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6"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08AD8-B14A-450B-AE5D-E7CEB533B88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0D0CAB4-4D66-4AC4-A4FF-766745EF2BBE}">
      <dgm:prSet phldrT="[Text]"/>
      <dgm:spPr/>
      <dgm:t>
        <a:bodyPr/>
        <a:lstStyle/>
        <a:p>
          <a:pPr>
            <a:buNone/>
          </a:pPr>
          <a:r>
            <a:rPr lang="en-US" b="1" i="0" dirty="0">
              <a:effectLst/>
              <a:latin typeface="inherit"/>
            </a:rPr>
            <a:t>PRT_ID</a:t>
          </a:r>
          <a:r>
            <a:rPr lang="en-US" b="1" dirty="0">
              <a:latin typeface="Inter"/>
            </a:rPr>
            <a:t> </a:t>
          </a:r>
          <a:endParaRPr lang="en-IN" dirty="0"/>
        </a:p>
      </dgm:t>
    </dgm:pt>
    <dgm:pt modelId="{8C485E88-A471-4AF6-B947-A507A5A14A00}" type="parTrans" cxnId="{C9A504F8-F890-4A5C-A654-AB08E8379586}">
      <dgm:prSet/>
      <dgm:spPr/>
      <dgm:t>
        <a:bodyPr/>
        <a:lstStyle/>
        <a:p>
          <a:endParaRPr lang="en-IN"/>
        </a:p>
      </dgm:t>
    </dgm:pt>
    <dgm:pt modelId="{25DB3C67-DD6A-4CCC-8939-4A949FE69ECD}" type="sibTrans" cxnId="{C9A504F8-F890-4A5C-A654-AB08E8379586}">
      <dgm:prSet/>
      <dgm:spPr/>
      <dgm:t>
        <a:bodyPr/>
        <a:lstStyle/>
        <a:p>
          <a:endParaRPr lang="en-IN"/>
        </a:p>
      </dgm:t>
    </dgm:pt>
    <dgm:pt modelId="{7EDB0BD6-6097-4AB1-BD42-BCC2AD93CF95}">
      <dgm:prSet phldrT="[Text]" custT="1"/>
      <dgm:spPr/>
      <dgm:t>
        <a:bodyPr/>
        <a:lstStyle/>
        <a:p>
          <a:pPr>
            <a:buNone/>
          </a:pPr>
          <a:r>
            <a:rPr lang="en-US" sz="2800" b="0" i="0" dirty="0">
              <a:effectLst/>
              <a:latin typeface="Inter"/>
            </a:rPr>
            <a:t>Id of house</a:t>
          </a:r>
          <a:endParaRPr lang="en-IN" sz="2800" dirty="0"/>
        </a:p>
      </dgm:t>
    </dgm:pt>
    <dgm:pt modelId="{BB7735E4-67E4-4229-94E0-6A5A41B61BE9}" type="parTrans" cxnId="{ACAE92D3-76D3-495B-8594-00A166DC37BF}">
      <dgm:prSet/>
      <dgm:spPr/>
      <dgm:t>
        <a:bodyPr/>
        <a:lstStyle/>
        <a:p>
          <a:endParaRPr lang="en-IN"/>
        </a:p>
      </dgm:t>
    </dgm:pt>
    <dgm:pt modelId="{70FE26B8-450F-4731-93B5-8CA104948776}" type="sibTrans" cxnId="{ACAE92D3-76D3-495B-8594-00A166DC37BF}">
      <dgm:prSet/>
      <dgm:spPr/>
      <dgm:t>
        <a:bodyPr/>
        <a:lstStyle/>
        <a:p>
          <a:endParaRPr lang="en-IN"/>
        </a:p>
      </dgm:t>
    </dgm:pt>
    <dgm:pt modelId="{1C287A8D-87A6-4F0C-BC4D-60741923B1C5}">
      <dgm:prSet phldrT="[Text]"/>
      <dgm:spPr/>
      <dgm:t>
        <a:bodyPr/>
        <a:lstStyle/>
        <a:p>
          <a:r>
            <a:rPr lang="en-US" b="1" i="0" dirty="0">
              <a:effectLst/>
              <a:latin typeface="inherit"/>
            </a:rPr>
            <a:t>AREA</a:t>
          </a:r>
          <a:endParaRPr lang="en-IN" dirty="0"/>
        </a:p>
      </dgm:t>
    </dgm:pt>
    <dgm:pt modelId="{61373796-A9D2-4CFA-BF90-974BA6B54E7E}" type="parTrans" cxnId="{B8FA97C7-9843-4408-B7A2-A539567692BA}">
      <dgm:prSet/>
      <dgm:spPr/>
      <dgm:t>
        <a:bodyPr/>
        <a:lstStyle/>
        <a:p>
          <a:endParaRPr lang="en-IN"/>
        </a:p>
      </dgm:t>
    </dgm:pt>
    <dgm:pt modelId="{8B73A06D-B60A-436B-A61D-3AC7C8A8DDF5}" type="sibTrans" cxnId="{B8FA97C7-9843-4408-B7A2-A539567692BA}">
      <dgm:prSet/>
      <dgm:spPr/>
      <dgm:t>
        <a:bodyPr/>
        <a:lstStyle/>
        <a:p>
          <a:endParaRPr lang="en-IN"/>
        </a:p>
      </dgm:t>
    </dgm:pt>
    <dgm:pt modelId="{0B661FD7-AD60-479E-94DB-C95EB3234D77}">
      <dgm:prSet phldrT="[Text]" custT="1"/>
      <dgm:spPr/>
      <dgm:t>
        <a:bodyPr/>
        <a:lstStyle/>
        <a:p>
          <a:pPr>
            <a:buNone/>
          </a:pPr>
          <a:r>
            <a:rPr lang="en-US" sz="2800" b="0" i="0" dirty="0">
              <a:effectLst/>
              <a:latin typeface="Inter"/>
            </a:rPr>
            <a:t>In which area house is location</a:t>
          </a:r>
          <a:endParaRPr lang="en-IN" sz="2800" dirty="0"/>
        </a:p>
      </dgm:t>
    </dgm:pt>
    <dgm:pt modelId="{22FA1EEF-E011-4E1C-AF1C-743964BD133D}" type="parTrans" cxnId="{C21F5175-A699-4B32-9527-3067A7F36075}">
      <dgm:prSet/>
      <dgm:spPr/>
      <dgm:t>
        <a:bodyPr/>
        <a:lstStyle/>
        <a:p>
          <a:endParaRPr lang="en-IN"/>
        </a:p>
      </dgm:t>
    </dgm:pt>
    <dgm:pt modelId="{BFC53300-000C-4394-95F4-FA23A36F2151}" type="sibTrans" cxnId="{C21F5175-A699-4B32-9527-3067A7F36075}">
      <dgm:prSet/>
      <dgm:spPr/>
      <dgm:t>
        <a:bodyPr/>
        <a:lstStyle/>
        <a:p>
          <a:endParaRPr lang="en-IN"/>
        </a:p>
      </dgm:t>
    </dgm:pt>
    <dgm:pt modelId="{1420FD96-2969-477C-859A-ABD382666585}">
      <dgm:prSet phldrT="[Text]"/>
      <dgm:spPr/>
      <dgm:t>
        <a:bodyPr/>
        <a:lstStyle/>
        <a:p>
          <a:pPr>
            <a:buNone/>
          </a:pPr>
          <a:r>
            <a:rPr lang="en-US" b="1" i="0" dirty="0">
              <a:effectLst/>
              <a:latin typeface="inherit"/>
            </a:rPr>
            <a:t>INT_SQFT</a:t>
          </a:r>
          <a:endParaRPr lang="en-IN" dirty="0"/>
        </a:p>
      </dgm:t>
    </dgm:pt>
    <dgm:pt modelId="{090C3F89-4A7D-4BE2-9E3E-32CC43C65ABB}" type="parTrans" cxnId="{C4B9F337-B6D1-4F77-B617-6EBD03008551}">
      <dgm:prSet/>
      <dgm:spPr/>
      <dgm:t>
        <a:bodyPr/>
        <a:lstStyle/>
        <a:p>
          <a:endParaRPr lang="en-IN"/>
        </a:p>
      </dgm:t>
    </dgm:pt>
    <dgm:pt modelId="{742FEE5D-63C2-4EDB-A13B-4CF84FE6748E}" type="sibTrans" cxnId="{C4B9F337-B6D1-4F77-B617-6EBD03008551}">
      <dgm:prSet/>
      <dgm:spPr/>
      <dgm:t>
        <a:bodyPr/>
        <a:lstStyle/>
        <a:p>
          <a:endParaRPr lang="en-IN"/>
        </a:p>
      </dgm:t>
    </dgm:pt>
    <dgm:pt modelId="{450D0E44-5A0C-4648-BE7E-00852DADDD6E}">
      <dgm:prSet phldrT="[Text]" custT="1"/>
      <dgm:spPr/>
      <dgm:t>
        <a:bodyPr/>
        <a:lstStyle/>
        <a:p>
          <a:pPr>
            <a:buNone/>
          </a:pPr>
          <a:r>
            <a:rPr lang="en-US" sz="2800" b="0" i="0" dirty="0">
              <a:effectLst/>
              <a:latin typeface="Inter"/>
            </a:rPr>
            <a:t>Area in sq ft</a:t>
          </a:r>
          <a:endParaRPr lang="en-IN" sz="2800" dirty="0"/>
        </a:p>
      </dgm:t>
    </dgm:pt>
    <dgm:pt modelId="{5860A986-663A-4623-93B1-AAE12139F7AA}" type="parTrans" cxnId="{CF9E4D11-A6F3-4F7B-B52A-7BE56A1EA7D5}">
      <dgm:prSet/>
      <dgm:spPr/>
      <dgm:t>
        <a:bodyPr/>
        <a:lstStyle/>
        <a:p>
          <a:endParaRPr lang="en-IN"/>
        </a:p>
      </dgm:t>
    </dgm:pt>
    <dgm:pt modelId="{F3508166-8E37-4054-950E-CC583ACF12B8}" type="sibTrans" cxnId="{CF9E4D11-A6F3-4F7B-B52A-7BE56A1EA7D5}">
      <dgm:prSet/>
      <dgm:spPr/>
      <dgm:t>
        <a:bodyPr/>
        <a:lstStyle/>
        <a:p>
          <a:endParaRPr lang="en-IN"/>
        </a:p>
      </dgm:t>
    </dgm:pt>
    <dgm:pt modelId="{F1EFC9AC-E023-4A9D-B54F-A9D6D50C7D69}" type="pres">
      <dgm:prSet presAssocID="{F2908AD8-B14A-450B-AE5D-E7CEB533B88D}" presName="linearFlow" presStyleCnt="0">
        <dgm:presLayoutVars>
          <dgm:dir/>
          <dgm:animLvl val="lvl"/>
          <dgm:resizeHandles val="exact"/>
        </dgm:presLayoutVars>
      </dgm:prSet>
      <dgm:spPr/>
    </dgm:pt>
    <dgm:pt modelId="{0B12564D-1A63-49F7-B5DE-F529EDCDB76D}" type="pres">
      <dgm:prSet presAssocID="{B0D0CAB4-4D66-4AC4-A4FF-766745EF2BBE}" presName="composite" presStyleCnt="0"/>
      <dgm:spPr/>
    </dgm:pt>
    <dgm:pt modelId="{E6CFCB35-90AF-419C-81BE-981CD2728684}" type="pres">
      <dgm:prSet presAssocID="{B0D0CAB4-4D66-4AC4-A4FF-766745EF2BBE}" presName="parentText" presStyleLbl="alignNode1" presStyleIdx="0" presStyleCnt="3">
        <dgm:presLayoutVars>
          <dgm:chMax val="1"/>
          <dgm:bulletEnabled val="1"/>
        </dgm:presLayoutVars>
      </dgm:prSet>
      <dgm:spPr/>
    </dgm:pt>
    <dgm:pt modelId="{E1B17612-E5F5-4267-8D6C-B6AF657EC53D}" type="pres">
      <dgm:prSet presAssocID="{B0D0CAB4-4D66-4AC4-A4FF-766745EF2BBE}" presName="descendantText" presStyleLbl="alignAcc1" presStyleIdx="0" presStyleCnt="3" custScaleX="97935">
        <dgm:presLayoutVars>
          <dgm:bulletEnabled val="1"/>
        </dgm:presLayoutVars>
      </dgm:prSet>
      <dgm:spPr/>
    </dgm:pt>
    <dgm:pt modelId="{5496D406-AAC8-4029-8319-21D5BDE46B3C}" type="pres">
      <dgm:prSet presAssocID="{25DB3C67-DD6A-4CCC-8939-4A949FE69ECD}" presName="sp" presStyleCnt="0"/>
      <dgm:spPr/>
    </dgm:pt>
    <dgm:pt modelId="{B3EB0FD5-6F44-4015-AF71-90B361004A8C}" type="pres">
      <dgm:prSet presAssocID="{1C287A8D-87A6-4F0C-BC4D-60741923B1C5}" presName="composite" presStyleCnt="0"/>
      <dgm:spPr/>
    </dgm:pt>
    <dgm:pt modelId="{89599EC4-D0F4-42D3-9510-E11CD70EC4FB}" type="pres">
      <dgm:prSet presAssocID="{1C287A8D-87A6-4F0C-BC4D-60741923B1C5}" presName="parentText" presStyleLbl="alignNode1" presStyleIdx="1" presStyleCnt="3">
        <dgm:presLayoutVars>
          <dgm:chMax val="1"/>
          <dgm:bulletEnabled val="1"/>
        </dgm:presLayoutVars>
      </dgm:prSet>
      <dgm:spPr/>
    </dgm:pt>
    <dgm:pt modelId="{7F549E6C-5703-4AFA-91B1-28A853E484D7}" type="pres">
      <dgm:prSet presAssocID="{1C287A8D-87A6-4F0C-BC4D-60741923B1C5}" presName="descendantText" presStyleLbl="alignAcc1" presStyleIdx="1" presStyleCnt="3">
        <dgm:presLayoutVars>
          <dgm:bulletEnabled val="1"/>
        </dgm:presLayoutVars>
      </dgm:prSet>
      <dgm:spPr/>
    </dgm:pt>
    <dgm:pt modelId="{0E56252D-BFE8-4E48-A7C4-DA1A10E51AA2}" type="pres">
      <dgm:prSet presAssocID="{8B73A06D-B60A-436B-A61D-3AC7C8A8DDF5}" presName="sp" presStyleCnt="0"/>
      <dgm:spPr/>
    </dgm:pt>
    <dgm:pt modelId="{E1CEE9EA-FAA6-44E1-B747-52BB89BA2BE6}" type="pres">
      <dgm:prSet presAssocID="{1420FD96-2969-477C-859A-ABD382666585}" presName="composite" presStyleCnt="0"/>
      <dgm:spPr/>
    </dgm:pt>
    <dgm:pt modelId="{8C870E57-F455-4ED0-9FBF-3E803D89B29C}" type="pres">
      <dgm:prSet presAssocID="{1420FD96-2969-477C-859A-ABD382666585}" presName="parentText" presStyleLbl="alignNode1" presStyleIdx="2" presStyleCnt="3">
        <dgm:presLayoutVars>
          <dgm:chMax val="1"/>
          <dgm:bulletEnabled val="1"/>
        </dgm:presLayoutVars>
      </dgm:prSet>
      <dgm:spPr/>
    </dgm:pt>
    <dgm:pt modelId="{E4E70610-735B-4CD1-A298-33154BE92CA2}" type="pres">
      <dgm:prSet presAssocID="{1420FD96-2969-477C-859A-ABD382666585}" presName="descendantText" presStyleLbl="alignAcc1" presStyleIdx="2" presStyleCnt="3">
        <dgm:presLayoutVars>
          <dgm:bulletEnabled val="1"/>
        </dgm:presLayoutVars>
      </dgm:prSet>
      <dgm:spPr/>
    </dgm:pt>
  </dgm:ptLst>
  <dgm:cxnLst>
    <dgm:cxn modelId="{DA6ECA0F-663C-4015-8BB4-5154FEAECBD8}" type="presOf" srcId="{F2908AD8-B14A-450B-AE5D-E7CEB533B88D}" destId="{F1EFC9AC-E023-4A9D-B54F-A9D6D50C7D69}" srcOrd="0" destOrd="0" presId="urn:microsoft.com/office/officeart/2005/8/layout/chevron2"/>
    <dgm:cxn modelId="{0E48E210-9586-4064-8748-6CDA84057BA2}" type="presOf" srcId="{1C287A8D-87A6-4F0C-BC4D-60741923B1C5}" destId="{89599EC4-D0F4-42D3-9510-E11CD70EC4FB}" srcOrd="0" destOrd="0" presId="urn:microsoft.com/office/officeart/2005/8/layout/chevron2"/>
    <dgm:cxn modelId="{CF9E4D11-A6F3-4F7B-B52A-7BE56A1EA7D5}" srcId="{1420FD96-2969-477C-859A-ABD382666585}" destId="{450D0E44-5A0C-4648-BE7E-00852DADDD6E}" srcOrd="0" destOrd="0" parTransId="{5860A986-663A-4623-93B1-AAE12139F7AA}" sibTransId="{F3508166-8E37-4054-950E-CC583ACF12B8}"/>
    <dgm:cxn modelId="{1C1F3132-8E24-4EBD-8985-1FA61B507011}" type="presOf" srcId="{B0D0CAB4-4D66-4AC4-A4FF-766745EF2BBE}" destId="{E6CFCB35-90AF-419C-81BE-981CD2728684}" srcOrd="0" destOrd="0" presId="urn:microsoft.com/office/officeart/2005/8/layout/chevron2"/>
    <dgm:cxn modelId="{C4B9F337-B6D1-4F77-B617-6EBD03008551}" srcId="{F2908AD8-B14A-450B-AE5D-E7CEB533B88D}" destId="{1420FD96-2969-477C-859A-ABD382666585}" srcOrd="2" destOrd="0" parTransId="{090C3F89-4A7D-4BE2-9E3E-32CC43C65ABB}" sibTransId="{742FEE5D-63C2-4EDB-A13B-4CF84FE6748E}"/>
    <dgm:cxn modelId="{61D20B66-2014-451B-9BC1-F0234FEE894F}" type="presOf" srcId="{7EDB0BD6-6097-4AB1-BD42-BCC2AD93CF95}" destId="{E1B17612-E5F5-4267-8D6C-B6AF657EC53D}" srcOrd="0" destOrd="0" presId="urn:microsoft.com/office/officeart/2005/8/layout/chevron2"/>
    <dgm:cxn modelId="{C21F5175-A699-4B32-9527-3067A7F36075}" srcId="{1C287A8D-87A6-4F0C-BC4D-60741923B1C5}" destId="{0B661FD7-AD60-479E-94DB-C95EB3234D77}" srcOrd="0" destOrd="0" parTransId="{22FA1EEF-E011-4E1C-AF1C-743964BD133D}" sibTransId="{BFC53300-000C-4394-95F4-FA23A36F2151}"/>
    <dgm:cxn modelId="{A25F399B-77DE-4BF6-8F20-3DB4C8F5F6AA}" type="presOf" srcId="{0B661FD7-AD60-479E-94DB-C95EB3234D77}" destId="{7F549E6C-5703-4AFA-91B1-28A853E484D7}" srcOrd="0" destOrd="0" presId="urn:microsoft.com/office/officeart/2005/8/layout/chevron2"/>
    <dgm:cxn modelId="{B8FA97C7-9843-4408-B7A2-A539567692BA}" srcId="{F2908AD8-B14A-450B-AE5D-E7CEB533B88D}" destId="{1C287A8D-87A6-4F0C-BC4D-60741923B1C5}" srcOrd="1" destOrd="0" parTransId="{61373796-A9D2-4CFA-BF90-974BA6B54E7E}" sibTransId="{8B73A06D-B60A-436B-A61D-3AC7C8A8DDF5}"/>
    <dgm:cxn modelId="{906234CD-4514-4D6F-A320-8938D5FC196D}" type="presOf" srcId="{1420FD96-2969-477C-859A-ABD382666585}" destId="{8C870E57-F455-4ED0-9FBF-3E803D89B29C}" srcOrd="0" destOrd="0" presId="urn:microsoft.com/office/officeart/2005/8/layout/chevron2"/>
    <dgm:cxn modelId="{ACAE92D3-76D3-495B-8594-00A166DC37BF}" srcId="{B0D0CAB4-4D66-4AC4-A4FF-766745EF2BBE}" destId="{7EDB0BD6-6097-4AB1-BD42-BCC2AD93CF95}" srcOrd="0" destOrd="0" parTransId="{BB7735E4-67E4-4229-94E0-6A5A41B61BE9}" sibTransId="{70FE26B8-450F-4731-93B5-8CA104948776}"/>
    <dgm:cxn modelId="{BFEE1DDA-5488-455C-AF8D-F7FA91544344}" type="presOf" srcId="{450D0E44-5A0C-4648-BE7E-00852DADDD6E}" destId="{E4E70610-735B-4CD1-A298-33154BE92CA2}" srcOrd="0" destOrd="0" presId="urn:microsoft.com/office/officeart/2005/8/layout/chevron2"/>
    <dgm:cxn modelId="{C9A504F8-F890-4A5C-A654-AB08E8379586}" srcId="{F2908AD8-B14A-450B-AE5D-E7CEB533B88D}" destId="{B0D0CAB4-4D66-4AC4-A4FF-766745EF2BBE}" srcOrd="0" destOrd="0" parTransId="{8C485E88-A471-4AF6-B947-A507A5A14A00}" sibTransId="{25DB3C67-DD6A-4CCC-8939-4A949FE69ECD}"/>
    <dgm:cxn modelId="{87211A2A-C08A-405A-83CF-CE9462F4EF7A}" type="presParOf" srcId="{F1EFC9AC-E023-4A9D-B54F-A9D6D50C7D69}" destId="{0B12564D-1A63-49F7-B5DE-F529EDCDB76D}" srcOrd="0" destOrd="0" presId="urn:microsoft.com/office/officeart/2005/8/layout/chevron2"/>
    <dgm:cxn modelId="{14DE06CF-9FCC-4691-9BB2-4F58A88CC244}" type="presParOf" srcId="{0B12564D-1A63-49F7-B5DE-F529EDCDB76D}" destId="{E6CFCB35-90AF-419C-81BE-981CD2728684}" srcOrd="0" destOrd="0" presId="urn:microsoft.com/office/officeart/2005/8/layout/chevron2"/>
    <dgm:cxn modelId="{CD20E561-22D8-4010-B318-C4B5C99B3E2D}" type="presParOf" srcId="{0B12564D-1A63-49F7-B5DE-F529EDCDB76D}" destId="{E1B17612-E5F5-4267-8D6C-B6AF657EC53D}" srcOrd="1" destOrd="0" presId="urn:microsoft.com/office/officeart/2005/8/layout/chevron2"/>
    <dgm:cxn modelId="{9DCBC282-E2AB-4085-96FE-93B4120F04C5}" type="presParOf" srcId="{F1EFC9AC-E023-4A9D-B54F-A9D6D50C7D69}" destId="{5496D406-AAC8-4029-8319-21D5BDE46B3C}" srcOrd="1" destOrd="0" presId="urn:microsoft.com/office/officeart/2005/8/layout/chevron2"/>
    <dgm:cxn modelId="{42599E3C-2EBC-4FCA-B115-FE5BD7B3D87C}" type="presParOf" srcId="{F1EFC9AC-E023-4A9D-B54F-A9D6D50C7D69}" destId="{B3EB0FD5-6F44-4015-AF71-90B361004A8C}" srcOrd="2" destOrd="0" presId="urn:microsoft.com/office/officeart/2005/8/layout/chevron2"/>
    <dgm:cxn modelId="{93978B67-0CF9-40DD-871B-4C78D59DE7BE}" type="presParOf" srcId="{B3EB0FD5-6F44-4015-AF71-90B361004A8C}" destId="{89599EC4-D0F4-42D3-9510-E11CD70EC4FB}" srcOrd="0" destOrd="0" presId="urn:microsoft.com/office/officeart/2005/8/layout/chevron2"/>
    <dgm:cxn modelId="{95DE530A-AA3F-47F9-9322-D48E4F4A4D16}" type="presParOf" srcId="{B3EB0FD5-6F44-4015-AF71-90B361004A8C}" destId="{7F549E6C-5703-4AFA-91B1-28A853E484D7}" srcOrd="1" destOrd="0" presId="urn:microsoft.com/office/officeart/2005/8/layout/chevron2"/>
    <dgm:cxn modelId="{5B7C06AC-0E51-43AB-854F-B3DB05CE84F2}" type="presParOf" srcId="{F1EFC9AC-E023-4A9D-B54F-A9D6D50C7D69}" destId="{0E56252D-BFE8-4E48-A7C4-DA1A10E51AA2}" srcOrd="3" destOrd="0" presId="urn:microsoft.com/office/officeart/2005/8/layout/chevron2"/>
    <dgm:cxn modelId="{C5FEE24C-D626-4971-A025-C965BF37EA54}" type="presParOf" srcId="{F1EFC9AC-E023-4A9D-B54F-A9D6D50C7D69}" destId="{E1CEE9EA-FAA6-44E1-B747-52BB89BA2BE6}" srcOrd="4" destOrd="0" presId="urn:microsoft.com/office/officeart/2005/8/layout/chevron2"/>
    <dgm:cxn modelId="{E7D65307-913E-4BFE-907A-7D7962385518}" type="presParOf" srcId="{E1CEE9EA-FAA6-44E1-B747-52BB89BA2BE6}" destId="{8C870E57-F455-4ED0-9FBF-3E803D89B29C}" srcOrd="0" destOrd="0" presId="urn:microsoft.com/office/officeart/2005/8/layout/chevron2"/>
    <dgm:cxn modelId="{5E87338D-32D4-47CF-9161-42719BCEEEBF}" type="presParOf" srcId="{E1CEE9EA-FAA6-44E1-B747-52BB89BA2BE6}" destId="{E4E70610-735B-4CD1-A298-33154BE92C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3D6F5-D6BC-446F-A3BA-C0E361E479C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E42D8F62-26AA-42AB-B160-F216B08610D9}">
      <dgm:prSet phldrT="[Text]"/>
      <dgm:spPr/>
      <dgm:t>
        <a:bodyPr/>
        <a:lstStyle/>
        <a:p>
          <a:pPr>
            <a:buNone/>
          </a:pPr>
          <a:r>
            <a:rPr lang="en-US" b="1" dirty="0">
              <a:effectLst/>
              <a:latin typeface="inherit"/>
            </a:rPr>
            <a:t>DATE_</a:t>
          </a:r>
          <a:r>
            <a:rPr lang="en-US" b="1" dirty="0">
              <a:latin typeface="inherit"/>
            </a:rPr>
            <a:t>SALE</a:t>
          </a:r>
          <a:endParaRPr lang="en-IN" dirty="0"/>
        </a:p>
      </dgm:t>
    </dgm:pt>
    <dgm:pt modelId="{C8CBE012-F9C2-48C1-9FDA-B6F353DEDA68}" type="parTrans" cxnId="{2165725F-95B7-4D60-9A9C-D019A8968820}">
      <dgm:prSet/>
      <dgm:spPr/>
      <dgm:t>
        <a:bodyPr/>
        <a:lstStyle/>
        <a:p>
          <a:endParaRPr lang="en-IN"/>
        </a:p>
      </dgm:t>
    </dgm:pt>
    <dgm:pt modelId="{3BC62B69-E237-4291-ACE1-0AA132F88E2A}" type="sibTrans" cxnId="{2165725F-95B7-4D60-9A9C-D019A8968820}">
      <dgm:prSet/>
      <dgm:spPr/>
      <dgm:t>
        <a:bodyPr/>
        <a:lstStyle/>
        <a:p>
          <a:endParaRPr lang="en-IN"/>
        </a:p>
      </dgm:t>
    </dgm:pt>
    <dgm:pt modelId="{CBBEF891-8EB2-40FE-8F76-0D86CBD1BEFF}">
      <dgm:prSet phldrT="[Text]" custT="1"/>
      <dgm:spPr/>
      <dgm:t>
        <a:bodyPr/>
        <a:lstStyle/>
        <a:p>
          <a:pPr>
            <a:buNone/>
          </a:pPr>
          <a:r>
            <a:rPr lang="en-US" sz="2800" b="0" i="0" dirty="0">
              <a:effectLst/>
              <a:latin typeface="Inter"/>
            </a:rPr>
            <a:t>When house was sold</a:t>
          </a:r>
          <a:endParaRPr lang="en-IN" sz="2800" dirty="0"/>
        </a:p>
      </dgm:t>
    </dgm:pt>
    <dgm:pt modelId="{48F7889F-B31D-4CBC-8803-AC5BC0EF364C}" type="parTrans" cxnId="{8EDABB87-7944-47CE-8BCA-8098B99FCD81}">
      <dgm:prSet/>
      <dgm:spPr/>
      <dgm:t>
        <a:bodyPr/>
        <a:lstStyle/>
        <a:p>
          <a:endParaRPr lang="en-IN"/>
        </a:p>
      </dgm:t>
    </dgm:pt>
    <dgm:pt modelId="{C9D14084-F155-4D42-9D85-FBE0F2DEDF9E}" type="sibTrans" cxnId="{8EDABB87-7944-47CE-8BCA-8098B99FCD81}">
      <dgm:prSet/>
      <dgm:spPr/>
      <dgm:t>
        <a:bodyPr/>
        <a:lstStyle/>
        <a:p>
          <a:endParaRPr lang="en-IN"/>
        </a:p>
      </dgm:t>
    </dgm:pt>
    <dgm:pt modelId="{C285B32D-BFA6-45F8-B73C-CDCDD6316DF7}">
      <dgm:prSet phldrT="[Text]"/>
      <dgm:spPr/>
      <dgm:t>
        <a:bodyPr/>
        <a:lstStyle/>
        <a:p>
          <a:pPr>
            <a:buNone/>
          </a:pPr>
          <a:r>
            <a:rPr lang="en-US" b="1" i="0" dirty="0">
              <a:effectLst/>
              <a:latin typeface="inherit"/>
            </a:rPr>
            <a:t>DIST_MAINROAD</a:t>
          </a:r>
          <a:endParaRPr lang="en-IN" dirty="0"/>
        </a:p>
      </dgm:t>
    </dgm:pt>
    <dgm:pt modelId="{05918D38-9E03-4001-919D-EE49B5497F4F}" type="parTrans" cxnId="{62FADC1E-2725-4A98-BF16-05D26E5FA1DD}">
      <dgm:prSet/>
      <dgm:spPr/>
      <dgm:t>
        <a:bodyPr/>
        <a:lstStyle/>
        <a:p>
          <a:endParaRPr lang="en-IN"/>
        </a:p>
      </dgm:t>
    </dgm:pt>
    <dgm:pt modelId="{ED370933-8E5B-478D-99E0-9A709053A150}" type="sibTrans" cxnId="{62FADC1E-2725-4A98-BF16-05D26E5FA1DD}">
      <dgm:prSet/>
      <dgm:spPr/>
      <dgm:t>
        <a:bodyPr/>
        <a:lstStyle/>
        <a:p>
          <a:endParaRPr lang="en-IN"/>
        </a:p>
      </dgm:t>
    </dgm:pt>
    <dgm:pt modelId="{01C554C6-55B0-4404-969B-BCFE7FF78219}">
      <dgm:prSet phldrT="[Text]" custT="1"/>
      <dgm:spPr/>
      <dgm:t>
        <a:bodyPr/>
        <a:lstStyle/>
        <a:p>
          <a:pPr>
            <a:buNone/>
          </a:pPr>
          <a:r>
            <a:rPr lang="en-US" sz="2800" b="0" i="0" dirty="0">
              <a:effectLst/>
              <a:latin typeface="Inter"/>
            </a:rPr>
            <a:t>Distance of house from main road</a:t>
          </a:r>
          <a:endParaRPr lang="en-IN" sz="2800" dirty="0"/>
        </a:p>
      </dgm:t>
    </dgm:pt>
    <dgm:pt modelId="{7296FA56-EC1F-45D8-9E43-05D997D2588A}" type="parTrans" cxnId="{20B13B23-30F7-46BE-BFBD-A3635A084429}">
      <dgm:prSet/>
      <dgm:spPr/>
      <dgm:t>
        <a:bodyPr/>
        <a:lstStyle/>
        <a:p>
          <a:endParaRPr lang="en-IN"/>
        </a:p>
      </dgm:t>
    </dgm:pt>
    <dgm:pt modelId="{1DCCE696-B549-4FA4-8E0E-F4CFD923A487}" type="sibTrans" cxnId="{20B13B23-30F7-46BE-BFBD-A3635A084429}">
      <dgm:prSet/>
      <dgm:spPr/>
      <dgm:t>
        <a:bodyPr/>
        <a:lstStyle/>
        <a:p>
          <a:endParaRPr lang="en-IN"/>
        </a:p>
      </dgm:t>
    </dgm:pt>
    <dgm:pt modelId="{9D6185B3-5019-41E9-8901-EFC9FB0E2950}">
      <dgm:prSet/>
      <dgm:spPr/>
      <dgm:t>
        <a:bodyPr/>
        <a:lstStyle/>
        <a:p>
          <a:pPr>
            <a:buNone/>
          </a:pPr>
          <a:r>
            <a:rPr lang="en-US" b="1" i="0">
              <a:effectLst/>
              <a:latin typeface="inherit"/>
            </a:rPr>
            <a:t>N_BEDROOM</a:t>
          </a:r>
          <a:r>
            <a:rPr lang="en-US" b="1">
              <a:latin typeface="Google Material Icons"/>
            </a:rPr>
            <a:t>S</a:t>
          </a:r>
          <a:endParaRPr lang="en-US" b="1" i="0" dirty="0">
            <a:effectLst/>
            <a:latin typeface="Inter"/>
          </a:endParaRPr>
        </a:p>
      </dgm:t>
    </dgm:pt>
    <dgm:pt modelId="{F297B8B2-9FC5-4694-B1C7-2F1F19846394}" type="parTrans" cxnId="{70EEA644-F7B7-4551-AA4A-D3023FC5FADF}">
      <dgm:prSet/>
      <dgm:spPr/>
      <dgm:t>
        <a:bodyPr/>
        <a:lstStyle/>
        <a:p>
          <a:endParaRPr lang="en-IN"/>
        </a:p>
      </dgm:t>
    </dgm:pt>
    <dgm:pt modelId="{9CAAFE11-E68B-496C-A338-B4FDAB8AEF0D}" type="sibTrans" cxnId="{70EEA644-F7B7-4551-AA4A-D3023FC5FADF}">
      <dgm:prSet/>
      <dgm:spPr/>
      <dgm:t>
        <a:bodyPr/>
        <a:lstStyle/>
        <a:p>
          <a:endParaRPr lang="en-IN"/>
        </a:p>
      </dgm:t>
    </dgm:pt>
    <dgm:pt modelId="{0877813A-AA20-4243-9E3D-886FD1325655}">
      <dgm:prSet custT="1"/>
      <dgm:spPr/>
      <dgm:t>
        <a:bodyPr/>
        <a:lstStyle/>
        <a:p>
          <a:pPr>
            <a:buNone/>
          </a:pPr>
          <a:r>
            <a:rPr lang="en-US" sz="2800" b="0" i="0" dirty="0">
              <a:effectLst/>
              <a:latin typeface="Inter"/>
            </a:rPr>
            <a:t>Number of Bedrooms</a:t>
          </a:r>
          <a:endParaRPr lang="en-IN" sz="2800" dirty="0"/>
        </a:p>
      </dgm:t>
    </dgm:pt>
    <dgm:pt modelId="{654796DF-B7E7-4F7B-8D58-06241F38BB0F}" type="parTrans" cxnId="{CE47F044-DF4F-481E-80D8-5072C1BC17D5}">
      <dgm:prSet/>
      <dgm:spPr/>
      <dgm:t>
        <a:bodyPr/>
        <a:lstStyle/>
        <a:p>
          <a:endParaRPr lang="en-IN"/>
        </a:p>
      </dgm:t>
    </dgm:pt>
    <dgm:pt modelId="{B6724B85-54CC-4B64-80FC-B75FBFC41174}" type="sibTrans" cxnId="{CE47F044-DF4F-481E-80D8-5072C1BC17D5}">
      <dgm:prSet/>
      <dgm:spPr/>
      <dgm:t>
        <a:bodyPr/>
        <a:lstStyle/>
        <a:p>
          <a:endParaRPr lang="en-IN"/>
        </a:p>
      </dgm:t>
    </dgm:pt>
    <dgm:pt modelId="{8E1EB910-A0E5-42B1-850E-102785458BE2}" type="pres">
      <dgm:prSet presAssocID="{6363D6F5-D6BC-446F-A3BA-C0E361E479C6}" presName="linearFlow" presStyleCnt="0">
        <dgm:presLayoutVars>
          <dgm:dir/>
          <dgm:animLvl val="lvl"/>
          <dgm:resizeHandles val="exact"/>
        </dgm:presLayoutVars>
      </dgm:prSet>
      <dgm:spPr/>
    </dgm:pt>
    <dgm:pt modelId="{8150D1F7-D0D1-4F40-8811-F546915E73A3}" type="pres">
      <dgm:prSet presAssocID="{E42D8F62-26AA-42AB-B160-F216B08610D9}" presName="composite" presStyleCnt="0"/>
      <dgm:spPr/>
    </dgm:pt>
    <dgm:pt modelId="{2F0005EF-8ABB-406A-BE79-0B612E894610}" type="pres">
      <dgm:prSet presAssocID="{E42D8F62-26AA-42AB-B160-F216B08610D9}" presName="parentText" presStyleLbl="alignNode1" presStyleIdx="0" presStyleCnt="3">
        <dgm:presLayoutVars>
          <dgm:chMax val="1"/>
          <dgm:bulletEnabled val="1"/>
        </dgm:presLayoutVars>
      </dgm:prSet>
      <dgm:spPr/>
    </dgm:pt>
    <dgm:pt modelId="{88C89A28-B1EA-4353-9C0F-D154145305F9}" type="pres">
      <dgm:prSet presAssocID="{E42D8F62-26AA-42AB-B160-F216B08610D9}" presName="descendantText" presStyleLbl="alignAcc1" presStyleIdx="0" presStyleCnt="3" custLinFactNeighborX="0" custLinFactNeighborY="816">
        <dgm:presLayoutVars>
          <dgm:bulletEnabled val="1"/>
        </dgm:presLayoutVars>
      </dgm:prSet>
      <dgm:spPr/>
    </dgm:pt>
    <dgm:pt modelId="{98E397CC-A921-4996-8C4D-71AA1BCC8BDC}" type="pres">
      <dgm:prSet presAssocID="{3BC62B69-E237-4291-ACE1-0AA132F88E2A}" presName="sp" presStyleCnt="0"/>
      <dgm:spPr/>
    </dgm:pt>
    <dgm:pt modelId="{8D0F632A-EE50-4AC8-91BC-D3F24777B03D}" type="pres">
      <dgm:prSet presAssocID="{C285B32D-BFA6-45F8-B73C-CDCDD6316DF7}" presName="composite" presStyleCnt="0"/>
      <dgm:spPr/>
    </dgm:pt>
    <dgm:pt modelId="{8D010073-BDD3-4025-9235-6F3B2460F65C}" type="pres">
      <dgm:prSet presAssocID="{C285B32D-BFA6-45F8-B73C-CDCDD6316DF7}" presName="parentText" presStyleLbl="alignNode1" presStyleIdx="1" presStyleCnt="3" custLinFactNeighborX="0" custLinFactNeighborY="5132">
        <dgm:presLayoutVars>
          <dgm:chMax val="1"/>
          <dgm:bulletEnabled val="1"/>
        </dgm:presLayoutVars>
      </dgm:prSet>
      <dgm:spPr/>
    </dgm:pt>
    <dgm:pt modelId="{A306D8A5-16B0-4296-ACBC-6DF8DF9C995D}" type="pres">
      <dgm:prSet presAssocID="{C285B32D-BFA6-45F8-B73C-CDCDD6316DF7}" presName="descendantText" presStyleLbl="alignAcc1" presStyleIdx="1" presStyleCnt="3">
        <dgm:presLayoutVars>
          <dgm:bulletEnabled val="1"/>
        </dgm:presLayoutVars>
      </dgm:prSet>
      <dgm:spPr/>
    </dgm:pt>
    <dgm:pt modelId="{53F2F2FB-09F7-439F-94C5-F17AE35AAAA3}" type="pres">
      <dgm:prSet presAssocID="{ED370933-8E5B-478D-99E0-9A709053A150}" presName="sp" presStyleCnt="0"/>
      <dgm:spPr/>
    </dgm:pt>
    <dgm:pt modelId="{38E5EB48-52A2-4A5E-A66D-5BFD7E851B5D}" type="pres">
      <dgm:prSet presAssocID="{9D6185B3-5019-41E9-8901-EFC9FB0E2950}" presName="composite" presStyleCnt="0"/>
      <dgm:spPr/>
    </dgm:pt>
    <dgm:pt modelId="{F5375C8B-C922-458D-BEAB-FD3BBECD9350}" type="pres">
      <dgm:prSet presAssocID="{9D6185B3-5019-41E9-8901-EFC9FB0E2950}" presName="parentText" presStyleLbl="alignNode1" presStyleIdx="2" presStyleCnt="3">
        <dgm:presLayoutVars>
          <dgm:chMax val="1"/>
          <dgm:bulletEnabled val="1"/>
        </dgm:presLayoutVars>
      </dgm:prSet>
      <dgm:spPr/>
    </dgm:pt>
    <dgm:pt modelId="{C5ED9064-A642-49BD-90A1-3EB44548C426}" type="pres">
      <dgm:prSet presAssocID="{9D6185B3-5019-41E9-8901-EFC9FB0E2950}" presName="descendantText" presStyleLbl="alignAcc1" presStyleIdx="2" presStyleCnt="3">
        <dgm:presLayoutVars>
          <dgm:bulletEnabled val="1"/>
        </dgm:presLayoutVars>
      </dgm:prSet>
      <dgm:spPr/>
    </dgm:pt>
  </dgm:ptLst>
  <dgm:cxnLst>
    <dgm:cxn modelId="{62FADC1E-2725-4A98-BF16-05D26E5FA1DD}" srcId="{6363D6F5-D6BC-446F-A3BA-C0E361E479C6}" destId="{C285B32D-BFA6-45F8-B73C-CDCDD6316DF7}" srcOrd="1" destOrd="0" parTransId="{05918D38-9E03-4001-919D-EE49B5497F4F}" sibTransId="{ED370933-8E5B-478D-99E0-9A709053A150}"/>
    <dgm:cxn modelId="{20B13B23-30F7-46BE-BFBD-A3635A084429}" srcId="{C285B32D-BFA6-45F8-B73C-CDCDD6316DF7}" destId="{01C554C6-55B0-4404-969B-BCFE7FF78219}" srcOrd="0" destOrd="0" parTransId="{7296FA56-EC1F-45D8-9E43-05D997D2588A}" sibTransId="{1DCCE696-B549-4FA4-8E0E-F4CFD923A487}"/>
    <dgm:cxn modelId="{EF6B3925-9A04-4EEF-9C83-564883151707}" type="presOf" srcId="{01C554C6-55B0-4404-969B-BCFE7FF78219}" destId="{A306D8A5-16B0-4296-ACBC-6DF8DF9C995D}" srcOrd="0" destOrd="0" presId="urn:microsoft.com/office/officeart/2005/8/layout/chevron2"/>
    <dgm:cxn modelId="{2165725F-95B7-4D60-9A9C-D019A8968820}" srcId="{6363D6F5-D6BC-446F-A3BA-C0E361E479C6}" destId="{E42D8F62-26AA-42AB-B160-F216B08610D9}" srcOrd="0" destOrd="0" parTransId="{C8CBE012-F9C2-48C1-9FDA-B6F353DEDA68}" sibTransId="{3BC62B69-E237-4291-ACE1-0AA132F88E2A}"/>
    <dgm:cxn modelId="{E70E9864-5AEC-4E38-8792-5AFBA61F5B37}" type="presOf" srcId="{E42D8F62-26AA-42AB-B160-F216B08610D9}" destId="{2F0005EF-8ABB-406A-BE79-0B612E894610}" srcOrd="0" destOrd="0" presId="urn:microsoft.com/office/officeart/2005/8/layout/chevron2"/>
    <dgm:cxn modelId="{70EEA644-F7B7-4551-AA4A-D3023FC5FADF}" srcId="{6363D6F5-D6BC-446F-A3BA-C0E361E479C6}" destId="{9D6185B3-5019-41E9-8901-EFC9FB0E2950}" srcOrd="2" destOrd="0" parTransId="{F297B8B2-9FC5-4694-B1C7-2F1F19846394}" sibTransId="{9CAAFE11-E68B-496C-A338-B4FDAB8AEF0D}"/>
    <dgm:cxn modelId="{CE47F044-DF4F-481E-80D8-5072C1BC17D5}" srcId="{9D6185B3-5019-41E9-8901-EFC9FB0E2950}" destId="{0877813A-AA20-4243-9E3D-886FD1325655}" srcOrd="0" destOrd="0" parTransId="{654796DF-B7E7-4F7B-8D58-06241F38BB0F}" sibTransId="{B6724B85-54CC-4B64-80FC-B75FBFC41174}"/>
    <dgm:cxn modelId="{E5E1DE45-B4FD-4BC0-9E8B-ED699B9377A8}" type="presOf" srcId="{0877813A-AA20-4243-9E3D-886FD1325655}" destId="{C5ED9064-A642-49BD-90A1-3EB44548C426}" srcOrd="0" destOrd="0" presId="urn:microsoft.com/office/officeart/2005/8/layout/chevron2"/>
    <dgm:cxn modelId="{8EDABB87-7944-47CE-8BCA-8098B99FCD81}" srcId="{E42D8F62-26AA-42AB-B160-F216B08610D9}" destId="{CBBEF891-8EB2-40FE-8F76-0D86CBD1BEFF}" srcOrd="0" destOrd="0" parTransId="{48F7889F-B31D-4CBC-8803-AC5BC0EF364C}" sibTransId="{C9D14084-F155-4D42-9D85-FBE0F2DEDF9E}"/>
    <dgm:cxn modelId="{4E12B88F-BE90-49B1-9D1D-61AF953EE955}" type="presOf" srcId="{C285B32D-BFA6-45F8-B73C-CDCDD6316DF7}" destId="{8D010073-BDD3-4025-9235-6F3B2460F65C}" srcOrd="0" destOrd="0" presId="urn:microsoft.com/office/officeart/2005/8/layout/chevron2"/>
    <dgm:cxn modelId="{2ED6AEA9-A54A-44DB-94DE-22D19E4A89DF}" type="presOf" srcId="{6363D6F5-D6BC-446F-A3BA-C0E361E479C6}" destId="{8E1EB910-A0E5-42B1-850E-102785458BE2}" srcOrd="0" destOrd="0" presId="urn:microsoft.com/office/officeart/2005/8/layout/chevron2"/>
    <dgm:cxn modelId="{98C021B3-430B-4912-B72C-32285BB47850}" type="presOf" srcId="{CBBEF891-8EB2-40FE-8F76-0D86CBD1BEFF}" destId="{88C89A28-B1EA-4353-9C0F-D154145305F9}" srcOrd="0" destOrd="0" presId="urn:microsoft.com/office/officeart/2005/8/layout/chevron2"/>
    <dgm:cxn modelId="{04471AC7-F5CA-4E08-B848-4559365B7DE9}" type="presOf" srcId="{9D6185B3-5019-41E9-8901-EFC9FB0E2950}" destId="{F5375C8B-C922-458D-BEAB-FD3BBECD9350}" srcOrd="0" destOrd="0" presId="urn:microsoft.com/office/officeart/2005/8/layout/chevron2"/>
    <dgm:cxn modelId="{778D506B-E80B-4C43-AC84-3A4B2DE835A6}" type="presParOf" srcId="{8E1EB910-A0E5-42B1-850E-102785458BE2}" destId="{8150D1F7-D0D1-4F40-8811-F546915E73A3}" srcOrd="0" destOrd="0" presId="urn:microsoft.com/office/officeart/2005/8/layout/chevron2"/>
    <dgm:cxn modelId="{8E52FA16-DF32-4395-88A1-994A80DCFE7F}" type="presParOf" srcId="{8150D1F7-D0D1-4F40-8811-F546915E73A3}" destId="{2F0005EF-8ABB-406A-BE79-0B612E894610}" srcOrd="0" destOrd="0" presId="urn:microsoft.com/office/officeart/2005/8/layout/chevron2"/>
    <dgm:cxn modelId="{E0957F3F-0FE5-42BF-AB1C-F98295B1C554}" type="presParOf" srcId="{8150D1F7-D0D1-4F40-8811-F546915E73A3}" destId="{88C89A28-B1EA-4353-9C0F-D154145305F9}" srcOrd="1" destOrd="0" presId="urn:microsoft.com/office/officeart/2005/8/layout/chevron2"/>
    <dgm:cxn modelId="{D0DF066F-9BFA-4335-8F9B-4F4B9CDAC132}" type="presParOf" srcId="{8E1EB910-A0E5-42B1-850E-102785458BE2}" destId="{98E397CC-A921-4996-8C4D-71AA1BCC8BDC}" srcOrd="1" destOrd="0" presId="urn:microsoft.com/office/officeart/2005/8/layout/chevron2"/>
    <dgm:cxn modelId="{9F4FA7D6-CCE9-4C98-9E7F-C4373D155A91}" type="presParOf" srcId="{8E1EB910-A0E5-42B1-850E-102785458BE2}" destId="{8D0F632A-EE50-4AC8-91BC-D3F24777B03D}" srcOrd="2" destOrd="0" presId="urn:microsoft.com/office/officeart/2005/8/layout/chevron2"/>
    <dgm:cxn modelId="{755A747A-18FF-4B25-A5DB-0ACA388DB3C4}" type="presParOf" srcId="{8D0F632A-EE50-4AC8-91BC-D3F24777B03D}" destId="{8D010073-BDD3-4025-9235-6F3B2460F65C}" srcOrd="0" destOrd="0" presId="urn:microsoft.com/office/officeart/2005/8/layout/chevron2"/>
    <dgm:cxn modelId="{BABD7834-D171-46C5-BED3-9AEBDB5ED5FB}" type="presParOf" srcId="{8D0F632A-EE50-4AC8-91BC-D3F24777B03D}" destId="{A306D8A5-16B0-4296-ACBC-6DF8DF9C995D}" srcOrd="1" destOrd="0" presId="urn:microsoft.com/office/officeart/2005/8/layout/chevron2"/>
    <dgm:cxn modelId="{AC073197-5775-42B9-9C6C-CA82EF58BD67}" type="presParOf" srcId="{8E1EB910-A0E5-42B1-850E-102785458BE2}" destId="{53F2F2FB-09F7-439F-94C5-F17AE35AAAA3}" srcOrd="3" destOrd="0" presId="urn:microsoft.com/office/officeart/2005/8/layout/chevron2"/>
    <dgm:cxn modelId="{8297EC05-9621-4892-BAB6-C6D9459A36FC}" type="presParOf" srcId="{8E1EB910-A0E5-42B1-850E-102785458BE2}" destId="{38E5EB48-52A2-4A5E-A66D-5BFD7E851B5D}" srcOrd="4" destOrd="0" presId="urn:microsoft.com/office/officeart/2005/8/layout/chevron2"/>
    <dgm:cxn modelId="{5885AD52-9543-4101-BB41-F8E6EA4988D5}" type="presParOf" srcId="{38E5EB48-52A2-4A5E-A66D-5BFD7E851B5D}" destId="{F5375C8B-C922-458D-BEAB-FD3BBECD9350}" srcOrd="0" destOrd="0" presId="urn:microsoft.com/office/officeart/2005/8/layout/chevron2"/>
    <dgm:cxn modelId="{3D1AD8A3-3743-48C2-BE7C-BDA0884C7008}" type="presParOf" srcId="{38E5EB48-52A2-4A5E-A66D-5BFD7E851B5D}" destId="{C5ED9064-A642-49BD-90A1-3EB44548C42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FCB35-90AF-419C-81BE-981CD2728684}">
      <dsp:nvSpPr>
        <dsp:cNvPr id="0" name=""/>
        <dsp:cNvSpPr/>
      </dsp:nvSpPr>
      <dsp:spPr>
        <a:xfrm rot="5400000">
          <a:off x="-155851" y="15654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PRT_ID</a:t>
          </a:r>
          <a:r>
            <a:rPr lang="en-US" sz="1300" b="1" kern="1200" dirty="0">
              <a:latin typeface="Inter"/>
            </a:rPr>
            <a:t> </a:t>
          </a:r>
          <a:endParaRPr lang="en-IN" sz="1300" kern="1200" dirty="0"/>
        </a:p>
      </dsp:txBody>
      <dsp:txXfrm rot="-5400000">
        <a:off x="1" y="364347"/>
        <a:ext cx="727305" cy="311702"/>
      </dsp:txXfrm>
    </dsp:sp>
    <dsp:sp modelId="{E1B17612-E5F5-4267-8D6C-B6AF657EC53D}">
      <dsp:nvSpPr>
        <dsp:cNvPr id="0" name=""/>
        <dsp:cNvSpPr/>
      </dsp:nvSpPr>
      <dsp:spPr>
        <a:xfrm rot="5400000">
          <a:off x="4089975" y="-3285562"/>
          <a:ext cx="675355" cy="724787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Id of house</a:t>
          </a:r>
          <a:endParaRPr lang="en-IN" sz="2800" kern="1200" dirty="0"/>
        </a:p>
      </dsp:txBody>
      <dsp:txXfrm rot="-5400000">
        <a:off x="803718" y="33663"/>
        <a:ext cx="7214902" cy="609419"/>
      </dsp:txXfrm>
    </dsp:sp>
    <dsp:sp modelId="{89599EC4-D0F4-42D3-9510-E11CD70EC4FB}">
      <dsp:nvSpPr>
        <dsp:cNvPr id="0" name=""/>
        <dsp:cNvSpPr/>
      </dsp:nvSpPr>
      <dsp:spPr>
        <a:xfrm rot="5400000">
          <a:off x="-155851" y="98996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AREA</a:t>
          </a:r>
          <a:endParaRPr lang="en-IN" sz="1300" kern="1200" dirty="0"/>
        </a:p>
      </dsp:txBody>
      <dsp:txXfrm rot="-5400000">
        <a:off x="1" y="1197767"/>
        <a:ext cx="727305" cy="311702"/>
      </dsp:txXfrm>
    </dsp:sp>
    <dsp:sp modelId="{7F549E6C-5703-4AFA-91B1-28A853E484D7}">
      <dsp:nvSpPr>
        <dsp:cNvPr id="0" name=""/>
        <dsp:cNvSpPr/>
      </dsp:nvSpPr>
      <dsp:spPr>
        <a:xfrm rot="5400000">
          <a:off x="4089975" y="-2528555"/>
          <a:ext cx="675355" cy="7400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In which area house is location</a:t>
          </a:r>
          <a:endParaRPr lang="en-IN" sz="2800" kern="1200" dirty="0"/>
        </a:p>
      </dsp:txBody>
      <dsp:txXfrm rot="-5400000">
        <a:off x="727306" y="867082"/>
        <a:ext cx="7367726" cy="609419"/>
      </dsp:txXfrm>
    </dsp:sp>
    <dsp:sp modelId="{8C870E57-F455-4ED0-9FBF-3E803D89B29C}">
      <dsp:nvSpPr>
        <dsp:cNvPr id="0" name=""/>
        <dsp:cNvSpPr/>
      </dsp:nvSpPr>
      <dsp:spPr>
        <a:xfrm rot="5400000">
          <a:off x="-155851" y="182338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INT_SQFT</a:t>
          </a:r>
          <a:endParaRPr lang="en-IN" sz="1300" kern="1200" dirty="0"/>
        </a:p>
      </dsp:txBody>
      <dsp:txXfrm rot="-5400000">
        <a:off x="1" y="2031187"/>
        <a:ext cx="727305" cy="311702"/>
      </dsp:txXfrm>
    </dsp:sp>
    <dsp:sp modelId="{E4E70610-735B-4CD1-A298-33154BE92CA2}">
      <dsp:nvSpPr>
        <dsp:cNvPr id="0" name=""/>
        <dsp:cNvSpPr/>
      </dsp:nvSpPr>
      <dsp:spPr>
        <a:xfrm rot="5400000">
          <a:off x="4089975" y="-1695135"/>
          <a:ext cx="675355" cy="7400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Area in sq ft</a:t>
          </a:r>
          <a:endParaRPr lang="en-IN" sz="2800" kern="1200" dirty="0"/>
        </a:p>
      </dsp:txBody>
      <dsp:txXfrm rot="-5400000">
        <a:off x="727306" y="1700502"/>
        <a:ext cx="7367726" cy="609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005EF-8ABB-406A-BE79-0B612E894610}">
      <dsp:nvSpPr>
        <dsp:cNvPr id="0" name=""/>
        <dsp:cNvSpPr/>
      </dsp:nvSpPr>
      <dsp:spPr>
        <a:xfrm rot="5400000">
          <a:off x="-178972" y="180994"/>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effectLst/>
              <a:latin typeface="inherit"/>
            </a:rPr>
            <a:t>DATE_</a:t>
          </a:r>
          <a:r>
            <a:rPr lang="en-US" sz="800" b="1" kern="1200" dirty="0">
              <a:latin typeface="inherit"/>
            </a:rPr>
            <a:t>SALE</a:t>
          </a:r>
          <a:endParaRPr lang="en-IN" sz="800" kern="1200" dirty="0"/>
        </a:p>
      </dsp:txBody>
      <dsp:txXfrm rot="-5400000">
        <a:off x="1" y="419625"/>
        <a:ext cx="835205" cy="357945"/>
      </dsp:txXfrm>
    </dsp:sp>
    <dsp:sp modelId="{88C89A28-B1EA-4353-9C0F-D154145305F9}">
      <dsp:nvSpPr>
        <dsp:cNvPr id="0" name=""/>
        <dsp:cNvSpPr/>
      </dsp:nvSpPr>
      <dsp:spPr>
        <a:xfrm rot="5400000">
          <a:off x="4093828" y="-3250273"/>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When house was sold</a:t>
          </a:r>
          <a:endParaRPr lang="en-IN" sz="2800" kern="1200" dirty="0"/>
        </a:p>
      </dsp:txBody>
      <dsp:txXfrm rot="-5400000">
        <a:off x="835206" y="46208"/>
        <a:ext cx="7254935" cy="699830"/>
      </dsp:txXfrm>
    </dsp:sp>
    <dsp:sp modelId="{8D010073-BDD3-4025-9235-6F3B2460F65C}">
      <dsp:nvSpPr>
        <dsp:cNvPr id="0" name=""/>
        <dsp:cNvSpPr/>
      </dsp:nvSpPr>
      <dsp:spPr>
        <a:xfrm rot="5400000">
          <a:off x="-178972" y="1234497"/>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effectLst/>
              <a:latin typeface="inherit"/>
            </a:rPr>
            <a:t>DIST_MAINROAD</a:t>
          </a:r>
          <a:endParaRPr lang="en-IN" sz="800" kern="1200" dirty="0"/>
        </a:p>
      </dsp:txBody>
      <dsp:txXfrm rot="-5400000">
        <a:off x="1" y="1473128"/>
        <a:ext cx="835205" cy="357945"/>
      </dsp:txXfrm>
    </dsp:sp>
    <dsp:sp modelId="{A306D8A5-16B0-4296-ACBC-6DF8DF9C995D}">
      <dsp:nvSpPr>
        <dsp:cNvPr id="0" name=""/>
        <dsp:cNvSpPr/>
      </dsp:nvSpPr>
      <dsp:spPr>
        <a:xfrm rot="5400000">
          <a:off x="4093828" y="-2264330"/>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Distance of house from main road</a:t>
          </a:r>
          <a:endParaRPr lang="en-IN" sz="2800" kern="1200" dirty="0"/>
        </a:p>
      </dsp:txBody>
      <dsp:txXfrm rot="-5400000">
        <a:off x="835206" y="1032151"/>
        <a:ext cx="7254935" cy="699830"/>
      </dsp:txXfrm>
    </dsp:sp>
    <dsp:sp modelId="{F5375C8B-C922-458D-BEAB-FD3BBECD9350}">
      <dsp:nvSpPr>
        <dsp:cNvPr id="0" name=""/>
        <dsp:cNvSpPr/>
      </dsp:nvSpPr>
      <dsp:spPr>
        <a:xfrm rot="5400000">
          <a:off x="-178972" y="2165536"/>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a:effectLst/>
              <a:latin typeface="inherit"/>
            </a:rPr>
            <a:t>N_BEDROOM</a:t>
          </a:r>
          <a:r>
            <a:rPr lang="en-US" sz="800" b="1" kern="1200">
              <a:latin typeface="Google Material Icons"/>
            </a:rPr>
            <a:t>S</a:t>
          </a:r>
          <a:endParaRPr lang="en-US" sz="800" b="1" i="0" kern="1200" dirty="0">
            <a:effectLst/>
            <a:latin typeface="Inter"/>
          </a:endParaRPr>
        </a:p>
      </dsp:txBody>
      <dsp:txXfrm rot="-5400000">
        <a:off x="1" y="2404167"/>
        <a:ext cx="835205" cy="357945"/>
      </dsp:txXfrm>
    </dsp:sp>
    <dsp:sp modelId="{C5ED9064-A642-49BD-90A1-3EB44548C426}">
      <dsp:nvSpPr>
        <dsp:cNvPr id="0" name=""/>
        <dsp:cNvSpPr/>
      </dsp:nvSpPr>
      <dsp:spPr>
        <a:xfrm rot="5400000">
          <a:off x="4093828" y="-1272059"/>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Number of Bedrooms</a:t>
          </a:r>
          <a:endParaRPr lang="en-IN" sz="2800" kern="1200" dirty="0"/>
        </a:p>
      </dsp:txBody>
      <dsp:txXfrm rot="-5400000">
        <a:off x="835206" y="2024422"/>
        <a:ext cx="7254935" cy="6998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2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09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470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7872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53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8408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866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928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5973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272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35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2115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7548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2/17/2023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49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2/17/2023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324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6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2/17/2023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956641"/>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C05F-A004-4E31-A9B1-4A51870D9105}"/>
              </a:ext>
            </a:extLst>
          </p:cNvPr>
          <p:cNvSpPr>
            <a:spLocks noGrp="1"/>
          </p:cNvSpPr>
          <p:nvPr>
            <p:ph type="ctrTitle"/>
          </p:nvPr>
        </p:nvSpPr>
        <p:spPr>
          <a:xfrm>
            <a:off x="287207" y="205272"/>
            <a:ext cx="9883159" cy="1231641"/>
          </a:xfrm>
        </p:spPr>
        <p:txBody>
          <a:bodyPr>
            <a:normAutofit/>
          </a:bodyPr>
          <a:lstStyle/>
          <a:p>
            <a:r>
              <a:rPr lang="en-IN" sz="4400" b="1" dirty="0"/>
              <a:t>Chennai Housing Price Prediction</a:t>
            </a:r>
          </a:p>
        </p:txBody>
      </p:sp>
      <p:sp>
        <p:nvSpPr>
          <p:cNvPr id="3" name="Subtitle 2">
            <a:extLst>
              <a:ext uri="{FF2B5EF4-FFF2-40B4-BE49-F238E27FC236}">
                <a16:creationId xmlns:a16="http://schemas.microsoft.com/office/drawing/2014/main" id="{EA1C96F9-883F-B024-E335-9180B3FF38FD}"/>
              </a:ext>
            </a:extLst>
          </p:cNvPr>
          <p:cNvSpPr>
            <a:spLocks noGrp="1"/>
          </p:cNvSpPr>
          <p:nvPr>
            <p:ph type="subTitle" idx="1"/>
          </p:nvPr>
        </p:nvSpPr>
        <p:spPr>
          <a:xfrm>
            <a:off x="218501" y="5607807"/>
            <a:ext cx="5650454" cy="1044921"/>
          </a:xfrm>
        </p:spPr>
        <p:txBody>
          <a:bodyPr anchor="ctr">
            <a:noAutofit/>
          </a:bodyPr>
          <a:lstStyle/>
          <a:p>
            <a:pPr marL="342900" indent="-342900">
              <a:buFont typeface="Arial" panose="020B0604020202020204" pitchFamily="34" charset="0"/>
              <a:buChar char="•"/>
            </a:pPr>
            <a:r>
              <a:rPr lang="en-IN" b="1" dirty="0"/>
              <a:t>By</a:t>
            </a:r>
            <a:r>
              <a:rPr lang="en-IN" dirty="0"/>
              <a:t>  </a:t>
            </a:r>
            <a:endParaRPr lang="en-IN" dirty="0">
              <a:solidFill>
                <a:schemeClr val="tx1">
                  <a:lumMod val="95000"/>
                </a:schemeClr>
              </a:solidFill>
            </a:endParaRPr>
          </a:p>
          <a:p>
            <a:r>
              <a:rPr lang="en-IN" dirty="0">
                <a:solidFill>
                  <a:schemeClr val="tx1">
                    <a:lumMod val="95000"/>
                  </a:schemeClr>
                </a:solidFill>
              </a:rPr>
              <a:t>           </a:t>
            </a:r>
            <a:r>
              <a:rPr lang="en-IN" dirty="0" err="1">
                <a:solidFill>
                  <a:schemeClr val="tx1">
                    <a:lumMod val="95000"/>
                  </a:schemeClr>
                </a:solidFill>
              </a:rPr>
              <a:t>logesh</a:t>
            </a:r>
            <a:r>
              <a:rPr lang="en-IN" dirty="0">
                <a:solidFill>
                  <a:schemeClr val="tx1">
                    <a:lumMod val="95000"/>
                  </a:schemeClr>
                </a:solidFill>
              </a:rPr>
              <a:t> R</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ACC03A1F-C343-973D-D06C-E2E67CF56E8B}"/>
              </a:ext>
            </a:extLst>
          </p:cNvPr>
          <p:cNvPicPr>
            <a:picLocks noChangeAspect="1"/>
          </p:cNvPicPr>
          <p:nvPr/>
        </p:nvPicPr>
        <p:blipFill>
          <a:blip r:embed="rId2"/>
          <a:stretch>
            <a:fillRect/>
          </a:stretch>
        </p:blipFill>
        <p:spPr>
          <a:xfrm>
            <a:off x="6606074" y="1554754"/>
            <a:ext cx="5453686" cy="4090265"/>
          </a:xfrm>
          <a:prstGeom prst="rect">
            <a:avLst/>
          </a:prstGeom>
        </p:spPr>
      </p:pic>
    </p:spTree>
    <p:extLst>
      <p:ext uri="{BB962C8B-B14F-4D97-AF65-F5344CB8AC3E}">
        <p14:creationId xmlns:p14="http://schemas.microsoft.com/office/powerpoint/2010/main" val="23144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3EE69-20F5-6E82-118E-EA54A5844D07}"/>
              </a:ext>
            </a:extLst>
          </p:cNvPr>
          <p:cNvSpPr>
            <a:spLocks noGrp="1"/>
          </p:cNvSpPr>
          <p:nvPr>
            <p:ph idx="1"/>
          </p:nvPr>
        </p:nvSpPr>
        <p:spPr>
          <a:xfrm>
            <a:off x="657995" y="352697"/>
            <a:ext cx="4791083" cy="5702870"/>
          </a:xfrm>
        </p:spPr>
        <p:txBody>
          <a:bodyPr>
            <a:normAutofit/>
          </a:bodyPr>
          <a:lstStyle/>
          <a:p>
            <a:pPr>
              <a:buFont typeface="Wingdings" panose="05000000000000000000" pitchFamily="2" charset="2"/>
              <a:buChar char="Ø"/>
            </a:pPr>
            <a:r>
              <a:rPr lang="en-IN" b="1" i="0" dirty="0">
                <a:effectLst/>
                <a:latin typeface="Helvetica Neue"/>
              </a:rPr>
              <a:t>Exploratory Data Analysis</a:t>
            </a:r>
          </a:p>
          <a:p>
            <a:endParaRPr lang="en-IN" dirty="0"/>
          </a:p>
          <a:p>
            <a:pPr algn="l">
              <a:buFont typeface="Wingdings" panose="05000000000000000000" pitchFamily="2" charset="2"/>
              <a:buChar char="Ø"/>
            </a:pPr>
            <a:r>
              <a:rPr lang="en-US" b="1" i="0" dirty="0">
                <a:effectLst/>
                <a:latin typeface="Inter"/>
              </a:rPr>
              <a:t>How the Sales Price of Houses varies with Different Areas in Chennai ?</a:t>
            </a:r>
          </a:p>
          <a:p>
            <a:pPr algn="l">
              <a:buFont typeface="Wingdings" panose="05000000000000000000" pitchFamily="2" charset="2"/>
              <a:buChar char="Ø"/>
            </a:pPr>
            <a:r>
              <a:rPr lang="en-US" sz="2000" b="0" i="0" dirty="0">
                <a:effectLst/>
                <a:latin typeface="Inter"/>
              </a:rPr>
              <a:t>T Nagar and Anna Nagar Area Houses Has Maximum Sales Price and KK Nagar Area Houses are second Max Sales Price</a:t>
            </a:r>
          </a:p>
          <a:p>
            <a:pPr algn="l">
              <a:buFont typeface="Wingdings" panose="05000000000000000000" pitchFamily="2" charset="2"/>
              <a:buChar char="Ø"/>
            </a:pPr>
            <a:r>
              <a:rPr lang="en-US" sz="2000" b="0" i="0" dirty="0" err="1">
                <a:effectLst/>
                <a:latin typeface="Inter"/>
              </a:rPr>
              <a:t>Karapakam</a:t>
            </a:r>
            <a:r>
              <a:rPr lang="en-US" sz="2000" b="0" i="0" dirty="0">
                <a:effectLst/>
                <a:latin typeface="Inter"/>
              </a:rPr>
              <a:t> Area Houses has Less Sales Price When Compared to other Area Houses</a:t>
            </a:r>
          </a:p>
          <a:p>
            <a:endParaRPr lang="en-IN" dirty="0"/>
          </a:p>
        </p:txBody>
      </p:sp>
      <p:pic>
        <p:nvPicPr>
          <p:cNvPr id="5" name="Picture 4">
            <a:extLst>
              <a:ext uri="{FF2B5EF4-FFF2-40B4-BE49-F238E27FC236}">
                <a16:creationId xmlns:a16="http://schemas.microsoft.com/office/drawing/2014/main" id="{389D6354-C12B-583F-7F89-5FEE7B81B436}"/>
              </a:ext>
            </a:extLst>
          </p:cNvPr>
          <p:cNvPicPr>
            <a:picLocks noChangeAspect="1"/>
          </p:cNvPicPr>
          <p:nvPr/>
        </p:nvPicPr>
        <p:blipFill>
          <a:blip r:embed="rId2"/>
          <a:stretch>
            <a:fillRect/>
          </a:stretch>
        </p:blipFill>
        <p:spPr>
          <a:xfrm>
            <a:off x="5667375" y="951722"/>
            <a:ext cx="6506220" cy="5290458"/>
          </a:xfrm>
          <a:prstGeom prst="rect">
            <a:avLst/>
          </a:prstGeom>
        </p:spPr>
      </p:pic>
    </p:spTree>
    <p:extLst>
      <p:ext uri="{BB962C8B-B14F-4D97-AF65-F5344CB8AC3E}">
        <p14:creationId xmlns:p14="http://schemas.microsoft.com/office/powerpoint/2010/main" val="206233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A15E02-5B09-6C4E-936B-820B44948F05}"/>
              </a:ext>
            </a:extLst>
          </p:cNvPr>
          <p:cNvPicPr>
            <a:picLocks noGrp="1" noChangeAspect="1"/>
          </p:cNvPicPr>
          <p:nvPr>
            <p:ph idx="1"/>
          </p:nvPr>
        </p:nvPicPr>
        <p:blipFill>
          <a:blip r:embed="rId2"/>
          <a:stretch>
            <a:fillRect/>
          </a:stretch>
        </p:blipFill>
        <p:spPr>
          <a:xfrm>
            <a:off x="5663683" y="830424"/>
            <a:ext cx="6410130" cy="5225143"/>
          </a:xfrm>
        </p:spPr>
      </p:pic>
      <p:sp>
        <p:nvSpPr>
          <p:cNvPr id="7" name="Rectangle 6">
            <a:extLst>
              <a:ext uri="{FF2B5EF4-FFF2-40B4-BE49-F238E27FC236}">
                <a16:creationId xmlns:a16="http://schemas.microsoft.com/office/drawing/2014/main" id="{648424BB-F21D-6FB7-F386-7AFF4792A6E0}"/>
              </a:ext>
            </a:extLst>
          </p:cNvPr>
          <p:cNvSpPr/>
          <p:nvPr/>
        </p:nvSpPr>
        <p:spPr>
          <a:xfrm>
            <a:off x="195943" y="578498"/>
            <a:ext cx="5197151" cy="557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2000" b="1" i="0" dirty="0">
                <a:solidFill>
                  <a:srgbClr val="000000"/>
                </a:solidFill>
                <a:effectLst/>
                <a:latin typeface="Inter"/>
              </a:rPr>
              <a:t>How the Square Foot of the House will Effect the Sales Price?</a:t>
            </a:r>
          </a:p>
          <a:p>
            <a:pPr algn="l">
              <a:buFont typeface="Arial" panose="020B0604020202020204" pitchFamily="34" charset="0"/>
              <a:buChar char="•"/>
            </a:pPr>
            <a:r>
              <a:rPr lang="en-US" b="0" i="0" dirty="0">
                <a:effectLst/>
                <a:latin typeface="Inter"/>
              </a:rPr>
              <a:t>Increase in Square Foot of Houses increases the Sales price of Houses</a:t>
            </a:r>
          </a:p>
          <a:p>
            <a:pPr algn="l">
              <a:buFont typeface="Arial" panose="020B0604020202020204" pitchFamily="34" charset="0"/>
              <a:buChar char="•"/>
            </a:pPr>
            <a:r>
              <a:rPr lang="en-US" b="0" i="0" dirty="0">
                <a:effectLst/>
                <a:latin typeface="Inter"/>
              </a:rPr>
              <a:t>As we can see the Houses Related to Same Area Having Almost Similar Square feet Length</a:t>
            </a:r>
          </a:p>
          <a:p>
            <a:pPr algn="l">
              <a:buFont typeface="Arial" panose="020B0604020202020204" pitchFamily="34" charset="0"/>
              <a:buChar char="•"/>
            </a:pPr>
            <a:r>
              <a:rPr lang="en-US" b="0" i="0" dirty="0">
                <a:effectLst/>
                <a:latin typeface="Inter"/>
              </a:rPr>
              <a:t>T Nagar and Anna Nagar Area Houses has Maximum Price Having Square Foot in the Range of 1500 to 2000</a:t>
            </a:r>
          </a:p>
          <a:p>
            <a:pPr algn="l">
              <a:buFont typeface="Arial" panose="020B0604020202020204" pitchFamily="34" charset="0"/>
              <a:buChar char="•"/>
            </a:pPr>
            <a:r>
              <a:rPr lang="en-US" b="0" i="0" dirty="0">
                <a:effectLst/>
                <a:latin typeface="Inter"/>
              </a:rPr>
              <a:t>KK Nagar Area Houses Has high Square foots from 1400 to 2500</a:t>
            </a:r>
          </a:p>
        </p:txBody>
      </p:sp>
    </p:spTree>
    <p:extLst>
      <p:ext uri="{BB962C8B-B14F-4D97-AF65-F5344CB8AC3E}">
        <p14:creationId xmlns:p14="http://schemas.microsoft.com/office/powerpoint/2010/main" val="129337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B9A-7A67-3FCD-DC2B-5745B99BB2BE}"/>
              </a:ext>
            </a:extLst>
          </p:cNvPr>
          <p:cNvSpPr>
            <a:spLocks noGrp="1"/>
          </p:cNvSpPr>
          <p:nvPr>
            <p:ph type="title"/>
          </p:nvPr>
        </p:nvSpPr>
        <p:spPr>
          <a:xfrm>
            <a:off x="657225" y="242596"/>
            <a:ext cx="4567918" cy="1334277"/>
          </a:xfrm>
        </p:spPr>
        <p:txBody>
          <a:bodyPr/>
          <a:lstStyle/>
          <a:p>
            <a:r>
              <a:rPr lang="en-IN" sz="2800" b="1" dirty="0">
                <a:solidFill>
                  <a:schemeClr val="accent3">
                    <a:lumMod val="40000"/>
                    <a:lumOff val="60000"/>
                  </a:schemeClr>
                </a:solidFill>
                <a:latin typeface="Helvetica Neue"/>
              </a:rPr>
              <a:t>C</a:t>
            </a:r>
            <a:r>
              <a:rPr lang="en-IN" sz="2800" b="1" i="0" dirty="0">
                <a:solidFill>
                  <a:schemeClr val="accent3">
                    <a:lumMod val="40000"/>
                    <a:lumOff val="60000"/>
                  </a:schemeClr>
                </a:solidFill>
                <a:effectLst/>
                <a:latin typeface="Helvetica Neue"/>
              </a:rPr>
              <a:t>hecking for outliers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29529A4F-A861-4A1F-22ED-E2C9A3D4F5C6}"/>
              </a:ext>
            </a:extLst>
          </p:cNvPr>
          <p:cNvSpPr>
            <a:spLocks noGrp="1"/>
          </p:cNvSpPr>
          <p:nvPr>
            <p:ph idx="1"/>
          </p:nvPr>
        </p:nvSpPr>
        <p:spPr>
          <a:xfrm>
            <a:off x="297402" y="1287624"/>
            <a:ext cx="6943153" cy="4007682"/>
          </a:xfrm>
        </p:spPr>
        <p:txBody>
          <a:bodyPr>
            <a:normAutofit/>
          </a:bodyPr>
          <a:lstStyle/>
          <a:p>
            <a:pPr>
              <a:buFont typeface="Wingdings" panose="05000000000000000000" pitchFamily="2" charset="2"/>
              <a:buChar char="Ø"/>
            </a:pPr>
            <a:r>
              <a:rPr lang="en-IN" dirty="0"/>
              <a:t>Here we checked the outliers for our target sales price columns.</a:t>
            </a:r>
          </a:p>
          <a:p>
            <a:pPr>
              <a:buFont typeface="Wingdings" panose="05000000000000000000" pitchFamily="2" charset="2"/>
              <a:buChar char="Ø"/>
            </a:pPr>
            <a:r>
              <a:rPr lang="en-IN" dirty="0"/>
              <a:t>We observed that the lot of out outliers present in the sales price columns.</a:t>
            </a:r>
          </a:p>
          <a:p>
            <a:pPr algn="just">
              <a:buFont typeface="Wingdings" panose="05000000000000000000" pitchFamily="2" charset="2"/>
              <a:buChar char="Ø"/>
            </a:pPr>
            <a:r>
              <a:rPr lang="en-IN" sz="2400" dirty="0"/>
              <a:t> So, some of the methods to treated By </a:t>
            </a:r>
          </a:p>
          <a:p>
            <a:pPr marL="171450" indent="-171450" algn="just">
              <a:buFont typeface="Arial" panose="020B0604020202020204" pitchFamily="34" charset="0"/>
              <a:buChar char="•"/>
            </a:pPr>
            <a:r>
              <a:rPr lang="en-IN" sz="2400" b="1" dirty="0"/>
              <a:t>Interquartile R</a:t>
            </a:r>
          </a:p>
          <a:p>
            <a:pPr marL="171450" indent="-171450" algn="just">
              <a:buFont typeface="Arial" panose="020B0604020202020204" pitchFamily="34" charset="0"/>
              <a:buChar char="•"/>
            </a:pPr>
            <a:r>
              <a:rPr lang="en-IN" sz="2400" b="1" dirty="0"/>
              <a:t>Z –Score </a:t>
            </a:r>
            <a:r>
              <a:rPr lang="en-IN" sz="2400" dirty="0"/>
              <a:t>Method  </a:t>
            </a:r>
          </a:p>
          <a:p>
            <a:pPr marL="171450" indent="-171450" algn="just">
              <a:buFont typeface="Arial" panose="020B0604020202020204" pitchFamily="34" charset="0"/>
              <a:buChar char="•"/>
            </a:pPr>
            <a:r>
              <a:rPr lang="en-IN" sz="2400" dirty="0"/>
              <a:t>Using </a:t>
            </a:r>
            <a:r>
              <a:rPr lang="en-IN" sz="2400" b="1" dirty="0"/>
              <a:t>Standard Deviation </a:t>
            </a:r>
          </a:p>
          <a:p>
            <a:endParaRPr lang="en-IN" dirty="0"/>
          </a:p>
        </p:txBody>
      </p:sp>
      <p:pic>
        <p:nvPicPr>
          <p:cNvPr id="4" name="Picture 3">
            <a:extLst>
              <a:ext uri="{FF2B5EF4-FFF2-40B4-BE49-F238E27FC236}">
                <a16:creationId xmlns:a16="http://schemas.microsoft.com/office/drawing/2014/main" id="{DCFCEBDA-131F-D011-B517-44C9426E6FBD}"/>
              </a:ext>
            </a:extLst>
          </p:cNvPr>
          <p:cNvPicPr>
            <a:picLocks noChangeAspect="1"/>
          </p:cNvPicPr>
          <p:nvPr/>
        </p:nvPicPr>
        <p:blipFill>
          <a:blip r:embed="rId2"/>
          <a:stretch>
            <a:fillRect/>
          </a:stretch>
        </p:blipFill>
        <p:spPr>
          <a:xfrm>
            <a:off x="7134905" y="1418253"/>
            <a:ext cx="4567919" cy="4163974"/>
          </a:xfrm>
          <a:prstGeom prst="rect">
            <a:avLst/>
          </a:prstGeom>
        </p:spPr>
      </p:pic>
    </p:spTree>
    <p:extLst>
      <p:ext uri="{BB962C8B-B14F-4D97-AF65-F5344CB8AC3E}">
        <p14:creationId xmlns:p14="http://schemas.microsoft.com/office/powerpoint/2010/main" val="276259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B99-0420-369F-871C-BF5887304583}"/>
              </a:ext>
            </a:extLst>
          </p:cNvPr>
          <p:cNvSpPr>
            <a:spLocks noGrp="1"/>
          </p:cNvSpPr>
          <p:nvPr>
            <p:ph type="title"/>
          </p:nvPr>
        </p:nvSpPr>
        <p:spPr>
          <a:xfrm>
            <a:off x="657224" y="345233"/>
            <a:ext cx="10772775" cy="1119673"/>
          </a:xfrm>
        </p:spPr>
        <p:txBody>
          <a:bodyPr>
            <a:normAutofit/>
          </a:bodyPr>
          <a:lstStyle/>
          <a:p>
            <a:r>
              <a:rPr lang="en-IN" sz="3600" b="1" dirty="0"/>
              <a:t>Data Pre-processing</a:t>
            </a:r>
          </a:p>
        </p:txBody>
      </p:sp>
      <p:sp>
        <p:nvSpPr>
          <p:cNvPr id="3" name="Content Placeholder 2">
            <a:extLst>
              <a:ext uri="{FF2B5EF4-FFF2-40B4-BE49-F238E27FC236}">
                <a16:creationId xmlns:a16="http://schemas.microsoft.com/office/drawing/2014/main" id="{95DE9782-1BED-812C-D9B7-01D7AEA315CF}"/>
              </a:ext>
            </a:extLst>
          </p:cNvPr>
          <p:cNvSpPr>
            <a:spLocks noGrp="1"/>
          </p:cNvSpPr>
          <p:nvPr>
            <p:ph idx="1"/>
          </p:nvPr>
        </p:nvSpPr>
        <p:spPr>
          <a:xfrm>
            <a:off x="419878" y="1371600"/>
            <a:ext cx="6251510" cy="5038531"/>
          </a:xfrm>
        </p:spPr>
        <p:txBody>
          <a:bodyPr>
            <a:normAutofit fontScale="40000" lnSpcReduction="20000"/>
          </a:bodyPr>
          <a:lstStyle/>
          <a:p>
            <a:pPr>
              <a:lnSpc>
                <a:spcPct val="120000"/>
              </a:lnSpc>
              <a:buFont typeface="Arial" panose="020B0604020202020204" pitchFamily="34" charset="0"/>
              <a:buChar char="•"/>
            </a:pPr>
            <a:r>
              <a:rPr lang="en-IN" sz="3800" dirty="0"/>
              <a:t>After treating all the outliers, and removing the Null values</a:t>
            </a:r>
            <a:r>
              <a:rPr lang="en-IN" sz="2600" dirty="0"/>
              <a:t>.</a:t>
            </a:r>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We are going for all the necessary Feature Engineering .So, that we can get  a simplified Data.</a:t>
            </a:r>
          </a:p>
          <a:p>
            <a:pPr marL="171450" indent="-171450" algn="just">
              <a:lnSpc>
                <a:spcPct val="120000"/>
              </a:lnSpc>
              <a:buFont typeface="Arial" panose="020B0604020202020204" pitchFamily="34" charset="0"/>
              <a:buChar char="•"/>
            </a:pPr>
            <a:endParaRPr lang="en-IN" sz="38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We have to  Convert all the ‘Categorical’ or ‘Object’  datatypes to ‘</a:t>
            </a:r>
            <a:r>
              <a:rPr lang="en-IN" sz="3800" b="1" dirty="0"/>
              <a:t>Numeric’</a:t>
            </a:r>
            <a:r>
              <a:rPr lang="en-IN" sz="3800" dirty="0"/>
              <a:t>  using label encoder. further go for Model Building having </a:t>
            </a:r>
            <a:r>
              <a:rPr lang="en-IN" sz="3800" b="1" dirty="0"/>
              <a:t>‘Price</a:t>
            </a:r>
            <a:r>
              <a:rPr lang="en-IN" sz="3800" dirty="0"/>
              <a:t>’ as the Target Variable and remaining as Independent Variables.</a:t>
            </a:r>
          </a:p>
          <a:p>
            <a:pPr marL="171450" indent="-171450" algn="just">
              <a:buFont typeface="Arial" panose="020B0604020202020204" pitchFamily="34" charset="0"/>
              <a:buChar char="•"/>
            </a:pPr>
            <a:endParaRPr lang="en-IN" sz="3400" dirty="0"/>
          </a:p>
          <a:p>
            <a:pPr marL="171450" indent="-171450" algn="just">
              <a:buFont typeface="Arial" panose="020B0604020202020204" pitchFamily="34" charset="0"/>
              <a:buChar char="•"/>
            </a:pPr>
            <a:endParaRPr lang="en-IN" sz="24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Then Finally after Scaling the data using </a:t>
            </a:r>
            <a:r>
              <a:rPr lang="en-IN" sz="3800" b="1" dirty="0"/>
              <a:t>Standard Scaler </a:t>
            </a:r>
            <a:r>
              <a:rPr lang="en-IN" sz="3800" dirty="0"/>
              <a:t>we will go for Model Building using all the Necessary Algorithms.</a:t>
            </a:r>
          </a:p>
          <a:p>
            <a:endParaRPr lang="en-IN" dirty="0"/>
          </a:p>
        </p:txBody>
      </p:sp>
      <p:pic>
        <p:nvPicPr>
          <p:cNvPr id="4" name="Picture 3">
            <a:extLst>
              <a:ext uri="{FF2B5EF4-FFF2-40B4-BE49-F238E27FC236}">
                <a16:creationId xmlns:a16="http://schemas.microsoft.com/office/drawing/2014/main" id="{3498B208-A085-747A-7688-14323CC662CB}"/>
              </a:ext>
            </a:extLst>
          </p:cNvPr>
          <p:cNvPicPr>
            <a:picLocks noChangeAspect="1"/>
          </p:cNvPicPr>
          <p:nvPr/>
        </p:nvPicPr>
        <p:blipFill>
          <a:blip r:embed="rId2"/>
          <a:stretch>
            <a:fillRect/>
          </a:stretch>
        </p:blipFill>
        <p:spPr>
          <a:xfrm>
            <a:off x="6871024" y="989045"/>
            <a:ext cx="5072160" cy="4665306"/>
          </a:xfrm>
          <a:prstGeom prst="rect">
            <a:avLst/>
          </a:prstGeom>
        </p:spPr>
      </p:pic>
    </p:spTree>
    <p:extLst>
      <p:ext uri="{BB962C8B-B14F-4D97-AF65-F5344CB8AC3E}">
        <p14:creationId xmlns:p14="http://schemas.microsoft.com/office/powerpoint/2010/main" val="413553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9AF5-A4D1-8A7A-9948-18C5534A4A1B}"/>
              </a:ext>
            </a:extLst>
          </p:cNvPr>
          <p:cNvSpPr>
            <a:spLocks noGrp="1"/>
          </p:cNvSpPr>
          <p:nvPr>
            <p:ph type="title"/>
          </p:nvPr>
        </p:nvSpPr>
        <p:spPr>
          <a:xfrm>
            <a:off x="657224" y="233265"/>
            <a:ext cx="10772775" cy="1119674"/>
          </a:xfrm>
        </p:spPr>
        <p:txBody>
          <a:bodyPr>
            <a:normAutofit/>
          </a:bodyPr>
          <a:lstStyle/>
          <a:p>
            <a:r>
              <a:rPr lang="en-IN" sz="3600" b="1" dirty="0"/>
              <a:t>Model building</a:t>
            </a:r>
          </a:p>
        </p:txBody>
      </p:sp>
      <p:sp>
        <p:nvSpPr>
          <p:cNvPr id="3" name="Content Placeholder 2">
            <a:extLst>
              <a:ext uri="{FF2B5EF4-FFF2-40B4-BE49-F238E27FC236}">
                <a16:creationId xmlns:a16="http://schemas.microsoft.com/office/drawing/2014/main" id="{CC8049C3-5675-57D2-E000-B1EDDE45A3E9}"/>
              </a:ext>
            </a:extLst>
          </p:cNvPr>
          <p:cNvSpPr>
            <a:spLocks noGrp="1"/>
          </p:cNvSpPr>
          <p:nvPr>
            <p:ph idx="1"/>
          </p:nvPr>
        </p:nvSpPr>
        <p:spPr>
          <a:xfrm>
            <a:off x="676656" y="1278294"/>
            <a:ext cx="10753725" cy="4499571"/>
          </a:xfrm>
        </p:spPr>
        <p:txBody>
          <a:bodyPr/>
          <a:lstStyle/>
          <a:p>
            <a:r>
              <a:rPr lang="en-IN" dirty="0"/>
              <a:t>After doing all the necessary steps our dataset for training the multiple regression</a:t>
            </a:r>
          </a:p>
          <a:p>
            <a:r>
              <a:rPr lang="en-IN" dirty="0"/>
              <a:t>Algorithm.         </a:t>
            </a:r>
          </a:p>
          <a:p>
            <a:r>
              <a:rPr lang="en-IN" dirty="0"/>
              <a:t>Here we create the models on 5 different algorithm</a:t>
            </a:r>
          </a:p>
          <a:p>
            <a:pPr lvl="7">
              <a:buFont typeface="Wingdings" panose="05000000000000000000" pitchFamily="2" charset="2"/>
              <a:buChar char="v"/>
            </a:pPr>
            <a:r>
              <a:rPr lang="en-IN" dirty="0" err="1"/>
              <a:t>LinearRegression</a:t>
            </a:r>
            <a:endParaRPr lang="en-IN" dirty="0"/>
          </a:p>
          <a:p>
            <a:pPr lvl="7">
              <a:buFont typeface="Wingdings" panose="05000000000000000000" pitchFamily="2" charset="2"/>
              <a:buChar char="v"/>
            </a:pPr>
            <a:r>
              <a:rPr lang="en-IN" dirty="0" err="1"/>
              <a:t>DecisionTreeRegressor</a:t>
            </a:r>
            <a:endParaRPr lang="en-IN" dirty="0"/>
          </a:p>
          <a:p>
            <a:pPr lvl="7">
              <a:buFont typeface="Wingdings" panose="05000000000000000000" pitchFamily="2" charset="2"/>
              <a:buChar char="v"/>
            </a:pPr>
            <a:r>
              <a:rPr lang="en-IN" dirty="0" err="1"/>
              <a:t>RandomForestRegressor</a:t>
            </a:r>
            <a:endParaRPr lang="en-IN" dirty="0"/>
          </a:p>
          <a:p>
            <a:pPr lvl="7">
              <a:buFont typeface="Wingdings" panose="05000000000000000000" pitchFamily="2" charset="2"/>
              <a:buChar char="v"/>
            </a:pPr>
            <a:r>
              <a:rPr lang="en-IN" dirty="0" err="1"/>
              <a:t>KNeighborsRegressor</a:t>
            </a:r>
            <a:endParaRPr lang="en-IN" dirty="0"/>
          </a:p>
          <a:p>
            <a:pPr lvl="7">
              <a:buFont typeface="Wingdings" panose="05000000000000000000" pitchFamily="2" charset="2"/>
              <a:buChar char="v"/>
            </a:pPr>
            <a:r>
              <a:rPr lang="en-IN" dirty="0" err="1"/>
              <a:t>XGBRegressor</a:t>
            </a:r>
            <a:r>
              <a:rPr lang="en-IN" dirty="0"/>
              <a:t>                      </a:t>
            </a:r>
          </a:p>
        </p:txBody>
      </p:sp>
    </p:spTree>
    <p:extLst>
      <p:ext uri="{BB962C8B-B14F-4D97-AF65-F5344CB8AC3E}">
        <p14:creationId xmlns:p14="http://schemas.microsoft.com/office/powerpoint/2010/main" val="381825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8766-69C3-BE19-425F-23D6D3633E78}"/>
              </a:ext>
            </a:extLst>
          </p:cNvPr>
          <p:cNvSpPr>
            <a:spLocks noGrp="1"/>
          </p:cNvSpPr>
          <p:nvPr>
            <p:ph type="title"/>
          </p:nvPr>
        </p:nvSpPr>
        <p:spPr>
          <a:xfrm>
            <a:off x="536308" y="167061"/>
            <a:ext cx="10772775" cy="989935"/>
          </a:xfrm>
        </p:spPr>
        <p:txBody>
          <a:bodyPr>
            <a:normAutofit/>
          </a:bodyPr>
          <a:lstStyle/>
          <a:p>
            <a:r>
              <a:rPr lang="en-US" sz="3600" b="1" dirty="0">
                <a:solidFill>
                  <a:schemeClr val="accent3">
                    <a:lumMod val="40000"/>
                    <a:lumOff val="60000"/>
                  </a:schemeClr>
                </a:solidFill>
                <a:latin typeface="Segoe UI Light" panose="020B0502040204020203" pitchFamily="34" charset="0"/>
                <a:cs typeface="Segoe UI Light" panose="020B0502040204020203" pitchFamily="34" charset="0"/>
              </a:rPr>
              <a:t>Final Conclusion</a:t>
            </a:r>
            <a:endParaRPr lang="en-IN" sz="36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0FCFE8D6-2136-22D4-42AC-3A86305834B8}"/>
              </a:ext>
            </a:extLst>
          </p:cNvPr>
          <p:cNvSpPr>
            <a:spLocks noGrp="1"/>
          </p:cNvSpPr>
          <p:nvPr>
            <p:ph idx="1"/>
          </p:nvPr>
        </p:nvSpPr>
        <p:spPr>
          <a:xfrm>
            <a:off x="140185" y="954784"/>
            <a:ext cx="6203466" cy="4683967"/>
          </a:xfrm>
        </p:spPr>
        <p:txBody>
          <a:bodyPr>
            <a:normAutofit fontScale="85000" lnSpcReduction="10000"/>
          </a:bodyPr>
          <a:lstStyle/>
          <a:p>
            <a:pPr marL="285750" indent="-285750">
              <a:lnSpc>
                <a:spcPct val="150000"/>
              </a:lnSpc>
              <a:buFont typeface="Arial" panose="020B0604020202020204" pitchFamily="34" charset="0"/>
              <a:buChar char="•"/>
            </a:pPr>
            <a:r>
              <a:rPr lang="en-US" b="0" i="0" dirty="0">
                <a:effectLst/>
              </a:rPr>
              <a:t>This was an incredibly learning experience iterating on building a predictive </a:t>
            </a:r>
            <a:r>
              <a:rPr lang="en-US" dirty="0"/>
              <a:t>House </a:t>
            </a:r>
            <a:r>
              <a:rPr lang="en-US" b="0" i="0" dirty="0">
                <a:effectLst/>
              </a:rPr>
              <a:t>Price model.</a:t>
            </a:r>
            <a:endParaRPr lang="en-IN" dirty="0"/>
          </a:p>
          <a:p>
            <a:pPr marL="285750" indent="-285750">
              <a:lnSpc>
                <a:spcPct val="150000"/>
              </a:lnSpc>
              <a:buFont typeface="Arial" panose="020B0604020202020204" pitchFamily="34" charset="0"/>
              <a:buChar char="•"/>
            </a:pPr>
            <a:r>
              <a:rPr lang="en-IN" dirty="0"/>
              <a:t>By building model using “</a:t>
            </a:r>
            <a:r>
              <a:rPr lang="en-IN" dirty="0" err="1"/>
              <a:t>XGBRegressor</a:t>
            </a:r>
            <a:r>
              <a:rPr lang="en-IN" dirty="0"/>
              <a:t>” we got the model with lowest “RMSE” of  0.13 and “r2_score Accuracy of </a:t>
            </a:r>
            <a:r>
              <a:rPr lang="en-IN" b="1" dirty="0"/>
              <a:t>98.30%</a:t>
            </a:r>
            <a:r>
              <a:rPr lang="en-IN" dirty="0"/>
              <a:t>. So, we can conclude that our “House Price Model” is  accurate as predicted.</a:t>
            </a:r>
          </a:p>
          <a:p>
            <a:pPr marL="285750" indent="-285750">
              <a:lnSpc>
                <a:spcPct val="150000"/>
              </a:lnSpc>
              <a:buFont typeface="Arial" panose="020B0604020202020204" pitchFamily="34" charset="0"/>
              <a:buChar char="•"/>
            </a:pPr>
            <a:r>
              <a:rPr lang="en-IN" dirty="0"/>
              <a:t>So from the data we can get the proper Price of house as per our Requirement.</a:t>
            </a:r>
          </a:p>
          <a:p>
            <a:pPr marL="285750" indent="-285750">
              <a:lnSpc>
                <a:spcPct val="150000"/>
              </a:lnSpc>
              <a:buFont typeface="Arial" panose="020B0604020202020204" pitchFamily="34" charset="0"/>
              <a:buChar char="•"/>
            </a:pPr>
            <a:r>
              <a:rPr lang="en-US" dirty="0">
                <a:cs typeface="Segoe UI Light" panose="020B0502040204020203" pitchFamily="34" charset="0"/>
              </a:rPr>
              <a:t>And in Future with the new data the model should perform good</a:t>
            </a:r>
            <a:endParaRPr lang="en-IN" dirty="0"/>
          </a:p>
        </p:txBody>
      </p:sp>
      <p:pic>
        <p:nvPicPr>
          <p:cNvPr id="4" name="Picture 3">
            <a:extLst>
              <a:ext uri="{FF2B5EF4-FFF2-40B4-BE49-F238E27FC236}">
                <a16:creationId xmlns:a16="http://schemas.microsoft.com/office/drawing/2014/main" id="{7D6361B9-68EE-6F30-F63E-D7FC0050E853}"/>
              </a:ext>
            </a:extLst>
          </p:cNvPr>
          <p:cNvPicPr>
            <a:picLocks noChangeAspect="1"/>
          </p:cNvPicPr>
          <p:nvPr/>
        </p:nvPicPr>
        <p:blipFill>
          <a:blip r:embed="rId2"/>
          <a:stretch>
            <a:fillRect/>
          </a:stretch>
        </p:blipFill>
        <p:spPr>
          <a:xfrm>
            <a:off x="6505575" y="0"/>
            <a:ext cx="5722818" cy="6690939"/>
          </a:xfrm>
          <a:prstGeom prst="rect">
            <a:avLst/>
          </a:prstGeom>
        </p:spPr>
      </p:pic>
    </p:spTree>
    <p:extLst>
      <p:ext uri="{BB962C8B-B14F-4D97-AF65-F5344CB8AC3E}">
        <p14:creationId xmlns:p14="http://schemas.microsoft.com/office/powerpoint/2010/main" val="27883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3EA7-C385-667F-CFBE-A116A853DD40}"/>
              </a:ext>
            </a:extLst>
          </p:cNvPr>
          <p:cNvSpPr>
            <a:spLocks noGrp="1"/>
          </p:cNvSpPr>
          <p:nvPr>
            <p:ph type="title"/>
          </p:nvPr>
        </p:nvSpPr>
        <p:spPr>
          <a:xfrm>
            <a:off x="657224" y="499532"/>
            <a:ext cx="10772775" cy="5723985"/>
          </a:xfrm>
        </p:spPr>
        <p:txBody>
          <a:bodyPr/>
          <a:lstStyle/>
          <a:p>
            <a:r>
              <a:rPr lang="en-IN" dirty="0"/>
              <a:t>                    </a:t>
            </a:r>
          </a:p>
        </p:txBody>
      </p:sp>
      <p:pic>
        <p:nvPicPr>
          <p:cNvPr id="4" name="Picture 3">
            <a:extLst>
              <a:ext uri="{FF2B5EF4-FFF2-40B4-BE49-F238E27FC236}">
                <a16:creationId xmlns:a16="http://schemas.microsoft.com/office/drawing/2014/main" id="{2E295E3A-36A9-B4BD-E2C9-07898253F371}"/>
              </a:ext>
            </a:extLst>
          </p:cNvPr>
          <p:cNvPicPr>
            <a:picLocks noChangeAspect="1"/>
          </p:cNvPicPr>
          <p:nvPr/>
        </p:nvPicPr>
        <p:blipFill>
          <a:blip r:embed="rId2"/>
          <a:stretch>
            <a:fillRect/>
          </a:stretch>
        </p:blipFill>
        <p:spPr>
          <a:xfrm>
            <a:off x="2775551" y="157621"/>
            <a:ext cx="6640898" cy="6542757"/>
          </a:xfrm>
          <a:prstGeom prst="rect">
            <a:avLst/>
          </a:prstGeom>
        </p:spPr>
      </p:pic>
    </p:spTree>
    <p:extLst>
      <p:ext uri="{BB962C8B-B14F-4D97-AF65-F5344CB8AC3E}">
        <p14:creationId xmlns:p14="http://schemas.microsoft.com/office/powerpoint/2010/main" val="7763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5AED-3504-EE28-9776-5FFB393399B2}"/>
              </a:ext>
            </a:extLst>
          </p:cNvPr>
          <p:cNvSpPr>
            <a:spLocks noGrp="1"/>
          </p:cNvSpPr>
          <p:nvPr>
            <p:ph type="title"/>
          </p:nvPr>
        </p:nvSpPr>
        <p:spPr/>
        <p:txBody>
          <a:bodyPr>
            <a:normAutofit/>
          </a:bodyPr>
          <a:lstStyle/>
          <a:p>
            <a:r>
              <a:rPr lang="en-IN" sz="4400" b="1" dirty="0">
                <a:solidFill>
                  <a:schemeClr val="accent3">
                    <a:lumMod val="60000"/>
                    <a:lumOff val="40000"/>
                  </a:schemeClr>
                </a:solidFill>
              </a:rPr>
              <a:t>ABOUT THE DATASET</a:t>
            </a:r>
          </a:p>
        </p:txBody>
      </p:sp>
      <p:sp>
        <p:nvSpPr>
          <p:cNvPr id="3" name="Content Placeholder 2">
            <a:extLst>
              <a:ext uri="{FF2B5EF4-FFF2-40B4-BE49-F238E27FC236}">
                <a16:creationId xmlns:a16="http://schemas.microsoft.com/office/drawing/2014/main" id="{1713C6C2-83F0-20B5-AA66-999E7BC25679}"/>
              </a:ext>
            </a:extLst>
          </p:cNvPr>
          <p:cNvSpPr>
            <a:spLocks noGrp="1"/>
          </p:cNvSpPr>
          <p:nvPr>
            <p:ph idx="1"/>
          </p:nvPr>
        </p:nvSpPr>
        <p:spPr>
          <a:xfrm>
            <a:off x="676656" y="2011680"/>
            <a:ext cx="10753725" cy="4585063"/>
          </a:xfrm>
        </p:spPr>
        <p:txBody>
          <a:bodyPr>
            <a:normAutofit/>
          </a:bodyPr>
          <a:lstStyle/>
          <a:p>
            <a:pPr marL="0" indent="0">
              <a:lnSpc>
                <a:spcPct val="170000"/>
              </a:lnSpc>
              <a:buNone/>
            </a:pPr>
            <a:r>
              <a:rPr lang="en-US" sz="2000" b="0" i="0" dirty="0">
                <a:effectLst/>
                <a:latin typeface="Inter"/>
              </a:rPr>
              <a:t>          Real estate transactions are quite opaque sometimes and it may be difficult for a newbie to know the fair price of any given home. Thus, multiple real estate websites have the functionality to predict the prices of houses given different features regarding it. Such forecasting models will help buyers to identify a fair price for the home and also give insights to sellers as to how to build homes that fetch them more money. Chennai house sale price data is shared here and the participants are expected to build a sale price prediction model that will aid the customers to find a fair price for their homes and also help the sellers understand what factors are fetching more money for the houses?</a:t>
            </a:r>
          </a:p>
          <a:p>
            <a:pPr marL="0" indent="0">
              <a:buNone/>
            </a:pPr>
            <a:br>
              <a:rPr lang="en-US" dirty="0"/>
            </a:br>
            <a:endParaRPr lang="en-IN" dirty="0"/>
          </a:p>
        </p:txBody>
      </p:sp>
    </p:spTree>
    <p:extLst>
      <p:ext uri="{BB962C8B-B14F-4D97-AF65-F5344CB8AC3E}">
        <p14:creationId xmlns:p14="http://schemas.microsoft.com/office/powerpoint/2010/main" val="318436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EC1C-DAC5-9FFD-835E-58EEB8D47BA0}"/>
              </a:ext>
            </a:extLst>
          </p:cNvPr>
          <p:cNvSpPr>
            <a:spLocks noGrp="1"/>
          </p:cNvSpPr>
          <p:nvPr>
            <p:ph type="title"/>
          </p:nvPr>
        </p:nvSpPr>
        <p:spPr>
          <a:xfrm>
            <a:off x="752475" y="284519"/>
            <a:ext cx="10515600" cy="651912"/>
          </a:xfrm>
        </p:spPr>
        <p:txBody>
          <a:bodyPr anchor="b" anchorCtr="1">
            <a:normAutofit fontScale="90000"/>
          </a:bodyPr>
          <a:lstStyle/>
          <a:p>
            <a:r>
              <a:rPr lang="en-IN" b="1" dirty="0">
                <a:solidFill>
                  <a:schemeClr val="accent3">
                    <a:lumMod val="60000"/>
                    <a:lumOff val="40000"/>
                  </a:schemeClr>
                </a:solidFill>
              </a:rPr>
              <a:t>Features</a:t>
            </a:r>
            <a:r>
              <a:rPr lang="en-IN" dirty="0"/>
              <a:t>                                                       :</a:t>
            </a:r>
          </a:p>
        </p:txBody>
      </p:sp>
      <p:sp>
        <p:nvSpPr>
          <p:cNvPr id="4" name="Title 1">
            <a:extLst>
              <a:ext uri="{FF2B5EF4-FFF2-40B4-BE49-F238E27FC236}">
                <a16:creationId xmlns:a16="http://schemas.microsoft.com/office/drawing/2014/main" id="{C8B4ED72-04F1-93B4-E5BF-D2C8C9979B39}"/>
              </a:ext>
            </a:extLst>
          </p:cNvPr>
          <p:cNvSpPr txBox="1">
            <a:spLocks/>
          </p:cNvSpPr>
          <p:nvPr/>
        </p:nvSpPr>
        <p:spPr>
          <a:xfrm>
            <a:off x="838200" y="3184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graphicFrame>
        <p:nvGraphicFramePr>
          <p:cNvPr id="6" name="Diagram 5">
            <a:extLst>
              <a:ext uri="{FF2B5EF4-FFF2-40B4-BE49-F238E27FC236}">
                <a16:creationId xmlns:a16="http://schemas.microsoft.com/office/drawing/2014/main" id="{874D938B-D39B-B3E3-07F3-92C39B11D15F}"/>
              </a:ext>
            </a:extLst>
          </p:cNvPr>
          <p:cNvGraphicFramePr/>
          <p:nvPr>
            <p:extLst>
              <p:ext uri="{D42A27DB-BD31-4B8C-83A1-F6EECF244321}">
                <p14:modId xmlns:p14="http://schemas.microsoft.com/office/powerpoint/2010/main" val="1926530680"/>
              </p:ext>
            </p:extLst>
          </p:nvPr>
        </p:nvGraphicFramePr>
        <p:xfrm>
          <a:off x="2032000" y="1017038"/>
          <a:ext cx="8128000" cy="270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22CABD01-3B11-796B-02E3-E4427EDF49F2}"/>
              </a:ext>
            </a:extLst>
          </p:cNvPr>
          <p:cNvGraphicFramePr/>
          <p:nvPr>
            <p:extLst>
              <p:ext uri="{D42A27DB-BD31-4B8C-83A1-F6EECF244321}">
                <p14:modId xmlns:p14="http://schemas.microsoft.com/office/powerpoint/2010/main" val="3404677403"/>
              </p:ext>
            </p:extLst>
          </p:nvPr>
        </p:nvGraphicFramePr>
        <p:xfrm>
          <a:off x="2032000" y="3592287"/>
          <a:ext cx="8128000" cy="31817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437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E00F9-30F3-92F8-E594-C99153D78380}"/>
              </a:ext>
            </a:extLst>
          </p:cNvPr>
          <p:cNvSpPr>
            <a:spLocks noGrp="1"/>
          </p:cNvSpPr>
          <p:nvPr>
            <p:ph idx="1"/>
          </p:nvPr>
        </p:nvSpPr>
        <p:spPr>
          <a:xfrm>
            <a:off x="597159" y="472125"/>
            <a:ext cx="10756641" cy="5704838"/>
          </a:xfrm>
        </p:spPr>
        <p:txBody>
          <a:bodyPr>
            <a:normAutofit fontScale="77500" lnSpcReduction="20000"/>
          </a:bodyPr>
          <a:lstStyle/>
          <a:p>
            <a:pPr algn="l" fontAlgn="base">
              <a:buFont typeface="Wingdings" panose="05000000000000000000" pitchFamily="2" charset="2"/>
              <a:buChar char="Ø"/>
            </a:pPr>
            <a:r>
              <a:rPr lang="en-US" b="1" i="0" dirty="0">
                <a:effectLst/>
                <a:latin typeface="inherit"/>
              </a:rPr>
              <a:t>DIST_MAINROAD</a:t>
            </a:r>
            <a:endParaRPr lang="en-US" b="1" i="0" dirty="0">
              <a:effectLst/>
              <a:latin typeface="Inter"/>
            </a:endParaRPr>
          </a:p>
          <a:p>
            <a:pPr marL="0" indent="0" algn="l" fontAlgn="base">
              <a:buNone/>
            </a:pPr>
            <a:r>
              <a:rPr lang="en-US" sz="5500" b="0" i="0" dirty="0">
                <a:effectLst/>
                <a:latin typeface="Inter"/>
              </a:rPr>
              <a:t>    </a:t>
            </a:r>
            <a:r>
              <a:rPr lang="en-US" i="0" dirty="0">
                <a:effectLst/>
                <a:latin typeface="Inter"/>
              </a:rPr>
              <a:t>Distance of house from main road</a:t>
            </a:r>
            <a:endParaRPr lang="en-US" sz="3300" i="0" dirty="0">
              <a:effectLst/>
              <a:latin typeface="Inter"/>
            </a:endParaRPr>
          </a:p>
          <a:p>
            <a:pPr algn="l" fontAlgn="base">
              <a:buFont typeface="Wingdings" panose="05000000000000000000" pitchFamily="2" charset="2"/>
              <a:buChar char="Ø"/>
            </a:pPr>
            <a:r>
              <a:rPr lang="en-US" b="1" i="0" dirty="0">
                <a:effectLst/>
                <a:latin typeface="inherit"/>
              </a:rPr>
              <a:t>N_BEDROOM</a:t>
            </a:r>
            <a:r>
              <a:rPr lang="en-US" b="1" dirty="0">
                <a:latin typeface="Google Material Icons"/>
              </a:rPr>
              <a:t>S</a:t>
            </a:r>
            <a:endParaRPr lang="en-US" b="1" i="0" dirty="0">
              <a:effectLst/>
              <a:latin typeface="Inter"/>
            </a:endParaRPr>
          </a:p>
          <a:p>
            <a:pPr marL="0" indent="0" algn="l" fontAlgn="base">
              <a:buNone/>
            </a:pPr>
            <a:r>
              <a:rPr lang="en-US" sz="5500" b="0" i="0" dirty="0">
                <a:effectLst/>
                <a:latin typeface="Inter"/>
              </a:rPr>
              <a:t>    </a:t>
            </a:r>
            <a:r>
              <a:rPr lang="en-US" b="0" i="0" dirty="0">
                <a:effectLst/>
                <a:latin typeface="Inter"/>
              </a:rPr>
              <a:t>Number of Bedrooms</a:t>
            </a:r>
            <a:endParaRPr lang="en-US" sz="4200" b="0" i="0" dirty="0">
              <a:effectLst/>
              <a:latin typeface="Inter"/>
            </a:endParaRPr>
          </a:p>
          <a:p>
            <a:pPr algn="l" fontAlgn="base">
              <a:buFont typeface="Wingdings" panose="05000000000000000000" pitchFamily="2" charset="2"/>
              <a:buChar char="Ø"/>
            </a:pPr>
            <a:r>
              <a:rPr lang="en-US" b="1" i="0" dirty="0">
                <a:effectLst/>
                <a:latin typeface="inherit"/>
              </a:rPr>
              <a:t>N_BATHROOM</a:t>
            </a:r>
            <a:endParaRPr lang="en-US" b="1" i="0" dirty="0">
              <a:effectLst/>
              <a:latin typeface="Inter"/>
            </a:endParaRPr>
          </a:p>
          <a:p>
            <a:pPr marL="0" indent="0" algn="l" fontAlgn="base">
              <a:buNone/>
            </a:pPr>
            <a:r>
              <a:rPr lang="en-US" sz="5500" b="0" i="0" dirty="0">
                <a:effectLst/>
                <a:latin typeface="Inter"/>
              </a:rPr>
              <a:t>    </a:t>
            </a:r>
            <a:r>
              <a:rPr lang="en-US" b="0" i="0" dirty="0">
                <a:effectLst/>
                <a:latin typeface="Inter"/>
              </a:rPr>
              <a:t>Number of Bathrooms</a:t>
            </a:r>
          </a:p>
          <a:p>
            <a:pPr algn="l" fontAlgn="base">
              <a:buFont typeface="Wingdings" panose="05000000000000000000" pitchFamily="2" charset="2"/>
              <a:buChar char="Ø"/>
            </a:pPr>
            <a:r>
              <a:rPr lang="en-US" b="1" i="0" dirty="0">
                <a:effectLst/>
                <a:latin typeface="inherit"/>
              </a:rPr>
              <a:t>N_ROOMS</a:t>
            </a:r>
          </a:p>
          <a:p>
            <a:pPr marL="0" indent="0" algn="l" fontAlgn="base">
              <a:buNone/>
            </a:pPr>
            <a:r>
              <a:rPr lang="en-IN" sz="5100" b="0" i="0" dirty="0">
                <a:effectLst/>
                <a:latin typeface="Inter"/>
              </a:rPr>
              <a:t>      </a:t>
            </a:r>
            <a:r>
              <a:rPr lang="en-IN" i="0" dirty="0">
                <a:effectLst/>
                <a:latin typeface="Inter"/>
              </a:rPr>
              <a:t>NUMBER OF ROOMS</a:t>
            </a:r>
            <a:endParaRPr lang="en-US" sz="1900" i="0" dirty="0">
              <a:effectLst/>
              <a:latin typeface="Inter"/>
            </a:endParaRPr>
          </a:p>
          <a:p>
            <a:pPr algn="l" fontAlgn="base">
              <a:buFont typeface="Wingdings" panose="05000000000000000000" pitchFamily="2" charset="2"/>
              <a:buChar char="Ø"/>
            </a:pPr>
            <a:r>
              <a:rPr lang="en-IN" sz="2600" b="1" i="0" dirty="0">
                <a:effectLst/>
                <a:latin typeface="inherit"/>
              </a:rPr>
              <a:t>SALE_COND</a:t>
            </a:r>
          </a:p>
          <a:p>
            <a:pPr marL="0" indent="0" algn="l" fontAlgn="base">
              <a:buNone/>
            </a:pPr>
            <a:r>
              <a:rPr lang="en-IN" sz="2600" b="1" i="0" dirty="0">
                <a:effectLst/>
                <a:latin typeface="Inter"/>
              </a:rPr>
              <a:t>      </a:t>
            </a:r>
            <a:r>
              <a:rPr lang="en-IN" sz="2600" b="0" i="0" dirty="0">
                <a:effectLst/>
                <a:latin typeface="Inter"/>
              </a:rPr>
              <a:t>Sale condition</a:t>
            </a:r>
            <a:endParaRPr lang="en-US" sz="3600" b="0" i="0" dirty="0">
              <a:effectLst/>
              <a:latin typeface="Inter"/>
            </a:endParaRPr>
          </a:p>
          <a:p>
            <a:pPr marL="0" indent="0" algn="l" fontAlgn="base">
              <a:buNone/>
            </a:pPr>
            <a:r>
              <a:rPr lang="en-IN" sz="3400" b="0" i="0" dirty="0">
                <a:effectLst/>
                <a:latin typeface="Inter"/>
              </a:rPr>
              <a:t>               </a:t>
            </a:r>
          </a:p>
          <a:p>
            <a:pPr marL="0" indent="0" algn="l" fontAlgn="base">
              <a:buNone/>
            </a:pPr>
            <a:r>
              <a:rPr lang="en-IN" sz="3400" b="0" i="0" dirty="0">
                <a:effectLst/>
                <a:latin typeface="Inter"/>
              </a:rPr>
              <a:t>       </a:t>
            </a:r>
          </a:p>
          <a:p>
            <a:pPr algn="l" fontAlgn="base"/>
            <a:endParaRPr lang="en-US" sz="1600" b="0" i="0" dirty="0">
              <a:effectLst/>
              <a:latin typeface="Inter"/>
            </a:endParaRPr>
          </a:p>
          <a:p>
            <a:pPr algn="l" fontAlgn="base"/>
            <a:endParaRPr lang="en-US" sz="2000" b="0" i="0" dirty="0">
              <a:effectLst/>
              <a:latin typeface="Inter"/>
            </a:endParaRPr>
          </a:p>
          <a:p>
            <a:endParaRPr lang="en-IN" dirty="0"/>
          </a:p>
        </p:txBody>
      </p:sp>
      <p:pic>
        <p:nvPicPr>
          <p:cNvPr id="4" name="Picture 3">
            <a:extLst>
              <a:ext uri="{FF2B5EF4-FFF2-40B4-BE49-F238E27FC236}">
                <a16:creationId xmlns:a16="http://schemas.microsoft.com/office/drawing/2014/main" id="{E9964C78-54C5-052C-F20B-0E65C196A757}"/>
              </a:ext>
            </a:extLst>
          </p:cNvPr>
          <p:cNvPicPr>
            <a:picLocks noChangeAspect="1"/>
          </p:cNvPicPr>
          <p:nvPr/>
        </p:nvPicPr>
        <p:blipFill>
          <a:blip r:embed="rId2"/>
          <a:stretch>
            <a:fillRect/>
          </a:stretch>
        </p:blipFill>
        <p:spPr>
          <a:xfrm>
            <a:off x="6714960" y="1668602"/>
            <a:ext cx="3810330" cy="4092295"/>
          </a:xfrm>
          <a:prstGeom prst="rect">
            <a:avLst/>
          </a:prstGeom>
        </p:spPr>
      </p:pic>
    </p:spTree>
    <p:extLst>
      <p:ext uri="{BB962C8B-B14F-4D97-AF65-F5344CB8AC3E}">
        <p14:creationId xmlns:p14="http://schemas.microsoft.com/office/powerpoint/2010/main" val="336926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DCE6-C502-7413-DCEA-E0B7E94AA227}"/>
              </a:ext>
            </a:extLst>
          </p:cNvPr>
          <p:cNvSpPr>
            <a:spLocks noGrp="1"/>
          </p:cNvSpPr>
          <p:nvPr>
            <p:ph idx="1"/>
          </p:nvPr>
        </p:nvSpPr>
        <p:spPr>
          <a:xfrm>
            <a:off x="527366" y="709128"/>
            <a:ext cx="10753725" cy="5113174"/>
          </a:xfrm>
        </p:spPr>
        <p:txBody>
          <a:bodyPr/>
          <a:lstStyle/>
          <a:p>
            <a:pPr algn="l" fontAlgn="base"/>
            <a:r>
              <a:rPr lang="en-US" sz="2000" b="1" i="0" dirty="0">
                <a:effectLst/>
                <a:latin typeface="inherit"/>
              </a:rPr>
              <a:t>PARK_FACIL</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Is parking available or not</a:t>
            </a:r>
          </a:p>
          <a:p>
            <a:pPr algn="l" fontAlgn="base"/>
            <a:r>
              <a:rPr lang="en-US" sz="2000" b="1" i="0" dirty="0">
                <a:effectLst/>
                <a:latin typeface="inherit"/>
              </a:rPr>
              <a:t>DATE_BUILD</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Date house was built</a:t>
            </a:r>
          </a:p>
          <a:p>
            <a:pPr algn="l" fontAlgn="base"/>
            <a:r>
              <a:rPr lang="en-IN" sz="2000" b="1" i="0" dirty="0">
                <a:effectLst/>
                <a:latin typeface="inherit"/>
              </a:rPr>
              <a:t>BUILDTYPE</a:t>
            </a:r>
            <a:endParaRPr lang="en-IN" sz="2000" b="1" i="0" dirty="0">
              <a:effectLst/>
              <a:latin typeface="Inter"/>
            </a:endParaRPr>
          </a:p>
          <a:p>
            <a:pPr marL="0" indent="0" algn="l" fontAlgn="base">
              <a:buNone/>
            </a:pPr>
            <a:r>
              <a:rPr lang="en-IN" b="0" i="0" dirty="0">
                <a:effectLst/>
                <a:latin typeface="Inter"/>
              </a:rPr>
              <a:t>      </a:t>
            </a:r>
            <a:r>
              <a:rPr lang="en-IN" sz="2000" b="0" i="0" dirty="0">
                <a:effectLst/>
                <a:latin typeface="Inter"/>
              </a:rPr>
              <a:t>Purpose of house</a:t>
            </a:r>
          </a:p>
          <a:p>
            <a:pPr algn="l" fontAlgn="base"/>
            <a:r>
              <a:rPr lang="en-IN" sz="2000" b="1" i="0" dirty="0">
                <a:effectLst/>
                <a:latin typeface="inherit"/>
              </a:rPr>
              <a:t>UTILITY_AVAIL</a:t>
            </a:r>
            <a:endParaRPr lang="en-IN" sz="2000" b="1" i="0" dirty="0">
              <a:effectLst/>
              <a:latin typeface="Inter"/>
            </a:endParaRPr>
          </a:p>
          <a:p>
            <a:pPr marL="0" indent="0" algn="l" fontAlgn="base">
              <a:buNone/>
            </a:pPr>
            <a:r>
              <a:rPr lang="en-IN" b="0" i="0" dirty="0">
                <a:effectLst/>
                <a:latin typeface="Inter"/>
              </a:rPr>
              <a:t>     </a:t>
            </a:r>
            <a:r>
              <a:rPr lang="en-IN" sz="2000" b="0" i="0" dirty="0">
                <a:effectLst/>
                <a:latin typeface="Inter"/>
              </a:rPr>
              <a:t>Facilities available there</a:t>
            </a:r>
          </a:p>
          <a:p>
            <a:pPr algn="l" fontAlgn="base"/>
            <a:r>
              <a:rPr lang="en-US" sz="2000" b="1" i="0" dirty="0">
                <a:effectLst/>
                <a:latin typeface="inherit"/>
              </a:rPr>
              <a:t>STREET</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How is street outside that house</a:t>
            </a:r>
          </a:p>
          <a:p>
            <a:endParaRPr lang="en-IN" dirty="0"/>
          </a:p>
        </p:txBody>
      </p:sp>
      <p:pic>
        <p:nvPicPr>
          <p:cNvPr id="4" name="Picture 3">
            <a:extLst>
              <a:ext uri="{FF2B5EF4-FFF2-40B4-BE49-F238E27FC236}">
                <a16:creationId xmlns:a16="http://schemas.microsoft.com/office/drawing/2014/main" id="{511B00E7-4142-8DA8-97D3-BDCC7B5E2868}"/>
              </a:ext>
            </a:extLst>
          </p:cNvPr>
          <p:cNvPicPr>
            <a:picLocks noChangeAspect="1"/>
          </p:cNvPicPr>
          <p:nvPr/>
        </p:nvPicPr>
        <p:blipFill>
          <a:blip r:embed="rId2"/>
          <a:stretch>
            <a:fillRect/>
          </a:stretch>
        </p:blipFill>
        <p:spPr>
          <a:xfrm>
            <a:off x="6535900" y="1520024"/>
            <a:ext cx="4189249" cy="4494249"/>
          </a:xfrm>
          <a:prstGeom prst="rect">
            <a:avLst/>
          </a:prstGeom>
        </p:spPr>
      </p:pic>
    </p:spTree>
    <p:extLst>
      <p:ext uri="{BB962C8B-B14F-4D97-AF65-F5344CB8AC3E}">
        <p14:creationId xmlns:p14="http://schemas.microsoft.com/office/powerpoint/2010/main" val="202064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6D132-9667-8AF4-ECE5-78E5EFC10A7A}"/>
              </a:ext>
            </a:extLst>
          </p:cNvPr>
          <p:cNvSpPr>
            <a:spLocks noGrp="1"/>
          </p:cNvSpPr>
          <p:nvPr>
            <p:ph idx="1"/>
          </p:nvPr>
        </p:nvSpPr>
        <p:spPr>
          <a:xfrm>
            <a:off x="989045" y="802433"/>
            <a:ext cx="10178139" cy="5054773"/>
          </a:xfrm>
        </p:spPr>
        <p:txBody>
          <a:bodyPr/>
          <a:lstStyle/>
          <a:p>
            <a:pPr marL="0" indent="0" algn="l" fontAlgn="base">
              <a:buNone/>
            </a:pPr>
            <a:endParaRPr lang="en-US" b="0" i="0" dirty="0">
              <a:effectLst/>
              <a:latin typeface="Inter"/>
            </a:endParaRPr>
          </a:p>
          <a:p>
            <a:pPr algn="l" fontAlgn="base"/>
            <a:r>
              <a:rPr lang="en-US" sz="2000" b="1" i="0" dirty="0">
                <a:effectLst/>
                <a:latin typeface="inherit"/>
              </a:rPr>
              <a:t>MZZONE</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Which zone it is in</a:t>
            </a:r>
          </a:p>
          <a:p>
            <a:pPr algn="l" fontAlgn="base"/>
            <a:r>
              <a:rPr lang="en-US" sz="2000" b="1" i="0" dirty="0">
                <a:effectLst/>
                <a:latin typeface="inherit"/>
              </a:rPr>
              <a:t>QS_ROOMS</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endParaRPr lang="en-US" b="0" i="0" dirty="0">
              <a:effectLst/>
              <a:latin typeface="Inter"/>
            </a:endParaRPr>
          </a:p>
          <a:p>
            <a:pPr algn="l" fontAlgn="base"/>
            <a:r>
              <a:rPr lang="en-US" sz="2000" b="1" i="0" dirty="0">
                <a:effectLst/>
                <a:latin typeface="inherit"/>
              </a:rPr>
              <a:t>QS_BATHROOM</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p>
          <a:p>
            <a:pPr algn="l" fontAlgn="base"/>
            <a:r>
              <a:rPr lang="en-US" b="1" i="0" dirty="0">
                <a:effectLst/>
                <a:latin typeface="inherit"/>
              </a:rPr>
              <a:t>QS_BEDROOM</a:t>
            </a:r>
            <a:endParaRPr lang="en-US"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endParaRPr lang="en-US" b="0" i="0" dirty="0">
              <a:effectLst/>
              <a:latin typeface="Inter"/>
            </a:endParaRPr>
          </a:p>
          <a:p>
            <a:pPr algn="l" fontAlgn="base"/>
            <a:r>
              <a:rPr lang="en-US" sz="2000" b="1" i="0" dirty="0">
                <a:effectLst/>
                <a:latin typeface="inherit"/>
              </a:rPr>
              <a:t>QS_OVERALL</a:t>
            </a:r>
            <a:endParaRPr lang="en-US" sz="2000" b="1" i="0" dirty="0">
              <a:effectLst/>
              <a:latin typeface="Inter"/>
            </a:endParaRPr>
          </a:p>
          <a:p>
            <a:pPr marL="0" indent="0">
              <a:buNone/>
            </a:pPr>
            <a:r>
              <a:rPr lang="en-IN" b="1" dirty="0"/>
              <a:t>         </a:t>
            </a:r>
            <a:r>
              <a:rPr lang="en-US" sz="2000" b="0" i="0" dirty="0">
                <a:effectLst/>
                <a:latin typeface="Inter"/>
              </a:rPr>
              <a:t>It is masked data</a:t>
            </a:r>
            <a:endParaRPr lang="en-IN" sz="2000" b="1" dirty="0"/>
          </a:p>
        </p:txBody>
      </p:sp>
      <p:pic>
        <p:nvPicPr>
          <p:cNvPr id="4" name="Picture 3">
            <a:extLst>
              <a:ext uri="{FF2B5EF4-FFF2-40B4-BE49-F238E27FC236}">
                <a16:creationId xmlns:a16="http://schemas.microsoft.com/office/drawing/2014/main" id="{92205C1D-DB1D-009E-DA9A-DCB3FCA3DAC8}"/>
              </a:ext>
            </a:extLst>
          </p:cNvPr>
          <p:cNvPicPr>
            <a:picLocks noChangeAspect="1"/>
          </p:cNvPicPr>
          <p:nvPr/>
        </p:nvPicPr>
        <p:blipFill>
          <a:blip r:embed="rId2"/>
          <a:stretch>
            <a:fillRect/>
          </a:stretch>
        </p:blipFill>
        <p:spPr>
          <a:xfrm>
            <a:off x="5831004" y="1598147"/>
            <a:ext cx="5652240" cy="4171670"/>
          </a:xfrm>
          <a:prstGeom prst="rect">
            <a:avLst/>
          </a:prstGeom>
        </p:spPr>
      </p:pic>
    </p:spTree>
    <p:extLst>
      <p:ext uri="{BB962C8B-B14F-4D97-AF65-F5344CB8AC3E}">
        <p14:creationId xmlns:p14="http://schemas.microsoft.com/office/powerpoint/2010/main" val="19678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E1C85-590A-4E7C-5D6A-D9EFF306AE61}"/>
              </a:ext>
            </a:extLst>
          </p:cNvPr>
          <p:cNvSpPr>
            <a:spLocks noGrp="1"/>
          </p:cNvSpPr>
          <p:nvPr>
            <p:ph idx="1"/>
          </p:nvPr>
        </p:nvSpPr>
        <p:spPr>
          <a:xfrm>
            <a:off x="707573" y="597901"/>
            <a:ext cx="9601196" cy="4467880"/>
          </a:xfrm>
        </p:spPr>
        <p:txBody>
          <a:bodyPr>
            <a:normAutofit/>
          </a:bodyPr>
          <a:lstStyle/>
          <a:p>
            <a:pPr algn="l" fontAlgn="base">
              <a:buFont typeface="Wingdings" panose="05000000000000000000" pitchFamily="2" charset="2"/>
              <a:buChar char="Ø"/>
            </a:pPr>
            <a:r>
              <a:rPr lang="en-US" sz="2000" b="1" i="0" dirty="0">
                <a:effectLst/>
                <a:latin typeface="inherit"/>
              </a:rPr>
              <a:t>REG_FEE</a:t>
            </a:r>
            <a:endParaRPr lang="en-US" sz="2000" b="1" i="0" dirty="0">
              <a:effectLst/>
              <a:latin typeface="Inter"/>
            </a:endParaRPr>
          </a:p>
          <a:p>
            <a:pPr marL="0" indent="0" algn="l" fontAlgn="base">
              <a:buNone/>
            </a:pPr>
            <a:r>
              <a:rPr lang="en-US" dirty="0">
                <a:latin typeface="Inter"/>
              </a:rPr>
              <a:t>              </a:t>
            </a:r>
            <a:r>
              <a:rPr lang="en-US" sz="2000" b="0" i="0" dirty="0">
                <a:effectLst/>
                <a:latin typeface="Inter"/>
              </a:rPr>
              <a:t>Registration fee after sales</a:t>
            </a:r>
            <a:endParaRPr lang="en-US" b="0" i="0" dirty="0">
              <a:effectLst/>
              <a:latin typeface="Inter"/>
            </a:endParaRPr>
          </a:p>
          <a:p>
            <a:pPr algn="l" fontAlgn="base">
              <a:buFont typeface="Wingdings" panose="05000000000000000000" pitchFamily="2" charset="2"/>
              <a:buChar char="Ø"/>
            </a:pPr>
            <a:r>
              <a:rPr lang="en-US" sz="2000" b="1" i="0" dirty="0">
                <a:effectLst/>
                <a:latin typeface="inherit"/>
              </a:rPr>
              <a:t>COMMIS</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Commission fee after sales</a:t>
            </a:r>
          </a:p>
          <a:p>
            <a:pPr algn="l" fontAlgn="base">
              <a:buFont typeface="Wingdings" panose="05000000000000000000" pitchFamily="2" charset="2"/>
              <a:buChar char="Ø"/>
            </a:pPr>
            <a:r>
              <a:rPr lang="en-US" sz="2000" b="1" i="0" dirty="0">
                <a:effectLst/>
                <a:latin typeface="inherit"/>
              </a:rPr>
              <a:t>SALES_PRICE</a:t>
            </a:r>
            <a:endParaRPr lang="en-US" sz="2000" b="1" i="0" dirty="0">
              <a:effectLst/>
              <a:latin typeface="Inter"/>
            </a:endParaRPr>
          </a:p>
          <a:p>
            <a:pPr marL="0" indent="0" algn="l" fontAlgn="base">
              <a:buNone/>
            </a:pPr>
            <a:r>
              <a:rPr lang="en-US" dirty="0">
                <a:latin typeface="Inter"/>
              </a:rPr>
              <a:t>                 </a:t>
            </a:r>
            <a:r>
              <a:rPr lang="en-US" sz="2000" b="0" i="0" dirty="0">
                <a:effectLst/>
                <a:latin typeface="Inter"/>
              </a:rPr>
              <a:t>Sale price of house</a:t>
            </a:r>
          </a:p>
          <a:p>
            <a:pPr algn="l" fontAlgn="base"/>
            <a:endParaRPr lang="en-US" b="0" i="0" dirty="0">
              <a:solidFill>
                <a:srgbClr val="5F6368"/>
              </a:solidFill>
              <a:effectLst/>
              <a:latin typeface="Inter"/>
            </a:endParaRPr>
          </a:p>
          <a:p>
            <a:pPr algn="l" fontAlgn="base"/>
            <a:endParaRPr lang="en-US" b="0" i="0" dirty="0">
              <a:solidFill>
                <a:srgbClr val="5F6368"/>
              </a:solidFill>
              <a:effectLst/>
              <a:latin typeface="Inter"/>
            </a:endParaRPr>
          </a:p>
        </p:txBody>
      </p:sp>
      <p:pic>
        <p:nvPicPr>
          <p:cNvPr id="4" name="Picture 3">
            <a:extLst>
              <a:ext uri="{FF2B5EF4-FFF2-40B4-BE49-F238E27FC236}">
                <a16:creationId xmlns:a16="http://schemas.microsoft.com/office/drawing/2014/main" id="{F0EDD3DC-AC8B-8576-6A57-2081DD9622D7}"/>
              </a:ext>
            </a:extLst>
          </p:cNvPr>
          <p:cNvPicPr>
            <a:picLocks noChangeAspect="1"/>
          </p:cNvPicPr>
          <p:nvPr/>
        </p:nvPicPr>
        <p:blipFill>
          <a:blip r:embed="rId2"/>
          <a:stretch>
            <a:fillRect/>
          </a:stretch>
        </p:blipFill>
        <p:spPr>
          <a:xfrm>
            <a:off x="4402236" y="3045995"/>
            <a:ext cx="7494489" cy="3373653"/>
          </a:xfrm>
          <a:prstGeom prst="rect">
            <a:avLst/>
          </a:prstGeom>
        </p:spPr>
      </p:pic>
    </p:spTree>
    <p:extLst>
      <p:ext uri="{BB962C8B-B14F-4D97-AF65-F5344CB8AC3E}">
        <p14:creationId xmlns:p14="http://schemas.microsoft.com/office/powerpoint/2010/main" val="39819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15CF-051F-B1C9-CEDB-0D7FE7EB6E28}"/>
              </a:ext>
            </a:extLst>
          </p:cNvPr>
          <p:cNvSpPr>
            <a:spLocks noGrp="1"/>
          </p:cNvSpPr>
          <p:nvPr>
            <p:ph type="title"/>
          </p:nvPr>
        </p:nvSpPr>
        <p:spPr>
          <a:xfrm>
            <a:off x="498602" y="-75536"/>
            <a:ext cx="10772775" cy="1658198"/>
          </a:xfrm>
        </p:spPr>
        <p:txBody>
          <a:bodyPr>
            <a:normAutofit/>
          </a:bodyPr>
          <a:lstStyle/>
          <a:p>
            <a:r>
              <a:rPr lang="en-US" sz="3200" b="1" dirty="0">
                <a:solidFill>
                  <a:schemeClr val="accent3">
                    <a:lumMod val="40000"/>
                    <a:lumOff val="60000"/>
                  </a:schemeClr>
                </a:solidFill>
                <a:latin typeface="Segoe UI Light" panose="020B0502040204020203" pitchFamily="34" charset="0"/>
                <a:cs typeface="Segoe UI Light" panose="020B0502040204020203" pitchFamily="34" charset="0"/>
              </a:rPr>
              <a:t>Checking For Null Values</a:t>
            </a:r>
            <a:endParaRPr lang="en-IN" sz="32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AA90E0DF-AFD8-C5C1-794B-43AB8B23B01D}"/>
              </a:ext>
            </a:extLst>
          </p:cNvPr>
          <p:cNvSpPr>
            <a:spLocks noGrp="1"/>
          </p:cNvSpPr>
          <p:nvPr>
            <p:ph idx="1"/>
          </p:nvPr>
        </p:nvSpPr>
        <p:spPr>
          <a:xfrm>
            <a:off x="620673" y="1390261"/>
            <a:ext cx="7338340" cy="4107685"/>
          </a:xfrm>
        </p:spPr>
        <p:txBody>
          <a:bodyPr>
            <a:normAutofit fontScale="92500" lnSpcReduction="20000"/>
          </a:bodyPr>
          <a:lstStyle/>
          <a:p>
            <a:pPr>
              <a:lnSpc>
                <a:spcPct val="100000"/>
              </a:lnSpc>
              <a:buFont typeface="Arial" panose="020B0604020202020204" pitchFamily="34" charset="0"/>
              <a:buChar char="•"/>
            </a:pPr>
            <a:r>
              <a:rPr lang="en-IN" sz="2000" dirty="0"/>
              <a:t> Missing Data is a very big problem in a real-life scenarios.</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Missing Data can also refer to as NA(not available) values in pandas.</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In order to check missing values in pandas </a:t>
            </a:r>
            <a:r>
              <a:rPr lang="en-IN" sz="2000" dirty="0" err="1"/>
              <a:t>Dataframe</a:t>
            </a:r>
            <a:r>
              <a:rPr lang="en-IN" sz="2000" dirty="0"/>
              <a:t> here we used a function </a:t>
            </a:r>
            <a:r>
              <a:rPr lang="en-IN" sz="2000" dirty="0" err="1"/>
              <a:t>isnull</a:t>
            </a:r>
            <a:r>
              <a:rPr lang="en-IN" sz="2000" dirty="0"/>
              <a:t>()</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Here we got only small </a:t>
            </a:r>
            <a:r>
              <a:rPr lang="en-IN" sz="2000" dirty="0" err="1"/>
              <a:t>amout</a:t>
            </a:r>
            <a:r>
              <a:rPr lang="en-IN" sz="2000" dirty="0"/>
              <a:t> of missing values.so we replaced with mean value of the columns using </a:t>
            </a:r>
            <a:r>
              <a:rPr lang="en-IN" sz="2000" dirty="0" err="1"/>
              <a:t>simpleimputer</a:t>
            </a:r>
            <a:r>
              <a:rPr lang="en-IN" sz="2000" dirty="0"/>
              <a:t>.</a:t>
            </a:r>
          </a:p>
          <a:p>
            <a:pPr marL="0" indent="0">
              <a:lnSpc>
                <a:spcPct val="100000"/>
              </a:lnSpc>
              <a:buNone/>
            </a:pPr>
            <a:r>
              <a:rPr lang="en-IN" sz="2000" dirty="0"/>
              <a:t>                                                                                                      </a:t>
            </a:r>
          </a:p>
          <a:p>
            <a:pPr marL="0" indent="0">
              <a:lnSpc>
                <a:spcPct val="100000"/>
              </a:lnSpc>
              <a:buNone/>
            </a:pPr>
            <a:endParaRPr lang="en-IN" sz="2000" dirty="0"/>
          </a:p>
        </p:txBody>
      </p:sp>
    </p:spTree>
    <p:extLst>
      <p:ext uri="{BB962C8B-B14F-4D97-AF65-F5344CB8AC3E}">
        <p14:creationId xmlns:p14="http://schemas.microsoft.com/office/powerpoint/2010/main" val="238440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665D-034D-E568-03EF-C675C574B1E2}"/>
              </a:ext>
            </a:extLst>
          </p:cNvPr>
          <p:cNvSpPr>
            <a:spLocks noGrp="1"/>
          </p:cNvSpPr>
          <p:nvPr>
            <p:ph type="title"/>
          </p:nvPr>
        </p:nvSpPr>
        <p:spPr>
          <a:xfrm>
            <a:off x="657224" y="354563"/>
            <a:ext cx="10772775" cy="821094"/>
          </a:xfrm>
        </p:spPr>
        <p:txBody>
          <a:bodyPr>
            <a:normAutofit/>
          </a:bodyPr>
          <a:lstStyle/>
          <a:p>
            <a:r>
              <a:rPr lang="en-IN" sz="4000" b="1" dirty="0"/>
              <a:t>Data cleaning</a:t>
            </a:r>
          </a:p>
        </p:txBody>
      </p:sp>
      <p:sp>
        <p:nvSpPr>
          <p:cNvPr id="3" name="Content Placeholder 2">
            <a:extLst>
              <a:ext uri="{FF2B5EF4-FFF2-40B4-BE49-F238E27FC236}">
                <a16:creationId xmlns:a16="http://schemas.microsoft.com/office/drawing/2014/main" id="{E8F19679-8AEB-CCFF-4D9A-449A41821620}"/>
              </a:ext>
            </a:extLst>
          </p:cNvPr>
          <p:cNvSpPr>
            <a:spLocks noGrp="1"/>
          </p:cNvSpPr>
          <p:nvPr>
            <p:ph idx="1"/>
          </p:nvPr>
        </p:nvSpPr>
        <p:spPr>
          <a:xfrm>
            <a:off x="513348" y="1175657"/>
            <a:ext cx="6769768" cy="5465775"/>
          </a:xfrm>
        </p:spPr>
        <p:txBody>
          <a:bodyPr/>
          <a:lstStyle/>
          <a:p>
            <a:r>
              <a:rPr lang="en-IN" b="1" i="0" dirty="0">
                <a:effectLst/>
                <a:latin typeface="Inter"/>
              </a:rPr>
              <a:t>Changing Spelling</a:t>
            </a:r>
          </a:p>
          <a:p>
            <a:pPr marL="0" indent="0">
              <a:buNone/>
            </a:pPr>
            <a:r>
              <a:rPr lang="en-US" b="0" i="0" dirty="0">
                <a:effectLst/>
                <a:latin typeface="Inter"/>
              </a:rPr>
              <a:t>          </a:t>
            </a:r>
            <a:r>
              <a:rPr lang="en-US" sz="2000" i="0" dirty="0">
                <a:effectLst/>
                <a:latin typeface="Inter"/>
              </a:rPr>
              <a:t>Here we can observe that In the area column have lot of spelling mistakes are there.so we changed the correct spelling</a:t>
            </a:r>
          </a:p>
          <a:p>
            <a:r>
              <a:rPr lang="en-US" sz="2000" dirty="0">
                <a:latin typeface="Inter"/>
              </a:rPr>
              <a:t>             </a:t>
            </a:r>
            <a:r>
              <a:rPr lang="en-US" sz="2000" i="0" dirty="0">
                <a:effectLst/>
                <a:latin typeface="Inter"/>
              </a:rPr>
              <a:t>This problem is present in almost all the categorical columns so the spellings should be </a:t>
            </a:r>
            <a:r>
              <a:rPr lang="en-US" sz="2000" i="0" dirty="0" err="1">
                <a:effectLst/>
                <a:latin typeface="Inter"/>
              </a:rPr>
              <a:t>corrected,else</a:t>
            </a:r>
            <a:r>
              <a:rPr lang="en-US" sz="2000" i="0" dirty="0">
                <a:effectLst/>
                <a:latin typeface="Inter"/>
              </a:rPr>
              <a:t> it results in creation of more columns while encoding the data during data preprocessing</a:t>
            </a:r>
          </a:p>
          <a:p>
            <a:r>
              <a:rPr lang="en-US" dirty="0">
                <a:latin typeface="Inter"/>
              </a:rPr>
              <a:t>   </a:t>
            </a:r>
          </a:p>
          <a:p>
            <a:pPr marL="0" indent="0">
              <a:buNone/>
            </a:pPr>
            <a:r>
              <a:rPr lang="en-IN" b="1" dirty="0">
                <a:latin typeface="Inter"/>
              </a:rPr>
              <a:t>Data type changing</a:t>
            </a:r>
          </a:p>
          <a:p>
            <a:pPr marL="0" indent="0">
              <a:buNone/>
            </a:pPr>
            <a:r>
              <a:rPr lang="en-IN" sz="2000" dirty="0">
                <a:latin typeface="Inter"/>
              </a:rPr>
              <a:t>           In this dataset we observed that some of the features data type irrelevant to that. so, we changed the data type of the features</a:t>
            </a:r>
            <a:endParaRPr lang="en-US" sz="2000" b="1" dirty="0">
              <a:latin typeface="Inter"/>
            </a:endParaRPr>
          </a:p>
        </p:txBody>
      </p:sp>
      <p:pic>
        <p:nvPicPr>
          <p:cNvPr id="5" name="Picture 4">
            <a:extLst>
              <a:ext uri="{FF2B5EF4-FFF2-40B4-BE49-F238E27FC236}">
                <a16:creationId xmlns:a16="http://schemas.microsoft.com/office/drawing/2014/main" id="{FE08C8A5-2FAD-AE0C-740F-CF81440A649E}"/>
              </a:ext>
            </a:extLst>
          </p:cNvPr>
          <p:cNvPicPr>
            <a:picLocks noChangeAspect="1"/>
          </p:cNvPicPr>
          <p:nvPr/>
        </p:nvPicPr>
        <p:blipFill>
          <a:blip r:embed="rId2"/>
          <a:stretch>
            <a:fillRect/>
          </a:stretch>
        </p:blipFill>
        <p:spPr>
          <a:xfrm flipH="1">
            <a:off x="7223973" y="1334278"/>
            <a:ext cx="4588581" cy="4896607"/>
          </a:xfrm>
          <a:prstGeom prst="rect">
            <a:avLst/>
          </a:prstGeom>
        </p:spPr>
      </p:pic>
    </p:spTree>
    <p:extLst>
      <p:ext uri="{BB962C8B-B14F-4D97-AF65-F5344CB8AC3E}">
        <p14:creationId xmlns:p14="http://schemas.microsoft.com/office/powerpoint/2010/main" val="2645896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489</TotalTime>
  <Words>877</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Century Gothic</vt:lpstr>
      <vt:lpstr>Google Material Icons</vt:lpstr>
      <vt:lpstr>Helvetica Neue</vt:lpstr>
      <vt:lpstr>inherit</vt:lpstr>
      <vt:lpstr>Inter</vt:lpstr>
      <vt:lpstr>Segoe UI Light</vt:lpstr>
      <vt:lpstr>Wingdings</vt:lpstr>
      <vt:lpstr>Wingdings 3</vt:lpstr>
      <vt:lpstr>Ion</vt:lpstr>
      <vt:lpstr>Chennai Housing Price Prediction</vt:lpstr>
      <vt:lpstr>ABOUT THE DATASET</vt:lpstr>
      <vt:lpstr>Features                                                       :</vt:lpstr>
      <vt:lpstr>PowerPoint Presentation</vt:lpstr>
      <vt:lpstr>PowerPoint Presentation</vt:lpstr>
      <vt:lpstr>PowerPoint Presentation</vt:lpstr>
      <vt:lpstr>PowerPoint Presentation</vt:lpstr>
      <vt:lpstr>Checking For Null Values</vt:lpstr>
      <vt:lpstr>Data cleaning</vt:lpstr>
      <vt:lpstr>PowerPoint Presentation</vt:lpstr>
      <vt:lpstr>PowerPoint Presentation</vt:lpstr>
      <vt:lpstr>Checking for outliers </vt:lpstr>
      <vt:lpstr>Data Pre-processing</vt:lpstr>
      <vt:lpstr>Model building</vt:lpstr>
      <vt:lpstr>Final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Housing Price Prediction</dc:title>
  <dc:creator>Sowndarya Hari</dc:creator>
  <cp:lastModifiedBy>Logesh R</cp:lastModifiedBy>
  <cp:revision>7</cp:revision>
  <dcterms:created xsi:type="dcterms:W3CDTF">2022-11-17T13:11:56Z</dcterms:created>
  <dcterms:modified xsi:type="dcterms:W3CDTF">2023-02-17T16:11:16Z</dcterms:modified>
</cp:coreProperties>
</file>