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3" r:id="rId10"/>
    <p:sldId id="16140630" r:id="rId11"/>
    <p:sldId id="1614062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59"/>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Autofit/>
          </a:bodyPr>
          <a:lstStyle/>
          <a:p>
            <a:pPr algn="ctr"/>
            <a:r>
              <a:rPr lang="en-US" b="1">
                <a:solidFill>
                  <a:schemeClr val="accent1"/>
                </a:solidFill>
                <a:latin typeface="Arial" panose="020B0604020202020204"/>
                <a:ea typeface="Arial" panose="020B0604020202020204"/>
                <a:cs typeface="Arial" panose="020B0604020202020204"/>
                <a:sym typeface="Arial" panose="020B0604020202020204"/>
              </a:rPr>
              <a:t>SECURE DATA HIDING IMAGES USING STEGANOGRAPHY</a:t>
            </a:r>
            <a:endParaRPr lang="en-US" b="1" dirty="0">
              <a:solidFill>
                <a:schemeClr val="accent1"/>
              </a:solidFill>
              <a:latin typeface="Arial" panose="020B0604020202020204"/>
              <a:ea typeface="Arial" panose="020B0604020202020204"/>
              <a:cs typeface="Arial" panose="020B0604020202020204"/>
              <a:sym typeface="Arial" panose="020B0604020202020204"/>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230434" y="4152660"/>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LOGESH ELANGOVAN</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VELALAR COLLEGE OF ENGINEERING AND TECHNOLOGY &amp; B.Tech - INFORMATION TECHNOLOGY</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t>https://github.com/logeshelangovan004/EDUNET_PROJECT</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lvl="0" indent="0" algn="l" rtl="0">
              <a:spcBef>
                <a:spcPts val="1000"/>
              </a:spcBef>
              <a:spcAft>
                <a:spcPts val="0"/>
              </a:spcAft>
              <a:buClr>
                <a:schemeClr val="dk1"/>
              </a:buClr>
              <a:buSzPts val="1840"/>
              <a:buFont typeface="Arial" panose="020B0604020202020204"/>
              <a:buNone/>
            </a:pPr>
            <a:r>
              <a:rPr lang="en-US" sz="2000">
                <a:latin typeface="Arial" panose="020B0604020202020204" pitchFamily="34" charset="0"/>
                <a:ea typeface="Calibri" panose="020F0502020204030204"/>
                <a:cs typeface="Arial" panose="020B0604020202020204" pitchFamily="34" charset="0"/>
                <a:sym typeface="Calibri" panose="020F0502020204030204"/>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endParaRPr lang="en-US" sz="2000" dirty="0">
              <a:latin typeface="Arial" panose="020B0604020202020204" pitchFamily="34" charset="0"/>
              <a:ea typeface="Calibri" panose="020F0502020204030204"/>
              <a:cs typeface="Arial" panose="020B0604020202020204" pitchFamily="34" charset="0"/>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r>
              <a:rPr lang="en-US" altLang="en-IN" sz="2000" b="1" dirty="0">
                <a:solidFill>
                  <a:schemeClr val="tx1"/>
                </a:solidFill>
                <a:effectLst>
                  <a:outerShdw blurRad="38100" dist="19050" dir="2700000" algn="tl" rotWithShape="0">
                    <a:schemeClr val="dk1">
                      <a:alpha val="40000"/>
                    </a:schemeClr>
                  </a:outerShdw>
                </a:effectLst>
              </a:rPr>
              <a:t>LIBRARIES</a:t>
            </a:r>
            <a:endParaRPr lang="en-US" altLang="en-IN" sz="2000" b="1" dirty="0">
              <a:solidFill>
                <a:schemeClr val="tx1"/>
              </a:solidFill>
              <a:effectLst>
                <a:outerShdw blurRad="38100" dist="19050" dir="2700000" algn="tl" rotWithShape="0">
                  <a:schemeClr val="dk1">
                    <a:alpha val="40000"/>
                  </a:schemeClr>
                </a:outerShdw>
              </a:effectLst>
            </a:endParaRPr>
          </a:p>
          <a:p>
            <a:pPr lvl="1" algn="l" rtl="0">
              <a:spcBef>
                <a:spcPts val="0"/>
              </a:spcBef>
              <a:spcAft>
                <a:spcPts val="0"/>
              </a:spcAft>
              <a:buClr>
                <a:schemeClr val="dk1"/>
              </a:buClr>
              <a:buSzPts val="2000"/>
            </a:pPr>
            <a:r>
              <a:rPr lang="en-US" sz="200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Python: Primary programming language.</a:t>
            </a:r>
            <a:endParaRPr lang="en-US" sz="2000">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pPr lvl="1" algn="l" rtl="0">
              <a:spcBef>
                <a:spcPts val="0"/>
              </a:spcBef>
              <a:spcAft>
                <a:spcPts val="0"/>
              </a:spcAft>
              <a:buClr>
                <a:schemeClr val="dk1"/>
              </a:buClr>
              <a:buSzPts val="2000"/>
            </a:pPr>
            <a:r>
              <a:rPr lang="en-US" sz="200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OpenCV: For image processing.</a:t>
            </a:r>
            <a:endParaRPr lang="en-US" sz="2000">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pPr lvl="1" algn="l" rtl="0">
              <a:spcBef>
                <a:spcPts val="0"/>
              </a:spcBef>
              <a:spcAft>
                <a:spcPts val="0"/>
              </a:spcAft>
              <a:buClr>
                <a:schemeClr val="dk1"/>
              </a:buClr>
              <a:buSzPts val="2000"/>
            </a:pPr>
            <a:r>
              <a:rPr lang="en-US" sz="200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hashlib: For SHA-256 password hashing.</a:t>
            </a:r>
            <a:endParaRPr lang="en-US" altLang="en-IN" sz="1800" b="1"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en-US" altLang="en-IN" sz="2000" b="1" dirty="0">
                <a:solidFill>
                  <a:schemeClr val="tx1"/>
                </a:solidFill>
                <a:effectLst>
                  <a:outerShdw blurRad="38100" dist="19050" dir="2700000" algn="tl" rotWithShape="0">
                    <a:schemeClr val="dk1">
                      <a:alpha val="40000"/>
                    </a:schemeClr>
                  </a:outerShdw>
                </a:effectLst>
              </a:rPr>
              <a:t>MODEL VALIDATION</a:t>
            </a:r>
            <a:endParaRPr lang="en-US" altLang="en-IN" sz="2000" b="1" dirty="0">
              <a:solidFill>
                <a:schemeClr val="tx1"/>
              </a:solidFill>
              <a:effectLst>
                <a:outerShdw blurRad="38100" dist="19050" dir="2700000" algn="tl" rotWithShape="0">
                  <a:schemeClr val="dk1">
                    <a:alpha val="40000"/>
                  </a:schemeClr>
                </a:outerShdw>
              </a:effectLst>
            </a:endParaRPr>
          </a:p>
          <a:p>
            <a:pPr marL="588010" lvl="1" indent="-285750" algn="l" rtl="0">
              <a:spcBef>
                <a:spcPts val="0"/>
              </a:spcBef>
              <a:spcAft>
                <a:spcPts val="0"/>
              </a:spcAft>
              <a:buClr>
                <a:schemeClr val="dk1"/>
              </a:buClr>
              <a:buSzPts val="2000"/>
            </a:pPr>
            <a:r>
              <a:rPr lang="en-US" sz="200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Extensive testing on various image formats and sizes.</a:t>
            </a:r>
            <a:endParaRPr lang="en-US" sz="2000">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pPr marL="588010" lvl="1" indent="-285750" algn="l" rtl="0">
              <a:spcBef>
                <a:spcPts val="0"/>
              </a:spcBef>
              <a:spcAft>
                <a:spcPts val="0"/>
              </a:spcAft>
              <a:buClr>
                <a:schemeClr val="dk1"/>
              </a:buClr>
              <a:buSzPts val="2000"/>
            </a:pPr>
            <a:r>
              <a:rPr lang="en-US" sz="200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Ensuring the hidden message remains undetectable and the image quality is preserved.</a:t>
            </a:r>
            <a:endParaRPr sz="2000">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pPr lvl="1">
              <a:buFont typeface="Arial" panose="020B0604020202020204" pitchFamily="34" charset="0"/>
              <a:buChar char="•"/>
            </a:pPr>
            <a:endParaRPr lang="en-US" altLang="en-IN" b="1" dirty="0">
              <a:solidFill>
                <a:schemeClr val="tx1"/>
              </a:solidFill>
              <a:effectLst>
                <a:outerShdw blurRad="38100" dist="19050" dir="2700000" algn="tl" rotWithShape="0">
                  <a:schemeClr val="dk1">
                    <a:alpha val="40000"/>
                  </a:schemeClr>
                </a:outerShdw>
              </a:effectLst>
            </a:endParaRPr>
          </a:p>
          <a:p>
            <a:pPr>
              <a:buFont typeface="Arial" panose="020B0604020202020204" pitchFamily="34" charset="0"/>
              <a:buChar char="•"/>
            </a:pPr>
            <a:endParaRPr lang="en-US" altLang="en-IN" b="1"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lnSpcReduction="10000"/>
          </a:bodyPr>
          <a:lstStyle/>
          <a:p>
            <a:pPr lvl="0" algn="l" rtl="0">
              <a:spcBef>
                <a:spcPts val="0"/>
              </a:spcBef>
              <a:spcAft>
                <a:spcPts val="0"/>
              </a:spcAft>
              <a:buSzPct val="92000"/>
              <a:buFont typeface="Wingdings" panose="05000000000000000000" charset="0"/>
              <a:buChar char="Ø"/>
            </a:pPr>
            <a:r>
              <a:rPr lang="en-US" sz="2000" b="1">
                <a:latin typeface="+mj-lt"/>
                <a:ea typeface="Calibri" panose="020F0502020204030204"/>
                <a:cs typeface="+mj-lt"/>
                <a:sym typeface="Calibri" panose="020F0502020204030204"/>
              </a:rPr>
              <a:t>Enhanced Security:</a:t>
            </a:r>
            <a:endParaRPr sz="2000">
              <a:latin typeface="+mj-lt"/>
              <a:ea typeface="Calibri" panose="020F0502020204030204"/>
              <a:cs typeface="+mj-lt"/>
              <a:sym typeface="Calibri" panose="020F0502020204030204"/>
            </a:endParaRPr>
          </a:p>
          <a:p>
            <a:pPr marL="457200" lvl="1" indent="0" algn="l" rtl="0">
              <a:spcBef>
                <a:spcPts val="1005"/>
              </a:spcBef>
              <a:spcAft>
                <a:spcPts val="0"/>
              </a:spcAft>
              <a:buClr>
                <a:schemeClr val="dk1"/>
              </a:buClr>
              <a:buSzPct val="92000"/>
              <a:buFont typeface="Arial" panose="020B0604020202020204"/>
              <a:buNone/>
            </a:pPr>
            <a:r>
              <a:rPr lang="en-US" sz="2000">
                <a:latin typeface="Arial" panose="020B0604020202020204" pitchFamily="34" charset="0"/>
                <a:ea typeface="Calibri" panose="020F0502020204030204"/>
                <a:cs typeface="Arial" panose="020B0604020202020204" pitchFamily="34" charset="0"/>
                <a:sym typeface="Calibri" panose="020F0502020204030204"/>
              </a:rPr>
              <a:t>Implemented SHA-256 hashing for passwords to ensure secure data embedding and retrieval.</a:t>
            </a:r>
            <a:endParaRPr lang="en-US" sz="2000">
              <a:latin typeface="Arial" panose="020B0604020202020204" pitchFamily="34" charset="0"/>
              <a:ea typeface="Calibri" panose="020F0502020204030204"/>
              <a:cs typeface="Arial" panose="020B0604020202020204" pitchFamily="34" charset="0"/>
              <a:sym typeface="Calibri" panose="020F0502020204030204"/>
            </a:endParaRPr>
          </a:p>
          <a:p>
            <a:pPr lvl="0" algn="l" rtl="0">
              <a:spcBef>
                <a:spcPts val="1005"/>
              </a:spcBef>
              <a:spcAft>
                <a:spcPts val="0"/>
              </a:spcAft>
              <a:buSzPct val="92000"/>
              <a:buFont typeface="Wingdings" panose="05000000000000000000" charset="0"/>
              <a:buChar char="Ø"/>
            </a:pPr>
            <a:r>
              <a:rPr lang="en-US" sz="2000" b="1">
                <a:latin typeface="Franklin Gothic Demi" panose="020B0703020102020204" charset="0"/>
                <a:ea typeface="Calibri" panose="020F0502020204030204"/>
                <a:cs typeface="Franklin Gothic Demi" panose="020B0703020102020204" charset="0"/>
                <a:sym typeface="Calibri" panose="020F0502020204030204"/>
              </a:rPr>
              <a:t>Efficient Algorithms:</a:t>
            </a:r>
            <a:endParaRPr sz="2000">
              <a:latin typeface="Franklin Gothic Demi" panose="020B0703020102020204" charset="0"/>
              <a:ea typeface="Calibri" panose="020F0502020204030204"/>
              <a:cs typeface="Franklin Gothic Demi" panose="020B0703020102020204" charset="0"/>
              <a:sym typeface="Calibri" panose="020F0502020204030204"/>
            </a:endParaRPr>
          </a:p>
          <a:p>
            <a:pPr marL="457200" lvl="1" indent="0" algn="l" rtl="0">
              <a:spcBef>
                <a:spcPts val="1005"/>
              </a:spcBef>
              <a:spcAft>
                <a:spcPts val="0"/>
              </a:spcAft>
              <a:buClr>
                <a:schemeClr val="dk1"/>
              </a:buClr>
              <a:buSzPct val="92000"/>
              <a:buFont typeface="Arial" panose="020B0604020202020204"/>
              <a:buNone/>
            </a:pPr>
            <a:r>
              <a:rPr lang="en-US" sz="2000">
                <a:latin typeface="Arial" panose="020B0604020202020204" pitchFamily="34" charset="0"/>
                <a:ea typeface="Calibri" panose="020F0502020204030204"/>
                <a:cs typeface="Arial" panose="020B0604020202020204" pitchFamily="34" charset="0"/>
                <a:sym typeface="Calibri" panose="020F0502020204030204"/>
              </a:rPr>
              <a:t>Developed optimized encryption and decryption algorithms to embed and extract messages without compromising image quality.</a:t>
            </a:r>
            <a:endParaRPr lang="en-US" sz="2000">
              <a:latin typeface="Arial" panose="020B0604020202020204" pitchFamily="34" charset="0"/>
              <a:ea typeface="Calibri" panose="020F0502020204030204"/>
              <a:cs typeface="Arial" panose="020B0604020202020204" pitchFamily="34" charset="0"/>
              <a:sym typeface="Calibri" panose="020F0502020204030204"/>
            </a:endParaRPr>
          </a:p>
          <a:p>
            <a:pPr lvl="0" algn="l" rtl="0">
              <a:spcBef>
                <a:spcPts val="1005"/>
              </a:spcBef>
              <a:spcAft>
                <a:spcPts val="0"/>
              </a:spcAft>
              <a:buSzPct val="92000"/>
              <a:buFont typeface="Wingdings" panose="05000000000000000000" charset="0"/>
              <a:buChar char="Ø"/>
            </a:pPr>
            <a:r>
              <a:rPr lang="en-US" sz="2000" b="1">
                <a:latin typeface="+mj-lt"/>
                <a:ea typeface="Calibri" panose="020F0502020204030204"/>
                <a:cs typeface="+mj-lt"/>
                <a:sym typeface="Calibri" panose="020F0502020204030204"/>
              </a:rPr>
              <a:t>Versatile Application:</a:t>
            </a:r>
            <a:endParaRPr sz="2000">
              <a:latin typeface="+mj-lt"/>
              <a:ea typeface="Calibri" panose="020F0502020204030204"/>
              <a:cs typeface="+mj-lt"/>
              <a:sym typeface="Calibri" panose="020F0502020204030204"/>
            </a:endParaRPr>
          </a:p>
          <a:p>
            <a:pPr marL="457200" lvl="1" indent="0" algn="l" rtl="0">
              <a:spcBef>
                <a:spcPts val="1005"/>
              </a:spcBef>
              <a:spcAft>
                <a:spcPts val="0"/>
              </a:spcAft>
              <a:buClr>
                <a:schemeClr val="dk1"/>
              </a:buClr>
              <a:buSzPct val="92000"/>
              <a:buFont typeface="Arial" panose="020B0604020202020204"/>
              <a:buNone/>
            </a:pPr>
            <a:r>
              <a:rPr lang="en-US" sz="2000">
                <a:latin typeface="Arial" panose="020B0604020202020204" pitchFamily="34" charset="0"/>
                <a:ea typeface="Calibri" panose="020F0502020204030204"/>
                <a:cs typeface="Arial" panose="020B0604020202020204" pitchFamily="34" charset="0"/>
                <a:sym typeface="Calibri" panose="020F0502020204030204"/>
              </a:rPr>
              <a:t>Made the system compatible with common image formats, allowing for broad applicability across various use cases.</a:t>
            </a:r>
            <a:endParaRPr lang="en-US" sz="2000">
              <a:latin typeface="Arial" panose="020B0604020202020204" pitchFamily="34" charset="0"/>
              <a:ea typeface="Calibri" panose="020F0502020204030204"/>
              <a:cs typeface="Arial" panose="020B0604020202020204" pitchFamily="34" charset="0"/>
              <a:sym typeface="Calibri" panose="020F0502020204030204"/>
            </a:endParaRPr>
          </a:p>
          <a:p>
            <a:pPr lvl="0" algn="l" rtl="0">
              <a:spcBef>
                <a:spcPts val="1005"/>
              </a:spcBef>
              <a:spcAft>
                <a:spcPts val="0"/>
              </a:spcAft>
              <a:buSzPct val="92000"/>
              <a:buFont typeface="Wingdings" panose="05000000000000000000" charset="0"/>
              <a:buChar char="Ø"/>
            </a:pPr>
            <a:r>
              <a:rPr lang="en-US" sz="2000" b="1">
                <a:latin typeface="+mj-lt"/>
                <a:ea typeface="Calibri" panose="020F0502020204030204"/>
                <a:cs typeface="+mj-lt"/>
                <a:sym typeface="Calibri" panose="020F0502020204030204"/>
              </a:rPr>
              <a:t>Robust Testing:</a:t>
            </a:r>
            <a:endParaRPr sz="2000">
              <a:latin typeface="+mj-lt"/>
              <a:ea typeface="Calibri" panose="020F0502020204030204"/>
              <a:cs typeface="+mj-lt"/>
              <a:sym typeface="Calibri" panose="020F0502020204030204"/>
            </a:endParaRPr>
          </a:p>
          <a:p>
            <a:pPr marL="457200" lvl="1" indent="0" algn="l" rtl="0">
              <a:spcBef>
                <a:spcPts val="1005"/>
              </a:spcBef>
              <a:spcAft>
                <a:spcPts val="0"/>
              </a:spcAft>
              <a:buClr>
                <a:schemeClr val="dk1"/>
              </a:buClr>
              <a:buSzPct val="92000"/>
              <a:buFont typeface="Arial" panose="020B0604020202020204"/>
              <a:buNone/>
            </a:pPr>
            <a:r>
              <a:rPr lang="en-US" sz="2000">
                <a:latin typeface="Arial" panose="020B0604020202020204" pitchFamily="34" charset="0"/>
                <a:ea typeface="Calibri" panose="020F0502020204030204"/>
                <a:cs typeface="Arial" panose="020B0604020202020204" pitchFamily="34" charset="0"/>
                <a:sym typeface="Calibri" panose="020F0502020204030204"/>
              </a:rPr>
              <a:t>Conducted extensive testing to ensure the system’s reliability and resistance to potential attacks, enhancing overall robustness.</a:t>
            </a:r>
            <a:endParaRPr lang="en-US" sz="2000" b="1" dirty="0">
              <a:solidFill>
                <a:srgbClr val="0F0F0F"/>
              </a:solidFill>
              <a:latin typeface="Arial" panose="020B0604020202020204" pitchFamily="34" charset="0"/>
              <a:ea typeface="Calibri" panose="020F0502020204030204"/>
              <a:cs typeface="Arial" panose="020B0604020202020204" pitchFamily="34" charset="0"/>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pPr marL="306070" lvl="0" indent="-327660" algn="l" rtl="0">
              <a:lnSpc>
                <a:spcPct val="150000"/>
              </a:lnSpc>
              <a:spcBef>
                <a:spcPts val="0"/>
              </a:spcBef>
              <a:spcAft>
                <a:spcPts val="0"/>
              </a:spcAft>
              <a:buClr>
                <a:schemeClr val="dk1"/>
              </a:buClr>
              <a:buSzPts val="2000"/>
              <a:buFont typeface="Wingdings" panose="05000000000000000000" charset="0"/>
              <a:buChar char="§"/>
            </a:pPr>
            <a:r>
              <a:rPr lang="en-US" sz="2000" b="1">
                <a:solidFill>
                  <a:schemeClr val="dk1"/>
                </a:solidFill>
                <a:latin typeface="+mj-lt"/>
                <a:ea typeface="Calibri" panose="020F0502020204030204"/>
                <a:cs typeface="+mj-lt"/>
                <a:sym typeface="Calibri" panose="020F0502020204030204"/>
              </a:rPr>
              <a:t>Government Agencies:</a:t>
            </a:r>
            <a:r>
              <a:rPr lang="en-US" sz="2000">
                <a:solidFill>
                  <a:schemeClr val="dk1"/>
                </a:solidFill>
                <a:latin typeface="Calibri" panose="020F0502020204030204"/>
                <a:ea typeface="Calibri" panose="020F0502020204030204"/>
                <a:cs typeface="Calibri" panose="020F0502020204030204"/>
                <a:sym typeface="Calibri" panose="020F0502020204030204"/>
              </a:rPr>
              <a:t> </a:t>
            </a:r>
            <a:r>
              <a:rPr lang="en-US" sz="200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For securely transmitting classified information.</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306070" lvl="0" indent="-327660" algn="l" rtl="0">
              <a:lnSpc>
                <a:spcPct val="150000"/>
              </a:lnSpc>
              <a:spcBef>
                <a:spcPts val="0"/>
              </a:spcBef>
              <a:spcAft>
                <a:spcPts val="0"/>
              </a:spcAft>
              <a:buClr>
                <a:schemeClr val="dk1"/>
              </a:buClr>
              <a:buSzPts val="2000"/>
              <a:buFont typeface="Wingdings" panose="05000000000000000000" charset="0"/>
              <a:buChar char="§"/>
            </a:pPr>
            <a:r>
              <a:rPr lang="en-US" sz="2000" b="1">
                <a:solidFill>
                  <a:schemeClr val="dk1"/>
                </a:solidFill>
                <a:latin typeface="+mj-lt"/>
                <a:ea typeface="Calibri" panose="020F0502020204030204"/>
                <a:cs typeface="+mj-lt"/>
                <a:sym typeface="Calibri" panose="020F0502020204030204"/>
              </a:rPr>
              <a:t>Businesses:</a:t>
            </a:r>
            <a:r>
              <a:rPr lang="en-US" sz="2000">
                <a:solidFill>
                  <a:schemeClr val="dk1"/>
                </a:solidFill>
                <a:latin typeface="+mj-lt"/>
                <a:ea typeface="Calibri" panose="020F0502020204030204"/>
                <a:cs typeface="+mj-lt"/>
                <a:sym typeface="Calibri" panose="020F0502020204030204"/>
              </a:rPr>
              <a:t> </a:t>
            </a:r>
            <a:r>
              <a:rPr lang="en-US" sz="200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To protect sensitive corporate data and intellectual property.</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306070" lvl="0" indent="-327660" algn="l" rtl="0">
              <a:lnSpc>
                <a:spcPct val="150000"/>
              </a:lnSpc>
              <a:spcBef>
                <a:spcPts val="0"/>
              </a:spcBef>
              <a:spcAft>
                <a:spcPts val="0"/>
              </a:spcAft>
              <a:buClr>
                <a:schemeClr val="dk1"/>
              </a:buClr>
              <a:buSzPts val="2000"/>
              <a:buFont typeface="Wingdings" panose="05000000000000000000" charset="0"/>
              <a:buChar char="§"/>
            </a:pPr>
            <a:r>
              <a:rPr lang="en-US" sz="2000" b="1">
                <a:solidFill>
                  <a:schemeClr val="dk1"/>
                </a:solidFill>
                <a:latin typeface="+mj-lt"/>
                <a:ea typeface="Calibri" panose="020F0502020204030204"/>
                <a:cs typeface="+mj-lt"/>
                <a:sym typeface="Calibri" panose="020F0502020204030204"/>
              </a:rPr>
              <a:t>Healthcare Providers:</a:t>
            </a:r>
            <a:r>
              <a:rPr lang="en-US" sz="2000">
                <a:solidFill>
                  <a:schemeClr val="dk1"/>
                </a:solidFill>
                <a:latin typeface="Calibri" panose="020F0502020204030204"/>
                <a:ea typeface="Calibri" panose="020F0502020204030204"/>
                <a:cs typeface="Calibri" panose="020F0502020204030204"/>
                <a:sym typeface="Calibri" panose="020F0502020204030204"/>
              </a:rPr>
              <a:t> </a:t>
            </a:r>
            <a:r>
              <a:rPr lang="en-US" sz="200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For safeguarding patient records and confidential medical information.</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306070" lvl="0" indent="-327660" algn="l" rtl="0">
              <a:lnSpc>
                <a:spcPct val="150000"/>
              </a:lnSpc>
              <a:spcBef>
                <a:spcPts val="0"/>
              </a:spcBef>
              <a:spcAft>
                <a:spcPts val="0"/>
              </a:spcAft>
              <a:buClr>
                <a:schemeClr val="dk1"/>
              </a:buClr>
              <a:buSzPts val="2000"/>
              <a:buFont typeface="Wingdings" panose="05000000000000000000" charset="0"/>
              <a:buChar char="§"/>
            </a:pPr>
            <a:r>
              <a:rPr lang="en-US" sz="2000" b="1">
                <a:solidFill>
                  <a:schemeClr val="dk1"/>
                </a:solidFill>
                <a:latin typeface="+mj-lt"/>
                <a:ea typeface="Calibri" panose="020F0502020204030204"/>
                <a:cs typeface="+mj-lt"/>
                <a:sym typeface="Calibri" panose="020F0502020204030204"/>
              </a:rPr>
              <a:t>Military:</a:t>
            </a:r>
            <a:r>
              <a:rPr lang="en-US" sz="2000">
                <a:solidFill>
                  <a:schemeClr val="dk1"/>
                </a:solidFill>
                <a:latin typeface="Calibri" panose="020F0502020204030204"/>
                <a:ea typeface="Calibri" panose="020F0502020204030204"/>
                <a:cs typeface="Calibri" panose="020F0502020204030204"/>
                <a:sym typeface="Calibri" panose="020F0502020204030204"/>
              </a:rPr>
              <a:t> </a:t>
            </a:r>
            <a:r>
              <a:rPr lang="en-US" sz="200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For secure communication and strategic information sharing.</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306070" lvl="0" indent="-327660" algn="l" rtl="0">
              <a:lnSpc>
                <a:spcPct val="150000"/>
              </a:lnSpc>
              <a:spcBef>
                <a:spcPts val="0"/>
              </a:spcBef>
              <a:spcAft>
                <a:spcPts val="0"/>
              </a:spcAft>
              <a:buClr>
                <a:schemeClr val="dk1"/>
              </a:buClr>
              <a:buSzPts val="2000"/>
              <a:buFont typeface="Wingdings" panose="05000000000000000000" charset="0"/>
              <a:buChar char="§"/>
            </a:pPr>
            <a:r>
              <a:rPr lang="en-US" sz="2000" b="1">
                <a:solidFill>
                  <a:schemeClr val="dk1"/>
                </a:solidFill>
                <a:latin typeface="+mj-lt"/>
                <a:ea typeface="Calibri" panose="020F0502020204030204"/>
                <a:cs typeface="+mj-lt"/>
                <a:sym typeface="Calibri" panose="020F0502020204030204"/>
              </a:rPr>
              <a:t>Journalists:</a:t>
            </a:r>
            <a:r>
              <a:rPr lang="en-US" sz="2000">
                <a:solidFill>
                  <a:schemeClr val="dk1"/>
                </a:solidFill>
                <a:latin typeface="Calibri" panose="020F0502020204030204"/>
                <a:ea typeface="Calibri" panose="020F0502020204030204"/>
                <a:cs typeface="Calibri" panose="020F0502020204030204"/>
                <a:sym typeface="Calibri" panose="020F0502020204030204"/>
              </a:rPr>
              <a:t> </a:t>
            </a:r>
            <a:r>
              <a:rPr lang="en-US" sz="200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To protect sources and sensitive data.</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306070" lvl="0" indent="-327660" algn="l" rtl="0">
              <a:lnSpc>
                <a:spcPct val="150000"/>
              </a:lnSpc>
              <a:spcBef>
                <a:spcPts val="0"/>
              </a:spcBef>
              <a:spcAft>
                <a:spcPts val="0"/>
              </a:spcAft>
              <a:buClr>
                <a:schemeClr val="dk1"/>
              </a:buClr>
              <a:buSzPts val="2000"/>
              <a:buFont typeface="Wingdings" panose="05000000000000000000" charset="0"/>
              <a:buChar char="§"/>
            </a:pPr>
            <a:r>
              <a:rPr lang="en-US" sz="2000" b="1">
                <a:solidFill>
                  <a:schemeClr val="dk1"/>
                </a:solidFill>
                <a:latin typeface="+mj-lt"/>
                <a:ea typeface="Calibri" panose="020F0502020204030204"/>
                <a:cs typeface="+mj-lt"/>
                <a:sym typeface="Calibri" panose="020F0502020204030204"/>
              </a:rPr>
              <a:t>Financial Institutions:</a:t>
            </a:r>
            <a:r>
              <a:rPr lang="en-US" sz="2000">
                <a:solidFill>
                  <a:schemeClr val="dk1"/>
                </a:solidFill>
                <a:latin typeface="Calibri" panose="020F0502020204030204"/>
                <a:ea typeface="Calibri" panose="020F0502020204030204"/>
                <a:cs typeface="Calibri" panose="020F0502020204030204"/>
                <a:sym typeface="Calibri" panose="020F0502020204030204"/>
              </a:rPr>
              <a:t> </a:t>
            </a:r>
            <a:r>
              <a:rPr lang="en-US" sz="200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For secure transmission of financial data.</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306070" lvl="0" indent="-327660" algn="l" rtl="0">
              <a:lnSpc>
                <a:spcPct val="150000"/>
              </a:lnSpc>
              <a:spcBef>
                <a:spcPts val="0"/>
              </a:spcBef>
              <a:spcAft>
                <a:spcPts val="0"/>
              </a:spcAft>
              <a:buClr>
                <a:schemeClr val="dk1"/>
              </a:buClr>
              <a:buSzPts val="2000"/>
              <a:buFont typeface="Wingdings" panose="05000000000000000000" charset="0"/>
              <a:buChar char="§"/>
            </a:pPr>
            <a:r>
              <a:rPr lang="en-US" sz="2000" b="1">
                <a:solidFill>
                  <a:schemeClr val="dk1"/>
                </a:solidFill>
                <a:latin typeface="+mj-lt"/>
                <a:ea typeface="Calibri" panose="020F0502020204030204"/>
                <a:cs typeface="+mj-lt"/>
                <a:sym typeface="Calibri" panose="020F0502020204030204"/>
              </a:rPr>
              <a:t>Individuals:</a:t>
            </a:r>
            <a:r>
              <a:rPr lang="en-US" sz="2000">
                <a:solidFill>
                  <a:schemeClr val="dk1"/>
                </a:solidFill>
                <a:latin typeface="Calibri" panose="020F0502020204030204"/>
                <a:ea typeface="Calibri" panose="020F0502020204030204"/>
                <a:cs typeface="Calibri" panose="020F0502020204030204"/>
                <a:sym typeface="Calibri" panose="020F0502020204030204"/>
              </a:rPr>
              <a:t> </a:t>
            </a:r>
            <a:r>
              <a:rPr lang="en-US" sz="200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For personal data security and privacy in digital communication.</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306070" lvl="0" indent="-327660" algn="l" rtl="0">
              <a:lnSpc>
                <a:spcPct val="150000"/>
              </a:lnSpc>
              <a:spcBef>
                <a:spcPts val="0"/>
              </a:spcBef>
              <a:spcAft>
                <a:spcPts val="0"/>
              </a:spcAft>
              <a:buClr>
                <a:schemeClr val="dk1"/>
              </a:buClr>
              <a:buSzPts val="2000"/>
              <a:buFont typeface="Wingdings" panose="05000000000000000000" charset="0"/>
              <a:buChar char="§"/>
            </a:pPr>
            <a:r>
              <a:rPr lang="en-US" sz="2000" b="1">
                <a:solidFill>
                  <a:schemeClr val="dk1"/>
                </a:solidFill>
                <a:latin typeface="+mj-lt"/>
                <a:ea typeface="Calibri" panose="020F0502020204030204"/>
                <a:cs typeface="+mj-lt"/>
                <a:sym typeface="Calibri" panose="020F0502020204030204"/>
              </a:rPr>
              <a:t>Digital Forensics Experts:</a:t>
            </a:r>
            <a:r>
              <a:rPr lang="en-US" sz="2000">
                <a:solidFill>
                  <a:schemeClr val="dk1"/>
                </a:solidFill>
                <a:latin typeface="Calibri" panose="020F0502020204030204"/>
                <a:ea typeface="Calibri" panose="020F0502020204030204"/>
                <a:cs typeface="Calibri" panose="020F0502020204030204"/>
                <a:sym typeface="Calibri" panose="020F0502020204030204"/>
              </a:rPr>
              <a:t> </a:t>
            </a:r>
            <a:r>
              <a:rPr lang="en-US" sz="200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For investigating digital crimes without alerting suspects. </a:t>
            </a:r>
            <a:endParaRPr lang="en-US" sz="2000"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accent1"/>
                </a:solidFill>
              </a:rPr>
              <a:t>Results</a:t>
            </a:r>
            <a:endParaRPr lang="en-IN" dirty="0">
              <a:solidFill>
                <a:schemeClr val="accent1"/>
              </a:solidFill>
            </a:endParaRPr>
          </a:p>
        </p:txBody>
      </p:sp>
      <p:sp>
        <p:nvSpPr>
          <p:cNvPr id="6" name="Text Box 5"/>
          <p:cNvSpPr txBox="1"/>
          <p:nvPr/>
        </p:nvSpPr>
        <p:spPr>
          <a:xfrm>
            <a:off x="1270635" y="1481455"/>
            <a:ext cx="4064000" cy="368300"/>
          </a:xfrm>
          <a:prstGeom prst="rect">
            <a:avLst/>
          </a:prstGeom>
          <a:noFill/>
        </p:spPr>
        <p:txBody>
          <a:bodyPr wrap="square" rtlCol="0">
            <a:spAutoFit/>
          </a:bodyPr>
          <a:p>
            <a:r>
              <a:rPr lang="en-US"/>
              <a:t>SOURCE CODE</a:t>
            </a:r>
            <a:endParaRPr lang="en-US"/>
          </a:p>
        </p:txBody>
      </p:sp>
      <p:pic>
        <p:nvPicPr>
          <p:cNvPr id="7" name="Content Placeholder 6" descr="input"/>
          <p:cNvPicPr>
            <a:picLocks noChangeAspect="1"/>
          </p:cNvPicPr>
          <p:nvPr>
            <p:ph sz="half" idx="1"/>
          </p:nvPr>
        </p:nvPicPr>
        <p:blipFill>
          <a:blip r:embed="rId1"/>
          <a:stretch>
            <a:fillRect/>
          </a:stretch>
        </p:blipFill>
        <p:spPr>
          <a:xfrm>
            <a:off x="7044055" y="2007235"/>
            <a:ext cx="4128770" cy="4128770"/>
          </a:xfrm>
          <a:prstGeom prst="rect">
            <a:avLst/>
          </a:prstGeom>
        </p:spPr>
      </p:pic>
      <p:sp>
        <p:nvSpPr>
          <p:cNvPr id="8" name="Text Box 7"/>
          <p:cNvSpPr txBox="1"/>
          <p:nvPr/>
        </p:nvSpPr>
        <p:spPr>
          <a:xfrm>
            <a:off x="8055610" y="1481455"/>
            <a:ext cx="4064000" cy="368300"/>
          </a:xfrm>
          <a:prstGeom prst="rect">
            <a:avLst/>
          </a:prstGeom>
          <a:noFill/>
        </p:spPr>
        <p:txBody>
          <a:bodyPr wrap="square" rtlCol="0">
            <a:spAutoFit/>
          </a:bodyPr>
          <a:p>
            <a:r>
              <a:rPr lang="en-US"/>
              <a:t>ENCRYPTED IMAGE</a:t>
            </a:r>
            <a:endParaRPr lang="en-US"/>
          </a:p>
        </p:txBody>
      </p:sp>
      <p:pic>
        <p:nvPicPr>
          <p:cNvPr id="10" name="Content Placeholder 9" descr="Screenshot (19)"/>
          <p:cNvPicPr>
            <a:picLocks noChangeAspect="1"/>
          </p:cNvPicPr>
          <p:nvPr>
            <p:ph sz="half" idx="2"/>
          </p:nvPr>
        </p:nvPicPr>
        <p:blipFill>
          <a:blip r:embed="rId2"/>
          <a:stretch>
            <a:fillRect/>
          </a:stretch>
        </p:blipFill>
        <p:spPr>
          <a:xfrm>
            <a:off x="680085" y="1921510"/>
            <a:ext cx="4590415" cy="44697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OUTPUT</a:t>
            </a:r>
            <a:endParaRPr lang="en-US"/>
          </a:p>
        </p:txBody>
      </p:sp>
      <p:sp>
        <p:nvSpPr>
          <p:cNvPr id="148" name="Google Shape;148;p20"/>
          <p:cNvSpPr txBox="1"/>
          <p:nvPr/>
        </p:nvSpPr>
        <p:spPr>
          <a:xfrm>
            <a:off x="739941" y="1457776"/>
            <a:ext cx="5194800" cy="557700"/>
          </a:xfrm>
          <a:prstGeom prst="rect">
            <a:avLst/>
          </a:prstGeom>
          <a:noFill/>
          <a:ln>
            <a:noFill/>
          </a:ln>
        </p:spPr>
        <p:txBody>
          <a:bodyPr spcFirstLastPara="1" wrap="square" lIns="91425" tIns="45700" rIns="91425" bIns="45700" anchor="ctr" anchorCtr="0">
            <a:noAutofit/>
          </a:bodyPr>
          <a:p>
            <a:pPr marL="0" lvl="0" indent="0" algn="l" rtl="0">
              <a:lnSpc>
                <a:spcPct val="110000"/>
              </a:lnSpc>
              <a:spcBef>
                <a:spcPts val="0"/>
              </a:spcBef>
              <a:spcAft>
                <a:spcPts val="0"/>
              </a:spcAft>
              <a:buNone/>
            </a:pPr>
            <a:r>
              <a:rPr lang="en-US" sz="2000">
                <a:solidFill>
                  <a:srgbClr val="3F3F3F"/>
                </a:solidFill>
                <a:latin typeface="Arial" panose="020B0604020202020204" pitchFamily="34" charset="0"/>
                <a:ea typeface="Libre Franklin"/>
                <a:cs typeface="Arial" panose="020B0604020202020204" pitchFamily="34" charset="0"/>
                <a:sym typeface="Libre Franklin"/>
              </a:rPr>
              <a:t>Output of Encryption.py</a:t>
            </a:r>
            <a:endParaRPr sz="2000">
              <a:solidFill>
                <a:srgbClr val="3F3F3F"/>
              </a:solidFill>
              <a:latin typeface="Arial" panose="020B0604020202020204" pitchFamily="34" charset="0"/>
              <a:ea typeface="Libre Franklin"/>
              <a:cs typeface="Arial" panose="020B0604020202020204" pitchFamily="34" charset="0"/>
              <a:sym typeface="Libre Franklin"/>
            </a:endParaRPr>
          </a:p>
        </p:txBody>
      </p:sp>
      <p:sp>
        <p:nvSpPr>
          <p:cNvPr id="5" name="Google Shape;148;p20"/>
          <p:cNvSpPr txBox="1"/>
          <p:nvPr/>
        </p:nvSpPr>
        <p:spPr>
          <a:xfrm>
            <a:off x="6639091" y="1457776"/>
            <a:ext cx="5194800" cy="557700"/>
          </a:xfrm>
          <a:prstGeom prst="rect">
            <a:avLst/>
          </a:prstGeom>
          <a:noFill/>
          <a:ln>
            <a:noFill/>
          </a:ln>
        </p:spPr>
        <p:txBody>
          <a:bodyPr spcFirstLastPara="1" wrap="square" lIns="91425" tIns="45700" rIns="91425" bIns="45700" anchor="ctr" anchorCtr="0">
            <a:noAutofit/>
          </a:bodyPr>
          <a:p>
            <a:pPr marL="0" lvl="0" indent="0" algn="l" rtl="0">
              <a:lnSpc>
                <a:spcPct val="110000"/>
              </a:lnSpc>
              <a:spcBef>
                <a:spcPts val="0"/>
              </a:spcBef>
              <a:spcAft>
                <a:spcPts val="0"/>
              </a:spcAft>
              <a:buNone/>
            </a:pPr>
            <a:r>
              <a:rPr lang="en-US" sz="2000">
                <a:solidFill>
                  <a:srgbClr val="3F3F3F"/>
                </a:solidFill>
                <a:latin typeface="Arial" panose="020B0604020202020204" pitchFamily="34" charset="0"/>
                <a:ea typeface="Libre Franklin"/>
                <a:cs typeface="Arial" panose="020B0604020202020204" pitchFamily="34" charset="0"/>
                <a:sym typeface="Libre Franklin"/>
              </a:rPr>
              <a:t>Output of Decryption.py</a:t>
            </a:r>
            <a:endParaRPr sz="2000">
              <a:solidFill>
                <a:srgbClr val="3F3F3F"/>
              </a:solidFill>
              <a:latin typeface="Arial" panose="020B0604020202020204" pitchFamily="34" charset="0"/>
              <a:ea typeface="Libre Franklin"/>
              <a:cs typeface="Arial" panose="020B0604020202020204" pitchFamily="34" charset="0"/>
              <a:sym typeface="Libre Franklin"/>
            </a:endParaRPr>
          </a:p>
        </p:txBody>
      </p:sp>
      <p:pic>
        <p:nvPicPr>
          <p:cNvPr id="6" name="Picture 5" descr="Screenshot (16)"/>
          <p:cNvPicPr>
            <a:picLocks noChangeAspect="1"/>
          </p:cNvPicPr>
          <p:nvPr/>
        </p:nvPicPr>
        <p:blipFill>
          <a:blip r:embed="rId1"/>
          <a:srcRect t="31180"/>
          <a:stretch>
            <a:fillRect/>
          </a:stretch>
        </p:blipFill>
        <p:spPr>
          <a:xfrm>
            <a:off x="581025" y="2807335"/>
            <a:ext cx="5052695" cy="622300"/>
          </a:xfrm>
          <a:prstGeom prst="rect">
            <a:avLst/>
          </a:prstGeom>
        </p:spPr>
      </p:pic>
      <p:pic>
        <p:nvPicPr>
          <p:cNvPr id="8" name="Content Placeholder 7" descr="Screenshot (18)"/>
          <p:cNvPicPr>
            <a:picLocks noChangeAspect="1"/>
          </p:cNvPicPr>
          <p:nvPr>
            <p:ph idx="1"/>
          </p:nvPr>
        </p:nvPicPr>
        <p:blipFill>
          <a:blip r:embed="rId2"/>
          <a:stretch>
            <a:fillRect/>
          </a:stretch>
        </p:blipFill>
        <p:spPr>
          <a:xfrm>
            <a:off x="6710680" y="2807335"/>
            <a:ext cx="3990975" cy="552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a:xfrm>
            <a:off x="581025" y="1301750"/>
            <a:ext cx="11029315" cy="4037965"/>
          </a:xfrm>
        </p:spPr>
        <p:txBody>
          <a:bodyPr>
            <a:normAutofit lnSpcReduction="20000"/>
          </a:bodyPr>
          <a:lstStyle/>
          <a:p>
            <a:pPr marL="0" lvl="0" indent="0" algn="l" rtl="0">
              <a:spcBef>
                <a:spcPts val="0"/>
              </a:spcBef>
              <a:spcAft>
                <a:spcPts val="0"/>
              </a:spcAft>
              <a:buNone/>
            </a:pPr>
            <a:r>
              <a:rPr lang="en-US" sz="2000">
                <a:sym typeface="+mn-ea"/>
              </a:rPr>
              <a:t>This project uses steganography to securely hide data within images using SHA-256 hashed </a:t>
            </a:r>
            <a:r>
              <a:rPr lang="en-US" sz="2000">
                <a:latin typeface="Calibri" panose="020F0502020204030204"/>
                <a:ea typeface="Calibri" panose="020F0502020204030204"/>
                <a:cs typeface="Calibri" panose="020F0502020204030204"/>
                <a:sym typeface="Calibri" panose="020F0502020204030204"/>
              </a:rPr>
              <a:t>passwords. The encryption algorithm embeds secret messages into pixel values, ensuring data remains imperceptible. The decryption algorithm accurately retrieves hidden messages, maintaining image integrity.</a:t>
            </a:r>
            <a:endParaRPr lang="en-US" sz="20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US" sz="20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2800" b="1">
                <a:latin typeface="Calibri" panose="020F0502020204030204"/>
                <a:ea typeface="Calibri" panose="020F0502020204030204"/>
                <a:cs typeface="Calibri" panose="020F0502020204030204"/>
                <a:sym typeface="Calibri" panose="020F0502020204030204"/>
              </a:rPr>
              <a:t>Value Proposition:</a:t>
            </a:r>
            <a:endParaRPr lang="en-US" sz="2800" b="1">
              <a:latin typeface="Calibri" panose="020F0502020204030204"/>
              <a:ea typeface="Calibri" panose="020F0502020204030204"/>
              <a:cs typeface="Calibri" panose="020F0502020204030204"/>
              <a:sym typeface="Calibri" panose="020F0502020204030204"/>
            </a:endParaRPr>
          </a:p>
          <a:p>
            <a:pPr marL="306070" lvl="0" indent="-306070" algn="l" rtl="0">
              <a:spcBef>
                <a:spcPts val="1000"/>
              </a:spcBef>
              <a:spcAft>
                <a:spcPts val="0"/>
              </a:spcAft>
              <a:buSzPts val="1840"/>
              <a:buFont typeface="Arial" panose="020B0604020202020204"/>
              <a:buChar char="•"/>
            </a:pPr>
            <a:r>
              <a:rPr lang="en-US" sz="2000" b="1">
                <a:latin typeface="Calibri" panose="020F0502020204030204"/>
                <a:ea typeface="Calibri" panose="020F0502020204030204"/>
                <a:cs typeface="Calibri" panose="020F0502020204030204"/>
                <a:sym typeface="Calibri" panose="020F0502020204030204"/>
              </a:rPr>
              <a:t>Enhanced Security:</a:t>
            </a:r>
            <a:r>
              <a:rPr lang="en-US" sz="2000">
                <a:latin typeface="Calibri" panose="020F0502020204030204"/>
                <a:ea typeface="Calibri" panose="020F0502020204030204"/>
                <a:cs typeface="Calibri" panose="020F0502020204030204"/>
                <a:sym typeface="Calibri" panose="020F0502020204030204"/>
              </a:rPr>
              <a:t> Protects sensitive data from unauthorized access.</a:t>
            </a:r>
            <a:endParaRPr lang="en-US" sz="2000">
              <a:latin typeface="Calibri" panose="020F0502020204030204"/>
              <a:ea typeface="Calibri" panose="020F0502020204030204"/>
              <a:cs typeface="Calibri" panose="020F0502020204030204"/>
              <a:sym typeface="Calibri" panose="020F0502020204030204"/>
            </a:endParaRPr>
          </a:p>
          <a:p>
            <a:pPr marL="306070" lvl="0" indent="-306070" algn="l" rtl="0">
              <a:spcBef>
                <a:spcPts val="1000"/>
              </a:spcBef>
              <a:spcAft>
                <a:spcPts val="0"/>
              </a:spcAft>
              <a:buSzPts val="1840"/>
              <a:buFont typeface="Arial" panose="020B0604020202020204"/>
              <a:buChar char="•"/>
            </a:pPr>
            <a:r>
              <a:rPr lang="en-US" sz="2000" b="1">
                <a:latin typeface="Calibri" panose="020F0502020204030204"/>
                <a:ea typeface="Calibri" panose="020F0502020204030204"/>
                <a:cs typeface="Calibri" panose="020F0502020204030204"/>
                <a:sym typeface="Calibri" panose="020F0502020204030204"/>
              </a:rPr>
              <a:t>Practical Application:</a:t>
            </a:r>
            <a:r>
              <a:rPr lang="en-US" sz="2000">
                <a:latin typeface="Calibri" panose="020F0502020204030204"/>
                <a:ea typeface="Calibri" panose="020F0502020204030204"/>
                <a:cs typeface="Calibri" panose="020F0502020204030204"/>
                <a:sym typeface="Calibri" panose="020F0502020204030204"/>
              </a:rPr>
              <a:t> Suitable for government, businesses, healthcare, and individuals.</a:t>
            </a:r>
            <a:endParaRPr lang="en-US" sz="2000">
              <a:latin typeface="Calibri" panose="020F0502020204030204"/>
              <a:ea typeface="Calibri" panose="020F0502020204030204"/>
              <a:cs typeface="Calibri" panose="020F0502020204030204"/>
              <a:sym typeface="Calibri" panose="020F0502020204030204"/>
            </a:endParaRPr>
          </a:p>
          <a:p>
            <a:pPr marL="306070" lvl="0" indent="-306070" algn="l" rtl="0">
              <a:spcBef>
                <a:spcPts val="1000"/>
              </a:spcBef>
              <a:spcAft>
                <a:spcPts val="0"/>
              </a:spcAft>
              <a:buSzPts val="1840"/>
              <a:buFont typeface="Arial" panose="020B0604020202020204"/>
              <a:buChar char="•"/>
            </a:pPr>
            <a:r>
              <a:rPr lang="en-US" sz="2000" b="1">
                <a:latin typeface="Calibri" panose="020F0502020204030204"/>
                <a:ea typeface="Calibri" panose="020F0502020204030204"/>
                <a:cs typeface="Calibri" panose="020F0502020204030204"/>
                <a:sym typeface="Calibri" panose="020F0502020204030204"/>
              </a:rPr>
              <a:t>User-Friendly:</a:t>
            </a:r>
            <a:r>
              <a:rPr lang="en-US" sz="2000">
                <a:latin typeface="Calibri" panose="020F0502020204030204"/>
                <a:ea typeface="Calibri" panose="020F0502020204030204"/>
                <a:cs typeface="Calibri" panose="020F0502020204030204"/>
                <a:sym typeface="Calibri" panose="020F0502020204030204"/>
              </a:rPr>
              <a:t> Simple interface for secure data embedding and retrieval.</a:t>
            </a:r>
            <a:endParaRPr lang="en-US" sz="2000">
              <a:latin typeface="Calibri" panose="020F0502020204030204"/>
              <a:ea typeface="Calibri" panose="020F0502020204030204"/>
              <a:cs typeface="Calibri" panose="020F0502020204030204"/>
              <a:sym typeface="Calibri" panose="020F0502020204030204"/>
            </a:endParaRPr>
          </a:p>
          <a:p>
            <a:pPr marL="306070" lvl="0" indent="-306070" algn="l" rtl="0">
              <a:spcBef>
                <a:spcPts val="1000"/>
              </a:spcBef>
              <a:spcAft>
                <a:spcPts val="0"/>
              </a:spcAft>
              <a:buSzPts val="1840"/>
              <a:buFont typeface="Arial" panose="020B0604020202020204"/>
              <a:buChar char="•"/>
            </a:pPr>
            <a:r>
              <a:rPr lang="en-US" sz="2000" b="1">
                <a:latin typeface="Calibri" panose="020F0502020204030204"/>
                <a:ea typeface="Calibri" panose="020F0502020204030204"/>
                <a:cs typeface="Calibri" panose="020F0502020204030204"/>
                <a:sym typeface="Calibri" panose="020F0502020204030204"/>
              </a:rPr>
              <a:t>Reliable and Robust:</a:t>
            </a:r>
            <a:r>
              <a:rPr lang="en-US" sz="2000">
                <a:latin typeface="Calibri" panose="020F0502020204030204"/>
                <a:ea typeface="Calibri" panose="020F0502020204030204"/>
                <a:cs typeface="Calibri" panose="020F0502020204030204"/>
                <a:sym typeface="Calibri" panose="020F0502020204030204"/>
              </a:rPr>
              <a:t> Ensures confidential communication and data storage without noticeable image distortion.</a:t>
            </a:r>
            <a:endParaRPr lang="en-US" sz="20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US" sz="2000" b="1" dirty="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3027</Words>
  <Application>WPS Presentation</Application>
  <PresentationFormat>Custom</PresentationFormat>
  <Paragraphs>91</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Wingdings 2</vt:lpstr>
      <vt:lpstr>Arial</vt:lpstr>
      <vt:lpstr>Calibri</vt:lpstr>
      <vt:lpstr>Calibri Light</vt:lpstr>
      <vt:lpstr>Wingdings</vt:lpstr>
      <vt:lpstr>Franklin Gothic Demi</vt:lpstr>
      <vt:lpstr>Libre Franklin</vt:lpstr>
      <vt:lpstr>LathaRegular</vt:lpstr>
      <vt:lpstr>Microsoft YaHei</vt:lpstr>
      <vt:lpstr>Arial Unicode MS</vt:lpstr>
      <vt:lpstr>Franklin Gothic Book</vt:lpstr>
      <vt:lpstr>DividendVTI</vt:lpstr>
      <vt:lpstr>SECURE DATA HIDING IMAGES USING STEGANOGRAPHY</vt:lpstr>
      <vt:lpstr>OUTLINE</vt:lpstr>
      <vt:lpstr>Problem Statement</vt:lpstr>
      <vt:lpstr>Technology  used</vt:lpstr>
      <vt:lpstr>Wow factors</vt:lpstr>
      <vt:lpstr>End users</vt:lpstr>
      <vt:lpstr>Results</vt:lpstr>
      <vt:lpstr>OUTPUT</vt:lpstr>
      <vt:lpstr>Conclusion</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Logesh Elangovan</cp:lastModifiedBy>
  <cp:revision>28</cp:revision>
  <dcterms:created xsi:type="dcterms:W3CDTF">2021-05-26T16:50:00Z</dcterms:created>
  <dcterms:modified xsi:type="dcterms:W3CDTF">2025-02-24T17:48:20Z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1F04614430A748EDAF166F67D12954BF_12</vt:lpwstr>
  </property>
  <property fmtid="{D5CDD505-2E9C-101B-9397-08002B2CF9AE}" pid="4" name="KSOProductBuildVer">
    <vt:lpwstr>1033-12.2.0.19805</vt:lpwstr>
  </property>
</Properties>
</file>