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7"/>
  </p:notesMasterIdLst>
  <p:handoutMasterIdLst>
    <p:handoutMasterId r:id="rId18"/>
  </p:handoutMasterIdLst>
  <p:sldIdLst>
    <p:sldId id="256" r:id="rId2"/>
    <p:sldId id="275" r:id="rId3"/>
    <p:sldId id="274" r:id="rId4"/>
    <p:sldId id="270" r:id="rId5"/>
    <p:sldId id="258" r:id="rId6"/>
    <p:sldId id="259" r:id="rId7"/>
    <p:sldId id="273" r:id="rId8"/>
    <p:sldId id="271" r:id="rId9"/>
    <p:sldId id="263" r:id="rId10"/>
    <p:sldId id="264" r:id="rId11"/>
    <p:sldId id="268" r:id="rId12"/>
    <p:sldId id="269" r:id="rId13"/>
    <p:sldId id="266"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03" d="100"/>
          <a:sy n="103" d="100"/>
        </p:scale>
        <p:origin x="150" y="312"/>
      </p:cViewPr>
      <p:guideLst/>
    </p:cSldViewPr>
  </p:slideViewPr>
  <p:notesTextViewPr>
    <p:cViewPr>
      <p:scale>
        <a:sx n="3" d="2"/>
        <a:sy n="3" d="2"/>
      </p:scale>
      <p:origin x="0" y="0"/>
    </p:cViewPr>
  </p:notesTextViewPr>
  <p:notesViewPr>
    <p:cSldViewPr snapToGrid="0">
      <p:cViewPr varScale="1">
        <p:scale>
          <a:sx n="85" d="100"/>
          <a:sy n="85" d="100"/>
        </p:scale>
        <p:origin x="31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5DE86-E31A-4CD0-827A-B9CD0EB6EB5E}" type="datetimeFigureOut">
              <a:rPr lang="en-US" smtClean="0"/>
              <a:t>2/12/2015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E19D98-C847-4F26-B05E-0591EE2EB1E0}" type="slidenum">
              <a:rPr lang="en-US" smtClean="0"/>
              <a:t>‹#›</a:t>
            </a:fld>
            <a:endParaRPr lang="en-US"/>
          </a:p>
        </p:txBody>
      </p:sp>
    </p:spTree>
    <p:extLst>
      <p:ext uri="{BB962C8B-B14F-4D97-AF65-F5344CB8AC3E}">
        <p14:creationId xmlns:p14="http://schemas.microsoft.com/office/powerpoint/2010/main" val="1040559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03B14-A770-4B78-B069-5DBCA0DF1AEC}" type="datetimeFigureOut">
              <a:rPr lang="en-US" smtClean="0"/>
              <a:t>2/12/2015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9F288-867D-4CCA-97F8-085573670D5B}" type="slidenum">
              <a:rPr lang="en-US" smtClean="0"/>
              <a:t>‹#›</a:t>
            </a:fld>
            <a:endParaRPr lang="en-US"/>
          </a:p>
        </p:txBody>
      </p:sp>
    </p:spTree>
    <p:extLst>
      <p:ext uri="{BB962C8B-B14F-4D97-AF65-F5344CB8AC3E}">
        <p14:creationId xmlns:p14="http://schemas.microsoft.com/office/powerpoint/2010/main" val="405423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2/12/2015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ETFS </a:t>
            </a:r>
            <a:r>
              <a:rPr lang="en-US" dirty="0" smtClean="0"/>
              <a:t>Governance</a:t>
            </a:r>
            <a:endParaRPr lang="en-US" dirty="0"/>
          </a:p>
        </p:txBody>
      </p:sp>
      <p:sp>
        <p:nvSpPr>
          <p:cNvPr id="3" name="Subtitle 2"/>
          <p:cNvSpPr>
            <a:spLocks noGrp="1"/>
          </p:cNvSpPr>
          <p:nvPr>
            <p:ph type="subTitle" idx="1"/>
          </p:nvPr>
        </p:nvSpPr>
        <p:spPr/>
        <p:txBody>
          <a:bodyPr/>
          <a:lstStyle/>
          <a:p>
            <a:r>
              <a:rPr lang="en-US" dirty="0" smtClean="0"/>
              <a:t>3M executive </a:t>
            </a:r>
            <a:r>
              <a:rPr lang="en-US" dirty="0" smtClean="0"/>
              <a:t>summary</a:t>
            </a:r>
            <a:endParaRPr lang="en-US" dirty="0"/>
          </a:p>
        </p:txBody>
      </p:sp>
    </p:spTree>
    <p:extLst>
      <p:ext uri="{BB962C8B-B14F-4D97-AF65-F5344CB8AC3E}">
        <p14:creationId xmlns:p14="http://schemas.microsoft.com/office/powerpoint/2010/main" val="71507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Change Requests</a:t>
            </a:r>
            <a:endParaRPr lang="en-US" dirty="0"/>
          </a:p>
        </p:txBody>
      </p:sp>
      <p:sp>
        <p:nvSpPr>
          <p:cNvPr id="3" name="Content Placeholder 2"/>
          <p:cNvSpPr>
            <a:spLocks noGrp="1"/>
          </p:cNvSpPr>
          <p:nvPr>
            <p:ph idx="1"/>
          </p:nvPr>
        </p:nvSpPr>
        <p:spPr>
          <a:xfrm>
            <a:off x="646112" y="3599935"/>
            <a:ext cx="9403742" cy="2648464"/>
          </a:xfrm>
        </p:spPr>
        <p:txBody>
          <a:bodyPr/>
          <a:lstStyle/>
          <a:p>
            <a:r>
              <a:rPr lang="en-US" dirty="0" smtClean="0"/>
              <a:t>Gated process for changing process templates and ALM processes in general</a:t>
            </a:r>
          </a:p>
          <a:p>
            <a:r>
              <a:rPr lang="en-US" dirty="0" smtClean="0"/>
              <a:t>Review and Approval looks at how the change benefits all project teams and the overall ALM processes, plus keep support costs and effort controlled</a:t>
            </a:r>
          </a:p>
          <a:p>
            <a:r>
              <a:rPr lang="en-US" dirty="0" smtClean="0"/>
              <a:t>Implementation and priority depends on the work load of the Development Tools Administration team </a:t>
            </a:r>
            <a:endParaRPr lang="en-US" dirty="0"/>
          </a:p>
        </p:txBody>
      </p:sp>
      <p:pic>
        <p:nvPicPr>
          <p:cNvPr id="7" name="Picture 6"/>
          <p:cNvPicPr>
            <a:picLocks noChangeAspect="1"/>
          </p:cNvPicPr>
          <p:nvPr/>
        </p:nvPicPr>
        <p:blipFill>
          <a:blip r:embed="rId2"/>
          <a:stretch>
            <a:fillRect/>
          </a:stretch>
        </p:blipFill>
        <p:spPr>
          <a:xfrm>
            <a:off x="646111" y="1428061"/>
            <a:ext cx="9461716" cy="2171874"/>
          </a:xfrm>
          <a:prstGeom prst="rect">
            <a:avLst/>
          </a:prstGeom>
        </p:spPr>
      </p:pic>
    </p:spTree>
    <p:extLst>
      <p:ext uri="{BB962C8B-B14F-4D97-AF65-F5344CB8AC3E}">
        <p14:creationId xmlns:p14="http://schemas.microsoft.com/office/powerpoint/2010/main" val="1350660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Tools</a:t>
            </a:r>
            <a:endParaRPr lang="en-US" dirty="0"/>
          </a:p>
        </p:txBody>
      </p:sp>
      <p:sp>
        <p:nvSpPr>
          <p:cNvPr id="3" name="Content Placeholder 2"/>
          <p:cNvSpPr>
            <a:spLocks noGrp="1"/>
          </p:cNvSpPr>
          <p:nvPr>
            <p:ph idx="1"/>
          </p:nvPr>
        </p:nvSpPr>
        <p:spPr>
          <a:xfrm>
            <a:off x="646112" y="3616411"/>
            <a:ext cx="9403742" cy="2631988"/>
          </a:xfrm>
        </p:spPr>
        <p:txBody>
          <a:bodyPr/>
          <a:lstStyle/>
          <a:p>
            <a:r>
              <a:rPr lang="en-US" dirty="0" smtClean="0"/>
              <a:t>Gated process for allowing tools to integrate with the Enterprise Team Foundation Server environment</a:t>
            </a:r>
          </a:p>
          <a:p>
            <a:r>
              <a:rPr lang="en-US" dirty="0" smtClean="0"/>
              <a:t>Review and Approval looks at risks to data in the environment and the build processes, plus what is the cost and effort to support this tool</a:t>
            </a:r>
          </a:p>
          <a:p>
            <a:r>
              <a:rPr lang="en-US" dirty="0" smtClean="0"/>
              <a:t>Review update and upgrade risks for both the Enterprise Team Foundation Server and the tool</a:t>
            </a:r>
          </a:p>
          <a:p>
            <a:endParaRPr lang="en-US" dirty="0" smtClean="0"/>
          </a:p>
        </p:txBody>
      </p:sp>
      <p:pic>
        <p:nvPicPr>
          <p:cNvPr id="5" name="Picture 4"/>
          <p:cNvPicPr>
            <a:picLocks noChangeAspect="1"/>
          </p:cNvPicPr>
          <p:nvPr/>
        </p:nvPicPr>
        <p:blipFill>
          <a:blip r:embed="rId2"/>
          <a:stretch>
            <a:fillRect/>
          </a:stretch>
        </p:blipFill>
        <p:spPr>
          <a:xfrm>
            <a:off x="646112" y="1249840"/>
            <a:ext cx="9403742" cy="2300668"/>
          </a:xfrm>
          <a:prstGeom prst="rect">
            <a:avLst/>
          </a:prstGeom>
        </p:spPr>
      </p:pic>
    </p:spTree>
    <p:extLst>
      <p:ext uri="{BB962C8B-B14F-4D97-AF65-F5344CB8AC3E}">
        <p14:creationId xmlns:p14="http://schemas.microsoft.com/office/powerpoint/2010/main" val="3011137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Boundaries and Control</a:t>
            </a:r>
          </a:p>
        </p:txBody>
      </p:sp>
      <p:pic>
        <p:nvPicPr>
          <p:cNvPr id="3" name="Picture 2"/>
          <p:cNvPicPr>
            <a:picLocks noChangeAspect="1"/>
          </p:cNvPicPr>
          <p:nvPr/>
        </p:nvPicPr>
        <p:blipFill>
          <a:blip r:embed="rId2"/>
          <a:stretch>
            <a:fillRect/>
          </a:stretch>
        </p:blipFill>
        <p:spPr>
          <a:xfrm>
            <a:off x="646111" y="1152983"/>
            <a:ext cx="7270451" cy="5639570"/>
          </a:xfrm>
          <a:prstGeom prst="rect">
            <a:avLst/>
          </a:prstGeom>
        </p:spPr>
      </p:pic>
    </p:spTree>
    <p:extLst>
      <p:ext uri="{BB962C8B-B14F-4D97-AF65-F5344CB8AC3E}">
        <p14:creationId xmlns:p14="http://schemas.microsoft.com/office/powerpoint/2010/main" val="2710101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Team Foundation Server Support</a:t>
            </a:r>
            <a:endParaRPr lang="en-US" dirty="0"/>
          </a:p>
        </p:txBody>
      </p:sp>
      <p:sp>
        <p:nvSpPr>
          <p:cNvPr id="3" name="Content Placeholder 2"/>
          <p:cNvSpPr>
            <a:spLocks noGrp="1"/>
          </p:cNvSpPr>
          <p:nvPr>
            <p:ph idx="1"/>
          </p:nvPr>
        </p:nvSpPr>
        <p:spPr>
          <a:xfrm>
            <a:off x="646112" y="1853248"/>
            <a:ext cx="9403742" cy="4395151"/>
          </a:xfrm>
        </p:spPr>
        <p:txBody>
          <a:bodyPr>
            <a:normAutofit fontScale="92500" lnSpcReduction="10000"/>
          </a:bodyPr>
          <a:lstStyle/>
          <a:p>
            <a:r>
              <a:rPr lang="en-US" dirty="0" smtClean="0"/>
              <a:t>Managing support efforts for planned work, maintenance and unplanned work</a:t>
            </a:r>
          </a:p>
          <a:p>
            <a:r>
              <a:rPr lang="en-US" dirty="0" smtClean="0"/>
              <a:t>Define processes for handling and managing support issues</a:t>
            </a:r>
          </a:p>
          <a:p>
            <a:r>
              <a:rPr lang="en-US" dirty="0" smtClean="0"/>
              <a:t>Setup, maintenance and support for the Enterprise Team Foundation server environment includes the application tier, data tier (SQL Server) SSRS, SSAS, and the build controllers</a:t>
            </a:r>
          </a:p>
          <a:p>
            <a:r>
              <a:rPr lang="en-US" dirty="0" smtClean="0"/>
              <a:t>Setup </a:t>
            </a:r>
            <a:r>
              <a:rPr lang="en-US" dirty="0"/>
              <a:t>and maintenance of </a:t>
            </a:r>
            <a:r>
              <a:rPr lang="en-US" dirty="0" smtClean="0"/>
              <a:t>the build server is done by the Development Tools Administration team and provides build templates to the project teams</a:t>
            </a:r>
          </a:p>
          <a:p>
            <a:r>
              <a:rPr lang="en-US" dirty="0" smtClean="0"/>
              <a:t>CI Build definitions based on the provided build templates are handled by the project teams</a:t>
            </a:r>
          </a:p>
          <a:p>
            <a:r>
              <a:rPr lang="en-US" dirty="0" smtClean="0"/>
              <a:t>External tools that interface or integrate with the Enterprise Team Foundation Server environment are supported and maintained by the project teams or the release management team</a:t>
            </a:r>
          </a:p>
          <a:p>
            <a:endParaRPr lang="en-US" dirty="0"/>
          </a:p>
        </p:txBody>
      </p:sp>
    </p:spTree>
    <p:extLst>
      <p:ext uri="{BB962C8B-B14F-4D97-AF65-F5344CB8AC3E}">
        <p14:creationId xmlns:p14="http://schemas.microsoft.com/office/powerpoint/2010/main" val="1863886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Define and refine change board processes </a:t>
            </a:r>
            <a:r>
              <a:rPr lang="en-US" dirty="0"/>
              <a:t>using a few select project teams  in the first 6 </a:t>
            </a:r>
            <a:r>
              <a:rPr lang="en-US" dirty="0" smtClean="0"/>
              <a:t>months</a:t>
            </a:r>
          </a:p>
          <a:p>
            <a:r>
              <a:rPr lang="en-US" dirty="0" smtClean="0"/>
              <a:t>Define and refine onboarding and migration processes using a few select project teams  in the first 6 months</a:t>
            </a:r>
          </a:p>
          <a:p>
            <a:r>
              <a:rPr lang="en-US" dirty="0" smtClean="0"/>
              <a:t>Leverage Microsoft to help define and refine the new processes</a:t>
            </a:r>
          </a:p>
          <a:p>
            <a:r>
              <a:rPr lang="en-US" dirty="0" smtClean="0"/>
              <a:t>Have a Microsoft Premiere Developer perform Team Foundation Server health checks quarterly and create  baseline health check once Enterprise Team Foundation Server is setup</a:t>
            </a:r>
          </a:p>
          <a:p>
            <a:r>
              <a:rPr lang="en-US" dirty="0" smtClean="0"/>
              <a:t>Request a Microsoft Application Lifecycle Management maturity assessment in 12 to 18 months after </a:t>
            </a:r>
            <a:r>
              <a:rPr lang="en-US" dirty="0"/>
              <a:t>Enterprise Team Foundation Server setup</a:t>
            </a:r>
            <a:endParaRPr lang="en-US" dirty="0" smtClean="0"/>
          </a:p>
          <a:p>
            <a:endParaRPr lang="en-US" dirty="0"/>
          </a:p>
        </p:txBody>
      </p:sp>
    </p:spTree>
    <p:extLst>
      <p:ext uri="{BB962C8B-B14F-4D97-AF65-F5344CB8AC3E}">
        <p14:creationId xmlns:p14="http://schemas.microsoft.com/office/powerpoint/2010/main" val="1223554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2721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Governance</a:t>
            </a:r>
            <a:endParaRPr lang="en-US" dirty="0"/>
          </a:p>
        </p:txBody>
      </p:sp>
      <p:sp>
        <p:nvSpPr>
          <p:cNvPr id="3" name="Content Placeholder 2"/>
          <p:cNvSpPr>
            <a:spLocks noGrp="1"/>
          </p:cNvSpPr>
          <p:nvPr>
            <p:ph idx="1"/>
          </p:nvPr>
        </p:nvSpPr>
        <p:spPr/>
        <p:txBody>
          <a:bodyPr/>
          <a:lstStyle/>
          <a:p>
            <a:r>
              <a:rPr lang="en-US" dirty="0" smtClean="0"/>
              <a:t>From the Microsoft.com</a:t>
            </a:r>
          </a:p>
          <a:p>
            <a:pPr lvl="1"/>
            <a:r>
              <a:rPr lang="en-US" dirty="0"/>
              <a:t>Governance is the set of policies, roles, responsibilities, and processes that control how an organization's business divisions and IT teams work together to achieve its goals. Every organization has unique needs and goals that influence its approach to governance. Larger organizations will probably require more—and more detailed—governance than smaller organizations. </a:t>
            </a:r>
            <a:endParaRPr lang="en-US" dirty="0" smtClean="0"/>
          </a:p>
          <a:p>
            <a:pPr lvl="1"/>
            <a:r>
              <a:rPr lang="en-US" dirty="0" smtClean="0"/>
              <a:t>A </a:t>
            </a:r>
            <a:r>
              <a:rPr lang="en-US" dirty="0"/>
              <a:t>good governance plan can: </a:t>
            </a:r>
            <a:r>
              <a:rPr lang="en-US" dirty="0" smtClean="0"/>
              <a:t>Streamline the deployment of products and Technologies, Help keep you organization’s system secure and compliant, and Help ensure the best return on your investment in technology.</a:t>
            </a:r>
            <a:endParaRPr lang="en-US" dirty="0"/>
          </a:p>
        </p:txBody>
      </p:sp>
    </p:spTree>
    <p:extLst>
      <p:ext uri="{BB962C8B-B14F-4D97-AF65-F5344CB8AC3E}">
        <p14:creationId xmlns:p14="http://schemas.microsoft.com/office/powerpoint/2010/main" val="68180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24000" r="-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chemeClr val="bg1"/>
                </a:solidFill>
              </a:rPr>
              <a:t>What </a:t>
            </a:r>
            <a:r>
              <a:rPr lang="en-US" smtClean="0">
                <a:solidFill>
                  <a:schemeClr val="bg1"/>
                </a:solidFill>
              </a:rPr>
              <a:t>is Governance to Users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Governance is like driving on a road</a:t>
            </a:r>
          </a:p>
          <a:p>
            <a:pPr lvl="1"/>
            <a:r>
              <a:rPr lang="en-US" dirty="0" smtClean="0">
                <a:solidFill>
                  <a:schemeClr val="bg1"/>
                </a:solidFill>
              </a:rPr>
              <a:t>You have certain rules that must be followed </a:t>
            </a:r>
            <a:endParaRPr lang="en-US" dirty="0">
              <a:solidFill>
                <a:schemeClr val="bg1"/>
              </a:solidFill>
            </a:endParaRPr>
          </a:p>
          <a:p>
            <a:pPr lvl="2"/>
            <a:r>
              <a:rPr lang="en-US" dirty="0">
                <a:solidFill>
                  <a:schemeClr val="bg1"/>
                </a:solidFill>
              </a:rPr>
              <a:t>S</a:t>
            </a:r>
            <a:r>
              <a:rPr lang="en-US" dirty="0" smtClean="0">
                <a:solidFill>
                  <a:schemeClr val="bg1"/>
                </a:solidFill>
              </a:rPr>
              <a:t>peed limits</a:t>
            </a:r>
          </a:p>
          <a:p>
            <a:pPr lvl="2"/>
            <a:r>
              <a:rPr lang="en-US" dirty="0" smtClean="0">
                <a:solidFill>
                  <a:schemeClr val="bg1"/>
                </a:solidFill>
              </a:rPr>
              <a:t>Which lane to drive in</a:t>
            </a:r>
          </a:p>
          <a:p>
            <a:pPr lvl="2"/>
            <a:r>
              <a:rPr lang="en-US" dirty="0" smtClean="0">
                <a:solidFill>
                  <a:schemeClr val="bg1"/>
                </a:solidFill>
              </a:rPr>
              <a:t>Type of vehicles on certain roads</a:t>
            </a:r>
          </a:p>
          <a:p>
            <a:pPr lvl="2"/>
            <a:r>
              <a:rPr lang="en-US" dirty="0" smtClean="0">
                <a:solidFill>
                  <a:schemeClr val="bg1"/>
                </a:solidFill>
              </a:rPr>
              <a:t>Passing exams and tests to drive on the road</a:t>
            </a:r>
          </a:p>
          <a:p>
            <a:pPr lvl="1"/>
            <a:r>
              <a:rPr lang="en-US" dirty="0" smtClean="0">
                <a:solidFill>
                  <a:schemeClr val="bg1"/>
                </a:solidFill>
              </a:rPr>
              <a:t>Other governance rules are guidelines where users assumes certain risks</a:t>
            </a:r>
          </a:p>
          <a:p>
            <a:pPr lvl="2"/>
            <a:r>
              <a:rPr lang="en-US" dirty="0" smtClean="0">
                <a:solidFill>
                  <a:schemeClr val="bg1"/>
                </a:solidFill>
              </a:rPr>
              <a:t>Driving slower when it is raining</a:t>
            </a:r>
          </a:p>
          <a:p>
            <a:pPr lvl="2"/>
            <a:r>
              <a:rPr lang="en-US" dirty="0" smtClean="0">
                <a:solidFill>
                  <a:schemeClr val="bg1"/>
                </a:solidFill>
              </a:rPr>
              <a:t>Choosing which road to use to get to your destination</a:t>
            </a:r>
          </a:p>
          <a:p>
            <a:pPr lvl="2"/>
            <a:r>
              <a:rPr lang="en-US" dirty="0" smtClean="0">
                <a:solidFill>
                  <a:schemeClr val="bg1"/>
                </a:solidFill>
              </a:rPr>
              <a:t>Choosing the vehicle to use on the road</a:t>
            </a:r>
          </a:p>
          <a:p>
            <a:pPr lvl="2"/>
            <a:r>
              <a:rPr lang="en-US" dirty="0" smtClean="0">
                <a:solidFill>
                  <a:schemeClr val="bg1"/>
                </a:solidFill>
              </a:rPr>
              <a:t>Choosing when to drive on the road</a:t>
            </a:r>
            <a:endParaRPr lang="en-US" dirty="0">
              <a:solidFill>
                <a:schemeClr val="bg1"/>
              </a:solidFill>
            </a:endParaRPr>
          </a:p>
        </p:txBody>
      </p:sp>
    </p:spTree>
    <p:extLst>
      <p:ext uri="{BB962C8B-B14F-4D97-AF65-F5344CB8AC3E}">
        <p14:creationId xmlns:p14="http://schemas.microsoft.com/office/powerpoint/2010/main" val="155774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3M Today</a:t>
            </a:r>
            <a:endParaRPr lang="en-US" dirty="0"/>
          </a:p>
        </p:txBody>
      </p:sp>
      <p:sp>
        <p:nvSpPr>
          <p:cNvPr id="3" name="Content Placeholder 2"/>
          <p:cNvSpPr>
            <a:spLocks noGrp="1"/>
          </p:cNvSpPr>
          <p:nvPr>
            <p:ph idx="1"/>
          </p:nvPr>
        </p:nvSpPr>
        <p:spPr/>
        <p:txBody>
          <a:bodyPr/>
          <a:lstStyle/>
          <a:p>
            <a:r>
              <a:rPr lang="en-US" dirty="0" smtClean="0"/>
              <a:t>3M has many </a:t>
            </a:r>
            <a:r>
              <a:rPr lang="en-US" dirty="0" smtClean="0"/>
              <a:t>project teams </a:t>
            </a:r>
            <a:r>
              <a:rPr lang="en-US" dirty="0" smtClean="0"/>
              <a:t>using different application </a:t>
            </a:r>
            <a:r>
              <a:rPr lang="en-US" dirty="0" smtClean="0"/>
              <a:t>lifecycle management processes.</a:t>
            </a:r>
          </a:p>
          <a:p>
            <a:r>
              <a:rPr lang="en-US" dirty="0" smtClean="0"/>
              <a:t>Each project </a:t>
            </a:r>
            <a:r>
              <a:rPr lang="en-US" dirty="0" smtClean="0"/>
              <a:t>team or division </a:t>
            </a:r>
            <a:r>
              <a:rPr lang="en-US" dirty="0" smtClean="0"/>
              <a:t>controls and does what it wants for branching and application lifecycle management process</a:t>
            </a:r>
          </a:p>
          <a:p>
            <a:r>
              <a:rPr lang="en-US" dirty="0" smtClean="0"/>
              <a:t>Support for </a:t>
            </a:r>
            <a:r>
              <a:rPr lang="en-US" dirty="0" smtClean="0"/>
              <a:t>many </a:t>
            </a:r>
            <a:r>
              <a:rPr lang="en-US" dirty="0" smtClean="0"/>
              <a:t>different </a:t>
            </a:r>
            <a:r>
              <a:rPr lang="en-US" dirty="0" smtClean="0"/>
              <a:t>processes </a:t>
            </a:r>
            <a:r>
              <a:rPr lang="en-US" dirty="0" smtClean="0"/>
              <a:t>is not feasible</a:t>
            </a:r>
            <a:endParaRPr lang="en-US" dirty="0"/>
          </a:p>
        </p:txBody>
      </p:sp>
    </p:spTree>
    <p:extLst>
      <p:ext uri="{BB962C8B-B14F-4D97-AF65-F5344CB8AC3E}">
        <p14:creationId xmlns:p14="http://schemas.microsoft.com/office/powerpoint/2010/main" val="13366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Risks to </a:t>
            </a:r>
            <a:r>
              <a:rPr lang="en-US" dirty="0" smtClean="0"/>
              <a:t>3M and </a:t>
            </a:r>
            <a:r>
              <a:rPr lang="en-US" dirty="0" smtClean="0"/>
              <a:t>Project Teams</a:t>
            </a:r>
            <a:endParaRPr lang="en-US" dirty="0"/>
          </a:p>
        </p:txBody>
      </p:sp>
      <p:sp>
        <p:nvSpPr>
          <p:cNvPr id="3" name="Content Placeholder 2"/>
          <p:cNvSpPr>
            <a:spLocks noGrp="1"/>
          </p:cNvSpPr>
          <p:nvPr>
            <p:ph idx="1"/>
          </p:nvPr>
        </p:nvSpPr>
        <p:spPr/>
        <p:txBody>
          <a:bodyPr/>
          <a:lstStyle/>
          <a:p>
            <a:r>
              <a:rPr lang="en-US" dirty="0" smtClean="0"/>
              <a:t>Due to non-centralized </a:t>
            </a:r>
            <a:r>
              <a:rPr lang="en-US" dirty="0" smtClean="0"/>
              <a:t>ALM </a:t>
            </a:r>
            <a:r>
              <a:rPr lang="en-US" dirty="0" smtClean="0"/>
              <a:t>processes, the following risks could occur to project teams and to the company</a:t>
            </a:r>
          </a:p>
          <a:p>
            <a:pPr lvl="1"/>
            <a:r>
              <a:rPr lang="en-US" dirty="0" smtClean="0"/>
              <a:t>Auditing can be </a:t>
            </a:r>
            <a:r>
              <a:rPr lang="en-US" dirty="0" smtClean="0"/>
              <a:t>Inconsistent</a:t>
            </a:r>
            <a:endParaRPr lang="en-US" dirty="0" smtClean="0"/>
          </a:p>
          <a:p>
            <a:pPr lvl="1"/>
            <a:r>
              <a:rPr lang="en-US" dirty="0" smtClean="0"/>
              <a:t>No centralized Executive reporting</a:t>
            </a:r>
          </a:p>
          <a:p>
            <a:pPr lvl="1"/>
            <a:r>
              <a:rPr lang="en-US" dirty="0" smtClean="0"/>
              <a:t>No ability to audit tools or open source licensing</a:t>
            </a:r>
          </a:p>
          <a:p>
            <a:pPr lvl="1"/>
            <a:r>
              <a:rPr lang="en-US" dirty="0" smtClean="0"/>
              <a:t>Inconsistent software development processes</a:t>
            </a:r>
          </a:p>
          <a:p>
            <a:pPr lvl="1"/>
            <a:r>
              <a:rPr lang="en-US" dirty="0" smtClean="0"/>
              <a:t>Inconsistent Software Quality Assurance</a:t>
            </a:r>
          </a:p>
          <a:p>
            <a:pPr lvl="1"/>
            <a:r>
              <a:rPr lang="en-US" dirty="0" smtClean="0"/>
              <a:t>Limited Resource Portability</a:t>
            </a:r>
          </a:p>
          <a:p>
            <a:pPr lvl="1"/>
            <a:r>
              <a:rPr lang="en-US" dirty="0" smtClean="0"/>
              <a:t>Inconsistent Security policies</a:t>
            </a:r>
          </a:p>
          <a:p>
            <a:endParaRPr lang="en-US" dirty="0"/>
          </a:p>
        </p:txBody>
      </p:sp>
    </p:spTree>
    <p:extLst>
      <p:ext uri="{BB962C8B-B14F-4D97-AF65-F5344CB8AC3E}">
        <p14:creationId xmlns:p14="http://schemas.microsoft.com/office/powerpoint/2010/main" val="3331749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Common Security with Active Directory</a:t>
            </a:r>
          </a:p>
          <a:p>
            <a:r>
              <a:rPr lang="en-US" dirty="0" smtClean="0"/>
              <a:t>Consistent processes for onboarding project teams</a:t>
            </a:r>
          </a:p>
          <a:p>
            <a:r>
              <a:rPr lang="en-US" dirty="0" smtClean="0"/>
              <a:t>Consistent process templates and providing a process for getting beneficial changes into the templates for all project teams</a:t>
            </a:r>
          </a:p>
          <a:p>
            <a:r>
              <a:rPr lang="en-US" dirty="0" smtClean="0"/>
              <a:t>Consistent branching and merging</a:t>
            </a:r>
          </a:p>
          <a:p>
            <a:r>
              <a:rPr lang="en-US" dirty="0" smtClean="0"/>
              <a:t>Change board manages changes to the Enterprise Team Foundation Server </a:t>
            </a:r>
          </a:p>
          <a:p>
            <a:r>
              <a:rPr lang="en-US" dirty="0" smtClean="0"/>
              <a:t>Defines controls for support costs and the effort for the Enterprise Team Foundation Server </a:t>
            </a:r>
            <a:r>
              <a:rPr lang="en-US" dirty="0" smtClean="0"/>
              <a:t>environment</a:t>
            </a:r>
          </a:p>
          <a:p>
            <a:r>
              <a:rPr lang="en-US" dirty="0" smtClean="0"/>
              <a:t>Establish Development Tools Administration (DTA) – Virtual Interest Group</a:t>
            </a:r>
            <a:endParaRPr lang="en-US" dirty="0"/>
          </a:p>
        </p:txBody>
      </p:sp>
    </p:spTree>
    <p:extLst>
      <p:ext uri="{BB962C8B-B14F-4D97-AF65-F5344CB8AC3E}">
        <p14:creationId xmlns:p14="http://schemas.microsoft.com/office/powerpoint/2010/main" val="135956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Controlled Security and creation of Team Projects (Project Teams, DTA)</a:t>
            </a:r>
          </a:p>
          <a:p>
            <a:r>
              <a:rPr lang="en-US" dirty="0" smtClean="0"/>
              <a:t>Common set of Application Lifecycle Management processes for CMMI, Agile and Scrum (Project Teams, DTA)</a:t>
            </a:r>
          </a:p>
          <a:p>
            <a:r>
              <a:rPr lang="en-US" dirty="0" smtClean="0"/>
              <a:t>Change board to control and manage changes to the Enterprise Team Foundation Server environment </a:t>
            </a:r>
            <a:r>
              <a:rPr lang="en-US" dirty="0" smtClean="0"/>
              <a:t>(3M, </a:t>
            </a:r>
            <a:r>
              <a:rPr lang="en-US" dirty="0" smtClean="0"/>
              <a:t>Project Teams, DTA)</a:t>
            </a:r>
          </a:p>
          <a:p>
            <a:r>
              <a:rPr lang="en-US" dirty="0" smtClean="0"/>
              <a:t>Consistent audit of applications </a:t>
            </a:r>
            <a:r>
              <a:rPr lang="en-US" dirty="0" smtClean="0"/>
              <a:t>(3M, </a:t>
            </a:r>
            <a:r>
              <a:rPr lang="en-US" dirty="0" smtClean="0"/>
              <a:t>Project Teams)</a:t>
            </a:r>
          </a:p>
          <a:p>
            <a:r>
              <a:rPr lang="en-US" dirty="0" smtClean="0"/>
              <a:t>Centralized and standardized environment provides for future automation and reporting </a:t>
            </a:r>
            <a:r>
              <a:rPr lang="en-US" dirty="0" smtClean="0"/>
              <a:t>(3M, </a:t>
            </a:r>
            <a:r>
              <a:rPr lang="en-US" dirty="0" smtClean="0"/>
              <a:t>DTA)</a:t>
            </a:r>
          </a:p>
          <a:p>
            <a:r>
              <a:rPr lang="en-US" dirty="0" smtClean="0"/>
              <a:t>Reduced support and maintenance cost of source control and </a:t>
            </a:r>
            <a:r>
              <a:rPr lang="en-US" dirty="0"/>
              <a:t>A</a:t>
            </a:r>
            <a:r>
              <a:rPr lang="en-US" dirty="0" smtClean="0"/>
              <a:t>pplication </a:t>
            </a:r>
            <a:r>
              <a:rPr lang="en-US" dirty="0"/>
              <a:t>L</a:t>
            </a:r>
            <a:r>
              <a:rPr lang="en-US" dirty="0" smtClean="0"/>
              <a:t>ifecycle Management </a:t>
            </a:r>
            <a:r>
              <a:rPr lang="en-US" dirty="0" smtClean="0"/>
              <a:t>(3M, </a:t>
            </a:r>
            <a:r>
              <a:rPr lang="en-US" dirty="0" smtClean="0"/>
              <a:t>DTA)</a:t>
            </a:r>
          </a:p>
          <a:p>
            <a:r>
              <a:rPr lang="en-US" dirty="0" smtClean="0"/>
              <a:t>Using modern tools reduce support needs and costs (Project Teams, DTA)</a:t>
            </a:r>
            <a:endParaRPr lang="en-US" dirty="0"/>
          </a:p>
        </p:txBody>
      </p:sp>
    </p:spTree>
    <p:extLst>
      <p:ext uri="{BB962C8B-B14F-4D97-AF65-F5344CB8AC3E}">
        <p14:creationId xmlns:p14="http://schemas.microsoft.com/office/powerpoint/2010/main" val="2732048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Process Workflows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7501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Onboarding and Migration</a:t>
            </a:r>
            <a:endParaRPr lang="en-US" dirty="0"/>
          </a:p>
        </p:txBody>
      </p:sp>
      <p:sp>
        <p:nvSpPr>
          <p:cNvPr id="3" name="Content Placeholder 2"/>
          <p:cNvSpPr>
            <a:spLocks noGrp="1"/>
          </p:cNvSpPr>
          <p:nvPr>
            <p:ph idx="1"/>
          </p:nvPr>
        </p:nvSpPr>
        <p:spPr>
          <a:xfrm>
            <a:off x="724930" y="3575222"/>
            <a:ext cx="9324923" cy="2673177"/>
          </a:xfrm>
        </p:spPr>
        <p:txBody>
          <a:bodyPr/>
          <a:lstStyle/>
          <a:p>
            <a:r>
              <a:rPr lang="en-US" dirty="0" smtClean="0"/>
              <a:t>Need a gated process to ensure the stability of the Enterprise Team Foundation Server environment</a:t>
            </a:r>
          </a:p>
          <a:p>
            <a:r>
              <a:rPr lang="en-US" dirty="0" smtClean="0"/>
              <a:t>Review and approval looks at application architecture maturity, version of tools, process maturity, and complexity and size of the application and the project team</a:t>
            </a:r>
          </a:p>
          <a:p>
            <a:r>
              <a:rPr lang="en-US" dirty="0" smtClean="0"/>
              <a:t>Priority and Migration depends on review factors and the ability of the Development Tools Administration team to perform the work</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1482811"/>
            <a:ext cx="9585284" cy="2092411"/>
          </a:xfrm>
          <a:prstGeom prst="rect">
            <a:avLst/>
          </a:prstGeom>
          <a:noFill/>
          <a:ln>
            <a:noFill/>
          </a:ln>
        </p:spPr>
      </p:pic>
    </p:spTree>
    <p:extLst>
      <p:ext uri="{BB962C8B-B14F-4D97-AF65-F5344CB8AC3E}">
        <p14:creationId xmlns:p14="http://schemas.microsoft.com/office/powerpoint/2010/main" val="3646240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859</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ETFS Governance</vt:lpstr>
      <vt:lpstr>What is Governance</vt:lpstr>
      <vt:lpstr>What is Governance to Users</vt:lpstr>
      <vt:lpstr>3M Today</vt:lpstr>
      <vt:lpstr>Current Risks to 3M and Project Teams</vt:lpstr>
      <vt:lpstr>Governance Summary</vt:lpstr>
      <vt:lpstr>Benefits</vt:lpstr>
      <vt:lpstr>Governance Process Workflows</vt:lpstr>
      <vt:lpstr>Project Team Onboarding and Migration</vt:lpstr>
      <vt:lpstr>Project Team Change Requests</vt:lpstr>
      <vt:lpstr>Integration  Tools</vt:lpstr>
      <vt:lpstr>Team Boundaries and Control</vt:lpstr>
      <vt:lpstr>Enterprise Team Foundation Server Support</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2015-02-13T00:42:21Z</dcterms:created>
  <dcterms:modified xsi:type="dcterms:W3CDTF">2015-02-13T01:41:10Z</dcterms:modified>
</cp:coreProperties>
</file>