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14" r:id="rId4"/>
    <p:sldMasterId id="2147485034" r:id="rId5"/>
  </p:sldMasterIdLst>
  <p:notesMasterIdLst>
    <p:notesMasterId r:id="rId29"/>
  </p:notesMasterIdLst>
  <p:handoutMasterIdLst>
    <p:handoutMasterId r:id="rId30"/>
  </p:handoutMasterIdLst>
  <p:sldIdLst>
    <p:sldId id="875" r:id="rId6"/>
    <p:sldId id="876" r:id="rId7"/>
    <p:sldId id="899" r:id="rId8"/>
    <p:sldId id="900" r:id="rId9"/>
    <p:sldId id="912" r:id="rId10"/>
    <p:sldId id="914" r:id="rId11"/>
    <p:sldId id="880" r:id="rId12"/>
    <p:sldId id="905" r:id="rId13"/>
    <p:sldId id="908" r:id="rId14"/>
    <p:sldId id="884" r:id="rId15"/>
    <p:sldId id="913" r:id="rId16"/>
    <p:sldId id="889" r:id="rId17"/>
    <p:sldId id="911" r:id="rId18"/>
    <p:sldId id="907" r:id="rId19"/>
    <p:sldId id="888" r:id="rId20"/>
    <p:sldId id="890" r:id="rId21"/>
    <p:sldId id="902" r:id="rId22"/>
    <p:sldId id="910" r:id="rId23"/>
    <p:sldId id="915" r:id="rId24"/>
    <p:sldId id="916" r:id="rId25"/>
    <p:sldId id="898" r:id="rId26"/>
    <p:sldId id="904" r:id="rId27"/>
    <p:sldId id="901" r:id="rId28"/>
  </p:sldIdLst>
  <p:sldSz cx="9144000" cy="5143500" type="screen16x9"/>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6630" algn="l" rtl="0" fontAlgn="base">
      <a:spcBef>
        <a:spcPct val="0"/>
      </a:spcBef>
      <a:spcAft>
        <a:spcPct val="0"/>
      </a:spcAft>
      <a:defRPr kern="1200">
        <a:solidFill>
          <a:schemeClr val="tx1"/>
        </a:solidFill>
        <a:latin typeface="Arial" charset="0"/>
        <a:ea typeface="+mn-ea"/>
        <a:cs typeface="Arial" charset="0"/>
      </a:defRPr>
    </a:lvl2pPr>
    <a:lvl3pPr marL="913260" algn="l" rtl="0" fontAlgn="base">
      <a:spcBef>
        <a:spcPct val="0"/>
      </a:spcBef>
      <a:spcAft>
        <a:spcPct val="0"/>
      </a:spcAft>
      <a:defRPr kern="1200">
        <a:solidFill>
          <a:schemeClr val="tx1"/>
        </a:solidFill>
        <a:latin typeface="Arial" charset="0"/>
        <a:ea typeface="+mn-ea"/>
        <a:cs typeface="Arial" charset="0"/>
      </a:defRPr>
    </a:lvl3pPr>
    <a:lvl4pPr marL="1369890" algn="l" rtl="0" fontAlgn="base">
      <a:spcBef>
        <a:spcPct val="0"/>
      </a:spcBef>
      <a:spcAft>
        <a:spcPct val="0"/>
      </a:spcAft>
      <a:defRPr kern="1200">
        <a:solidFill>
          <a:schemeClr val="tx1"/>
        </a:solidFill>
        <a:latin typeface="Arial" charset="0"/>
        <a:ea typeface="+mn-ea"/>
        <a:cs typeface="Arial" charset="0"/>
      </a:defRPr>
    </a:lvl4pPr>
    <a:lvl5pPr marL="1826516" algn="l" rtl="0" fontAlgn="base">
      <a:spcBef>
        <a:spcPct val="0"/>
      </a:spcBef>
      <a:spcAft>
        <a:spcPct val="0"/>
      </a:spcAft>
      <a:defRPr kern="1200">
        <a:solidFill>
          <a:schemeClr val="tx1"/>
        </a:solidFill>
        <a:latin typeface="Arial" charset="0"/>
        <a:ea typeface="+mn-ea"/>
        <a:cs typeface="Arial" charset="0"/>
      </a:defRPr>
    </a:lvl5pPr>
    <a:lvl6pPr marL="2283137" algn="l" defTabSz="913260" rtl="0" eaLnBrk="1" latinLnBrk="0" hangingPunct="1">
      <a:defRPr kern="1200">
        <a:solidFill>
          <a:schemeClr val="tx1"/>
        </a:solidFill>
        <a:latin typeface="Arial" charset="0"/>
        <a:ea typeface="+mn-ea"/>
        <a:cs typeface="Arial" charset="0"/>
      </a:defRPr>
    </a:lvl6pPr>
    <a:lvl7pPr marL="2739779" algn="l" defTabSz="913260" rtl="0" eaLnBrk="1" latinLnBrk="0" hangingPunct="1">
      <a:defRPr kern="1200">
        <a:solidFill>
          <a:schemeClr val="tx1"/>
        </a:solidFill>
        <a:latin typeface="Arial" charset="0"/>
        <a:ea typeface="+mn-ea"/>
        <a:cs typeface="Arial" charset="0"/>
      </a:defRPr>
    </a:lvl7pPr>
    <a:lvl8pPr marL="3196397" algn="l" defTabSz="913260" rtl="0" eaLnBrk="1" latinLnBrk="0" hangingPunct="1">
      <a:defRPr kern="1200">
        <a:solidFill>
          <a:schemeClr val="tx1"/>
        </a:solidFill>
        <a:latin typeface="Arial" charset="0"/>
        <a:ea typeface="+mn-ea"/>
        <a:cs typeface="Arial" charset="0"/>
      </a:defRPr>
    </a:lvl8pPr>
    <a:lvl9pPr marL="3653019" algn="l" defTabSz="91326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CB6B5D40-1CCB-4C22-B45D-9CC4E16FB451}">
          <p14:sldIdLst>
            <p14:sldId id="875"/>
            <p14:sldId id="876"/>
            <p14:sldId id="899"/>
            <p14:sldId id="900"/>
            <p14:sldId id="912"/>
            <p14:sldId id="914"/>
            <p14:sldId id="880"/>
            <p14:sldId id="905"/>
            <p14:sldId id="908"/>
            <p14:sldId id="884"/>
            <p14:sldId id="913"/>
            <p14:sldId id="889"/>
            <p14:sldId id="911"/>
            <p14:sldId id="907"/>
            <p14:sldId id="888"/>
            <p14:sldId id="890"/>
            <p14:sldId id="902"/>
            <p14:sldId id="910"/>
          </p14:sldIdLst>
        </p14:section>
        <p14:section name="Appendix" id="{15000C15-98D6-415C-B384-EACB978F2161}">
          <p14:sldIdLst>
            <p14:sldId id="915"/>
            <p14:sldId id="916"/>
            <p14:sldId id="898"/>
            <p14:sldId id="904"/>
            <p14:sldId id="90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pos="6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R. Hackerson" initials="BR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405"/>
    <a:srgbClr val="1F497D"/>
    <a:srgbClr val="00FF00"/>
    <a:srgbClr val="0070C0"/>
    <a:srgbClr val="3399FF"/>
    <a:srgbClr val="FFFF66"/>
    <a:srgbClr val="FFFF99"/>
    <a:srgbClr val="FFFF00"/>
    <a:srgbClr val="CCCC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6" autoAdjust="0"/>
    <p:restoredTop sz="88851" autoAdjust="0"/>
  </p:normalViewPr>
  <p:slideViewPr>
    <p:cSldViewPr>
      <p:cViewPr varScale="1">
        <p:scale>
          <a:sx n="143" d="100"/>
          <a:sy n="143" d="100"/>
        </p:scale>
        <p:origin x="474" y="120"/>
      </p:cViewPr>
      <p:guideLst>
        <p:guide orient="horz" pos="1620"/>
        <p:guide pos="2880"/>
        <p:guide pos="624"/>
      </p:guideLst>
    </p:cSldViewPr>
  </p:slideViewPr>
  <p:notesTextViewPr>
    <p:cViewPr>
      <p:scale>
        <a:sx n="100" d="100"/>
        <a:sy n="100" d="100"/>
      </p:scale>
      <p:origin x="0" y="0"/>
    </p:cViewPr>
  </p:notesTextViewPr>
  <p:sorterViewPr>
    <p:cViewPr>
      <p:scale>
        <a:sx n="100" d="100"/>
        <a:sy n="100" d="100"/>
      </p:scale>
      <p:origin x="0" y="6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projects\tfs.mmm.com\defaultcollection\etfs\documentation\ETFS%20Calcul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projects\tfs.mmm.com\defaultcollection\etfs\documentation\ETFS%20Calculations%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Cost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2"/>
          <c:order val="2"/>
          <c:tx>
            <c:strRef>
              <c:f>'Onboarding Schedule'!$L$24</c:f>
              <c:strCache>
                <c:ptCount val="1"/>
                <c:pt idx="0">
                  <c:v>Op Cost</c:v>
                </c:pt>
              </c:strCache>
            </c:strRef>
          </c:tx>
          <c:spPr>
            <a:solidFill>
              <a:schemeClr val="accent3"/>
            </a:solidFill>
            <a:ln>
              <a:noFill/>
            </a:ln>
            <a:effectLst/>
          </c:spPr>
          <c:invertIfNegative val="0"/>
          <c:cat>
            <c:numRef>
              <c:f>'Onboarding Schedule'!$I$25:$I$39</c:f>
              <c:numCache>
                <c:formatCode>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extLst/>
            </c:numRef>
          </c:cat>
          <c:val>
            <c:numRef>
              <c:f>'Onboarding Schedule'!$L$25:$L$39</c:f>
              <c:numCache>
                <c:formatCode>"$"#,##0</c:formatCode>
                <c:ptCount val="12"/>
                <c:pt idx="0">
                  <c:v>0</c:v>
                </c:pt>
                <c:pt idx="1">
                  <c:v>0</c:v>
                </c:pt>
                <c:pt idx="2">
                  <c:v>0</c:v>
                </c:pt>
                <c:pt idx="3">
                  <c:v>0</c:v>
                </c:pt>
                <c:pt idx="4">
                  <c:v>0</c:v>
                </c:pt>
                <c:pt idx="5">
                  <c:v>3000</c:v>
                </c:pt>
                <c:pt idx="6">
                  <c:v>3000</c:v>
                </c:pt>
                <c:pt idx="7">
                  <c:v>3000</c:v>
                </c:pt>
                <c:pt idx="8">
                  <c:v>3000</c:v>
                </c:pt>
                <c:pt idx="9">
                  <c:v>3000</c:v>
                </c:pt>
                <c:pt idx="10">
                  <c:v>3000</c:v>
                </c:pt>
                <c:pt idx="11">
                  <c:v>3000</c:v>
                </c:pt>
              </c:numCache>
              <c:extLst/>
            </c:numRef>
          </c:val>
          <c:extLst>
            <c:ext xmlns:c16="http://schemas.microsoft.com/office/drawing/2014/chart" uri="{C3380CC4-5D6E-409C-BE32-E72D297353CC}">
              <c16:uniqueId val="{00000000-BC4B-46E1-8080-D3B5E016C8F7}"/>
            </c:ext>
          </c:extLst>
        </c:ser>
        <c:ser>
          <c:idx val="3"/>
          <c:order val="3"/>
          <c:tx>
            <c:strRef>
              <c:f>'Onboarding Schedule'!$M$24</c:f>
              <c:strCache>
                <c:ptCount val="1"/>
                <c:pt idx="0">
                  <c:v>Chargeback</c:v>
                </c:pt>
              </c:strCache>
            </c:strRef>
          </c:tx>
          <c:spPr>
            <a:solidFill>
              <a:schemeClr val="accent4"/>
            </a:solidFill>
            <a:ln>
              <a:noFill/>
            </a:ln>
            <a:effectLst/>
          </c:spPr>
          <c:invertIfNegative val="0"/>
          <c:cat>
            <c:numRef>
              <c:f>'Onboarding Schedule'!$I$25:$I$39</c:f>
              <c:numCache>
                <c:formatCode>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extLst/>
            </c:numRef>
          </c:cat>
          <c:val>
            <c:numRef>
              <c:f>'Onboarding Schedule'!$M$25:$M$39</c:f>
              <c:numCache>
                <c:formatCode>"$"#,##0</c:formatCode>
                <c:ptCount val="12"/>
                <c:pt idx="0">
                  <c:v>2200</c:v>
                </c:pt>
                <c:pt idx="1">
                  <c:v>3800</c:v>
                </c:pt>
                <c:pt idx="2">
                  <c:v>4800</c:v>
                </c:pt>
                <c:pt idx="3">
                  <c:v>4380</c:v>
                </c:pt>
                <c:pt idx="4">
                  <c:v>6400</c:v>
                </c:pt>
                <c:pt idx="5">
                  <c:v>7400</c:v>
                </c:pt>
                <c:pt idx="6">
                  <c:v>8200</c:v>
                </c:pt>
                <c:pt idx="7">
                  <c:v>9200</c:v>
                </c:pt>
                <c:pt idx="8">
                  <c:v>10000</c:v>
                </c:pt>
                <c:pt idx="9">
                  <c:v>10800</c:v>
                </c:pt>
                <c:pt idx="10">
                  <c:v>11800</c:v>
                </c:pt>
                <c:pt idx="11">
                  <c:v>12600</c:v>
                </c:pt>
              </c:numCache>
              <c:extLst/>
            </c:numRef>
          </c:val>
          <c:extLst>
            <c:ext xmlns:c16="http://schemas.microsoft.com/office/drawing/2014/chart" uri="{C3380CC4-5D6E-409C-BE32-E72D297353CC}">
              <c16:uniqueId val="{00000001-BC4B-46E1-8080-D3B5E016C8F7}"/>
            </c:ext>
          </c:extLst>
        </c:ser>
        <c:ser>
          <c:idx val="4"/>
          <c:order val="4"/>
          <c:tx>
            <c:strRef>
              <c:f>'Onboarding Schedule'!$N$24</c:f>
              <c:strCache>
                <c:ptCount val="1"/>
                <c:pt idx="0">
                  <c:v>Difference</c:v>
                </c:pt>
              </c:strCache>
            </c:strRef>
          </c:tx>
          <c:spPr>
            <a:solidFill>
              <a:schemeClr val="accent5"/>
            </a:solidFill>
            <a:ln>
              <a:noFill/>
            </a:ln>
            <a:effectLst/>
          </c:spPr>
          <c:invertIfNegative val="0"/>
          <c:cat>
            <c:numRef>
              <c:f>'Onboarding Schedule'!$I$25:$I$39</c:f>
              <c:numCache>
                <c:formatCode>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extLst/>
            </c:numRef>
          </c:cat>
          <c:val>
            <c:numRef>
              <c:f>'Onboarding Schedule'!$N$25:$N$39</c:f>
              <c:numCache>
                <c:formatCode>"$"#,##0</c:formatCode>
                <c:ptCount val="12"/>
                <c:pt idx="0">
                  <c:v>2200</c:v>
                </c:pt>
                <c:pt idx="1">
                  <c:v>3800</c:v>
                </c:pt>
                <c:pt idx="2">
                  <c:v>4800</c:v>
                </c:pt>
                <c:pt idx="3">
                  <c:v>4380</c:v>
                </c:pt>
                <c:pt idx="4">
                  <c:v>6400</c:v>
                </c:pt>
                <c:pt idx="5">
                  <c:v>4400</c:v>
                </c:pt>
                <c:pt idx="6">
                  <c:v>5200</c:v>
                </c:pt>
                <c:pt idx="7">
                  <c:v>6200</c:v>
                </c:pt>
                <c:pt idx="8">
                  <c:v>7000</c:v>
                </c:pt>
                <c:pt idx="9">
                  <c:v>7800</c:v>
                </c:pt>
                <c:pt idx="10">
                  <c:v>8800</c:v>
                </c:pt>
                <c:pt idx="11">
                  <c:v>9600</c:v>
                </c:pt>
              </c:numCache>
              <c:extLst/>
            </c:numRef>
          </c:val>
          <c:extLst>
            <c:ext xmlns:c16="http://schemas.microsoft.com/office/drawing/2014/chart" uri="{C3380CC4-5D6E-409C-BE32-E72D297353CC}">
              <c16:uniqueId val="{00000002-BC4B-46E1-8080-D3B5E016C8F7}"/>
            </c:ext>
          </c:extLst>
        </c:ser>
        <c:dLbls>
          <c:showLegendKey val="0"/>
          <c:showVal val="0"/>
          <c:showCatName val="0"/>
          <c:showSerName val="0"/>
          <c:showPercent val="0"/>
          <c:showBubbleSize val="0"/>
        </c:dLbls>
        <c:gapWidth val="150"/>
        <c:overlap val="100"/>
        <c:axId val="563048408"/>
        <c:axId val="563049584"/>
        <c:extLst>
          <c:ext xmlns:c15="http://schemas.microsoft.com/office/drawing/2012/chart" uri="{02D57815-91ED-43cb-92C2-25804820EDAC}">
            <c15:filteredBarSeries>
              <c15:ser>
                <c:idx val="0"/>
                <c:order val="0"/>
                <c:tx>
                  <c:strRef>
                    <c:extLst>
                      <c:ext uri="{02D57815-91ED-43cb-92C2-25804820EDAC}">
                        <c15:formulaRef>
                          <c15:sqref>'Onboarding Schedule'!$J$24</c15:sqref>
                        </c15:formulaRef>
                      </c:ext>
                    </c:extLst>
                    <c:strCache>
                      <c:ptCount val="1"/>
                      <c:pt idx="0">
                        <c:v>Est. Users</c:v>
                      </c:pt>
                    </c:strCache>
                  </c:strRef>
                </c:tx>
                <c:spPr>
                  <a:solidFill>
                    <a:schemeClr val="accent1"/>
                  </a:solidFill>
                  <a:ln>
                    <a:noFill/>
                  </a:ln>
                  <a:effectLst/>
                </c:spPr>
                <c:invertIfNegative val="0"/>
                <c:cat>
                  <c:numRef>
                    <c:extLst>
                      <c:ext uri="{02D57815-91ED-43cb-92C2-25804820EDAC}">
                        <c15:formulaRef>
                          <c15:sqref>'Onboarding Schedule'!$I$25:$I$39</c15:sqref>
                        </c15:formulaRef>
                      </c:ext>
                    </c:extLst>
                    <c:numCache>
                      <c:formatCode>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extLst>
                      <c:ext uri="{02D57815-91ED-43cb-92C2-25804820EDAC}">
                        <c15:formulaRef>
                          <c15:sqref>'Onboarding Schedule'!$J$25:$J$39</c15:sqref>
                        </c15:formulaRef>
                      </c:ext>
                    </c:extLst>
                    <c:numCache>
                      <c:formatCode>General</c:formatCode>
                      <c:ptCount val="12"/>
                      <c:pt idx="0">
                        <c:v>300</c:v>
                      </c:pt>
                      <c:pt idx="1">
                        <c:v>380</c:v>
                      </c:pt>
                      <c:pt idx="2">
                        <c:v>480</c:v>
                      </c:pt>
                      <c:pt idx="3">
                        <c:v>560</c:v>
                      </c:pt>
                      <c:pt idx="4">
                        <c:v>640</c:v>
                      </c:pt>
                      <c:pt idx="5">
                        <c:v>740</c:v>
                      </c:pt>
                      <c:pt idx="6">
                        <c:v>820</c:v>
                      </c:pt>
                      <c:pt idx="7">
                        <c:v>920</c:v>
                      </c:pt>
                      <c:pt idx="8">
                        <c:v>1000</c:v>
                      </c:pt>
                      <c:pt idx="9">
                        <c:v>1080</c:v>
                      </c:pt>
                      <c:pt idx="10">
                        <c:v>1180</c:v>
                      </c:pt>
                      <c:pt idx="11">
                        <c:v>1260</c:v>
                      </c:pt>
                    </c:numCache>
                  </c:numRef>
                </c:val>
                <c:extLst>
                  <c:ext xmlns:c16="http://schemas.microsoft.com/office/drawing/2014/chart" uri="{C3380CC4-5D6E-409C-BE32-E72D297353CC}">
                    <c16:uniqueId val="{00000003-BC4B-46E1-8080-D3B5E016C8F7}"/>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'Onboarding Schedule'!$K$24</c15:sqref>
                        </c15:formulaRef>
                      </c:ext>
                    </c:extLst>
                    <c:strCache>
                      <c:ptCount val="1"/>
                      <c:pt idx="0">
                        <c:v>Actual</c:v>
                      </c:pt>
                    </c:strCache>
                  </c:strRef>
                </c:tx>
                <c:spPr>
                  <a:solidFill>
                    <a:schemeClr val="accent2"/>
                  </a:solidFill>
                  <a:ln>
                    <a:noFill/>
                  </a:ln>
                  <a:effectLst/>
                </c:spPr>
                <c:invertIfNegative val="0"/>
                <c:cat>
                  <c:numRef>
                    <c:extLst xmlns:c15="http://schemas.microsoft.com/office/drawing/2012/chart">
                      <c:ext xmlns:c15="http://schemas.microsoft.com/office/drawing/2012/chart" uri="{02D57815-91ED-43cb-92C2-25804820EDAC}">
                        <c15:formulaRef>
                          <c15:sqref>'Onboarding Schedule'!$I$25:$I$39</c15:sqref>
                        </c15:formulaRef>
                      </c:ext>
                    </c:extLst>
                    <c:numCache>
                      <c:formatCode>mmm\-yy</c:formatCode>
                      <c:ptCount val="12"/>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numCache>
                  </c:numRef>
                </c:cat>
                <c:val>
                  <c:numRef>
                    <c:extLst xmlns:c15="http://schemas.microsoft.com/office/drawing/2012/chart">
                      <c:ext xmlns:c15="http://schemas.microsoft.com/office/drawing/2012/chart" uri="{02D57815-91ED-43cb-92C2-25804820EDAC}">
                        <c15:formulaRef>
                          <c15:sqref>'Onboarding Schedule'!$K$25:$K$39</c15:sqref>
                        </c15:formulaRef>
                      </c:ext>
                    </c:extLst>
                    <c:numCache>
                      <c:formatCode>General</c:formatCode>
                      <c:ptCount val="12"/>
                      <c:pt idx="0">
                        <c:v>220</c:v>
                      </c:pt>
                      <c:pt idx="1">
                        <c:v>282</c:v>
                      </c:pt>
                      <c:pt idx="2">
                        <c:v>282</c:v>
                      </c:pt>
                      <c:pt idx="3">
                        <c:v>282</c:v>
                      </c:pt>
                      <c:pt idx="4">
                        <c:v>282</c:v>
                      </c:pt>
                      <c:pt idx="5">
                        <c:v>282</c:v>
                      </c:pt>
                      <c:pt idx="6">
                        <c:v>282</c:v>
                      </c:pt>
                      <c:pt idx="7">
                        <c:v>282</c:v>
                      </c:pt>
                      <c:pt idx="8">
                        <c:v>282</c:v>
                      </c:pt>
                      <c:pt idx="9">
                        <c:v>282</c:v>
                      </c:pt>
                      <c:pt idx="10">
                        <c:v>282</c:v>
                      </c:pt>
                      <c:pt idx="11">
                        <c:v>282</c:v>
                      </c:pt>
                    </c:numCache>
                  </c:numRef>
                </c:val>
                <c:extLst>
                  <c:ext xmlns:c16="http://schemas.microsoft.com/office/drawing/2014/chart" uri="{C3380CC4-5D6E-409C-BE32-E72D297353CC}">
                    <c16:uniqueId val="{00000004-BC4B-46E1-8080-D3B5E016C8F7}"/>
                  </c:ext>
                </c:extLst>
              </c15:ser>
            </c15:filteredBarSeries>
          </c:ext>
        </c:extLst>
      </c:barChart>
      <c:dateAx>
        <c:axId val="56304840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63049584"/>
        <c:crosses val="autoZero"/>
        <c:auto val="1"/>
        <c:lblOffset val="100"/>
        <c:baseTimeUnit val="months"/>
      </c:dateAx>
      <c:valAx>
        <c:axId val="56304958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484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ETFS Onboarding of Users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'Onboarding Schedule'!$C$25</c:f>
              <c:strCache>
                <c:ptCount val="1"/>
                <c:pt idx="0">
                  <c:v>Est. Users</c:v>
                </c:pt>
              </c:strCache>
            </c:strRef>
          </c:tx>
          <c:spPr>
            <a:ln w="28575" cap="rnd">
              <a:solidFill>
                <a:schemeClr val="accent1"/>
              </a:solidFill>
              <a:round/>
            </a:ln>
            <a:effectLst/>
          </c:spPr>
          <c:marker>
            <c:symbol val="none"/>
          </c:marker>
          <c:cat>
            <c:numRef>
              <c:f>'Onboarding Schedule'!$B$26:$B$89</c:f>
              <c:numCache>
                <c:formatCode>d\-mmm</c:formatCode>
                <c:ptCount val="64"/>
                <c:pt idx="0">
                  <c:v>41925</c:v>
                </c:pt>
                <c:pt idx="1">
                  <c:v>41932</c:v>
                </c:pt>
                <c:pt idx="2">
                  <c:v>41939</c:v>
                </c:pt>
                <c:pt idx="3">
                  <c:v>41946</c:v>
                </c:pt>
                <c:pt idx="4">
                  <c:v>41953</c:v>
                </c:pt>
                <c:pt idx="5">
                  <c:v>41960</c:v>
                </c:pt>
                <c:pt idx="6">
                  <c:v>41967</c:v>
                </c:pt>
                <c:pt idx="7">
                  <c:v>41974</c:v>
                </c:pt>
                <c:pt idx="8">
                  <c:v>41981</c:v>
                </c:pt>
                <c:pt idx="9">
                  <c:v>41988</c:v>
                </c:pt>
                <c:pt idx="10">
                  <c:v>41995</c:v>
                </c:pt>
                <c:pt idx="11">
                  <c:v>42002</c:v>
                </c:pt>
                <c:pt idx="12">
                  <c:v>42009</c:v>
                </c:pt>
                <c:pt idx="13">
                  <c:v>42016</c:v>
                </c:pt>
                <c:pt idx="14">
                  <c:v>42023</c:v>
                </c:pt>
                <c:pt idx="15">
                  <c:v>42030</c:v>
                </c:pt>
                <c:pt idx="16">
                  <c:v>42037</c:v>
                </c:pt>
                <c:pt idx="17">
                  <c:v>42044</c:v>
                </c:pt>
                <c:pt idx="18">
                  <c:v>42051</c:v>
                </c:pt>
                <c:pt idx="19">
                  <c:v>42058</c:v>
                </c:pt>
                <c:pt idx="20">
                  <c:v>42065</c:v>
                </c:pt>
                <c:pt idx="21">
                  <c:v>42072</c:v>
                </c:pt>
                <c:pt idx="22">
                  <c:v>42079</c:v>
                </c:pt>
                <c:pt idx="23">
                  <c:v>42086</c:v>
                </c:pt>
                <c:pt idx="24">
                  <c:v>42093</c:v>
                </c:pt>
                <c:pt idx="25">
                  <c:v>42100</c:v>
                </c:pt>
                <c:pt idx="26">
                  <c:v>42107</c:v>
                </c:pt>
                <c:pt idx="27">
                  <c:v>42114</c:v>
                </c:pt>
                <c:pt idx="28">
                  <c:v>42121</c:v>
                </c:pt>
                <c:pt idx="29">
                  <c:v>42128</c:v>
                </c:pt>
                <c:pt idx="30">
                  <c:v>42135</c:v>
                </c:pt>
                <c:pt idx="31">
                  <c:v>42142</c:v>
                </c:pt>
                <c:pt idx="32">
                  <c:v>42149</c:v>
                </c:pt>
                <c:pt idx="33">
                  <c:v>42156</c:v>
                </c:pt>
                <c:pt idx="34">
                  <c:v>42163</c:v>
                </c:pt>
                <c:pt idx="35">
                  <c:v>42170</c:v>
                </c:pt>
                <c:pt idx="36">
                  <c:v>42177</c:v>
                </c:pt>
                <c:pt idx="37">
                  <c:v>42184</c:v>
                </c:pt>
                <c:pt idx="38">
                  <c:v>42191</c:v>
                </c:pt>
                <c:pt idx="39">
                  <c:v>42198</c:v>
                </c:pt>
                <c:pt idx="40">
                  <c:v>42205</c:v>
                </c:pt>
                <c:pt idx="41">
                  <c:v>42212</c:v>
                </c:pt>
                <c:pt idx="42">
                  <c:v>42219</c:v>
                </c:pt>
                <c:pt idx="43">
                  <c:v>42226</c:v>
                </c:pt>
                <c:pt idx="44">
                  <c:v>42233</c:v>
                </c:pt>
                <c:pt idx="45">
                  <c:v>42240</c:v>
                </c:pt>
                <c:pt idx="46">
                  <c:v>42247</c:v>
                </c:pt>
                <c:pt idx="47">
                  <c:v>42254</c:v>
                </c:pt>
                <c:pt idx="48">
                  <c:v>42261</c:v>
                </c:pt>
                <c:pt idx="49">
                  <c:v>42268</c:v>
                </c:pt>
                <c:pt idx="50">
                  <c:v>42275</c:v>
                </c:pt>
                <c:pt idx="51">
                  <c:v>42282</c:v>
                </c:pt>
                <c:pt idx="52">
                  <c:v>42289</c:v>
                </c:pt>
                <c:pt idx="53">
                  <c:v>42296</c:v>
                </c:pt>
                <c:pt idx="54">
                  <c:v>42303</c:v>
                </c:pt>
                <c:pt idx="55">
                  <c:v>42310</c:v>
                </c:pt>
                <c:pt idx="56">
                  <c:v>42317</c:v>
                </c:pt>
                <c:pt idx="57">
                  <c:v>42324</c:v>
                </c:pt>
                <c:pt idx="58">
                  <c:v>42331</c:v>
                </c:pt>
                <c:pt idx="59">
                  <c:v>42338</c:v>
                </c:pt>
                <c:pt idx="60">
                  <c:v>42345</c:v>
                </c:pt>
                <c:pt idx="61">
                  <c:v>42352</c:v>
                </c:pt>
                <c:pt idx="62">
                  <c:v>42359</c:v>
                </c:pt>
                <c:pt idx="63">
                  <c:v>42366</c:v>
                </c:pt>
              </c:numCache>
            </c:numRef>
          </c:cat>
          <c:val>
            <c:numRef>
              <c:f>'Onboarding Schedule'!$C$26:$C$89</c:f>
              <c:numCache>
                <c:formatCode>General</c:formatCode>
                <c:ptCount val="64"/>
                <c:pt idx="0">
                  <c:v>0</c:v>
                </c:pt>
                <c:pt idx="1">
                  <c:v>18</c:v>
                </c:pt>
                <c:pt idx="2">
                  <c:v>36</c:v>
                </c:pt>
                <c:pt idx="3">
                  <c:v>54</c:v>
                </c:pt>
                <c:pt idx="4">
                  <c:v>72</c:v>
                </c:pt>
                <c:pt idx="5">
                  <c:v>90</c:v>
                </c:pt>
                <c:pt idx="6">
                  <c:v>108</c:v>
                </c:pt>
                <c:pt idx="7">
                  <c:v>126</c:v>
                </c:pt>
                <c:pt idx="8">
                  <c:v>144</c:v>
                </c:pt>
                <c:pt idx="9">
                  <c:v>162</c:v>
                </c:pt>
                <c:pt idx="10">
                  <c:v>180</c:v>
                </c:pt>
                <c:pt idx="11">
                  <c:v>198</c:v>
                </c:pt>
                <c:pt idx="12">
                  <c:v>216</c:v>
                </c:pt>
                <c:pt idx="13">
                  <c:v>234</c:v>
                </c:pt>
                <c:pt idx="14">
                  <c:v>252</c:v>
                </c:pt>
                <c:pt idx="15">
                  <c:v>270</c:v>
                </c:pt>
                <c:pt idx="16">
                  <c:v>288</c:v>
                </c:pt>
                <c:pt idx="17">
                  <c:v>306</c:v>
                </c:pt>
                <c:pt idx="18">
                  <c:v>324</c:v>
                </c:pt>
                <c:pt idx="19">
                  <c:v>342</c:v>
                </c:pt>
                <c:pt idx="20">
                  <c:v>360</c:v>
                </c:pt>
                <c:pt idx="21">
                  <c:v>378</c:v>
                </c:pt>
                <c:pt idx="22">
                  <c:v>396</c:v>
                </c:pt>
                <c:pt idx="23">
                  <c:v>414</c:v>
                </c:pt>
                <c:pt idx="24">
                  <c:v>432</c:v>
                </c:pt>
                <c:pt idx="25">
                  <c:v>450</c:v>
                </c:pt>
                <c:pt idx="26">
                  <c:v>468</c:v>
                </c:pt>
                <c:pt idx="27">
                  <c:v>486</c:v>
                </c:pt>
                <c:pt idx="28">
                  <c:v>504</c:v>
                </c:pt>
                <c:pt idx="29">
                  <c:v>522</c:v>
                </c:pt>
                <c:pt idx="30">
                  <c:v>540</c:v>
                </c:pt>
                <c:pt idx="31">
                  <c:v>558</c:v>
                </c:pt>
                <c:pt idx="32">
                  <c:v>576</c:v>
                </c:pt>
                <c:pt idx="33">
                  <c:v>594</c:v>
                </c:pt>
                <c:pt idx="34">
                  <c:v>612</c:v>
                </c:pt>
                <c:pt idx="35">
                  <c:v>630</c:v>
                </c:pt>
                <c:pt idx="36">
                  <c:v>648</c:v>
                </c:pt>
                <c:pt idx="37">
                  <c:v>666</c:v>
                </c:pt>
                <c:pt idx="38">
                  <c:v>684</c:v>
                </c:pt>
                <c:pt idx="39">
                  <c:v>702</c:v>
                </c:pt>
                <c:pt idx="40">
                  <c:v>720</c:v>
                </c:pt>
                <c:pt idx="41">
                  <c:v>738</c:v>
                </c:pt>
                <c:pt idx="42">
                  <c:v>756</c:v>
                </c:pt>
                <c:pt idx="43">
                  <c:v>774</c:v>
                </c:pt>
                <c:pt idx="44">
                  <c:v>792</c:v>
                </c:pt>
                <c:pt idx="45">
                  <c:v>810</c:v>
                </c:pt>
                <c:pt idx="46">
                  <c:v>828</c:v>
                </c:pt>
                <c:pt idx="47">
                  <c:v>846</c:v>
                </c:pt>
                <c:pt idx="48">
                  <c:v>864</c:v>
                </c:pt>
                <c:pt idx="49">
                  <c:v>882</c:v>
                </c:pt>
                <c:pt idx="50">
                  <c:v>900</c:v>
                </c:pt>
                <c:pt idx="51">
                  <c:v>918</c:v>
                </c:pt>
                <c:pt idx="52">
                  <c:v>936</c:v>
                </c:pt>
                <c:pt idx="53">
                  <c:v>954</c:v>
                </c:pt>
                <c:pt idx="54">
                  <c:v>972</c:v>
                </c:pt>
                <c:pt idx="55">
                  <c:v>990</c:v>
                </c:pt>
                <c:pt idx="56">
                  <c:v>1008</c:v>
                </c:pt>
                <c:pt idx="57">
                  <c:v>1026</c:v>
                </c:pt>
                <c:pt idx="58">
                  <c:v>1044</c:v>
                </c:pt>
                <c:pt idx="59">
                  <c:v>1062</c:v>
                </c:pt>
                <c:pt idx="60">
                  <c:v>1080</c:v>
                </c:pt>
                <c:pt idx="61">
                  <c:v>1098</c:v>
                </c:pt>
                <c:pt idx="62">
                  <c:v>1116</c:v>
                </c:pt>
                <c:pt idx="63">
                  <c:v>1134</c:v>
                </c:pt>
              </c:numCache>
            </c:numRef>
          </c:val>
          <c:smooth val="0"/>
          <c:extLst>
            <c:ext xmlns:c16="http://schemas.microsoft.com/office/drawing/2014/chart" uri="{C3380CC4-5D6E-409C-BE32-E72D297353CC}">
              <c16:uniqueId val="{00000000-7DD4-43C7-8477-680C0E2FDB51}"/>
            </c:ext>
          </c:extLst>
        </c:ser>
        <c:ser>
          <c:idx val="1"/>
          <c:order val="1"/>
          <c:tx>
            <c:strRef>
              <c:f>'Onboarding Schedule'!$D$25</c:f>
              <c:strCache>
                <c:ptCount val="1"/>
                <c:pt idx="0">
                  <c:v>Actual Users</c:v>
                </c:pt>
              </c:strCache>
            </c:strRef>
          </c:tx>
          <c:spPr>
            <a:ln w="28575" cap="rnd">
              <a:solidFill>
                <a:schemeClr val="accent2"/>
              </a:solidFill>
              <a:round/>
            </a:ln>
            <a:effectLst/>
          </c:spPr>
          <c:marker>
            <c:symbol val="none"/>
          </c:marker>
          <c:cat>
            <c:numRef>
              <c:f>'Onboarding Schedule'!$B$26:$B$89</c:f>
              <c:numCache>
                <c:formatCode>d\-mmm</c:formatCode>
                <c:ptCount val="64"/>
                <c:pt idx="0">
                  <c:v>41925</c:v>
                </c:pt>
                <c:pt idx="1">
                  <c:v>41932</c:v>
                </c:pt>
                <c:pt idx="2">
                  <c:v>41939</c:v>
                </c:pt>
                <c:pt idx="3">
                  <c:v>41946</c:v>
                </c:pt>
                <c:pt idx="4">
                  <c:v>41953</c:v>
                </c:pt>
                <c:pt idx="5">
                  <c:v>41960</c:v>
                </c:pt>
                <c:pt idx="6">
                  <c:v>41967</c:v>
                </c:pt>
                <c:pt idx="7">
                  <c:v>41974</c:v>
                </c:pt>
                <c:pt idx="8">
                  <c:v>41981</c:v>
                </c:pt>
                <c:pt idx="9">
                  <c:v>41988</c:v>
                </c:pt>
                <c:pt idx="10">
                  <c:v>41995</c:v>
                </c:pt>
                <c:pt idx="11">
                  <c:v>42002</c:v>
                </c:pt>
                <c:pt idx="12">
                  <c:v>42009</c:v>
                </c:pt>
                <c:pt idx="13">
                  <c:v>42016</c:v>
                </c:pt>
                <c:pt idx="14">
                  <c:v>42023</c:v>
                </c:pt>
                <c:pt idx="15">
                  <c:v>42030</c:v>
                </c:pt>
                <c:pt idx="16">
                  <c:v>42037</c:v>
                </c:pt>
                <c:pt idx="17">
                  <c:v>42044</c:v>
                </c:pt>
                <c:pt idx="18">
                  <c:v>42051</c:v>
                </c:pt>
                <c:pt idx="19">
                  <c:v>42058</c:v>
                </c:pt>
                <c:pt idx="20">
                  <c:v>42065</c:v>
                </c:pt>
                <c:pt idx="21">
                  <c:v>42072</c:v>
                </c:pt>
                <c:pt idx="22">
                  <c:v>42079</c:v>
                </c:pt>
                <c:pt idx="23">
                  <c:v>42086</c:v>
                </c:pt>
                <c:pt idx="24">
                  <c:v>42093</c:v>
                </c:pt>
                <c:pt idx="25">
                  <c:v>42100</c:v>
                </c:pt>
                <c:pt idx="26">
                  <c:v>42107</c:v>
                </c:pt>
                <c:pt idx="27">
                  <c:v>42114</c:v>
                </c:pt>
                <c:pt idx="28">
                  <c:v>42121</c:v>
                </c:pt>
                <c:pt idx="29">
                  <c:v>42128</c:v>
                </c:pt>
                <c:pt idx="30">
                  <c:v>42135</c:v>
                </c:pt>
                <c:pt idx="31">
                  <c:v>42142</c:v>
                </c:pt>
                <c:pt idx="32">
                  <c:v>42149</c:v>
                </c:pt>
                <c:pt idx="33">
                  <c:v>42156</c:v>
                </c:pt>
                <c:pt idx="34">
                  <c:v>42163</c:v>
                </c:pt>
                <c:pt idx="35">
                  <c:v>42170</c:v>
                </c:pt>
                <c:pt idx="36">
                  <c:v>42177</c:v>
                </c:pt>
                <c:pt idx="37">
                  <c:v>42184</c:v>
                </c:pt>
                <c:pt idx="38">
                  <c:v>42191</c:v>
                </c:pt>
                <c:pt idx="39">
                  <c:v>42198</c:v>
                </c:pt>
                <c:pt idx="40">
                  <c:v>42205</c:v>
                </c:pt>
                <c:pt idx="41">
                  <c:v>42212</c:v>
                </c:pt>
                <c:pt idx="42">
                  <c:v>42219</c:v>
                </c:pt>
                <c:pt idx="43">
                  <c:v>42226</c:v>
                </c:pt>
                <c:pt idx="44">
                  <c:v>42233</c:v>
                </c:pt>
                <c:pt idx="45">
                  <c:v>42240</c:v>
                </c:pt>
                <c:pt idx="46">
                  <c:v>42247</c:v>
                </c:pt>
                <c:pt idx="47">
                  <c:v>42254</c:v>
                </c:pt>
                <c:pt idx="48">
                  <c:v>42261</c:v>
                </c:pt>
                <c:pt idx="49">
                  <c:v>42268</c:v>
                </c:pt>
                <c:pt idx="50">
                  <c:v>42275</c:v>
                </c:pt>
                <c:pt idx="51">
                  <c:v>42282</c:v>
                </c:pt>
                <c:pt idx="52">
                  <c:v>42289</c:v>
                </c:pt>
                <c:pt idx="53">
                  <c:v>42296</c:v>
                </c:pt>
                <c:pt idx="54">
                  <c:v>42303</c:v>
                </c:pt>
                <c:pt idx="55">
                  <c:v>42310</c:v>
                </c:pt>
                <c:pt idx="56">
                  <c:v>42317</c:v>
                </c:pt>
                <c:pt idx="57">
                  <c:v>42324</c:v>
                </c:pt>
                <c:pt idx="58">
                  <c:v>42331</c:v>
                </c:pt>
                <c:pt idx="59">
                  <c:v>42338</c:v>
                </c:pt>
                <c:pt idx="60">
                  <c:v>42345</c:v>
                </c:pt>
                <c:pt idx="61">
                  <c:v>42352</c:v>
                </c:pt>
                <c:pt idx="62">
                  <c:v>42359</c:v>
                </c:pt>
                <c:pt idx="63">
                  <c:v>42366</c:v>
                </c:pt>
              </c:numCache>
            </c:numRef>
          </c:cat>
          <c:val>
            <c:numRef>
              <c:f>'Onboarding Schedule'!$D$26:$D$89</c:f>
              <c:numCache>
                <c:formatCode>General</c:formatCode>
                <c:ptCount val="64"/>
                <c:pt idx="0">
                  <c:v>0</c:v>
                </c:pt>
                <c:pt idx="1">
                  <c:v>17</c:v>
                </c:pt>
                <c:pt idx="2">
                  <c:v>22</c:v>
                </c:pt>
                <c:pt idx="3">
                  <c:v>76</c:v>
                </c:pt>
                <c:pt idx="4">
                  <c:v>76</c:v>
                </c:pt>
                <c:pt idx="5">
                  <c:v>76</c:v>
                </c:pt>
                <c:pt idx="6">
                  <c:v>76</c:v>
                </c:pt>
                <c:pt idx="7">
                  <c:v>76</c:v>
                </c:pt>
                <c:pt idx="8">
                  <c:v>76</c:v>
                </c:pt>
                <c:pt idx="9">
                  <c:v>76</c:v>
                </c:pt>
                <c:pt idx="10">
                  <c:v>76</c:v>
                </c:pt>
                <c:pt idx="11">
                  <c:v>76</c:v>
                </c:pt>
                <c:pt idx="12">
                  <c:v>121</c:v>
                </c:pt>
                <c:pt idx="13">
                  <c:v>121</c:v>
                </c:pt>
                <c:pt idx="14">
                  <c:v>121</c:v>
                </c:pt>
                <c:pt idx="15">
                  <c:v>220</c:v>
                </c:pt>
                <c:pt idx="16">
                  <c:v>220</c:v>
                </c:pt>
                <c:pt idx="17">
                  <c:v>220</c:v>
                </c:pt>
                <c:pt idx="18">
                  <c:v>265</c:v>
                </c:pt>
                <c:pt idx="19">
                  <c:v>351</c:v>
                </c:pt>
                <c:pt idx="20">
                  <c:v>356</c:v>
                </c:pt>
                <c:pt idx="21">
                  <c:v>356</c:v>
                </c:pt>
                <c:pt idx="22">
                  <c:v>356</c:v>
                </c:pt>
                <c:pt idx="23">
                  <c:v>395</c:v>
                </c:pt>
                <c:pt idx="24">
                  <c:v>408</c:v>
                </c:pt>
                <c:pt idx="25">
                  <c:v>408</c:v>
                </c:pt>
                <c:pt idx="26">
                  <c:v>408</c:v>
                </c:pt>
                <c:pt idx="27">
                  <c:v>428</c:v>
                </c:pt>
                <c:pt idx="28">
                  <c:v>435</c:v>
                </c:pt>
                <c:pt idx="29">
                  <c:v>435</c:v>
                </c:pt>
                <c:pt idx="30">
                  <c:v>458</c:v>
                </c:pt>
                <c:pt idx="31">
                  <c:v>469</c:v>
                </c:pt>
                <c:pt idx="32">
                  <c:v>475</c:v>
                </c:pt>
                <c:pt idx="33">
                  <c:v>489</c:v>
                </c:pt>
                <c:pt idx="34">
                  <c:v>498</c:v>
                </c:pt>
              </c:numCache>
            </c:numRef>
          </c:val>
          <c:smooth val="0"/>
          <c:extLst>
            <c:ext xmlns:c16="http://schemas.microsoft.com/office/drawing/2014/chart" uri="{C3380CC4-5D6E-409C-BE32-E72D297353CC}">
              <c16:uniqueId val="{00000001-7DD4-43C7-8477-680C0E2FDB51}"/>
            </c:ext>
          </c:extLst>
        </c:ser>
        <c:dLbls>
          <c:showLegendKey val="0"/>
          <c:showVal val="0"/>
          <c:showCatName val="0"/>
          <c:showSerName val="0"/>
          <c:showPercent val="0"/>
          <c:showBubbleSize val="0"/>
        </c:dLbls>
        <c:smooth val="0"/>
        <c:axId val="563064480"/>
        <c:axId val="563060952"/>
      </c:lineChart>
      <c:dateAx>
        <c:axId val="563064480"/>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0952"/>
        <c:crosses val="autoZero"/>
        <c:auto val="1"/>
        <c:lblOffset val="100"/>
        <c:baseTimeUnit val="days"/>
      </c:dateAx>
      <c:valAx>
        <c:axId val="563060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64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cap="sq">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015CD-F361-4245-B775-F8B72DB4BB0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2FF91F0-9511-427E-BD58-AEBE4831306F}">
      <dgm:prSet phldrT="[Text]"/>
      <dgm:spPr>
        <a:xfrm>
          <a:off x="2474897" y="1813"/>
          <a:ext cx="708035" cy="708035"/>
        </a:xfrm>
        <a:prstGeom prst="rect">
          <a:avLst/>
        </a:prstGeom>
        <a:noFill/>
        <a:ln>
          <a:noFill/>
        </a:ln>
        <a:effectLst/>
      </dgm:spPr>
      <dgm:t>
        <a:bodyPr/>
        <a:lstStyle/>
        <a:p>
          <a:r>
            <a:rPr lang="en-US"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Process / Optimization</a:t>
          </a:r>
          <a:endParaRPr lang="en-US"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7BE3A90E-F3A2-4237-AFC1-584F3F44105F}" type="parTrans" cxnId="{F1B82990-3F87-4F0E-96FE-C113C732576D}">
      <dgm:prSet/>
      <dgm:spPr/>
      <dgm:t>
        <a:bodyPr/>
        <a:lstStyle/>
        <a:p>
          <a:endParaRPr lang="en-US"/>
        </a:p>
      </dgm:t>
    </dgm:pt>
    <dgm:pt modelId="{D1572CB3-2A02-4900-A456-B7F994D4F01D}" type="sibTrans" cxnId="{F1B82990-3F87-4F0E-96FE-C113C732576D}">
      <dgm:prSet/>
      <dgm:spPr>
        <a:xfrm>
          <a:off x="265463" y="39544"/>
          <a:ext cx="3666055" cy="3666055"/>
        </a:xfrm>
        <a:prstGeom prst="circularArrow">
          <a:avLst>
            <a:gd name="adj1" fmla="val 3766"/>
            <a:gd name="adj2" fmla="val 234999"/>
            <a:gd name="adj3" fmla="val 19826227"/>
            <a:gd name="adj4" fmla="val 18606236"/>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E7899779-CF17-4205-A716-11B955518FFA}">
      <dgm:prSet phldrT="[Text]"/>
      <dgm:spPr>
        <a:xfrm>
          <a:off x="3385721" y="1143950"/>
          <a:ext cx="708035" cy="708035"/>
        </a:xfrm>
        <a:prstGeom prst="rect">
          <a:avLst/>
        </a:prstGeom>
        <a:noFill/>
        <a:ln>
          <a:noFill/>
        </a:ln>
        <a:effectLst/>
      </dgm:spPr>
      <dgm:t>
        <a:bodyPr/>
        <a:lstStyle/>
        <a:p>
          <a:r>
            <a:rPr lang="en-US"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Project Management</a:t>
          </a:r>
          <a:endParaRPr lang="en-US"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511856D7-65D3-4234-BD03-8BD92AD41436}" type="parTrans" cxnId="{1252419D-9DC3-42D0-8175-0F5FB793272F}">
      <dgm:prSet/>
      <dgm:spPr/>
      <dgm:t>
        <a:bodyPr/>
        <a:lstStyle/>
        <a:p>
          <a:endParaRPr lang="en-US"/>
        </a:p>
      </dgm:t>
    </dgm:pt>
    <dgm:pt modelId="{C37D6681-DF79-41CD-8B38-296B7FA34173}" type="sibTrans" cxnId="{1252419D-9DC3-42D0-8175-0F5FB793272F}">
      <dgm:prSet/>
      <dgm:spPr>
        <a:xfrm>
          <a:off x="265463" y="39544"/>
          <a:ext cx="3666055" cy="3666055"/>
        </a:xfrm>
        <a:prstGeom prst="circularArrow">
          <a:avLst>
            <a:gd name="adj1" fmla="val 3766"/>
            <a:gd name="adj2" fmla="val 234999"/>
            <a:gd name="adj3" fmla="val 1229352"/>
            <a:gd name="adj4" fmla="val 21557961"/>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80756393-D5B4-4952-A980-02DF28C37CF2}">
      <dgm:prSet phldrT="[Text]"/>
      <dgm:spPr>
        <a:xfrm>
          <a:off x="3060651" y="2568172"/>
          <a:ext cx="708035" cy="708035"/>
        </a:xfrm>
        <a:prstGeom prst="rect">
          <a:avLst/>
        </a:prstGeom>
        <a:noFill/>
        <a:ln>
          <a:noFill/>
        </a:ln>
        <a:effectLst/>
      </dgm:spPr>
      <dgm:t>
        <a:bodyPr/>
        <a:lstStyle/>
        <a:p>
          <a:r>
            <a:rPr lang="en-US"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Requirements Management</a:t>
          </a:r>
          <a:endParaRPr lang="en-US"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1981F240-E153-45AC-82C5-373DE2149F64}" type="parTrans" cxnId="{CEA31D62-3082-42C1-9612-46D088738F11}">
      <dgm:prSet/>
      <dgm:spPr/>
      <dgm:t>
        <a:bodyPr/>
        <a:lstStyle/>
        <a:p>
          <a:endParaRPr lang="en-US"/>
        </a:p>
      </dgm:t>
    </dgm:pt>
    <dgm:pt modelId="{FF951571-AAA1-43C0-8567-29FFFF92AB25}" type="sibTrans" cxnId="{CEA31D62-3082-42C1-9612-46D088738F11}">
      <dgm:prSet/>
      <dgm:spPr>
        <a:xfrm>
          <a:off x="265463" y="39544"/>
          <a:ext cx="3666055" cy="3666055"/>
        </a:xfrm>
        <a:prstGeom prst="circularArrow">
          <a:avLst>
            <a:gd name="adj1" fmla="val 3766"/>
            <a:gd name="adj2" fmla="val 234999"/>
            <a:gd name="adj3" fmla="val 4436632"/>
            <a:gd name="adj4" fmla="val 3308543"/>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437E0D70-3D85-4049-B3E5-0E0E3B0B9104}">
      <dgm:prSet phldrT="[Text]"/>
      <dgm:spPr>
        <a:xfrm>
          <a:off x="1744473" y="3202010"/>
          <a:ext cx="708035" cy="708035"/>
        </a:xfrm>
        <a:prstGeom prst="rect">
          <a:avLst/>
        </a:prstGeom>
        <a:noFill/>
        <a:ln>
          <a:noFill/>
        </a:ln>
        <a:effectLst/>
      </dgm:spPr>
      <dgm:t>
        <a:bodyPr/>
        <a:lstStyle/>
        <a:p>
          <a:r>
            <a:rPr lang="en-US"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Design &amp; Architecture</a:t>
          </a:r>
          <a:endParaRPr lang="en-US"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C6398ECA-2620-41EE-AF2D-1BF043625A11}" type="parTrans" cxnId="{4830973E-D3E1-4126-9976-81597BB87F68}">
      <dgm:prSet/>
      <dgm:spPr/>
      <dgm:t>
        <a:bodyPr/>
        <a:lstStyle/>
        <a:p>
          <a:endParaRPr lang="en-US"/>
        </a:p>
      </dgm:t>
    </dgm:pt>
    <dgm:pt modelId="{52367875-36F3-410E-80FB-9E1835F2E2DC}" type="sibTrans" cxnId="{4830973E-D3E1-4126-9976-81597BB87F68}">
      <dgm:prSet/>
      <dgm:spPr>
        <a:xfrm>
          <a:off x="265463" y="39544"/>
          <a:ext cx="3666055" cy="3666055"/>
        </a:xfrm>
        <a:prstGeom prst="circularArrow">
          <a:avLst>
            <a:gd name="adj1" fmla="val 3766"/>
            <a:gd name="adj2" fmla="val 234999"/>
            <a:gd name="adj3" fmla="val 7256458"/>
            <a:gd name="adj4" fmla="val 6128369"/>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8ED74A3D-F28F-4E19-ADA2-20F4FC022380}">
      <dgm:prSet phldrT="[Text]" custT="1"/>
      <dgm:spPr>
        <a:xfrm>
          <a:off x="1014049" y="1813"/>
          <a:ext cx="708035" cy="708035"/>
        </a:xfrm>
        <a:prstGeom prst="rect">
          <a:avLst/>
        </a:prstGeom>
        <a:noFill/>
        <a:ln>
          <a:noFill/>
        </a:ln>
        <a:effectLst/>
      </dgm:spPr>
      <dgm:t>
        <a:bodyPr/>
        <a:lstStyle/>
        <a:p>
          <a:r>
            <a:rPr lang="en-US" sz="6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Release Management</a:t>
          </a:r>
          <a:endParaRPr lang="en-US" sz="6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C8A5FA4D-A178-4523-A231-3796DE3E3B59}" type="parTrans" cxnId="{FBA4F51C-D671-41DB-BA26-4D580BA7CA75}">
      <dgm:prSet/>
      <dgm:spPr/>
      <dgm:t>
        <a:bodyPr/>
        <a:lstStyle/>
        <a:p>
          <a:endParaRPr lang="en-US"/>
        </a:p>
      </dgm:t>
    </dgm:pt>
    <dgm:pt modelId="{697843E7-B11A-477C-95EF-3A17CE30D418}" type="sibTrans" cxnId="{FBA4F51C-D671-41DB-BA26-4D580BA7CA75}">
      <dgm:prSet/>
      <dgm:spPr>
        <a:xfrm>
          <a:off x="265463" y="39544"/>
          <a:ext cx="3666055" cy="3666055"/>
        </a:xfrm>
        <a:prstGeom prst="circularArrow">
          <a:avLst>
            <a:gd name="adj1" fmla="val 3766"/>
            <a:gd name="adj2" fmla="val 234999"/>
            <a:gd name="adj3" fmla="val 16740205"/>
            <a:gd name="adj4" fmla="val 15424797"/>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E2EDE24F-8885-4502-9459-49837C72F963}">
      <dgm:prSet phldrT="[Text]"/>
      <dgm:spPr>
        <a:xfrm>
          <a:off x="428295" y="2568172"/>
          <a:ext cx="708035" cy="708035"/>
        </a:xfrm>
        <a:prstGeom prst="rect">
          <a:avLst/>
        </a:prstGeom>
        <a:noFill/>
        <a:ln>
          <a:noFill/>
        </a:ln>
        <a:effectLst/>
      </dgm:spPr>
      <dgm:t>
        <a:bodyPr/>
        <a:lstStyle/>
        <a:p>
          <a:r>
            <a:rPr lang="en-US"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Development</a:t>
          </a:r>
          <a:endParaRPr lang="en-US"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D6A6A4A8-B05D-4961-8696-B6DCD9024BEE}" type="parTrans" cxnId="{BB72721E-CB27-4383-B93F-D3B988ED99AE}">
      <dgm:prSet/>
      <dgm:spPr/>
      <dgm:t>
        <a:bodyPr/>
        <a:lstStyle/>
        <a:p>
          <a:endParaRPr lang="en-US"/>
        </a:p>
      </dgm:t>
    </dgm:pt>
    <dgm:pt modelId="{70BC259C-E87F-4959-BAD1-4B4699524FD3}" type="sibTrans" cxnId="{BB72721E-CB27-4383-B93F-D3B988ED99AE}">
      <dgm:prSet/>
      <dgm:spPr>
        <a:xfrm>
          <a:off x="265463" y="39544"/>
          <a:ext cx="3666055" cy="3666055"/>
        </a:xfrm>
        <a:prstGeom prst="circularArrow">
          <a:avLst>
            <a:gd name="adj1" fmla="val 3766"/>
            <a:gd name="adj2" fmla="val 234999"/>
            <a:gd name="adj3" fmla="val 10607041"/>
            <a:gd name="adj4" fmla="val 9335649"/>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D4D80AF0-3F3B-4B4F-B841-6B3360C50A66}">
      <dgm:prSet phldrT="[Text]"/>
      <dgm:spPr>
        <a:xfrm>
          <a:off x="103225" y="1143950"/>
          <a:ext cx="708035" cy="708035"/>
        </a:xfrm>
        <a:prstGeom prst="rect">
          <a:avLst/>
        </a:prstGeom>
        <a:noFill/>
        <a:ln>
          <a:noFill/>
        </a:ln>
        <a:effectLst/>
      </dgm:spPr>
      <dgm:t>
        <a:bodyPr/>
        <a:lstStyle/>
        <a:p>
          <a:r>
            <a:rPr lang="en-US"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QA &amp; Test</a:t>
          </a:r>
          <a:endParaRPr lang="en-US"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gm:t>
    </dgm:pt>
    <dgm:pt modelId="{C5BEF54B-28CE-4C2E-AB26-46CE0DD437AE}" type="parTrans" cxnId="{7399C231-D926-4D13-8875-86856ABDCCD2}">
      <dgm:prSet/>
      <dgm:spPr/>
      <dgm:t>
        <a:bodyPr/>
        <a:lstStyle/>
        <a:p>
          <a:endParaRPr lang="en-US"/>
        </a:p>
      </dgm:t>
    </dgm:pt>
    <dgm:pt modelId="{FE9A66A8-C5EB-406B-A427-CC8E4E1A2851}" type="sibTrans" cxnId="{7399C231-D926-4D13-8875-86856ABDCCD2}">
      <dgm:prSet/>
      <dgm:spPr>
        <a:xfrm>
          <a:off x="265463" y="39544"/>
          <a:ext cx="3666055" cy="3666055"/>
        </a:xfrm>
        <a:prstGeom prst="circularArrow">
          <a:avLst>
            <a:gd name="adj1" fmla="val 3766"/>
            <a:gd name="adj2" fmla="val 234999"/>
            <a:gd name="adj3" fmla="val 13558765"/>
            <a:gd name="adj4" fmla="val 12338774"/>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gm:spPr>
      <dgm:t>
        <a:bodyPr/>
        <a:lstStyle/>
        <a:p>
          <a:endParaRPr lang="en-US"/>
        </a:p>
      </dgm:t>
    </dgm:pt>
    <dgm:pt modelId="{DDBF8454-DA3E-4A52-AAC6-DD34AD053359}" type="pres">
      <dgm:prSet presAssocID="{706015CD-F361-4245-B775-F8B72DB4BB0A}" presName="cycle" presStyleCnt="0">
        <dgm:presLayoutVars>
          <dgm:dir/>
          <dgm:resizeHandles val="exact"/>
        </dgm:presLayoutVars>
      </dgm:prSet>
      <dgm:spPr/>
      <dgm:t>
        <a:bodyPr/>
        <a:lstStyle/>
        <a:p>
          <a:endParaRPr lang="en-US"/>
        </a:p>
      </dgm:t>
    </dgm:pt>
    <dgm:pt modelId="{91FB3BC5-5C29-4A29-8E65-F2DC3809478C}" type="pres">
      <dgm:prSet presAssocID="{A2FF91F0-9511-427E-BD58-AEBE4831306F}" presName="dummy" presStyleCnt="0"/>
      <dgm:spPr/>
    </dgm:pt>
    <dgm:pt modelId="{C762F9EB-5631-44B4-A0D3-C2F61B00F6E9}" type="pres">
      <dgm:prSet presAssocID="{A2FF91F0-9511-427E-BD58-AEBE4831306F}" presName="node" presStyleLbl="revTx" presStyleIdx="0" presStyleCnt="7">
        <dgm:presLayoutVars>
          <dgm:bulletEnabled val="1"/>
        </dgm:presLayoutVars>
      </dgm:prSet>
      <dgm:spPr/>
      <dgm:t>
        <a:bodyPr/>
        <a:lstStyle/>
        <a:p>
          <a:endParaRPr lang="en-US"/>
        </a:p>
      </dgm:t>
    </dgm:pt>
    <dgm:pt modelId="{FFCA20AD-A776-4576-A7CA-E135F2D917BC}" type="pres">
      <dgm:prSet presAssocID="{D1572CB3-2A02-4900-A456-B7F994D4F01D}" presName="sibTrans" presStyleLbl="node1" presStyleIdx="0" presStyleCnt="7"/>
      <dgm:spPr/>
      <dgm:t>
        <a:bodyPr/>
        <a:lstStyle/>
        <a:p>
          <a:endParaRPr lang="en-US"/>
        </a:p>
      </dgm:t>
    </dgm:pt>
    <dgm:pt modelId="{2FA22527-7EF0-49CE-A7E0-74DA419DE9DD}" type="pres">
      <dgm:prSet presAssocID="{E7899779-CF17-4205-A716-11B955518FFA}" presName="dummy" presStyleCnt="0"/>
      <dgm:spPr/>
    </dgm:pt>
    <dgm:pt modelId="{EF05E807-DB45-437D-A6C4-7B1A7205E998}" type="pres">
      <dgm:prSet presAssocID="{E7899779-CF17-4205-A716-11B955518FFA}" presName="node" presStyleLbl="revTx" presStyleIdx="1" presStyleCnt="7">
        <dgm:presLayoutVars>
          <dgm:bulletEnabled val="1"/>
        </dgm:presLayoutVars>
      </dgm:prSet>
      <dgm:spPr/>
      <dgm:t>
        <a:bodyPr/>
        <a:lstStyle/>
        <a:p>
          <a:endParaRPr lang="en-US"/>
        </a:p>
      </dgm:t>
    </dgm:pt>
    <dgm:pt modelId="{C4F5941B-5AF7-4CA1-9D45-567306F23F0C}" type="pres">
      <dgm:prSet presAssocID="{C37D6681-DF79-41CD-8B38-296B7FA34173}" presName="sibTrans" presStyleLbl="node1" presStyleIdx="1" presStyleCnt="7"/>
      <dgm:spPr/>
      <dgm:t>
        <a:bodyPr/>
        <a:lstStyle/>
        <a:p>
          <a:endParaRPr lang="en-US"/>
        </a:p>
      </dgm:t>
    </dgm:pt>
    <dgm:pt modelId="{B30AC497-CD9D-4B3D-89F7-F0FA63B986A2}" type="pres">
      <dgm:prSet presAssocID="{80756393-D5B4-4952-A980-02DF28C37CF2}" presName="dummy" presStyleCnt="0"/>
      <dgm:spPr/>
    </dgm:pt>
    <dgm:pt modelId="{66AEB7DF-929F-45AC-BD01-D1FF7A0AA728}" type="pres">
      <dgm:prSet presAssocID="{80756393-D5B4-4952-A980-02DF28C37CF2}" presName="node" presStyleLbl="revTx" presStyleIdx="2" presStyleCnt="7">
        <dgm:presLayoutVars>
          <dgm:bulletEnabled val="1"/>
        </dgm:presLayoutVars>
      </dgm:prSet>
      <dgm:spPr/>
      <dgm:t>
        <a:bodyPr/>
        <a:lstStyle/>
        <a:p>
          <a:endParaRPr lang="en-US"/>
        </a:p>
      </dgm:t>
    </dgm:pt>
    <dgm:pt modelId="{04948AC0-E1C9-4BC4-B4A5-2DE658B32BA5}" type="pres">
      <dgm:prSet presAssocID="{FF951571-AAA1-43C0-8567-29FFFF92AB25}" presName="sibTrans" presStyleLbl="node1" presStyleIdx="2" presStyleCnt="7"/>
      <dgm:spPr/>
      <dgm:t>
        <a:bodyPr/>
        <a:lstStyle/>
        <a:p>
          <a:endParaRPr lang="en-US"/>
        </a:p>
      </dgm:t>
    </dgm:pt>
    <dgm:pt modelId="{CAF0ED37-9786-45AD-A106-F84219175FF7}" type="pres">
      <dgm:prSet presAssocID="{437E0D70-3D85-4049-B3E5-0E0E3B0B9104}" presName="dummy" presStyleCnt="0"/>
      <dgm:spPr/>
    </dgm:pt>
    <dgm:pt modelId="{8D2F85B0-779F-4AED-865F-B47AB75ABED3}" type="pres">
      <dgm:prSet presAssocID="{437E0D70-3D85-4049-B3E5-0E0E3B0B9104}" presName="node" presStyleLbl="revTx" presStyleIdx="3" presStyleCnt="7">
        <dgm:presLayoutVars>
          <dgm:bulletEnabled val="1"/>
        </dgm:presLayoutVars>
      </dgm:prSet>
      <dgm:spPr/>
      <dgm:t>
        <a:bodyPr/>
        <a:lstStyle/>
        <a:p>
          <a:endParaRPr lang="en-US"/>
        </a:p>
      </dgm:t>
    </dgm:pt>
    <dgm:pt modelId="{4E044C2D-A11C-4BB1-8CAD-7ED5343730A1}" type="pres">
      <dgm:prSet presAssocID="{52367875-36F3-410E-80FB-9E1835F2E2DC}" presName="sibTrans" presStyleLbl="node1" presStyleIdx="3" presStyleCnt="7"/>
      <dgm:spPr/>
      <dgm:t>
        <a:bodyPr/>
        <a:lstStyle/>
        <a:p>
          <a:endParaRPr lang="en-US"/>
        </a:p>
      </dgm:t>
    </dgm:pt>
    <dgm:pt modelId="{C8F86AD4-767B-42FF-8FA7-04A0AF1D389F}" type="pres">
      <dgm:prSet presAssocID="{E2EDE24F-8885-4502-9459-49837C72F963}" presName="dummy" presStyleCnt="0"/>
      <dgm:spPr/>
    </dgm:pt>
    <dgm:pt modelId="{0940C94C-0BB5-44FE-BF05-97803DA086AA}" type="pres">
      <dgm:prSet presAssocID="{E2EDE24F-8885-4502-9459-49837C72F963}" presName="node" presStyleLbl="revTx" presStyleIdx="4" presStyleCnt="7">
        <dgm:presLayoutVars>
          <dgm:bulletEnabled val="1"/>
        </dgm:presLayoutVars>
      </dgm:prSet>
      <dgm:spPr/>
      <dgm:t>
        <a:bodyPr/>
        <a:lstStyle/>
        <a:p>
          <a:endParaRPr lang="en-US"/>
        </a:p>
      </dgm:t>
    </dgm:pt>
    <dgm:pt modelId="{E098609D-7E47-4C14-9813-529DFC4B7E4D}" type="pres">
      <dgm:prSet presAssocID="{70BC259C-E87F-4959-BAD1-4B4699524FD3}" presName="sibTrans" presStyleLbl="node1" presStyleIdx="4" presStyleCnt="7"/>
      <dgm:spPr/>
      <dgm:t>
        <a:bodyPr/>
        <a:lstStyle/>
        <a:p>
          <a:endParaRPr lang="en-US"/>
        </a:p>
      </dgm:t>
    </dgm:pt>
    <dgm:pt modelId="{E3F4FFD7-45B1-4487-81EB-DBD423548A26}" type="pres">
      <dgm:prSet presAssocID="{D4D80AF0-3F3B-4B4F-B841-6B3360C50A66}" presName="dummy" presStyleCnt="0"/>
      <dgm:spPr/>
    </dgm:pt>
    <dgm:pt modelId="{FB94C7DE-E8B2-4342-902B-1E55D97EDC91}" type="pres">
      <dgm:prSet presAssocID="{D4D80AF0-3F3B-4B4F-B841-6B3360C50A66}" presName="node" presStyleLbl="revTx" presStyleIdx="5" presStyleCnt="7">
        <dgm:presLayoutVars>
          <dgm:bulletEnabled val="1"/>
        </dgm:presLayoutVars>
      </dgm:prSet>
      <dgm:spPr/>
      <dgm:t>
        <a:bodyPr/>
        <a:lstStyle/>
        <a:p>
          <a:endParaRPr lang="en-US"/>
        </a:p>
      </dgm:t>
    </dgm:pt>
    <dgm:pt modelId="{3437F08F-B124-4AAF-B7C5-91F8A840E0F8}" type="pres">
      <dgm:prSet presAssocID="{FE9A66A8-C5EB-406B-A427-CC8E4E1A2851}" presName="sibTrans" presStyleLbl="node1" presStyleIdx="5" presStyleCnt="7"/>
      <dgm:spPr/>
      <dgm:t>
        <a:bodyPr/>
        <a:lstStyle/>
        <a:p>
          <a:endParaRPr lang="en-US"/>
        </a:p>
      </dgm:t>
    </dgm:pt>
    <dgm:pt modelId="{733A0D6E-51E1-4FF1-98BB-72C33DC49DE0}" type="pres">
      <dgm:prSet presAssocID="{8ED74A3D-F28F-4E19-ADA2-20F4FC022380}" presName="dummy" presStyleCnt="0"/>
      <dgm:spPr/>
    </dgm:pt>
    <dgm:pt modelId="{39F0A454-28F0-4EB8-89CE-DC3C60E04534}" type="pres">
      <dgm:prSet presAssocID="{8ED74A3D-F28F-4E19-ADA2-20F4FC022380}" presName="node" presStyleLbl="revTx" presStyleIdx="6" presStyleCnt="7">
        <dgm:presLayoutVars>
          <dgm:bulletEnabled val="1"/>
        </dgm:presLayoutVars>
      </dgm:prSet>
      <dgm:spPr/>
      <dgm:t>
        <a:bodyPr/>
        <a:lstStyle/>
        <a:p>
          <a:endParaRPr lang="en-US"/>
        </a:p>
      </dgm:t>
    </dgm:pt>
    <dgm:pt modelId="{DC7A1E8E-1CA4-4F0E-AF63-073035099ED2}" type="pres">
      <dgm:prSet presAssocID="{697843E7-B11A-477C-95EF-3A17CE30D418}" presName="sibTrans" presStyleLbl="node1" presStyleIdx="6" presStyleCnt="7"/>
      <dgm:spPr/>
      <dgm:t>
        <a:bodyPr/>
        <a:lstStyle/>
        <a:p>
          <a:endParaRPr lang="en-US"/>
        </a:p>
      </dgm:t>
    </dgm:pt>
  </dgm:ptLst>
  <dgm:cxnLst>
    <dgm:cxn modelId="{BB72721E-CB27-4383-B93F-D3B988ED99AE}" srcId="{706015CD-F361-4245-B775-F8B72DB4BB0A}" destId="{E2EDE24F-8885-4502-9459-49837C72F963}" srcOrd="4" destOrd="0" parTransId="{D6A6A4A8-B05D-4961-8696-B6DCD9024BEE}" sibTransId="{70BC259C-E87F-4959-BAD1-4B4699524FD3}"/>
    <dgm:cxn modelId="{95E3BEBD-D294-42E4-8B91-88EDF453A595}" type="presOf" srcId="{E2EDE24F-8885-4502-9459-49837C72F963}" destId="{0940C94C-0BB5-44FE-BF05-97803DA086AA}" srcOrd="0" destOrd="0" presId="urn:microsoft.com/office/officeart/2005/8/layout/cycle1"/>
    <dgm:cxn modelId="{EF40C03A-0D6F-47FE-A9F4-CE01D2D27A20}" type="presOf" srcId="{706015CD-F361-4245-B775-F8B72DB4BB0A}" destId="{DDBF8454-DA3E-4A52-AAC6-DD34AD053359}" srcOrd="0" destOrd="0" presId="urn:microsoft.com/office/officeart/2005/8/layout/cycle1"/>
    <dgm:cxn modelId="{68B43DFB-42F6-475E-8B14-FBECAA82DE77}" type="presOf" srcId="{70BC259C-E87F-4959-BAD1-4B4699524FD3}" destId="{E098609D-7E47-4C14-9813-529DFC4B7E4D}" srcOrd="0" destOrd="0" presId="urn:microsoft.com/office/officeart/2005/8/layout/cycle1"/>
    <dgm:cxn modelId="{CEA31D62-3082-42C1-9612-46D088738F11}" srcId="{706015CD-F361-4245-B775-F8B72DB4BB0A}" destId="{80756393-D5B4-4952-A980-02DF28C37CF2}" srcOrd="2" destOrd="0" parTransId="{1981F240-E153-45AC-82C5-373DE2149F64}" sibTransId="{FF951571-AAA1-43C0-8567-29FFFF92AB25}"/>
    <dgm:cxn modelId="{475605F6-FCF3-4A82-BF6C-EE590AA5A399}" type="presOf" srcId="{D1572CB3-2A02-4900-A456-B7F994D4F01D}" destId="{FFCA20AD-A776-4576-A7CA-E135F2D917BC}" srcOrd="0" destOrd="0" presId="urn:microsoft.com/office/officeart/2005/8/layout/cycle1"/>
    <dgm:cxn modelId="{4830973E-D3E1-4126-9976-81597BB87F68}" srcId="{706015CD-F361-4245-B775-F8B72DB4BB0A}" destId="{437E0D70-3D85-4049-B3E5-0E0E3B0B9104}" srcOrd="3" destOrd="0" parTransId="{C6398ECA-2620-41EE-AF2D-1BF043625A11}" sibTransId="{52367875-36F3-410E-80FB-9E1835F2E2DC}"/>
    <dgm:cxn modelId="{AB021CB0-6076-4B28-9A44-52A41B398DC3}" type="presOf" srcId="{80756393-D5B4-4952-A980-02DF28C37CF2}" destId="{66AEB7DF-929F-45AC-BD01-D1FF7A0AA728}" srcOrd="0" destOrd="0" presId="urn:microsoft.com/office/officeart/2005/8/layout/cycle1"/>
    <dgm:cxn modelId="{801FD0AD-74EE-4697-BEBB-FC20D1CF9AC7}" type="presOf" srcId="{52367875-36F3-410E-80FB-9E1835F2E2DC}" destId="{4E044C2D-A11C-4BB1-8CAD-7ED5343730A1}" srcOrd="0" destOrd="0" presId="urn:microsoft.com/office/officeart/2005/8/layout/cycle1"/>
    <dgm:cxn modelId="{ECF858C9-34DC-42EB-B747-F4F71E9B248A}" type="presOf" srcId="{FF951571-AAA1-43C0-8567-29FFFF92AB25}" destId="{04948AC0-E1C9-4BC4-B4A5-2DE658B32BA5}" srcOrd="0" destOrd="0" presId="urn:microsoft.com/office/officeart/2005/8/layout/cycle1"/>
    <dgm:cxn modelId="{D95BE6D5-F358-47EC-9F27-3EBCB9B08256}" type="presOf" srcId="{D4D80AF0-3F3B-4B4F-B841-6B3360C50A66}" destId="{FB94C7DE-E8B2-4342-902B-1E55D97EDC91}" srcOrd="0" destOrd="0" presId="urn:microsoft.com/office/officeart/2005/8/layout/cycle1"/>
    <dgm:cxn modelId="{BFCC3768-232A-4485-800B-761A29E058E3}" type="presOf" srcId="{697843E7-B11A-477C-95EF-3A17CE30D418}" destId="{DC7A1E8E-1CA4-4F0E-AF63-073035099ED2}" srcOrd="0" destOrd="0" presId="urn:microsoft.com/office/officeart/2005/8/layout/cycle1"/>
    <dgm:cxn modelId="{C689D27A-DCC4-45C5-A7F1-AC38A5ECBC5F}" type="presOf" srcId="{A2FF91F0-9511-427E-BD58-AEBE4831306F}" destId="{C762F9EB-5631-44B4-A0D3-C2F61B00F6E9}" srcOrd="0" destOrd="0" presId="urn:microsoft.com/office/officeart/2005/8/layout/cycle1"/>
    <dgm:cxn modelId="{6767AFD6-386C-4980-9B36-AF8CE61799D3}" type="presOf" srcId="{E7899779-CF17-4205-A716-11B955518FFA}" destId="{EF05E807-DB45-437D-A6C4-7B1A7205E998}" srcOrd="0" destOrd="0" presId="urn:microsoft.com/office/officeart/2005/8/layout/cycle1"/>
    <dgm:cxn modelId="{F1B82990-3F87-4F0E-96FE-C113C732576D}" srcId="{706015CD-F361-4245-B775-F8B72DB4BB0A}" destId="{A2FF91F0-9511-427E-BD58-AEBE4831306F}" srcOrd="0" destOrd="0" parTransId="{7BE3A90E-F3A2-4237-AFC1-584F3F44105F}" sibTransId="{D1572CB3-2A02-4900-A456-B7F994D4F01D}"/>
    <dgm:cxn modelId="{98815872-681B-48E4-8B2F-2051C38B0D82}" type="presOf" srcId="{8ED74A3D-F28F-4E19-ADA2-20F4FC022380}" destId="{39F0A454-28F0-4EB8-89CE-DC3C60E04534}" srcOrd="0" destOrd="0" presId="urn:microsoft.com/office/officeart/2005/8/layout/cycle1"/>
    <dgm:cxn modelId="{B0B8A7CA-36E5-4D95-B711-3BCF9161781F}" type="presOf" srcId="{437E0D70-3D85-4049-B3E5-0E0E3B0B9104}" destId="{8D2F85B0-779F-4AED-865F-B47AB75ABED3}" srcOrd="0" destOrd="0" presId="urn:microsoft.com/office/officeart/2005/8/layout/cycle1"/>
    <dgm:cxn modelId="{7399C231-D926-4D13-8875-86856ABDCCD2}" srcId="{706015CD-F361-4245-B775-F8B72DB4BB0A}" destId="{D4D80AF0-3F3B-4B4F-B841-6B3360C50A66}" srcOrd="5" destOrd="0" parTransId="{C5BEF54B-28CE-4C2E-AB26-46CE0DD437AE}" sibTransId="{FE9A66A8-C5EB-406B-A427-CC8E4E1A2851}"/>
    <dgm:cxn modelId="{FBA4F51C-D671-41DB-BA26-4D580BA7CA75}" srcId="{706015CD-F361-4245-B775-F8B72DB4BB0A}" destId="{8ED74A3D-F28F-4E19-ADA2-20F4FC022380}" srcOrd="6" destOrd="0" parTransId="{C8A5FA4D-A178-4523-A231-3796DE3E3B59}" sibTransId="{697843E7-B11A-477C-95EF-3A17CE30D418}"/>
    <dgm:cxn modelId="{1252419D-9DC3-42D0-8175-0F5FB793272F}" srcId="{706015CD-F361-4245-B775-F8B72DB4BB0A}" destId="{E7899779-CF17-4205-A716-11B955518FFA}" srcOrd="1" destOrd="0" parTransId="{511856D7-65D3-4234-BD03-8BD92AD41436}" sibTransId="{C37D6681-DF79-41CD-8B38-296B7FA34173}"/>
    <dgm:cxn modelId="{959DDE46-7090-48B0-9D59-A2DCA9E6B803}" type="presOf" srcId="{C37D6681-DF79-41CD-8B38-296B7FA34173}" destId="{C4F5941B-5AF7-4CA1-9D45-567306F23F0C}" srcOrd="0" destOrd="0" presId="urn:microsoft.com/office/officeart/2005/8/layout/cycle1"/>
    <dgm:cxn modelId="{12794AA3-23E3-4F41-A44E-A72DECE23E17}" type="presOf" srcId="{FE9A66A8-C5EB-406B-A427-CC8E4E1A2851}" destId="{3437F08F-B124-4AAF-B7C5-91F8A840E0F8}" srcOrd="0" destOrd="0" presId="urn:microsoft.com/office/officeart/2005/8/layout/cycle1"/>
    <dgm:cxn modelId="{06B53FA2-80BC-42C2-B888-68410C8A8446}" type="presParOf" srcId="{DDBF8454-DA3E-4A52-AAC6-DD34AD053359}" destId="{91FB3BC5-5C29-4A29-8E65-F2DC3809478C}" srcOrd="0" destOrd="0" presId="urn:microsoft.com/office/officeart/2005/8/layout/cycle1"/>
    <dgm:cxn modelId="{92045204-7B86-4973-BD20-847BCB4E3C28}" type="presParOf" srcId="{DDBF8454-DA3E-4A52-AAC6-DD34AD053359}" destId="{C762F9EB-5631-44B4-A0D3-C2F61B00F6E9}" srcOrd="1" destOrd="0" presId="urn:microsoft.com/office/officeart/2005/8/layout/cycle1"/>
    <dgm:cxn modelId="{9026AADD-3313-45F1-85FA-5C254F928CB0}" type="presParOf" srcId="{DDBF8454-DA3E-4A52-AAC6-DD34AD053359}" destId="{FFCA20AD-A776-4576-A7CA-E135F2D917BC}" srcOrd="2" destOrd="0" presId="urn:microsoft.com/office/officeart/2005/8/layout/cycle1"/>
    <dgm:cxn modelId="{BEFB7639-6F27-4D1F-A6A9-B59AC72A1F8D}" type="presParOf" srcId="{DDBF8454-DA3E-4A52-AAC6-DD34AD053359}" destId="{2FA22527-7EF0-49CE-A7E0-74DA419DE9DD}" srcOrd="3" destOrd="0" presId="urn:microsoft.com/office/officeart/2005/8/layout/cycle1"/>
    <dgm:cxn modelId="{309E90F6-5784-4EBD-9260-C73E4E2023A1}" type="presParOf" srcId="{DDBF8454-DA3E-4A52-AAC6-DD34AD053359}" destId="{EF05E807-DB45-437D-A6C4-7B1A7205E998}" srcOrd="4" destOrd="0" presId="urn:microsoft.com/office/officeart/2005/8/layout/cycle1"/>
    <dgm:cxn modelId="{4D4CB577-A3D8-4B10-8A09-6B5787591611}" type="presParOf" srcId="{DDBF8454-DA3E-4A52-AAC6-DD34AD053359}" destId="{C4F5941B-5AF7-4CA1-9D45-567306F23F0C}" srcOrd="5" destOrd="0" presId="urn:microsoft.com/office/officeart/2005/8/layout/cycle1"/>
    <dgm:cxn modelId="{58C6B70D-FA18-4EC7-84AA-00D172CFB4FB}" type="presParOf" srcId="{DDBF8454-DA3E-4A52-AAC6-DD34AD053359}" destId="{B30AC497-CD9D-4B3D-89F7-F0FA63B986A2}" srcOrd="6" destOrd="0" presId="urn:microsoft.com/office/officeart/2005/8/layout/cycle1"/>
    <dgm:cxn modelId="{F31F86B6-6FF0-40B2-9E05-4B94FF94D2A0}" type="presParOf" srcId="{DDBF8454-DA3E-4A52-AAC6-DD34AD053359}" destId="{66AEB7DF-929F-45AC-BD01-D1FF7A0AA728}" srcOrd="7" destOrd="0" presId="urn:microsoft.com/office/officeart/2005/8/layout/cycle1"/>
    <dgm:cxn modelId="{F528A2A9-A639-4825-A7E5-5CF94D7AFF0D}" type="presParOf" srcId="{DDBF8454-DA3E-4A52-AAC6-DD34AD053359}" destId="{04948AC0-E1C9-4BC4-B4A5-2DE658B32BA5}" srcOrd="8" destOrd="0" presId="urn:microsoft.com/office/officeart/2005/8/layout/cycle1"/>
    <dgm:cxn modelId="{9C0B0A46-97A9-46FB-8780-666AA535F20A}" type="presParOf" srcId="{DDBF8454-DA3E-4A52-AAC6-DD34AD053359}" destId="{CAF0ED37-9786-45AD-A106-F84219175FF7}" srcOrd="9" destOrd="0" presId="urn:microsoft.com/office/officeart/2005/8/layout/cycle1"/>
    <dgm:cxn modelId="{7F00445F-295D-4831-B97E-F50CFF1035FC}" type="presParOf" srcId="{DDBF8454-DA3E-4A52-AAC6-DD34AD053359}" destId="{8D2F85B0-779F-4AED-865F-B47AB75ABED3}" srcOrd="10" destOrd="0" presId="urn:microsoft.com/office/officeart/2005/8/layout/cycle1"/>
    <dgm:cxn modelId="{351F285C-FD5C-410F-A084-B3191F2C01AC}" type="presParOf" srcId="{DDBF8454-DA3E-4A52-AAC6-DD34AD053359}" destId="{4E044C2D-A11C-4BB1-8CAD-7ED5343730A1}" srcOrd="11" destOrd="0" presId="urn:microsoft.com/office/officeart/2005/8/layout/cycle1"/>
    <dgm:cxn modelId="{D5B53951-6C93-481F-A6A3-F38EB8C8FB18}" type="presParOf" srcId="{DDBF8454-DA3E-4A52-AAC6-DD34AD053359}" destId="{C8F86AD4-767B-42FF-8FA7-04A0AF1D389F}" srcOrd="12" destOrd="0" presId="urn:microsoft.com/office/officeart/2005/8/layout/cycle1"/>
    <dgm:cxn modelId="{BA9C69F7-DEBE-4B14-922B-8D7E43387D27}" type="presParOf" srcId="{DDBF8454-DA3E-4A52-AAC6-DD34AD053359}" destId="{0940C94C-0BB5-44FE-BF05-97803DA086AA}" srcOrd="13" destOrd="0" presId="urn:microsoft.com/office/officeart/2005/8/layout/cycle1"/>
    <dgm:cxn modelId="{BA24D1BE-CFB3-4248-98C7-FB49E1C7F34D}" type="presParOf" srcId="{DDBF8454-DA3E-4A52-AAC6-DD34AD053359}" destId="{E098609D-7E47-4C14-9813-529DFC4B7E4D}" srcOrd="14" destOrd="0" presId="urn:microsoft.com/office/officeart/2005/8/layout/cycle1"/>
    <dgm:cxn modelId="{FCAA32BC-592C-4FB9-BF3F-E5524CBB764B}" type="presParOf" srcId="{DDBF8454-DA3E-4A52-AAC6-DD34AD053359}" destId="{E3F4FFD7-45B1-4487-81EB-DBD423548A26}" srcOrd="15" destOrd="0" presId="urn:microsoft.com/office/officeart/2005/8/layout/cycle1"/>
    <dgm:cxn modelId="{6234E1D4-C119-49E1-8760-68FA987B5197}" type="presParOf" srcId="{DDBF8454-DA3E-4A52-AAC6-DD34AD053359}" destId="{FB94C7DE-E8B2-4342-902B-1E55D97EDC91}" srcOrd="16" destOrd="0" presId="urn:microsoft.com/office/officeart/2005/8/layout/cycle1"/>
    <dgm:cxn modelId="{0A276707-5765-4CD9-9E4A-19C70404564A}" type="presParOf" srcId="{DDBF8454-DA3E-4A52-AAC6-DD34AD053359}" destId="{3437F08F-B124-4AAF-B7C5-91F8A840E0F8}" srcOrd="17" destOrd="0" presId="urn:microsoft.com/office/officeart/2005/8/layout/cycle1"/>
    <dgm:cxn modelId="{86703175-EB1D-41B6-8545-06A13DEE90BD}" type="presParOf" srcId="{DDBF8454-DA3E-4A52-AAC6-DD34AD053359}" destId="{733A0D6E-51E1-4FF1-98BB-72C33DC49DE0}" srcOrd="18" destOrd="0" presId="urn:microsoft.com/office/officeart/2005/8/layout/cycle1"/>
    <dgm:cxn modelId="{9949ED54-B366-4C49-8F94-3569854200D8}" type="presParOf" srcId="{DDBF8454-DA3E-4A52-AAC6-DD34AD053359}" destId="{39F0A454-28F0-4EB8-89CE-DC3C60E04534}" srcOrd="19" destOrd="0" presId="urn:microsoft.com/office/officeart/2005/8/layout/cycle1"/>
    <dgm:cxn modelId="{4220DE4A-B7F7-4472-8F8C-35D1CFB72272}" type="presParOf" srcId="{DDBF8454-DA3E-4A52-AAC6-DD34AD053359}" destId="{DC7A1E8E-1CA4-4F0E-AF63-073035099ED2}"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17DF7-92C2-4418-BAD8-FCC33CF94088}" type="doc">
      <dgm:prSet loTypeId="urn:microsoft.com/office/officeart/2005/8/layout/chevron1" loCatId="process" qsTypeId="urn:microsoft.com/office/officeart/2005/8/quickstyle/simple4" qsCatId="simple" csTypeId="urn:microsoft.com/office/officeart/2005/8/colors/accent1_2" csCatId="accent1" phldr="1"/>
      <dgm:spPr/>
    </dgm:pt>
    <dgm:pt modelId="{712D9123-64E0-4056-9898-CE087D0FF37A}">
      <dgm:prSet phldrT="[Text]"/>
      <dgm:spPr>
        <a:scene3d>
          <a:camera prst="orthographicFront"/>
          <a:lightRig rig="threePt" dir="t"/>
        </a:scene3d>
        <a:sp3d>
          <a:bevelT/>
        </a:sp3d>
      </dgm:spPr>
      <dgm:t>
        <a:bodyPr/>
        <a:lstStyle/>
        <a:p>
          <a:r>
            <a:rPr lang="en-US" dirty="0" smtClean="0"/>
            <a:t>Assess Needs</a:t>
          </a:r>
          <a:endParaRPr lang="en-US" dirty="0"/>
        </a:p>
      </dgm:t>
    </dgm:pt>
    <dgm:pt modelId="{AD172B66-F896-465C-B5AD-C9E9FA309BCF}" type="parTrans" cxnId="{5CA38B8F-48D3-467D-A2AE-3FF0137B6638}">
      <dgm:prSet/>
      <dgm:spPr/>
      <dgm:t>
        <a:bodyPr/>
        <a:lstStyle/>
        <a:p>
          <a:endParaRPr lang="en-US"/>
        </a:p>
      </dgm:t>
    </dgm:pt>
    <dgm:pt modelId="{B953F121-C372-41BC-A32D-D3B051897999}" type="sibTrans" cxnId="{5CA38B8F-48D3-467D-A2AE-3FF0137B6638}">
      <dgm:prSet/>
      <dgm:spPr/>
      <dgm:t>
        <a:bodyPr/>
        <a:lstStyle/>
        <a:p>
          <a:endParaRPr lang="en-US"/>
        </a:p>
      </dgm:t>
    </dgm:pt>
    <dgm:pt modelId="{E5673330-E350-4271-B930-8FB2636B9DCB}">
      <dgm:prSet phldrT="[Text]"/>
      <dgm:spPr>
        <a:scene3d>
          <a:camera prst="orthographicFront"/>
          <a:lightRig rig="threePt" dir="t"/>
        </a:scene3d>
        <a:sp3d>
          <a:bevelT/>
        </a:sp3d>
      </dgm:spPr>
      <dgm:t>
        <a:bodyPr/>
        <a:lstStyle/>
        <a:p>
          <a:r>
            <a:rPr lang="en-US" dirty="0" smtClean="0"/>
            <a:t>Define Enterprise Architecture</a:t>
          </a:r>
          <a:endParaRPr lang="en-US" dirty="0"/>
        </a:p>
      </dgm:t>
    </dgm:pt>
    <dgm:pt modelId="{415AF22D-34DE-424A-AE54-E930124222B2}" type="parTrans" cxnId="{76A6AAB9-252A-4666-ACE0-A5582F3C8035}">
      <dgm:prSet/>
      <dgm:spPr/>
      <dgm:t>
        <a:bodyPr/>
        <a:lstStyle/>
        <a:p>
          <a:endParaRPr lang="en-US"/>
        </a:p>
      </dgm:t>
    </dgm:pt>
    <dgm:pt modelId="{F10CCB82-A51B-4066-8ACB-55342F84CEDE}" type="sibTrans" cxnId="{76A6AAB9-252A-4666-ACE0-A5582F3C8035}">
      <dgm:prSet/>
      <dgm:spPr/>
      <dgm:t>
        <a:bodyPr/>
        <a:lstStyle/>
        <a:p>
          <a:endParaRPr lang="en-US"/>
        </a:p>
      </dgm:t>
    </dgm:pt>
    <dgm:pt modelId="{03AC8C16-A2F0-4C40-901F-71599DAA44D9}">
      <dgm:prSet phldrT="[Text]"/>
      <dgm:spPr>
        <a:scene3d>
          <a:camera prst="orthographicFront"/>
          <a:lightRig rig="threePt" dir="t"/>
        </a:scene3d>
        <a:sp3d>
          <a:bevelT/>
        </a:sp3d>
      </dgm:spPr>
      <dgm:t>
        <a:bodyPr/>
        <a:lstStyle/>
        <a:p>
          <a:r>
            <a:rPr lang="en-US" dirty="0" smtClean="0"/>
            <a:t>Define Service / Capabilities</a:t>
          </a:r>
          <a:endParaRPr lang="en-US" dirty="0"/>
        </a:p>
      </dgm:t>
    </dgm:pt>
    <dgm:pt modelId="{4B8013F7-9B5C-4BCA-A0CF-C5DB9786872F}" type="parTrans" cxnId="{693912EE-4ABA-4A49-9A22-770521F24831}">
      <dgm:prSet/>
      <dgm:spPr/>
      <dgm:t>
        <a:bodyPr/>
        <a:lstStyle/>
        <a:p>
          <a:endParaRPr lang="en-US"/>
        </a:p>
      </dgm:t>
    </dgm:pt>
    <dgm:pt modelId="{1EB8E41F-49C3-4A43-8F31-7CF110A1BA16}" type="sibTrans" cxnId="{693912EE-4ABA-4A49-9A22-770521F24831}">
      <dgm:prSet/>
      <dgm:spPr/>
      <dgm:t>
        <a:bodyPr/>
        <a:lstStyle/>
        <a:p>
          <a:endParaRPr lang="en-US"/>
        </a:p>
      </dgm:t>
    </dgm:pt>
    <dgm:pt modelId="{AAC98CBA-018D-4CE4-BD6E-A363BF34652D}">
      <dgm:prSet phldrT="[Text]"/>
      <dgm:spPr>
        <a:scene3d>
          <a:camera prst="orthographicFront"/>
          <a:lightRig rig="threePt" dir="t"/>
        </a:scene3d>
        <a:sp3d>
          <a:bevelT/>
        </a:sp3d>
      </dgm:spPr>
      <dgm:t>
        <a:bodyPr/>
        <a:lstStyle/>
        <a:p>
          <a:r>
            <a:rPr lang="en-US" dirty="0" smtClean="0"/>
            <a:t>Implementation and Pilot with HISD</a:t>
          </a:r>
          <a:endParaRPr lang="en-US" dirty="0"/>
        </a:p>
      </dgm:t>
    </dgm:pt>
    <dgm:pt modelId="{1B9AAF4D-0C4A-45BF-B60F-CB98961DCD76}" type="parTrans" cxnId="{D3234684-46C8-4792-A0FE-2E49C1204AE4}">
      <dgm:prSet/>
      <dgm:spPr/>
      <dgm:t>
        <a:bodyPr/>
        <a:lstStyle/>
        <a:p>
          <a:endParaRPr lang="en-US"/>
        </a:p>
      </dgm:t>
    </dgm:pt>
    <dgm:pt modelId="{2FA37C90-55D9-4114-879E-4DB908D7D25C}" type="sibTrans" cxnId="{D3234684-46C8-4792-A0FE-2E49C1204AE4}">
      <dgm:prSet/>
      <dgm:spPr/>
      <dgm:t>
        <a:bodyPr/>
        <a:lstStyle/>
        <a:p>
          <a:endParaRPr lang="en-US"/>
        </a:p>
      </dgm:t>
    </dgm:pt>
    <dgm:pt modelId="{3E4F26DB-84C6-422E-9BE5-2580D36F3F12}">
      <dgm:prSet phldrT="[Text]"/>
      <dgm:spPr>
        <a:scene3d>
          <a:camera prst="orthographicFront"/>
          <a:lightRig rig="threePt" dir="t"/>
        </a:scene3d>
        <a:sp3d>
          <a:bevelT/>
        </a:sp3d>
      </dgm:spPr>
      <dgm:t>
        <a:bodyPr/>
        <a:lstStyle/>
        <a:p>
          <a:r>
            <a:rPr lang="en-US" dirty="0" smtClean="0"/>
            <a:t>Extend Offering</a:t>
          </a:r>
          <a:endParaRPr lang="en-US" dirty="0"/>
        </a:p>
      </dgm:t>
    </dgm:pt>
    <dgm:pt modelId="{564BD60E-3502-4911-903B-7F8BF5BD0FEA}" type="parTrans" cxnId="{34F52E91-D004-45C5-89A7-C33593E9A2E4}">
      <dgm:prSet/>
      <dgm:spPr/>
      <dgm:t>
        <a:bodyPr/>
        <a:lstStyle/>
        <a:p>
          <a:endParaRPr lang="en-US"/>
        </a:p>
      </dgm:t>
    </dgm:pt>
    <dgm:pt modelId="{6D2A3473-356A-4DD1-8C6F-4C687C6044DD}" type="sibTrans" cxnId="{34F52E91-D004-45C5-89A7-C33593E9A2E4}">
      <dgm:prSet/>
      <dgm:spPr/>
      <dgm:t>
        <a:bodyPr/>
        <a:lstStyle/>
        <a:p>
          <a:endParaRPr lang="en-US"/>
        </a:p>
      </dgm:t>
    </dgm:pt>
    <dgm:pt modelId="{5BF9C67F-D7F1-4852-9BE9-13AB8D82F196}">
      <dgm:prSet phldrT="[Text]"/>
      <dgm:spPr>
        <a:scene3d>
          <a:camera prst="orthographicFront"/>
          <a:lightRig rig="threePt" dir="t"/>
        </a:scene3d>
        <a:sp3d>
          <a:bevelT/>
        </a:sp3d>
      </dgm:spPr>
      <dgm:t>
        <a:bodyPr/>
        <a:lstStyle/>
        <a:p>
          <a:r>
            <a:rPr lang="en-US" dirty="0" smtClean="0"/>
            <a:t>Expand Onboarding with HISD Teams</a:t>
          </a:r>
          <a:endParaRPr lang="en-US" dirty="0"/>
        </a:p>
      </dgm:t>
    </dgm:pt>
    <dgm:pt modelId="{C00BB7CD-0A9A-4A92-8E5B-4CD256B77687}" type="parTrans" cxnId="{5CEF83E5-50E3-4C4E-814E-407BDB0DD334}">
      <dgm:prSet/>
      <dgm:spPr/>
      <dgm:t>
        <a:bodyPr/>
        <a:lstStyle/>
        <a:p>
          <a:endParaRPr lang="en-US"/>
        </a:p>
      </dgm:t>
    </dgm:pt>
    <dgm:pt modelId="{A0CDB23D-91CB-422F-AF63-508381BB77B0}" type="sibTrans" cxnId="{5CEF83E5-50E3-4C4E-814E-407BDB0DD334}">
      <dgm:prSet/>
      <dgm:spPr/>
      <dgm:t>
        <a:bodyPr/>
        <a:lstStyle/>
        <a:p>
          <a:endParaRPr lang="en-US"/>
        </a:p>
      </dgm:t>
    </dgm:pt>
    <dgm:pt modelId="{31EBADCC-7D9A-4CA7-B61B-600300A8E31F}" type="pres">
      <dgm:prSet presAssocID="{88D17DF7-92C2-4418-BAD8-FCC33CF94088}" presName="Name0" presStyleCnt="0">
        <dgm:presLayoutVars>
          <dgm:dir/>
          <dgm:animLvl val="lvl"/>
          <dgm:resizeHandles val="exact"/>
        </dgm:presLayoutVars>
      </dgm:prSet>
      <dgm:spPr/>
    </dgm:pt>
    <dgm:pt modelId="{AC4C8199-D02B-43D5-B9BB-5AAD4AEA8890}" type="pres">
      <dgm:prSet presAssocID="{712D9123-64E0-4056-9898-CE087D0FF37A}" presName="parTxOnly" presStyleLbl="node1" presStyleIdx="0" presStyleCnt="6">
        <dgm:presLayoutVars>
          <dgm:chMax val="0"/>
          <dgm:chPref val="0"/>
          <dgm:bulletEnabled val="1"/>
        </dgm:presLayoutVars>
      </dgm:prSet>
      <dgm:spPr/>
      <dgm:t>
        <a:bodyPr/>
        <a:lstStyle/>
        <a:p>
          <a:endParaRPr lang="en-US"/>
        </a:p>
      </dgm:t>
    </dgm:pt>
    <dgm:pt modelId="{96BEBE1A-01E5-44E9-B00C-A13B18548F72}" type="pres">
      <dgm:prSet presAssocID="{B953F121-C372-41BC-A32D-D3B051897999}" presName="parTxOnlySpace" presStyleCnt="0"/>
      <dgm:spPr/>
    </dgm:pt>
    <dgm:pt modelId="{E00A2ED6-C9A6-4F41-A287-22D3B78AC487}" type="pres">
      <dgm:prSet presAssocID="{E5673330-E350-4271-B930-8FB2636B9DCB}" presName="parTxOnly" presStyleLbl="node1" presStyleIdx="1" presStyleCnt="6">
        <dgm:presLayoutVars>
          <dgm:chMax val="0"/>
          <dgm:chPref val="0"/>
          <dgm:bulletEnabled val="1"/>
        </dgm:presLayoutVars>
      </dgm:prSet>
      <dgm:spPr/>
      <dgm:t>
        <a:bodyPr/>
        <a:lstStyle/>
        <a:p>
          <a:endParaRPr lang="en-US"/>
        </a:p>
      </dgm:t>
    </dgm:pt>
    <dgm:pt modelId="{A4EA4F74-B4FA-4B27-BEAE-F4F4F82C9694}" type="pres">
      <dgm:prSet presAssocID="{F10CCB82-A51B-4066-8ACB-55342F84CEDE}" presName="parTxOnlySpace" presStyleCnt="0"/>
      <dgm:spPr/>
    </dgm:pt>
    <dgm:pt modelId="{9BB27BE5-A180-4B13-8233-4B91D450AE5B}" type="pres">
      <dgm:prSet presAssocID="{03AC8C16-A2F0-4C40-901F-71599DAA44D9}" presName="parTxOnly" presStyleLbl="node1" presStyleIdx="2" presStyleCnt="6">
        <dgm:presLayoutVars>
          <dgm:chMax val="0"/>
          <dgm:chPref val="0"/>
          <dgm:bulletEnabled val="1"/>
        </dgm:presLayoutVars>
      </dgm:prSet>
      <dgm:spPr/>
      <dgm:t>
        <a:bodyPr/>
        <a:lstStyle/>
        <a:p>
          <a:endParaRPr lang="en-US"/>
        </a:p>
      </dgm:t>
    </dgm:pt>
    <dgm:pt modelId="{2BDC09DA-89CC-4D73-A820-326A78543600}" type="pres">
      <dgm:prSet presAssocID="{1EB8E41F-49C3-4A43-8F31-7CF110A1BA16}" presName="parTxOnlySpace" presStyleCnt="0"/>
      <dgm:spPr/>
    </dgm:pt>
    <dgm:pt modelId="{78D8AF9B-83CD-4268-9E84-B0ED454A09C8}" type="pres">
      <dgm:prSet presAssocID="{AAC98CBA-018D-4CE4-BD6E-A363BF34652D}" presName="parTxOnly" presStyleLbl="node1" presStyleIdx="3" presStyleCnt="6">
        <dgm:presLayoutVars>
          <dgm:chMax val="0"/>
          <dgm:chPref val="0"/>
          <dgm:bulletEnabled val="1"/>
        </dgm:presLayoutVars>
      </dgm:prSet>
      <dgm:spPr/>
      <dgm:t>
        <a:bodyPr/>
        <a:lstStyle/>
        <a:p>
          <a:endParaRPr lang="en-US"/>
        </a:p>
      </dgm:t>
    </dgm:pt>
    <dgm:pt modelId="{166701C9-7262-4031-ACB4-C37F0F8D046C}" type="pres">
      <dgm:prSet presAssocID="{2FA37C90-55D9-4114-879E-4DB908D7D25C}" presName="parTxOnlySpace" presStyleCnt="0"/>
      <dgm:spPr/>
    </dgm:pt>
    <dgm:pt modelId="{BE4C3ABE-402E-4A5D-A6E5-9A51B5D7A5FD}" type="pres">
      <dgm:prSet presAssocID="{5BF9C67F-D7F1-4852-9BE9-13AB8D82F196}" presName="parTxOnly" presStyleLbl="node1" presStyleIdx="4" presStyleCnt="6">
        <dgm:presLayoutVars>
          <dgm:chMax val="0"/>
          <dgm:chPref val="0"/>
          <dgm:bulletEnabled val="1"/>
        </dgm:presLayoutVars>
      </dgm:prSet>
      <dgm:spPr/>
      <dgm:t>
        <a:bodyPr/>
        <a:lstStyle/>
        <a:p>
          <a:endParaRPr lang="en-US"/>
        </a:p>
      </dgm:t>
    </dgm:pt>
    <dgm:pt modelId="{B2866584-0119-40EA-AA85-FC8619377817}" type="pres">
      <dgm:prSet presAssocID="{A0CDB23D-91CB-422F-AF63-508381BB77B0}" presName="parTxOnlySpace" presStyleCnt="0"/>
      <dgm:spPr/>
    </dgm:pt>
    <dgm:pt modelId="{3FC9FBE5-716C-440E-AE24-8604F6BC5563}" type="pres">
      <dgm:prSet presAssocID="{3E4F26DB-84C6-422E-9BE5-2580D36F3F12}" presName="parTxOnly" presStyleLbl="node1" presStyleIdx="5" presStyleCnt="6">
        <dgm:presLayoutVars>
          <dgm:chMax val="0"/>
          <dgm:chPref val="0"/>
          <dgm:bulletEnabled val="1"/>
        </dgm:presLayoutVars>
      </dgm:prSet>
      <dgm:spPr/>
      <dgm:t>
        <a:bodyPr/>
        <a:lstStyle/>
        <a:p>
          <a:endParaRPr lang="en-US"/>
        </a:p>
      </dgm:t>
    </dgm:pt>
  </dgm:ptLst>
  <dgm:cxnLst>
    <dgm:cxn modelId="{22419FF5-7AC0-462E-A330-0E9543CB0D70}" type="presOf" srcId="{712D9123-64E0-4056-9898-CE087D0FF37A}" destId="{AC4C8199-D02B-43D5-B9BB-5AAD4AEA8890}" srcOrd="0" destOrd="0" presId="urn:microsoft.com/office/officeart/2005/8/layout/chevron1"/>
    <dgm:cxn modelId="{209FCCF5-E84C-4F15-AD33-2FAA3233372C}" type="presOf" srcId="{03AC8C16-A2F0-4C40-901F-71599DAA44D9}" destId="{9BB27BE5-A180-4B13-8233-4B91D450AE5B}" srcOrd="0" destOrd="0" presId="urn:microsoft.com/office/officeart/2005/8/layout/chevron1"/>
    <dgm:cxn modelId="{1526037A-77D5-4B6D-9EC5-DA7B42FEA248}" type="presOf" srcId="{5BF9C67F-D7F1-4852-9BE9-13AB8D82F196}" destId="{BE4C3ABE-402E-4A5D-A6E5-9A51B5D7A5FD}" srcOrd="0" destOrd="0" presId="urn:microsoft.com/office/officeart/2005/8/layout/chevron1"/>
    <dgm:cxn modelId="{34F52E91-D004-45C5-89A7-C33593E9A2E4}" srcId="{88D17DF7-92C2-4418-BAD8-FCC33CF94088}" destId="{3E4F26DB-84C6-422E-9BE5-2580D36F3F12}" srcOrd="5" destOrd="0" parTransId="{564BD60E-3502-4911-903B-7F8BF5BD0FEA}" sibTransId="{6D2A3473-356A-4DD1-8C6F-4C687C6044DD}"/>
    <dgm:cxn modelId="{5CEF83E5-50E3-4C4E-814E-407BDB0DD334}" srcId="{88D17DF7-92C2-4418-BAD8-FCC33CF94088}" destId="{5BF9C67F-D7F1-4852-9BE9-13AB8D82F196}" srcOrd="4" destOrd="0" parTransId="{C00BB7CD-0A9A-4A92-8E5B-4CD256B77687}" sibTransId="{A0CDB23D-91CB-422F-AF63-508381BB77B0}"/>
    <dgm:cxn modelId="{693912EE-4ABA-4A49-9A22-770521F24831}" srcId="{88D17DF7-92C2-4418-BAD8-FCC33CF94088}" destId="{03AC8C16-A2F0-4C40-901F-71599DAA44D9}" srcOrd="2" destOrd="0" parTransId="{4B8013F7-9B5C-4BCA-A0CF-C5DB9786872F}" sibTransId="{1EB8E41F-49C3-4A43-8F31-7CF110A1BA16}"/>
    <dgm:cxn modelId="{19E8F866-79EB-4D6B-8D2C-AAA2DCA9C924}" type="presOf" srcId="{E5673330-E350-4271-B930-8FB2636B9DCB}" destId="{E00A2ED6-C9A6-4F41-A287-22D3B78AC487}" srcOrd="0" destOrd="0" presId="urn:microsoft.com/office/officeart/2005/8/layout/chevron1"/>
    <dgm:cxn modelId="{D3234684-46C8-4792-A0FE-2E49C1204AE4}" srcId="{88D17DF7-92C2-4418-BAD8-FCC33CF94088}" destId="{AAC98CBA-018D-4CE4-BD6E-A363BF34652D}" srcOrd="3" destOrd="0" parTransId="{1B9AAF4D-0C4A-45BF-B60F-CB98961DCD76}" sibTransId="{2FA37C90-55D9-4114-879E-4DB908D7D25C}"/>
    <dgm:cxn modelId="{29B13F53-4BBB-4EDA-BA3D-6455DF6C6A9B}" type="presOf" srcId="{3E4F26DB-84C6-422E-9BE5-2580D36F3F12}" destId="{3FC9FBE5-716C-440E-AE24-8604F6BC5563}" srcOrd="0" destOrd="0" presId="urn:microsoft.com/office/officeart/2005/8/layout/chevron1"/>
    <dgm:cxn modelId="{76A6AAB9-252A-4666-ACE0-A5582F3C8035}" srcId="{88D17DF7-92C2-4418-BAD8-FCC33CF94088}" destId="{E5673330-E350-4271-B930-8FB2636B9DCB}" srcOrd="1" destOrd="0" parTransId="{415AF22D-34DE-424A-AE54-E930124222B2}" sibTransId="{F10CCB82-A51B-4066-8ACB-55342F84CEDE}"/>
    <dgm:cxn modelId="{0B87869C-BF23-4892-81EA-EF7C7385ADED}" type="presOf" srcId="{88D17DF7-92C2-4418-BAD8-FCC33CF94088}" destId="{31EBADCC-7D9A-4CA7-B61B-600300A8E31F}" srcOrd="0" destOrd="0" presId="urn:microsoft.com/office/officeart/2005/8/layout/chevron1"/>
    <dgm:cxn modelId="{5CA38B8F-48D3-467D-A2AE-3FF0137B6638}" srcId="{88D17DF7-92C2-4418-BAD8-FCC33CF94088}" destId="{712D9123-64E0-4056-9898-CE087D0FF37A}" srcOrd="0" destOrd="0" parTransId="{AD172B66-F896-465C-B5AD-C9E9FA309BCF}" sibTransId="{B953F121-C372-41BC-A32D-D3B051897999}"/>
    <dgm:cxn modelId="{90FC18BF-6376-413F-83E8-B6BFAD637065}" type="presOf" srcId="{AAC98CBA-018D-4CE4-BD6E-A363BF34652D}" destId="{78D8AF9B-83CD-4268-9E84-B0ED454A09C8}" srcOrd="0" destOrd="0" presId="urn:microsoft.com/office/officeart/2005/8/layout/chevron1"/>
    <dgm:cxn modelId="{AE2F6BB0-912C-444E-AD36-B98C8673EEF4}" type="presParOf" srcId="{31EBADCC-7D9A-4CA7-B61B-600300A8E31F}" destId="{AC4C8199-D02B-43D5-B9BB-5AAD4AEA8890}" srcOrd="0" destOrd="0" presId="urn:microsoft.com/office/officeart/2005/8/layout/chevron1"/>
    <dgm:cxn modelId="{09844D50-E1DA-4224-9BAC-09504239D26E}" type="presParOf" srcId="{31EBADCC-7D9A-4CA7-B61B-600300A8E31F}" destId="{96BEBE1A-01E5-44E9-B00C-A13B18548F72}" srcOrd="1" destOrd="0" presId="urn:microsoft.com/office/officeart/2005/8/layout/chevron1"/>
    <dgm:cxn modelId="{EE7E6AD4-B557-46F6-A309-01AE245B3B20}" type="presParOf" srcId="{31EBADCC-7D9A-4CA7-B61B-600300A8E31F}" destId="{E00A2ED6-C9A6-4F41-A287-22D3B78AC487}" srcOrd="2" destOrd="0" presId="urn:microsoft.com/office/officeart/2005/8/layout/chevron1"/>
    <dgm:cxn modelId="{B66ABC76-2D40-4010-B205-3EC7B0795213}" type="presParOf" srcId="{31EBADCC-7D9A-4CA7-B61B-600300A8E31F}" destId="{A4EA4F74-B4FA-4B27-BEAE-F4F4F82C9694}" srcOrd="3" destOrd="0" presId="urn:microsoft.com/office/officeart/2005/8/layout/chevron1"/>
    <dgm:cxn modelId="{722984AA-9320-4D84-9C19-AD04074D6C1C}" type="presParOf" srcId="{31EBADCC-7D9A-4CA7-B61B-600300A8E31F}" destId="{9BB27BE5-A180-4B13-8233-4B91D450AE5B}" srcOrd="4" destOrd="0" presId="urn:microsoft.com/office/officeart/2005/8/layout/chevron1"/>
    <dgm:cxn modelId="{919351F7-A71A-4420-8DDD-4FB8A538E77B}" type="presParOf" srcId="{31EBADCC-7D9A-4CA7-B61B-600300A8E31F}" destId="{2BDC09DA-89CC-4D73-A820-326A78543600}" srcOrd="5" destOrd="0" presId="urn:microsoft.com/office/officeart/2005/8/layout/chevron1"/>
    <dgm:cxn modelId="{84CA9B9F-16B9-4D03-B6E2-54663EE0C0B5}" type="presParOf" srcId="{31EBADCC-7D9A-4CA7-B61B-600300A8E31F}" destId="{78D8AF9B-83CD-4268-9E84-B0ED454A09C8}" srcOrd="6" destOrd="0" presId="urn:microsoft.com/office/officeart/2005/8/layout/chevron1"/>
    <dgm:cxn modelId="{EFEB4FBD-8A82-48F3-9666-E7F56A2EDF69}" type="presParOf" srcId="{31EBADCC-7D9A-4CA7-B61B-600300A8E31F}" destId="{166701C9-7262-4031-ACB4-C37F0F8D046C}" srcOrd="7" destOrd="0" presId="urn:microsoft.com/office/officeart/2005/8/layout/chevron1"/>
    <dgm:cxn modelId="{85B39E9F-143E-4BCD-89EF-F49FF7C97434}" type="presParOf" srcId="{31EBADCC-7D9A-4CA7-B61B-600300A8E31F}" destId="{BE4C3ABE-402E-4A5D-A6E5-9A51B5D7A5FD}" srcOrd="8" destOrd="0" presId="urn:microsoft.com/office/officeart/2005/8/layout/chevron1"/>
    <dgm:cxn modelId="{D53933E6-4C44-4865-9E39-9780DC5CC701}" type="presParOf" srcId="{31EBADCC-7D9A-4CA7-B61B-600300A8E31F}" destId="{B2866584-0119-40EA-AA85-FC8619377817}" srcOrd="9" destOrd="0" presId="urn:microsoft.com/office/officeart/2005/8/layout/chevron1"/>
    <dgm:cxn modelId="{014CA68C-1187-4BED-AEB0-7E40868EBE47}" type="presParOf" srcId="{31EBADCC-7D9A-4CA7-B61B-600300A8E31F}" destId="{3FC9FBE5-716C-440E-AE24-8604F6BC556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ADC5D3-44AA-4AA6-8750-84CE002F29C7}" type="doc">
      <dgm:prSet loTypeId="urn:microsoft.com/office/officeart/2008/layout/AlternatingHexagons" loCatId="list" qsTypeId="urn:microsoft.com/office/officeart/2005/8/quickstyle/simple4" qsCatId="simple" csTypeId="urn:microsoft.com/office/officeart/2005/8/colors/accent1_2" csCatId="accent1" phldr="1"/>
      <dgm:spPr/>
      <dgm:t>
        <a:bodyPr/>
        <a:lstStyle/>
        <a:p>
          <a:endParaRPr lang="en-US"/>
        </a:p>
      </dgm:t>
    </dgm:pt>
    <dgm:pt modelId="{6A6A845B-C485-4B12-84A5-5760DB971572}">
      <dgm:prSet phldrT="[Text]" custT="1"/>
      <dgm:spPr>
        <a:solidFill>
          <a:srgbClr val="FF0000"/>
        </a:solidFill>
        <a:effectLst>
          <a:outerShdw blurRad="50800" dist="38100" dir="2700000" algn="tl" rotWithShape="0">
            <a:prstClr val="black">
              <a:alpha val="40000"/>
            </a:prstClr>
          </a:outerShdw>
        </a:effectLst>
      </dgm:spPr>
      <dgm:t>
        <a:bodyPr/>
        <a:lstStyle/>
        <a:p>
          <a:r>
            <a:rPr lang="en-US" sz="1400" dirty="0" smtClean="0">
              <a:latin typeface="Segoe UI" panose="020B0502040204020203" pitchFamily="34" charset="0"/>
              <a:cs typeface="Segoe UI" panose="020B0502040204020203" pitchFamily="34" charset="0"/>
            </a:rPr>
            <a:t>SEMS</a:t>
          </a:r>
          <a:endParaRPr lang="en-US" sz="1400" dirty="0">
            <a:latin typeface="Segoe UI" panose="020B0502040204020203" pitchFamily="34" charset="0"/>
            <a:cs typeface="Segoe UI" panose="020B0502040204020203" pitchFamily="34" charset="0"/>
          </a:endParaRPr>
        </a:p>
      </dgm:t>
    </dgm:pt>
    <dgm:pt modelId="{53308619-5594-4333-8B68-B5EE4C1B2E66}" type="parTrans" cxnId="{4111D40F-4DA3-43A3-B60C-E939C6B273AD}">
      <dgm:prSet/>
      <dgm:spPr/>
      <dgm:t>
        <a:bodyPr/>
        <a:lstStyle/>
        <a:p>
          <a:endParaRPr lang="en-US" sz="1600">
            <a:latin typeface="Calibri" panose="020F0502020204030204" pitchFamily="34" charset="0"/>
          </a:endParaRPr>
        </a:p>
      </dgm:t>
    </dgm:pt>
    <dgm:pt modelId="{C6CE160B-9EE5-42C8-A1DB-23C725361F60}" type="sibTrans" cxnId="{4111D40F-4DA3-43A3-B60C-E939C6B273AD}">
      <dgm:prSet custT="1"/>
      <dgm:spPr>
        <a:solidFill>
          <a:srgbClr val="FFC000"/>
        </a:solidFill>
        <a:effectLst>
          <a:outerShdw blurRad="50800" dist="38100" dir="2700000" algn="tl" rotWithShape="0">
            <a:prstClr val="black">
              <a:alpha val="40000"/>
            </a:prstClr>
          </a:outerShdw>
        </a:effectLst>
      </dgm:spPr>
      <dgm:t>
        <a:bodyPr/>
        <a:lstStyle/>
        <a:p>
          <a:endParaRPr lang="en-US" sz="3200" dirty="0">
            <a:latin typeface="Calibri" panose="020F0502020204030204" pitchFamily="34" charset="0"/>
          </a:endParaRPr>
        </a:p>
      </dgm:t>
    </dgm:pt>
    <dgm:pt modelId="{5D04C2AD-0F68-453D-A4A4-4BB89260F66F}">
      <dgm:prSet phldrT="[Text]" custT="1"/>
      <dgm:spPr/>
      <dgm:t>
        <a:bodyPr/>
        <a:lstStyle/>
        <a:p>
          <a:r>
            <a:rPr lang="en-US" sz="1100" dirty="0" smtClean="0">
              <a:latin typeface="Segoe UI" panose="020B0502040204020203" pitchFamily="34" charset="0"/>
              <a:cs typeface="Segoe UI" panose="020B0502040204020203" pitchFamily="34" charset="0"/>
            </a:rPr>
            <a:t>Mike O’Brien</a:t>
          </a:r>
          <a:endParaRPr lang="en-US" sz="1100" dirty="0">
            <a:latin typeface="Segoe UI" panose="020B0502040204020203" pitchFamily="34" charset="0"/>
            <a:cs typeface="Segoe UI" panose="020B0502040204020203" pitchFamily="34" charset="0"/>
          </a:endParaRPr>
        </a:p>
      </dgm:t>
    </dgm:pt>
    <dgm:pt modelId="{FDFAFADA-D651-4963-A48D-213DF717CF36}" type="parTrans" cxnId="{9C0C962D-2DCE-48D9-BFB4-6926ED5FED37}">
      <dgm:prSet/>
      <dgm:spPr/>
      <dgm:t>
        <a:bodyPr/>
        <a:lstStyle/>
        <a:p>
          <a:endParaRPr lang="en-US" sz="1600">
            <a:latin typeface="Calibri" panose="020F0502020204030204" pitchFamily="34" charset="0"/>
          </a:endParaRPr>
        </a:p>
      </dgm:t>
    </dgm:pt>
    <dgm:pt modelId="{D0C35826-EFF6-4388-9522-9D377BE269FE}" type="sibTrans" cxnId="{9C0C962D-2DCE-48D9-BFB4-6926ED5FED37}">
      <dgm:prSet/>
      <dgm:spPr/>
      <dgm:t>
        <a:bodyPr/>
        <a:lstStyle/>
        <a:p>
          <a:endParaRPr lang="en-US" sz="1600">
            <a:latin typeface="Calibri" panose="020F0502020204030204" pitchFamily="34" charset="0"/>
          </a:endParaRPr>
        </a:p>
      </dgm:t>
    </dgm:pt>
    <dgm:pt modelId="{5AC2B5A1-E0AB-414B-B4A4-31C27D50C96F}">
      <dgm:prSet phldrT="[Text]" custT="1"/>
      <dgm:spPr>
        <a:solidFill>
          <a:srgbClr val="7030A0"/>
        </a:solidFill>
        <a:effectLst>
          <a:outerShdw blurRad="50800" dist="38100" dir="2700000" algn="tl" rotWithShape="0">
            <a:prstClr val="black">
              <a:alpha val="40000"/>
            </a:prstClr>
          </a:outerShdw>
        </a:effectLst>
      </dgm:spPr>
      <dgm:t>
        <a:bodyPr/>
        <a:lstStyle/>
        <a:p>
          <a:r>
            <a:rPr lang="en-US" sz="1100" dirty="0" smtClean="0">
              <a:latin typeface="Segoe UI" panose="020B0502040204020203" pitchFamily="34" charset="0"/>
              <a:cs typeface="Segoe UI" panose="020B0502040204020203" pitchFamily="34" charset="0"/>
            </a:rPr>
            <a:t>IT Managed Cloud Hosting (Ops)</a:t>
          </a:r>
          <a:endParaRPr lang="en-US" sz="1100" dirty="0">
            <a:latin typeface="Segoe UI" panose="020B0502040204020203" pitchFamily="34" charset="0"/>
            <a:cs typeface="Segoe UI" panose="020B0502040204020203" pitchFamily="34" charset="0"/>
          </a:endParaRPr>
        </a:p>
      </dgm:t>
    </dgm:pt>
    <dgm:pt modelId="{8C2F832C-AD4F-43A5-BB5F-63731523AE5D}" type="parTrans" cxnId="{FFC6AA09-7E23-40D1-95C0-22529B28895F}">
      <dgm:prSet/>
      <dgm:spPr/>
      <dgm:t>
        <a:bodyPr/>
        <a:lstStyle/>
        <a:p>
          <a:endParaRPr lang="en-US" sz="1600">
            <a:latin typeface="Calibri" panose="020F0502020204030204" pitchFamily="34" charset="0"/>
          </a:endParaRPr>
        </a:p>
      </dgm:t>
    </dgm:pt>
    <dgm:pt modelId="{8DED0216-C58E-48B8-8B79-23A121BB2168}" type="sibTrans" cxnId="{FFC6AA09-7E23-40D1-95C0-22529B28895F}">
      <dgm:prSet custT="1"/>
      <dgm:spPr>
        <a:solidFill>
          <a:srgbClr val="92D050"/>
        </a:solidFill>
        <a:effectLst>
          <a:outerShdw blurRad="50800" dist="38100" dir="2700000" algn="tl" rotWithShape="0">
            <a:prstClr val="black">
              <a:alpha val="40000"/>
            </a:prstClr>
          </a:outerShdw>
        </a:effectLst>
      </dgm:spPr>
      <dgm:t>
        <a:bodyPr/>
        <a:lstStyle/>
        <a:p>
          <a:endParaRPr lang="en-US" sz="3200" dirty="0">
            <a:latin typeface="Calibri" panose="020F0502020204030204" pitchFamily="34" charset="0"/>
          </a:endParaRPr>
        </a:p>
      </dgm:t>
    </dgm:pt>
    <dgm:pt modelId="{09606399-85D2-4117-90D7-980B573330C2}">
      <dgm:prSet phldrT="[Text]" custT="1"/>
      <dgm:spPr/>
      <dgm:t>
        <a:bodyPr/>
        <a:lstStyle/>
        <a:p>
          <a:pPr algn="r"/>
          <a:r>
            <a:rPr lang="en-US" sz="1100" dirty="0" smtClean="0">
              <a:latin typeface="Segoe UI" panose="020B0502040204020203" pitchFamily="34" charset="0"/>
              <a:cs typeface="Segoe UI" panose="020B0502040204020203" pitchFamily="34" charset="0"/>
            </a:rPr>
            <a:t>Everett Taylor (IT Operations Lead)</a:t>
          </a:r>
        </a:p>
      </dgm:t>
    </dgm:pt>
    <dgm:pt modelId="{C4BB022C-9C16-4F95-A710-8350D38856C8}" type="parTrans" cxnId="{C9060773-F957-4C82-8E2E-748553065F13}">
      <dgm:prSet/>
      <dgm:spPr/>
      <dgm:t>
        <a:bodyPr/>
        <a:lstStyle/>
        <a:p>
          <a:endParaRPr lang="en-US" sz="1600">
            <a:latin typeface="Calibri" panose="020F0502020204030204" pitchFamily="34" charset="0"/>
          </a:endParaRPr>
        </a:p>
      </dgm:t>
    </dgm:pt>
    <dgm:pt modelId="{1B6CAC27-9977-4368-808D-F45C6A77E5F4}" type="sibTrans" cxnId="{C9060773-F957-4C82-8E2E-748553065F13}">
      <dgm:prSet/>
      <dgm:spPr/>
      <dgm:t>
        <a:bodyPr/>
        <a:lstStyle/>
        <a:p>
          <a:endParaRPr lang="en-US" sz="1600">
            <a:latin typeface="Calibri" panose="020F0502020204030204" pitchFamily="34" charset="0"/>
          </a:endParaRPr>
        </a:p>
      </dgm:t>
    </dgm:pt>
    <dgm:pt modelId="{77D335AB-BC64-450A-9C8E-A9235593F5A7}">
      <dgm:prSet custT="1"/>
      <dgm:spPr>
        <a:solidFill>
          <a:srgbClr val="00B0F0"/>
        </a:solidFill>
      </dgm:spPr>
      <dgm:t>
        <a:bodyPr/>
        <a:lstStyle/>
        <a:p>
          <a:pPr>
            <a:lnSpc>
              <a:spcPct val="100000"/>
            </a:lnSpc>
          </a:pPr>
          <a:r>
            <a:rPr lang="en-US" sz="1100" dirty="0" smtClean="0">
              <a:latin typeface="Segoe UI" panose="020B0502040204020203" pitchFamily="34" charset="0"/>
              <a:cs typeface="Segoe UI" panose="020B0502040204020203" pitchFamily="34" charset="0"/>
            </a:rPr>
            <a:t>Division</a:t>
          </a:r>
        </a:p>
      </dgm:t>
    </dgm:pt>
    <dgm:pt modelId="{F4D8C6AB-04F9-451A-A0AD-E6ECD27B2300}" type="parTrans" cxnId="{0A4C9ECB-1120-4A07-B2DE-FC0AF7E85307}">
      <dgm:prSet/>
      <dgm:spPr/>
      <dgm:t>
        <a:bodyPr/>
        <a:lstStyle/>
        <a:p>
          <a:endParaRPr lang="en-US"/>
        </a:p>
      </dgm:t>
    </dgm:pt>
    <dgm:pt modelId="{B4EF2F34-A679-45F7-AE32-66051CD00C3D}" type="sibTrans" cxnId="{0A4C9ECB-1120-4A07-B2DE-FC0AF7E85307}">
      <dgm:prSet/>
      <dgm:spPr>
        <a:solidFill>
          <a:srgbClr val="00FF00"/>
        </a:solidFill>
      </dgm:spPr>
      <dgm:t>
        <a:bodyPr/>
        <a:lstStyle/>
        <a:p>
          <a:endParaRPr lang="en-US"/>
        </a:p>
      </dgm:t>
    </dgm:pt>
    <dgm:pt modelId="{29D2976C-56F2-4A1F-9E75-1A4F2FF693EC}">
      <dgm:prSet phldrT="[Text]" custT="1"/>
      <dgm:spPr/>
      <dgm:t>
        <a:bodyPr/>
        <a:lstStyle/>
        <a:p>
          <a:r>
            <a:rPr lang="en-US" sz="1100" dirty="0" smtClean="0">
              <a:latin typeface="Segoe UI" panose="020B0502040204020203" pitchFamily="34" charset="0"/>
              <a:cs typeface="Segoe UI" panose="020B0502040204020203" pitchFamily="34" charset="0"/>
            </a:rPr>
            <a:t>Logesh Rajamanickam</a:t>
          </a:r>
          <a:endParaRPr lang="en-US" sz="1100" dirty="0">
            <a:latin typeface="Segoe UI" panose="020B0502040204020203" pitchFamily="34" charset="0"/>
            <a:cs typeface="Segoe UI" panose="020B0502040204020203" pitchFamily="34" charset="0"/>
          </a:endParaRPr>
        </a:p>
      </dgm:t>
    </dgm:pt>
    <dgm:pt modelId="{7E05E2E1-042F-4009-BD47-DFF55C7F9ADB}" type="parTrans" cxnId="{654FD481-D052-45A2-A6EC-78B9B8F134EB}">
      <dgm:prSet/>
      <dgm:spPr/>
      <dgm:t>
        <a:bodyPr/>
        <a:lstStyle/>
        <a:p>
          <a:endParaRPr lang="en-US"/>
        </a:p>
      </dgm:t>
    </dgm:pt>
    <dgm:pt modelId="{F499DFD3-1358-4E7B-9CE6-0BF98CD77EE4}" type="sibTrans" cxnId="{654FD481-D052-45A2-A6EC-78B9B8F134EB}">
      <dgm:prSet/>
      <dgm:spPr/>
      <dgm:t>
        <a:bodyPr/>
        <a:lstStyle/>
        <a:p>
          <a:endParaRPr lang="en-US"/>
        </a:p>
      </dgm:t>
    </dgm:pt>
    <dgm:pt modelId="{3D40E934-9F81-4E0F-B8C7-200C6ED0550F}">
      <dgm:prSet custT="1"/>
      <dgm:spPr/>
      <dgm:t>
        <a:bodyPr/>
        <a:lstStyle/>
        <a:p>
          <a:r>
            <a:rPr lang="en-US" sz="1100" dirty="0" smtClean="0">
              <a:latin typeface="Segoe UI" panose="020B0502040204020203" pitchFamily="34" charset="0"/>
              <a:cs typeface="Segoe UI" panose="020B0502040204020203" pitchFamily="34" charset="0"/>
            </a:rPr>
            <a:t>Don Carlson</a:t>
          </a:r>
        </a:p>
      </dgm:t>
    </dgm:pt>
    <dgm:pt modelId="{C411DCE4-3190-434A-AB1C-122BDAB07B64}" type="parTrans" cxnId="{C4563F90-A56F-477A-AA1E-EA7793F47B49}">
      <dgm:prSet/>
      <dgm:spPr/>
      <dgm:t>
        <a:bodyPr/>
        <a:lstStyle/>
        <a:p>
          <a:endParaRPr lang="en-US"/>
        </a:p>
      </dgm:t>
    </dgm:pt>
    <dgm:pt modelId="{1EF6C59B-CC13-4717-AAF5-30B6EBCE3C93}" type="sibTrans" cxnId="{C4563F90-A56F-477A-AA1E-EA7793F47B49}">
      <dgm:prSet/>
      <dgm:spPr/>
      <dgm:t>
        <a:bodyPr/>
        <a:lstStyle/>
        <a:p>
          <a:endParaRPr lang="en-US"/>
        </a:p>
      </dgm:t>
    </dgm:pt>
    <dgm:pt modelId="{4466AF11-A7AC-4C10-A0E9-7B78168BF9EE}">
      <dgm:prSet custT="1"/>
      <dgm:spPr>
        <a:noFill/>
      </dgm:spPr>
      <dgm:t>
        <a:bodyPr/>
        <a:lstStyle/>
        <a:p>
          <a:pPr>
            <a:lnSpc>
              <a:spcPct val="100000"/>
            </a:lnSpc>
          </a:pPr>
          <a:r>
            <a:rPr lang="en-US" sz="1100" dirty="0" smtClean="0">
              <a:latin typeface="Segoe UI" panose="020B0502040204020203" pitchFamily="34" charset="0"/>
              <a:cs typeface="Segoe UI" panose="020B0502040204020203" pitchFamily="34" charset="0"/>
            </a:rPr>
            <a:t>Dave Schaller</a:t>
          </a:r>
        </a:p>
      </dgm:t>
    </dgm:pt>
    <dgm:pt modelId="{7F079F80-4080-41F9-B094-36DEBF92C0D8}" type="parTrans" cxnId="{6DC14224-2103-462E-8C29-6D54115D5F24}">
      <dgm:prSet/>
      <dgm:spPr/>
      <dgm:t>
        <a:bodyPr/>
        <a:lstStyle/>
        <a:p>
          <a:endParaRPr lang="en-US"/>
        </a:p>
      </dgm:t>
    </dgm:pt>
    <dgm:pt modelId="{11C32ABB-AAEA-4A16-A48A-57694C95CD00}" type="sibTrans" cxnId="{6DC14224-2103-462E-8C29-6D54115D5F24}">
      <dgm:prSet/>
      <dgm:spPr/>
      <dgm:t>
        <a:bodyPr/>
        <a:lstStyle/>
        <a:p>
          <a:endParaRPr lang="en-US"/>
        </a:p>
      </dgm:t>
    </dgm:pt>
    <dgm:pt modelId="{8BB80885-8805-4877-96B0-B6018B29F684}">
      <dgm:prSet custT="1"/>
      <dgm:spPr>
        <a:noFill/>
      </dgm:spPr>
      <dgm:t>
        <a:bodyPr/>
        <a:lstStyle/>
        <a:p>
          <a:pPr>
            <a:lnSpc>
              <a:spcPct val="100000"/>
            </a:lnSpc>
          </a:pPr>
          <a:r>
            <a:rPr lang="en-US" sz="1100" dirty="0" smtClean="0">
              <a:latin typeface="Segoe UI" panose="020B0502040204020203" pitchFamily="34" charset="0"/>
              <a:cs typeface="Segoe UI" panose="020B0502040204020203" pitchFamily="34" charset="0"/>
            </a:rPr>
            <a:t>Scott Howard</a:t>
          </a:r>
        </a:p>
      </dgm:t>
    </dgm:pt>
    <dgm:pt modelId="{1DF9891E-DADE-43CF-AB1F-04496D1D5C68}" type="parTrans" cxnId="{25B3F8EC-65BF-4A04-BA87-A94A57AA63A1}">
      <dgm:prSet/>
      <dgm:spPr/>
      <dgm:t>
        <a:bodyPr/>
        <a:lstStyle/>
        <a:p>
          <a:endParaRPr lang="en-US"/>
        </a:p>
      </dgm:t>
    </dgm:pt>
    <dgm:pt modelId="{03535820-555C-4579-B691-ECF0D2BCD0CB}" type="sibTrans" cxnId="{25B3F8EC-65BF-4A04-BA87-A94A57AA63A1}">
      <dgm:prSet/>
      <dgm:spPr/>
      <dgm:t>
        <a:bodyPr/>
        <a:lstStyle/>
        <a:p>
          <a:endParaRPr lang="en-US"/>
        </a:p>
      </dgm:t>
    </dgm:pt>
    <dgm:pt modelId="{DC070852-9A92-41FA-89E5-9AD3CFD31E9B}" type="pres">
      <dgm:prSet presAssocID="{78ADC5D3-44AA-4AA6-8750-84CE002F29C7}" presName="Name0" presStyleCnt="0">
        <dgm:presLayoutVars>
          <dgm:chMax/>
          <dgm:chPref/>
          <dgm:dir/>
          <dgm:animLvl val="lvl"/>
        </dgm:presLayoutVars>
      </dgm:prSet>
      <dgm:spPr/>
      <dgm:t>
        <a:bodyPr/>
        <a:lstStyle/>
        <a:p>
          <a:endParaRPr lang="en-US"/>
        </a:p>
      </dgm:t>
    </dgm:pt>
    <dgm:pt modelId="{E61C62C3-E5D3-4D9C-97A9-9B09A4D0901B}" type="pres">
      <dgm:prSet presAssocID="{6A6A845B-C485-4B12-84A5-5760DB971572}" presName="composite" presStyleCnt="0"/>
      <dgm:spPr/>
    </dgm:pt>
    <dgm:pt modelId="{005D2D57-D0E3-42FF-AF8F-26F66AA0AF9C}" type="pres">
      <dgm:prSet presAssocID="{6A6A845B-C485-4B12-84A5-5760DB971572}" presName="Parent1" presStyleLbl="node1" presStyleIdx="0" presStyleCnt="6" custLinFactNeighborX="18022">
        <dgm:presLayoutVars>
          <dgm:chMax val="1"/>
          <dgm:chPref val="1"/>
          <dgm:bulletEnabled val="1"/>
        </dgm:presLayoutVars>
      </dgm:prSet>
      <dgm:spPr/>
      <dgm:t>
        <a:bodyPr/>
        <a:lstStyle/>
        <a:p>
          <a:endParaRPr lang="en-US"/>
        </a:p>
      </dgm:t>
    </dgm:pt>
    <dgm:pt modelId="{DC30F273-7D6D-4A7F-A069-079D69D90BA5}" type="pres">
      <dgm:prSet presAssocID="{6A6A845B-C485-4B12-84A5-5760DB971572}" presName="Childtext1" presStyleLbl="revTx" presStyleIdx="0" presStyleCnt="3" custScaleX="159471" custLinFactNeighborX="55706" custLinFactNeighborY="-933">
        <dgm:presLayoutVars>
          <dgm:chMax val="0"/>
          <dgm:chPref val="0"/>
          <dgm:bulletEnabled val="1"/>
        </dgm:presLayoutVars>
      </dgm:prSet>
      <dgm:spPr/>
      <dgm:t>
        <a:bodyPr/>
        <a:lstStyle/>
        <a:p>
          <a:endParaRPr lang="en-US"/>
        </a:p>
      </dgm:t>
    </dgm:pt>
    <dgm:pt modelId="{5694028D-0188-48D3-AE85-74923E682313}" type="pres">
      <dgm:prSet presAssocID="{6A6A845B-C485-4B12-84A5-5760DB971572}" presName="BalanceSpacing" presStyleCnt="0"/>
      <dgm:spPr/>
    </dgm:pt>
    <dgm:pt modelId="{4792A7E1-B5E7-43F9-BD7F-D23761C169D6}" type="pres">
      <dgm:prSet presAssocID="{6A6A845B-C485-4B12-84A5-5760DB971572}" presName="BalanceSpacing1" presStyleCnt="0"/>
      <dgm:spPr/>
    </dgm:pt>
    <dgm:pt modelId="{52BF5CDE-2645-4F1A-88AB-E5409244210A}" type="pres">
      <dgm:prSet presAssocID="{C6CE160B-9EE5-42C8-A1DB-23C725361F60}" presName="Accent1Text" presStyleLbl="node1" presStyleIdx="1" presStyleCnt="6" custLinFactNeighborX="17379"/>
      <dgm:spPr/>
      <dgm:t>
        <a:bodyPr/>
        <a:lstStyle/>
        <a:p>
          <a:endParaRPr lang="en-US"/>
        </a:p>
      </dgm:t>
    </dgm:pt>
    <dgm:pt modelId="{5AEC5B74-9849-4FAF-AFE6-98E9A36D91FA}" type="pres">
      <dgm:prSet presAssocID="{C6CE160B-9EE5-42C8-A1DB-23C725361F60}" presName="spaceBetweenRectangles" presStyleCnt="0"/>
      <dgm:spPr/>
    </dgm:pt>
    <dgm:pt modelId="{F9530DCC-8C2F-4627-8F8D-D47C24067A02}" type="pres">
      <dgm:prSet presAssocID="{5AC2B5A1-E0AB-414B-B4A4-31C27D50C96F}" presName="composite" presStyleCnt="0"/>
      <dgm:spPr/>
    </dgm:pt>
    <dgm:pt modelId="{33A0B55F-2E99-4CD6-8EAA-5F285795D8E6}" type="pres">
      <dgm:prSet presAssocID="{5AC2B5A1-E0AB-414B-B4A4-31C27D50C96F}" presName="Parent1" presStyleLbl="node1" presStyleIdx="2" presStyleCnt="6" custLinFactNeighborX="-19957" custLinFactNeighborY="560">
        <dgm:presLayoutVars>
          <dgm:chMax val="1"/>
          <dgm:chPref val="1"/>
          <dgm:bulletEnabled val="1"/>
        </dgm:presLayoutVars>
      </dgm:prSet>
      <dgm:spPr/>
      <dgm:t>
        <a:bodyPr/>
        <a:lstStyle/>
        <a:p>
          <a:endParaRPr lang="en-US"/>
        </a:p>
      </dgm:t>
    </dgm:pt>
    <dgm:pt modelId="{000CBFFC-8D67-49A8-BDA6-9F9EF4AEA9F1}" type="pres">
      <dgm:prSet presAssocID="{5AC2B5A1-E0AB-414B-B4A4-31C27D50C96F}" presName="Childtext1" presStyleLbl="revTx" presStyleIdx="1" presStyleCnt="3" custScaleX="160356" custLinFactNeighborX="-52896" custLinFactNeighborY="1867">
        <dgm:presLayoutVars>
          <dgm:chMax val="0"/>
          <dgm:chPref val="0"/>
          <dgm:bulletEnabled val="1"/>
        </dgm:presLayoutVars>
      </dgm:prSet>
      <dgm:spPr/>
      <dgm:t>
        <a:bodyPr/>
        <a:lstStyle/>
        <a:p>
          <a:endParaRPr lang="en-US"/>
        </a:p>
      </dgm:t>
    </dgm:pt>
    <dgm:pt modelId="{90252E1F-3F9A-4B98-8EF5-B55CFC347DC3}" type="pres">
      <dgm:prSet presAssocID="{5AC2B5A1-E0AB-414B-B4A4-31C27D50C96F}" presName="BalanceSpacing" presStyleCnt="0"/>
      <dgm:spPr/>
    </dgm:pt>
    <dgm:pt modelId="{A19DE30B-C814-4C20-93F3-9364268E7206}" type="pres">
      <dgm:prSet presAssocID="{5AC2B5A1-E0AB-414B-B4A4-31C27D50C96F}" presName="BalanceSpacing1" presStyleCnt="0"/>
      <dgm:spPr/>
    </dgm:pt>
    <dgm:pt modelId="{BBA0B347-B5B6-4E0B-A97F-103907995746}" type="pres">
      <dgm:prSet presAssocID="{8DED0216-C58E-48B8-8B79-23A121BB2168}" presName="Accent1Text" presStyleLbl="node1" presStyleIdx="3" presStyleCnt="6" custLinFactNeighborX="-18014" custLinFactNeighborY="560"/>
      <dgm:spPr/>
      <dgm:t>
        <a:bodyPr/>
        <a:lstStyle/>
        <a:p>
          <a:endParaRPr lang="en-US"/>
        </a:p>
      </dgm:t>
    </dgm:pt>
    <dgm:pt modelId="{4C6E3374-CCF6-424C-A56B-E13DC3A6E199}" type="pres">
      <dgm:prSet presAssocID="{8DED0216-C58E-48B8-8B79-23A121BB2168}" presName="spaceBetweenRectangles" presStyleCnt="0"/>
      <dgm:spPr/>
    </dgm:pt>
    <dgm:pt modelId="{11DD2468-C37D-471F-A444-AE8BD66D5EFF}" type="pres">
      <dgm:prSet presAssocID="{77D335AB-BC64-450A-9C8E-A9235593F5A7}" presName="composite" presStyleCnt="0"/>
      <dgm:spPr/>
    </dgm:pt>
    <dgm:pt modelId="{1D4883FC-4E73-4408-A80C-5C2DF682D94B}" type="pres">
      <dgm:prSet presAssocID="{77D335AB-BC64-450A-9C8E-A9235593F5A7}" presName="Parent1" presStyleLbl="node1" presStyleIdx="4" presStyleCnt="6">
        <dgm:presLayoutVars>
          <dgm:chMax val="1"/>
          <dgm:chPref val="1"/>
          <dgm:bulletEnabled val="1"/>
        </dgm:presLayoutVars>
      </dgm:prSet>
      <dgm:spPr/>
      <dgm:t>
        <a:bodyPr/>
        <a:lstStyle/>
        <a:p>
          <a:endParaRPr lang="en-US"/>
        </a:p>
      </dgm:t>
    </dgm:pt>
    <dgm:pt modelId="{0BEDAF84-93EA-444E-AECA-E9849816E5E3}" type="pres">
      <dgm:prSet presAssocID="{77D335AB-BC64-450A-9C8E-A9235593F5A7}" presName="Childtext1" presStyleLbl="revTx" presStyleIdx="2" presStyleCnt="3" custScaleX="132193" custLinFactNeighborX="15591" custLinFactNeighborY="-413">
        <dgm:presLayoutVars>
          <dgm:chMax val="0"/>
          <dgm:chPref val="0"/>
          <dgm:bulletEnabled val="1"/>
        </dgm:presLayoutVars>
      </dgm:prSet>
      <dgm:spPr/>
      <dgm:t>
        <a:bodyPr/>
        <a:lstStyle/>
        <a:p>
          <a:endParaRPr lang="en-US"/>
        </a:p>
      </dgm:t>
    </dgm:pt>
    <dgm:pt modelId="{3F128522-2F79-4526-8228-449FCBEA17B8}" type="pres">
      <dgm:prSet presAssocID="{77D335AB-BC64-450A-9C8E-A9235593F5A7}" presName="BalanceSpacing" presStyleCnt="0"/>
      <dgm:spPr/>
    </dgm:pt>
    <dgm:pt modelId="{EA206523-1876-48FB-A8FC-1ED23AFAE401}" type="pres">
      <dgm:prSet presAssocID="{77D335AB-BC64-450A-9C8E-A9235593F5A7}" presName="BalanceSpacing1" presStyleCnt="0"/>
      <dgm:spPr/>
    </dgm:pt>
    <dgm:pt modelId="{B1A83466-D101-4CA8-A722-FB0D7444E868}" type="pres">
      <dgm:prSet presAssocID="{B4EF2F34-A679-45F7-AE32-66051CD00C3D}" presName="Accent1Text" presStyleLbl="node1" presStyleIdx="5" presStyleCnt="6"/>
      <dgm:spPr/>
      <dgm:t>
        <a:bodyPr/>
        <a:lstStyle/>
        <a:p>
          <a:endParaRPr lang="en-US"/>
        </a:p>
      </dgm:t>
    </dgm:pt>
  </dgm:ptLst>
  <dgm:cxnLst>
    <dgm:cxn modelId="{07B6D93F-9013-47FB-A9E7-60A4BEE39A24}" type="presOf" srcId="{6A6A845B-C485-4B12-84A5-5760DB971572}" destId="{005D2D57-D0E3-42FF-AF8F-26F66AA0AF9C}" srcOrd="0" destOrd="0" presId="urn:microsoft.com/office/officeart/2008/layout/AlternatingHexagons"/>
    <dgm:cxn modelId="{1A8116D2-E698-424A-8134-037BDB636F2E}" type="presOf" srcId="{5AC2B5A1-E0AB-414B-B4A4-31C27D50C96F}" destId="{33A0B55F-2E99-4CD6-8EAA-5F285795D8E6}" srcOrd="0" destOrd="0" presId="urn:microsoft.com/office/officeart/2008/layout/AlternatingHexagons"/>
    <dgm:cxn modelId="{9C0C962D-2DCE-48D9-BFB4-6926ED5FED37}" srcId="{6A6A845B-C485-4B12-84A5-5760DB971572}" destId="{5D04C2AD-0F68-453D-A4A4-4BB89260F66F}" srcOrd="0" destOrd="0" parTransId="{FDFAFADA-D651-4963-A48D-213DF717CF36}" sibTransId="{D0C35826-EFF6-4388-9522-9D377BE269FE}"/>
    <dgm:cxn modelId="{3456E1E6-F010-4F9A-BE2F-EAC5CEA3D884}" type="presOf" srcId="{78ADC5D3-44AA-4AA6-8750-84CE002F29C7}" destId="{DC070852-9A92-41FA-89E5-9AD3CFD31E9B}" srcOrd="0" destOrd="0" presId="urn:microsoft.com/office/officeart/2008/layout/AlternatingHexagons"/>
    <dgm:cxn modelId="{6583EBCE-A59B-43C9-8D90-BB73ED92F38F}" type="presOf" srcId="{5D04C2AD-0F68-453D-A4A4-4BB89260F66F}" destId="{DC30F273-7D6D-4A7F-A069-079D69D90BA5}" srcOrd="0" destOrd="0" presId="urn:microsoft.com/office/officeart/2008/layout/AlternatingHexagons"/>
    <dgm:cxn modelId="{FFC6AA09-7E23-40D1-95C0-22529B28895F}" srcId="{78ADC5D3-44AA-4AA6-8750-84CE002F29C7}" destId="{5AC2B5A1-E0AB-414B-B4A4-31C27D50C96F}" srcOrd="1" destOrd="0" parTransId="{8C2F832C-AD4F-43A5-BB5F-63731523AE5D}" sibTransId="{8DED0216-C58E-48B8-8B79-23A121BB2168}"/>
    <dgm:cxn modelId="{F0192565-14C6-4348-94C8-DF2161194E89}" type="presOf" srcId="{B4EF2F34-A679-45F7-AE32-66051CD00C3D}" destId="{B1A83466-D101-4CA8-A722-FB0D7444E868}" srcOrd="0" destOrd="0" presId="urn:microsoft.com/office/officeart/2008/layout/AlternatingHexagons"/>
    <dgm:cxn modelId="{16A237AA-DBAD-422C-A554-A694E2E6A2EB}" type="presOf" srcId="{8BB80885-8805-4877-96B0-B6018B29F684}" destId="{0BEDAF84-93EA-444E-AECA-E9849816E5E3}" srcOrd="0" destOrd="1" presId="urn:microsoft.com/office/officeart/2008/layout/AlternatingHexagons"/>
    <dgm:cxn modelId="{1D993806-04A6-47B6-8DC9-975EEA95433B}" type="presOf" srcId="{77D335AB-BC64-450A-9C8E-A9235593F5A7}" destId="{1D4883FC-4E73-4408-A80C-5C2DF682D94B}" srcOrd="0" destOrd="0" presId="urn:microsoft.com/office/officeart/2008/layout/AlternatingHexagons"/>
    <dgm:cxn modelId="{6DC14224-2103-462E-8C29-6D54115D5F24}" srcId="{77D335AB-BC64-450A-9C8E-A9235593F5A7}" destId="{4466AF11-A7AC-4C10-A0E9-7B78168BF9EE}" srcOrd="0" destOrd="0" parTransId="{7F079F80-4080-41F9-B094-36DEBF92C0D8}" sibTransId="{11C32ABB-AAEA-4A16-A48A-57694C95CD00}"/>
    <dgm:cxn modelId="{83BE3217-190F-4EA7-B55D-F0A07E3909FE}" type="presOf" srcId="{8DED0216-C58E-48B8-8B79-23A121BB2168}" destId="{BBA0B347-B5B6-4E0B-A97F-103907995746}" srcOrd="0" destOrd="0" presId="urn:microsoft.com/office/officeart/2008/layout/AlternatingHexagons"/>
    <dgm:cxn modelId="{C9060773-F957-4C82-8E2E-748553065F13}" srcId="{5AC2B5A1-E0AB-414B-B4A4-31C27D50C96F}" destId="{09606399-85D2-4117-90D7-980B573330C2}" srcOrd="0" destOrd="0" parTransId="{C4BB022C-9C16-4F95-A710-8350D38856C8}" sibTransId="{1B6CAC27-9977-4368-808D-F45C6A77E5F4}"/>
    <dgm:cxn modelId="{0A4C9ECB-1120-4A07-B2DE-FC0AF7E85307}" srcId="{78ADC5D3-44AA-4AA6-8750-84CE002F29C7}" destId="{77D335AB-BC64-450A-9C8E-A9235593F5A7}" srcOrd="2" destOrd="0" parTransId="{F4D8C6AB-04F9-451A-A0AD-E6ECD27B2300}" sibTransId="{B4EF2F34-A679-45F7-AE32-66051CD00C3D}"/>
    <dgm:cxn modelId="{85C2B372-36CC-4256-9B05-E130C5D78BB7}" type="presOf" srcId="{3D40E934-9F81-4E0F-B8C7-200C6ED0550F}" destId="{DC30F273-7D6D-4A7F-A069-079D69D90BA5}" srcOrd="0" destOrd="2" presId="urn:microsoft.com/office/officeart/2008/layout/AlternatingHexagons"/>
    <dgm:cxn modelId="{6B871581-0A68-4DEB-A4D7-5B02048A2150}" type="presOf" srcId="{4466AF11-A7AC-4C10-A0E9-7B78168BF9EE}" destId="{0BEDAF84-93EA-444E-AECA-E9849816E5E3}" srcOrd="0" destOrd="0" presId="urn:microsoft.com/office/officeart/2008/layout/AlternatingHexagons"/>
    <dgm:cxn modelId="{E49560CB-AA57-40BC-86A3-910831C23539}" type="presOf" srcId="{09606399-85D2-4117-90D7-980B573330C2}" destId="{000CBFFC-8D67-49A8-BDA6-9F9EF4AEA9F1}" srcOrd="0" destOrd="0" presId="urn:microsoft.com/office/officeart/2008/layout/AlternatingHexagons"/>
    <dgm:cxn modelId="{654FD481-D052-45A2-A6EC-78B9B8F134EB}" srcId="{6A6A845B-C485-4B12-84A5-5760DB971572}" destId="{29D2976C-56F2-4A1F-9E75-1A4F2FF693EC}" srcOrd="1" destOrd="0" parTransId="{7E05E2E1-042F-4009-BD47-DFF55C7F9ADB}" sibTransId="{F499DFD3-1358-4E7B-9CE6-0BF98CD77EE4}"/>
    <dgm:cxn modelId="{25B3F8EC-65BF-4A04-BA87-A94A57AA63A1}" srcId="{77D335AB-BC64-450A-9C8E-A9235593F5A7}" destId="{8BB80885-8805-4877-96B0-B6018B29F684}" srcOrd="1" destOrd="0" parTransId="{1DF9891E-DADE-43CF-AB1F-04496D1D5C68}" sibTransId="{03535820-555C-4579-B691-ECF0D2BCD0CB}"/>
    <dgm:cxn modelId="{ECC97D79-4850-4561-B9FE-DD8B5AAE6665}" type="presOf" srcId="{C6CE160B-9EE5-42C8-A1DB-23C725361F60}" destId="{52BF5CDE-2645-4F1A-88AB-E5409244210A}" srcOrd="0" destOrd="0" presId="urn:microsoft.com/office/officeart/2008/layout/AlternatingHexagons"/>
    <dgm:cxn modelId="{0DBAEED7-1C5E-49CA-8E6D-2398EA3A8ED5}" type="presOf" srcId="{29D2976C-56F2-4A1F-9E75-1A4F2FF693EC}" destId="{DC30F273-7D6D-4A7F-A069-079D69D90BA5}" srcOrd="0" destOrd="1" presId="urn:microsoft.com/office/officeart/2008/layout/AlternatingHexagons"/>
    <dgm:cxn modelId="{C4563F90-A56F-477A-AA1E-EA7793F47B49}" srcId="{6A6A845B-C485-4B12-84A5-5760DB971572}" destId="{3D40E934-9F81-4E0F-B8C7-200C6ED0550F}" srcOrd="2" destOrd="0" parTransId="{C411DCE4-3190-434A-AB1C-122BDAB07B64}" sibTransId="{1EF6C59B-CC13-4717-AAF5-30B6EBCE3C93}"/>
    <dgm:cxn modelId="{4111D40F-4DA3-43A3-B60C-E939C6B273AD}" srcId="{78ADC5D3-44AA-4AA6-8750-84CE002F29C7}" destId="{6A6A845B-C485-4B12-84A5-5760DB971572}" srcOrd="0" destOrd="0" parTransId="{53308619-5594-4333-8B68-B5EE4C1B2E66}" sibTransId="{C6CE160B-9EE5-42C8-A1DB-23C725361F60}"/>
    <dgm:cxn modelId="{4C9E4743-EF7A-4A21-AFBB-E061CFCB226B}" type="presParOf" srcId="{DC070852-9A92-41FA-89E5-9AD3CFD31E9B}" destId="{E61C62C3-E5D3-4D9C-97A9-9B09A4D0901B}" srcOrd="0" destOrd="0" presId="urn:microsoft.com/office/officeart/2008/layout/AlternatingHexagons"/>
    <dgm:cxn modelId="{EEF9666E-A8B1-474F-9AFE-277F80E101AA}" type="presParOf" srcId="{E61C62C3-E5D3-4D9C-97A9-9B09A4D0901B}" destId="{005D2D57-D0E3-42FF-AF8F-26F66AA0AF9C}" srcOrd="0" destOrd="0" presId="urn:microsoft.com/office/officeart/2008/layout/AlternatingHexagons"/>
    <dgm:cxn modelId="{0A379BB4-E774-44B9-9879-08E0767969AC}" type="presParOf" srcId="{E61C62C3-E5D3-4D9C-97A9-9B09A4D0901B}" destId="{DC30F273-7D6D-4A7F-A069-079D69D90BA5}" srcOrd="1" destOrd="0" presId="urn:microsoft.com/office/officeart/2008/layout/AlternatingHexagons"/>
    <dgm:cxn modelId="{8831CC7D-A0FD-49B5-A37F-FB67C604F260}" type="presParOf" srcId="{E61C62C3-E5D3-4D9C-97A9-9B09A4D0901B}" destId="{5694028D-0188-48D3-AE85-74923E682313}" srcOrd="2" destOrd="0" presId="urn:microsoft.com/office/officeart/2008/layout/AlternatingHexagons"/>
    <dgm:cxn modelId="{75223484-816C-416C-87A8-2D712292653D}" type="presParOf" srcId="{E61C62C3-E5D3-4D9C-97A9-9B09A4D0901B}" destId="{4792A7E1-B5E7-43F9-BD7F-D23761C169D6}" srcOrd="3" destOrd="0" presId="urn:microsoft.com/office/officeart/2008/layout/AlternatingHexagons"/>
    <dgm:cxn modelId="{F181A81D-F442-4D3F-9CD6-F12844A0E90B}" type="presParOf" srcId="{E61C62C3-E5D3-4D9C-97A9-9B09A4D0901B}" destId="{52BF5CDE-2645-4F1A-88AB-E5409244210A}" srcOrd="4" destOrd="0" presId="urn:microsoft.com/office/officeart/2008/layout/AlternatingHexagons"/>
    <dgm:cxn modelId="{E0E8A9D5-7F7C-4235-B103-F4FA15D21B5F}" type="presParOf" srcId="{DC070852-9A92-41FA-89E5-9AD3CFD31E9B}" destId="{5AEC5B74-9849-4FAF-AFE6-98E9A36D91FA}" srcOrd="1" destOrd="0" presId="urn:microsoft.com/office/officeart/2008/layout/AlternatingHexagons"/>
    <dgm:cxn modelId="{EFA28B37-C840-4472-A405-A66B9C58A236}" type="presParOf" srcId="{DC070852-9A92-41FA-89E5-9AD3CFD31E9B}" destId="{F9530DCC-8C2F-4627-8F8D-D47C24067A02}" srcOrd="2" destOrd="0" presId="urn:microsoft.com/office/officeart/2008/layout/AlternatingHexagons"/>
    <dgm:cxn modelId="{7A951060-3366-4DA4-A604-23F8AD3C6A28}" type="presParOf" srcId="{F9530DCC-8C2F-4627-8F8D-D47C24067A02}" destId="{33A0B55F-2E99-4CD6-8EAA-5F285795D8E6}" srcOrd="0" destOrd="0" presId="urn:microsoft.com/office/officeart/2008/layout/AlternatingHexagons"/>
    <dgm:cxn modelId="{C3D51463-A73D-459A-A183-FC2F642C1D8D}" type="presParOf" srcId="{F9530DCC-8C2F-4627-8F8D-D47C24067A02}" destId="{000CBFFC-8D67-49A8-BDA6-9F9EF4AEA9F1}" srcOrd="1" destOrd="0" presId="urn:microsoft.com/office/officeart/2008/layout/AlternatingHexagons"/>
    <dgm:cxn modelId="{CD1ACF07-4F71-4ADD-9B9A-FDEA4D32E87D}" type="presParOf" srcId="{F9530DCC-8C2F-4627-8F8D-D47C24067A02}" destId="{90252E1F-3F9A-4B98-8EF5-B55CFC347DC3}" srcOrd="2" destOrd="0" presId="urn:microsoft.com/office/officeart/2008/layout/AlternatingHexagons"/>
    <dgm:cxn modelId="{66D9A40B-5734-4C9E-B720-C41F4CA30D45}" type="presParOf" srcId="{F9530DCC-8C2F-4627-8F8D-D47C24067A02}" destId="{A19DE30B-C814-4C20-93F3-9364268E7206}" srcOrd="3" destOrd="0" presId="urn:microsoft.com/office/officeart/2008/layout/AlternatingHexagons"/>
    <dgm:cxn modelId="{5B2DF1BF-2B93-4759-9A73-99BE855229AA}" type="presParOf" srcId="{F9530DCC-8C2F-4627-8F8D-D47C24067A02}" destId="{BBA0B347-B5B6-4E0B-A97F-103907995746}" srcOrd="4" destOrd="0" presId="urn:microsoft.com/office/officeart/2008/layout/AlternatingHexagons"/>
    <dgm:cxn modelId="{50B2F28F-400C-43F0-BAAD-0A58BB4ED7A3}" type="presParOf" srcId="{DC070852-9A92-41FA-89E5-9AD3CFD31E9B}" destId="{4C6E3374-CCF6-424C-A56B-E13DC3A6E199}" srcOrd="3" destOrd="0" presId="urn:microsoft.com/office/officeart/2008/layout/AlternatingHexagons"/>
    <dgm:cxn modelId="{C7BD1EE8-9BD9-483B-B85C-C5AE20AE5AD6}" type="presParOf" srcId="{DC070852-9A92-41FA-89E5-9AD3CFD31E9B}" destId="{11DD2468-C37D-471F-A444-AE8BD66D5EFF}" srcOrd="4" destOrd="0" presId="urn:microsoft.com/office/officeart/2008/layout/AlternatingHexagons"/>
    <dgm:cxn modelId="{1EA440C8-35D0-43F5-98C5-C7820E5A28AD}" type="presParOf" srcId="{11DD2468-C37D-471F-A444-AE8BD66D5EFF}" destId="{1D4883FC-4E73-4408-A80C-5C2DF682D94B}" srcOrd="0" destOrd="0" presId="urn:microsoft.com/office/officeart/2008/layout/AlternatingHexagons"/>
    <dgm:cxn modelId="{CF9F0AD7-93F7-4B2D-BA21-23F892D03786}" type="presParOf" srcId="{11DD2468-C37D-471F-A444-AE8BD66D5EFF}" destId="{0BEDAF84-93EA-444E-AECA-E9849816E5E3}" srcOrd="1" destOrd="0" presId="urn:microsoft.com/office/officeart/2008/layout/AlternatingHexagons"/>
    <dgm:cxn modelId="{63A76F46-8A56-4E8B-8ED8-3B83A77CF7D8}" type="presParOf" srcId="{11DD2468-C37D-471F-A444-AE8BD66D5EFF}" destId="{3F128522-2F79-4526-8228-449FCBEA17B8}" srcOrd="2" destOrd="0" presId="urn:microsoft.com/office/officeart/2008/layout/AlternatingHexagons"/>
    <dgm:cxn modelId="{0A445A66-604F-4D31-9536-2A5B29793202}" type="presParOf" srcId="{11DD2468-C37D-471F-A444-AE8BD66D5EFF}" destId="{EA206523-1876-48FB-A8FC-1ED23AFAE401}" srcOrd="3" destOrd="0" presId="urn:microsoft.com/office/officeart/2008/layout/AlternatingHexagons"/>
    <dgm:cxn modelId="{E2482D83-09BC-49C6-A3E4-CF78E1002EB1}" type="presParOf" srcId="{11DD2468-C37D-471F-A444-AE8BD66D5EFF}" destId="{B1A83466-D101-4CA8-A722-FB0D7444E86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F9EB-5631-44B4-A0D3-C2F61B00F6E9}">
      <dsp:nvSpPr>
        <dsp:cNvPr id="0" name=""/>
        <dsp:cNvSpPr/>
      </dsp:nvSpPr>
      <dsp:spPr>
        <a:xfrm>
          <a:off x="1737508" y="146"/>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Process / Optimization</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1737508" y="146"/>
        <a:ext cx="495148" cy="495148"/>
      </dsp:txXfrm>
    </dsp:sp>
    <dsp:sp modelId="{FFCA20AD-A776-4576-A7CA-E135F2D917BC}">
      <dsp:nvSpPr>
        <dsp:cNvPr id="0" name=""/>
        <dsp:cNvSpPr/>
      </dsp:nvSpPr>
      <dsp:spPr>
        <a:xfrm>
          <a:off x="191241" y="26452"/>
          <a:ext cx="2565375" cy="2565375"/>
        </a:xfrm>
        <a:prstGeom prst="circularArrow">
          <a:avLst>
            <a:gd name="adj1" fmla="val 3766"/>
            <a:gd name="adj2" fmla="val 234999"/>
            <a:gd name="adj3" fmla="val 19826227"/>
            <a:gd name="adj4" fmla="val 18606236"/>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F05E807-DB45-437D-A6C4-7B1A7205E998}">
      <dsp:nvSpPr>
        <dsp:cNvPr id="0" name=""/>
        <dsp:cNvSpPr/>
      </dsp:nvSpPr>
      <dsp:spPr>
        <a:xfrm>
          <a:off x="2374905" y="799417"/>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Project Management</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2374905" y="799417"/>
        <a:ext cx="495148" cy="495148"/>
      </dsp:txXfrm>
    </dsp:sp>
    <dsp:sp modelId="{C4F5941B-5AF7-4CA1-9D45-567306F23F0C}">
      <dsp:nvSpPr>
        <dsp:cNvPr id="0" name=""/>
        <dsp:cNvSpPr/>
      </dsp:nvSpPr>
      <dsp:spPr>
        <a:xfrm>
          <a:off x="191241" y="26452"/>
          <a:ext cx="2565375" cy="2565375"/>
        </a:xfrm>
        <a:prstGeom prst="circularArrow">
          <a:avLst>
            <a:gd name="adj1" fmla="val 3766"/>
            <a:gd name="adj2" fmla="val 234999"/>
            <a:gd name="adj3" fmla="val 1229352"/>
            <a:gd name="adj4" fmla="val 21557961"/>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66AEB7DF-929F-45AC-BD01-D1FF7A0AA728}">
      <dsp:nvSpPr>
        <dsp:cNvPr id="0" name=""/>
        <dsp:cNvSpPr/>
      </dsp:nvSpPr>
      <dsp:spPr>
        <a:xfrm>
          <a:off x="2147421" y="1796091"/>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Requirements Management</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2147421" y="1796091"/>
        <a:ext cx="495148" cy="495148"/>
      </dsp:txXfrm>
    </dsp:sp>
    <dsp:sp modelId="{04948AC0-E1C9-4BC4-B4A5-2DE658B32BA5}">
      <dsp:nvSpPr>
        <dsp:cNvPr id="0" name=""/>
        <dsp:cNvSpPr/>
      </dsp:nvSpPr>
      <dsp:spPr>
        <a:xfrm>
          <a:off x="191241" y="26452"/>
          <a:ext cx="2565375" cy="2565375"/>
        </a:xfrm>
        <a:prstGeom prst="circularArrow">
          <a:avLst>
            <a:gd name="adj1" fmla="val 3766"/>
            <a:gd name="adj2" fmla="val 234999"/>
            <a:gd name="adj3" fmla="val 4436632"/>
            <a:gd name="adj4" fmla="val 3308543"/>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8D2F85B0-779F-4AED-865F-B47AB75ABED3}">
      <dsp:nvSpPr>
        <dsp:cNvPr id="0" name=""/>
        <dsp:cNvSpPr/>
      </dsp:nvSpPr>
      <dsp:spPr>
        <a:xfrm>
          <a:off x="1226355" y="2239653"/>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Design &amp; Architecture</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1226355" y="2239653"/>
        <a:ext cx="495148" cy="495148"/>
      </dsp:txXfrm>
    </dsp:sp>
    <dsp:sp modelId="{4E044C2D-A11C-4BB1-8CAD-7ED5343730A1}">
      <dsp:nvSpPr>
        <dsp:cNvPr id="0" name=""/>
        <dsp:cNvSpPr/>
      </dsp:nvSpPr>
      <dsp:spPr>
        <a:xfrm>
          <a:off x="191241" y="26452"/>
          <a:ext cx="2565375" cy="2565375"/>
        </a:xfrm>
        <a:prstGeom prst="circularArrow">
          <a:avLst>
            <a:gd name="adj1" fmla="val 3766"/>
            <a:gd name="adj2" fmla="val 234999"/>
            <a:gd name="adj3" fmla="val 7256458"/>
            <a:gd name="adj4" fmla="val 6128369"/>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940C94C-0BB5-44FE-BF05-97803DA086AA}">
      <dsp:nvSpPr>
        <dsp:cNvPr id="0" name=""/>
        <dsp:cNvSpPr/>
      </dsp:nvSpPr>
      <dsp:spPr>
        <a:xfrm>
          <a:off x="305289" y="1796091"/>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Development</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305289" y="1796091"/>
        <a:ext cx="495148" cy="495148"/>
      </dsp:txXfrm>
    </dsp:sp>
    <dsp:sp modelId="{E098609D-7E47-4C14-9813-529DFC4B7E4D}">
      <dsp:nvSpPr>
        <dsp:cNvPr id="0" name=""/>
        <dsp:cNvSpPr/>
      </dsp:nvSpPr>
      <dsp:spPr>
        <a:xfrm>
          <a:off x="191241" y="26452"/>
          <a:ext cx="2565375" cy="2565375"/>
        </a:xfrm>
        <a:prstGeom prst="circularArrow">
          <a:avLst>
            <a:gd name="adj1" fmla="val 3766"/>
            <a:gd name="adj2" fmla="val 234999"/>
            <a:gd name="adj3" fmla="val 10607041"/>
            <a:gd name="adj4" fmla="val 9335649"/>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B94C7DE-E8B2-4342-902B-1E55D97EDC91}">
      <dsp:nvSpPr>
        <dsp:cNvPr id="0" name=""/>
        <dsp:cNvSpPr/>
      </dsp:nvSpPr>
      <dsp:spPr>
        <a:xfrm>
          <a:off x="77804" y="799417"/>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QA &amp; Test</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77804" y="799417"/>
        <a:ext cx="495148" cy="495148"/>
      </dsp:txXfrm>
    </dsp:sp>
    <dsp:sp modelId="{3437F08F-B124-4AAF-B7C5-91F8A840E0F8}">
      <dsp:nvSpPr>
        <dsp:cNvPr id="0" name=""/>
        <dsp:cNvSpPr/>
      </dsp:nvSpPr>
      <dsp:spPr>
        <a:xfrm>
          <a:off x="191241" y="26452"/>
          <a:ext cx="2565375" cy="2565375"/>
        </a:xfrm>
        <a:prstGeom prst="circularArrow">
          <a:avLst>
            <a:gd name="adj1" fmla="val 3766"/>
            <a:gd name="adj2" fmla="val 234999"/>
            <a:gd name="adj3" fmla="val 13558765"/>
            <a:gd name="adj4" fmla="val 12338774"/>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9F0A454-28F0-4EB8-89CE-DC3C60E04534}">
      <dsp:nvSpPr>
        <dsp:cNvPr id="0" name=""/>
        <dsp:cNvSpPr/>
      </dsp:nvSpPr>
      <dsp:spPr>
        <a:xfrm>
          <a:off x="715202" y="146"/>
          <a:ext cx="495148" cy="49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solidFill>
                <a:srgbClr val="000000">
                  <a:hueOff val="0"/>
                  <a:satOff val="0"/>
                  <a:lumOff val="0"/>
                  <a:alphaOff val="0"/>
                </a:srgbClr>
              </a:solidFill>
              <a:latin typeface="Segoe UI" panose="020B0502040204020203" pitchFamily="34" charset="0"/>
              <a:ea typeface="+mn-ea"/>
              <a:cs typeface="Segoe UI" panose="020B0502040204020203" pitchFamily="34" charset="0"/>
            </a:rPr>
            <a:t>Release Management</a:t>
          </a:r>
          <a:endParaRPr lang="en-US" sz="600" kern="1200" dirty="0">
            <a:solidFill>
              <a:srgbClr val="000000">
                <a:hueOff val="0"/>
                <a:satOff val="0"/>
                <a:lumOff val="0"/>
                <a:alphaOff val="0"/>
              </a:srgbClr>
            </a:solidFill>
            <a:latin typeface="Segoe UI" panose="020B0502040204020203" pitchFamily="34" charset="0"/>
            <a:ea typeface="+mn-ea"/>
            <a:cs typeface="Segoe UI" panose="020B0502040204020203" pitchFamily="34" charset="0"/>
          </a:endParaRPr>
        </a:p>
      </dsp:txBody>
      <dsp:txXfrm>
        <a:off x="715202" y="146"/>
        <a:ext cx="495148" cy="495148"/>
      </dsp:txXfrm>
    </dsp:sp>
    <dsp:sp modelId="{DC7A1E8E-1CA4-4F0E-AF63-073035099ED2}">
      <dsp:nvSpPr>
        <dsp:cNvPr id="0" name=""/>
        <dsp:cNvSpPr/>
      </dsp:nvSpPr>
      <dsp:spPr>
        <a:xfrm>
          <a:off x="191241" y="26452"/>
          <a:ext cx="2565375" cy="2565375"/>
        </a:xfrm>
        <a:prstGeom prst="circularArrow">
          <a:avLst>
            <a:gd name="adj1" fmla="val 3766"/>
            <a:gd name="adj2" fmla="val 234999"/>
            <a:gd name="adj3" fmla="val 16740205"/>
            <a:gd name="adj4" fmla="val 15424797"/>
            <a:gd name="adj5" fmla="val 4394"/>
          </a:avLst>
        </a:prstGeom>
        <a:gradFill flip="none" rotWithShape="1">
          <a:gsLst>
            <a:gs pos="0">
              <a:srgbClr val="2D2D8A">
                <a:lumMod val="67000"/>
              </a:srgbClr>
            </a:gs>
            <a:gs pos="48000">
              <a:srgbClr val="2D2D8A">
                <a:lumMod val="97000"/>
                <a:lumOff val="3000"/>
              </a:srgbClr>
            </a:gs>
            <a:gs pos="100000">
              <a:srgbClr val="2D2D8A">
                <a:lumMod val="60000"/>
                <a:lumOff val="40000"/>
              </a:srgbClr>
            </a:gs>
          </a:gsLst>
          <a:lin ang="162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C8199-D02B-43D5-B9BB-5AAD4AEA8890}">
      <dsp:nvSpPr>
        <dsp:cNvPr id="0" name=""/>
        <dsp:cNvSpPr/>
      </dsp:nvSpPr>
      <dsp:spPr>
        <a:xfrm>
          <a:off x="4101" y="1445109"/>
          <a:ext cx="1525683" cy="61027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Assess Needs</a:t>
          </a:r>
          <a:endParaRPr lang="en-US" sz="1100" kern="1200" dirty="0"/>
        </a:p>
      </dsp:txBody>
      <dsp:txXfrm>
        <a:off x="309238" y="1445109"/>
        <a:ext cx="915410" cy="610273"/>
      </dsp:txXfrm>
    </dsp:sp>
    <dsp:sp modelId="{E00A2ED6-C9A6-4F41-A287-22D3B78AC487}">
      <dsp:nvSpPr>
        <dsp:cNvPr id="0" name=""/>
        <dsp:cNvSpPr/>
      </dsp:nvSpPr>
      <dsp:spPr>
        <a:xfrm>
          <a:off x="1377216" y="1445109"/>
          <a:ext cx="1525683" cy="61027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Define Enterprise Architecture</a:t>
          </a:r>
          <a:endParaRPr lang="en-US" sz="1100" kern="1200" dirty="0"/>
        </a:p>
      </dsp:txBody>
      <dsp:txXfrm>
        <a:off x="1682353" y="1445109"/>
        <a:ext cx="915410" cy="610273"/>
      </dsp:txXfrm>
    </dsp:sp>
    <dsp:sp modelId="{9BB27BE5-A180-4B13-8233-4B91D450AE5B}">
      <dsp:nvSpPr>
        <dsp:cNvPr id="0" name=""/>
        <dsp:cNvSpPr/>
      </dsp:nvSpPr>
      <dsp:spPr>
        <a:xfrm>
          <a:off x="2750331" y="1445109"/>
          <a:ext cx="1525683" cy="61027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Define Service / Capabilities</a:t>
          </a:r>
          <a:endParaRPr lang="en-US" sz="1100" kern="1200" dirty="0"/>
        </a:p>
      </dsp:txBody>
      <dsp:txXfrm>
        <a:off x="3055468" y="1445109"/>
        <a:ext cx="915410" cy="610273"/>
      </dsp:txXfrm>
    </dsp:sp>
    <dsp:sp modelId="{78D8AF9B-83CD-4268-9E84-B0ED454A09C8}">
      <dsp:nvSpPr>
        <dsp:cNvPr id="0" name=""/>
        <dsp:cNvSpPr/>
      </dsp:nvSpPr>
      <dsp:spPr>
        <a:xfrm>
          <a:off x="4123447" y="1445109"/>
          <a:ext cx="1525683" cy="61027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Implementation and Pilot with HISD</a:t>
          </a:r>
          <a:endParaRPr lang="en-US" sz="1100" kern="1200" dirty="0"/>
        </a:p>
      </dsp:txBody>
      <dsp:txXfrm>
        <a:off x="4428584" y="1445109"/>
        <a:ext cx="915410" cy="610273"/>
      </dsp:txXfrm>
    </dsp:sp>
    <dsp:sp modelId="{BE4C3ABE-402E-4A5D-A6E5-9A51B5D7A5FD}">
      <dsp:nvSpPr>
        <dsp:cNvPr id="0" name=""/>
        <dsp:cNvSpPr/>
      </dsp:nvSpPr>
      <dsp:spPr>
        <a:xfrm>
          <a:off x="5496562" y="1445109"/>
          <a:ext cx="1525683" cy="61027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Expand Onboarding with HISD Teams</a:t>
          </a:r>
          <a:endParaRPr lang="en-US" sz="1100" kern="1200" dirty="0"/>
        </a:p>
      </dsp:txBody>
      <dsp:txXfrm>
        <a:off x="5801699" y="1445109"/>
        <a:ext cx="915410" cy="610273"/>
      </dsp:txXfrm>
    </dsp:sp>
    <dsp:sp modelId="{3FC9FBE5-716C-440E-AE24-8604F6BC5563}">
      <dsp:nvSpPr>
        <dsp:cNvPr id="0" name=""/>
        <dsp:cNvSpPr/>
      </dsp:nvSpPr>
      <dsp:spPr>
        <a:xfrm>
          <a:off x="6869677" y="1445109"/>
          <a:ext cx="1525683" cy="61027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Extend Offering</a:t>
          </a:r>
          <a:endParaRPr lang="en-US" sz="1100" kern="1200" dirty="0"/>
        </a:p>
      </dsp:txBody>
      <dsp:txXfrm>
        <a:off x="7174814" y="1445109"/>
        <a:ext cx="915410" cy="610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D2D57-D0E3-42FF-AF8F-26F66AA0AF9C}">
      <dsp:nvSpPr>
        <dsp:cNvPr id="0" name=""/>
        <dsp:cNvSpPr/>
      </dsp:nvSpPr>
      <dsp:spPr>
        <a:xfrm rot="5400000">
          <a:off x="3401919" y="92681"/>
          <a:ext cx="1424202" cy="1239056"/>
        </a:xfrm>
        <a:prstGeom prst="hexagon">
          <a:avLst>
            <a:gd name="adj" fmla="val 25000"/>
            <a:gd name="vf" fmla="val 115470"/>
          </a:avLst>
        </a:prstGeom>
        <a:solidFill>
          <a:srgbClr val="FF0000"/>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Segoe UI" panose="020B0502040204020203" pitchFamily="34" charset="0"/>
              <a:cs typeface="Segoe UI" panose="020B0502040204020203" pitchFamily="34" charset="0"/>
            </a:rPr>
            <a:t>SEMS</a:t>
          </a:r>
          <a:endParaRPr lang="en-US" sz="1400" kern="1200" dirty="0">
            <a:latin typeface="Segoe UI" panose="020B0502040204020203" pitchFamily="34" charset="0"/>
            <a:cs typeface="Segoe UI" panose="020B0502040204020203" pitchFamily="34" charset="0"/>
          </a:endParaRPr>
        </a:p>
      </dsp:txBody>
      <dsp:txXfrm rot="-5400000">
        <a:off x="3687578" y="222046"/>
        <a:ext cx="852884" cy="980326"/>
      </dsp:txXfrm>
    </dsp:sp>
    <dsp:sp modelId="{DC30F273-7D6D-4A7F-A069-079D69D90BA5}">
      <dsp:nvSpPr>
        <dsp:cNvPr id="0" name=""/>
        <dsp:cNvSpPr/>
      </dsp:nvSpPr>
      <dsp:spPr>
        <a:xfrm>
          <a:off x="4960622" y="276976"/>
          <a:ext cx="2534647" cy="854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Mike O’Brien</a:t>
          </a:r>
          <a:endParaRPr lang="en-US" sz="1100" kern="1200" dirty="0">
            <a:latin typeface="Segoe UI" panose="020B0502040204020203" pitchFamily="34" charset="0"/>
            <a:cs typeface="Segoe UI" panose="020B0502040204020203" pitchFamily="34" charset="0"/>
          </a:endParaRPr>
        </a:p>
        <a:p>
          <a:pPr lvl="0" algn="l" defTabSz="488950">
            <a:lnSpc>
              <a:spcPct val="9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Logesh Rajamanickam</a:t>
          </a:r>
          <a:endParaRPr lang="en-US" sz="1100" kern="1200" dirty="0">
            <a:latin typeface="Segoe UI" panose="020B0502040204020203" pitchFamily="34" charset="0"/>
            <a:cs typeface="Segoe UI" panose="020B0502040204020203" pitchFamily="34" charset="0"/>
          </a:endParaRPr>
        </a:p>
        <a:p>
          <a:pPr lvl="0" algn="l" defTabSz="488950">
            <a:lnSpc>
              <a:spcPct val="9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Don Carlson</a:t>
          </a:r>
        </a:p>
      </dsp:txBody>
      <dsp:txXfrm>
        <a:off x="4960622" y="276976"/>
        <a:ext cx="2534647" cy="854521"/>
      </dsp:txXfrm>
    </dsp:sp>
    <dsp:sp modelId="{52BF5CDE-2645-4F1A-88AB-E5409244210A}">
      <dsp:nvSpPr>
        <dsp:cNvPr id="0" name=""/>
        <dsp:cNvSpPr/>
      </dsp:nvSpPr>
      <dsp:spPr>
        <a:xfrm rot="5400000">
          <a:off x="2055771" y="92681"/>
          <a:ext cx="1424202" cy="1239056"/>
        </a:xfrm>
        <a:prstGeom prst="hexagon">
          <a:avLst>
            <a:gd name="adj" fmla="val 25000"/>
            <a:gd name="vf" fmla="val 115470"/>
          </a:avLst>
        </a:prstGeom>
        <a:solidFill>
          <a:srgbClr val="FFC000"/>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dirty="0">
            <a:latin typeface="Calibri" panose="020F0502020204030204" pitchFamily="34" charset="0"/>
          </a:endParaRPr>
        </a:p>
      </dsp:txBody>
      <dsp:txXfrm rot="-5400000">
        <a:off x="2341430" y="222046"/>
        <a:ext cx="852884" cy="980326"/>
      </dsp:txXfrm>
    </dsp:sp>
    <dsp:sp modelId="{33A0B55F-2E99-4CD6-8EAA-5F285795D8E6}">
      <dsp:nvSpPr>
        <dsp:cNvPr id="0" name=""/>
        <dsp:cNvSpPr/>
      </dsp:nvSpPr>
      <dsp:spPr>
        <a:xfrm rot="5400000">
          <a:off x="2728083" y="1309519"/>
          <a:ext cx="1424202" cy="1239056"/>
        </a:xfrm>
        <a:prstGeom prst="hexagon">
          <a:avLst>
            <a:gd name="adj" fmla="val 25000"/>
            <a:gd name="vf" fmla="val 115470"/>
          </a:avLst>
        </a:prstGeom>
        <a:solidFill>
          <a:srgbClr val="7030A0"/>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IT Managed Cloud Hosting (Ops)</a:t>
          </a:r>
          <a:endParaRPr lang="en-US" sz="1100" kern="1200" dirty="0">
            <a:latin typeface="Segoe UI" panose="020B0502040204020203" pitchFamily="34" charset="0"/>
            <a:cs typeface="Segoe UI" panose="020B0502040204020203" pitchFamily="34" charset="0"/>
          </a:endParaRPr>
        </a:p>
      </dsp:txBody>
      <dsp:txXfrm rot="-5400000">
        <a:off x="3013742" y="1438884"/>
        <a:ext cx="852884" cy="980326"/>
      </dsp:txXfrm>
    </dsp:sp>
    <dsp:sp modelId="{000CBFFC-8D67-49A8-BDA6-9F9EF4AEA9F1}">
      <dsp:nvSpPr>
        <dsp:cNvPr id="0" name=""/>
        <dsp:cNvSpPr/>
      </dsp:nvSpPr>
      <dsp:spPr>
        <a:xfrm>
          <a:off x="200731" y="1509765"/>
          <a:ext cx="2466497" cy="854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r" defTabSz="488950">
            <a:lnSpc>
              <a:spcPct val="9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Everett Taylor (IT Operations Lead)</a:t>
          </a:r>
        </a:p>
      </dsp:txBody>
      <dsp:txXfrm>
        <a:off x="200731" y="1509765"/>
        <a:ext cx="2466497" cy="854521"/>
      </dsp:txXfrm>
    </dsp:sp>
    <dsp:sp modelId="{BBA0B347-B5B6-4E0B-A97F-103907995746}">
      <dsp:nvSpPr>
        <dsp:cNvPr id="0" name=""/>
        <dsp:cNvSpPr/>
      </dsp:nvSpPr>
      <dsp:spPr>
        <a:xfrm rot="5400000">
          <a:off x="4090339" y="1309519"/>
          <a:ext cx="1424202" cy="1239056"/>
        </a:xfrm>
        <a:prstGeom prst="hexagon">
          <a:avLst>
            <a:gd name="adj" fmla="val 25000"/>
            <a:gd name="vf" fmla="val 115470"/>
          </a:avLst>
        </a:prstGeom>
        <a:solidFill>
          <a:srgbClr val="92D050"/>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dirty="0">
            <a:latin typeface="Calibri" panose="020F0502020204030204" pitchFamily="34" charset="0"/>
          </a:endParaRPr>
        </a:p>
      </dsp:txBody>
      <dsp:txXfrm rot="-5400000">
        <a:off x="4375998" y="1438884"/>
        <a:ext cx="852884" cy="980326"/>
      </dsp:txXfrm>
    </dsp:sp>
    <dsp:sp modelId="{1D4883FC-4E73-4408-A80C-5C2DF682D94B}">
      <dsp:nvSpPr>
        <dsp:cNvPr id="0" name=""/>
        <dsp:cNvSpPr/>
      </dsp:nvSpPr>
      <dsp:spPr>
        <a:xfrm rot="5400000">
          <a:off x="3287006" y="2510407"/>
          <a:ext cx="1424202" cy="1239056"/>
        </a:xfrm>
        <a:prstGeom prst="hexagon">
          <a:avLst>
            <a:gd name="adj" fmla="val 25000"/>
            <a:gd name="vf" fmla="val 115470"/>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10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Division</a:t>
          </a:r>
        </a:p>
      </dsp:txBody>
      <dsp:txXfrm rot="-5400000">
        <a:off x="3572665" y="2639772"/>
        <a:ext cx="852884" cy="980326"/>
      </dsp:txXfrm>
    </dsp:sp>
    <dsp:sp modelId="{0BEDAF84-93EA-444E-AECA-E9849816E5E3}">
      <dsp:nvSpPr>
        <dsp:cNvPr id="0" name=""/>
        <dsp:cNvSpPr/>
      </dsp:nvSpPr>
      <dsp:spPr>
        <a:xfrm>
          <a:off x="4648200" y="2699145"/>
          <a:ext cx="2101088" cy="854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88950">
            <a:lnSpc>
              <a:spcPct val="10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Dave Schaller</a:t>
          </a:r>
        </a:p>
        <a:p>
          <a:pPr lvl="0" algn="l" defTabSz="488950">
            <a:lnSpc>
              <a:spcPct val="100000"/>
            </a:lnSpc>
            <a:spcBef>
              <a:spcPct val="0"/>
            </a:spcBef>
            <a:spcAft>
              <a:spcPct val="35000"/>
            </a:spcAft>
          </a:pPr>
          <a:r>
            <a:rPr lang="en-US" sz="1100" kern="1200" dirty="0" smtClean="0">
              <a:latin typeface="Segoe UI" panose="020B0502040204020203" pitchFamily="34" charset="0"/>
              <a:cs typeface="Segoe UI" panose="020B0502040204020203" pitchFamily="34" charset="0"/>
            </a:rPr>
            <a:t>Scott Howard</a:t>
          </a:r>
        </a:p>
      </dsp:txBody>
      <dsp:txXfrm>
        <a:off x="4648200" y="2699145"/>
        <a:ext cx="2101088" cy="854521"/>
      </dsp:txXfrm>
    </dsp:sp>
    <dsp:sp modelId="{B1A83466-D101-4CA8-A722-FB0D7444E868}">
      <dsp:nvSpPr>
        <dsp:cNvPr id="0" name=""/>
        <dsp:cNvSpPr/>
      </dsp:nvSpPr>
      <dsp:spPr>
        <a:xfrm rot="5400000">
          <a:off x="1948825" y="2510407"/>
          <a:ext cx="1424202" cy="1239056"/>
        </a:xfrm>
        <a:prstGeom prst="hexagon">
          <a:avLst>
            <a:gd name="adj" fmla="val 25000"/>
            <a:gd name="vf" fmla="val 115470"/>
          </a:avLst>
        </a:prstGeom>
        <a:solidFill>
          <a:srgbClr val="00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234484" y="2639772"/>
        <a:ext cx="852884" cy="980326"/>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2982742"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bwMode="auto">
          <a:xfrm>
            <a:off x="3897513" y="1"/>
            <a:ext cx="2982742"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lgn="r">
              <a:defRPr sz="1200"/>
            </a:lvl1pPr>
          </a:lstStyle>
          <a:p>
            <a:pPr>
              <a:defRPr/>
            </a:pPr>
            <a:fld id="{0BD029A4-91ED-4274-867E-84705EB6135F}" type="datetimeFigureOut">
              <a:rPr lang="en-US"/>
              <a:pPr>
                <a:defRPr/>
              </a:pPr>
              <a:t>1/26/2016</a:t>
            </a:fld>
            <a:endParaRPr lang="en-US"/>
          </a:p>
        </p:txBody>
      </p:sp>
      <p:sp>
        <p:nvSpPr>
          <p:cNvPr id="4" name="Footer Placeholder 3"/>
          <p:cNvSpPr>
            <a:spLocks noGrp="1"/>
          </p:cNvSpPr>
          <p:nvPr>
            <p:ph type="ftr" sz="quarter" idx="2"/>
          </p:nvPr>
        </p:nvSpPr>
        <p:spPr bwMode="auto">
          <a:xfrm>
            <a:off x="2" y="8829675"/>
            <a:ext cx="2982742"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bwMode="auto">
          <a:xfrm>
            <a:off x="3897513" y="8829675"/>
            <a:ext cx="2982742"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lgn="r">
              <a:defRPr sz="1200"/>
            </a:lvl1pPr>
          </a:lstStyle>
          <a:p>
            <a:pPr>
              <a:defRPr/>
            </a:pPr>
            <a:fld id="{9E82C262-F4F2-4F09-86D8-ECBB13D508D5}" type="slidenum">
              <a:rPr lang="en-US"/>
              <a:pPr>
                <a:defRPr/>
              </a:pPr>
              <a:t>‹#›</a:t>
            </a:fld>
            <a:endParaRPr lang="en-US"/>
          </a:p>
        </p:txBody>
      </p:sp>
    </p:spTree>
    <p:extLst>
      <p:ext uri="{BB962C8B-B14F-4D97-AF65-F5344CB8AC3E}">
        <p14:creationId xmlns:p14="http://schemas.microsoft.com/office/powerpoint/2010/main" val="293362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2982742"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bwMode="auto">
          <a:xfrm>
            <a:off x="3897513" y="1"/>
            <a:ext cx="2982742"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lgn="r">
              <a:defRPr sz="1200"/>
            </a:lvl1pPr>
          </a:lstStyle>
          <a:p>
            <a:pPr>
              <a:defRPr/>
            </a:pPr>
            <a:fld id="{98C4ECE4-C3FA-4FAB-8AD4-555FEDFCB821}" type="datetimeFigureOut">
              <a:rPr lang="en-US"/>
              <a:pPr>
                <a:defRPr/>
              </a:pPr>
              <a:t>1/26/2016</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3145" tIns="46573" rIns="93145" bIns="46573" rtlCol="0" anchor="ctr"/>
          <a:lstStyle/>
          <a:p>
            <a:pPr lvl="0"/>
            <a:endParaRPr lang="en-US" noProof="0"/>
          </a:p>
        </p:txBody>
      </p:sp>
      <p:sp>
        <p:nvSpPr>
          <p:cNvPr id="5" name="Notes Placeholder 4"/>
          <p:cNvSpPr>
            <a:spLocks noGrp="1"/>
          </p:cNvSpPr>
          <p:nvPr>
            <p:ph type="body" sz="quarter" idx="3"/>
          </p:nvPr>
        </p:nvSpPr>
        <p:spPr bwMode="auto">
          <a:xfrm>
            <a:off x="688805" y="4416427"/>
            <a:ext cx="5504204" cy="4183063"/>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2" y="8829675"/>
            <a:ext cx="2982742"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bwMode="auto">
          <a:xfrm>
            <a:off x="3897513" y="8829675"/>
            <a:ext cx="2982742"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lgn="r">
              <a:defRPr sz="1200"/>
            </a:lvl1pPr>
          </a:lstStyle>
          <a:p>
            <a:pPr>
              <a:defRPr/>
            </a:pPr>
            <a:fld id="{F755C43D-C6E1-4E83-A3C6-11B2064853EB}" type="slidenum">
              <a:rPr lang="en-US"/>
              <a:pPr>
                <a:defRPr/>
              </a:pPr>
              <a:t>‹#›</a:t>
            </a:fld>
            <a:endParaRPr lang="en-US"/>
          </a:p>
        </p:txBody>
      </p:sp>
    </p:spTree>
    <p:extLst>
      <p:ext uri="{BB962C8B-B14F-4D97-AF65-F5344CB8AC3E}">
        <p14:creationId xmlns:p14="http://schemas.microsoft.com/office/powerpoint/2010/main" val="19237155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663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326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6989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6516"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3137" algn="l" defTabSz="913260" rtl="0" eaLnBrk="1" latinLnBrk="0" hangingPunct="1">
      <a:defRPr sz="1200" kern="1200">
        <a:solidFill>
          <a:schemeClr val="tx1"/>
        </a:solidFill>
        <a:latin typeface="+mn-lt"/>
        <a:ea typeface="+mn-ea"/>
        <a:cs typeface="+mn-cs"/>
      </a:defRPr>
    </a:lvl6pPr>
    <a:lvl7pPr marL="2739779" algn="l" defTabSz="913260" rtl="0" eaLnBrk="1" latinLnBrk="0" hangingPunct="1">
      <a:defRPr sz="1200" kern="1200">
        <a:solidFill>
          <a:schemeClr val="tx1"/>
        </a:solidFill>
        <a:latin typeface="+mn-lt"/>
        <a:ea typeface="+mn-ea"/>
        <a:cs typeface="+mn-cs"/>
      </a:defRPr>
    </a:lvl7pPr>
    <a:lvl8pPr marL="3196397" algn="l" defTabSz="913260" rtl="0" eaLnBrk="1" latinLnBrk="0" hangingPunct="1">
      <a:defRPr sz="1200" kern="1200">
        <a:solidFill>
          <a:schemeClr val="tx1"/>
        </a:solidFill>
        <a:latin typeface="+mn-lt"/>
        <a:ea typeface="+mn-ea"/>
        <a:cs typeface="+mn-cs"/>
      </a:defRPr>
    </a:lvl8pPr>
    <a:lvl9pPr marL="3653019" algn="l" defTabSz="91326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full phase review should have no more than 40 slides, and the speakers should only talk in total for no more than 40 minutes.  The remaining 20 minutes of the meeting will be used in discussions.</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a:t>
            </a:fld>
            <a:endParaRPr lang="en-US"/>
          </a:p>
        </p:txBody>
      </p:sp>
    </p:spTree>
    <p:extLst>
      <p:ext uri="{BB962C8B-B14F-4D97-AF65-F5344CB8AC3E}">
        <p14:creationId xmlns:p14="http://schemas.microsoft.com/office/powerpoint/2010/main" val="161023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not an NTI Deliverable and should be considered option. </a:t>
            </a:r>
          </a:p>
          <a:p>
            <a:r>
              <a:rPr lang="en-US" baseline="0" dirty="0" smtClean="0"/>
              <a:t>For existing projects, provide a list of how the knowledge gained from work on this project has been disseminated throughout 3M.</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16</a:t>
            </a:fld>
            <a:endParaRPr lang="en-US"/>
          </a:p>
        </p:txBody>
      </p:sp>
    </p:spTree>
    <p:extLst>
      <p:ext uri="{BB962C8B-B14F-4D97-AF65-F5344CB8AC3E}">
        <p14:creationId xmlns:p14="http://schemas.microsoft.com/office/powerpoint/2010/main" val="19611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17</a:t>
            </a:fld>
            <a:endParaRPr lang="en-US"/>
          </a:p>
        </p:txBody>
      </p:sp>
    </p:spTree>
    <p:extLst>
      <p:ext uri="{BB962C8B-B14F-4D97-AF65-F5344CB8AC3E}">
        <p14:creationId xmlns:p14="http://schemas.microsoft.com/office/powerpoint/2010/main" val="3602710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Could add timeframes</a:t>
            </a:r>
            <a:r>
              <a:rPr lang="en-US" baseline="0" dirty="0" smtClean="0"/>
              <a:t> here instead of dates - ?</a:t>
            </a:r>
          </a:p>
          <a:p>
            <a:r>
              <a:rPr lang="en-US" baseline="0" dirty="0" smtClean="0"/>
              <a:t>Consolidate Pre-NTI milestones - ?</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22</a:t>
            </a:fld>
            <a:endParaRPr lang="en-US" dirty="0"/>
          </a:p>
        </p:txBody>
      </p:sp>
    </p:spTree>
    <p:extLst>
      <p:ext uri="{BB962C8B-B14F-4D97-AF65-F5344CB8AC3E}">
        <p14:creationId xmlns:p14="http://schemas.microsoft.com/office/powerpoint/2010/main" val="193945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“Executive Summary”  is to summarize this presentation. In most cases this slide will end with the team’s recommendation for how to proceed with this project.   For example, this slide might end with “Move from Qualify to Deploy” or “Complete all technical development and then Archive Close the project”. For a mid-phase review, “Proceed with project as planned”</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2</a:t>
            </a:fld>
            <a:endParaRPr lang="en-US"/>
          </a:p>
        </p:txBody>
      </p:sp>
    </p:spTree>
    <p:extLst>
      <p:ext uri="{BB962C8B-B14F-4D97-AF65-F5344CB8AC3E}">
        <p14:creationId xmlns:p14="http://schemas.microsoft.com/office/powerpoint/2010/main" val="127920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choose to use the self-scoring of the project as the agenda</a:t>
            </a:r>
            <a:r>
              <a:rPr lang="en-US" baseline="0" dirty="0" smtClean="0"/>
              <a:t> and show it before each section of the presentation, or you may just show it once at the beginning or the end. But you need to show the team’s self-scoring of the deliverables at least once.</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7</a:t>
            </a:fld>
            <a:endParaRPr lang="en-US"/>
          </a:p>
        </p:txBody>
      </p:sp>
    </p:spTree>
    <p:extLst>
      <p:ext uri="{BB962C8B-B14F-4D97-AF65-F5344CB8AC3E}">
        <p14:creationId xmlns:p14="http://schemas.microsoft.com/office/powerpoint/2010/main" val="100716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713" y="708025"/>
            <a:ext cx="6300787" cy="35448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84394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analysis of Market Attractiveness is different for every project, the content shown is just for reference. Format the slide to appropriately display the information for your project. Please refer to recent presentations given for similar projects. During early phases of the NTI, this section is populated by information that the team collects.</a:t>
            </a:r>
            <a:r>
              <a:rPr lang="en-US" baseline="0" dirty="0" smtClean="0"/>
              <a:t> There are tools on 3M ATLAS that can help you get some market information. You should list the source of your market information on your slide. Work with division contacts to get more specific market information whenever possible. As an NTI program advances, you should be try to get a financial impact of the technology.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145565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analysis of Business Justification is different for every project. Please refer to recent presentations given for similar projects. </a:t>
            </a:r>
          </a:p>
          <a:p>
            <a:r>
              <a:rPr lang="en-US" dirty="0" smtClean="0"/>
              <a:t>This section should answer a couple questions: How would this technology ‘fit’ into 3M? Why should 3M develop it? You might want to show existing</a:t>
            </a:r>
            <a:r>
              <a:rPr lang="en-US" baseline="0" dirty="0" smtClean="0"/>
              <a:t> 3M products and businesses that could be improved by leveraging the technology.</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10</a:t>
            </a:fld>
            <a:endParaRPr lang="en-US"/>
          </a:p>
        </p:txBody>
      </p:sp>
    </p:spTree>
    <p:extLst>
      <p:ext uri="{BB962C8B-B14F-4D97-AF65-F5344CB8AC3E}">
        <p14:creationId xmlns:p14="http://schemas.microsoft.com/office/powerpoint/2010/main" val="32319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 some comments about how ready a 3M division would be to implement this technology once</a:t>
            </a:r>
            <a:r>
              <a:rPr lang="en-US" baseline="0" dirty="0" smtClean="0"/>
              <a:t> it is deployed. Could it be implemented with existing manufacturing systems? Produced by current 3M Suppliers or internally? For algorithms or software, how prepared is a division to launch and support the technology?</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11</a:t>
            </a:fld>
            <a:endParaRPr lang="en-US"/>
          </a:p>
        </p:txBody>
      </p:sp>
    </p:spTree>
    <p:extLst>
      <p:ext uri="{BB962C8B-B14F-4D97-AF65-F5344CB8AC3E}">
        <p14:creationId xmlns:p14="http://schemas.microsoft.com/office/powerpoint/2010/main" val="3808815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smtClean="0"/>
              <a:t>A very high level list of key milestones for the next phase is a necessity in order to show that the team has a plan for how to proceed</a:t>
            </a:r>
            <a:r>
              <a:rPr lang="en-US" baseline="0" dirty="0" smtClean="0"/>
              <a:t> all the way to deploying the technology.</a:t>
            </a:r>
            <a:endParaRPr lang="en-US" dirty="0" smtClean="0"/>
          </a:p>
          <a:p>
            <a:pPr>
              <a:defRPr/>
            </a:pPr>
            <a:endParaRPr lang="en-US" dirty="0" smtClean="0"/>
          </a:p>
          <a:p>
            <a:pPr>
              <a:defRPr/>
            </a:pPr>
            <a:r>
              <a:rPr lang="en-US" dirty="0" smtClean="0"/>
              <a:t>Include two levels of planning:</a:t>
            </a:r>
          </a:p>
          <a:p>
            <a:pPr marL="228600" indent="-228600">
              <a:buFontTx/>
              <a:buAutoNum type="arabicParenR"/>
              <a:defRPr/>
            </a:pPr>
            <a:r>
              <a:rPr lang="en-US" dirty="0" smtClean="0"/>
              <a:t>Overall plan for the rest of the project.</a:t>
            </a:r>
          </a:p>
          <a:p>
            <a:pPr marL="228600" indent="-228600">
              <a:buFontTx/>
              <a:buAutoNum type="arabicParenR"/>
              <a:defRPr/>
            </a:pPr>
            <a:r>
              <a:rPr lang="en-US" dirty="0" smtClean="0"/>
              <a:t>Plan for activities in the next ~6 months.</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12</a:t>
            </a:fld>
            <a:endParaRPr lang="en-US"/>
          </a:p>
        </p:txBody>
      </p:sp>
    </p:spTree>
    <p:extLst>
      <p:ext uri="{BB962C8B-B14F-4D97-AF65-F5344CB8AC3E}">
        <p14:creationId xmlns:p14="http://schemas.microsoft.com/office/powerpoint/2010/main" val="289120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 a</a:t>
            </a:r>
            <a:r>
              <a:rPr lang="en-US" baseline="0" dirty="0" smtClean="0"/>
              <a:t> general timeline for the proposed phase of the project. Try to show resolution on a week-by-week level. (It is not required, or even recommended, to use Microsoft Project.) You can draw the timeline in the presentation, or use Excel.</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14</a:t>
            </a:fld>
            <a:endParaRPr lang="en-US"/>
          </a:p>
        </p:txBody>
      </p:sp>
    </p:spTree>
    <p:extLst>
      <p:ext uri="{BB962C8B-B14F-4D97-AF65-F5344CB8AC3E}">
        <p14:creationId xmlns:p14="http://schemas.microsoft.com/office/powerpoint/2010/main" val="410094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0"/>
            <a:ext cx="9144000" cy="130968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prstClr val="black"/>
              </a:solidFill>
              <a:latin typeface="Arial Narrow" charset="0"/>
            </a:endParaRPr>
          </a:p>
        </p:txBody>
      </p:sp>
      <p:sp>
        <p:nvSpPr>
          <p:cNvPr id="5" name="Rectangle 17"/>
          <p:cNvSpPr>
            <a:spLocks noChangeArrowheads="1"/>
          </p:cNvSpPr>
          <p:nvPr userDrawn="1"/>
        </p:nvSpPr>
        <p:spPr bwMode="auto">
          <a:xfrm>
            <a:off x="165545" y="4876801"/>
            <a:ext cx="304879" cy="177404"/>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prstClr val="black"/>
              </a:solidFill>
            </a:endParaRPr>
          </a:p>
        </p:txBody>
      </p:sp>
      <p:sp>
        <p:nvSpPr>
          <p:cNvPr id="9" name="Title 1"/>
          <p:cNvSpPr>
            <a:spLocks noGrp="1"/>
          </p:cNvSpPr>
          <p:nvPr>
            <p:ph type="ctrTitle"/>
          </p:nvPr>
        </p:nvSpPr>
        <p:spPr>
          <a:xfrm>
            <a:off x="515843"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dirty="0" smtClean="0"/>
              <a:t>Click to edit Master title style</a:t>
            </a:r>
            <a:endParaRPr lang="en-US" dirty="0"/>
          </a:p>
        </p:txBody>
      </p:sp>
      <p:sp>
        <p:nvSpPr>
          <p:cNvPr id="10"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7165112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0" name="Content Placeholder 22"/>
          <p:cNvSpPr>
            <a:spLocks noGrp="1"/>
          </p:cNvSpPr>
          <p:nvPr>
            <p:ph sz="quarter" idx="10"/>
          </p:nvPr>
        </p:nvSpPr>
        <p:spPr>
          <a:xfrm>
            <a:off x="51448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3258398"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2"/>
          <p:cNvSpPr>
            <a:spLocks noGrp="1"/>
          </p:cNvSpPr>
          <p:nvPr>
            <p:ph sz="quarter" idx="12"/>
          </p:nvPr>
        </p:nvSpPr>
        <p:spPr>
          <a:xfrm>
            <a:off x="600231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6823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9"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51448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3258398"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2"/>
          <p:cNvSpPr>
            <a:spLocks noGrp="1"/>
          </p:cNvSpPr>
          <p:nvPr>
            <p:ph sz="quarter" idx="12"/>
          </p:nvPr>
        </p:nvSpPr>
        <p:spPr>
          <a:xfrm>
            <a:off x="600231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41773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0"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1" name="Content Placeholder 22"/>
          <p:cNvSpPr>
            <a:spLocks noGrp="1"/>
          </p:cNvSpPr>
          <p:nvPr>
            <p:ph sz="quarter" idx="10"/>
          </p:nvPr>
        </p:nvSpPr>
        <p:spPr>
          <a:xfrm>
            <a:off x="51448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2"/>
          <p:cNvSpPr>
            <a:spLocks noGrp="1"/>
          </p:cNvSpPr>
          <p:nvPr>
            <p:ph sz="quarter" idx="12"/>
          </p:nvPr>
        </p:nvSpPr>
        <p:spPr>
          <a:xfrm>
            <a:off x="466465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2"/>
          <p:cNvSpPr>
            <a:spLocks noGrp="1"/>
          </p:cNvSpPr>
          <p:nvPr>
            <p:ph sz="quarter" idx="13"/>
          </p:nvPr>
        </p:nvSpPr>
        <p:spPr>
          <a:xfrm>
            <a:off x="51448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2"/>
          <p:cNvSpPr>
            <a:spLocks noGrp="1"/>
          </p:cNvSpPr>
          <p:nvPr>
            <p:ph sz="quarter" idx="14"/>
          </p:nvPr>
        </p:nvSpPr>
        <p:spPr>
          <a:xfrm>
            <a:off x="466465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7132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4  Content">
    <p:spTree>
      <p:nvGrpSpPr>
        <p:cNvPr id="1" name=""/>
        <p:cNvGrpSpPr/>
        <p:nvPr/>
      </p:nvGrpSpPr>
      <p:grpSpPr>
        <a:xfrm>
          <a:off x="0" y="0"/>
          <a:ext cx="0" cy="0"/>
          <a:chOff x="0" y="0"/>
          <a:chExt cx="0" cy="0"/>
        </a:xfrm>
      </p:grpSpPr>
      <p:sp>
        <p:nvSpPr>
          <p:cNvPr id="13"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4"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19" name="Content Placeholder 22"/>
          <p:cNvSpPr>
            <a:spLocks noGrp="1"/>
          </p:cNvSpPr>
          <p:nvPr>
            <p:ph sz="quarter" idx="10"/>
          </p:nvPr>
        </p:nvSpPr>
        <p:spPr>
          <a:xfrm>
            <a:off x="51448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22"/>
          <p:cNvSpPr>
            <a:spLocks noGrp="1"/>
          </p:cNvSpPr>
          <p:nvPr>
            <p:ph sz="quarter" idx="12"/>
          </p:nvPr>
        </p:nvSpPr>
        <p:spPr>
          <a:xfrm>
            <a:off x="466465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2"/>
          <p:cNvSpPr>
            <a:spLocks noGrp="1"/>
          </p:cNvSpPr>
          <p:nvPr>
            <p:ph sz="quarter" idx="13"/>
          </p:nvPr>
        </p:nvSpPr>
        <p:spPr>
          <a:xfrm>
            <a:off x="51448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2"/>
          <p:cNvSpPr>
            <a:spLocks noGrp="1"/>
          </p:cNvSpPr>
          <p:nvPr>
            <p:ph sz="quarter" idx="14"/>
          </p:nvPr>
        </p:nvSpPr>
        <p:spPr>
          <a:xfrm>
            <a:off x="466465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907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445770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srgbClr val="000000"/>
              </a:solidFill>
            </a:endParaRPr>
          </a:p>
        </p:txBody>
      </p:sp>
      <p:sp>
        <p:nvSpPr>
          <p:cNvPr id="19" name="Title 18"/>
          <p:cNvSpPr>
            <a:spLocks noGrp="1"/>
          </p:cNvSpPr>
          <p:nvPr>
            <p:ph type="title"/>
          </p:nvPr>
        </p:nvSpPr>
        <p:spPr>
          <a:xfrm>
            <a:off x="960370" y="1913923"/>
            <a:ext cx="7202776" cy="480060"/>
          </a:xfrm>
          <a:prstGeom prst="rect">
            <a:avLst/>
          </a:prstGeom>
        </p:spPr>
        <p:txBody>
          <a:bodyPr lIns="0" tIns="0" rIns="0" bIns="0"/>
          <a:lstStyle>
            <a:lvl1pPr>
              <a:defRPr sz="4500" b="1">
                <a:solidFill>
                  <a:schemeClr val="tx1">
                    <a:lumMod val="50000"/>
                    <a:lumOff val="50000"/>
                  </a:schemeClr>
                </a:solidFill>
                <a:latin typeface="+mn-l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960370" y="2498610"/>
            <a:ext cx="7202776" cy="685800"/>
          </a:xfrm>
          <a:prstGeom prst="rect">
            <a:avLst/>
          </a:prstGeom>
        </p:spPr>
        <p:txBody>
          <a:bodyPr lIns="0" tIns="0" rIns="0" bIns="0"/>
          <a:lstStyle>
            <a:lvl1pPr marL="0" indent="0">
              <a:buFontTx/>
              <a:buNone/>
              <a:defRPr sz="2700" b="1">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0466613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divider">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445770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srgbClr val="000000"/>
              </a:solidFill>
            </a:endParaRPr>
          </a:p>
        </p:txBody>
      </p:sp>
      <p:sp>
        <p:nvSpPr>
          <p:cNvPr id="19" name="Title 18"/>
          <p:cNvSpPr>
            <a:spLocks noGrp="1"/>
          </p:cNvSpPr>
          <p:nvPr>
            <p:ph type="title"/>
          </p:nvPr>
        </p:nvSpPr>
        <p:spPr>
          <a:xfrm>
            <a:off x="960370" y="1913923"/>
            <a:ext cx="7202776" cy="480060"/>
          </a:xfrm>
          <a:prstGeom prst="rect">
            <a:avLst/>
          </a:prstGeom>
        </p:spPr>
        <p:txBody>
          <a:bodyPr lIns="0" tIns="0" rIns="0" bIns="0"/>
          <a:lstStyle>
            <a:lvl1pPr>
              <a:defRPr sz="4500" b="1">
                <a:solidFill>
                  <a:schemeClr val="tx1">
                    <a:lumMod val="50000"/>
                    <a:lumOff val="50000"/>
                  </a:schemeClr>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960370" y="2498610"/>
            <a:ext cx="7202776" cy="685800"/>
          </a:xfrm>
          <a:prstGeom prst="rect">
            <a:avLst/>
          </a:prstGeom>
        </p:spPr>
        <p:txBody>
          <a:bodyPr lIns="0" tIns="0" rIns="0" bIns="0"/>
          <a:lstStyle>
            <a:lvl1pPr marL="0" indent="0">
              <a:buFontTx/>
              <a:buNone/>
              <a:defRPr sz="2700" b="1">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1077939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9925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THER ">
    <p:spTree>
      <p:nvGrpSpPr>
        <p:cNvPr id="1" name=""/>
        <p:cNvGrpSpPr/>
        <p:nvPr/>
      </p:nvGrpSpPr>
      <p:grpSpPr>
        <a:xfrm>
          <a:off x="0" y="0"/>
          <a:ext cx="0" cy="0"/>
          <a:chOff x="0" y="0"/>
          <a:chExt cx="0" cy="0"/>
        </a:xfrm>
      </p:grpSpPr>
      <p:pic>
        <p:nvPicPr>
          <p:cNvPr id="2" name="Picture 1" descr="CtocTemplateFlags.png"/>
          <p:cNvPicPr>
            <a:picLocks noChangeAspect="1"/>
          </p:cNvPicPr>
          <p:nvPr userDrawn="1"/>
        </p:nvPicPr>
        <p:blipFill>
          <a:blip r:embed="rId2" cstate="print"/>
          <a:srcRect/>
          <a:stretch>
            <a:fillRect/>
          </a:stretch>
        </p:blipFill>
        <p:spPr>
          <a:xfrm>
            <a:off x="2133600" y="0"/>
            <a:ext cx="1981200" cy="545306"/>
          </a:xfrm>
          <a:prstGeom prst="rect">
            <a:avLst/>
          </a:prstGeom>
        </p:spPr>
      </p:pic>
      <p:grpSp>
        <p:nvGrpSpPr>
          <p:cNvPr id="3" name="Group 11"/>
          <p:cNvGrpSpPr/>
          <p:nvPr userDrawn="1"/>
        </p:nvGrpSpPr>
        <p:grpSpPr>
          <a:xfrm>
            <a:off x="4343400" y="-120651"/>
            <a:ext cx="1579180" cy="553998"/>
            <a:chOff x="2295525" y="1057275"/>
            <a:chExt cx="2105025" cy="738661"/>
          </a:xfrm>
        </p:grpSpPr>
        <p:sp>
          <p:nvSpPr>
            <p:cNvPr id="4" name="TextBox 3"/>
            <p:cNvSpPr txBox="1"/>
            <p:nvPr/>
          </p:nvSpPr>
          <p:spPr>
            <a:xfrm>
              <a:off x="2295525" y="1057275"/>
              <a:ext cx="1638300" cy="738661"/>
            </a:xfrm>
            <a:prstGeom prst="rect">
              <a:avLst/>
            </a:prstGeom>
            <a:noFill/>
          </p:spPr>
          <p:txBody>
            <a:bodyPr wrap="square" rtlCol="0">
              <a:spAutoFit/>
            </a:bodyPr>
            <a:lstStyle/>
            <a:p>
              <a:r>
                <a:rPr lang="en-US" sz="3000" b="1" i="1" dirty="0" smtClean="0">
                  <a:solidFill>
                    <a:prstClr val="white">
                      <a:lumMod val="65000"/>
                    </a:prstClr>
                  </a:solidFill>
                  <a:latin typeface="Segoe UI" pitchFamily="34" charset="0"/>
                  <a:ea typeface="Segoe UI" pitchFamily="34" charset="0"/>
                  <a:cs typeface="Segoe UI" pitchFamily="34" charset="0"/>
                </a:rPr>
                <a:t>sems</a:t>
              </a:r>
            </a:p>
          </p:txBody>
        </p:sp>
        <p:sp>
          <p:nvSpPr>
            <p:cNvPr id="5" name="TextBox 4"/>
            <p:cNvSpPr txBox="1"/>
            <p:nvPr/>
          </p:nvSpPr>
          <p:spPr>
            <a:xfrm>
              <a:off x="3486150" y="1276349"/>
              <a:ext cx="914400" cy="430886"/>
            </a:xfrm>
            <a:prstGeom prst="rect">
              <a:avLst/>
            </a:prstGeom>
            <a:noFill/>
          </p:spPr>
          <p:txBody>
            <a:bodyPr wrap="square" rtlCol="0">
              <a:spAutoFit/>
            </a:bodyPr>
            <a:lstStyle/>
            <a:p>
              <a:r>
                <a:rPr lang="en-US" sz="500" b="1" spc="75" dirty="0" smtClean="0">
                  <a:solidFill>
                    <a:srgbClr val="4F81BD">
                      <a:lumMod val="60000"/>
                      <a:lumOff val="40000"/>
                    </a:srgbClr>
                  </a:solidFill>
                  <a:latin typeface="Segoe UI" pitchFamily="34" charset="0"/>
                  <a:ea typeface="Segoe UI" pitchFamily="34" charset="0"/>
                  <a:cs typeface="Segoe UI" pitchFamily="34" charset="0"/>
                </a:rPr>
                <a:t>CORPORATE RESEARCH LAB</a:t>
              </a:r>
            </a:p>
          </p:txBody>
        </p:sp>
      </p:grpSp>
      <p:grpSp>
        <p:nvGrpSpPr>
          <p:cNvPr id="6" name="Group 19"/>
          <p:cNvGrpSpPr/>
          <p:nvPr userDrawn="1"/>
        </p:nvGrpSpPr>
        <p:grpSpPr>
          <a:xfrm>
            <a:off x="0" y="-129099"/>
            <a:ext cx="1579180" cy="553998"/>
            <a:chOff x="3048000" y="-95250"/>
            <a:chExt cx="1579180" cy="553998"/>
          </a:xfrm>
        </p:grpSpPr>
        <p:sp>
          <p:nvSpPr>
            <p:cNvPr id="7" name="Round Single Corner Rectangle 6"/>
            <p:cNvSpPr/>
            <p:nvPr userDrawn="1"/>
          </p:nvSpPr>
          <p:spPr bwMode="auto">
            <a:xfrm flipV="1">
              <a:off x="3048000" y="33338"/>
              <a:ext cx="1524000" cy="381000"/>
            </a:xfrm>
            <a:prstGeom prst="round1Rect">
              <a:avLst>
                <a:gd name="adj" fmla="val 50000"/>
              </a:avLst>
            </a:prstGeom>
            <a:gradFill flip="none" rotWithShape="1">
              <a:gsLst>
                <a:gs pos="0">
                  <a:schemeClr val="accent1">
                    <a:tint val="66000"/>
                    <a:satMod val="160000"/>
                  </a:schemeClr>
                </a:gs>
                <a:gs pos="35000">
                  <a:schemeClr val="accent1">
                    <a:tint val="44500"/>
                    <a:satMod val="160000"/>
                    <a:alpha val="56000"/>
                  </a:schemeClr>
                </a:gs>
                <a:gs pos="100000">
                  <a:schemeClr val="accent1">
                    <a:tint val="23500"/>
                    <a:satMod val="160000"/>
                    <a:alpha val="0"/>
                  </a:schemeClr>
                </a:gs>
              </a:gsLst>
              <a:lin ang="189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solidFill>
                  <a:prstClr val="black"/>
                </a:solidFill>
                <a:latin typeface="Arial Narrow"/>
                <a:ea typeface="Arial" charset="0"/>
              </a:endParaRPr>
            </a:p>
          </p:txBody>
        </p:sp>
        <p:grpSp>
          <p:nvGrpSpPr>
            <p:cNvPr id="8" name="Group 11"/>
            <p:cNvGrpSpPr/>
            <p:nvPr userDrawn="1"/>
          </p:nvGrpSpPr>
          <p:grpSpPr>
            <a:xfrm>
              <a:off x="3048000" y="-95250"/>
              <a:ext cx="1579180" cy="553998"/>
              <a:chOff x="2295525" y="1057275"/>
              <a:chExt cx="2105025" cy="738663"/>
            </a:xfrm>
          </p:grpSpPr>
          <p:sp>
            <p:nvSpPr>
              <p:cNvPr id="9" name="TextBox 8"/>
              <p:cNvSpPr txBox="1"/>
              <p:nvPr/>
            </p:nvSpPr>
            <p:spPr>
              <a:xfrm>
                <a:off x="2295525" y="1057275"/>
                <a:ext cx="1638300" cy="738663"/>
              </a:xfrm>
              <a:prstGeom prst="rect">
                <a:avLst/>
              </a:prstGeom>
              <a:noFill/>
            </p:spPr>
            <p:txBody>
              <a:bodyPr wrap="square" rtlCol="0">
                <a:spAutoFit/>
              </a:bodyPr>
              <a:lstStyle/>
              <a:p>
                <a:r>
                  <a:rPr lang="en-US" sz="3000" b="1" i="1" dirty="0" smtClean="0">
                    <a:solidFill>
                      <a:prstClr val="white">
                        <a:lumMod val="50000"/>
                      </a:prstClr>
                    </a:solidFill>
                    <a:latin typeface="Segoe UI" pitchFamily="34" charset="0"/>
                    <a:ea typeface="Segoe UI" pitchFamily="34" charset="0"/>
                    <a:cs typeface="Segoe UI" pitchFamily="34" charset="0"/>
                  </a:rPr>
                  <a:t>sems</a:t>
                </a:r>
              </a:p>
            </p:txBody>
          </p:sp>
          <p:sp>
            <p:nvSpPr>
              <p:cNvPr id="10" name="TextBox 9"/>
              <p:cNvSpPr txBox="1"/>
              <p:nvPr/>
            </p:nvSpPr>
            <p:spPr>
              <a:xfrm>
                <a:off x="3486150" y="1276349"/>
                <a:ext cx="914400" cy="430886"/>
              </a:xfrm>
              <a:prstGeom prst="rect">
                <a:avLst/>
              </a:prstGeom>
              <a:noFill/>
            </p:spPr>
            <p:txBody>
              <a:bodyPr wrap="square" rtlCol="0">
                <a:spAutoFit/>
              </a:bodyPr>
              <a:lstStyle/>
              <a:p>
                <a:r>
                  <a:rPr lang="en-US" sz="500" b="1" spc="75" dirty="0" smtClean="0">
                    <a:solidFill>
                      <a:srgbClr val="4F81BD">
                        <a:lumMod val="75000"/>
                      </a:srgbClr>
                    </a:solidFill>
                    <a:latin typeface="Segoe UI" pitchFamily="34" charset="0"/>
                    <a:ea typeface="Segoe UI" pitchFamily="34" charset="0"/>
                    <a:cs typeface="Segoe UI" pitchFamily="34" charset="0"/>
                  </a:rPr>
                  <a:t>CORPORATE RESEARCH LAB</a:t>
                </a:r>
              </a:p>
            </p:txBody>
          </p:sp>
        </p:grpSp>
      </p:grpSp>
    </p:spTree>
    <p:extLst>
      <p:ext uri="{BB962C8B-B14F-4D97-AF65-F5344CB8AC3E}">
        <p14:creationId xmlns:p14="http://schemas.microsoft.com/office/powerpoint/2010/main" val="24351166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193088" y="4718472"/>
            <a:ext cx="874712" cy="367903"/>
          </a:xfrm>
          <a:prstGeom prst="rect">
            <a:avLst/>
          </a:prstGeom>
          <a:noFill/>
          <a:ln w="9525">
            <a:noFill/>
            <a:miter lim="800000"/>
            <a:headEnd/>
            <a:tailEnd/>
          </a:ln>
        </p:spPr>
      </p:pic>
      <p:sp>
        <p:nvSpPr>
          <p:cNvPr id="3" name="Text Box 13"/>
          <p:cNvSpPr txBox="1">
            <a:spLocks noChangeArrowheads="1"/>
          </p:cNvSpPr>
          <p:nvPr/>
        </p:nvSpPr>
        <p:spPr bwMode="auto">
          <a:xfrm>
            <a:off x="2817836" y="4948239"/>
            <a:ext cx="3507370" cy="184666"/>
          </a:xfrm>
          <a:prstGeom prst="rect">
            <a:avLst/>
          </a:prstGeom>
          <a:noFill/>
          <a:ln w="9525">
            <a:noFill/>
            <a:miter lim="800000"/>
            <a:headEnd/>
            <a:tailEnd/>
          </a:ln>
          <a:effectLst/>
        </p:spPr>
        <p:txBody>
          <a:bodyPr wrap="none" lIns="0" tIns="0" rIns="0" bIns="0">
            <a:spAutoFit/>
          </a:bodyPr>
          <a:lstStyle/>
          <a:p>
            <a:pPr>
              <a:defRPr/>
            </a:pPr>
            <a:r>
              <a:rPr lang="en-US" sz="1200" b="1" dirty="0">
                <a:solidFill>
                  <a:srgbClr val="B2B2B2"/>
                </a:solidFill>
                <a:latin typeface="Arial Narrow"/>
                <a:cs typeface="Arial"/>
              </a:rPr>
              <a:t>SEMS</a:t>
            </a:r>
            <a:r>
              <a:rPr lang="en-US" sz="1200" dirty="0">
                <a:solidFill>
                  <a:srgbClr val="B2B2B2"/>
                </a:solidFill>
                <a:latin typeface="Arial Narrow"/>
                <a:cs typeface="Arial"/>
              </a:rPr>
              <a:t>  Software, Electronic &amp; Mechanical Systems Laboratory</a:t>
            </a:r>
          </a:p>
        </p:txBody>
      </p:sp>
      <p:sp>
        <p:nvSpPr>
          <p:cNvPr id="4" name="Rectangle 41"/>
          <p:cNvSpPr>
            <a:spLocks noGrp="1" noChangeArrowheads="1"/>
          </p:cNvSpPr>
          <p:nvPr>
            <p:ph type="dt" sz="half" idx="10"/>
          </p:nvPr>
        </p:nvSpPr>
        <p:spPr>
          <a:xfrm>
            <a:off x="76201" y="4929212"/>
            <a:ext cx="838200" cy="150019"/>
          </a:xfrm>
          <a:prstGeom prst="rect">
            <a:avLst/>
          </a:prstGeom>
        </p:spPr>
        <p:txBody>
          <a:bodyPr lIns="91432" tIns="45716" rIns="91432" bIns="45716"/>
          <a:lstStyle>
            <a:lvl1pPr algn="ctr">
              <a:defRPr/>
            </a:lvl1pPr>
          </a:lstStyle>
          <a:p>
            <a:pPr>
              <a:defRPr/>
            </a:pPr>
            <a:r>
              <a:rPr lang="en-US"/>
              <a:t>3M Confidential</a:t>
            </a:r>
            <a:endParaRPr lang="en-US" dirty="0"/>
          </a:p>
        </p:txBody>
      </p:sp>
    </p:spTree>
    <p:extLst>
      <p:ext uri="{BB962C8B-B14F-4D97-AF65-F5344CB8AC3E}">
        <p14:creationId xmlns:p14="http://schemas.microsoft.com/office/powerpoint/2010/main" val="38800680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465536"/>
            <a:ext cx="8229600" cy="397669"/>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84213" y="1144191"/>
            <a:ext cx="8229600" cy="310872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88171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514484" y="819150"/>
            <a:ext cx="8094548"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Tree>
    <p:extLst>
      <p:ext uri="{BB962C8B-B14F-4D97-AF65-F5344CB8AC3E}">
        <p14:creationId xmlns:p14="http://schemas.microsoft.com/office/powerpoint/2010/main" val="198449486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srcRect/>
          <a:stretch>
            <a:fillRect/>
          </a:stretch>
        </p:blipFill>
        <p:spPr bwMode="auto">
          <a:xfrm>
            <a:off x="8286750" y="4718450"/>
            <a:ext cx="781050" cy="367903"/>
          </a:xfrm>
          <a:prstGeom prst="rect">
            <a:avLst/>
          </a:prstGeom>
          <a:noFill/>
          <a:ln w="9525">
            <a:noFill/>
            <a:miter lim="800000"/>
            <a:headEnd/>
            <a:tailEnd/>
          </a:ln>
        </p:spPr>
      </p:pic>
      <p:sp>
        <p:nvSpPr>
          <p:cNvPr id="4" name="Rectangle 41"/>
          <p:cNvSpPr>
            <a:spLocks noGrp="1" noChangeArrowheads="1"/>
          </p:cNvSpPr>
          <p:nvPr>
            <p:ph type="dt" sz="half" idx="10"/>
          </p:nvPr>
        </p:nvSpPr>
        <p:spPr>
          <a:xfrm>
            <a:off x="457200" y="4683919"/>
            <a:ext cx="2133600" cy="357188"/>
          </a:xfrm>
        </p:spPr>
        <p:txBody>
          <a:bodyPr/>
          <a:lstStyle>
            <a:lvl1pPr algn="ctr">
              <a:defRPr/>
            </a:lvl1pPr>
          </a:lstStyle>
          <a:p>
            <a:pPr>
              <a:buClr>
                <a:srgbClr val="808080"/>
              </a:buClr>
              <a:defRPr/>
            </a:pPr>
            <a:r>
              <a:rPr lang="en-US"/>
              <a:t>3M Confidential</a:t>
            </a:r>
            <a:endParaRPr lang="en-US" dirty="0"/>
          </a:p>
        </p:txBody>
      </p:sp>
    </p:spTree>
    <p:extLst>
      <p:ext uri="{BB962C8B-B14F-4D97-AF65-F5344CB8AC3E}">
        <p14:creationId xmlns:p14="http://schemas.microsoft.com/office/powerpoint/2010/main" val="1017368078"/>
      </p:ext>
    </p:extLst>
  </p:cSld>
  <p:clrMapOvr>
    <a:masterClrMapping/>
  </p:clrMapOvr>
  <p:transition/>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srcRect/>
          <a:stretch>
            <a:fillRect/>
          </a:stretch>
        </p:blipFill>
        <p:spPr bwMode="auto">
          <a:xfrm>
            <a:off x="8193088" y="4718450"/>
            <a:ext cx="874712" cy="367903"/>
          </a:xfrm>
          <a:prstGeom prst="rect">
            <a:avLst/>
          </a:prstGeom>
          <a:noFill/>
          <a:ln w="9525">
            <a:noFill/>
            <a:miter lim="800000"/>
            <a:headEnd/>
            <a:tailEnd/>
          </a:ln>
        </p:spPr>
      </p:pic>
      <p:sp>
        <p:nvSpPr>
          <p:cNvPr id="4" name="Rectangle 41"/>
          <p:cNvSpPr>
            <a:spLocks noGrp="1" noChangeArrowheads="1"/>
          </p:cNvSpPr>
          <p:nvPr>
            <p:ph type="dt" sz="half" idx="10"/>
          </p:nvPr>
        </p:nvSpPr>
        <p:spPr>
          <a:xfrm>
            <a:off x="76200" y="4929190"/>
            <a:ext cx="838200" cy="150019"/>
          </a:xfrm>
        </p:spPr>
        <p:txBody>
          <a:bodyPr/>
          <a:lstStyle>
            <a:lvl1pPr algn="ctr">
              <a:defRPr/>
            </a:lvl1pPr>
          </a:lstStyle>
          <a:p>
            <a:pPr>
              <a:buClr>
                <a:srgbClr val="808080"/>
              </a:buClr>
              <a:defRPr/>
            </a:pPr>
            <a:r>
              <a:rPr lang="en-US"/>
              <a:t>3M Confidential</a:t>
            </a:r>
            <a:endParaRPr lang="en-US" dirty="0"/>
          </a:p>
        </p:txBody>
      </p:sp>
    </p:spTree>
    <p:extLst>
      <p:ext uri="{BB962C8B-B14F-4D97-AF65-F5344CB8AC3E}">
        <p14:creationId xmlns:p14="http://schemas.microsoft.com/office/powerpoint/2010/main" val="257013791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76200" y="4929190"/>
            <a:ext cx="838200" cy="150019"/>
          </a:xfrm>
          <a:prstGeom prst="rect">
            <a:avLst/>
          </a:prstGeom>
          <a:noFill/>
          <a:ln>
            <a:miter lim="800000"/>
            <a:headEnd/>
            <a:tailEnd/>
          </a:ln>
        </p:spPr>
        <p:txBody>
          <a:bodyPr lIns="0" tIns="0" rIns="0" bIns="0" anchor="b"/>
          <a:lstStyle>
            <a:lvl1pPr algn="ctr">
              <a:defRPr smtClean="0"/>
            </a:lvl1pPr>
          </a:lstStyle>
          <a:p>
            <a:pPr>
              <a:defRPr/>
            </a:pPr>
            <a:r>
              <a:rPr lang="en-US" sz="750">
                <a:solidFill>
                  <a:srgbClr val="808080"/>
                </a:solidFill>
                <a:latin typeface="Arial Narrow"/>
                <a:cs typeface="Arial"/>
              </a:rPr>
              <a:t>3M Confidential</a:t>
            </a:r>
            <a:endParaRPr lang="en-US" sz="750" dirty="0">
              <a:solidFill>
                <a:srgbClr val="808080"/>
              </a:solidFill>
              <a:latin typeface="Arial Narrow"/>
              <a:cs typeface="Arial"/>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434734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021556"/>
          </a:xfrm>
        </p:spPr>
        <p:txBody>
          <a:bodyPr/>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79234501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44191"/>
            <a:ext cx="4038600" cy="310872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144191"/>
            <a:ext cx="4038600" cy="310872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217930748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345319117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155684827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124762143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386716634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39292557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7"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8"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514484" y="750570"/>
            <a:ext cx="8094548"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02430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249148955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465537"/>
            <a:ext cx="2057400" cy="378737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465537"/>
            <a:ext cx="6019800" cy="37873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30510065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05981"/>
            <a:ext cx="8229600" cy="43886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4683919"/>
            <a:ext cx="2133600" cy="357188"/>
          </a:xfrm>
        </p:spPr>
        <p:txBody>
          <a:bodyPr/>
          <a:lstStyle>
            <a:lvl1pPr>
              <a:defRPr/>
            </a:lvl1pPr>
          </a:lstStyle>
          <a:p>
            <a:pPr>
              <a:buClr>
                <a:srgbClr val="808080"/>
              </a:buClr>
              <a:defRPr/>
            </a:pPr>
            <a:r>
              <a:rPr lang="en-US"/>
              <a:t>3M Confidential</a:t>
            </a:r>
          </a:p>
        </p:txBody>
      </p:sp>
      <p:sp>
        <p:nvSpPr>
          <p:cNvPr id="4" name="Footer Placeholder 3"/>
          <p:cNvSpPr>
            <a:spLocks noGrp="1"/>
          </p:cNvSpPr>
          <p:nvPr>
            <p:ph type="ftr" sz="quarter" idx="11"/>
          </p:nvPr>
        </p:nvSpPr>
        <p:spPr>
          <a:xfrm>
            <a:off x="3124200" y="4683919"/>
            <a:ext cx="2895600" cy="357188"/>
          </a:xfrm>
          <a:prstGeom prst="rect">
            <a:avLst/>
          </a:prstGeom>
        </p:spPr>
        <p:txBody>
          <a:bodyPr/>
          <a:lstStyle>
            <a:lvl1pPr>
              <a:defRPr>
                <a:latin typeface="Arial" charset="0"/>
                <a:cs typeface="Arial" charset="0"/>
              </a:defRPr>
            </a:lvl1pPr>
          </a:lstStyle>
          <a:p>
            <a:pPr>
              <a:defRPr/>
            </a:pPr>
            <a:r>
              <a:rPr lang="en-US">
                <a:solidFill>
                  <a:srgbClr val="000000"/>
                </a:solidFill>
              </a:rPr>
              <a:t>3M Confidential</a:t>
            </a:r>
          </a:p>
        </p:txBody>
      </p:sp>
      <p:sp>
        <p:nvSpPr>
          <p:cNvPr id="5" name="Slide Number Placeholder 4"/>
          <p:cNvSpPr>
            <a:spLocks noGrp="1"/>
          </p:cNvSpPr>
          <p:nvPr>
            <p:ph type="sldNum" sz="quarter" idx="12"/>
          </p:nvPr>
        </p:nvSpPr>
        <p:spPr>
          <a:xfrm>
            <a:off x="6553200" y="4683919"/>
            <a:ext cx="2133600" cy="357188"/>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124C4D1-85C9-43ED-B731-1A75058AEB8E}" type="slidenum">
              <a:rPr lang="en-US">
                <a:solidFill>
                  <a:srgbClr val="000000"/>
                </a:solidFill>
                <a:cs typeface="Arial"/>
              </a:rPr>
              <a:pPr>
                <a:defRPr/>
              </a:pPr>
              <a:t>‹#›</a:t>
            </a:fld>
            <a:endParaRPr lang="en-US">
              <a:solidFill>
                <a:srgbClr val="000000"/>
              </a:solidFill>
              <a:cs typeface="Arial"/>
            </a:endParaRPr>
          </a:p>
        </p:txBody>
      </p:sp>
    </p:spTree>
    <p:extLst>
      <p:ext uri="{BB962C8B-B14F-4D97-AF65-F5344CB8AC3E}">
        <p14:creationId xmlns:p14="http://schemas.microsoft.com/office/powerpoint/2010/main" val="369259173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465536"/>
            <a:ext cx="8229600" cy="397669"/>
          </a:xfrm>
        </p:spPr>
        <p:txBody>
          <a:bodyPr/>
          <a:lstStyle/>
          <a:p>
            <a:r>
              <a:rPr lang="en-US"/>
              <a:t>Click to edit Master title style</a:t>
            </a:r>
          </a:p>
        </p:txBody>
      </p:sp>
      <p:sp>
        <p:nvSpPr>
          <p:cNvPr id="3" name="Content Placeholder 2"/>
          <p:cNvSpPr>
            <a:spLocks noGrp="1"/>
          </p:cNvSpPr>
          <p:nvPr>
            <p:ph idx="1"/>
          </p:nvPr>
        </p:nvSpPr>
        <p:spPr>
          <a:xfrm>
            <a:off x="684213" y="1144191"/>
            <a:ext cx="8229600" cy="310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3452427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Tree>
    <p:extLst>
      <p:ext uri="{BB962C8B-B14F-4D97-AF65-F5344CB8AC3E}">
        <p14:creationId xmlns:p14="http://schemas.microsoft.com/office/powerpoint/2010/main" val="20234550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ground_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9578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icture">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514483" y="750570"/>
            <a:ext cx="5487829"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5" name="Picture Placeholder 4"/>
          <p:cNvSpPr>
            <a:spLocks noGrp="1"/>
          </p:cNvSpPr>
          <p:nvPr>
            <p:ph type="pic" sz="quarter" idx="11"/>
          </p:nvPr>
        </p:nvSpPr>
        <p:spPr>
          <a:xfrm>
            <a:off x="6208108" y="750570"/>
            <a:ext cx="2400925" cy="3429000"/>
          </a:xfrm>
          <a:prstGeom prst="rect">
            <a:avLst/>
          </a:prstGeom>
        </p:spPr>
        <p:txBody>
          <a:bodyPr lIns="68577" tIns="34289" rIns="68577" bIns="34289"/>
          <a:lstStyle/>
          <a:p>
            <a:pPr lvl="0"/>
            <a:r>
              <a:rPr lang="en-US" noProof="0" smtClean="0"/>
              <a:t>Click icon to add picture</a:t>
            </a:r>
            <a:endParaRPr lang="en-US" noProof="0"/>
          </a:p>
        </p:txBody>
      </p:sp>
    </p:spTree>
    <p:extLst>
      <p:ext uri="{BB962C8B-B14F-4D97-AF65-F5344CB8AC3E}">
        <p14:creationId xmlns:p14="http://schemas.microsoft.com/office/powerpoint/2010/main" val="11750291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icture">
    <p:spTree>
      <p:nvGrpSpPr>
        <p:cNvPr id="1" name=""/>
        <p:cNvGrpSpPr/>
        <p:nvPr/>
      </p:nvGrpSpPr>
      <p:grpSpPr>
        <a:xfrm>
          <a:off x="0" y="0"/>
          <a:ext cx="0" cy="0"/>
          <a:chOff x="0" y="0"/>
          <a:chExt cx="0" cy="0"/>
        </a:xfrm>
      </p:grpSpPr>
      <p:sp>
        <p:nvSpPr>
          <p:cNvPr id="7"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8"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514486" y="750570"/>
            <a:ext cx="5487829"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1"/>
          </p:nvPr>
        </p:nvSpPr>
        <p:spPr>
          <a:xfrm>
            <a:off x="6208108" y="750570"/>
            <a:ext cx="2400925" cy="3429000"/>
          </a:xfrm>
          <a:prstGeom prst="rect">
            <a:avLst/>
          </a:prstGeom>
        </p:spPr>
        <p:txBody>
          <a:bodyPr lIns="68577" tIns="34289" rIns="68577" bIns="34289"/>
          <a:lstStyle/>
          <a:p>
            <a:pPr lvl="0"/>
            <a:r>
              <a:rPr lang="en-US" noProof="0" smtClean="0"/>
              <a:t>Click icon to add picture</a:t>
            </a:r>
            <a:endParaRPr lang="en-US" noProof="0" dirty="0"/>
          </a:p>
        </p:txBody>
      </p:sp>
    </p:spTree>
    <p:extLst>
      <p:ext uri="{BB962C8B-B14F-4D97-AF65-F5344CB8AC3E}">
        <p14:creationId xmlns:p14="http://schemas.microsoft.com/office/powerpoint/2010/main" val="15924666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23" name="Content Placeholder 22"/>
          <p:cNvSpPr>
            <a:spLocks noGrp="1"/>
          </p:cNvSpPr>
          <p:nvPr>
            <p:ph sz="quarter" idx="10"/>
          </p:nvPr>
        </p:nvSpPr>
        <p:spPr>
          <a:xfrm>
            <a:off x="51448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2"/>
          <p:cNvSpPr>
            <a:spLocks noGrp="1"/>
          </p:cNvSpPr>
          <p:nvPr>
            <p:ph sz="quarter" idx="11"/>
          </p:nvPr>
        </p:nvSpPr>
        <p:spPr>
          <a:xfrm>
            <a:off x="466465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Tree>
    <p:extLst>
      <p:ext uri="{BB962C8B-B14F-4D97-AF65-F5344CB8AC3E}">
        <p14:creationId xmlns:p14="http://schemas.microsoft.com/office/powerpoint/2010/main" val="2361008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2 Content">
    <p:spTree>
      <p:nvGrpSpPr>
        <p:cNvPr id="1" name=""/>
        <p:cNvGrpSpPr/>
        <p:nvPr/>
      </p:nvGrpSpPr>
      <p:grpSpPr>
        <a:xfrm>
          <a:off x="0" y="0"/>
          <a:ext cx="0" cy="0"/>
          <a:chOff x="0" y="0"/>
          <a:chExt cx="0" cy="0"/>
        </a:xfrm>
      </p:grpSpPr>
      <p:sp>
        <p:nvSpPr>
          <p:cNvPr id="8"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9"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51448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466465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41657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6.jpeg"/><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Footer Placeholder 3"/>
          <p:cNvSpPr txBox="1">
            <a:spLocks/>
          </p:cNvSpPr>
          <p:nvPr/>
        </p:nvSpPr>
        <p:spPr bwMode="auto">
          <a:xfrm>
            <a:off x="514486" y="4930381"/>
            <a:ext cx="3429893"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r>
              <a:rPr lang="en-US" sz="700" dirty="0" smtClean="0">
                <a:solidFill>
                  <a:srgbClr val="7F7F7F"/>
                </a:solidFill>
                <a:latin typeface="Arial Narrow" charset="0"/>
              </a:rPr>
              <a:t>3M Confidential.</a:t>
            </a:r>
          </a:p>
        </p:txBody>
      </p:sp>
      <p:sp>
        <p:nvSpPr>
          <p:cNvPr id="1029" name="Rectangle 6"/>
          <p:cNvSpPr>
            <a:spLocks noChangeArrowheads="1"/>
          </p:cNvSpPr>
          <p:nvPr/>
        </p:nvSpPr>
        <p:spPr bwMode="auto">
          <a:xfrm>
            <a:off x="204842" y="4925617"/>
            <a:ext cx="271533" cy="136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fld id="{5B3D3105-9E8F-3844-B818-3C96035AF173}" type="slidenum">
              <a:rPr lang="en-US" sz="800">
                <a:solidFill>
                  <a:srgbClr val="7F7F7F"/>
                </a:solidFill>
                <a:latin typeface="Arial Narrow" charset="0"/>
              </a:rPr>
              <a:pPr/>
              <a:t>‹#›</a:t>
            </a:fld>
            <a:endParaRPr lang="en-US" sz="700" dirty="0">
              <a:solidFill>
                <a:srgbClr val="7F7F7F"/>
              </a:solidFill>
              <a:latin typeface="Arial Black" charset="0"/>
            </a:endParaRPr>
          </a:p>
        </p:txBody>
      </p:sp>
      <p:sp>
        <p:nvSpPr>
          <p:cNvPr id="1030" name="TextBox 12"/>
          <p:cNvSpPr txBox="1">
            <a:spLocks noChangeArrowheads="1"/>
          </p:cNvSpPr>
          <p:nvPr/>
        </p:nvSpPr>
        <p:spPr bwMode="auto">
          <a:xfrm>
            <a:off x="4042035" y="2306244"/>
            <a:ext cx="1034923" cy="5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1" rIns="68580" bIns="34291"/>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endParaRPr lang="en-US" sz="1400" dirty="0" smtClean="0">
              <a:solidFill>
                <a:prstClr val="black"/>
              </a:solidFill>
              <a:latin typeface="Arial Narrow" charset="0"/>
            </a:endParaRPr>
          </a:p>
        </p:txBody>
      </p:sp>
      <p:grpSp>
        <p:nvGrpSpPr>
          <p:cNvPr id="2" name="Group 22"/>
          <p:cNvGrpSpPr>
            <a:grpSpLocks/>
          </p:cNvGrpSpPr>
          <p:nvPr/>
        </p:nvGrpSpPr>
        <p:grpSpPr bwMode="auto">
          <a:xfrm>
            <a:off x="5192477" y="4930381"/>
            <a:ext cx="3429893" cy="138113"/>
            <a:chOff x="6949440" y="6574536"/>
            <a:chExt cx="4572000" cy="182880"/>
          </a:xfrm>
        </p:grpSpPr>
        <p:grpSp>
          <p:nvGrpSpPr>
            <p:cNvPr id="3" name="Group 8"/>
            <p:cNvGrpSpPr>
              <a:grpSpLocks/>
            </p:cNvGrpSpPr>
            <p:nvPr/>
          </p:nvGrpSpPr>
          <p:grpSpPr bwMode="auto">
            <a:xfrm>
              <a:off x="6949440" y="6574536"/>
              <a:ext cx="4572000" cy="182880"/>
              <a:chOff x="6953905" y="6574536"/>
              <a:chExt cx="4572000" cy="182880"/>
            </a:xfrm>
          </p:grpSpPr>
          <p:sp>
            <p:nvSpPr>
              <p:cNvPr id="1035" name="TextBox 25"/>
              <p:cNvSpPr txBox="1">
                <a:spLocks noChangeArrowheads="1"/>
              </p:cNvSpPr>
              <p:nvPr/>
            </p:nvSpPr>
            <p:spPr bwMode="auto">
              <a:xfrm>
                <a:off x="9458980" y="6574536"/>
                <a:ext cx="1177925" cy="18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12813" eaLnBrk="0" hangingPunct="0">
                  <a:defRPr sz="2400">
                    <a:solidFill>
                      <a:schemeClr val="tx1"/>
                    </a:solidFill>
                    <a:latin typeface="Arial" charset="0"/>
                    <a:ea typeface="ＭＳ Ｐゴシック" charset="0"/>
                    <a:cs typeface="Arial" charset="0"/>
                  </a:defRPr>
                </a:lvl1pPr>
                <a:lvl2pPr marL="742950" indent="-285750" defTabSz="912813" eaLnBrk="0" hangingPunct="0">
                  <a:defRPr sz="2400">
                    <a:solidFill>
                      <a:schemeClr val="tx1"/>
                    </a:solidFill>
                    <a:latin typeface="Arial" charset="0"/>
                    <a:ea typeface="Arial" charset="0"/>
                    <a:cs typeface="Arial" charset="0"/>
                  </a:defRPr>
                </a:lvl2pPr>
                <a:lvl3pPr marL="1143000" indent="-228600" defTabSz="912813" eaLnBrk="0" hangingPunct="0">
                  <a:defRPr sz="2400">
                    <a:solidFill>
                      <a:schemeClr val="tx1"/>
                    </a:solidFill>
                    <a:latin typeface="Arial" charset="0"/>
                    <a:ea typeface="Arial" charset="0"/>
                    <a:cs typeface="Arial" charset="0"/>
                  </a:defRPr>
                </a:lvl3pPr>
                <a:lvl4pPr marL="1600200" indent="-228600" defTabSz="912813" eaLnBrk="0" hangingPunct="0">
                  <a:defRPr sz="2400">
                    <a:solidFill>
                      <a:schemeClr val="tx1"/>
                    </a:solidFill>
                    <a:latin typeface="Arial" charset="0"/>
                    <a:ea typeface="Arial" charset="0"/>
                    <a:cs typeface="Arial" charset="0"/>
                  </a:defRPr>
                </a:lvl4pPr>
                <a:lvl5pPr marL="2057400" indent="-228600" defTabSz="912813" eaLnBrk="0" hangingPunct="0">
                  <a:defRPr sz="2400">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sz="2400">
                    <a:solidFill>
                      <a:schemeClr val="tx1"/>
                    </a:solidFill>
                    <a:latin typeface="Arial" charset="0"/>
                    <a:ea typeface="Arial" charset="0"/>
                    <a:cs typeface="Arial" charset="0"/>
                  </a:defRPr>
                </a:lvl9pPr>
              </a:lstStyle>
              <a:p>
                <a:pPr algn="r" eaLnBrk="1" hangingPunct="1">
                  <a:defRPr/>
                </a:pPr>
                <a:fld id="{75980DF0-75D0-FD4C-983E-614B6986212F}" type="datetime3">
                  <a:rPr lang="en-US" sz="700" smtClean="0">
                    <a:solidFill>
                      <a:srgbClr val="7F7F7F"/>
                    </a:solidFill>
                    <a:latin typeface="Arial Narrow" charset="0"/>
                  </a:rPr>
                  <a:pPr algn="r" eaLnBrk="1" hangingPunct="1">
                    <a:defRPr/>
                  </a:pPr>
                  <a:t>26 January 2016</a:t>
                </a:fld>
                <a:endParaRPr lang="en-US" sz="700" dirty="0" smtClean="0">
                  <a:solidFill>
                    <a:srgbClr val="7F7F7F"/>
                  </a:solidFill>
                  <a:latin typeface="Arial Narrow" charset="0"/>
                </a:endParaRPr>
              </a:p>
            </p:txBody>
          </p:sp>
          <p:sp>
            <p:nvSpPr>
              <p:cNvPr id="1036" name="Rectangle 26"/>
              <p:cNvSpPr>
                <a:spLocks noChangeArrowheads="1"/>
              </p:cNvSpPr>
              <p:nvPr/>
            </p:nvSpPr>
            <p:spPr bwMode="auto">
              <a:xfrm>
                <a:off x="9260545" y="6589264"/>
                <a:ext cx="1163039" cy="1534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684616"/>
                <a:endParaRPr lang="en-US" sz="1400" dirty="0">
                  <a:solidFill>
                    <a:prstClr val="black"/>
                  </a:solidFill>
                </a:endParaRPr>
              </a:p>
            </p:txBody>
          </p:sp>
          <p:sp>
            <p:nvSpPr>
              <p:cNvPr id="1037" name="Footer Placeholder 3"/>
              <p:cNvSpPr txBox="1">
                <a:spLocks/>
              </p:cNvSpPr>
              <p:nvPr/>
            </p:nvSpPr>
            <p:spPr bwMode="auto">
              <a:xfrm>
                <a:off x="6953905" y="6574536"/>
                <a:ext cx="4572000" cy="18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defTabSz="912813" eaLnBrk="0" hangingPunct="0">
                  <a:tabLst>
                    <a:tab pos="798513" algn="r"/>
                  </a:tabLst>
                  <a:defRPr sz="2400">
                    <a:solidFill>
                      <a:schemeClr val="tx1"/>
                    </a:solidFill>
                    <a:latin typeface="Arial" charset="0"/>
                    <a:ea typeface="ＭＳ Ｐゴシック" charset="0"/>
                    <a:cs typeface="Arial" charset="0"/>
                  </a:defRPr>
                </a:lvl1pPr>
                <a:lvl2pPr marL="742950" indent="-285750" defTabSz="912813" eaLnBrk="0" hangingPunct="0">
                  <a:tabLst>
                    <a:tab pos="798513" algn="r"/>
                  </a:tabLst>
                  <a:defRPr sz="2400">
                    <a:solidFill>
                      <a:schemeClr val="tx1"/>
                    </a:solidFill>
                    <a:latin typeface="Arial" charset="0"/>
                    <a:ea typeface="Arial" charset="0"/>
                    <a:cs typeface="Arial" charset="0"/>
                  </a:defRPr>
                </a:lvl2pPr>
                <a:lvl3pPr marL="1143000" indent="-228600" defTabSz="912813" eaLnBrk="0" hangingPunct="0">
                  <a:tabLst>
                    <a:tab pos="798513" algn="r"/>
                  </a:tabLst>
                  <a:defRPr sz="2400">
                    <a:solidFill>
                      <a:schemeClr val="tx1"/>
                    </a:solidFill>
                    <a:latin typeface="Arial" charset="0"/>
                    <a:ea typeface="Arial" charset="0"/>
                    <a:cs typeface="Arial" charset="0"/>
                  </a:defRPr>
                </a:lvl3pPr>
                <a:lvl4pPr marL="1600200" indent="-228600" defTabSz="912813" eaLnBrk="0" hangingPunct="0">
                  <a:tabLst>
                    <a:tab pos="798513" algn="r"/>
                  </a:tabLst>
                  <a:defRPr sz="2400">
                    <a:solidFill>
                      <a:schemeClr val="tx1"/>
                    </a:solidFill>
                    <a:latin typeface="Arial" charset="0"/>
                    <a:ea typeface="Arial" charset="0"/>
                    <a:cs typeface="Arial" charset="0"/>
                  </a:defRPr>
                </a:lvl4pPr>
                <a:lvl5pPr marL="2057400" indent="-228600" defTabSz="912813" eaLnBrk="0" hangingPunct="0">
                  <a:tabLst>
                    <a:tab pos="798513" algn="r"/>
                  </a:tabLst>
                  <a:defRPr sz="2400">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9pPr>
              </a:lstStyle>
              <a:p>
                <a:pPr algn="r" eaLnBrk="1" hangingPunct="1">
                  <a:defRPr/>
                </a:pPr>
                <a:r>
                  <a:rPr lang="en-US" sz="700" dirty="0" smtClean="0">
                    <a:solidFill>
                      <a:srgbClr val="7F7F7F"/>
                    </a:solidFill>
                    <a:latin typeface="Arial Narrow" charset="0"/>
                  </a:rPr>
                  <a:t>. All Rights Reserved.</a:t>
                </a:r>
              </a:p>
            </p:txBody>
          </p:sp>
        </p:grpSp>
        <p:sp>
          <p:nvSpPr>
            <p:cNvPr id="1034" name="TextBox 24"/>
            <p:cNvSpPr txBox="1">
              <a:spLocks noChangeArrowheads="1"/>
            </p:cNvSpPr>
            <p:nvPr/>
          </p:nvSpPr>
          <p:spPr bwMode="auto">
            <a:xfrm>
              <a:off x="10178415" y="6574536"/>
              <a:ext cx="258763" cy="18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r>
                <a:rPr lang="en-US" sz="700" dirty="0" smtClean="0">
                  <a:solidFill>
                    <a:srgbClr val="7F7F7F"/>
                  </a:solidFill>
                  <a:latin typeface="Arial Narrow" charset="0"/>
                </a:rPr>
                <a:t>© 3M</a:t>
              </a:r>
              <a:endParaRPr lang="en-US" sz="1400" dirty="0" smtClean="0">
                <a:solidFill>
                  <a:prstClr val="black"/>
                </a:solidFill>
                <a:latin typeface="Arial Narrow" charset="0"/>
              </a:endParaRPr>
            </a:p>
          </p:txBody>
        </p:sp>
      </p:grpSp>
      <p:pic>
        <p:nvPicPr>
          <p:cNvPr id="1032" name="Picture 13" descr="3M_logo.emf"/>
          <p:cNvPicPr>
            <a:picLocks noChangeAspect="1"/>
          </p:cNvPicPr>
          <p:nvPr/>
        </p:nvPicPr>
        <p:blipFill>
          <a:blip r:embed="rId21" cstate="print">
            <a:extLst>
              <a:ext uri="{28A0092B-C50C-407E-A947-70E740481C1C}">
                <a14:useLocalDpi xmlns:a14="http://schemas.microsoft.com/office/drawing/2010/main"/>
              </a:ext>
            </a:extLst>
          </a:blip>
          <a:srcRect/>
          <a:stretch>
            <a:fillRect/>
          </a:stretch>
        </p:blipFill>
        <p:spPr bwMode="auto">
          <a:xfrm>
            <a:off x="4382641" y="4822035"/>
            <a:ext cx="390627" cy="198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CtocTemplateFlags.png"/>
          <p:cNvPicPr>
            <a:picLocks noChangeAspect="1"/>
          </p:cNvPicPr>
          <p:nvPr userDrawn="1"/>
        </p:nvPicPr>
        <p:blipFill>
          <a:blip r:embed="rId22" cstate="print"/>
          <a:srcRect/>
          <a:stretch>
            <a:fillRect/>
          </a:stretch>
        </p:blipFill>
        <p:spPr>
          <a:xfrm>
            <a:off x="7334250" y="0"/>
            <a:ext cx="1809750" cy="438150"/>
          </a:xfrm>
          <a:prstGeom prst="rect">
            <a:avLst/>
          </a:prstGeom>
        </p:spPr>
      </p:pic>
    </p:spTree>
    <p:extLst>
      <p:ext uri="{BB962C8B-B14F-4D97-AF65-F5344CB8AC3E}">
        <p14:creationId xmlns:p14="http://schemas.microsoft.com/office/powerpoint/2010/main" val="4091282475"/>
      </p:ext>
    </p:extLst>
  </p:cSld>
  <p:clrMap bg1="lt1" tx1="dk1" bg2="lt2" tx2="dk2" accent1="accent1" accent2="accent2" accent3="accent3" accent4="accent4" accent5="accent5" accent6="accent6" hlink="hlink" folHlink="folHlink"/>
  <p:sldLayoutIdLst>
    <p:sldLayoutId id="2147485015" r:id="rId1"/>
    <p:sldLayoutId id="2147485016" r:id="rId2"/>
    <p:sldLayoutId id="2147485017" r:id="rId3"/>
    <p:sldLayoutId id="2147485018" r:id="rId4"/>
    <p:sldLayoutId id="2147485019" r:id="rId5"/>
    <p:sldLayoutId id="2147485020" r:id="rId6"/>
    <p:sldLayoutId id="2147485021" r:id="rId7"/>
    <p:sldLayoutId id="2147485022" r:id="rId8"/>
    <p:sldLayoutId id="2147485023" r:id="rId9"/>
    <p:sldLayoutId id="2147485024" r:id="rId10"/>
    <p:sldLayoutId id="2147485025" r:id="rId11"/>
    <p:sldLayoutId id="2147485026" r:id="rId12"/>
    <p:sldLayoutId id="2147485027" r:id="rId13"/>
    <p:sldLayoutId id="2147485028" r:id="rId14"/>
    <p:sldLayoutId id="2147485029" r:id="rId15"/>
    <p:sldLayoutId id="2147485030" r:id="rId16"/>
    <p:sldLayoutId id="2147485031" r:id="rId17"/>
    <p:sldLayoutId id="2147485032" r:id="rId18"/>
    <p:sldLayoutId id="2147485033" r:id="rId19"/>
  </p:sldLayoutIdLst>
  <p:transition>
    <p:fade/>
  </p:transition>
  <p:hf hdr="0" ftr="0"/>
  <p:txStyles>
    <p:titleStyle>
      <a:lvl1pPr algn="l" rtl="0" eaLnBrk="1" fontAlgn="base" hangingPunct="1">
        <a:lnSpc>
          <a:spcPct val="85000"/>
        </a:lnSpc>
        <a:spcBef>
          <a:spcPct val="0"/>
        </a:spcBef>
        <a:spcAft>
          <a:spcPts val="225"/>
        </a:spcAft>
        <a:defRPr lang="en-US" sz="2400" dirty="0">
          <a:solidFill>
            <a:schemeClr val="tx1"/>
          </a:solidFill>
          <a:latin typeface="+mj-lt"/>
          <a:ea typeface="ＭＳ Ｐゴシック" charset="0"/>
          <a:cs typeface="ＭＳ Ｐゴシック" charset="0"/>
        </a:defRPr>
      </a:lvl1pPr>
      <a:lvl2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2pPr>
      <a:lvl3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3pPr>
      <a:lvl4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4pPr>
      <a:lvl5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5pPr>
      <a:lvl6pPr marL="342901"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6pPr>
      <a:lvl7pPr marL="685805"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7pPr>
      <a:lvl8pPr marL="1028708"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8pPr>
      <a:lvl9pPr marL="1371612"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9pPr>
    </p:titleStyle>
    <p:bodyStyle>
      <a:lvl1pPr marL="177405" indent="-177405" algn="l" rtl="0" eaLnBrk="1" fontAlgn="base" hangingPunct="1">
        <a:spcBef>
          <a:spcPct val="20000"/>
        </a:spcBef>
        <a:spcAft>
          <a:spcPts val="375"/>
        </a:spcAft>
        <a:buClr>
          <a:schemeClr val="bg2"/>
        </a:buClr>
        <a:buFont typeface="Wingdings" charset="0"/>
        <a:buChar char="§"/>
        <a:defRPr sz="2100">
          <a:solidFill>
            <a:schemeClr val="tx1"/>
          </a:solidFill>
          <a:latin typeface="+mn-lt"/>
          <a:ea typeface="ＭＳ Ｐゴシック" charset="0"/>
          <a:cs typeface="ＭＳ Ｐゴシック" charset="0"/>
        </a:defRPr>
      </a:lvl1pPr>
      <a:lvl2pPr marL="431010" indent="-253605" algn="l" rtl="0" eaLnBrk="1" fontAlgn="base" hangingPunct="1">
        <a:spcBef>
          <a:spcPts val="450"/>
        </a:spcBef>
        <a:spcAft>
          <a:spcPts val="450"/>
        </a:spcAft>
        <a:buClr>
          <a:schemeClr val="bg2"/>
        </a:buClr>
        <a:buSzPct val="100000"/>
        <a:buFont typeface="Arial Narrow" charset="0"/>
        <a:buChar char="―"/>
        <a:defRPr sz="1800">
          <a:solidFill>
            <a:schemeClr val="tx1"/>
          </a:solidFill>
          <a:latin typeface="+mn-lt"/>
          <a:ea typeface="ＭＳ Ｐゴシック" charset="0"/>
          <a:cs typeface="+mn-cs"/>
        </a:defRPr>
      </a:lvl2pPr>
      <a:lvl3pPr marL="553646" indent="-122636" algn="l" rtl="0" eaLnBrk="1" fontAlgn="base" hangingPunct="1">
        <a:spcBef>
          <a:spcPts val="450"/>
        </a:spcBef>
        <a:spcAft>
          <a:spcPts val="450"/>
        </a:spcAft>
        <a:buClr>
          <a:schemeClr val="bg2"/>
        </a:buClr>
        <a:buSzPct val="80000"/>
        <a:buFont typeface="Arial" charset="0"/>
        <a:buChar char="•"/>
        <a:defRPr sz="1500">
          <a:solidFill>
            <a:schemeClr val="tx1"/>
          </a:solidFill>
          <a:latin typeface="+mn-lt"/>
          <a:ea typeface="ＭＳ Ｐゴシック" charset="0"/>
          <a:cs typeface="+mn-cs"/>
        </a:defRPr>
      </a:lvl3pPr>
      <a:lvl4pPr marL="685805" indent="-132159" algn="l" rtl="0" eaLnBrk="1" fontAlgn="base" hangingPunct="1">
        <a:spcBef>
          <a:spcPts val="450"/>
        </a:spcBef>
        <a:spcAft>
          <a:spcPts val="450"/>
        </a:spcAft>
        <a:buClr>
          <a:schemeClr val="bg2"/>
        </a:buClr>
        <a:buSzPct val="100000"/>
        <a:buFont typeface="Arial Narrow" charset="0"/>
        <a:buChar char="–"/>
        <a:defRPr>
          <a:solidFill>
            <a:schemeClr val="tx1"/>
          </a:solidFill>
          <a:latin typeface="+mn-lt"/>
          <a:ea typeface="ＭＳ Ｐゴシック" charset="0"/>
          <a:cs typeface="+mn-cs"/>
        </a:defRPr>
      </a:lvl4pPr>
      <a:lvl5pPr marL="1371612" indent="-410770" algn="l" rtl="0" eaLnBrk="1" fontAlgn="base" hangingPunct="1">
        <a:spcBef>
          <a:spcPts val="450"/>
        </a:spcBef>
        <a:spcAft>
          <a:spcPts val="450"/>
        </a:spcAft>
        <a:buClr>
          <a:srgbClr val="948A54"/>
        </a:buClr>
        <a:buSzPct val="80000"/>
        <a:buFont typeface="Wingdings" charset="0"/>
        <a:buChar char="§"/>
        <a:defRPr sz="1200">
          <a:solidFill>
            <a:srgbClr val="4D4D4D"/>
          </a:solidFill>
          <a:latin typeface="+mn-lt"/>
          <a:ea typeface="ＭＳ Ｐゴシック" charset="0"/>
          <a:cs typeface="+mn-cs"/>
        </a:defRPr>
      </a:lvl5pPr>
      <a:lvl6pPr marL="1885967" indent="-171452" algn="l" rtl="0" eaLnBrk="1" fontAlgn="base" hangingPunct="1">
        <a:spcBef>
          <a:spcPct val="20000"/>
        </a:spcBef>
        <a:spcAft>
          <a:spcPct val="0"/>
        </a:spcAft>
        <a:buChar char="»"/>
        <a:defRPr sz="1200">
          <a:solidFill>
            <a:srgbClr val="4D4D4D"/>
          </a:solidFill>
          <a:latin typeface="+mn-lt"/>
          <a:ea typeface="+mn-ea"/>
          <a:cs typeface="+mn-cs"/>
        </a:defRPr>
      </a:lvl6pPr>
      <a:lvl7pPr marL="2228868" indent="-171452" algn="l" rtl="0" eaLnBrk="1" fontAlgn="base" hangingPunct="1">
        <a:spcBef>
          <a:spcPct val="20000"/>
        </a:spcBef>
        <a:spcAft>
          <a:spcPct val="0"/>
        </a:spcAft>
        <a:buChar char="»"/>
        <a:defRPr sz="1200">
          <a:solidFill>
            <a:srgbClr val="4D4D4D"/>
          </a:solidFill>
          <a:latin typeface="+mn-lt"/>
          <a:ea typeface="+mn-ea"/>
          <a:cs typeface="+mn-cs"/>
        </a:defRPr>
      </a:lvl7pPr>
      <a:lvl8pPr marL="2571772" indent="-171452" algn="l" rtl="0" eaLnBrk="1" fontAlgn="base" hangingPunct="1">
        <a:spcBef>
          <a:spcPct val="20000"/>
        </a:spcBef>
        <a:spcAft>
          <a:spcPct val="0"/>
        </a:spcAft>
        <a:buChar char="»"/>
        <a:defRPr sz="1200">
          <a:solidFill>
            <a:srgbClr val="4D4D4D"/>
          </a:solidFill>
          <a:latin typeface="+mn-lt"/>
          <a:ea typeface="+mn-ea"/>
          <a:cs typeface="+mn-cs"/>
        </a:defRPr>
      </a:lvl8pPr>
      <a:lvl9pPr marL="2914675" indent="-171452" algn="l" rtl="0" eaLnBrk="1" fontAlgn="base" hangingPunct="1">
        <a:spcBef>
          <a:spcPct val="20000"/>
        </a:spcBef>
        <a:spcAft>
          <a:spcPct val="0"/>
        </a:spcAft>
        <a:buChar char="»"/>
        <a:defRPr sz="1200">
          <a:solidFill>
            <a:srgbClr val="4D4D4D"/>
          </a:solidFill>
          <a:latin typeface="+mn-lt"/>
          <a:ea typeface="+mn-ea"/>
          <a:cs typeface="+mn-cs"/>
        </a:defRPr>
      </a:lvl9pPr>
    </p:bodyStyle>
    <p:otherStyle>
      <a:defPPr>
        <a:defRPr lang="en-US"/>
      </a:defPPr>
      <a:lvl1pPr marL="0" algn="l" defTabSz="342901" rtl="0" eaLnBrk="1" latinLnBrk="0" hangingPunct="1">
        <a:defRPr sz="1400" kern="1200">
          <a:solidFill>
            <a:schemeClr val="tx1"/>
          </a:solidFill>
          <a:latin typeface="+mn-lt"/>
          <a:ea typeface="+mn-ea"/>
          <a:cs typeface="+mn-cs"/>
        </a:defRPr>
      </a:lvl1pPr>
      <a:lvl2pPr marL="342901" algn="l" defTabSz="342901" rtl="0" eaLnBrk="1" latinLnBrk="0" hangingPunct="1">
        <a:defRPr sz="1400" kern="1200">
          <a:solidFill>
            <a:schemeClr val="tx1"/>
          </a:solidFill>
          <a:latin typeface="+mn-lt"/>
          <a:ea typeface="+mn-ea"/>
          <a:cs typeface="+mn-cs"/>
        </a:defRPr>
      </a:lvl2pPr>
      <a:lvl3pPr marL="685805" algn="l" defTabSz="342901" rtl="0" eaLnBrk="1" latinLnBrk="0" hangingPunct="1">
        <a:defRPr sz="1400" kern="1200">
          <a:solidFill>
            <a:schemeClr val="tx1"/>
          </a:solidFill>
          <a:latin typeface="+mn-lt"/>
          <a:ea typeface="+mn-ea"/>
          <a:cs typeface="+mn-cs"/>
        </a:defRPr>
      </a:lvl3pPr>
      <a:lvl4pPr marL="1028708" algn="l" defTabSz="342901" rtl="0" eaLnBrk="1" latinLnBrk="0" hangingPunct="1">
        <a:defRPr sz="1400" kern="1200">
          <a:solidFill>
            <a:schemeClr val="tx1"/>
          </a:solidFill>
          <a:latin typeface="+mn-lt"/>
          <a:ea typeface="+mn-ea"/>
          <a:cs typeface="+mn-cs"/>
        </a:defRPr>
      </a:lvl4pPr>
      <a:lvl5pPr marL="1371612" algn="l" defTabSz="342901" rtl="0" eaLnBrk="1" latinLnBrk="0" hangingPunct="1">
        <a:defRPr sz="1400" kern="1200">
          <a:solidFill>
            <a:schemeClr val="tx1"/>
          </a:solidFill>
          <a:latin typeface="+mn-lt"/>
          <a:ea typeface="+mn-ea"/>
          <a:cs typeface="+mn-cs"/>
        </a:defRPr>
      </a:lvl5pPr>
      <a:lvl6pPr marL="1714513" algn="l" defTabSz="342901" rtl="0" eaLnBrk="1" latinLnBrk="0" hangingPunct="1">
        <a:defRPr sz="1400" kern="1200">
          <a:solidFill>
            <a:schemeClr val="tx1"/>
          </a:solidFill>
          <a:latin typeface="+mn-lt"/>
          <a:ea typeface="+mn-ea"/>
          <a:cs typeface="+mn-cs"/>
        </a:defRPr>
      </a:lvl6pPr>
      <a:lvl7pPr marL="2057417" algn="l" defTabSz="342901" rtl="0" eaLnBrk="1" latinLnBrk="0" hangingPunct="1">
        <a:defRPr sz="1400" kern="1200">
          <a:solidFill>
            <a:schemeClr val="tx1"/>
          </a:solidFill>
          <a:latin typeface="+mn-lt"/>
          <a:ea typeface="+mn-ea"/>
          <a:cs typeface="+mn-cs"/>
        </a:defRPr>
      </a:lvl7pPr>
      <a:lvl8pPr marL="2400320" algn="l" defTabSz="342901" rtl="0" eaLnBrk="1" latinLnBrk="0" hangingPunct="1">
        <a:defRPr sz="1400" kern="1200">
          <a:solidFill>
            <a:schemeClr val="tx1"/>
          </a:solidFill>
          <a:latin typeface="+mn-lt"/>
          <a:ea typeface="+mn-ea"/>
          <a:cs typeface="+mn-cs"/>
        </a:defRPr>
      </a:lvl8pPr>
      <a:lvl9pPr marL="2743224" algn="l" defTabSz="342901"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65536"/>
            <a:ext cx="8229600" cy="3976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4213" y="1144191"/>
            <a:ext cx="8229600" cy="31087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Sample Bullet (28 pt. Arial Narrow)</a:t>
            </a:r>
          </a:p>
          <a:p>
            <a:pPr lvl="1"/>
            <a:r>
              <a:rPr lang="en-US" smtClean="0"/>
              <a:t>Sub Bullet (24 pt. Arial Narrow)</a:t>
            </a:r>
          </a:p>
          <a:p>
            <a:pPr lvl="1"/>
            <a:r>
              <a:rPr lang="en-US" smtClean="0"/>
              <a:t>Sub Bullet (24 pt. Arial Narrow)</a:t>
            </a:r>
          </a:p>
          <a:p>
            <a:pPr lvl="0"/>
            <a:r>
              <a:rPr lang="en-US" smtClean="0"/>
              <a:t>Sample Bullet (28 pt. Arial Narrow)</a:t>
            </a:r>
          </a:p>
          <a:p>
            <a:pPr lvl="1"/>
            <a:r>
              <a:rPr lang="en-US" smtClean="0"/>
              <a:t>Sub Bullet (24 pt. Arial Narrow)</a:t>
            </a:r>
          </a:p>
        </p:txBody>
      </p:sp>
      <p:sp>
        <p:nvSpPr>
          <p:cNvPr id="1032" name="Rectangle 8"/>
          <p:cNvSpPr>
            <a:spLocks noChangeArrowheads="1"/>
          </p:cNvSpPr>
          <p:nvPr/>
        </p:nvSpPr>
        <p:spPr bwMode="auto">
          <a:xfrm>
            <a:off x="176215" y="4826797"/>
            <a:ext cx="484187" cy="173831"/>
          </a:xfrm>
          <a:prstGeom prst="rect">
            <a:avLst/>
          </a:prstGeom>
          <a:noFill/>
          <a:ln w="9525">
            <a:noFill/>
            <a:miter lim="800000"/>
            <a:headEnd/>
            <a:tailEnd/>
          </a:ln>
          <a:effectLst/>
        </p:spPr>
        <p:txBody>
          <a:bodyPr lIns="0" tIns="0" rIns="0" bIns="0"/>
          <a:lstStyle/>
          <a:p>
            <a:pPr>
              <a:defRPr/>
            </a:pPr>
            <a:fld id="{39CC17A7-971D-4F30-8579-4BEEAFF15EAD}" type="slidenum">
              <a:rPr lang="en-US" sz="750">
                <a:solidFill>
                  <a:srgbClr val="808080"/>
                </a:solidFill>
                <a:latin typeface="Arial Narrow"/>
                <a:cs typeface="Arial"/>
              </a:rPr>
              <a:pPr>
                <a:defRPr/>
              </a:pPr>
              <a:t>‹#›</a:t>
            </a:fld>
            <a:endParaRPr lang="en-US" sz="675">
              <a:solidFill>
                <a:srgbClr val="808080"/>
              </a:solidFill>
              <a:latin typeface="Arial Black" pitchFamily="34" charset="0"/>
              <a:cs typeface="Arial"/>
            </a:endParaRPr>
          </a:p>
        </p:txBody>
      </p:sp>
      <p:pic>
        <p:nvPicPr>
          <p:cNvPr id="1029" name="Picture 40" descr="48 pt logo"/>
          <p:cNvPicPr>
            <a:picLocks noChangeAspect="1" noChangeArrowheads="1"/>
          </p:cNvPicPr>
          <p:nvPr/>
        </p:nvPicPr>
        <p:blipFill>
          <a:blip r:embed="rId16" cstate="print"/>
          <a:srcRect/>
          <a:stretch>
            <a:fillRect/>
          </a:stretch>
        </p:blipFill>
        <p:spPr bwMode="auto">
          <a:xfrm>
            <a:off x="8286750" y="4718450"/>
            <a:ext cx="781050" cy="367903"/>
          </a:xfrm>
          <a:prstGeom prst="rect">
            <a:avLst/>
          </a:prstGeom>
          <a:noFill/>
          <a:ln w="9525">
            <a:noFill/>
            <a:miter lim="800000"/>
            <a:headEnd/>
            <a:tailEnd/>
          </a:ln>
        </p:spPr>
      </p:pic>
      <p:sp>
        <p:nvSpPr>
          <p:cNvPr id="9" name="Text Box 13"/>
          <p:cNvSpPr txBox="1">
            <a:spLocks noChangeArrowheads="1"/>
          </p:cNvSpPr>
          <p:nvPr/>
        </p:nvSpPr>
        <p:spPr bwMode="auto">
          <a:xfrm>
            <a:off x="2973389" y="4958955"/>
            <a:ext cx="2399696" cy="126958"/>
          </a:xfrm>
          <a:prstGeom prst="rect">
            <a:avLst/>
          </a:prstGeom>
          <a:noFill/>
          <a:ln w="9525">
            <a:noFill/>
            <a:miter lim="800000"/>
            <a:headEnd/>
            <a:tailEnd/>
          </a:ln>
          <a:effectLst/>
        </p:spPr>
        <p:txBody>
          <a:bodyPr wrap="none" lIns="0" tIns="0" rIns="0" bIns="0">
            <a:spAutoFit/>
          </a:bodyPr>
          <a:lstStyle/>
          <a:p>
            <a:pPr>
              <a:defRPr/>
            </a:pPr>
            <a:r>
              <a:rPr lang="en-US" sz="825" b="1" dirty="0">
                <a:solidFill>
                  <a:srgbClr val="B2B2B2"/>
                </a:solidFill>
                <a:latin typeface="Arial Narrow"/>
                <a:cs typeface="Arial"/>
              </a:rPr>
              <a:t>SEMS</a:t>
            </a:r>
            <a:r>
              <a:rPr lang="en-US" sz="825" dirty="0">
                <a:solidFill>
                  <a:srgbClr val="B2B2B2"/>
                </a:solidFill>
                <a:latin typeface="Arial Narrow"/>
                <a:cs typeface="Arial"/>
              </a:rPr>
              <a:t>  Software, Electronic &amp; Mechanical Systems Laboratory</a:t>
            </a:r>
          </a:p>
        </p:txBody>
      </p:sp>
      <p:sp>
        <p:nvSpPr>
          <p:cNvPr id="12" name="Rectangle 41"/>
          <p:cNvSpPr>
            <a:spLocks noGrp="1" noChangeArrowheads="1"/>
          </p:cNvSpPr>
          <p:nvPr>
            <p:ph type="dt" sz="half" idx="2"/>
          </p:nvPr>
        </p:nvSpPr>
        <p:spPr bwMode="auto">
          <a:xfrm>
            <a:off x="76202" y="4929190"/>
            <a:ext cx="809625" cy="150019"/>
          </a:xfrm>
          <a:prstGeom prst="rect">
            <a:avLst/>
          </a:prstGeom>
          <a:noFill/>
          <a:ln>
            <a:miter lim="800000"/>
            <a:headEnd/>
            <a:tailEnd/>
          </a:ln>
        </p:spPr>
        <p:txBody>
          <a:bodyPr vert="horz" wrap="square" lIns="0" tIns="0" rIns="0" bIns="0" numCol="1" anchor="b" anchorCtr="0" compatLnSpc="1">
            <a:prstTxWarp prst="textNoShape">
              <a:avLst/>
            </a:prstTxWarp>
          </a:bodyPr>
          <a:lstStyle>
            <a:lvl1pPr algn="ctr">
              <a:defRPr sz="750">
                <a:solidFill>
                  <a:srgbClr val="808080"/>
                </a:solidFill>
                <a:latin typeface="+mn-lt"/>
                <a:cs typeface="+mn-cs"/>
              </a:defRPr>
            </a:lvl1pPr>
          </a:lstStyle>
          <a:p>
            <a:pPr>
              <a:defRPr/>
            </a:pPr>
            <a:r>
              <a:rPr lang="en-US"/>
              <a:t>3M Confidential</a:t>
            </a:r>
          </a:p>
        </p:txBody>
      </p:sp>
      <p:pic>
        <p:nvPicPr>
          <p:cNvPr id="2" name="Picture 2" descr="sidebar-alt2"/>
          <p:cNvPicPr>
            <a:picLocks noChangeAspect="1" noChangeArrowheads="1"/>
          </p:cNvPicPr>
          <p:nvPr/>
        </p:nvPicPr>
        <p:blipFill>
          <a:blip r:embed="rId17" cstate="print"/>
          <a:srcRect l="11357"/>
          <a:stretch>
            <a:fillRect/>
          </a:stretch>
        </p:blipFill>
        <p:spPr bwMode="auto">
          <a:xfrm>
            <a:off x="0" y="857250"/>
            <a:ext cx="446088" cy="3429000"/>
          </a:xfrm>
          <a:prstGeom prst="rect">
            <a:avLst/>
          </a:prstGeom>
          <a:noFill/>
          <a:ln w="9525">
            <a:noFill/>
            <a:miter lim="800000"/>
            <a:headEnd/>
            <a:tailEnd/>
          </a:ln>
        </p:spPr>
      </p:pic>
    </p:spTree>
    <p:extLst>
      <p:ext uri="{BB962C8B-B14F-4D97-AF65-F5344CB8AC3E}">
        <p14:creationId xmlns:p14="http://schemas.microsoft.com/office/powerpoint/2010/main" val="3687283978"/>
      </p:ext>
    </p:extLst>
  </p:cSld>
  <p:clrMap bg1="lt1" tx1="dk1" bg2="lt2" tx2="dk2" accent1="accent1" accent2="accent2" accent3="accent3" accent4="accent4" accent5="accent5" accent6="accent6" hlink="hlink" folHlink="folHlink"/>
  <p:sldLayoutIdLst>
    <p:sldLayoutId id="2147485035" r:id="rId1"/>
    <p:sldLayoutId id="2147485036" r:id="rId2"/>
    <p:sldLayoutId id="2147485037" r:id="rId3"/>
    <p:sldLayoutId id="2147485038" r:id="rId4"/>
    <p:sldLayoutId id="2147485039" r:id="rId5"/>
    <p:sldLayoutId id="2147485040" r:id="rId6"/>
    <p:sldLayoutId id="2147485041" r:id="rId7"/>
    <p:sldLayoutId id="2147485042" r:id="rId8"/>
    <p:sldLayoutId id="2147485043" r:id="rId9"/>
    <p:sldLayoutId id="2147485044" r:id="rId10"/>
    <p:sldLayoutId id="2147485045" r:id="rId11"/>
    <p:sldLayoutId id="2147485046" r:id="rId12"/>
    <p:sldLayoutId id="2147485047" r:id="rId13"/>
    <p:sldLayoutId id="2147485048" r:id="rId14"/>
  </p:sldLayoutIdLst>
  <p:transition/>
  <p:hf sldNum="0" hdr="0" ftr="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Narrow" pitchFamily="34" charset="0"/>
          <a:cs typeface="Arial" charset="0"/>
        </a:defRPr>
      </a:lvl2pPr>
      <a:lvl3pPr algn="l" rtl="0" eaLnBrk="0" fontAlgn="base" hangingPunct="0">
        <a:spcBef>
          <a:spcPct val="0"/>
        </a:spcBef>
        <a:spcAft>
          <a:spcPct val="0"/>
        </a:spcAft>
        <a:defRPr sz="2400">
          <a:solidFill>
            <a:schemeClr val="tx2"/>
          </a:solidFill>
          <a:latin typeface="Arial Narrow" pitchFamily="34" charset="0"/>
          <a:cs typeface="Arial" charset="0"/>
        </a:defRPr>
      </a:lvl3pPr>
      <a:lvl4pPr algn="l" rtl="0" eaLnBrk="0" fontAlgn="base" hangingPunct="0">
        <a:spcBef>
          <a:spcPct val="0"/>
        </a:spcBef>
        <a:spcAft>
          <a:spcPct val="0"/>
        </a:spcAft>
        <a:defRPr sz="2400">
          <a:solidFill>
            <a:schemeClr val="tx2"/>
          </a:solidFill>
          <a:latin typeface="Arial Narrow" pitchFamily="34" charset="0"/>
          <a:cs typeface="Arial" charset="0"/>
        </a:defRPr>
      </a:lvl4pPr>
      <a:lvl5pPr algn="l" rtl="0" eaLnBrk="0" fontAlgn="base" hangingPunct="0">
        <a:spcBef>
          <a:spcPct val="0"/>
        </a:spcBef>
        <a:spcAft>
          <a:spcPct val="0"/>
        </a:spcAft>
        <a:defRPr sz="2400">
          <a:solidFill>
            <a:schemeClr val="tx2"/>
          </a:solidFill>
          <a:latin typeface="Arial Narrow" pitchFamily="34" charset="0"/>
          <a:cs typeface="Arial" charset="0"/>
        </a:defRPr>
      </a:lvl5pPr>
      <a:lvl6pPr marL="342900" algn="l" rtl="0" fontAlgn="base">
        <a:spcBef>
          <a:spcPct val="0"/>
        </a:spcBef>
        <a:spcAft>
          <a:spcPct val="0"/>
        </a:spcAft>
        <a:defRPr sz="2400">
          <a:solidFill>
            <a:schemeClr val="tx2"/>
          </a:solidFill>
          <a:latin typeface="Arial Narrow" pitchFamily="34" charset="0"/>
          <a:cs typeface="Arial" charset="0"/>
        </a:defRPr>
      </a:lvl6pPr>
      <a:lvl7pPr marL="685800" algn="l" rtl="0" fontAlgn="base">
        <a:spcBef>
          <a:spcPct val="0"/>
        </a:spcBef>
        <a:spcAft>
          <a:spcPct val="0"/>
        </a:spcAft>
        <a:defRPr sz="2400">
          <a:solidFill>
            <a:schemeClr val="tx2"/>
          </a:solidFill>
          <a:latin typeface="Arial Narrow" pitchFamily="34" charset="0"/>
          <a:cs typeface="Arial" charset="0"/>
        </a:defRPr>
      </a:lvl7pPr>
      <a:lvl8pPr marL="1028700" algn="l" rtl="0" fontAlgn="base">
        <a:spcBef>
          <a:spcPct val="0"/>
        </a:spcBef>
        <a:spcAft>
          <a:spcPct val="0"/>
        </a:spcAft>
        <a:defRPr sz="2400">
          <a:solidFill>
            <a:schemeClr val="tx2"/>
          </a:solidFill>
          <a:latin typeface="Arial Narrow" pitchFamily="34" charset="0"/>
          <a:cs typeface="Arial" charset="0"/>
        </a:defRPr>
      </a:lvl8pPr>
      <a:lvl9pPr marL="1371600" algn="l" rtl="0" fontAlgn="base">
        <a:spcBef>
          <a:spcPct val="0"/>
        </a:spcBef>
        <a:spcAft>
          <a:spcPct val="0"/>
        </a:spcAft>
        <a:defRPr sz="2400">
          <a:solidFill>
            <a:schemeClr val="tx2"/>
          </a:solidFill>
          <a:latin typeface="Arial Narrow" pitchFamily="34" charset="0"/>
          <a:cs typeface="Arial" charset="0"/>
        </a:defRPr>
      </a:lvl9pPr>
    </p:titleStyle>
    <p:bodyStyle>
      <a:lvl1pPr marL="257175" indent="-257175" algn="l" rtl="0" eaLnBrk="0" fontAlgn="base" hangingPunct="0">
        <a:spcBef>
          <a:spcPct val="20000"/>
        </a:spcBef>
        <a:spcAft>
          <a:spcPct val="15000"/>
        </a:spcAft>
        <a:buClr>
          <a:srgbClr val="4C9933"/>
        </a:buClr>
        <a:buFont typeface="Wingdings" pitchFamily="2" charset="2"/>
        <a:buChar char="§"/>
        <a:defRPr sz="2100">
          <a:solidFill>
            <a:srgbClr val="000000"/>
          </a:solidFill>
          <a:latin typeface="+mn-lt"/>
          <a:ea typeface="+mn-ea"/>
          <a:cs typeface="+mn-cs"/>
        </a:defRPr>
      </a:lvl1pPr>
      <a:lvl2pPr marL="557213" indent="-214313" algn="l" rtl="0" eaLnBrk="0" fontAlgn="base" hangingPunct="0">
        <a:spcBef>
          <a:spcPct val="10000"/>
        </a:spcBef>
        <a:spcAft>
          <a:spcPct val="20000"/>
        </a:spcAft>
        <a:buClr>
          <a:srgbClr val="808080"/>
        </a:buClr>
        <a:buSzPct val="60000"/>
        <a:buFont typeface="Wingdings" pitchFamily="2" charset="2"/>
        <a:buChar char="§"/>
        <a:defRPr sz="1800" i="1">
          <a:solidFill>
            <a:srgbClr val="4D4D4D"/>
          </a:solidFill>
          <a:latin typeface="+mn-lt"/>
          <a:cs typeface="+mn-cs"/>
        </a:defRPr>
      </a:lvl2pPr>
      <a:lvl3pPr marL="857250" indent="-171450" algn="l" rtl="0" eaLnBrk="0" fontAlgn="base" hangingPunct="0">
        <a:spcBef>
          <a:spcPct val="20000"/>
        </a:spcBef>
        <a:spcAft>
          <a:spcPct val="0"/>
        </a:spcAft>
        <a:buChar char="•"/>
        <a:defRPr sz="1800">
          <a:solidFill>
            <a:schemeClr val="tx1"/>
          </a:solidFill>
          <a:latin typeface="Arial" charset="0"/>
          <a:cs typeface="+mn-cs"/>
        </a:defRPr>
      </a:lvl3pPr>
      <a:lvl4pPr marL="1200150" indent="-171450" algn="l" rtl="0" eaLnBrk="0" fontAlgn="base" hangingPunct="0">
        <a:spcBef>
          <a:spcPct val="20000"/>
        </a:spcBef>
        <a:spcAft>
          <a:spcPct val="0"/>
        </a:spcAft>
        <a:buChar char="–"/>
        <a:defRPr sz="1500">
          <a:solidFill>
            <a:schemeClr val="tx1"/>
          </a:solidFill>
          <a:latin typeface="Arial" charset="0"/>
          <a:cs typeface="+mn-cs"/>
        </a:defRPr>
      </a:lvl4pPr>
      <a:lvl5pPr marL="1543050" indent="-171450" algn="l" rtl="0" eaLnBrk="0" fontAlgn="base" hangingPunct="0">
        <a:spcBef>
          <a:spcPct val="20000"/>
        </a:spcBef>
        <a:spcAft>
          <a:spcPct val="0"/>
        </a:spcAft>
        <a:buChar char="»"/>
        <a:defRPr sz="1500">
          <a:solidFill>
            <a:schemeClr val="tx1"/>
          </a:solidFill>
          <a:latin typeface="Arial" charset="0"/>
          <a:cs typeface="+mn-cs"/>
        </a:defRPr>
      </a:lvl5pPr>
      <a:lvl6pPr marL="1885950" indent="-171450" algn="l" rtl="0" fontAlgn="base">
        <a:spcBef>
          <a:spcPct val="20000"/>
        </a:spcBef>
        <a:spcAft>
          <a:spcPct val="0"/>
        </a:spcAft>
        <a:buChar char="»"/>
        <a:defRPr sz="1500">
          <a:solidFill>
            <a:schemeClr val="tx1"/>
          </a:solidFill>
          <a:latin typeface="Arial" charset="0"/>
          <a:cs typeface="+mn-cs"/>
        </a:defRPr>
      </a:lvl6pPr>
      <a:lvl7pPr marL="2228850" indent="-171450" algn="l" rtl="0" fontAlgn="base">
        <a:spcBef>
          <a:spcPct val="20000"/>
        </a:spcBef>
        <a:spcAft>
          <a:spcPct val="0"/>
        </a:spcAft>
        <a:buChar char="»"/>
        <a:defRPr sz="1500">
          <a:solidFill>
            <a:schemeClr val="tx1"/>
          </a:solidFill>
          <a:latin typeface="Arial" charset="0"/>
          <a:cs typeface="+mn-cs"/>
        </a:defRPr>
      </a:lvl7pPr>
      <a:lvl8pPr marL="2571750" indent="-171450" algn="l" rtl="0" fontAlgn="base">
        <a:spcBef>
          <a:spcPct val="20000"/>
        </a:spcBef>
        <a:spcAft>
          <a:spcPct val="0"/>
        </a:spcAft>
        <a:buChar char="»"/>
        <a:defRPr sz="1500">
          <a:solidFill>
            <a:schemeClr val="tx1"/>
          </a:solidFill>
          <a:latin typeface="Arial" charset="0"/>
          <a:cs typeface="+mn-cs"/>
        </a:defRPr>
      </a:lvl8pPr>
      <a:lvl9pPr marL="2914650" indent="-171450" algn="l" rtl="0" fontAlgn="base">
        <a:spcBef>
          <a:spcPct val="20000"/>
        </a:spcBef>
        <a:spcAft>
          <a:spcPct val="0"/>
        </a:spcAft>
        <a:buChar char="»"/>
        <a:defRPr sz="1500">
          <a:solidFill>
            <a:schemeClr val="tx1"/>
          </a:solidFill>
          <a:latin typeface="Arial"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notesSlide" Target="../notesSlides/notesSlide1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thelp.mmm.com/"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6.png"/><Relationship Id="rId5" Type="http://schemas.openxmlformats.org/officeDocument/2006/relationships/image" Target="../media/image12.jpeg"/><Relationship Id="rId10" Type="http://schemas.openxmlformats.org/officeDocument/2006/relationships/hyperlink" Target="http://download.microsoft.com/documents/customerevidence/21147_HP_13595_final.doc" TargetMode="External"/><Relationship Id="rId4" Type="http://schemas.openxmlformats.org/officeDocument/2006/relationships/image" Target="../media/image11.jpeg"/><Relationship Id="rId9" Type="http://schemas.openxmlformats.org/officeDocument/2006/relationships/hyperlink" Target="http://video.ch9.ms/teched/2012/na/DEV343.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llage23.png"/>
          <p:cNvPicPr>
            <a:picLocks noChangeAspect="1"/>
          </p:cNvPicPr>
          <p:nvPr/>
        </p:nvPicPr>
        <p:blipFill>
          <a:blip r:embed="rId3" cstate="print"/>
          <a:stretch>
            <a:fillRect/>
          </a:stretch>
        </p:blipFill>
        <p:spPr>
          <a:xfrm>
            <a:off x="0" y="672"/>
            <a:ext cx="9144000" cy="5142161"/>
          </a:xfrm>
          <a:prstGeom prst="rect">
            <a:avLst/>
          </a:prstGeom>
        </p:spPr>
      </p:pic>
      <p:sp>
        <p:nvSpPr>
          <p:cNvPr id="5" name="TextBox 4"/>
          <p:cNvSpPr txBox="1"/>
          <p:nvPr/>
        </p:nvSpPr>
        <p:spPr>
          <a:xfrm>
            <a:off x="609600" y="4095750"/>
            <a:ext cx="7162800" cy="685800"/>
          </a:xfrm>
          <a:prstGeom prst="rect">
            <a:avLst/>
          </a:prstGeom>
          <a:noFill/>
        </p:spPr>
        <p:txBody>
          <a:bodyPr wrap="none" numCol="2" rtlCol="0">
            <a:noAutofit/>
          </a:bodyPr>
          <a:lstStyle/>
          <a:p>
            <a:r>
              <a:rPr lang="en-US" sz="1600" dirty="0" smtClean="0">
                <a:latin typeface="+mn-lt"/>
              </a:rPr>
              <a:t>Mike O’Brien</a:t>
            </a:r>
          </a:p>
          <a:p>
            <a:r>
              <a:rPr lang="en-US" sz="1600" dirty="0" smtClean="0">
                <a:latin typeface="+mn-lt"/>
              </a:rPr>
              <a:t>Nate Smith</a:t>
            </a:r>
            <a:endParaRPr lang="en-US" sz="1600" dirty="0" smtClean="0">
              <a:latin typeface="+mn-lt"/>
            </a:endParaRPr>
          </a:p>
          <a:p>
            <a:endParaRPr lang="en-US" sz="1600" dirty="0" smtClean="0">
              <a:latin typeface="+mn-lt"/>
            </a:endParaRPr>
          </a:p>
        </p:txBody>
      </p:sp>
      <p:sp>
        <p:nvSpPr>
          <p:cNvPr id="6" name="Title 5"/>
          <p:cNvSpPr>
            <a:spLocks noGrp="1"/>
          </p:cNvSpPr>
          <p:nvPr>
            <p:ph type="ctrTitle"/>
          </p:nvPr>
        </p:nvSpPr>
        <p:spPr/>
        <p:txBody>
          <a:bodyPr/>
          <a:lstStyle/>
          <a:p>
            <a:r>
              <a:rPr lang="en-US" sz="3200" dirty="0" smtClean="0">
                <a:solidFill>
                  <a:srgbClr val="000000"/>
                </a:solidFill>
                <a:latin typeface="Arial Narrow" pitchFamily="34" charset="0"/>
              </a:rPr>
              <a:t>SEMS – Enterprise Team Foundation Server NTI </a:t>
            </a:r>
            <a:br>
              <a:rPr lang="en-US" sz="3200" dirty="0" smtClean="0">
                <a:solidFill>
                  <a:srgbClr val="000000"/>
                </a:solidFill>
                <a:latin typeface="Arial Narrow" pitchFamily="34" charset="0"/>
              </a:rPr>
            </a:br>
            <a:endParaRPr lang="en-US" sz="3200" dirty="0"/>
          </a:p>
        </p:txBody>
      </p:sp>
      <p:sp>
        <p:nvSpPr>
          <p:cNvPr id="7" name="Subtitle 6"/>
          <p:cNvSpPr>
            <a:spLocks noGrp="1"/>
          </p:cNvSpPr>
          <p:nvPr>
            <p:ph type="subTitle" idx="1"/>
          </p:nvPr>
        </p:nvSpPr>
        <p:spPr>
          <a:xfrm>
            <a:off x="533400" y="514350"/>
            <a:ext cx="8094548" cy="205740"/>
          </a:xfrm>
        </p:spPr>
        <p:txBody>
          <a:bodyPr/>
          <a:lstStyle/>
          <a:p>
            <a:r>
              <a:rPr lang="en-US" i="1" dirty="0" err="1" smtClean="0">
                <a:solidFill>
                  <a:srgbClr val="000000"/>
                </a:solidFill>
                <a:latin typeface="Arial Narrow" pitchFamily="34" charset="0"/>
              </a:rPr>
              <a:t>PreNTI</a:t>
            </a:r>
            <a:r>
              <a:rPr lang="en-US" i="1" dirty="0" smtClean="0">
                <a:solidFill>
                  <a:srgbClr val="000000"/>
                </a:solidFill>
                <a:latin typeface="Arial Narrow" pitchFamily="34" charset="0"/>
              </a:rPr>
              <a:t> to Qualify Presentation</a:t>
            </a:r>
          </a:p>
          <a:p>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egoe UI" panose="020B0502040204020203" pitchFamily="34" charset="0"/>
                <a:cs typeface="Segoe UI" panose="020B0502040204020203" pitchFamily="34" charset="0"/>
              </a:rPr>
              <a:t>Business Justification – The HISD Story</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cstate="print"/>
          <a:stretch>
            <a:fillRect/>
          </a:stretch>
        </p:blipFill>
        <p:spPr>
          <a:xfrm>
            <a:off x="6140287" y="608308"/>
            <a:ext cx="2681995" cy="35418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5943600" y="4344829"/>
            <a:ext cx="3302265" cy="246221"/>
          </a:xfrm>
          <a:prstGeom prst="rect">
            <a:avLst/>
          </a:prstGeom>
          <a:noFill/>
        </p:spPr>
        <p:txBody>
          <a:bodyPr wrap="square" rtlCol="0">
            <a:spAutoFit/>
          </a:bodyPr>
          <a:lstStyle/>
          <a:p>
            <a:r>
              <a:rPr lang="en-US" sz="500" dirty="0" err="1" smtClean="0">
                <a:latin typeface="Calibri" panose="020F0502020204030204" pitchFamily="34" charset="0"/>
              </a:rPr>
              <a:t>Infography</a:t>
            </a:r>
            <a:r>
              <a:rPr lang="en-US" sz="500" dirty="0" smtClean="0">
                <a:latin typeface="Calibri" panose="020F0502020204030204" pitchFamily="34" charset="0"/>
              </a:rPr>
              <a:t> created by </a:t>
            </a:r>
            <a:r>
              <a:rPr lang="en-US" sz="500" dirty="0" err="1" smtClean="0">
                <a:latin typeface="Calibri" panose="020F0502020204030204" pitchFamily="34" charset="0"/>
              </a:rPr>
              <a:t>InCycle</a:t>
            </a:r>
            <a:r>
              <a:rPr lang="en-US" sz="500" dirty="0" smtClean="0">
                <a:latin typeface="Calibri" panose="020F0502020204030204" pitchFamily="34" charset="0"/>
              </a:rPr>
              <a:t> Software</a:t>
            </a:r>
          </a:p>
          <a:p>
            <a:r>
              <a:rPr lang="en-US" sz="500" dirty="0" smtClean="0">
                <a:latin typeface="Calibri" panose="020F0502020204030204" pitchFamily="34" charset="0"/>
              </a:rPr>
              <a:t>Source information from Forrester:  The Total, Economic Impact of Microsoft Application Life Cycle </a:t>
            </a:r>
            <a:r>
              <a:rPr lang="en-US" sz="500" dirty="0" err="1" smtClean="0">
                <a:latin typeface="Calibri" panose="020F0502020204030204" pitchFamily="34" charset="0"/>
              </a:rPr>
              <a:t>Mangement</a:t>
            </a:r>
            <a:endParaRPr lang="en-US" sz="500" dirty="0">
              <a:latin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9687158"/>
              </p:ext>
            </p:extLst>
          </p:nvPr>
        </p:nvGraphicFramePr>
        <p:xfrm>
          <a:off x="411240" y="1581150"/>
          <a:ext cx="5151359" cy="1479743"/>
        </p:xfrm>
        <a:graphic>
          <a:graphicData uri="http://schemas.openxmlformats.org/drawingml/2006/table">
            <a:tbl>
              <a:tblPr firstRow="1" bandRow="1">
                <a:tableStyleId>{5C22544A-7EE6-4342-B048-85BDC9FD1C3A}</a:tableStyleId>
              </a:tblPr>
              <a:tblGrid>
                <a:gridCol w="2126997">
                  <a:extLst>
                    <a:ext uri="{9D8B030D-6E8A-4147-A177-3AD203B41FA5}">
                      <a16:colId xmlns:a16="http://schemas.microsoft.com/office/drawing/2014/main" val="20000"/>
                    </a:ext>
                  </a:extLst>
                </a:gridCol>
                <a:gridCol w="1446434">
                  <a:extLst>
                    <a:ext uri="{9D8B030D-6E8A-4147-A177-3AD203B41FA5}">
                      <a16:colId xmlns:a16="http://schemas.microsoft.com/office/drawing/2014/main" val="20001"/>
                    </a:ext>
                  </a:extLst>
                </a:gridCol>
                <a:gridCol w="1577928">
                  <a:extLst>
                    <a:ext uri="{9D8B030D-6E8A-4147-A177-3AD203B41FA5}">
                      <a16:colId xmlns:a16="http://schemas.microsoft.com/office/drawing/2014/main" val="20002"/>
                    </a:ext>
                  </a:extLst>
                </a:gridCol>
              </a:tblGrid>
              <a:tr h="366122">
                <a:tc>
                  <a:txBody>
                    <a:bodyPr/>
                    <a:lstStyle/>
                    <a:p>
                      <a:r>
                        <a:rPr lang="en-US" dirty="0" smtClean="0"/>
                        <a:t>Total</a:t>
                      </a:r>
                      <a:r>
                        <a:rPr lang="en-US" baseline="0" dirty="0" smtClean="0"/>
                        <a:t> Plan </a:t>
                      </a:r>
                      <a:endParaRPr lang="en-US" dirty="0"/>
                    </a:p>
                  </a:txBody>
                  <a:tcPr/>
                </a:tc>
                <a:tc>
                  <a:txBody>
                    <a:bodyPr/>
                    <a:lstStyle/>
                    <a:p>
                      <a:pPr algn="ctr"/>
                      <a:r>
                        <a:rPr lang="en-US" dirty="0" smtClean="0"/>
                        <a:t>Cost / Year</a:t>
                      </a:r>
                      <a:endParaRPr lang="en-US" dirty="0"/>
                    </a:p>
                  </a:txBody>
                  <a:tcPr/>
                </a:tc>
                <a:tc>
                  <a:txBody>
                    <a:bodyPr/>
                    <a:lstStyle/>
                    <a:p>
                      <a:pPr algn="ctr"/>
                      <a:r>
                        <a:rPr lang="en-US" dirty="0" smtClean="0"/>
                        <a:t>Savings / Year</a:t>
                      </a:r>
                      <a:endParaRPr lang="en-US" dirty="0"/>
                    </a:p>
                  </a:txBody>
                  <a:tcPr/>
                </a:tc>
                <a:extLst>
                  <a:ext uri="{0D108BD9-81ED-4DB2-BD59-A6C34878D82A}">
                    <a16:rowId xmlns:a16="http://schemas.microsoft.com/office/drawing/2014/main" val="10000"/>
                  </a:ext>
                </a:extLst>
              </a:tr>
              <a:tr h="37120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Plan 1 – HIS owned</a:t>
                      </a:r>
                    </a:p>
                  </a:txBody>
                  <a:tcPr/>
                </a:tc>
                <a:tc>
                  <a:txBody>
                    <a:bodyPr/>
                    <a:lstStyle/>
                    <a:p>
                      <a:pPr algn="ctr"/>
                      <a:r>
                        <a:rPr lang="en-US" dirty="0" smtClean="0"/>
                        <a:t>$151,788</a:t>
                      </a:r>
                    </a:p>
                  </a:txBody>
                  <a:tcPr/>
                </a:tc>
                <a:tc>
                  <a:txBody>
                    <a:bodyPr/>
                    <a:lstStyle/>
                    <a:p>
                      <a:pPr algn="ctr"/>
                      <a:r>
                        <a:rPr lang="en-US" dirty="0" smtClean="0"/>
                        <a:t>$251,412</a:t>
                      </a:r>
                    </a:p>
                  </a:txBody>
                  <a:tcPr/>
                </a:tc>
                <a:extLst>
                  <a:ext uri="{0D108BD9-81ED-4DB2-BD59-A6C34878D82A}">
                    <a16:rowId xmlns:a16="http://schemas.microsoft.com/office/drawing/2014/main" val="10001"/>
                  </a:ext>
                </a:extLst>
              </a:tr>
              <a:tr h="371207">
                <a:tc>
                  <a:txBody>
                    <a:bodyPr/>
                    <a:lstStyle/>
                    <a:p>
                      <a:r>
                        <a:rPr lang="en-US" dirty="0" smtClean="0"/>
                        <a:t>Plan 2 – SEMS owned</a:t>
                      </a:r>
                      <a:endParaRPr lang="en-US" dirty="0"/>
                    </a:p>
                  </a:txBody>
                  <a:tcPr/>
                </a:tc>
                <a:tc>
                  <a:txBody>
                    <a:bodyPr/>
                    <a:lstStyle/>
                    <a:p>
                      <a:pPr algn="ctr"/>
                      <a:r>
                        <a:rPr lang="en-US" dirty="0" smtClean="0"/>
                        <a:t>$122,388</a:t>
                      </a:r>
                      <a:endParaRPr lang="en-US" dirty="0"/>
                    </a:p>
                  </a:txBody>
                  <a:tcPr/>
                </a:tc>
                <a:tc>
                  <a:txBody>
                    <a:bodyPr/>
                    <a:lstStyle/>
                    <a:p>
                      <a:pPr algn="ctr"/>
                      <a:r>
                        <a:rPr lang="en-US" dirty="0" smtClean="0"/>
                        <a:t>$280,812</a:t>
                      </a:r>
                      <a:endParaRPr lang="en-US" dirty="0"/>
                    </a:p>
                  </a:txBody>
                  <a:tcPr/>
                </a:tc>
                <a:extLst>
                  <a:ext uri="{0D108BD9-81ED-4DB2-BD59-A6C34878D82A}">
                    <a16:rowId xmlns:a16="http://schemas.microsoft.com/office/drawing/2014/main" val="10002"/>
                  </a:ext>
                </a:extLst>
              </a:tr>
              <a:tr h="371207">
                <a:tc>
                  <a:txBody>
                    <a:bodyPr/>
                    <a:lstStyle/>
                    <a:p>
                      <a:r>
                        <a:rPr lang="en-US" dirty="0" smtClean="0"/>
                        <a:t>Non-ETFS</a:t>
                      </a:r>
                      <a:endParaRPr lang="en-US" dirty="0"/>
                    </a:p>
                  </a:txBody>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r>
                        <a:rPr lang="en-US" sz="1400" b="0" dirty="0" smtClean="0"/>
                        <a:t>$403,200</a:t>
                      </a:r>
                    </a:p>
                  </a:txBody>
                  <a:tcPr/>
                </a:tc>
                <a:tc>
                  <a:txBody>
                    <a:bodyPr/>
                    <a:lstStyle/>
                    <a:p>
                      <a:pPr algn="ctr"/>
                      <a:r>
                        <a:rPr lang="en-US" dirty="0" smtClean="0"/>
                        <a:t>-</a:t>
                      </a:r>
                      <a:endParaRPr lang="en-US"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380999" y="1123950"/>
            <a:ext cx="4953000" cy="457200"/>
          </a:xfrm>
          <a:prstGeom prst="rect">
            <a:avLst/>
          </a:prstGeom>
          <a:noFill/>
        </p:spPr>
        <p:txBody>
          <a:bodyPr wrap="none" rtlCol="0">
            <a:noAutofit/>
          </a:bodyPr>
          <a:lstStyle/>
          <a:p>
            <a:r>
              <a:rPr lang="en-US" dirty="0" smtClean="0">
                <a:latin typeface="Segoe UI" panose="020B0502040204020203" pitchFamily="34" charset="0"/>
                <a:cs typeface="Segoe UI" panose="020B0502040204020203" pitchFamily="34" charset="0"/>
              </a:rPr>
              <a:t>HIS considered 2 options – HIS and SEMS owned</a:t>
            </a:r>
          </a:p>
        </p:txBody>
      </p:sp>
      <p:sp>
        <p:nvSpPr>
          <p:cNvPr id="3" name="TextBox 2"/>
          <p:cNvSpPr txBox="1"/>
          <p:nvPr/>
        </p:nvSpPr>
        <p:spPr>
          <a:xfrm>
            <a:off x="304800" y="3333750"/>
            <a:ext cx="5105399" cy="923330"/>
          </a:xfrm>
          <a:prstGeom prst="rect">
            <a:avLst/>
          </a:prstGeom>
          <a:noFill/>
        </p:spPr>
        <p:txBody>
          <a:bodyPr wrap="square" rtlCol="0">
            <a:spAutoFit/>
          </a:bodyPr>
          <a:lstStyle/>
          <a:p>
            <a:r>
              <a:rPr lang="en-US" b="1" dirty="0" smtClean="0">
                <a:latin typeface="Segoe UI" panose="020B0502040204020203" pitchFamily="34" charset="0"/>
                <a:cs typeface="Segoe UI" panose="020B0502040204020203" pitchFamily="34" charset="0"/>
              </a:rPr>
              <a:t>Conclusion</a:t>
            </a:r>
            <a:r>
              <a:rPr lang="en-US" dirty="0" smtClean="0">
                <a:latin typeface="Segoe UI" panose="020B0502040204020203" pitchFamily="34" charset="0"/>
                <a:cs typeface="Segoe UI" panose="020B0502040204020203" pitchFamily="34" charset="0"/>
              </a:rPr>
              <a:t>:  ETFS was cost effective, and provided better support, backups, and uptime vs. division hosted.</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Transition to IT Managed Cloud Services for operational support</a:t>
            </a:r>
          </a:p>
          <a:p>
            <a:pPr lvl="1"/>
            <a:r>
              <a:rPr lang="en-US" dirty="0" smtClean="0"/>
              <a:t>Management of Chargeback</a:t>
            </a:r>
          </a:p>
          <a:p>
            <a:pPr lvl="1"/>
            <a:r>
              <a:rPr lang="en-US" dirty="0" smtClean="0"/>
              <a:t>Integrate with 3M software development systems (as needed)</a:t>
            </a:r>
          </a:p>
          <a:p>
            <a:r>
              <a:rPr lang="en-US" dirty="0" smtClean="0"/>
              <a:t>Governance Meetings </a:t>
            </a:r>
            <a:r>
              <a:rPr lang="en-US" dirty="0" smtClean="0"/>
              <a:t>to be held monthly</a:t>
            </a:r>
            <a:endParaRPr lang="en-US" dirty="0" smtClean="0"/>
          </a:p>
          <a:p>
            <a:pPr lvl="1"/>
            <a:r>
              <a:rPr lang="en-US" dirty="0" smtClean="0"/>
              <a:t>Upgrade to new version</a:t>
            </a:r>
          </a:p>
          <a:p>
            <a:pPr lvl="1"/>
            <a:r>
              <a:rPr lang="en-US" dirty="0" smtClean="0"/>
              <a:t>Maintain to current patch level</a:t>
            </a:r>
          </a:p>
          <a:p>
            <a:endParaRPr lang="en-US" dirty="0" smtClean="0"/>
          </a:p>
          <a:p>
            <a:endParaRPr lang="en-US" dirty="0"/>
          </a:p>
          <a:p>
            <a:r>
              <a:rPr lang="en-US" i="1" dirty="0" smtClean="0"/>
              <a:t>(Need </a:t>
            </a:r>
            <a:r>
              <a:rPr lang="en-US" i="1" dirty="0"/>
              <a:t>to </a:t>
            </a:r>
            <a:r>
              <a:rPr lang="en-US" i="1" dirty="0" smtClean="0"/>
              <a:t>Finish)</a:t>
            </a:r>
            <a:endParaRPr lang="en-US" i="1" dirty="0"/>
          </a:p>
          <a:p>
            <a:endParaRPr lang="en-US" dirty="0"/>
          </a:p>
        </p:txBody>
      </p:sp>
      <p:sp>
        <p:nvSpPr>
          <p:cNvPr id="3" name="Title 2"/>
          <p:cNvSpPr>
            <a:spLocks noGrp="1"/>
          </p:cNvSpPr>
          <p:nvPr>
            <p:ph type="ctrTitle"/>
          </p:nvPr>
        </p:nvSpPr>
        <p:spPr/>
        <p:txBody>
          <a:bodyPr/>
          <a:lstStyle/>
          <a:p>
            <a:r>
              <a:rPr lang="en-US" dirty="0" smtClean="0"/>
              <a:t>Manufacturing Feasibility / Implementation Plan</a:t>
            </a:r>
            <a:endParaRPr lang="en-US" dirty="0"/>
          </a:p>
        </p:txBody>
      </p:sp>
    </p:spTree>
    <p:extLst>
      <p:ext uri="{BB962C8B-B14F-4D97-AF65-F5344CB8AC3E}">
        <p14:creationId xmlns:p14="http://schemas.microsoft.com/office/powerpoint/2010/main" val="25942904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Pre-NTI</a:t>
            </a:r>
            <a:r>
              <a:rPr lang="en-US" dirty="0" smtClean="0"/>
              <a:t> – May 2014  [Duration: 5 months]</a:t>
            </a:r>
          </a:p>
          <a:p>
            <a:pPr lvl="1"/>
            <a:r>
              <a:rPr lang="en-US" dirty="0" smtClean="0"/>
              <a:t>Objective: Assess Needs of divisions and write a requirements document</a:t>
            </a:r>
          </a:p>
          <a:p>
            <a:pPr lvl="1"/>
            <a:r>
              <a:rPr lang="en-US" dirty="0" smtClean="0"/>
              <a:t>Objective: Define an Enterprise Architecture to satisfy the requirements</a:t>
            </a:r>
          </a:p>
          <a:p>
            <a:pPr lvl="1"/>
            <a:r>
              <a:rPr lang="en-US" dirty="0" smtClean="0"/>
              <a:t>Objective: Define the Service and capabilities</a:t>
            </a:r>
          </a:p>
          <a:p>
            <a:r>
              <a:rPr lang="en-US" b="1" dirty="0" smtClean="0"/>
              <a:t>Explore</a:t>
            </a:r>
            <a:r>
              <a:rPr lang="en-US" dirty="0" smtClean="0"/>
              <a:t> – October 2014 [Duration: 5 months]</a:t>
            </a:r>
          </a:p>
          <a:p>
            <a:pPr lvl="1"/>
            <a:r>
              <a:rPr lang="en-US" dirty="0" smtClean="0"/>
              <a:t>Objective: Implement the Enterprise Architecture and pilot a team within HISD</a:t>
            </a:r>
          </a:p>
          <a:p>
            <a:r>
              <a:rPr lang="en-US" b="1" dirty="0" smtClean="0"/>
              <a:t>Qualify</a:t>
            </a:r>
            <a:r>
              <a:rPr lang="en-US" dirty="0" smtClean="0"/>
              <a:t> – March 2015 [Duration: 7 months]</a:t>
            </a:r>
          </a:p>
          <a:p>
            <a:pPr lvl="1"/>
            <a:r>
              <a:rPr lang="en-US" dirty="0"/>
              <a:t>Objective: </a:t>
            </a:r>
            <a:r>
              <a:rPr lang="en-US" dirty="0" smtClean="0"/>
              <a:t>Complete Offering (Build/Test Farm, Deployment Service)</a:t>
            </a:r>
            <a:endParaRPr lang="en-US" dirty="0"/>
          </a:p>
          <a:p>
            <a:pPr lvl="1"/>
            <a:r>
              <a:rPr lang="en-US" dirty="0" smtClean="0"/>
              <a:t>Objective: Expand onboarding company wide</a:t>
            </a:r>
          </a:p>
          <a:p>
            <a:r>
              <a:rPr lang="en-US" b="1" dirty="0" smtClean="0"/>
              <a:t>Deploy</a:t>
            </a:r>
            <a:r>
              <a:rPr lang="en-US" dirty="0" smtClean="0"/>
              <a:t> – </a:t>
            </a:r>
            <a:r>
              <a:rPr lang="en-US" dirty="0" smtClean="0"/>
              <a:t>Feb 2016 </a:t>
            </a:r>
            <a:r>
              <a:rPr lang="en-US" dirty="0" smtClean="0"/>
              <a:t>[Duration 3 months]</a:t>
            </a:r>
          </a:p>
          <a:p>
            <a:pPr lvl="1"/>
            <a:r>
              <a:rPr lang="en-US" dirty="0" smtClean="0"/>
              <a:t>Objective: Finalize deployment to IT</a:t>
            </a:r>
          </a:p>
          <a:p>
            <a:endParaRPr lang="en-US" dirty="0"/>
          </a:p>
        </p:txBody>
      </p:sp>
      <p:sp>
        <p:nvSpPr>
          <p:cNvPr id="3" name="Title 2"/>
          <p:cNvSpPr>
            <a:spLocks noGrp="1"/>
          </p:cNvSpPr>
          <p:nvPr>
            <p:ph type="ctrTitle"/>
          </p:nvPr>
        </p:nvSpPr>
        <p:spPr/>
        <p:txBody>
          <a:bodyPr/>
          <a:lstStyle/>
          <a:p>
            <a:r>
              <a:rPr lang="en-US" dirty="0" smtClean="0"/>
              <a:t>Project Plan – Proposed Project Schedule</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46136" y="819150"/>
            <a:ext cx="4362316" cy="3429000"/>
          </a:xfrm>
        </p:spPr>
        <p:txBody>
          <a:bodyPr/>
          <a:lstStyle/>
          <a:p>
            <a:r>
              <a:rPr lang="en-US" sz="1800" dirty="0" smtClean="0">
                <a:latin typeface="Segoe UI" panose="020B0502040204020203" pitchFamily="34" charset="0"/>
                <a:cs typeface="Segoe UI" panose="020B0502040204020203" pitchFamily="34" charset="0"/>
              </a:rPr>
              <a:t>Operational Cost from IT is paid for by a $10/month per user chargeback</a:t>
            </a:r>
          </a:p>
          <a:p>
            <a:r>
              <a:rPr lang="en-US" sz="1800" dirty="0" smtClean="0">
                <a:latin typeface="Segoe UI" panose="020B0502040204020203" pitchFamily="34" charset="0"/>
                <a:cs typeface="Segoe UI" panose="020B0502040204020203" pitchFamily="34" charset="0"/>
              </a:rPr>
              <a:t>IT charging SEMS for support ($90k annually)</a:t>
            </a:r>
          </a:p>
          <a:p>
            <a:r>
              <a:rPr lang="en-US" sz="1800" dirty="0" smtClean="0">
                <a:latin typeface="Segoe UI" panose="020B0502040204020203" pitchFamily="34" charset="0"/>
                <a:cs typeface="Segoe UI" panose="020B0502040204020203" pitchFamily="34" charset="0"/>
              </a:rPr>
              <a:t>Total cost for operational support (IT + partial SEMS resource):  $150k</a:t>
            </a:r>
          </a:p>
          <a:p>
            <a:r>
              <a:rPr lang="en-US" sz="1800" dirty="0" smtClean="0">
                <a:latin typeface="Segoe UI" panose="020B0502040204020203" pitchFamily="34" charset="0"/>
                <a:cs typeface="Segoe UI" panose="020B0502040204020203" pitchFamily="34" charset="0"/>
              </a:rPr>
              <a:t>Users to pay for total operational support:  1250 users</a:t>
            </a:r>
          </a:p>
          <a:p>
            <a:r>
              <a:rPr lang="en-US" sz="1800" dirty="0" smtClean="0">
                <a:latin typeface="Segoe UI" panose="020B0502040204020203" pitchFamily="34" charset="0"/>
                <a:cs typeface="Segoe UI" panose="020B0502040204020203" pitchFamily="34" charset="0"/>
              </a:rPr>
              <a:t>Two Chargebacks:  Jan &amp; Feb 2015</a:t>
            </a:r>
            <a:endParaRPr lang="en-US" sz="1800" dirty="0">
              <a:latin typeface="Segoe UI" panose="020B0502040204020203" pitchFamily="34" charset="0"/>
              <a:cs typeface="Segoe UI" panose="020B0502040204020203" pitchFamily="34" charset="0"/>
            </a:endParaRPr>
          </a:p>
        </p:txBody>
      </p:sp>
      <p:sp>
        <p:nvSpPr>
          <p:cNvPr id="3" name="Title 2"/>
          <p:cNvSpPr>
            <a:spLocks noGrp="1"/>
          </p:cNvSpPr>
          <p:nvPr>
            <p:ph type="ctrTitle"/>
          </p:nvPr>
        </p:nvSpPr>
        <p:spPr/>
        <p:txBody>
          <a:bodyPr/>
          <a:lstStyle/>
          <a:p>
            <a:r>
              <a:rPr lang="en-US" dirty="0" smtClean="0"/>
              <a:t>Cost Model</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854295621"/>
              </p:ext>
            </p:extLst>
          </p:nvPr>
        </p:nvGraphicFramePr>
        <p:xfrm>
          <a:off x="4876800" y="742950"/>
          <a:ext cx="41910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7519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08952" y="590550"/>
            <a:ext cx="1597182" cy="261610"/>
          </a:xfrm>
          <a:prstGeom prst="rect">
            <a:avLst/>
          </a:prstGeom>
          <a:noFill/>
          <a:ln>
            <a:solidFill>
              <a:schemeClr val="tx1"/>
            </a:solidFill>
          </a:ln>
        </p:spPr>
        <p:txBody>
          <a:bodyPr wrap="square" rtlCol="0">
            <a:spAutoFit/>
          </a:bodyPr>
          <a:lstStyle/>
          <a:p>
            <a:pPr algn="ctr"/>
            <a:r>
              <a:rPr lang="en-US" sz="1050" b="1" dirty="0" smtClean="0">
                <a:latin typeface="Segoe UI" panose="020B0502040204020203" pitchFamily="34" charset="0"/>
                <a:cs typeface="Segoe UI" panose="020B0502040204020203" pitchFamily="34" charset="0"/>
              </a:rPr>
              <a:t>Month 2</a:t>
            </a:r>
            <a:endParaRPr lang="en-US" sz="1050" b="1" dirty="0">
              <a:latin typeface="Segoe UI" panose="020B0502040204020203" pitchFamily="34" charset="0"/>
              <a:cs typeface="Segoe UI" panose="020B0502040204020203" pitchFamily="34" charset="0"/>
            </a:endParaRPr>
          </a:p>
        </p:txBody>
      </p:sp>
      <p:sp>
        <p:nvSpPr>
          <p:cNvPr id="5" name="TextBox 4"/>
          <p:cNvSpPr txBox="1"/>
          <p:nvPr/>
        </p:nvSpPr>
        <p:spPr>
          <a:xfrm>
            <a:off x="607468"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a:t>
            </a:r>
            <a:endParaRPr lang="en-US" sz="500" b="1" dirty="0">
              <a:solidFill>
                <a:schemeClr val="bg1"/>
              </a:solidFill>
              <a:latin typeface="Segoe UI" panose="020B0502040204020203" pitchFamily="34" charset="0"/>
              <a:cs typeface="Segoe UI" panose="020B0502040204020203" pitchFamily="34" charset="0"/>
            </a:endParaRPr>
          </a:p>
        </p:txBody>
      </p:sp>
      <p:sp>
        <p:nvSpPr>
          <p:cNvPr id="6" name="TextBox 5"/>
          <p:cNvSpPr txBox="1"/>
          <p:nvPr/>
        </p:nvSpPr>
        <p:spPr>
          <a:xfrm>
            <a:off x="607986" y="590550"/>
            <a:ext cx="1597182" cy="261610"/>
          </a:xfrm>
          <a:prstGeom prst="rect">
            <a:avLst/>
          </a:prstGeom>
          <a:noFill/>
          <a:ln>
            <a:solidFill>
              <a:schemeClr val="tx1"/>
            </a:solidFill>
          </a:ln>
        </p:spPr>
        <p:txBody>
          <a:bodyPr wrap="square" rtlCol="0">
            <a:spAutoFit/>
          </a:bodyPr>
          <a:lstStyle/>
          <a:p>
            <a:pPr algn="ctr"/>
            <a:r>
              <a:rPr lang="en-US" sz="1050" b="1" dirty="0" smtClean="0">
                <a:latin typeface="Segoe UI" panose="020B0502040204020203" pitchFamily="34" charset="0"/>
                <a:cs typeface="Segoe UI" panose="020B0502040204020203" pitchFamily="34" charset="0"/>
              </a:rPr>
              <a:t>Month 1</a:t>
            </a:r>
            <a:endParaRPr lang="en-US" sz="1050" b="1" dirty="0">
              <a:latin typeface="Segoe UI" panose="020B0502040204020203" pitchFamily="34" charset="0"/>
              <a:cs typeface="Segoe UI" panose="020B0502040204020203" pitchFamily="34" charset="0"/>
            </a:endParaRPr>
          </a:p>
        </p:txBody>
      </p:sp>
      <p:cxnSp>
        <p:nvCxnSpPr>
          <p:cNvPr id="7" name="Straight Connector 6"/>
          <p:cNvCxnSpPr/>
          <p:nvPr/>
        </p:nvCxnSpPr>
        <p:spPr>
          <a:xfrm>
            <a:off x="5415773" y="1387659"/>
            <a:ext cx="0" cy="3187314"/>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594608" y="1090521"/>
            <a:ext cx="10064" cy="3663119"/>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18369" y="2175991"/>
            <a:ext cx="636761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Segoe UI" panose="020B0502040204020203" pitchFamily="34" charset="0"/>
                <a:cs typeface="Segoe UI" panose="020B0502040204020203" pitchFamily="34" charset="0"/>
              </a:rPr>
              <a:t>Release Management Deployment Services</a:t>
            </a:r>
          </a:p>
        </p:txBody>
      </p:sp>
      <p:sp>
        <p:nvSpPr>
          <p:cNvPr id="11" name="Rectangle 10"/>
          <p:cNvSpPr/>
          <p:nvPr/>
        </p:nvSpPr>
        <p:spPr>
          <a:xfrm>
            <a:off x="4720317" y="3721740"/>
            <a:ext cx="2493708" cy="276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Enterprise Test Controllers</a:t>
            </a:r>
            <a:endParaRPr lang="en-US" sz="1100" dirty="0">
              <a:solidFill>
                <a:schemeClr val="bg1"/>
              </a:solidFill>
              <a:latin typeface="Segoe UI" panose="020B0502040204020203" pitchFamily="34" charset="0"/>
              <a:cs typeface="Segoe UI" panose="020B0502040204020203" pitchFamily="34" charset="0"/>
            </a:endParaRPr>
          </a:p>
        </p:txBody>
      </p:sp>
      <p:sp>
        <p:nvSpPr>
          <p:cNvPr id="12" name="Rectangle 11"/>
          <p:cNvSpPr/>
          <p:nvPr/>
        </p:nvSpPr>
        <p:spPr>
          <a:xfrm>
            <a:off x="5433200" y="4111893"/>
            <a:ext cx="3161408" cy="300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Roll up Reporting</a:t>
            </a:r>
            <a:endParaRPr lang="en-US" sz="1100" dirty="0">
              <a:solidFill>
                <a:schemeClr val="bg1"/>
              </a:solidFill>
              <a:latin typeface="Segoe UI" panose="020B0502040204020203" pitchFamily="34" charset="0"/>
              <a:cs typeface="Segoe UI" panose="020B0502040204020203" pitchFamily="34" charset="0"/>
            </a:endParaRPr>
          </a:p>
        </p:txBody>
      </p:sp>
      <p:sp>
        <p:nvSpPr>
          <p:cNvPr id="16" name="TextBox 15"/>
          <p:cNvSpPr txBox="1"/>
          <p:nvPr/>
        </p:nvSpPr>
        <p:spPr>
          <a:xfrm>
            <a:off x="3809918" y="590550"/>
            <a:ext cx="1597182" cy="261610"/>
          </a:xfrm>
          <a:prstGeom prst="rect">
            <a:avLst/>
          </a:prstGeom>
          <a:noFill/>
          <a:ln>
            <a:solidFill>
              <a:schemeClr val="tx1"/>
            </a:solidFill>
          </a:ln>
        </p:spPr>
        <p:txBody>
          <a:bodyPr wrap="square" rtlCol="0">
            <a:spAutoFit/>
          </a:bodyPr>
          <a:lstStyle/>
          <a:p>
            <a:pPr algn="ctr"/>
            <a:r>
              <a:rPr lang="en-US" sz="1050" b="1" dirty="0" smtClean="0">
                <a:latin typeface="Segoe UI" panose="020B0502040204020203" pitchFamily="34" charset="0"/>
                <a:cs typeface="Segoe UI" panose="020B0502040204020203" pitchFamily="34" charset="0"/>
              </a:rPr>
              <a:t>Month 3</a:t>
            </a:r>
            <a:endParaRPr lang="en-US" sz="1050" b="1" dirty="0">
              <a:latin typeface="Segoe UI" panose="020B0502040204020203" pitchFamily="34" charset="0"/>
              <a:cs typeface="Segoe UI" panose="020B0502040204020203" pitchFamily="34" charset="0"/>
            </a:endParaRPr>
          </a:p>
        </p:txBody>
      </p:sp>
      <p:sp>
        <p:nvSpPr>
          <p:cNvPr id="17" name="TextBox 16"/>
          <p:cNvSpPr txBox="1"/>
          <p:nvPr/>
        </p:nvSpPr>
        <p:spPr>
          <a:xfrm>
            <a:off x="5410884" y="590550"/>
            <a:ext cx="1597182" cy="261610"/>
          </a:xfrm>
          <a:prstGeom prst="rect">
            <a:avLst/>
          </a:prstGeom>
          <a:noFill/>
          <a:ln>
            <a:solidFill>
              <a:schemeClr val="tx1"/>
            </a:solidFill>
          </a:ln>
        </p:spPr>
        <p:txBody>
          <a:bodyPr wrap="square" rtlCol="0">
            <a:spAutoFit/>
          </a:bodyPr>
          <a:lstStyle/>
          <a:p>
            <a:pPr algn="ctr"/>
            <a:r>
              <a:rPr lang="en-US" sz="1050" b="1" dirty="0" smtClean="0">
                <a:latin typeface="Segoe UI" panose="020B0502040204020203" pitchFamily="34" charset="0"/>
                <a:cs typeface="Segoe UI" panose="020B0502040204020203" pitchFamily="34" charset="0"/>
              </a:rPr>
              <a:t>Month 4</a:t>
            </a:r>
            <a:endParaRPr lang="en-US" sz="1050" b="1" dirty="0">
              <a:latin typeface="Segoe UI" panose="020B0502040204020203" pitchFamily="34" charset="0"/>
              <a:cs typeface="Segoe UI" panose="020B0502040204020203" pitchFamily="34" charset="0"/>
            </a:endParaRPr>
          </a:p>
        </p:txBody>
      </p:sp>
      <p:sp>
        <p:nvSpPr>
          <p:cNvPr id="18" name="TextBox 17"/>
          <p:cNvSpPr txBox="1"/>
          <p:nvPr/>
        </p:nvSpPr>
        <p:spPr>
          <a:xfrm>
            <a:off x="7011850" y="590550"/>
            <a:ext cx="1597182" cy="261610"/>
          </a:xfrm>
          <a:prstGeom prst="rect">
            <a:avLst/>
          </a:prstGeom>
          <a:noFill/>
          <a:ln>
            <a:solidFill>
              <a:schemeClr val="tx1"/>
            </a:solidFill>
          </a:ln>
        </p:spPr>
        <p:txBody>
          <a:bodyPr wrap="square" rtlCol="0">
            <a:spAutoFit/>
          </a:bodyPr>
          <a:lstStyle/>
          <a:p>
            <a:pPr algn="ctr"/>
            <a:r>
              <a:rPr lang="en-US" sz="1050" b="1" dirty="0" smtClean="0">
                <a:latin typeface="Segoe UI" panose="020B0502040204020203" pitchFamily="34" charset="0"/>
                <a:cs typeface="Segoe UI" panose="020B0502040204020203" pitchFamily="34" charset="0"/>
              </a:rPr>
              <a:t>Month 5</a:t>
            </a:r>
            <a:endParaRPr lang="en-US" sz="1050" b="1" dirty="0">
              <a:latin typeface="Segoe UI" panose="020B0502040204020203" pitchFamily="34" charset="0"/>
              <a:cs typeface="Segoe UI" panose="020B0502040204020203" pitchFamily="34" charset="0"/>
            </a:endParaRPr>
          </a:p>
        </p:txBody>
      </p:sp>
      <p:sp>
        <p:nvSpPr>
          <p:cNvPr id="19" name="TextBox 18"/>
          <p:cNvSpPr txBox="1"/>
          <p:nvPr/>
        </p:nvSpPr>
        <p:spPr>
          <a:xfrm>
            <a:off x="1009243"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2</a:t>
            </a:r>
            <a:endParaRPr lang="en-US" sz="500" b="1" dirty="0">
              <a:solidFill>
                <a:schemeClr val="bg1"/>
              </a:solidFill>
              <a:latin typeface="Segoe UI" panose="020B0502040204020203" pitchFamily="34" charset="0"/>
              <a:cs typeface="Segoe UI" panose="020B0502040204020203" pitchFamily="34" charset="0"/>
            </a:endParaRPr>
          </a:p>
        </p:txBody>
      </p:sp>
      <p:sp>
        <p:nvSpPr>
          <p:cNvPr id="20" name="TextBox 19"/>
          <p:cNvSpPr txBox="1"/>
          <p:nvPr/>
        </p:nvSpPr>
        <p:spPr>
          <a:xfrm>
            <a:off x="1407303"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3</a:t>
            </a:r>
            <a:endParaRPr lang="en-US" sz="500" b="1" dirty="0">
              <a:solidFill>
                <a:schemeClr val="bg1"/>
              </a:solidFill>
              <a:latin typeface="Segoe UI" panose="020B0502040204020203" pitchFamily="34" charset="0"/>
              <a:cs typeface="Segoe UI" panose="020B0502040204020203" pitchFamily="34" charset="0"/>
            </a:endParaRPr>
          </a:p>
        </p:txBody>
      </p:sp>
      <p:sp>
        <p:nvSpPr>
          <p:cNvPr id="21" name="TextBox 20"/>
          <p:cNvSpPr txBox="1"/>
          <p:nvPr/>
        </p:nvSpPr>
        <p:spPr>
          <a:xfrm>
            <a:off x="1805363"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4</a:t>
            </a:r>
            <a:endParaRPr lang="en-US" sz="500" b="1" dirty="0">
              <a:solidFill>
                <a:schemeClr val="bg1"/>
              </a:solidFill>
              <a:latin typeface="Segoe UI" panose="020B0502040204020203" pitchFamily="34" charset="0"/>
              <a:cs typeface="Segoe UI" panose="020B0502040204020203" pitchFamily="34" charset="0"/>
            </a:endParaRPr>
          </a:p>
        </p:txBody>
      </p:sp>
      <p:sp>
        <p:nvSpPr>
          <p:cNvPr id="22" name="TextBox 21"/>
          <p:cNvSpPr txBox="1"/>
          <p:nvPr/>
        </p:nvSpPr>
        <p:spPr>
          <a:xfrm>
            <a:off x="2218369"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5</a:t>
            </a:r>
            <a:endParaRPr lang="en-US" sz="500" b="1" dirty="0">
              <a:solidFill>
                <a:schemeClr val="bg1"/>
              </a:solidFill>
              <a:latin typeface="Segoe UI" panose="020B0502040204020203" pitchFamily="34" charset="0"/>
              <a:cs typeface="Segoe UI" panose="020B0502040204020203" pitchFamily="34" charset="0"/>
            </a:endParaRPr>
          </a:p>
        </p:txBody>
      </p:sp>
      <p:sp>
        <p:nvSpPr>
          <p:cNvPr id="23" name="TextBox 22"/>
          <p:cNvSpPr txBox="1"/>
          <p:nvPr/>
        </p:nvSpPr>
        <p:spPr>
          <a:xfrm>
            <a:off x="2620144"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6</a:t>
            </a:r>
            <a:endParaRPr lang="en-US" sz="500" b="1" dirty="0">
              <a:solidFill>
                <a:schemeClr val="bg1"/>
              </a:solidFill>
              <a:latin typeface="Segoe UI" panose="020B0502040204020203" pitchFamily="34" charset="0"/>
              <a:cs typeface="Segoe UI" panose="020B0502040204020203" pitchFamily="34" charset="0"/>
            </a:endParaRPr>
          </a:p>
        </p:txBody>
      </p:sp>
      <p:sp>
        <p:nvSpPr>
          <p:cNvPr id="24" name="TextBox 23"/>
          <p:cNvSpPr txBox="1"/>
          <p:nvPr/>
        </p:nvSpPr>
        <p:spPr>
          <a:xfrm>
            <a:off x="3018204"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7</a:t>
            </a:r>
            <a:endParaRPr lang="en-US" sz="500" b="1" dirty="0">
              <a:solidFill>
                <a:schemeClr val="bg1"/>
              </a:solidFill>
              <a:latin typeface="Segoe UI" panose="020B0502040204020203" pitchFamily="34" charset="0"/>
              <a:cs typeface="Segoe UI" panose="020B0502040204020203" pitchFamily="34" charset="0"/>
            </a:endParaRPr>
          </a:p>
        </p:txBody>
      </p:sp>
      <p:sp>
        <p:nvSpPr>
          <p:cNvPr id="25" name="TextBox 24"/>
          <p:cNvSpPr txBox="1"/>
          <p:nvPr/>
        </p:nvSpPr>
        <p:spPr>
          <a:xfrm>
            <a:off x="3416264"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8</a:t>
            </a:r>
            <a:endParaRPr lang="en-US" sz="500" b="1" dirty="0">
              <a:solidFill>
                <a:schemeClr val="bg1"/>
              </a:solidFill>
              <a:latin typeface="Segoe UI" panose="020B0502040204020203" pitchFamily="34" charset="0"/>
              <a:cs typeface="Segoe UI" panose="020B0502040204020203" pitchFamily="34" charset="0"/>
            </a:endParaRPr>
          </a:p>
        </p:txBody>
      </p:sp>
      <p:sp>
        <p:nvSpPr>
          <p:cNvPr id="26" name="TextBox 25"/>
          <p:cNvSpPr txBox="1"/>
          <p:nvPr/>
        </p:nvSpPr>
        <p:spPr>
          <a:xfrm>
            <a:off x="3818568"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9</a:t>
            </a:r>
            <a:endParaRPr lang="en-US" sz="500" b="1" dirty="0">
              <a:solidFill>
                <a:schemeClr val="bg1"/>
              </a:solidFill>
              <a:latin typeface="Segoe UI" panose="020B0502040204020203" pitchFamily="34" charset="0"/>
              <a:cs typeface="Segoe UI" panose="020B0502040204020203" pitchFamily="34" charset="0"/>
            </a:endParaRPr>
          </a:p>
        </p:txBody>
      </p:sp>
      <p:sp>
        <p:nvSpPr>
          <p:cNvPr id="27" name="TextBox 26"/>
          <p:cNvSpPr txBox="1"/>
          <p:nvPr/>
        </p:nvSpPr>
        <p:spPr>
          <a:xfrm>
            <a:off x="4214405"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10</a:t>
            </a:r>
          </a:p>
        </p:txBody>
      </p:sp>
      <p:sp>
        <p:nvSpPr>
          <p:cNvPr id="28" name="TextBox 27"/>
          <p:cNvSpPr txBox="1"/>
          <p:nvPr/>
        </p:nvSpPr>
        <p:spPr>
          <a:xfrm>
            <a:off x="4612465"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11</a:t>
            </a:r>
            <a:endParaRPr lang="en-US" sz="500" b="1" dirty="0">
              <a:solidFill>
                <a:schemeClr val="bg1"/>
              </a:solidFill>
              <a:latin typeface="Segoe UI" panose="020B0502040204020203" pitchFamily="34" charset="0"/>
              <a:cs typeface="Segoe UI" panose="020B0502040204020203" pitchFamily="34" charset="0"/>
            </a:endParaRPr>
          </a:p>
        </p:txBody>
      </p:sp>
      <p:sp>
        <p:nvSpPr>
          <p:cNvPr id="29" name="TextBox 28"/>
          <p:cNvSpPr txBox="1"/>
          <p:nvPr/>
        </p:nvSpPr>
        <p:spPr>
          <a:xfrm>
            <a:off x="5010525" y="839267"/>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12</a:t>
            </a:r>
            <a:endParaRPr lang="en-US" sz="500" b="1" dirty="0">
              <a:solidFill>
                <a:schemeClr val="bg1"/>
              </a:solidFill>
              <a:latin typeface="Segoe UI" panose="020B0502040204020203" pitchFamily="34" charset="0"/>
              <a:cs typeface="Segoe UI" panose="020B0502040204020203" pitchFamily="34" charset="0"/>
            </a:endParaRPr>
          </a:p>
        </p:txBody>
      </p:sp>
      <p:sp>
        <p:nvSpPr>
          <p:cNvPr id="30" name="TextBox 29"/>
          <p:cNvSpPr txBox="1"/>
          <p:nvPr/>
        </p:nvSpPr>
        <p:spPr>
          <a:xfrm>
            <a:off x="5413820"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13</a:t>
            </a:r>
            <a:endParaRPr lang="en-US" sz="500" b="1" dirty="0">
              <a:solidFill>
                <a:schemeClr val="bg1"/>
              </a:solidFill>
              <a:latin typeface="Segoe UI" panose="020B0502040204020203" pitchFamily="34" charset="0"/>
              <a:cs typeface="Segoe UI" panose="020B0502040204020203" pitchFamily="34" charset="0"/>
            </a:endParaRPr>
          </a:p>
        </p:txBody>
      </p:sp>
      <p:sp>
        <p:nvSpPr>
          <p:cNvPr id="31" name="TextBox 30"/>
          <p:cNvSpPr txBox="1"/>
          <p:nvPr/>
        </p:nvSpPr>
        <p:spPr>
          <a:xfrm>
            <a:off x="5809657"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14</a:t>
            </a:r>
          </a:p>
        </p:txBody>
      </p:sp>
      <p:sp>
        <p:nvSpPr>
          <p:cNvPr id="32" name="TextBox 31"/>
          <p:cNvSpPr txBox="1"/>
          <p:nvPr/>
        </p:nvSpPr>
        <p:spPr>
          <a:xfrm>
            <a:off x="6207717"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15</a:t>
            </a:r>
            <a:endParaRPr lang="en-US" sz="500" b="1" dirty="0">
              <a:solidFill>
                <a:schemeClr val="bg1"/>
              </a:solidFill>
              <a:latin typeface="Segoe UI" panose="020B0502040204020203" pitchFamily="34" charset="0"/>
              <a:cs typeface="Segoe UI" panose="020B0502040204020203" pitchFamily="34" charset="0"/>
            </a:endParaRPr>
          </a:p>
        </p:txBody>
      </p:sp>
      <p:sp>
        <p:nvSpPr>
          <p:cNvPr id="33" name="TextBox 32"/>
          <p:cNvSpPr txBox="1"/>
          <p:nvPr/>
        </p:nvSpPr>
        <p:spPr>
          <a:xfrm>
            <a:off x="6605777"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16</a:t>
            </a:r>
            <a:endParaRPr lang="en-US" sz="500" b="1" dirty="0">
              <a:solidFill>
                <a:schemeClr val="bg1"/>
              </a:solidFill>
              <a:latin typeface="Segoe UI" panose="020B0502040204020203" pitchFamily="34" charset="0"/>
              <a:cs typeface="Segoe UI" panose="020B0502040204020203" pitchFamily="34" charset="0"/>
            </a:endParaRPr>
          </a:p>
        </p:txBody>
      </p:sp>
      <p:sp>
        <p:nvSpPr>
          <p:cNvPr id="34" name="TextBox 33"/>
          <p:cNvSpPr txBox="1"/>
          <p:nvPr/>
        </p:nvSpPr>
        <p:spPr>
          <a:xfrm>
            <a:off x="7014020"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17</a:t>
            </a:r>
            <a:endParaRPr lang="en-US" sz="500" b="1" dirty="0">
              <a:solidFill>
                <a:schemeClr val="bg1"/>
              </a:solidFill>
              <a:latin typeface="Segoe UI" panose="020B0502040204020203" pitchFamily="34" charset="0"/>
              <a:cs typeface="Segoe UI" panose="020B0502040204020203" pitchFamily="34" charset="0"/>
            </a:endParaRPr>
          </a:p>
        </p:txBody>
      </p:sp>
      <p:sp>
        <p:nvSpPr>
          <p:cNvPr id="35" name="TextBox 34"/>
          <p:cNvSpPr txBox="1"/>
          <p:nvPr/>
        </p:nvSpPr>
        <p:spPr>
          <a:xfrm>
            <a:off x="7409857"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18</a:t>
            </a:r>
          </a:p>
        </p:txBody>
      </p:sp>
      <p:sp>
        <p:nvSpPr>
          <p:cNvPr id="36" name="TextBox 35"/>
          <p:cNvSpPr txBox="1"/>
          <p:nvPr/>
        </p:nvSpPr>
        <p:spPr>
          <a:xfrm>
            <a:off x="7807917"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19</a:t>
            </a:r>
            <a:endParaRPr lang="en-US" sz="500" b="1" dirty="0">
              <a:solidFill>
                <a:schemeClr val="bg1"/>
              </a:solidFill>
              <a:latin typeface="Segoe UI" panose="020B0502040204020203" pitchFamily="34" charset="0"/>
              <a:cs typeface="Segoe UI" panose="020B0502040204020203" pitchFamily="34" charset="0"/>
            </a:endParaRPr>
          </a:p>
        </p:txBody>
      </p:sp>
      <p:sp>
        <p:nvSpPr>
          <p:cNvPr id="37" name="TextBox 36"/>
          <p:cNvSpPr txBox="1"/>
          <p:nvPr/>
        </p:nvSpPr>
        <p:spPr>
          <a:xfrm>
            <a:off x="8205977" y="842514"/>
            <a:ext cx="398352" cy="169277"/>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Segoe UI" panose="020B0502040204020203" pitchFamily="34" charset="0"/>
                <a:cs typeface="Segoe UI" panose="020B0502040204020203" pitchFamily="34" charset="0"/>
              </a:rPr>
              <a:t>20</a:t>
            </a:r>
            <a:endParaRPr lang="en-US" sz="500" b="1" dirty="0">
              <a:solidFill>
                <a:schemeClr val="bg1"/>
              </a:solidFill>
              <a:latin typeface="Segoe UI" panose="020B0502040204020203" pitchFamily="34" charset="0"/>
              <a:cs typeface="Segoe UI" panose="020B0502040204020203" pitchFamily="34" charset="0"/>
            </a:endParaRPr>
          </a:p>
        </p:txBody>
      </p:sp>
      <p:sp>
        <p:nvSpPr>
          <p:cNvPr id="40" name="Rectangle 39"/>
          <p:cNvSpPr/>
          <p:nvPr/>
        </p:nvSpPr>
        <p:spPr>
          <a:xfrm>
            <a:off x="1016042" y="1440462"/>
            <a:ext cx="122089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Scrum on ETFS</a:t>
            </a:r>
            <a:endParaRPr lang="en-US" sz="1100" dirty="0">
              <a:solidFill>
                <a:schemeClr val="bg1"/>
              </a:solidFill>
              <a:latin typeface="Segoe UI" panose="020B0502040204020203" pitchFamily="34" charset="0"/>
              <a:cs typeface="Segoe UI" panose="020B0502040204020203" pitchFamily="34" charset="0"/>
            </a:endParaRPr>
          </a:p>
        </p:txBody>
      </p:sp>
      <p:sp>
        <p:nvSpPr>
          <p:cNvPr id="41" name="Rectangle 40"/>
          <p:cNvSpPr/>
          <p:nvPr/>
        </p:nvSpPr>
        <p:spPr>
          <a:xfrm>
            <a:off x="3814616" y="3332064"/>
            <a:ext cx="4391361" cy="24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IPD/FSD migration to ETFS</a:t>
            </a:r>
            <a:endParaRPr lang="en-US" sz="1100" dirty="0">
              <a:solidFill>
                <a:schemeClr val="bg1"/>
              </a:solidFill>
              <a:latin typeface="Segoe UI" panose="020B0502040204020203" pitchFamily="34" charset="0"/>
              <a:cs typeface="Segoe UI" panose="020B0502040204020203" pitchFamily="34" charset="0"/>
            </a:endParaRPr>
          </a:p>
        </p:txBody>
      </p:sp>
      <p:sp>
        <p:nvSpPr>
          <p:cNvPr id="43" name="Rectangle 42"/>
          <p:cNvSpPr/>
          <p:nvPr/>
        </p:nvSpPr>
        <p:spPr>
          <a:xfrm>
            <a:off x="2218369" y="2556811"/>
            <a:ext cx="317997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External-to-3M access</a:t>
            </a:r>
            <a:endParaRPr lang="en-US" sz="1100" baseline="-25000" dirty="0">
              <a:solidFill>
                <a:schemeClr val="bg1"/>
              </a:solidFill>
              <a:latin typeface="Segoe UI" panose="020B0502040204020203" pitchFamily="34" charset="0"/>
              <a:cs typeface="Segoe UI" panose="020B0502040204020203" pitchFamily="34" charset="0"/>
            </a:endParaRPr>
          </a:p>
        </p:txBody>
      </p:sp>
      <p:cxnSp>
        <p:nvCxnSpPr>
          <p:cNvPr id="46" name="Straight Connector 45"/>
          <p:cNvCxnSpPr/>
          <p:nvPr/>
        </p:nvCxnSpPr>
        <p:spPr>
          <a:xfrm flipH="1">
            <a:off x="3806096" y="1033531"/>
            <a:ext cx="4313" cy="374802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4616" y="1073302"/>
            <a:ext cx="4771365" cy="28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Start Governance – initiate Steering Committee</a:t>
            </a:r>
            <a:endParaRPr lang="en-US" sz="1100" dirty="0">
              <a:solidFill>
                <a:schemeClr val="bg1"/>
              </a:solidFill>
              <a:latin typeface="Segoe UI" panose="020B0502040204020203" pitchFamily="34" charset="0"/>
              <a:cs typeface="Segoe UI" panose="020B0502040204020203" pitchFamily="34" charset="0"/>
            </a:endParaRPr>
          </a:p>
        </p:txBody>
      </p:sp>
      <p:sp>
        <p:nvSpPr>
          <p:cNvPr id="9" name="Rectangle 8"/>
          <p:cNvSpPr/>
          <p:nvPr/>
        </p:nvSpPr>
        <p:spPr>
          <a:xfrm>
            <a:off x="612623" y="1073993"/>
            <a:ext cx="318484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Segoe UI" panose="020B0502040204020203" pitchFamily="34" charset="0"/>
                <a:cs typeface="Segoe UI" panose="020B0502040204020203" pitchFamily="34" charset="0"/>
              </a:rPr>
              <a:t>Establish Governance</a:t>
            </a:r>
            <a:endParaRPr lang="en-US" sz="1100" dirty="0">
              <a:solidFill>
                <a:schemeClr val="bg1"/>
              </a:solidFill>
              <a:latin typeface="Segoe UI" panose="020B0502040204020203" pitchFamily="34" charset="0"/>
              <a:cs typeface="Segoe UI" panose="020B0502040204020203" pitchFamily="34" charset="0"/>
            </a:endParaRPr>
          </a:p>
        </p:txBody>
      </p:sp>
      <p:sp>
        <p:nvSpPr>
          <p:cNvPr id="4" name="Title 3"/>
          <p:cNvSpPr>
            <a:spLocks noGrp="1"/>
          </p:cNvSpPr>
          <p:nvPr>
            <p:ph type="ctrTitle"/>
          </p:nvPr>
        </p:nvSpPr>
        <p:spPr/>
        <p:txBody>
          <a:bodyPr/>
          <a:lstStyle/>
          <a:p>
            <a:r>
              <a:rPr lang="en-US" dirty="0" smtClean="0">
                <a:latin typeface="Segoe UI" panose="020B0502040204020203" pitchFamily="34" charset="0"/>
                <a:cs typeface="Segoe UI" panose="020B0502040204020203" pitchFamily="34" charset="0"/>
              </a:rPr>
              <a:t>Qualify Timeline</a:t>
            </a:r>
            <a:endParaRPr lang="en-US" dirty="0">
              <a:latin typeface="Segoe UI" panose="020B0502040204020203" pitchFamily="34" charset="0"/>
              <a:cs typeface="Segoe UI" panose="020B0502040204020203" pitchFamily="34" charset="0"/>
            </a:endParaRPr>
          </a:p>
        </p:txBody>
      </p:sp>
      <p:sp>
        <p:nvSpPr>
          <p:cNvPr id="45" name="Rectangle 44"/>
          <p:cNvSpPr/>
          <p:nvPr/>
        </p:nvSpPr>
        <p:spPr>
          <a:xfrm>
            <a:off x="3020441" y="2947779"/>
            <a:ext cx="5565539" cy="273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Segoe UI" panose="020B0502040204020203" pitchFamily="34" charset="0"/>
                <a:cs typeface="Segoe UI" panose="020B0502040204020203" pitchFamily="34" charset="0"/>
              </a:rPr>
              <a:t>Migration of teams from SEMSTFS to </a:t>
            </a:r>
            <a:r>
              <a:rPr lang="en-US" sz="1100" dirty="0" smtClean="0">
                <a:solidFill>
                  <a:schemeClr val="bg1"/>
                </a:solidFill>
                <a:latin typeface="Segoe UI" panose="020B0502040204020203" pitchFamily="34" charset="0"/>
                <a:cs typeface="Segoe UI" panose="020B0502040204020203" pitchFamily="34" charset="0"/>
              </a:rPr>
              <a:t>ETFS</a:t>
            </a:r>
            <a:endParaRPr lang="en-US" sz="1100" dirty="0">
              <a:solidFill>
                <a:schemeClr val="bg1"/>
              </a:solidFill>
              <a:latin typeface="Segoe UI" panose="020B0502040204020203" pitchFamily="34" charset="0"/>
              <a:cs typeface="Segoe UI" panose="020B0502040204020203" pitchFamily="34" charset="0"/>
            </a:endParaRPr>
          </a:p>
        </p:txBody>
      </p:sp>
      <p:sp>
        <p:nvSpPr>
          <p:cNvPr id="50" name="Rectangle 49"/>
          <p:cNvSpPr/>
          <p:nvPr/>
        </p:nvSpPr>
        <p:spPr>
          <a:xfrm>
            <a:off x="1020698" y="1795171"/>
            <a:ext cx="598343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Segoe UI" panose="020B0502040204020203" pitchFamily="34" charset="0"/>
                <a:cs typeface="Segoe UI" panose="020B0502040204020203" pitchFamily="34" charset="0"/>
              </a:rPr>
              <a:t>Implement Enterprise Build Farm</a:t>
            </a:r>
          </a:p>
        </p:txBody>
      </p:sp>
    </p:spTree>
    <p:extLst>
      <p:ext uri="{BB962C8B-B14F-4D97-AF65-F5344CB8AC3E}">
        <p14:creationId xmlns:p14="http://schemas.microsoft.com/office/powerpoint/2010/main" val="7590174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800" dirty="0" smtClean="0">
                <a:latin typeface="Segoe UI" panose="020B0502040204020203" pitchFamily="34" charset="0"/>
                <a:cs typeface="Segoe UI" panose="020B0502040204020203" pitchFamily="34" charset="0"/>
              </a:rPr>
              <a:t>Project Resource Requirements</a:t>
            </a:r>
            <a:endParaRPr lang="en-US" sz="1800" dirty="0">
              <a:latin typeface="Segoe UI" panose="020B0502040204020203" pitchFamily="34" charset="0"/>
              <a:cs typeface="Segoe UI" panose="020B0502040204020203" pitchFamily="34" charset="0"/>
            </a:endParaRPr>
          </a:p>
        </p:txBody>
      </p:sp>
      <p:sp>
        <p:nvSpPr>
          <p:cNvPr id="3" name="TextBox 2"/>
          <p:cNvSpPr txBox="1"/>
          <p:nvPr/>
        </p:nvSpPr>
        <p:spPr>
          <a:xfrm>
            <a:off x="457200" y="558522"/>
            <a:ext cx="7315200" cy="307777"/>
          </a:xfrm>
          <a:prstGeom prst="rect">
            <a:avLst/>
          </a:prstGeom>
          <a:noFill/>
        </p:spPr>
        <p:txBody>
          <a:bodyPr wrap="square" rtlCol="0">
            <a:spAutoFit/>
          </a:bodyPr>
          <a:lstStyle/>
          <a:p>
            <a:pPr marL="342900" indent="-342900"/>
            <a:r>
              <a:rPr lang="en-US" sz="1400" b="1" u="sng" dirty="0" smtClean="0">
                <a:latin typeface="Segoe UI" panose="020B0502040204020203" pitchFamily="34" charset="0"/>
                <a:cs typeface="Segoe UI" panose="020B0502040204020203" pitchFamily="34" charset="0"/>
              </a:rPr>
              <a:t>Team Members</a:t>
            </a:r>
            <a:endParaRPr lang="en-US" sz="1400" b="1" dirty="0">
              <a:latin typeface="Segoe UI" panose="020B0502040204020203" pitchFamily="34" charset="0"/>
              <a:cs typeface="Segoe UI" panose="020B0502040204020203" pitchFamily="34" charset="0"/>
            </a:endParaRPr>
          </a:p>
        </p:txBody>
      </p:sp>
      <p:sp>
        <p:nvSpPr>
          <p:cNvPr id="4" name="TextBox 3"/>
          <p:cNvSpPr txBox="1"/>
          <p:nvPr/>
        </p:nvSpPr>
        <p:spPr>
          <a:xfrm>
            <a:off x="5265562" y="3333750"/>
            <a:ext cx="3124200" cy="307777"/>
          </a:xfrm>
          <a:prstGeom prst="rect">
            <a:avLst/>
          </a:prstGeom>
          <a:noFill/>
        </p:spPr>
        <p:txBody>
          <a:bodyPr wrap="square" rtlCol="0">
            <a:spAutoFit/>
          </a:bodyPr>
          <a:lstStyle/>
          <a:p>
            <a:pPr marL="342900" indent="-342900"/>
            <a:r>
              <a:rPr lang="en-US" sz="1400" b="1" u="sng" dirty="0" smtClean="0">
                <a:solidFill>
                  <a:srgbClr val="FF0000"/>
                </a:solidFill>
                <a:latin typeface="Segoe UI" panose="020B0502040204020203" pitchFamily="34" charset="0"/>
                <a:cs typeface="Segoe UI" panose="020B0502040204020203" pitchFamily="34" charset="0"/>
              </a:rPr>
              <a:t>Used Resources</a:t>
            </a:r>
            <a:endParaRPr lang="en-US" sz="1400" dirty="0">
              <a:solidFill>
                <a:srgbClr val="FF0000"/>
              </a:solidFill>
              <a:latin typeface="Segoe UI" panose="020B0502040204020203" pitchFamily="34" charset="0"/>
              <a:cs typeface="Segoe UI" panose="020B0502040204020203" pitchFamily="34" charset="0"/>
            </a:endParaRPr>
          </a:p>
        </p:txBody>
      </p:sp>
      <p:sp>
        <p:nvSpPr>
          <p:cNvPr id="5" name="TextBox 4"/>
          <p:cNvSpPr txBox="1"/>
          <p:nvPr/>
        </p:nvSpPr>
        <p:spPr>
          <a:xfrm>
            <a:off x="5677272" y="3517744"/>
            <a:ext cx="723275" cy="1169551"/>
          </a:xfrm>
          <a:prstGeom prst="rect">
            <a:avLst/>
          </a:prstGeom>
          <a:noFill/>
        </p:spPr>
        <p:txBody>
          <a:bodyPr wrap="none" rtlCol="0">
            <a:spAutoFit/>
          </a:bodyPr>
          <a:lstStyle/>
          <a:p>
            <a:pPr marL="342900" indent="-342900" algn="ctr">
              <a:tabLst>
                <a:tab pos="2292350" algn="l"/>
                <a:tab pos="3657600" algn="l"/>
              </a:tabLst>
            </a:pPr>
            <a:r>
              <a:rPr lang="en-US" sz="1400" dirty="0" smtClean="0">
                <a:solidFill>
                  <a:srgbClr val="FF0000"/>
                </a:solidFill>
                <a:latin typeface="Segoe UI" panose="020B0502040204020203" pitchFamily="34" charset="0"/>
                <a:cs typeface="Segoe UI" panose="020B0502040204020203" pitchFamily="34" charset="0"/>
              </a:rPr>
              <a:t>$0 K</a:t>
            </a:r>
          </a:p>
          <a:p>
            <a:pPr marL="342900" indent="-342900" algn="ctr">
              <a:tabLst>
                <a:tab pos="2292350" algn="l"/>
                <a:tab pos="3657600" algn="l"/>
              </a:tabLst>
            </a:pPr>
            <a:r>
              <a:rPr lang="en-US" sz="1400" dirty="0" smtClean="0">
                <a:solidFill>
                  <a:srgbClr val="FF0000"/>
                </a:solidFill>
                <a:latin typeface="Segoe UI" panose="020B0502040204020203" pitchFamily="34" charset="0"/>
                <a:cs typeface="Segoe UI" panose="020B0502040204020203" pitchFamily="34" charset="0"/>
              </a:rPr>
              <a:t>$100 K</a:t>
            </a:r>
          </a:p>
          <a:p>
            <a:pPr marL="342900" indent="-342900" algn="ctr">
              <a:tabLst>
                <a:tab pos="2292350" algn="l"/>
                <a:tab pos="3657600" algn="l"/>
              </a:tabLst>
            </a:pPr>
            <a:r>
              <a:rPr lang="en-US" sz="1400" u="sng" dirty="0" smtClean="0">
                <a:solidFill>
                  <a:srgbClr val="FF0000"/>
                </a:solidFill>
                <a:latin typeface="Segoe UI" panose="020B0502040204020203" pitchFamily="34" charset="0"/>
                <a:cs typeface="Segoe UI" panose="020B0502040204020203" pitchFamily="34" charset="0"/>
              </a:rPr>
              <a:t>$41 K</a:t>
            </a:r>
          </a:p>
          <a:p>
            <a:pPr marL="342900" indent="-342900" algn="ctr">
              <a:tabLst>
                <a:tab pos="2292350" algn="l"/>
                <a:tab pos="3657600" algn="l"/>
              </a:tabLst>
            </a:pPr>
            <a:r>
              <a:rPr lang="en-US" sz="1400" dirty="0" smtClean="0">
                <a:solidFill>
                  <a:srgbClr val="FF0000"/>
                </a:solidFill>
                <a:latin typeface="Segoe UI" panose="020B0502040204020203" pitchFamily="34" charset="0"/>
                <a:cs typeface="Segoe UI" panose="020B0502040204020203" pitchFamily="34" charset="0"/>
              </a:rPr>
              <a:t>$51 K</a:t>
            </a:r>
          </a:p>
          <a:p>
            <a:pPr algn="ctr">
              <a:tabLst>
                <a:tab pos="2292350" algn="l"/>
                <a:tab pos="3657600" algn="l"/>
              </a:tabLst>
            </a:pPr>
            <a:endParaRPr lang="en-US" sz="1400" dirty="0">
              <a:latin typeface="Segoe UI" panose="020B0502040204020203" pitchFamily="34" charset="0"/>
              <a:cs typeface="Segoe UI" panose="020B0502040204020203" pitchFamily="34" charset="0"/>
            </a:endParaRPr>
          </a:p>
        </p:txBody>
      </p:sp>
      <p:sp>
        <p:nvSpPr>
          <p:cNvPr id="6" name="TextBox 5"/>
          <p:cNvSpPr txBox="1"/>
          <p:nvPr/>
        </p:nvSpPr>
        <p:spPr>
          <a:xfrm>
            <a:off x="457200" y="3333750"/>
            <a:ext cx="5029200" cy="1169551"/>
          </a:xfrm>
          <a:prstGeom prst="rect">
            <a:avLst/>
          </a:prstGeom>
          <a:noFill/>
        </p:spPr>
        <p:txBody>
          <a:bodyPr wrap="square" rtlCol="0">
            <a:spAutoFit/>
          </a:bodyPr>
          <a:lstStyle/>
          <a:p>
            <a:pPr marL="342900" indent="-342900"/>
            <a:r>
              <a:rPr lang="en-US" sz="1400" b="1" u="sng" dirty="0" smtClean="0">
                <a:latin typeface="Segoe UI" panose="020B0502040204020203" pitchFamily="34" charset="0"/>
                <a:cs typeface="Segoe UI" panose="020B0502040204020203" pitchFamily="34" charset="0"/>
              </a:rPr>
              <a:t>Proposed Resources:</a:t>
            </a:r>
            <a:endParaRPr lang="en-US" sz="1400" b="1" dirty="0" smtClean="0">
              <a:latin typeface="Segoe UI" panose="020B0502040204020203" pitchFamily="34" charset="0"/>
              <a:cs typeface="Segoe UI" panose="020B0502040204020203" pitchFamily="34" charset="0"/>
            </a:endParaRPr>
          </a:p>
          <a:p>
            <a:pPr marL="342900" indent="-342900">
              <a:buFont typeface="Arial" pitchFamily="34" charset="0"/>
              <a:buChar char="•"/>
            </a:pPr>
            <a:r>
              <a:rPr lang="en-US" sz="1400" dirty="0" smtClean="0">
                <a:latin typeface="Segoe UI" panose="020B0502040204020203" pitchFamily="34" charset="0"/>
                <a:cs typeface="Segoe UI" panose="020B0502040204020203" pitchFamily="34" charset="0"/>
              </a:rPr>
              <a:t>Infrastructure			        $0 K </a:t>
            </a:r>
          </a:p>
          <a:p>
            <a:pPr marL="342900" indent="-342900">
              <a:buFont typeface="Arial" pitchFamily="34" charset="0"/>
              <a:buChar char="•"/>
            </a:pPr>
            <a:r>
              <a:rPr lang="en-US" sz="1400" dirty="0" smtClean="0">
                <a:latin typeface="Segoe UI" panose="020B0502040204020203" pitchFamily="34" charset="0"/>
                <a:cs typeface="Segoe UI" panose="020B0502040204020203" pitchFamily="34" charset="0"/>
              </a:rPr>
              <a:t>Microsoft Consultants		        $100 K </a:t>
            </a:r>
          </a:p>
          <a:p>
            <a:pPr marL="342900" indent="-342900">
              <a:buFont typeface="Arial" pitchFamily="34" charset="0"/>
              <a:buChar char="•"/>
            </a:pPr>
            <a:r>
              <a:rPr lang="en-US" sz="1400" u="sng" dirty="0" smtClean="0">
                <a:latin typeface="Segoe UI" panose="020B0502040204020203" pitchFamily="34" charset="0"/>
                <a:cs typeface="Segoe UI" panose="020B0502040204020203" pitchFamily="34" charset="0"/>
              </a:rPr>
              <a:t>1.25 FTE for 7 months		        $150 K</a:t>
            </a:r>
          </a:p>
          <a:p>
            <a:pPr marL="342900" indent="-342900">
              <a:buFont typeface="Arial" pitchFamily="34" charset="0"/>
              <a:buChar char="•"/>
            </a:pPr>
            <a:r>
              <a:rPr lang="en-US" sz="1400" b="1" dirty="0" smtClean="0">
                <a:latin typeface="Segoe UI" panose="020B0502040204020203" pitchFamily="34" charset="0"/>
                <a:cs typeface="Segoe UI" panose="020B0502040204020203" pitchFamily="34" charset="0"/>
              </a:rPr>
              <a:t>Total				        $250 K</a:t>
            </a:r>
            <a:endParaRPr lang="en-US" sz="1400" b="1" dirty="0">
              <a:latin typeface="Segoe UI" panose="020B0502040204020203" pitchFamily="34" charset="0"/>
              <a:cs typeface="Segoe UI" panose="020B0502040204020203" pitchFamily="34" charset="0"/>
            </a:endParaRPr>
          </a:p>
        </p:txBody>
      </p:sp>
      <p:sp>
        <p:nvSpPr>
          <p:cNvPr id="7" name="TextBox 6"/>
          <p:cNvSpPr txBox="1"/>
          <p:nvPr/>
        </p:nvSpPr>
        <p:spPr>
          <a:xfrm>
            <a:off x="440788" y="812865"/>
            <a:ext cx="4530023" cy="523220"/>
          </a:xfrm>
          <a:prstGeom prst="rect">
            <a:avLst/>
          </a:prstGeom>
          <a:noFill/>
        </p:spPr>
        <p:txBody>
          <a:bodyPr wrap="none" rtlCol="0">
            <a:spAutoFit/>
          </a:bodyPr>
          <a:lstStyle/>
          <a:p>
            <a:pPr marL="342900" indent="-342900">
              <a:buFont typeface="Arial" pitchFamily="34" charset="0"/>
              <a:buChar char="•"/>
              <a:tabLst>
                <a:tab pos="2292350" algn="l"/>
                <a:tab pos="3657600" algn="l"/>
              </a:tabLst>
            </a:pPr>
            <a:r>
              <a:rPr lang="en-US" sz="1400" dirty="0" smtClean="0">
                <a:latin typeface="Segoe UI" panose="020B0502040204020203" pitchFamily="34" charset="0"/>
                <a:cs typeface="Segoe UI" panose="020B0502040204020203" pitchFamily="34" charset="0"/>
              </a:rPr>
              <a:t>Mike O’Brien	SEMS	0.75 FTE</a:t>
            </a:r>
          </a:p>
          <a:p>
            <a:pPr marL="342900" indent="-342900">
              <a:buFont typeface="Arial" pitchFamily="34" charset="0"/>
              <a:buChar char="•"/>
              <a:tabLst>
                <a:tab pos="2292350" algn="l"/>
                <a:tab pos="3657600" algn="l"/>
              </a:tabLst>
            </a:pPr>
            <a:r>
              <a:rPr lang="en-US" sz="1400" dirty="0">
                <a:latin typeface="Segoe UI" panose="020B0502040204020203" pitchFamily="34" charset="0"/>
                <a:cs typeface="Segoe UI" panose="020B0502040204020203" pitchFamily="34" charset="0"/>
              </a:rPr>
              <a:t>Logesh Rajamanickam	</a:t>
            </a:r>
            <a:r>
              <a:rPr lang="en-US" sz="1400" dirty="0" smtClean="0">
                <a:latin typeface="Segoe UI" panose="020B0502040204020203" pitchFamily="34" charset="0"/>
                <a:cs typeface="Segoe UI" panose="020B0502040204020203" pitchFamily="34" charset="0"/>
              </a:rPr>
              <a:t>SEMS	0.50</a:t>
            </a:r>
          </a:p>
        </p:txBody>
      </p:sp>
      <p:sp>
        <p:nvSpPr>
          <p:cNvPr id="8" name="TextBox 7"/>
          <p:cNvSpPr txBox="1"/>
          <p:nvPr/>
        </p:nvSpPr>
        <p:spPr>
          <a:xfrm>
            <a:off x="440788" y="1655890"/>
            <a:ext cx="1178528" cy="523220"/>
          </a:xfrm>
          <a:prstGeom prst="rect">
            <a:avLst/>
          </a:prstGeom>
          <a:noFill/>
        </p:spPr>
        <p:txBody>
          <a:bodyPr wrap="none" rtlCol="0">
            <a:spAutoFit/>
          </a:bodyPr>
          <a:lstStyle/>
          <a:p>
            <a:pPr>
              <a:tabLst>
                <a:tab pos="2292350" algn="l"/>
              </a:tabLst>
            </a:pPr>
            <a:r>
              <a:rPr lang="en-US" sz="1400" b="1" u="sng" dirty="0" smtClean="0">
                <a:latin typeface="Segoe UI" panose="020B0502040204020203" pitchFamily="34" charset="0"/>
                <a:cs typeface="Segoe UI" panose="020B0502040204020203" pitchFamily="34" charset="0"/>
              </a:rPr>
              <a:t>Consultants</a:t>
            </a:r>
          </a:p>
          <a:p>
            <a:pPr>
              <a:tabLst>
                <a:tab pos="2292350" algn="l"/>
              </a:tabLst>
            </a:pPr>
            <a:endParaRPr lang="en-US" sz="1400" dirty="0">
              <a:latin typeface="Segoe UI" panose="020B0502040204020203" pitchFamily="34" charset="0"/>
              <a:cs typeface="Segoe UI" panose="020B0502040204020203" pitchFamily="34" charset="0"/>
            </a:endParaRPr>
          </a:p>
        </p:txBody>
      </p:sp>
      <p:sp>
        <p:nvSpPr>
          <p:cNvPr id="9" name="Rectangle 8"/>
          <p:cNvSpPr/>
          <p:nvPr/>
        </p:nvSpPr>
        <p:spPr>
          <a:xfrm>
            <a:off x="440788" y="1917500"/>
            <a:ext cx="8305800" cy="954107"/>
          </a:xfrm>
          <a:prstGeom prst="rect">
            <a:avLst/>
          </a:prstGeom>
        </p:spPr>
        <p:txBody>
          <a:bodyPr wrap="square">
            <a:spAutoFit/>
          </a:bodyPr>
          <a:lstStyle/>
          <a:p>
            <a:pPr marL="342900" indent="-342900">
              <a:buFont typeface="Arial" pitchFamily="34" charset="0"/>
              <a:buChar char="•"/>
              <a:tabLst>
                <a:tab pos="2292350" algn="l"/>
              </a:tabLst>
            </a:pPr>
            <a:r>
              <a:rPr lang="en-US" sz="1400" dirty="0" smtClean="0">
                <a:latin typeface="Segoe UI" panose="020B0502040204020203" pitchFamily="34" charset="0"/>
                <a:cs typeface="Segoe UI" panose="020B0502040204020203" pitchFamily="34" charset="0"/>
              </a:rPr>
              <a:t>Don Carlson	SEMS		</a:t>
            </a:r>
          </a:p>
          <a:p>
            <a:pPr marL="342900" indent="-342900">
              <a:buFont typeface="Arial" pitchFamily="34" charset="0"/>
              <a:buChar char="•"/>
              <a:tabLst>
                <a:tab pos="2292350" algn="l"/>
              </a:tabLst>
            </a:pPr>
            <a:r>
              <a:rPr lang="en-US" sz="1400" dirty="0" smtClean="0">
                <a:latin typeface="Segoe UI" panose="020B0502040204020203" pitchFamily="34" charset="0"/>
                <a:cs typeface="Segoe UI" panose="020B0502040204020203" pitchFamily="34" charset="0"/>
              </a:rPr>
              <a:t>Dave Schaller	HIS</a:t>
            </a:r>
          </a:p>
          <a:p>
            <a:pPr marL="342900" indent="-342900">
              <a:buFont typeface="Arial" pitchFamily="34" charset="0"/>
              <a:buChar char="•"/>
              <a:tabLst>
                <a:tab pos="2292350" algn="l"/>
              </a:tabLst>
            </a:pPr>
            <a:r>
              <a:rPr lang="en-US" sz="1400" dirty="0" smtClean="0">
                <a:latin typeface="Segoe UI" panose="020B0502040204020203" pitchFamily="34" charset="0"/>
                <a:cs typeface="Segoe UI" panose="020B0502040204020203" pitchFamily="34" charset="0"/>
              </a:rPr>
              <a:t>Scott Howard	HIS</a:t>
            </a:r>
          </a:p>
          <a:p>
            <a:pPr marL="342900" indent="-342900">
              <a:buFont typeface="Arial" pitchFamily="34" charset="0"/>
              <a:buChar char="•"/>
              <a:tabLst>
                <a:tab pos="2292350" algn="l"/>
              </a:tabLst>
            </a:pPr>
            <a:r>
              <a:rPr lang="en-US" sz="1400" dirty="0" smtClean="0">
                <a:latin typeface="Segoe UI" panose="020B0502040204020203" pitchFamily="34" charset="0"/>
                <a:cs typeface="Segoe UI" panose="020B0502040204020203" pitchFamily="34" charset="0"/>
              </a:rPr>
              <a:t>Everett Taylor	IT  (Operational Support Lead)</a:t>
            </a:r>
          </a:p>
        </p:txBody>
      </p:sp>
      <p:sp>
        <p:nvSpPr>
          <p:cNvPr id="10" name="TextBox 9"/>
          <p:cNvSpPr txBox="1"/>
          <p:nvPr/>
        </p:nvSpPr>
        <p:spPr>
          <a:xfrm>
            <a:off x="6934200" y="3333750"/>
            <a:ext cx="2362200" cy="307777"/>
          </a:xfrm>
          <a:prstGeom prst="rect">
            <a:avLst/>
          </a:prstGeom>
          <a:noFill/>
        </p:spPr>
        <p:txBody>
          <a:bodyPr wrap="square" rtlCol="0">
            <a:spAutoFit/>
          </a:bodyPr>
          <a:lstStyle/>
          <a:p>
            <a:pPr marL="342900" indent="-342900"/>
            <a:r>
              <a:rPr lang="en-US" sz="1400" b="1" u="sng" dirty="0" smtClean="0">
                <a:solidFill>
                  <a:srgbClr val="0070C0"/>
                </a:solidFill>
                <a:latin typeface="Segoe UI" panose="020B0502040204020203" pitchFamily="34" charset="0"/>
                <a:cs typeface="Segoe UI" panose="020B0502040204020203" pitchFamily="34" charset="0"/>
              </a:rPr>
              <a:t>Additional Resources</a:t>
            </a:r>
            <a:endParaRPr lang="en-US" sz="1400" dirty="0">
              <a:solidFill>
                <a:srgbClr val="0070C0"/>
              </a:solidFill>
              <a:latin typeface="Segoe UI" panose="020B0502040204020203" pitchFamily="34" charset="0"/>
              <a:cs typeface="Segoe UI" panose="020B0502040204020203" pitchFamily="34" charset="0"/>
            </a:endParaRPr>
          </a:p>
        </p:txBody>
      </p:sp>
      <p:sp>
        <p:nvSpPr>
          <p:cNvPr id="11" name="TextBox 10"/>
          <p:cNvSpPr txBox="1"/>
          <p:nvPr/>
        </p:nvSpPr>
        <p:spPr>
          <a:xfrm>
            <a:off x="7467600" y="3518894"/>
            <a:ext cx="761747" cy="1169551"/>
          </a:xfrm>
          <a:prstGeom prst="rect">
            <a:avLst/>
          </a:prstGeom>
          <a:noFill/>
        </p:spPr>
        <p:txBody>
          <a:bodyPr wrap="none" rtlCol="0">
            <a:spAutoFit/>
          </a:bodyPr>
          <a:lstStyle/>
          <a:p>
            <a:pPr marL="342900" indent="-342900" algn="ctr">
              <a:tabLst>
                <a:tab pos="2292350" algn="l"/>
                <a:tab pos="3657600" algn="l"/>
              </a:tabLst>
            </a:pPr>
            <a:r>
              <a:rPr lang="en-US" sz="1400" dirty="0" smtClean="0">
                <a:solidFill>
                  <a:srgbClr val="0070C0"/>
                </a:solidFill>
                <a:latin typeface="Segoe UI" panose="020B0502040204020203" pitchFamily="34" charset="0"/>
                <a:cs typeface="Segoe UI" panose="020B0502040204020203" pitchFamily="34" charset="0"/>
              </a:rPr>
              <a:t>$1.0 K</a:t>
            </a:r>
          </a:p>
          <a:p>
            <a:pPr marL="342900" indent="-342900" algn="ctr">
              <a:tabLst>
                <a:tab pos="2292350" algn="l"/>
                <a:tab pos="3657600" algn="l"/>
              </a:tabLst>
            </a:pPr>
            <a:endParaRPr lang="en-US" sz="1400" u="sng" dirty="0" smtClean="0">
              <a:solidFill>
                <a:srgbClr val="0070C0"/>
              </a:solidFill>
              <a:latin typeface="Segoe UI" panose="020B0502040204020203" pitchFamily="34" charset="0"/>
              <a:cs typeface="Segoe UI" panose="020B0502040204020203" pitchFamily="34" charset="0"/>
            </a:endParaRPr>
          </a:p>
          <a:p>
            <a:pPr marL="342900" indent="-342900" algn="ctr">
              <a:tabLst>
                <a:tab pos="2292350" algn="l"/>
                <a:tab pos="3657600" algn="l"/>
              </a:tabLst>
            </a:pPr>
            <a:r>
              <a:rPr lang="en-US" sz="1400" u="sng" dirty="0" smtClean="0">
                <a:solidFill>
                  <a:srgbClr val="0070C0"/>
                </a:solidFill>
                <a:latin typeface="Segoe UI" panose="020B0502040204020203" pitchFamily="34" charset="0"/>
                <a:cs typeface="Segoe UI" panose="020B0502040204020203" pitchFamily="34" charset="0"/>
              </a:rPr>
              <a:t>$25.0 K</a:t>
            </a:r>
          </a:p>
          <a:p>
            <a:pPr marL="342900" indent="-342900" algn="ctr">
              <a:tabLst>
                <a:tab pos="2292350" algn="l"/>
                <a:tab pos="3657600" algn="l"/>
              </a:tabLst>
            </a:pPr>
            <a:r>
              <a:rPr lang="en-US" sz="1400" dirty="0" smtClean="0">
                <a:solidFill>
                  <a:srgbClr val="0070C0"/>
                </a:solidFill>
                <a:latin typeface="Segoe UI" panose="020B0502040204020203" pitchFamily="34" charset="0"/>
                <a:cs typeface="Segoe UI" panose="020B0502040204020203" pitchFamily="34" charset="0"/>
              </a:rPr>
              <a:t>$28.0 K</a:t>
            </a:r>
          </a:p>
          <a:p>
            <a:pPr algn="ctr">
              <a:tabLst>
                <a:tab pos="2292350" algn="l"/>
                <a:tab pos="3657600" algn="l"/>
              </a:tabLst>
            </a:pPr>
            <a:endParaRPr lang="en-US" sz="1400" dirty="0">
              <a:latin typeface="Segoe UI" panose="020B0502040204020203" pitchFamily="34" charset="0"/>
              <a:cs typeface="Segoe UI" panose="020B0502040204020203" pitchFamily="3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4484" y="819150"/>
            <a:ext cx="4133716" cy="3657600"/>
          </a:xfrm>
        </p:spPr>
        <p:txBody>
          <a:bodyPr/>
          <a:lstStyle/>
          <a:p>
            <a:r>
              <a:rPr lang="en-US" dirty="0" smtClean="0"/>
              <a:t>Poster Sessions</a:t>
            </a:r>
          </a:p>
          <a:p>
            <a:pPr lvl="1"/>
            <a:r>
              <a:rPr lang="en-US" dirty="0" smtClean="0"/>
              <a:t>ES Symposium</a:t>
            </a:r>
          </a:p>
          <a:p>
            <a:pPr lvl="1"/>
            <a:r>
              <a:rPr lang="en-US" dirty="0" smtClean="0"/>
              <a:t>Annual Event</a:t>
            </a:r>
          </a:p>
          <a:p>
            <a:r>
              <a:rPr lang="en-US" dirty="0" smtClean="0"/>
              <a:t>Overview and Training Presentations</a:t>
            </a:r>
          </a:p>
          <a:p>
            <a:pPr lvl="1"/>
            <a:r>
              <a:rPr lang="en-US" dirty="0" smtClean="0"/>
              <a:t>SEMS</a:t>
            </a:r>
          </a:p>
          <a:p>
            <a:pPr lvl="1"/>
            <a:r>
              <a:rPr lang="en-US" dirty="0" smtClean="0"/>
              <a:t>CRPL</a:t>
            </a:r>
          </a:p>
          <a:p>
            <a:pPr lvl="1"/>
            <a:r>
              <a:rPr lang="en-US" dirty="0" smtClean="0"/>
              <a:t>IPD</a:t>
            </a:r>
          </a:p>
          <a:p>
            <a:pPr lvl="1"/>
            <a:r>
              <a:rPr lang="en-US" dirty="0" smtClean="0"/>
              <a:t>FSD</a:t>
            </a:r>
          </a:p>
          <a:p>
            <a:pPr lvl="1"/>
            <a:r>
              <a:rPr lang="en-US" dirty="0" smtClean="0"/>
              <a:t>MES(IT)</a:t>
            </a:r>
          </a:p>
          <a:p>
            <a:pPr lvl="1"/>
            <a:r>
              <a:rPr lang="en-US" dirty="0" err="1" smtClean="0"/>
              <a:t>MobileCOE</a:t>
            </a:r>
            <a:r>
              <a:rPr lang="en-US" dirty="0" smtClean="0"/>
              <a:t>(IT), TSSD, HIS, IT</a:t>
            </a:r>
          </a:p>
          <a:p>
            <a:pPr lvl="1"/>
            <a:r>
              <a:rPr lang="en-US" dirty="0" smtClean="0"/>
              <a:t>Cogent</a:t>
            </a:r>
          </a:p>
          <a:p>
            <a:pPr lvl="1"/>
            <a:endParaRPr lang="en-US" dirty="0" smtClean="0"/>
          </a:p>
          <a:p>
            <a:pPr lvl="1"/>
            <a:endParaRPr lang="en-US" dirty="0"/>
          </a:p>
        </p:txBody>
      </p:sp>
      <p:sp>
        <p:nvSpPr>
          <p:cNvPr id="3" name="Title 2"/>
          <p:cNvSpPr>
            <a:spLocks noGrp="1"/>
          </p:cNvSpPr>
          <p:nvPr>
            <p:ph type="ctrTitle"/>
          </p:nvPr>
        </p:nvSpPr>
        <p:spPr/>
        <p:txBody>
          <a:bodyPr/>
          <a:lstStyle/>
          <a:p>
            <a:r>
              <a:rPr lang="en-US" dirty="0" smtClean="0"/>
              <a:t>Project Contributions</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134905428"/>
              </p:ext>
            </p:extLst>
          </p:nvPr>
        </p:nvGraphicFramePr>
        <p:xfrm>
          <a:off x="4419600" y="971551"/>
          <a:ext cx="4572000" cy="29717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ETFS Migration Timeline</a:t>
            </a:r>
            <a:endParaRPr lang="en-US" dirty="0"/>
          </a:p>
        </p:txBody>
      </p:sp>
      <p:sp>
        <p:nvSpPr>
          <p:cNvPr id="136" name="TextBox 135"/>
          <p:cNvSpPr txBox="1"/>
          <p:nvPr>
            <p:custDataLst>
              <p:tags r:id="rId1"/>
            </p:custDataLst>
          </p:nvPr>
        </p:nvSpPr>
        <p:spPr>
          <a:xfrm>
            <a:off x="6045179" y="2438216"/>
            <a:ext cx="461357" cy="346364"/>
          </a:xfrm>
          <a:prstGeom prst="rect">
            <a:avLst/>
          </a:prstGeom>
          <a:solidFill>
            <a:srgbClr val="1F497D"/>
          </a:solidFill>
          <a:ln>
            <a:solidFill>
              <a:srgbClr val="1F497D"/>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Sep</a:t>
            </a:r>
          </a:p>
        </p:txBody>
      </p:sp>
      <p:sp>
        <p:nvSpPr>
          <p:cNvPr id="137" name="TextBox 136"/>
          <p:cNvSpPr txBox="1"/>
          <p:nvPr>
            <p:custDataLst>
              <p:tags r:id="rId2"/>
            </p:custDataLst>
          </p:nvPr>
        </p:nvSpPr>
        <p:spPr>
          <a:xfrm>
            <a:off x="6516204" y="2438216"/>
            <a:ext cx="461357" cy="346364"/>
          </a:xfrm>
          <a:prstGeom prst="rect">
            <a:avLst/>
          </a:prstGeom>
          <a:solidFill>
            <a:srgbClr val="1F497D"/>
          </a:solidFill>
          <a:ln>
            <a:solidFill>
              <a:srgbClr val="1F497D"/>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Oct</a:t>
            </a:r>
          </a:p>
        </p:txBody>
      </p:sp>
      <p:sp>
        <p:nvSpPr>
          <p:cNvPr id="138" name="TextBox 137"/>
          <p:cNvSpPr txBox="1"/>
          <p:nvPr>
            <p:custDataLst>
              <p:tags r:id="rId3"/>
            </p:custDataLst>
          </p:nvPr>
        </p:nvSpPr>
        <p:spPr>
          <a:xfrm>
            <a:off x="6972035" y="2438216"/>
            <a:ext cx="461357" cy="346364"/>
          </a:xfrm>
          <a:prstGeom prst="rect">
            <a:avLst/>
          </a:prstGeom>
          <a:solidFill>
            <a:srgbClr val="1F497D"/>
          </a:solidFill>
          <a:ln>
            <a:solidFill>
              <a:srgbClr val="1F497D"/>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Nov</a:t>
            </a:r>
          </a:p>
        </p:txBody>
      </p:sp>
      <p:sp>
        <p:nvSpPr>
          <p:cNvPr id="139" name="Rectangle 138"/>
          <p:cNvSpPr/>
          <p:nvPr>
            <p:custDataLst>
              <p:tags r:id="rId4"/>
            </p:custDataLst>
          </p:nvPr>
        </p:nvSpPr>
        <p:spPr>
          <a:xfrm>
            <a:off x="982250" y="2419350"/>
            <a:ext cx="5074920" cy="381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40" name="TextBox 139"/>
          <p:cNvSpPr txBox="1"/>
          <p:nvPr>
            <p:custDataLst>
              <p:tags r:id="rId5"/>
            </p:custDataLst>
          </p:nvPr>
        </p:nvSpPr>
        <p:spPr>
          <a:xfrm>
            <a:off x="309553" y="2446765"/>
            <a:ext cx="718146" cy="311624"/>
          </a:xfrm>
          <a:prstGeom prst="rect">
            <a:avLst/>
          </a:prstGeom>
          <a:noFill/>
        </p:spPr>
        <p:txBody>
          <a:bodyPr vert="horz" wrap="none" lIns="95250" tIns="0" rIns="95250" bIns="0" rtlCol="0" anchor="ctr">
            <a:spAutoFit/>
          </a:bodyPr>
          <a:lstStyle/>
          <a:p>
            <a:pPr algn="r"/>
            <a:r>
              <a:rPr lang="en-US" sz="2025" b="1" dirty="0">
                <a:solidFill>
                  <a:schemeClr val="accent2"/>
                </a:solidFill>
                <a:latin typeface="Calibri" panose="020F0502020204030204" pitchFamily="34" charset="0"/>
              </a:rPr>
              <a:t>2015</a:t>
            </a:r>
          </a:p>
        </p:txBody>
      </p:sp>
      <p:sp>
        <p:nvSpPr>
          <p:cNvPr id="141" name="TextBox 140"/>
          <p:cNvSpPr txBox="1"/>
          <p:nvPr>
            <p:custDataLst>
              <p:tags r:id="rId6"/>
            </p:custDataLst>
          </p:nvPr>
        </p:nvSpPr>
        <p:spPr>
          <a:xfrm>
            <a:off x="982250"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Oct</a:t>
            </a:r>
          </a:p>
        </p:txBody>
      </p:sp>
      <p:cxnSp>
        <p:nvCxnSpPr>
          <p:cNvPr id="142" name="Straight Connector 141"/>
          <p:cNvCxnSpPr/>
          <p:nvPr>
            <p:custDataLst>
              <p:tags r:id="rId7"/>
            </p:custDataLst>
          </p:nvPr>
        </p:nvCxnSpPr>
        <p:spPr>
          <a:xfrm>
            <a:off x="1453275"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3" name="TextBox 142"/>
          <p:cNvSpPr txBox="1"/>
          <p:nvPr>
            <p:custDataLst>
              <p:tags r:id="rId8"/>
            </p:custDataLst>
          </p:nvPr>
        </p:nvSpPr>
        <p:spPr>
          <a:xfrm>
            <a:off x="1453275"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Nov</a:t>
            </a:r>
          </a:p>
        </p:txBody>
      </p:sp>
      <p:cxnSp>
        <p:nvCxnSpPr>
          <p:cNvPr id="144" name="Straight Connector 143"/>
          <p:cNvCxnSpPr/>
          <p:nvPr>
            <p:custDataLst>
              <p:tags r:id="rId9"/>
            </p:custDataLst>
          </p:nvPr>
        </p:nvCxnSpPr>
        <p:spPr>
          <a:xfrm>
            <a:off x="1878717"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5" name="TextBox 144"/>
          <p:cNvSpPr txBox="1"/>
          <p:nvPr>
            <p:custDataLst>
              <p:tags r:id="rId10"/>
            </p:custDataLst>
          </p:nvPr>
        </p:nvSpPr>
        <p:spPr>
          <a:xfrm>
            <a:off x="1878717"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Dec</a:t>
            </a:r>
          </a:p>
        </p:txBody>
      </p:sp>
      <p:cxnSp>
        <p:nvCxnSpPr>
          <p:cNvPr id="146" name="Straight Connector 145"/>
          <p:cNvCxnSpPr/>
          <p:nvPr>
            <p:custDataLst>
              <p:tags r:id="rId11"/>
            </p:custDataLst>
          </p:nvPr>
        </p:nvCxnSpPr>
        <p:spPr>
          <a:xfrm>
            <a:off x="2349743"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7" name="TextBox 146"/>
          <p:cNvSpPr txBox="1"/>
          <p:nvPr>
            <p:custDataLst>
              <p:tags r:id="rId12"/>
            </p:custDataLst>
          </p:nvPr>
        </p:nvSpPr>
        <p:spPr>
          <a:xfrm>
            <a:off x="2349743"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Jan</a:t>
            </a:r>
          </a:p>
        </p:txBody>
      </p:sp>
      <p:cxnSp>
        <p:nvCxnSpPr>
          <p:cNvPr id="148" name="Straight Connector 147"/>
          <p:cNvCxnSpPr/>
          <p:nvPr>
            <p:custDataLst>
              <p:tags r:id="rId13"/>
            </p:custDataLst>
          </p:nvPr>
        </p:nvCxnSpPr>
        <p:spPr>
          <a:xfrm>
            <a:off x="2805574"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9" name="TextBox 148"/>
          <p:cNvSpPr txBox="1"/>
          <p:nvPr>
            <p:custDataLst>
              <p:tags r:id="rId14"/>
            </p:custDataLst>
          </p:nvPr>
        </p:nvSpPr>
        <p:spPr>
          <a:xfrm>
            <a:off x="2805574"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Feb</a:t>
            </a:r>
          </a:p>
        </p:txBody>
      </p:sp>
      <p:cxnSp>
        <p:nvCxnSpPr>
          <p:cNvPr id="150" name="Straight Connector 149"/>
          <p:cNvCxnSpPr/>
          <p:nvPr>
            <p:custDataLst>
              <p:tags r:id="rId15"/>
            </p:custDataLst>
          </p:nvPr>
        </p:nvCxnSpPr>
        <p:spPr>
          <a:xfrm>
            <a:off x="3276600"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1" name="TextBox 150"/>
          <p:cNvSpPr txBox="1"/>
          <p:nvPr>
            <p:custDataLst>
              <p:tags r:id="rId16"/>
            </p:custDataLst>
          </p:nvPr>
        </p:nvSpPr>
        <p:spPr>
          <a:xfrm>
            <a:off x="3276600"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Mar</a:t>
            </a:r>
          </a:p>
        </p:txBody>
      </p:sp>
      <p:cxnSp>
        <p:nvCxnSpPr>
          <p:cNvPr id="152" name="Straight Connector 151"/>
          <p:cNvCxnSpPr/>
          <p:nvPr>
            <p:custDataLst>
              <p:tags r:id="rId17"/>
            </p:custDataLst>
          </p:nvPr>
        </p:nvCxnSpPr>
        <p:spPr>
          <a:xfrm>
            <a:off x="3732431"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3" name="TextBox 152"/>
          <p:cNvSpPr txBox="1"/>
          <p:nvPr>
            <p:custDataLst>
              <p:tags r:id="rId18"/>
            </p:custDataLst>
          </p:nvPr>
        </p:nvSpPr>
        <p:spPr>
          <a:xfrm>
            <a:off x="3732431"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Apr</a:t>
            </a:r>
          </a:p>
        </p:txBody>
      </p:sp>
      <p:cxnSp>
        <p:nvCxnSpPr>
          <p:cNvPr id="154" name="Straight Connector 153"/>
          <p:cNvCxnSpPr/>
          <p:nvPr>
            <p:custDataLst>
              <p:tags r:id="rId19"/>
            </p:custDataLst>
          </p:nvPr>
        </p:nvCxnSpPr>
        <p:spPr>
          <a:xfrm>
            <a:off x="4203457"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5" name="TextBox 154"/>
          <p:cNvSpPr txBox="1"/>
          <p:nvPr>
            <p:custDataLst>
              <p:tags r:id="rId20"/>
            </p:custDataLst>
          </p:nvPr>
        </p:nvSpPr>
        <p:spPr>
          <a:xfrm>
            <a:off x="4203457"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May</a:t>
            </a:r>
          </a:p>
        </p:txBody>
      </p:sp>
      <p:cxnSp>
        <p:nvCxnSpPr>
          <p:cNvPr id="156" name="Straight Connector 155"/>
          <p:cNvCxnSpPr/>
          <p:nvPr>
            <p:custDataLst>
              <p:tags r:id="rId21"/>
            </p:custDataLst>
          </p:nvPr>
        </p:nvCxnSpPr>
        <p:spPr>
          <a:xfrm>
            <a:off x="4674483"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7" name="TextBox 156"/>
          <p:cNvSpPr txBox="1"/>
          <p:nvPr>
            <p:custDataLst>
              <p:tags r:id="rId22"/>
            </p:custDataLst>
          </p:nvPr>
        </p:nvSpPr>
        <p:spPr>
          <a:xfrm>
            <a:off x="4674482"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Jun</a:t>
            </a:r>
          </a:p>
        </p:txBody>
      </p:sp>
      <p:cxnSp>
        <p:nvCxnSpPr>
          <p:cNvPr id="158" name="Straight Connector 157"/>
          <p:cNvCxnSpPr/>
          <p:nvPr>
            <p:custDataLst>
              <p:tags r:id="rId23"/>
            </p:custDataLst>
          </p:nvPr>
        </p:nvCxnSpPr>
        <p:spPr>
          <a:xfrm>
            <a:off x="5130313"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9" name="TextBox 158"/>
          <p:cNvSpPr txBox="1"/>
          <p:nvPr>
            <p:custDataLst>
              <p:tags r:id="rId24"/>
            </p:custDataLst>
          </p:nvPr>
        </p:nvSpPr>
        <p:spPr>
          <a:xfrm>
            <a:off x="5130313" y="2419350"/>
            <a:ext cx="461357" cy="381000"/>
          </a:xfrm>
          <a:prstGeom prst="rect">
            <a:avLst/>
          </a:prstGeom>
          <a:noFill/>
          <a:effectLst>
            <a:outerShdw blurRad="50800" dist="38100" dir="2700000" algn="tl" rotWithShape="0">
              <a:prstClr val="black">
                <a:alpha val="40000"/>
              </a:prstClr>
            </a:outerShdw>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Jul</a:t>
            </a:r>
          </a:p>
        </p:txBody>
      </p:sp>
      <p:cxnSp>
        <p:nvCxnSpPr>
          <p:cNvPr id="160" name="Straight Connector 159"/>
          <p:cNvCxnSpPr/>
          <p:nvPr>
            <p:custDataLst>
              <p:tags r:id="rId25"/>
            </p:custDataLst>
          </p:nvPr>
        </p:nvCxnSpPr>
        <p:spPr>
          <a:xfrm>
            <a:off x="5601339"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TextBox 160"/>
          <p:cNvSpPr txBox="1"/>
          <p:nvPr>
            <p:custDataLst>
              <p:tags r:id="rId26"/>
            </p:custDataLst>
          </p:nvPr>
        </p:nvSpPr>
        <p:spPr>
          <a:xfrm>
            <a:off x="5601338" y="2419350"/>
            <a:ext cx="461357" cy="381000"/>
          </a:xfrm>
          <a:prstGeom prst="rect">
            <a:avLst/>
          </a:prstGeom>
          <a:solidFill>
            <a:srgbClr val="1F497D"/>
          </a:solidFill>
          <a:effectLst/>
        </p:spPr>
        <p:txBody>
          <a:bodyPr vert="horz" wrap="square" lIns="68580" tIns="34290" rIns="68580" bIns="34290" rtlCol="0" anchor="ctr" anchorCtr="0">
            <a:noAutofit/>
          </a:bodyPr>
          <a:lstStyle/>
          <a:p>
            <a:r>
              <a:rPr lang="en-US" sz="1200" dirty="0">
                <a:solidFill>
                  <a:schemeClr val="bg2"/>
                </a:solidFill>
                <a:latin typeface="Calibri" panose="020F0502020204030204" pitchFamily="34" charset="0"/>
              </a:rPr>
              <a:t>Aug</a:t>
            </a:r>
          </a:p>
        </p:txBody>
      </p:sp>
      <p:sp>
        <p:nvSpPr>
          <p:cNvPr id="162" name="Rectangle 161"/>
          <p:cNvSpPr/>
          <p:nvPr>
            <p:custDataLst>
              <p:tags r:id="rId27"/>
            </p:custDataLst>
          </p:nvPr>
        </p:nvSpPr>
        <p:spPr>
          <a:xfrm flipV="1">
            <a:off x="981154" y="2760772"/>
            <a:ext cx="3438446" cy="54956"/>
          </a:xfrm>
          <a:prstGeom prst="rect">
            <a:avLst/>
          </a:prstGeom>
          <a:solidFill>
            <a:srgbClr val="00B0F0">
              <a:alpha val="75000"/>
            </a:srgbClr>
          </a:solidFill>
          <a:ln w="12700" cap="flat" cmpd="sng" algn="ctr">
            <a:noFill/>
            <a:prstDash val="solid"/>
            <a:miter lim="800000"/>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63" name="Isosceles Triangle 162"/>
          <p:cNvSpPr/>
          <p:nvPr>
            <p:custDataLst>
              <p:tags r:id="rId28"/>
            </p:custDataLst>
          </p:nvPr>
        </p:nvSpPr>
        <p:spPr>
          <a:xfrm>
            <a:off x="4374037" y="2830474"/>
            <a:ext cx="95250" cy="104776"/>
          </a:xfrm>
          <a:prstGeom prst="triangle">
            <a:avLst/>
          </a:prstGeom>
          <a:solidFill>
            <a:srgbClr val="94D7E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64" name="TextBox 163"/>
          <p:cNvSpPr txBox="1"/>
          <p:nvPr>
            <p:custDataLst>
              <p:tags r:id="rId29"/>
            </p:custDataLst>
          </p:nvPr>
        </p:nvSpPr>
        <p:spPr>
          <a:xfrm>
            <a:off x="4243200" y="2975920"/>
            <a:ext cx="452175" cy="230832"/>
          </a:xfrm>
          <a:prstGeom prst="rect">
            <a:avLst/>
          </a:prstGeom>
          <a:noFill/>
        </p:spPr>
        <p:txBody>
          <a:bodyPr vert="horz" wrap="none" lIns="0" tIns="0" rIns="0" bIns="0" rtlCol="0">
            <a:spAutoFit/>
          </a:bodyPr>
          <a:lstStyle/>
          <a:p>
            <a:r>
              <a:rPr lang="en-US" sz="1500" dirty="0">
                <a:latin typeface="Calibri" panose="020F0502020204030204" pitchFamily="34" charset="0"/>
              </a:rPr>
              <a:t>Today</a:t>
            </a:r>
          </a:p>
        </p:txBody>
      </p:sp>
      <p:sp>
        <p:nvSpPr>
          <p:cNvPr id="165" name="Isosceles Triangle 164"/>
          <p:cNvSpPr/>
          <p:nvPr>
            <p:custDataLst>
              <p:tags r:id="rId30"/>
            </p:custDataLst>
          </p:nvPr>
        </p:nvSpPr>
        <p:spPr>
          <a:xfrm rot="10800000">
            <a:off x="3256738" y="2175726"/>
            <a:ext cx="228600" cy="247650"/>
          </a:xfrm>
          <a:prstGeom prst="triangle">
            <a:avLst/>
          </a:prstGeom>
          <a:solidFill>
            <a:srgbClr val="FFC000"/>
          </a:solidFill>
          <a:ln w="12700" cap="flat" cmpd="sng" algn="ctr">
            <a:noFill/>
            <a:prstDash val="solid"/>
            <a:miter lim="800000"/>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66" name="TextBox 165"/>
          <p:cNvSpPr txBox="1"/>
          <p:nvPr>
            <p:custDataLst>
              <p:tags r:id="rId31"/>
            </p:custDataLst>
          </p:nvPr>
        </p:nvSpPr>
        <p:spPr>
          <a:xfrm rot="19396299">
            <a:off x="3048489" y="1560258"/>
            <a:ext cx="2050982" cy="92333"/>
          </a:xfrm>
          <a:prstGeom prst="rect">
            <a:avLst/>
          </a:prstGeom>
          <a:noFill/>
        </p:spPr>
        <p:txBody>
          <a:bodyPr vert="horz" wrap="square" lIns="66675" tIns="0" rIns="66675" bIns="0" rtlCol="0" anchor="b" anchorCtr="1">
            <a:spAutoFit/>
          </a:bodyPr>
          <a:lstStyle/>
          <a:p>
            <a:pPr algn="ctr">
              <a:lnSpc>
                <a:spcPct val="80000"/>
              </a:lnSpc>
            </a:pPr>
            <a:r>
              <a:rPr lang="en-US" sz="750" dirty="0">
                <a:solidFill>
                  <a:srgbClr val="FFC000"/>
                </a:solidFill>
                <a:latin typeface="Segoe UI" panose="020B0502040204020203" pitchFamily="34" charset="0"/>
                <a:cs typeface="Segoe UI" panose="020B0502040204020203" pitchFamily="34" charset="0"/>
              </a:rPr>
              <a:t>HIS Target for all Rational Teams migrated</a:t>
            </a:r>
          </a:p>
        </p:txBody>
      </p:sp>
      <p:sp>
        <p:nvSpPr>
          <p:cNvPr id="167" name="Isosceles Triangle 166"/>
          <p:cNvSpPr/>
          <p:nvPr>
            <p:custDataLst>
              <p:tags r:id="rId32"/>
            </p:custDataLst>
          </p:nvPr>
        </p:nvSpPr>
        <p:spPr>
          <a:xfrm rot="10800000">
            <a:off x="2234863" y="2175726"/>
            <a:ext cx="228600" cy="247650"/>
          </a:xfrm>
          <a:prstGeom prst="triangle">
            <a:avLst/>
          </a:prstGeom>
          <a:solidFill>
            <a:schemeClr val="accent6"/>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68" name="TextBox 167"/>
          <p:cNvSpPr txBox="1"/>
          <p:nvPr>
            <p:custDataLst>
              <p:tags r:id="rId33"/>
            </p:custDataLst>
          </p:nvPr>
        </p:nvSpPr>
        <p:spPr>
          <a:xfrm rot="19396299">
            <a:off x="2168533" y="1877320"/>
            <a:ext cx="963679" cy="92333"/>
          </a:xfrm>
          <a:prstGeom prst="rect">
            <a:avLst/>
          </a:prstGeom>
          <a:noFill/>
        </p:spPr>
        <p:txBody>
          <a:bodyPr vert="horz" wrap="square" lIns="66675" tIns="0" rIns="66675" bIns="0" rtlCol="0" anchor="b" anchorCtr="1">
            <a:spAutoFit/>
          </a:bodyPr>
          <a:lstStyle/>
          <a:p>
            <a:pPr algn="ctr">
              <a:lnSpc>
                <a:spcPct val="80000"/>
              </a:lnSpc>
            </a:pPr>
            <a:r>
              <a:rPr lang="en-US" sz="750" dirty="0">
                <a:solidFill>
                  <a:schemeClr val="accent6">
                    <a:lumMod val="75000"/>
                  </a:schemeClr>
                </a:solidFill>
                <a:latin typeface="Segoe UI" panose="020B0502040204020203" pitchFamily="34" charset="0"/>
                <a:cs typeface="Segoe UI" panose="020B0502040204020203" pitchFamily="34" charset="0"/>
              </a:rPr>
              <a:t>Service</a:t>
            </a:r>
            <a:r>
              <a:rPr lang="en-US" sz="750" dirty="0">
                <a:solidFill>
                  <a:schemeClr val="accent2">
                    <a:lumMod val="75000"/>
                  </a:schemeClr>
                </a:solidFill>
                <a:latin typeface="Segoe UI" panose="020B0502040204020203" pitchFamily="34" charset="0"/>
                <a:cs typeface="Segoe UI" panose="020B0502040204020203" pitchFamily="34" charset="0"/>
              </a:rPr>
              <a:t> </a:t>
            </a:r>
            <a:r>
              <a:rPr lang="en-US" sz="750" dirty="0">
                <a:solidFill>
                  <a:schemeClr val="accent6">
                    <a:lumMod val="75000"/>
                  </a:schemeClr>
                </a:solidFill>
                <a:latin typeface="Segoe UI" panose="020B0502040204020203" pitchFamily="34" charset="0"/>
                <a:cs typeface="Segoe UI" panose="020B0502040204020203" pitchFamily="34" charset="0"/>
              </a:rPr>
              <a:t>Available</a:t>
            </a:r>
          </a:p>
        </p:txBody>
      </p:sp>
      <p:sp>
        <p:nvSpPr>
          <p:cNvPr id="169" name="Isosceles Triangle 168"/>
          <p:cNvSpPr/>
          <p:nvPr>
            <p:custDataLst>
              <p:tags r:id="rId34"/>
            </p:custDataLst>
          </p:nvPr>
        </p:nvSpPr>
        <p:spPr>
          <a:xfrm rot="10800000">
            <a:off x="3618740" y="2175726"/>
            <a:ext cx="228600" cy="247650"/>
          </a:xfrm>
          <a:prstGeom prst="triangle">
            <a:avLst/>
          </a:prstGeom>
          <a:solidFill>
            <a:srgbClr val="EA161E"/>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70" name="TextBox 169"/>
          <p:cNvSpPr txBox="1"/>
          <p:nvPr>
            <p:custDataLst>
              <p:tags r:id="rId35"/>
            </p:custDataLst>
          </p:nvPr>
        </p:nvSpPr>
        <p:spPr>
          <a:xfrm rot="19380577">
            <a:off x="3291003" y="1677300"/>
            <a:ext cx="1959510" cy="92333"/>
          </a:xfrm>
          <a:prstGeom prst="rect">
            <a:avLst/>
          </a:prstGeom>
          <a:noFill/>
        </p:spPr>
        <p:txBody>
          <a:bodyPr vert="horz" wrap="square" lIns="66675" tIns="0" rIns="66675" bIns="0" rtlCol="0" anchor="b" anchorCtr="1">
            <a:spAutoFit/>
          </a:bodyPr>
          <a:lstStyle/>
          <a:p>
            <a:pPr>
              <a:lnSpc>
                <a:spcPct val="80000"/>
              </a:lnSpc>
            </a:pPr>
            <a:r>
              <a:rPr lang="en-US" sz="750" dirty="0">
                <a:solidFill>
                  <a:srgbClr val="FF0000"/>
                </a:solidFill>
                <a:latin typeface="Segoe UI" panose="020B0502040204020203" pitchFamily="34" charset="0"/>
                <a:cs typeface="Segoe UI" panose="020B0502040204020203" pitchFamily="34" charset="0"/>
              </a:rPr>
              <a:t>Governance Policies Established</a:t>
            </a:r>
          </a:p>
        </p:txBody>
      </p:sp>
      <p:sp>
        <p:nvSpPr>
          <p:cNvPr id="171" name="Isosceles Triangle 170"/>
          <p:cNvSpPr/>
          <p:nvPr>
            <p:custDataLst>
              <p:tags r:id="rId36"/>
            </p:custDataLst>
          </p:nvPr>
        </p:nvSpPr>
        <p:spPr>
          <a:xfrm rot="10800000">
            <a:off x="966961" y="2175726"/>
            <a:ext cx="228600" cy="247650"/>
          </a:xfrm>
          <a:prstGeom prst="triangle">
            <a:avLst/>
          </a:prstGeom>
          <a:solidFill>
            <a:srgbClr val="00B0F0"/>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72" name="TextBox 171"/>
          <p:cNvSpPr txBox="1"/>
          <p:nvPr>
            <p:custDataLst>
              <p:tags r:id="rId37"/>
            </p:custDataLst>
          </p:nvPr>
        </p:nvSpPr>
        <p:spPr>
          <a:xfrm rot="19396299">
            <a:off x="828651" y="1729116"/>
            <a:ext cx="1498157" cy="92333"/>
          </a:xfrm>
          <a:prstGeom prst="rect">
            <a:avLst/>
          </a:prstGeom>
          <a:noFill/>
        </p:spPr>
        <p:txBody>
          <a:bodyPr vert="horz" wrap="square" lIns="66675" tIns="0" rIns="66675" bIns="0" rtlCol="0" anchor="b" anchorCtr="1">
            <a:spAutoFit/>
          </a:bodyPr>
          <a:lstStyle/>
          <a:p>
            <a:pPr algn="ctr">
              <a:lnSpc>
                <a:spcPct val="80000"/>
              </a:lnSpc>
            </a:pPr>
            <a:r>
              <a:rPr lang="en-US" sz="750" dirty="0">
                <a:solidFill>
                  <a:srgbClr val="00B0F0"/>
                </a:solidFill>
                <a:latin typeface="Segoe UI" panose="020B0502040204020203" pitchFamily="34" charset="0"/>
                <a:cs typeface="Segoe UI" panose="020B0502040204020203" pitchFamily="34" charset="0"/>
              </a:rPr>
              <a:t>Start Onboarding HIS Teams</a:t>
            </a:r>
          </a:p>
        </p:txBody>
      </p:sp>
      <p:cxnSp>
        <p:nvCxnSpPr>
          <p:cNvPr id="173" name="Straight Connector 172"/>
          <p:cNvCxnSpPr/>
          <p:nvPr>
            <p:custDataLst>
              <p:tags r:id="rId38"/>
            </p:custDataLst>
          </p:nvPr>
        </p:nvCxnSpPr>
        <p:spPr>
          <a:xfrm>
            <a:off x="6045179" y="2534345"/>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custDataLst>
              <p:tags r:id="rId39"/>
            </p:custDataLst>
          </p:nvPr>
        </p:nvCxnSpPr>
        <p:spPr>
          <a:xfrm>
            <a:off x="6516204" y="2534345"/>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custDataLst>
              <p:tags r:id="rId40"/>
            </p:custDataLst>
          </p:nvPr>
        </p:nvCxnSpPr>
        <p:spPr>
          <a:xfrm>
            <a:off x="6972035" y="2534345"/>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6" name="Isosceles Triangle 175"/>
          <p:cNvSpPr/>
          <p:nvPr>
            <p:custDataLst>
              <p:tags r:id="rId41"/>
            </p:custDataLst>
          </p:nvPr>
        </p:nvSpPr>
        <p:spPr>
          <a:xfrm rot="10800000">
            <a:off x="5014634" y="2175726"/>
            <a:ext cx="228600" cy="247650"/>
          </a:xfrm>
          <a:prstGeom prst="triangle">
            <a:avLst/>
          </a:prstGeom>
          <a:solidFill>
            <a:srgbClr val="FFC000"/>
          </a:solidFill>
          <a:ln w="12700" cap="flat" cmpd="sng" algn="ctr">
            <a:noFill/>
            <a:prstDash val="solid"/>
            <a:miter lim="800000"/>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77" name="TextBox 176"/>
          <p:cNvSpPr txBox="1"/>
          <p:nvPr>
            <p:custDataLst>
              <p:tags r:id="rId42"/>
            </p:custDataLst>
          </p:nvPr>
        </p:nvSpPr>
        <p:spPr>
          <a:xfrm rot="19297939">
            <a:off x="4877355" y="1843238"/>
            <a:ext cx="1143000" cy="92333"/>
          </a:xfrm>
          <a:prstGeom prst="rect">
            <a:avLst/>
          </a:prstGeom>
          <a:noFill/>
        </p:spPr>
        <p:txBody>
          <a:bodyPr vert="horz" wrap="square" lIns="66675" tIns="0" rIns="66675" bIns="0" rtlCol="0" anchor="b" anchorCtr="1">
            <a:spAutoFit/>
          </a:bodyPr>
          <a:lstStyle/>
          <a:p>
            <a:pPr algn="ctr">
              <a:lnSpc>
                <a:spcPct val="80000"/>
              </a:lnSpc>
            </a:pPr>
            <a:r>
              <a:rPr lang="en-US" sz="750" dirty="0">
                <a:solidFill>
                  <a:srgbClr val="FFC000"/>
                </a:solidFill>
                <a:latin typeface="Segoe UI" panose="020B0502040204020203" pitchFamily="34" charset="0"/>
                <a:cs typeface="Segoe UI" panose="020B0502040204020203" pitchFamily="34" charset="0"/>
              </a:rPr>
              <a:t>IPD/FSD Migrated</a:t>
            </a:r>
          </a:p>
        </p:txBody>
      </p:sp>
      <p:sp>
        <p:nvSpPr>
          <p:cNvPr id="178" name="Isosceles Triangle 177"/>
          <p:cNvSpPr/>
          <p:nvPr>
            <p:custDataLst>
              <p:tags r:id="rId43"/>
            </p:custDataLst>
          </p:nvPr>
        </p:nvSpPr>
        <p:spPr>
          <a:xfrm rot="10800000">
            <a:off x="7292839" y="2166072"/>
            <a:ext cx="228600" cy="247650"/>
          </a:xfrm>
          <a:prstGeom prst="triangle">
            <a:avLst/>
          </a:prstGeom>
          <a:solidFill>
            <a:schemeClr val="accent6"/>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79" name="TextBox 178"/>
          <p:cNvSpPr txBox="1"/>
          <p:nvPr>
            <p:custDataLst>
              <p:tags r:id="rId44"/>
            </p:custDataLst>
          </p:nvPr>
        </p:nvSpPr>
        <p:spPr>
          <a:xfrm rot="19396299">
            <a:off x="7131325" y="1790418"/>
            <a:ext cx="1275489" cy="184666"/>
          </a:xfrm>
          <a:prstGeom prst="rect">
            <a:avLst/>
          </a:prstGeom>
          <a:noFill/>
        </p:spPr>
        <p:txBody>
          <a:bodyPr vert="horz" wrap="square" lIns="66675" tIns="0" rIns="66675" bIns="0" rtlCol="0" anchor="b" anchorCtr="1">
            <a:spAutoFit/>
          </a:bodyPr>
          <a:lstStyle/>
          <a:p>
            <a:pPr algn="ctr">
              <a:lnSpc>
                <a:spcPct val="80000"/>
              </a:lnSpc>
            </a:pPr>
            <a:r>
              <a:rPr lang="en-US" sz="750" dirty="0" smtClean="0">
                <a:solidFill>
                  <a:schemeClr val="accent6">
                    <a:lumMod val="75000"/>
                  </a:schemeClr>
                </a:solidFill>
                <a:latin typeface="Segoe UI" panose="020B0502040204020203" pitchFamily="34" charset="0"/>
                <a:cs typeface="Segoe UI" panose="020B0502040204020203" pitchFamily="34" charset="0"/>
              </a:rPr>
              <a:t>All SEMSTFS Teams </a:t>
            </a:r>
            <a:r>
              <a:rPr lang="en-US" sz="750" dirty="0">
                <a:solidFill>
                  <a:schemeClr val="accent6">
                    <a:lumMod val="75000"/>
                  </a:schemeClr>
                </a:solidFill>
                <a:latin typeface="Segoe UI" panose="020B0502040204020203" pitchFamily="34" charset="0"/>
                <a:cs typeface="Segoe UI" panose="020B0502040204020203" pitchFamily="34" charset="0"/>
              </a:rPr>
              <a:t>Migrated</a:t>
            </a:r>
          </a:p>
        </p:txBody>
      </p:sp>
      <p:sp>
        <p:nvSpPr>
          <p:cNvPr id="180" name="Isosceles Triangle 179"/>
          <p:cNvSpPr/>
          <p:nvPr>
            <p:custDataLst>
              <p:tags r:id="rId45"/>
            </p:custDataLst>
          </p:nvPr>
        </p:nvSpPr>
        <p:spPr>
          <a:xfrm rot="10800000">
            <a:off x="4128900" y="2175726"/>
            <a:ext cx="228600" cy="247650"/>
          </a:xfrm>
          <a:prstGeom prst="triangle">
            <a:avLst/>
          </a:prstGeom>
          <a:solidFill>
            <a:srgbClr val="EA161E"/>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81" name="TextBox 180"/>
          <p:cNvSpPr txBox="1"/>
          <p:nvPr>
            <p:custDataLst>
              <p:tags r:id="rId46"/>
            </p:custDataLst>
          </p:nvPr>
        </p:nvSpPr>
        <p:spPr>
          <a:xfrm rot="19380577">
            <a:off x="3961092" y="1811117"/>
            <a:ext cx="1283656" cy="92333"/>
          </a:xfrm>
          <a:prstGeom prst="rect">
            <a:avLst/>
          </a:prstGeom>
          <a:noFill/>
        </p:spPr>
        <p:txBody>
          <a:bodyPr vert="horz" wrap="square" lIns="66675" tIns="0" rIns="66675" bIns="0" rtlCol="0" anchor="b" anchorCtr="1">
            <a:spAutoFit/>
          </a:bodyPr>
          <a:lstStyle/>
          <a:p>
            <a:pPr algn="ctr">
              <a:lnSpc>
                <a:spcPct val="80000"/>
              </a:lnSpc>
            </a:pPr>
            <a:r>
              <a:rPr lang="en-US" sz="750" dirty="0">
                <a:solidFill>
                  <a:srgbClr val="FF0000"/>
                </a:solidFill>
                <a:latin typeface="Segoe UI" panose="020B0502040204020203" pitchFamily="34" charset="0"/>
                <a:cs typeface="Segoe UI" panose="020B0502040204020203" pitchFamily="34" charset="0"/>
              </a:rPr>
              <a:t>Start MVSS Migration</a:t>
            </a:r>
          </a:p>
        </p:txBody>
      </p:sp>
      <p:sp>
        <p:nvSpPr>
          <p:cNvPr id="49" name="TextBox 48"/>
          <p:cNvSpPr txBox="1"/>
          <p:nvPr>
            <p:custDataLst>
              <p:tags r:id="rId47"/>
            </p:custDataLst>
          </p:nvPr>
        </p:nvSpPr>
        <p:spPr>
          <a:xfrm>
            <a:off x="7456440" y="2436668"/>
            <a:ext cx="461357" cy="346364"/>
          </a:xfrm>
          <a:prstGeom prst="rect">
            <a:avLst/>
          </a:prstGeom>
          <a:solidFill>
            <a:srgbClr val="1F497D"/>
          </a:solidFill>
          <a:ln>
            <a:solidFill>
              <a:srgbClr val="1F497D"/>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square" lIns="68580" tIns="34290" rIns="68580" bIns="34290" rtlCol="0" anchor="ctr" anchorCtr="0">
            <a:noAutofit/>
          </a:bodyPr>
          <a:lstStyle/>
          <a:p>
            <a:r>
              <a:rPr lang="en-US" sz="1200" dirty="0" smtClean="0">
                <a:solidFill>
                  <a:schemeClr val="bg2"/>
                </a:solidFill>
                <a:latin typeface="Calibri" panose="020F0502020204030204" pitchFamily="34" charset="0"/>
              </a:rPr>
              <a:t>Dec</a:t>
            </a:r>
            <a:endParaRPr lang="en-US" sz="1200" dirty="0">
              <a:solidFill>
                <a:schemeClr val="bg2"/>
              </a:solidFill>
              <a:latin typeface="Calibri" panose="020F0502020204030204" pitchFamily="34" charset="0"/>
            </a:endParaRPr>
          </a:p>
        </p:txBody>
      </p:sp>
      <p:cxnSp>
        <p:nvCxnSpPr>
          <p:cNvPr id="50" name="Straight Connector 49"/>
          <p:cNvCxnSpPr/>
          <p:nvPr>
            <p:custDataLst>
              <p:tags r:id="rId48"/>
            </p:custDataLst>
          </p:nvPr>
        </p:nvCxnSpPr>
        <p:spPr>
          <a:xfrm>
            <a:off x="7433392" y="2533650"/>
            <a:ext cx="0" cy="152400"/>
          </a:xfrm>
          <a:prstGeom prst="line">
            <a:avLst/>
          </a:prstGeom>
          <a:ln w="12700">
            <a:solidFill>
              <a:schemeClr val="l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 name="Isosceles Triangle 50"/>
          <p:cNvSpPr/>
          <p:nvPr>
            <p:custDataLst>
              <p:tags r:id="rId49"/>
            </p:custDataLst>
          </p:nvPr>
        </p:nvSpPr>
        <p:spPr>
          <a:xfrm>
            <a:off x="7803497" y="2828925"/>
            <a:ext cx="228600" cy="247650"/>
          </a:xfrm>
          <a:prstGeom prst="triangle">
            <a:avLst/>
          </a:prstGeom>
          <a:solidFill>
            <a:srgbClr val="EA161E"/>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2" name="TextBox 51"/>
          <p:cNvSpPr txBox="1"/>
          <p:nvPr>
            <p:custDataLst>
              <p:tags r:id="rId50"/>
            </p:custDataLst>
          </p:nvPr>
        </p:nvSpPr>
        <p:spPr>
          <a:xfrm>
            <a:off x="6972035" y="3122468"/>
            <a:ext cx="1253220" cy="276999"/>
          </a:xfrm>
          <a:prstGeom prst="rect">
            <a:avLst/>
          </a:prstGeom>
          <a:noFill/>
        </p:spPr>
        <p:txBody>
          <a:bodyPr vert="horz" wrap="square" lIns="66675" tIns="0" rIns="66675" bIns="0" rtlCol="0" anchor="b" anchorCtr="1">
            <a:spAutoFit/>
          </a:bodyPr>
          <a:lstStyle/>
          <a:p>
            <a:pPr algn="r">
              <a:lnSpc>
                <a:spcPct val="80000"/>
              </a:lnSpc>
            </a:pPr>
            <a:r>
              <a:rPr lang="en-US" sz="750" dirty="0" smtClean="0">
                <a:solidFill>
                  <a:srgbClr val="FF0000"/>
                </a:solidFill>
                <a:latin typeface="Segoe UI" panose="020B0502040204020203" pitchFamily="34" charset="0"/>
                <a:cs typeface="Segoe UI" panose="020B0502040204020203" pitchFamily="34" charset="0"/>
              </a:rPr>
              <a:t>Transition ETFS to IT – SEMS to maintain consulting role</a:t>
            </a:r>
            <a:endParaRPr lang="en-US" sz="75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87959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chor="ctr"/>
          <a:lstStyle/>
          <a:p>
            <a:pPr marL="0" indent="0" algn="ctr">
              <a:buNone/>
            </a:pPr>
            <a:r>
              <a:rPr lang="en-US" sz="3200" b="1" dirty="0" smtClean="0">
                <a:latin typeface="Segoe UI" panose="020B0502040204020203" pitchFamily="34" charset="0"/>
                <a:cs typeface="Segoe UI" panose="020B0502040204020203" pitchFamily="34" charset="0"/>
              </a:rPr>
              <a:t>Thank You</a:t>
            </a:r>
            <a:endParaRPr lang="en-US" sz="3200" b="1" dirty="0">
              <a:latin typeface="Segoe UI" panose="020B0502040204020203" pitchFamily="34" charset="0"/>
              <a:cs typeface="Segoe UI" panose="020B0502040204020203" pitchFamily="34" charset="0"/>
            </a:endParaRPr>
          </a:p>
        </p:txBody>
      </p:sp>
      <p:sp>
        <p:nvSpPr>
          <p:cNvPr id="3" name="Title 2"/>
          <p:cNvSpPr>
            <a:spLocks noGrp="1"/>
          </p:cNvSpPr>
          <p:nvPr>
            <p:ph type="ctrTitle"/>
          </p:nvPr>
        </p:nvSpPr>
        <p:spPr/>
        <p:txBody>
          <a:bodyPr/>
          <a:lstStyle/>
          <a:p>
            <a:r>
              <a:rPr lang="en-US" dirty="0" smtClean="0"/>
              <a:t>Comments and Questions</a:t>
            </a:r>
            <a:endParaRPr lang="en-US" dirty="0"/>
          </a:p>
        </p:txBody>
      </p:sp>
    </p:spTree>
    <p:extLst>
      <p:ext uri="{BB962C8B-B14F-4D97-AF65-F5344CB8AC3E}">
        <p14:creationId xmlns:p14="http://schemas.microsoft.com/office/powerpoint/2010/main" val="34317564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Pre-NTI to Qualify -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0341517"/>
              </p:ext>
            </p:extLst>
          </p:nvPr>
        </p:nvGraphicFramePr>
        <p:xfrm>
          <a:off x="514484" y="742950"/>
          <a:ext cx="8324717" cy="2926080"/>
        </p:xfrm>
        <a:graphic>
          <a:graphicData uri="http://schemas.openxmlformats.org/drawingml/2006/table">
            <a:tbl>
              <a:tblPr firstRow="1" bandRow="1">
                <a:tableStyleId>{5C22544A-7EE6-4342-B048-85BDC9FD1C3A}</a:tableStyleId>
              </a:tblPr>
              <a:tblGrid>
                <a:gridCol w="1771516">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05201">
                  <a:extLst>
                    <a:ext uri="{9D8B030D-6E8A-4147-A177-3AD203B41FA5}">
                      <a16:colId xmlns:a16="http://schemas.microsoft.com/office/drawing/2014/main" val="20002"/>
                    </a:ext>
                  </a:extLst>
                </a:gridCol>
              </a:tblGrid>
              <a:tr h="342900">
                <a:tc>
                  <a:txBody>
                    <a:bodyPr/>
                    <a:lstStyle/>
                    <a:p>
                      <a:r>
                        <a:rPr lang="en-US" dirty="0" smtClean="0"/>
                        <a:t>Phase</a:t>
                      </a:r>
                      <a:endParaRPr lang="en-US" dirty="0"/>
                    </a:p>
                  </a:txBody>
                  <a:tcPr/>
                </a:tc>
                <a:tc>
                  <a:txBody>
                    <a:bodyPr/>
                    <a:lstStyle/>
                    <a:p>
                      <a:r>
                        <a:rPr lang="en-US" dirty="0" smtClean="0"/>
                        <a:t>Goal</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10000"/>
                  </a:ext>
                </a:extLst>
              </a:tr>
              <a:tr h="342900">
                <a:tc>
                  <a:txBody>
                    <a:bodyPr/>
                    <a:lstStyle/>
                    <a:p>
                      <a:r>
                        <a:rPr lang="en-US" dirty="0" smtClean="0"/>
                        <a:t>Pre-NTI</a:t>
                      </a:r>
                      <a:endParaRPr lang="en-US" dirty="0"/>
                    </a:p>
                  </a:txBody>
                  <a:tcPr/>
                </a:tc>
                <a:tc>
                  <a:txBody>
                    <a:bodyPr/>
                    <a:lstStyle/>
                    <a:p>
                      <a:r>
                        <a:rPr lang="en-US" dirty="0" smtClean="0"/>
                        <a:t>System Requirements</a:t>
                      </a:r>
                      <a:endParaRPr lang="en-US" dirty="0"/>
                    </a:p>
                  </a:txBody>
                  <a:tcPr/>
                </a:tc>
                <a:tc>
                  <a:txBody>
                    <a:bodyPr/>
                    <a:lstStyle/>
                    <a:p>
                      <a:r>
                        <a:rPr lang="en-US" dirty="0" smtClean="0"/>
                        <a:t>Requirements defined and agreed to by HIS</a:t>
                      </a:r>
                    </a:p>
                    <a:p>
                      <a:endParaRPr lang="en-US" dirty="0"/>
                    </a:p>
                  </a:txBody>
                  <a:tcPr/>
                </a:tc>
                <a:extLst>
                  <a:ext uri="{0D108BD9-81ED-4DB2-BD59-A6C34878D82A}">
                    <a16:rowId xmlns:a16="http://schemas.microsoft.com/office/drawing/2014/main" val="10001"/>
                  </a:ext>
                </a:extLst>
              </a:tr>
              <a:tr h="342900">
                <a:tc>
                  <a:txBody>
                    <a:bodyPr/>
                    <a:lstStyle/>
                    <a:p>
                      <a:endParaRPr lang="en-US" dirty="0"/>
                    </a:p>
                  </a:txBody>
                  <a:tcPr/>
                </a:tc>
                <a:tc>
                  <a:txBody>
                    <a:bodyPr/>
                    <a:lstStyle/>
                    <a:p>
                      <a:r>
                        <a:rPr lang="en-US" dirty="0" smtClean="0"/>
                        <a:t>Definition</a:t>
                      </a:r>
                      <a:r>
                        <a:rPr lang="en-US" baseline="0" dirty="0" smtClean="0"/>
                        <a:t> of Service</a:t>
                      </a:r>
                      <a:endParaRPr lang="en-US" dirty="0"/>
                    </a:p>
                  </a:txBody>
                  <a:tcPr/>
                </a:tc>
                <a:tc>
                  <a:txBody>
                    <a:bodyPr/>
                    <a:lstStyle/>
                    <a:p>
                      <a:r>
                        <a:rPr lang="en-US" dirty="0" smtClean="0"/>
                        <a:t>Service defined</a:t>
                      </a:r>
                      <a:r>
                        <a:rPr lang="en-US" baseline="0" dirty="0" smtClean="0"/>
                        <a:t> and implementation initiated</a:t>
                      </a:r>
                      <a:endParaRPr lang="en-US" dirty="0"/>
                    </a:p>
                  </a:txBody>
                  <a:tcPr/>
                </a:tc>
                <a:extLst>
                  <a:ext uri="{0D108BD9-81ED-4DB2-BD59-A6C34878D82A}">
                    <a16:rowId xmlns:a16="http://schemas.microsoft.com/office/drawing/2014/main" val="10002"/>
                  </a:ext>
                </a:extLst>
              </a:tr>
              <a:tr h="342900">
                <a:tc>
                  <a:txBody>
                    <a:bodyPr/>
                    <a:lstStyle/>
                    <a:p>
                      <a:endParaRPr lang="en-US" dirty="0"/>
                    </a:p>
                  </a:txBody>
                  <a:tcPr/>
                </a:tc>
                <a:tc>
                  <a:txBody>
                    <a:bodyPr/>
                    <a:lstStyle/>
                    <a:p>
                      <a:r>
                        <a:rPr lang="en-US" dirty="0" smtClean="0"/>
                        <a:t>Draft of ‘Cost of Service’</a:t>
                      </a:r>
                      <a:endParaRPr lang="en-US" dirty="0"/>
                    </a:p>
                  </a:txBody>
                  <a:tcPr/>
                </a:tc>
                <a:tc>
                  <a:txBody>
                    <a:bodyPr/>
                    <a:lstStyle/>
                    <a:p>
                      <a:r>
                        <a:rPr lang="en-US" dirty="0" smtClean="0"/>
                        <a:t>Cost was defined and agreed upon by HIS</a:t>
                      </a:r>
                      <a:endParaRPr lang="en-US" dirty="0"/>
                    </a:p>
                  </a:txBody>
                  <a:tcPr/>
                </a:tc>
                <a:extLst>
                  <a:ext uri="{0D108BD9-81ED-4DB2-BD59-A6C34878D82A}">
                    <a16:rowId xmlns:a16="http://schemas.microsoft.com/office/drawing/2014/main" val="10003"/>
                  </a:ext>
                </a:extLst>
              </a:tr>
              <a:tr h="342900">
                <a:tc>
                  <a:txBody>
                    <a:bodyPr/>
                    <a:lstStyle/>
                    <a:p>
                      <a:endParaRPr lang="en-US" dirty="0"/>
                    </a:p>
                  </a:txBody>
                  <a:tcPr/>
                </a:tc>
                <a:tc>
                  <a:txBody>
                    <a:bodyPr/>
                    <a:lstStyle/>
                    <a:p>
                      <a:r>
                        <a:rPr lang="en-US" dirty="0" smtClean="0"/>
                        <a:t>Engage additional candidate Divisions</a:t>
                      </a:r>
                      <a:endParaRPr lang="en-US" dirty="0"/>
                    </a:p>
                  </a:txBody>
                  <a:tcPr/>
                </a:tc>
                <a:tc>
                  <a:txBody>
                    <a:bodyPr/>
                    <a:lstStyle/>
                    <a:p>
                      <a:r>
                        <a:rPr lang="en-US" dirty="0" smtClean="0"/>
                        <a:t>IPD and TSSD(MVSS/SSD) were engaged to gain additional viewpoints.</a:t>
                      </a:r>
                      <a:endParaRPr lang="en-US" dirty="0"/>
                    </a:p>
                  </a:txBody>
                  <a:tcPr/>
                </a:tc>
                <a:extLst>
                  <a:ext uri="{0D108BD9-81ED-4DB2-BD59-A6C34878D82A}">
                    <a16:rowId xmlns:a16="http://schemas.microsoft.com/office/drawing/2014/main" val="10004"/>
                  </a:ext>
                </a:extLst>
              </a:tr>
              <a:tr h="342900">
                <a:tc>
                  <a:txBody>
                    <a:bodyPr/>
                    <a:lstStyle/>
                    <a:p>
                      <a:endParaRPr lang="en-US" dirty="0"/>
                    </a:p>
                  </a:txBody>
                  <a:tcPr/>
                </a:tc>
                <a:tc>
                  <a:txBody>
                    <a:bodyPr/>
                    <a:lstStyle/>
                    <a:p>
                      <a:r>
                        <a:rPr lang="en-US" dirty="0" smtClean="0"/>
                        <a:t>System Architecture</a:t>
                      </a:r>
                      <a:endParaRPr lang="en-US" dirty="0"/>
                    </a:p>
                  </a:txBody>
                  <a:tcPr/>
                </a:tc>
                <a:tc>
                  <a:txBody>
                    <a:bodyPr/>
                    <a:lstStyle/>
                    <a:p>
                      <a:r>
                        <a:rPr lang="en-US" dirty="0" smtClean="0"/>
                        <a:t>System Architecture</a:t>
                      </a:r>
                      <a:r>
                        <a:rPr lang="en-US" baseline="0" dirty="0" smtClean="0"/>
                        <a:t> document was authored and reviewed by HIS. </a:t>
                      </a:r>
                      <a:endParaRPr lang="en-US" dirty="0"/>
                    </a:p>
                  </a:txBody>
                  <a:tcPr/>
                </a:tc>
                <a:extLst>
                  <a:ext uri="{0D108BD9-81ED-4DB2-BD59-A6C34878D82A}">
                    <a16:rowId xmlns:a16="http://schemas.microsoft.com/office/drawing/2014/main" val="10005"/>
                  </a:ext>
                </a:extLst>
              </a:tr>
              <a:tr h="342900">
                <a:tc>
                  <a:txBody>
                    <a:bodyPr/>
                    <a:lstStyle/>
                    <a:p>
                      <a:endParaRPr lang="en-US" dirty="0"/>
                    </a:p>
                  </a:txBody>
                  <a:tcPr/>
                </a:tc>
                <a:tc>
                  <a:txBody>
                    <a:bodyPr/>
                    <a:lstStyle/>
                    <a:p>
                      <a:r>
                        <a:rPr lang="en-US" dirty="0" smtClean="0"/>
                        <a:t>Draft of Service Level Agreement (SLA)</a:t>
                      </a:r>
                      <a:endParaRPr lang="en-US" dirty="0"/>
                    </a:p>
                  </a:txBody>
                  <a:tcPr/>
                </a:tc>
                <a:tc>
                  <a:txBody>
                    <a:bodyPr/>
                    <a:lstStyle/>
                    <a:p>
                      <a:r>
                        <a:rPr lang="en-US" dirty="0" smtClean="0"/>
                        <a:t>Completed</a:t>
                      </a:r>
                      <a:r>
                        <a:rPr lang="en-US" baseline="0" dirty="0" smtClean="0"/>
                        <a:t> and reviewed by HIS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24788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Objective:</a:t>
            </a:r>
          </a:p>
          <a:p>
            <a:pPr lvl="1"/>
            <a:r>
              <a:rPr lang="en-US" dirty="0" smtClean="0"/>
              <a:t>Provide an Enterprise Application Lifecycle Management Service for all 3M Software teams.</a:t>
            </a:r>
          </a:p>
          <a:p>
            <a:pPr marL="177405" lvl="1" indent="0">
              <a:buNone/>
            </a:pPr>
            <a:endParaRPr lang="en-US" dirty="0" smtClean="0"/>
          </a:p>
          <a:p>
            <a:r>
              <a:rPr lang="en-US" dirty="0" smtClean="0"/>
              <a:t>Resource requirements:</a:t>
            </a:r>
          </a:p>
          <a:p>
            <a:pPr lvl="1"/>
            <a:r>
              <a:rPr lang="en-US" dirty="0" smtClean="0"/>
              <a:t>1.25 FTE for 7 months</a:t>
            </a:r>
          </a:p>
          <a:p>
            <a:pPr marL="177405" lvl="1" indent="0">
              <a:buNone/>
            </a:pPr>
            <a:endParaRPr lang="en-US" dirty="0" smtClean="0"/>
          </a:p>
          <a:p>
            <a:r>
              <a:rPr lang="en-US" dirty="0" smtClean="0"/>
              <a:t>Review recommendation:</a:t>
            </a:r>
          </a:p>
          <a:p>
            <a:pPr lvl="1"/>
            <a:r>
              <a:rPr lang="en-US" dirty="0" smtClean="0"/>
              <a:t>Pre-NTI to </a:t>
            </a:r>
            <a:r>
              <a:rPr lang="en-US" dirty="0" smtClean="0"/>
              <a:t>Deploy</a:t>
            </a:r>
            <a:endParaRPr lang="en-US" dirty="0"/>
          </a:p>
        </p:txBody>
      </p:sp>
      <p:sp>
        <p:nvSpPr>
          <p:cNvPr id="3" name="Title 2"/>
          <p:cNvSpPr>
            <a:spLocks noGrp="1"/>
          </p:cNvSpPr>
          <p:nvPr>
            <p:ph type="ctrTitle"/>
          </p:nvPr>
        </p:nvSpPr>
        <p:spPr/>
        <p:txBody>
          <a:bodyPr/>
          <a:lstStyle/>
          <a:p>
            <a:r>
              <a:rPr lang="en-US" dirty="0" smtClean="0"/>
              <a:t>Executive Summary</a:t>
            </a:r>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Pre-NTI to Qualify -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4262209"/>
              </p:ext>
            </p:extLst>
          </p:nvPr>
        </p:nvGraphicFramePr>
        <p:xfrm>
          <a:off x="514484" y="742950"/>
          <a:ext cx="8324717" cy="2324100"/>
        </p:xfrm>
        <a:graphic>
          <a:graphicData uri="http://schemas.openxmlformats.org/drawingml/2006/table">
            <a:tbl>
              <a:tblPr firstRow="1" bandRow="1">
                <a:tableStyleId>{5C22544A-7EE6-4342-B048-85BDC9FD1C3A}</a:tableStyleId>
              </a:tblPr>
              <a:tblGrid>
                <a:gridCol w="1771516">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05201">
                  <a:extLst>
                    <a:ext uri="{9D8B030D-6E8A-4147-A177-3AD203B41FA5}">
                      <a16:colId xmlns:a16="http://schemas.microsoft.com/office/drawing/2014/main" val="20002"/>
                    </a:ext>
                  </a:extLst>
                </a:gridCol>
              </a:tblGrid>
              <a:tr h="342900">
                <a:tc>
                  <a:txBody>
                    <a:bodyPr/>
                    <a:lstStyle/>
                    <a:p>
                      <a:r>
                        <a:rPr lang="en-US" dirty="0" smtClean="0"/>
                        <a:t>Phase</a:t>
                      </a:r>
                      <a:endParaRPr lang="en-US" dirty="0"/>
                    </a:p>
                  </a:txBody>
                  <a:tcPr/>
                </a:tc>
                <a:tc>
                  <a:txBody>
                    <a:bodyPr/>
                    <a:lstStyle/>
                    <a:p>
                      <a:r>
                        <a:rPr lang="en-US" dirty="0" smtClean="0"/>
                        <a:t>Goal</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10000"/>
                  </a:ext>
                </a:extLst>
              </a:tr>
              <a:tr h="342900">
                <a:tc>
                  <a:txBody>
                    <a:bodyPr/>
                    <a:lstStyle/>
                    <a:p>
                      <a:r>
                        <a:rPr lang="en-US" dirty="0" smtClean="0"/>
                        <a:t>Explore</a:t>
                      </a:r>
                      <a:endParaRPr lang="en-US" dirty="0"/>
                    </a:p>
                  </a:txBody>
                  <a:tcPr/>
                </a:tc>
                <a:tc>
                  <a:txBody>
                    <a:bodyPr/>
                    <a:lstStyle/>
                    <a:p>
                      <a:r>
                        <a:rPr lang="en-US" dirty="0" smtClean="0"/>
                        <a:t>Implement the</a:t>
                      </a:r>
                      <a:r>
                        <a:rPr lang="en-US" baseline="0" dirty="0" smtClean="0"/>
                        <a:t> Service</a:t>
                      </a:r>
                      <a:endParaRPr lang="en-US" dirty="0"/>
                    </a:p>
                  </a:txBody>
                  <a:tcPr/>
                </a:tc>
                <a:tc>
                  <a:txBody>
                    <a:bodyPr/>
                    <a:lstStyle/>
                    <a:p>
                      <a:r>
                        <a:rPr lang="en-US" dirty="0" smtClean="0"/>
                        <a:t>Service is implemented, and available</a:t>
                      </a:r>
                      <a:r>
                        <a:rPr lang="en-US" baseline="0" dirty="0" smtClean="0"/>
                        <a:t> to all 3M teams.</a:t>
                      </a:r>
                      <a:endParaRPr lang="en-US" dirty="0"/>
                    </a:p>
                  </a:txBody>
                  <a:tcPr/>
                </a:tc>
                <a:extLst>
                  <a:ext uri="{0D108BD9-81ED-4DB2-BD59-A6C34878D82A}">
                    <a16:rowId xmlns:a16="http://schemas.microsoft.com/office/drawing/2014/main" val="10001"/>
                  </a:ext>
                </a:extLst>
              </a:tr>
              <a:tr h="342900">
                <a:tc>
                  <a:txBody>
                    <a:bodyPr/>
                    <a:lstStyle/>
                    <a:p>
                      <a:endParaRPr lang="en-US" dirty="0"/>
                    </a:p>
                  </a:txBody>
                  <a:tcPr/>
                </a:tc>
                <a:tc>
                  <a:txBody>
                    <a:bodyPr/>
                    <a:lstStyle/>
                    <a:p>
                      <a:r>
                        <a:rPr lang="en-US" dirty="0" smtClean="0"/>
                        <a:t>Run Pilot by on-boarding specific HIS</a:t>
                      </a:r>
                      <a:r>
                        <a:rPr lang="en-US" baseline="0" dirty="0" smtClean="0"/>
                        <a:t> and SEMS teams</a:t>
                      </a:r>
                      <a:endParaRPr lang="en-US" dirty="0"/>
                    </a:p>
                  </a:txBody>
                  <a:tcPr/>
                </a:tc>
                <a:tc>
                  <a:txBody>
                    <a:bodyPr/>
                    <a:lstStyle/>
                    <a:p>
                      <a:r>
                        <a:rPr lang="en-US" dirty="0" smtClean="0"/>
                        <a:t>Pilot was completed</a:t>
                      </a:r>
                      <a:r>
                        <a:rPr lang="en-US" baseline="0" dirty="0" smtClean="0"/>
                        <a:t> with improvement steps identified.  Implementation is underway.</a:t>
                      </a:r>
                      <a:endParaRPr lang="en-US" dirty="0"/>
                    </a:p>
                  </a:txBody>
                  <a:tcPr/>
                </a:tc>
                <a:extLst>
                  <a:ext uri="{0D108BD9-81ED-4DB2-BD59-A6C34878D82A}">
                    <a16:rowId xmlns:a16="http://schemas.microsoft.com/office/drawing/2014/main" val="10002"/>
                  </a:ext>
                </a:extLst>
              </a:tr>
              <a:tr h="342900">
                <a:tc>
                  <a:txBody>
                    <a:bodyPr/>
                    <a:lstStyle/>
                    <a:p>
                      <a:endParaRPr lang="en-US" dirty="0"/>
                    </a:p>
                  </a:txBody>
                  <a:tcPr/>
                </a:tc>
                <a:tc>
                  <a:txBody>
                    <a:bodyPr/>
                    <a:lstStyle/>
                    <a:p>
                      <a:r>
                        <a:rPr lang="en-US" dirty="0" smtClean="0"/>
                        <a:t>Microsoft Engagement</a:t>
                      </a:r>
                      <a:endParaRPr lang="en-US" dirty="0"/>
                    </a:p>
                  </a:txBody>
                  <a:tcPr/>
                </a:tc>
                <a:tc>
                  <a:txBody>
                    <a:bodyPr/>
                    <a:lstStyle/>
                    <a:p>
                      <a:r>
                        <a:rPr lang="en-US" dirty="0" smtClean="0"/>
                        <a:t>Microsoft</a:t>
                      </a:r>
                      <a:r>
                        <a:rPr lang="en-US" baseline="0" dirty="0" smtClean="0"/>
                        <a:t> </a:t>
                      </a:r>
                      <a:r>
                        <a:rPr lang="en-US" dirty="0" smtClean="0"/>
                        <a:t>approved</a:t>
                      </a:r>
                      <a:r>
                        <a:rPr lang="en-US" baseline="0" dirty="0" smtClean="0"/>
                        <a:t> infrastructure for Enterprise use</a:t>
                      </a:r>
                    </a:p>
                    <a:p>
                      <a:r>
                        <a:rPr lang="en-US" baseline="0" dirty="0" smtClean="0"/>
                        <a:t>Draft of service Governance</a:t>
                      </a: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379616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28603" y="217153"/>
            <a:ext cx="4267199" cy="284604"/>
          </a:xfrm>
          <a:prstGeom prst="rect">
            <a:avLst/>
          </a:prstGeom>
          <a:noFill/>
          <a:ln w="9525">
            <a:solidFill>
              <a:schemeClr val="tx1"/>
            </a:solidFill>
            <a:miter lim="800000"/>
            <a:headEnd/>
            <a:tailEnd/>
          </a:ln>
        </p:spPr>
        <p:txBody>
          <a:bodyPr wrap="square" lIns="68493" tIns="34246" rIns="68493" bIns="34246" anchor="ctr">
            <a:spAutoFit/>
          </a:bodyPr>
          <a:lstStyle/>
          <a:p>
            <a:pPr defTabSz="685151"/>
            <a:r>
              <a:rPr lang="en-US" sz="1400" b="1" dirty="0">
                <a:solidFill>
                  <a:srgbClr val="C0504D"/>
                </a:solidFill>
                <a:latin typeface="Segoe UI" panose="020B0502040204020203" pitchFamily="34" charset="0"/>
                <a:cs typeface="Segoe UI" panose="020B0502040204020203" pitchFamily="34" charset="0"/>
              </a:rPr>
              <a:t>Enterprise Team Foundation Server (NTI)</a:t>
            </a:r>
          </a:p>
        </p:txBody>
      </p:sp>
      <p:sp>
        <p:nvSpPr>
          <p:cNvPr id="10" name="TextBox 11"/>
          <p:cNvSpPr txBox="1">
            <a:spLocks noChangeArrowheads="1"/>
          </p:cNvSpPr>
          <p:nvPr/>
        </p:nvSpPr>
        <p:spPr bwMode="auto">
          <a:xfrm>
            <a:off x="4641130" y="217128"/>
            <a:ext cx="2945091" cy="365687"/>
          </a:xfrm>
          <a:prstGeom prst="rect">
            <a:avLst/>
          </a:prstGeom>
          <a:noFill/>
          <a:ln w="9525">
            <a:solidFill>
              <a:schemeClr val="tx1"/>
            </a:solidFill>
            <a:miter lim="800000"/>
            <a:headEnd/>
            <a:tailEnd/>
          </a:ln>
        </p:spPr>
        <p:txBody>
          <a:bodyPr lIns="68493" tIns="34246" rIns="68493" bIns="34246" anchor="ctr"/>
          <a:lstStyle/>
          <a:p>
            <a:pPr defTabSz="685151"/>
            <a:r>
              <a:rPr lang="en-US" sz="1200" b="1" dirty="0">
                <a:solidFill>
                  <a:srgbClr val="000000"/>
                </a:solidFill>
                <a:latin typeface="Segoe UI" panose="020B0502040204020203" pitchFamily="34" charset="0"/>
                <a:cs typeface="Segoe UI" panose="020B0502040204020203" pitchFamily="34" charset="0"/>
              </a:rPr>
              <a:t>Businesses</a:t>
            </a:r>
            <a:r>
              <a:rPr lang="en-US" sz="1200" dirty="0">
                <a:solidFill>
                  <a:srgbClr val="000000"/>
                </a:solidFill>
                <a:latin typeface="Segoe UI" panose="020B0502040204020203" pitchFamily="34" charset="0"/>
                <a:cs typeface="Segoe UI" panose="020B0502040204020203" pitchFamily="34" charset="0"/>
              </a:rPr>
              <a:t> – </a:t>
            </a:r>
            <a:r>
              <a:rPr lang="en-US" sz="1200" dirty="0" smtClean="0">
                <a:solidFill>
                  <a:srgbClr val="000000"/>
                </a:solidFill>
                <a:latin typeface="Segoe UI" panose="020B0502040204020203" pitchFamily="34" charset="0"/>
                <a:cs typeface="Segoe UI" panose="020B0502040204020203" pitchFamily="34" charset="0"/>
              </a:rPr>
              <a:t>HIS, IPD, TSSD/MVSS, PSD, </a:t>
            </a:r>
            <a:r>
              <a:rPr lang="en-US" sz="1200" dirty="0" err="1" smtClean="0">
                <a:solidFill>
                  <a:srgbClr val="000000"/>
                </a:solidFill>
                <a:latin typeface="Segoe UI" panose="020B0502040204020203" pitchFamily="34" charset="0"/>
                <a:cs typeface="Segoe UI" panose="020B0502040204020203" pitchFamily="34" charset="0"/>
              </a:rPr>
              <a:t>Unitek</a:t>
            </a:r>
            <a:endParaRPr lang="en-US" sz="1200" dirty="0">
              <a:solidFill>
                <a:srgbClr val="000000"/>
              </a:solidFill>
              <a:latin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2"/>
          <a:stretch>
            <a:fillRect/>
          </a:stretch>
        </p:blipFill>
        <p:spPr>
          <a:xfrm>
            <a:off x="418507" y="2966429"/>
            <a:ext cx="3744516" cy="1588904"/>
          </a:xfrm>
          <a:prstGeom prst="rect">
            <a:avLst/>
          </a:prstGeom>
        </p:spPr>
      </p:pic>
      <p:sp>
        <p:nvSpPr>
          <p:cNvPr id="13" name="Rectangle 12"/>
          <p:cNvSpPr>
            <a:spLocks noChangeArrowheads="1"/>
          </p:cNvSpPr>
          <p:nvPr/>
        </p:nvSpPr>
        <p:spPr bwMode="auto">
          <a:xfrm>
            <a:off x="228603" y="665720"/>
            <a:ext cx="4267199" cy="2216302"/>
          </a:xfrm>
          <a:prstGeom prst="rect">
            <a:avLst/>
          </a:prstGeom>
          <a:solidFill>
            <a:schemeClr val="bg1"/>
          </a:solidFill>
          <a:ln w="9525">
            <a:solidFill>
              <a:schemeClr val="tx1"/>
            </a:solidFill>
            <a:miter lim="800000"/>
            <a:headEnd/>
            <a:tailEnd/>
          </a:ln>
        </p:spPr>
        <p:txBody>
          <a:bodyPr wrap="none" lIns="68493" tIns="34246" rIns="68493" bIns="34246" anchor="ctr"/>
          <a:lstStyle/>
          <a:p>
            <a:pPr defTabSz="685151"/>
            <a:endParaRPr lang="en-US" sz="1200" dirty="0">
              <a:solidFill>
                <a:srgbClr val="000000"/>
              </a:solidFill>
              <a:latin typeface="Calibri" pitchFamily="34" charset="0"/>
            </a:endParaRPr>
          </a:p>
        </p:txBody>
      </p:sp>
      <p:sp>
        <p:nvSpPr>
          <p:cNvPr id="14" name="Rectangle 13"/>
          <p:cNvSpPr/>
          <p:nvPr/>
        </p:nvSpPr>
        <p:spPr>
          <a:xfrm>
            <a:off x="238128" y="654886"/>
            <a:ext cx="4105275" cy="2144356"/>
          </a:xfrm>
          <a:prstGeom prst="rect">
            <a:avLst/>
          </a:prstGeom>
          <a:noFill/>
        </p:spPr>
        <p:txBody>
          <a:bodyPr wrap="square" lIns="50977" tIns="25489" rIns="50977" bIns="25489">
            <a:spAutoFit/>
          </a:bodyPr>
          <a:lstStyle/>
          <a:p>
            <a:pPr>
              <a:defRPr/>
            </a:pPr>
            <a:r>
              <a:rPr lang="en-US" sz="1200" b="1" dirty="0">
                <a:solidFill>
                  <a:prstClr val="black"/>
                </a:solidFill>
                <a:latin typeface="Arial Narrow" pitchFamily="34" charset="0"/>
              </a:rPr>
              <a:t>Technology: </a:t>
            </a:r>
          </a:p>
          <a:p>
            <a:pPr marL="176171" indent="-176171">
              <a:buFont typeface="Arial" pitchFamily="34" charset="0"/>
              <a:buChar char="•"/>
              <a:defRPr/>
            </a:pPr>
            <a:r>
              <a:rPr lang="en-US" sz="1200" dirty="0">
                <a:solidFill>
                  <a:srgbClr val="000000"/>
                </a:solidFill>
                <a:latin typeface="Arial Narrow" pitchFamily="34" charset="0"/>
              </a:rPr>
              <a:t>Establish an Application Lifecycle Management (ALM) Support System by leveraging Microsoft Team Foundation Server (TFS).</a:t>
            </a:r>
          </a:p>
          <a:p>
            <a:pPr>
              <a:buFont typeface="Arial" pitchFamily="34" charset="0"/>
              <a:buChar char="•"/>
              <a:defRPr/>
            </a:pPr>
            <a:endParaRPr lang="en-US" sz="400" dirty="0">
              <a:solidFill>
                <a:prstClr val="black"/>
              </a:solidFill>
              <a:latin typeface="Arial Narrow" pitchFamily="34" charset="0"/>
            </a:endParaRPr>
          </a:p>
          <a:p>
            <a:pPr>
              <a:defRPr/>
            </a:pPr>
            <a:r>
              <a:rPr lang="en-US" sz="1200" b="1" dirty="0">
                <a:solidFill>
                  <a:prstClr val="black"/>
                </a:solidFill>
                <a:latin typeface="Arial Narrow" pitchFamily="34" charset="0"/>
              </a:rPr>
              <a:t>Objective:</a:t>
            </a:r>
          </a:p>
          <a:p>
            <a:pPr marL="75797" indent="-75797">
              <a:buFont typeface="Arial" pitchFamily="34" charset="0"/>
              <a:buChar char="•"/>
              <a:defRPr/>
            </a:pPr>
            <a:r>
              <a:rPr lang="en-US" sz="1200" dirty="0">
                <a:solidFill>
                  <a:prstClr val="black"/>
                </a:solidFill>
                <a:latin typeface="Arial Narrow" pitchFamily="34" charset="0"/>
              </a:rPr>
              <a:t> Implement an Enterprise Team Foundation Server providing</a:t>
            </a:r>
          </a:p>
          <a:p>
            <a:pPr marL="75797" indent="-75797">
              <a:buFont typeface="Arial" pitchFamily="34" charset="0"/>
              <a:buChar char="•"/>
              <a:defRPr/>
            </a:pPr>
            <a:endParaRPr lang="en-US" sz="1200" dirty="0">
              <a:solidFill>
                <a:prstClr val="black"/>
              </a:solidFill>
              <a:latin typeface="Arial Narrow" pitchFamily="34" charset="0"/>
            </a:endParaRPr>
          </a:p>
          <a:p>
            <a:pPr marL="75797" indent="-75797">
              <a:buFont typeface="Arial" pitchFamily="34" charset="0"/>
              <a:buChar char="•"/>
              <a:defRPr/>
            </a:pPr>
            <a:endParaRPr lang="en-US" sz="1200" dirty="0">
              <a:solidFill>
                <a:prstClr val="black"/>
              </a:solidFill>
              <a:latin typeface="Arial Narrow" pitchFamily="34" charset="0"/>
            </a:endParaRPr>
          </a:p>
          <a:p>
            <a:pPr marL="75797" indent="-75797">
              <a:buFont typeface="Arial" pitchFamily="34" charset="0"/>
              <a:buChar char="•"/>
              <a:defRPr/>
            </a:pPr>
            <a:endParaRPr lang="en-US" sz="1200" dirty="0">
              <a:solidFill>
                <a:prstClr val="black"/>
              </a:solidFill>
              <a:latin typeface="Arial Narrow" pitchFamily="34" charset="0"/>
            </a:endParaRPr>
          </a:p>
          <a:p>
            <a:pPr marL="75797" indent="-75797">
              <a:buFont typeface="Arial" pitchFamily="34" charset="0"/>
              <a:buChar char="•"/>
              <a:defRPr/>
            </a:pPr>
            <a:endParaRPr lang="en-US" sz="1200" dirty="0">
              <a:solidFill>
                <a:prstClr val="black"/>
              </a:solidFill>
              <a:latin typeface="Arial Narrow" pitchFamily="34" charset="0"/>
            </a:endParaRPr>
          </a:p>
          <a:p>
            <a:pPr marL="75797" indent="-75797">
              <a:buFont typeface="Arial" pitchFamily="34" charset="0"/>
              <a:buChar char="•"/>
              <a:defRPr/>
            </a:pPr>
            <a:endParaRPr lang="en-US" sz="1200" dirty="0">
              <a:solidFill>
                <a:prstClr val="black"/>
              </a:solidFill>
              <a:latin typeface="Arial Narrow" pitchFamily="34" charset="0"/>
            </a:endParaRPr>
          </a:p>
          <a:p>
            <a:pPr marL="75797" indent="-75797">
              <a:buFont typeface="Arial" pitchFamily="34" charset="0"/>
              <a:buChar char="•"/>
              <a:defRPr/>
            </a:pPr>
            <a:r>
              <a:rPr lang="en-US" sz="1200" dirty="0">
                <a:solidFill>
                  <a:prstClr val="black"/>
                </a:solidFill>
                <a:latin typeface="Arial Narrow" pitchFamily="34" charset="0"/>
              </a:rPr>
              <a:t> Develop team of ALM specialists to support 3M software businesses</a:t>
            </a:r>
          </a:p>
        </p:txBody>
      </p:sp>
      <p:graphicFrame>
        <p:nvGraphicFramePr>
          <p:cNvPr id="15" name="Table 14"/>
          <p:cNvGraphicFramePr>
            <a:graphicFrameLocks noGrp="1"/>
          </p:cNvGraphicFramePr>
          <p:nvPr>
            <p:extLst/>
          </p:nvPr>
        </p:nvGraphicFramePr>
        <p:xfrm>
          <a:off x="432351" y="1721683"/>
          <a:ext cx="3184078" cy="724781"/>
        </p:xfrm>
        <a:graphic>
          <a:graphicData uri="http://schemas.openxmlformats.org/drawingml/2006/table">
            <a:tbl>
              <a:tblPr firstRow="1" bandRow="1">
                <a:tableStyleId>{BC89EF96-8CEA-46FF-86C4-4CE0E7609802}</a:tableStyleId>
              </a:tblPr>
              <a:tblGrid>
                <a:gridCol w="1592039">
                  <a:extLst>
                    <a:ext uri="{9D8B030D-6E8A-4147-A177-3AD203B41FA5}">
                      <a16:colId xmlns:a16="http://schemas.microsoft.com/office/drawing/2014/main" val="20000"/>
                    </a:ext>
                  </a:extLst>
                </a:gridCol>
                <a:gridCol w="1592039">
                  <a:extLst>
                    <a:ext uri="{9D8B030D-6E8A-4147-A177-3AD203B41FA5}">
                      <a16:colId xmlns:a16="http://schemas.microsoft.com/office/drawing/2014/main" val="20001"/>
                    </a:ext>
                  </a:extLst>
                </a:gridCol>
              </a:tblGrid>
              <a:tr h="248009">
                <a:tc>
                  <a:txBody>
                    <a:bodyPr/>
                    <a:lstStyle/>
                    <a:p>
                      <a:r>
                        <a:rPr lang="en-US" sz="900" b="0" dirty="0" smtClean="0"/>
                        <a:t>Project Management</a:t>
                      </a:r>
                      <a:endParaRPr lang="en-US" sz="900" b="0" dirty="0"/>
                    </a:p>
                  </a:txBody>
                  <a:tcPr marL="68580" marR="68580" marT="34290" marB="34290"/>
                </a:tc>
                <a:tc>
                  <a:txBody>
                    <a:bodyPr/>
                    <a:lstStyle/>
                    <a:p>
                      <a:r>
                        <a:rPr lang="en-US" sz="900" b="0" dirty="0" smtClean="0"/>
                        <a:t>Test Case Management</a:t>
                      </a:r>
                      <a:endParaRPr lang="en-US" sz="900" b="0" dirty="0"/>
                    </a:p>
                  </a:txBody>
                  <a:tcPr marL="68580" marR="68580" marT="34290" marB="34290"/>
                </a:tc>
                <a:extLst>
                  <a:ext uri="{0D108BD9-81ED-4DB2-BD59-A6C34878D82A}">
                    <a16:rowId xmlns:a16="http://schemas.microsoft.com/office/drawing/2014/main" val="10000"/>
                  </a:ext>
                </a:extLst>
              </a:tr>
              <a:tr h="238386">
                <a:tc>
                  <a:txBody>
                    <a:bodyPr/>
                    <a:lstStyle/>
                    <a:p>
                      <a:r>
                        <a:rPr lang="en-US" sz="900" b="0" dirty="0" smtClean="0"/>
                        <a:t>Requirements Management</a:t>
                      </a:r>
                      <a:endParaRPr lang="en-US" sz="900" b="0" dirty="0"/>
                    </a:p>
                  </a:txBody>
                  <a:tcPr marL="68580" marR="68580" marT="34290" marB="34290"/>
                </a:tc>
                <a:tc>
                  <a:txBody>
                    <a:bodyPr/>
                    <a:lstStyle/>
                    <a:p>
                      <a:r>
                        <a:rPr lang="en-US" sz="900" b="0" dirty="0" smtClean="0"/>
                        <a:t>Build Automation</a:t>
                      </a:r>
                      <a:endParaRPr lang="en-US" sz="900" b="0" dirty="0"/>
                    </a:p>
                  </a:txBody>
                  <a:tcPr marL="68580" marR="68580" marT="34290" marB="34290"/>
                </a:tc>
                <a:extLst>
                  <a:ext uri="{0D108BD9-81ED-4DB2-BD59-A6C34878D82A}">
                    <a16:rowId xmlns:a16="http://schemas.microsoft.com/office/drawing/2014/main" val="10001"/>
                  </a:ext>
                </a:extLst>
              </a:tr>
              <a:tr h="238386">
                <a:tc>
                  <a:txBody>
                    <a:bodyPr/>
                    <a:lstStyle/>
                    <a:p>
                      <a:r>
                        <a:rPr lang="en-US" sz="900" b="0" dirty="0" smtClean="0"/>
                        <a:t>Version Control</a:t>
                      </a:r>
                      <a:endParaRPr lang="en-US" sz="900" b="0" dirty="0"/>
                    </a:p>
                  </a:txBody>
                  <a:tcPr marL="68580" marR="68580" marT="34290" marB="34290"/>
                </a:tc>
                <a:tc>
                  <a:txBody>
                    <a:bodyPr/>
                    <a:lstStyle/>
                    <a:p>
                      <a:r>
                        <a:rPr lang="en-US" sz="900" b="0" dirty="0" smtClean="0"/>
                        <a:t>Reporting</a:t>
                      </a:r>
                      <a:endParaRPr lang="en-US" sz="900" b="0" dirty="0"/>
                    </a:p>
                  </a:txBody>
                  <a:tcPr marL="68580" marR="68580" marT="34290" marB="34290"/>
                </a:tc>
                <a:extLst>
                  <a:ext uri="{0D108BD9-81ED-4DB2-BD59-A6C34878D82A}">
                    <a16:rowId xmlns:a16="http://schemas.microsoft.com/office/drawing/2014/main" val="10002"/>
                  </a:ext>
                </a:extLst>
              </a:tr>
            </a:tbl>
          </a:graphicData>
        </a:graphic>
      </p:graphicFrame>
      <p:sp>
        <p:nvSpPr>
          <p:cNvPr id="20" name="Rectangle 19"/>
          <p:cNvSpPr>
            <a:spLocks noChangeArrowheads="1"/>
          </p:cNvSpPr>
          <p:nvPr/>
        </p:nvSpPr>
        <p:spPr bwMode="auto">
          <a:xfrm>
            <a:off x="4641130" y="687625"/>
            <a:ext cx="4267200" cy="3950357"/>
          </a:xfrm>
          <a:prstGeom prst="rect">
            <a:avLst/>
          </a:prstGeom>
          <a:noFill/>
          <a:ln w="9525">
            <a:solidFill>
              <a:schemeClr val="tx1"/>
            </a:solidFill>
            <a:miter lim="800000"/>
            <a:headEnd/>
            <a:tailEnd/>
          </a:ln>
        </p:spPr>
        <p:txBody>
          <a:bodyPr wrap="none" lIns="68493" tIns="34246" rIns="68493" bIns="34246" anchor="ctr"/>
          <a:lstStyle/>
          <a:p>
            <a:pPr defTabSz="685151"/>
            <a:endParaRPr lang="en-US" sz="1200" dirty="0">
              <a:solidFill>
                <a:srgbClr val="000000"/>
              </a:solidFill>
              <a:latin typeface="Calibri" pitchFamily="34" charset="0"/>
            </a:endParaRPr>
          </a:p>
        </p:txBody>
      </p:sp>
      <p:sp>
        <p:nvSpPr>
          <p:cNvPr id="21" name="TextBox 20"/>
          <p:cNvSpPr txBox="1"/>
          <p:nvPr/>
        </p:nvSpPr>
        <p:spPr>
          <a:xfrm>
            <a:off x="4663241" y="4399519"/>
            <a:ext cx="4140315" cy="238456"/>
          </a:xfrm>
          <a:prstGeom prst="rect">
            <a:avLst/>
          </a:prstGeom>
          <a:noFill/>
        </p:spPr>
        <p:txBody>
          <a:bodyPr wrap="square" lIns="68511" tIns="34255" rIns="68511" bIns="34255" rtlCol="0">
            <a:spAutoFit/>
          </a:bodyPr>
          <a:lstStyle/>
          <a:p>
            <a:pPr defTabSz="685151"/>
            <a:r>
              <a:rPr lang="en-US" sz="1100" b="1" dirty="0">
                <a:solidFill>
                  <a:prstClr val="black"/>
                </a:solidFill>
                <a:latin typeface="Segoe UI" panose="020B0502040204020203" pitchFamily="34" charset="0"/>
                <a:cs typeface="Segoe UI" panose="020B0502040204020203" pitchFamily="34" charset="0"/>
              </a:rPr>
              <a:t>Key SEMS Contacts:</a:t>
            </a:r>
            <a:r>
              <a:rPr lang="en-US" sz="1100" dirty="0">
                <a:solidFill>
                  <a:prstClr val="black"/>
                </a:solidFill>
                <a:latin typeface="Segoe UI" panose="020B0502040204020203" pitchFamily="34" charset="0"/>
                <a:cs typeface="Segoe UI" panose="020B0502040204020203" pitchFamily="34" charset="0"/>
              </a:rPr>
              <a:t> Mike O’Brien</a:t>
            </a:r>
            <a:endParaRPr lang="en-US" sz="1200" b="1" u="sng" dirty="0">
              <a:solidFill>
                <a:prstClr val="black"/>
              </a:solidFill>
              <a:latin typeface="Segoe UI" panose="020B0502040204020203" pitchFamily="34" charset="0"/>
              <a:cs typeface="Segoe UI" panose="020B0502040204020203" pitchFamily="34" charset="0"/>
            </a:endParaRPr>
          </a:p>
        </p:txBody>
      </p:sp>
      <p:sp>
        <p:nvSpPr>
          <p:cNvPr id="22" name="Text Box 4"/>
          <p:cNvSpPr txBox="1">
            <a:spLocks noChangeArrowheads="1"/>
          </p:cNvSpPr>
          <p:nvPr/>
        </p:nvSpPr>
        <p:spPr bwMode="auto">
          <a:xfrm>
            <a:off x="4641130" y="665719"/>
            <a:ext cx="4267200" cy="2647404"/>
          </a:xfrm>
          <a:prstGeom prst="rect">
            <a:avLst/>
          </a:prstGeom>
          <a:noFill/>
          <a:ln w="9525">
            <a:noFill/>
            <a:miter lim="800000"/>
            <a:headEnd/>
            <a:tailEnd/>
          </a:ln>
        </p:spPr>
        <p:txBody>
          <a:bodyPr wrap="square" lIns="61480" tIns="30740" rIns="61480" bIns="30740">
            <a:spAutoFit/>
          </a:bodyPr>
          <a:lstStyle/>
          <a:p>
            <a:pPr>
              <a:defRPr/>
            </a:pPr>
            <a:r>
              <a:rPr lang="en-US" sz="1050" b="1" dirty="0">
                <a:solidFill>
                  <a:prstClr val="black"/>
                </a:solidFill>
                <a:latin typeface="Segoe UI" panose="020B0502040204020203" pitchFamily="34" charset="0"/>
                <a:cs typeface="Segoe UI" panose="020B0502040204020203" pitchFamily="34" charset="0"/>
              </a:rPr>
              <a:t>Status: </a:t>
            </a:r>
          </a:p>
          <a:p>
            <a:pPr marL="171308" indent="-171308">
              <a:buFont typeface="Arial" pitchFamily="34" charset="0"/>
              <a:buChar char="•"/>
              <a:defRPr/>
            </a:pPr>
            <a:r>
              <a:rPr lang="en-US" sz="1050" dirty="0">
                <a:solidFill>
                  <a:prstClr val="black"/>
                </a:solidFill>
                <a:latin typeface="Segoe UI" panose="020B0502040204020203" pitchFamily="34" charset="0"/>
                <a:cs typeface="Segoe UI" panose="020B0502040204020203" pitchFamily="34" charset="0"/>
              </a:rPr>
              <a:t>Pre-NTI</a:t>
            </a:r>
          </a:p>
          <a:p>
            <a:pPr>
              <a:defRPr/>
            </a:pPr>
            <a:r>
              <a:rPr lang="en-US" sz="1050" b="1" dirty="0">
                <a:solidFill>
                  <a:prstClr val="black"/>
                </a:solidFill>
                <a:latin typeface="Segoe UI" panose="020B0502040204020203" pitchFamily="34" charset="0"/>
                <a:cs typeface="Segoe UI" panose="020B0502040204020203" pitchFamily="34" charset="0"/>
              </a:rPr>
              <a:t>Progress:</a:t>
            </a:r>
          </a:p>
          <a:p>
            <a:pPr marL="214313" indent="-214313" defTabSz="685151">
              <a:buFont typeface="Wingdings" panose="05000000000000000000" pitchFamily="2" charset="2"/>
              <a:buChar char="ü"/>
            </a:pPr>
            <a:r>
              <a:rPr lang="en-US" sz="1050" dirty="0">
                <a:solidFill>
                  <a:prstClr val="black"/>
                </a:solidFill>
                <a:latin typeface="Segoe UI" panose="020B0502040204020203" pitchFamily="34" charset="0"/>
                <a:cs typeface="Segoe UI" panose="020B0502040204020203" pitchFamily="34" charset="0"/>
              </a:rPr>
              <a:t>Multiple Divisions engaged – HIS, IPD, TSSD, PSD</a:t>
            </a:r>
          </a:p>
          <a:p>
            <a:pPr marL="214313" indent="-214313" defTabSz="685151">
              <a:buFont typeface="Wingdings" panose="05000000000000000000" pitchFamily="2" charset="2"/>
              <a:buChar char="ü"/>
            </a:pPr>
            <a:r>
              <a:rPr lang="en-US" sz="1050" dirty="0">
                <a:solidFill>
                  <a:prstClr val="black"/>
                </a:solidFill>
                <a:latin typeface="Segoe UI" panose="020B0502040204020203" pitchFamily="34" charset="0"/>
                <a:cs typeface="Segoe UI" panose="020B0502040204020203" pitchFamily="34" charset="0"/>
              </a:rPr>
              <a:t>Cost of Service Complete</a:t>
            </a:r>
          </a:p>
          <a:p>
            <a:pPr marL="214313" indent="-214313" defTabSz="685151">
              <a:buFont typeface="Wingdings" panose="05000000000000000000" pitchFamily="2" charset="2"/>
              <a:buChar char="ü"/>
            </a:pPr>
            <a:r>
              <a:rPr lang="en-US" sz="1050" dirty="0">
                <a:solidFill>
                  <a:prstClr val="black"/>
                </a:solidFill>
                <a:latin typeface="Segoe UI" panose="020B0502040204020203" pitchFamily="34" charset="0"/>
                <a:cs typeface="Segoe UI" panose="020B0502040204020203" pitchFamily="34" charset="0"/>
              </a:rPr>
              <a:t>HIS Team onboarding (ongoing)</a:t>
            </a:r>
          </a:p>
          <a:p>
            <a:pPr marL="214313" indent="-214313" defTabSz="685151">
              <a:buFont typeface="Wingdings" panose="05000000000000000000" pitchFamily="2" charset="2"/>
              <a:buChar char="ü"/>
            </a:pPr>
            <a:r>
              <a:rPr lang="en-US" sz="1050" dirty="0">
                <a:solidFill>
                  <a:prstClr val="black"/>
                </a:solidFill>
                <a:latin typeface="Segoe UI" panose="020B0502040204020203" pitchFamily="34" charset="0"/>
                <a:cs typeface="Segoe UI" panose="020B0502040204020203" pitchFamily="34" charset="0"/>
              </a:rPr>
              <a:t>Engage with Microsoft </a:t>
            </a:r>
            <a:r>
              <a:rPr lang="en-US" sz="1050" dirty="0" smtClean="0">
                <a:solidFill>
                  <a:prstClr val="black"/>
                </a:solidFill>
                <a:latin typeface="Segoe UI" panose="020B0502040204020203" pitchFamily="34" charset="0"/>
                <a:cs typeface="Segoe UI" panose="020B0502040204020203" pitchFamily="34" charset="0"/>
              </a:rPr>
              <a:t>(MCS team)</a:t>
            </a:r>
            <a:endParaRPr lang="en-US" sz="1050" dirty="0">
              <a:solidFill>
                <a:prstClr val="black"/>
              </a:solidFill>
              <a:latin typeface="Segoe UI" panose="020B0502040204020203" pitchFamily="34" charset="0"/>
              <a:cs typeface="Segoe UI" panose="020B0502040204020203" pitchFamily="34" charset="0"/>
            </a:endParaRPr>
          </a:p>
          <a:p>
            <a:pPr marL="214313" indent="-214313" defTabSz="685151">
              <a:buFont typeface="Wingdings" panose="05000000000000000000" pitchFamily="2" charset="2"/>
              <a:buChar char="ü"/>
            </a:pPr>
            <a:r>
              <a:rPr lang="en-US" sz="1050" dirty="0">
                <a:solidFill>
                  <a:prstClr val="black"/>
                </a:solidFill>
                <a:latin typeface="Segoe UI" panose="020B0502040204020203" pitchFamily="34" charset="0"/>
                <a:cs typeface="Segoe UI" panose="020B0502040204020203" pitchFamily="34" charset="0"/>
              </a:rPr>
              <a:t>220 Users as of Feb 1</a:t>
            </a:r>
          </a:p>
          <a:p>
            <a:pPr marL="214313" indent="-214313" defTabSz="685151">
              <a:buFont typeface="Wingdings" panose="05000000000000000000" pitchFamily="2" charset="2"/>
              <a:buChar char="ü"/>
            </a:pPr>
            <a:r>
              <a:rPr lang="en-US" sz="1050" dirty="0">
                <a:solidFill>
                  <a:prstClr val="black"/>
                </a:solidFill>
                <a:latin typeface="Segoe UI" panose="020B0502040204020203" pitchFamily="34" charset="0"/>
                <a:cs typeface="Segoe UI" panose="020B0502040204020203" pitchFamily="34" charset="0"/>
              </a:rPr>
              <a:t>January - first usage Division Chargeback</a:t>
            </a:r>
          </a:p>
          <a:p>
            <a:pPr marL="214313" indent="-214313" defTabSz="685151">
              <a:buFont typeface="Wingdings" panose="05000000000000000000" pitchFamily="2" charset="2"/>
              <a:buChar char="q"/>
            </a:pPr>
            <a:r>
              <a:rPr lang="en-US" sz="1050" b="1" dirty="0">
                <a:solidFill>
                  <a:prstClr val="black"/>
                </a:solidFill>
                <a:latin typeface="Segoe UI" panose="020B0502040204020203" pitchFamily="34" charset="0"/>
                <a:cs typeface="Segoe UI" panose="020B0502040204020203" pitchFamily="34" charset="0"/>
              </a:rPr>
              <a:t>Define System Governance</a:t>
            </a:r>
          </a:p>
          <a:p>
            <a:pPr marL="214313" indent="-214313" defTabSz="685151">
              <a:buFont typeface="Wingdings" panose="05000000000000000000" pitchFamily="2" charset="2"/>
              <a:buChar char="q"/>
            </a:pPr>
            <a:r>
              <a:rPr lang="en-US" sz="1050" b="1" dirty="0">
                <a:solidFill>
                  <a:prstClr val="black"/>
                </a:solidFill>
                <a:latin typeface="Segoe UI" panose="020B0502040204020203" pitchFamily="34" charset="0"/>
                <a:cs typeface="Segoe UI" panose="020B0502040204020203" pitchFamily="34" charset="0"/>
              </a:rPr>
              <a:t>Construct Enterprise Build Services</a:t>
            </a:r>
          </a:p>
          <a:p>
            <a:pPr marL="214313" indent="-214313" defTabSz="685151">
              <a:buFont typeface="Wingdings" panose="05000000000000000000" pitchFamily="2" charset="2"/>
              <a:buChar char="q"/>
            </a:pPr>
            <a:r>
              <a:rPr lang="en-US" sz="1050" b="1" dirty="0">
                <a:solidFill>
                  <a:prstClr val="black"/>
                </a:solidFill>
                <a:latin typeface="Segoe UI" panose="020B0502040204020203" pitchFamily="34" charset="0"/>
                <a:cs typeface="Segoe UI" panose="020B0502040204020203" pitchFamily="34" charset="0"/>
              </a:rPr>
              <a:t>Construct Enterprise Test Services</a:t>
            </a:r>
          </a:p>
          <a:p>
            <a:pPr marL="214313" indent="-214313" defTabSz="685151">
              <a:buFont typeface="Wingdings" panose="05000000000000000000" pitchFamily="2" charset="2"/>
              <a:buChar char="q"/>
            </a:pPr>
            <a:r>
              <a:rPr lang="en-US" sz="1050" b="1" dirty="0">
                <a:solidFill>
                  <a:prstClr val="black"/>
                </a:solidFill>
                <a:latin typeface="Segoe UI" panose="020B0502040204020203" pitchFamily="34" charset="0"/>
                <a:cs typeface="Segoe UI" panose="020B0502040204020203" pitchFamily="34" charset="0"/>
              </a:rPr>
              <a:t>Define &amp; Implement external access</a:t>
            </a:r>
          </a:p>
          <a:p>
            <a:pPr>
              <a:defRPr/>
            </a:pPr>
            <a:endParaRPr lang="en-US" sz="1050" b="1" dirty="0">
              <a:solidFill>
                <a:prstClr val="black"/>
              </a:solidFill>
              <a:latin typeface="Segoe UI" panose="020B0502040204020203" pitchFamily="34" charset="0"/>
              <a:cs typeface="Segoe UI" panose="020B0502040204020203" pitchFamily="34" charset="0"/>
            </a:endParaRPr>
          </a:p>
          <a:p>
            <a:pPr>
              <a:defRPr/>
            </a:pPr>
            <a:r>
              <a:rPr lang="en-US" sz="1050" b="1" dirty="0">
                <a:solidFill>
                  <a:prstClr val="black"/>
                </a:solidFill>
                <a:latin typeface="Segoe UI" panose="020B0502040204020203" pitchFamily="34" charset="0"/>
                <a:cs typeface="Segoe UI" panose="020B0502040204020203" pitchFamily="34" charset="0"/>
              </a:rPr>
              <a:t>Timeline</a:t>
            </a:r>
          </a:p>
          <a:p>
            <a:pPr>
              <a:defRPr/>
            </a:pPr>
            <a:endParaRPr lang="en-US" sz="1050" b="1" dirty="0">
              <a:solidFill>
                <a:prstClr val="black"/>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4821810" y="3125294"/>
            <a:ext cx="3981746" cy="1169414"/>
          </a:xfrm>
          <a:prstGeom prst="rect">
            <a:avLst/>
          </a:prstGeom>
        </p:spPr>
      </p:pic>
    </p:spTree>
    <p:extLst>
      <p:ext uri="{BB962C8B-B14F-4D97-AF65-F5344CB8AC3E}">
        <p14:creationId xmlns:p14="http://schemas.microsoft.com/office/powerpoint/2010/main" val="10798862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ontent Placeholder 4"/>
          <p:cNvGraphicFramePr>
            <a:graphicFrameLocks noGrp="1"/>
          </p:cNvGraphicFramePr>
          <p:nvPr>
            <p:ph idx="1"/>
            <p:extLst>
              <p:ext uri="{D42A27DB-BD31-4B8C-83A1-F6EECF244321}">
                <p14:modId xmlns:p14="http://schemas.microsoft.com/office/powerpoint/2010/main" val="3368282574"/>
              </p:ext>
            </p:extLst>
          </p:nvPr>
        </p:nvGraphicFramePr>
        <p:xfrm>
          <a:off x="581931" y="295542"/>
          <a:ext cx="8399463" cy="3500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Milestone Timeline by Phase</a:t>
            </a:r>
            <a:endParaRPr lang="en-US" dirty="0"/>
          </a:p>
        </p:txBody>
      </p:sp>
      <p:sp>
        <p:nvSpPr>
          <p:cNvPr id="31" name="TextBox 30"/>
          <p:cNvSpPr txBox="1"/>
          <p:nvPr/>
        </p:nvSpPr>
        <p:spPr>
          <a:xfrm>
            <a:off x="2362200" y="2724150"/>
            <a:ext cx="992579" cy="369332"/>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Pre-NTI</a:t>
            </a:r>
            <a:endParaRPr lang="en-US" dirty="0">
              <a:latin typeface="Arial" pitchFamily="34" charset="0"/>
              <a:cs typeface="Arial" pitchFamily="34" charset="0"/>
            </a:endParaRPr>
          </a:p>
        </p:txBody>
      </p:sp>
      <p:cxnSp>
        <p:nvCxnSpPr>
          <p:cNvPr id="32" name="Straight Connector 31"/>
          <p:cNvCxnSpPr/>
          <p:nvPr/>
        </p:nvCxnSpPr>
        <p:spPr>
          <a:xfrm>
            <a:off x="559007" y="2988419"/>
            <a:ext cx="0" cy="40005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p:nvPr/>
        </p:nvCxnSpPr>
        <p:spPr>
          <a:xfrm>
            <a:off x="4826320" y="2965336"/>
            <a:ext cx="0" cy="40005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p:nvPr/>
        </p:nvCxnSpPr>
        <p:spPr>
          <a:xfrm flipV="1">
            <a:off x="598455" y="3188402"/>
            <a:ext cx="4199396" cy="44"/>
          </a:xfrm>
          <a:prstGeom prst="straightConnector1">
            <a:avLst/>
          </a:prstGeom>
          <a:ln>
            <a:solidFill>
              <a:schemeClr val="accent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6505529" y="2724150"/>
            <a:ext cx="902811" cy="369332"/>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Qualify</a:t>
            </a:r>
            <a:endParaRPr lang="en-US" dirty="0">
              <a:latin typeface="Arial" pitchFamily="34" charset="0"/>
              <a:cs typeface="Arial" pitchFamily="34" charset="0"/>
            </a:endParaRPr>
          </a:p>
        </p:txBody>
      </p:sp>
      <p:cxnSp>
        <p:nvCxnSpPr>
          <p:cNvPr id="36" name="Straight Arrow Connector 35"/>
          <p:cNvCxnSpPr/>
          <p:nvPr/>
        </p:nvCxnSpPr>
        <p:spPr>
          <a:xfrm>
            <a:off x="4854790" y="3188402"/>
            <a:ext cx="1244578" cy="2507"/>
          </a:xfrm>
          <a:prstGeom prst="straightConnector1">
            <a:avLst/>
          </a:prstGeom>
          <a:ln>
            <a:solidFill>
              <a:schemeClr val="accent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5735566" y="3484587"/>
            <a:ext cx="898003" cy="253916"/>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050" dirty="0" smtClean="0">
                <a:latin typeface="Arial" pitchFamily="34" charset="0"/>
                <a:cs typeface="Arial" pitchFamily="34" charset="0"/>
              </a:rPr>
              <a:t>March 2014</a:t>
            </a:r>
            <a:endParaRPr lang="en-US" sz="1050" dirty="0">
              <a:latin typeface="Arial" pitchFamily="34" charset="0"/>
              <a:cs typeface="Arial" pitchFamily="34" charset="0"/>
            </a:endParaRPr>
          </a:p>
        </p:txBody>
      </p:sp>
      <p:sp>
        <p:nvSpPr>
          <p:cNvPr id="38" name="TextBox 37"/>
          <p:cNvSpPr txBox="1"/>
          <p:nvPr/>
        </p:nvSpPr>
        <p:spPr>
          <a:xfrm>
            <a:off x="387557" y="3483685"/>
            <a:ext cx="777777" cy="253916"/>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050" dirty="0">
                <a:latin typeface="Arial" pitchFamily="34" charset="0"/>
                <a:cs typeface="Arial" pitchFamily="34" charset="0"/>
              </a:rPr>
              <a:t>May 2014</a:t>
            </a:r>
          </a:p>
        </p:txBody>
      </p:sp>
      <p:cxnSp>
        <p:nvCxnSpPr>
          <p:cNvPr id="14" name="Straight Connector 13"/>
          <p:cNvCxnSpPr/>
          <p:nvPr/>
        </p:nvCxnSpPr>
        <p:spPr>
          <a:xfrm>
            <a:off x="6099368" y="2965336"/>
            <a:ext cx="0" cy="40005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6099367" y="3188402"/>
            <a:ext cx="1489089" cy="0"/>
          </a:xfrm>
          <a:prstGeom prst="straightConnector1">
            <a:avLst/>
          </a:prstGeom>
          <a:ln>
            <a:solidFill>
              <a:schemeClr val="accent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7588457" y="2965336"/>
            <a:ext cx="0" cy="40005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5033987" y="2724150"/>
            <a:ext cx="966931" cy="369332"/>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Explore</a:t>
            </a:r>
            <a:endParaRPr lang="en-US" dirty="0">
              <a:latin typeface="Arial" pitchFamily="34" charset="0"/>
              <a:cs typeface="Arial" pitchFamily="34" charset="0"/>
            </a:endParaRPr>
          </a:p>
        </p:txBody>
      </p:sp>
      <p:sp>
        <p:nvSpPr>
          <p:cNvPr id="19" name="TextBox 18"/>
          <p:cNvSpPr txBox="1"/>
          <p:nvPr/>
        </p:nvSpPr>
        <p:spPr>
          <a:xfrm>
            <a:off x="7915567" y="2724150"/>
            <a:ext cx="902811" cy="369332"/>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Deploy</a:t>
            </a:r>
            <a:endParaRPr lang="en-US" dirty="0">
              <a:latin typeface="Arial" pitchFamily="34" charset="0"/>
              <a:cs typeface="Arial" pitchFamily="34" charset="0"/>
            </a:endParaRPr>
          </a:p>
        </p:txBody>
      </p:sp>
      <p:cxnSp>
        <p:nvCxnSpPr>
          <p:cNvPr id="20" name="Straight Arrow Connector 19"/>
          <p:cNvCxnSpPr/>
          <p:nvPr/>
        </p:nvCxnSpPr>
        <p:spPr>
          <a:xfrm>
            <a:off x="7588457" y="3188402"/>
            <a:ext cx="1004218" cy="1"/>
          </a:xfrm>
          <a:prstGeom prst="straightConnector1">
            <a:avLst/>
          </a:prstGeom>
          <a:ln>
            <a:solidFill>
              <a:schemeClr val="accent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4397514" y="3483684"/>
            <a:ext cx="1002197" cy="253916"/>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050" dirty="0" smtClean="0">
                <a:latin typeface="Arial" pitchFamily="34" charset="0"/>
                <a:cs typeface="Arial" pitchFamily="34" charset="0"/>
              </a:rPr>
              <a:t>October </a:t>
            </a:r>
            <a:r>
              <a:rPr lang="en-US" sz="1050" dirty="0">
                <a:latin typeface="Arial" pitchFamily="34" charset="0"/>
                <a:cs typeface="Arial" pitchFamily="34" charset="0"/>
              </a:rPr>
              <a:t>2014</a:t>
            </a:r>
          </a:p>
        </p:txBody>
      </p:sp>
      <p:sp>
        <p:nvSpPr>
          <p:cNvPr id="23" name="TextBox 22"/>
          <p:cNvSpPr txBox="1"/>
          <p:nvPr/>
        </p:nvSpPr>
        <p:spPr>
          <a:xfrm>
            <a:off x="7302708" y="3483684"/>
            <a:ext cx="731290" cy="253916"/>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050" dirty="0" smtClean="0">
                <a:latin typeface="Arial" pitchFamily="34" charset="0"/>
                <a:cs typeface="Arial" pitchFamily="34" charset="0"/>
              </a:rPr>
              <a:t>Oct 2015</a:t>
            </a:r>
            <a:endParaRPr lang="en-US" sz="1050" dirty="0">
              <a:latin typeface="Arial" pitchFamily="34" charset="0"/>
              <a:cs typeface="Arial" pitchFamily="34" charset="0"/>
            </a:endParaRPr>
          </a:p>
        </p:txBody>
      </p:sp>
    </p:spTree>
    <p:extLst>
      <p:ext uri="{BB962C8B-B14F-4D97-AF65-F5344CB8AC3E}">
        <p14:creationId xmlns:p14="http://schemas.microsoft.com/office/powerpoint/2010/main" val="28940073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ETFS Team Structure</a:t>
            </a:r>
            <a:endParaRPr lang="en-US" dirty="0"/>
          </a:p>
        </p:txBody>
      </p:sp>
      <p:graphicFrame>
        <p:nvGraphicFramePr>
          <p:cNvPr id="4" name="Diagram 3"/>
          <p:cNvGraphicFramePr/>
          <p:nvPr>
            <p:extLst>
              <p:ext uri="{D42A27DB-BD31-4B8C-83A1-F6EECF244321}">
                <p14:modId xmlns:p14="http://schemas.microsoft.com/office/powerpoint/2010/main" val="3822261776"/>
              </p:ext>
            </p:extLst>
          </p:nvPr>
        </p:nvGraphicFramePr>
        <p:xfrm>
          <a:off x="1066800" y="863204"/>
          <a:ext cx="7620000" cy="3842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3913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04941" y="154276"/>
            <a:ext cx="10972800" cy="530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Narrow" pitchFamily="34" charset="0"/>
                <a:cs typeface="Arial" charset="0"/>
              </a:defRPr>
            </a:lvl2pPr>
            <a:lvl3pPr algn="l" rtl="0" eaLnBrk="0" fontAlgn="base" hangingPunct="0">
              <a:spcBef>
                <a:spcPct val="0"/>
              </a:spcBef>
              <a:spcAft>
                <a:spcPct val="0"/>
              </a:spcAft>
              <a:defRPr sz="3200">
                <a:solidFill>
                  <a:schemeClr val="tx2"/>
                </a:solidFill>
                <a:latin typeface="Arial Narrow" pitchFamily="34" charset="0"/>
                <a:cs typeface="Arial" charset="0"/>
              </a:defRPr>
            </a:lvl3pPr>
            <a:lvl4pPr algn="l" rtl="0" eaLnBrk="0" fontAlgn="base" hangingPunct="0">
              <a:spcBef>
                <a:spcPct val="0"/>
              </a:spcBef>
              <a:spcAft>
                <a:spcPct val="0"/>
              </a:spcAft>
              <a:defRPr sz="3200">
                <a:solidFill>
                  <a:schemeClr val="tx2"/>
                </a:solidFill>
                <a:latin typeface="Arial Narrow" pitchFamily="34" charset="0"/>
                <a:cs typeface="Arial" charset="0"/>
              </a:defRPr>
            </a:lvl4pPr>
            <a:lvl5pPr algn="l" rtl="0" eaLnBrk="0" fontAlgn="base" hangingPunct="0">
              <a:spcBef>
                <a:spcPct val="0"/>
              </a:spcBef>
              <a:spcAft>
                <a:spcPct val="0"/>
              </a:spcAft>
              <a:defRPr sz="3200">
                <a:solidFill>
                  <a:schemeClr val="tx2"/>
                </a:solidFill>
                <a:latin typeface="Arial Narrow" pitchFamily="34" charset="0"/>
                <a:cs typeface="Arial" charset="0"/>
              </a:defRPr>
            </a:lvl5pPr>
            <a:lvl6pPr marL="457200" algn="l" rtl="0" fontAlgn="base">
              <a:spcBef>
                <a:spcPct val="0"/>
              </a:spcBef>
              <a:spcAft>
                <a:spcPct val="0"/>
              </a:spcAft>
              <a:defRPr sz="3200">
                <a:solidFill>
                  <a:schemeClr val="tx2"/>
                </a:solidFill>
                <a:latin typeface="Arial Narrow" pitchFamily="34" charset="0"/>
                <a:cs typeface="Arial" charset="0"/>
              </a:defRPr>
            </a:lvl6pPr>
            <a:lvl7pPr marL="914400" algn="l" rtl="0" fontAlgn="base">
              <a:spcBef>
                <a:spcPct val="0"/>
              </a:spcBef>
              <a:spcAft>
                <a:spcPct val="0"/>
              </a:spcAft>
              <a:defRPr sz="3200">
                <a:solidFill>
                  <a:schemeClr val="tx2"/>
                </a:solidFill>
                <a:latin typeface="Arial Narrow" pitchFamily="34" charset="0"/>
                <a:cs typeface="Arial" charset="0"/>
              </a:defRPr>
            </a:lvl7pPr>
            <a:lvl8pPr marL="1371600" algn="l" rtl="0" fontAlgn="base">
              <a:spcBef>
                <a:spcPct val="0"/>
              </a:spcBef>
              <a:spcAft>
                <a:spcPct val="0"/>
              </a:spcAft>
              <a:defRPr sz="3200">
                <a:solidFill>
                  <a:schemeClr val="tx2"/>
                </a:solidFill>
                <a:latin typeface="Arial Narrow" pitchFamily="34" charset="0"/>
                <a:cs typeface="Arial" charset="0"/>
              </a:defRPr>
            </a:lvl8pPr>
            <a:lvl9pPr marL="1828800" algn="l" rtl="0" fontAlgn="base">
              <a:spcBef>
                <a:spcPct val="0"/>
              </a:spcBef>
              <a:spcAft>
                <a:spcPct val="0"/>
              </a:spcAft>
              <a:defRPr sz="3200">
                <a:solidFill>
                  <a:schemeClr val="tx2"/>
                </a:solidFill>
                <a:latin typeface="Arial Narrow" pitchFamily="34"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Narrow"/>
                <a:ea typeface="+mj-ea"/>
                <a:cs typeface="Arial"/>
              </a:rPr>
              <a:t>What is Team Foundation Server (TFS)?</a:t>
            </a:r>
            <a:endParaRPr kumimoji="0" lang="en-US" sz="3200" b="0" i="0" u="none" strike="noStrike" kern="0" cap="none" spc="0" normalizeH="0" baseline="0" noProof="0" dirty="0">
              <a:ln>
                <a:noFill/>
              </a:ln>
              <a:solidFill>
                <a:srgbClr val="000000"/>
              </a:solidFill>
              <a:effectLst/>
              <a:uLnTx/>
              <a:uFillTx/>
              <a:latin typeface="Arial Narrow"/>
              <a:ea typeface="+mj-ea"/>
              <a:cs typeface="Arial"/>
            </a:endParaRPr>
          </a:p>
        </p:txBody>
      </p:sp>
      <p:sp>
        <p:nvSpPr>
          <p:cNvPr id="11" name="Content Placeholder 2"/>
          <p:cNvSpPr txBox="1">
            <a:spLocks/>
          </p:cNvSpPr>
          <p:nvPr/>
        </p:nvSpPr>
        <p:spPr bwMode="auto">
          <a:xfrm>
            <a:off x="404941" y="927149"/>
            <a:ext cx="4735986" cy="12636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15000"/>
              </a:spcAft>
              <a:buClr>
                <a:srgbClr val="4C9933"/>
              </a:buClr>
              <a:buFont typeface="Wingdings" pitchFamily="2" charset="2"/>
              <a:buChar char="§"/>
              <a:defRPr sz="2800">
                <a:solidFill>
                  <a:srgbClr val="000000"/>
                </a:solidFill>
                <a:latin typeface="+mn-lt"/>
                <a:ea typeface="+mn-ea"/>
                <a:cs typeface="+mn-cs"/>
              </a:defRPr>
            </a:lvl1pPr>
            <a:lvl2pPr marL="742950" indent="-285750" algn="l" rtl="0" eaLnBrk="0" fontAlgn="base" hangingPunct="0">
              <a:spcBef>
                <a:spcPct val="10000"/>
              </a:spcBef>
              <a:spcAft>
                <a:spcPct val="20000"/>
              </a:spcAft>
              <a:buClr>
                <a:srgbClr val="808080"/>
              </a:buClr>
              <a:buSzPct val="60000"/>
              <a:buFont typeface="Wingdings" pitchFamily="2" charset="2"/>
              <a:buChar char="§"/>
              <a:defRPr sz="2400" i="1">
                <a:solidFill>
                  <a:srgbClr val="4D4D4D"/>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a:lstStyle>
          <a:p>
            <a:pPr marL="342900" marR="0" lvl="0" indent="-342900" algn="l" defTabSz="914400" rtl="0" eaLnBrk="0" fontAlgn="base" latinLnBrk="0" hangingPunct="0">
              <a:lnSpc>
                <a:spcPct val="100000"/>
              </a:lnSpc>
              <a:spcBef>
                <a:spcPct val="20000"/>
              </a:spcBef>
              <a:spcAft>
                <a:spcPct val="15000"/>
              </a:spcAft>
              <a:buClr>
                <a:srgbClr val="4C9933"/>
              </a:buClr>
              <a:buSzTx/>
              <a:buFont typeface="Wingdings" pitchFamily="2" charset="2"/>
              <a:buNone/>
              <a:tabLst/>
              <a:defRPr/>
            </a:pPr>
            <a:r>
              <a:rPr kumimoji="0" lang="en-US" sz="1400" b="1"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Team Foundation Server</a:t>
            </a:r>
            <a:r>
              <a:rPr kumimoji="0" lang="en-US" sz="14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 is a Microsoft product which provides source code management, reporting, requirements management, project management, automated builds, lab management, testing and release management capabilities.</a:t>
            </a:r>
            <a:endParaRPr kumimoji="0" lang="en-US" sz="14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pic>
        <p:nvPicPr>
          <p:cNvPr id="12" name="Picture 11" descr="http://arsenalcontent/redirectURL.aspx?ContentID=148675&amp;Url=Marketing/VSTS%202010%20Stadium%20Graphic%20-%20NDA08102008174509/vsts_diagram1_v3_3block_print.png&amp;Portal="/>
          <p:cNvPicPr>
            <a:picLocks noChangeAspect="1" noChangeArrowheads="1"/>
          </p:cNvPicPr>
          <p:nvPr/>
        </p:nvPicPr>
        <p:blipFill>
          <a:blip r:embed="rId2" cstate="print"/>
          <a:srcRect/>
          <a:stretch>
            <a:fillRect/>
          </a:stretch>
        </p:blipFill>
        <p:spPr bwMode="auto">
          <a:xfrm>
            <a:off x="5334000" y="569887"/>
            <a:ext cx="3534286" cy="2438081"/>
          </a:xfrm>
          <a:prstGeom prst="rect">
            <a:avLst/>
          </a:prstGeom>
          <a:noFill/>
          <a:ln w="9525">
            <a:noFill/>
            <a:miter lim="800000"/>
            <a:headEnd/>
            <a:tailEnd/>
          </a:ln>
        </p:spPr>
      </p:pic>
      <p:grpSp>
        <p:nvGrpSpPr>
          <p:cNvPr id="13" name="Group 12"/>
          <p:cNvGrpSpPr/>
          <p:nvPr/>
        </p:nvGrpSpPr>
        <p:grpSpPr>
          <a:xfrm>
            <a:off x="404941" y="2199002"/>
            <a:ext cx="2947859" cy="2734948"/>
            <a:chOff x="825683" y="2739303"/>
            <a:chExt cx="4196983" cy="3911860"/>
          </a:xfrm>
        </p:grpSpPr>
        <p:graphicFrame>
          <p:nvGraphicFramePr>
            <p:cNvPr id="14" name="Diagram 13"/>
            <p:cNvGraphicFramePr/>
            <p:nvPr>
              <p:extLst>
                <p:ext uri="{D42A27DB-BD31-4B8C-83A1-F6EECF244321}">
                  <p14:modId xmlns:p14="http://schemas.microsoft.com/office/powerpoint/2010/main" val="3316356637"/>
                </p:ext>
              </p:extLst>
            </p:nvPr>
          </p:nvGraphicFramePr>
          <p:xfrm>
            <a:off x="825683" y="2739303"/>
            <a:ext cx="4196983" cy="3911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2154518" y="3945944"/>
              <a:ext cx="1707501" cy="120424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Application Lifecycle Management (ALM)</a:t>
              </a:r>
            </a:p>
          </p:txBody>
        </p:sp>
      </p:grpSp>
      <p:sp>
        <p:nvSpPr>
          <p:cNvPr id="16" name="Rectangle 15"/>
          <p:cNvSpPr/>
          <p:nvPr/>
        </p:nvSpPr>
        <p:spPr>
          <a:xfrm>
            <a:off x="3810000" y="3295178"/>
            <a:ext cx="4062541" cy="1384995"/>
          </a:xfrm>
          <a:prstGeom prst="rect">
            <a:avLst/>
          </a:prstGeom>
        </p:spPr>
        <p:txBody>
          <a:bodyPr wrap="square">
            <a:spAutoFit/>
          </a:bodyPr>
          <a:lstStyle/>
          <a:p>
            <a:pPr fontAlgn="auto">
              <a:spcBef>
                <a:spcPts val="0"/>
              </a:spcBef>
              <a:spcAft>
                <a:spcPts val="0"/>
              </a:spcAft>
            </a:pPr>
            <a:r>
              <a:rPr lang="en-US" sz="1400" b="1" dirty="0">
                <a:solidFill>
                  <a:srgbClr val="000000"/>
                </a:solidFill>
                <a:latin typeface="Segoe UI" panose="020B0502040204020203" pitchFamily="34" charset="0"/>
                <a:cs typeface="Segoe UI" panose="020B0502040204020203" pitchFamily="34" charset="0"/>
              </a:rPr>
              <a:t>Application Lifecycle Management </a:t>
            </a:r>
            <a:r>
              <a:rPr lang="en-US" sz="1400" dirty="0">
                <a:solidFill>
                  <a:srgbClr val="000000"/>
                </a:solidFill>
                <a:latin typeface="Segoe UI" panose="020B0502040204020203" pitchFamily="34" charset="0"/>
                <a:cs typeface="Segoe UI" panose="020B0502040204020203" pitchFamily="34" charset="0"/>
              </a:rPr>
              <a:t>using Visual Studio Team Foundation Server provides proven practices to manage application lifecycle. Manage source code across teams; develop, build, and test applications; plan projects, track work, and report progress. </a:t>
            </a:r>
          </a:p>
        </p:txBody>
      </p:sp>
    </p:spTree>
    <p:extLst>
      <p:ext uri="{BB962C8B-B14F-4D97-AF65-F5344CB8AC3E}">
        <p14:creationId xmlns:p14="http://schemas.microsoft.com/office/powerpoint/2010/main" val="27850890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90" y="438150"/>
            <a:ext cx="8229600" cy="397669"/>
          </a:xfrm>
        </p:spPr>
        <p:txBody>
          <a:bodyPr/>
          <a:lstStyle/>
          <a:p>
            <a:r>
              <a:rPr lang="en-US" dirty="0" smtClean="0">
                <a:latin typeface="Segoe UI" panose="020B0502040204020203" pitchFamily="34" charset="0"/>
                <a:cs typeface="Segoe UI" panose="020B0502040204020203" pitchFamily="34" charset="0"/>
              </a:rPr>
              <a:t>What is 3M Enterprise TFS (ETFS)?</a:t>
            </a:r>
            <a:endParaRPr lang="en-US" dirty="0">
              <a:latin typeface="Segoe UI" panose="020B0502040204020203" pitchFamily="34" charset="0"/>
              <a:cs typeface="Segoe UI" panose="020B0502040204020203" pitchFamily="34" charset="0"/>
            </a:endParaRPr>
          </a:p>
        </p:txBody>
      </p:sp>
      <p:sp>
        <p:nvSpPr>
          <p:cNvPr id="9" name="Rectangle 8"/>
          <p:cNvSpPr/>
          <p:nvPr/>
        </p:nvSpPr>
        <p:spPr>
          <a:xfrm>
            <a:off x="590675" y="1149541"/>
            <a:ext cx="3963986" cy="3754874"/>
          </a:xfrm>
          <a:prstGeom prst="rect">
            <a:avLst/>
          </a:prstGeom>
        </p:spPr>
        <p:txBody>
          <a:bodyPr wrap="square">
            <a:spAutoFit/>
          </a:bodyPr>
          <a:lstStyle/>
          <a:p>
            <a:pPr marL="257175"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ALM service for all 3M software teams</a:t>
            </a:r>
          </a:p>
          <a:p>
            <a:pPr marL="257175"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Infrastructure hosted in 3M Data Centers</a:t>
            </a:r>
          </a:p>
          <a:p>
            <a:pPr marL="257175"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High Availability install of Team Foundation Server</a:t>
            </a: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Load Balanced across multiple machines</a:t>
            </a: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99.9% predicted uptime</a:t>
            </a:r>
          </a:p>
          <a:p>
            <a:pPr marL="257175" indent="-257175">
              <a:buFont typeface="Arial" panose="020B0604020202020204" pitchFamily="34" charset="0"/>
              <a:buChar char="•"/>
            </a:pPr>
            <a:r>
              <a:rPr lang="en-US" sz="1400" dirty="0">
                <a:latin typeface="Segoe UI" panose="020B0502040204020203" pitchFamily="34" charset="0"/>
                <a:cs typeface="Segoe UI" panose="020B0502040204020203" pitchFamily="34" charset="0"/>
              </a:rPr>
              <a:t>System Support 24x7x365 via 3-1000 or </a:t>
            </a:r>
            <a:r>
              <a:rPr lang="en-US" sz="1400" dirty="0">
                <a:latin typeface="Segoe UI" panose="020B0502040204020203" pitchFamily="34" charset="0"/>
                <a:cs typeface="Segoe UI" panose="020B0502040204020203" pitchFamily="34" charset="0"/>
                <a:hlinkClick r:id="rId2"/>
              </a:rPr>
              <a:t>http://ithelp.mmm.com</a:t>
            </a:r>
            <a:endParaRPr lang="en-US" sz="1400" dirty="0">
              <a:latin typeface="Segoe UI" panose="020B0502040204020203" pitchFamily="34" charset="0"/>
              <a:cs typeface="Segoe UI" panose="020B0502040204020203" pitchFamily="34" charset="0"/>
            </a:endParaRPr>
          </a:p>
          <a:p>
            <a:pPr marL="143445"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Backups follow 3M standards for data retention</a:t>
            </a:r>
          </a:p>
          <a:p>
            <a:pPr marL="257175"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Training Available for TFS and Scrum</a:t>
            </a: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Developers</a:t>
            </a: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Project Managers/</a:t>
            </a:r>
            <a:r>
              <a:rPr lang="en-US" sz="1400" dirty="0" err="1" smtClean="0">
                <a:latin typeface="Segoe UI" panose="020B0502040204020203" pitchFamily="34" charset="0"/>
                <a:cs typeface="Segoe UI" panose="020B0502040204020203" pitchFamily="34" charset="0"/>
              </a:rPr>
              <a:t>ScrumMasters</a:t>
            </a:r>
            <a:endParaRPr lang="en-US" sz="1400" dirty="0" smtClean="0">
              <a:latin typeface="Segoe UI" panose="020B0502040204020203" pitchFamily="34" charset="0"/>
              <a:cs typeface="Segoe UI" panose="020B0502040204020203" pitchFamily="34" charset="0"/>
            </a:endParaRP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Product Owners</a:t>
            </a: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Testers</a:t>
            </a:r>
          </a:p>
          <a:p>
            <a:pPr marL="600075" lvl="1" indent="-257175">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Stakeholders</a:t>
            </a:r>
          </a:p>
          <a:p>
            <a:pPr marL="257175" indent="-257175">
              <a:buFont typeface="Arial" panose="020B0604020202020204" pitchFamily="34" charset="0"/>
              <a:buChar char="•"/>
            </a:pPr>
            <a:endParaRPr lang="en-US" sz="1400" dirty="0" smtClean="0">
              <a:latin typeface="Segoe UI" panose="020B0502040204020203" pitchFamily="34" charset="0"/>
              <a:cs typeface="Segoe UI" panose="020B0502040204020203" pitchFamily="34" charset="0"/>
            </a:endParaRPr>
          </a:p>
        </p:txBody>
      </p:sp>
      <p:grpSp>
        <p:nvGrpSpPr>
          <p:cNvPr id="6" name="Group 5"/>
          <p:cNvGrpSpPr/>
          <p:nvPr/>
        </p:nvGrpSpPr>
        <p:grpSpPr>
          <a:xfrm>
            <a:off x="4554661" y="1149541"/>
            <a:ext cx="4558859" cy="2754274"/>
            <a:chOff x="3730180" y="1322426"/>
            <a:chExt cx="4558859" cy="2754274"/>
          </a:xfrm>
        </p:grpSpPr>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6516"/>
            <a:stretch/>
          </p:blipFill>
          <p:spPr>
            <a:xfrm>
              <a:off x="3730180" y="1322426"/>
              <a:ext cx="4558859" cy="2754274"/>
            </a:xfrm>
            <a:prstGeom prst="rect">
              <a:avLst/>
            </a:prstGeom>
          </p:spPr>
        </p:pic>
        <p:sp>
          <p:nvSpPr>
            <p:cNvPr id="8" name="Rectangle 7"/>
            <p:cNvSpPr/>
            <p:nvPr/>
          </p:nvSpPr>
          <p:spPr>
            <a:xfrm>
              <a:off x="7347345" y="1792255"/>
              <a:ext cx="783772" cy="219269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05752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Project Team</a:t>
            </a:r>
            <a:endParaRPr lang="en-US" dirty="0"/>
          </a:p>
        </p:txBody>
      </p:sp>
      <p:sp>
        <p:nvSpPr>
          <p:cNvPr id="7" name="TextBox 6"/>
          <p:cNvSpPr txBox="1"/>
          <p:nvPr/>
        </p:nvSpPr>
        <p:spPr>
          <a:xfrm>
            <a:off x="533400" y="971550"/>
            <a:ext cx="2590800" cy="2286000"/>
          </a:xfrm>
          <a:prstGeom prst="rect">
            <a:avLst/>
          </a:prstGeom>
          <a:noFill/>
        </p:spPr>
        <p:txBody>
          <a:bodyPr wrap="none" rtlCol="0">
            <a:noAutofit/>
          </a:bodyPr>
          <a:lstStyle/>
          <a:p>
            <a:r>
              <a:rPr lang="en-US" b="1" dirty="0" smtClean="0">
                <a:latin typeface="Segoe UI" panose="020B0502040204020203" pitchFamily="34" charset="0"/>
                <a:cs typeface="Segoe UI" panose="020B0502040204020203" pitchFamily="34" charset="0"/>
              </a:rPr>
              <a:t>SEMS</a:t>
            </a:r>
          </a:p>
          <a:p>
            <a:r>
              <a:rPr lang="en-US" sz="1400" dirty="0" smtClean="0">
                <a:latin typeface="Segoe UI" panose="020B0502040204020203" pitchFamily="34" charset="0"/>
                <a:cs typeface="Segoe UI" panose="020B0502040204020203" pitchFamily="34" charset="0"/>
              </a:rPr>
              <a:t>Mike O’Brien (Team Leader)</a:t>
            </a:r>
          </a:p>
          <a:p>
            <a:pPr lvl="0"/>
            <a:r>
              <a:rPr lang="en-US" sz="1400" dirty="0">
                <a:latin typeface="Segoe UI" panose="020B0502040204020203" pitchFamily="34" charset="0"/>
                <a:cs typeface="Segoe UI" panose="020B0502040204020203" pitchFamily="34" charset="0"/>
              </a:rPr>
              <a:t>Logesh Rajamanickam</a:t>
            </a:r>
          </a:p>
          <a:p>
            <a:pPr lvl="0"/>
            <a:r>
              <a:rPr lang="en-US" sz="1400" dirty="0">
                <a:latin typeface="Segoe UI" panose="020B0502040204020203" pitchFamily="34" charset="0"/>
                <a:cs typeface="Segoe UI" panose="020B0502040204020203" pitchFamily="34" charset="0"/>
              </a:rPr>
              <a:t>Don </a:t>
            </a:r>
            <a:r>
              <a:rPr lang="en-US" sz="1400" dirty="0" smtClean="0">
                <a:latin typeface="Segoe UI" panose="020B0502040204020203" pitchFamily="34" charset="0"/>
                <a:cs typeface="Segoe UI" panose="020B0502040204020203" pitchFamily="34" charset="0"/>
              </a:rPr>
              <a:t>Carlson</a:t>
            </a:r>
            <a:endParaRPr lang="en-US" sz="1400" dirty="0">
              <a:latin typeface="Segoe UI" panose="020B0502040204020203" pitchFamily="34" charset="0"/>
              <a:cs typeface="Segoe UI" panose="020B0502040204020203" pitchFamily="34" charset="0"/>
            </a:endParaRPr>
          </a:p>
        </p:txBody>
      </p:sp>
      <p:sp>
        <p:nvSpPr>
          <p:cNvPr id="8" name="TextBox 7"/>
          <p:cNvSpPr txBox="1"/>
          <p:nvPr/>
        </p:nvSpPr>
        <p:spPr>
          <a:xfrm>
            <a:off x="3314700" y="971550"/>
            <a:ext cx="2590800" cy="2286000"/>
          </a:xfrm>
          <a:prstGeom prst="rect">
            <a:avLst/>
          </a:prstGeom>
          <a:noFill/>
        </p:spPr>
        <p:txBody>
          <a:bodyPr wrap="square" rtlCol="0">
            <a:normAutofit/>
          </a:bodyPr>
          <a:lstStyle/>
          <a:p>
            <a:r>
              <a:rPr lang="en-US" b="1" dirty="0" smtClean="0">
                <a:latin typeface="Segoe UI" panose="020B0502040204020203" pitchFamily="34" charset="0"/>
                <a:cs typeface="Segoe UI" panose="020B0502040204020203" pitchFamily="34" charset="0"/>
              </a:rPr>
              <a:t>IT</a:t>
            </a:r>
          </a:p>
          <a:p>
            <a:r>
              <a:rPr lang="en-US" sz="1400" dirty="0" smtClean="0">
                <a:latin typeface="Segoe UI" panose="020B0502040204020203" pitchFamily="34" charset="0"/>
                <a:cs typeface="Segoe UI" panose="020B0502040204020203" pitchFamily="34" charset="0"/>
              </a:rPr>
              <a:t>Everett Taylor (IT Ops Lead)</a:t>
            </a:r>
            <a:endParaRPr lang="en-US" dirty="0" smtClean="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sp>
        <p:nvSpPr>
          <p:cNvPr id="9" name="TextBox 8"/>
          <p:cNvSpPr txBox="1"/>
          <p:nvPr/>
        </p:nvSpPr>
        <p:spPr>
          <a:xfrm>
            <a:off x="6096000" y="971550"/>
            <a:ext cx="2590800" cy="2286000"/>
          </a:xfrm>
          <a:prstGeom prst="rect">
            <a:avLst/>
          </a:prstGeom>
          <a:noFill/>
        </p:spPr>
        <p:txBody>
          <a:bodyPr wrap="none" rtlCol="0">
            <a:noAutofit/>
          </a:bodyPr>
          <a:lstStyle/>
          <a:p>
            <a:r>
              <a:rPr lang="en-US" b="1" dirty="0" smtClean="0">
                <a:latin typeface="Segoe UI" panose="020B0502040204020203" pitchFamily="34" charset="0"/>
                <a:cs typeface="Segoe UI" panose="020B0502040204020203" pitchFamily="34" charset="0"/>
              </a:rPr>
              <a:t>Division</a:t>
            </a:r>
          </a:p>
          <a:p>
            <a:r>
              <a:rPr lang="en-US" sz="1400" dirty="0" smtClean="0">
                <a:latin typeface="Segoe UI" panose="020B0502040204020203" pitchFamily="34" charset="0"/>
                <a:cs typeface="Segoe UI" panose="020B0502040204020203" pitchFamily="34" charset="0"/>
              </a:rPr>
              <a:t>Dave Schaller</a:t>
            </a:r>
          </a:p>
          <a:p>
            <a:r>
              <a:rPr lang="en-US" sz="1400" dirty="0" smtClean="0">
                <a:latin typeface="Segoe UI" panose="020B0502040204020203" pitchFamily="34" charset="0"/>
                <a:cs typeface="Segoe UI" panose="020B0502040204020203" pitchFamily="34" charset="0"/>
              </a:rPr>
              <a:t>Scott Howard</a:t>
            </a:r>
          </a:p>
          <a:p>
            <a:pPr lvl="1"/>
            <a:endParaRPr lang="en-US" dirty="0" smtClean="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23564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Pre-NTI to Qualify -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8332506"/>
              </p:ext>
            </p:extLst>
          </p:nvPr>
        </p:nvGraphicFramePr>
        <p:xfrm>
          <a:off x="514484" y="742950"/>
          <a:ext cx="8324717" cy="3787140"/>
        </p:xfrm>
        <a:graphic>
          <a:graphicData uri="http://schemas.openxmlformats.org/drawingml/2006/table">
            <a:tbl>
              <a:tblPr firstRow="1" bandRow="1">
                <a:tableStyleId>{5C22544A-7EE6-4342-B048-85BDC9FD1C3A}</a:tableStyleId>
              </a:tblPr>
              <a:tblGrid>
                <a:gridCol w="1771516">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05201">
                  <a:extLst>
                    <a:ext uri="{9D8B030D-6E8A-4147-A177-3AD203B41FA5}">
                      <a16:colId xmlns:a16="http://schemas.microsoft.com/office/drawing/2014/main" val="20002"/>
                    </a:ext>
                  </a:extLst>
                </a:gridCol>
              </a:tblGrid>
              <a:tr h="342900">
                <a:tc>
                  <a:txBody>
                    <a:bodyPr/>
                    <a:lstStyle/>
                    <a:p>
                      <a:r>
                        <a:rPr lang="en-US" dirty="0" smtClean="0"/>
                        <a:t>Phase</a:t>
                      </a:r>
                      <a:endParaRPr lang="en-US" dirty="0"/>
                    </a:p>
                  </a:txBody>
                  <a:tcPr/>
                </a:tc>
                <a:tc>
                  <a:txBody>
                    <a:bodyPr/>
                    <a:lstStyle/>
                    <a:p>
                      <a:r>
                        <a:rPr lang="en-US" dirty="0" smtClean="0"/>
                        <a:t>Goal</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10000"/>
                  </a:ext>
                </a:extLst>
              </a:tr>
              <a:tr h="342900">
                <a:tc>
                  <a:txBody>
                    <a:bodyPr/>
                    <a:lstStyle/>
                    <a:p>
                      <a:r>
                        <a:rPr lang="en-US" dirty="0" smtClean="0"/>
                        <a:t>Pre-NTI</a:t>
                      </a:r>
                      <a:endParaRPr lang="en-US" dirty="0"/>
                    </a:p>
                  </a:txBody>
                  <a:tcPr/>
                </a:tc>
                <a:tc>
                  <a:txBody>
                    <a:bodyPr/>
                    <a:lstStyle/>
                    <a:p>
                      <a:r>
                        <a:rPr lang="en-US" dirty="0" smtClean="0"/>
                        <a:t>System Requirements</a:t>
                      </a:r>
                      <a:endParaRPr lang="en-US" dirty="0"/>
                    </a:p>
                  </a:txBody>
                  <a:tcPr/>
                </a:tc>
                <a:tc>
                  <a:txBody>
                    <a:bodyPr/>
                    <a:lstStyle/>
                    <a:p>
                      <a:r>
                        <a:rPr lang="en-US" dirty="0" smtClean="0"/>
                        <a:t>Requirements defined and agreed to by HIS</a:t>
                      </a:r>
                      <a:endParaRPr lang="en-US" dirty="0"/>
                    </a:p>
                  </a:txBody>
                  <a:tcPr/>
                </a:tc>
                <a:extLst>
                  <a:ext uri="{0D108BD9-81ED-4DB2-BD59-A6C34878D82A}">
                    <a16:rowId xmlns:a16="http://schemas.microsoft.com/office/drawing/2014/main" val="10001"/>
                  </a:ext>
                </a:extLst>
              </a:tr>
              <a:tr h="342900">
                <a:tc>
                  <a:txBody>
                    <a:bodyPr/>
                    <a:lstStyle/>
                    <a:p>
                      <a:endParaRPr lang="en-US" dirty="0"/>
                    </a:p>
                  </a:txBody>
                  <a:tcPr/>
                </a:tc>
                <a:tc>
                  <a:txBody>
                    <a:bodyPr/>
                    <a:lstStyle/>
                    <a:p>
                      <a:r>
                        <a:rPr lang="en-US" dirty="0" smtClean="0"/>
                        <a:t>Definition</a:t>
                      </a:r>
                      <a:r>
                        <a:rPr lang="en-US" baseline="0" dirty="0" smtClean="0"/>
                        <a:t> of Service</a:t>
                      </a:r>
                      <a:endParaRPr lang="en-US" dirty="0"/>
                    </a:p>
                  </a:txBody>
                  <a:tcPr/>
                </a:tc>
                <a:tc>
                  <a:txBody>
                    <a:bodyPr/>
                    <a:lstStyle/>
                    <a:p>
                      <a:r>
                        <a:rPr lang="en-US" dirty="0" smtClean="0"/>
                        <a:t>Service defined</a:t>
                      </a:r>
                      <a:r>
                        <a:rPr lang="en-US" baseline="0" dirty="0" smtClean="0"/>
                        <a:t> and implementation initiated</a:t>
                      </a:r>
                      <a:endParaRPr lang="en-US" dirty="0"/>
                    </a:p>
                  </a:txBody>
                  <a:tcPr/>
                </a:tc>
                <a:extLst>
                  <a:ext uri="{0D108BD9-81ED-4DB2-BD59-A6C34878D82A}">
                    <a16:rowId xmlns:a16="http://schemas.microsoft.com/office/drawing/2014/main" val="10002"/>
                  </a:ext>
                </a:extLst>
              </a:tr>
              <a:tr h="342900">
                <a:tc>
                  <a:txBody>
                    <a:bodyPr/>
                    <a:lstStyle/>
                    <a:p>
                      <a:endParaRPr lang="en-US" dirty="0"/>
                    </a:p>
                  </a:txBody>
                  <a:tcPr/>
                </a:tc>
                <a:tc>
                  <a:txBody>
                    <a:bodyPr/>
                    <a:lstStyle/>
                    <a:p>
                      <a:r>
                        <a:rPr lang="en-US" dirty="0" smtClean="0"/>
                        <a:t>Draft of ‘Cost of Service’</a:t>
                      </a:r>
                      <a:endParaRPr lang="en-US" dirty="0"/>
                    </a:p>
                  </a:txBody>
                  <a:tcPr/>
                </a:tc>
                <a:tc>
                  <a:txBody>
                    <a:bodyPr/>
                    <a:lstStyle/>
                    <a:p>
                      <a:r>
                        <a:rPr lang="en-US" dirty="0" smtClean="0"/>
                        <a:t>Cost was defined and agreed upon by HIS</a:t>
                      </a:r>
                      <a:endParaRPr lang="en-US" dirty="0"/>
                    </a:p>
                  </a:txBody>
                  <a:tcPr/>
                </a:tc>
                <a:extLst>
                  <a:ext uri="{0D108BD9-81ED-4DB2-BD59-A6C34878D82A}">
                    <a16:rowId xmlns:a16="http://schemas.microsoft.com/office/drawing/2014/main" val="10003"/>
                  </a:ext>
                </a:extLst>
              </a:tr>
              <a:tr h="342900">
                <a:tc>
                  <a:txBody>
                    <a:bodyPr/>
                    <a:lstStyle/>
                    <a:p>
                      <a:endParaRPr lang="en-US" dirty="0"/>
                    </a:p>
                  </a:txBody>
                  <a:tcPr/>
                </a:tc>
                <a:tc>
                  <a:txBody>
                    <a:bodyPr/>
                    <a:lstStyle/>
                    <a:p>
                      <a:r>
                        <a:rPr lang="en-US" dirty="0" smtClean="0"/>
                        <a:t>Engage additional candidate Divisions</a:t>
                      </a:r>
                      <a:endParaRPr lang="en-US" dirty="0"/>
                    </a:p>
                  </a:txBody>
                  <a:tcPr/>
                </a:tc>
                <a:tc>
                  <a:txBody>
                    <a:bodyPr/>
                    <a:lstStyle/>
                    <a:p>
                      <a:r>
                        <a:rPr lang="en-US" dirty="0" smtClean="0"/>
                        <a:t>IPD and TSSD(MVSS/SSD) were engaged to gain additional viewpoints.</a:t>
                      </a:r>
                      <a:endParaRPr lang="en-US" dirty="0"/>
                    </a:p>
                  </a:txBody>
                  <a:tcPr/>
                </a:tc>
                <a:extLst>
                  <a:ext uri="{0D108BD9-81ED-4DB2-BD59-A6C34878D82A}">
                    <a16:rowId xmlns:a16="http://schemas.microsoft.com/office/drawing/2014/main" val="10004"/>
                  </a:ext>
                </a:extLst>
              </a:tr>
              <a:tr h="342900">
                <a:tc>
                  <a:txBody>
                    <a:bodyPr/>
                    <a:lstStyle/>
                    <a:p>
                      <a:endParaRPr lang="en-US" dirty="0"/>
                    </a:p>
                  </a:txBody>
                  <a:tcPr/>
                </a:tc>
                <a:tc>
                  <a:txBody>
                    <a:bodyPr/>
                    <a:lstStyle/>
                    <a:p>
                      <a:r>
                        <a:rPr lang="en-US" dirty="0" smtClean="0"/>
                        <a:t>System Architecture</a:t>
                      </a:r>
                      <a:endParaRPr lang="en-US" dirty="0"/>
                    </a:p>
                  </a:txBody>
                  <a:tcPr/>
                </a:tc>
                <a:tc>
                  <a:txBody>
                    <a:bodyPr/>
                    <a:lstStyle/>
                    <a:p>
                      <a:r>
                        <a:rPr lang="en-US" dirty="0" smtClean="0"/>
                        <a:t>System Architecture</a:t>
                      </a:r>
                      <a:r>
                        <a:rPr lang="en-US" baseline="0" dirty="0" smtClean="0"/>
                        <a:t> document was authored and reviewed by HIS. </a:t>
                      </a:r>
                      <a:endParaRPr lang="en-US" dirty="0"/>
                    </a:p>
                  </a:txBody>
                  <a:tcPr/>
                </a:tc>
                <a:extLst>
                  <a:ext uri="{0D108BD9-81ED-4DB2-BD59-A6C34878D82A}">
                    <a16:rowId xmlns:a16="http://schemas.microsoft.com/office/drawing/2014/main" val="10005"/>
                  </a:ext>
                </a:extLst>
              </a:tr>
              <a:tr h="342900">
                <a:tc>
                  <a:txBody>
                    <a:bodyPr/>
                    <a:lstStyle/>
                    <a:p>
                      <a:endParaRPr lang="en-US" dirty="0"/>
                    </a:p>
                  </a:txBody>
                  <a:tcPr/>
                </a:tc>
                <a:tc>
                  <a:txBody>
                    <a:bodyPr/>
                    <a:lstStyle/>
                    <a:p>
                      <a:r>
                        <a:rPr lang="en-US" dirty="0" smtClean="0"/>
                        <a:t>Draft of Service Level Agreement (SLA)</a:t>
                      </a:r>
                      <a:endParaRPr lang="en-US" dirty="0"/>
                    </a:p>
                  </a:txBody>
                  <a:tcPr/>
                </a:tc>
                <a:tc>
                  <a:txBody>
                    <a:bodyPr/>
                    <a:lstStyle/>
                    <a:p>
                      <a:r>
                        <a:rPr lang="en-US" dirty="0" smtClean="0"/>
                        <a:t>Completed</a:t>
                      </a:r>
                      <a:r>
                        <a:rPr lang="en-US" baseline="0" dirty="0" smtClean="0"/>
                        <a:t> and reviewed by HIS</a:t>
                      </a:r>
                      <a:endParaRPr lang="en-US" dirty="0"/>
                    </a:p>
                  </a:txBody>
                  <a:tcPr/>
                </a:tc>
                <a:extLst>
                  <a:ext uri="{0D108BD9-81ED-4DB2-BD59-A6C34878D82A}">
                    <a16:rowId xmlns:a16="http://schemas.microsoft.com/office/drawing/2014/main" val="10006"/>
                  </a:ext>
                </a:extLst>
              </a:tr>
              <a:tr h="342900">
                <a:tc>
                  <a:txBody>
                    <a:bodyPr/>
                    <a:lstStyle/>
                    <a:p>
                      <a:r>
                        <a:rPr lang="en-US" dirty="0" smtClean="0"/>
                        <a:t>Explore</a:t>
                      </a:r>
                      <a:endParaRPr lang="en-US" dirty="0"/>
                    </a:p>
                  </a:txBody>
                  <a:tcPr/>
                </a:tc>
                <a:tc>
                  <a:txBody>
                    <a:bodyPr/>
                    <a:lstStyle/>
                    <a:p>
                      <a:r>
                        <a:rPr lang="en-US" dirty="0" smtClean="0"/>
                        <a:t>Implement the</a:t>
                      </a:r>
                      <a:r>
                        <a:rPr lang="en-US" baseline="0" dirty="0" smtClean="0"/>
                        <a:t> Service</a:t>
                      </a:r>
                      <a:endParaRPr lang="en-US" dirty="0"/>
                    </a:p>
                  </a:txBody>
                  <a:tcPr/>
                </a:tc>
                <a:tc>
                  <a:txBody>
                    <a:bodyPr/>
                    <a:lstStyle/>
                    <a:p>
                      <a:r>
                        <a:rPr lang="en-US" dirty="0" smtClean="0"/>
                        <a:t>Service is implemented, and available</a:t>
                      </a:r>
                      <a:r>
                        <a:rPr lang="en-US" baseline="0" dirty="0" smtClean="0"/>
                        <a:t> to all 3M teams.</a:t>
                      </a:r>
                      <a:endParaRPr lang="en-US" dirty="0"/>
                    </a:p>
                  </a:txBody>
                  <a:tcPr/>
                </a:tc>
                <a:extLst>
                  <a:ext uri="{0D108BD9-81ED-4DB2-BD59-A6C34878D82A}">
                    <a16:rowId xmlns:a16="http://schemas.microsoft.com/office/drawing/2014/main" val="10007"/>
                  </a:ext>
                </a:extLst>
              </a:tr>
              <a:tr h="342900">
                <a:tc>
                  <a:txBody>
                    <a:bodyPr/>
                    <a:lstStyle/>
                    <a:p>
                      <a:endParaRPr lang="en-US" dirty="0"/>
                    </a:p>
                  </a:txBody>
                  <a:tcPr/>
                </a:tc>
                <a:tc>
                  <a:txBody>
                    <a:bodyPr/>
                    <a:lstStyle/>
                    <a:p>
                      <a:r>
                        <a:rPr lang="en-US" dirty="0" smtClean="0"/>
                        <a:t>Run Pilot by on-boarding specific HIS</a:t>
                      </a:r>
                      <a:r>
                        <a:rPr lang="en-US" baseline="0" dirty="0" smtClean="0"/>
                        <a:t> and SEMS teams</a:t>
                      </a:r>
                      <a:endParaRPr lang="en-US" dirty="0"/>
                    </a:p>
                  </a:txBody>
                  <a:tcPr/>
                </a:tc>
                <a:tc>
                  <a:txBody>
                    <a:bodyPr/>
                    <a:lstStyle/>
                    <a:p>
                      <a:r>
                        <a:rPr lang="en-US" dirty="0" smtClean="0"/>
                        <a:t>Pilot was completed</a:t>
                      </a:r>
                      <a:r>
                        <a:rPr lang="en-US" baseline="0" dirty="0" smtClean="0"/>
                        <a:t> with improvement steps identified.  Implementation is underway.</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23995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Outline</a:t>
            </a:r>
            <a:endParaRPr lang="en-US" dirty="0"/>
          </a:p>
        </p:txBody>
      </p:sp>
      <p:sp>
        <p:nvSpPr>
          <p:cNvPr id="3" name="Subtitle 2"/>
          <p:cNvSpPr>
            <a:spLocks noGrp="1"/>
          </p:cNvSpPr>
          <p:nvPr>
            <p:ph type="subTitle" idx="1"/>
          </p:nvPr>
        </p:nvSpPr>
        <p:spPr/>
        <p:txBody>
          <a:bodyPr/>
          <a:lstStyle/>
          <a:p>
            <a:r>
              <a:rPr lang="en-US" dirty="0" smtClean="0"/>
              <a:t>Team Self-Scoring of NTI Deliverables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606080976"/>
              </p:ext>
            </p:extLst>
          </p:nvPr>
        </p:nvGraphicFramePr>
        <p:xfrm>
          <a:off x="514350" y="750888"/>
          <a:ext cx="8094663" cy="4030661"/>
        </p:xfrm>
        <a:graphic>
          <a:graphicData uri="http://schemas.openxmlformats.org/drawingml/2006/table">
            <a:tbl>
              <a:tblPr firstRow="1" bandRow="1">
                <a:tableStyleId>{D7AC3CCA-C797-4891-BE02-D94E43425B78}</a:tableStyleId>
              </a:tblPr>
              <a:tblGrid>
                <a:gridCol w="169545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5713413">
                  <a:extLst>
                    <a:ext uri="{9D8B030D-6E8A-4147-A177-3AD203B41FA5}">
                      <a16:colId xmlns:a16="http://schemas.microsoft.com/office/drawing/2014/main" val="20002"/>
                    </a:ext>
                  </a:extLst>
                </a:gridCol>
              </a:tblGrid>
              <a:tr h="425815">
                <a:tc>
                  <a:txBody>
                    <a:bodyPr/>
                    <a:lstStyle/>
                    <a:p>
                      <a:pPr marL="0" algn="l" defTabSz="342901" rtl="0" eaLnBrk="1" latinLnBrk="0" hangingPunct="1"/>
                      <a:r>
                        <a:rPr lang="en-US" sz="1000" b="0" kern="1200" dirty="0" smtClean="0">
                          <a:solidFill>
                            <a:schemeClr val="dk1"/>
                          </a:solidFill>
                          <a:latin typeface="Segoe UI" panose="020B0502040204020203" pitchFamily="34" charset="0"/>
                          <a:ea typeface="+mn-ea"/>
                          <a:cs typeface="Segoe UI" panose="020B0502040204020203" pitchFamily="34" charset="0"/>
                        </a:rPr>
                        <a:t>Technology Development</a:t>
                      </a:r>
                    </a:p>
                  </a:txBody>
                  <a:tcPr anchor="ctr">
                    <a:solidFill>
                      <a:schemeClr val="bg1"/>
                    </a:solidFill>
                  </a:tcPr>
                </a:tc>
                <a:tc>
                  <a:txBody>
                    <a:bodyPr/>
                    <a:lstStyle/>
                    <a:p>
                      <a:pPr marL="0" algn="l" defTabSz="342901" rtl="0" eaLnBrk="1" latinLnBrk="0" hangingPunct="1"/>
                      <a:endParaRPr lang="en-US" sz="1000" b="0" kern="1200" dirty="0" smtClean="0">
                        <a:solidFill>
                          <a:schemeClr val="dk1"/>
                        </a:solidFill>
                        <a:latin typeface="Segoe UI" panose="020B0502040204020203" pitchFamily="34" charset="0"/>
                        <a:ea typeface="+mn-ea"/>
                        <a:cs typeface="Segoe UI" panose="020B0502040204020203" pitchFamily="34" charset="0"/>
                      </a:endParaRPr>
                    </a:p>
                  </a:txBody>
                  <a:tcPr>
                    <a:solidFill>
                      <a:srgbClr val="00B050"/>
                    </a:solidFill>
                  </a:tcPr>
                </a:tc>
                <a:tc>
                  <a:txBody>
                    <a:bodyPr/>
                    <a:lstStyle/>
                    <a:p>
                      <a:pPr marL="0" algn="l" defTabSz="342901" rtl="0" eaLnBrk="1" latinLnBrk="0" hangingPunct="1"/>
                      <a:r>
                        <a:rPr lang="en-US" sz="1000" b="0" kern="1200" dirty="0" smtClean="0">
                          <a:solidFill>
                            <a:schemeClr val="dk1"/>
                          </a:solidFill>
                          <a:latin typeface="Segoe UI" panose="020B0502040204020203" pitchFamily="34" charset="0"/>
                          <a:ea typeface="+mn-ea"/>
                          <a:cs typeface="Segoe UI" panose="020B0502040204020203" pitchFamily="34" charset="0"/>
                        </a:rPr>
                        <a:t>Implementation</a:t>
                      </a:r>
                      <a:r>
                        <a:rPr lang="en-US" sz="1000" b="0" kern="1200" baseline="0" dirty="0" smtClean="0">
                          <a:solidFill>
                            <a:schemeClr val="dk1"/>
                          </a:solidFill>
                          <a:latin typeface="Segoe UI" panose="020B0502040204020203" pitchFamily="34" charset="0"/>
                          <a:ea typeface="+mn-ea"/>
                          <a:cs typeface="Segoe UI" panose="020B0502040204020203" pitchFamily="34" charset="0"/>
                        </a:rPr>
                        <a:t> of Microsoft Team Foundation Server 2013.</a:t>
                      </a:r>
                      <a:endParaRPr lang="en-US" sz="1000" b="0" kern="1200" dirty="0" smtClean="0">
                        <a:solidFill>
                          <a:schemeClr val="dk1"/>
                        </a:solidFill>
                        <a:latin typeface="Segoe UI" panose="020B0502040204020203" pitchFamily="34" charset="0"/>
                        <a:ea typeface="+mn-ea"/>
                        <a:cs typeface="Segoe UI" panose="020B0502040204020203" pitchFamily="34" charset="0"/>
                      </a:endParaRPr>
                    </a:p>
                  </a:txBody>
                  <a:tcPr anchor="ctr">
                    <a:solidFill>
                      <a:schemeClr val="bg1"/>
                    </a:solidFill>
                  </a:tcPr>
                </a:tc>
                <a:extLst>
                  <a:ext uri="{0D108BD9-81ED-4DB2-BD59-A6C34878D82A}">
                    <a16:rowId xmlns:a16="http://schemas.microsoft.com/office/drawing/2014/main" val="10000"/>
                  </a:ext>
                </a:extLst>
              </a:tr>
              <a:tr h="425815">
                <a:tc>
                  <a:txBody>
                    <a:bodyPr/>
                    <a:lstStyle/>
                    <a:p>
                      <a:r>
                        <a:rPr lang="en-US" sz="1000" dirty="0" smtClean="0">
                          <a:latin typeface="Segoe UI" panose="020B0502040204020203" pitchFamily="34" charset="0"/>
                          <a:cs typeface="Segoe UI" panose="020B0502040204020203" pitchFamily="34" charset="0"/>
                        </a:rPr>
                        <a:t>Technology Roadmap</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algn="ctr"/>
                      <a:endParaRPr lang="en-US" sz="1000" dirty="0">
                        <a:solidFill>
                          <a:srgbClr val="FFFF00"/>
                        </a:solidFill>
                        <a:latin typeface="Segoe UI" panose="020B0502040204020203" pitchFamily="34" charset="0"/>
                        <a:cs typeface="Segoe UI" panose="020B0502040204020203" pitchFamily="34" charset="0"/>
                      </a:endParaRPr>
                    </a:p>
                  </a:txBody>
                  <a:tcPr anchor="ctr">
                    <a:solidFill>
                      <a:srgbClr val="FFFF00"/>
                    </a:solidFill>
                  </a:tcPr>
                </a:tc>
                <a:tc>
                  <a:txBody>
                    <a:bodyPr/>
                    <a:lstStyle/>
                    <a:p>
                      <a:r>
                        <a:rPr lang="en-US" sz="1000" dirty="0" smtClean="0">
                          <a:latin typeface="Segoe UI" panose="020B0502040204020203" pitchFamily="34" charset="0"/>
                          <a:cs typeface="Segoe UI" panose="020B0502040204020203" pitchFamily="34" charset="0"/>
                        </a:rPr>
                        <a:t>Resource constrains</a:t>
                      </a:r>
                      <a:r>
                        <a:rPr lang="en-US" sz="1000" baseline="0" dirty="0" smtClean="0">
                          <a:latin typeface="Segoe UI" panose="020B0502040204020203" pitchFamily="34" charset="0"/>
                          <a:cs typeface="Segoe UI" panose="020B0502040204020203" pitchFamily="34" charset="0"/>
                        </a:rPr>
                        <a:t> may hinder the team velocity, and onboarding pace.</a:t>
                      </a:r>
                    </a:p>
                  </a:txBody>
                  <a:tcPr anchor="ctr">
                    <a:solidFill>
                      <a:schemeClr val="bg1"/>
                    </a:solidFill>
                  </a:tcPr>
                </a:tc>
                <a:extLst>
                  <a:ext uri="{0D108BD9-81ED-4DB2-BD59-A6C34878D82A}">
                    <a16:rowId xmlns:a16="http://schemas.microsoft.com/office/drawing/2014/main" val="10001"/>
                  </a:ext>
                </a:extLst>
              </a:tr>
              <a:tr h="524978">
                <a:tc>
                  <a:txBody>
                    <a:bodyPr/>
                    <a:lstStyle/>
                    <a:p>
                      <a:r>
                        <a:rPr lang="en-US" sz="1000" dirty="0" smtClean="0">
                          <a:latin typeface="Segoe UI" panose="020B0502040204020203" pitchFamily="34" charset="0"/>
                          <a:cs typeface="Segoe UI" panose="020B0502040204020203" pitchFamily="34" charset="0"/>
                        </a:rPr>
                        <a:t>Technology Protection Plan</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algn="ctr"/>
                      <a:endParaRPr lang="en-US" sz="1000" dirty="0">
                        <a:solidFill>
                          <a:schemeClr val="tx1"/>
                        </a:solidFill>
                        <a:latin typeface="Segoe UI" panose="020B0502040204020203" pitchFamily="34" charset="0"/>
                        <a:cs typeface="Segoe UI" panose="020B0502040204020203" pitchFamily="34" charset="0"/>
                      </a:endParaRPr>
                    </a:p>
                  </a:txBody>
                  <a:tcPr anchor="ctr">
                    <a:solidFill>
                      <a:srgbClr val="00B050"/>
                    </a:solidFill>
                  </a:tcPr>
                </a:tc>
                <a:tc>
                  <a:txBody>
                    <a:bodyPr/>
                    <a:lstStyle/>
                    <a:p>
                      <a:r>
                        <a:rPr lang="en-US" sz="1000" dirty="0" smtClean="0">
                          <a:latin typeface="Segoe UI" panose="020B0502040204020203" pitchFamily="34" charset="0"/>
                          <a:cs typeface="Segoe UI" panose="020B0502040204020203" pitchFamily="34" charset="0"/>
                        </a:rPr>
                        <a:t>No issues</a:t>
                      </a:r>
                      <a:endParaRPr lang="en-US" sz="1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2"/>
                  </a:ext>
                </a:extLst>
              </a:tr>
              <a:tr h="425815">
                <a:tc>
                  <a:txBody>
                    <a:bodyPr/>
                    <a:lstStyle/>
                    <a:p>
                      <a:r>
                        <a:rPr lang="en-US" sz="1000" dirty="0" smtClean="0">
                          <a:latin typeface="Segoe UI" panose="020B0502040204020203" pitchFamily="34" charset="0"/>
                          <a:cs typeface="Segoe UI" panose="020B0502040204020203" pitchFamily="34" charset="0"/>
                        </a:rPr>
                        <a:t>Market Attractiveness</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endParaRPr lang="en-US" sz="1000" dirty="0" smtClean="0">
                        <a:solidFill>
                          <a:schemeClr val="tx1"/>
                        </a:solidFill>
                        <a:latin typeface="Segoe UI" panose="020B0502040204020203" pitchFamily="34" charset="0"/>
                        <a:cs typeface="Segoe UI" panose="020B0502040204020203" pitchFamily="34" charset="0"/>
                      </a:endParaRPr>
                    </a:p>
                  </a:txBody>
                  <a:tcPr anchor="ctr">
                    <a:solidFill>
                      <a:srgbClr val="00B050"/>
                    </a:solidFill>
                  </a:tcPr>
                </a:tc>
                <a:tc>
                  <a:txBody>
                    <a:bodyPr/>
                    <a:lstStyle/>
                    <a:p>
                      <a:r>
                        <a:rPr lang="en-US" sz="1000" dirty="0" smtClean="0">
                          <a:latin typeface="Segoe UI" panose="020B0502040204020203" pitchFamily="34" charset="0"/>
                          <a:cs typeface="Segoe UI" panose="020B0502040204020203" pitchFamily="34" charset="0"/>
                        </a:rPr>
                        <a:t>TFS</a:t>
                      </a:r>
                      <a:r>
                        <a:rPr lang="en-US" sz="1000" baseline="0" dirty="0" smtClean="0">
                          <a:latin typeface="Segoe UI" panose="020B0502040204020203" pitchFamily="34" charset="0"/>
                          <a:cs typeface="Segoe UI" panose="020B0502040204020203" pitchFamily="34" charset="0"/>
                        </a:rPr>
                        <a:t> is a market leader, and has been adopted by many large companies.</a:t>
                      </a:r>
                      <a:endParaRPr lang="en-US" sz="1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3"/>
                  </a:ext>
                </a:extLst>
              </a:tr>
              <a:tr h="425815">
                <a:tc>
                  <a:txBody>
                    <a:bodyPr/>
                    <a:lstStyle/>
                    <a:p>
                      <a:r>
                        <a:rPr lang="en-US" sz="1000" dirty="0" smtClean="0">
                          <a:latin typeface="Segoe UI" panose="020B0502040204020203" pitchFamily="34" charset="0"/>
                          <a:cs typeface="Segoe UI" panose="020B0502040204020203" pitchFamily="34" charset="0"/>
                        </a:rPr>
                        <a:t>Business Justification</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en-US" sz="1000" dirty="0">
                        <a:latin typeface="Segoe UI" panose="020B0502040204020203" pitchFamily="34" charset="0"/>
                        <a:cs typeface="Segoe UI" panose="020B0502040204020203" pitchFamily="34" charset="0"/>
                      </a:endParaRPr>
                    </a:p>
                  </a:txBody>
                  <a:tcPr>
                    <a:solidFill>
                      <a:srgbClr val="00B050"/>
                    </a:solidFill>
                  </a:tcPr>
                </a:tc>
                <a:tc>
                  <a:txBody>
                    <a:bodyPr/>
                    <a:lstStyle/>
                    <a:p>
                      <a:pPr marL="0" marR="0" indent="0" algn="l" defTabSz="342901" rtl="0" eaLnBrk="1" fontAlgn="auto" latinLnBrk="0" hangingPunct="1">
                        <a:lnSpc>
                          <a:spcPct val="100000"/>
                        </a:lnSpc>
                        <a:spcBef>
                          <a:spcPts val="0"/>
                        </a:spcBef>
                        <a:spcAft>
                          <a:spcPts val="0"/>
                        </a:spcAft>
                        <a:buClrTx/>
                        <a:buSzTx/>
                        <a:buFontTx/>
                        <a:buNone/>
                        <a:tabLst/>
                        <a:defRPr/>
                      </a:pPr>
                      <a:r>
                        <a:rPr lang="en-US" sz="1000" dirty="0" smtClean="0">
                          <a:latin typeface="Segoe UI" panose="020B0502040204020203" pitchFamily="34" charset="0"/>
                          <a:cs typeface="Segoe UI" panose="020B0502040204020203" pitchFamily="34" charset="0"/>
                        </a:rPr>
                        <a:t>HISD:  ETFS was cost effective, and provided better support, backups, and uptime vs. division hosted.</a:t>
                      </a:r>
                    </a:p>
                  </a:txBody>
                  <a:tcPr anchor="ctr">
                    <a:solidFill>
                      <a:schemeClr val="bg1"/>
                    </a:solidFill>
                  </a:tcPr>
                </a:tc>
                <a:extLst>
                  <a:ext uri="{0D108BD9-81ED-4DB2-BD59-A6C34878D82A}">
                    <a16:rowId xmlns:a16="http://schemas.microsoft.com/office/drawing/2014/main" val="10004"/>
                  </a:ext>
                </a:extLst>
              </a:tr>
              <a:tr h="425815">
                <a:tc>
                  <a:txBody>
                    <a:bodyPr/>
                    <a:lstStyle/>
                    <a:p>
                      <a:r>
                        <a:rPr lang="en-US" sz="1000" dirty="0" smtClean="0">
                          <a:latin typeface="Segoe UI" panose="020B0502040204020203" pitchFamily="34" charset="0"/>
                          <a:cs typeface="Segoe UI" panose="020B0502040204020203" pitchFamily="34" charset="0"/>
                        </a:rPr>
                        <a:t>EHS&amp;R Requirements</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endParaRPr lang="en-US" sz="1000" dirty="0" smtClean="0">
                        <a:solidFill>
                          <a:schemeClr val="tx1"/>
                        </a:solidFill>
                        <a:latin typeface="Segoe UI" panose="020B0502040204020203" pitchFamily="34" charset="0"/>
                        <a:cs typeface="Segoe UI" panose="020B0502040204020203" pitchFamily="34" charset="0"/>
                      </a:endParaRPr>
                    </a:p>
                  </a:txBody>
                  <a:tcPr anchor="ctr">
                    <a:solidFill>
                      <a:srgbClr val="FFFF00"/>
                    </a:solidFill>
                  </a:tcPr>
                </a:tc>
                <a:tc>
                  <a:txBody>
                    <a:bodyPr/>
                    <a:lstStyle/>
                    <a:p>
                      <a:r>
                        <a:rPr lang="en-US" sz="1000" dirty="0" smtClean="0">
                          <a:latin typeface="Segoe UI" panose="020B0502040204020203" pitchFamily="34" charset="0"/>
                          <a:cs typeface="Segoe UI" panose="020B0502040204020203" pitchFamily="34" charset="0"/>
                        </a:rPr>
                        <a:t>Current</a:t>
                      </a:r>
                      <a:r>
                        <a:rPr lang="en-US" sz="1000" baseline="0" dirty="0" smtClean="0">
                          <a:latin typeface="Segoe UI" panose="020B0502040204020203" pitchFamily="34" charset="0"/>
                          <a:cs typeface="Segoe UI" panose="020B0502040204020203" pitchFamily="34" charset="0"/>
                        </a:rPr>
                        <a:t> users do not have safety or Regulatory needs.  </a:t>
                      </a:r>
                      <a:r>
                        <a:rPr lang="en-US" sz="1000" baseline="0" dirty="0" smtClean="0">
                          <a:latin typeface="Segoe UI" panose="020B0502040204020203" pitchFamily="34" charset="0"/>
                          <a:cs typeface="Segoe UI" panose="020B0502040204020203" pitchFamily="34" charset="0"/>
                        </a:rPr>
                        <a:t>IPD and OCS have </a:t>
                      </a:r>
                      <a:r>
                        <a:rPr lang="en-US" sz="1000" baseline="0" dirty="0" smtClean="0">
                          <a:latin typeface="Segoe UI" panose="020B0502040204020203" pitchFamily="34" charset="0"/>
                          <a:cs typeface="Segoe UI" panose="020B0502040204020203" pitchFamily="34" charset="0"/>
                        </a:rPr>
                        <a:t>requirements for use, but </a:t>
                      </a:r>
                      <a:r>
                        <a:rPr lang="en-US" sz="1000" baseline="0" dirty="0" smtClean="0">
                          <a:latin typeface="Segoe UI" panose="020B0502040204020203" pitchFamily="34" charset="0"/>
                          <a:cs typeface="Segoe UI" panose="020B0502040204020203" pitchFamily="34" charset="0"/>
                        </a:rPr>
                        <a:t>do not </a:t>
                      </a:r>
                      <a:r>
                        <a:rPr lang="en-US" sz="1000" baseline="0" dirty="0" smtClean="0">
                          <a:latin typeface="Segoe UI" panose="020B0502040204020203" pitchFamily="34" charset="0"/>
                          <a:cs typeface="Segoe UI" panose="020B0502040204020203" pitchFamily="34" charset="0"/>
                        </a:rPr>
                        <a:t>have capacity to develop a solution.</a:t>
                      </a:r>
                      <a:endParaRPr lang="en-US" sz="1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5"/>
                  </a:ext>
                </a:extLst>
              </a:tr>
              <a:tr h="524978">
                <a:tc>
                  <a:txBody>
                    <a:bodyPr/>
                    <a:lstStyle/>
                    <a:p>
                      <a:r>
                        <a:rPr lang="en-US" sz="1000" dirty="0" smtClean="0">
                          <a:latin typeface="Segoe UI" panose="020B0502040204020203" pitchFamily="34" charset="0"/>
                          <a:cs typeface="Segoe UI" panose="020B0502040204020203" pitchFamily="34" charset="0"/>
                        </a:rPr>
                        <a:t>Preliminary</a:t>
                      </a:r>
                      <a:r>
                        <a:rPr lang="en-US" sz="1000" baseline="0" dirty="0" smtClean="0">
                          <a:latin typeface="Segoe UI" panose="020B0502040204020203" pitchFamily="34" charset="0"/>
                          <a:cs typeface="Segoe UI" panose="020B0502040204020203" pitchFamily="34" charset="0"/>
                        </a:rPr>
                        <a:t> Manufacturing /Implementation Plan</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en-US" sz="1000" dirty="0">
                        <a:latin typeface="Segoe UI" panose="020B0502040204020203" pitchFamily="34" charset="0"/>
                        <a:cs typeface="Segoe UI" panose="020B0502040204020203" pitchFamily="34" charset="0"/>
                      </a:endParaRPr>
                    </a:p>
                  </a:txBody>
                  <a:tcPr>
                    <a:solidFill>
                      <a:srgbClr val="00B050"/>
                    </a:solidFill>
                  </a:tcPr>
                </a:tc>
                <a:tc>
                  <a:txBody>
                    <a:bodyPr/>
                    <a:lstStyle/>
                    <a:p>
                      <a:r>
                        <a:rPr lang="en-US" sz="1000" dirty="0" smtClean="0">
                          <a:latin typeface="Segoe UI" panose="020B0502040204020203" pitchFamily="34" charset="0"/>
                          <a:cs typeface="Segoe UI" panose="020B0502040204020203" pitchFamily="34" charset="0"/>
                        </a:rPr>
                        <a:t>Production Level infrastructure</a:t>
                      </a:r>
                      <a:r>
                        <a:rPr lang="en-US" sz="1000" baseline="0" dirty="0" smtClean="0">
                          <a:latin typeface="Segoe UI" panose="020B0502040204020203" pitchFamily="34" charset="0"/>
                          <a:cs typeface="Segoe UI" panose="020B0502040204020203" pitchFamily="34" charset="0"/>
                        </a:rPr>
                        <a:t> active for use, supported by IT Operational Support Team.</a:t>
                      </a:r>
                      <a:endParaRPr lang="en-US" sz="1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6"/>
                  </a:ext>
                </a:extLst>
              </a:tr>
              <a:tr h="425815">
                <a:tc>
                  <a:txBody>
                    <a:bodyPr/>
                    <a:lstStyle/>
                    <a:p>
                      <a:r>
                        <a:rPr lang="en-US" sz="1000" dirty="0" smtClean="0">
                          <a:latin typeface="Segoe UI" panose="020B0502040204020203" pitchFamily="34" charset="0"/>
                          <a:cs typeface="Segoe UI" panose="020B0502040204020203" pitchFamily="34" charset="0"/>
                        </a:rPr>
                        <a:t>Project Plan</a:t>
                      </a:r>
                      <a:endParaRPr lang="en-US" sz="10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en-US" sz="1000" dirty="0">
                        <a:solidFill>
                          <a:srgbClr val="00B050"/>
                        </a:solidFill>
                        <a:latin typeface="Segoe UI" panose="020B0502040204020203" pitchFamily="34" charset="0"/>
                        <a:cs typeface="Segoe UI" panose="020B0502040204020203" pitchFamily="34" charset="0"/>
                      </a:endParaRPr>
                    </a:p>
                  </a:txBody>
                  <a:tcPr>
                    <a:solidFill>
                      <a:srgbClr val="00B050"/>
                    </a:solidFill>
                  </a:tcPr>
                </a:tc>
                <a:tc>
                  <a:txBody>
                    <a:bodyPr/>
                    <a:lstStyle/>
                    <a:p>
                      <a:endParaRPr lang="en-US" sz="1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7"/>
                  </a:ext>
                </a:extLst>
              </a:tr>
              <a:tr h="425815">
                <a:tc>
                  <a:txBody>
                    <a:bodyPr/>
                    <a:lstStyle/>
                    <a:p>
                      <a:r>
                        <a:rPr lang="en-US" sz="1050" dirty="0" smtClean="0">
                          <a:latin typeface="Segoe UI" panose="020B0502040204020203" pitchFamily="34" charset="0"/>
                          <a:cs typeface="Segoe UI" panose="020B0502040204020203" pitchFamily="34" charset="0"/>
                        </a:rPr>
                        <a:t>OVERALL</a:t>
                      </a:r>
                      <a:endParaRPr lang="en-US" sz="105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en-US" sz="1050" dirty="0">
                        <a:latin typeface="Segoe UI" panose="020B0502040204020203" pitchFamily="34" charset="0"/>
                        <a:cs typeface="Segoe UI" panose="020B0502040204020203" pitchFamily="34" charset="0"/>
                      </a:endParaRPr>
                    </a:p>
                  </a:txBody>
                  <a:tcPr>
                    <a:solidFill>
                      <a:srgbClr val="00B050"/>
                    </a:solidFill>
                  </a:tcPr>
                </a:tc>
                <a:tc>
                  <a:txBody>
                    <a:bodyPr/>
                    <a:lstStyle/>
                    <a:p>
                      <a:r>
                        <a:rPr lang="en-US" sz="1050" dirty="0" smtClean="0">
                          <a:latin typeface="Segoe UI" panose="020B0502040204020203" pitchFamily="34" charset="0"/>
                          <a:cs typeface="Segoe UI" panose="020B0502040204020203" pitchFamily="34" charset="0"/>
                        </a:rPr>
                        <a:t>[i.e.</a:t>
                      </a:r>
                      <a:r>
                        <a:rPr lang="en-US" sz="1050" baseline="0" dirty="0" smtClean="0">
                          <a:latin typeface="Segoe UI" panose="020B0502040204020203" pitchFamily="34" charset="0"/>
                          <a:cs typeface="Segoe UI" panose="020B0502040204020203" pitchFamily="34" charset="0"/>
                        </a:rPr>
                        <a:t> Ready to advance to </a:t>
                      </a:r>
                      <a:r>
                        <a:rPr lang="en-US" sz="1050" baseline="0" dirty="0" smtClean="0">
                          <a:latin typeface="Segoe UI" panose="020B0502040204020203" pitchFamily="34" charset="0"/>
                          <a:cs typeface="Segoe UI" panose="020B0502040204020203" pitchFamily="34" charset="0"/>
                        </a:rPr>
                        <a:t>Deploy </a:t>
                      </a:r>
                      <a:r>
                        <a:rPr lang="en-US" sz="1050" baseline="0" dirty="0" smtClean="0">
                          <a:latin typeface="Segoe UI" panose="020B0502040204020203" pitchFamily="34" charset="0"/>
                          <a:cs typeface="Segoe UI" panose="020B0502040204020203" pitchFamily="34" charset="0"/>
                        </a:rPr>
                        <a:t>phase]</a:t>
                      </a:r>
                      <a:endParaRPr lang="en-US" sz="105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solidFill>
                  <a:schemeClr val="tx1"/>
                </a:solidFill>
                <a:latin typeface="Segoe UI" panose="020B0502040204020203" pitchFamily="34" charset="0"/>
                <a:cs typeface="Segoe UI" panose="020B0502040204020203" pitchFamily="34" charset="0"/>
              </a:rPr>
              <a:t>Technology Platform and Roadmap</a:t>
            </a:r>
            <a:endParaRPr lang="en-US" dirty="0">
              <a:solidFill>
                <a:schemeClr val="tx1"/>
              </a:solidFill>
              <a:latin typeface="Segoe UI" panose="020B0502040204020203" pitchFamily="34" charset="0"/>
              <a:cs typeface="Segoe UI" panose="020B0502040204020203" pitchFamily="34" charset="0"/>
            </a:endParaRPr>
          </a:p>
        </p:txBody>
      </p:sp>
      <p:sp>
        <p:nvSpPr>
          <p:cNvPr id="13" name="Text Box 16"/>
          <p:cNvSpPr txBox="1">
            <a:spLocks noChangeArrowheads="1"/>
          </p:cNvSpPr>
          <p:nvPr/>
        </p:nvSpPr>
        <p:spPr bwMode="auto">
          <a:xfrm>
            <a:off x="7368646" y="3930075"/>
            <a:ext cx="1310679" cy="269608"/>
          </a:xfrm>
          <a:prstGeom prst="rect">
            <a:avLst/>
          </a:prstGeom>
          <a:noFill/>
          <a:ln w="9525">
            <a:noFill/>
            <a:miter lim="800000"/>
            <a:headEnd/>
            <a:tailEnd/>
          </a:ln>
        </p:spPr>
        <p:txBody>
          <a:bodyPr wrap="none">
            <a:spAutoFit/>
          </a:bodyPr>
          <a:lstStyle/>
          <a:p>
            <a:pPr algn="ctr" fontAlgn="auto">
              <a:lnSpc>
                <a:spcPct val="80000"/>
              </a:lnSpc>
              <a:spcBef>
                <a:spcPts val="0"/>
              </a:spcBef>
              <a:spcAft>
                <a:spcPts val="0"/>
              </a:spcAft>
            </a:pPr>
            <a:r>
              <a:rPr lang="en-US" sz="1200" b="1" dirty="0" smtClean="0">
                <a:solidFill>
                  <a:srgbClr val="000000"/>
                </a:solidFill>
                <a:latin typeface="Segoe UI" panose="020B0502040204020203" pitchFamily="34" charset="0"/>
                <a:cs typeface="Segoe UI" panose="020B0502040204020203" pitchFamily="34" charset="0"/>
              </a:rPr>
              <a:t>TFS Technology</a:t>
            </a:r>
            <a:endParaRPr lang="en-US" sz="1200" b="1" dirty="0">
              <a:solidFill>
                <a:srgbClr val="000000"/>
              </a:solidFill>
              <a:latin typeface="Segoe UI" panose="020B0502040204020203" pitchFamily="34" charset="0"/>
              <a:cs typeface="Segoe UI" panose="020B0502040204020203" pitchFamily="34" charset="0"/>
            </a:endParaRPr>
          </a:p>
          <a:p>
            <a:pPr algn="ctr" fontAlgn="auto">
              <a:lnSpc>
                <a:spcPct val="80000"/>
              </a:lnSpc>
              <a:spcBef>
                <a:spcPts val="0"/>
              </a:spcBef>
              <a:spcAft>
                <a:spcPts val="0"/>
              </a:spcAft>
            </a:pPr>
            <a:r>
              <a:rPr lang="en-US" sz="1200" b="1" dirty="0">
                <a:solidFill>
                  <a:srgbClr val="000000"/>
                </a:solidFill>
                <a:latin typeface="Segoe UI" panose="020B0502040204020203" pitchFamily="34" charset="0"/>
                <a:cs typeface="Segoe UI" panose="020B0502040204020203" pitchFamily="34" charset="0"/>
              </a:rPr>
              <a:t>Platform </a:t>
            </a:r>
          </a:p>
        </p:txBody>
      </p:sp>
      <p:sp>
        <p:nvSpPr>
          <p:cNvPr id="17" name="Text Box 16"/>
          <p:cNvSpPr txBox="1">
            <a:spLocks noChangeArrowheads="1"/>
          </p:cNvSpPr>
          <p:nvPr/>
        </p:nvSpPr>
        <p:spPr bwMode="auto">
          <a:xfrm>
            <a:off x="7219376" y="2519469"/>
            <a:ext cx="1370696" cy="387798"/>
          </a:xfrm>
          <a:prstGeom prst="rect">
            <a:avLst/>
          </a:prstGeom>
          <a:noFill/>
          <a:ln w="9525">
            <a:noFill/>
            <a:miter lim="800000"/>
            <a:headEnd/>
            <a:tailEnd/>
          </a:ln>
        </p:spPr>
        <p:txBody>
          <a:bodyPr wrap="square">
            <a:spAutoFit/>
          </a:bodyPr>
          <a:lstStyle/>
          <a:p>
            <a:pPr algn="ctr" fontAlgn="auto">
              <a:lnSpc>
                <a:spcPct val="80000"/>
              </a:lnSpc>
              <a:spcBef>
                <a:spcPts val="0"/>
              </a:spcBef>
              <a:spcAft>
                <a:spcPts val="0"/>
              </a:spcAft>
            </a:pPr>
            <a:r>
              <a:rPr lang="en-US" sz="1200" b="1" dirty="0" smtClean="0">
                <a:solidFill>
                  <a:srgbClr val="000000"/>
                </a:solidFill>
                <a:latin typeface="Segoe UI" panose="020B0502040204020203" pitchFamily="34" charset="0"/>
                <a:cs typeface="Segoe UI" panose="020B0502040204020203" pitchFamily="34" charset="0"/>
              </a:rPr>
              <a:t>Service Extensions</a:t>
            </a:r>
            <a:endParaRPr lang="en-US" sz="1200" b="1" dirty="0">
              <a:solidFill>
                <a:srgbClr val="000000"/>
              </a:solidFill>
              <a:latin typeface="Segoe UI" panose="020B0502040204020203" pitchFamily="34" charset="0"/>
              <a:cs typeface="Segoe UI" panose="020B0502040204020203" pitchFamily="34" charset="0"/>
            </a:endParaRPr>
          </a:p>
        </p:txBody>
      </p:sp>
      <p:sp>
        <p:nvSpPr>
          <p:cNvPr id="51" name="Right Brace 50"/>
          <p:cNvSpPr/>
          <p:nvPr/>
        </p:nvSpPr>
        <p:spPr>
          <a:xfrm>
            <a:off x="6909031" y="2216023"/>
            <a:ext cx="135791" cy="95357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fontAlgn="auto">
              <a:spcBef>
                <a:spcPts val="0"/>
              </a:spcBef>
              <a:spcAft>
                <a:spcPts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Right Brace 55"/>
          <p:cNvSpPr/>
          <p:nvPr/>
        </p:nvSpPr>
        <p:spPr>
          <a:xfrm>
            <a:off x="6916566" y="3637641"/>
            <a:ext cx="97971" cy="986634"/>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fontAlgn="auto">
              <a:spcBef>
                <a:spcPts val="0"/>
              </a:spcBef>
              <a:spcAft>
                <a:spcPts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 name="Rounded Rectangle 21"/>
          <p:cNvSpPr/>
          <p:nvPr/>
        </p:nvSpPr>
        <p:spPr>
          <a:xfrm>
            <a:off x="3859123" y="3839295"/>
            <a:ext cx="910526" cy="360388"/>
          </a:xfrm>
          <a:prstGeom prst="roundRect">
            <a:avLst/>
          </a:prstGeom>
          <a:solidFill>
            <a:srgbClr val="FFA405"/>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ctr">
            <a:normAutofit/>
          </a:bodyPr>
          <a:lstStyle/>
          <a:p>
            <a:pPr algn="ctr" fontAlgn="auto">
              <a:spcBef>
                <a:spcPts val="0"/>
              </a:spcBef>
              <a:spcAft>
                <a:spcPts val="0"/>
              </a:spcAft>
            </a:pPr>
            <a:r>
              <a:rPr lang="en-US" sz="750" dirty="0">
                <a:solidFill>
                  <a:srgbClr val="FFFFFF"/>
                </a:solidFill>
                <a:latin typeface="Segoe UI" panose="020B0502040204020203" pitchFamily="34" charset="0"/>
                <a:cs typeface="Segoe UI" panose="020B0502040204020203" pitchFamily="34" charset="0"/>
              </a:rPr>
              <a:t>Test Case Management</a:t>
            </a:r>
          </a:p>
        </p:txBody>
      </p:sp>
      <p:sp>
        <p:nvSpPr>
          <p:cNvPr id="23" name="Rounded Rectangle 22"/>
          <p:cNvSpPr/>
          <p:nvPr/>
        </p:nvSpPr>
        <p:spPr>
          <a:xfrm>
            <a:off x="4797053" y="3839295"/>
            <a:ext cx="910526" cy="360388"/>
          </a:xfrm>
          <a:prstGeom prst="roundRect">
            <a:avLst/>
          </a:prstGeom>
          <a:solidFill>
            <a:srgbClr val="FFA405"/>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ctr">
            <a:normAutofit/>
          </a:bodyPr>
          <a:lstStyle/>
          <a:p>
            <a:pPr algn="ctr" fontAlgn="auto">
              <a:spcBef>
                <a:spcPts val="0"/>
              </a:spcBef>
              <a:spcAft>
                <a:spcPts val="0"/>
              </a:spcAft>
            </a:pPr>
            <a:r>
              <a:rPr lang="en-US" sz="750" dirty="0">
                <a:solidFill>
                  <a:srgbClr val="FFFFFF"/>
                </a:solidFill>
                <a:latin typeface="Segoe UI" panose="020B0502040204020203" pitchFamily="34" charset="0"/>
                <a:cs typeface="Segoe UI" panose="020B0502040204020203" pitchFamily="34" charset="0"/>
              </a:rPr>
              <a:t>Build Automation</a:t>
            </a:r>
          </a:p>
        </p:txBody>
      </p:sp>
      <p:sp>
        <p:nvSpPr>
          <p:cNvPr id="25" name="Rounded Rectangle 24"/>
          <p:cNvSpPr/>
          <p:nvPr/>
        </p:nvSpPr>
        <p:spPr>
          <a:xfrm>
            <a:off x="2921191" y="3839295"/>
            <a:ext cx="910526" cy="360388"/>
          </a:xfrm>
          <a:prstGeom prst="roundRect">
            <a:avLst/>
          </a:prstGeom>
          <a:solidFill>
            <a:srgbClr val="FF9900"/>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fontAlgn="auto">
              <a:spcBef>
                <a:spcPts val="0"/>
              </a:spcBef>
              <a:spcAft>
                <a:spcPts val="0"/>
              </a:spcAft>
            </a:pPr>
            <a:r>
              <a:rPr lang="en-US" sz="750" dirty="0">
                <a:solidFill>
                  <a:srgbClr val="FFFFFF"/>
                </a:solidFill>
                <a:latin typeface="Segoe UI" panose="020B0502040204020203" pitchFamily="34" charset="0"/>
                <a:cs typeface="Segoe UI" panose="020B0502040204020203" pitchFamily="34" charset="0"/>
              </a:rPr>
              <a:t>Version Control</a:t>
            </a:r>
          </a:p>
        </p:txBody>
      </p:sp>
      <p:sp>
        <p:nvSpPr>
          <p:cNvPr id="27" name="Rounded Rectangle 26"/>
          <p:cNvSpPr/>
          <p:nvPr/>
        </p:nvSpPr>
        <p:spPr>
          <a:xfrm>
            <a:off x="1983259" y="3839295"/>
            <a:ext cx="910526" cy="360388"/>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fontScale="85000" lnSpcReduction="10000"/>
          </a:bodyPr>
          <a:lstStyle/>
          <a:p>
            <a:pPr algn="ctr" fontAlgn="auto">
              <a:spcBef>
                <a:spcPts val="0"/>
              </a:spcBef>
              <a:spcAft>
                <a:spcPts val="0"/>
              </a:spcAft>
            </a:pPr>
            <a:r>
              <a:rPr lang="en-US" sz="975" dirty="0">
                <a:solidFill>
                  <a:srgbClr val="FFFFFF"/>
                </a:solidFill>
                <a:latin typeface="Segoe UI" panose="020B0502040204020203" pitchFamily="34" charset="0"/>
                <a:cs typeface="Segoe UI" panose="020B0502040204020203" pitchFamily="34" charset="0"/>
              </a:rPr>
              <a:t>Requirements Management</a:t>
            </a:r>
          </a:p>
        </p:txBody>
      </p:sp>
      <p:sp>
        <p:nvSpPr>
          <p:cNvPr id="26" name="Rounded Rectangle 25"/>
          <p:cNvSpPr/>
          <p:nvPr/>
        </p:nvSpPr>
        <p:spPr>
          <a:xfrm>
            <a:off x="1008749" y="3839295"/>
            <a:ext cx="947104" cy="360388"/>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750" dirty="0">
                <a:solidFill>
                  <a:srgbClr val="FFFFFF"/>
                </a:solidFill>
                <a:latin typeface="Segoe UI" panose="020B0502040204020203" pitchFamily="34" charset="0"/>
                <a:cs typeface="Segoe UI" panose="020B0502040204020203" pitchFamily="34" charset="0"/>
              </a:rPr>
              <a:t>Project Management</a:t>
            </a:r>
          </a:p>
        </p:txBody>
      </p:sp>
      <p:sp>
        <p:nvSpPr>
          <p:cNvPr id="38" name="Rounded Rectangle 37"/>
          <p:cNvSpPr/>
          <p:nvPr/>
        </p:nvSpPr>
        <p:spPr>
          <a:xfrm>
            <a:off x="996560" y="4263888"/>
            <a:ext cx="5685529" cy="360387"/>
          </a:xfrm>
          <a:prstGeom prst="roundRect">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normAutofit/>
          </a:bodyPr>
          <a:lstStyle/>
          <a:p>
            <a:pPr algn="ctr" fontAlgn="auto">
              <a:spcBef>
                <a:spcPts val="0"/>
              </a:spcBef>
              <a:spcAft>
                <a:spcPts val="0"/>
              </a:spcAft>
            </a:pPr>
            <a:r>
              <a:rPr lang="en-US" sz="1500" dirty="0">
                <a:solidFill>
                  <a:srgbClr val="FFFFFF"/>
                </a:solidFill>
                <a:latin typeface="Segoe UI" panose="020B0502040204020203" pitchFamily="34" charset="0"/>
                <a:cs typeface="Segoe UI" panose="020B0502040204020203" pitchFamily="34" charset="0"/>
              </a:rPr>
              <a:t>TFS</a:t>
            </a:r>
            <a:endParaRPr lang="en-US" dirty="0">
              <a:solidFill>
                <a:srgbClr val="FFFFFF"/>
              </a:solidFill>
              <a:latin typeface="Segoe UI" panose="020B0502040204020203" pitchFamily="34" charset="0"/>
              <a:cs typeface="Segoe UI" panose="020B0502040204020203" pitchFamily="34" charset="0"/>
            </a:endParaRPr>
          </a:p>
        </p:txBody>
      </p:sp>
      <p:sp>
        <p:nvSpPr>
          <p:cNvPr id="54" name="Rounded Rectangle 53"/>
          <p:cNvSpPr/>
          <p:nvPr/>
        </p:nvSpPr>
        <p:spPr>
          <a:xfrm>
            <a:off x="5734986" y="3839295"/>
            <a:ext cx="947104" cy="360388"/>
          </a:xfrm>
          <a:prstGeom prst="roundRect">
            <a:avLst/>
          </a:prstGeom>
          <a:solidFill>
            <a:srgbClr val="FFA40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750" dirty="0">
                <a:solidFill>
                  <a:srgbClr val="FFFFFF"/>
                </a:solidFill>
                <a:latin typeface="Segoe UI" panose="020B0502040204020203" pitchFamily="34" charset="0"/>
                <a:cs typeface="Segoe UI" panose="020B0502040204020203" pitchFamily="34" charset="0"/>
              </a:rPr>
              <a:t>Reporting</a:t>
            </a:r>
          </a:p>
        </p:txBody>
      </p:sp>
      <p:sp>
        <p:nvSpPr>
          <p:cNvPr id="65" name="Rounded Rectangle 64"/>
          <p:cNvSpPr/>
          <p:nvPr/>
        </p:nvSpPr>
        <p:spPr>
          <a:xfrm>
            <a:off x="990600" y="3235177"/>
            <a:ext cx="5687531" cy="36038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normAutofit fontScale="92500" lnSpcReduction="10000"/>
          </a:bodyPr>
          <a:lstStyle/>
          <a:p>
            <a:pPr algn="ctr" fontAlgn="auto">
              <a:spcBef>
                <a:spcPts val="0"/>
              </a:spcBef>
              <a:spcAft>
                <a:spcPts val="0"/>
              </a:spcAft>
            </a:pPr>
            <a:r>
              <a:rPr lang="en-US" dirty="0" smtClean="0">
                <a:solidFill>
                  <a:srgbClr val="FFFFFF"/>
                </a:solidFill>
                <a:latin typeface="Segoe UI" panose="020B0502040204020203" pitchFamily="34" charset="0"/>
                <a:cs typeface="Segoe UI" panose="020B0502040204020203" pitchFamily="34" charset="0"/>
              </a:rPr>
              <a:t>Enterprise Software Development Process</a:t>
            </a:r>
            <a:endParaRPr lang="en-US" dirty="0">
              <a:solidFill>
                <a:srgbClr val="FFFFFF"/>
              </a:solidFill>
              <a:latin typeface="Segoe UI" panose="020B0502040204020203" pitchFamily="34" charset="0"/>
              <a:cs typeface="Segoe UI" panose="020B0502040204020203" pitchFamily="34" charset="0"/>
            </a:endParaRPr>
          </a:p>
        </p:txBody>
      </p:sp>
      <p:sp>
        <p:nvSpPr>
          <p:cNvPr id="68" name="Rounded Rectangle 67"/>
          <p:cNvSpPr/>
          <p:nvPr/>
        </p:nvSpPr>
        <p:spPr>
          <a:xfrm>
            <a:off x="996560" y="2705629"/>
            <a:ext cx="1830466" cy="480516"/>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fontScale="85000" lnSpcReduction="20000"/>
          </a:bodyPr>
          <a:lstStyle/>
          <a:p>
            <a:pPr algn="ctr" fontAlgn="auto">
              <a:spcBef>
                <a:spcPts val="0"/>
              </a:spcBef>
              <a:spcAft>
                <a:spcPts val="0"/>
              </a:spcAft>
            </a:pPr>
            <a:r>
              <a:rPr lang="en-US" sz="800" b="1" dirty="0">
                <a:solidFill>
                  <a:srgbClr val="000000"/>
                </a:solidFill>
                <a:latin typeface="Segoe UI" panose="020B0502040204020203" pitchFamily="34" charset="0"/>
                <a:cs typeface="Segoe UI" panose="020B0502040204020203" pitchFamily="34" charset="0"/>
              </a:rPr>
              <a:t>Requirements</a:t>
            </a:r>
            <a:endParaRPr lang="en-US" sz="700" b="1" dirty="0">
              <a:solidFill>
                <a:srgbClr val="000000"/>
              </a:solidFill>
              <a:latin typeface="Segoe UI" panose="020B0502040204020203" pitchFamily="34" charset="0"/>
              <a:cs typeface="Segoe UI" panose="020B0502040204020203" pitchFamily="34" charset="0"/>
            </a:endParaRPr>
          </a:p>
          <a:p>
            <a:pPr algn="ctr" fontAlgn="auto">
              <a:spcBef>
                <a:spcPts val="0"/>
              </a:spcBef>
              <a:spcAft>
                <a:spcPts val="0"/>
              </a:spcAft>
            </a:pPr>
            <a:r>
              <a:rPr lang="en-US" sz="700" dirty="0">
                <a:solidFill>
                  <a:srgbClr val="000000"/>
                </a:solidFill>
                <a:latin typeface="Segoe UI" panose="020B0502040204020203" pitchFamily="34" charset="0"/>
                <a:cs typeface="Segoe UI" panose="020B0502040204020203" pitchFamily="34" charset="0"/>
              </a:rPr>
              <a:t>Authoring Requirements document with Enterprise defined structure, methodology, and process</a:t>
            </a:r>
          </a:p>
        </p:txBody>
      </p:sp>
      <p:sp>
        <p:nvSpPr>
          <p:cNvPr id="69" name="Rounded Rectangle 68"/>
          <p:cNvSpPr/>
          <p:nvPr/>
        </p:nvSpPr>
        <p:spPr>
          <a:xfrm>
            <a:off x="2903045" y="2705628"/>
            <a:ext cx="1880307" cy="469443"/>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fontScale="92500" lnSpcReduction="10000"/>
          </a:bodyPr>
          <a:lstStyle/>
          <a:p>
            <a:pPr algn="ctr" fontAlgn="auto">
              <a:spcBef>
                <a:spcPts val="0"/>
              </a:spcBef>
              <a:spcAft>
                <a:spcPts val="0"/>
              </a:spcAft>
            </a:pPr>
            <a:r>
              <a:rPr lang="en-US" sz="825" b="1" dirty="0" smtClean="0">
                <a:solidFill>
                  <a:srgbClr val="000000"/>
                </a:solidFill>
                <a:latin typeface="Segoe UI" panose="020B0502040204020203" pitchFamily="34" charset="0"/>
                <a:cs typeface="Segoe UI" panose="020B0502040204020203" pitchFamily="34" charset="0"/>
              </a:rPr>
              <a:t>Deployment Services</a:t>
            </a:r>
            <a:endParaRPr lang="en-US" sz="825" b="1" dirty="0">
              <a:solidFill>
                <a:srgbClr val="000000"/>
              </a:solidFill>
              <a:latin typeface="Segoe UI" panose="020B0502040204020203" pitchFamily="34" charset="0"/>
              <a:cs typeface="Segoe UI" panose="020B0502040204020203" pitchFamily="34" charset="0"/>
            </a:endParaRPr>
          </a:p>
          <a:p>
            <a:pPr algn="ctr" fontAlgn="auto">
              <a:spcBef>
                <a:spcPts val="0"/>
              </a:spcBef>
              <a:spcAft>
                <a:spcPts val="0"/>
              </a:spcAft>
            </a:pPr>
            <a:r>
              <a:rPr lang="en-US" sz="750" dirty="0">
                <a:solidFill>
                  <a:srgbClr val="000000"/>
                </a:solidFill>
                <a:latin typeface="Segoe UI" panose="020B0502040204020203" pitchFamily="34" charset="0"/>
                <a:cs typeface="Segoe UI" panose="020B0502040204020203" pitchFamily="34" charset="0"/>
              </a:rPr>
              <a:t>Automated build, deploy and testing harnesses</a:t>
            </a:r>
          </a:p>
        </p:txBody>
      </p:sp>
      <p:sp>
        <p:nvSpPr>
          <p:cNvPr id="70" name="Rounded Rectangle 69"/>
          <p:cNvSpPr/>
          <p:nvPr/>
        </p:nvSpPr>
        <p:spPr>
          <a:xfrm>
            <a:off x="5799183" y="2190750"/>
            <a:ext cx="935294" cy="989857"/>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825" b="1" dirty="0">
                <a:solidFill>
                  <a:srgbClr val="000000"/>
                </a:solidFill>
                <a:latin typeface="Segoe UI" panose="020B0502040204020203" pitchFamily="34" charset="0"/>
                <a:cs typeface="Segoe UI" panose="020B0502040204020203" pitchFamily="34" charset="0"/>
              </a:rPr>
              <a:t>Rollup Reporting</a:t>
            </a:r>
          </a:p>
          <a:p>
            <a:pPr algn="ctr" fontAlgn="auto">
              <a:spcBef>
                <a:spcPts val="0"/>
              </a:spcBef>
              <a:spcAft>
                <a:spcPts val="0"/>
              </a:spcAft>
            </a:pPr>
            <a:r>
              <a:rPr lang="en-US" sz="750" dirty="0">
                <a:solidFill>
                  <a:srgbClr val="000000"/>
                </a:solidFill>
                <a:latin typeface="Segoe UI" panose="020B0502040204020203" pitchFamily="34" charset="0"/>
                <a:cs typeface="Segoe UI" panose="020B0502040204020203" pitchFamily="34" charset="0"/>
              </a:rPr>
              <a:t>(self-service reporting portal)</a:t>
            </a:r>
          </a:p>
        </p:txBody>
      </p:sp>
      <p:sp>
        <p:nvSpPr>
          <p:cNvPr id="71" name="Rounded Rectangle 70"/>
          <p:cNvSpPr/>
          <p:nvPr/>
        </p:nvSpPr>
        <p:spPr>
          <a:xfrm>
            <a:off x="3874708" y="2197193"/>
            <a:ext cx="1860278" cy="480516"/>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825" b="1" dirty="0">
                <a:solidFill>
                  <a:srgbClr val="000000"/>
                </a:solidFill>
                <a:latin typeface="Segoe UI" panose="020B0502040204020203" pitchFamily="34" charset="0"/>
                <a:cs typeface="Segoe UI" panose="020B0502040204020203" pitchFamily="34" charset="0"/>
              </a:rPr>
              <a:t>Cross Platform Builds </a:t>
            </a:r>
          </a:p>
          <a:p>
            <a:pPr algn="ctr" fontAlgn="auto">
              <a:spcBef>
                <a:spcPts val="0"/>
              </a:spcBef>
              <a:spcAft>
                <a:spcPts val="0"/>
              </a:spcAft>
            </a:pPr>
            <a:r>
              <a:rPr lang="en-US" sz="750" dirty="0">
                <a:solidFill>
                  <a:srgbClr val="000000"/>
                </a:solidFill>
                <a:latin typeface="Segoe UI" panose="020B0502040204020203" pitchFamily="34" charset="0"/>
                <a:cs typeface="Segoe UI" panose="020B0502040204020203" pitchFamily="34" charset="0"/>
              </a:rPr>
              <a:t>(</a:t>
            </a:r>
            <a:r>
              <a:rPr lang="en-US" sz="750" dirty="0" err="1">
                <a:solidFill>
                  <a:srgbClr val="000000"/>
                </a:solidFill>
                <a:latin typeface="Segoe UI" panose="020B0502040204020203" pitchFamily="34" charset="0"/>
                <a:cs typeface="Segoe UI" panose="020B0502040204020203" pitchFamily="34" charset="0"/>
              </a:rPr>
              <a:t>iOS</a:t>
            </a:r>
            <a:r>
              <a:rPr lang="en-US" sz="750" dirty="0">
                <a:solidFill>
                  <a:srgbClr val="000000"/>
                </a:solidFill>
                <a:latin typeface="Segoe UI" panose="020B0502040204020203" pitchFamily="34" charset="0"/>
                <a:cs typeface="Segoe UI" panose="020B0502040204020203" pitchFamily="34" charset="0"/>
              </a:rPr>
              <a:t> / </a:t>
            </a:r>
            <a:r>
              <a:rPr lang="en-US" sz="750" dirty="0" err="1">
                <a:solidFill>
                  <a:srgbClr val="000000"/>
                </a:solidFill>
                <a:latin typeface="Segoe UI" panose="020B0502040204020203" pitchFamily="34" charset="0"/>
                <a:cs typeface="Segoe UI" panose="020B0502040204020203" pitchFamily="34" charset="0"/>
              </a:rPr>
              <a:t>Xamarian</a:t>
            </a:r>
            <a:r>
              <a:rPr lang="en-US" sz="750" dirty="0">
                <a:solidFill>
                  <a:srgbClr val="000000"/>
                </a:solidFill>
                <a:latin typeface="Segoe UI" panose="020B0502040204020203" pitchFamily="34" charset="0"/>
                <a:cs typeface="Segoe UI" panose="020B0502040204020203" pitchFamily="34" charset="0"/>
              </a:rPr>
              <a:t> / Android / Linux)</a:t>
            </a:r>
          </a:p>
        </p:txBody>
      </p:sp>
      <p:sp>
        <p:nvSpPr>
          <p:cNvPr id="72" name="Rounded Rectangle 71"/>
          <p:cNvSpPr/>
          <p:nvPr/>
        </p:nvSpPr>
        <p:spPr>
          <a:xfrm>
            <a:off x="2903045" y="2191425"/>
            <a:ext cx="915571" cy="480516"/>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700" dirty="0">
                <a:solidFill>
                  <a:srgbClr val="000000"/>
                </a:solidFill>
                <a:latin typeface="Segoe UI" panose="020B0502040204020203" pitchFamily="34" charset="0"/>
                <a:cs typeface="Segoe UI" panose="020B0502040204020203" pitchFamily="34" charset="0"/>
              </a:rPr>
              <a:t>Cloud Hybridization</a:t>
            </a:r>
          </a:p>
        </p:txBody>
      </p:sp>
      <p:sp>
        <p:nvSpPr>
          <p:cNvPr id="20" name="Rounded Rectangle 19"/>
          <p:cNvSpPr/>
          <p:nvPr/>
        </p:nvSpPr>
        <p:spPr>
          <a:xfrm>
            <a:off x="992601" y="3629927"/>
            <a:ext cx="5685529" cy="165580"/>
          </a:xfrm>
          <a:prstGeom prst="roundRect">
            <a:avLst/>
          </a:prstGeom>
          <a:solidFill>
            <a:srgbClr val="92D050"/>
          </a:solidFill>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noAutofit/>
          </a:bodyPr>
          <a:lstStyle/>
          <a:p>
            <a:pPr algn="ctr" fontAlgn="auto">
              <a:spcBef>
                <a:spcPts val="0"/>
              </a:spcBef>
              <a:spcAft>
                <a:spcPts val="0"/>
              </a:spcAft>
            </a:pPr>
            <a:r>
              <a:rPr lang="en-US" sz="800" dirty="0" smtClean="0">
                <a:solidFill>
                  <a:srgbClr val="000000"/>
                </a:solidFill>
                <a:latin typeface="Segoe UI" panose="020B0502040204020203" pitchFamily="34" charset="0"/>
                <a:cs typeface="Segoe UI" panose="020B0502040204020203" pitchFamily="34" charset="0"/>
              </a:rPr>
              <a:t>Process Template</a:t>
            </a:r>
            <a:endParaRPr lang="en-US" sz="800" dirty="0">
              <a:solidFill>
                <a:srgbClr val="000000"/>
              </a:solidFill>
              <a:latin typeface="Segoe UI" panose="020B0502040204020203" pitchFamily="34" charset="0"/>
              <a:cs typeface="Segoe UI" panose="020B0502040204020203" pitchFamily="34" charset="0"/>
            </a:endParaRPr>
          </a:p>
        </p:txBody>
      </p:sp>
      <p:sp>
        <p:nvSpPr>
          <p:cNvPr id="24" name="Rounded Rectangle 23"/>
          <p:cNvSpPr/>
          <p:nvPr/>
        </p:nvSpPr>
        <p:spPr>
          <a:xfrm>
            <a:off x="992693" y="2190750"/>
            <a:ext cx="1842989" cy="480516"/>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700" b="1" dirty="0" smtClean="0">
                <a:solidFill>
                  <a:srgbClr val="000000"/>
                </a:solidFill>
                <a:latin typeface="Segoe UI" panose="020B0502040204020203" pitchFamily="34" charset="0"/>
                <a:cs typeface="Segoe UI" panose="020B0502040204020203" pitchFamily="34" charset="0"/>
              </a:rPr>
              <a:t>Healthcare Process Template</a:t>
            </a:r>
          </a:p>
          <a:p>
            <a:pPr algn="ctr" fontAlgn="auto">
              <a:spcBef>
                <a:spcPts val="0"/>
              </a:spcBef>
              <a:spcAft>
                <a:spcPts val="0"/>
              </a:spcAft>
            </a:pPr>
            <a:r>
              <a:rPr lang="en-US" sz="700" dirty="0" smtClean="0">
                <a:solidFill>
                  <a:srgbClr val="000000"/>
                </a:solidFill>
                <a:latin typeface="Segoe UI" panose="020B0502040204020203" pitchFamily="34" charset="0"/>
                <a:cs typeface="Segoe UI" panose="020B0502040204020203" pitchFamily="34" charset="0"/>
              </a:rPr>
              <a:t>IEC 62304 compliant</a:t>
            </a:r>
            <a:endParaRPr lang="en-US" sz="700" dirty="0">
              <a:solidFill>
                <a:srgbClr val="000000"/>
              </a:solidFill>
              <a:latin typeface="Segoe UI" panose="020B0502040204020203" pitchFamily="34" charset="0"/>
              <a:cs typeface="Segoe UI" panose="020B0502040204020203" pitchFamily="34" charset="0"/>
            </a:endParaRPr>
          </a:p>
        </p:txBody>
      </p:sp>
      <p:sp>
        <p:nvSpPr>
          <p:cNvPr id="28" name="Rounded Rectangle 27"/>
          <p:cNvSpPr/>
          <p:nvPr/>
        </p:nvSpPr>
        <p:spPr>
          <a:xfrm>
            <a:off x="4831603" y="2700091"/>
            <a:ext cx="915571" cy="480516"/>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fontAlgn="auto">
              <a:spcBef>
                <a:spcPts val="0"/>
              </a:spcBef>
              <a:spcAft>
                <a:spcPts val="0"/>
              </a:spcAft>
            </a:pPr>
            <a:r>
              <a:rPr lang="en-US" sz="700" dirty="0" smtClean="0">
                <a:solidFill>
                  <a:srgbClr val="000000"/>
                </a:solidFill>
                <a:latin typeface="Segoe UI" panose="020B0502040204020203" pitchFamily="34" charset="0"/>
                <a:cs typeface="Segoe UI" panose="020B0502040204020203" pitchFamily="34" charset="0"/>
              </a:rPr>
              <a:t>Integrate with HP Quality Centre</a:t>
            </a:r>
            <a:endParaRPr lang="en-US" sz="700" dirty="0">
              <a:solidFill>
                <a:srgbClr val="000000"/>
              </a:solidFill>
              <a:latin typeface="Segoe UI" panose="020B0502040204020203" pitchFamily="34" charset="0"/>
              <a:cs typeface="Segoe UI" panose="020B0502040204020203" pitchFamily="34" charset="0"/>
            </a:endParaRPr>
          </a:p>
        </p:txBody>
      </p:sp>
      <p:sp>
        <p:nvSpPr>
          <p:cNvPr id="29" name="Rounded Rectangle 28"/>
          <p:cNvSpPr/>
          <p:nvPr/>
        </p:nvSpPr>
        <p:spPr>
          <a:xfrm>
            <a:off x="5600649" y="976794"/>
            <a:ext cx="1063274" cy="346868"/>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fontScale="70000" lnSpcReduction="20000"/>
          </a:bodyPr>
          <a:lstStyle/>
          <a:p>
            <a:pPr algn="ctr" defTabSz="685800" fontAlgn="auto">
              <a:spcBef>
                <a:spcPts val="0"/>
              </a:spcBef>
              <a:spcAft>
                <a:spcPts val="0"/>
              </a:spcAft>
              <a:defRPr/>
            </a:pPr>
            <a:r>
              <a:rPr lang="en-US" sz="1350" kern="0" dirty="0">
                <a:solidFill>
                  <a:sysClr val="window" lastClr="FFFFFF"/>
                </a:solidFill>
                <a:latin typeface="Segoe UI" panose="020B0502040204020203" pitchFamily="34" charset="0"/>
                <a:cs typeface="Segoe UI" panose="020B0502040204020203" pitchFamily="34" charset="0"/>
              </a:rPr>
              <a:t>Safety &amp; Graphics</a:t>
            </a:r>
          </a:p>
        </p:txBody>
      </p:sp>
      <p:sp>
        <p:nvSpPr>
          <p:cNvPr id="30" name="Rounded Rectangle 29"/>
          <p:cNvSpPr/>
          <p:nvPr/>
        </p:nvSpPr>
        <p:spPr>
          <a:xfrm>
            <a:off x="4448136" y="976794"/>
            <a:ext cx="1063274" cy="346868"/>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fontScale="77500" lnSpcReduction="20000"/>
          </a:bodyPr>
          <a:lstStyle/>
          <a:p>
            <a:pPr algn="ctr" defTabSz="685800" fontAlgn="auto">
              <a:spcBef>
                <a:spcPts val="0"/>
              </a:spcBef>
              <a:spcAft>
                <a:spcPts val="0"/>
              </a:spcAft>
              <a:defRPr/>
            </a:pPr>
            <a:r>
              <a:rPr lang="en-US" sz="1200" kern="0" dirty="0">
                <a:solidFill>
                  <a:sysClr val="window" lastClr="FFFFFF"/>
                </a:solidFill>
                <a:latin typeface="Segoe UI" panose="020B0502040204020203" pitchFamily="34" charset="0"/>
                <a:cs typeface="Segoe UI" panose="020B0502040204020203" pitchFamily="34" charset="0"/>
              </a:rPr>
              <a:t>Electronics &amp; Energy</a:t>
            </a:r>
          </a:p>
        </p:txBody>
      </p:sp>
      <p:sp>
        <p:nvSpPr>
          <p:cNvPr id="31" name="Rounded Rectangle 30"/>
          <p:cNvSpPr/>
          <p:nvPr/>
        </p:nvSpPr>
        <p:spPr>
          <a:xfrm>
            <a:off x="3295624" y="976794"/>
            <a:ext cx="1063274" cy="346868"/>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a:bodyPr>
          <a:lstStyle/>
          <a:p>
            <a:pPr algn="ctr" defTabSz="685800" fontAlgn="auto">
              <a:spcBef>
                <a:spcPts val="0"/>
              </a:spcBef>
              <a:spcAft>
                <a:spcPts val="0"/>
              </a:spcAft>
              <a:defRPr/>
            </a:pPr>
            <a:r>
              <a:rPr lang="en-US" sz="1350" kern="0" dirty="0">
                <a:solidFill>
                  <a:sysClr val="window" lastClr="FFFFFF"/>
                </a:solidFill>
                <a:latin typeface="Segoe UI" panose="020B0502040204020203" pitchFamily="34" charset="0"/>
                <a:cs typeface="Segoe UI" panose="020B0502040204020203" pitchFamily="34" charset="0"/>
              </a:rPr>
              <a:t>Healthcare</a:t>
            </a:r>
          </a:p>
        </p:txBody>
      </p:sp>
      <p:sp>
        <p:nvSpPr>
          <p:cNvPr id="32" name="Rounded Rectangle 31"/>
          <p:cNvSpPr/>
          <p:nvPr/>
        </p:nvSpPr>
        <p:spPr>
          <a:xfrm>
            <a:off x="2143112" y="976794"/>
            <a:ext cx="1063274" cy="346868"/>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a:bodyPr>
          <a:lstStyle/>
          <a:p>
            <a:pPr algn="ctr" defTabSz="685800" fontAlgn="auto">
              <a:spcBef>
                <a:spcPts val="0"/>
              </a:spcBef>
              <a:spcAft>
                <a:spcPts val="0"/>
              </a:spcAft>
              <a:defRPr/>
            </a:pPr>
            <a:r>
              <a:rPr lang="en-US" sz="1350" kern="0" dirty="0">
                <a:solidFill>
                  <a:sysClr val="window" lastClr="FFFFFF"/>
                </a:solidFill>
                <a:latin typeface="Segoe UI" panose="020B0502040204020203" pitchFamily="34" charset="0"/>
                <a:cs typeface="Segoe UI" panose="020B0502040204020203" pitchFamily="34" charset="0"/>
              </a:rPr>
              <a:t>Industrial</a:t>
            </a:r>
          </a:p>
        </p:txBody>
      </p:sp>
      <p:sp>
        <p:nvSpPr>
          <p:cNvPr id="33" name="Rounded Rectangle 32"/>
          <p:cNvSpPr/>
          <p:nvPr/>
        </p:nvSpPr>
        <p:spPr>
          <a:xfrm>
            <a:off x="4500831" y="1400152"/>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EEESL </a:t>
            </a:r>
            <a:r>
              <a:rPr lang="en-US" sz="900" kern="0" dirty="0" err="1">
                <a:solidFill>
                  <a:sysClr val="window" lastClr="FFFFFF"/>
                </a:solidFill>
                <a:latin typeface="Segoe UI" panose="020B0502040204020203" pitchFamily="34" charset="0"/>
                <a:cs typeface="Segoe UI" panose="020B0502040204020203" pitchFamily="34" charset="0"/>
              </a:rPr>
              <a:t>SmartGrid</a:t>
            </a:r>
            <a:endParaRPr lang="en-US" sz="900" kern="0" dirty="0">
              <a:solidFill>
                <a:sysClr val="window" lastClr="FFFFFF"/>
              </a:solidFill>
              <a:latin typeface="Segoe UI" panose="020B0502040204020203" pitchFamily="34" charset="0"/>
              <a:cs typeface="Segoe UI" panose="020B0502040204020203" pitchFamily="34" charset="0"/>
            </a:endParaRPr>
          </a:p>
        </p:txBody>
      </p:sp>
      <p:sp>
        <p:nvSpPr>
          <p:cNvPr id="34" name="Rounded Rectangle 33"/>
          <p:cNvSpPr/>
          <p:nvPr/>
        </p:nvSpPr>
        <p:spPr>
          <a:xfrm>
            <a:off x="5670221" y="1400152"/>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TSSD </a:t>
            </a:r>
            <a:r>
              <a:rPr lang="en-US" sz="900" kern="0" dirty="0" err="1">
                <a:solidFill>
                  <a:sysClr val="window" lastClr="FFFFFF"/>
                </a:solidFill>
                <a:latin typeface="Segoe UI" panose="020B0502040204020203" pitchFamily="34" charset="0"/>
                <a:cs typeface="Segoe UI" panose="020B0502040204020203" pitchFamily="34" charset="0"/>
              </a:rPr>
              <a:t>SelfCheck</a:t>
            </a:r>
            <a:endParaRPr lang="en-US" sz="900" kern="0" dirty="0">
              <a:solidFill>
                <a:sysClr val="window" lastClr="FFFFFF"/>
              </a:solidFill>
              <a:latin typeface="Segoe UI" panose="020B0502040204020203" pitchFamily="34" charset="0"/>
              <a:cs typeface="Segoe UI" panose="020B0502040204020203" pitchFamily="34" charset="0"/>
            </a:endParaRPr>
          </a:p>
        </p:txBody>
      </p:sp>
      <p:sp>
        <p:nvSpPr>
          <p:cNvPr id="35" name="Rounded Rectangle 34"/>
          <p:cNvSpPr/>
          <p:nvPr/>
        </p:nvSpPr>
        <p:spPr>
          <a:xfrm>
            <a:off x="3337420" y="1400152"/>
            <a:ext cx="1011364" cy="320186"/>
          </a:xfrm>
          <a:prstGeom prst="roundRect">
            <a:avLst/>
          </a:prstGeom>
          <a:solidFill>
            <a:srgbClr val="8064A2">
              <a:lumMod val="7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rmAutofit fontScale="92500" lnSpcReduction="20000"/>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IPD Integrated Cycler Studio</a:t>
            </a:r>
          </a:p>
        </p:txBody>
      </p:sp>
      <p:sp>
        <p:nvSpPr>
          <p:cNvPr id="36" name="Rounded Rectangle 35"/>
          <p:cNvSpPr/>
          <p:nvPr/>
        </p:nvSpPr>
        <p:spPr>
          <a:xfrm>
            <a:off x="998641" y="1400152"/>
            <a:ext cx="1011364" cy="320186"/>
          </a:xfrm>
          <a:prstGeom prst="roundRect">
            <a:avLst/>
          </a:prstGeom>
          <a:solidFill>
            <a:srgbClr val="8064A2">
              <a:lumMod val="75000"/>
            </a:srgbClr>
          </a:soli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SOSD Capture &amp; Share</a:t>
            </a:r>
          </a:p>
        </p:txBody>
      </p:sp>
      <p:sp>
        <p:nvSpPr>
          <p:cNvPr id="37" name="Rounded Rectangle 36"/>
          <p:cNvSpPr/>
          <p:nvPr/>
        </p:nvSpPr>
        <p:spPr>
          <a:xfrm>
            <a:off x="2168030" y="1400152"/>
            <a:ext cx="1011364" cy="320186"/>
          </a:xfrm>
          <a:prstGeom prst="roundRect">
            <a:avLst/>
          </a:prstGeom>
          <a:solidFill>
            <a:srgbClr val="8064A2">
              <a:lumMod val="75000"/>
            </a:srgbClr>
          </a:soli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IPD Next Gen </a:t>
            </a:r>
            <a:r>
              <a:rPr lang="en-US" sz="900" kern="0" dirty="0" err="1">
                <a:solidFill>
                  <a:sysClr val="window" lastClr="FFFFFF"/>
                </a:solidFill>
                <a:latin typeface="Segoe UI" panose="020B0502040204020203" pitchFamily="34" charset="0"/>
                <a:cs typeface="Segoe UI" panose="020B0502040204020203" pitchFamily="34" charset="0"/>
              </a:rPr>
              <a:t>Sterivac</a:t>
            </a:r>
            <a:endParaRPr lang="en-US" sz="900" kern="0" dirty="0">
              <a:solidFill>
                <a:sysClr val="window" lastClr="FFFFFF"/>
              </a:solidFill>
              <a:latin typeface="Segoe UI" panose="020B0502040204020203" pitchFamily="34" charset="0"/>
              <a:cs typeface="Segoe UI" panose="020B0502040204020203" pitchFamily="34" charset="0"/>
            </a:endParaRPr>
          </a:p>
        </p:txBody>
      </p:sp>
      <p:sp>
        <p:nvSpPr>
          <p:cNvPr id="39" name="Rounded Rectangle 38"/>
          <p:cNvSpPr/>
          <p:nvPr/>
        </p:nvSpPr>
        <p:spPr>
          <a:xfrm>
            <a:off x="3337421" y="1768366"/>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smtClean="0">
                <a:solidFill>
                  <a:sysClr val="window" lastClr="FFFFFF"/>
                </a:solidFill>
                <a:latin typeface="Segoe UI" panose="020B0502040204020203" pitchFamily="34" charset="0"/>
                <a:cs typeface="Segoe UI" panose="020B0502040204020203" pitchFamily="34" charset="0"/>
              </a:rPr>
              <a:t>HISD </a:t>
            </a:r>
            <a:r>
              <a:rPr lang="en-US" sz="900" kern="0" dirty="0" smtClean="0">
                <a:solidFill>
                  <a:sysClr val="window" lastClr="FFFFFF"/>
                </a:solidFill>
                <a:latin typeface="Segoe UI" panose="020B0502040204020203" pitchFamily="34" charset="0"/>
                <a:cs typeface="Segoe UI" panose="020B0502040204020203" pitchFamily="34" charset="0"/>
              </a:rPr>
              <a:t>Projects</a:t>
            </a:r>
            <a:endParaRPr lang="en-US" sz="900" kern="0" dirty="0">
              <a:solidFill>
                <a:sysClr val="window" lastClr="FFFFFF"/>
              </a:solidFill>
              <a:latin typeface="Segoe UI" panose="020B0502040204020203" pitchFamily="34" charset="0"/>
              <a:cs typeface="Segoe UI" panose="020B0502040204020203" pitchFamily="34" charset="0"/>
            </a:endParaRPr>
          </a:p>
        </p:txBody>
      </p:sp>
      <p:sp>
        <p:nvSpPr>
          <p:cNvPr id="40" name="Rounded Rectangle 39"/>
          <p:cNvSpPr/>
          <p:nvPr/>
        </p:nvSpPr>
        <p:spPr>
          <a:xfrm>
            <a:off x="4506811" y="1768366"/>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fontScale="92500"/>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PSD Active Safety</a:t>
            </a:r>
          </a:p>
        </p:txBody>
      </p:sp>
      <p:sp>
        <p:nvSpPr>
          <p:cNvPr id="41" name="Rounded Rectangle 40"/>
          <p:cNvSpPr/>
          <p:nvPr/>
        </p:nvSpPr>
        <p:spPr>
          <a:xfrm>
            <a:off x="5676201" y="1768366"/>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fontScale="92500" lnSpcReduction="20000"/>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TSSD Cloud Library</a:t>
            </a:r>
          </a:p>
        </p:txBody>
      </p:sp>
      <p:sp>
        <p:nvSpPr>
          <p:cNvPr id="42" name="Rounded Rectangle 41"/>
          <p:cNvSpPr/>
          <p:nvPr/>
        </p:nvSpPr>
        <p:spPr>
          <a:xfrm>
            <a:off x="2168031" y="1768366"/>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fontScale="92500"/>
          </a:bodyPr>
          <a:lstStyle/>
          <a:p>
            <a:pPr algn="ctr" defTabSz="685800" fontAlgn="auto">
              <a:spcBef>
                <a:spcPts val="0"/>
              </a:spcBef>
              <a:spcAft>
                <a:spcPts val="0"/>
              </a:spcAft>
              <a:defRPr/>
            </a:pPr>
            <a:r>
              <a:rPr lang="en-US" sz="900" kern="0" dirty="0" err="1">
                <a:solidFill>
                  <a:sysClr val="window" lastClr="FFFFFF"/>
                </a:solidFill>
                <a:latin typeface="Segoe UI" panose="020B0502040204020203" pitchFamily="34" charset="0"/>
                <a:cs typeface="Segoe UI" panose="020B0502040204020203" pitchFamily="34" charset="0"/>
              </a:rPr>
              <a:t>Unitek</a:t>
            </a:r>
            <a:r>
              <a:rPr lang="en-US" sz="900" kern="0" dirty="0">
                <a:solidFill>
                  <a:sysClr val="window" lastClr="FFFFFF"/>
                </a:solidFill>
                <a:latin typeface="Segoe UI" panose="020B0502040204020203" pitchFamily="34" charset="0"/>
                <a:cs typeface="Segoe UI" panose="020B0502040204020203" pitchFamily="34" charset="0"/>
              </a:rPr>
              <a:t> TMP/DSL</a:t>
            </a:r>
          </a:p>
        </p:txBody>
      </p:sp>
      <p:sp>
        <p:nvSpPr>
          <p:cNvPr id="43" name="Rounded Rectangle 42"/>
          <p:cNvSpPr/>
          <p:nvPr/>
        </p:nvSpPr>
        <p:spPr>
          <a:xfrm>
            <a:off x="998641" y="1768366"/>
            <a:ext cx="1011364" cy="320186"/>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fontScale="77500" lnSpcReduction="20000"/>
          </a:bodyPr>
          <a:lstStyle/>
          <a:p>
            <a:pPr algn="ctr" defTabSz="685800" fontAlgn="auto">
              <a:spcBef>
                <a:spcPts val="0"/>
              </a:spcBef>
              <a:spcAft>
                <a:spcPts val="0"/>
              </a:spcAft>
              <a:defRPr/>
            </a:pPr>
            <a:r>
              <a:rPr lang="en-US" sz="900" kern="0" dirty="0">
                <a:solidFill>
                  <a:sysClr val="window" lastClr="FFFFFF"/>
                </a:solidFill>
                <a:latin typeface="Segoe UI" panose="020B0502040204020203" pitchFamily="34" charset="0"/>
                <a:cs typeface="Segoe UI" panose="020B0502040204020203" pitchFamily="34" charset="0"/>
              </a:rPr>
              <a:t>AAD Performance Analysis Tool</a:t>
            </a:r>
          </a:p>
        </p:txBody>
      </p:sp>
      <p:sp>
        <p:nvSpPr>
          <p:cNvPr id="44" name="Rounded Rectangle 43"/>
          <p:cNvSpPr/>
          <p:nvPr/>
        </p:nvSpPr>
        <p:spPr>
          <a:xfrm>
            <a:off x="990600" y="969185"/>
            <a:ext cx="1063274" cy="346868"/>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a:bodyPr>
          <a:lstStyle/>
          <a:p>
            <a:pPr algn="ctr" defTabSz="685800" fontAlgn="auto">
              <a:spcBef>
                <a:spcPts val="0"/>
              </a:spcBef>
              <a:spcAft>
                <a:spcPts val="0"/>
              </a:spcAft>
              <a:defRPr/>
            </a:pPr>
            <a:r>
              <a:rPr lang="en-US" sz="1350" kern="0" dirty="0">
                <a:solidFill>
                  <a:sysClr val="window" lastClr="FFFFFF"/>
                </a:solidFill>
                <a:latin typeface="Segoe UI" panose="020B0502040204020203" pitchFamily="34" charset="0"/>
                <a:cs typeface="Segoe UI" panose="020B0502040204020203" pitchFamily="34" charset="0"/>
              </a:rPr>
              <a:t>Consumer</a:t>
            </a:r>
          </a:p>
        </p:txBody>
      </p:sp>
      <p:sp>
        <p:nvSpPr>
          <p:cNvPr id="47" name="Right Brace 46"/>
          <p:cNvSpPr/>
          <p:nvPr/>
        </p:nvSpPr>
        <p:spPr>
          <a:xfrm>
            <a:off x="6909031" y="980471"/>
            <a:ext cx="152573" cy="324296"/>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Segoe UI" panose="020B0502040204020203" pitchFamily="34" charset="0"/>
              <a:cs typeface="Segoe UI" panose="020B0502040204020203" pitchFamily="34" charset="0"/>
            </a:endParaRPr>
          </a:p>
        </p:txBody>
      </p:sp>
      <p:sp>
        <p:nvSpPr>
          <p:cNvPr id="48" name="Text Box 16"/>
          <p:cNvSpPr txBox="1">
            <a:spLocks noChangeArrowheads="1"/>
          </p:cNvSpPr>
          <p:nvPr/>
        </p:nvSpPr>
        <p:spPr bwMode="auto">
          <a:xfrm>
            <a:off x="7370719" y="970698"/>
            <a:ext cx="1068010" cy="387798"/>
          </a:xfrm>
          <a:prstGeom prst="rect">
            <a:avLst/>
          </a:prstGeom>
          <a:noFill/>
          <a:ln w="9525">
            <a:noFill/>
            <a:miter lim="800000"/>
            <a:headEnd/>
            <a:tailEnd/>
          </a:ln>
        </p:spPr>
        <p:txBody>
          <a:bodyPr wrap="square">
            <a:spAutoFit/>
          </a:bodyPr>
          <a:lstStyle/>
          <a:p>
            <a:pPr algn="ctr" defTabSz="685800" fontAlgn="auto">
              <a:lnSpc>
                <a:spcPct val="80000"/>
              </a:lnSpc>
              <a:spcBef>
                <a:spcPts val="0"/>
              </a:spcBef>
              <a:spcAft>
                <a:spcPts val="0"/>
              </a:spcAft>
              <a:defRPr/>
            </a:pPr>
            <a:r>
              <a:rPr lang="en-US" sz="1200" b="1" kern="0" dirty="0">
                <a:solidFill>
                  <a:sysClr val="windowText" lastClr="000000"/>
                </a:solidFill>
                <a:latin typeface="Segoe UI" panose="020B0502040204020203" pitchFamily="34" charset="0"/>
                <a:cs typeface="Segoe UI" panose="020B0502040204020203" pitchFamily="34" charset="0"/>
              </a:rPr>
              <a:t>Business Groups</a:t>
            </a:r>
          </a:p>
        </p:txBody>
      </p:sp>
      <p:sp>
        <p:nvSpPr>
          <p:cNvPr id="49" name="Right Brace 48"/>
          <p:cNvSpPr/>
          <p:nvPr/>
        </p:nvSpPr>
        <p:spPr>
          <a:xfrm>
            <a:off x="6909031" y="1448780"/>
            <a:ext cx="152573" cy="608054"/>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Segoe UI" panose="020B0502040204020203" pitchFamily="34" charset="0"/>
              <a:cs typeface="Segoe UI" panose="020B0502040204020203" pitchFamily="34" charset="0"/>
            </a:endParaRPr>
          </a:p>
        </p:txBody>
      </p:sp>
      <p:sp>
        <p:nvSpPr>
          <p:cNvPr id="50" name="Text Box 16"/>
          <p:cNvSpPr txBox="1">
            <a:spLocks noChangeArrowheads="1"/>
          </p:cNvSpPr>
          <p:nvPr/>
        </p:nvSpPr>
        <p:spPr bwMode="auto">
          <a:xfrm>
            <a:off x="7265244" y="1614404"/>
            <a:ext cx="1517481" cy="387798"/>
          </a:xfrm>
          <a:prstGeom prst="rect">
            <a:avLst/>
          </a:prstGeom>
          <a:noFill/>
          <a:ln w="9525">
            <a:noFill/>
            <a:miter lim="800000"/>
            <a:headEnd/>
            <a:tailEnd/>
          </a:ln>
        </p:spPr>
        <p:txBody>
          <a:bodyPr wrap="square">
            <a:spAutoFit/>
          </a:bodyPr>
          <a:lstStyle/>
          <a:p>
            <a:pPr algn="ctr" defTabSz="685800" fontAlgn="auto">
              <a:lnSpc>
                <a:spcPct val="80000"/>
              </a:lnSpc>
              <a:spcBef>
                <a:spcPts val="0"/>
              </a:spcBef>
              <a:spcAft>
                <a:spcPts val="0"/>
              </a:spcAft>
              <a:defRPr/>
            </a:pPr>
            <a:r>
              <a:rPr lang="en-US" sz="1200" b="1" kern="0" dirty="0" smtClean="0">
                <a:solidFill>
                  <a:sysClr val="windowText" lastClr="000000"/>
                </a:solidFill>
                <a:latin typeface="Segoe UI" panose="020B0502040204020203" pitchFamily="34" charset="0"/>
                <a:cs typeface="Segoe UI" panose="020B0502040204020203" pitchFamily="34" charset="0"/>
              </a:rPr>
              <a:t>Selected  </a:t>
            </a:r>
            <a:endParaRPr lang="en-US" sz="1200" b="1" kern="0" dirty="0">
              <a:solidFill>
                <a:sysClr val="windowText" lastClr="000000"/>
              </a:solidFill>
              <a:latin typeface="Segoe UI" panose="020B0502040204020203" pitchFamily="34" charset="0"/>
              <a:cs typeface="Segoe UI" panose="020B0502040204020203" pitchFamily="34" charset="0"/>
            </a:endParaRPr>
          </a:p>
          <a:p>
            <a:pPr algn="ctr" defTabSz="685800" fontAlgn="auto">
              <a:lnSpc>
                <a:spcPct val="80000"/>
              </a:lnSpc>
              <a:spcBef>
                <a:spcPts val="0"/>
              </a:spcBef>
              <a:spcAft>
                <a:spcPts val="0"/>
              </a:spcAft>
              <a:defRPr/>
            </a:pPr>
            <a:r>
              <a:rPr lang="en-US" sz="1200" b="1" kern="0" dirty="0">
                <a:solidFill>
                  <a:sysClr val="windowText" lastClr="000000"/>
                </a:solidFill>
                <a:latin typeface="Segoe UI" panose="020B0502040204020203" pitchFamily="34" charset="0"/>
                <a:cs typeface="Segoe UI" panose="020B0502040204020203" pitchFamily="34" charset="0"/>
              </a:rPr>
              <a:t>Products/Systems</a:t>
            </a:r>
          </a:p>
        </p:txBody>
      </p:sp>
    </p:spTree>
    <p:extLst>
      <p:ext uri="{BB962C8B-B14F-4D97-AF65-F5344CB8AC3E}">
        <p14:creationId xmlns:p14="http://schemas.microsoft.com/office/powerpoint/2010/main" val="1172403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4"/>
                                        </p:tgtEl>
                                        <p:attrNameLst>
                                          <p:attrName>style.color</p:attrName>
                                        </p:attrNameLst>
                                      </p:cBhvr>
                                      <p:to>
                                        <a:srgbClr val="F8F8F8"/>
                                      </p:to>
                                    </p:animClr>
                                    <p:animClr clrSpc="rgb" dir="cw">
                                      <p:cBhvr>
                                        <p:cTn id="7" dur="500" fill="hold"/>
                                        <p:tgtEl>
                                          <p:spTgt spid="24"/>
                                        </p:tgtEl>
                                        <p:attrNameLst>
                                          <p:attrName>fillcolor</p:attrName>
                                        </p:attrNameLst>
                                      </p:cBhvr>
                                      <p:to>
                                        <a:srgbClr val="F8F8F8"/>
                                      </p:to>
                                    </p:animClr>
                                    <p:set>
                                      <p:cBhvr>
                                        <p:cTn id="8" dur="500" fill="hold"/>
                                        <p:tgtEl>
                                          <p:spTgt spid="24"/>
                                        </p:tgtEl>
                                        <p:attrNameLst>
                                          <p:attrName>fill.type</p:attrName>
                                        </p:attrNameLst>
                                      </p:cBhvr>
                                      <p:to>
                                        <p:strVal val="solid"/>
                                      </p:to>
                                    </p:set>
                                    <p:set>
                                      <p:cBhvr>
                                        <p:cTn id="9" dur="500" fill="hold"/>
                                        <p:tgtEl>
                                          <p:spTgt spid="24"/>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72"/>
                                        </p:tgtEl>
                                        <p:attrNameLst>
                                          <p:attrName>style.color</p:attrName>
                                        </p:attrNameLst>
                                      </p:cBhvr>
                                      <p:to>
                                        <a:srgbClr val="F8F8F8"/>
                                      </p:to>
                                    </p:animClr>
                                    <p:animClr clrSpc="rgb" dir="cw">
                                      <p:cBhvr>
                                        <p:cTn id="12" dur="500" fill="hold"/>
                                        <p:tgtEl>
                                          <p:spTgt spid="72"/>
                                        </p:tgtEl>
                                        <p:attrNameLst>
                                          <p:attrName>fillcolor</p:attrName>
                                        </p:attrNameLst>
                                      </p:cBhvr>
                                      <p:to>
                                        <a:srgbClr val="F8F8F8"/>
                                      </p:to>
                                    </p:animClr>
                                    <p:set>
                                      <p:cBhvr>
                                        <p:cTn id="13" dur="500" fill="hold"/>
                                        <p:tgtEl>
                                          <p:spTgt spid="72"/>
                                        </p:tgtEl>
                                        <p:attrNameLst>
                                          <p:attrName>fill.type</p:attrName>
                                        </p:attrNameLst>
                                      </p:cBhvr>
                                      <p:to>
                                        <p:strVal val="solid"/>
                                      </p:to>
                                    </p:set>
                                    <p:set>
                                      <p:cBhvr>
                                        <p:cTn id="14" dur="500" fill="hold"/>
                                        <p:tgtEl>
                                          <p:spTgt spid="7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71"/>
                                        </p:tgtEl>
                                        <p:attrNameLst>
                                          <p:attrName>style.color</p:attrName>
                                        </p:attrNameLst>
                                      </p:cBhvr>
                                      <p:to>
                                        <a:srgbClr val="F8F8F8"/>
                                      </p:to>
                                    </p:animClr>
                                    <p:animClr clrSpc="rgb" dir="cw">
                                      <p:cBhvr>
                                        <p:cTn id="17" dur="500" fill="hold"/>
                                        <p:tgtEl>
                                          <p:spTgt spid="71"/>
                                        </p:tgtEl>
                                        <p:attrNameLst>
                                          <p:attrName>fillcolor</p:attrName>
                                        </p:attrNameLst>
                                      </p:cBhvr>
                                      <p:to>
                                        <a:srgbClr val="F8F8F8"/>
                                      </p:to>
                                    </p:animClr>
                                    <p:set>
                                      <p:cBhvr>
                                        <p:cTn id="18" dur="500" fill="hold"/>
                                        <p:tgtEl>
                                          <p:spTgt spid="71"/>
                                        </p:tgtEl>
                                        <p:attrNameLst>
                                          <p:attrName>fill.type</p:attrName>
                                        </p:attrNameLst>
                                      </p:cBhvr>
                                      <p:to>
                                        <p:strVal val="solid"/>
                                      </p:to>
                                    </p:set>
                                    <p:set>
                                      <p:cBhvr>
                                        <p:cTn id="19" dur="500" fill="hold"/>
                                        <p:tgtEl>
                                          <p:spTgt spid="71"/>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70"/>
                                        </p:tgtEl>
                                        <p:attrNameLst>
                                          <p:attrName>style.color</p:attrName>
                                        </p:attrNameLst>
                                      </p:cBhvr>
                                      <p:to>
                                        <a:srgbClr val="F8F8F8"/>
                                      </p:to>
                                    </p:animClr>
                                    <p:animClr clrSpc="rgb" dir="cw">
                                      <p:cBhvr>
                                        <p:cTn id="22" dur="500" fill="hold"/>
                                        <p:tgtEl>
                                          <p:spTgt spid="70"/>
                                        </p:tgtEl>
                                        <p:attrNameLst>
                                          <p:attrName>fillcolor</p:attrName>
                                        </p:attrNameLst>
                                      </p:cBhvr>
                                      <p:to>
                                        <a:srgbClr val="F8F8F8"/>
                                      </p:to>
                                    </p:animClr>
                                    <p:set>
                                      <p:cBhvr>
                                        <p:cTn id="23" dur="500" fill="hold"/>
                                        <p:tgtEl>
                                          <p:spTgt spid="70"/>
                                        </p:tgtEl>
                                        <p:attrNameLst>
                                          <p:attrName>fill.type</p:attrName>
                                        </p:attrNameLst>
                                      </p:cBhvr>
                                      <p:to>
                                        <p:strVal val="solid"/>
                                      </p:to>
                                    </p:set>
                                    <p:set>
                                      <p:cBhvr>
                                        <p:cTn id="24" dur="500" fill="hold"/>
                                        <p:tgtEl>
                                          <p:spTgt spid="7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28"/>
                                        </p:tgtEl>
                                        <p:attrNameLst>
                                          <p:attrName>style.color</p:attrName>
                                        </p:attrNameLst>
                                      </p:cBhvr>
                                      <p:to>
                                        <a:srgbClr val="F8F8F8"/>
                                      </p:to>
                                    </p:animClr>
                                    <p:animClr clrSpc="rgb" dir="cw">
                                      <p:cBhvr>
                                        <p:cTn id="27" dur="500" fill="hold"/>
                                        <p:tgtEl>
                                          <p:spTgt spid="28"/>
                                        </p:tgtEl>
                                        <p:attrNameLst>
                                          <p:attrName>fillcolor</p:attrName>
                                        </p:attrNameLst>
                                      </p:cBhvr>
                                      <p:to>
                                        <a:srgbClr val="F8F8F8"/>
                                      </p:to>
                                    </p:animClr>
                                    <p:set>
                                      <p:cBhvr>
                                        <p:cTn id="28" dur="500" fill="hold"/>
                                        <p:tgtEl>
                                          <p:spTgt spid="28"/>
                                        </p:tgtEl>
                                        <p:attrNameLst>
                                          <p:attrName>fill.type</p:attrName>
                                        </p:attrNameLst>
                                      </p:cBhvr>
                                      <p:to>
                                        <p:strVal val="solid"/>
                                      </p:to>
                                    </p:set>
                                    <p:set>
                                      <p:cBhvr>
                                        <p:cTn id="29" dur="500" fill="hold"/>
                                        <p:tgtEl>
                                          <p:spTgt spid="28"/>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41"/>
                                        </p:tgtEl>
                                        <p:attrNameLst>
                                          <p:attrName>style.color</p:attrName>
                                        </p:attrNameLst>
                                      </p:cBhvr>
                                      <p:to>
                                        <a:srgbClr val="F8F8F8"/>
                                      </p:to>
                                    </p:animClr>
                                    <p:animClr clrSpc="rgb" dir="cw">
                                      <p:cBhvr>
                                        <p:cTn id="32" dur="500" fill="hold"/>
                                        <p:tgtEl>
                                          <p:spTgt spid="41"/>
                                        </p:tgtEl>
                                        <p:attrNameLst>
                                          <p:attrName>fillcolor</p:attrName>
                                        </p:attrNameLst>
                                      </p:cBhvr>
                                      <p:to>
                                        <a:srgbClr val="F8F8F8"/>
                                      </p:to>
                                    </p:animClr>
                                    <p:set>
                                      <p:cBhvr>
                                        <p:cTn id="33" dur="500" fill="hold"/>
                                        <p:tgtEl>
                                          <p:spTgt spid="41"/>
                                        </p:tgtEl>
                                        <p:attrNameLst>
                                          <p:attrName>fill.type</p:attrName>
                                        </p:attrNameLst>
                                      </p:cBhvr>
                                      <p:to>
                                        <p:strVal val="solid"/>
                                      </p:to>
                                    </p:set>
                                    <p:set>
                                      <p:cBhvr>
                                        <p:cTn id="34" dur="500" fill="hold"/>
                                        <p:tgtEl>
                                          <p:spTgt spid="41"/>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34"/>
                                        </p:tgtEl>
                                        <p:attrNameLst>
                                          <p:attrName>style.color</p:attrName>
                                        </p:attrNameLst>
                                      </p:cBhvr>
                                      <p:to>
                                        <a:srgbClr val="F8F8F8"/>
                                      </p:to>
                                    </p:animClr>
                                    <p:animClr clrSpc="rgb" dir="cw">
                                      <p:cBhvr>
                                        <p:cTn id="37" dur="500" fill="hold"/>
                                        <p:tgtEl>
                                          <p:spTgt spid="34"/>
                                        </p:tgtEl>
                                        <p:attrNameLst>
                                          <p:attrName>fillcolor</p:attrName>
                                        </p:attrNameLst>
                                      </p:cBhvr>
                                      <p:to>
                                        <a:srgbClr val="F8F8F8"/>
                                      </p:to>
                                    </p:animClr>
                                    <p:set>
                                      <p:cBhvr>
                                        <p:cTn id="38" dur="500" fill="hold"/>
                                        <p:tgtEl>
                                          <p:spTgt spid="34"/>
                                        </p:tgtEl>
                                        <p:attrNameLst>
                                          <p:attrName>fill.type</p:attrName>
                                        </p:attrNameLst>
                                      </p:cBhvr>
                                      <p:to>
                                        <p:strVal val="solid"/>
                                      </p:to>
                                    </p:set>
                                    <p:set>
                                      <p:cBhvr>
                                        <p:cTn id="39" dur="500" fill="hold"/>
                                        <p:tgtEl>
                                          <p:spTgt spid="34"/>
                                        </p:tgtEl>
                                        <p:attrNameLst>
                                          <p:attrName>fill.on</p:attrName>
                                        </p:attrNameLst>
                                      </p:cBhvr>
                                      <p:to>
                                        <p:strVal val="true"/>
                                      </p:to>
                                    </p:set>
                                  </p:childTnLst>
                                </p:cTn>
                              </p:par>
                              <p:par>
                                <p:cTn id="40" presetID="19" presetClass="emph" presetSubtype="0" fill="hold" grpId="0" nodeType="withEffect">
                                  <p:stCondLst>
                                    <p:cond delay="0"/>
                                  </p:stCondLst>
                                  <p:childTnLst>
                                    <p:animClr clrSpc="rgb" dir="cw">
                                      <p:cBhvr override="childStyle">
                                        <p:cTn id="41" dur="500" fill="hold"/>
                                        <p:tgtEl>
                                          <p:spTgt spid="33"/>
                                        </p:tgtEl>
                                        <p:attrNameLst>
                                          <p:attrName>style.color</p:attrName>
                                        </p:attrNameLst>
                                      </p:cBhvr>
                                      <p:to>
                                        <a:srgbClr val="F8F8F8"/>
                                      </p:to>
                                    </p:animClr>
                                    <p:animClr clrSpc="rgb" dir="cw">
                                      <p:cBhvr>
                                        <p:cTn id="42" dur="500" fill="hold"/>
                                        <p:tgtEl>
                                          <p:spTgt spid="33"/>
                                        </p:tgtEl>
                                        <p:attrNameLst>
                                          <p:attrName>fillcolor</p:attrName>
                                        </p:attrNameLst>
                                      </p:cBhvr>
                                      <p:to>
                                        <a:srgbClr val="F8F8F8"/>
                                      </p:to>
                                    </p:animClr>
                                    <p:set>
                                      <p:cBhvr>
                                        <p:cTn id="43" dur="500" fill="hold"/>
                                        <p:tgtEl>
                                          <p:spTgt spid="33"/>
                                        </p:tgtEl>
                                        <p:attrNameLst>
                                          <p:attrName>fill.type</p:attrName>
                                        </p:attrNameLst>
                                      </p:cBhvr>
                                      <p:to>
                                        <p:strVal val="solid"/>
                                      </p:to>
                                    </p:set>
                                    <p:set>
                                      <p:cBhvr>
                                        <p:cTn id="44" dur="500" fill="hold"/>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24" grpId="0" animBg="1"/>
      <p:bldP spid="28" grpId="0" animBg="1"/>
      <p:bldP spid="33" grpId="0" animBg="1"/>
      <p:bldP spid="34"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 Attractiveness</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2660" y="1511007"/>
            <a:ext cx="600257" cy="59845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0300" y="1189487"/>
            <a:ext cx="857510" cy="85751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8735" y="2387927"/>
            <a:ext cx="771759" cy="77175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0129" y="3464663"/>
            <a:ext cx="1491210" cy="31844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6300" y="2298651"/>
            <a:ext cx="1166160" cy="77744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76203" y="826639"/>
            <a:ext cx="560811" cy="560811"/>
          </a:xfrm>
          <a:prstGeom prst="rect">
            <a:avLst/>
          </a:prstGeom>
        </p:spPr>
      </p:pic>
      <p:sp>
        <p:nvSpPr>
          <p:cNvPr id="4" name="TextBox 3"/>
          <p:cNvSpPr txBox="1"/>
          <p:nvPr/>
        </p:nvSpPr>
        <p:spPr>
          <a:xfrm>
            <a:off x="5012660" y="4042719"/>
            <a:ext cx="3124200" cy="304800"/>
          </a:xfrm>
          <a:prstGeom prst="rect">
            <a:avLst/>
          </a:prstGeom>
          <a:noFill/>
        </p:spPr>
        <p:txBody>
          <a:bodyPr wrap="none" rtlCol="0">
            <a:noAutofit/>
          </a:bodyPr>
          <a:lstStyle/>
          <a:p>
            <a:r>
              <a:rPr lang="en-US" sz="500" dirty="0" smtClean="0">
                <a:latin typeface="Segoe UI" panose="020B0502040204020203" pitchFamily="34" charset="0"/>
                <a:cs typeface="Segoe UI" panose="020B0502040204020203" pitchFamily="34" charset="0"/>
              </a:rPr>
              <a:t>Sources:  </a:t>
            </a:r>
            <a:r>
              <a:rPr lang="en-US" sz="500" dirty="0">
                <a:latin typeface="Segoe UI" panose="020B0502040204020203" pitchFamily="34" charset="0"/>
                <a:cs typeface="Segoe UI" panose="020B0502040204020203" pitchFamily="34" charset="0"/>
                <a:hlinkClick r:id="rId9"/>
              </a:rPr>
              <a:t>http://</a:t>
            </a:r>
            <a:r>
              <a:rPr lang="en-US" sz="500" dirty="0" smtClean="0">
                <a:latin typeface="Segoe UI" panose="020B0502040204020203" pitchFamily="34" charset="0"/>
                <a:cs typeface="Segoe UI" panose="020B0502040204020203" pitchFamily="34" charset="0"/>
                <a:hlinkClick r:id="rId9"/>
              </a:rPr>
              <a:t>video.ch9.ms/teched/2012/na/DEV343.pptx</a:t>
            </a:r>
            <a:endParaRPr lang="en-US" sz="500" dirty="0" smtClean="0">
              <a:latin typeface="Segoe UI" panose="020B0502040204020203" pitchFamily="34" charset="0"/>
              <a:cs typeface="Segoe UI" panose="020B0502040204020203" pitchFamily="34" charset="0"/>
            </a:endParaRPr>
          </a:p>
          <a:p>
            <a:r>
              <a:rPr lang="en-US" sz="500" dirty="0" smtClean="0">
                <a:latin typeface="Segoe UI" panose="020B0502040204020203" pitchFamily="34" charset="0"/>
                <a:cs typeface="Segoe UI" panose="020B0502040204020203" pitchFamily="34" charset="0"/>
              </a:rPr>
              <a:t>Microsoft Tech Sales, </a:t>
            </a:r>
          </a:p>
          <a:p>
            <a:r>
              <a:rPr lang="en-US" sz="500" dirty="0">
                <a:latin typeface="Segoe UI" panose="020B0502040204020203" pitchFamily="34" charset="0"/>
                <a:cs typeface="Segoe UI" panose="020B0502040204020203" pitchFamily="34" charset="0"/>
                <a:hlinkClick r:id="rId10"/>
              </a:rPr>
              <a:t>http://</a:t>
            </a:r>
            <a:r>
              <a:rPr lang="en-US" sz="500" dirty="0" smtClean="0">
                <a:latin typeface="Segoe UI" panose="020B0502040204020203" pitchFamily="34" charset="0"/>
                <a:cs typeface="Segoe UI" panose="020B0502040204020203" pitchFamily="34" charset="0"/>
                <a:hlinkClick r:id="rId10"/>
              </a:rPr>
              <a:t>download.microsoft.com/documents/customerevidence/21147_HP_13595_final.doc</a:t>
            </a:r>
            <a:endParaRPr lang="en-US" sz="500" dirty="0" smtClean="0">
              <a:latin typeface="Segoe UI" panose="020B0502040204020203" pitchFamily="34" charset="0"/>
              <a:cs typeface="Segoe UI" panose="020B0502040204020203" pitchFamily="34" charset="0"/>
            </a:endParaRPr>
          </a:p>
          <a:p>
            <a:endParaRPr lang="en-US" sz="500" dirty="0" smtClean="0">
              <a:latin typeface="Segoe UI" panose="020B0502040204020203" pitchFamily="34" charset="0"/>
              <a:cs typeface="Segoe UI" panose="020B0502040204020203" pitchFamily="34" charset="0"/>
            </a:endParaRPr>
          </a:p>
          <a:p>
            <a:endParaRPr lang="en-US" sz="500" dirty="0" smtClean="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6790" y="590550"/>
            <a:ext cx="4315210" cy="3999879"/>
          </a:xfrm>
          <a:prstGeom prst="rect">
            <a:avLst/>
          </a:prstGeom>
        </p:spPr>
      </p:pic>
    </p:spTree>
    <p:extLst>
      <p:ext uri="{BB962C8B-B14F-4D97-AF65-F5344CB8AC3E}">
        <p14:creationId xmlns:p14="http://schemas.microsoft.com/office/powerpoint/2010/main" val="3388682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sems_mstr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M">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a:ln>
              <a:noFill/>
            </a:ln>
            <a:solidFill>
              <a:schemeClr val="tx1"/>
            </a:solidFill>
            <a:effectLst/>
            <a:latin typeface="+mn-lt"/>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lnDef>
    <a:txDef>
      <a:spPr>
        <a:noFill/>
      </a:spPr>
      <a:bodyPr wrap="square" rtlCol="0">
        <a:noAutofit/>
      </a:bodyPr>
      <a:lstStyle>
        <a:defPPr>
          <a:defRPr smtClean="0">
            <a:latin typeface="+mn-lt"/>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0C4CB3"/>
        </a:accent1>
        <a:accent2>
          <a:srgbClr val="B32600"/>
        </a:accent2>
        <a:accent3>
          <a:srgbClr val="FFFFFF"/>
        </a:accent3>
        <a:accent4>
          <a:srgbClr val="000000"/>
        </a:accent4>
        <a:accent5>
          <a:srgbClr val="AAB2D6"/>
        </a:accent5>
        <a:accent6>
          <a:srgbClr val="A22100"/>
        </a:accent6>
        <a:hlink>
          <a:srgbClr val="4C198C"/>
        </a:hlink>
        <a:folHlink>
          <a:srgbClr val="4C9933"/>
        </a:folHlink>
      </a:clrScheme>
      <a:clrMap bg1="lt1" tx1="dk1" bg2="lt2" tx2="dk2" accent1="accent1" accent2="accent2" accent3="accent3" accent4="accent4" accent5="accent5" accent6="accent6" hlink="hlink" folHlink="folHlink"/>
    </a:extraClrScheme>
    <a:extraClrScheme>
      <a:clrScheme name="Office Theme 14">
        <a:dk1>
          <a:srgbClr val="000000"/>
        </a:dk1>
        <a:lt1>
          <a:srgbClr val="FFFFFF"/>
        </a:lt1>
        <a:dk2>
          <a:srgbClr val="000000"/>
        </a:dk2>
        <a:lt2>
          <a:srgbClr val="808080"/>
        </a:lt2>
        <a:accent1>
          <a:srgbClr val="BBE0E3"/>
        </a:accent1>
        <a:accent2>
          <a:srgbClr val="B32600"/>
        </a:accent2>
        <a:accent3>
          <a:srgbClr val="FFFFFF"/>
        </a:accent3>
        <a:accent4>
          <a:srgbClr val="000000"/>
        </a:accent4>
        <a:accent5>
          <a:srgbClr val="DAEDEF"/>
        </a:accent5>
        <a:accent6>
          <a:srgbClr val="A221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5">
        <a:dk1>
          <a:srgbClr val="000000"/>
        </a:dk1>
        <a:lt1>
          <a:srgbClr val="FFFFFF"/>
        </a:lt1>
        <a:dk2>
          <a:srgbClr val="000000"/>
        </a:dk2>
        <a:lt2>
          <a:srgbClr val="808080"/>
        </a:lt2>
        <a:accent1>
          <a:srgbClr val="000000"/>
        </a:accent1>
        <a:accent2>
          <a:srgbClr val="009900"/>
        </a:accent2>
        <a:accent3>
          <a:srgbClr val="FFFFFF"/>
        </a:accent3>
        <a:accent4>
          <a:srgbClr val="000000"/>
        </a:accent4>
        <a:accent5>
          <a:srgbClr val="AAAAAA"/>
        </a:accent5>
        <a:accent6>
          <a:srgbClr val="008A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6">
        <a:dk1>
          <a:srgbClr val="000000"/>
        </a:dk1>
        <a:lt1>
          <a:srgbClr val="FFFFFF"/>
        </a:lt1>
        <a:dk2>
          <a:srgbClr val="000000"/>
        </a:dk2>
        <a:lt2>
          <a:srgbClr val="808080"/>
        </a:lt2>
        <a:accent1>
          <a:srgbClr val="0068B1"/>
        </a:accent1>
        <a:accent2>
          <a:srgbClr val="7C9DCC"/>
        </a:accent2>
        <a:accent3>
          <a:srgbClr val="FFFFFF"/>
        </a:accent3>
        <a:accent4>
          <a:srgbClr val="000000"/>
        </a:accent4>
        <a:accent5>
          <a:srgbClr val="AAB9D5"/>
        </a:accent5>
        <a:accent6>
          <a:srgbClr val="708EB9"/>
        </a:accent6>
        <a:hlink>
          <a:srgbClr val="FF9933"/>
        </a:hlink>
        <a:folHlink>
          <a:srgbClr val="EEF3A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EMS2014" id="{4926C9FE-6BDE-4DDE-A81D-34FA80B39DFD}" vid="{8EE5A827-E52A-4211-A965-FCBBE1B10DE2}"/>
    </a:ext>
  </a:extLst>
</a:theme>
</file>

<file path=ppt/theme/theme2.xml><?xml version="1.0" encoding="utf-8"?>
<a:theme xmlns:a="http://schemas.openxmlformats.org/drawingml/2006/main" name="3_CRPL">
  <a:themeElements>
    <a:clrScheme name="CR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RPL">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RP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P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P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P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P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RP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RP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RP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RP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RP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RP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E11C7E3C11634B857143A596598DB7" ma:contentTypeVersion="0" ma:contentTypeDescription="Create a new document." ma:contentTypeScope="" ma:versionID="1a4b715928ea967b59c7da4eba21e43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946A02-E1EC-4896-B6C2-D8C2A49065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E0C1EBC-EA19-4E2C-B8A5-E62C68555B8D}">
  <ds:schemaRefs>
    <ds:schemaRef ds:uri="http://schemas.microsoft.com/sharepoint/v3/contenttype/forms"/>
  </ds:schemaRefs>
</ds:datastoreItem>
</file>

<file path=customXml/itemProps3.xml><?xml version="1.0" encoding="utf-8"?>
<ds:datastoreItem xmlns:ds="http://schemas.openxmlformats.org/officeDocument/2006/customXml" ds:itemID="{632A454C-6813-4CB3-B806-2C7F94170E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124809</TotalTime>
  <Words>2020</Words>
  <Application>Microsoft Office PowerPoint</Application>
  <PresentationFormat>On-screen Show (16:9)</PresentationFormat>
  <Paragraphs>401</Paragraphs>
  <Slides>23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Black</vt:lpstr>
      <vt:lpstr>Arial Narrow</vt:lpstr>
      <vt:lpstr>Calibri</vt:lpstr>
      <vt:lpstr>ＭＳ Ｐゴシック</vt:lpstr>
      <vt:lpstr>Segoe UI</vt:lpstr>
      <vt:lpstr>Wingdings</vt:lpstr>
      <vt:lpstr>sems_mstr_slide</vt:lpstr>
      <vt:lpstr>3_CRPL</vt:lpstr>
      <vt:lpstr>SEMS – Enterprise Team Foundation Server NTI  </vt:lpstr>
      <vt:lpstr>Executive Summary</vt:lpstr>
      <vt:lpstr>PowerPoint Presentation</vt:lpstr>
      <vt:lpstr>What is 3M Enterprise TFS (ETFS)?</vt:lpstr>
      <vt:lpstr>Project Team</vt:lpstr>
      <vt:lpstr>Pre-NTI to Qualify - Results</vt:lpstr>
      <vt:lpstr>Presentation Outline</vt:lpstr>
      <vt:lpstr>Technology Platform and Roadmap</vt:lpstr>
      <vt:lpstr>Market Attractiveness</vt:lpstr>
      <vt:lpstr>Business Justification – The HISD Story</vt:lpstr>
      <vt:lpstr>Manufacturing Feasibility / Implementation Plan</vt:lpstr>
      <vt:lpstr>Project Plan – Proposed Project Schedule</vt:lpstr>
      <vt:lpstr>Cost Model</vt:lpstr>
      <vt:lpstr>Qualify Timeline</vt:lpstr>
      <vt:lpstr>Project Resource Requirements</vt:lpstr>
      <vt:lpstr>Project Contributions</vt:lpstr>
      <vt:lpstr>ETFS Migration Timeline</vt:lpstr>
      <vt:lpstr>Comments and Questions</vt:lpstr>
      <vt:lpstr>Pre-NTI to Qualify - Results</vt:lpstr>
      <vt:lpstr>Pre-NTI to Qualify - Results</vt:lpstr>
      <vt:lpstr>PowerPoint Presentation</vt:lpstr>
      <vt:lpstr>Milestone Timeline by Phase</vt:lpstr>
      <vt:lpstr>ETFS Team Structure</vt:lpstr>
    </vt:vector>
  </TitlesOfParts>
  <Company>3M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3M</dc:creator>
  <cp:lastModifiedBy>Mike O'Brien</cp:lastModifiedBy>
  <cp:revision>1905</cp:revision>
  <cp:lastPrinted>2015-06-23T13:59:29Z</cp:lastPrinted>
  <dcterms:created xsi:type="dcterms:W3CDTF">2007-10-11T20:01:59Z</dcterms:created>
  <dcterms:modified xsi:type="dcterms:W3CDTF">2016-01-29T19:34:33Z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0x010100CEE11C7E3C11634B857143A596598DB7</vt:lpwstr>
  </property>
</Properties>
</file>