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5" r:id="rId5"/>
    <p:sldMasterId id="2147483690" r:id="rId6"/>
  </p:sldMasterIdLst>
  <p:notesMasterIdLst>
    <p:notesMasterId r:id="rId37"/>
  </p:notesMasterIdLst>
  <p:sldIdLst>
    <p:sldId id="264" r:id="rId7"/>
    <p:sldId id="287" r:id="rId8"/>
    <p:sldId id="292" r:id="rId9"/>
    <p:sldId id="289" r:id="rId10"/>
    <p:sldId id="302" r:id="rId11"/>
    <p:sldId id="293" r:id="rId12"/>
    <p:sldId id="305" r:id="rId13"/>
    <p:sldId id="304" r:id="rId14"/>
    <p:sldId id="294" r:id="rId15"/>
    <p:sldId id="270" r:id="rId16"/>
    <p:sldId id="271" r:id="rId17"/>
    <p:sldId id="300" r:id="rId18"/>
    <p:sldId id="301" r:id="rId19"/>
    <p:sldId id="275" r:id="rId20"/>
    <p:sldId id="279" r:id="rId21"/>
    <p:sldId id="297" r:id="rId22"/>
    <p:sldId id="298" r:id="rId23"/>
    <p:sldId id="274" r:id="rId24"/>
    <p:sldId id="295" r:id="rId25"/>
    <p:sldId id="280" r:id="rId26"/>
    <p:sldId id="282" r:id="rId27"/>
    <p:sldId id="299" r:id="rId28"/>
    <p:sldId id="261" r:id="rId29"/>
    <p:sldId id="269" r:id="rId30"/>
    <p:sldId id="262" r:id="rId31"/>
    <p:sldId id="260" r:id="rId32"/>
    <p:sldId id="303" r:id="rId33"/>
    <p:sldId id="272" r:id="rId34"/>
    <p:sldId id="291" r:id="rId35"/>
    <p:sldId id="266" r:id="rId3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532A5C-B329-4AA2-8F03-1E4323CEAE68}">
          <p14:sldIdLst>
            <p14:sldId id="264"/>
          </p14:sldIdLst>
        </p14:section>
        <p14:section name="What - Status" id="{B96BF433-8EDF-4C5C-94FF-F1BBDCADC691}">
          <p14:sldIdLst>
            <p14:sldId id="287"/>
            <p14:sldId id="292"/>
            <p14:sldId id="289"/>
            <p14:sldId id="302"/>
            <p14:sldId id="293"/>
            <p14:sldId id="305"/>
            <p14:sldId id="304"/>
            <p14:sldId id="294"/>
            <p14:sldId id="270"/>
            <p14:sldId id="271"/>
            <p14:sldId id="300"/>
          </p14:sldIdLst>
        </p14:section>
        <p14:section name="Appendix" id="{D5D47467-2CAD-4E4A-B873-008618334A0A}">
          <p14:sldIdLst>
            <p14:sldId id="301"/>
            <p14:sldId id="275"/>
            <p14:sldId id="279"/>
            <p14:sldId id="297"/>
            <p14:sldId id="298"/>
            <p14:sldId id="274"/>
            <p14:sldId id="295"/>
            <p14:sldId id="280"/>
            <p14:sldId id="282"/>
            <p14:sldId id="299"/>
            <p14:sldId id="261"/>
            <p14:sldId id="269"/>
            <p14:sldId id="262"/>
            <p14:sldId id="260"/>
            <p14:sldId id="303"/>
            <p14:sldId id="272"/>
            <p14:sldId id="29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semstfs\DefaultCollection\etfs\documentation\presentations\ROI%20Calculations%207-28-201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s\semstfs\DefaultCollection\etfs\documentation\presentations\ROI%20Calculations%207-28-201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Investment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2014 q4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2014 q4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</c:v>
                </c:pt>
                <c:pt idx="1">
                  <c:v>150</c:v>
                </c:pt>
                <c:pt idx="2">
                  <c:v>150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DevOps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2014 q4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22</c:v>
                </c:pt>
                <c:pt idx="1">
                  <c:v>200</c:v>
                </c:pt>
                <c:pt idx="2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T&amp;M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2014 q4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</c:v>
                </c:pt>
                <c:pt idx="1">
                  <c:v>400</c:v>
                </c:pt>
                <c:pt idx="2">
                  <c:v>550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73176"/>
        <c:axId val="218633248"/>
      </c:barChart>
      <c:catAx>
        <c:axId val="219673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8633248"/>
        <c:crosses val="autoZero"/>
        <c:auto val="1"/>
        <c:lblAlgn val="ctr"/>
        <c:lblOffset val="100"/>
        <c:noMultiLvlLbl val="0"/>
      </c:catAx>
      <c:valAx>
        <c:axId val="21863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73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ETFS Projected Budget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Investment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2540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dLbls>
            <c:dLbl>
              <c:idx val="0"/>
              <c:layout>
                <c:manualLayout>
                  <c:x val="1.1574074074074073E-2"/>
                  <c:y val="6.127921076236646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2014 q4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dLbls>
            <c:dLbl>
              <c:idx val="2"/>
              <c:layout>
                <c:manualLayout>
                  <c:x val="-1.6203703703703703E-2"/>
                  <c:y val="-1.1234392192443242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2014 q4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</c:v>
                </c:pt>
                <c:pt idx="1">
                  <c:v>150</c:v>
                </c:pt>
                <c:pt idx="2">
                  <c:v>150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DevOps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dLbls>
            <c:dLbl>
              <c:idx val="2"/>
              <c:layout>
                <c:manualLayout>
                  <c:x val="-1.388888888888888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2014 q4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22</c:v>
                </c:pt>
                <c:pt idx="1">
                  <c:v>200</c:v>
                </c:pt>
                <c:pt idx="2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T&amp;M</c:v>
                </c:pt>
              </c:strCache>
            </c:strRef>
          </c:tx>
          <c:spPr>
            <a:solidFill>
              <a:srgbClr val="92D050"/>
            </a:solidFill>
            <a:ln w="2540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dLbls>
            <c:dLbl>
              <c:idx val="2"/>
              <c:layout>
                <c:manualLayout>
                  <c:x val="-1.6203703703703703E-2"/>
                  <c:y val="-5.6171960962216208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2014 q4</c:v>
                </c:pt>
                <c:pt idx="1">
                  <c:v>2015</c:v>
                </c:pt>
                <c:pt idx="2">
                  <c:v>2016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</c:v>
                </c:pt>
                <c:pt idx="1">
                  <c:v>400</c:v>
                </c:pt>
                <c:pt idx="2">
                  <c:v>550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93520704"/>
        <c:axId val="293521488"/>
      </c:areaChart>
      <c:catAx>
        <c:axId val="293520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521488"/>
        <c:crosses val="autoZero"/>
        <c:auto val="1"/>
        <c:lblAlgn val="ctr"/>
        <c:lblOffset val="100"/>
        <c:noMultiLvlLbl val="0"/>
      </c:catAx>
      <c:valAx>
        <c:axId val="29352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520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Cost/User based on Total Users</a:t>
            </a:r>
          </a:p>
        </c:rich>
      </c:tx>
      <c:layout>
        <c:manualLayout>
          <c:xMode val="edge"/>
          <c:yMode val="edge"/>
          <c:x val="0.304321261537790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'Charge back'!$I$2</c:f>
              <c:strCache>
                <c:ptCount val="1"/>
                <c:pt idx="0">
                  <c:v>Team Size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'Charge back'!$M$2:$M$23</c:f>
              <c:strCach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strCache>
              <c:extLst/>
            </c:strRef>
          </c:cat>
          <c:val>
            <c:numRef>
              <c:f>'Charge back'!$I$3:$I$22</c:f>
              <c:numCache>
                <c:formatCode>0.00</c:formatCode>
                <c:ptCount val="19"/>
                <c:pt idx="0">
                  <c:v>1.25</c:v>
                </c:pt>
                <c:pt idx="1">
                  <c:v>1.25</c:v>
                </c:pt>
                <c:pt idx="2">
                  <c:v>1.25</c:v>
                </c:pt>
                <c:pt idx="3">
                  <c:v>1.25</c:v>
                </c:pt>
                <c:pt idx="4">
                  <c:v>1.25</c:v>
                </c:pt>
                <c:pt idx="5">
                  <c:v>1.25</c:v>
                </c:pt>
                <c:pt idx="6">
                  <c:v>1.25</c:v>
                </c:pt>
                <c:pt idx="7">
                  <c:v>1.25</c:v>
                </c:pt>
                <c:pt idx="8">
                  <c:v>1.25</c:v>
                </c:pt>
                <c:pt idx="9">
                  <c:v>1.25</c:v>
                </c:pt>
                <c:pt idx="10">
                  <c:v>1.25</c:v>
                </c:pt>
                <c:pt idx="11">
                  <c:v>1.25</c:v>
                </c:pt>
                <c:pt idx="12">
                  <c:v>1.25</c:v>
                </c:pt>
                <c:pt idx="13">
                  <c:v>1.25</c:v>
                </c:pt>
                <c:pt idx="14">
                  <c:v>1.25</c:v>
                </c:pt>
                <c:pt idx="15">
                  <c:v>1.25</c:v>
                </c:pt>
                <c:pt idx="16">
                  <c:v>1.25</c:v>
                </c:pt>
                <c:pt idx="17">
                  <c:v>1.25</c:v>
                </c:pt>
                <c:pt idx="18">
                  <c:v>1.25</c:v>
                </c:pt>
              </c:numCache>
              <c:extLst/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671608"/>
        <c:axId val="219671216"/>
      </c:lineChart>
      <c:lineChart>
        <c:grouping val="standard"/>
        <c:varyColors val="0"/>
        <c:ser>
          <c:idx val="2"/>
          <c:order val="1"/>
          <c:tx>
            <c:strRef>
              <c:f>'Charge back'!$O$2</c:f>
              <c:strCache>
                <c:ptCount val="1"/>
                <c:pt idx="0">
                  <c:v>Montly Cost/User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Lit>
              <c:ptCount val="19"/>
              <c:pt idx="0">
                <c:v>$2.00</c:v>
              </c:pt>
              <c:pt idx="1">
                <c:v>$3.00</c:v>
              </c:pt>
              <c:pt idx="2">
                <c:v>$4.00</c:v>
              </c:pt>
              <c:pt idx="3">
                <c:v>$5.00</c:v>
              </c:pt>
              <c:pt idx="4">
                <c:v>$6.00</c:v>
              </c:pt>
              <c:pt idx="5">
                <c:v>$7.00</c:v>
              </c:pt>
              <c:pt idx="6">
                <c:v>$8.00</c:v>
              </c:pt>
              <c:pt idx="7">
                <c:v>$9.00</c:v>
              </c:pt>
              <c:pt idx="8">
                <c:v>$10.00</c:v>
              </c:pt>
              <c:pt idx="9">
                <c:v>$11.00</c:v>
              </c:pt>
              <c:pt idx="10">
                <c:v>$12.00</c:v>
              </c:pt>
              <c:pt idx="11">
                <c:v>$13.00</c:v>
              </c:pt>
              <c:pt idx="12">
                <c:v>$14.00</c:v>
              </c:pt>
              <c:pt idx="13">
                <c:v>$15.00</c:v>
              </c:pt>
              <c:pt idx="14">
                <c:v>$16.00</c:v>
              </c:pt>
              <c:pt idx="15">
                <c:v>$17.00</c:v>
              </c:pt>
              <c:pt idx="16">
                <c:v>$18.00</c:v>
              </c:pt>
              <c:pt idx="17">
                <c:v>$19.00</c:v>
              </c:pt>
              <c:pt idx="18">
                <c:v>$20.00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'Charge back'!$O$3:$O$22</c:f>
              <c:numCache>
                <c:formatCode>"$"#,##0.00</c:formatCode>
                <c:ptCount val="19"/>
                <c:pt idx="0">
                  <c:v>58.958333333333336</c:v>
                </c:pt>
                <c:pt idx="1">
                  <c:v>39.305555555555557</c:v>
                </c:pt>
                <c:pt idx="2">
                  <c:v>29.479166666666668</c:v>
                </c:pt>
                <c:pt idx="3">
                  <c:v>23.583333333333332</c:v>
                </c:pt>
                <c:pt idx="4">
                  <c:v>19.652777777777779</c:v>
                </c:pt>
                <c:pt idx="5">
                  <c:v>16.845238095238095</c:v>
                </c:pt>
                <c:pt idx="6">
                  <c:v>14.739583333333334</c:v>
                </c:pt>
                <c:pt idx="7">
                  <c:v>13.101851851851853</c:v>
                </c:pt>
                <c:pt idx="8">
                  <c:v>11.791666666666666</c:v>
                </c:pt>
                <c:pt idx="9">
                  <c:v>10.719696969696969</c:v>
                </c:pt>
                <c:pt idx="10">
                  <c:v>9.8263888888888893</c:v>
                </c:pt>
                <c:pt idx="11">
                  <c:v>9.0705128205128194</c:v>
                </c:pt>
                <c:pt idx="12">
                  <c:v>8.4226190476190474</c:v>
                </c:pt>
                <c:pt idx="13">
                  <c:v>7.8611111111111107</c:v>
                </c:pt>
                <c:pt idx="14">
                  <c:v>7.369791666666667</c:v>
                </c:pt>
                <c:pt idx="15">
                  <c:v>6.9362745098039218</c:v>
                </c:pt>
                <c:pt idx="16">
                  <c:v>6.5509259259259265</c:v>
                </c:pt>
                <c:pt idx="17">
                  <c:v>6.2061403508771926</c:v>
                </c:pt>
                <c:pt idx="18">
                  <c:v>5.895833333333333</c:v>
                </c:pt>
              </c:numCache>
              <c:extLst/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669648"/>
        <c:axId val="219669256"/>
      </c:lineChart>
      <c:catAx>
        <c:axId val="219671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71216"/>
        <c:crosses val="autoZero"/>
        <c:auto val="1"/>
        <c:lblAlgn val="ctr"/>
        <c:lblOffset val="100"/>
        <c:noMultiLvlLbl val="0"/>
      </c:catAx>
      <c:valAx>
        <c:axId val="21967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ETFS Team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71608"/>
        <c:crosses val="autoZero"/>
        <c:crossBetween val="between"/>
      </c:valAx>
      <c:valAx>
        <c:axId val="2196692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Cost/User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69648"/>
        <c:crosses val="max"/>
        <c:crossBetween val="between"/>
      </c:valAx>
      <c:catAx>
        <c:axId val="21966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9669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Cost/User based on Total Users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'Charge back'!$I$2</c:f>
              <c:strCache>
                <c:ptCount val="1"/>
                <c:pt idx="0">
                  <c:v>Team Size</c:v>
                </c:pt>
              </c:strCache>
            </c:strRef>
          </c:tx>
          <c:spPr>
            <a:ln w="3492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'Charge back'!$M$2:$M$23</c:f>
              <c:strCach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strCache>
              <c:extLst/>
            </c:strRef>
          </c:cat>
          <c:val>
            <c:numRef>
              <c:f>'Charge back'!$I$3:$I$22</c:f>
              <c:numCache>
                <c:formatCode>0.00</c:formatCode>
                <c:ptCount val="19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</c:numCache>
              <c:extLst/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670040"/>
        <c:axId val="219672000"/>
      </c:lineChart>
      <c:lineChart>
        <c:grouping val="standard"/>
        <c:varyColors val="0"/>
        <c:ser>
          <c:idx val="2"/>
          <c:order val="1"/>
          <c:tx>
            <c:strRef>
              <c:f>'Charge back'!$O$2</c:f>
              <c:strCache>
                <c:ptCount val="1"/>
                <c:pt idx="0">
                  <c:v>Montly Cost/User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Lit>
              <c:ptCount val="19"/>
              <c:pt idx="0">
                <c:v>$2.00</c:v>
              </c:pt>
              <c:pt idx="1">
                <c:v>$3.00</c:v>
              </c:pt>
              <c:pt idx="2">
                <c:v>$4.00</c:v>
              </c:pt>
              <c:pt idx="3">
                <c:v>$5.00</c:v>
              </c:pt>
              <c:pt idx="4">
                <c:v>$6.00</c:v>
              </c:pt>
              <c:pt idx="5">
                <c:v>$7.00</c:v>
              </c:pt>
              <c:pt idx="6">
                <c:v>$8.00</c:v>
              </c:pt>
              <c:pt idx="7">
                <c:v>$9.00</c:v>
              </c:pt>
              <c:pt idx="8">
                <c:v>$10.00</c:v>
              </c:pt>
              <c:pt idx="9">
                <c:v>$11.00</c:v>
              </c:pt>
              <c:pt idx="10">
                <c:v>$12.00</c:v>
              </c:pt>
              <c:pt idx="11">
                <c:v>$13.00</c:v>
              </c:pt>
              <c:pt idx="12">
                <c:v>$14.00</c:v>
              </c:pt>
              <c:pt idx="13">
                <c:v>$15.00</c:v>
              </c:pt>
              <c:pt idx="14">
                <c:v>$16.00</c:v>
              </c:pt>
              <c:pt idx="15">
                <c:v>$17.00</c:v>
              </c:pt>
              <c:pt idx="16">
                <c:v>$18.00</c:v>
              </c:pt>
              <c:pt idx="17">
                <c:v>$19.00</c:v>
              </c:pt>
              <c:pt idx="18">
                <c:v>$20.00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'Charge back'!$O$3:$O$22</c:f>
              <c:numCache>
                <c:formatCode>"$"#,##0.00</c:formatCode>
                <c:ptCount val="19"/>
                <c:pt idx="0">
                  <c:v>183.95833333333334</c:v>
                </c:pt>
                <c:pt idx="1">
                  <c:v>122.6388888888889</c:v>
                </c:pt>
                <c:pt idx="2">
                  <c:v>91.979166666666671</c:v>
                </c:pt>
                <c:pt idx="3">
                  <c:v>73.583333333333329</c:v>
                </c:pt>
                <c:pt idx="4">
                  <c:v>61.31944444444445</c:v>
                </c:pt>
                <c:pt idx="5">
                  <c:v>52.559523809523803</c:v>
                </c:pt>
                <c:pt idx="6">
                  <c:v>45.989583333333336</c:v>
                </c:pt>
                <c:pt idx="7">
                  <c:v>40.879629629629626</c:v>
                </c:pt>
                <c:pt idx="8">
                  <c:v>36.791666666666664</c:v>
                </c:pt>
                <c:pt idx="9">
                  <c:v>44.810606060606062</c:v>
                </c:pt>
                <c:pt idx="10">
                  <c:v>41.076388888888893</c:v>
                </c:pt>
                <c:pt idx="11">
                  <c:v>37.916666666666664</c:v>
                </c:pt>
                <c:pt idx="12">
                  <c:v>35.208333333333336</c:v>
                </c:pt>
                <c:pt idx="13">
                  <c:v>41.194444444444443</c:v>
                </c:pt>
                <c:pt idx="14">
                  <c:v>38.619791666666664</c:v>
                </c:pt>
                <c:pt idx="15">
                  <c:v>36.348039215686278</c:v>
                </c:pt>
                <c:pt idx="16">
                  <c:v>34.328703703703702</c:v>
                </c:pt>
                <c:pt idx="17">
                  <c:v>32.521929824561404</c:v>
                </c:pt>
                <c:pt idx="18">
                  <c:v>37.145833333333336</c:v>
                </c:pt>
              </c:numCache>
              <c:extLst/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9674352"/>
        <c:axId val="219670824"/>
      </c:lineChart>
      <c:catAx>
        <c:axId val="219670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72000"/>
        <c:crosses val="autoZero"/>
        <c:auto val="1"/>
        <c:lblAlgn val="ctr"/>
        <c:lblOffset val="100"/>
        <c:noMultiLvlLbl val="0"/>
      </c:catAx>
      <c:valAx>
        <c:axId val="21967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ETFS Team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70040"/>
        <c:crosses val="autoZero"/>
        <c:crossBetween val="between"/>
      </c:valAx>
      <c:valAx>
        <c:axId val="2196708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Cost/User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74352"/>
        <c:crosses val="max"/>
        <c:crossBetween val="between"/>
      </c:valAx>
      <c:catAx>
        <c:axId val="219674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96708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6015CD-F361-4245-B775-F8B72DB4BB0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F91F0-9511-427E-BD58-AEBE4831306F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Process / Optimization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BE3A90E-F3A2-4237-AFC1-584F3F44105F}" type="parTrans" cxnId="{F1B82990-3F87-4F0E-96FE-C113C732576D}">
      <dgm:prSet/>
      <dgm:spPr/>
      <dgm:t>
        <a:bodyPr/>
        <a:lstStyle/>
        <a:p>
          <a:endParaRPr lang="en-US"/>
        </a:p>
      </dgm:t>
    </dgm:pt>
    <dgm:pt modelId="{D1572CB3-2A02-4900-A456-B7F994D4F01D}" type="sibTrans" cxnId="{F1B82990-3F87-4F0E-96FE-C113C732576D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E7899779-CF17-4205-A716-11B955518FFA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Project Management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11856D7-65D3-4234-BD03-8BD92AD41436}" type="parTrans" cxnId="{1252419D-9DC3-42D0-8175-0F5FB793272F}">
      <dgm:prSet/>
      <dgm:spPr/>
      <dgm:t>
        <a:bodyPr/>
        <a:lstStyle/>
        <a:p>
          <a:endParaRPr lang="en-US"/>
        </a:p>
      </dgm:t>
    </dgm:pt>
    <dgm:pt modelId="{C37D6681-DF79-41CD-8B38-296B7FA34173}" type="sibTrans" cxnId="{1252419D-9DC3-42D0-8175-0F5FB793272F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80756393-D5B4-4952-A980-02DF28C37CF2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Requirements Management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981F240-E153-45AC-82C5-373DE2149F64}" type="parTrans" cxnId="{CEA31D62-3082-42C1-9612-46D088738F11}">
      <dgm:prSet/>
      <dgm:spPr/>
      <dgm:t>
        <a:bodyPr/>
        <a:lstStyle/>
        <a:p>
          <a:endParaRPr lang="en-US"/>
        </a:p>
      </dgm:t>
    </dgm:pt>
    <dgm:pt modelId="{FF951571-AAA1-43C0-8567-29FFFF92AB25}" type="sibTrans" cxnId="{CEA31D62-3082-42C1-9612-46D088738F11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437E0D70-3D85-4049-B3E5-0E0E3B0B9104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Design &amp; Architecture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6398ECA-2620-41EE-AF2D-1BF043625A11}" type="parTrans" cxnId="{4830973E-D3E1-4126-9976-81597BB87F68}">
      <dgm:prSet/>
      <dgm:spPr/>
      <dgm:t>
        <a:bodyPr/>
        <a:lstStyle/>
        <a:p>
          <a:endParaRPr lang="en-US"/>
        </a:p>
      </dgm:t>
    </dgm:pt>
    <dgm:pt modelId="{52367875-36F3-410E-80FB-9E1835F2E2DC}" type="sibTrans" cxnId="{4830973E-D3E1-4126-9976-81597BB87F68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8ED74A3D-F28F-4E19-ADA2-20F4FC022380}">
      <dgm:prSet phldrT="[Text]" custT="1"/>
      <dgm:spPr/>
      <dgm:t>
        <a:bodyPr/>
        <a:lstStyle/>
        <a:p>
          <a:r>
            <a:rPr lang="en-US" sz="900" dirty="0" smtClean="0">
              <a:latin typeface="Segoe UI" panose="020B0502040204020203" pitchFamily="34" charset="0"/>
              <a:cs typeface="Segoe UI" panose="020B0502040204020203" pitchFamily="34" charset="0"/>
            </a:rPr>
            <a:t>Release Management</a:t>
          </a:r>
          <a:endParaRPr lang="en-US" sz="9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8A5FA4D-A178-4523-A231-3796DE3E3B59}" type="parTrans" cxnId="{FBA4F51C-D671-41DB-BA26-4D580BA7CA75}">
      <dgm:prSet/>
      <dgm:spPr/>
      <dgm:t>
        <a:bodyPr/>
        <a:lstStyle/>
        <a:p>
          <a:endParaRPr lang="en-US"/>
        </a:p>
      </dgm:t>
    </dgm:pt>
    <dgm:pt modelId="{697843E7-B11A-477C-95EF-3A17CE30D418}" type="sibTrans" cxnId="{FBA4F51C-D671-41DB-BA26-4D580BA7CA75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E2EDE24F-8885-4502-9459-49837C72F963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Development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A6A4A8-B05D-4961-8696-B6DCD9024BEE}" type="parTrans" cxnId="{BB72721E-CB27-4383-B93F-D3B988ED99AE}">
      <dgm:prSet/>
      <dgm:spPr/>
      <dgm:t>
        <a:bodyPr/>
        <a:lstStyle/>
        <a:p>
          <a:endParaRPr lang="en-US"/>
        </a:p>
      </dgm:t>
    </dgm:pt>
    <dgm:pt modelId="{70BC259C-E87F-4959-BAD1-4B4699524FD3}" type="sibTrans" cxnId="{BB72721E-CB27-4383-B93F-D3B988ED99AE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D4D80AF0-3F3B-4B4F-B841-6B3360C50A66}">
      <dgm:prSet phldrT="[Text]"/>
      <dgm:spPr/>
      <dgm:t>
        <a:bodyPr/>
        <a:lstStyle/>
        <a:p>
          <a:r>
            <a:rPr lang="en-US" dirty="0" smtClean="0">
              <a:latin typeface="Segoe UI" panose="020B0502040204020203" pitchFamily="34" charset="0"/>
              <a:cs typeface="Segoe UI" panose="020B0502040204020203" pitchFamily="34" charset="0"/>
            </a:rPr>
            <a:t>QA &amp; Test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5BEF54B-28CE-4C2E-AB26-46CE0DD437AE}" type="parTrans" cxnId="{7399C231-D926-4D13-8875-86856ABDCCD2}">
      <dgm:prSet/>
      <dgm:spPr/>
      <dgm:t>
        <a:bodyPr/>
        <a:lstStyle/>
        <a:p>
          <a:endParaRPr lang="en-US"/>
        </a:p>
      </dgm:t>
    </dgm:pt>
    <dgm:pt modelId="{FE9A66A8-C5EB-406B-A427-CC8E4E1A2851}" type="sibTrans" cxnId="{7399C231-D926-4D13-8875-86856ABDCCD2}">
      <dgm:prSet/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DDBF8454-DA3E-4A52-AAC6-DD34AD053359}" type="pres">
      <dgm:prSet presAssocID="{706015CD-F361-4245-B775-F8B72DB4BB0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FB3BC5-5C29-4A29-8E65-F2DC3809478C}" type="pres">
      <dgm:prSet presAssocID="{A2FF91F0-9511-427E-BD58-AEBE4831306F}" presName="dummy" presStyleCnt="0"/>
      <dgm:spPr/>
    </dgm:pt>
    <dgm:pt modelId="{C762F9EB-5631-44B4-A0D3-C2F61B00F6E9}" type="pres">
      <dgm:prSet presAssocID="{A2FF91F0-9511-427E-BD58-AEBE4831306F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A20AD-A776-4576-A7CA-E135F2D917BC}" type="pres">
      <dgm:prSet presAssocID="{D1572CB3-2A02-4900-A456-B7F994D4F01D}" presName="sibTrans" presStyleLbl="node1" presStyleIdx="0" presStyleCnt="7"/>
      <dgm:spPr/>
      <dgm:t>
        <a:bodyPr/>
        <a:lstStyle/>
        <a:p>
          <a:endParaRPr lang="en-US"/>
        </a:p>
      </dgm:t>
    </dgm:pt>
    <dgm:pt modelId="{2FA22527-7EF0-49CE-A7E0-74DA419DE9DD}" type="pres">
      <dgm:prSet presAssocID="{E7899779-CF17-4205-A716-11B955518FFA}" presName="dummy" presStyleCnt="0"/>
      <dgm:spPr/>
    </dgm:pt>
    <dgm:pt modelId="{EF05E807-DB45-437D-A6C4-7B1A7205E998}" type="pres">
      <dgm:prSet presAssocID="{E7899779-CF17-4205-A716-11B955518FFA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F5941B-5AF7-4CA1-9D45-567306F23F0C}" type="pres">
      <dgm:prSet presAssocID="{C37D6681-DF79-41CD-8B38-296B7FA34173}" presName="sibTrans" presStyleLbl="node1" presStyleIdx="1" presStyleCnt="7"/>
      <dgm:spPr/>
      <dgm:t>
        <a:bodyPr/>
        <a:lstStyle/>
        <a:p>
          <a:endParaRPr lang="en-US"/>
        </a:p>
      </dgm:t>
    </dgm:pt>
    <dgm:pt modelId="{B30AC497-CD9D-4B3D-89F7-F0FA63B986A2}" type="pres">
      <dgm:prSet presAssocID="{80756393-D5B4-4952-A980-02DF28C37CF2}" presName="dummy" presStyleCnt="0"/>
      <dgm:spPr/>
    </dgm:pt>
    <dgm:pt modelId="{66AEB7DF-929F-45AC-BD01-D1FF7A0AA728}" type="pres">
      <dgm:prSet presAssocID="{80756393-D5B4-4952-A980-02DF28C37CF2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48AC0-E1C9-4BC4-B4A5-2DE658B32BA5}" type="pres">
      <dgm:prSet presAssocID="{FF951571-AAA1-43C0-8567-29FFFF92AB25}" presName="sibTrans" presStyleLbl="node1" presStyleIdx="2" presStyleCnt="7"/>
      <dgm:spPr/>
      <dgm:t>
        <a:bodyPr/>
        <a:lstStyle/>
        <a:p>
          <a:endParaRPr lang="en-US"/>
        </a:p>
      </dgm:t>
    </dgm:pt>
    <dgm:pt modelId="{CAF0ED37-9786-45AD-A106-F84219175FF7}" type="pres">
      <dgm:prSet presAssocID="{437E0D70-3D85-4049-B3E5-0E0E3B0B9104}" presName="dummy" presStyleCnt="0"/>
      <dgm:spPr/>
    </dgm:pt>
    <dgm:pt modelId="{8D2F85B0-779F-4AED-865F-B47AB75ABED3}" type="pres">
      <dgm:prSet presAssocID="{437E0D70-3D85-4049-B3E5-0E0E3B0B9104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44C2D-A11C-4BB1-8CAD-7ED5343730A1}" type="pres">
      <dgm:prSet presAssocID="{52367875-36F3-410E-80FB-9E1835F2E2DC}" presName="sibTrans" presStyleLbl="node1" presStyleIdx="3" presStyleCnt="7"/>
      <dgm:spPr/>
      <dgm:t>
        <a:bodyPr/>
        <a:lstStyle/>
        <a:p>
          <a:endParaRPr lang="en-US"/>
        </a:p>
      </dgm:t>
    </dgm:pt>
    <dgm:pt modelId="{C8F86AD4-767B-42FF-8FA7-04A0AF1D389F}" type="pres">
      <dgm:prSet presAssocID="{E2EDE24F-8885-4502-9459-49837C72F963}" presName="dummy" presStyleCnt="0"/>
      <dgm:spPr/>
    </dgm:pt>
    <dgm:pt modelId="{0940C94C-0BB5-44FE-BF05-97803DA086AA}" type="pres">
      <dgm:prSet presAssocID="{E2EDE24F-8885-4502-9459-49837C72F963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8609D-7E47-4C14-9813-529DFC4B7E4D}" type="pres">
      <dgm:prSet presAssocID="{70BC259C-E87F-4959-BAD1-4B4699524FD3}" presName="sibTrans" presStyleLbl="node1" presStyleIdx="4" presStyleCnt="7"/>
      <dgm:spPr/>
      <dgm:t>
        <a:bodyPr/>
        <a:lstStyle/>
        <a:p>
          <a:endParaRPr lang="en-US"/>
        </a:p>
      </dgm:t>
    </dgm:pt>
    <dgm:pt modelId="{E3F4FFD7-45B1-4487-81EB-DBD423548A26}" type="pres">
      <dgm:prSet presAssocID="{D4D80AF0-3F3B-4B4F-B841-6B3360C50A66}" presName="dummy" presStyleCnt="0"/>
      <dgm:spPr/>
    </dgm:pt>
    <dgm:pt modelId="{FB94C7DE-E8B2-4342-902B-1E55D97EDC91}" type="pres">
      <dgm:prSet presAssocID="{D4D80AF0-3F3B-4B4F-B841-6B3360C50A66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7F08F-B124-4AAF-B7C5-91F8A840E0F8}" type="pres">
      <dgm:prSet presAssocID="{FE9A66A8-C5EB-406B-A427-CC8E4E1A2851}" presName="sibTrans" presStyleLbl="node1" presStyleIdx="5" presStyleCnt="7"/>
      <dgm:spPr/>
      <dgm:t>
        <a:bodyPr/>
        <a:lstStyle/>
        <a:p>
          <a:endParaRPr lang="en-US"/>
        </a:p>
      </dgm:t>
    </dgm:pt>
    <dgm:pt modelId="{733A0D6E-51E1-4FF1-98BB-72C33DC49DE0}" type="pres">
      <dgm:prSet presAssocID="{8ED74A3D-F28F-4E19-ADA2-20F4FC022380}" presName="dummy" presStyleCnt="0"/>
      <dgm:spPr/>
    </dgm:pt>
    <dgm:pt modelId="{39F0A454-28F0-4EB8-89CE-DC3C60E04534}" type="pres">
      <dgm:prSet presAssocID="{8ED74A3D-F28F-4E19-ADA2-20F4FC022380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A1E8E-1CA4-4F0E-AF63-073035099ED2}" type="pres">
      <dgm:prSet presAssocID="{697843E7-B11A-477C-95EF-3A17CE30D418}" presName="sibTrans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4BF0C9AD-FCB0-4BED-820E-06486FEF31AC}" type="presOf" srcId="{A2FF91F0-9511-427E-BD58-AEBE4831306F}" destId="{C762F9EB-5631-44B4-A0D3-C2F61B00F6E9}" srcOrd="0" destOrd="0" presId="urn:microsoft.com/office/officeart/2005/8/layout/cycle1"/>
    <dgm:cxn modelId="{0872DF0E-764A-4D6E-A0E4-82024C4E08A7}" type="presOf" srcId="{E7899779-CF17-4205-A716-11B955518FFA}" destId="{EF05E807-DB45-437D-A6C4-7B1A7205E998}" srcOrd="0" destOrd="0" presId="urn:microsoft.com/office/officeart/2005/8/layout/cycle1"/>
    <dgm:cxn modelId="{620156B5-2D8C-439F-B0F3-66443AE6626B}" type="presOf" srcId="{70BC259C-E87F-4959-BAD1-4B4699524FD3}" destId="{E098609D-7E47-4C14-9813-529DFC4B7E4D}" srcOrd="0" destOrd="0" presId="urn:microsoft.com/office/officeart/2005/8/layout/cycle1"/>
    <dgm:cxn modelId="{03A5C468-98B9-4C3B-AAD7-B459EC7DFE42}" type="presOf" srcId="{8ED74A3D-F28F-4E19-ADA2-20F4FC022380}" destId="{39F0A454-28F0-4EB8-89CE-DC3C60E04534}" srcOrd="0" destOrd="0" presId="urn:microsoft.com/office/officeart/2005/8/layout/cycle1"/>
    <dgm:cxn modelId="{18435944-1B20-4EDA-AB47-FAB49354A5DD}" type="presOf" srcId="{80756393-D5B4-4952-A980-02DF28C37CF2}" destId="{66AEB7DF-929F-45AC-BD01-D1FF7A0AA728}" srcOrd="0" destOrd="0" presId="urn:microsoft.com/office/officeart/2005/8/layout/cycle1"/>
    <dgm:cxn modelId="{BB72721E-CB27-4383-B93F-D3B988ED99AE}" srcId="{706015CD-F361-4245-B775-F8B72DB4BB0A}" destId="{E2EDE24F-8885-4502-9459-49837C72F963}" srcOrd="4" destOrd="0" parTransId="{D6A6A4A8-B05D-4961-8696-B6DCD9024BEE}" sibTransId="{70BC259C-E87F-4959-BAD1-4B4699524FD3}"/>
    <dgm:cxn modelId="{ECD05B30-E4D6-49BD-8E2B-D225FA8CFB41}" type="presOf" srcId="{E2EDE24F-8885-4502-9459-49837C72F963}" destId="{0940C94C-0BB5-44FE-BF05-97803DA086AA}" srcOrd="0" destOrd="0" presId="urn:microsoft.com/office/officeart/2005/8/layout/cycle1"/>
    <dgm:cxn modelId="{4869CA3C-1816-4310-9369-B334873E3367}" type="presOf" srcId="{FE9A66A8-C5EB-406B-A427-CC8E4E1A2851}" destId="{3437F08F-B124-4AAF-B7C5-91F8A840E0F8}" srcOrd="0" destOrd="0" presId="urn:microsoft.com/office/officeart/2005/8/layout/cycle1"/>
    <dgm:cxn modelId="{3660A790-D79E-4262-8A12-629E5CD4D19D}" type="presOf" srcId="{D4D80AF0-3F3B-4B4F-B841-6B3360C50A66}" destId="{FB94C7DE-E8B2-4342-902B-1E55D97EDC91}" srcOrd="0" destOrd="0" presId="urn:microsoft.com/office/officeart/2005/8/layout/cycle1"/>
    <dgm:cxn modelId="{4830973E-D3E1-4126-9976-81597BB87F68}" srcId="{706015CD-F361-4245-B775-F8B72DB4BB0A}" destId="{437E0D70-3D85-4049-B3E5-0E0E3B0B9104}" srcOrd="3" destOrd="0" parTransId="{C6398ECA-2620-41EE-AF2D-1BF043625A11}" sibTransId="{52367875-36F3-410E-80FB-9E1835F2E2DC}"/>
    <dgm:cxn modelId="{F693C3F8-D545-48C9-8682-1B65F214C880}" type="presOf" srcId="{D1572CB3-2A02-4900-A456-B7F994D4F01D}" destId="{FFCA20AD-A776-4576-A7CA-E135F2D917BC}" srcOrd="0" destOrd="0" presId="urn:microsoft.com/office/officeart/2005/8/layout/cycle1"/>
    <dgm:cxn modelId="{2CF61803-4887-4EEB-8617-8C30134FCF02}" type="presOf" srcId="{437E0D70-3D85-4049-B3E5-0E0E3B0B9104}" destId="{8D2F85B0-779F-4AED-865F-B47AB75ABED3}" srcOrd="0" destOrd="0" presId="urn:microsoft.com/office/officeart/2005/8/layout/cycle1"/>
    <dgm:cxn modelId="{A3F91D5F-EF04-4004-8C44-7982349C95CE}" type="presOf" srcId="{C37D6681-DF79-41CD-8B38-296B7FA34173}" destId="{C4F5941B-5AF7-4CA1-9D45-567306F23F0C}" srcOrd="0" destOrd="0" presId="urn:microsoft.com/office/officeart/2005/8/layout/cycle1"/>
    <dgm:cxn modelId="{F1B82990-3F87-4F0E-96FE-C113C732576D}" srcId="{706015CD-F361-4245-B775-F8B72DB4BB0A}" destId="{A2FF91F0-9511-427E-BD58-AEBE4831306F}" srcOrd="0" destOrd="0" parTransId="{7BE3A90E-F3A2-4237-AFC1-584F3F44105F}" sibTransId="{D1572CB3-2A02-4900-A456-B7F994D4F01D}"/>
    <dgm:cxn modelId="{2EC5FBC8-D8CC-4229-9CCF-31D43D531AE8}" type="presOf" srcId="{FF951571-AAA1-43C0-8567-29FFFF92AB25}" destId="{04948AC0-E1C9-4BC4-B4A5-2DE658B32BA5}" srcOrd="0" destOrd="0" presId="urn:microsoft.com/office/officeart/2005/8/layout/cycle1"/>
    <dgm:cxn modelId="{CEA31D62-3082-42C1-9612-46D088738F11}" srcId="{706015CD-F361-4245-B775-F8B72DB4BB0A}" destId="{80756393-D5B4-4952-A980-02DF28C37CF2}" srcOrd="2" destOrd="0" parTransId="{1981F240-E153-45AC-82C5-373DE2149F64}" sibTransId="{FF951571-AAA1-43C0-8567-29FFFF92AB25}"/>
    <dgm:cxn modelId="{FBA4F51C-D671-41DB-BA26-4D580BA7CA75}" srcId="{706015CD-F361-4245-B775-F8B72DB4BB0A}" destId="{8ED74A3D-F28F-4E19-ADA2-20F4FC022380}" srcOrd="6" destOrd="0" parTransId="{C8A5FA4D-A178-4523-A231-3796DE3E3B59}" sibTransId="{697843E7-B11A-477C-95EF-3A17CE30D418}"/>
    <dgm:cxn modelId="{B7704D02-910D-4E30-A8F6-98CC3D7E2302}" type="presOf" srcId="{706015CD-F361-4245-B775-F8B72DB4BB0A}" destId="{DDBF8454-DA3E-4A52-AAC6-DD34AD053359}" srcOrd="0" destOrd="0" presId="urn:microsoft.com/office/officeart/2005/8/layout/cycle1"/>
    <dgm:cxn modelId="{1252419D-9DC3-42D0-8175-0F5FB793272F}" srcId="{706015CD-F361-4245-B775-F8B72DB4BB0A}" destId="{E7899779-CF17-4205-A716-11B955518FFA}" srcOrd="1" destOrd="0" parTransId="{511856D7-65D3-4234-BD03-8BD92AD41436}" sibTransId="{C37D6681-DF79-41CD-8B38-296B7FA34173}"/>
    <dgm:cxn modelId="{6BCCB409-8AE6-4807-875D-B9745E3E3DC0}" type="presOf" srcId="{697843E7-B11A-477C-95EF-3A17CE30D418}" destId="{DC7A1E8E-1CA4-4F0E-AF63-073035099ED2}" srcOrd="0" destOrd="0" presId="urn:microsoft.com/office/officeart/2005/8/layout/cycle1"/>
    <dgm:cxn modelId="{6A3E44AD-B930-4329-86E4-79D9C15CA849}" type="presOf" srcId="{52367875-36F3-410E-80FB-9E1835F2E2DC}" destId="{4E044C2D-A11C-4BB1-8CAD-7ED5343730A1}" srcOrd="0" destOrd="0" presId="urn:microsoft.com/office/officeart/2005/8/layout/cycle1"/>
    <dgm:cxn modelId="{7399C231-D926-4D13-8875-86856ABDCCD2}" srcId="{706015CD-F361-4245-B775-F8B72DB4BB0A}" destId="{D4D80AF0-3F3B-4B4F-B841-6B3360C50A66}" srcOrd="5" destOrd="0" parTransId="{C5BEF54B-28CE-4C2E-AB26-46CE0DD437AE}" sibTransId="{FE9A66A8-C5EB-406B-A427-CC8E4E1A2851}"/>
    <dgm:cxn modelId="{B42D3EDF-4997-467E-B496-D65C0FE8DAB0}" type="presParOf" srcId="{DDBF8454-DA3E-4A52-AAC6-DD34AD053359}" destId="{91FB3BC5-5C29-4A29-8E65-F2DC3809478C}" srcOrd="0" destOrd="0" presId="urn:microsoft.com/office/officeart/2005/8/layout/cycle1"/>
    <dgm:cxn modelId="{D09E4E13-F787-4637-ABBF-E090E4A16CD7}" type="presParOf" srcId="{DDBF8454-DA3E-4A52-AAC6-DD34AD053359}" destId="{C762F9EB-5631-44B4-A0D3-C2F61B00F6E9}" srcOrd="1" destOrd="0" presId="urn:microsoft.com/office/officeart/2005/8/layout/cycle1"/>
    <dgm:cxn modelId="{728AC7D7-80EA-4214-B38D-FFFE4F685293}" type="presParOf" srcId="{DDBF8454-DA3E-4A52-AAC6-DD34AD053359}" destId="{FFCA20AD-A776-4576-A7CA-E135F2D917BC}" srcOrd="2" destOrd="0" presId="urn:microsoft.com/office/officeart/2005/8/layout/cycle1"/>
    <dgm:cxn modelId="{57A79A62-BEE6-452C-99FF-2993F0A82633}" type="presParOf" srcId="{DDBF8454-DA3E-4A52-AAC6-DD34AD053359}" destId="{2FA22527-7EF0-49CE-A7E0-74DA419DE9DD}" srcOrd="3" destOrd="0" presId="urn:microsoft.com/office/officeart/2005/8/layout/cycle1"/>
    <dgm:cxn modelId="{BA697B77-1D50-44EB-9968-1AAA6E7637EA}" type="presParOf" srcId="{DDBF8454-DA3E-4A52-AAC6-DD34AD053359}" destId="{EF05E807-DB45-437D-A6C4-7B1A7205E998}" srcOrd="4" destOrd="0" presId="urn:microsoft.com/office/officeart/2005/8/layout/cycle1"/>
    <dgm:cxn modelId="{2D38A24A-E9FC-41CA-B2E5-314A5D00553B}" type="presParOf" srcId="{DDBF8454-DA3E-4A52-AAC6-DD34AD053359}" destId="{C4F5941B-5AF7-4CA1-9D45-567306F23F0C}" srcOrd="5" destOrd="0" presId="urn:microsoft.com/office/officeart/2005/8/layout/cycle1"/>
    <dgm:cxn modelId="{93AB84DE-C49B-4CE1-BDD6-FC5B645CC390}" type="presParOf" srcId="{DDBF8454-DA3E-4A52-AAC6-DD34AD053359}" destId="{B30AC497-CD9D-4B3D-89F7-F0FA63B986A2}" srcOrd="6" destOrd="0" presId="urn:microsoft.com/office/officeart/2005/8/layout/cycle1"/>
    <dgm:cxn modelId="{E2362DF0-3B1C-4DD3-B0B6-A25E83CC06C2}" type="presParOf" srcId="{DDBF8454-DA3E-4A52-AAC6-DD34AD053359}" destId="{66AEB7DF-929F-45AC-BD01-D1FF7A0AA728}" srcOrd="7" destOrd="0" presId="urn:microsoft.com/office/officeart/2005/8/layout/cycle1"/>
    <dgm:cxn modelId="{932260F2-4D32-47D3-98BC-CB724383FB37}" type="presParOf" srcId="{DDBF8454-DA3E-4A52-AAC6-DD34AD053359}" destId="{04948AC0-E1C9-4BC4-B4A5-2DE658B32BA5}" srcOrd="8" destOrd="0" presId="urn:microsoft.com/office/officeart/2005/8/layout/cycle1"/>
    <dgm:cxn modelId="{48B05EF2-8D05-4E5F-8F31-7CCA9410D256}" type="presParOf" srcId="{DDBF8454-DA3E-4A52-AAC6-DD34AD053359}" destId="{CAF0ED37-9786-45AD-A106-F84219175FF7}" srcOrd="9" destOrd="0" presId="urn:microsoft.com/office/officeart/2005/8/layout/cycle1"/>
    <dgm:cxn modelId="{B35D235E-F08F-41E3-9F75-C5F6783D390F}" type="presParOf" srcId="{DDBF8454-DA3E-4A52-AAC6-DD34AD053359}" destId="{8D2F85B0-779F-4AED-865F-B47AB75ABED3}" srcOrd="10" destOrd="0" presId="urn:microsoft.com/office/officeart/2005/8/layout/cycle1"/>
    <dgm:cxn modelId="{8BB42274-46F0-4502-9E9D-56B6A62467D5}" type="presParOf" srcId="{DDBF8454-DA3E-4A52-AAC6-DD34AD053359}" destId="{4E044C2D-A11C-4BB1-8CAD-7ED5343730A1}" srcOrd="11" destOrd="0" presId="urn:microsoft.com/office/officeart/2005/8/layout/cycle1"/>
    <dgm:cxn modelId="{95A8DEF4-460A-4AF2-AC1F-D7BBBD45532C}" type="presParOf" srcId="{DDBF8454-DA3E-4A52-AAC6-DD34AD053359}" destId="{C8F86AD4-767B-42FF-8FA7-04A0AF1D389F}" srcOrd="12" destOrd="0" presId="urn:microsoft.com/office/officeart/2005/8/layout/cycle1"/>
    <dgm:cxn modelId="{C36DBD8A-4547-4B1C-8E57-285F862E4913}" type="presParOf" srcId="{DDBF8454-DA3E-4A52-AAC6-DD34AD053359}" destId="{0940C94C-0BB5-44FE-BF05-97803DA086AA}" srcOrd="13" destOrd="0" presId="urn:microsoft.com/office/officeart/2005/8/layout/cycle1"/>
    <dgm:cxn modelId="{4A197617-FF7F-4271-8809-0990981576C3}" type="presParOf" srcId="{DDBF8454-DA3E-4A52-AAC6-DD34AD053359}" destId="{E098609D-7E47-4C14-9813-529DFC4B7E4D}" srcOrd="14" destOrd="0" presId="urn:microsoft.com/office/officeart/2005/8/layout/cycle1"/>
    <dgm:cxn modelId="{B367B5E2-87C5-4F36-930B-6E257847884C}" type="presParOf" srcId="{DDBF8454-DA3E-4A52-AAC6-DD34AD053359}" destId="{E3F4FFD7-45B1-4487-81EB-DBD423548A26}" srcOrd="15" destOrd="0" presId="urn:microsoft.com/office/officeart/2005/8/layout/cycle1"/>
    <dgm:cxn modelId="{35557A25-B34A-4E29-9554-1D79D2AD63B6}" type="presParOf" srcId="{DDBF8454-DA3E-4A52-AAC6-DD34AD053359}" destId="{FB94C7DE-E8B2-4342-902B-1E55D97EDC91}" srcOrd="16" destOrd="0" presId="urn:microsoft.com/office/officeart/2005/8/layout/cycle1"/>
    <dgm:cxn modelId="{1E3B271C-9BA5-4A84-986E-26D4BE2334E7}" type="presParOf" srcId="{DDBF8454-DA3E-4A52-AAC6-DD34AD053359}" destId="{3437F08F-B124-4AAF-B7C5-91F8A840E0F8}" srcOrd="17" destOrd="0" presId="urn:microsoft.com/office/officeart/2005/8/layout/cycle1"/>
    <dgm:cxn modelId="{C1E1EE3E-BEB4-479D-AF41-7F435F121A72}" type="presParOf" srcId="{DDBF8454-DA3E-4A52-AAC6-DD34AD053359}" destId="{733A0D6E-51E1-4FF1-98BB-72C33DC49DE0}" srcOrd="18" destOrd="0" presId="urn:microsoft.com/office/officeart/2005/8/layout/cycle1"/>
    <dgm:cxn modelId="{29A62D71-3088-45CF-A828-82388A770BDE}" type="presParOf" srcId="{DDBF8454-DA3E-4A52-AAC6-DD34AD053359}" destId="{39F0A454-28F0-4EB8-89CE-DC3C60E04534}" srcOrd="19" destOrd="0" presId="urn:microsoft.com/office/officeart/2005/8/layout/cycle1"/>
    <dgm:cxn modelId="{DE31A996-3A61-483C-B437-BE55BDBF460B}" type="presParOf" srcId="{DDBF8454-DA3E-4A52-AAC6-DD34AD053359}" destId="{DC7A1E8E-1CA4-4F0E-AF63-073035099ED2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DC5D3-44AA-4AA6-8750-84CE002F29C7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6A845B-C485-4B12-84A5-5760DB971572}">
      <dgm:prSet phldrT="[Text]" custT="1"/>
      <dgm:spPr>
        <a:solidFill>
          <a:srgbClr val="FF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 smtClean="0">
              <a:latin typeface="Calibri" panose="020F0502020204030204" pitchFamily="34" charset="0"/>
            </a:rPr>
            <a:t>Service Manager</a:t>
          </a:r>
          <a:endParaRPr lang="en-US" sz="1400" dirty="0">
            <a:latin typeface="Calibri" panose="020F0502020204030204" pitchFamily="34" charset="0"/>
          </a:endParaRPr>
        </a:p>
      </dgm:t>
    </dgm:pt>
    <dgm:pt modelId="{53308619-5594-4333-8B68-B5EE4C1B2E66}" type="parTrans" cxnId="{4111D40F-4DA3-43A3-B60C-E939C6B273AD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6CE160B-9EE5-42C8-A1DB-23C725361F60}" type="sibTrans" cxnId="{4111D40F-4DA3-43A3-B60C-E939C6B273AD}">
      <dgm:prSet custT="1"/>
      <dgm:spPr>
        <a:solidFill>
          <a:srgbClr val="FFC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 dirty="0">
            <a:latin typeface="Calibri" panose="020F0502020204030204" pitchFamily="34" charset="0"/>
          </a:endParaRPr>
        </a:p>
      </dgm:t>
    </dgm:pt>
    <dgm:pt modelId="{5D04C2AD-0F68-453D-A4A4-4BB89260F66F}">
      <dgm:prSet phldrT="[Text]" custT="1"/>
      <dgm:spPr/>
      <dgm:t>
        <a:bodyPr/>
        <a:lstStyle/>
        <a:p>
          <a:r>
            <a:rPr lang="en-US" sz="1200" dirty="0" smtClean="0">
              <a:latin typeface="Calibri" panose="020F0502020204030204" pitchFamily="34" charset="0"/>
            </a:rPr>
            <a:t>- Initial contact of new teams</a:t>
          </a:r>
        </a:p>
        <a:p>
          <a:r>
            <a:rPr lang="en-US" sz="1200" dirty="0" smtClean="0">
              <a:latin typeface="Calibri" panose="020F0502020204030204" pitchFamily="34" charset="0"/>
            </a:rPr>
            <a:t>- Provide training</a:t>
          </a:r>
        </a:p>
        <a:p>
          <a:r>
            <a:rPr lang="en-US" sz="1200" dirty="0" smtClean="0">
              <a:latin typeface="Calibri" panose="020F0502020204030204" pitchFamily="34" charset="0"/>
            </a:rPr>
            <a:t>- Maintain relationship with teams</a:t>
          </a:r>
        </a:p>
        <a:p>
          <a:r>
            <a:rPr lang="en-US" sz="1200" dirty="0" smtClean="0">
              <a:latin typeface="Calibri" panose="020F0502020204030204" pitchFamily="34" charset="0"/>
            </a:rPr>
            <a:t>- Oversight of </a:t>
          </a:r>
          <a:r>
            <a:rPr lang="en-US" sz="1200" dirty="0" err="1" smtClean="0">
              <a:latin typeface="Calibri" panose="020F0502020204030204" pitchFamily="34" charset="0"/>
            </a:rPr>
            <a:t>DevOps</a:t>
          </a:r>
          <a:r>
            <a:rPr lang="en-US" sz="1200" dirty="0" smtClean="0">
              <a:latin typeface="Calibri" panose="020F0502020204030204" pitchFamily="34" charset="0"/>
            </a:rPr>
            <a:t> and Ops Teams</a:t>
          </a:r>
          <a:endParaRPr lang="en-US" sz="1200" dirty="0">
            <a:latin typeface="Calibri" panose="020F0502020204030204" pitchFamily="34" charset="0"/>
          </a:endParaRPr>
        </a:p>
      </dgm:t>
    </dgm:pt>
    <dgm:pt modelId="{FDFAFADA-D651-4963-A48D-213DF717CF36}" type="parTrans" cxnId="{9C0C962D-2DCE-48D9-BFB4-6926ED5FED3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D0C35826-EFF6-4388-9522-9D377BE269FE}" type="sibTrans" cxnId="{9C0C962D-2DCE-48D9-BFB4-6926ED5FED37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5AC2B5A1-E0AB-414B-B4A4-31C27D50C96F}">
      <dgm:prSet phldrT="[Text]" custT="1"/>
      <dgm:spPr>
        <a:solidFill>
          <a:srgbClr val="7030A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>
              <a:latin typeface="Calibri" panose="020F0502020204030204" pitchFamily="34" charset="0"/>
            </a:rPr>
            <a:t>Operations (Ops)</a:t>
          </a:r>
          <a:endParaRPr lang="en-US" sz="1600" dirty="0">
            <a:latin typeface="Calibri" panose="020F0502020204030204" pitchFamily="34" charset="0"/>
          </a:endParaRPr>
        </a:p>
      </dgm:t>
    </dgm:pt>
    <dgm:pt modelId="{8C2F832C-AD4F-43A5-BB5F-63731523AE5D}" type="parTrans" cxnId="{FFC6AA09-7E23-40D1-95C0-22529B28895F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8DED0216-C58E-48B8-8B79-23A121BB2168}" type="sibTrans" cxnId="{FFC6AA09-7E23-40D1-95C0-22529B28895F}">
      <dgm:prSet custT="1"/>
      <dgm:spPr>
        <a:solidFill>
          <a:srgbClr val="92D05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>
            <a:latin typeface="Calibri" panose="020F0502020204030204" pitchFamily="34" charset="0"/>
          </a:endParaRPr>
        </a:p>
      </dgm:t>
    </dgm:pt>
    <dgm:pt modelId="{09606399-85D2-4117-90D7-980B573330C2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IT Operations Team</a:t>
          </a:r>
          <a:endParaRPr lang="en-US" sz="1200" dirty="0">
            <a:latin typeface="Calibri" panose="020F0502020204030204" pitchFamily="34" charset="0"/>
          </a:endParaRPr>
        </a:p>
      </dgm:t>
    </dgm:pt>
    <dgm:pt modelId="{C4BB022C-9C16-4F95-A710-8350D38856C8}" type="parTrans" cxnId="{C9060773-F957-4C82-8E2E-748553065F1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1B6CAC27-9977-4368-808D-F45C6A77E5F4}" type="sibTrans" cxnId="{C9060773-F957-4C82-8E2E-748553065F1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CB3E2AE-A09E-435B-BB30-A98DDDCC73D6}">
      <dgm:prSet phldrT="[Text]" custT="1"/>
      <dgm:spPr>
        <a:solidFill>
          <a:srgbClr val="0070C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b="1" dirty="0" smtClean="0">
              <a:latin typeface="Calibri" panose="020F0502020204030204" pitchFamily="34" charset="0"/>
            </a:rPr>
            <a:t>SEMS </a:t>
          </a:r>
          <a:r>
            <a:rPr lang="en-US" sz="1600" b="1" dirty="0" err="1" smtClean="0">
              <a:latin typeface="Calibri" panose="020F0502020204030204" pitchFamily="34" charset="0"/>
            </a:rPr>
            <a:t>DevOps</a:t>
          </a:r>
          <a:endParaRPr lang="en-US" sz="1200" b="1" dirty="0">
            <a:latin typeface="Calibri" panose="020F0502020204030204" pitchFamily="34" charset="0"/>
          </a:endParaRPr>
        </a:p>
      </dgm:t>
    </dgm:pt>
    <dgm:pt modelId="{67A400E9-1921-44C8-BC9A-6FD6D072C6DE}" type="parTrans" cxnId="{61C4AFC5-9C97-40A8-BCEE-D81F3148E7E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9FE53E70-F2F1-435E-B440-F308C9D2830E}" type="sibTrans" cxnId="{61C4AFC5-9C97-40A8-BCEE-D81F3148E7E0}">
      <dgm:prSet custT="1"/>
      <dgm:spPr>
        <a:solidFill>
          <a:srgbClr val="FFFF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200">
            <a:latin typeface="Calibri" panose="020F0502020204030204" pitchFamily="34" charset="0"/>
          </a:endParaRPr>
        </a:p>
      </dgm:t>
    </dgm:pt>
    <dgm:pt modelId="{BCFADF05-5797-449D-A628-CDCEA629AF5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Team onboarding tasks</a:t>
          </a:r>
          <a:endParaRPr lang="en-US" sz="1200" dirty="0">
            <a:latin typeface="Calibri" panose="020F0502020204030204" pitchFamily="34" charset="0"/>
          </a:endParaRPr>
        </a:p>
      </dgm:t>
    </dgm:pt>
    <dgm:pt modelId="{BF9A4DF3-CBE3-49D4-9C61-040AC15D0E8C}" type="parTrans" cxnId="{3E785AD9-A8F7-4A24-BD6B-55A8F8A6738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A8815198-AE49-4E98-A7F6-49C320136793}" type="sibTrans" cxnId="{3E785AD9-A8F7-4A24-BD6B-55A8F8A67383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7AEDCFDE-4E99-4966-85AA-5CA85C28CA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Service enhancements</a:t>
          </a:r>
        </a:p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Test updates/upgrades, update documentation</a:t>
          </a:r>
        </a:p>
      </dgm:t>
    </dgm:pt>
    <dgm:pt modelId="{C2B01DF9-9320-46D0-8D5B-A0EE3D271178}" type="parTrans" cxnId="{EF761C8A-1882-47BF-B99F-BCBB2821725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CA9ACE30-7405-4C1A-AD35-8DD2D393E6D2}" type="sibTrans" cxnId="{EF761C8A-1882-47BF-B99F-BCBB28217251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BFF6D2FD-CC20-49CB-8EE7-C80C6AED2C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smtClean="0">
              <a:latin typeface="Calibri" panose="020F0502020204030204" pitchFamily="34" charset="0"/>
            </a:rPr>
            <a:t>- Perform </a:t>
          </a:r>
          <a:r>
            <a:rPr lang="en-US" sz="1200" dirty="0" err="1" smtClean="0">
              <a:latin typeface="Calibri" panose="020F0502020204030204" pitchFamily="34" charset="0"/>
            </a:rPr>
            <a:t>DevOps</a:t>
          </a:r>
          <a:r>
            <a:rPr lang="en-US" sz="1200" dirty="0" smtClean="0">
              <a:latin typeface="Calibri" panose="020F0502020204030204" pitchFamily="34" charset="0"/>
            </a:rPr>
            <a:t> role for SEMS/Division teams</a:t>
          </a:r>
        </a:p>
      </dgm:t>
    </dgm:pt>
    <dgm:pt modelId="{57F89E5C-A015-4E00-8104-78A1E55A43A8}" type="parTrans" cxnId="{05C5E3AF-5132-47C0-A83E-E14FFAE6F01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E5D723F-CC12-4359-8C01-C7A14D841C3F}" type="sibTrans" cxnId="{05C5E3AF-5132-47C0-A83E-E14FFAE6F010}">
      <dgm:prSet/>
      <dgm:spPr/>
      <dgm:t>
        <a:bodyPr/>
        <a:lstStyle/>
        <a:p>
          <a:endParaRPr lang="en-US" sz="1600">
            <a:latin typeface="Calibri" panose="020F0502020204030204" pitchFamily="34" charset="0"/>
          </a:endParaRPr>
        </a:p>
      </dgm:t>
    </dgm:pt>
    <dgm:pt modelId="{23434BEA-2C77-4A92-BB95-DEFD50495BCB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ETFS System Maintenance</a:t>
          </a:r>
          <a:endParaRPr lang="en-US" sz="1200" dirty="0">
            <a:latin typeface="Calibri" panose="020F0502020204030204" pitchFamily="34" charset="0"/>
          </a:endParaRPr>
        </a:p>
      </dgm:t>
    </dgm:pt>
    <dgm:pt modelId="{6892CF8C-9289-49DE-B3CE-A60A71DF545A}" type="parTrans" cxnId="{0760BFE4-375D-438E-958F-2FF764BB0AF7}">
      <dgm:prSet/>
      <dgm:spPr/>
      <dgm:t>
        <a:bodyPr/>
        <a:lstStyle/>
        <a:p>
          <a:endParaRPr lang="en-US"/>
        </a:p>
      </dgm:t>
    </dgm:pt>
    <dgm:pt modelId="{9D49CF74-7B82-4886-B2E2-88DD93BDE46C}" type="sibTrans" cxnId="{0760BFE4-375D-438E-958F-2FF764BB0AF7}">
      <dgm:prSet/>
      <dgm:spPr/>
      <dgm:t>
        <a:bodyPr/>
        <a:lstStyle/>
        <a:p>
          <a:endParaRPr lang="en-US"/>
        </a:p>
      </dgm:t>
    </dgm:pt>
    <dgm:pt modelId="{43CC2B94-D939-44DA-989B-01D0055B8564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Respond to support requests</a:t>
          </a:r>
          <a:endParaRPr lang="en-US" sz="1200" dirty="0">
            <a:latin typeface="Calibri" panose="020F0502020204030204" pitchFamily="34" charset="0"/>
          </a:endParaRPr>
        </a:p>
      </dgm:t>
    </dgm:pt>
    <dgm:pt modelId="{C7D11F8B-3EE7-4C7B-B7F3-3975B6117292}" type="parTrans" cxnId="{E1580E51-B2A7-4709-AA98-92195FAEFF9D}">
      <dgm:prSet/>
      <dgm:spPr/>
      <dgm:t>
        <a:bodyPr/>
        <a:lstStyle/>
        <a:p>
          <a:endParaRPr lang="en-US"/>
        </a:p>
      </dgm:t>
    </dgm:pt>
    <dgm:pt modelId="{1A2AEA40-0539-4CAD-83B3-00E52C256C07}" type="sibTrans" cxnId="{E1580E51-B2A7-4709-AA98-92195FAEFF9D}">
      <dgm:prSet/>
      <dgm:spPr/>
      <dgm:t>
        <a:bodyPr/>
        <a:lstStyle/>
        <a:p>
          <a:endParaRPr lang="en-US"/>
        </a:p>
      </dgm:t>
    </dgm:pt>
    <dgm:pt modelId="{2A5D98F7-22C9-4081-9908-0DC5D9880197}">
      <dgm:prSet phldrT="[Text]" custT="1"/>
      <dgm:spPr/>
      <dgm:t>
        <a:bodyPr/>
        <a:lstStyle/>
        <a:p>
          <a:pPr algn="r"/>
          <a:r>
            <a:rPr lang="en-US" sz="1200" dirty="0" smtClean="0">
              <a:latin typeface="Calibri" panose="020F0502020204030204" pitchFamily="34" charset="0"/>
            </a:rPr>
            <a:t>- Focused on Production System</a:t>
          </a:r>
          <a:endParaRPr lang="en-US" sz="1200" dirty="0">
            <a:latin typeface="Calibri" panose="020F0502020204030204" pitchFamily="34" charset="0"/>
          </a:endParaRPr>
        </a:p>
      </dgm:t>
    </dgm:pt>
    <dgm:pt modelId="{613B4ECC-DDBE-43CC-9C01-3C0E588CACD7}" type="parTrans" cxnId="{C72C6F1E-9819-4E6A-B99F-AB7BEC43C416}">
      <dgm:prSet/>
      <dgm:spPr/>
      <dgm:t>
        <a:bodyPr/>
        <a:lstStyle/>
        <a:p>
          <a:endParaRPr lang="en-US"/>
        </a:p>
      </dgm:t>
    </dgm:pt>
    <dgm:pt modelId="{74B7F1C5-3807-4567-816A-845EA7A724E1}" type="sibTrans" cxnId="{C72C6F1E-9819-4E6A-B99F-AB7BEC43C416}">
      <dgm:prSet/>
      <dgm:spPr/>
      <dgm:t>
        <a:bodyPr/>
        <a:lstStyle/>
        <a:p>
          <a:endParaRPr lang="en-US"/>
        </a:p>
      </dgm:t>
    </dgm:pt>
    <dgm:pt modelId="{DC070852-9A92-41FA-89E5-9AD3CFD31E9B}" type="pres">
      <dgm:prSet presAssocID="{78ADC5D3-44AA-4AA6-8750-84CE002F29C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61C62C3-E5D3-4D9C-97A9-9B09A4D0901B}" type="pres">
      <dgm:prSet presAssocID="{6A6A845B-C485-4B12-84A5-5760DB971572}" presName="composite" presStyleCnt="0"/>
      <dgm:spPr/>
    </dgm:pt>
    <dgm:pt modelId="{005D2D57-D0E3-42FF-AF8F-26F66AA0AF9C}" type="pres">
      <dgm:prSet presAssocID="{6A6A845B-C485-4B12-84A5-5760DB971572}" presName="Parent1" presStyleLbl="node1" presStyleIdx="0" presStyleCnt="6" custLinFactNeighborX="1802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0F273-7D6D-4A7F-A069-079D69D90BA5}" type="pres">
      <dgm:prSet presAssocID="{6A6A845B-C485-4B12-84A5-5760DB971572}" presName="Childtext1" presStyleLbl="revTx" presStyleIdx="0" presStyleCnt="3" custScaleX="159471" custLinFactNeighborX="55706" custLinFactNeighborY="-9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4028D-0188-48D3-AE85-74923E682313}" type="pres">
      <dgm:prSet presAssocID="{6A6A845B-C485-4B12-84A5-5760DB971572}" presName="BalanceSpacing" presStyleCnt="0"/>
      <dgm:spPr/>
    </dgm:pt>
    <dgm:pt modelId="{4792A7E1-B5E7-43F9-BD7F-D23761C169D6}" type="pres">
      <dgm:prSet presAssocID="{6A6A845B-C485-4B12-84A5-5760DB971572}" presName="BalanceSpacing1" presStyleCnt="0"/>
      <dgm:spPr/>
    </dgm:pt>
    <dgm:pt modelId="{52BF5CDE-2645-4F1A-88AB-E5409244210A}" type="pres">
      <dgm:prSet presAssocID="{C6CE160B-9EE5-42C8-A1DB-23C725361F60}" presName="Accent1Text" presStyleLbl="node1" presStyleIdx="1" presStyleCnt="6" custLinFactNeighborX="17379"/>
      <dgm:spPr/>
      <dgm:t>
        <a:bodyPr/>
        <a:lstStyle/>
        <a:p>
          <a:endParaRPr lang="en-US"/>
        </a:p>
      </dgm:t>
    </dgm:pt>
    <dgm:pt modelId="{5AEC5B74-9849-4FAF-AFE6-98E9A36D91FA}" type="pres">
      <dgm:prSet presAssocID="{C6CE160B-9EE5-42C8-A1DB-23C725361F60}" presName="spaceBetweenRectangles" presStyleCnt="0"/>
      <dgm:spPr/>
    </dgm:pt>
    <dgm:pt modelId="{F9530DCC-8C2F-4627-8F8D-D47C24067A02}" type="pres">
      <dgm:prSet presAssocID="{5AC2B5A1-E0AB-414B-B4A4-31C27D50C96F}" presName="composite" presStyleCnt="0"/>
      <dgm:spPr/>
    </dgm:pt>
    <dgm:pt modelId="{33A0B55F-2E99-4CD6-8EAA-5F285795D8E6}" type="pres">
      <dgm:prSet presAssocID="{5AC2B5A1-E0AB-414B-B4A4-31C27D50C96F}" presName="Parent1" presStyleLbl="node1" presStyleIdx="2" presStyleCnt="6" custLinFactNeighborX="-19957" custLinFactNeighborY="5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CBFFC-8D67-49A8-BDA6-9F9EF4AEA9F1}" type="pres">
      <dgm:prSet presAssocID="{5AC2B5A1-E0AB-414B-B4A4-31C27D50C96F}" presName="Childtext1" presStyleLbl="revTx" presStyleIdx="1" presStyleCnt="3" custScaleX="160356" custLinFactNeighborX="-52896" custLinFactNeighborY="18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52E1F-3F9A-4B98-8EF5-B55CFC347DC3}" type="pres">
      <dgm:prSet presAssocID="{5AC2B5A1-E0AB-414B-B4A4-31C27D50C96F}" presName="BalanceSpacing" presStyleCnt="0"/>
      <dgm:spPr/>
    </dgm:pt>
    <dgm:pt modelId="{A19DE30B-C814-4C20-93F3-9364268E7206}" type="pres">
      <dgm:prSet presAssocID="{5AC2B5A1-E0AB-414B-B4A4-31C27D50C96F}" presName="BalanceSpacing1" presStyleCnt="0"/>
      <dgm:spPr/>
    </dgm:pt>
    <dgm:pt modelId="{BBA0B347-B5B6-4E0B-A97F-103907995746}" type="pres">
      <dgm:prSet presAssocID="{8DED0216-C58E-48B8-8B79-23A121BB2168}" presName="Accent1Text" presStyleLbl="node1" presStyleIdx="3" presStyleCnt="6" custLinFactNeighborX="-18014" custLinFactNeighborY="560"/>
      <dgm:spPr/>
      <dgm:t>
        <a:bodyPr/>
        <a:lstStyle/>
        <a:p>
          <a:endParaRPr lang="en-US"/>
        </a:p>
      </dgm:t>
    </dgm:pt>
    <dgm:pt modelId="{4C6E3374-CCF6-424C-A56B-E13DC3A6E199}" type="pres">
      <dgm:prSet presAssocID="{8DED0216-C58E-48B8-8B79-23A121BB2168}" presName="spaceBetweenRectangles" presStyleCnt="0"/>
      <dgm:spPr/>
    </dgm:pt>
    <dgm:pt modelId="{846C21E5-5E86-406B-9C49-7B628177D88D}" type="pres">
      <dgm:prSet presAssocID="{2CB3E2AE-A09E-435B-BB30-A98DDDCC73D6}" presName="composite" presStyleCnt="0"/>
      <dgm:spPr/>
    </dgm:pt>
    <dgm:pt modelId="{4C474B45-487B-47AA-8B8A-A1FD062ED345}" type="pres">
      <dgm:prSet presAssocID="{2CB3E2AE-A09E-435B-BB30-A98DDDCC73D6}" presName="Parent1" presStyleLbl="node1" presStyleIdx="4" presStyleCnt="6" custLinFactNeighborX="17116" custLinFactNeighborY="5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2EDDD-877B-4CF9-8CB0-A8704E7C502B}" type="pres">
      <dgm:prSet presAssocID="{2CB3E2AE-A09E-435B-BB30-A98DDDCC73D6}" presName="Childtext1" presStyleLbl="revTx" presStyleIdx="2" presStyleCnt="3" custScaleX="155092" custScaleY="98061" custLinFactNeighborX="52828" custLinFactNeighborY="40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6C81AE-1760-451A-AF5C-45D4C13B7D46}" type="pres">
      <dgm:prSet presAssocID="{2CB3E2AE-A09E-435B-BB30-A98DDDCC73D6}" presName="BalanceSpacing" presStyleCnt="0"/>
      <dgm:spPr/>
    </dgm:pt>
    <dgm:pt modelId="{378298D3-8F1A-41AF-870C-29E8251BE26F}" type="pres">
      <dgm:prSet presAssocID="{2CB3E2AE-A09E-435B-BB30-A98DDDCC73D6}" presName="BalanceSpacing1" presStyleCnt="0"/>
      <dgm:spPr/>
    </dgm:pt>
    <dgm:pt modelId="{9AA48EFC-0032-4187-B3FA-D32EF00D6F13}" type="pres">
      <dgm:prSet presAssocID="{9FE53E70-F2F1-435E-B440-F308C9D2830E}" presName="Accent1Text" presStyleLbl="node1" presStyleIdx="5" presStyleCnt="6" custLinFactNeighborX="12208" custLinFactNeighborY="-735"/>
      <dgm:spPr/>
      <dgm:t>
        <a:bodyPr/>
        <a:lstStyle/>
        <a:p>
          <a:endParaRPr lang="en-US"/>
        </a:p>
      </dgm:t>
    </dgm:pt>
  </dgm:ptLst>
  <dgm:cxnLst>
    <dgm:cxn modelId="{61C4AFC5-9C97-40A8-BCEE-D81F3148E7E0}" srcId="{78ADC5D3-44AA-4AA6-8750-84CE002F29C7}" destId="{2CB3E2AE-A09E-435B-BB30-A98DDDCC73D6}" srcOrd="2" destOrd="0" parTransId="{67A400E9-1921-44C8-BC9A-6FD6D072C6DE}" sibTransId="{9FE53E70-F2F1-435E-B440-F308C9D2830E}"/>
    <dgm:cxn modelId="{05C5E3AF-5132-47C0-A83E-E14FFAE6F010}" srcId="{2CB3E2AE-A09E-435B-BB30-A98DDDCC73D6}" destId="{BFF6D2FD-CC20-49CB-8EE7-C80C6AED2CB4}" srcOrd="2" destOrd="0" parTransId="{57F89E5C-A015-4E00-8104-78A1E55A43A8}" sibTransId="{2E5D723F-CC12-4359-8C01-C7A14D841C3F}"/>
    <dgm:cxn modelId="{E59ECFEB-8A7C-4353-A8F9-9699DEF4AC7E}" type="presOf" srcId="{5D04C2AD-0F68-453D-A4A4-4BB89260F66F}" destId="{DC30F273-7D6D-4A7F-A069-079D69D90BA5}" srcOrd="0" destOrd="0" presId="urn:microsoft.com/office/officeart/2008/layout/AlternatingHexagons"/>
    <dgm:cxn modelId="{AC76F666-220A-48E8-96BB-DB366ACBA3CB}" type="presOf" srcId="{43CC2B94-D939-44DA-989B-01D0055B8564}" destId="{000CBFFC-8D67-49A8-BDA6-9F9EF4AEA9F1}" srcOrd="0" destOrd="2" presId="urn:microsoft.com/office/officeart/2008/layout/AlternatingHexagons"/>
    <dgm:cxn modelId="{0760BFE4-375D-438E-958F-2FF764BB0AF7}" srcId="{5AC2B5A1-E0AB-414B-B4A4-31C27D50C96F}" destId="{23434BEA-2C77-4A92-BB95-DEFD50495BCB}" srcOrd="1" destOrd="0" parTransId="{6892CF8C-9289-49DE-B3CE-A60A71DF545A}" sibTransId="{9D49CF74-7B82-4886-B2E2-88DD93BDE46C}"/>
    <dgm:cxn modelId="{4111D40F-4DA3-43A3-B60C-E939C6B273AD}" srcId="{78ADC5D3-44AA-4AA6-8750-84CE002F29C7}" destId="{6A6A845B-C485-4B12-84A5-5760DB971572}" srcOrd="0" destOrd="0" parTransId="{53308619-5594-4333-8B68-B5EE4C1B2E66}" sibTransId="{C6CE160B-9EE5-42C8-A1DB-23C725361F60}"/>
    <dgm:cxn modelId="{EF761C8A-1882-47BF-B99F-BCBB28217251}" srcId="{2CB3E2AE-A09E-435B-BB30-A98DDDCC73D6}" destId="{7AEDCFDE-4E99-4966-85AA-5CA85C28CA8F}" srcOrd="1" destOrd="0" parTransId="{C2B01DF9-9320-46D0-8D5B-A0EE3D271178}" sibTransId="{CA9ACE30-7405-4C1A-AD35-8DD2D393E6D2}"/>
    <dgm:cxn modelId="{7EF54FA9-4E72-423E-91D6-42626964A261}" type="presOf" srcId="{7AEDCFDE-4E99-4966-85AA-5CA85C28CA8F}" destId="{B532EDDD-877B-4CF9-8CB0-A8704E7C502B}" srcOrd="0" destOrd="1" presId="urn:microsoft.com/office/officeart/2008/layout/AlternatingHexagons"/>
    <dgm:cxn modelId="{EA4C595E-77C8-447A-A213-416E8A8BD651}" type="presOf" srcId="{8DED0216-C58E-48B8-8B79-23A121BB2168}" destId="{BBA0B347-B5B6-4E0B-A97F-103907995746}" srcOrd="0" destOrd="0" presId="urn:microsoft.com/office/officeart/2008/layout/AlternatingHexagons"/>
    <dgm:cxn modelId="{264F714D-920B-49AC-A657-5459E25CA50A}" type="presOf" srcId="{9FE53E70-F2F1-435E-B440-F308C9D2830E}" destId="{9AA48EFC-0032-4187-B3FA-D32EF00D6F13}" srcOrd="0" destOrd="0" presId="urn:microsoft.com/office/officeart/2008/layout/AlternatingHexagons"/>
    <dgm:cxn modelId="{9E1CF9CE-8917-4C60-BF27-8805F942B004}" type="presOf" srcId="{2A5D98F7-22C9-4081-9908-0DC5D9880197}" destId="{000CBFFC-8D67-49A8-BDA6-9F9EF4AEA9F1}" srcOrd="0" destOrd="3" presId="urn:microsoft.com/office/officeart/2008/layout/AlternatingHexagons"/>
    <dgm:cxn modelId="{AA3DB07C-5E52-465B-9C05-200D4CD2830C}" type="presOf" srcId="{5AC2B5A1-E0AB-414B-B4A4-31C27D50C96F}" destId="{33A0B55F-2E99-4CD6-8EAA-5F285795D8E6}" srcOrd="0" destOrd="0" presId="urn:microsoft.com/office/officeart/2008/layout/AlternatingHexagons"/>
    <dgm:cxn modelId="{707C144B-2864-4A65-8320-D5BC75472F21}" type="presOf" srcId="{BFF6D2FD-CC20-49CB-8EE7-C80C6AED2CB4}" destId="{B532EDDD-877B-4CF9-8CB0-A8704E7C502B}" srcOrd="0" destOrd="2" presId="urn:microsoft.com/office/officeart/2008/layout/AlternatingHexagons"/>
    <dgm:cxn modelId="{33ED8BAB-23A4-44D0-8155-82957B267B6F}" type="presOf" srcId="{09606399-85D2-4117-90D7-980B573330C2}" destId="{000CBFFC-8D67-49A8-BDA6-9F9EF4AEA9F1}" srcOrd="0" destOrd="0" presId="urn:microsoft.com/office/officeart/2008/layout/AlternatingHexagons"/>
    <dgm:cxn modelId="{FFC6AA09-7E23-40D1-95C0-22529B28895F}" srcId="{78ADC5D3-44AA-4AA6-8750-84CE002F29C7}" destId="{5AC2B5A1-E0AB-414B-B4A4-31C27D50C96F}" srcOrd="1" destOrd="0" parTransId="{8C2F832C-AD4F-43A5-BB5F-63731523AE5D}" sibTransId="{8DED0216-C58E-48B8-8B79-23A121BB2168}"/>
    <dgm:cxn modelId="{E1580E51-B2A7-4709-AA98-92195FAEFF9D}" srcId="{5AC2B5A1-E0AB-414B-B4A4-31C27D50C96F}" destId="{43CC2B94-D939-44DA-989B-01D0055B8564}" srcOrd="2" destOrd="0" parTransId="{C7D11F8B-3EE7-4C7B-B7F3-3975B6117292}" sibTransId="{1A2AEA40-0539-4CAD-83B3-00E52C256C07}"/>
    <dgm:cxn modelId="{3E785AD9-A8F7-4A24-BD6B-55A8F8A67383}" srcId="{2CB3E2AE-A09E-435B-BB30-A98DDDCC73D6}" destId="{BCFADF05-5797-449D-A628-CDCEA629AF5C}" srcOrd="0" destOrd="0" parTransId="{BF9A4DF3-CBE3-49D4-9C61-040AC15D0E8C}" sibTransId="{A8815198-AE49-4E98-A7F6-49C320136793}"/>
    <dgm:cxn modelId="{11E14A90-1D9D-4A77-BB9C-9A1715F42931}" type="presOf" srcId="{2CB3E2AE-A09E-435B-BB30-A98DDDCC73D6}" destId="{4C474B45-487B-47AA-8B8A-A1FD062ED345}" srcOrd="0" destOrd="0" presId="urn:microsoft.com/office/officeart/2008/layout/AlternatingHexagons"/>
    <dgm:cxn modelId="{B65AB91A-A6BE-4BDF-926B-43790B7D7032}" type="presOf" srcId="{78ADC5D3-44AA-4AA6-8750-84CE002F29C7}" destId="{DC070852-9A92-41FA-89E5-9AD3CFD31E9B}" srcOrd="0" destOrd="0" presId="urn:microsoft.com/office/officeart/2008/layout/AlternatingHexagons"/>
    <dgm:cxn modelId="{9C0C962D-2DCE-48D9-BFB4-6926ED5FED37}" srcId="{6A6A845B-C485-4B12-84A5-5760DB971572}" destId="{5D04C2AD-0F68-453D-A4A4-4BB89260F66F}" srcOrd="0" destOrd="0" parTransId="{FDFAFADA-D651-4963-A48D-213DF717CF36}" sibTransId="{D0C35826-EFF6-4388-9522-9D377BE269FE}"/>
    <dgm:cxn modelId="{C72C6F1E-9819-4E6A-B99F-AB7BEC43C416}" srcId="{5AC2B5A1-E0AB-414B-B4A4-31C27D50C96F}" destId="{2A5D98F7-22C9-4081-9908-0DC5D9880197}" srcOrd="3" destOrd="0" parTransId="{613B4ECC-DDBE-43CC-9C01-3C0E588CACD7}" sibTransId="{74B7F1C5-3807-4567-816A-845EA7A724E1}"/>
    <dgm:cxn modelId="{B732BA57-A998-4E6D-8C55-D1DAC98FB7C6}" type="presOf" srcId="{C6CE160B-9EE5-42C8-A1DB-23C725361F60}" destId="{52BF5CDE-2645-4F1A-88AB-E5409244210A}" srcOrd="0" destOrd="0" presId="urn:microsoft.com/office/officeart/2008/layout/AlternatingHexagons"/>
    <dgm:cxn modelId="{2DB5B651-9493-4661-BE79-5567CF20661E}" type="presOf" srcId="{6A6A845B-C485-4B12-84A5-5760DB971572}" destId="{005D2D57-D0E3-42FF-AF8F-26F66AA0AF9C}" srcOrd="0" destOrd="0" presId="urn:microsoft.com/office/officeart/2008/layout/AlternatingHexagons"/>
    <dgm:cxn modelId="{B26B266D-C709-46A9-A8CA-46A449416C39}" type="presOf" srcId="{23434BEA-2C77-4A92-BB95-DEFD50495BCB}" destId="{000CBFFC-8D67-49A8-BDA6-9F9EF4AEA9F1}" srcOrd="0" destOrd="1" presId="urn:microsoft.com/office/officeart/2008/layout/AlternatingHexagons"/>
    <dgm:cxn modelId="{C9060773-F957-4C82-8E2E-748553065F13}" srcId="{5AC2B5A1-E0AB-414B-B4A4-31C27D50C96F}" destId="{09606399-85D2-4117-90D7-980B573330C2}" srcOrd="0" destOrd="0" parTransId="{C4BB022C-9C16-4F95-A710-8350D38856C8}" sibTransId="{1B6CAC27-9977-4368-808D-F45C6A77E5F4}"/>
    <dgm:cxn modelId="{5159F672-7D8B-4026-9A49-375E1D5C4728}" type="presOf" srcId="{BCFADF05-5797-449D-A628-CDCEA629AF5C}" destId="{B532EDDD-877B-4CF9-8CB0-A8704E7C502B}" srcOrd="0" destOrd="0" presId="urn:microsoft.com/office/officeart/2008/layout/AlternatingHexagons"/>
    <dgm:cxn modelId="{8B35FAE4-DAA6-44EF-8A35-765D98BCE618}" type="presParOf" srcId="{DC070852-9A92-41FA-89E5-9AD3CFD31E9B}" destId="{E61C62C3-E5D3-4D9C-97A9-9B09A4D0901B}" srcOrd="0" destOrd="0" presId="urn:microsoft.com/office/officeart/2008/layout/AlternatingHexagons"/>
    <dgm:cxn modelId="{461A667D-0AEF-4086-B314-E5D5858AF139}" type="presParOf" srcId="{E61C62C3-E5D3-4D9C-97A9-9B09A4D0901B}" destId="{005D2D57-D0E3-42FF-AF8F-26F66AA0AF9C}" srcOrd="0" destOrd="0" presId="urn:microsoft.com/office/officeart/2008/layout/AlternatingHexagons"/>
    <dgm:cxn modelId="{A68D21C9-7E66-426C-A228-27B9A4524CA4}" type="presParOf" srcId="{E61C62C3-E5D3-4D9C-97A9-9B09A4D0901B}" destId="{DC30F273-7D6D-4A7F-A069-079D69D90BA5}" srcOrd="1" destOrd="0" presId="urn:microsoft.com/office/officeart/2008/layout/AlternatingHexagons"/>
    <dgm:cxn modelId="{BC9D9085-4C07-483E-B59C-F85C49E746F2}" type="presParOf" srcId="{E61C62C3-E5D3-4D9C-97A9-9B09A4D0901B}" destId="{5694028D-0188-48D3-AE85-74923E682313}" srcOrd="2" destOrd="0" presId="urn:microsoft.com/office/officeart/2008/layout/AlternatingHexagons"/>
    <dgm:cxn modelId="{74472E5E-1576-431F-9F1D-EA2B5065068C}" type="presParOf" srcId="{E61C62C3-E5D3-4D9C-97A9-9B09A4D0901B}" destId="{4792A7E1-B5E7-43F9-BD7F-D23761C169D6}" srcOrd="3" destOrd="0" presId="urn:microsoft.com/office/officeart/2008/layout/AlternatingHexagons"/>
    <dgm:cxn modelId="{1F22374E-3532-4556-BA40-8C717D2AB0EF}" type="presParOf" srcId="{E61C62C3-E5D3-4D9C-97A9-9B09A4D0901B}" destId="{52BF5CDE-2645-4F1A-88AB-E5409244210A}" srcOrd="4" destOrd="0" presId="urn:microsoft.com/office/officeart/2008/layout/AlternatingHexagons"/>
    <dgm:cxn modelId="{4379D181-9246-4C28-B039-8C899C8B6C56}" type="presParOf" srcId="{DC070852-9A92-41FA-89E5-9AD3CFD31E9B}" destId="{5AEC5B74-9849-4FAF-AFE6-98E9A36D91FA}" srcOrd="1" destOrd="0" presId="urn:microsoft.com/office/officeart/2008/layout/AlternatingHexagons"/>
    <dgm:cxn modelId="{02631D91-85E1-44C8-AE1F-2B75236DEEF2}" type="presParOf" srcId="{DC070852-9A92-41FA-89E5-9AD3CFD31E9B}" destId="{F9530DCC-8C2F-4627-8F8D-D47C24067A02}" srcOrd="2" destOrd="0" presId="urn:microsoft.com/office/officeart/2008/layout/AlternatingHexagons"/>
    <dgm:cxn modelId="{E274BD80-5EB7-475D-A9E7-F1EAD13FDC86}" type="presParOf" srcId="{F9530DCC-8C2F-4627-8F8D-D47C24067A02}" destId="{33A0B55F-2E99-4CD6-8EAA-5F285795D8E6}" srcOrd="0" destOrd="0" presId="urn:microsoft.com/office/officeart/2008/layout/AlternatingHexagons"/>
    <dgm:cxn modelId="{C5BF59D2-3E3C-4B1B-A456-5A523989EF58}" type="presParOf" srcId="{F9530DCC-8C2F-4627-8F8D-D47C24067A02}" destId="{000CBFFC-8D67-49A8-BDA6-9F9EF4AEA9F1}" srcOrd="1" destOrd="0" presId="urn:microsoft.com/office/officeart/2008/layout/AlternatingHexagons"/>
    <dgm:cxn modelId="{FEE05618-C589-4508-87C1-7E2125EE6FBF}" type="presParOf" srcId="{F9530DCC-8C2F-4627-8F8D-D47C24067A02}" destId="{90252E1F-3F9A-4B98-8EF5-B55CFC347DC3}" srcOrd="2" destOrd="0" presId="urn:microsoft.com/office/officeart/2008/layout/AlternatingHexagons"/>
    <dgm:cxn modelId="{67A76061-BDB1-4B41-9296-F01124761FEB}" type="presParOf" srcId="{F9530DCC-8C2F-4627-8F8D-D47C24067A02}" destId="{A19DE30B-C814-4C20-93F3-9364268E7206}" srcOrd="3" destOrd="0" presId="urn:microsoft.com/office/officeart/2008/layout/AlternatingHexagons"/>
    <dgm:cxn modelId="{E98B3AA2-883D-43EA-8F35-AAE373E37DA7}" type="presParOf" srcId="{F9530DCC-8C2F-4627-8F8D-D47C24067A02}" destId="{BBA0B347-B5B6-4E0B-A97F-103907995746}" srcOrd="4" destOrd="0" presId="urn:microsoft.com/office/officeart/2008/layout/AlternatingHexagons"/>
    <dgm:cxn modelId="{7592D381-8808-4584-84E1-99B19BD4945E}" type="presParOf" srcId="{DC070852-9A92-41FA-89E5-9AD3CFD31E9B}" destId="{4C6E3374-CCF6-424C-A56B-E13DC3A6E199}" srcOrd="3" destOrd="0" presId="urn:microsoft.com/office/officeart/2008/layout/AlternatingHexagons"/>
    <dgm:cxn modelId="{C6D1F80F-D476-49BB-8D43-227B5E56DBC6}" type="presParOf" srcId="{DC070852-9A92-41FA-89E5-9AD3CFD31E9B}" destId="{846C21E5-5E86-406B-9C49-7B628177D88D}" srcOrd="4" destOrd="0" presId="urn:microsoft.com/office/officeart/2008/layout/AlternatingHexagons"/>
    <dgm:cxn modelId="{074D891A-6039-41BA-B18D-CEE36C02E2C7}" type="presParOf" srcId="{846C21E5-5E86-406B-9C49-7B628177D88D}" destId="{4C474B45-487B-47AA-8B8A-A1FD062ED345}" srcOrd="0" destOrd="0" presId="urn:microsoft.com/office/officeart/2008/layout/AlternatingHexagons"/>
    <dgm:cxn modelId="{7D30D166-724B-4C8C-BCBF-143A620B1249}" type="presParOf" srcId="{846C21E5-5E86-406B-9C49-7B628177D88D}" destId="{B532EDDD-877B-4CF9-8CB0-A8704E7C502B}" srcOrd="1" destOrd="0" presId="urn:microsoft.com/office/officeart/2008/layout/AlternatingHexagons"/>
    <dgm:cxn modelId="{DC04A8E7-42BD-4DA0-9F62-8FEF41107BD2}" type="presParOf" srcId="{846C21E5-5E86-406B-9C49-7B628177D88D}" destId="{8E6C81AE-1760-451A-AF5C-45D4C13B7D46}" srcOrd="2" destOrd="0" presId="urn:microsoft.com/office/officeart/2008/layout/AlternatingHexagons"/>
    <dgm:cxn modelId="{857DA99A-4D91-46AD-99D7-485927BCA4A9}" type="presParOf" srcId="{846C21E5-5E86-406B-9C49-7B628177D88D}" destId="{378298D3-8F1A-41AF-870C-29E8251BE26F}" srcOrd="3" destOrd="0" presId="urn:microsoft.com/office/officeart/2008/layout/AlternatingHexagons"/>
    <dgm:cxn modelId="{CDA76BDA-44F8-4448-8488-F8DB46FDD5E8}" type="presParOf" srcId="{846C21E5-5E86-406B-9C49-7B628177D88D}" destId="{9AA48EFC-0032-4187-B3FA-D32EF00D6F13}" srcOrd="4" destOrd="0" presId="urn:microsoft.com/office/officeart/2008/layout/AlternatingHexagons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0FB8B3-7826-447A-A3B6-E967158C2BB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FA317FC-72DC-41A0-853D-4660559DC893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Define</a:t>
          </a:r>
          <a:endParaRPr lang="en-US" dirty="0"/>
        </a:p>
      </dgm:t>
    </dgm:pt>
    <dgm:pt modelId="{217F0E9C-2EB4-405A-9F9A-5C65B800B3E5}" type="parTrans" cxnId="{F5A0ED08-DB79-41AE-87AD-C417BACAE1F7}">
      <dgm:prSet/>
      <dgm:spPr/>
      <dgm:t>
        <a:bodyPr/>
        <a:lstStyle/>
        <a:p>
          <a:endParaRPr lang="en-US"/>
        </a:p>
      </dgm:t>
    </dgm:pt>
    <dgm:pt modelId="{39246933-FDAE-4788-A79D-5947237220D8}" type="sibTrans" cxnId="{F5A0ED08-DB79-41AE-87AD-C417BACAE1F7}">
      <dgm:prSet/>
      <dgm:spPr/>
      <dgm:t>
        <a:bodyPr/>
        <a:lstStyle/>
        <a:p>
          <a:endParaRPr lang="en-US"/>
        </a:p>
      </dgm:t>
    </dgm:pt>
    <dgm:pt modelId="{923886F4-B563-421E-9B72-4738DE71E23D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Implementation</a:t>
          </a:r>
          <a:endParaRPr lang="en-US" dirty="0"/>
        </a:p>
      </dgm:t>
    </dgm:pt>
    <dgm:pt modelId="{8CDF02C7-E512-4C6C-AA11-D249980A80F8}" type="parTrans" cxnId="{71CD80F5-0761-490E-95E1-C7EEF00F26AF}">
      <dgm:prSet/>
      <dgm:spPr/>
      <dgm:t>
        <a:bodyPr/>
        <a:lstStyle/>
        <a:p>
          <a:endParaRPr lang="en-US"/>
        </a:p>
      </dgm:t>
    </dgm:pt>
    <dgm:pt modelId="{004A81DE-D4C8-46BD-890D-7D1B6853B50B}" type="sibTrans" cxnId="{71CD80F5-0761-490E-95E1-C7EEF00F26AF}">
      <dgm:prSet/>
      <dgm:spPr/>
      <dgm:t>
        <a:bodyPr/>
        <a:lstStyle/>
        <a:p>
          <a:endParaRPr lang="en-US"/>
        </a:p>
      </dgm:t>
    </dgm:pt>
    <dgm:pt modelId="{8289D086-AE90-4391-9EDD-CDB0166C58A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Ongoing</a:t>
          </a:r>
          <a:endParaRPr lang="en-US" dirty="0"/>
        </a:p>
      </dgm:t>
    </dgm:pt>
    <dgm:pt modelId="{04D47571-F027-465E-8833-DC9C993EEF9B}" type="parTrans" cxnId="{A214B76B-C2CF-4F2C-895F-94AB4202A2EA}">
      <dgm:prSet/>
      <dgm:spPr/>
      <dgm:t>
        <a:bodyPr/>
        <a:lstStyle/>
        <a:p>
          <a:endParaRPr lang="en-US"/>
        </a:p>
      </dgm:t>
    </dgm:pt>
    <dgm:pt modelId="{FE27ABF5-453B-4C49-A255-219ADEED8A8F}" type="sibTrans" cxnId="{A214B76B-C2CF-4F2C-895F-94AB4202A2EA}">
      <dgm:prSet/>
      <dgm:spPr/>
      <dgm:t>
        <a:bodyPr/>
        <a:lstStyle/>
        <a:p>
          <a:endParaRPr lang="en-US"/>
        </a:p>
      </dgm:t>
    </dgm:pt>
    <dgm:pt modelId="{5FBD5D75-BD2E-40BB-BDB9-7AE8789C2AE2}" type="pres">
      <dgm:prSet presAssocID="{210FB8B3-7826-447A-A3B6-E967158C2BB4}" presName="CompostProcess" presStyleCnt="0">
        <dgm:presLayoutVars>
          <dgm:dir/>
          <dgm:resizeHandles val="exact"/>
        </dgm:presLayoutVars>
      </dgm:prSet>
      <dgm:spPr/>
    </dgm:pt>
    <dgm:pt modelId="{60F6293D-7CED-4FB5-9A78-C24C18D69836}" type="pres">
      <dgm:prSet presAssocID="{210FB8B3-7826-447A-A3B6-E967158C2BB4}" presName="arrow" presStyleLbl="bgShp" presStyleIdx="0" presStyleCn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6C6212C6-6EB9-4ADA-A6EC-9C61B1269B7B}" type="pres">
      <dgm:prSet presAssocID="{210FB8B3-7826-447A-A3B6-E967158C2BB4}" presName="linearProcess" presStyleCnt="0"/>
      <dgm:spPr/>
    </dgm:pt>
    <dgm:pt modelId="{FB37F7FC-B871-4E26-BEEB-81B365948334}" type="pres">
      <dgm:prSet presAssocID="{3FA317FC-72DC-41A0-853D-4660559DC89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E61193-57E5-4445-8513-9E6F05A87B5F}" type="pres">
      <dgm:prSet presAssocID="{39246933-FDAE-4788-A79D-5947237220D8}" presName="sibTrans" presStyleCnt="0"/>
      <dgm:spPr/>
    </dgm:pt>
    <dgm:pt modelId="{B7C1F5F4-48CB-4BA1-A83A-C730E523330A}" type="pres">
      <dgm:prSet presAssocID="{923886F4-B563-421E-9B72-4738DE71E23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F0CBE-C5A2-46A8-BD68-C858B9B3C988}" type="pres">
      <dgm:prSet presAssocID="{004A81DE-D4C8-46BD-890D-7D1B6853B50B}" presName="sibTrans" presStyleCnt="0"/>
      <dgm:spPr/>
    </dgm:pt>
    <dgm:pt modelId="{DB77C8B1-A499-4882-BDE5-363C7235FE10}" type="pres">
      <dgm:prSet presAssocID="{8289D086-AE90-4391-9EDD-CDB0166C58A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CD80F5-0761-490E-95E1-C7EEF00F26AF}" srcId="{210FB8B3-7826-447A-A3B6-E967158C2BB4}" destId="{923886F4-B563-421E-9B72-4738DE71E23D}" srcOrd="1" destOrd="0" parTransId="{8CDF02C7-E512-4C6C-AA11-D249980A80F8}" sibTransId="{004A81DE-D4C8-46BD-890D-7D1B6853B50B}"/>
    <dgm:cxn modelId="{A214B76B-C2CF-4F2C-895F-94AB4202A2EA}" srcId="{210FB8B3-7826-447A-A3B6-E967158C2BB4}" destId="{8289D086-AE90-4391-9EDD-CDB0166C58AE}" srcOrd="2" destOrd="0" parTransId="{04D47571-F027-465E-8833-DC9C993EEF9B}" sibTransId="{FE27ABF5-453B-4C49-A255-219ADEED8A8F}"/>
    <dgm:cxn modelId="{A72E507A-B92C-441C-81AF-F4D9E4E7C604}" type="presOf" srcId="{3FA317FC-72DC-41A0-853D-4660559DC893}" destId="{FB37F7FC-B871-4E26-BEEB-81B365948334}" srcOrd="0" destOrd="0" presId="urn:microsoft.com/office/officeart/2005/8/layout/hProcess9"/>
    <dgm:cxn modelId="{F5A0ED08-DB79-41AE-87AD-C417BACAE1F7}" srcId="{210FB8B3-7826-447A-A3B6-E967158C2BB4}" destId="{3FA317FC-72DC-41A0-853D-4660559DC893}" srcOrd="0" destOrd="0" parTransId="{217F0E9C-2EB4-405A-9F9A-5C65B800B3E5}" sibTransId="{39246933-FDAE-4788-A79D-5947237220D8}"/>
    <dgm:cxn modelId="{EA8BCF8B-B55F-4FBE-9EA1-68BCA15D38A7}" type="presOf" srcId="{8289D086-AE90-4391-9EDD-CDB0166C58AE}" destId="{DB77C8B1-A499-4882-BDE5-363C7235FE10}" srcOrd="0" destOrd="0" presId="urn:microsoft.com/office/officeart/2005/8/layout/hProcess9"/>
    <dgm:cxn modelId="{C4849581-61D5-4B61-8561-47F826B72BC6}" type="presOf" srcId="{923886F4-B563-421E-9B72-4738DE71E23D}" destId="{B7C1F5F4-48CB-4BA1-A83A-C730E523330A}" srcOrd="0" destOrd="0" presId="urn:microsoft.com/office/officeart/2005/8/layout/hProcess9"/>
    <dgm:cxn modelId="{B55FD6CF-33DF-4BE3-912A-9FE72E228093}" type="presOf" srcId="{210FB8B3-7826-447A-A3B6-E967158C2BB4}" destId="{5FBD5D75-BD2E-40BB-BDB9-7AE8789C2AE2}" srcOrd="0" destOrd="0" presId="urn:microsoft.com/office/officeart/2005/8/layout/hProcess9"/>
    <dgm:cxn modelId="{3B361C92-2D96-457C-985D-89CD71AC6892}" type="presParOf" srcId="{5FBD5D75-BD2E-40BB-BDB9-7AE8789C2AE2}" destId="{60F6293D-7CED-4FB5-9A78-C24C18D69836}" srcOrd="0" destOrd="0" presId="urn:microsoft.com/office/officeart/2005/8/layout/hProcess9"/>
    <dgm:cxn modelId="{EF595E6A-B6F6-46BB-B492-9ED62EF5C714}" type="presParOf" srcId="{5FBD5D75-BD2E-40BB-BDB9-7AE8789C2AE2}" destId="{6C6212C6-6EB9-4ADA-A6EC-9C61B1269B7B}" srcOrd="1" destOrd="0" presId="urn:microsoft.com/office/officeart/2005/8/layout/hProcess9"/>
    <dgm:cxn modelId="{B55E1283-987B-45D8-B221-C8DEB22EACDC}" type="presParOf" srcId="{6C6212C6-6EB9-4ADA-A6EC-9C61B1269B7B}" destId="{FB37F7FC-B871-4E26-BEEB-81B365948334}" srcOrd="0" destOrd="0" presId="urn:microsoft.com/office/officeart/2005/8/layout/hProcess9"/>
    <dgm:cxn modelId="{3E15FAA1-81E0-4382-8817-9FCE4D8B8D61}" type="presParOf" srcId="{6C6212C6-6EB9-4ADA-A6EC-9C61B1269B7B}" destId="{C3E61193-57E5-4445-8513-9E6F05A87B5F}" srcOrd="1" destOrd="0" presId="urn:microsoft.com/office/officeart/2005/8/layout/hProcess9"/>
    <dgm:cxn modelId="{BE837C4A-3C9E-4716-8414-832E96A4C516}" type="presParOf" srcId="{6C6212C6-6EB9-4ADA-A6EC-9C61B1269B7B}" destId="{B7C1F5F4-48CB-4BA1-A83A-C730E523330A}" srcOrd="2" destOrd="0" presId="urn:microsoft.com/office/officeart/2005/8/layout/hProcess9"/>
    <dgm:cxn modelId="{FB8A8509-7FDB-407C-8E71-470443DD85D8}" type="presParOf" srcId="{6C6212C6-6EB9-4ADA-A6EC-9C61B1269B7B}" destId="{B21F0CBE-C5A2-46A8-BD68-C858B9B3C988}" srcOrd="3" destOrd="0" presId="urn:microsoft.com/office/officeart/2005/8/layout/hProcess9"/>
    <dgm:cxn modelId="{FFF89BE0-4315-43C6-86AA-286FBD9CD834}" type="presParOf" srcId="{6C6212C6-6EB9-4ADA-A6EC-9C61B1269B7B}" destId="{DB77C8B1-A499-4882-BDE5-363C7235FE1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2F9EB-5631-44B4-A0D3-C2F61B00F6E9}">
      <dsp:nvSpPr>
        <dsp:cNvPr id="0" name=""/>
        <dsp:cNvSpPr/>
      </dsp:nvSpPr>
      <dsp:spPr>
        <a:xfrm>
          <a:off x="2474897" y="1813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Process / Optimization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74897" y="1813"/>
        <a:ext cx="708035" cy="708035"/>
      </dsp:txXfrm>
    </dsp:sp>
    <dsp:sp modelId="{FFCA20AD-A776-4576-A7CA-E135F2D917BC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9826227"/>
            <a:gd name="adj4" fmla="val 18606236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5E807-DB45-437D-A6C4-7B1A7205E998}">
      <dsp:nvSpPr>
        <dsp:cNvPr id="0" name=""/>
        <dsp:cNvSpPr/>
      </dsp:nvSpPr>
      <dsp:spPr>
        <a:xfrm>
          <a:off x="3385721" y="1143950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Project Management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385721" y="1143950"/>
        <a:ext cx="708035" cy="708035"/>
      </dsp:txXfrm>
    </dsp:sp>
    <dsp:sp modelId="{C4F5941B-5AF7-4CA1-9D45-567306F23F0C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229352"/>
            <a:gd name="adj4" fmla="val 21557961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EB7DF-929F-45AC-BD01-D1FF7A0AA728}">
      <dsp:nvSpPr>
        <dsp:cNvPr id="0" name=""/>
        <dsp:cNvSpPr/>
      </dsp:nvSpPr>
      <dsp:spPr>
        <a:xfrm>
          <a:off x="3060651" y="2568172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Requirements Management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060651" y="2568172"/>
        <a:ext cx="708035" cy="708035"/>
      </dsp:txXfrm>
    </dsp:sp>
    <dsp:sp modelId="{04948AC0-E1C9-4BC4-B4A5-2DE658B32BA5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4436632"/>
            <a:gd name="adj4" fmla="val 3308543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F85B0-779F-4AED-865F-B47AB75ABED3}">
      <dsp:nvSpPr>
        <dsp:cNvPr id="0" name=""/>
        <dsp:cNvSpPr/>
      </dsp:nvSpPr>
      <dsp:spPr>
        <a:xfrm>
          <a:off x="1744473" y="3202010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Design &amp; Architecture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44473" y="3202010"/>
        <a:ext cx="708035" cy="708035"/>
      </dsp:txXfrm>
    </dsp:sp>
    <dsp:sp modelId="{4E044C2D-A11C-4BB1-8CAD-7ED5343730A1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7256458"/>
            <a:gd name="adj4" fmla="val 6128369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0C94C-0BB5-44FE-BF05-97803DA086AA}">
      <dsp:nvSpPr>
        <dsp:cNvPr id="0" name=""/>
        <dsp:cNvSpPr/>
      </dsp:nvSpPr>
      <dsp:spPr>
        <a:xfrm>
          <a:off x="428295" y="2568172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Development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28295" y="2568172"/>
        <a:ext cx="708035" cy="708035"/>
      </dsp:txXfrm>
    </dsp:sp>
    <dsp:sp modelId="{E098609D-7E47-4C14-9813-529DFC4B7E4D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0607041"/>
            <a:gd name="adj4" fmla="val 9335649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4C7DE-E8B2-4342-902B-1E55D97EDC91}">
      <dsp:nvSpPr>
        <dsp:cNvPr id="0" name=""/>
        <dsp:cNvSpPr/>
      </dsp:nvSpPr>
      <dsp:spPr>
        <a:xfrm>
          <a:off x="103225" y="1143950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QA &amp; Test</a:t>
          </a:r>
          <a:endParaRPr lang="en-US" sz="8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3225" y="1143950"/>
        <a:ext cx="708035" cy="708035"/>
      </dsp:txXfrm>
    </dsp:sp>
    <dsp:sp modelId="{3437F08F-B124-4AAF-B7C5-91F8A840E0F8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3558765"/>
            <a:gd name="adj4" fmla="val 12338774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0A454-28F0-4EB8-89CE-DC3C60E04534}">
      <dsp:nvSpPr>
        <dsp:cNvPr id="0" name=""/>
        <dsp:cNvSpPr/>
      </dsp:nvSpPr>
      <dsp:spPr>
        <a:xfrm>
          <a:off x="1014049" y="1813"/>
          <a:ext cx="708035" cy="708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Segoe UI" panose="020B0502040204020203" pitchFamily="34" charset="0"/>
              <a:cs typeface="Segoe UI" panose="020B0502040204020203" pitchFamily="34" charset="0"/>
            </a:rPr>
            <a:t>Release Management</a:t>
          </a:r>
          <a:endParaRPr lang="en-US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14049" y="1813"/>
        <a:ext cx="708035" cy="708035"/>
      </dsp:txXfrm>
    </dsp:sp>
    <dsp:sp modelId="{DC7A1E8E-1CA4-4F0E-AF63-073035099ED2}">
      <dsp:nvSpPr>
        <dsp:cNvPr id="0" name=""/>
        <dsp:cNvSpPr/>
      </dsp:nvSpPr>
      <dsp:spPr>
        <a:xfrm>
          <a:off x="265463" y="39544"/>
          <a:ext cx="3666055" cy="3666055"/>
        </a:xfrm>
        <a:prstGeom prst="circularArrow">
          <a:avLst>
            <a:gd name="adj1" fmla="val 3766"/>
            <a:gd name="adj2" fmla="val 234999"/>
            <a:gd name="adj3" fmla="val 16740205"/>
            <a:gd name="adj4" fmla="val 15424797"/>
            <a:gd name="adj5" fmla="val 4394"/>
          </a:avLst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2" tIns="46587" rIns="93172" bIns="46587" rtlCol="0"/>
          <a:lstStyle>
            <a:lvl1pPr algn="r">
              <a:defRPr sz="1200"/>
            </a:lvl1pPr>
          </a:lstStyle>
          <a:p>
            <a:fld id="{E06FBC72-7F1B-4B22-B9A4-8F5AF7C5C679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7" rIns="93172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7" rIns="93172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72" tIns="46587" rIns="93172" bIns="46587" rtlCol="0" anchor="b"/>
          <a:lstStyle>
            <a:lvl1pPr algn="r">
              <a:defRPr sz="1200"/>
            </a:lvl1pPr>
          </a:lstStyle>
          <a:p>
            <a:fld id="{B8D29811-16B1-46F0-AEA4-D98FEF691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Divisions</a:t>
            </a:r>
            <a:r>
              <a:rPr lang="en-US" baseline="0" dirty="0" smtClean="0"/>
              <a:t> with resources needed to support infrastructure</a:t>
            </a:r>
          </a:p>
          <a:p>
            <a:r>
              <a:rPr lang="en-US" baseline="0" dirty="0" smtClean="0"/>
              <a:t>As Divisions move to ETFS, resources are freed up to develop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F0662-6542-4AD5-AFE8-E1E21F0772B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1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“Automate Everything”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9811-16B1-46F0-AEA4-D98FEF6914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TFS current cost is hard to get.  Some licenses are in</a:t>
            </a:r>
            <a:r>
              <a:rPr lang="en-US" baseline="0" dirty="0" smtClean="0"/>
              <a:t> MSDN and some are purchased outright.  </a:t>
            </a:r>
          </a:p>
          <a:p>
            <a:endParaRPr lang="en-US" baseline="0" dirty="0" smtClean="0"/>
          </a:p>
          <a:p>
            <a:r>
              <a:rPr lang="en-US" dirty="0" smtClean="0"/>
              <a:t>Current</a:t>
            </a:r>
            <a:r>
              <a:rPr lang="en-US" baseline="0" dirty="0" smtClean="0"/>
              <a:t> Cost – ((27000 * 5)/ 5 years))</a:t>
            </a:r>
          </a:p>
          <a:p>
            <a:r>
              <a:rPr lang="en-US" baseline="0" dirty="0" smtClean="0"/>
              <a:t>($27000 *5 team instances)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==========================================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 look for all plans:</a:t>
            </a:r>
          </a:p>
          <a:p>
            <a:r>
              <a:rPr lang="en-US" baseline="0" dirty="0" smtClean="0"/>
              <a:t>5 proxy servers - $6000 each - $30,000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7FD0C-5575-0A47-BA80-48A09A88182E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39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708025"/>
            <a:ext cx="63023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F0662-6542-4AD5-AFE8-E1E21F0772B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2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Magic Quadrant from TFS 2012 </a:t>
            </a:r>
          </a:p>
          <a:p>
            <a:r>
              <a:rPr lang="en-US" sz="1200" dirty="0" smtClean="0"/>
              <a:t>Large companies = US Bank, Target, Boeing, Dell, 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TFS - market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 use widespread use within 3M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SEMS active user since 2006 – initial version of TFS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 use by other large companies for Enterprise wide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F0662-6542-4AD5-AFE8-E1E21F0772B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6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708025"/>
            <a:ext cx="6302375" cy="3544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Dell case study – ROI:  225%</a:t>
            </a:r>
            <a:r>
              <a:rPr lang="en-US" baseline="0" dirty="0" smtClean="0"/>
              <a:t>  Payback: 6 months</a:t>
            </a:r>
          </a:p>
          <a:p>
            <a:r>
              <a:rPr lang="en-US" baseline="0" dirty="0" err="1" smtClean="0"/>
              <a:t>CollabNet</a:t>
            </a:r>
            <a:r>
              <a:rPr lang="en-US" baseline="0" dirty="0" smtClean="0"/>
              <a:t> case study:  ROI 225%  Payback:  12 months</a:t>
            </a:r>
          </a:p>
          <a:p>
            <a:r>
              <a:rPr lang="en-US" baseline="0" dirty="0" smtClean="0"/>
              <a:t>Key benefits from case studies?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9F0662-6542-4AD5-AFE8-E1E21F0772B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2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92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3878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56353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620716"/>
            <a:ext cx="2743200" cy="5049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620716"/>
            <a:ext cx="8026400" cy="5049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1116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41"/>
            <a:ext cx="109728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3M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24C4D1-85C9-43ED-B731-1A75058AEB8E}" type="slidenum">
              <a:rPr 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59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620714"/>
            <a:ext cx="10972800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10972800" cy="414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130648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118" y="6291269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3757085" y="6597650"/>
            <a:ext cx="350828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B2B2B2"/>
                </a:solidFill>
                <a:ea typeface="ＭＳ Ｐゴシック" charset="0"/>
              </a:rPr>
              <a:t>SEMS</a:t>
            </a:r>
            <a:r>
              <a:rPr lang="en-US" sz="1200" dirty="0">
                <a:solidFill>
                  <a:srgbClr val="B2B2B2"/>
                </a:solidFill>
                <a:ea typeface="ＭＳ Ｐゴシック" charset="0"/>
              </a:rPr>
              <a:t>  Software, Electronic &amp; Mechanical Systems Laboratory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898"/>
      </p:ext>
    </p:extLst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118" y="6291269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3757085" y="6597650"/>
            <a:ext cx="350828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B2B2B2"/>
                </a:solidFill>
                <a:ea typeface="ＭＳ Ｐゴシック" charset="0"/>
              </a:rPr>
              <a:t>SEMS</a:t>
            </a:r>
            <a:r>
              <a:rPr lang="en-US" sz="1200" dirty="0">
                <a:solidFill>
                  <a:srgbClr val="B2B2B2"/>
                </a:solidFill>
                <a:ea typeface="ＭＳ Ｐゴシック" charset="0"/>
              </a:rPr>
              <a:t>  Software, Electronic &amp; Mechanical Systems Laboratory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101602" y="6572256"/>
            <a:ext cx="1117600" cy="200025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5049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101602" y="6572256"/>
            <a:ext cx="11176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>
            <a:lvl1pPr algn="ctr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  <a:ea typeface="ＭＳ Ｐゴシック" charset="0"/>
              </a:rPr>
              <a:t>3M Confidential</a:t>
            </a:r>
            <a:endParaRPr lang="en-US" sz="1000" dirty="0">
              <a:solidFill>
                <a:srgbClr val="808080"/>
              </a:solidFill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2524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711383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189032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0" descr="48 p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4117" y="6291266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xfrm>
            <a:off x="101600" y="6572253"/>
            <a:ext cx="1117600" cy="200025"/>
          </a:xfrm>
        </p:spPr>
        <p:txBody>
          <a:bodyPr/>
          <a:lstStyle>
            <a:lvl1pPr algn="ctr"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23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953582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647821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7398556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3379893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5707145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720186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620719"/>
            <a:ext cx="2743200" cy="50498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620719"/>
            <a:ext cx="8026400" cy="5049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863116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1" y="274644"/>
            <a:ext cx="10972801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2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ea typeface="ＭＳ Ｐゴシック" charset="0"/>
              </a:rPr>
              <a:t>3M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2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24C4D1-85C9-43ED-B731-1A75058AEB8E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6228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5" y="620714"/>
            <a:ext cx="10972801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5" y="1525588"/>
            <a:ext cx="10972801" cy="414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8924660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22962-C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536212"/>
            <a:ext cx="12192000" cy="378557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1" y="1"/>
            <a:ext cx="12192000" cy="1214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20190" y="6502401"/>
            <a:ext cx="406506" cy="23706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630785" y="6353504"/>
            <a:ext cx="4818934" cy="5044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7790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687790" y="88732"/>
            <a:ext cx="107927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3M Health Information Systems</a:t>
            </a:r>
            <a:endParaRPr lang="en-US" sz="16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</p:txBody>
      </p:sp>
      <p:sp>
        <p:nvSpPr>
          <p:cNvPr id="19" name="Footer Placeholder 3"/>
          <p:cNvSpPr txBox="1">
            <a:spLocks/>
          </p:cNvSpPr>
          <p:nvPr userDrawn="1"/>
        </p:nvSpPr>
        <p:spPr>
          <a:xfrm>
            <a:off x="685979" y="6533479"/>
            <a:ext cx="4573191" cy="18288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z="900" kern="0" smtClean="0">
                <a:solidFill>
                  <a:prstClr val="black">
                    <a:lumMod val="50000"/>
                    <a:lumOff val="50000"/>
                  </a:prstClr>
                </a:solidFill>
                <a:ea typeface="Arial" charset="0"/>
                <a:cs typeface="Arial" charset="0"/>
              </a:rPr>
              <a:t>3M provides these slides to promote a better understanding of 3M's software and/or services.  </a:t>
            </a:r>
            <a:br>
              <a:rPr lang="en-US" sz="900" kern="0" smtClean="0">
                <a:solidFill>
                  <a:prstClr val="black">
                    <a:lumMod val="50000"/>
                    <a:lumOff val="50000"/>
                  </a:prstClr>
                </a:solidFill>
                <a:ea typeface="Arial" charset="0"/>
                <a:cs typeface="Arial" charset="0"/>
              </a:rPr>
            </a:br>
            <a:r>
              <a:rPr lang="en-US" sz="900" kern="0" smtClean="0">
                <a:solidFill>
                  <a:prstClr val="black">
                    <a:lumMod val="50000"/>
                    <a:lumOff val="50000"/>
                  </a:prstClr>
                </a:solidFill>
                <a:ea typeface="Arial" charset="0"/>
                <a:cs typeface="Arial" charset="0"/>
              </a:rPr>
              <a:t>These slides contain 3M confidential information and are for customer’s internal review only.</a:t>
            </a:r>
            <a:endParaRPr lang="en-US" sz="900" kern="0" dirty="0">
              <a:solidFill>
                <a:prstClr val="black">
                  <a:lumMod val="50000"/>
                  <a:lumOff val="50000"/>
                </a:prstClr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3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 txBox="1">
            <a:spLocks noChangeArrowheads="1"/>
          </p:cNvSpPr>
          <p:nvPr/>
        </p:nvSpPr>
        <p:spPr bwMode="auto">
          <a:xfrm>
            <a:off x="101600" y="6572253"/>
            <a:ext cx="11176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 anchor="b"/>
          <a:lstStyle>
            <a:lvl1pPr algn="ctr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>
                <a:solidFill>
                  <a:srgbClr val="808080"/>
                </a:solidFill>
              </a:rPr>
              <a:t>3M Confidential</a:t>
            </a:r>
            <a:endParaRPr lang="en-US" sz="1000" dirty="0">
              <a:solidFill>
                <a:srgbClr val="80808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9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8231744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02378" y="509751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39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8231744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76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3403" y="478221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20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731710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67519" y="1285875"/>
            <a:ext cx="3201234" cy="457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78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22"/>
          <p:cNvSpPr>
            <a:spLocks noGrp="1"/>
          </p:cNvSpPr>
          <p:nvPr>
            <p:ph sz="quarter" idx="10"/>
          </p:nvPr>
        </p:nvSpPr>
        <p:spPr>
          <a:xfrm>
            <a:off x="685979" y="1280160"/>
            <a:ext cx="731710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267518" y="1285875"/>
            <a:ext cx="3201234" cy="457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824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2"/>
          <p:cNvSpPr>
            <a:spLocks noGrp="1"/>
          </p:cNvSpPr>
          <p:nvPr>
            <p:ph sz="quarter" idx="11"/>
          </p:nvPr>
        </p:nvSpPr>
        <p:spPr>
          <a:xfrm>
            <a:off x="6219539" y="12801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81350" y="488731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96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6219539" y="1280160"/>
            <a:ext cx="5259170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59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79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36808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2"/>
          <p:cNvSpPr>
            <a:spLocks noGrp="1"/>
          </p:cNvSpPr>
          <p:nvPr>
            <p:ph sz="quarter" idx="12"/>
          </p:nvPr>
        </p:nvSpPr>
        <p:spPr>
          <a:xfrm>
            <a:off x="7996106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34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0"/>
          </p:nvPr>
        </p:nvSpPr>
        <p:spPr>
          <a:xfrm>
            <a:off x="685979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1"/>
          </p:nvPr>
        </p:nvSpPr>
        <p:spPr>
          <a:xfrm>
            <a:off x="4336806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2"/>
          <p:cNvSpPr>
            <a:spLocks noGrp="1"/>
          </p:cNvSpPr>
          <p:nvPr>
            <p:ph sz="quarter" idx="12"/>
          </p:nvPr>
        </p:nvSpPr>
        <p:spPr>
          <a:xfrm>
            <a:off x="7996103" y="1280160"/>
            <a:ext cx="3475625" cy="457200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58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2"/>
          <p:cNvSpPr>
            <a:spLocks noGrp="1"/>
          </p:cNvSpPr>
          <p:nvPr>
            <p:ph sz="quarter" idx="12"/>
          </p:nvPr>
        </p:nvSpPr>
        <p:spPr>
          <a:xfrm>
            <a:off x="6219539" y="12801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2"/>
          <p:cNvSpPr>
            <a:spLocks noGrp="1"/>
          </p:cNvSpPr>
          <p:nvPr>
            <p:ph sz="quarter" idx="13"/>
          </p:nvPr>
        </p:nvSpPr>
        <p:spPr>
          <a:xfrm>
            <a:off x="685978" y="36118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2"/>
          <p:cNvSpPr>
            <a:spLocks noGrp="1"/>
          </p:cNvSpPr>
          <p:nvPr>
            <p:ph sz="quarter" idx="14"/>
          </p:nvPr>
        </p:nvSpPr>
        <p:spPr>
          <a:xfrm>
            <a:off x="6219539" y="36118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13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16039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4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978" y="457200"/>
            <a:ext cx="10792731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85000"/>
              </a:lnSpc>
              <a:spcAft>
                <a:spcPts val="300"/>
              </a:spcAft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87790" y="914400"/>
            <a:ext cx="10792731" cy="27432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0"/>
          </p:nvPr>
        </p:nvSpPr>
        <p:spPr>
          <a:xfrm>
            <a:off x="685978" y="12801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Content Placeholder 22"/>
          <p:cNvSpPr>
            <a:spLocks noGrp="1"/>
          </p:cNvSpPr>
          <p:nvPr>
            <p:ph sz="quarter" idx="12"/>
          </p:nvPr>
        </p:nvSpPr>
        <p:spPr>
          <a:xfrm>
            <a:off x="6219539" y="128016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Content Placeholder 22"/>
          <p:cNvSpPr>
            <a:spLocks noGrp="1"/>
          </p:cNvSpPr>
          <p:nvPr>
            <p:ph sz="quarter" idx="13"/>
          </p:nvPr>
        </p:nvSpPr>
        <p:spPr>
          <a:xfrm>
            <a:off x="685978" y="36118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22"/>
          <p:cNvSpPr>
            <a:spLocks noGrp="1"/>
          </p:cNvSpPr>
          <p:nvPr>
            <p:ph sz="quarter" idx="14"/>
          </p:nvPr>
        </p:nvSpPr>
        <p:spPr>
          <a:xfrm>
            <a:off x="6219539" y="3611880"/>
            <a:ext cx="5259170" cy="2240280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 lang="en-US" sz="2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 marL="1150938" indent="-177800"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10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114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MM 201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14411" y="595979"/>
            <a:ext cx="10972801" cy="628136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906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MM 2012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914400" y="595979"/>
            <a:ext cx="10972801" cy="46854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/>
          </p:nvPr>
        </p:nvSpPr>
        <p:spPr>
          <a:xfrm>
            <a:off x="914400" y="1508760"/>
            <a:ext cx="10972801" cy="466344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4">
                  <a:lumMod val="75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SzPct val="100000"/>
              <a:defRPr>
                <a:solidFill>
                  <a:schemeClr val="tx1"/>
                </a:solidFill>
              </a:defRPr>
            </a:lvl3pPr>
            <a:lvl4pPr marL="973138" indent="-234950">
              <a:defRPr>
                <a:solidFill>
                  <a:schemeClr val="tx1"/>
                </a:solidFill>
              </a:defRPr>
            </a:lvl4pPr>
            <a:lvl5pPr marL="1150938" indent="-1778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1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284" y="1525588"/>
            <a:ext cx="5384800" cy="4144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6418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8640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92656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4472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buClr>
                <a:srgbClr val="808080"/>
              </a:buClr>
              <a:defRPr/>
            </a:pPr>
            <a:r>
              <a:rPr lang="en-US"/>
              <a:t>3M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373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image" Target="../media/image4.emf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620714"/>
            <a:ext cx="10972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1525588"/>
            <a:ext cx="1097280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34953" y="6435728"/>
            <a:ext cx="6455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CC17A7-971D-4F30-8579-4BEEAFF15EAD}" type="slidenum">
              <a:rPr lang="en-US" sz="1000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srgbClr val="808080"/>
              </a:solidFill>
              <a:latin typeface="Arial Black" pitchFamily="34" charset="0"/>
            </a:endParaRPr>
          </a:p>
        </p:txBody>
      </p:sp>
      <p:pic>
        <p:nvPicPr>
          <p:cNvPr id="1029" name="Picture 40" descr="48 pt 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049000" y="6291266"/>
            <a:ext cx="1041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964518" y="6611940"/>
            <a:ext cx="31995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B2B2B2"/>
                </a:solidFill>
              </a:rPr>
              <a:t>SEMS</a:t>
            </a:r>
            <a:r>
              <a:rPr lang="en-US" sz="1100" dirty="0">
                <a:solidFill>
                  <a:srgbClr val="B2B2B2"/>
                </a:solidFill>
              </a:rPr>
              <a:t>  Software, Electronic &amp; Mechanical Systems Laboratory</a:t>
            </a: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2" y="6572253"/>
            <a:ext cx="10795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0808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3M Confidential</a:t>
            </a:r>
          </a:p>
        </p:txBody>
      </p:sp>
      <p:pic>
        <p:nvPicPr>
          <p:cNvPr id="2" name="Picture 2" descr="sidebar-alt2"/>
          <p:cNvPicPr>
            <a:picLocks noChangeAspect="1" noChangeArrowheads="1"/>
          </p:cNvPicPr>
          <p:nvPr/>
        </p:nvPicPr>
        <p:blipFill>
          <a:blip r:embed="rId17" cstate="print"/>
          <a:srcRect l="11357"/>
          <a:stretch>
            <a:fillRect/>
          </a:stretch>
        </p:blipFill>
        <p:spPr bwMode="auto">
          <a:xfrm>
            <a:off x="0" y="1143000"/>
            <a:ext cx="59478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395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5000"/>
        </a:spcAft>
        <a:buClr>
          <a:srgbClr val="4C9933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20000"/>
        </a:spcAft>
        <a:buClr>
          <a:srgbClr val="808080"/>
        </a:buClr>
        <a:buSzPct val="60000"/>
        <a:buFont typeface="Wingdings" pitchFamily="2" charset="2"/>
        <a:buChar char="§"/>
        <a:defRPr sz="2400" i="1">
          <a:solidFill>
            <a:srgbClr val="4D4D4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5" y="620714"/>
            <a:ext cx="10972801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1525588"/>
            <a:ext cx="10972801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1"/>
            <a:r>
              <a:rPr lang="en-US" smtClean="0"/>
              <a:t>Sub Bullet (24 pt. Arial Narrow)</a:t>
            </a:r>
          </a:p>
          <a:p>
            <a:pPr lvl="0"/>
            <a:r>
              <a:rPr lang="en-US" smtClean="0"/>
              <a:t>Sample Bullet (28 pt. Arial Narrow)</a:t>
            </a:r>
          </a:p>
          <a:p>
            <a:pPr lvl="1"/>
            <a:r>
              <a:rPr lang="en-US" smtClean="0"/>
              <a:t>Sub Bullet (24 pt. Arial Narrow)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34954" y="6435731"/>
            <a:ext cx="64558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CC17A7-971D-4F30-8579-4BEEAFF15EAD}" type="slidenum">
              <a:rPr lang="en-US" sz="1000">
                <a:solidFill>
                  <a:srgbClr val="808080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>
              <a:solidFill>
                <a:srgbClr val="808080"/>
              </a:solidFill>
              <a:latin typeface="Arial Black" pitchFamily="34" charset="0"/>
              <a:ea typeface="ＭＳ Ｐゴシック" charset="0"/>
            </a:endParaRPr>
          </a:p>
        </p:txBody>
      </p:sp>
      <p:pic>
        <p:nvPicPr>
          <p:cNvPr id="1029" name="Picture 40" descr="48 pt 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924118" y="6291269"/>
            <a:ext cx="116628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964519" y="6611943"/>
            <a:ext cx="3200427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>
                <a:solidFill>
                  <a:srgbClr val="B2B2B2"/>
                </a:solidFill>
                <a:ea typeface="ＭＳ Ｐゴシック" charset="0"/>
              </a:rPr>
              <a:t>SEMS</a:t>
            </a:r>
            <a:r>
              <a:rPr lang="en-US" sz="1100" dirty="0">
                <a:solidFill>
                  <a:srgbClr val="B2B2B2"/>
                </a:solidFill>
                <a:ea typeface="ＭＳ Ｐゴシック" charset="0"/>
              </a:rPr>
              <a:t>  Software, Electronic &amp; Mechanical Systems Laboratory</a:t>
            </a:r>
          </a:p>
        </p:txBody>
      </p:sp>
      <p:sp>
        <p:nvSpPr>
          <p:cNvPr id="12" name="Rectangle 4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2" y="6572256"/>
            <a:ext cx="1079500" cy="20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08080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charset="0"/>
              </a:rPr>
              <a:t>3M Confidential</a:t>
            </a:r>
          </a:p>
        </p:txBody>
      </p:sp>
      <p:pic>
        <p:nvPicPr>
          <p:cNvPr id="2" name="Picture 2" descr="sidebar-alt2"/>
          <p:cNvPicPr>
            <a:picLocks noChangeAspect="1" noChangeArrowheads="1"/>
          </p:cNvPicPr>
          <p:nvPr/>
        </p:nvPicPr>
        <p:blipFill>
          <a:blip r:embed="rId17" cstate="print"/>
          <a:srcRect l="11357"/>
          <a:stretch>
            <a:fillRect/>
          </a:stretch>
        </p:blipFill>
        <p:spPr bwMode="auto">
          <a:xfrm>
            <a:off x="0" y="1143000"/>
            <a:ext cx="59478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6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Narrow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5000"/>
        </a:spcAft>
        <a:buClr>
          <a:srgbClr val="4C9933"/>
        </a:buClr>
        <a:buFont typeface="Wingdings" pitchFamily="2" charset="2"/>
        <a:buChar char="§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20000"/>
        </a:spcAft>
        <a:buClr>
          <a:srgbClr val="808080"/>
        </a:buClr>
        <a:buSzPct val="60000"/>
        <a:buFont typeface="Wingdings" pitchFamily="2" charset="2"/>
        <a:buChar char="§"/>
        <a:defRPr sz="2400" i="1">
          <a:solidFill>
            <a:srgbClr val="4D4D4D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22962-3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" y="1"/>
            <a:ext cx="12192000" cy="457195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7808" y="95228"/>
            <a:ext cx="1079273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white"/>
                </a:solidFill>
                <a:cs typeface="Arial" charset="0"/>
              </a:rPr>
              <a:t>3M Health Information Systems</a:t>
            </a:r>
            <a:endParaRPr lang="en-US" sz="1600" dirty="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14" name="Picture 13" descr="3M_logo.emf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07889" y="6400801"/>
            <a:ext cx="576223" cy="292433"/>
          </a:xfrm>
          <a:prstGeom prst="rect">
            <a:avLst/>
          </a:prstGeom>
        </p:spPr>
      </p:pic>
      <p:sp>
        <p:nvSpPr>
          <p:cNvPr id="15" name="Footer Placeholder 3"/>
          <p:cNvSpPr txBox="1">
            <a:spLocks/>
          </p:cNvSpPr>
          <p:nvPr/>
        </p:nvSpPr>
        <p:spPr>
          <a:xfrm>
            <a:off x="685979" y="6523954"/>
            <a:ext cx="4573191" cy="182880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z="900" kern="0" smtClean="0">
                <a:solidFill>
                  <a:prstClr val="black">
                    <a:lumMod val="50000"/>
                    <a:lumOff val="50000"/>
                  </a:prstClr>
                </a:solidFill>
                <a:ea typeface="Arial" charset="0"/>
                <a:cs typeface="Arial" charset="0"/>
              </a:rPr>
              <a:t>3M Confidential – for customer's internal review only.  </a:t>
            </a:r>
            <a:br>
              <a:rPr lang="en-US" sz="900" kern="0" smtClean="0">
                <a:solidFill>
                  <a:prstClr val="black">
                    <a:lumMod val="50000"/>
                    <a:lumOff val="50000"/>
                  </a:prstClr>
                </a:solidFill>
                <a:ea typeface="Arial" charset="0"/>
                <a:cs typeface="Arial" charset="0"/>
              </a:rPr>
            </a:br>
            <a:r>
              <a:rPr lang="en-US" sz="900" kern="0" smtClean="0">
                <a:solidFill>
                  <a:prstClr val="black">
                    <a:lumMod val="50000"/>
                    <a:lumOff val="50000"/>
                  </a:prstClr>
                </a:solidFill>
                <a:ea typeface="Arial" charset="0"/>
                <a:cs typeface="Arial" charset="0"/>
              </a:rPr>
              <a:t>Further use or disclosure requires prior approval from 3M.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73913" y="6567081"/>
            <a:ext cx="362044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052321-C6F9-4678-99AF-88377A6A9DB1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88949" y="3075067"/>
            <a:ext cx="1380786" cy="769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smtClean="0">
              <a:solidFill>
                <a:prstClr val="black"/>
              </a:solidFill>
              <a:cs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923631" y="6574536"/>
            <a:ext cx="4573191" cy="182880"/>
            <a:chOff x="6949440" y="6574536"/>
            <a:chExt cx="4572000" cy="182880"/>
          </a:xfrm>
        </p:grpSpPr>
        <p:grpSp>
          <p:nvGrpSpPr>
            <p:cNvPr id="24" name="Group 8"/>
            <p:cNvGrpSpPr/>
            <p:nvPr/>
          </p:nvGrpSpPr>
          <p:grpSpPr>
            <a:xfrm>
              <a:off x="6949440" y="6574536"/>
              <a:ext cx="4572000" cy="182880"/>
              <a:chOff x="6953905" y="6574536"/>
              <a:chExt cx="4572000" cy="18288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9459529" y="6574536"/>
                <a:ext cx="1177586" cy="182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 defTabSz="914088">
                  <a:defRPr/>
                </a:pPr>
                <a:fld id="{947A7B7F-7420-45D2-94CB-7DFC4A377B8C}" type="datetime3">
                  <a:rPr lang="en-US" sz="900" kern="0" smtClean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Arial" charset="0"/>
                  </a:rPr>
                  <a:pPr algn="r" defTabSz="914088">
                    <a:defRPr/>
                  </a:pPr>
                  <a:t>26 September 2014</a:t>
                </a:fld>
                <a:endParaRPr lang="en-US" sz="900" kern="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Arial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9260545" y="6589264"/>
                <a:ext cx="1163039" cy="1534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08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Footer Placeholder 3"/>
              <p:cNvSpPr txBox="1">
                <a:spLocks/>
              </p:cNvSpPr>
              <p:nvPr/>
            </p:nvSpPr>
            <p:spPr>
              <a:xfrm>
                <a:off x="6953905" y="6574536"/>
                <a:ext cx="4572000" cy="182880"/>
              </a:xfrm>
              <a:prstGeom prst="rect">
                <a:avLst/>
              </a:prstGeom>
            </p:spPr>
            <p:txBody>
              <a:bodyPr wrap="none" lIns="0" tIns="0" rIns="0" bIns="0"/>
              <a:lstStyle>
                <a:lvl1pPr>
                  <a:defRPr sz="800">
                    <a:solidFill>
                      <a:schemeClr val="bg2"/>
                    </a:solidFill>
                    <a:latin typeface="+mn-lt"/>
                  </a:defRPr>
                </a:lvl1pPr>
              </a:lstStyle>
              <a:p>
                <a:pPr algn="r" defTabSz="914088">
                  <a:tabLst>
                    <a:tab pos="798513" algn="r"/>
                  </a:tabLst>
                  <a:defRPr/>
                </a:pPr>
                <a:r>
                  <a:rPr lang="en-US" sz="900" kern="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ea typeface="Arial" charset="0"/>
                    <a:cs typeface="Arial" charset="0"/>
                  </a:rPr>
                  <a:t>. All Rights Reserved.</a:t>
                </a:r>
                <a:endParaRPr lang="en-US" sz="900" kern="0" dirty="0">
                  <a:solidFill>
                    <a:prstClr val="black">
                      <a:lumMod val="50000"/>
                      <a:lumOff val="50000"/>
                    </a:prstClr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10178528" y="6574536"/>
              <a:ext cx="258449" cy="1828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kern="0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ea typeface="Arial" charset="0"/>
                  <a:cs typeface="Arial" charset="0"/>
                </a:rPr>
                <a:t>© </a:t>
              </a:r>
              <a:r>
                <a:rPr lang="en-US" sz="90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ea typeface="Arial" charset="0"/>
                  <a:cs typeface="Arial" charset="0"/>
                </a:rPr>
                <a:t>3M</a:t>
              </a:r>
              <a:endParaRPr lang="en-US" sz="1800" dirty="0" smtClean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6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ts val="300"/>
        </a:spcAft>
        <a:defRPr lang="en-US" sz="3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5pPr>
      <a:lvl6pPr marL="4572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6pPr>
      <a:lvl7pPr marL="9144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7pPr>
      <a:lvl8pPr marL="13716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8pPr>
      <a:lvl9pPr marL="1828800"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charset="0"/>
          <a:ea typeface="Arial" charset="0"/>
          <a:cs typeface="Arial" charset="0"/>
        </a:defRPr>
      </a:lvl9pPr>
    </p:titleStyle>
    <p:bodyStyle>
      <a:lvl1pPr marL="236538" indent="-236538" algn="l" rtl="0" eaLnBrk="1" fontAlgn="base" hangingPunct="1">
        <a:spcBef>
          <a:spcPct val="20000"/>
        </a:spcBef>
        <a:spcAft>
          <a:spcPts val="504"/>
        </a:spcAft>
        <a:buClr>
          <a:schemeClr val="bg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38138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pitchFamily="34" charset="0"/>
        <a:buChar char="―"/>
        <a:defRPr sz="2400" i="0">
          <a:solidFill>
            <a:schemeClr val="tx1"/>
          </a:solidFill>
          <a:latin typeface="+mn-lt"/>
          <a:ea typeface="+mn-ea"/>
          <a:cs typeface="+mn-cs"/>
        </a:defRPr>
      </a:lvl2pPr>
      <a:lvl3pPr marL="738188" indent="-163513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80000"/>
        <a:buFont typeface="Arial" pitchFamily="34" charset="0"/>
        <a:buChar char="•"/>
        <a:defRPr sz="2000" i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76213" algn="l" rtl="0" eaLnBrk="1" fontAlgn="base" hangingPunct="1">
        <a:spcBef>
          <a:spcPts val="600"/>
        </a:spcBef>
        <a:spcAft>
          <a:spcPts val="600"/>
        </a:spcAft>
        <a:buClr>
          <a:schemeClr val="bg2"/>
        </a:buClr>
        <a:buSzPct val="100000"/>
        <a:buFont typeface="Arial Narrow" pitchFamily="34" charset="0"/>
        <a:buChar char="–"/>
        <a:defRPr i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548640" algn="l" rtl="0" eaLnBrk="1" fontAlgn="base" hangingPunct="1">
        <a:spcBef>
          <a:spcPts val="600"/>
        </a:spcBef>
        <a:spcAft>
          <a:spcPts val="600"/>
        </a:spcAft>
        <a:buClr>
          <a:schemeClr val="bg2">
            <a:lumMod val="50000"/>
          </a:schemeClr>
        </a:buClr>
        <a:buSzPct val="80000"/>
        <a:buFont typeface="Wingdings" pitchFamily="2" charset="2"/>
        <a:buChar char="§"/>
        <a:defRPr sz="16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diagramLayout" Target="../diagrams/layout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microsoft.com/office/2007/relationships/diagramDrawing" Target="../diagrams/drawing3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diagramData" Target="../diagrams/data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diagramColors" Target="../diagrams/colors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slideLayout" Target="../slideLayouts/slideLayout3.xml"/><Relationship Id="rId8" Type="http://schemas.openxmlformats.org/officeDocument/2006/relationships/tags" Target="../tags/tag8.xml"/><Relationship Id="rId51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46.pn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png"/><Relationship Id="rId9" Type="http://schemas.openxmlformats.org/officeDocument/2006/relationships/image" Target="../media/image5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18" Type="http://schemas.openxmlformats.org/officeDocument/2006/relationships/image" Target="../media/image35.emf"/><Relationship Id="rId3" Type="http://schemas.openxmlformats.org/officeDocument/2006/relationships/image" Target="../media/image20.emf"/><Relationship Id="rId21" Type="http://schemas.openxmlformats.org/officeDocument/2006/relationships/image" Target="../media/image38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17" Type="http://schemas.openxmlformats.org/officeDocument/2006/relationships/image" Target="../media/image3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emf"/><Relationship Id="rId20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19" Type="http://schemas.openxmlformats.org/officeDocument/2006/relationships/image" Target="../media/image36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Relationship Id="rId22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3M Confidential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67936" y="1752600"/>
            <a:ext cx="65566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</a:rPr>
              <a:t>Software Factory – Enterprise TFS</a:t>
            </a:r>
          </a:p>
          <a:p>
            <a:pPr algn="ctr"/>
            <a:r>
              <a:rPr lang="en-US" sz="2800" dirty="0" smtClean="0">
                <a:latin typeface="Calibri" panose="020F0502020204030204" pitchFamily="34" charset="0"/>
              </a:rPr>
              <a:t>Software Factory NTI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5000"/>
              </a:spcAft>
              <a:buClr>
                <a:srgbClr val="4C9933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808080"/>
              </a:buClr>
              <a:buSzPct val="60000"/>
              <a:buFont typeface="Wingdings" pitchFamily="2" charset="2"/>
              <a:buChar char="§"/>
              <a:defRPr sz="2400" i="1">
                <a:solidFill>
                  <a:srgbClr val="4D4D4D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0" indent="0" algn="ctr" eaLnBrk="1" hangingPunct="1">
              <a:buSzTx/>
              <a:buNone/>
            </a:pPr>
            <a:r>
              <a:rPr lang="en-US" sz="2400" kern="0" dirty="0" smtClean="0">
                <a:solidFill>
                  <a:schemeClr val="bg2"/>
                </a:solidFill>
                <a:cs typeface="Arial" charset="0"/>
              </a:rPr>
              <a:t>Mike O’Brien, Toby Hable</a:t>
            </a:r>
          </a:p>
          <a:p>
            <a:pPr marL="0" indent="0" algn="ctr" eaLnBrk="1" hangingPunct="1">
              <a:buSzTx/>
              <a:buNone/>
            </a:pPr>
            <a:endParaRPr lang="en-US" kern="0" dirty="0" smtClean="0">
              <a:solidFill>
                <a:schemeClr val="bg2"/>
              </a:solidFill>
              <a:cs typeface="Arial" charset="0"/>
            </a:endParaRPr>
          </a:p>
          <a:p>
            <a:pPr marL="0" indent="0" algn="ctr" eaLnBrk="1" hangingPunct="1">
              <a:buSzTx/>
              <a:buNone/>
            </a:pPr>
            <a:r>
              <a:rPr lang="en-US" kern="0" dirty="0" smtClean="0">
                <a:solidFill>
                  <a:schemeClr val="bg2"/>
                </a:solidFill>
                <a:cs typeface="Arial" charset="0"/>
              </a:rPr>
              <a:t>September 2014</a:t>
            </a:r>
          </a:p>
        </p:txBody>
      </p:sp>
    </p:spTree>
    <p:extLst>
      <p:ext uri="{BB962C8B-B14F-4D97-AF65-F5344CB8AC3E}">
        <p14:creationId xmlns:p14="http://schemas.microsoft.com/office/powerpoint/2010/main" val="635647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SEMS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438184"/>
            <a:ext cx="7536391" cy="990691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Role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Automate Build, Deployment, Configuration, Testing and production deployment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054" y="212369"/>
            <a:ext cx="3271030" cy="3107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8" y="2428875"/>
            <a:ext cx="6229350" cy="4039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514454" y="3593993"/>
            <a:ext cx="4265654" cy="145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5000"/>
              </a:spcAft>
              <a:buClr>
                <a:srgbClr val="4C9933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808080"/>
              </a:buClr>
              <a:buSzPct val="60000"/>
              <a:buFont typeface="Wingdings" pitchFamily="2" charset="2"/>
              <a:buChar char="§"/>
              <a:defRPr sz="2400" i="1">
                <a:solidFill>
                  <a:srgbClr val="4D4D4D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b="1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SEMS </a:t>
            </a:r>
            <a:r>
              <a:rPr lang="en-US" sz="1400" b="1" kern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b="1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Role</a:t>
            </a:r>
          </a:p>
          <a:p>
            <a:r>
              <a:rPr lang="en-US" sz="1400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ETFS - Team Onboarding and Migration</a:t>
            </a:r>
          </a:p>
          <a:p>
            <a:r>
              <a:rPr lang="en-US" sz="1400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ETFS - Service Enhancements</a:t>
            </a:r>
          </a:p>
          <a:p>
            <a:r>
              <a:rPr lang="en-US" sz="1400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Perform </a:t>
            </a:r>
            <a:r>
              <a:rPr lang="en-US" sz="1400" kern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1400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Role for SEMS and Division Teams (T&amp;M)</a:t>
            </a:r>
          </a:p>
        </p:txBody>
      </p:sp>
    </p:spTree>
    <p:extLst>
      <p:ext uri="{BB962C8B-B14F-4D97-AF65-F5344CB8AC3E}">
        <p14:creationId xmlns:p14="http://schemas.microsoft.com/office/powerpoint/2010/main" val="3394447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Team Roadmap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42112524"/>
              </p:ext>
            </p:extLst>
          </p:nvPr>
        </p:nvGraphicFramePr>
        <p:xfrm>
          <a:off x="-187326" y="1445976"/>
          <a:ext cx="9133747" cy="485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8491616" y="735986"/>
            <a:ext cx="3393468" cy="1316036"/>
            <a:chOff x="8491616" y="1150939"/>
            <a:chExt cx="3393468" cy="12398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TextBox 4"/>
            <p:cNvSpPr txBox="1"/>
            <p:nvPr/>
          </p:nvSpPr>
          <p:spPr>
            <a:xfrm>
              <a:off x="8491617" y="1150939"/>
              <a:ext cx="3393467" cy="34794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Build - 2014 Q4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91616" y="1515509"/>
              <a:ext cx="3393467" cy="875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 Service Manager</a:t>
              </a:r>
            </a:p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2 </a:t>
              </a:r>
              <a:r>
                <a:rPr lang="en-US" sz="11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DevOps</a:t>
              </a:r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(+1 new contractor)</a:t>
              </a:r>
            </a:p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 Ops (IT)</a:t>
              </a:r>
            </a:p>
            <a:p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1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Resource Budget</a:t>
              </a:r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:	$200k (Sept – Dec)</a:t>
              </a:r>
            </a:p>
            <a:p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91616" y="2219284"/>
            <a:ext cx="3393468" cy="1324016"/>
            <a:chOff x="8491615" y="2628859"/>
            <a:chExt cx="3393468" cy="12398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TextBox 6"/>
            <p:cNvSpPr txBox="1"/>
            <p:nvPr/>
          </p:nvSpPr>
          <p:spPr>
            <a:xfrm>
              <a:off x="8491616" y="2628859"/>
              <a:ext cx="3393467" cy="3458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Adopt - 2015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91615" y="2993429"/>
              <a:ext cx="3393467" cy="875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 Service Manager</a:t>
              </a:r>
            </a:p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3 </a:t>
              </a:r>
              <a:r>
                <a:rPr lang="en-US" sz="11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DevOps</a:t>
              </a:r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(+1 new contractor)</a:t>
              </a:r>
            </a:p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 Ops (IT)</a:t>
              </a:r>
            </a:p>
            <a:p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1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Resource </a:t>
              </a:r>
              <a:r>
                <a:rPr lang="en-US" sz="11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Budget</a:t>
              </a:r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:	$750k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91616" y="3701966"/>
            <a:ext cx="3393468" cy="1346284"/>
            <a:chOff x="8491615" y="4111541"/>
            <a:chExt cx="3393468" cy="12398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8491616" y="4111541"/>
              <a:ext cx="3393467" cy="3401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Mature - 2016</a:t>
              </a:r>
              <a:endParaRPr lang="en-US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91615" y="4476111"/>
              <a:ext cx="3393467" cy="8752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 Service Manager</a:t>
              </a:r>
            </a:p>
            <a:p>
              <a:r>
                <a:rPr lang="en-US" sz="1100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100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DevOps</a:t>
              </a:r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(+1 new hire)</a:t>
              </a:r>
            </a:p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1 Ops (IT)</a:t>
              </a:r>
            </a:p>
            <a:p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11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Resource </a:t>
              </a:r>
              <a:r>
                <a:rPr lang="en-US" sz="11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Budget</a:t>
              </a:r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:	$900k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898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2916194"/>
            <a:ext cx="10972800" cy="1145059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Thank You!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8086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41" y="532917"/>
            <a:ext cx="6998254" cy="468546"/>
          </a:xfrm>
        </p:spPr>
        <p:txBody>
          <a:bodyPr/>
          <a:lstStyle/>
          <a:p>
            <a:r>
              <a:rPr lang="en-US" dirty="0" smtClean="0"/>
              <a:t>Current Costs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32804" y="1295295"/>
          <a:ext cx="94739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383"/>
                <a:gridCol w="2894555"/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Current software</a:t>
                      </a:r>
                      <a:r>
                        <a:rPr lang="en-US" sz="3200" baseline="0" dirty="0" smtClean="0"/>
                        <a:t> and hardware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Cost per year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IBM Rational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$232,000 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GIT and SNV (freeware)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$0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.75 FTE’s to maintain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$112,500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532 TFS Licenses</a:t>
                      </a:r>
                      <a:r>
                        <a:rPr lang="en-US" sz="3200" baseline="0" dirty="0" smtClean="0"/>
                        <a:t> ($300 over 5 years)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$31,500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Hardware</a:t>
                      </a:r>
                      <a:r>
                        <a:rPr lang="en-US" sz="3200" baseline="0" dirty="0" smtClean="0"/>
                        <a:t> (over 5 years) – estimated 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$30,000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 smtClean="0"/>
                        <a:t>$406,000</a:t>
                      </a:r>
                      <a:endParaRPr lang="en-US" sz="3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Cost per users per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/>
                        <a:t>$48 per month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1124225" y="1"/>
            <a:ext cx="949362" cy="1571679"/>
            <a:chOff x="6648765" y="3556710"/>
            <a:chExt cx="949362" cy="1571679"/>
          </a:xfrm>
        </p:grpSpPr>
        <p:sp>
          <p:nvSpPr>
            <p:cNvPr id="6" name="Rectangle 5"/>
            <p:cNvSpPr/>
            <p:nvPr/>
          </p:nvSpPr>
          <p:spPr bwMode="auto">
            <a:xfrm>
              <a:off x="6666695" y="3758896"/>
              <a:ext cx="908481" cy="13515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52400" sx="102000" sy="102000" algn="ctr" rotWithShape="0">
                <a:prstClr val="black">
                  <a:alpha val="7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57730" y="3556710"/>
              <a:ext cx="858176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200" kern="1000" dirty="0">
                  <a:solidFill>
                    <a:srgbClr val="00BAE6"/>
                  </a:solidFill>
                  <a:latin typeface="HelveticaNeueLT Std Med Cn" panose="020B0606030502030204" pitchFamily="34" charset="0"/>
                  <a:cs typeface="Arial" charset="0"/>
                </a:rPr>
                <a:t>S</a:t>
              </a:r>
              <a:r>
                <a:rPr lang="en-US" sz="6000" kern="1000" dirty="0">
                  <a:solidFill>
                    <a:srgbClr val="00BAE6"/>
                  </a:solidFill>
                  <a:latin typeface="HelveticaNeueLT Std Med Cn" panose="020B0606030502030204" pitchFamily="34" charset="0"/>
                  <a:cs typeface="Arial" charset="0"/>
                </a:rPr>
                <a:t>f</a:t>
              </a:r>
              <a:endParaRPr lang="en-US" sz="6600" kern="1000" dirty="0">
                <a:solidFill>
                  <a:srgbClr val="00BAE6"/>
                </a:solidFill>
                <a:latin typeface="HelveticaNeueLT Std Med Cn" panose="020B0606030502030204" pitchFamily="34" charset="0"/>
                <a:cs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48765" y="4482058"/>
              <a:ext cx="9493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000" spc="10" dirty="0">
                  <a:solidFill>
                    <a:srgbClr val="00BAE6"/>
                  </a:solidFill>
                  <a:latin typeface="HelveticaNeueLT Std Cn" panose="020B0506030502030204" pitchFamily="34" charset="0"/>
                  <a:cs typeface="Arial" charset="0"/>
                </a:rPr>
                <a:t>Software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kern="1000" spc="10" dirty="0">
                  <a:solidFill>
                    <a:srgbClr val="00BAE6"/>
                  </a:solidFill>
                  <a:latin typeface="HelveticaNeueLT Std Cn" panose="020B0506030502030204" pitchFamily="34" charset="0"/>
                  <a:cs typeface="Arial" charset="0"/>
                </a:rPr>
                <a:t>Factory</a:t>
              </a:r>
              <a:endParaRPr lang="en-US" sz="1400" kern="100" spc="1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NeueLT Std Cn" panose="020B0506030502030204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3591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>
            <p:custDataLst>
              <p:tags r:id="rId1"/>
            </p:custDataLst>
          </p:nvPr>
        </p:nvSpPr>
        <p:spPr>
          <a:xfrm>
            <a:off x="8982581" y="2529063"/>
            <a:ext cx="615142" cy="461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Apr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TextBox 54"/>
          <p:cNvSpPr txBox="1"/>
          <p:nvPr>
            <p:custDataLst>
              <p:tags r:id="rId2"/>
            </p:custDataLst>
          </p:nvPr>
        </p:nvSpPr>
        <p:spPr>
          <a:xfrm>
            <a:off x="9610615" y="2529063"/>
            <a:ext cx="615142" cy="461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May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>
            <p:custDataLst>
              <p:tags r:id="rId3"/>
            </p:custDataLst>
          </p:nvPr>
        </p:nvSpPr>
        <p:spPr>
          <a:xfrm>
            <a:off x="10218389" y="2529064"/>
            <a:ext cx="615142" cy="4618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Jun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2014 Timeline</a:t>
            </a:r>
            <a:endParaRPr lang="en-US" dirty="0"/>
          </a:p>
        </p:txBody>
      </p:sp>
      <p:sp>
        <p:nvSpPr>
          <p:cNvPr id="118" name="Rectangle 117"/>
          <p:cNvSpPr/>
          <p:nvPr>
            <p:custDataLst>
              <p:tags r:id="rId4"/>
            </p:custDataLst>
          </p:nvPr>
        </p:nvSpPr>
        <p:spPr>
          <a:xfrm>
            <a:off x="2232009" y="2513435"/>
            <a:ext cx="6766560" cy="50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19" name="TextBox 118"/>
          <p:cNvSpPr txBox="1"/>
          <p:nvPr>
            <p:custDataLst>
              <p:tags r:id="rId5"/>
            </p:custDataLst>
          </p:nvPr>
        </p:nvSpPr>
        <p:spPr>
          <a:xfrm>
            <a:off x="1288225" y="2559686"/>
            <a:ext cx="955390" cy="415498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accent2"/>
                </a:solidFill>
                <a:latin typeface="Calibri" panose="020F0502020204030204" pitchFamily="34" charset="0"/>
              </a:rPr>
              <a:t>2014</a:t>
            </a:r>
            <a:endParaRPr lang="en-US" sz="27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TextBox 119"/>
          <p:cNvSpPr txBox="1"/>
          <p:nvPr>
            <p:custDataLst>
              <p:tags r:id="rId6"/>
            </p:custDataLst>
          </p:nvPr>
        </p:nvSpPr>
        <p:spPr>
          <a:xfrm>
            <a:off x="2232009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May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1" name="Straight Connector 120"/>
          <p:cNvCxnSpPr/>
          <p:nvPr>
            <p:custDataLst>
              <p:tags r:id="rId7"/>
            </p:custDataLst>
          </p:nvPr>
        </p:nvCxnSpPr>
        <p:spPr>
          <a:xfrm>
            <a:off x="2860043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>
            <p:custDataLst>
              <p:tags r:id="rId8"/>
            </p:custDataLst>
          </p:nvPr>
        </p:nvSpPr>
        <p:spPr>
          <a:xfrm>
            <a:off x="2860043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Jun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3" name="Straight Connector 122"/>
          <p:cNvCxnSpPr/>
          <p:nvPr>
            <p:custDataLst>
              <p:tags r:id="rId9"/>
            </p:custDataLst>
          </p:nvPr>
        </p:nvCxnSpPr>
        <p:spPr>
          <a:xfrm>
            <a:off x="3427299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>
            <p:custDataLst>
              <p:tags r:id="rId10"/>
            </p:custDataLst>
          </p:nvPr>
        </p:nvSpPr>
        <p:spPr>
          <a:xfrm>
            <a:off x="3427299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July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5" name="Straight Connector 124"/>
          <p:cNvCxnSpPr/>
          <p:nvPr>
            <p:custDataLst>
              <p:tags r:id="rId11"/>
            </p:custDataLst>
          </p:nvPr>
        </p:nvCxnSpPr>
        <p:spPr>
          <a:xfrm>
            <a:off x="4055333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>
            <p:custDataLst>
              <p:tags r:id="rId12"/>
            </p:custDataLst>
          </p:nvPr>
        </p:nvSpPr>
        <p:spPr>
          <a:xfrm>
            <a:off x="4055333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Aug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7" name="Straight Connector 126"/>
          <p:cNvCxnSpPr/>
          <p:nvPr>
            <p:custDataLst>
              <p:tags r:id="rId13"/>
            </p:custDataLst>
          </p:nvPr>
        </p:nvCxnSpPr>
        <p:spPr>
          <a:xfrm>
            <a:off x="4663108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>
            <p:custDataLst>
              <p:tags r:id="rId14"/>
            </p:custDataLst>
          </p:nvPr>
        </p:nvSpPr>
        <p:spPr>
          <a:xfrm>
            <a:off x="4663108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Sep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29" name="Straight Connector 128"/>
          <p:cNvCxnSpPr/>
          <p:nvPr>
            <p:custDataLst>
              <p:tags r:id="rId15"/>
            </p:custDataLst>
          </p:nvPr>
        </p:nvCxnSpPr>
        <p:spPr>
          <a:xfrm>
            <a:off x="5291143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>
            <p:custDataLst>
              <p:tags r:id="rId16"/>
            </p:custDataLst>
          </p:nvPr>
        </p:nvSpPr>
        <p:spPr>
          <a:xfrm>
            <a:off x="5291143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Oct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1" name="Straight Connector 130"/>
          <p:cNvCxnSpPr/>
          <p:nvPr>
            <p:custDataLst>
              <p:tags r:id="rId17"/>
            </p:custDataLst>
          </p:nvPr>
        </p:nvCxnSpPr>
        <p:spPr>
          <a:xfrm>
            <a:off x="5898917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>
            <p:custDataLst>
              <p:tags r:id="rId18"/>
            </p:custDataLst>
          </p:nvPr>
        </p:nvSpPr>
        <p:spPr>
          <a:xfrm>
            <a:off x="5898917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Nov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3" name="Straight Connector 132"/>
          <p:cNvCxnSpPr/>
          <p:nvPr>
            <p:custDataLst>
              <p:tags r:id="rId19"/>
            </p:custDataLst>
          </p:nvPr>
        </p:nvCxnSpPr>
        <p:spPr>
          <a:xfrm>
            <a:off x="6526952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>
            <p:custDataLst>
              <p:tags r:id="rId20"/>
            </p:custDataLst>
          </p:nvPr>
        </p:nvSpPr>
        <p:spPr>
          <a:xfrm>
            <a:off x="6526952" y="2513435"/>
            <a:ext cx="615142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Dec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5" name="Straight Connector 134"/>
          <p:cNvCxnSpPr/>
          <p:nvPr>
            <p:custDataLst>
              <p:tags r:id="rId21"/>
            </p:custDataLst>
          </p:nvPr>
        </p:nvCxnSpPr>
        <p:spPr>
          <a:xfrm>
            <a:off x="7154986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>
            <p:custDataLst>
              <p:tags r:id="rId22"/>
            </p:custDataLst>
          </p:nvPr>
        </p:nvSpPr>
        <p:spPr>
          <a:xfrm>
            <a:off x="7154986" y="2513435"/>
            <a:ext cx="615142" cy="50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Jan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7" name="Straight Connector 136"/>
          <p:cNvCxnSpPr/>
          <p:nvPr>
            <p:custDataLst>
              <p:tags r:id="rId23"/>
            </p:custDataLst>
          </p:nvPr>
        </p:nvCxnSpPr>
        <p:spPr>
          <a:xfrm>
            <a:off x="7762760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>
            <p:custDataLst>
              <p:tags r:id="rId24"/>
            </p:custDataLst>
          </p:nvPr>
        </p:nvSpPr>
        <p:spPr>
          <a:xfrm>
            <a:off x="7762760" y="2513435"/>
            <a:ext cx="615142" cy="50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Feb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cxnSp>
        <p:nvCxnSpPr>
          <p:cNvPr id="139" name="Straight Connector 138"/>
          <p:cNvCxnSpPr/>
          <p:nvPr>
            <p:custDataLst>
              <p:tags r:id="rId25"/>
            </p:custDataLst>
          </p:nvPr>
        </p:nvCxnSpPr>
        <p:spPr>
          <a:xfrm>
            <a:off x="8390794" y="2665835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>
            <p:custDataLst>
              <p:tags r:id="rId26"/>
            </p:custDataLst>
          </p:nvPr>
        </p:nvSpPr>
        <p:spPr>
          <a:xfrm>
            <a:off x="8390794" y="2513435"/>
            <a:ext cx="615142" cy="50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latin typeface="Calibri" panose="020F0502020204030204" pitchFamily="34" charset="0"/>
              </a:rPr>
              <a:t>Mar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Rectangle 140"/>
          <p:cNvSpPr/>
          <p:nvPr>
            <p:custDataLst>
              <p:tags r:id="rId27"/>
            </p:custDataLst>
          </p:nvPr>
        </p:nvSpPr>
        <p:spPr>
          <a:xfrm>
            <a:off x="2232009" y="2957935"/>
            <a:ext cx="5133188" cy="63500"/>
          </a:xfrm>
          <a:prstGeom prst="rect">
            <a:avLst/>
          </a:prstGeom>
          <a:solidFill>
            <a:schemeClr val="tx1">
              <a:alpha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2" name="Isosceles Triangle 141"/>
          <p:cNvSpPr/>
          <p:nvPr>
            <p:custDataLst>
              <p:tags r:id="rId28"/>
            </p:custDataLst>
          </p:nvPr>
        </p:nvSpPr>
        <p:spPr>
          <a:xfrm>
            <a:off x="4418969" y="2915495"/>
            <a:ext cx="127000" cy="139700"/>
          </a:xfrm>
          <a:prstGeom prst="triangle">
            <a:avLst/>
          </a:prstGeom>
          <a:solidFill>
            <a:srgbClr val="94D7E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3" name="TextBox 142"/>
          <p:cNvSpPr txBox="1"/>
          <p:nvPr>
            <p:custDataLst>
              <p:tags r:id="rId29"/>
            </p:custDataLst>
          </p:nvPr>
        </p:nvSpPr>
        <p:spPr>
          <a:xfrm>
            <a:off x="4060064" y="3140067"/>
            <a:ext cx="60567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Today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44" name="Isosceles Triangle 143"/>
          <p:cNvSpPr/>
          <p:nvPr>
            <p:custDataLst>
              <p:tags r:id="rId30"/>
            </p:custDataLst>
          </p:nvPr>
        </p:nvSpPr>
        <p:spPr>
          <a:xfrm rot="10800000">
            <a:off x="8251108" y="2260788"/>
            <a:ext cx="304800" cy="330200"/>
          </a:xfrm>
          <a:prstGeom prst="triangl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5" name="TextBox 144"/>
          <p:cNvSpPr txBox="1"/>
          <p:nvPr>
            <p:custDataLst>
              <p:tags r:id="rId31"/>
            </p:custDataLst>
          </p:nvPr>
        </p:nvSpPr>
        <p:spPr>
          <a:xfrm>
            <a:off x="7641508" y="1305522"/>
            <a:ext cx="1524000" cy="664797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Calibri" panose="020F0502020204030204" pitchFamily="34" charset="0"/>
              </a:rPr>
              <a:t>HIS Target for all TFS teams migrated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6" name="TextBox 145"/>
          <p:cNvSpPr txBox="1"/>
          <p:nvPr>
            <p:custDataLst>
              <p:tags r:id="rId32"/>
            </p:custDataLst>
          </p:nvPr>
        </p:nvSpPr>
        <p:spPr>
          <a:xfrm>
            <a:off x="8045942" y="1980296"/>
            <a:ext cx="715132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March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Isosceles Triangle 146"/>
          <p:cNvSpPr/>
          <p:nvPr>
            <p:custDataLst>
              <p:tags r:id="rId33"/>
            </p:custDataLst>
          </p:nvPr>
        </p:nvSpPr>
        <p:spPr>
          <a:xfrm rot="10800000">
            <a:off x="6996925" y="2229703"/>
            <a:ext cx="304800" cy="3302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8" name="TextBox 147"/>
          <p:cNvSpPr txBox="1"/>
          <p:nvPr>
            <p:custDataLst>
              <p:tags r:id="rId34"/>
            </p:custDataLst>
          </p:nvPr>
        </p:nvSpPr>
        <p:spPr>
          <a:xfrm>
            <a:off x="6531002" y="1574571"/>
            <a:ext cx="1284905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Service Available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9" name="Isosceles Triangle 148"/>
          <p:cNvSpPr/>
          <p:nvPr>
            <p:custDataLst>
              <p:tags r:id="rId35"/>
            </p:custDataLst>
          </p:nvPr>
        </p:nvSpPr>
        <p:spPr>
          <a:xfrm rot="10800000">
            <a:off x="4524395" y="2240914"/>
            <a:ext cx="304800" cy="330200"/>
          </a:xfrm>
          <a:prstGeom prst="triangl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0" name="TextBox 149"/>
          <p:cNvSpPr txBox="1"/>
          <p:nvPr>
            <p:custDataLst>
              <p:tags r:id="rId36"/>
            </p:custDataLst>
          </p:nvPr>
        </p:nvSpPr>
        <p:spPr>
          <a:xfrm>
            <a:off x="4091926" y="1568808"/>
            <a:ext cx="1291460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Startup Investment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TextBox 150"/>
          <p:cNvSpPr txBox="1"/>
          <p:nvPr>
            <p:custDataLst>
              <p:tags r:id="rId37"/>
            </p:custDataLst>
          </p:nvPr>
        </p:nvSpPr>
        <p:spPr>
          <a:xfrm>
            <a:off x="4399275" y="1981744"/>
            <a:ext cx="552139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Sept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Isosceles Triangle 151"/>
          <p:cNvSpPr/>
          <p:nvPr>
            <p:custDataLst>
              <p:tags r:id="rId38"/>
            </p:custDataLst>
          </p:nvPr>
        </p:nvSpPr>
        <p:spPr>
          <a:xfrm rot="10800000">
            <a:off x="2211624" y="2249653"/>
            <a:ext cx="304800" cy="330200"/>
          </a:xfrm>
          <a:prstGeom prst="triangl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3" name="TextBox 152"/>
          <p:cNvSpPr txBox="1"/>
          <p:nvPr>
            <p:custDataLst>
              <p:tags r:id="rId39"/>
            </p:custDataLst>
          </p:nvPr>
        </p:nvSpPr>
        <p:spPr>
          <a:xfrm>
            <a:off x="1842842" y="1753068"/>
            <a:ext cx="1143000" cy="2271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B0F0"/>
                </a:solidFill>
                <a:latin typeface="Calibri" panose="020F0502020204030204" pitchFamily="34" charset="0"/>
              </a:rPr>
              <a:t>Pre-NTI</a:t>
            </a:r>
            <a:endParaRPr lang="en-US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TextBox 153"/>
          <p:cNvSpPr txBox="1"/>
          <p:nvPr>
            <p:custDataLst>
              <p:tags r:id="rId40"/>
            </p:custDataLst>
          </p:nvPr>
        </p:nvSpPr>
        <p:spPr>
          <a:xfrm>
            <a:off x="2061681" y="2005581"/>
            <a:ext cx="691921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  <a:latin typeface="Calibri" panose="020F0502020204030204" pitchFamily="34" charset="0"/>
              </a:rPr>
              <a:t>May 5</a:t>
            </a:r>
            <a:endParaRPr lang="en-US" sz="1600" dirty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TextBox 154"/>
          <p:cNvSpPr txBox="1"/>
          <p:nvPr>
            <p:custDataLst>
              <p:tags r:id="rId41"/>
            </p:custDataLst>
          </p:nvPr>
        </p:nvSpPr>
        <p:spPr>
          <a:xfrm>
            <a:off x="6877562" y="1993337"/>
            <a:ext cx="450444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Jan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572460959"/>
              </p:ext>
            </p:extLst>
          </p:nvPr>
        </p:nvGraphicFramePr>
        <p:xfrm>
          <a:off x="2243615" y="2957935"/>
          <a:ext cx="7414004" cy="317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cxnSp>
        <p:nvCxnSpPr>
          <p:cNvPr id="52" name="Straight Connector 51"/>
          <p:cNvCxnSpPr/>
          <p:nvPr>
            <p:custDataLst>
              <p:tags r:id="rId42"/>
            </p:custDataLst>
          </p:nvPr>
        </p:nvCxnSpPr>
        <p:spPr>
          <a:xfrm>
            <a:off x="8982581" y="2666762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43"/>
            </p:custDataLst>
          </p:nvPr>
        </p:nvCxnSpPr>
        <p:spPr>
          <a:xfrm>
            <a:off x="9610615" y="2666762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44"/>
            </p:custDataLst>
          </p:nvPr>
        </p:nvCxnSpPr>
        <p:spPr>
          <a:xfrm>
            <a:off x="10218389" y="2666762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/>
          <p:cNvSpPr/>
          <p:nvPr>
            <p:custDataLst>
              <p:tags r:id="rId45"/>
            </p:custDataLst>
          </p:nvPr>
        </p:nvSpPr>
        <p:spPr>
          <a:xfrm rot="10800000">
            <a:off x="10656929" y="2251546"/>
            <a:ext cx="304800" cy="330200"/>
          </a:xfrm>
          <a:prstGeom prst="triangl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1" name="TextBox 60"/>
          <p:cNvSpPr txBox="1"/>
          <p:nvPr>
            <p:custDataLst>
              <p:tags r:id="rId46"/>
            </p:custDataLst>
          </p:nvPr>
        </p:nvSpPr>
        <p:spPr>
          <a:xfrm>
            <a:off x="10047329" y="1517879"/>
            <a:ext cx="1524000" cy="443198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latin typeface="Calibri" panose="020F0502020204030204" pitchFamily="34" charset="0"/>
              </a:rPr>
              <a:t>All HIS teams migrated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2" name="TextBox 61"/>
          <p:cNvSpPr txBox="1"/>
          <p:nvPr>
            <p:custDataLst>
              <p:tags r:id="rId47"/>
            </p:custDataLst>
          </p:nvPr>
        </p:nvSpPr>
        <p:spPr>
          <a:xfrm>
            <a:off x="10451763" y="1971054"/>
            <a:ext cx="715132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latin typeface="Calibri" panose="020F0502020204030204" pitchFamily="34" charset="0"/>
              </a:rPr>
              <a:t>March</a:t>
            </a:r>
            <a:endParaRPr lang="en-US" sz="16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6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Roadmap – Milestones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9117541" cy="4144962"/>
          </a:xfrm>
        </p:spPr>
        <p:txBody>
          <a:bodyPr/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 Implementation (Sept – Dec)</a:t>
            </a:r>
          </a:p>
          <a:p>
            <a:r>
              <a:rPr lang="en-US" sz="2000" i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2000" i="0" dirty="0">
                <a:latin typeface="Segoe UI" panose="020B0502040204020203" pitchFamily="34" charset="0"/>
                <a:cs typeface="Segoe UI" panose="020B0502040204020203" pitchFamily="34" charset="0"/>
              </a:rPr>
              <a:t>SEMS </a:t>
            </a:r>
            <a:r>
              <a:rPr lang="en-US" sz="2000" i="0" dirty="0" err="1"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2000" i="0" dirty="0">
                <a:latin typeface="Segoe UI" panose="020B0502040204020203" pitchFamily="34" charset="0"/>
                <a:cs typeface="Segoe UI" panose="020B0502040204020203" pitchFamily="34" charset="0"/>
              </a:rPr>
              <a:t> Team:  </a:t>
            </a:r>
            <a:r>
              <a:rPr lang="en-US" sz="2000" b="1" i="0" dirty="0">
                <a:latin typeface="Segoe UI" panose="020B0502040204020203" pitchFamily="34" charset="0"/>
                <a:cs typeface="Segoe UI" panose="020B0502040204020203" pitchFamily="34" charset="0"/>
              </a:rPr>
              <a:t>$200k</a:t>
            </a:r>
          </a:p>
          <a:p>
            <a:r>
              <a:rPr lang="en-US" sz="2000" i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New Hire - </a:t>
            </a:r>
            <a:r>
              <a:rPr lang="en-US" sz="2000" i="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2000" i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resource</a:t>
            </a:r>
          </a:p>
          <a:p>
            <a:r>
              <a:rPr lang="en-US" sz="2000" i="0" dirty="0">
                <a:latin typeface="Segoe UI" panose="020B0502040204020203" pitchFamily="34" charset="0"/>
                <a:cs typeface="Segoe UI" panose="020B0502040204020203" pitchFamily="34" charset="0"/>
              </a:rPr>
              <a:t>Startup cost – </a:t>
            </a:r>
            <a:r>
              <a:rPr lang="en-US" sz="2000" i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engage </a:t>
            </a:r>
            <a:r>
              <a:rPr lang="en-US" sz="2000" i="0" dirty="0">
                <a:latin typeface="Segoe UI" panose="020B0502040204020203" pitchFamily="34" charset="0"/>
                <a:cs typeface="Segoe UI" panose="020B0502040204020203" pitchFamily="34" charset="0"/>
              </a:rPr>
              <a:t>Microsoft Consulting for </a:t>
            </a:r>
            <a:r>
              <a:rPr lang="en-US" sz="2000" i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implementation and verification of service:  </a:t>
            </a:r>
            <a:r>
              <a:rPr lang="en-US" sz="2000" b="1" i="0" dirty="0">
                <a:latin typeface="Segoe UI" panose="020B0502040204020203" pitchFamily="34" charset="0"/>
                <a:cs typeface="Segoe UI" panose="020B0502040204020203" pitchFamily="34" charset="0"/>
              </a:rPr>
              <a:t>$180k</a:t>
            </a:r>
          </a:p>
          <a:p>
            <a:r>
              <a:rPr lang="en-US" sz="2000" i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IT Operations Team – support of service 24 x 7 x 365 – Train Team</a:t>
            </a:r>
          </a:p>
          <a:p>
            <a:r>
              <a:rPr lang="en-US" sz="2000" i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Begin migration of HIS and SEMS Teams</a:t>
            </a:r>
          </a:p>
          <a:p>
            <a:r>
              <a:rPr lang="en-US" sz="2000" i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 Demo and Training Material</a:t>
            </a:r>
          </a:p>
          <a:p>
            <a:r>
              <a:rPr lang="en-US" sz="2000" i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Perform Demos and Training</a:t>
            </a:r>
          </a:p>
          <a:p>
            <a:r>
              <a:rPr lang="en-US" sz="2000" i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Launch ETFS with HIS and SEMS users</a:t>
            </a:r>
            <a:endParaRPr lang="en-US" sz="2000" i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8345"/>
              </p:ext>
            </p:extLst>
          </p:nvPr>
        </p:nvGraphicFramePr>
        <p:xfrm>
          <a:off x="7649635" y="620713"/>
          <a:ext cx="4235451" cy="5302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411817"/>
                <a:gridCol w="1411817"/>
                <a:gridCol w="1411817"/>
              </a:tblGrid>
              <a:tr h="5302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Build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Adopt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Mature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41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5" y="620714"/>
            <a:ext cx="4774412" cy="530225"/>
          </a:xfrm>
        </p:spPr>
        <p:txBody>
          <a:bodyPr/>
          <a:lstStyle/>
          <a:p>
            <a:r>
              <a:rPr lang="en-US" dirty="0" smtClean="0"/>
              <a:t>ETFS Roadmap – Milestones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13361"/>
              </p:ext>
            </p:extLst>
          </p:nvPr>
        </p:nvGraphicFramePr>
        <p:xfrm>
          <a:off x="7649635" y="620713"/>
          <a:ext cx="4235451" cy="5302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411817"/>
                <a:gridCol w="1411817"/>
                <a:gridCol w="1411817"/>
              </a:tblGrid>
              <a:tr h="5302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Build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Adopt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Mature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9117541" cy="41449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Work toward Enterprise Software Development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Complete onboarding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HIS and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SEMS users (Jan-June)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Begin onboarding for additional users (July – Dec)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Add to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team (+1 new hire)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Establish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System Governance for Build, Reports, and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Expand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Drive adoption through increased awareness - Demos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31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5" y="620714"/>
            <a:ext cx="4791829" cy="530225"/>
          </a:xfrm>
        </p:spPr>
        <p:txBody>
          <a:bodyPr/>
          <a:lstStyle/>
          <a:p>
            <a:r>
              <a:rPr lang="en-US" dirty="0" smtClean="0"/>
              <a:t>ETFS Roadmap – Milestones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65435"/>
              </p:ext>
            </p:extLst>
          </p:nvPr>
        </p:nvGraphicFramePr>
        <p:xfrm>
          <a:off x="7649635" y="620713"/>
          <a:ext cx="4235451" cy="5302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411817"/>
                <a:gridCol w="1411817"/>
                <a:gridCol w="1411817"/>
              </a:tblGrid>
              <a:tr h="5302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Build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Adopt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Mature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12284" y="1525588"/>
            <a:ext cx="9117541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5000"/>
              </a:spcAft>
              <a:buClr>
                <a:srgbClr val="4C9933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808080"/>
              </a:buClr>
              <a:buSzPct val="60000"/>
              <a:buFont typeface="Wingdings" pitchFamily="2" charset="2"/>
              <a:buChar char="§"/>
              <a:defRPr sz="2400" i="1">
                <a:solidFill>
                  <a:srgbClr val="4D4D4D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Transition ETFS to </a:t>
            </a:r>
            <a:r>
              <a:rPr lang="en-US" sz="2000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Goal</a:t>
            </a:r>
            <a:r>
              <a:rPr lang="en-US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:  80% of software product teams on ETFS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Add to </a:t>
            </a:r>
            <a:r>
              <a:rPr lang="en-US" sz="2000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DevOps</a:t>
            </a:r>
            <a:r>
              <a:rPr lang="en-US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 team (+1 new hire)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Continue work on Enterprise Software Development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Drive ALM best practices throughout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>
                <a:latin typeface="Segoe UI" panose="020B0502040204020203" pitchFamily="34" charset="0"/>
                <a:cs typeface="Segoe UI" panose="020B0502040204020203" pitchFamily="34" charset="0"/>
              </a:rPr>
              <a:t>Deliver Training and Demos – demonstrate functionality of existing tools and systems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09600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Timeline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07" y="116723"/>
            <a:ext cx="3395968" cy="1432440"/>
          </a:xfrm>
          <a:prstGeom prst="rect">
            <a:avLst/>
          </a:prstGeom>
        </p:spPr>
      </p:pic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912285" y="1525588"/>
            <a:ext cx="5387848" cy="4144962"/>
          </a:xfrm>
        </p:spPr>
        <p:txBody>
          <a:bodyPr/>
          <a:lstStyle/>
          <a:p>
            <a:r>
              <a:rPr lang="en-US" dirty="0" smtClean="0"/>
              <a:t>Define Service (Done!)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System Requirements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Definition of the 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Draft of ‘Cost of Service’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Engaged additional candidate Divisions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System Architecture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Draft of Service Level Agreement (SLA)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CTOC Presentation</a:t>
            </a:r>
          </a:p>
          <a:p>
            <a:endParaRPr 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6497236" y="1525588"/>
            <a:ext cx="5387848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15000"/>
              </a:spcAft>
              <a:buClr>
                <a:srgbClr val="4C9933"/>
              </a:buClr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20000"/>
              </a:spcAft>
              <a:buClr>
                <a:srgbClr val="808080"/>
              </a:buClr>
              <a:buSzPct val="60000"/>
              <a:buFont typeface="Wingdings" pitchFamily="2" charset="2"/>
              <a:buChar char="§"/>
              <a:defRPr sz="2400" i="1">
                <a:solidFill>
                  <a:srgbClr val="4D4D4D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kern="0" dirty="0" smtClean="0"/>
              <a:t>Investments Made</a:t>
            </a:r>
          </a:p>
          <a:p>
            <a:pPr lvl="1"/>
            <a:r>
              <a:rPr lang="en-US" kern="0" dirty="0" smtClean="0"/>
              <a:t>Dedicated resource working since 5/5</a:t>
            </a:r>
          </a:p>
          <a:p>
            <a:pPr lvl="1"/>
            <a:r>
              <a:rPr lang="en-US" kern="0" dirty="0" smtClean="0"/>
              <a:t>Weekly update meetings with HIS</a:t>
            </a:r>
          </a:p>
          <a:p>
            <a:pPr lvl="1"/>
            <a:r>
              <a:rPr lang="en-US" kern="0" dirty="0" smtClean="0"/>
              <a:t>Leveraging existing IT Team for Operations</a:t>
            </a:r>
          </a:p>
          <a:p>
            <a:pPr lvl="1"/>
            <a:r>
              <a:rPr lang="en-US" kern="0" dirty="0" smtClean="0"/>
              <a:t>IT can manage TFS licenses</a:t>
            </a:r>
          </a:p>
          <a:p>
            <a:pPr lvl="1"/>
            <a:r>
              <a:rPr lang="en-US" kern="0" dirty="0" smtClean="0"/>
              <a:t>Leveraging existing 3M IT infrastructure</a:t>
            </a:r>
          </a:p>
          <a:p>
            <a:pPr lvl="1"/>
            <a:endParaRPr lang="en-US" kern="0" dirty="0" smtClean="0"/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50299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Timeline – Service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5194901" cy="4144962"/>
          </a:xfrm>
        </p:spPr>
        <p:txBody>
          <a:bodyPr/>
          <a:lstStyle/>
          <a:p>
            <a:r>
              <a:rPr lang="en-US" dirty="0" smtClean="0"/>
              <a:t>Service Implementation (Sept – Dec)</a:t>
            </a:r>
          </a:p>
          <a:p>
            <a:pPr lvl="1"/>
            <a:r>
              <a:rPr lang="en-US" dirty="0" smtClean="0"/>
              <a:t>New Hire - </a:t>
            </a:r>
            <a:r>
              <a:rPr lang="en-US" dirty="0" err="1" smtClean="0"/>
              <a:t>DevOps</a:t>
            </a:r>
            <a:r>
              <a:rPr lang="en-US" dirty="0" smtClean="0"/>
              <a:t> resource</a:t>
            </a:r>
          </a:p>
          <a:p>
            <a:pPr lvl="1"/>
            <a:r>
              <a:rPr lang="en-US" dirty="0"/>
              <a:t>Startup cost – </a:t>
            </a:r>
            <a:r>
              <a:rPr lang="en-US" dirty="0" smtClean="0"/>
              <a:t>engage </a:t>
            </a:r>
            <a:r>
              <a:rPr lang="en-US" dirty="0"/>
              <a:t>Microsoft Consulting for implementation and </a:t>
            </a:r>
            <a:r>
              <a:rPr lang="en-US" dirty="0" smtClean="0"/>
              <a:t>verification of service:  </a:t>
            </a:r>
            <a:r>
              <a:rPr lang="en-US" b="1" dirty="0"/>
              <a:t>$180k</a:t>
            </a:r>
          </a:p>
          <a:p>
            <a:pPr lvl="1"/>
            <a:r>
              <a:rPr lang="en-US" dirty="0" smtClean="0"/>
              <a:t>IT Operations Team – support of service 24 x 7 x 365 – Train Team</a:t>
            </a:r>
          </a:p>
          <a:p>
            <a:pPr lvl="1"/>
            <a:r>
              <a:rPr lang="en-US" dirty="0" smtClean="0"/>
              <a:t>Form SEMS </a:t>
            </a:r>
            <a:r>
              <a:rPr lang="en-US" dirty="0" err="1" smtClean="0"/>
              <a:t>DevOps</a:t>
            </a:r>
            <a:r>
              <a:rPr lang="en-US" dirty="0" smtClean="0"/>
              <a:t> Team:  </a:t>
            </a:r>
            <a:r>
              <a:rPr lang="en-US" b="1" dirty="0" smtClean="0"/>
              <a:t>$200k</a:t>
            </a:r>
            <a:endParaRPr lang="en-US" b="1" dirty="0"/>
          </a:p>
          <a:p>
            <a:pPr lvl="1"/>
            <a:r>
              <a:rPr lang="en-US" dirty="0" smtClean="0"/>
              <a:t>Begin migration of Division Teams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2779"/>
              </p:ext>
            </p:extLst>
          </p:nvPr>
        </p:nvGraphicFramePr>
        <p:xfrm>
          <a:off x="6914645" y="1798813"/>
          <a:ext cx="5039667" cy="42796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517363"/>
                <a:gridCol w="333507"/>
                <a:gridCol w="335977"/>
                <a:gridCol w="444677"/>
                <a:gridCol w="673603"/>
                <a:gridCol w="734540"/>
              </a:tblGrid>
              <a:tr h="2560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Objective and Deliverable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Hours -Low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Hours -High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Rate ($)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Cost -Low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Cost -High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43644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700" dirty="0">
                          <a:effectLst/>
                        </a:rPr>
                        <a:t>TFS Infrastructure Planning and Validation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Usage Scenarios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 $             12,000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Infrastructure Plan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   7,200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   7,200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Administration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60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 12,000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18,000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287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- TFS Installation Assistance including integrations   ( Low estimate is for just the installation verification)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80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300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   6,000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33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  - Architect/EM oversight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   8,160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13,600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33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 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148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244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$             45,360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        74,800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316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  TFS as a Service - Governance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Shared Service Security Planning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Process Governance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Build Service Governance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Integration and Reporting Governance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33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Architect/EM oversight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           10,880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16,320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2516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 Total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192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288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$             58,880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88,320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717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  TFS as a Service - Team Onboarding 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Team on boarding process 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   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Source Code Migration Strategy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  - Pilot Team on boarding assistance 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120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200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 36,000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60,000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336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Architect/EM oversight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64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 13,600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21,760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516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 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240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384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73,600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 117,760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258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03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Grand total*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580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916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</a:rPr>
                        <a:t>$     177,840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</a:rPr>
                        <a:t> $     280,880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103" y="81901"/>
            <a:ext cx="3347209" cy="146046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094099" y="2016317"/>
            <a:ext cx="1004596" cy="3816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636" y="231777"/>
            <a:ext cx="10969943" cy="5302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3M Software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Factory – Software Engineering for the Future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10" y="908720"/>
            <a:ext cx="10495933" cy="990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the software engineering capabilities needed to enable rapid, high-quality and profitable product development.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6"/>
          <a:stretch/>
        </p:blipFill>
        <p:spPr>
          <a:xfrm>
            <a:off x="3730180" y="1322426"/>
            <a:ext cx="4558859" cy="27542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369" y="4247342"/>
            <a:ext cx="3139924" cy="8762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reflection stA="50000" endPos="26000" dist="12700" dir="5400000" sy="-100000" algn="bl" rotWithShape="0"/>
          </a:effectLst>
        </p:spPr>
      </p:pic>
      <p:sp>
        <p:nvSpPr>
          <p:cNvPr id="16" name="TextBox 15"/>
          <p:cNvSpPr txBox="1"/>
          <p:nvPr/>
        </p:nvSpPr>
        <p:spPr>
          <a:xfrm>
            <a:off x="148779" y="3771900"/>
            <a:ext cx="3181107" cy="37514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914323"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Segoe UI Semibold" panose="020B0702040204020203" pitchFamily="34" charset="0"/>
              </a:rPr>
              <a:t>Specialized Software Skillsets</a:t>
            </a:r>
          </a:p>
        </p:txBody>
      </p:sp>
      <p:sp>
        <p:nvSpPr>
          <p:cNvPr id="17" name="Right Arrow 16"/>
          <p:cNvSpPr/>
          <p:nvPr/>
        </p:nvSpPr>
        <p:spPr bwMode="auto">
          <a:xfrm rot="19200000">
            <a:off x="1895752" y="2718077"/>
            <a:ext cx="1604662" cy="538566"/>
          </a:xfrm>
          <a:prstGeom prst="rightArrow">
            <a:avLst/>
          </a:prstGeom>
          <a:solidFill>
            <a:srgbClr val="00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12171" y="3771900"/>
            <a:ext cx="3241268" cy="374904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914323"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Segoe UI Semibold" panose="020B0702040204020203" pitchFamily="34" charset="0"/>
              </a:rPr>
              <a:t>Software Process Development</a:t>
            </a:r>
          </a:p>
        </p:txBody>
      </p:sp>
      <p:pic>
        <p:nvPicPr>
          <p:cNvPr id="19" name="Picture 18" descr="SEI_Software Engineering Institut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989" y="4305301"/>
            <a:ext cx="2001590" cy="674822"/>
          </a:xfrm>
          <a:prstGeom prst="rect">
            <a:avLst/>
          </a:prstGeom>
          <a:effectLst>
            <a:reflection stA="13000" endPos="57000" dist="152400" dir="5400000" sy="-100000" algn="bl" rotWithShape="0"/>
          </a:effectLst>
        </p:spPr>
      </p:pic>
      <p:sp>
        <p:nvSpPr>
          <p:cNvPr id="20" name="Rectangle 19"/>
          <p:cNvSpPr/>
          <p:nvPr/>
        </p:nvSpPr>
        <p:spPr bwMode="auto">
          <a:xfrm>
            <a:off x="8648464" y="4227434"/>
            <a:ext cx="3219408" cy="91606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Arial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538" y="4305300"/>
            <a:ext cx="593399" cy="31821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771890" y="4686300"/>
            <a:ext cx="1206688" cy="609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323">
              <a:buFont typeface="Wingdings" pitchFamily="2" charset="2"/>
              <a:buNone/>
            </a:pPr>
            <a:r>
              <a:rPr lang="en-US" sz="1100" b="1" dirty="0">
                <a:solidFill>
                  <a:srgbClr val="000000"/>
                </a:solidFill>
                <a:latin typeface="Segoe UI Light" panose="020B0502040204020203" pitchFamily="34" charset="0"/>
                <a:ea typeface="ＭＳ Ｐゴシック" charset="0"/>
              </a:rPr>
              <a:t>Divisions +</a:t>
            </a:r>
            <a:br>
              <a:rPr lang="en-US" sz="1100" b="1" dirty="0">
                <a:solidFill>
                  <a:srgbClr val="000000"/>
                </a:solidFill>
                <a:latin typeface="Segoe UI Light" panose="020B0502040204020203" pitchFamily="34" charset="0"/>
                <a:ea typeface="ＭＳ Ｐゴシック" charset="0"/>
              </a:rPr>
            </a:br>
            <a:r>
              <a:rPr lang="en-US" sz="1100" b="1" dirty="0">
                <a:solidFill>
                  <a:srgbClr val="000000"/>
                </a:solidFill>
                <a:latin typeface="Segoe UI Light" panose="020B0502040204020203" pitchFamily="34" charset="0"/>
                <a:ea typeface="ＭＳ Ｐゴシック" charset="0"/>
              </a:rPr>
              <a:t> ES Workgroup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42260" y="4699449"/>
            <a:ext cx="3778918" cy="138831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defTabSz="914323">
              <a:buFont typeface="Wingdings" pitchFamily="2" charset="2"/>
              <a:buNone/>
            </a:pPr>
            <a:endParaRPr lang="en-US" sz="1900" dirty="0">
              <a:solidFill>
                <a:srgbClr val="000000"/>
              </a:solidFill>
            </a:endParaRPr>
          </a:p>
        </p:txBody>
      </p:sp>
      <p:pic>
        <p:nvPicPr>
          <p:cNvPr id="26" name="Picture 25" descr="adob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11" y="5564007"/>
            <a:ext cx="1029731" cy="381000"/>
          </a:xfrm>
          <a:prstGeom prst="rect">
            <a:avLst/>
          </a:prstGeom>
        </p:spPr>
      </p:pic>
      <p:pic>
        <p:nvPicPr>
          <p:cNvPr id="27" name="Picture 26" descr="appl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36" y="5373593"/>
            <a:ext cx="465826" cy="571414"/>
          </a:xfrm>
          <a:prstGeom prst="rect">
            <a:avLst/>
          </a:prstGeom>
        </p:spPr>
      </p:pic>
      <p:pic>
        <p:nvPicPr>
          <p:cNvPr id="28" name="Picture 27" descr="sqlserver2008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89" y="5393063"/>
            <a:ext cx="681598" cy="427135"/>
          </a:xfrm>
          <a:prstGeom prst="rect">
            <a:avLst/>
          </a:prstGeom>
        </p:spPr>
      </p:pic>
      <p:pic>
        <p:nvPicPr>
          <p:cNvPr id="29" name="Picture 28" descr="MSFT_logo_png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431" y="4762502"/>
            <a:ext cx="1029732" cy="236838"/>
          </a:xfrm>
          <a:prstGeom prst="rect">
            <a:avLst/>
          </a:prstGeom>
        </p:spPr>
      </p:pic>
      <p:pic>
        <p:nvPicPr>
          <p:cNvPr id="30" name="Picture 29" descr="Android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34" y="5348600"/>
            <a:ext cx="720829" cy="670371"/>
          </a:xfrm>
          <a:prstGeom prst="rect">
            <a:avLst/>
          </a:prstGeom>
        </p:spPr>
      </p:pic>
      <p:pic>
        <p:nvPicPr>
          <p:cNvPr id="31" name="Picture 30" descr="VMware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90" y="5136845"/>
            <a:ext cx="867945" cy="182268"/>
          </a:xfrm>
          <a:prstGeom prst="rect">
            <a:avLst/>
          </a:prstGeom>
        </p:spPr>
      </p:pic>
      <p:pic>
        <p:nvPicPr>
          <p:cNvPr id="32" name="Picture 31" descr="ios_7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65" y="5153480"/>
            <a:ext cx="760062" cy="339495"/>
          </a:xfrm>
          <a:prstGeom prst="rect">
            <a:avLst/>
          </a:prstGeom>
        </p:spPr>
      </p:pic>
      <p:pic>
        <p:nvPicPr>
          <p:cNvPr id="33" name="Picture 32" descr="visual-studio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507" y="5082136"/>
            <a:ext cx="1029732" cy="288325"/>
          </a:xfrm>
          <a:prstGeom prst="rect">
            <a:avLst/>
          </a:prstGeom>
        </p:spPr>
      </p:pic>
      <p:pic>
        <p:nvPicPr>
          <p:cNvPr id="34" name="Picture 33" descr="azure-2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59" y="4686300"/>
            <a:ext cx="2167520" cy="52207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 bwMode="auto">
          <a:xfrm rot="13200000">
            <a:off x="8531543" y="2707173"/>
            <a:ext cx="1604662" cy="538566"/>
          </a:xfrm>
          <a:prstGeom prst="rightArrow">
            <a:avLst/>
          </a:prstGeom>
          <a:solidFill>
            <a:srgbClr val="00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1181" y="4152903"/>
            <a:ext cx="3809999" cy="488853"/>
          </a:xfrm>
          <a:prstGeom prst="rect">
            <a:avLst/>
          </a:prstGeom>
          <a:solidFill>
            <a:srgbClr val="0099FF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 defTabSz="914323">
              <a:buFont typeface="Wingdings" pitchFamily="2" charset="2"/>
              <a:buNone/>
            </a:pPr>
            <a:r>
              <a:rPr lang="en-US" sz="1600" dirty="0">
                <a:solidFill>
                  <a:srgbClr val="FFFFFF"/>
                </a:solidFill>
                <a:latin typeface="Segoe UI Semibold" panose="020B0702040204020203" pitchFamily="34" charset="0"/>
              </a:rPr>
              <a:t>State of the Art Software Infrastructure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347345" y="1792255"/>
            <a:ext cx="783772" cy="21926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142259" y="4146804"/>
            <a:ext cx="3778920" cy="19409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99229" y="5928074"/>
            <a:ext cx="9031457" cy="942972"/>
            <a:chOff x="1299229" y="5928074"/>
            <a:chExt cx="9031457" cy="942972"/>
          </a:xfrm>
          <a:effectLst/>
        </p:grpSpPr>
        <p:sp>
          <p:nvSpPr>
            <p:cNvPr id="8" name="Rounded Rectangle 7"/>
            <p:cNvSpPr/>
            <p:nvPr/>
          </p:nvSpPr>
          <p:spPr>
            <a:xfrm>
              <a:off x="1539866" y="6218109"/>
              <a:ext cx="8790820" cy="578235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Provide </a:t>
              </a:r>
              <a:r>
                <a:rPr lang="en-US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 Enterprise ALM </a:t>
              </a: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Service for all </a:t>
              </a:r>
              <a:r>
                <a:rPr lang="en-US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3M Software teams.</a:t>
              </a:r>
              <a:endPara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10-Point Star 36"/>
            <p:cNvSpPr/>
            <p:nvPr/>
          </p:nvSpPr>
          <p:spPr>
            <a:xfrm rot="20858026">
              <a:off x="1299229" y="5928074"/>
              <a:ext cx="1109579" cy="942972"/>
            </a:xfrm>
            <a:prstGeom prst="star10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Goal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619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10359096" cy="4144962"/>
          </a:xfrm>
        </p:spPr>
        <p:txBody>
          <a:bodyPr/>
          <a:lstStyle/>
          <a:p>
            <a:r>
              <a:rPr lang="en-US" dirty="0" smtClean="0"/>
              <a:t>Ongoing Service (Jan 2015 – Future)</a:t>
            </a:r>
          </a:p>
          <a:p>
            <a:pPr lvl="1"/>
            <a:r>
              <a:rPr lang="en-US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available – open to all divisions/business groups/teams</a:t>
            </a:r>
          </a:p>
          <a:p>
            <a:pPr lvl="1"/>
            <a:r>
              <a:rPr lang="en-US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$10/user </a:t>
            </a:r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US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</a:p>
          <a:p>
            <a:pPr lvl="2"/>
            <a:r>
              <a:rPr lang="en-US" i="1" dirty="0" smtClean="0">
                <a:latin typeface="+mj-lt"/>
              </a:rPr>
              <a:t>IT Operations Team cost</a:t>
            </a:r>
          </a:p>
          <a:p>
            <a:pPr lvl="2"/>
            <a:r>
              <a:rPr lang="en-US" i="1" dirty="0" smtClean="0">
                <a:latin typeface="+mj-lt"/>
              </a:rPr>
              <a:t>Assumes no additional resources needed</a:t>
            </a:r>
            <a:endParaRPr lang="en-US" i="1" dirty="0">
              <a:latin typeface="+mj-lt"/>
            </a:endParaRPr>
          </a:p>
          <a:p>
            <a:pPr lvl="1"/>
            <a:r>
              <a:rPr lang="en-US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SEMS </a:t>
            </a:r>
            <a:r>
              <a:rPr lang="en-US" i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i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</a:t>
            </a:r>
          </a:p>
          <a:p>
            <a:pPr lvl="2"/>
            <a:r>
              <a:rPr lang="en-US" i="1" dirty="0" smtClean="0">
                <a:latin typeface="+mj-lt"/>
              </a:rPr>
              <a:t>New Team Onboarding - Migration and Training</a:t>
            </a:r>
          </a:p>
          <a:p>
            <a:pPr lvl="2"/>
            <a:r>
              <a:rPr lang="en-US" i="1" dirty="0" smtClean="0">
                <a:latin typeface="+mj-lt"/>
              </a:rPr>
              <a:t>Integrations with 3</a:t>
            </a:r>
            <a:r>
              <a:rPr lang="en-US" i="1" baseline="30000" dirty="0" smtClean="0">
                <a:latin typeface="+mj-lt"/>
              </a:rPr>
              <a:t>rd</a:t>
            </a:r>
            <a:r>
              <a:rPr lang="en-US" i="1" dirty="0" smtClean="0">
                <a:latin typeface="+mj-lt"/>
              </a:rPr>
              <a:t> party tools</a:t>
            </a:r>
          </a:p>
          <a:p>
            <a:pPr lvl="2"/>
            <a:r>
              <a:rPr lang="en-US" i="1" dirty="0" smtClean="0">
                <a:latin typeface="+mj-lt"/>
              </a:rPr>
              <a:t>Extension to existing ETFS (e.g., Android Build/Test, iOS Build/Test)</a:t>
            </a:r>
            <a:endParaRPr lang="en-US" i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672" y="102818"/>
            <a:ext cx="3373135" cy="14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Timeline – Ongoing Costs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672" y="102818"/>
            <a:ext cx="3373135" cy="145632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4971"/>
              </p:ext>
            </p:extLst>
          </p:nvPr>
        </p:nvGraphicFramePr>
        <p:xfrm>
          <a:off x="762995" y="1559136"/>
          <a:ext cx="10713144" cy="464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270"/>
                <a:gridCol w="918270"/>
                <a:gridCol w="995630"/>
                <a:gridCol w="787089"/>
                <a:gridCol w="968725"/>
                <a:gridCol w="968725"/>
                <a:gridCol w="1143630"/>
                <a:gridCol w="1049800"/>
                <a:gridCol w="877555"/>
                <a:gridCol w="1116725"/>
                <a:gridCol w="968725"/>
              </a:tblGrid>
              <a:tr h="581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# Ops Resources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  <a:r>
                        <a:rPr lang="en-US" sz="1100" u="none" strike="noStrike" baseline="0" dirty="0" smtClean="0">
                          <a:effectLst/>
                          <a:latin typeface="Calibri" panose="020F0502020204030204" pitchFamily="34" charset="0"/>
                        </a:rPr>
                        <a:t> / Resource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# Service Manager Resources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Cost / Resource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Total Labor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Total Team 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Monthly Infrastructure Cost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Number of Users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Annual Charge per User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Monthly </a:t>
                      </a:r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Cost/User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$1,415.00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$117.92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$707.50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$58.96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$471.67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$39.31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$353.75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$29.48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$283.00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$23.58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$235.83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$19.65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$202.14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$16.85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$176.88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$14.74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$157.22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$13.10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$141.50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$11.79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$128.64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$10.72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$117.92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$9.83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$108.85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$9.07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$101.07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$8.42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$94.33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$7.86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$88.44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$7.37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$83.24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$6.94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$78.61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$6.55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</a:rPr>
                        <a:t>$74.47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$6.21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2033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90,000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200,000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140,000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smtClean="0"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$1,500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141,500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$70.75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</a:rPr>
                        <a:t>$5.90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6" marR="7936" marT="7936" marB="0" anchor="b"/>
                </a:tc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501071"/>
              </p:ext>
            </p:extLst>
          </p:nvPr>
        </p:nvGraphicFramePr>
        <p:xfrm>
          <a:off x="1707423" y="1940142"/>
          <a:ext cx="8834053" cy="3758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9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Timeline – Full Team Cost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672" y="102818"/>
            <a:ext cx="3373135" cy="145632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836555"/>
              </p:ext>
            </p:extLst>
          </p:nvPr>
        </p:nvGraphicFramePr>
        <p:xfrm>
          <a:off x="912281" y="1559144"/>
          <a:ext cx="10972803" cy="426063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2696"/>
                <a:gridCol w="722696"/>
                <a:gridCol w="937122"/>
                <a:gridCol w="619454"/>
                <a:gridCol w="783582"/>
                <a:gridCol w="619454"/>
                <a:gridCol w="762405"/>
                <a:gridCol w="762405"/>
                <a:gridCol w="900061"/>
                <a:gridCol w="984773"/>
                <a:gridCol w="690929"/>
                <a:gridCol w="825938"/>
                <a:gridCol w="878883"/>
                <a:gridCol w="762405"/>
              </a:tblGrid>
              <a:tr h="3873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Ops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DevOps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Service Manager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 Labor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Team Size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Infrastructure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Investment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 Cost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Number of Users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Annual Charge per User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Montly Cost/User</a:t>
                      </a:r>
                      <a:endParaRPr lang="en-US" sz="900" b="0" i="0" u="none" strike="noStrike">
                        <a:solidFill>
                          <a:srgbClr val="FFFF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$4,415.00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$367.92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$2,207.50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$183.96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$1,471.67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$122.64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$1,103.75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$91.98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$883.00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$73.58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$735.83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$61.32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$630.71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$52.56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$551.88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$45.99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$490.56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$40.88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441,500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$441.50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$36.79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591,500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$537.73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$44.81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591,500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$492.92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$41.08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591,500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$455.00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$37.92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591,500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$422.50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$35.21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$494.33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$41.19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$463.44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$38.62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$436.18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$36.35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$411.94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$34.33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$390.26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$32.52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  <a:tr h="193665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890,000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$0.00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891,500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$445.75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$37.15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36" marR="7936" marT="7936" marB="0" anchor="b"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351254"/>
              </p:ext>
            </p:extLst>
          </p:nvPr>
        </p:nvGraphicFramePr>
        <p:xfrm>
          <a:off x="1816893" y="1721643"/>
          <a:ext cx="8927307" cy="4288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2394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ES Workgroup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 ETFS and eliminate user chargeback</a:t>
            </a:r>
          </a:p>
          <a:p>
            <a:r>
              <a:rPr lang="en-US" dirty="0" smtClean="0"/>
              <a:t>Create “Software Developer Center of Excellence”</a:t>
            </a:r>
          </a:p>
          <a:p>
            <a:pPr lvl="1"/>
            <a:r>
              <a:rPr lang="en-US" dirty="0" smtClean="0"/>
              <a:t>Coordinate training, demos, etc..  across groups/divisions</a:t>
            </a:r>
          </a:p>
          <a:p>
            <a:pPr lvl="1"/>
            <a:r>
              <a:rPr lang="en-US" dirty="0" smtClean="0"/>
              <a:t>Provide “JumpStart” for software projects – process training, templates, app lifecycle recommendations</a:t>
            </a:r>
          </a:p>
          <a:p>
            <a:pPr lvl="1"/>
            <a:r>
              <a:rPr lang="en-US" dirty="0" smtClean="0"/>
              <a:t>Communicate software teams successes and learnings – what works, what’s not</a:t>
            </a:r>
          </a:p>
          <a:p>
            <a:pPr lvl="1"/>
            <a:r>
              <a:rPr lang="en-US" dirty="0" smtClean="0"/>
              <a:t>License purchasing coordination – purchase in volume</a:t>
            </a:r>
          </a:p>
          <a:p>
            <a:pPr lvl="1"/>
            <a:r>
              <a:rPr lang="en-US" dirty="0" smtClean="0"/>
              <a:t>Rollup reporting across projects &amp; divisions – insights into improvement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22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Technology Platform and Roadmap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138255" y="4995768"/>
            <a:ext cx="196291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TFS Technology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</a:rPr>
              <a:t>Platform 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9273570" y="2357634"/>
            <a:ext cx="182759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Value Added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25190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Test Case Management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719291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Build Automation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31089" y="4671918"/>
            <a:ext cx="1062132" cy="685801"/>
          </a:xfrm>
          <a:prstGeom prst="roundRect">
            <a:avLst/>
          </a:prstGeom>
          <a:solidFill>
            <a:srgbClr val="FF99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Version Control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436988" y="4671918"/>
            <a:ext cx="1062132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sz="1300" dirty="0">
                <a:latin typeface="Calibri" panose="020F0502020204030204" pitchFamily="34" charset="0"/>
              </a:rPr>
              <a:t>Requirements Management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300219" y="4671918"/>
            <a:ext cx="1104800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Project Management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286000" y="5479900"/>
            <a:ext cx="6632192" cy="685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 smtClean="0"/>
              <a:t>TFS</a:t>
            </a:r>
            <a:endParaRPr lang="en-US" dirty="0"/>
          </a:p>
        </p:txBody>
      </p:sp>
      <p:sp>
        <p:nvSpPr>
          <p:cNvPr id="51" name="Right Brace 50"/>
          <p:cNvSpPr/>
          <p:nvPr/>
        </p:nvSpPr>
        <p:spPr>
          <a:xfrm>
            <a:off x="9003838" y="1600200"/>
            <a:ext cx="181055" cy="182880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7813392" y="4671918"/>
            <a:ext cx="1104800" cy="685801"/>
          </a:xfrm>
          <a:prstGeom prst="roundRect">
            <a:avLst/>
          </a:prstGeom>
          <a:solidFill>
            <a:srgbClr val="FF99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</a:rPr>
              <a:t>Reporting</a:t>
            </a:r>
          </a:p>
        </p:txBody>
      </p:sp>
      <p:sp>
        <p:nvSpPr>
          <p:cNvPr id="56" name="Right Brace 55"/>
          <p:cNvSpPr/>
          <p:nvPr/>
        </p:nvSpPr>
        <p:spPr>
          <a:xfrm>
            <a:off x="9025608" y="4273500"/>
            <a:ext cx="130628" cy="1892200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Rounded Rectangle 64"/>
          <p:cNvSpPr/>
          <p:nvPr/>
        </p:nvSpPr>
        <p:spPr>
          <a:xfrm>
            <a:off x="2279048" y="3522308"/>
            <a:ext cx="6634526" cy="685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 smtClean="0"/>
              <a:t>Enterprise Software Development Process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2286000" y="1600200"/>
            <a:ext cx="2196864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Requirements</a:t>
            </a:r>
            <a:endParaRPr lang="en-US" sz="10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Authoring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Requirements document with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Enterprise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defined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structure, methodology, and process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4528610" y="2514600"/>
            <a:ext cx="3252812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DevOps</a:t>
            </a:r>
            <a:endParaRPr lang="en-US" sz="11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Automated </a:t>
            </a:r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build, deploy and testing 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harnesses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7827169" y="1600200"/>
            <a:ext cx="1091024" cy="18288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</a:rPr>
              <a:t>Rollup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Reporting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(self-service reporting portal)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625191" y="1600200"/>
            <a:ext cx="2156231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</a:rPr>
              <a:t>Cross Platform </a:t>
            </a:r>
            <a:r>
              <a:rPr lang="en-US" sz="11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Builds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iOS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/ </a:t>
            </a:r>
            <a:r>
              <a:rPr lang="en-US" sz="1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Xamarian</a:t>
            </a:r>
            <a:r>
              <a:rPr lang="en-US" sz="1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/ Android / Linux)</a:t>
            </a: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520019" y="1600200"/>
            <a:ext cx="1068017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" panose="020F0502020204030204" pitchFamily="34" charset="0"/>
              </a:rPr>
              <a:t>Cloud Hybridization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1382" y="4273499"/>
            <a:ext cx="6632192" cy="315092"/>
          </a:xfrm>
          <a:prstGeom prst="round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Process Template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66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1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Timeline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371215"/>
              </p:ext>
            </p:extLst>
          </p:nvPr>
        </p:nvGraphicFramePr>
        <p:xfrm>
          <a:off x="838201" y="1600198"/>
          <a:ext cx="8813796" cy="397009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  <a:gridCol w="734483"/>
              </a:tblGrid>
              <a:tr h="503454">
                <a:tc>
                  <a:txBody>
                    <a:bodyPr/>
                    <a:lstStyle/>
                    <a:p>
                      <a:r>
                        <a:rPr lang="en-US" dirty="0" smtClean="0"/>
                        <a:t>Aug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July</a:t>
                      </a:r>
                      <a:endParaRPr lang="en-US" dirty="0"/>
                    </a:p>
                  </a:txBody>
                  <a:tcPr/>
                </a:tc>
              </a:tr>
              <a:tr h="50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20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2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20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hevron 7"/>
          <p:cNvSpPr/>
          <p:nvPr/>
        </p:nvSpPr>
        <p:spPr>
          <a:xfrm>
            <a:off x="912284" y="2121042"/>
            <a:ext cx="93556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561323" y="2625646"/>
            <a:ext cx="148045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Install QA/PROD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561323" y="3130250"/>
            <a:ext cx="1321838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IT Ops </a:t>
            </a:r>
            <a:r>
              <a:rPr lang="en-US" sz="1200" dirty="0" smtClean="0"/>
              <a:t>Team Training</a:t>
            </a:r>
            <a:endParaRPr lang="en-US" sz="1200" dirty="0"/>
          </a:p>
        </p:txBody>
      </p:sp>
      <p:sp>
        <p:nvSpPr>
          <p:cNvPr id="12" name="Chevron 11"/>
          <p:cNvSpPr/>
          <p:nvPr/>
        </p:nvSpPr>
        <p:spPr>
          <a:xfrm>
            <a:off x="2149675" y="3746697"/>
            <a:ext cx="204546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Team Onboarding Queue</a:t>
            </a:r>
          </a:p>
        </p:txBody>
      </p:sp>
      <p:sp>
        <p:nvSpPr>
          <p:cNvPr id="13" name="Chevron 12"/>
          <p:cNvSpPr/>
          <p:nvPr/>
        </p:nvSpPr>
        <p:spPr>
          <a:xfrm>
            <a:off x="2531546" y="4328418"/>
            <a:ext cx="5501191" cy="46427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Onboard HIS Teams</a:t>
            </a:r>
            <a:endParaRPr lang="en-US" sz="1200" dirty="0"/>
          </a:p>
        </p:txBody>
      </p:sp>
      <p:sp>
        <p:nvSpPr>
          <p:cNvPr id="14" name="Chevron 13"/>
          <p:cNvSpPr/>
          <p:nvPr/>
        </p:nvSpPr>
        <p:spPr>
          <a:xfrm>
            <a:off x="3621293" y="4979123"/>
            <a:ext cx="2984780" cy="464272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Onboard SEMSTFS teams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759122" y="2121042"/>
            <a:ext cx="1413287" cy="395288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Migration Tool Investigation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Isosceles Triangle 14"/>
          <p:cNvSpPr/>
          <p:nvPr>
            <p:custDataLst>
              <p:tags r:id="rId1"/>
            </p:custDataLst>
          </p:nvPr>
        </p:nvSpPr>
        <p:spPr>
          <a:xfrm rot="10800000">
            <a:off x="4522172" y="1275846"/>
            <a:ext cx="304800" cy="3302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>
            <p:custDataLst>
              <p:tags r:id="rId2"/>
            </p:custDataLst>
          </p:nvPr>
        </p:nvSpPr>
        <p:spPr>
          <a:xfrm>
            <a:off x="4056249" y="620714"/>
            <a:ext cx="1284905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Service Available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>
            <p:custDataLst>
              <p:tags r:id="rId3"/>
            </p:custDataLst>
          </p:nvPr>
        </p:nvSpPr>
        <p:spPr>
          <a:xfrm>
            <a:off x="4402809" y="1039480"/>
            <a:ext cx="450444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Jan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60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Investment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7"/>
            <a:ext cx="4544934" cy="4611601"/>
          </a:xfrm>
        </p:spPr>
        <p:txBody>
          <a:bodyPr/>
          <a:lstStyle/>
          <a:p>
            <a:r>
              <a:rPr lang="en-US" sz="3200" dirty="0" smtClean="0"/>
              <a:t>Startup</a:t>
            </a:r>
            <a:r>
              <a:rPr lang="en-US" dirty="0" smtClean="0"/>
              <a:t> cost – bring in Microsoft Consulting for implementation and consultation of service setup and verification:  </a:t>
            </a:r>
            <a:r>
              <a:rPr lang="en-US" sz="3200" dirty="0" smtClean="0"/>
              <a:t>$180k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88708"/>
              </p:ext>
            </p:extLst>
          </p:nvPr>
        </p:nvGraphicFramePr>
        <p:xfrm>
          <a:off x="5897723" y="1245140"/>
          <a:ext cx="5987361" cy="4514401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990745"/>
                <a:gridCol w="396222"/>
                <a:gridCol w="399157"/>
                <a:gridCol w="528297"/>
                <a:gridCol w="800272"/>
                <a:gridCol w="872668"/>
              </a:tblGrid>
              <a:tr h="2204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Objective and Deliverable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Hours -Low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Hours -High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Rate ($)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Cost -Low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Cost -High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79246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700" dirty="0">
                          <a:effectLst/>
                        </a:rPr>
                        <a:t>TFS Infrastructure Planning and Validation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Usage Scenarios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 $             12,000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Infrastructure Plan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   7,200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   7,200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TFS Administration 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60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 12,000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18,000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621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- TFS Installation Assistance including integrations   ( Low estimate is for just the installation verification)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80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300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   6,000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531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  - Architect/EM oversight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24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340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   8,160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13,600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531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 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148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244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$             45,360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        74,800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654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  TFS as a Service - Governance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Shared Service Security Planning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Process Governance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Build Service Governance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Integration and Reporting Governance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531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Architect/EM oversight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           10,880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16,320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288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 Total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192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288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$             58,880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88,320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3114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  TFS as a Service - Team Onboarding 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Team on boarding process 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   24,000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       - Source Code Migration Strategy 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$             12,000 </a:t>
                      </a:r>
                      <a:endPara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</a:rPr>
                        <a:t> $             12,000 </a:t>
                      </a:r>
                      <a:endParaRPr lang="en-US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>
                    <a:solidFill>
                      <a:srgbClr val="FFC000"/>
                    </a:solidFill>
                  </a:tcPr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       - Pilot Team on boarding assistance 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120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200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300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$             36,000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60,000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531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       - Architect/EM oversight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64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340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$             13,600 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21,760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2884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 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chemeClr val="bg2"/>
                          </a:solidFill>
                          <a:effectLst/>
                        </a:rPr>
                        <a:t>240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384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    73,600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2"/>
                          </a:solidFill>
                          <a:effectLst/>
                        </a:rPr>
                        <a:t> $          117,760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44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  <a:tr h="16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Grand total*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580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916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bg2"/>
                          </a:solidFill>
                          <a:effectLst/>
                        </a:rPr>
                        <a:t> </a:t>
                      </a:r>
                      <a:endParaRPr lang="en-US" sz="80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</a:rPr>
                        <a:t>$     177,840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2"/>
                          </a:solidFill>
                          <a:effectLst/>
                        </a:rPr>
                        <a:t> $     280,880 </a:t>
                      </a:r>
                      <a:endParaRPr lang="en-US" sz="800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6" marR="50386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975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231776"/>
            <a:ext cx="8229600" cy="5302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Why TFS?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5871858" y="2592380"/>
            <a:ext cx="138505" cy="19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29" tIns="34265" rIns="68529" bIns="34265">
            <a:spAutoFit/>
          </a:bodyPr>
          <a:lstStyle/>
          <a:p>
            <a:pPr algn="ctr"/>
            <a:endParaRPr lang="en-US" sz="800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38200"/>
            <a:ext cx="4876800" cy="5590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36" y="2259935"/>
            <a:ext cx="1066800" cy="106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205" y="1473352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50" y="3422376"/>
            <a:ext cx="13716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920310"/>
            <a:ext cx="2650236" cy="565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40" y="3145457"/>
            <a:ext cx="2072546" cy="1381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271" y="1263239"/>
            <a:ext cx="996696" cy="9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77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Enterprise TFS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8"/>
            <a:ext cx="6402916" cy="4144962"/>
          </a:xfrm>
        </p:spPr>
        <p:txBody>
          <a:bodyPr/>
          <a:lstStyle/>
          <a:p>
            <a:r>
              <a:rPr lang="en-US" dirty="0" smtClean="0"/>
              <a:t>Centralized Repository</a:t>
            </a:r>
          </a:p>
          <a:p>
            <a:pPr lvl="1"/>
            <a:r>
              <a:rPr lang="en-US" dirty="0" smtClean="0"/>
              <a:t>High Availability</a:t>
            </a:r>
          </a:p>
          <a:p>
            <a:pPr lvl="1"/>
            <a:r>
              <a:rPr lang="en-US" dirty="0" smtClean="0"/>
              <a:t>Improved Disaster Recovery</a:t>
            </a:r>
          </a:p>
          <a:p>
            <a:pPr lvl="1"/>
            <a:r>
              <a:rPr lang="en-US" dirty="0"/>
              <a:t>Increased collaboration/sharing</a:t>
            </a:r>
          </a:p>
          <a:p>
            <a:pPr lvl="1"/>
            <a:r>
              <a:rPr lang="en-US" dirty="0"/>
              <a:t>Reduced </a:t>
            </a:r>
            <a:r>
              <a:rPr lang="en-US" dirty="0" smtClean="0"/>
              <a:t>cost</a:t>
            </a:r>
          </a:p>
          <a:p>
            <a:r>
              <a:rPr lang="en-US" dirty="0" smtClean="0"/>
              <a:t>Support Specialists – customization, maintenance and support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Visibility – customized Key Performance Indicators (KPI’s)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Training – increased knowledge of capabilities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26941" y="206188"/>
            <a:ext cx="4504514" cy="56612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315200" y="5948082"/>
            <a:ext cx="4834978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Infography</a:t>
            </a:r>
            <a:r>
              <a:rPr lang="en-US" sz="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created by </a:t>
            </a:r>
            <a:r>
              <a:rPr lang="en-US" sz="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InCycle</a:t>
            </a:r>
            <a:r>
              <a:rPr lang="en-US" sz="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 Software</a:t>
            </a:r>
          </a:p>
          <a:p>
            <a:r>
              <a:rPr lang="en-US" sz="800" dirty="0" smtClean="0">
                <a:solidFill>
                  <a:schemeClr val="bg2"/>
                </a:solidFill>
                <a:latin typeface="Calibri" panose="020F0502020204030204" pitchFamily="34" charset="0"/>
              </a:rPr>
              <a:t>Source information from Forrester:  The Total, Economic Impact of Microsoft Application Life Cycle </a:t>
            </a:r>
            <a:r>
              <a:rPr lang="en-US" sz="800" dirty="0" err="1" smtClean="0">
                <a:solidFill>
                  <a:schemeClr val="bg2"/>
                </a:solidFill>
                <a:latin typeface="Calibri" panose="020F0502020204030204" pitchFamily="34" charset="0"/>
              </a:rPr>
              <a:t>Mangement</a:t>
            </a:r>
            <a:endParaRPr lang="en-US" sz="800" dirty="0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80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Who would use ETFS?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25587"/>
            <a:ext cx="7507816" cy="4519611"/>
          </a:xfrm>
        </p:spPr>
        <p:txBody>
          <a:bodyPr/>
          <a:lstStyle/>
          <a:p>
            <a:r>
              <a:rPr lang="en-US" sz="2000" dirty="0" smtClean="0"/>
              <a:t>Project Management – plan, schedule, assign and track a project</a:t>
            </a:r>
          </a:p>
          <a:p>
            <a:r>
              <a:rPr lang="en-US" sz="2000" dirty="0" smtClean="0"/>
              <a:t>Business Analyst – record and track requirements</a:t>
            </a:r>
          </a:p>
          <a:p>
            <a:r>
              <a:rPr lang="en-US" sz="2000" dirty="0" smtClean="0"/>
              <a:t>Tester – track bugs – what’s fixed, what to test</a:t>
            </a:r>
          </a:p>
          <a:p>
            <a:r>
              <a:rPr lang="en-US" sz="2000" dirty="0"/>
              <a:t>Software development teams – Windows / Android / iOS / embedded systems</a:t>
            </a:r>
          </a:p>
          <a:p>
            <a:r>
              <a:rPr lang="en-US" sz="2000" dirty="0" err="1"/>
              <a:t>DevOps</a:t>
            </a:r>
            <a:r>
              <a:rPr lang="en-US" sz="2000" dirty="0"/>
              <a:t> – automated build, test and </a:t>
            </a:r>
            <a:r>
              <a:rPr lang="en-US" sz="2000" dirty="0" smtClean="0"/>
              <a:t>deploy</a:t>
            </a:r>
          </a:p>
          <a:p>
            <a:r>
              <a:rPr lang="en-US" sz="2000" dirty="0" smtClean="0"/>
              <a:t>Stakeholders – see progress of project</a:t>
            </a:r>
            <a:endParaRPr lang="en-US" sz="2000" dirty="0"/>
          </a:p>
          <a:p>
            <a:r>
              <a:rPr lang="en-US" sz="2000" dirty="0" smtClean="0"/>
              <a:t>Regulatory – track requirements and outstanding issues</a:t>
            </a:r>
          </a:p>
          <a:p>
            <a:r>
              <a:rPr lang="en-US" sz="2000" dirty="0" smtClean="0"/>
              <a:t>Product teams (e.g., </a:t>
            </a:r>
            <a:r>
              <a:rPr lang="en-US" sz="2000" dirty="0" err="1" smtClean="0"/>
              <a:t>XBox</a:t>
            </a:r>
            <a:r>
              <a:rPr lang="en-US" sz="2000" dirty="0" smtClean="0"/>
              <a:t>) have successfully used TFS for hardware/software delivery.</a:t>
            </a:r>
          </a:p>
          <a:p>
            <a:r>
              <a:rPr lang="en-US" sz="2000" dirty="0" smtClean="0"/>
              <a:t>Globally available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463" y="1418253"/>
            <a:ext cx="3771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01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Team Foundation Server (TFS)?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257139"/>
            <a:ext cx="6677025" cy="1550987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Team </a:t>
            </a:r>
            <a:r>
              <a:rPr lang="en-US" sz="2000" b="1" dirty="0"/>
              <a:t>Foundation Server</a:t>
            </a:r>
            <a:r>
              <a:rPr lang="en-US" sz="2000" dirty="0"/>
              <a:t> is a Microsoft product which provides source code management, reporting, requirements management, project management, automated builds, lab management, testing and release management capabilities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 descr="http://arsenalcontent/redirectURL.aspx?ContentID=148675&amp;Url=Marketing/VSTS%202010%20Stadium%20Graphic%20-%20NDA08102008174509/vsts_diagram1_v3_3block_print.png&amp;Portal=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0066" y="516709"/>
            <a:ext cx="4395018" cy="3031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825683" y="2739303"/>
            <a:ext cx="4196983" cy="3911860"/>
            <a:chOff x="825683" y="2739303"/>
            <a:chExt cx="4196983" cy="3911860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561820359"/>
                </p:ext>
              </p:extLst>
            </p:nvPr>
          </p:nvGraphicFramePr>
          <p:xfrm>
            <a:off x="825683" y="2739303"/>
            <a:ext cx="4196983" cy="391186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154518" y="3945944"/>
              <a:ext cx="17075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Application Lifecycle Management (ALM)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5272216" y="410483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sz="2000" b="1" dirty="0"/>
              <a:t>Application Lifecycle Management </a:t>
            </a:r>
            <a:r>
              <a:rPr lang="en-US" sz="2000" dirty="0"/>
              <a:t>using Visual Studio Team Foundation Server provides proven practices to manage application lifecycle. Manage source code across teams; develop, build, and test applications; plan projects, track work, and report progress. </a:t>
            </a:r>
          </a:p>
        </p:txBody>
      </p:sp>
    </p:spTree>
    <p:extLst>
      <p:ext uri="{BB962C8B-B14F-4D97-AF65-F5344CB8AC3E}">
        <p14:creationId xmlns:p14="http://schemas.microsoft.com/office/powerpoint/2010/main" val="3723647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231776"/>
            <a:ext cx="8229600" cy="5302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NTI-Core: Software Life-cycle Support System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1192146"/>
            <a:ext cx="4593771" cy="3693297"/>
          </a:xfrm>
          <a:prstGeom prst="rect">
            <a:avLst/>
          </a:prstGeom>
          <a:noFill/>
        </p:spPr>
        <p:txBody>
          <a:bodyPr wrap="square" lIns="91418" tIns="45709" rIns="91418" bIns="45709">
            <a:spAutoFit/>
          </a:bodyPr>
          <a:lstStyle/>
          <a:p>
            <a:pPr marL="234894" indent="-234894"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Technology: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Establish a Software Life-cycle Support System (SLSS) by leveraging Microsoft Team Foundation Server (TFS).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Arial Narrow" pitchFamily="34" charset="0"/>
            </a:endParaRPr>
          </a:p>
          <a:p>
            <a:pPr marL="234894" indent="-234894"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Objectives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: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Engage Microsoft Consulting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Deploy and Verify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Engage and Train IT Ops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 SEMS </a:t>
            </a:r>
            <a:r>
              <a:rPr lang="en-US" dirty="0" err="1" smtClean="0"/>
              <a:t>DevOps</a:t>
            </a:r>
            <a:r>
              <a:rPr lang="en-US" dirty="0" smtClean="0"/>
              <a:t>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Initiate migration of HISD Team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Migration of SEMSTFS Teams</a:t>
            </a:r>
          </a:p>
          <a:p>
            <a:pPr marL="234894" indent="-234894">
              <a:buFont typeface="Arial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latin typeface="Arial Narrow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172199" y="1211062"/>
            <a:ext cx="4866701" cy="4967729"/>
            <a:chOff x="4648200" y="1211061"/>
            <a:chExt cx="4341564" cy="3970539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648200" y="1718633"/>
              <a:ext cx="4340225" cy="3462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18" tIns="45709" rIns="91418" bIns="4570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9" name="TextBox 33"/>
            <p:cNvSpPr txBox="1">
              <a:spLocks noChangeArrowheads="1"/>
            </p:cNvSpPr>
            <p:nvPr/>
          </p:nvSpPr>
          <p:spPr bwMode="auto">
            <a:xfrm>
              <a:off x="4649692" y="1211061"/>
              <a:ext cx="4340072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18" tIns="45709" rIns="91418" bIns="4570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 Narrow" pitchFamily="34" charset="0"/>
                </a:rPr>
                <a:t>Businesses</a:t>
              </a:r>
              <a:r>
                <a:rPr lang="en-US" sz="1600" dirty="0">
                  <a:solidFill>
                    <a:srgbClr val="000000"/>
                  </a:solidFill>
                  <a:latin typeface="Arial Narrow" pitchFamily="34" charset="0"/>
                </a:rPr>
                <a:t> – HISD, TSSD, </a:t>
              </a:r>
              <a:r>
                <a:rPr lang="en-US" sz="1600" dirty="0" smtClean="0">
                  <a:solidFill>
                    <a:srgbClr val="000000"/>
                  </a:solidFill>
                  <a:latin typeface="Arial Narrow" pitchFamily="34" charset="0"/>
                </a:rPr>
                <a:t>IPD, DOC</a:t>
              </a:r>
              <a:endParaRPr lang="en-US" sz="1600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188075" y="1777608"/>
            <a:ext cx="4406900" cy="440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8" tIns="45709" rIns="91418" bIns="45709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Status: 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 pitchFamily="34" charset="0"/>
              </a:rPr>
              <a:t>Pre-NTI to Explore </a:t>
            </a:r>
            <a:r>
              <a:rPr lang="en-US" dirty="0" smtClean="0">
                <a:solidFill>
                  <a:srgbClr val="000000"/>
                </a:solidFill>
                <a:latin typeface="Arial Narrow" pitchFamily="34" charset="0"/>
              </a:rPr>
              <a:t>(Sept – Dec)</a:t>
            </a:r>
            <a:endParaRPr lang="en-US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Resources</a:t>
            </a:r>
            <a:r>
              <a:rPr lang="en-US" b="1" dirty="0" smtClean="0">
                <a:solidFill>
                  <a:srgbClr val="000000"/>
                </a:solidFill>
                <a:latin typeface="Arial Narrow" pitchFamily="34" charset="0"/>
              </a:rPr>
              <a:t>:		$200 K</a:t>
            </a:r>
            <a:endParaRPr lang="en-US" b="1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4.0 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FTE for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 Mike O’Brien		1.0 FTE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Don Carlson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0.5 FTE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New Hire for </a:t>
            </a:r>
            <a:r>
              <a:rPr lang="en-US" sz="1600" dirty="0" err="1" smtClean="0">
                <a:solidFill>
                  <a:srgbClr val="000000"/>
                </a:solidFill>
                <a:latin typeface="Arial Narrow" pitchFamily="34" charset="0"/>
              </a:rPr>
              <a:t>DevOps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 Team	1.0 FTE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 Narrow" pitchFamily="34" charset="0"/>
              </a:rPr>
              <a:t>DevOps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 Offshore resource	0.5 FTE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IT Operations Team	1.0 FTE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 Dave Schaller – HISD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 Scott Howard – HISD</a:t>
            </a:r>
          </a:p>
          <a:p>
            <a:pPr>
              <a:defRPr/>
            </a:pPr>
            <a:endParaRPr lang="en-US" sz="1600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sz="1600" dirty="0" smtClean="0">
                <a:solidFill>
                  <a:srgbClr val="000000"/>
                </a:solidFill>
                <a:latin typeface="Arial Narrow" pitchFamily="34" charset="0"/>
              </a:rPr>
              <a:t>Microsoft Consulting		</a:t>
            </a: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$180 k</a:t>
            </a:r>
          </a:p>
          <a:p>
            <a:pPr>
              <a:defRPr/>
            </a:pPr>
            <a:endParaRPr lang="en-US" sz="1600" dirty="0" smtClean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Total </a:t>
            </a:r>
            <a:r>
              <a:rPr lang="en-US" sz="1600" b="1" dirty="0">
                <a:solidFill>
                  <a:srgbClr val="000000"/>
                </a:solidFill>
                <a:latin typeface="Arial Narrow" pitchFamily="34" charset="0"/>
              </a:rPr>
              <a:t>funding request</a:t>
            </a:r>
            <a:r>
              <a:rPr lang="en-US" sz="1600" dirty="0">
                <a:solidFill>
                  <a:srgbClr val="000000"/>
                </a:solidFill>
                <a:latin typeface="Arial Narrow" pitchFamily="34" charset="0"/>
              </a:rPr>
              <a:t>		</a:t>
            </a:r>
            <a:r>
              <a:rPr lang="en-US" sz="1600" b="1" dirty="0" smtClean="0">
                <a:solidFill>
                  <a:srgbClr val="000000"/>
                </a:solidFill>
                <a:latin typeface="Arial Narrow" pitchFamily="34" charset="0"/>
              </a:rPr>
              <a:t>$380 K</a:t>
            </a:r>
          </a:p>
          <a:p>
            <a:pPr>
              <a:defRPr/>
            </a:pPr>
            <a:endParaRPr lang="en-US" sz="1600" dirty="0">
              <a:solidFill>
                <a:srgbClr val="000000"/>
              </a:solidFill>
              <a:latin typeface="Arial Narrow" pitchFamily="34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Arial Narrow" pitchFamily="34" charset="0"/>
              </a:rPr>
              <a:t>Key SEMS Contact: </a:t>
            </a: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Mike O’Brien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08" y="4885443"/>
            <a:ext cx="3121953" cy="17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82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231776"/>
            <a:ext cx="8229600" cy="5302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Current ALM Landscape at 3M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4613249" y="2639876"/>
            <a:ext cx="138505" cy="19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29" tIns="34265" rIns="68529" bIns="34265">
            <a:spAutoFit/>
          </a:bodyPr>
          <a:lstStyle/>
          <a:p>
            <a:pPr algn="ctr"/>
            <a:endParaRPr lang="en-US" sz="800" dirty="0">
              <a:solidFill>
                <a:schemeClr val="bg2">
                  <a:lumMod val="60000"/>
                  <a:lumOff val="40000"/>
                </a:schemeClr>
              </a:solidFill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4834" y="1534878"/>
            <a:ext cx="3180294" cy="2121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37411" y="1852480"/>
            <a:ext cx="781444" cy="676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88953" y="1881095"/>
            <a:ext cx="781444" cy="6766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70518" y="2754350"/>
            <a:ext cx="781444" cy="6766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95033" y="2749008"/>
            <a:ext cx="781444" cy="6766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81129" y="1404249"/>
            <a:ext cx="1294077" cy="1312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57251" y="1702821"/>
            <a:ext cx="781444" cy="6766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16047" y="1976609"/>
            <a:ext cx="308943" cy="414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61097" y="2024845"/>
            <a:ext cx="308943" cy="4145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28082" y="2885409"/>
            <a:ext cx="308943" cy="414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52154" y="2885409"/>
            <a:ext cx="308943" cy="4145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48401" y="1846029"/>
            <a:ext cx="308943" cy="4145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18822" y="2885409"/>
            <a:ext cx="1175470" cy="1132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02044" y="3104179"/>
            <a:ext cx="781444" cy="67663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38294" y="3235239"/>
            <a:ext cx="308943" cy="41451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90332" y="3847497"/>
            <a:ext cx="1096444" cy="1372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750813" y="4096570"/>
            <a:ext cx="575482" cy="6217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126686" y="3748587"/>
            <a:ext cx="2162600" cy="1420324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95058" y="4020606"/>
            <a:ext cx="781444" cy="6766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55952" y="4380025"/>
            <a:ext cx="781444" cy="6766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31308" y="4151666"/>
            <a:ext cx="308943" cy="4145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592203" y="4511085"/>
            <a:ext cx="308943" cy="41451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223793" y="3328801"/>
            <a:ext cx="581540" cy="77416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152095" y="2451822"/>
            <a:ext cx="906979" cy="14927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397443" y="3780813"/>
            <a:ext cx="658196" cy="5066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674049" y="4126073"/>
            <a:ext cx="1029810" cy="353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23705" y="1845549"/>
            <a:ext cx="267463" cy="29775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685078" y="1875968"/>
            <a:ext cx="267463" cy="29775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055814" y="2749008"/>
            <a:ext cx="267463" cy="29775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382972" y="2747848"/>
            <a:ext cx="267463" cy="29775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953302" y="1703602"/>
            <a:ext cx="267463" cy="29775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580194" y="4751821"/>
            <a:ext cx="267463" cy="29775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827570" y="4760742"/>
            <a:ext cx="267463" cy="2977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058832" y="4760742"/>
            <a:ext cx="267463" cy="29775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500418" y="3105346"/>
            <a:ext cx="267463" cy="29775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94350" y="4010092"/>
            <a:ext cx="267463" cy="29775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854327" y="4372431"/>
            <a:ext cx="267463" cy="2977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18855" y="1988433"/>
            <a:ext cx="419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TFS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90163" y="2111170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Rational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2285" y="1124362"/>
            <a:ext cx="57656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TFS in wide use across 3M – up to 30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Each with staff to maintain, backup and 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Annual cost per server = $42k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30 servers = $1.2M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more systems coming online every day!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Decentralized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Services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within 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Small scale development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Lack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common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Little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or no reuse of solutions across groups/divisions/company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Redundancy of personnel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Underutilization of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technology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31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Centralized ALM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1" y="1525588"/>
            <a:ext cx="6741725" cy="4144962"/>
          </a:xfrm>
        </p:spPr>
        <p:txBody>
          <a:bodyPr/>
          <a:lstStyle/>
          <a:p>
            <a:r>
              <a:rPr lang="en-US" sz="2400" dirty="0" smtClean="0"/>
              <a:t>Accelerate development process maturity company wide</a:t>
            </a:r>
          </a:p>
          <a:p>
            <a:r>
              <a:rPr lang="en-US" sz="2400" dirty="0" smtClean="0"/>
              <a:t>Measure </a:t>
            </a:r>
            <a:r>
              <a:rPr lang="en-US" sz="2400" dirty="0"/>
              <a:t>process </a:t>
            </a:r>
            <a:r>
              <a:rPr lang="en-US" sz="2400" dirty="0" smtClean="0"/>
              <a:t>metrics - focus on quality and efficiency</a:t>
            </a:r>
          </a:p>
          <a:p>
            <a:r>
              <a:rPr lang="en-US" sz="2400" dirty="0"/>
              <a:t>Standardize development process and tools</a:t>
            </a:r>
            <a:endParaRPr lang="en-US" sz="2400" dirty="0" smtClean="0"/>
          </a:p>
          <a:p>
            <a:r>
              <a:rPr lang="en-US" sz="2400" dirty="0" smtClean="0"/>
              <a:t>Reduces </a:t>
            </a:r>
            <a:r>
              <a:rPr lang="en-US" sz="2400" dirty="0"/>
              <a:t>licensing costs by eliminating </a:t>
            </a:r>
            <a:r>
              <a:rPr lang="en-US" sz="2400" dirty="0" smtClean="0"/>
              <a:t>redundant tools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ower </a:t>
            </a:r>
            <a:r>
              <a:rPr lang="en-US" sz="2400" dirty="0"/>
              <a:t>in numbers - Negotiation of future costs</a:t>
            </a:r>
          </a:p>
          <a:p>
            <a:pPr lvl="1"/>
            <a:r>
              <a:rPr lang="en-US" sz="1800" dirty="0"/>
              <a:t>Training, software licenses, hardware, Microsoft is taking notice of </a:t>
            </a:r>
            <a:r>
              <a:rPr lang="en-US" sz="1800" dirty="0" err="1"/>
              <a:t>corp</a:t>
            </a:r>
            <a:r>
              <a:rPr lang="en-US" sz="1800" dirty="0"/>
              <a:t> level activities…</a:t>
            </a:r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55" name="Group 54"/>
          <p:cNvGrpSpPr/>
          <p:nvPr/>
        </p:nvGrpSpPr>
        <p:grpSpPr>
          <a:xfrm>
            <a:off x="9826593" y="433723"/>
            <a:ext cx="1927876" cy="2183729"/>
            <a:chOff x="6140429" y="1584183"/>
            <a:chExt cx="1927876" cy="21837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6140429" y="1584183"/>
              <a:ext cx="1927876" cy="218372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Decentralized</a:t>
              </a:r>
              <a:endPara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8172" y="1816904"/>
              <a:ext cx="363901" cy="45985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3" name="Group 22"/>
            <p:cNvGrpSpPr/>
            <p:nvPr/>
          </p:nvGrpSpPr>
          <p:grpSpPr>
            <a:xfrm rot="16200000">
              <a:off x="6233655" y="1942039"/>
              <a:ext cx="674825" cy="105845"/>
              <a:chOff x="5645380" y="4464605"/>
              <a:chExt cx="986118" cy="161367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645380" y="4464607"/>
                <a:ext cx="986118" cy="1613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flipV="1">
                <a:off x="5645381" y="4464605"/>
                <a:ext cx="368511" cy="161365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6639" y="1882355"/>
              <a:ext cx="363901" cy="45985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40" name="Group 39"/>
            <p:cNvGrpSpPr/>
            <p:nvPr/>
          </p:nvGrpSpPr>
          <p:grpSpPr>
            <a:xfrm rot="16200000">
              <a:off x="7412131" y="2007490"/>
              <a:ext cx="674825" cy="105844"/>
              <a:chOff x="5645380" y="4464607"/>
              <a:chExt cx="986118" cy="16136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645380" y="4464607"/>
                <a:ext cx="986118" cy="1613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V="1">
                <a:off x="5645381" y="4464608"/>
                <a:ext cx="182184" cy="161364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1093" y="2773803"/>
              <a:ext cx="363901" cy="45985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44" name="Group 43"/>
            <p:cNvGrpSpPr/>
            <p:nvPr/>
          </p:nvGrpSpPr>
          <p:grpSpPr>
            <a:xfrm rot="16200000">
              <a:off x="6286585" y="2898938"/>
              <a:ext cx="674825" cy="105846"/>
              <a:chOff x="5645380" y="4464604"/>
              <a:chExt cx="986118" cy="16136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645380" y="4464607"/>
                <a:ext cx="986118" cy="1613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flipV="1">
                <a:off x="5645383" y="4464604"/>
                <a:ext cx="81270" cy="161366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4739" y="3055599"/>
              <a:ext cx="363901" cy="459854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 rot="16200000">
              <a:off x="7470213" y="3180734"/>
              <a:ext cx="674825" cy="105846"/>
              <a:chOff x="5645380" y="4464604"/>
              <a:chExt cx="986118" cy="16136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645380" y="4464607"/>
                <a:ext cx="986118" cy="1613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 flipV="1">
                <a:off x="5645381" y="4464604"/>
                <a:ext cx="646724" cy="161369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8448" y="2361805"/>
              <a:ext cx="363901" cy="45985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2" name="Group 51"/>
            <p:cNvGrpSpPr/>
            <p:nvPr/>
          </p:nvGrpSpPr>
          <p:grpSpPr>
            <a:xfrm rot="16200000">
              <a:off x="6873942" y="2486939"/>
              <a:ext cx="674825" cy="105846"/>
              <a:chOff x="5645380" y="4464607"/>
              <a:chExt cx="986118" cy="16136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645380" y="4464607"/>
                <a:ext cx="986118" cy="16136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V="1">
                <a:off x="5645383" y="4464608"/>
                <a:ext cx="384066" cy="161367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>
                      <a:shade val="30000"/>
                      <a:satMod val="115000"/>
                    </a:srgbClr>
                  </a:gs>
                  <a:gs pos="50000">
                    <a:srgbClr val="92D050">
                      <a:shade val="67500"/>
                      <a:satMod val="115000"/>
                    </a:srgbClr>
                  </a:gs>
                  <a:gs pos="100000">
                    <a:srgbClr val="92D05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9712034" y="2636260"/>
            <a:ext cx="2004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Groups mature individually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659059" y="3686540"/>
            <a:ext cx="1927876" cy="21837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entralized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593" y="3915653"/>
            <a:ext cx="363901" cy="459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163" y="3825356"/>
            <a:ext cx="363901" cy="459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04" y="4799646"/>
            <a:ext cx="363901" cy="459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253" y="4876160"/>
            <a:ext cx="363901" cy="459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845" y="5330911"/>
            <a:ext cx="363901" cy="459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8" name="Group 67"/>
          <p:cNvGrpSpPr/>
          <p:nvPr/>
        </p:nvGrpSpPr>
        <p:grpSpPr>
          <a:xfrm rot="16200000">
            <a:off x="10366461" y="4519001"/>
            <a:ext cx="674825" cy="207244"/>
            <a:chOff x="5645379" y="4462560"/>
            <a:chExt cx="986118" cy="163406"/>
          </a:xfrm>
        </p:grpSpPr>
        <p:sp>
          <p:nvSpPr>
            <p:cNvPr id="69" name="Rectangle 68"/>
            <p:cNvSpPr/>
            <p:nvPr/>
          </p:nvSpPr>
          <p:spPr>
            <a:xfrm>
              <a:off x="5645379" y="4464601"/>
              <a:ext cx="986118" cy="1613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flipV="1">
              <a:off x="5645383" y="4462560"/>
              <a:ext cx="426407" cy="161365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9659059" y="5881497"/>
            <a:ext cx="197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Groups mature collectively</a:t>
            </a:r>
          </a:p>
        </p:txBody>
      </p:sp>
      <p:cxnSp>
        <p:nvCxnSpPr>
          <p:cNvPr id="83" name="Straight Connector 82"/>
          <p:cNvCxnSpPr>
            <a:endCxn id="69" idx="0"/>
          </p:cNvCxnSpPr>
          <p:nvPr/>
        </p:nvCxnSpPr>
        <p:spPr>
          <a:xfrm>
            <a:off x="10179390" y="4303739"/>
            <a:ext cx="423457" cy="318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3" idx="3"/>
            <a:endCxn id="69" idx="0"/>
          </p:cNvCxnSpPr>
          <p:nvPr/>
        </p:nvCxnSpPr>
        <p:spPr>
          <a:xfrm flipV="1">
            <a:off x="10136505" y="4622621"/>
            <a:ext cx="466342" cy="406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9" idx="2"/>
            <a:endCxn id="65" idx="1"/>
          </p:cNvCxnSpPr>
          <p:nvPr/>
        </p:nvCxnSpPr>
        <p:spPr>
          <a:xfrm>
            <a:off x="10807502" y="4622621"/>
            <a:ext cx="335751" cy="483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9" idx="2"/>
            <a:endCxn id="61" idx="2"/>
          </p:cNvCxnSpPr>
          <p:nvPr/>
        </p:nvCxnSpPr>
        <p:spPr>
          <a:xfrm flipV="1">
            <a:off x="10807502" y="4285210"/>
            <a:ext cx="460612" cy="337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9" idx="1"/>
            <a:endCxn id="67" idx="0"/>
          </p:cNvCxnSpPr>
          <p:nvPr/>
        </p:nvCxnSpPr>
        <p:spPr>
          <a:xfrm>
            <a:off x="10705175" y="4960034"/>
            <a:ext cx="14621" cy="370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 rot="16200000" flipV="1">
            <a:off x="10606860" y="4493559"/>
            <a:ext cx="191413" cy="204655"/>
          </a:xfrm>
          <a:prstGeom prst="rect">
            <a:avLst/>
          </a:prstGeom>
          <a:pattFill prst="wdUpDiag">
            <a:fgClr>
              <a:srgbClr val="92D050"/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rved Right Arrow 104"/>
          <p:cNvSpPr/>
          <p:nvPr/>
        </p:nvSpPr>
        <p:spPr>
          <a:xfrm>
            <a:off x="7861764" y="1726219"/>
            <a:ext cx="1309019" cy="2668520"/>
          </a:xfrm>
          <a:prstGeom prst="curved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3244709" y="4515942"/>
            <a:ext cx="4141737" cy="162993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Process Improvement Value (CMMI)</a:t>
            </a:r>
          </a:p>
          <a:p>
            <a:pPr algn="r"/>
            <a:r>
              <a:rPr lang="en-US" dirty="0" smtClean="0"/>
              <a:t>Reduction in Time to Market:  19%</a:t>
            </a:r>
          </a:p>
          <a:p>
            <a:pPr algn="r"/>
            <a:r>
              <a:rPr lang="en-US" dirty="0" smtClean="0"/>
              <a:t>Productivity Gain:  35%</a:t>
            </a:r>
          </a:p>
          <a:p>
            <a:pPr algn="r"/>
            <a:r>
              <a:rPr lang="en-US" dirty="0" smtClean="0"/>
              <a:t>Early Detection Gain:  22%</a:t>
            </a:r>
          </a:p>
          <a:p>
            <a:pPr algn="r"/>
            <a:r>
              <a:rPr lang="en-US" dirty="0" smtClean="0"/>
              <a:t>Reduction of Post-Release Defects:  39%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69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5" y="239714"/>
            <a:ext cx="10972801" cy="530225"/>
          </a:xfrm>
        </p:spPr>
        <p:txBody>
          <a:bodyPr/>
          <a:lstStyle/>
          <a:p>
            <a:r>
              <a:rPr lang="en-US" dirty="0" smtClean="0"/>
              <a:t>ETFS Roadmap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01247"/>
              </p:ext>
            </p:extLst>
          </p:nvPr>
        </p:nvGraphicFramePr>
        <p:xfrm>
          <a:off x="778935" y="881271"/>
          <a:ext cx="11201401" cy="531342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79283"/>
                <a:gridCol w="1863071"/>
                <a:gridCol w="1863071"/>
                <a:gridCol w="2947988"/>
                <a:gridCol w="2947988"/>
              </a:tblGrid>
              <a:tr h="508258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Build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Adopt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Mature</a:t>
                      </a:r>
                    </a:p>
                  </a:txBody>
                  <a:tcPr anchor="ctr"/>
                </a:tc>
              </a:tr>
              <a:tr h="412377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Timeline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2015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273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Q2-Q3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1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Pre-NTI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$45k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Explore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$380k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$350k Budget Gap</a:t>
                      </a:r>
                      <a:endParaRPr lang="en-US" sz="1400" b="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($750k Total Operating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Budget)</a:t>
                      </a:r>
                      <a:endParaRPr lang="en-US" sz="1400" baseline="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$350k Budget Gap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($900k Total Operating Budget)</a:t>
                      </a:r>
                    </a:p>
                  </a:txBody>
                  <a:tcPr anchor="ctr"/>
                </a:tc>
              </a:tr>
              <a:tr h="6616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Targeted Users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HISD, SEMS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(900 users)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HIS, SEMS</a:t>
                      </a:r>
                    </a:p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Q3: TSSD, IPD, FSD, SOSD</a:t>
                      </a:r>
                    </a:p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(500+ users)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All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6616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Resources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 FTE / 2 Contractors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(+1 contractor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hire)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2.5 FTE / 2.5 Contractors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(+1 contractor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hire)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FTE / 3 Contractors</a:t>
                      </a:r>
                    </a:p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(+1 new hire)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</a:tr>
              <a:tr h="20251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Milestones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Service Implementation (Sept – Dec)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Engage Microsoft Team: $180k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Install QA &amp; PROD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Environments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Train IT Operations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Form SEMS </a:t>
                      </a:r>
                      <a:r>
                        <a:rPr lang="en-US" sz="12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DevOps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Onboard HIS and SEMS teams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Develop Demo and training material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Perform Demos and training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Launch service with HIS and SEMS</a:t>
                      </a:r>
                      <a:endParaRPr lang="en-US" sz="1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Work toward Enterprise Software Development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 onboarding HIS and SEMS users (Jan-June)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Begin onboarding for additional users (July – Dec)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 to </a:t>
                      </a:r>
                      <a:r>
                        <a:rPr lang="en-US" sz="12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DevOps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team (+1 new hire)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Establish System Governance for Build, Reports, and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Expand functionality</a:t>
                      </a:r>
                    </a:p>
                    <a:p>
                      <a:pPr algn="ctr"/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Transition ETFS to IT (Managed Services Team)</a:t>
                      </a:r>
                    </a:p>
                    <a:p>
                      <a:pPr marL="285750" indent="-28575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Goal:  80% of software product teams on ETFS</a:t>
                      </a:r>
                    </a:p>
                    <a:p>
                      <a:pPr marL="285750" indent="-28575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 to </a:t>
                      </a:r>
                      <a:r>
                        <a:rPr lang="en-US" sz="12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DevOps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team (+1 new hire)</a:t>
                      </a:r>
                    </a:p>
                    <a:p>
                      <a:pPr marL="285750" indent="-28575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Continue work on Enterprise Software Development Process</a:t>
                      </a:r>
                    </a:p>
                    <a:p>
                      <a:pPr marL="285750" indent="-28575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Drive ALM best practices throughout company by demonstrating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functionality of Process,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</a:t>
                      </a: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ools and integrated systems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137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Breakdown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369347"/>
              </p:ext>
            </p:extLst>
          </p:nvPr>
        </p:nvGraphicFramePr>
        <p:xfrm>
          <a:off x="912813" y="1525588"/>
          <a:ext cx="10972800" cy="414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71960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and Supply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43499"/>
              </p:ext>
            </p:extLst>
          </p:nvPr>
        </p:nvGraphicFramePr>
        <p:xfrm>
          <a:off x="912813" y="1525588"/>
          <a:ext cx="10972800" cy="414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0620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ETFS – User Cost Models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90390"/>
              </p:ext>
            </p:extLst>
          </p:nvPr>
        </p:nvGraphicFramePr>
        <p:xfrm>
          <a:off x="912285" y="1150940"/>
          <a:ext cx="10755840" cy="400579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354540"/>
                <a:gridCol w="2400300"/>
                <a:gridCol w="2847975"/>
                <a:gridCol w="2505075"/>
                <a:gridCol w="2647950"/>
              </a:tblGrid>
              <a:tr h="39600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Onboarding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Cost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Service Cost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Advantages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for Users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Disadvantages for Users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620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Free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Free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Encourages adoption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barrier to entry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8364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Free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$10/user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per month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Encourages 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Financial barrier for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usage that does not currently exist</a:t>
                      </a:r>
                      <a:endParaRPr lang="en-US" sz="1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Have to develop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manage chargeback system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8447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SEMS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Time &amp; Material Charge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Free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Encourages adoption</a:t>
                      </a:r>
                    </a:p>
                    <a:p>
                      <a:pPr algn="ctr"/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Financial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barrier to adoption</a:t>
                      </a:r>
                    </a:p>
                  </a:txBody>
                  <a:tcPr/>
                </a:tc>
              </a:tr>
              <a:tr h="12224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SEMS</a:t>
                      </a:r>
                      <a:r>
                        <a:rPr lang="en-US" sz="14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Time &amp; Material Charge</a:t>
                      </a:r>
                      <a:endParaRPr lang="en-US" sz="14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$10/user per month</a:t>
                      </a:r>
                    </a:p>
                    <a:p>
                      <a:pPr algn="ctr"/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Financial barrier for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usage that does not currently exist</a:t>
                      </a:r>
                      <a:endParaRPr lang="en-US" sz="1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Financial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barrier to adoption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Have to develop</a:t>
                      </a:r>
                      <a:r>
                        <a:rPr lang="en-US" sz="12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manage chargeback system</a:t>
                      </a:r>
                      <a:endParaRPr lang="en-US" sz="1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96976" y="5495386"/>
            <a:ext cx="7803418" cy="400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Financial barriers to ETFS will hinder adoption and a company wide ALM process.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7606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3_CRPL">
  <a:themeElements>
    <a:clrScheme name="CR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RPL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CRPL">
  <a:themeElements>
    <a:clrScheme name="CR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RPL">
      <a:majorFont>
        <a:latin typeface="Arial Narrow"/>
        <a:ea typeface=""/>
        <a:cs typeface="Arial"/>
      </a:majorFont>
      <a:minorFont>
        <a:latin typeface="Arial Narrow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P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P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IS_Template_PHYSICIAN-FOR-CUSTOMERS_Wide_Editable">
  <a:themeElements>
    <a:clrScheme name="HIS_2012">
      <a:dk1>
        <a:sysClr val="windowText" lastClr="000000"/>
      </a:dk1>
      <a:lt1>
        <a:sysClr val="window" lastClr="FFFFFF"/>
      </a:lt1>
      <a:dk2>
        <a:srgbClr val="666666"/>
      </a:dk2>
      <a:lt2>
        <a:srgbClr val="666666"/>
      </a:lt2>
      <a:accent1>
        <a:srgbClr val="0070C0"/>
      </a:accent1>
      <a:accent2>
        <a:srgbClr val="D02800"/>
      </a:accent2>
      <a:accent3>
        <a:srgbClr val="63701A"/>
      </a:accent3>
      <a:accent4>
        <a:srgbClr val="6274B9"/>
      </a:accent4>
      <a:accent5>
        <a:srgbClr val="00AAD2"/>
      </a:accent5>
      <a:accent6>
        <a:srgbClr val="F2B129"/>
      </a:accent6>
      <a:hlink>
        <a:srgbClr val="003760"/>
      </a:hlink>
      <a:folHlink>
        <a:srgbClr val="9C1E00"/>
      </a:folHlink>
    </a:clrScheme>
    <a:fontScheme name="3M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+mn-lt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Arial" charset="0"/>
            <a:cs typeface="Arial" charset="0"/>
          </a:defRPr>
        </a:defPPr>
      </a:lstStyle>
    </a:lnDef>
    <a:txDef>
      <a:spPr>
        <a:noFill/>
      </a:spPr>
      <a:bodyPr wrap="square" rtlCol="0">
        <a:noAutofit/>
      </a:bodyPr>
      <a:lstStyle>
        <a:defPPr>
          <a:defRPr smtClean="0"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C4CB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AAB2D6"/>
        </a:accent5>
        <a:accent6>
          <a:srgbClr val="A22100"/>
        </a:accent6>
        <a:hlink>
          <a:srgbClr val="4C198C"/>
        </a:hlink>
        <a:folHlink>
          <a:srgbClr val="4C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B326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A221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00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A00"/>
        </a:accent6>
        <a:hlink>
          <a:srgbClr val="0C4CB3"/>
        </a:hlink>
        <a:folHlink>
          <a:srgbClr val="4C19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8B1"/>
        </a:accent1>
        <a:accent2>
          <a:srgbClr val="7C9DCC"/>
        </a:accent2>
        <a:accent3>
          <a:srgbClr val="FFFFFF"/>
        </a:accent3>
        <a:accent4>
          <a:srgbClr val="000000"/>
        </a:accent4>
        <a:accent5>
          <a:srgbClr val="AAB9D5"/>
        </a:accent5>
        <a:accent6>
          <a:srgbClr val="708EB9"/>
        </a:accent6>
        <a:hlink>
          <a:srgbClr val="FF9933"/>
        </a:hlink>
        <a:folHlink>
          <a:srgbClr val="EEF3A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0C259A7161F438FA784257010334D" ma:contentTypeVersion="0" ma:contentTypeDescription="Create a new document." ma:contentTypeScope="" ma:versionID="31bbff30afe39222d43b4451390330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abbac300d77a95f839093bb4e9174a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501587-7F88-4155-AD34-6DC9D24E5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1400CD-2340-446E-865A-049DEA867F5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B5D228A-4BAF-4C40-AF91-0BCA72AD38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63187</TotalTime>
  <Words>2821</Words>
  <Application>Microsoft Office PowerPoint</Application>
  <PresentationFormat>Widescreen</PresentationFormat>
  <Paragraphs>1236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ＭＳ Ｐゴシック</vt:lpstr>
      <vt:lpstr>Arial</vt:lpstr>
      <vt:lpstr>Arial Black</vt:lpstr>
      <vt:lpstr>Arial Narrow</vt:lpstr>
      <vt:lpstr>Calibri</vt:lpstr>
      <vt:lpstr>HelveticaNeueLT Std Cn</vt:lpstr>
      <vt:lpstr>HelveticaNeueLT Std Med Cn</vt:lpstr>
      <vt:lpstr>Segoe UI</vt:lpstr>
      <vt:lpstr>Segoe UI Light</vt:lpstr>
      <vt:lpstr>Segoe UI Semibold</vt:lpstr>
      <vt:lpstr>Times New Roman</vt:lpstr>
      <vt:lpstr>Wingdings</vt:lpstr>
      <vt:lpstr>3_CRPL</vt:lpstr>
      <vt:lpstr>4_CRPL</vt:lpstr>
      <vt:lpstr>HIS_Template_PHYSICIAN-FOR-CUSTOMERS_Wide_Editable</vt:lpstr>
      <vt:lpstr>PowerPoint Presentation</vt:lpstr>
      <vt:lpstr>3M Software Factory – Software Engineering for the Future</vt:lpstr>
      <vt:lpstr>What is Team Foundation Server (TFS)?</vt:lpstr>
      <vt:lpstr>Current ALM Landscape at 3M</vt:lpstr>
      <vt:lpstr>Value of Centralized ALM Solution</vt:lpstr>
      <vt:lpstr>ETFS Roadmap</vt:lpstr>
      <vt:lpstr>Budget Breakdown</vt:lpstr>
      <vt:lpstr>Demand and Supply</vt:lpstr>
      <vt:lpstr>ETFS – User Cost Models</vt:lpstr>
      <vt:lpstr>SEMS DevOps</vt:lpstr>
      <vt:lpstr>ETFS Team Roadmap</vt:lpstr>
      <vt:lpstr>PowerPoint Presentation</vt:lpstr>
      <vt:lpstr>Current Costs</vt:lpstr>
      <vt:lpstr>ETFS 2014 Timeline</vt:lpstr>
      <vt:lpstr>ETFS Roadmap – Milestones </vt:lpstr>
      <vt:lpstr>ETFS Roadmap – Milestones </vt:lpstr>
      <vt:lpstr>ETFS Roadmap – Milestones </vt:lpstr>
      <vt:lpstr>ETFS Timeline</vt:lpstr>
      <vt:lpstr>ETFS Timeline – Service Implementation</vt:lpstr>
      <vt:lpstr>ETFS Timeline</vt:lpstr>
      <vt:lpstr>ETFS Timeline – Ongoing Costs</vt:lpstr>
      <vt:lpstr>ETFS Timeline – Full Team Cost</vt:lpstr>
      <vt:lpstr>Recommendations for ES Workgroup</vt:lpstr>
      <vt:lpstr>Technology Platform and Roadmap</vt:lpstr>
      <vt:lpstr>Task Timeline</vt:lpstr>
      <vt:lpstr>Setup Investment</vt:lpstr>
      <vt:lpstr>Why TFS?</vt:lpstr>
      <vt:lpstr>Benefits of Enterprise TFS Solution</vt:lpstr>
      <vt:lpstr>Who would use ETFS?</vt:lpstr>
      <vt:lpstr>NTI-Core: Software Life-cycle Support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TFS</dc:title>
  <dc:creator>Mike O'Brien</dc:creator>
  <cp:lastModifiedBy>Mike O'Brien</cp:lastModifiedBy>
  <cp:revision>217</cp:revision>
  <cp:lastPrinted>2014-09-11T18:55:32Z</cp:lastPrinted>
  <dcterms:created xsi:type="dcterms:W3CDTF">2014-07-31T16:04:00Z</dcterms:created>
  <dcterms:modified xsi:type="dcterms:W3CDTF">2014-09-26T17:04:35Z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0x010100B7D0C259A7161F438FA784257010334D</vt:lpwstr>
  </property>
</Properties>
</file>