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4" r:id="rId2"/>
    <p:sldId id="266" r:id="rId3"/>
    <p:sldId id="275" r:id="rId4"/>
    <p:sldId id="274" r:id="rId5"/>
    <p:sldId id="279" r:id="rId6"/>
    <p:sldId id="280" r:id="rId7"/>
    <p:sldId id="282" r:id="rId8"/>
    <p:sldId id="271" r:id="rId9"/>
    <p:sldId id="270" r:id="rId10"/>
    <p:sldId id="261" r:id="rId11"/>
    <p:sldId id="262" r:id="rId12"/>
    <p:sldId id="260" r:id="rId13"/>
    <p:sldId id="269" r:id="rId14"/>
    <p:sldId id="272" r:id="rId1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532A5C-B329-4AA2-8F03-1E4323CEAE68}">
          <p14:sldIdLst>
            <p14:sldId id="264"/>
            <p14:sldId id="266"/>
            <p14:sldId id="275"/>
            <p14:sldId id="274"/>
            <p14:sldId id="279"/>
            <p14:sldId id="280"/>
            <p14:sldId id="282"/>
            <p14:sldId id="271"/>
            <p14:sldId id="270"/>
            <p14:sldId id="261"/>
          </p14:sldIdLst>
        </p14:section>
        <p14:section name="Appendix" id="{D5D47467-2CAD-4E4A-B873-008618334A0A}">
          <p14:sldIdLst>
            <p14:sldId id="262"/>
            <p14:sldId id="260"/>
            <p14:sldId id="26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s\semstfs\DefaultCollection\etfs\documentation\presentations\ROI%20Calculations%207-28-201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Cost/User based on Total Users</a:t>
            </a:r>
          </a:p>
        </c:rich>
      </c:tx>
      <c:layout>
        <c:manualLayout>
          <c:xMode val="edge"/>
          <c:yMode val="edge"/>
          <c:x val="0.304321261537790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'Charge back'!$I$2</c:f>
              <c:strCache>
                <c:ptCount val="1"/>
                <c:pt idx="0">
                  <c:v>Team Size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'Charge back'!$M$2:$M$23</c15:sqref>
                  </c15:fullRef>
                </c:ext>
              </c:extLst>
              <c:f>'Charge back'!$M$3:$M$23</c:f>
              <c:strCach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'Charge back'!$I$3:$I$22</c15:sqref>
                  </c15:fullRef>
                </c:ext>
              </c:extLst>
              <c:f>'Charge back'!$I$4:$I$22</c:f>
              <c:numCache>
                <c:formatCode>0.00</c:formatCode>
                <c:ptCount val="19"/>
                <c:pt idx="0">
                  <c:v>1.25</c:v>
                </c:pt>
                <c:pt idx="1">
                  <c:v>1.25</c:v>
                </c:pt>
                <c:pt idx="2">
                  <c:v>1.25</c:v>
                </c:pt>
                <c:pt idx="3">
                  <c:v>1.25</c:v>
                </c:pt>
                <c:pt idx="4">
                  <c:v>1.25</c:v>
                </c:pt>
                <c:pt idx="5">
                  <c:v>1.25</c:v>
                </c:pt>
                <c:pt idx="6">
                  <c:v>1.25</c:v>
                </c:pt>
                <c:pt idx="7">
                  <c:v>1.25</c:v>
                </c:pt>
                <c:pt idx="8">
                  <c:v>1.25</c:v>
                </c:pt>
                <c:pt idx="9">
                  <c:v>1.25</c:v>
                </c:pt>
                <c:pt idx="10">
                  <c:v>1.25</c:v>
                </c:pt>
                <c:pt idx="11">
                  <c:v>1.25</c:v>
                </c:pt>
                <c:pt idx="12">
                  <c:v>1.25</c:v>
                </c:pt>
                <c:pt idx="13">
                  <c:v>1.25</c:v>
                </c:pt>
                <c:pt idx="14">
                  <c:v>1.25</c:v>
                </c:pt>
                <c:pt idx="15">
                  <c:v>1.25</c:v>
                </c:pt>
                <c:pt idx="16">
                  <c:v>1.25</c:v>
                </c:pt>
                <c:pt idx="17">
                  <c:v>1.25</c:v>
                </c:pt>
                <c:pt idx="18">
                  <c:v>1.25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7103328"/>
        <c:axId val="257109208"/>
      </c:lineChart>
      <c:lineChart>
        <c:grouping val="standard"/>
        <c:varyColors val="0"/>
        <c:ser>
          <c:idx val="2"/>
          <c:order val="1"/>
          <c:tx>
            <c:strRef>
              <c:f>'Charge back'!$O$2</c:f>
              <c:strCache>
                <c:ptCount val="1"/>
                <c:pt idx="0">
                  <c:v>Montly Cost/User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Lit>
              <c:ptCount val="19"/>
              <c:pt idx="0">
                <c:v>2</c:v>
              </c:pt>
              <c:pt idx="1">
                <c:v>3</c:v>
              </c:pt>
              <c:pt idx="2">
                <c:v>4</c:v>
              </c:pt>
              <c:pt idx="3">
                <c:v>5</c:v>
              </c:pt>
              <c:pt idx="4">
                <c:v>6</c:v>
              </c:pt>
              <c:pt idx="5">
                <c:v>7</c:v>
              </c:pt>
              <c:pt idx="6">
                <c:v>8</c:v>
              </c:pt>
              <c:pt idx="7">
                <c:v>9</c:v>
              </c:pt>
              <c:pt idx="8">
                <c:v>10</c:v>
              </c:pt>
              <c:pt idx="9">
                <c:v>11</c:v>
              </c:pt>
              <c:pt idx="10">
                <c:v>12</c:v>
              </c:pt>
              <c:pt idx="11">
                <c:v>13</c:v>
              </c:pt>
              <c:pt idx="12">
                <c:v>14</c:v>
              </c:pt>
              <c:pt idx="13">
                <c:v>15</c:v>
              </c:pt>
              <c:pt idx="14">
                <c:v>16</c:v>
              </c:pt>
              <c:pt idx="15">
                <c:v>17</c:v>
              </c:pt>
              <c:pt idx="16">
                <c:v>18</c:v>
              </c:pt>
              <c:pt idx="17">
                <c:v>19</c:v>
              </c:pt>
              <c:pt idx="18">
                <c:v>20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'Charge back'!$O$3:$O$22</c15:sqref>
                  </c15:fullRef>
                </c:ext>
              </c:extLst>
              <c:f>'Charge back'!$O$4:$O$22</c:f>
              <c:numCache>
                <c:formatCode>"$"#,##0.00</c:formatCode>
                <c:ptCount val="19"/>
                <c:pt idx="0">
                  <c:v>58.958333333333336</c:v>
                </c:pt>
                <c:pt idx="1">
                  <c:v>39.305555555555557</c:v>
                </c:pt>
                <c:pt idx="2">
                  <c:v>29.479166666666668</c:v>
                </c:pt>
                <c:pt idx="3">
                  <c:v>23.583333333333332</c:v>
                </c:pt>
                <c:pt idx="4">
                  <c:v>19.652777777777779</c:v>
                </c:pt>
                <c:pt idx="5">
                  <c:v>16.845238095238095</c:v>
                </c:pt>
                <c:pt idx="6">
                  <c:v>14.739583333333334</c:v>
                </c:pt>
                <c:pt idx="7">
                  <c:v>13.101851851851853</c:v>
                </c:pt>
                <c:pt idx="8">
                  <c:v>11.791666666666666</c:v>
                </c:pt>
                <c:pt idx="9">
                  <c:v>10.719696969696969</c:v>
                </c:pt>
                <c:pt idx="10">
                  <c:v>9.8263888888888893</c:v>
                </c:pt>
                <c:pt idx="11">
                  <c:v>9.0705128205128194</c:v>
                </c:pt>
                <c:pt idx="12">
                  <c:v>8.4226190476190474</c:v>
                </c:pt>
                <c:pt idx="13">
                  <c:v>7.8611111111111107</c:v>
                </c:pt>
                <c:pt idx="14">
                  <c:v>7.369791666666667</c:v>
                </c:pt>
                <c:pt idx="15">
                  <c:v>6.9362745098039218</c:v>
                </c:pt>
                <c:pt idx="16">
                  <c:v>6.5509259259259265</c:v>
                </c:pt>
                <c:pt idx="17">
                  <c:v>6.2061403508771926</c:v>
                </c:pt>
                <c:pt idx="18">
                  <c:v>5.895833333333333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7104896"/>
        <c:axId val="257106072"/>
      </c:lineChart>
      <c:catAx>
        <c:axId val="257103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Users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109208"/>
        <c:crosses val="autoZero"/>
        <c:auto val="1"/>
        <c:lblAlgn val="ctr"/>
        <c:lblOffset val="100"/>
        <c:noMultiLvlLbl val="0"/>
      </c:catAx>
      <c:valAx>
        <c:axId val="257109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ETFS Team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103328"/>
        <c:crosses val="autoZero"/>
        <c:crossBetween val="between"/>
      </c:valAx>
      <c:valAx>
        <c:axId val="25710607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Cost/User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104896"/>
        <c:crosses val="max"/>
        <c:crossBetween val="between"/>
      </c:valAx>
      <c:catAx>
        <c:axId val="2571048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7106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FB8B3-7826-447A-A3B6-E967158C2BB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FA317FC-72DC-41A0-853D-4660559DC893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Define</a:t>
          </a:r>
          <a:endParaRPr lang="en-US" dirty="0"/>
        </a:p>
      </dgm:t>
    </dgm:pt>
    <dgm:pt modelId="{217F0E9C-2EB4-405A-9F9A-5C65B800B3E5}" type="parTrans" cxnId="{F5A0ED08-DB79-41AE-87AD-C417BACAE1F7}">
      <dgm:prSet/>
      <dgm:spPr/>
      <dgm:t>
        <a:bodyPr/>
        <a:lstStyle/>
        <a:p>
          <a:endParaRPr lang="en-US"/>
        </a:p>
      </dgm:t>
    </dgm:pt>
    <dgm:pt modelId="{39246933-FDAE-4788-A79D-5947237220D8}" type="sibTrans" cxnId="{F5A0ED08-DB79-41AE-87AD-C417BACAE1F7}">
      <dgm:prSet/>
      <dgm:spPr/>
      <dgm:t>
        <a:bodyPr/>
        <a:lstStyle/>
        <a:p>
          <a:endParaRPr lang="en-US"/>
        </a:p>
      </dgm:t>
    </dgm:pt>
    <dgm:pt modelId="{923886F4-B563-421E-9B72-4738DE71E23D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8CDF02C7-E512-4C6C-AA11-D249980A80F8}" type="parTrans" cxnId="{71CD80F5-0761-490E-95E1-C7EEF00F26AF}">
      <dgm:prSet/>
      <dgm:spPr/>
      <dgm:t>
        <a:bodyPr/>
        <a:lstStyle/>
        <a:p>
          <a:endParaRPr lang="en-US"/>
        </a:p>
      </dgm:t>
    </dgm:pt>
    <dgm:pt modelId="{004A81DE-D4C8-46BD-890D-7D1B6853B50B}" type="sibTrans" cxnId="{71CD80F5-0761-490E-95E1-C7EEF00F26AF}">
      <dgm:prSet/>
      <dgm:spPr/>
      <dgm:t>
        <a:bodyPr/>
        <a:lstStyle/>
        <a:p>
          <a:endParaRPr lang="en-US"/>
        </a:p>
      </dgm:t>
    </dgm:pt>
    <dgm:pt modelId="{8289D086-AE90-4391-9EDD-CDB0166C58AE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Ongoing</a:t>
          </a:r>
          <a:endParaRPr lang="en-US" dirty="0"/>
        </a:p>
      </dgm:t>
    </dgm:pt>
    <dgm:pt modelId="{04D47571-F027-465E-8833-DC9C993EEF9B}" type="parTrans" cxnId="{A214B76B-C2CF-4F2C-895F-94AB4202A2EA}">
      <dgm:prSet/>
      <dgm:spPr/>
      <dgm:t>
        <a:bodyPr/>
        <a:lstStyle/>
        <a:p>
          <a:endParaRPr lang="en-US"/>
        </a:p>
      </dgm:t>
    </dgm:pt>
    <dgm:pt modelId="{FE27ABF5-453B-4C49-A255-219ADEED8A8F}" type="sibTrans" cxnId="{A214B76B-C2CF-4F2C-895F-94AB4202A2EA}">
      <dgm:prSet/>
      <dgm:spPr/>
      <dgm:t>
        <a:bodyPr/>
        <a:lstStyle/>
        <a:p>
          <a:endParaRPr lang="en-US"/>
        </a:p>
      </dgm:t>
    </dgm:pt>
    <dgm:pt modelId="{5FBD5D75-BD2E-40BB-BDB9-7AE8789C2AE2}" type="pres">
      <dgm:prSet presAssocID="{210FB8B3-7826-447A-A3B6-E967158C2BB4}" presName="CompostProcess" presStyleCnt="0">
        <dgm:presLayoutVars>
          <dgm:dir/>
          <dgm:resizeHandles val="exact"/>
        </dgm:presLayoutVars>
      </dgm:prSet>
      <dgm:spPr/>
    </dgm:pt>
    <dgm:pt modelId="{60F6293D-7CED-4FB5-9A78-C24C18D69836}" type="pres">
      <dgm:prSet presAssocID="{210FB8B3-7826-447A-A3B6-E967158C2BB4}" presName="arrow" presStyleLbl="bgShp" presStyleIdx="0" presStyleCn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</dgm:pt>
    <dgm:pt modelId="{6C6212C6-6EB9-4ADA-A6EC-9C61B1269B7B}" type="pres">
      <dgm:prSet presAssocID="{210FB8B3-7826-447A-A3B6-E967158C2BB4}" presName="linearProcess" presStyleCnt="0"/>
      <dgm:spPr/>
    </dgm:pt>
    <dgm:pt modelId="{FB37F7FC-B871-4E26-BEEB-81B365948334}" type="pres">
      <dgm:prSet presAssocID="{3FA317FC-72DC-41A0-853D-4660559DC893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E61193-57E5-4445-8513-9E6F05A87B5F}" type="pres">
      <dgm:prSet presAssocID="{39246933-FDAE-4788-A79D-5947237220D8}" presName="sibTrans" presStyleCnt="0"/>
      <dgm:spPr/>
    </dgm:pt>
    <dgm:pt modelId="{B7C1F5F4-48CB-4BA1-A83A-C730E523330A}" type="pres">
      <dgm:prSet presAssocID="{923886F4-B563-421E-9B72-4738DE71E23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F0CBE-C5A2-46A8-BD68-C858B9B3C988}" type="pres">
      <dgm:prSet presAssocID="{004A81DE-D4C8-46BD-890D-7D1B6853B50B}" presName="sibTrans" presStyleCnt="0"/>
      <dgm:spPr/>
    </dgm:pt>
    <dgm:pt modelId="{DB77C8B1-A499-4882-BDE5-363C7235FE10}" type="pres">
      <dgm:prSet presAssocID="{8289D086-AE90-4391-9EDD-CDB0166C58A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CD80F5-0761-490E-95E1-C7EEF00F26AF}" srcId="{210FB8B3-7826-447A-A3B6-E967158C2BB4}" destId="{923886F4-B563-421E-9B72-4738DE71E23D}" srcOrd="1" destOrd="0" parTransId="{8CDF02C7-E512-4C6C-AA11-D249980A80F8}" sibTransId="{004A81DE-D4C8-46BD-890D-7D1B6853B50B}"/>
    <dgm:cxn modelId="{A214B76B-C2CF-4F2C-895F-94AB4202A2EA}" srcId="{210FB8B3-7826-447A-A3B6-E967158C2BB4}" destId="{8289D086-AE90-4391-9EDD-CDB0166C58AE}" srcOrd="2" destOrd="0" parTransId="{04D47571-F027-465E-8833-DC9C993EEF9B}" sibTransId="{FE27ABF5-453B-4C49-A255-219ADEED8A8F}"/>
    <dgm:cxn modelId="{A72E507A-B92C-441C-81AF-F4D9E4E7C604}" type="presOf" srcId="{3FA317FC-72DC-41A0-853D-4660559DC893}" destId="{FB37F7FC-B871-4E26-BEEB-81B365948334}" srcOrd="0" destOrd="0" presId="urn:microsoft.com/office/officeart/2005/8/layout/hProcess9"/>
    <dgm:cxn modelId="{F5A0ED08-DB79-41AE-87AD-C417BACAE1F7}" srcId="{210FB8B3-7826-447A-A3B6-E967158C2BB4}" destId="{3FA317FC-72DC-41A0-853D-4660559DC893}" srcOrd="0" destOrd="0" parTransId="{217F0E9C-2EB4-405A-9F9A-5C65B800B3E5}" sibTransId="{39246933-FDAE-4788-A79D-5947237220D8}"/>
    <dgm:cxn modelId="{EA8BCF8B-B55F-4FBE-9EA1-68BCA15D38A7}" type="presOf" srcId="{8289D086-AE90-4391-9EDD-CDB0166C58AE}" destId="{DB77C8B1-A499-4882-BDE5-363C7235FE10}" srcOrd="0" destOrd="0" presId="urn:microsoft.com/office/officeart/2005/8/layout/hProcess9"/>
    <dgm:cxn modelId="{C4849581-61D5-4B61-8561-47F826B72BC6}" type="presOf" srcId="{923886F4-B563-421E-9B72-4738DE71E23D}" destId="{B7C1F5F4-48CB-4BA1-A83A-C730E523330A}" srcOrd="0" destOrd="0" presId="urn:microsoft.com/office/officeart/2005/8/layout/hProcess9"/>
    <dgm:cxn modelId="{B55FD6CF-33DF-4BE3-912A-9FE72E228093}" type="presOf" srcId="{210FB8B3-7826-447A-A3B6-E967158C2BB4}" destId="{5FBD5D75-BD2E-40BB-BDB9-7AE8789C2AE2}" srcOrd="0" destOrd="0" presId="urn:microsoft.com/office/officeart/2005/8/layout/hProcess9"/>
    <dgm:cxn modelId="{3B361C92-2D96-457C-985D-89CD71AC6892}" type="presParOf" srcId="{5FBD5D75-BD2E-40BB-BDB9-7AE8789C2AE2}" destId="{60F6293D-7CED-4FB5-9A78-C24C18D69836}" srcOrd="0" destOrd="0" presId="urn:microsoft.com/office/officeart/2005/8/layout/hProcess9"/>
    <dgm:cxn modelId="{EF595E6A-B6F6-46BB-B492-9ED62EF5C714}" type="presParOf" srcId="{5FBD5D75-BD2E-40BB-BDB9-7AE8789C2AE2}" destId="{6C6212C6-6EB9-4ADA-A6EC-9C61B1269B7B}" srcOrd="1" destOrd="0" presId="urn:microsoft.com/office/officeart/2005/8/layout/hProcess9"/>
    <dgm:cxn modelId="{B55E1283-987B-45D8-B221-C8DEB22EACDC}" type="presParOf" srcId="{6C6212C6-6EB9-4ADA-A6EC-9C61B1269B7B}" destId="{FB37F7FC-B871-4E26-BEEB-81B365948334}" srcOrd="0" destOrd="0" presId="urn:microsoft.com/office/officeart/2005/8/layout/hProcess9"/>
    <dgm:cxn modelId="{3E15FAA1-81E0-4382-8817-9FCE4D8B8D61}" type="presParOf" srcId="{6C6212C6-6EB9-4ADA-A6EC-9C61B1269B7B}" destId="{C3E61193-57E5-4445-8513-9E6F05A87B5F}" srcOrd="1" destOrd="0" presId="urn:microsoft.com/office/officeart/2005/8/layout/hProcess9"/>
    <dgm:cxn modelId="{BE837C4A-3C9E-4716-8414-832E96A4C516}" type="presParOf" srcId="{6C6212C6-6EB9-4ADA-A6EC-9C61B1269B7B}" destId="{B7C1F5F4-48CB-4BA1-A83A-C730E523330A}" srcOrd="2" destOrd="0" presId="urn:microsoft.com/office/officeart/2005/8/layout/hProcess9"/>
    <dgm:cxn modelId="{FB8A8509-7FDB-407C-8E71-470443DD85D8}" type="presParOf" srcId="{6C6212C6-6EB9-4ADA-A6EC-9C61B1269B7B}" destId="{B21F0CBE-C5A2-46A8-BD68-C858B9B3C988}" srcOrd="3" destOrd="0" presId="urn:microsoft.com/office/officeart/2005/8/layout/hProcess9"/>
    <dgm:cxn modelId="{FFF89BE0-4315-43C6-86AA-286FBD9CD834}" type="presParOf" srcId="{6C6212C6-6EB9-4ADA-A6EC-9C61B1269B7B}" destId="{DB77C8B1-A499-4882-BDE5-363C7235FE1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5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ADC5D3-44AA-4AA6-8750-84CE002F29C7}" type="doc">
      <dgm:prSet loTypeId="urn:microsoft.com/office/officeart/2008/layout/AlternatingHexagons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6A845B-C485-4B12-84A5-5760DB971572}">
      <dgm:prSet phldrT="[Text]" custT="1"/>
      <dgm:spPr>
        <a:solidFill>
          <a:srgbClr val="FF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 smtClean="0">
              <a:latin typeface="Calibri" panose="020F0502020204030204" pitchFamily="34" charset="0"/>
            </a:rPr>
            <a:t>Service Manager</a:t>
          </a:r>
          <a:endParaRPr lang="en-US" sz="1400" dirty="0">
            <a:latin typeface="Calibri" panose="020F0502020204030204" pitchFamily="34" charset="0"/>
          </a:endParaRPr>
        </a:p>
      </dgm:t>
    </dgm:pt>
    <dgm:pt modelId="{53308619-5594-4333-8B68-B5EE4C1B2E66}" type="parTrans" cxnId="{4111D40F-4DA3-43A3-B60C-E939C6B273AD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C6CE160B-9EE5-42C8-A1DB-23C725361F60}" type="sibTrans" cxnId="{4111D40F-4DA3-43A3-B60C-E939C6B273AD}">
      <dgm:prSet custT="1"/>
      <dgm:spPr>
        <a:solidFill>
          <a:srgbClr val="FFC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3200" dirty="0">
            <a:latin typeface="Calibri" panose="020F0502020204030204" pitchFamily="34" charset="0"/>
          </a:endParaRPr>
        </a:p>
      </dgm:t>
    </dgm:pt>
    <dgm:pt modelId="{5D04C2AD-0F68-453D-A4A4-4BB89260F66F}">
      <dgm:prSet phldrT="[Text]" custT="1"/>
      <dgm:spPr/>
      <dgm:t>
        <a:bodyPr/>
        <a:lstStyle/>
        <a:p>
          <a:r>
            <a:rPr lang="en-US" sz="1200" dirty="0" smtClean="0">
              <a:latin typeface="Calibri" panose="020F0502020204030204" pitchFamily="34" charset="0"/>
            </a:rPr>
            <a:t>- Initial contact of new teams</a:t>
          </a:r>
        </a:p>
        <a:p>
          <a:r>
            <a:rPr lang="en-US" sz="1200" dirty="0" smtClean="0">
              <a:latin typeface="Calibri" panose="020F0502020204030204" pitchFamily="34" charset="0"/>
            </a:rPr>
            <a:t>- Provide training</a:t>
          </a:r>
        </a:p>
        <a:p>
          <a:r>
            <a:rPr lang="en-US" sz="1200" dirty="0" smtClean="0">
              <a:latin typeface="Calibri" panose="020F0502020204030204" pitchFamily="34" charset="0"/>
            </a:rPr>
            <a:t>- Maintain relationship with teams</a:t>
          </a:r>
          <a:endParaRPr lang="en-US" sz="1200" dirty="0">
            <a:latin typeface="Calibri" panose="020F0502020204030204" pitchFamily="34" charset="0"/>
          </a:endParaRPr>
        </a:p>
      </dgm:t>
    </dgm:pt>
    <dgm:pt modelId="{FDFAFADA-D651-4963-A48D-213DF717CF36}" type="parTrans" cxnId="{9C0C962D-2DCE-48D9-BFB4-6926ED5FED3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D0C35826-EFF6-4388-9522-9D377BE269FE}" type="sibTrans" cxnId="{9C0C962D-2DCE-48D9-BFB4-6926ED5FED3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5AC2B5A1-E0AB-414B-B4A4-31C27D50C96F}">
      <dgm:prSet phldrT="[Text]" custT="1"/>
      <dgm:spPr>
        <a:solidFill>
          <a:srgbClr val="7030A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>
              <a:latin typeface="Calibri" panose="020F0502020204030204" pitchFamily="34" charset="0"/>
            </a:rPr>
            <a:t>Operations (Ops)</a:t>
          </a:r>
          <a:endParaRPr lang="en-US" sz="1600" dirty="0">
            <a:latin typeface="Calibri" panose="020F0502020204030204" pitchFamily="34" charset="0"/>
          </a:endParaRPr>
        </a:p>
      </dgm:t>
    </dgm:pt>
    <dgm:pt modelId="{8C2F832C-AD4F-43A5-BB5F-63731523AE5D}" type="parTrans" cxnId="{FFC6AA09-7E23-40D1-95C0-22529B28895F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8DED0216-C58E-48B8-8B79-23A121BB2168}" type="sibTrans" cxnId="{FFC6AA09-7E23-40D1-95C0-22529B28895F}">
      <dgm:prSet custT="1"/>
      <dgm:spPr>
        <a:solidFill>
          <a:srgbClr val="92D05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3200">
            <a:latin typeface="Calibri" panose="020F0502020204030204" pitchFamily="34" charset="0"/>
          </a:endParaRPr>
        </a:p>
      </dgm:t>
    </dgm:pt>
    <dgm:pt modelId="{09606399-85D2-4117-90D7-980B573330C2}">
      <dgm:prSet phldrT="[Text]" custT="1"/>
      <dgm:spPr/>
      <dgm:t>
        <a:bodyPr/>
        <a:lstStyle/>
        <a:p>
          <a:pPr algn="r"/>
          <a:r>
            <a:rPr lang="en-US" sz="1200" dirty="0" smtClean="0">
              <a:latin typeface="Calibri" panose="020F0502020204030204" pitchFamily="34" charset="0"/>
            </a:rPr>
            <a:t>- IT Operations Team (Managed Infrastructure)</a:t>
          </a:r>
          <a:endParaRPr lang="en-US" sz="1200" dirty="0">
            <a:latin typeface="Calibri" panose="020F0502020204030204" pitchFamily="34" charset="0"/>
          </a:endParaRPr>
        </a:p>
      </dgm:t>
    </dgm:pt>
    <dgm:pt modelId="{C4BB022C-9C16-4F95-A710-8350D38856C8}" type="parTrans" cxnId="{C9060773-F957-4C82-8E2E-748553065F13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1B6CAC27-9977-4368-808D-F45C6A77E5F4}" type="sibTrans" cxnId="{C9060773-F957-4C82-8E2E-748553065F13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2CB3E2AE-A09E-435B-BB30-A98DDDCC73D6}">
      <dgm:prSet phldrT="[Text]" custT="1"/>
      <dgm:spPr>
        <a:solidFill>
          <a:srgbClr val="0070C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b="1" dirty="0" err="1" smtClean="0">
              <a:latin typeface="Calibri" panose="020F0502020204030204" pitchFamily="34" charset="0"/>
            </a:rPr>
            <a:t>DevOps</a:t>
          </a:r>
          <a:endParaRPr lang="en-US" sz="1200" b="1" dirty="0">
            <a:latin typeface="Calibri" panose="020F0502020204030204" pitchFamily="34" charset="0"/>
          </a:endParaRPr>
        </a:p>
      </dgm:t>
    </dgm:pt>
    <dgm:pt modelId="{67A400E9-1921-44C8-BC9A-6FD6D072C6DE}" type="parTrans" cxnId="{61C4AFC5-9C97-40A8-BCEE-D81F3148E7E0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9FE53E70-F2F1-435E-B440-F308C9D2830E}" type="sibTrans" cxnId="{61C4AFC5-9C97-40A8-BCEE-D81F3148E7E0}">
      <dgm:prSet custT="1"/>
      <dgm:spPr>
        <a:solidFill>
          <a:srgbClr val="FFFF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3200">
            <a:latin typeface="Calibri" panose="020F0502020204030204" pitchFamily="34" charset="0"/>
          </a:endParaRPr>
        </a:p>
      </dgm:t>
    </dgm:pt>
    <dgm:pt modelId="{BCFADF05-5797-449D-A628-CDCEA629AF5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>
              <a:latin typeface="Calibri" panose="020F0502020204030204" pitchFamily="34" charset="0"/>
            </a:rPr>
            <a:t>- Team onboarding tasks</a:t>
          </a:r>
          <a:endParaRPr lang="en-US" sz="1200" dirty="0">
            <a:latin typeface="Calibri" panose="020F0502020204030204" pitchFamily="34" charset="0"/>
          </a:endParaRPr>
        </a:p>
      </dgm:t>
    </dgm:pt>
    <dgm:pt modelId="{BF9A4DF3-CBE3-49D4-9C61-040AC15D0E8C}" type="parTrans" cxnId="{3E785AD9-A8F7-4A24-BD6B-55A8F8A67383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A8815198-AE49-4E98-A7F6-49C320136793}" type="sibTrans" cxnId="{3E785AD9-A8F7-4A24-BD6B-55A8F8A67383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7AEDCFDE-4E99-4966-85AA-5CA85C28CA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>
              <a:latin typeface="Calibri" panose="020F0502020204030204" pitchFamily="34" charset="0"/>
            </a:rPr>
            <a:t>- Service enhancements</a:t>
          </a:r>
        </a:p>
        <a:p>
          <a:pPr>
            <a:lnSpc>
              <a:spcPct val="100000"/>
            </a:lnSpc>
          </a:pPr>
          <a:r>
            <a:rPr lang="en-US" sz="1200" dirty="0" smtClean="0">
              <a:latin typeface="Calibri" panose="020F0502020204030204" pitchFamily="34" charset="0"/>
            </a:rPr>
            <a:t>- Test updates/upgrades, update documentation</a:t>
          </a:r>
        </a:p>
      </dgm:t>
    </dgm:pt>
    <dgm:pt modelId="{C2B01DF9-9320-46D0-8D5B-A0EE3D271178}" type="parTrans" cxnId="{EF761C8A-1882-47BF-B99F-BCBB2821725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CA9ACE30-7405-4C1A-AD35-8DD2D393E6D2}" type="sibTrans" cxnId="{EF761C8A-1882-47BF-B99F-BCBB2821725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BFF6D2FD-CC20-49CB-8EE7-C80C6AED2C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>
              <a:latin typeface="Calibri" panose="020F0502020204030204" pitchFamily="34" charset="0"/>
            </a:rPr>
            <a:t>- Perform </a:t>
          </a:r>
          <a:r>
            <a:rPr lang="en-US" sz="1200" dirty="0" err="1" smtClean="0">
              <a:latin typeface="Calibri" panose="020F0502020204030204" pitchFamily="34" charset="0"/>
            </a:rPr>
            <a:t>DevOps</a:t>
          </a:r>
          <a:r>
            <a:rPr lang="en-US" sz="1200" dirty="0" smtClean="0">
              <a:latin typeface="Calibri" panose="020F0502020204030204" pitchFamily="34" charset="0"/>
            </a:rPr>
            <a:t> role for SEMS/Division teams</a:t>
          </a:r>
        </a:p>
      </dgm:t>
    </dgm:pt>
    <dgm:pt modelId="{57F89E5C-A015-4E00-8104-78A1E55A43A8}" type="parTrans" cxnId="{05C5E3AF-5132-47C0-A83E-E14FFAE6F010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2E5D723F-CC12-4359-8C01-C7A14D841C3F}" type="sibTrans" cxnId="{05C5E3AF-5132-47C0-A83E-E14FFAE6F010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23434BEA-2C77-4A92-BB95-DEFD50495BCB}">
      <dgm:prSet phldrT="[Text]" custT="1"/>
      <dgm:spPr/>
      <dgm:t>
        <a:bodyPr/>
        <a:lstStyle/>
        <a:p>
          <a:pPr algn="r"/>
          <a:r>
            <a:rPr lang="en-US" sz="1200" dirty="0" smtClean="0">
              <a:latin typeface="Calibri" panose="020F0502020204030204" pitchFamily="34" charset="0"/>
            </a:rPr>
            <a:t>- ETFS System Maintenance</a:t>
          </a:r>
          <a:endParaRPr lang="en-US" sz="1200" dirty="0">
            <a:latin typeface="Calibri" panose="020F0502020204030204" pitchFamily="34" charset="0"/>
          </a:endParaRPr>
        </a:p>
      </dgm:t>
    </dgm:pt>
    <dgm:pt modelId="{6892CF8C-9289-49DE-B3CE-A60A71DF545A}" type="parTrans" cxnId="{0760BFE4-375D-438E-958F-2FF764BB0AF7}">
      <dgm:prSet/>
      <dgm:spPr/>
      <dgm:t>
        <a:bodyPr/>
        <a:lstStyle/>
        <a:p>
          <a:endParaRPr lang="en-US"/>
        </a:p>
      </dgm:t>
    </dgm:pt>
    <dgm:pt modelId="{9D49CF74-7B82-4886-B2E2-88DD93BDE46C}" type="sibTrans" cxnId="{0760BFE4-375D-438E-958F-2FF764BB0AF7}">
      <dgm:prSet/>
      <dgm:spPr/>
      <dgm:t>
        <a:bodyPr/>
        <a:lstStyle/>
        <a:p>
          <a:endParaRPr lang="en-US"/>
        </a:p>
      </dgm:t>
    </dgm:pt>
    <dgm:pt modelId="{43CC2B94-D939-44DA-989B-01D0055B8564}">
      <dgm:prSet phldrT="[Text]" custT="1"/>
      <dgm:spPr/>
      <dgm:t>
        <a:bodyPr/>
        <a:lstStyle/>
        <a:p>
          <a:pPr algn="r"/>
          <a:r>
            <a:rPr lang="en-US" sz="1200" dirty="0" smtClean="0">
              <a:latin typeface="Calibri" panose="020F0502020204030204" pitchFamily="34" charset="0"/>
            </a:rPr>
            <a:t>- Respond to support requests</a:t>
          </a:r>
          <a:endParaRPr lang="en-US" sz="1200" dirty="0">
            <a:latin typeface="Calibri" panose="020F0502020204030204" pitchFamily="34" charset="0"/>
          </a:endParaRPr>
        </a:p>
      </dgm:t>
    </dgm:pt>
    <dgm:pt modelId="{C7D11F8B-3EE7-4C7B-B7F3-3975B6117292}" type="parTrans" cxnId="{E1580E51-B2A7-4709-AA98-92195FAEFF9D}">
      <dgm:prSet/>
      <dgm:spPr/>
      <dgm:t>
        <a:bodyPr/>
        <a:lstStyle/>
        <a:p>
          <a:endParaRPr lang="en-US"/>
        </a:p>
      </dgm:t>
    </dgm:pt>
    <dgm:pt modelId="{1A2AEA40-0539-4CAD-83B3-00E52C256C07}" type="sibTrans" cxnId="{E1580E51-B2A7-4709-AA98-92195FAEFF9D}">
      <dgm:prSet/>
      <dgm:spPr/>
      <dgm:t>
        <a:bodyPr/>
        <a:lstStyle/>
        <a:p>
          <a:endParaRPr lang="en-US"/>
        </a:p>
      </dgm:t>
    </dgm:pt>
    <dgm:pt modelId="{2A5D98F7-22C9-4081-9908-0DC5D9880197}">
      <dgm:prSet phldrT="[Text]" custT="1"/>
      <dgm:spPr/>
      <dgm:t>
        <a:bodyPr/>
        <a:lstStyle/>
        <a:p>
          <a:pPr algn="r"/>
          <a:r>
            <a:rPr lang="en-US" sz="1200" smtClean="0">
              <a:latin typeface="Calibri" panose="020F0502020204030204" pitchFamily="34" charset="0"/>
            </a:rPr>
            <a:t>- </a:t>
          </a:r>
          <a:r>
            <a:rPr lang="en-US" sz="1200" dirty="0" smtClean="0">
              <a:latin typeface="Calibri" panose="020F0502020204030204" pitchFamily="34" charset="0"/>
            </a:rPr>
            <a:t>Focused on PROD system</a:t>
          </a:r>
          <a:endParaRPr lang="en-US" sz="1200" dirty="0">
            <a:latin typeface="Calibri" panose="020F0502020204030204" pitchFamily="34" charset="0"/>
          </a:endParaRPr>
        </a:p>
      </dgm:t>
    </dgm:pt>
    <dgm:pt modelId="{613B4ECC-DDBE-43CC-9C01-3C0E588CACD7}" type="parTrans" cxnId="{C72C6F1E-9819-4E6A-B99F-AB7BEC43C416}">
      <dgm:prSet/>
      <dgm:spPr/>
      <dgm:t>
        <a:bodyPr/>
        <a:lstStyle/>
        <a:p>
          <a:endParaRPr lang="en-US"/>
        </a:p>
      </dgm:t>
    </dgm:pt>
    <dgm:pt modelId="{74B7F1C5-3807-4567-816A-845EA7A724E1}" type="sibTrans" cxnId="{C72C6F1E-9819-4E6A-B99F-AB7BEC43C416}">
      <dgm:prSet/>
      <dgm:spPr/>
      <dgm:t>
        <a:bodyPr/>
        <a:lstStyle/>
        <a:p>
          <a:endParaRPr lang="en-US"/>
        </a:p>
      </dgm:t>
    </dgm:pt>
    <dgm:pt modelId="{DC070852-9A92-41FA-89E5-9AD3CFD31E9B}" type="pres">
      <dgm:prSet presAssocID="{78ADC5D3-44AA-4AA6-8750-84CE002F29C7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61C62C3-E5D3-4D9C-97A9-9B09A4D0901B}" type="pres">
      <dgm:prSet presAssocID="{6A6A845B-C485-4B12-84A5-5760DB971572}" presName="composite" presStyleCnt="0"/>
      <dgm:spPr/>
    </dgm:pt>
    <dgm:pt modelId="{005D2D57-D0E3-42FF-AF8F-26F66AA0AF9C}" type="pres">
      <dgm:prSet presAssocID="{6A6A845B-C485-4B12-84A5-5760DB971572}" presName="Parent1" presStyleLbl="node1" presStyleIdx="0" presStyleCnt="6" custLinFactNeighborX="1802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30F273-7D6D-4A7F-A069-079D69D90BA5}" type="pres">
      <dgm:prSet presAssocID="{6A6A845B-C485-4B12-84A5-5760DB971572}" presName="Childtext1" presStyleLbl="revTx" presStyleIdx="0" presStyleCnt="3" custScaleX="159471" custLinFactNeighborX="55706" custLinFactNeighborY="-9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94028D-0188-48D3-AE85-74923E682313}" type="pres">
      <dgm:prSet presAssocID="{6A6A845B-C485-4B12-84A5-5760DB971572}" presName="BalanceSpacing" presStyleCnt="0"/>
      <dgm:spPr/>
    </dgm:pt>
    <dgm:pt modelId="{4792A7E1-B5E7-43F9-BD7F-D23761C169D6}" type="pres">
      <dgm:prSet presAssocID="{6A6A845B-C485-4B12-84A5-5760DB971572}" presName="BalanceSpacing1" presStyleCnt="0"/>
      <dgm:spPr/>
    </dgm:pt>
    <dgm:pt modelId="{52BF5CDE-2645-4F1A-88AB-E5409244210A}" type="pres">
      <dgm:prSet presAssocID="{C6CE160B-9EE5-42C8-A1DB-23C725361F60}" presName="Accent1Text" presStyleLbl="node1" presStyleIdx="1" presStyleCnt="6" custLinFactNeighborX="17379"/>
      <dgm:spPr/>
      <dgm:t>
        <a:bodyPr/>
        <a:lstStyle/>
        <a:p>
          <a:endParaRPr lang="en-US"/>
        </a:p>
      </dgm:t>
    </dgm:pt>
    <dgm:pt modelId="{5AEC5B74-9849-4FAF-AFE6-98E9A36D91FA}" type="pres">
      <dgm:prSet presAssocID="{C6CE160B-9EE5-42C8-A1DB-23C725361F60}" presName="spaceBetweenRectangles" presStyleCnt="0"/>
      <dgm:spPr/>
    </dgm:pt>
    <dgm:pt modelId="{F9530DCC-8C2F-4627-8F8D-D47C24067A02}" type="pres">
      <dgm:prSet presAssocID="{5AC2B5A1-E0AB-414B-B4A4-31C27D50C96F}" presName="composite" presStyleCnt="0"/>
      <dgm:spPr/>
    </dgm:pt>
    <dgm:pt modelId="{33A0B55F-2E99-4CD6-8EAA-5F285795D8E6}" type="pres">
      <dgm:prSet presAssocID="{5AC2B5A1-E0AB-414B-B4A4-31C27D50C96F}" presName="Parent1" presStyleLbl="node1" presStyleIdx="2" presStyleCnt="6" custLinFactNeighborX="-19957" custLinFactNeighborY="56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CBFFC-8D67-49A8-BDA6-9F9EF4AEA9F1}" type="pres">
      <dgm:prSet presAssocID="{5AC2B5A1-E0AB-414B-B4A4-31C27D50C96F}" presName="Childtext1" presStyleLbl="revTx" presStyleIdx="1" presStyleCnt="3" custScaleX="160356" custLinFactNeighborX="-52896" custLinFactNeighborY="18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52E1F-3F9A-4B98-8EF5-B55CFC347DC3}" type="pres">
      <dgm:prSet presAssocID="{5AC2B5A1-E0AB-414B-B4A4-31C27D50C96F}" presName="BalanceSpacing" presStyleCnt="0"/>
      <dgm:spPr/>
    </dgm:pt>
    <dgm:pt modelId="{A19DE30B-C814-4C20-93F3-9364268E7206}" type="pres">
      <dgm:prSet presAssocID="{5AC2B5A1-E0AB-414B-B4A4-31C27D50C96F}" presName="BalanceSpacing1" presStyleCnt="0"/>
      <dgm:spPr/>
    </dgm:pt>
    <dgm:pt modelId="{BBA0B347-B5B6-4E0B-A97F-103907995746}" type="pres">
      <dgm:prSet presAssocID="{8DED0216-C58E-48B8-8B79-23A121BB2168}" presName="Accent1Text" presStyleLbl="node1" presStyleIdx="3" presStyleCnt="6" custLinFactNeighborX="-18014" custLinFactNeighborY="560"/>
      <dgm:spPr/>
      <dgm:t>
        <a:bodyPr/>
        <a:lstStyle/>
        <a:p>
          <a:endParaRPr lang="en-US"/>
        </a:p>
      </dgm:t>
    </dgm:pt>
    <dgm:pt modelId="{4C6E3374-CCF6-424C-A56B-E13DC3A6E199}" type="pres">
      <dgm:prSet presAssocID="{8DED0216-C58E-48B8-8B79-23A121BB2168}" presName="spaceBetweenRectangles" presStyleCnt="0"/>
      <dgm:spPr/>
    </dgm:pt>
    <dgm:pt modelId="{846C21E5-5E86-406B-9C49-7B628177D88D}" type="pres">
      <dgm:prSet presAssocID="{2CB3E2AE-A09E-435B-BB30-A98DDDCC73D6}" presName="composite" presStyleCnt="0"/>
      <dgm:spPr/>
    </dgm:pt>
    <dgm:pt modelId="{4C474B45-487B-47AA-8B8A-A1FD062ED345}" type="pres">
      <dgm:prSet presAssocID="{2CB3E2AE-A09E-435B-BB30-A98DDDCC73D6}" presName="Parent1" presStyleLbl="node1" presStyleIdx="4" presStyleCnt="6" custLinFactNeighborX="17116" custLinFactNeighborY="5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2EDDD-877B-4CF9-8CB0-A8704E7C502B}" type="pres">
      <dgm:prSet presAssocID="{2CB3E2AE-A09E-435B-BB30-A98DDDCC73D6}" presName="Childtext1" presStyleLbl="revTx" presStyleIdx="2" presStyleCnt="3" custScaleX="155092" custScaleY="98061" custLinFactNeighborX="52828" custLinFactNeighborY="40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6C81AE-1760-451A-AF5C-45D4C13B7D46}" type="pres">
      <dgm:prSet presAssocID="{2CB3E2AE-A09E-435B-BB30-A98DDDCC73D6}" presName="BalanceSpacing" presStyleCnt="0"/>
      <dgm:spPr/>
    </dgm:pt>
    <dgm:pt modelId="{378298D3-8F1A-41AF-870C-29E8251BE26F}" type="pres">
      <dgm:prSet presAssocID="{2CB3E2AE-A09E-435B-BB30-A98DDDCC73D6}" presName="BalanceSpacing1" presStyleCnt="0"/>
      <dgm:spPr/>
    </dgm:pt>
    <dgm:pt modelId="{9AA48EFC-0032-4187-B3FA-D32EF00D6F13}" type="pres">
      <dgm:prSet presAssocID="{9FE53E70-F2F1-435E-B440-F308C9D2830E}" presName="Accent1Text" presStyleLbl="node1" presStyleIdx="5" presStyleCnt="6" custLinFactNeighborX="12208" custLinFactNeighborY="-735"/>
      <dgm:spPr/>
      <dgm:t>
        <a:bodyPr/>
        <a:lstStyle/>
        <a:p>
          <a:endParaRPr lang="en-US"/>
        </a:p>
      </dgm:t>
    </dgm:pt>
  </dgm:ptLst>
  <dgm:cxnLst>
    <dgm:cxn modelId="{61C4AFC5-9C97-40A8-BCEE-D81F3148E7E0}" srcId="{78ADC5D3-44AA-4AA6-8750-84CE002F29C7}" destId="{2CB3E2AE-A09E-435B-BB30-A98DDDCC73D6}" srcOrd="2" destOrd="0" parTransId="{67A400E9-1921-44C8-BC9A-6FD6D072C6DE}" sibTransId="{9FE53E70-F2F1-435E-B440-F308C9D2830E}"/>
    <dgm:cxn modelId="{05C5E3AF-5132-47C0-A83E-E14FFAE6F010}" srcId="{2CB3E2AE-A09E-435B-BB30-A98DDDCC73D6}" destId="{BFF6D2FD-CC20-49CB-8EE7-C80C6AED2CB4}" srcOrd="2" destOrd="0" parTransId="{57F89E5C-A015-4E00-8104-78A1E55A43A8}" sibTransId="{2E5D723F-CC12-4359-8C01-C7A14D841C3F}"/>
    <dgm:cxn modelId="{E59ECFEB-8A7C-4353-A8F9-9699DEF4AC7E}" type="presOf" srcId="{5D04C2AD-0F68-453D-A4A4-4BB89260F66F}" destId="{DC30F273-7D6D-4A7F-A069-079D69D90BA5}" srcOrd="0" destOrd="0" presId="urn:microsoft.com/office/officeart/2008/layout/AlternatingHexagons"/>
    <dgm:cxn modelId="{AC76F666-220A-48E8-96BB-DB366ACBA3CB}" type="presOf" srcId="{43CC2B94-D939-44DA-989B-01D0055B8564}" destId="{000CBFFC-8D67-49A8-BDA6-9F9EF4AEA9F1}" srcOrd="0" destOrd="2" presId="urn:microsoft.com/office/officeart/2008/layout/AlternatingHexagons"/>
    <dgm:cxn modelId="{0760BFE4-375D-438E-958F-2FF764BB0AF7}" srcId="{5AC2B5A1-E0AB-414B-B4A4-31C27D50C96F}" destId="{23434BEA-2C77-4A92-BB95-DEFD50495BCB}" srcOrd="1" destOrd="0" parTransId="{6892CF8C-9289-49DE-B3CE-A60A71DF545A}" sibTransId="{9D49CF74-7B82-4886-B2E2-88DD93BDE46C}"/>
    <dgm:cxn modelId="{4111D40F-4DA3-43A3-B60C-E939C6B273AD}" srcId="{78ADC5D3-44AA-4AA6-8750-84CE002F29C7}" destId="{6A6A845B-C485-4B12-84A5-5760DB971572}" srcOrd="0" destOrd="0" parTransId="{53308619-5594-4333-8B68-B5EE4C1B2E66}" sibTransId="{C6CE160B-9EE5-42C8-A1DB-23C725361F60}"/>
    <dgm:cxn modelId="{EF761C8A-1882-47BF-B99F-BCBB28217251}" srcId="{2CB3E2AE-A09E-435B-BB30-A98DDDCC73D6}" destId="{7AEDCFDE-4E99-4966-85AA-5CA85C28CA8F}" srcOrd="1" destOrd="0" parTransId="{C2B01DF9-9320-46D0-8D5B-A0EE3D271178}" sibTransId="{CA9ACE30-7405-4C1A-AD35-8DD2D393E6D2}"/>
    <dgm:cxn modelId="{7EF54FA9-4E72-423E-91D6-42626964A261}" type="presOf" srcId="{7AEDCFDE-4E99-4966-85AA-5CA85C28CA8F}" destId="{B532EDDD-877B-4CF9-8CB0-A8704E7C502B}" srcOrd="0" destOrd="1" presId="urn:microsoft.com/office/officeart/2008/layout/AlternatingHexagons"/>
    <dgm:cxn modelId="{EA4C595E-77C8-447A-A213-416E8A8BD651}" type="presOf" srcId="{8DED0216-C58E-48B8-8B79-23A121BB2168}" destId="{BBA0B347-B5B6-4E0B-A97F-103907995746}" srcOrd="0" destOrd="0" presId="urn:microsoft.com/office/officeart/2008/layout/AlternatingHexagons"/>
    <dgm:cxn modelId="{264F714D-920B-49AC-A657-5459E25CA50A}" type="presOf" srcId="{9FE53E70-F2F1-435E-B440-F308C9D2830E}" destId="{9AA48EFC-0032-4187-B3FA-D32EF00D6F13}" srcOrd="0" destOrd="0" presId="urn:microsoft.com/office/officeart/2008/layout/AlternatingHexagons"/>
    <dgm:cxn modelId="{9E1CF9CE-8917-4C60-BF27-8805F942B004}" type="presOf" srcId="{2A5D98F7-22C9-4081-9908-0DC5D9880197}" destId="{000CBFFC-8D67-49A8-BDA6-9F9EF4AEA9F1}" srcOrd="0" destOrd="3" presId="urn:microsoft.com/office/officeart/2008/layout/AlternatingHexagons"/>
    <dgm:cxn modelId="{AA3DB07C-5E52-465B-9C05-200D4CD2830C}" type="presOf" srcId="{5AC2B5A1-E0AB-414B-B4A4-31C27D50C96F}" destId="{33A0B55F-2E99-4CD6-8EAA-5F285795D8E6}" srcOrd="0" destOrd="0" presId="urn:microsoft.com/office/officeart/2008/layout/AlternatingHexagons"/>
    <dgm:cxn modelId="{707C144B-2864-4A65-8320-D5BC75472F21}" type="presOf" srcId="{BFF6D2FD-CC20-49CB-8EE7-C80C6AED2CB4}" destId="{B532EDDD-877B-4CF9-8CB0-A8704E7C502B}" srcOrd="0" destOrd="2" presId="urn:microsoft.com/office/officeart/2008/layout/AlternatingHexagons"/>
    <dgm:cxn modelId="{33ED8BAB-23A4-44D0-8155-82957B267B6F}" type="presOf" srcId="{09606399-85D2-4117-90D7-980B573330C2}" destId="{000CBFFC-8D67-49A8-BDA6-9F9EF4AEA9F1}" srcOrd="0" destOrd="0" presId="urn:microsoft.com/office/officeart/2008/layout/AlternatingHexagons"/>
    <dgm:cxn modelId="{FFC6AA09-7E23-40D1-95C0-22529B28895F}" srcId="{78ADC5D3-44AA-4AA6-8750-84CE002F29C7}" destId="{5AC2B5A1-E0AB-414B-B4A4-31C27D50C96F}" srcOrd="1" destOrd="0" parTransId="{8C2F832C-AD4F-43A5-BB5F-63731523AE5D}" sibTransId="{8DED0216-C58E-48B8-8B79-23A121BB2168}"/>
    <dgm:cxn modelId="{E1580E51-B2A7-4709-AA98-92195FAEFF9D}" srcId="{5AC2B5A1-E0AB-414B-B4A4-31C27D50C96F}" destId="{43CC2B94-D939-44DA-989B-01D0055B8564}" srcOrd="2" destOrd="0" parTransId="{C7D11F8B-3EE7-4C7B-B7F3-3975B6117292}" sibTransId="{1A2AEA40-0539-4CAD-83B3-00E52C256C07}"/>
    <dgm:cxn modelId="{3E785AD9-A8F7-4A24-BD6B-55A8F8A67383}" srcId="{2CB3E2AE-A09E-435B-BB30-A98DDDCC73D6}" destId="{BCFADF05-5797-449D-A628-CDCEA629AF5C}" srcOrd="0" destOrd="0" parTransId="{BF9A4DF3-CBE3-49D4-9C61-040AC15D0E8C}" sibTransId="{A8815198-AE49-4E98-A7F6-49C320136793}"/>
    <dgm:cxn modelId="{11E14A90-1D9D-4A77-BB9C-9A1715F42931}" type="presOf" srcId="{2CB3E2AE-A09E-435B-BB30-A98DDDCC73D6}" destId="{4C474B45-487B-47AA-8B8A-A1FD062ED345}" srcOrd="0" destOrd="0" presId="urn:microsoft.com/office/officeart/2008/layout/AlternatingHexagons"/>
    <dgm:cxn modelId="{B65AB91A-A6BE-4BDF-926B-43790B7D7032}" type="presOf" srcId="{78ADC5D3-44AA-4AA6-8750-84CE002F29C7}" destId="{DC070852-9A92-41FA-89E5-9AD3CFD31E9B}" srcOrd="0" destOrd="0" presId="urn:microsoft.com/office/officeart/2008/layout/AlternatingHexagons"/>
    <dgm:cxn modelId="{9C0C962D-2DCE-48D9-BFB4-6926ED5FED37}" srcId="{6A6A845B-C485-4B12-84A5-5760DB971572}" destId="{5D04C2AD-0F68-453D-A4A4-4BB89260F66F}" srcOrd="0" destOrd="0" parTransId="{FDFAFADA-D651-4963-A48D-213DF717CF36}" sibTransId="{D0C35826-EFF6-4388-9522-9D377BE269FE}"/>
    <dgm:cxn modelId="{C72C6F1E-9819-4E6A-B99F-AB7BEC43C416}" srcId="{5AC2B5A1-E0AB-414B-B4A4-31C27D50C96F}" destId="{2A5D98F7-22C9-4081-9908-0DC5D9880197}" srcOrd="3" destOrd="0" parTransId="{613B4ECC-DDBE-43CC-9C01-3C0E588CACD7}" sibTransId="{74B7F1C5-3807-4567-816A-845EA7A724E1}"/>
    <dgm:cxn modelId="{B732BA57-A998-4E6D-8C55-D1DAC98FB7C6}" type="presOf" srcId="{C6CE160B-9EE5-42C8-A1DB-23C725361F60}" destId="{52BF5CDE-2645-4F1A-88AB-E5409244210A}" srcOrd="0" destOrd="0" presId="urn:microsoft.com/office/officeart/2008/layout/AlternatingHexagons"/>
    <dgm:cxn modelId="{2DB5B651-9493-4661-BE79-5567CF20661E}" type="presOf" srcId="{6A6A845B-C485-4B12-84A5-5760DB971572}" destId="{005D2D57-D0E3-42FF-AF8F-26F66AA0AF9C}" srcOrd="0" destOrd="0" presId="urn:microsoft.com/office/officeart/2008/layout/AlternatingHexagons"/>
    <dgm:cxn modelId="{B26B266D-C709-46A9-A8CA-46A449416C39}" type="presOf" srcId="{23434BEA-2C77-4A92-BB95-DEFD50495BCB}" destId="{000CBFFC-8D67-49A8-BDA6-9F9EF4AEA9F1}" srcOrd="0" destOrd="1" presId="urn:microsoft.com/office/officeart/2008/layout/AlternatingHexagons"/>
    <dgm:cxn modelId="{C9060773-F957-4C82-8E2E-748553065F13}" srcId="{5AC2B5A1-E0AB-414B-B4A4-31C27D50C96F}" destId="{09606399-85D2-4117-90D7-980B573330C2}" srcOrd="0" destOrd="0" parTransId="{C4BB022C-9C16-4F95-A710-8350D38856C8}" sibTransId="{1B6CAC27-9977-4368-808D-F45C6A77E5F4}"/>
    <dgm:cxn modelId="{5159F672-7D8B-4026-9A49-375E1D5C4728}" type="presOf" srcId="{BCFADF05-5797-449D-A628-CDCEA629AF5C}" destId="{B532EDDD-877B-4CF9-8CB0-A8704E7C502B}" srcOrd="0" destOrd="0" presId="urn:microsoft.com/office/officeart/2008/layout/AlternatingHexagons"/>
    <dgm:cxn modelId="{8B35FAE4-DAA6-44EF-8A35-765D98BCE618}" type="presParOf" srcId="{DC070852-9A92-41FA-89E5-9AD3CFD31E9B}" destId="{E61C62C3-E5D3-4D9C-97A9-9B09A4D0901B}" srcOrd="0" destOrd="0" presId="urn:microsoft.com/office/officeart/2008/layout/AlternatingHexagons"/>
    <dgm:cxn modelId="{461A667D-0AEF-4086-B314-E5D5858AF139}" type="presParOf" srcId="{E61C62C3-E5D3-4D9C-97A9-9B09A4D0901B}" destId="{005D2D57-D0E3-42FF-AF8F-26F66AA0AF9C}" srcOrd="0" destOrd="0" presId="urn:microsoft.com/office/officeart/2008/layout/AlternatingHexagons"/>
    <dgm:cxn modelId="{A68D21C9-7E66-426C-A228-27B9A4524CA4}" type="presParOf" srcId="{E61C62C3-E5D3-4D9C-97A9-9B09A4D0901B}" destId="{DC30F273-7D6D-4A7F-A069-079D69D90BA5}" srcOrd="1" destOrd="0" presId="urn:microsoft.com/office/officeart/2008/layout/AlternatingHexagons"/>
    <dgm:cxn modelId="{BC9D9085-4C07-483E-B59C-F85C49E746F2}" type="presParOf" srcId="{E61C62C3-E5D3-4D9C-97A9-9B09A4D0901B}" destId="{5694028D-0188-48D3-AE85-74923E682313}" srcOrd="2" destOrd="0" presId="urn:microsoft.com/office/officeart/2008/layout/AlternatingHexagons"/>
    <dgm:cxn modelId="{74472E5E-1576-431F-9F1D-EA2B5065068C}" type="presParOf" srcId="{E61C62C3-E5D3-4D9C-97A9-9B09A4D0901B}" destId="{4792A7E1-B5E7-43F9-BD7F-D23761C169D6}" srcOrd="3" destOrd="0" presId="urn:microsoft.com/office/officeart/2008/layout/AlternatingHexagons"/>
    <dgm:cxn modelId="{1F22374E-3532-4556-BA40-8C717D2AB0EF}" type="presParOf" srcId="{E61C62C3-E5D3-4D9C-97A9-9B09A4D0901B}" destId="{52BF5CDE-2645-4F1A-88AB-E5409244210A}" srcOrd="4" destOrd="0" presId="urn:microsoft.com/office/officeart/2008/layout/AlternatingHexagons"/>
    <dgm:cxn modelId="{4379D181-9246-4C28-B039-8C899C8B6C56}" type="presParOf" srcId="{DC070852-9A92-41FA-89E5-9AD3CFD31E9B}" destId="{5AEC5B74-9849-4FAF-AFE6-98E9A36D91FA}" srcOrd="1" destOrd="0" presId="urn:microsoft.com/office/officeart/2008/layout/AlternatingHexagons"/>
    <dgm:cxn modelId="{02631D91-85E1-44C8-AE1F-2B75236DEEF2}" type="presParOf" srcId="{DC070852-9A92-41FA-89E5-9AD3CFD31E9B}" destId="{F9530DCC-8C2F-4627-8F8D-D47C24067A02}" srcOrd="2" destOrd="0" presId="urn:microsoft.com/office/officeart/2008/layout/AlternatingHexagons"/>
    <dgm:cxn modelId="{E274BD80-5EB7-475D-A9E7-F1EAD13FDC86}" type="presParOf" srcId="{F9530DCC-8C2F-4627-8F8D-D47C24067A02}" destId="{33A0B55F-2E99-4CD6-8EAA-5F285795D8E6}" srcOrd="0" destOrd="0" presId="urn:microsoft.com/office/officeart/2008/layout/AlternatingHexagons"/>
    <dgm:cxn modelId="{C5BF59D2-3E3C-4B1B-A456-5A523989EF58}" type="presParOf" srcId="{F9530DCC-8C2F-4627-8F8D-D47C24067A02}" destId="{000CBFFC-8D67-49A8-BDA6-9F9EF4AEA9F1}" srcOrd="1" destOrd="0" presId="urn:microsoft.com/office/officeart/2008/layout/AlternatingHexagons"/>
    <dgm:cxn modelId="{FEE05618-C589-4508-87C1-7E2125EE6FBF}" type="presParOf" srcId="{F9530DCC-8C2F-4627-8F8D-D47C24067A02}" destId="{90252E1F-3F9A-4B98-8EF5-B55CFC347DC3}" srcOrd="2" destOrd="0" presId="urn:microsoft.com/office/officeart/2008/layout/AlternatingHexagons"/>
    <dgm:cxn modelId="{67A76061-BDB1-4B41-9296-F01124761FEB}" type="presParOf" srcId="{F9530DCC-8C2F-4627-8F8D-D47C24067A02}" destId="{A19DE30B-C814-4C20-93F3-9364268E7206}" srcOrd="3" destOrd="0" presId="urn:microsoft.com/office/officeart/2008/layout/AlternatingHexagons"/>
    <dgm:cxn modelId="{E98B3AA2-883D-43EA-8F35-AAE373E37DA7}" type="presParOf" srcId="{F9530DCC-8C2F-4627-8F8D-D47C24067A02}" destId="{BBA0B347-B5B6-4E0B-A97F-103907995746}" srcOrd="4" destOrd="0" presId="urn:microsoft.com/office/officeart/2008/layout/AlternatingHexagons"/>
    <dgm:cxn modelId="{7592D381-8808-4584-84E1-99B19BD4945E}" type="presParOf" srcId="{DC070852-9A92-41FA-89E5-9AD3CFD31E9B}" destId="{4C6E3374-CCF6-424C-A56B-E13DC3A6E199}" srcOrd="3" destOrd="0" presId="urn:microsoft.com/office/officeart/2008/layout/AlternatingHexagons"/>
    <dgm:cxn modelId="{C6D1F80F-D476-49BB-8D43-227B5E56DBC6}" type="presParOf" srcId="{DC070852-9A92-41FA-89E5-9AD3CFD31E9B}" destId="{846C21E5-5E86-406B-9C49-7B628177D88D}" srcOrd="4" destOrd="0" presId="urn:microsoft.com/office/officeart/2008/layout/AlternatingHexagons"/>
    <dgm:cxn modelId="{074D891A-6039-41BA-B18D-CEE36C02E2C7}" type="presParOf" srcId="{846C21E5-5E86-406B-9C49-7B628177D88D}" destId="{4C474B45-487B-47AA-8B8A-A1FD062ED345}" srcOrd="0" destOrd="0" presId="urn:microsoft.com/office/officeart/2008/layout/AlternatingHexagons"/>
    <dgm:cxn modelId="{7D30D166-724B-4C8C-BCBF-143A620B1249}" type="presParOf" srcId="{846C21E5-5E86-406B-9C49-7B628177D88D}" destId="{B532EDDD-877B-4CF9-8CB0-A8704E7C502B}" srcOrd="1" destOrd="0" presId="urn:microsoft.com/office/officeart/2008/layout/AlternatingHexagons"/>
    <dgm:cxn modelId="{DC04A8E7-42BD-4DA0-9F62-8FEF41107BD2}" type="presParOf" srcId="{846C21E5-5E86-406B-9C49-7B628177D88D}" destId="{8E6C81AE-1760-451A-AF5C-45D4C13B7D46}" srcOrd="2" destOrd="0" presId="urn:microsoft.com/office/officeart/2008/layout/AlternatingHexagons"/>
    <dgm:cxn modelId="{857DA99A-4D91-46AD-99D7-485927BCA4A9}" type="presParOf" srcId="{846C21E5-5E86-406B-9C49-7B628177D88D}" destId="{378298D3-8F1A-41AF-870C-29E8251BE26F}" srcOrd="3" destOrd="0" presId="urn:microsoft.com/office/officeart/2008/layout/AlternatingHexagons"/>
    <dgm:cxn modelId="{CDA76BDA-44F8-4448-8488-F8DB46FDD5E8}" type="presParOf" srcId="{846C21E5-5E86-406B-9C49-7B628177D88D}" destId="{9AA48EFC-0032-4187-B3FA-D32EF00D6F1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r">
              <a:defRPr sz="1200"/>
            </a:lvl1pPr>
          </a:lstStyle>
          <a:p>
            <a:fld id="{E06FBC72-7F1B-4B22-B9A4-8F5AF7C5C679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7" rIns="93172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2" tIns="46587" rIns="93172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r">
              <a:defRPr sz="1200"/>
            </a:lvl1pPr>
          </a:lstStyle>
          <a:p>
            <a:fld id="{B8D29811-16B1-46F0-AEA4-D98FEF691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9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1800" y="708025"/>
            <a:ext cx="6302375" cy="3544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F0662-6542-4AD5-AFE8-E1E21F0772B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27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1800" y="708025"/>
            <a:ext cx="6302375" cy="3544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Dell case study – ROI:  225%</a:t>
            </a:r>
            <a:r>
              <a:rPr lang="en-US" baseline="0" dirty="0" smtClean="0"/>
              <a:t>  Payback: 6 months</a:t>
            </a:r>
          </a:p>
          <a:p>
            <a:r>
              <a:rPr lang="en-US" baseline="0" dirty="0" err="1" smtClean="0"/>
              <a:t>CollabNet</a:t>
            </a:r>
            <a:r>
              <a:rPr lang="en-US" baseline="0" dirty="0" smtClean="0"/>
              <a:t> case study:  ROI 225%  Payback:  12 months</a:t>
            </a:r>
          </a:p>
          <a:p>
            <a:r>
              <a:rPr lang="en-US" baseline="0" dirty="0" smtClean="0"/>
              <a:t>Key benefits from case studies?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F0662-6542-4AD5-AFE8-E1E21F0772B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2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0" descr="48 pt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0" y="6291266"/>
            <a:ext cx="10414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 algn="ctr"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92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83878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56353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884" y="620716"/>
            <a:ext cx="2743200" cy="5049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284" y="620716"/>
            <a:ext cx="8026400" cy="5049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71116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41"/>
            <a:ext cx="109728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3M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24C4D1-85C9-43ED-B731-1A75058AEB8E}" type="slidenum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059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620714"/>
            <a:ext cx="10972800" cy="530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525588"/>
            <a:ext cx="10972800" cy="4144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413064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0" descr="48 pt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24117" y="6291266"/>
            <a:ext cx="1166283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xfrm>
            <a:off x="101600" y="6572253"/>
            <a:ext cx="1117600" cy="200025"/>
          </a:xfrm>
        </p:spPr>
        <p:txBody>
          <a:bodyPr/>
          <a:lstStyle>
            <a:lvl1pPr algn="ctr"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23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 txBox="1">
            <a:spLocks noChangeArrowheads="1"/>
          </p:cNvSpPr>
          <p:nvPr/>
        </p:nvSpPr>
        <p:spPr bwMode="auto">
          <a:xfrm>
            <a:off x="101600" y="6572253"/>
            <a:ext cx="1117600" cy="20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 anchor="b"/>
          <a:lstStyle>
            <a:lvl1pPr algn="ctr"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808080"/>
                </a:solidFill>
              </a:rPr>
              <a:t>3M Confidential</a:t>
            </a:r>
            <a:endParaRPr lang="en-US" sz="1000" dirty="0">
              <a:solidFill>
                <a:srgbClr val="808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19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16039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4" y="1525588"/>
            <a:ext cx="5384800" cy="4144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284" y="1525588"/>
            <a:ext cx="5384800" cy="4144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06418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8640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792656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4472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3738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620714"/>
            <a:ext cx="109728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4" y="1525588"/>
            <a:ext cx="1097280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Sample Bullet (28 pt. Arial Narrow)</a:t>
            </a:r>
          </a:p>
          <a:p>
            <a:pPr lvl="1"/>
            <a:r>
              <a:rPr lang="en-US" smtClean="0"/>
              <a:t>Sub Bullet (24 pt. Arial Narrow)</a:t>
            </a:r>
          </a:p>
          <a:p>
            <a:pPr lvl="1"/>
            <a:r>
              <a:rPr lang="en-US" smtClean="0"/>
              <a:t>Sub Bullet (24 pt. Arial Narrow)</a:t>
            </a:r>
          </a:p>
          <a:p>
            <a:pPr lvl="0"/>
            <a:r>
              <a:rPr lang="en-US" smtClean="0"/>
              <a:t>Sample Bullet (28 pt. Arial Narrow)</a:t>
            </a:r>
          </a:p>
          <a:p>
            <a:pPr lvl="1"/>
            <a:r>
              <a:rPr lang="en-US" smtClean="0"/>
              <a:t>Sub Bullet (24 pt. Arial Narrow)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34953" y="6435728"/>
            <a:ext cx="64558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CC17A7-971D-4F30-8579-4BEEAFF15EAD}" type="slidenum">
              <a:rPr lang="en-US" sz="100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>
              <a:solidFill>
                <a:srgbClr val="808080"/>
              </a:solidFill>
              <a:latin typeface="Arial Black" pitchFamily="34" charset="0"/>
            </a:endParaRPr>
          </a:p>
        </p:txBody>
      </p:sp>
      <p:pic>
        <p:nvPicPr>
          <p:cNvPr id="1029" name="Picture 40" descr="48 pt logo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1049000" y="6291266"/>
            <a:ext cx="10414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964518" y="6611940"/>
            <a:ext cx="319959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B2B2B2"/>
                </a:solidFill>
              </a:rPr>
              <a:t>SEMS</a:t>
            </a:r>
            <a:r>
              <a:rPr lang="en-US" sz="1100" dirty="0">
                <a:solidFill>
                  <a:srgbClr val="B2B2B2"/>
                </a:solidFill>
              </a:rPr>
              <a:t>  Software, Electronic &amp; Mechanical Systems Laboratory</a:t>
            </a:r>
          </a:p>
        </p:txBody>
      </p:sp>
      <p:sp>
        <p:nvSpPr>
          <p:cNvPr id="12" name="Rectangle 4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2" y="6572253"/>
            <a:ext cx="1079500" cy="20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0808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3M Confidential</a:t>
            </a:r>
          </a:p>
        </p:txBody>
      </p:sp>
      <p:pic>
        <p:nvPicPr>
          <p:cNvPr id="2" name="Picture 2" descr="sidebar-alt2"/>
          <p:cNvPicPr>
            <a:picLocks noChangeAspect="1" noChangeArrowheads="1"/>
          </p:cNvPicPr>
          <p:nvPr/>
        </p:nvPicPr>
        <p:blipFill>
          <a:blip r:embed="rId17" cstate="print"/>
          <a:srcRect l="11357"/>
          <a:stretch>
            <a:fillRect/>
          </a:stretch>
        </p:blipFill>
        <p:spPr bwMode="auto">
          <a:xfrm>
            <a:off x="0" y="1143000"/>
            <a:ext cx="59478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395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15000"/>
        </a:spcAft>
        <a:buClr>
          <a:srgbClr val="4C9933"/>
        </a:buClr>
        <a:buFont typeface="Wingdings" pitchFamily="2" charset="2"/>
        <a:buChar char="§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20000"/>
        </a:spcAft>
        <a:buClr>
          <a:srgbClr val="808080"/>
        </a:buClr>
        <a:buSzPct val="60000"/>
        <a:buFont typeface="Wingdings" pitchFamily="2" charset="2"/>
        <a:buChar char="§"/>
        <a:defRPr sz="2400" i="1">
          <a:solidFill>
            <a:srgbClr val="4D4D4D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diagramLayout" Target="../diagrams/layout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microsoft.com/office/2007/relationships/diagramDrawing" Target="../diagrams/drawing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diagramData" Target="../diagrams/data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diagramColors" Target="../diagrams/colors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slideLayout" Target="../slideLayouts/slideLayout3.xml"/><Relationship Id="rId8" Type="http://schemas.openxmlformats.org/officeDocument/2006/relationships/tags" Target="../tags/tag8.xml"/><Relationship Id="rId51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3M Confidential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66755" y="1752600"/>
            <a:ext cx="87589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Calibri" panose="020F0502020204030204" pitchFamily="34" charset="0"/>
              </a:rPr>
              <a:t>Enterprise Software Life-cycle Support System</a:t>
            </a:r>
          </a:p>
          <a:p>
            <a:pPr algn="ctr"/>
            <a:r>
              <a:rPr lang="en-US" sz="2800" dirty="0" smtClean="0">
                <a:latin typeface="Calibri" panose="020F0502020204030204" pitchFamily="34" charset="0"/>
              </a:rPr>
              <a:t>Enterprise TFS - Software Factory NTI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15000"/>
              </a:spcAft>
              <a:buClr>
                <a:srgbClr val="4C9933"/>
              </a:buClr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rgbClr val="808080"/>
              </a:buClr>
              <a:buSzPct val="60000"/>
              <a:buFont typeface="Wingdings" pitchFamily="2" charset="2"/>
              <a:buChar char="§"/>
              <a:defRPr sz="2400" i="1">
                <a:solidFill>
                  <a:srgbClr val="4D4D4D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 marL="0" indent="0" algn="ctr" eaLnBrk="1" hangingPunct="1">
              <a:buSzTx/>
              <a:buNone/>
            </a:pPr>
            <a:r>
              <a:rPr lang="en-US" sz="2400" kern="0" dirty="0" smtClean="0">
                <a:solidFill>
                  <a:schemeClr val="bg2"/>
                </a:solidFill>
                <a:cs typeface="Arial" charset="0"/>
              </a:rPr>
              <a:t>Mike O’Brien, Toby Hable</a:t>
            </a:r>
          </a:p>
          <a:p>
            <a:pPr marL="0" indent="0" algn="ctr" eaLnBrk="1" hangingPunct="1">
              <a:buSzTx/>
              <a:buNone/>
            </a:pPr>
            <a:endParaRPr lang="en-US" kern="0" dirty="0" smtClean="0">
              <a:solidFill>
                <a:schemeClr val="bg2"/>
              </a:solidFill>
              <a:cs typeface="Arial" charset="0"/>
            </a:endParaRPr>
          </a:p>
          <a:p>
            <a:pPr marL="0" indent="0" algn="ctr" eaLnBrk="1" hangingPunct="1">
              <a:buSzTx/>
              <a:buNone/>
            </a:pPr>
            <a:r>
              <a:rPr lang="en-US" kern="0" dirty="0" smtClean="0">
                <a:solidFill>
                  <a:schemeClr val="bg2"/>
                </a:solidFill>
                <a:cs typeface="Arial" charset="0"/>
              </a:rPr>
              <a:t>August 2014</a:t>
            </a:r>
          </a:p>
        </p:txBody>
      </p:sp>
    </p:spTree>
    <p:extLst>
      <p:ext uri="{BB962C8B-B14F-4D97-AF65-F5344CB8AC3E}">
        <p14:creationId xmlns:p14="http://schemas.microsoft.com/office/powerpoint/2010/main" val="635647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for ES Workgroup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 ETFS and eliminate user chargeback</a:t>
            </a:r>
          </a:p>
          <a:p>
            <a:r>
              <a:rPr lang="en-US" dirty="0" smtClean="0"/>
              <a:t>Create “Software Developer Center of Excellence”</a:t>
            </a:r>
          </a:p>
          <a:p>
            <a:pPr lvl="1"/>
            <a:r>
              <a:rPr lang="en-US" dirty="0" smtClean="0"/>
              <a:t>Coordinate training, demos, etc..  across groups/divisions</a:t>
            </a:r>
          </a:p>
          <a:p>
            <a:pPr lvl="1"/>
            <a:r>
              <a:rPr lang="en-US" dirty="0" smtClean="0"/>
              <a:t>Provide “JumpStart” for software projects – process training, templates, app lifecycle recommendations</a:t>
            </a:r>
          </a:p>
          <a:p>
            <a:pPr lvl="1"/>
            <a:r>
              <a:rPr lang="en-US" dirty="0" smtClean="0"/>
              <a:t>Communicate software teams successes and learnings – what works, what’s not</a:t>
            </a:r>
          </a:p>
          <a:p>
            <a:pPr lvl="1"/>
            <a:r>
              <a:rPr lang="en-US" dirty="0" smtClean="0"/>
              <a:t>License purchasing coordination – purchase in volume</a:t>
            </a:r>
          </a:p>
          <a:p>
            <a:pPr lvl="1"/>
            <a:r>
              <a:rPr lang="en-US" dirty="0" smtClean="0"/>
              <a:t>Rollup reporting across projects &amp; divisions – insights into improvement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22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371215"/>
              </p:ext>
            </p:extLst>
          </p:nvPr>
        </p:nvGraphicFramePr>
        <p:xfrm>
          <a:off x="838201" y="1600198"/>
          <a:ext cx="8813796" cy="397009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734483"/>
                <a:gridCol w="734483"/>
                <a:gridCol w="734483"/>
                <a:gridCol w="734483"/>
                <a:gridCol w="734483"/>
                <a:gridCol w="734483"/>
                <a:gridCol w="734483"/>
                <a:gridCol w="734483"/>
                <a:gridCol w="734483"/>
                <a:gridCol w="734483"/>
                <a:gridCol w="734483"/>
                <a:gridCol w="734483"/>
              </a:tblGrid>
              <a:tr h="503454">
                <a:tc>
                  <a:txBody>
                    <a:bodyPr/>
                    <a:lstStyle/>
                    <a:p>
                      <a:r>
                        <a:rPr lang="en-US" dirty="0" smtClean="0"/>
                        <a:t>Aug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July</a:t>
                      </a:r>
                      <a:endParaRPr lang="en-US" dirty="0"/>
                    </a:p>
                  </a:txBody>
                  <a:tcPr/>
                </a:tc>
              </a:tr>
              <a:tr h="50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20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20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20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hevron 7"/>
          <p:cNvSpPr/>
          <p:nvPr/>
        </p:nvSpPr>
        <p:spPr>
          <a:xfrm>
            <a:off x="912284" y="2121042"/>
            <a:ext cx="935567" cy="395288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561323" y="2625646"/>
            <a:ext cx="1480457" cy="395288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Install QA/PROD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561323" y="3130250"/>
            <a:ext cx="1321838" cy="395288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IT Ops </a:t>
            </a:r>
            <a:r>
              <a:rPr lang="en-US" sz="1200" dirty="0" smtClean="0"/>
              <a:t>Team Training</a:t>
            </a:r>
            <a:endParaRPr lang="en-US" sz="1200" dirty="0"/>
          </a:p>
        </p:txBody>
      </p:sp>
      <p:sp>
        <p:nvSpPr>
          <p:cNvPr id="12" name="Chevron 11"/>
          <p:cNvSpPr/>
          <p:nvPr/>
        </p:nvSpPr>
        <p:spPr>
          <a:xfrm>
            <a:off x="2149675" y="3746697"/>
            <a:ext cx="2045467" cy="395288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Team Onboarding Queue</a:t>
            </a:r>
          </a:p>
        </p:txBody>
      </p:sp>
      <p:sp>
        <p:nvSpPr>
          <p:cNvPr id="13" name="Chevron 12"/>
          <p:cNvSpPr/>
          <p:nvPr/>
        </p:nvSpPr>
        <p:spPr>
          <a:xfrm>
            <a:off x="2531546" y="4328418"/>
            <a:ext cx="5501191" cy="464272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Onboard HIS Teams</a:t>
            </a:r>
            <a:endParaRPr lang="en-US" sz="1200" dirty="0"/>
          </a:p>
        </p:txBody>
      </p:sp>
      <p:sp>
        <p:nvSpPr>
          <p:cNvPr id="14" name="Chevron 13"/>
          <p:cNvSpPr/>
          <p:nvPr/>
        </p:nvSpPr>
        <p:spPr>
          <a:xfrm>
            <a:off x="3621293" y="4979123"/>
            <a:ext cx="2984780" cy="464272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Onboard SEMSTFS teams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1759122" y="2121042"/>
            <a:ext cx="1413287" cy="395288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Migration Tool Investigation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Isosceles Triangle 14"/>
          <p:cNvSpPr/>
          <p:nvPr>
            <p:custDataLst>
              <p:tags r:id="rId1"/>
            </p:custDataLst>
          </p:nvPr>
        </p:nvSpPr>
        <p:spPr>
          <a:xfrm rot="10800000">
            <a:off x="4522172" y="1275846"/>
            <a:ext cx="304800" cy="3302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>
            <p:custDataLst>
              <p:tags r:id="rId2"/>
            </p:custDataLst>
          </p:nvPr>
        </p:nvSpPr>
        <p:spPr>
          <a:xfrm>
            <a:off x="4056249" y="620714"/>
            <a:ext cx="1284905" cy="448713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Service Available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>
            <p:custDataLst>
              <p:tags r:id="rId3"/>
            </p:custDataLst>
          </p:nvPr>
        </p:nvSpPr>
        <p:spPr>
          <a:xfrm>
            <a:off x="4402809" y="1039480"/>
            <a:ext cx="450444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Jan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960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Investment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525587"/>
            <a:ext cx="4544934" cy="4611601"/>
          </a:xfrm>
        </p:spPr>
        <p:txBody>
          <a:bodyPr/>
          <a:lstStyle/>
          <a:p>
            <a:r>
              <a:rPr lang="en-US" sz="3200" dirty="0" smtClean="0"/>
              <a:t>Startup</a:t>
            </a:r>
            <a:r>
              <a:rPr lang="en-US" dirty="0" smtClean="0"/>
              <a:t> cost – bring in Microsoft Consulting for implementation and consultation of service setup and verification:  </a:t>
            </a:r>
            <a:r>
              <a:rPr lang="en-US" sz="3200" dirty="0" smtClean="0"/>
              <a:t>$180k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588708"/>
              </p:ext>
            </p:extLst>
          </p:nvPr>
        </p:nvGraphicFramePr>
        <p:xfrm>
          <a:off x="5897723" y="1245140"/>
          <a:ext cx="5987361" cy="451440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990745"/>
                <a:gridCol w="396222"/>
                <a:gridCol w="399157"/>
                <a:gridCol w="528297"/>
                <a:gridCol w="800272"/>
                <a:gridCol w="872668"/>
              </a:tblGrid>
              <a:tr h="2204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Objective and Deliverable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Hours -Low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Hours -High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Rate ($)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Cost -Low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Cost -High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27924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700" dirty="0">
                          <a:effectLst/>
                        </a:rPr>
                        <a:t>TFS Infrastructure Planning and Validation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6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       - TFS Usage Scenarios 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40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40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300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 $             12,000 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6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       - TFS Infrastructure Plan 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24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24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300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$               7,200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$               7,200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6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       - TFS Administration 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40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60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300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$             12,000 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18,000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2621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     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- TFS Installation Assistance including integrations   ( Low estimate is for just the installation verification)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80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300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   6,000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24,000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531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       - Architect/EM oversight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24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40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340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$               8,160 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13,600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531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 Total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2"/>
                          </a:solidFill>
                          <a:effectLst/>
                        </a:rPr>
                        <a:t>148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2"/>
                          </a:solidFill>
                          <a:effectLst/>
                        </a:rPr>
                        <a:t>244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$             45,360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 $             74,800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2654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  TFS as a Service - Governance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6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Shared Service Security Planning 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24,000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6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Process Governance 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24,000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6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Build Service Governance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12,000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6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Integration and Reporting Governance 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40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40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12,000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531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Architect/EM oversight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32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48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340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           10,880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16,320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2884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 Total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192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288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 $             58,880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88,320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3114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  TFS as a Service - Team Onboarding 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6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Team on boarding process  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   24,000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6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Source Code Migration Strategy 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40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12,000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6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       - Pilot Team on boarding assistance 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120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200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300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$             36,000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60,000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531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       - Architect/EM oversight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40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64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340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$             13,600 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21,760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2884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 Total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2"/>
                          </a:solidFill>
                          <a:effectLst/>
                        </a:rPr>
                        <a:t>240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384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73,600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 $          117,760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44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6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Grand total*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2"/>
                          </a:solidFill>
                          <a:effectLst/>
                        </a:rPr>
                        <a:t>580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2"/>
                          </a:solidFill>
                          <a:effectLst/>
                        </a:rPr>
                        <a:t>916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</a:rPr>
                        <a:t>$     177,840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</a:rPr>
                        <a:t> $     280,880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975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Technology Platform and Roadmap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9138255" y="4995768"/>
            <a:ext cx="196291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TFS Technology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</a:rPr>
              <a:t>Platform 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9273570" y="2357634"/>
            <a:ext cx="1827595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Value Added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25190" y="4671918"/>
            <a:ext cx="1062132" cy="685801"/>
          </a:xfrm>
          <a:prstGeom prst="roundRect">
            <a:avLst/>
          </a:prstGeom>
          <a:solidFill>
            <a:srgbClr val="FF99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</a:rPr>
              <a:t>Test Case Management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719291" y="4671918"/>
            <a:ext cx="1062132" cy="685801"/>
          </a:xfrm>
          <a:prstGeom prst="roundRect">
            <a:avLst/>
          </a:prstGeom>
          <a:solidFill>
            <a:srgbClr val="FF99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</a:rPr>
              <a:t>Build Automation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531089" y="4671918"/>
            <a:ext cx="1062132" cy="685801"/>
          </a:xfrm>
          <a:prstGeom prst="roundRect">
            <a:avLst/>
          </a:prstGeom>
          <a:solidFill>
            <a:srgbClr val="FF99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</a:rPr>
              <a:t>Version Control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436988" y="4671918"/>
            <a:ext cx="1062132" cy="685801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1300" dirty="0">
                <a:latin typeface="Calibri" panose="020F0502020204030204" pitchFamily="34" charset="0"/>
              </a:rPr>
              <a:t>Requirements Management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300219" y="4671918"/>
            <a:ext cx="1104800" cy="685801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</a:rPr>
              <a:t>Project Management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286000" y="5479900"/>
            <a:ext cx="6632192" cy="6858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000" dirty="0" smtClean="0"/>
              <a:t>TFS</a:t>
            </a:r>
            <a:endParaRPr lang="en-US" dirty="0"/>
          </a:p>
        </p:txBody>
      </p:sp>
      <p:sp>
        <p:nvSpPr>
          <p:cNvPr id="51" name="Right Brace 50"/>
          <p:cNvSpPr/>
          <p:nvPr/>
        </p:nvSpPr>
        <p:spPr>
          <a:xfrm>
            <a:off x="9003838" y="1600200"/>
            <a:ext cx="181055" cy="1828800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7813392" y="4671918"/>
            <a:ext cx="1104800" cy="685801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</a:rPr>
              <a:t>Reporting</a:t>
            </a:r>
          </a:p>
        </p:txBody>
      </p:sp>
      <p:sp>
        <p:nvSpPr>
          <p:cNvPr id="56" name="Right Brace 55"/>
          <p:cNvSpPr/>
          <p:nvPr/>
        </p:nvSpPr>
        <p:spPr>
          <a:xfrm>
            <a:off x="9025608" y="4273500"/>
            <a:ext cx="130628" cy="1892200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2279048" y="3522308"/>
            <a:ext cx="6634526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/>
              <a:t>Enterprise Software Development Process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2286000" y="1600200"/>
            <a:ext cx="2196864" cy="18288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Requirements</a:t>
            </a:r>
            <a:endParaRPr lang="en-US" sz="10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Authoring 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Requirements document with 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Enterprise 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defined 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structure, methodology, and process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4528610" y="2514600"/>
            <a:ext cx="3252812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DevOps</a:t>
            </a:r>
            <a:endParaRPr lang="en-US" sz="11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Automated 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build, deploy and testing 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harnesses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7827169" y="1600200"/>
            <a:ext cx="1091024" cy="18288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</a:rPr>
              <a:t>Rollup </a:t>
            </a:r>
            <a:r>
              <a:rPr lang="en-US" sz="11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Reporting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(self-service reporting portal)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625191" y="1600200"/>
            <a:ext cx="2156231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</a:rPr>
              <a:t>Cross Platform </a:t>
            </a:r>
            <a:r>
              <a:rPr lang="en-US" sz="11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Builds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iOS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/ </a:t>
            </a:r>
            <a:r>
              <a:rPr lang="en-US" sz="1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Xamarian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/ Android / Linux)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520019" y="1600200"/>
            <a:ext cx="1068017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Cloud Hybridization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281382" y="4273499"/>
            <a:ext cx="6632192" cy="315092"/>
          </a:xfrm>
          <a:prstGeom prst="round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Process Template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66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1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Enterprise TFS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525588"/>
            <a:ext cx="6402916" cy="4144962"/>
          </a:xfrm>
        </p:spPr>
        <p:txBody>
          <a:bodyPr/>
          <a:lstStyle/>
          <a:p>
            <a:r>
              <a:rPr lang="en-US" dirty="0" smtClean="0"/>
              <a:t>Centralized Repository</a:t>
            </a:r>
          </a:p>
          <a:p>
            <a:pPr lvl="1"/>
            <a:r>
              <a:rPr lang="en-US" dirty="0" smtClean="0"/>
              <a:t>High Availability</a:t>
            </a:r>
          </a:p>
          <a:p>
            <a:pPr lvl="1"/>
            <a:r>
              <a:rPr lang="en-US" dirty="0" smtClean="0"/>
              <a:t>Improved Disaster Recovery</a:t>
            </a:r>
          </a:p>
          <a:p>
            <a:pPr lvl="1"/>
            <a:r>
              <a:rPr lang="en-US" dirty="0"/>
              <a:t>Increased collaboration/sharing</a:t>
            </a:r>
          </a:p>
          <a:p>
            <a:pPr lvl="1"/>
            <a:r>
              <a:rPr lang="en-US" dirty="0"/>
              <a:t>Reduced </a:t>
            </a:r>
            <a:r>
              <a:rPr lang="en-US" dirty="0" smtClean="0"/>
              <a:t>cost</a:t>
            </a:r>
          </a:p>
          <a:p>
            <a:r>
              <a:rPr lang="en-US" dirty="0" smtClean="0"/>
              <a:t>Support Specialists – customization, maintenance and support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Visibility – customized Key Performance Indicators (KPI’s)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Training – increased knowledge of capabilities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304800"/>
            <a:ext cx="4127996" cy="54514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7315200" y="5867400"/>
            <a:ext cx="4834978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Infography</a:t>
            </a:r>
            <a:r>
              <a:rPr lang="en-US" sz="8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created by </a:t>
            </a:r>
            <a:r>
              <a:rPr lang="en-US" sz="8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InCycle</a:t>
            </a:r>
            <a:r>
              <a:rPr lang="en-US" sz="8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Software</a:t>
            </a:r>
          </a:p>
          <a:p>
            <a:r>
              <a:rPr lang="en-US" sz="800" dirty="0" smtClean="0">
                <a:solidFill>
                  <a:schemeClr val="bg2"/>
                </a:solidFill>
                <a:latin typeface="Calibri" panose="020F0502020204030204" pitchFamily="34" charset="0"/>
              </a:rPr>
              <a:t>Source information from Forrester:  The Total, Economic Impact of Microsoft Application Life Cycle </a:t>
            </a:r>
            <a:r>
              <a:rPr lang="en-US" sz="8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Mangement</a:t>
            </a:r>
            <a:endParaRPr lang="en-US" sz="8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680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231776"/>
            <a:ext cx="8229600" cy="5302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NTI-Core: Software Life-cycle Support System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1192146"/>
            <a:ext cx="4593771" cy="3416298"/>
          </a:xfrm>
          <a:prstGeom prst="rect">
            <a:avLst/>
          </a:prstGeom>
          <a:noFill/>
        </p:spPr>
        <p:txBody>
          <a:bodyPr wrap="square" lIns="91418" tIns="45709" rIns="91418" bIns="45709">
            <a:spAutoFit/>
          </a:bodyPr>
          <a:lstStyle/>
          <a:p>
            <a:pPr marL="234894" indent="-234894">
              <a:defRPr/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Technology:</a:t>
            </a:r>
          </a:p>
          <a:p>
            <a:pPr marL="234894" indent="-234894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Establish a Software Life-cycle Support System (SLSS) by leveraging Microsoft Team Foundation Server (TFS).</a:t>
            </a:r>
          </a:p>
          <a:p>
            <a:pPr marL="234894" indent="-234894">
              <a:buFont typeface="Arial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latin typeface="Arial Narrow" pitchFamily="34" charset="0"/>
            </a:endParaRPr>
          </a:p>
          <a:p>
            <a:pPr marL="234894" indent="-234894">
              <a:defRPr/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Objectives</a:t>
            </a:r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</a:rPr>
              <a:t>:</a:t>
            </a: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Engage Microsoft Consulting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Deploy and Verify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Engage and Train IT Ops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Initiate migration of HISD Team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Migration of SEMSTFS Teams</a:t>
            </a:r>
          </a:p>
          <a:p>
            <a:pPr marL="234894" indent="-234894">
              <a:buFont typeface="Arial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latin typeface="Arial Narrow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172199" y="1211062"/>
            <a:ext cx="4866701" cy="4616861"/>
            <a:chOff x="4648200" y="1211061"/>
            <a:chExt cx="4341564" cy="3970539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648200" y="1718633"/>
              <a:ext cx="4340225" cy="34629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18" tIns="45709" rIns="91418" bIns="45709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9" name="TextBox 33"/>
            <p:cNvSpPr txBox="1">
              <a:spLocks noChangeArrowheads="1"/>
            </p:cNvSpPr>
            <p:nvPr/>
          </p:nvSpPr>
          <p:spPr bwMode="auto">
            <a:xfrm>
              <a:off x="4649692" y="1211061"/>
              <a:ext cx="4340072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18" tIns="45709" rIns="91418" bIns="45709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 Narrow" pitchFamily="34" charset="0"/>
                </a:rPr>
                <a:t>Businesses</a:t>
              </a:r>
              <a:r>
                <a:rPr lang="en-US" sz="1600" dirty="0">
                  <a:solidFill>
                    <a:srgbClr val="000000"/>
                  </a:solidFill>
                  <a:latin typeface="Arial Narrow" pitchFamily="34" charset="0"/>
                </a:rPr>
                <a:t> – HISD, TSSD, IPD</a:t>
              </a:r>
            </a:p>
          </p:txBody>
        </p:sp>
      </p:grp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188075" y="1777608"/>
            <a:ext cx="4406900" cy="4154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Status: </a:t>
            </a:r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Service Implementation (Sept – Dec)</a:t>
            </a:r>
            <a:endParaRPr lang="en-US" dirty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defRPr/>
            </a:pP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Resources</a:t>
            </a:r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</a:rPr>
              <a:t>:		$200 K</a:t>
            </a: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3.0 </a:t>
            </a: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FTE for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 Mike O’Brien		1.0 FTE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Don Carlson</a:t>
            </a: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		</a:t>
            </a: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0.5 FTE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New Hire for </a:t>
            </a:r>
            <a:r>
              <a:rPr lang="en-US" sz="1600" dirty="0" err="1" smtClean="0">
                <a:solidFill>
                  <a:srgbClr val="000000"/>
                </a:solidFill>
                <a:latin typeface="Arial Narrow" pitchFamily="34" charset="0"/>
              </a:rPr>
              <a:t>DevOps</a:t>
            </a: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 Team	1.0 FTE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 Narrow" pitchFamily="34" charset="0"/>
              </a:rPr>
              <a:t>DevOps</a:t>
            </a: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 Offshore resource	0.5 FTE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 Dave Schaller – HISD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 Scott Howard – HISD</a:t>
            </a:r>
          </a:p>
          <a:p>
            <a:pPr>
              <a:defRPr/>
            </a:pPr>
            <a:endParaRPr lang="en-US" sz="1600" dirty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Microsoft Consulting		</a:t>
            </a:r>
            <a:r>
              <a:rPr lang="en-US" sz="1600" b="1" dirty="0" smtClean="0">
                <a:solidFill>
                  <a:srgbClr val="000000"/>
                </a:solidFill>
                <a:latin typeface="Arial Narrow" pitchFamily="34" charset="0"/>
              </a:rPr>
              <a:t>$180 k</a:t>
            </a:r>
          </a:p>
          <a:p>
            <a:pPr>
              <a:defRPr/>
            </a:pPr>
            <a:endParaRPr lang="en-US" sz="16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Total </a:t>
            </a: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funding request		</a:t>
            </a:r>
            <a:r>
              <a:rPr lang="en-US" sz="1600" b="1" dirty="0" smtClean="0">
                <a:solidFill>
                  <a:srgbClr val="000000"/>
                </a:solidFill>
                <a:latin typeface="Arial Narrow" pitchFamily="34" charset="0"/>
              </a:rPr>
              <a:t>$380 K</a:t>
            </a:r>
          </a:p>
          <a:p>
            <a:pPr>
              <a:defRPr/>
            </a:pPr>
            <a:endParaRPr lang="en-US" sz="1600" dirty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Key SEMS Contact: </a:t>
            </a: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Mike O’Brien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08" y="4885443"/>
            <a:ext cx="3121953" cy="177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82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>
            <p:custDataLst>
              <p:tags r:id="rId1"/>
            </p:custDataLst>
          </p:nvPr>
        </p:nvSpPr>
        <p:spPr>
          <a:xfrm>
            <a:off x="8982581" y="2529063"/>
            <a:ext cx="615142" cy="4618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Apr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TextBox 54"/>
          <p:cNvSpPr txBox="1"/>
          <p:nvPr>
            <p:custDataLst>
              <p:tags r:id="rId2"/>
            </p:custDataLst>
          </p:nvPr>
        </p:nvSpPr>
        <p:spPr>
          <a:xfrm>
            <a:off x="9610615" y="2529063"/>
            <a:ext cx="615142" cy="4618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May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>
            <p:custDataLst>
              <p:tags r:id="rId3"/>
            </p:custDataLst>
          </p:nvPr>
        </p:nvSpPr>
        <p:spPr>
          <a:xfrm>
            <a:off x="10218389" y="2529064"/>
            <a:ext cx="615142" cy="4618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Jun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ETFS Timeline</a:t>
            </a:r>
            <a:endParaRPr lang="en-US" dirty="0"/>
          </a:p>
        </p:txBody>
      </p:sp>
      <p:sp>
        <p:nvSpPr>
          <p:cNvPr id="118" name="Rectangle 117"/>
          <p:cNvSpPr/>
          <p:nvPr>
            <p:custDataLst>
              <p:tags r:id="rId4"/>
            </p:custDataLst>
          </p:nvPr>
        </p:nvSpPr>
        <p:spPr>
          <a:xfrm>
            <a:off x="2232009" y="2513435"/>
            <a:ext cx="6766560" cy="50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19" name="TextBox 118"/>
          <p:cNvSpPr txBox="1"/>
          <p:nvPr>
            <p:custDataLst>
              <p:tags r:id="rId5"/>
            </p:custDataLst>
          </p:nvPr>
        </p:nvSpPr>
        <p:spPr>
          <a:xfrm>
            <a:off x="1288225" y="2559686"/>
            <a:ext cx="955390" cy="415498"/>
          </a:xfrm>
          <a:prstGeom prst="rect">
            <a:avLst/>
          </a:prstGeom>
          <a:noFill/>
        </p:spPr>
        <p:txBody>
          <a:bodyPr vert="horz" wrap="none" lIns="127000" tIns="0" rIns="127000" bIns="0" rtlCol="0" anchor="ctr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2014</a:t>
            </a:r>
            <a:endParaRPr lang="en-US" sz="27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TextBox 119"/>
          <p:cNvSpPr txBox="1"/>
          <p:nvPr>
            <p:custDataLst>
              <p:tags r:id="rId6"/>
            </p:custDataLst>
          </p:nvPr>
        </p:nvSpPr>
        <p:spPr>
          <a:xfrm>
            <a:off x="2232009" y="2513435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May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21" name="Straight Connector 120"/>
          <p:cNvCxnSpPr/>
          <p:nvPr>
            <p:custDataLst>
              <p:tags r:id="rId7"/>
            </p:custDataLst>
          </p:nvPr>
        </p:nvCxnSpPr>
        <p:spPr>
          <a:xfrm>
            <a:off x="2860043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>
            <p:custDataLst>
              <p:tags r:id="rId8"/>
            </p:custDataLst>
          </p:nvPr>
        </p:nvSpPr>
        <p:spPr>
          <a:xfrm>
            <a:off x="2860043" y="2513435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Jun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23" name="Straight Connector 122"/>
          <p:cNvCxnSpPr/>
          <p:nvPr>
            <p:custDataLst>
              <p:tags r:id="rId9"/>
            </p:custDataLst>
          </p:nvPr>
        </p:nvCxnSpPr>
        <p:spPr>
          <a:xfrm>
            <a:off x="3427299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>
            <p:custDataLst>
              <p:tags r:id="rId10"/>
            </p:custDataLst>
          </p:nvPr>
        </p:nvSpPr>
        <p:spPr>
          <a:xfrm>
            <a:off x="3427299" y="2513435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July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25" name="Straight Connector 124"/>
          <p:cNvCxnSpPr/>
          <p:nvPr>
            <p:custDataLst>
              <p:tags r:id="rId11"/>
            </p:custDataLst>
          </p:nvPr>
        </p:nvCxnSpPr>
        <p:spPr>
          <a:xfrm>
            <a:off x="4055333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>
            <p:custDataLst>
              <p:tags r:id="rId12"/>
            </p:custDataLst>
          </p:nvPr>
        </p:nvSpPr>
        <p:spPr>
          <a:xfrm>
            <a:off x="4055333" y="2513435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Aug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27" name="Straight Connector 126"/>
          <p:cNvCxnSpPr/>
          <p:nvPr>
            <p:custDataLst>
              <p:tags r:id="rId13"/>
            </p:custDataLst>
          </p:nvPr>
        </p:nvCxnSpPr>
        <p:spPr>
          <a:xfrm>
            <a:off x="4663108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>
            <p:custDataLst>
              <p:tags r:id="rId14"/>
            </p:custDataLst>
          </p:nvPr>
        </p:nvSpPr>
        <p:spPr>
          <a:xfrm>
            <a:off x="4663108" y="2513435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Sep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29" name="Straight Connector 128"/>
          <p:cNvCxnSpPr/>
          <p:nvPr>
            <p:custDataLst>
              <p:tags r:id="rId15"/>
            </p:custDataLst>
          </p:nvPr>
        </p:nvCxnSpPr>
        <p:spPr>
          <a:xfrm>
            <a:off x="5291143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>
            <p:custDataLst>
              <p:tags r:id="rId16"/>
            </p:custDataLst>
          </p:nvPr>
        </p:nvSpPr>
        <p:spPr>
          <a:xfrm>
            <a:off x="5291143" y="2513435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Oct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31" name="Straight Connector 130"/>
          <p:cNvCxnSpPr/>
          <p:nvPr>
            <p:custDataLst>
              <p:tags r:id="rId17"/>
            </p:custDataLst>
          </p:nvPr>
        </p:nvCxnSpPr>
        <p:spPr>
          <a:xfrm>
            <a:off x="5898917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>
            <p:custDataLst>
              <p:tags r:id="rId18"/>
            </p:custDataLst>
          </p:nvPr>
        </p:nvSpPr>
        <p:spPr>
          <a:xfrm>
            <a:off x="5898917" y="2513435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Nov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33" name="Straight Connector 132"/>
          <p:cNvCxnSpPr/>
          <p:nvPr>
            <p:custDataLst>
              <p:tags r:id="rId19"/>
            </p:custDataLst>
          </p:nvPr>
        </p:nvCxnSpPr>
        <p:spPr>
          <a:xfrm>
            <a:off x="6526952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>
            <p:custDataLst>
              <p:tags r:id="rId20"/>
            </p:custDataLst>
          </p:nvPr>
        </p:nvSpPr>
        <p:spPr>
          <a:xfrm>
            <a:off x="6526952" y="2513435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Dec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35" name="Straight Connector 134"/>
          <p:cNvCxnSpPr/>
          <p:nvPr>
            <p:custDataLst>
              <p:tags r:id="rId21"/>
            </p:custDataLst>
          </p:nvPr>
        </p:nvCxnSpPr>
        <p:spPr>
          <a:xfrm>
            <a:off x="7154986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>
            <p:custDataLst>
              <p:tags r:id="rId22"/>
            </p:custDataLst>
          </p:nvPr>
        </p:nvSpPr>
        <p:spPr>
          <a:xfrm>
            <a:off x="7154986" y="2513435"/>
            <a:ext cx="615142" cy="50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Jan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37" name="Straight Connector 136"/>
          <p:cNvCxnSpPr/>
          <p:nvPr>
            <p:custDataLst>
              <p:tags r:id="rId23"/>
            </p:custDataLst>
          </p:nvPr>
        </p:nvCxnSpPr>
        <p:spPr>
          <a:xfrm>
            <a:off x="7762760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>
            <p:custDataLst>
              <p:tags r:id="rId24"/>
            </p:custDataLst>
          </p:nvPr>
        </p:nvSpPr>
        <p:spPr>
          <a:xfrm>
            <a:off x="7762760" y="2513435"/>
            <a:ext cx="615142" cy="50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Feb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39" name="Straight Connector 138"/>
          <p:cNvCxnSpPr/>
          <p:nvPr>
            <p:custDataLst>
              <p:tags r:id="rId25"/>
            </p:custDataLst>
          </p:nvPr>
        </p:nvCxnSpPr>
        <p:spPr>
          <a:xfrm>
            <a:off x="8390794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>
            <p:custDataLst>
              <p:tags r:id="rId26"/>
            </p:custDataLst>
          </p:nvPr>
        </p:nvSpPr>
        <p:spPr>
          <a:xfrm>
            <a:off x="8390794" y="2513435"/>
            <a:ext cx="615142" cy="50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Mar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41" name="Rectangle 140"/>
          <p:cNvSpPr/>
          <p:nvPr>
            <p:custDataLst>
              <p:tags r:id="rId27"/>
            </p:custDataLst>
          </p:nvPr>
        </p:nvSpPr>
        <p:spPr>
          <a:xfrm>
            <a:off x="2232009" y="2957935"/>
            <a:ext cx="5133188" cy="63500"/>
          </a:xfrm>
          <a:prstGeom prst="rect">
            <a:avLst/>
          </a:prstGeom>
          <a:solidFill>
            <a:schemeClr val="tx1">
              <a:alpha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2" name="Isosceles Triangle 141"/>
          <p:cNvSpPr/>
          <p:nvPr>
            <p:custDataLst>
              <p:tags r:id="rId28"/>
            </p:custDataLst>
          </p:nvPr>
        </p:nvSpPr>
        <p:spPr>
          <a:xfrm>
            <a:off x="4418969" y="2915495"/>
            <a:ext cx="127000" cy="139700"/>
          </a:xfrm>
          <a:prstGeom prst="triangle">
            <a:avLst/>
          </a:prstGeom>
          <a:solidFill>
            <a:srgbClr val="94D7E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3" name="TextBox 142"/>
          <p:cNvSpPr txBox="1"/>
          <p:nvPr>
            <p:custDataLst>
              <p:tags r:id="rId29"/>
            </p:custDataLst>
          </p:nvPr>
        </p:nvSpPr>
        <p:spPr>
          <a:xfrm>
            <a:off x="4060064" y="3140067"/>
            <a:ext cx="605679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Today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44" name="Isosceles Triangle 143"/>
          <p:cNvSpPr/>
          <p:nvPr>
            <p:custDataLst>
              <p:tags r:id="rId30"/>
            </p:custDataLst>
          </p:nvPr>
        </p:nvSpPr>
        <p:spPr>
          <a:xfrm rot="10800000">
            <a:off x="8251108" y="2260788"/>
            <a:ext cx="304800" cy="330200"/>
          </a:xfrm>
          <a:prstGeom prst="triangl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5" name="TextBox 144"/>
          <p:cNvSpPr txBox="1"/>
          <p:nvPr>
            <p:custDataLst>
              <p:tags r:id="rId31"/>
            </p:custDataLst>
          </p:nvPr>
        </p:nvSpPr>
        <p:spPr>
          <a:xfrm>
            <a:off x="7641508" y="1305522"/>
            <a:ext cx="1524000" cy="664797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Calibri" panose="020F0502020204030204" pitchFamily="34" charset="0"/>
              </a:rPr>
              <a:t>HIS Target for all TFS teams migrated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6" name="TextBox 145"/>
          <p:cNvSpPr txBox="1"/>
          <p:nvPr>
            <p:custDataLst>
              <p:tags r:id="rId32"/>
            </p:custDataLst>
          </p:nvPr>
        </p:nvSpPr>
        <p:spPr>
          <a:xfrm>
            <a:off x="8045942" y="1980296"/>
            <a:ext cx="715132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March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47" name="Isosceles Triangle 146"/>
          <p:cNvSpPr/>
          <p:nvPr>
            <p:custDataLst>
              <p:tags r:id="rId33"/>
            </p:custDataLst>
          </p:nvPr>
        </p:nvSpPr>
        <p:spPr>
          <a:xfrm rot="10800000">
            <a:off x="6996925" y="2229703"/>
            <a:ext cx="304800" cy="3302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8" name="TextBox 147"/>
          <p:cNvSpPr txBox="1"/>
          <p:nvPr>
            <p:custDataLst>
              <p:tags r:id="rId34"/>
            </p:custDataLst>
          </p:nvPr>
        </p:nvSpPr>
        <p:spPr>
          <a:xfrm>
            <a:off x="6531002" y="1574571"/>
            <a:ext cx="1284905" cy="448713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Service Available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9" name="Isosceles Triangle 148"/>
          <p:cNvSpPr/>
          <p:nvPr>
            <p:custDataLst>
              <p:tags r:id="rId35"/>
            </p:custDataLst>
          </p:nvPr>
        </p:nvSpPr>
        <p:spPr>
          <a:xfrm rot="10800000">
            <a:off x="4524395" y="2240914"/>
            <a:ext cx="304800" cy="330200"/>
          </a:xfrm>
          <a:prstGeom prst="triangl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0" name="TextBox 149"/>
          <p:cNvSpPr txBox="1"/>
          <p:nvPr>
            <p:custDataLst>
              <p:tags r:id="rId36"/>
            </p:custDataLst>
          </p:nvPr>
        </p:nvSpPr>
        <p:spPr>
          <a:xfrm>
            <a:off x="4091926" y="1568808"/>
            <a:ext cx="1291460" cy="448713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Startup Investment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TextBox 150"/>
          <p:cNvSpPr txBox="1"/>
          <p:nvPr>
            <p:custDataLst>
              <p:tags r:id="rId37"/>
            </p:custDataLst>
          </p:nvPr>
        </p:nvSpPr>
        <p:spPr>
          <a:xfrm>
            <a:off x="4399275" y="1981744"/>
            <a:ext cx="552139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Sept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Isosceles Triangle 151"/>
          <p:cNvSpPr/>
          <p:nvPr>
            <p:custDataLst>
              <p:tags r:id="rId38"/>
            </p:custDataLst>
          </p:nvPr>
        </p:nvSpPr>
        <p:spPr>
          <a:xfrm rot="10800000">
            <a:off x="2211624" y="2249653"/>
            <a:ext cx="304800" cy="330200"/>
          </a:xfrm>
          <a:prstGeom prst="triangl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" name="TextBox 152"/>
          <p:cNvSpPr txBox="1"/>
          <p:nvPr>
            <p:custDataLst>
              <p:tags r:id="rId39"/>
            </p:custDataLst>
          </p:nvPr>
        </p:nvSpPr>
        <p:spPr>
          <a:xfrm>
            <a:off x="1842842" y="1753068"/>
            <a:ext cx="1143000" cy="227113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00B0F0"/>
                </a:solidFill>
                <a:latin typeface="Calibri" panose="020F0502020204030204" pitchFamily="34" charset="0"/>
              </a:rPr>
              <a:t>Pre-NTI</a:t>
            </a:r>
            <a:endParaRPr lang="en-US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TextBox 153"/>
          <p:cNvSpPr txBox="1"/>
          <p:nvPr>
            <p:custDataLst>
              <p:tags r:id="rId40"/>
            </p:custDataLst>
          </p:nvPr>
        </p:nvSpPr>
        <p:spPr>
          <a:xfrm>
            <a:off x="2061681" y="2005581"/>
            <a:ext cx="691921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  <a:latin typeface="Calibri" panose="020F0502020204030204" pitchFamily="34" charset="0"/>
              </a:rPr>
              <a:t>May 5</a:t>
            </a:r>
            <a:endParaRPr lang="en-US" sz="16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155" name="TextBox 154"/>
          <p:cNvSpPr txBox="1"/>
          <p:nvPr>
            <p:custDataLst>
              <p:tags r:id="rId41"/>
            </p:custDataLst>
          </p:nvPr>
        </p:nvSpPr>
        <p:spPr>
          <a:xfrm>
            <a:off x="6877562" y="1993337"/>
            <a:ext cx="450444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Jan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572460959"/>
              </p:ext>
            </p:extLst>
          </p:nvPr>
        </p:nvGraphicFramePr>
        <p:xfrm>
          <a:off x="2243615" y="2957935"/>
          <a:ext cx="7414004" cy="317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9" r:lo="rId50" r:qs="rId51" r:cs="rId52"/>
          </a:graphicData>
        </a:graphic>
      </p:graphicFrame>
      <p:cxnSp>
        <p:nvCxnSpPr>
          <p:cNvPr id="52" name="Straight Connector 51"/>
          <p:cNvCxnSpPr/>
          <p:nvPr>
            <p:custDataLst>
              <p:tags r:id="rId42"/>
            </p:custDataLst>
          </p:nvPr>
        </p:nvCxnSpPr>
        <p:spPr>
          <a:xfrm>
            <a:off x="8982581" y="2666762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>
            <p:custDataLst>
              <p:tags r:id="rId43"/>
            </p:custDataLst>
          </p:nvPr>
        </p:nvCxnSpPr>
        <p:spPr>
          <a:xfrm>
            <a:off x="9610615" y="2666762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44"/>
            </p:custDataLst>
          </p:nvPr>
        </p:nvCxnSpPr>
        <p:spPr>
          <a:xfrm>
            <a:off x="10218389" y="2666762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Isosceles Triangle 59"/>
          <p:cNvSpPr/>
          <p:nvPr>
            <p:custDataLst>
              <p:tags r:id="rId45"/>
            </p:custDataLst>
          </p:nvPr>
        </p:nvSpPr>
        <p:spPr>
          <a:xfrm rot="10800000">
            <a:off x="10656929" y="2251546"/>
            <a:ext cx="304800" cy="330200"/>
          </a:xfrm>
          <a:prstGeom prst="triangl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>
            <p:custDataLst>
              <p:tags r:id="rId46"/>
            </p:custDataLst>
          </p:nvPr>
        </p:nvSpPr>
        <p:spPr>
          <a:xfrm>
            <a:off x="10047329" y="1517879"/>
            <a:ext cx="1524000" cy="443198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Calibri" panose="020F0502020204030204" pitchFamily="34" charset="0"/>
              </a:rPr>
              <a:t>All HIS teams migrated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2" name="TextBox 61"/>
          <p:cNvSpPr txBox="1"/>
          <p:nvPr>
            <p:custDataLst>
              <p:tags r:id="rId47"/>
            </p:custDataLst>
          </p:nvPr>
        </p:nvSpPr>
        <p:spPr>
          <a:xfrm>
            <a:off x="10451763" y="1971054"/>
            <a:ext cx="715132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March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662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ETFS Timeline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307" y="116723"/>
            <a:ext cx="3395968" cy="1432440"/>
          </a:xfrm>
          <a:prstGeom prst="rect">
            <a:avLst/>
          </a:prstGeom>
        </p:spPr>
      </p:pic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912285" y="1525588"/>
            <a:ext cx="5387848" cy="4144962"/>
          </a:xfrm>
        </p:spPr>
        <p:txBody>
          <a:bodyPr/>
          <a:lstStyle/>
          <a:p>
            <a:r>
              <a:rPr lang="en-US" dirty="0" smtClean="0"/>
              <a:t>Define Service (Done!)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System Requirements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Definition of the Service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Draft of ‘Cost of Service’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Engaged additional candidate Divisions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System Architecture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Draft of Service Level Agreement (SLA)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CTOC Presentation</a:t>
            </a:r>
          </a:p>
          <a:p>
            <a:endParaRPr lang="en-US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6497236" y="1525588"/>
            <a:ext cx="5387848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15000"/>
              </a:spcAft>
              <a:buClr>
                <a:srgbClr val="4C9933"/>
              </a:buClr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rgbClr val="808080"/>
              </a:buClr>
              <a:buSzPct val="60000"/>
              <a:buFont typeface="Wingdings" pitchFamily="2" charset="2"/>
              <a:buChar char="§"/>
              <a:defRPr sz="2400" i="1">
                <a:solidFill>
                  <a:srgbClr val="4D4D4D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kern="0" dirty="0" smtClean="0"/>
              <a:t>Investments Made</a:t>
            </a:r>
          </a:p>
          <a:p>
            <a:pPr lvl="1"/>
            <a:r>
              <a:rPr lang="en-US" kern="0" dirty="0" smtClean="0"/>
              <a:t>Dedicated resource working since 5/5</a:t>
            </a:r>
          </a:p>
          <a:p>
            <a:pPr lvl="1"/>
            <a:r>
              <a:rPr lang="en-US" kern="0" dirty="0" smtClean="0"/>
              <a:t>Weekly update meetings with HIS</a:t>
            </a:r>
          </a:p>
          <a:p>
            <a:pPr lvl="1"/>
            <a:r>
              <a:rPr lang="en-US" kern="0" dirty="0" smtClean="0"/>
              <a:t>Leveraging existing IT Team for Operations</a:t>
            </a:r>
          </a:p>
          <a:p>
            <a:pPr lvl="1"/>
            <a:r>
              <a:rPr lang="en-US" kern="0" dirty="0" smtClean="0"/>
              <a:t>IT can manage TFS licenses</a:t>
            </a:r>
          </a:p>
          <a:p>
            <a:pPr lvl="1"/>
            <a:r>
              <a:rPr lang="en-US" kern="0" dirty="0" smtClean="0"/>
              <a:t>Leveraging existing 3M IT infrastructure</a:t>
            </a:r>
          </a:p>
          <a:p>
            <a:pPr lvl="1"/>
            <a:endParaRPr lang="en-US" kern="0" dirty="0" smtClean="0"/>
          </a:p>
          <a:p>
            <a:pPr lvl="1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650299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ETFS Timeline – Service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525588"/>
            <a:ext cx="5194901" cy="4144962"/>
          </a:xfrm>
        </p:spPr>
        <p:txBody>
          <a:bodyPr/>
          <a:lstStyle/>
          <a:p>
            <a:r>
              <a:rPr lang="en-US" dirty="0" smtClean="0"/>
              <a:t>Service Implementation (Sept – Dec)</a:t>
            </a:r>
          </a:p>
          <a:p>
            <a:pPr lvl="1"/>
            <a:r>
              <a:rPr lang="en-US" dirty="0" smtClean="0"/>
              <a:t>New Hire - </a:t>
            </a:r>
            <a:r>
              <a:rPr lang="en-US" dirty="0" err="1" smtClean="0"/>
              <a:t>DevOps</a:t>
            </a:r>
            <a:r>
              <a:rPr lang="en-US" dirty="0" smtClean="0"/>
              <a:t> resource</a:t>
            </a:r>
          </a:p>
          <a:p>
            <a:pPr lvl="1"/>
            <a:r>
              <a:rPr lang="en-US" dirty="0"/>
              <a:t>Startup cost – </a:t>
            </a:r>
            <a:r>
              <a:rPr lang="en-US" dirty="0" smtClean="0"/>
              <a:t>engage </a:t>
            </a:r>
            <a:r>
              <a:rPr lang="en-US" dirty="0"/>
              <a:t>Microsoft Consulting for implementation and </a:t>
            </a:r>
            <a:r>
              <a:rPr lang="en-US" dirty="0" smtClean="0"/>
              <a:t>verification of service:  </a:t>
            </a:r>
            <a:r>
              <a:rPr lang="en-US" b="1" dirty="0"/>
              <a:t>$180k</a:t>
            </a:r>
          </a:p>
          <a:p>
            <a:pPr lvl="1"/>
            <a:r>
              <a:rPr lang="en-US" dirty="0" smtClean="0"/>
              <a:t>IT Operations Team – support of service 24 x 7 x 365 – Train Team</a:t>
            </a:r>
            <a:endParaRPr lang="en-US" dirty="0"/>
          </a:p>
          <a:p>
            <a:pPr lvl="1"/>
            <a:r>
              <a:rPr lang="en-US" dirty="0" smtClean="0"/>
              <a:t>Begin migration of Division Teams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22779"/>
              </p:ext>
            </p:extLst>
          </p:nvPr>
        </p:nvGraphicFramePr>
        <p:xfrm>
          <a:off x="6914645" y="1798813"/>
          <a:ext cx="5039667" cy="427968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517363"/>
                <a:gridCol w="333507"/>
                <a:gridCol w="335977"/>
                <a:gridCol w="444677"/>
                <a:gridCol w="673603"/>
                <a:gridCol w="734540"/>
              </a:tblGrid>
              <a:tr h="2560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Objective and Deliverable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Hours -Low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Hours -High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Rate ($)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Cost -Low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Cost -High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243644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700" dirty="0">
                          <a:effectLst/>
                        </a:rPr>
                        <a:t>TFS Infrastructure Planning and Validation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4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       - TFS Usage Scenarios 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40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40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300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 $             12,000 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4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       - TFS Infrastructure Plan 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24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24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300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$               7,200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$               7,200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4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       - TFS Administration 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40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60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300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$             12,000 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18,000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2287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     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- TFS Installation Assistance including integrations   ( Low estimate is for just the installation verification)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80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300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   6,000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24,000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336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       - Architect/EM oversight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24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40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340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$               8,160 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13,600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336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 Total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2"/>
                          </a:solidFill>
                          <a:effectLst/>
                        </a:rPr>
                        <a:t>148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2"/>
                          </a:solidFill>
                          <a:effectLst/>
                        </a:rPr>
                        <a:t>244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$             45,360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 $             74,800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2316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  TFS as a Service - Governance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4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Shared Service Security Planning 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24,000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4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Process Governance 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24,000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4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Build Service Governance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12,000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4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Integration and Reporting Governance 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40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40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12,000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336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Architect/EM oversight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32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48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340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           10,880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16,320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2516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 Total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192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288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 $             58,880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88,320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2717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  TFS as a Service - Team Onboarding 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4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Team on boarding process  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   24,000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4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Source Code Migration Strategy 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40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12,000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4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       - Pilot Team on boarding assistance 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120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200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300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$             36,000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60,000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336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       - Architect/EM oversight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40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64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340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$             13,600 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21,760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2516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 Total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2"/>
                          </a:solidFill>
                          <a:effectLst/>
                        </a:rPr>
                        <a:t>240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384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73,600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 $          117,760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258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4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Grand total*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2"/>
                          </a:solidFill>
                          <a:effectLst/>
                        </a:rPr>
                        <a:t>580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2"/>
                          </a:solidFill>
                          <a:effectLst/>
                        </a:rPr>
                        <a:t>916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</a:rPr>
                        <a:t>$     177,840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</a:rPr>
                        <a:t> $     280,880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103" y="81901"/>
            <a:ext cx="3347209" cy="146046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1094099" y="2016317"/>
            <a:ext cx="1004596" cy="38162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1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ETFS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525588"/>
            <a:ext cx="10359096" cy="4144962"/>
          </a:xfrm>
        </p:spPr>
        <p:txBody>
          <a:bodyPr/>
          <a:lstStyle/>
          <a:p>
            <a:r>
              <a:rPr lang="en-US" dirty="0" smtClean="0"/>
              <a:t>Ongoing Service (Jan 2015 – Future)</a:t>
            </a:r>
          </a:p>
          <a:p>
            <a:pPr lvl="1"/>
            <a:r>
              <a:rPr lang="en-US" i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available – open to all divisions/business groups/teams</a:t>
            </a:r>
          </a:p>
          <a:p>
            <a:pPr lvl="1"/>
            <a:r>
              <a:rPr lang="en-US" i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$10/user 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en-US" i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</a:p>
          <a:p>
            <a:pPr lvl="2"/>
            <a:r>
              <a:rPr lang="en-US" i="1" dirty="0" smtClean="0">
                <a:latin typeface="+mj-lt"/>
              </a:rPr>
              <a:t>IT Operations Team cost</a:t>
            </a:r>
          </a:p>
          <a:p>
            <a:pPr lvl="2"/>
            <a:r>
              <a:rPr lang="en-US" i="1" dirty="0" smtClean="0">
                <a:latin typeface="+mj-lt"/>
              </a:rPr>
              <a:t>Assumes no additional resources needed</a:t>
            </a:r>
            <a:endParaRPr lang="en-US" i="1" dirty="0">
              <a:latin typeface="+mj-lt"/>
            </a:endParaRPr>
          </a:p>
          <a:p>
            <a:pPr lvl="1"/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&amp; Material </a:t>
            </a:r>
            <a:r>
              <a:rPr lang="en-US" i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Custom work (by </a:t>
            </a:r>
            <a:r>
              <a:rPr lang="en-US" i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en-US" i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Team)</a:t>
            </a:r>
          </a:p>
          <a:p>
            <a:pPr lvl="2"/>
            <a:r>
              <a:rPr lang="en-US" i="1" dirty="0" smtClean="0">
                <a:latin typeface="+mj-lt"/>
              </a:rPr>
              <a:t>New Team Onboarding - Migration and Training</a:t>
            </a:r>
          </a:p>
          <a:p>
            <a:pPr lvl="2"/>
            <a:r>
              <a:rPr lang="en-US" i="1" dirty="0" smtClean="0">
                <a:latin typeface="+mj-lt"/>
              </a:rPr>
              <a:t>Integrations</a:t>
            </a:r>
          </a:p>
          <a:p>
            <a:pPr lvl="2"/>
            <a:r>
              <a:rPr lang="en-US" i="1" dirty="0" smtClean="0">
                <a:latin typeface="+mj-lt"/>
              </a:rPr>
              <a:t>Extension to existing ETFS</a:t>
            </a:r>
            <a:endParaRPr lang="en-US" i="1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672" y="102818"/>
            <a:ext cx="3373135" cy="14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ETFS Timeline – Ongoing Costs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672" y="102818"/>
            <a:ext cx="3373135" cy="1456326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649661"/>
              </p:ext>
            </p:extLst>
          </p:nvPr>
        </p:nvGraphicFramePr>
        <p:xfrm>
          <a:off x="762995" y="1559136"/>
          <a:ext cx="10713144" cy="464872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18270"/>
                <a:gridCol w="918270"/>
                <a:gridCol w="995630"/>
                <a:gridCol w="787089"/>
                <a:gridCol w="968725"/>
                <a:gridCol w="968725"/>
                <a:gridCol w="1143630"/>
                <a:gridCol w="1049800"/>
                <a:gridCol w="877555"/>
                <a:gridCol w="1116725"/>
                <a:gridCol w="968725"/>
              </a:tblGrid>
              <a:tr h="581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# Ops Resources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  <a:r>
                        <a:rPr lang="en-US" sz="1100" u="none" strike="noStrike" baseline="0" dirty="0" smtClean="0">
                          <a:effectLst/>
                          <a:latin typeface="Calibri" panose="020F0502020204030204" pitchFamily="34" charset="0"/>
                        </a:rPr>
                        <a:t> / Resource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# Service Manager Resources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Cost / Resource</a:t>
                      </a:r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Total Labor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Total Team </a:t>
                      </a:r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Monthly Infrastructure Cost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Number of Users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Annual Charge per User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Monthly </a:t>
                      </a:r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Cost/User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$1,415.00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$117.92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$707.50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$58.96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$471.67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$39.31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$353.75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$29.48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$283.00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$23.58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$235.83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$19.65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$202.14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$16.85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$176.88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$14.74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$157.22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$13.10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$141.50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$11.79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$128.64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$10.72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$117.92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$9.83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$108.85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$9.07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$101.07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$8.42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$94.33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$7.86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$88.44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$7.37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$83.24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$6.94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$78.61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$6.55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$74.47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$6.21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$70.75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$5.90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302669"/>
              </p:ext>
            </p:extLst>
          </p:nvPr>
        </p:nvGraphicFramePr>
        <p:xfrm>
          <a:off x="1979356" y="1996126"/>
          <a:ext cx="8834053" cy="3758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59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ETFS Team Structure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31468367"/>
              </p:ext>
            </p:extLst>
          </p:nvPr>
        </p:nvGraphicFramePr>
        <p:xfrm>
          <a:off x="2031999" y="1284051"/>
          <a:ext cx="9133747" cy="4854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9898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Hire for </a:t>
            </a:r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525587"/>
            <a:ext cx="7493486" cy="4824879"/>
          </a:xfrm>
        </p:spPr>
        <p:txBody>
          <a:bodyPr/>
          <a:lstStyle/>
          <a:p>
            <a:r>
              <a:rPr lang="en-US" sz="3200" dirty="0" smtClean="0"/>
              <a:t>Role / Responsibilities: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ETFS - Team onboarding tasks</a:t>
            </a:r>
          </a:p>
          <a:p>
            <a:pPr lvl="2"/>
            <a:r>
              <a:rPr lang="en-US" i="1" dirty="0" smtClean="0">
                <a:latin typeface="+mj-lt"/>
              </a:rPr>
              <a:t>Migration of project artifacts to ETFS</a:t>
            </a:r>
          </a:p>
          <a:p>
            <a:pPr lvl="2"/>
            <a:r>
              <a:rPr lang="en-US" i="1" dirty="0" smtClean="0">
                <a:latin typeface="+mj-lt"/>
              </a:rPr>
              <a:t>Configure build services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ETFS - Service enhancements</a:t>
            </a:r>
          </a:p>
          <a:p>
            <a:pPr lvl="2"/>
            <a:r>
              <a:rPr lang="en-US" dirty="0" smtClean="0">
                <a:latin typeface="+mj-lt"/>
              </a:rPr>
              <a:t>Deploy automated build, test, and deploy systems</a:t>
            </a:r>
          </a:p>
          <a:p>
            <a:pPr lvl="2"/>
            <a:r>
              <a:rPr lang="en-US" dirty="0" smtClean="0">
                <a:latin typeface="+mj-lt"/>
              </a:rPr>
              <a:t>Non-Windows Builds, </a:t>
            </a:r>
            <a:r>
              <a:rPr lang="en-US" dirty="0" err="1" smtClean="0">
                <a:latin typeface="+mj-lt"/>
              </a:rPr>
              <a:t>e.g</a:t>
            </a:r>
            <a:r>
              <a:rPr lang="en-US" dirty="0" smtClean="0">
                <a:latin typeface="+mj-lt"/>
              </a:rPr>
              <a:t>, iOS / Android</a:t>
            </a:r>
          </a:p>
          <a:p>
            <a:pPr lvl="2"/>
            <a:r>
              <a:rPr lang="en-US" dirty="0" smtClean="0">
                <a:latin typeface="+mj-lt"/>
              </a:rPr>
              <a:t>3</a:t>
            </a:r>
            <a:r>
              <a:rPr lang="en-US" baseline="30000" dirty="0" smtClean="0">
                <a:latin typeface="+mj-lt"/>
              </a:rPr>
              <a:t>rd</a:t>
            </a:r>
            <a:r>
              <a:rPr lang="en-US" dirty="0" smtClean="0">
                <a:latin typeface="+mj-lt"/>
              </a:rPr>
              <a:t> party Source repo – offsite source depot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SEMS - Perform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DevOps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role for SEMS/Division teams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710" y="1677973"/>
            <a:ext cx="3810000" cy="3619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4447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3_CRPL">
  <a:themeElements>
    <a:clrScheme name="CR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RPL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36454</TotalTime>
  <Words>1223</Words>
  <Application>Microsoft Office PowerPoint</Application>
  <PresentationFormat>Widescreen</PresentationFormat>
  <Paragraphs>691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Arial Narrow</vt:lpstr>
      <vt:lpstr>Calibri</vt:lpstr>
      <vt:lpstr>Times New Roman</vt:lpstr>
      <vt:lpstr>Wingdings</vt:lpstr>
      <vt:lpstr>3_CRPL</vt:lpstr>
      <vt:lpstr>PowerPoint Presentation</vt:lpstr>
      <vt:lpstr>NTI-Core: Software Life-cycle Support System</vt:lpstr>
      <vt:lpstr>ETFS Timeline</vt:lpstr>
      <vt:lpstr>ETFS Timeline</vt:lpstr>
      <vt:lpstr>ETFS Timeline – Service Implementation</vt:lpstr>
      <vt:lpstr>ETFS Timeline</vt:lpstr>
      <vt:lpstr>ETFS Timeline – Ongoing Costs</vt:lpstr>
      <vt:lpstr>ETFS Team Structure</vt:lpstr>
      <vt:lpstr>New Hire for DevOps</vt:lpstr>
      <vt:lpstr>Recommendations for ES Workgroup</vt:lpstr>
      <vt:lpstr>Task Timeline</vt:lpstr>
      <vt:lpstr>Setup Investment</vt:lpstr>
      <vt:lpstr>Technology Platform and Roadmap</vt:lpstr>
      <vt:lpstr>Benefits of Enterprise TFS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TFS</dc:title>
  <dc:creator>Mike O'Brien</dc:creator>
  <cp:lastModifiedBy>Mike O'Brien</cp:lastModifiedBy>
  <cp:revision>88</cp:revision>
  <cp:lastPrinted>2014-08-19T17:24:52Z</cp:lastPrinted>
  <dcterms:created xsi:type="dcterms:W3CDTF">2014-07-31T16:04:00Z</dcterms:created>
  <dcterms:modified xsi:type="dcterms:W3CDTF">2014-08-26T21:31:48Z</dcterms:modified>
</cp:coreProperties>
</file>