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7462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20728" y="6502401"/>
            <a:ext cx="406505" cy="2365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1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825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2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8003088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05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2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8003088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513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4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8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4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35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4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8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4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637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4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4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2430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4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4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818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946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H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tocTemplateFlag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2844800" y="0"/>
            <a:ext cx="2641600" cy="727075"/>
          </a:xfrm>
          <a:prstGeom prst="rect">
            <a:avLst/>
          </a:prstGeom>
        </p:spPr>
      </p:pic>
      <p:grpSp>
        <p:nvGrpSpPr>
          <p:cNvPr id="3" name="Group 11"/>
          <p:cNvGrpSpPr/>
          <p:nvPr userDrawn="1"/>
        </p:nvGrpSpPr>
        <p:grpSpPr>
          <a:xfrm>
            <a:off x="5791200" y="-160866"/>
            <a:ext cx="2105573" cy="707886"/>
            <a:chOff x="2295525" y="1057275"/>
            <a:chExt cx="2105025" cy="707883"/>
          </a:xfrm>
        </p:grpSpPr>
        <p:sp>
          <p:nvSpPr>
            <p:cNvPr id="4" name="TextBox 3"/>
            <p:cNvSpPr txBox="1"/>
            <p:nvPr/>
          </p:nvSpPr>
          <p:spPr>
            <a:xfrm>
              <a:off x="2295525" y="1057275"/>
              <a:ext cx="1638300" cy="707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i="1" dirty="0">
                  <a:solidFill>
                    <a:prstClr val="white">
                      <a:lumMod val="6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6150" y="1276349"/>
              <a:ext cx="914400" cy="40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7" b="1" spc="100" dirty="0">
                  <a:solidFill>
                    <a:srgbClr val="4F81BD">
                      <a:lumMod val="60000"/>
                      <a:lumOff val="4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CORPORATE RESEARCH LAB</a:t>
              </a:r>
            </a:p>
          </p:txBody>
        </p:sp>
      </p:grpSp>
      <p:grpSp>
        <p:nvGrpSpPr>
          <p:cNvPr id="6" name="Group 19"/>
          <p:cNvGrpSpPr/>
          <p:nvPr userDrawn="1"/>
        </p:nvGrpSpPr>
        <p:grpSpPr>
          <a:xfrm>
            <a:off x="0" y="-172130"/>
            <a:ext cx="2105573" cy="707886"/>
            <a:chOff x="3048000" y="-95249"/>
            <a:chExt cx="1579180" cy="530915"/>
          </a:xfrm>
        </p:grpSpPr>
        <p:sp>
          <p:nvSpPr>
            <p:cNvPr id="7" name="Round Single Corner Rectangle 6"/>
            <p:cNvSpPr/>
            <p:nvPr userDrawn="1"/>
          </p:nvSpPr>
          <p:spPr bwMode="auto">
            <a:xfrm flipV="1">
              <a:off x="3048000" y="33338"/>
              <a:ext cx="1524000" cy="381000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5000">
                  <a:schemeClr val="accent1">
                    <a:tint val="44500"/>
                    <a:satMod val="160000"/>
                    <a:alpha val="56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8" name="Group 11"/>
            <p:cNvGrpSpPr/>
            <p:nvPr userDrawn="1"/>
          </p:nvGrpSpPr>
          <p:grpSpPr>
            <a:xfrm>
              <a:off x="3048000" y="-95249"/>
              <a:ext cx="1579180" cy="530915"/>
              <a:chOff x="2295525" y="1057275"/>
              <a:chExt cx="2105025" cy="70788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5525" y="1057275"/>
                <a:ext cx="16383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00" b="1" i="1" dirty="0">
                    <a:solidFill>
                      <a:prstClr val="white">
                        <a:lumMod val="50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sems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86150" y="1276349"/>
                <a:ext cx="914400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67" b="1" spc="100" dirty="0">
                    <a:solidFill>
                      <a:srgbClr val="4F81BD">
                        <a:lumMod val="75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CORPORATE RESEARCH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7096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24117" y="6291297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115" y="6597653"/>
            <a:ext cx="46551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B2B2B2"/>
                </a:solidFill>
                <a:cs typeface="Arial"/>
              </a:rPr>
              <a:t>SEMS</a:t>
            </a:r>
            <a:r>
              <a:rPr lang="en-US" sz="1600" dirty="0">
                <a:solidFill>
                  <a:srgbClr val="B2B2B2"/>
                </a:solidFill>
                <a:cs typeface="Arial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1" y="6572284"/>
            <a:ext cx="1117600" cy="200025"/>
          </a:xfrm>
          <a:prstGeom prst="rect">
            <a:avLst/>
          </a:prstGeom>
        </p:spPr>
        <p:txBody>
          <a:bodyPr lIns="91432" tIns="45716" rIns="91432" bIns="45716"/>
          <a:lstStyle>
            <a:lvl1pPr algn="ct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t>3M Confidential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341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0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36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9350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8" y="1000760"/>
            <a:ext cx="3201233" cy="4572000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57558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8" y="1000760"/>
            <a:ext cx="3201233" cy="4572000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828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4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44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4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045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 txBox="1">
            <a:spLocks/>
          </p:cNvSpPr>
          <p:nvPr/>
        </p:nvSpPr>
        <p:spPr bwMode="auto">
          <a:xfrm>
            <a:off x="685982" y="6573842"/>
            <a:ext cx="4573191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33" dirty="0" smtClean="0">
                <a:solidFill>
                  <a:srgbClr val="7F7F7F"/>
                </a:solidFill>
                <a:latin typeface="Arial Narrow" charset="0"/>
              </a:rPr>
              <a:t>3M Confidential.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73123" y="6567489"/>
            <a:ext cx="36204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3D3105-9E8F-3844-B818-3C96035AF173}" type="slidenum">
              <a:rPr lang="en-US" sz="1067">
                <a:solidFill>
                  <a:srgbClr val="7F7F7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33" dirty="0">
              <a:solidFill>
                <a:srgbClr val="7F7F7F"/>
              </a:solidFill>
              <a:latin typeface="Arial Black" charset="0"/>
              <a:cs typeface="Arial" charset="0"/>
            </a:endParaRP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5389381" y="3074993"/>
            <a:ext cx="137989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1" rIns="91440" bIns="4572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67" dirty="0" smtClean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23303" y="6573842"/>
            <a:ext cx="4573191" cy="184151"/>
            <a:chOff x="6949440" y="6574536"/>
            <a:chExt cx="4572000" cy="18288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5" name="TextBox 25"/>
              <p:cNvSpPr txBox="1">
                <a:spLocks noChangeArrowheads="1"/>
              </p:cNvSpPr>
              <p:nvPr/>
            </p:nvSpPr>
            <p:spPr bwMode="auto">
              <a:xfrm>
                <a:off x="9458980" y="6574536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fld id="{75980DF0-75D0-FD4C-983E-614B6986212F}" type="datetime3">
                  <a:rPr lang="en-US" sz="933" smtClean="0">
                    <a:solidFill>
                      <a:srgbClr val="7F7F7F"/>
                    </a:solidFill>
                    <a:latin typeface="Arial Narrow" charset="0"/>
                  </a:rPr>
                  <a:pPr algn="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t>30 January 2015</a:t>
                </a:fld>
                <a:endParaRPr lang="en-US" sz="933" dirty="0" smtClean="0">
                  <a:solidFill>
                    <a:srgbClr val="7F7F7F"/>
                  </a:solidFill>
                  <a:latin typeface="Arial Narrow" charset="0"/>
                </a:endParaRPr>
              </a:p>
            </p:txBody>
          </p:sp>
          <p:sp>
            <p:nvSpPr>
              <p:cNvPr id="1036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27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7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33" dirty="0" smtClean="0">
                    <a:solidFill>
                      <a:srgbClr val="7F7F7F"/>
                    </a:solidFill>
                    <a:latin typeface="Arial Narrow" charset="0"/>
                  </a:rPr>
                  <a:t>. All Rights Reserved.</a:t>
                </a:r>
              </a:p>
            </p:txBody>
          </p:sp>
        </p:grpSp>
        <p:sp>
          <p:nvSpPr>
            <p:cNvPr id="1034" name="TextBox 24"/>
            <p:cNvSpPr txBox="1">
              <a:spLocks noChangeArrowheads="1"/>
            </p:cNvSpPr>
            <p:nvPr/>
          </p:nvSpPr>
          <p:spPr bwMode="auto">
            <a:xfrm>
              <a:off x="10178415" y="6574536"/>
              <a:ext cx="258763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33" dirty="0" smtClean="0">
                  <a:solidFill>
                    <a:srgbClr val="7F7F7F"/>
                  </a:solidFill>
                  <a:latin typeface="Arial Narrow" charset="0"/>
                </a:rPr>
                <a:t>© 3M</a:t>
              </a:r>
              <a:endParaRPr lang="en-US" sz="1867" dirty="0" smtClean="0">
                <a:solidFill>
                  <a:prstClr val="black"/>
                </a:solidFill>
                <a:latin typeface="Arial Narrow" charset="0"/>
              </a:endParaRPr>
            </a:p>
          </p:txBody>
        </p:sp>
      </p:grpSp>
      <p:pic>
        <p:nvPicPr>
          <p:cNvPr id="1032" name="Picture 13" descr="3M_logo.em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3522" y="6429381"/>
            <a:ext cx="520836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tocTemplateFlags.png"/>
          <p:cNvPicPr>
            <a:picLocks noChangeAspect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>
          <a:xfrm>
            <a:off x="9779000" y="0"/>
            <a:ext cx="241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5pPr>
      <a:lvl6pPr marL="45719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384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576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77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4" indent="-236534" algn="l" rtl="0" eaLnBrk="1" fontAlgn="base" hangingPunct="1">
        <a:spcBef>
          <a:spcPct val="20000"/>
        </a:spcBef>
        <a:spcAft>
          <a:spcPts val="500"/>
        </a:spcAft>
        <a:buClr>
          <a:schemeClr val="bg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66" indent="-338132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―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8176" indent="-163511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384" indent="-176208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–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770" indent="-547680" algn="l" rtl="0" eaLnBrk="1" fontAlgn="base" hangingPunct="1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charset="0"/>
        <a:buChar char="§"/>
        <a:defRPr sz="1600">
          <a:solidFill>
            <a:srgbClr val="4D4D4D"/>
          </a:solidFill>
          <a:latin typeface="+mn-lt"/>
          <a:ea typeface="ＭＳ Ｐゴシック" charset="0"/>
          <a:cs typeface="+mn-cs"/>
        </a:defRPr>
      </a:lvl5pPr>
      <a:lvl6pPr marL="2514560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750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8944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136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4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7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41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3" y="289504"/>
            <a:ext cx="5689599" cy="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324" tIns="45661" rIns="91324" bIns="45661" anchor="ctr">
            <a:spAutoFit/>
          </a:bodyPr>
          <a:lstStyle/>
          <a:p>
            <a:pPr defTabSz="913534"/>
            <a:r>
              <a:rPr lang="en-US" sz="1867" b="1" dirty="0" smtClean="0">
                <a:solidFill>
                  <a:srgbClr val="C050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Team Foundation Server </a:t>
            </a:r>
            <a:r>
              <a:rPr lang="en-US" sz="1867" b="1" dirty="0">
                <a:solidFill>
                  <a:srgbClr val="C050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(NTI)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6188173" y="289504"/>
            <a:ext cx="3926788" cy="4875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324" tIns="45661" rIns="91324" bIns="45661" anchor="ctr"/>
          <a:lstStyle/>
          <a:p>
            <a:pPr defTabSz="913534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HIS,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IPD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TSSD/MVSS, PSD,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Unitek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4046836"/>
            <a:ext cx="4992688" cy="2118538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3" y="887626"/>
            <a:ext cx="5689599" cy="2955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504" y="873182"/>
            <a:ext cx="5473700" cy="2859078"/>
          </a:xfrm>
          <a:prstGeom prst="rect">
            <a:avLst/>
          </a:prstGeom>
          <a:noFill/>
        </p:spPr>
        <p:txBody>
          <a:bodyPr wrap="square" lIns="67969" tIns="33985" rIns="67969" bIns="33985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Technology: 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Establish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an Application Lifecycle Management (ALM) Support System by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leveraging Microsoft Team Foundation Server (TFS).</a:t>
            </a:r>
          </a:p>
          <a:p>
            <a:pPr>
              <a:buFont typeface="Arial" pitchFamily="34" charset="0"/>
              <a:buChar char="•"/>
              <a:defRPr/>
            </a:pPr>
            <a:endParaRPr lang="en-US" sz="533" dirty="0">
              <a:solidFill>
                <a:prstClr val="black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Objective: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Implement an Enterprise Team Foundation Server providing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 Develop team of ALM specialists to support 3M software businesses</a:t>
            </a: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2597"/>
              </p:ext>
            </p:extLst>
          </p:nvPr>
        </p:nvGraphicFramePr>
        <p:xfrm>
          <a:off x="576468" y="2295578"/>
          <a:ext cx="4245438" cy="966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719"/>
                <a:gridCol w="2122719"/>
              </a:tblGrid>
              <a:tr h="33067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Project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Test Case Management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Requirements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Build Automation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Version Control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Reporting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88173" y="916833"/>
            <a:ext cx="5689600" cy="526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7654" y="5866024"/>
            <a:ext cx="5520420" cy="318005"/>
          </a:xfrm>
          <a:prstGeom prst="rect">
            <a:avLst/>
          </a:prstGeom>
          <a:noFill/>
        </p:spPr>
        <p:txBody>
          <a:bodyPr wrap="square" lIns="91348" tIns="45673" rIns="91348" bIns="45673" rtlCol="0">
            <a:spAutoFit/>
          </a:bodyPr>
          <a:lstStyle/>
          <a:p>
            <a:pPr defTabSz="913534"/>
            <a:r>
              <a:rPr lang="en-US" sz="1467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SEMS Contacts:</a:t>
            </a:r>
            <a:r>
              <a:rPr lang="en-US" sz="1467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67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Mike O’Brien</a:t>
            </a:r>
            <a:endParaRPr lang="en-US" sz="1600" b="1" u="sng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188173" y="887626"/>
            <a:ext cx="5689600" cy="352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973" tIns="40987" rIns="81973" bIns="40987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Status: </a:t>
            </a:r>
          </a:p>
          <a:p>
            <a:pPr marL="228410" indent="-228410"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Pre-NTI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Divisions engaged – HIS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IPD,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TSSD, PSD</a:t>
            </a: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Service Complete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 Team onboarding (ongoing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with Microsoft MCS team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220 Users as of Feb 1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January - first usage </a:t>
            </a:r>
            <a:r>
              <a:rPr lang="en-US" sz="140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Chargeback</a:t>
            </a: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System Governance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Enterprise Build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Enterprise Test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&amp; Implement external access</a:t>
            </a:r>
            <a:endParaRPr lang="en-US" sz="1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sz="14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</a:p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80" y="4167059"/>
            <a:ext cx="5308994" cy="15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51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s_mstr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MS2014" id="{4926C9FE-6BDE-4DDE-A81D-34FA80B39DFD}" vid="{8EE5A827-E52A-4211-A965-FCBBE1B10D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Black</vt:lpstr>
      <vt:lpstr>Arial Narrow</vt:lpstr>
      <vt:lpstr>Calibri</vt:lpstr>
      <vt:lpstr>Segoe UI</vt:lpstr>
      <vt:lpstr>Wingdings</vt:lpstr>
      <vt:lpstr>sems_mstr_slide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5</cp:revision>
  <dcterms:created xsi:type="dcterms:W3CDTF">2015-01-30T20:48:40Z</dcterms:created>
  <dcterms:modified xsi:type="dcterms:W3CDTF">2015-01-30T22:15:55Z</dcterms:modified>
</cp:coreProperties>
</file>