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74625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67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20728" y="6502401"/>
            <a:ext cx="406505" cy="2365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67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7791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8255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4344532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2"/>
          <p:cNvSpPr>
            <a:spLocks noGrp="1"/>
          </p:cNvSpPr>
          <p:nvPr>
            <p:ph sz="quarter" idx="12"/>
          </p:nvPr>
        </p:nvSpPr>
        <p:spPr>
          <a:xfrm>
            <a:off x="8003088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505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4344532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2"/>
          <p:cNvSpPr>
            <a:spLocks noGrp="1"/>
          </p:cNvSpPr>
          <p:nvPr>
            <p:ph sz="quarter" idx="12"/>
          </p:nvPr>
        </p:nvSpPr>
        <p:spPr>
          <a:xfrm>
            <a:off x="8003088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513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0"/>
          </p:nvPr>
        </p:nvSpPr>
        <p:spPr>
          <a:xfrm>
            <a:off x="685982" y="1000760"/>
            <a:ext cx="5259169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2"/>
          <p:cNvSpPr>
            <a:spLocks noGrp="1"/>
          </p:cNvSpPr>
          <p:nvPr>
            <p:ph sz="quarter" idx="12"/>
          </p:nvPr>
        </p:nvSpPr>
        <p:spPr>
          <a:xfrm>
            <a:off x="6219542" y="1000760"/>
            <a:ext cx="5259169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2"/>
          <p:cNvSpPr>
            <a:spLocks noGrp="1"/>
          </p:cNvSpPr>
          <p:nvPr>
            <p:ph sz="quarter" idx="13"/>
          </p:nvPr>
        </p:nvSpPr>
        <p:spPr>
          <a:xfrm>
            <a:off x="685982" y="3332480"/>
            <a:ext cx="5259169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2"/>
          <p:cNvSpPr>
            <a:spLocks noGrp="1"/>
          </p:cNvSpPr>
          <p:nvPr>
            <p:ph sz="quarter" idx="14"/>
          </p:nvPr>
        </p:nvSpPr>
        <p:spPr>
          <a:xfrm>
            <a:off x="6219542" y="3332480"/>
            <a:ext cx="5259169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3354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4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0"/>
          </p:nvPr>
        </p:nvSpPr>
        <p:spPr>
          <a:xfrm>
            <a:off x="685982" y="1000760"/>
            <a:ext cx="5259169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2"/>
          <p:cNvSpPr>
            <a:spLocks noGrp="1"/>
          </p:cNvSpPr>
          <p:nvPr>
            <p:ph sz="quarter" idx="12"/>
          </p:nvPr>
        </p:nvSpPr>
        <p:spPr>
          <a:xfrm>
            <a:off x="6219542" y="1000760"/>
            <a:ext cx="5259169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22"/>
          <p:cNvSpPr>
            <a:spLocks noGrp="1"/>
          </p:cNvSpPr>
          <p:nvPr>
            <p:ph sz="quarter" idx="13"/>
          </p:nvPr>
        </p:nvSpPr>
        <p:spPr>
          <a:xfrm>
            <a:off x="685982" y="3332480"/>
            <a:ext cx="5259169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2"/>
          <p:cNvSpPr>
            <a:spLocks noGrp="1"/>
          </p:cNvSpPr>
          <p:nvPr>
            <p:ph sz="quarter" idx="14"/>
          </p:nvPr>
        </p:nvSpPr>
        <p:spPr>
          <a:xfrm>
            <a:off x="6219542" y="3332480"/>
            <a:ext cx="5259169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6371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67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280494" y="2551897"/>
            <a:ext cx="9603701" cy="64008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80494" y="3331480"/>
            <a:ext cx="9603701" cy="91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12430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67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280494" y="2551897"/>
            <a:ext cx="9603701" cy="64008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80494" y="3331480"/>
            <a:ext cx="9603701" cy="91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8182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9469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H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tocTemplateFlag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2844800" y="0"/>
            <a:ext cx="2641600" cy="727075"/>
          </a:xfrm>
          <a:prstGeom prst="rect">
            <a:avLst/>
          </a:prstGeom>
        </p:spPr>
      </p:pic>
      <p:grpSp>
        <p:nvGrpSpPr>
          <p:cNvPr id="3" name="Group 11"/>
          <p:cNvGrpSpPr/>
          <p:nvPr userDrawn="1"/>
        </p:nvGrpSpPr>
        <p:grpSpPr>
          <a:xfrm>
            <a:off x="5791200" y="-160866"/>
            <a:ext cx="2105573" cy="707886"/>
            <a:chOff x="2295525" y="1057275"/>
            <a:chExt cx="2105025" cy="707883"/>
          </a:xfrm>
        </p:grpSpPr>
        <p:sp>
          <p:nvSpPr>
            <p:cNvPr id="4" name="TextBox 3"/>
            <p:cNvSpPr txBox="1"/>
            <p:nvPr/>
          </p:nvSpPr>
          <p:spPr>
            <a:xfrm>
              <a:off x="2295525" y="1057275"/>
              <a:ext cx="1638300" cy="707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i="1" dirty="0">
                  <a:solidFill>
                    <a:prstClr val="white">
                      <a:lumMod val="6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sems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86150" y="1276349"/>
              <a:ext cx="914400" cy="40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7" b="1" spc="100" dirty="0">
                  <a:solidFill>
                    <a:srgbClr val="4F81BD">
                      <a:lumMod val="60000"/>
                      <a:lumOff val="4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CORPORATE RESEARCH LAB</a:t>
              </a:r>
            </a:p>
          </p:txBody>
        </p:sp>
      </p:grpSp>
      <p:grpSp>
        <p:nvGrpSpPr>
          <p:cNvPr id="6" name="Group 19"/>
          <p:cNvGrpSpPr/>
          <p:nvPr userDrawn="1"/>
        </p:nvGrpSpPr>
        <p:grpSpPr>
          <a:xfrm>
            <a:off x="0" y="-172130"/>
            <a:ext cx="2105573" cy="707886"/>
            <a:chOff x="3048000" y="-95249"/>
            <a:chExt cx="1579180" cy="530915"/>
          </a:xfrm>
        </p:grpSpPr>
        <p:sp>
          <p:nvSpPr>
            <p:cNvPr id="7" name="Round Single Corner Rectangle 6"/>
            <p:cNvSpPr/>
            <p:nvPr userDrawn="1"/>
          </p:nvSpPr>
          <p:spPr bwMode="auto">
            <a:xfrm flipV="1">
              <a:off x="3048000" y="33338"/>
              <a:ext cx="1524000" cy="381000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35000">
                  <a:schemeClr val="accent1">
                    <a:tint val="44500"/>
                    <a:satMod val="160000"/>
                    <a:alpha val="56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8" name="Group 11"/>
            <p:cNvGrpSpPr/>
            <p:nvPr userDrawn="1"/>
          </p:nvGrpSpPr>
          <p:grpSpPr>
            <a:xfrm>
              <a:off x="3048000" y="-95249"/>
              <a:ext cx="1579180" cy="530915"/>
              <a:chOff x="2295525" y="1057275"/>
              <a:chExt cx="2105025" cy="70788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295525" y="1057275"/>
                <a:ext cx="163830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000" b="1" i="1" dirty="0">
                    <a:solidFill>
                      <a:prstClr val="white">
                        <a:lumMod val="50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sems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86150" y="1276349"/>
                <a:ext cx="914400" cy="40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67" b="1" spc="100" dirty="0">
                    <a:solidFill>
                      <a:srgbClr val="4F81BD">
                        <a:lumMod val="75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CORPORATE RESEARCH LAB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27096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24117" y="6291297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3757115" y="6597653"/>
            <a:ext cx="465512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B2B2B2"/>
                </a:solidFill>
                <a:cs typeface="Arial"/>
              </a:rPr>
              <a:t>SEMS</a:t>
            </a:r>
            <a:r>
              <a:rPr lang="en-US" sz="1600" dirty="0">
                <a:solidFill>
                  <a:srgbClr val="B2B2B2"/>
                </a:solidFill>
                <a:cs typeface="Arial"/>
              </a:rPr>
              <a:t>  Software, Electronic &amp; Mechanical Systems Laboratory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101601" y="6572284"/>
            <a:ext cx="1117600" cy="200025"/>
          </a:xfrm>
          <a:prstGeom prst="rect">
            <a:avLst/>
          </a:prstGeom>
        </p:spPr>
        <p:txBody>
          <a:bodyPr lIns="91432" tIns="45716" rIns="91432" bIns="45716"/>
          <a:lstStyle>
            <a:lvl1pPr algn="ctr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  <a:latin typeface="Arial" charset="0"/>
                <a:cs typeface="Arial" charset="0"/>
              </a:rPr>
              <a:t>3M Confidential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341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9" y="1000760"/>
            <a:ext cx="10792731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04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22"/>
          <p:cNvSpPr>
            <a:spLocks noGrp="1"/>
          </p:cNvSpPr>
          <p:nvPr>
            <p:ph sz="quarter" idx="10"/>
          </p:nvPr>
        </p:nvSpPr>
        <p:spPr>
          <a:xfrm>
            <a:off x="685979" y="1000760"/>
            <a:ext cx="10792731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1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836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93500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000760"/>
            <a:ext cx="731710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77478" y="1000760"/>
            <a:ext cx="3201233" cy="4572000"/>
          </a:xfrm>
          <a:prstGeom prst="rect">
            <a:avLst/>
          </a:prstGeom>
        </p:spPr>
        <p:txBody>
          <a:bodyPr lIns="68577" tIns="34289" rIns="68577" bIns="34289"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575585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22"/>
          <p:cNvSpPr>
            <a:spLocks noGrp="1"/>
          </p:cNvSpPr>
          <p:nvPr>
            <p:ph sz="quarter" idx="10"/>
          </p:nvPr>
        </p:nvSpPr>
        <p:spPr>
          <a:xfrm>
            <a:off x="685982" y="1000760"/>
            <a:ext cx="731710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77478" y="1000760"/>
            <a:ext cx="3201233" cy="4572000"/>
          </a:xfrm>
          <a:prstGeom prst="rect">
            <a:avLst/>
          </a:prstGeom>
        </p:spPr>
        <p:txBody>
          <a:bodyPr lIns="68577" tIns="34289" rIns="68577" bIns="34289"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828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sz="quarter" idx="10"/>
          </p:nvPr>
        </p:nvSpPr>
        <p:spPr>
          <a:xfrm>
            <a:off x="685982" y="1000760"/>
            <a:ext cx="5259169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sz="quarter" idx="11"/>
          </p:nvPr>
        </p:nvSpPr>
        <p:spPr>
          <a:xfrm>
            <a:off x="6219542" y="1000760"/>
            <a:ext cx="5259169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844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9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82" y="1000760"/>
            <a:ext cx="5259169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6219542" y="1000760"/>
            <a:ext cx="5259169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84" indent="-234935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871" indent="-177789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0459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3"/>
          <p:cNvSpPr txBox="1">
            <a:spLocks/>
          </p:cNvSpPr>
          <p:nvPr/>
        </p:nvSpPr>
        <p:spPr bwMode="auto">
          <a:xfrm>
            <a:off x="685982" y="6573842"/>
            <a:ext cx="4573191" cy="18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33" dirty="0" smtClean="0">
                <a:solidFill>
                  <a:srgbClr val="7F7F7F"/>
                </a:solidFill>
                <a:latin typeface="Arial Narrow" charset="0"/>
              </a:rPr>
              <a:t>3M Confidential.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273123" y="6567489"/>
            <a:ext cx="36204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3D3105-9E8F-3844-B818-3C96035AF173}" type="slidenum">
              <a:rPr lang="en-US" sz="1067">
                <a:solidFill>
                  <a:srgbClr val="7F7F7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33" dirty="0">
              <a:solidFill>
                <a:srgbClr val="7F7F7F"/>
              </a:solidFill>
              <a:latin typeface="Arial Black" charset="0"/>
              <a:cs typeface="Arial" charset="0"/>
            </a:endParaRPr>
          </a:p>
        </p:txBody>
      </p:sp>
      <p:sp>
        <p:nvSpPr>
          <p:cNvPr id="1030" name="TextBox 12"/>
          <p:cNvSpPr txBox="1">
            <a:spLocks noChangeArrowheads="1"/>
          </p:cNvSpPr>
          <p:nvPr/>
        </p:nvSpPr>
        <p:spPr bwMode="auto">
          <a:xfrm>
            <a:off x="5389381" y="3074993"/>
            <a:ext cx="137989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1" rIns="91440" bIns="45721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867" dirty="0" smtClean="0">
              <a:solidFill>
                <a:prstClr val="black"/>
              </a:solidFill>
              <a:latin typeface="Arial Narrow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923303" y="6573842"/>
            <a:ext cx="4573191" cy="184151"/>
            <a:chOff x="6949440" y="6574536"/>
            <a:chExt cx="4572000" cy="182880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949440" y="6574536"/>
              <a:ext cx="4572000" cy="182880"/>
              <a:chOff x="6953905" y="6574536"/>
              <a:chExt cx="4572000" cy="182880"/>
            </a:xfrm>
          </p:grpSpPr>
          <p:sp>
            <p:nvSpPr>
              <p:cNvPr id="1035" name="TextBox 25"/>
              <p:cNvSpPr txBox="1">
                <a:spLocks noChangeArrowheads="1"/>
              </p:cNvSpPr>
              <p:nvPr/>
            </p:nvSpPr>
            <p:spPr bwMode="auto">
              <a:xfrm>
                <a:off x="9458980" y="6574536"/>
                <a:ext cx="1177925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fld id="{75980DF0-75D0-FD4C-983E-614B6986212F}" type="datetime3">
                  <a:rPr lang="en-US" sz="933" smtClean="0">
                    <a:solidFill>
                      <a:srgbClr val="7F7F7F"/>
                    </a:solidFill>
                    <a:latin typeface="Arial Narrow" charset="0"/>
                  </a:rPr>
                  <a:pPr algn="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t>11 March 2015</a:t>
                </a:fld>
                <a:endParaRPr lang="en-US" sz="933" dirty="0" smtClean="0">
                  <a:solidFill>
                    <a:srgbClr val="7F7F7F"/>
                  </a:solidFill>
                  <a:latin typeface="Arial Narrow" charset="0"/>
                </a:endParaRPr>
              </a:p>
            </p:txBody>
          </p:sp>
          <p:sp>
            <p:nvSpPr>
              <p:cNvPr id="1036" name="Rectangle 26"/>
              <p:cNvSpPr>
                <a:spLocks noChangeArrowheads="1"/>
              </p:cNvSpPr>
              <p:nvPr/>
            </p:nvSpPr>
            <p:spPr bwMode="auto">
              <a:xfrm>
                <a:off x="9260545" y="6589264"/>
                <a:ext cx="1163039" cy="1534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27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37" name="Footer Placeholder 3"/>
              <p:cNvSpPr txBox="1">
                <a:spLocks/>
              </p:cNvSpPr>
              <p:nvPr/>
            </p:nvSpPr>
            <p:spPr bwMode="auto">
              <a:xfrm>
                <a:off x="6953905" y="6574536"/>
                <a:ext cx="4572000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33" dirty="0" smtClean="0">
                    <a:solidFill>
                      <a:srgbClr val="7F7F7F"/>
                    </a:solidFill>
                    <a:latin typeface="Arial Narrow" charset="0"/>
                  </a:rPr>
                  <a:t>. All Rights Reserved.</a:t>
                </a:r>
              </a:p>
            </p:txBody>
          </p:sp>
        </p:grpSp>
        <p:sp>
          <p:nvSpPr>
            <p:cNvPr id="1034" name="TextBox 24"/>
            <p:cNvSpPr txBox="1">
              <a:spLocks noChangeArrowheads="1"/>
            </p:cNvSpPr>
            <p:nvPr/>
          </p:nvSpPr>
          <p:spPr bwMode="auto">
            <a:xfrm>
              <a:off x="10178415" y="6574536"/>
              <a:ext cx="258763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33" dirty="0" smtClean="0">
                  <a:solidFill>
                    <a:srgbClr val="7F7F7F"/>
                  </a:solidFill>
                  <a:latin typeface="Arial Narrow" charset="0"/>
                </a:rPr>
                <a:t>© 3M</a:t>
              </a:r>
              <a:endParaRPr lang="en-US" sz="1867" dirty="0" smtClean="0">
                <a:solidFill>
                  <a:prstClr val="black"/>
                </a:solidFill>
                <a:latin typeface="Arial Narrow" charset="0"/>
              </a:endParaRPr>
            </a:p>
          </p:txBody>
        </p:sp>
      </p:grpSp>
      <p:pic>
        <p:nvPicPr>
          <p:cNvPr id="1032" name="Picture 13" descr="3M_logo.emf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3522" y="6429381"/>
            <a:ext cx="520836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CtocTemplateFlags.png"/>
          <p:cNvPicPr>
            <a:picLocks noChangeAspect="1"/>
          </p:cNvPicPr>
          <p:nvPr userDrawn="1"/>
        </p:nvPicPr>
        <p:blipFill>
          <a:blip r:embed="rId21" cstate="print"/>
          <a:srcRect/>
          <a:stretch>
            <a:fillRect/>
          </a:stretch>
        </p:blipFill>
        <p:spPr>
          <a:xfrm>
            <a:off x="9779000" y="0"/>
            <a:ext cx="241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5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lang="en-US" sz="3200" dirty="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5pPr>
      <a:lvl6pPr marL="45719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6pPr>
      <a:lvl7pPr marL="914384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7pPr>
      <a:lvl8pPr marL="1371576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8pPr>
      <a:lvl9pPr marL="182877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9pPr>
    </p:titleStyle>
    <p:bodyStyle>
      <a:lvl1pPr marL="236534" indent="-236534" algn="l" rtl="0" eaLnBrk="1" fontAlgn="base" hangingPunct="1">
        <a:spcBef>
          <a:spcPct val="20000"/>
        </a:spcBef>
        <a:spcAft>
          <a:spcPts val="500"/>
        </a:spcAft>
        <a:buClr>
          <a:schemeClr val="bg2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66" indent="-338132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100000"/>
        <a:buFont typeface="Arial Narrow" charset="0"/>
        <a:buChar char="―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38176" indent="-163511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80000"/>
        <a:buFont typeface="Arial" charset="0"/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14384" indent="-176208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100000"/>
        <a:buFont typeface="Arial Narrow" charset="0"/>
        <a:buChar char="–"/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770" indent="-547680" algn="l" rtl="0" eaLnBrk="1" fontAlgn="base" hangingPunct="1">
        <a:spcBef>
          <a:spcPts val="600"/>
        </a:spcBef>
        <a:spcAft>
          <a:spcPts val="600"/>
        </a:spcAft>
        <a:buClr>
          <a:srgbClr val="948A54"/>
        </a:buClr>
        <a:buSzPct val="80000"/>
        <a:buFont typeface="Wingdings" charset="0"/>
        <a:buChar char="§"/>
        <a:defRPr sz="1600">
          <a:solidFill>
            <a:srgbClr val="4D4D4D"/>
          </a:solidFill>
          <a:latin typeface="+mn-lt"/>
          <a:ea typeface="ＭＳ Ｐゴシック" charset="0"/>
          <a:cs typeface="+mn-cs"/>
        </a:defRPr>
      </a:lvl5pPr>
      <a:lvl6pPr marL="2514560" indent="-228597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6pPr>
      <a:lvl7pPr marL="2971750" indent="-228597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7pPr>
      <a:lvl8pPr marL="3428944" indent="-228597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8pPr>
      <a:lvl9pPr marL="3886136" indent="-228597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45719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6" algn="l" defTabSz="45719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0" algn="l" defTabSz="45719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0" algn="l" defTabSz="45719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4" algn="l" defTabSz="45719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7" algn="l" defTabSz="45719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41" algn="l" defTabSz="457190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04803" y="145844"/>
            <a:ext cx="5689599" cy="6668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324" tIns="45661" rIns="91324" bIns="45661" anchor="ctr">
            <a:spAutoFit/>
          </a:bodyPr>
          <a:lstStyle/>
          <a:p>
            <a:pPr defTabSz="913534"/>
            <a:r>
              <a:rPr lang="en-US" sz="1867" b="1" dirty="0" smtClean="0">
                <a:solidFill>
                  <a:srgbClr val="C050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Factory : Enterprise </a:t>
            </a:r>
            <a:r>
              <a:rPr lang="en-US" sz="1867" b="1" dirty="0" smtClean="0">
                <a:solidFill>
                  <a:srgbClr val="C050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Foundation Server </a:t>
            </a:r>
            <a:r>
              <a:rPr lang="en-US" sz="1867" b="1" dirty="0">
                <a:solidFill>
                  <a:srgbClr val="C050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(NTI)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6188173" y="289504"/>
            <a:ext cx="3926788" cy="4875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324" tIns="45661" rIns="91324" bIns="45661" anchor="ctr"/>
          <a:lstStyle/>
          <a:p>
            <a:pPr defTabSz="913534"/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Businesses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HIS, IPD, TSSD/MVSS, PSD,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Unitek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3" y="4046836"/>
            <a:ext cx="4992688" cy="2118538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04803" y="887626"/>
            <a:ext cx="5689599" cy="2955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24" tIns="45661" rIns="91324" bIns="45661" anchor="ctr"/>
          <a:lstStyle/>
          <a:p>
            <a:pPr defTabSz="913534"/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7504" y="873182"/>
            <a:ext cx="5473700" cy="2859078"/>
          </a:xfrm>
          <a:prstGeom prst="rect">
            <a:avLst/>
          </a:prstGeom>
          <a:noFill/>
        </p:spPr>
        <p:txBody>
          <a:bodyPr wrap="square" lIns="67969" tIns="33985" rIns="67969" bIns="33985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Arial Narrow" pitchFamily="34" charset="0"/>
              </a:rPr>
              <a:t>Technology: </a:t>
            </a:r>
          </a:p>
          <a:p>
            <a:pPr marL="234894" indent="-234894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Establish 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an Application Lifecycle Management (ALM) Support System by 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leveraging Microsoft Team Foundation Server (TFS).</a:t>
            </a:r>
          </a:p>
          <a:p>
            <a:pPr>
              <a:buFont typeface="Arial" pitchFamily="34" charset="0"/>
              <a:buChar char="•"/>
              <a:defRPr/>
            </a:pPr>
            <a:endParaRPr lang="en-US" sz="533" dirty="0">
              <a:solidFill>
                <a:prstClr val="black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Arial Narrow" pitchFamily="34" charset="0"/>
              </a:rPr>
              <a:t>Objective:</a:t>
            </a:r>
          </a:p>
          <a:p>
            <a:pPr marL="101063" indent="-101063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Arial Narrow" pitchFamily="34" charset="0"/>
              </a:rPr>
              <a:t>Implement an Enterprise Team Foundation Server providing</a:t>
            </a: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 smtClean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 smtClean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 smtClean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  <a:latin typeface="Arial Narrow" pitchFamily="34" charset="0"/>
              </a:rPr>
              <a:t> Develop team of ALM specialists to support 3M software businesses</a:t>
            </a:r>
            <a:endParaRPr lang="en-US" sz="1600" dirty="0">
              <a:solidFill>
                <a:prstClr val="black"/>
              </a:solidFill>
              <a:latin typeface="Arial Narrow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32597"/>
              </p:ext>
            </p:extLst>
          </p:nvPr>
        </p:nvGraphicFramePr>
        <p:xfrm>
          <a:off x="576468" y="2295578"/>
          <a:ext cx="4245438" cy="9663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2719"/>
                <a:gridCol w="2122719"/>
              </a:tblGrid>
              <a:tr h="33067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Project Management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Test Case Management</a:t>
                      </a:r>
                      <a:endParaRPr lang="en-US" sz="1200" b="0" dirty="0"/>
                    </a:p>
                  </a:txBody>
                  <a:tcPr/>
                </a:tc>
              </a:tr>
              <a:tr h="31784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Requirements Management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Build Automation</a:t>
                      </a:r>
                      <a:endParaRPr lang="en-US" sz="1200" b="0" dirty="0"/>
                    </a:p>
                  </a:txBody>
                  <a:tcPr/>
                </a:tc>
              </a:tr>
              <a:tr h="31784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Version Control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Reporting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188173" y="916833"/>
            <a:ext cx="5689600" cy="5267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24" tIns="45661" rIns="91324" bIns="45661" anchor="ctr"/>
          <a:lstStyle/>
          <a:p>
            <a:pPr defTabSz="913534"/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17654" y="5866024"/>
            <a:ext cx="5520420" cy="318005"/>
          </a:xfrm>
          <a:prstGeom prst="rect">
            <a:avLst/>
          </a:prstGeom>
          <a:noFill/>
        </p:spPr>
        <p:txBody>
          <a:bodyPr wrap="square" lIns="91348" tIns="45673" rIns="91348" bIns="45673" rtlCol="0">
            <a:spAutoFit/>
          </a:bodyPr>
          <a:lstStyle/>
          <a:p>
            <a:pPr defTabSz="913534"/>
            <a:r>
              <a:rPr lang="en-US" sz="1467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SEMS Contacts:</a:t>
            </a:r>
            <a:r>
              <a:rPr lang="en-US" sz="1467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67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Mike O’Brien</a:t>
            </a:r>
            <a:endParaRPr lang="en-US" sz="1600" b="1" u="sng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6188173" y="887626"/>
            <a:ext cx="5689600" cy="352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973" tIns="40987" rIns="81973" bIns="40987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Status: </a:t>
            </a:r>
          </a:p>
          <a:p>
            <a:pPr marL="228410" indent="-228410">
              <a:buFont typeface="Arial" pitchFamily="34" charset="0"/>
              <a:buChar char="•"/>
              <a:defRPr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Pre-NTI</a:t>
            </a:r>
            <a:endParaRPr lang="en-US" sz="1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Progress: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 Divisions engaged – HIS, IPD, TSSD</a:t>
            </a:r>
            <a:r>
              <a:rPr lang="en-US" sz="140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PSD, IT</a:t>
            </a:r>
            <a:endParaRPr lang="en-US" sz="14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 of Service Complete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 Team onboarding (ongoing)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Engage with Microsoft MCS team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356 users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of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March 1</a:t>
            </a:r>
            <a:endParaRPr lang="en-US" sz="14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Jan/Feb- usage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Division Chargeback</a:t>
            </a:r>
          </a:p>
          <a:p>
            <a:pPr marL="285750" indent="-285750" defTabSz="913534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System Governance</a:t>
            </a:r>
          </a:p>
          <a:p>
            <a:pPr marL="285750" indent="-285750" defTabSz="913534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 Enterprise Build Services</a:t>
            </a:r>
          </a:p>
          <a:p>
            <a:pPr marL="285750" indent="-285750" defTabSz="913534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 </a:t>
            </a: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 Service</a:t>
            </a:r>
          </a:p>
          <a:p>
            <a:pPr marL="285750" indent="-285750" defTabSz="913534">
              <a:buFont typeface="Wingdings" panose="05000000000000000000" pitchFamily="2" charset="2"/>
              <a:buChar char="q"/>
            </a:pP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Enterprise Test Services</a:t>
            </a:r>
            <a:endParaRPr lang="en-US" sz="1400" b="1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endParaRPr lang="en-US" sz="1400" b="1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Timeline</a:t>
            </a:r>
            <a:endParaRPr lang="en-US" sz="1400" b="1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endParaRPr lang="en-US" sz="1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985" y="4236440"/>
            <a:ext cx="5456089" cy="15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51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ms_mstr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M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+mn-lt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smtClean="0"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C4CB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AAB2D6"/>
        </a:accent5>
        <a:accent6>
          <a:srgbClr val="A22100"/>
        </a:accent6>
        <a:hlink>
          <a:srgbClr val="4C198C"/>
        </a:hlink>
        <a:folHlink>
          <a:srgbClr val="4C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221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A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8B1"/>
        </a:accent1>
        <a:accent2>
          <a:srgbClr val="7C9DCC"/>
        </a:accent2>
        <a:accent3>
          <a:srgbClr val="FFFFFF"/>
        </a:accent3>
        <a:accent4>
          <a:srgbClr val="000000"/>
        </a:accent4>
        <a:accent5>
          <a:srgbClr val="AAB9D5"/>
        </a:accent5>
        <a:accent6>
          <a:srgbClr val="708EB9"/>
        </a:accent6>
        <a:hlink>
          <a:srgbClr val="FF9933"/>
        </a:hlink>
        <a:folHlink>
          <a:srgbClr val="EEF3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MS2014" id="{4926C9FE-6BDE-4DDE-A81D-34FA80B39DFD}" vid="{8EE5A827-E52A-4211-A965-FCBBE1B10D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139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Arial Black</vt:lpstr>
      <vt:lpstr>Arial Narrow</vt:lpstr>
      <vt:lpstr>Calibri</vt:lpstr>
      <vt:lpstr>Segoe UI</vt:lpstr>
      <vt:lpstr>Wingdings</vt:lpstr>
      <vt:lpstr>sems_mstr_slide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O'Brien</dc:creator>
  <cp:lastModifiedBy>Mike O'Brien</cp:lastModifiedBy>
  <cp:revision>8</cp:revision>
  <dcterms:created xsi:type="dcterms:W3CDTF">2015-01-30T20:48:40Z</dcterms:created>
  <dcterms:modified xsi:type="dcterms:W3CDTF">2015-03-11T19:16:01Z</dcterms:modified>
</cp:coreProperties>
</file>