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1" r:id="rId5"/>
  </p:sldMasterIdLst>
  <p:notesMasterIdLst>
    <p:notesMasterId r:id="rId7"/>
  </p:notesMasterIdLst>
  <p:sldIdLst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6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380E3-47A0-45BB-8ED1-B3767AE7EAA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71AE34-06D4-45C4-A2CE-7303BF12F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40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4813" y="695325"/>
            <a:ext cx="6200775" cy="34893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Built</a:t>
            </a:r>
            <a:r>
              <a:rPr lang="en-US" baseline="0" dirty="0" smtClean="0"/>
              <a:t> upon Nonwovens Modeling NTI to generate nonwoven filter construction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Developed modeling </a:t>
            </a:r>
            <a:r>
              <a:rPr lang="en-US" baseline="0" dirty="0" err="1" smtClean="0"/>
              <a:t>methology</a:t>
            </a:r>
            <a:r>
              <a:rPr lang="en-US" baseline="0" dirty="0" smtClean="0"/>
              <a:t> to characterize composite filter performance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Yielded insight into particle capture mechanism and efficiency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Demonstrated promising correlation for electrostatic filtration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7FD0C-5575-0A47-BA80-48A09A88182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880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E9F3-D7AF-414E-84F3-BBF896A0620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D237-F9A8-4E27-987D-6B50AFBA6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14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E9F3-D7AF-414E-84F3-BBF896A0620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D237-F9A8-4E27-987D-6B50AFBA6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504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E9F3-D7AF-414E-84F3-BBF896A0620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D237-F9A8-4E27-987D-6B50AFBA6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04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ckground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407834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0" descr="48 pt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49000" y="6291266"/>
            <a:ext cx="104140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41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 algn="ctr"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0731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0" descr="48 pt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24117" y="6291266"/>
            <a:ext cx="1166283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41"/>
          <p:cNvSpPr>
            <a:spLocks noGrp="1" noChangeArrowheads="1"/>
          </p:cNvSpPr>
          <p:nvPr>
            <p:ph type="dt" sz="half" idx="10"/>
          </p:nvPr>
        </p:nvSpPr>
        <p:spPr>
          <a:xfrm>
            <a:off x="101600" y="6572253"/>
            <a:ext cx="1117600" cy="200025"/>
          </a:xfrm>
        </p:spPr>
        <p:txBody>
          <a:bodyPr/>
          <a:lstStyle>
            <a:lvl1pPr algn="ctr"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138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1"/>
          <p:cNvSpPr txBox="1">
            <a:spLocks noChangeArrowheads="1"/>
          </p:cNvSpPr>
          <p:nvPr/>
        </p:nvSpPr>
        <p:spPr bwMode="auto">
          <a:xfrm>
            <a:off x="101600" y="6572253"/>
            <a:ext cx="1117600" cy="200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 anchor="b"/>
          <a:lstStyle>
            <a:lvl1pPr algn="ctr">
              <a:defRPr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>
                <a:solidFill>
                  <a:srgbClr val="808080"/>
                </a:solidFill>
              </a:rPr>
              <a:t>3M Confidential</a:t>
            </a:r>
            <a:endParaRPr lang="en-US" sz="1000" dirty="0">
              <a:solidFill>
                <a:srgbClr val="80808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6718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605697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284" y="1525588"/>
            <a:ext cx="5384800" cy="4144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284" y="1525588"/>
            <a:ext cx="5384800" cy="4144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785129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380189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9879525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E9F3-D7AF-414E-84F3-BBF896A0620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D237-F9A8-4E27-987D-6B50AFBA6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831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00413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1264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11973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8844802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1884" y="620716"/>
            <a:ext cx="2743200" cy="50498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2284" y="620716"/>
            <a:ext cx="8026400" cy="5049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6747089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41"/>
            <a:ext cx="109728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3M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124C4D1-85C9-43ED-B731-1A75058AEB8E}" type="slidenum">
              <a:rPr lang="en-US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6171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84" y="620714"/>
            <a:ext cx="10972800" cy="5302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284" y="1525588"/>
            <a:ext cx="10972800" cy="4144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6107799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E9F3-D7AF-414E-84F3-BBF896A0620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D237-F9A8-4E27-987D-6B50AFBA6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5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E9F3-D7AF-414E-84F3-BBF896A0620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D237-F9A8-4E27-987D-6B50AFBA6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23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E9F3-D7AF-414E-84F3-BBF896A0620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D237-F9A8-4E27-987D-6B50AFBA6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7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E9F3-D7AF-414E-84F3-BBF896A0620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D237-F9A8-4E27-987D-6B50AFBA6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6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E9F3-D7AF-414E-84F3-BBF896A0620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D237-F9A8-4E27-987D-6B50AFBA6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19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E9F3-D7AF-414E-84F3-BBF896A0620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D237-F9A8-4E27-987D-6B50AFBA6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8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E9F3-D7AF-414E-84F3-BBF896A0620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D237-F9A8-4E27-987D-6B50AFBA6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47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AE9F3-D7AF-414E-84F3-BBF896A0620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9D237-F9A8-4E27-987D-6B50AFBA6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7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2284" y="620714"/>
            <a:ext cx="109728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84" y="1525588"/>
            <a:ext cx="10972800" cy="414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Sample Bullet (28 pt. Arial Narrow)</a:t>
            </a:r>
          </a:p>
          <a:p>
            <a:pPr lvl="1"/>
            <a:r>
              <a:rPr lang="en-US" smtClean="0"/>
              <a:t>Sub Bullet (24 pt. Arial Narrow)</a:t>
            </a:r>
          </a:p>
          <a:p>
            <a:pPr lvl="1"/>
            <a:r>
              <a:rPr lang="en-US" smtClean="0"/>
              <a:t>Sub Bullet (24 pt. Arial Narrow)</a:t>
            </a:r>
          </a:p>
          <a:p>
            <a:pPr lvl="0"/>
            <a:r>
              <a:rPr lang="en-US" smtClean="0"/>
              <a:t>Sample Bullet (28 pt. Arial Narrow)</a:t>
            </a:r>
          </a:p>
          <a:p>
            <a:pPr lvl="1"/>
            <a:r>
              <a:rPr lang="en-US" smtClean="0"/>
              <a:t>Sub Bullet (24 pt. Arial Narrow)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34953" y="6435728"/>
            <a:ext cx="645583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CC17A7-971D-4F30-8579-4BEEAFF15EAD}" type="slidenum">
              <a:rPr lang="en-US" sz="1000">
                <a:solidFill>
                  <a:srgbClr val="80808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900">
              <a:solidFill>
                <a:srgbClr val="808080"/>
              </a:solidFill>
              <a:latin typeface="Arial Black" pitchFamily="34" charset="0"/>
            </a:endParaRPr>
          </a:p>
        </p:txBody>
      </p:sp>
      <p:pic>
        <p:nvPicPr>
          <p:cNvPr id="1029" name="Picture 40" descr="48 pt logo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1049000" y="6291266"/>
            <a:ext cx="104140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3964518" y="6611940"/>
            <a:ext cx="319959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dirty="0">
                <a:solidFill>
                  <a:srgbClr val="B2B2B2"/>
                </a:solidFill>
              </a:rPr>
              <a:t>SEMS</a:t>
            </a:r>
            <a:r>
              <a:rPr lang="en-US" sz="1100" dirty="0">
                <a:solidFill>
                  <a:srgbClr val="B2B2B2"/>
                </a:solidFill>
              </a:rPr>
              <a:t>  Software, Electronic &amp; Mechanical Systems Laboratory</a:t>
            </a:r>
          </a:p>
        </p:txBody>
      </p:sp>
      <p:sp>
        <p:nvSpPr>
          <p:cNvPr id="12" name="Rectangle 4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602" y="6572253"/>
            <a:ext cx="1079500" cy="200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808080"/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39840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ransition/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15000"/>
        </a:spcAft>
        <a:buClr>
          <a:srgbClr val="4C9933"/>
        </a:buClr>
        <a:buFont typeface="Wingdings" pitchFamily="2" charset="2"/>
        <a:buChar char="§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10000"/>
        </a:spcBef>
        <a:spcAft>
          <a:spcPct val="20000"/>
        </a:spcAft>
        <a:buClr>
          <a:srgbClr val="808080"/>
        </a:buClr>
        <a:buSzPct val="60000"/>
        <a:buFont typeface="Wingdings" pitchFamily="2" charset="2"/>
        <a:buChar char="§"/>
        <a:defRPr sz="2400" i="1">
          <a:solidFill>
            <a:srgbClr val="4D4D4D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04803" y="597634"/>
            <a:ext cx="5689599" cy="3795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1324" tIns="45661" rIns="91324" bIns="45661" anchor="ctr">
            <a:spAutoFit/>
          </a:bodyPr>
          <a:lstStyle/>
          <a:p>
            <a:pPr defTabSz="913534"/>
            <a:r>
              <a:rPr lang="en-US" sz="1867" b="1" dirty="0" smtClean="0">
                <a:solidFill>
                  <a:srgbClr val="C0504D"/>
                </a:solidFill>
              </a:rPr>
              <a:t>Enterprise Team Foundation Server </a:t>
            </a:r>
            <a:r>
              <a:rPr lang="en-US" sz="1867" b="1" dirty="0">
                <a:solidFill>
                  <a:srgbClr val="C0504D"/>
                </a:solidFill>
              </a:rPr>
              <a:t>(NTI)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2" y="1106648"/>
            <a:ext cx="5689599" cy="29550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324" tIns="45661" rIns="91324" bIns="45661" anchor="ctr"/>
          <a:lstStyle/>
          <a:p>
            <a:pPr defTabSz="913534"/>
            <a:endParaRPr lang="en-US" sz="16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9" name="Text Box 31"/>
          <p:cNvSpPr txBox="1">
            <a:spLocks noChangeArrowheads="1"/>
          </p:cNvSpPr>
          <p:nvPr/>
        </p:nvSpPr>
        <p:spPr bwMode="auto">
          <a:xfrm>
            <a:off x="3552044" y="2717813"/>
            <a:ext cx="184496" cy="256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24" tIns="45661" rIns="91324" bIns="45661">
            <a:spAutoFit/>
          </a:bodyPr>
          <a:lstStyle/>
          <a:p>
            <a:pPr algn="ctr" defTabSz="913534"/>
            <a:endParaRPr lang="en-US" sz="1067" dirty="0">
              <a:solidFill>
                <a:srgbClr val="33CC33"/>
              </a:solidFill>
              <a:latin typeface="Calibri" pitchFamily="34" charset="0"/>
            </a:endParaRPr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6197600" y="584200"/>
            <a:ext cx="568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324" tIns="45661" rIns="91324" bIns="45661" anchor="ctr"/>
          <a:lstStyle/>
          <a:p>
            <a:pPr defTabSz="913534"/>
            <a:r>
              <a:rPr lang="en-US" sz="2000" b="1" dirty="0">
                <a:solidFill>
                  <a:srgbClr val="000000"/>
                </a:solidFill>
              </a:rPr>
              <a:t>Businesses</a:t>
            </a:r>
            <a:r>
              <a:rPr lang="en-US" sz="2000" dirty="0">
                <a:solidFill>
                  <a:srgbClr val="000000"/>
                </a:solidFill>
              </a:rPr>
              <a:t> – </a:t>
            </a:r>
            <a:r>
              <a:rPr lang="en-US" sz="2000" dirty="0" smtClean="0">
                <a:solidFill>
                  <a:srgbClr val="000000"/>
                </a:solidFill>
              </a:rPr>
              <a:t>HIS, DOC, </a:t>
            </a:r>
            <a:r>
              <a:rPr lang="en-US" sz="2000" dirty="0" err="1" smtClean="0">
                <a:solidFill>
                  <a:srgbClr val="000000"/>
                </a:solidFill>
              </a:rPr>
              <a:t>Unitek</a:t>
            </a:r>
            <a:r>
              <a:rPr lang="en-US" sz="2000" dirty="0" smtClean="0">
                <a:solidFill>
                  <a:srgbClr val="000000"/>
                </a:solidFill>
              </a:rPr>
              <a:t>, AAD, IPD, </a:t>
            </a:r>
            <a:r>
              <a:rPr lang="en-US" sz="2000" dirty="0" smtClean="0">
                <a:solidFill>
                  <a:srgbClr val="000000"/>
                </a:solidFill>
              </a:rPr>
              <a:t>TSSD, SOSD</a:t>
            </a:r>
            <a:endParaRPr lang="en-US" sz="1867" dirty="0">
              <a:solidFill>
                <a:srgbClr val="000000"/>
              </a:solidFill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197600" y="1121410"/>
            <a:ext cx="5689600" cy="52671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324" tIns="45661" rIns="91324" bIns="45661" anchor="ctr"/>
          <a:lstStyle/>
          <a:p>
            <a:pPr defTabSz="913534"/>
            <a:endParaRPr lang="en-US" sz="16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27081" y="6070601"/>
            <a:ext cx="5520420" cy="318005"/>
          </a:xfrm>
          <a:prstGeom prst="rect">
            <a:avLst/>
          </a:prstGeom>
          <a:noFill/>
        </p:spPr>
        <p:txBody>
          <a:bodyPr wrap="square" lIns="91348" tIns="45673" rIns="91348" bIns="45673" rtlCol="0">
            <a:spAutoFit/>
          </a:bodyPr>
          <a:lstStyle/>
          <a:p>
            <a:pPr defTabSz="913534"/>
            <a:r>
              <a:rPr lang="en-US" sz="1467" b="1" dirty="0">
                <a:solidFill>
                  <a:prstClr val="black"/>
                </a:solidFill>
                <a:latin typeface="Arial Narrow" pitchFamily="34" charset="0"/>
              </a:rPr>
              <a:t>Key SEMS Contacts:</a:t>
            </a:r>
            <a:r>
              <a:rPr lang="en-US" sz="1467" dirty="0">
                <a:solidFill>
                  <a:prstClr val="black"/>
                </a:solidFill>
                <a:latin typeface="Arial Narrow" pitchFamily="34" charset="0"/>
              </a:rPr>
              <a:t> </a:t>
            </a:r>
            <a:r>
              <a:rPr lang="en-US" sz="1467" dirty="0" smtClean="0">
                <a:solidFill>
                  <a:prstClr val="black"/>
                </a:solidFill>
                <a:latin typeface="Arial Narrow" pitchFamily="34" charset="0"/>
              </a:rPr>
              <a:t>Mike O’Brien</a:t>
            </a:r>
            <a:endParaRPr lang="en-US" sz="1600" b="1" u="sng" dirty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17503" y="1092204"/>
            <a:ext cx="5473700" cy="2859078"/>
          </a:xfrm>
          <a:prstGeom prst="rect">
            <a:avLst/>
          </a:prstGeom>
          <a:noFill/>
        </p:spPr>
        <p:txBody>
          <a:bodyPr wrap="square" lIns="67969" tIns="33985" rIns="67969" bIns="33985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prstClr val="black"/>
                </a:solidFill>
                <a:latin typeface="Arial Narrow" pitchFamily="34" charset="0"/>
              </a:rPr>
              <a:t>Technology: </a:t>
            </a:r>
          </a:p>
          <a:p>
            <a:pPr marL="234894" indent="-234894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000000"/>
                </a:solidFill>
                <a:latin typeface="Arial Narrow" pitchFamily="34" charset="0"/>
              </a:rPr>
              <a:t>Establish </a:t>
            </a:r>
            <a:r>
              <a:rPr lang="en-US" sz="1600" dirty="0" smtClean="0">
                <a:solidFill>
                  <a:srgbClr val="000000"/>
                </a:solidFill>
                <a:latin typeface="Arial Narrow" pitchFamily="34" charset="0"/>
              </a:rPr>
              <a:t>an Application Lifecycle Management (ALM) Support System by </a:t>
            </a:r>
            <a:r>
              <a:rPr lang="en-US" sz="1600" dirty="0">
                <a:solidFill>
                  <a:srgbClr val="000000"/>
                </a:solidFill>
                <a:latin typeface="Arial Narrow" pitchFamily="34" charset="0"/>
              </a:rPr>
              <a:t>leveraging Microsoft Team Foundation Server (TFS).</a:t>
            </a:r>
          </a:p>
          <a:p>
            <a:pPr>
              <a:buFont typeface="Arial" pitchFamily="34" charset="0"/>
              <a:buChar char="•"/>
              <a:defRPr/>
            </a:pPr>
            <a:endParaRPr lang="en-US" sz="533" dirty="0">
              <a:solidFill>
                <a:prstClr val="black"/>
              </a:solidFill>
              <a:latin typeface="Arial Narrow" pitchFamily="34" charset="0"/>
            </a:endParaRPr>
          </a:p>
          <a:p>
            <a:pPr>
              <a:defRPr/>
            </a:pPr>
            <a:r>
              <a:rPr lang="en-US" sz="1600" b="1" dirty="0">
                <a:solidFill>
                  <a:prstClr val="black"/>
                </a:solidFill>
                <a:latin typeface="Arial Narrow" pitchFamily="34" charset="0"/>
              </a:rPr>
              <a:t>Objective:</a:t>
            </a:r>
          </a:p>
          <a:p>
            <a:pPr marL="101063" indent="-101063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Arial Narrow" pitchFamily="34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Arial Narrow" pitchFamily="34" charset="0"/>
              </a:rPr>
              <a:t>Implement an Enterprise Team Foundation Server providing</a:t>
            </a:r>
          </a:p>
          <a:p>
            <a:pPr marL="101063" indent="-101063">
              <a:buFont typeface="Arial" pitchFamily="34" charset="0"/>
              <a:buChar char="•"/>
              <a:defRPr/>
            </a:pPr>
            <a:endParaRPr lang="en-US" sz="1600" dirty="0" smtClean="0">
              <a:solidFill>
                <a:prstClr val="black"/>
              </a:solidFill>
              <a:latin typeface="Arial Narrow" pitchFamily="34" charset="0"/>
            </a:endParaRPr>
          </a:p>
          <a:p>
            <a:pPr marL="101063" indent="-101063">
              <a:buFont typeface="Arial" pitchFamily="34" charset="0"/>
              <a:buChar char="•"/>
              <a:defRPr/>
            </a:pPr>
            <a:endParaRPr lang="en-US" sz="1600" dirty="0">
              <a:solidFill>
                <a:prstClr val="black"/>
              </a:solidFill>
              <a:latin typeface="Arial Narrow" pitchFamily="34" charset="0"/>
            </a:endParaRPr>
          </a:p>
          <a:p>
            <a:pPr marL="101063" indent="-101063">
              <a:buFont typeface="Arial" pitchFamily="34" charset="0"/>
              <a:buChar char="•"/>
              <a:defRPr/>
            </a:pPr>
            <a:endParaRPr lang="en-US" sz="1600" dirty="0" smtClean="0">
              <a:solidFill>
                <a:prstClr val="black"/>
              </a:solidFill>
              <a:latin typeface="Arial Narrow" pitchFamily="34" charset="0"/>
            </a:endParaRPr>
          </a:p>
          <a:p>
            <a:pPr marL="101063" indent="-101063">
              <a:buFont typeface="Arial" pitchFamily="34" charset="0"/>
              <a:buChar char="•"/>
              <a:defRPr/>
            </a:pPr>
            <a:endParaRPr lang="en-US" sz="1600" dirty="0">
              <a:solidFill>
                <a:prstClr val="black"/>
              </a:solidFill>
              <a:latin typeface="Arial Narrow" pitchFamily="34" charset="0"/>
            </a:endParaRPr>
          </a:p>
          <a:p>
            <a:pPr marL="101063" indent="-101063">
              <a:buFont typeface="Arial" pitchFamily="34" charset="0"/>
              <a:buChar char="•"/>
              <a:defRPr/>
            </a:pPr>
            <a:endParaRPr lang="en-US" sz="1600" dirty="0" smtClean="0">
              <a:solidFill>
                <a:prstClr val="black"/>
              </a:solidFill>
              <a:latin typeface="Arial Narrow" pitchFamily="34" charset="0"/>
            </a:endParaRPr>
          </a:p>
          <a:p>
            <a:pPr marL="101063" indent="-101063">
              <a:buFont typeface="Arial" pitchFamily="34" charset="0"/>
              <a:buChar char="•"/>
              <a:defRPr/>
            </a:pPr>
            <a:r>
              <a:rPr lang="en-US" sz="1600" dirty="0" smtClean="0">
                <a:solidFill>
                  <a:prstClr val="black"/>
                </a:solidFill>
                <a:latin typeface="Arial Narrow" pitchFamily="34" charset="0"/>
              </a:rPr>
              <a:t> Develop team of ALM specialists to support 3M software businesses</a:t>
            </a:r>
            <a:endParaRPr lang="en-US" sz="1600" dirty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60" name="Text Box 4"/>
          <p:cNvSpPr txBox="1">
            <a:spLocks noChangeArrowheads="1"/>
          </p:cNvSpPr>
          <p:nvPr/>
        </p:nvSpPr>
        <p:spPr bwMode="auto">
          <a:xfrm>
            <a:off x="6197600" y="1092203"/>
            <a:ext cx="5689600" cy="3283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1973" tIns="40987" rIns="81973" bIns="40987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prstClr val="black"/>
                </a:solidFill>
                <a:latin typeface="Arial Narrow"/>
              </a:rPr>
              <a:t>Status: </a:t>
            </a:r>
          </a:p>
          <a:p>
            <a:pPr marL="228410" indent="-228410">
              <a:buFont typeface="Arial" pitchFamily="34" charset="0"/>
              <a:buChar char="•"/>
              <a:defRPr/>
            </a:pPr>
            <a:r>
              <a:rPr lang="en-US" sz="1600" dirty="0" smtClean="0">
                <a:solidFill>
                  <a:prstClr val="black"/>
                </a:solidFill>
                <a:latin typeface="Arial Narrow"/>
              </a:rPr>
              <a:t>Pre-NTI</a:t>
            </a:r>
            <a:endParaRPr lang="en-US" sz="1600" dirty="0">
              <a:solidFill>
                <a:prstClr val="black"/>
              </a:solidFill>
              <a:latin typeface="Arial Narrow"/>
            </a:endParaRPr>
          </a:p>
          <a:p>
            <a:pPr>
              <a:defRPr/>
            </a:pPr>
            <a:r>
              <a:rPr lang="en-US" sz="1600" b="1" dirty="0">
                <a:solidFill>
                  <a:prstClr val="black"/>
                </a:solidFill>
                <a:latin typeface="Arial Narrow"/>
              </a:rPr>
              <a:t>Progress:</a:t>
            </a:r>
          </a:p>
          <a:p>
            <a:pPr marL="285750" indent="-285750" defTabSz="913534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prstClr val="black"/>
                </a:solidFill>
                <a:latin typeface="Arial Narrow"/>
              </a:rPr>
              <a:t>System Requirements defined and accepted by multiple divisions</a:t>
            </a:r>
            <a:endParaRPr lang="en-US" sz="1600" dirty="0">
              <a:solidFill>
                <a:prstClr val="black"/>
              </a:solidFill>
              <a:latin typeface="Arial Narrow"/>
            </a:endParaRPr>
          </a:p>
          <a:p>
            <a:pPr marL="285750" indent="-285750" defTabSz="913534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prstClr val="black"/>
                </a:solidFill>
                <a:latin typeface="Arial Narrow"/>
              </a:rPr>
              <a:t>Multiple Divisions </a:t>
            </a:r>
            <a:r>
              <a:rPr lang="en-US" sz="1600" dirty="0" smtClean="0">
                <a:solidFill>
                  <a:prstClr val="black"/>
                </a:solidFill>
                <a:latin typeface="Arial Narrow"/>
              </a:rPr>
              <a:t>engaged – HIS, DOC, IPD, TSSD</a:t>
            </a:r>
            <a:endParaRPr lang="en-US" sz="1600" dirty="0" smtClean="0">
              <a:solidFill>
                <a:prstClr val="black"/>
              </a:solidFill>
              <a:latin typeface="Arial Narrow"/>
            </a:endParaRPr>
          </a:p>
          <a:p>
            <a:pPr marL="285750" indent="-285750" defTabSz="913534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prstClr val="black"/>
                </a:solidFill>
                <a:latin typeface="Arial Narrow"/>
              </a:rPr>
              <a:t>Service </a:t>
            </a:r>
            <a:r>
              <a:rPr lang="en-US" sz="1600" dirty="0" smtClean="0">
                <a:solidFill>
                  <a:prstClr val="black"/>
                </a:solidFill>
                <a:latin typeface="Arial Narrow"/>
              </a:rPr>
              <a:t>Level </a:t>
            </a:r>
            <a:r>
              <a:rPr lang="en-US" sz="1600" dirty="0" smtClean="0">
                <a:solidFill>
                  <a:prstClr val="black"/>
                </a:solidFill>
                <a:latin typeface="Arial Narrow"/>
              </a:rPr>
              <a:t>Agreement Complete</a:t>
            </a:r>
            <a:endParaRPr lang="en-US" sz="1600" dirty="0" smtClean="0">
              <a:solidFill>
                <a:prstClr val="black"/>
              </a:solidFill>
              <a:latin typeface="Arial Narrow"/>
            </a:endParaRPr>
          </a:p>
          <a:p>
            <a:pPr marL="285750" indent="-285750" defTabSz="913534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prstClr val="black"/>
                </a:solidFill>
                <a:latin typeface="Arial Narrow"/>
              </a:rPr>
              <a:t>System Architecture</a:t>
            </a:r>
          </a:p>
          <a:p>
            <a:pPr marL="285750" indent="-285750" defTabSz="913534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prstClr val="black"/>
                </a:solidFill>
                <a:latin typeface="Arial Narrow"/>
              </a:rPr>
              <a:t>Cost </a:t>
            </a:r>
            <a:r>
              <a:rPr lang="en-US" sz="1600" dirty="0" smtClean="0">
                <a:solidFill>
                  <a:prstClr val="black"/>
                </a:solidFill>
                <a:latin typeface="Arial Narrow"/>
              </a:rPr>
              <a:t>of </a:t>
            </a:r>
            <a:r>
              <a:rPr lang="en-US" sz="1600" dirty="0" smtClean="0">
                <a:solidFill>
                  <a:prstClr val="black"/>
                </a:solidFill>
                <a:latin typeface="Arial Narrow"/>
              </a:rPr>
              <a:t>Service Complete</a:t>
            </a:r>
            <a:endParaRPr lang="en-US" sz="1600" dirty="0" smtClean="0">
              <a:solidFill>
                <a:prstClr val="black"/>
              </a:solidFill>
              <a:latin typeface="Arial Narrow"/>
            </a:endParaRPr>
          </a:p>
          <a:p>
            <a:pPr marL="285750" indent="-285750" defTabSz="913534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prstClr val="black"/>
                </a:solidFill>
                <a:latin typeface="Arial Narrow"/>
              </a:rPr>
              <a:t>HIS Team </a:t>
            </a:r>
            <a:r>
              <a:rPr lang="en-US" sz="1600" dirty="0" smtClean="0">
                <a:solidFill>
                  <a:prstClr val="black"/>
                </a:solidFill>
                <a:latin typeface="Arial Narrow"/>
              </a:rPr>
              <a:t>onboarding </a:t>
            </a:r>
            <a:r>
              <a:rPr lang="en-US" sz="1600" smtClean="0">
                <a:solidFill>
                  <a:prstClr val="black"/>
                </a:solidFill>
                <a:latin typeface="Arial Narrow"/>
              </a:rPr>
              <a:t>(ongoing)</a:t>
            </a:r>
            <a:endParaRPr lang="en-US" sz="1600" dirty="0" smtClean="0">
              <a:solidFill>
                <a:prstClr val="black"/>
              </a:solidFill>
              <a:latin typeface="Arial Narrow"/>
            </a:endParaRPr>
          </a:p>
          <a:p>
            <a:pPr>
              <a:defRPr/>
            </a:pPr>
            <a:endParaRPr lang="en-US" sz="1600" b="1" dirty="0">
              <a:solidFill>
                <a:prstClr val="black"/>
              </a:solidFill>
              <a:latin typeface="Arial Narrow"/>
            </a:endParaRPr>
          </a:p>
          <a:p>
            <a:pPr>
              <a:defRPr/>
            </a:pPr>
            <a:endParaRPr lang="en-US" sz="1600" b="1" dirty="0" smtClean="0">
              <a:solidFill>
                <a:prstClr val="black"/>
              </a:solidFill>
              <a:latin typeface="Arial Narrow"/>
            </a:endParaRPr>
          </a:p>
          <a:p>
            <a:pPr>
              <a:defRPr/>
            </a:pPr>
            <a:r>
              <a:rPr lang="en-US" sz="1600" b="1" dirty="0" smtClean="0">
                <a:solidFill>
                  <a:prstClr val="black"/>
                </a:solidFill>
                <a:latin typeface="Arial Narrow"/>
              </a:rPr>
              <a:t>Timeline</a:t>
            </a:r>
          </a:p>
          <a:p>
            <a:pPr>
              <a:defRPr/>
            </a:pPr>
            <a:endParaRPr lang="en-US" sz="1600" b="1" dirty="0">
              <a:solidFill>
                <a:prstClr val="black"/>
              </a:solidFill>
              <a:latin typeface="Arial Narrow"/>
            </a:endParaRPr>
          </a:p>
        </p:txBody>
      </p:sp>
      <p:pic>
        <p:nvPicPr>
          <p:cNvPr id="19" name="Picture 18" descr="CRL2.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21600" y="0"/>
            <a:ext cx="2235200" cy="613197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522982"/>
              </p:ext>
            </p:extLst>
          </p:nvPr>
        </p:nvGraphicFramePr>
        <p:xfrm>
          <a:off x="576467" y="2514600"/>
          <a:ext cx="4245438" cy="96637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22719"/>
                <a:gridCol w="2122719"/>
              </a:tblGrid>
              <a:tr h="330678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Project Management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Test Case Management</a:t>
                      </a:r>
                      <a:endParaRPr lang="en-US" sz="1200" b="0" dirty="0"/>
                    </a:p>
                  </a:txBody>
                  <a:tcPr/>
                </a:tc>
              </a:tr>
              <a:tr h="317848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Requirements Management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Build Automation</a:t>
                      </a:r>
                      <a:endParaRPr lang="en-US" sz="1200" b="0" dirty="0"/>
                    </a:p>
                  </a:txBody>
                  <a:tcPr/>
                </a:tc>
              </a:tr>
              <a:tr h="317848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Version Control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Reporting</a:t>
                      </a:r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958" y="4342008"/>
            <a:ext cx="4992688" cy="21185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9937" y="4166128"/>
            <a:ext cx="5367564" cy="157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41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CRPL">
  <a:themeElements>
    <a:clrScheme name="CRP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RPL">
      <a:majorFont>
        <a:latin typeface="Arial Narrow"/>
        <a:ea typeface=""/>
        <a:cs typeface="Arial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RP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P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P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P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P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P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P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P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P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P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P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P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E11C7E3C11634B857143A596598DB7" ma:contentTypeVersion="0" ma:contentTypeDescription="Create a new document." ma:contentTypeScope="" ma:versionID="73ff6f429ee31722491b621593e161d6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A40B965-3C99-430E-BF2B-9E06FC08BC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FFAC1782-3297-4ADC-BBD1-0AC50C16FF7B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1217949-E203-43B6-83E8-83A95FBF4A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1531</TotalTime>
  <Words>156</Words>
  <Application>Microsoft Office PowerPoint</Application>
  <PresentationFormat>Widescreen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Arial Black</vt:lpstr>
      <vt:lpstr>Arial Narrow</vt:lpstr>
      <vt:lpstr>Calibri</vt:lpstr>
      <vt:lpstr>Calibri Light</vt:lpstr>
      <vt:lpstr>Wingdings</vt:lpstr>
      <vt:lpstr>Office Theme</vt:lpstr>
      <vt:lpstr>3_CRPL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O'Brien</dc:creator>
  <cp:lastModifiedBy>Mike O'Brien</cp:lastModifiedBy>
  <cp:revision>15</cp:revision>
  <dcterms:created xsi:type="dcterms:W3CDTF">2014-06-10T21:08:02Z</dcterms:created>
  <dcterms:modified xsi:type="dcterms:W3CDTF">2014-09-25T19:34:25Z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0x010100CEE11C7E3C11634B857143A596598DB7</vt:lpwstr>
  </property>
  <property fmtid="{D5CDD505-2E9C-101B-9397-08002B2CF9AE}" pid="3" name="IsMyDocuments">
    <vt:bool>true</vt:bool>
  </property>
</Properties>
</file>