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8" r:id="rId2"/>
    <p:sldId id="260" r:id="rId3"/>
    <p:sldId id="261" r:id="rId4"/>
    <p:sldId id="271" r:id="rId5"/>
    <p:sldId id="274" r:id="rId6"/>
    <p:sldId id="259" r:id="rId7"/>
    <p:sldId id="262" r:id="rId8"/>
    <p:sldId id="263" r:id="rId9"/>
    <p:sldId id="272" r:id="rId10"/>
    <p:sldId id="266" r:id="rId11"/>
    <p:sldId id="268" r:id="rId12"/>
    <p:sldId id="267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FFB84F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5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6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/>
      <dgm:t>
        <a:bodyPr/>
        <a:lstStyle/>
        <a:p>
          <a:r>
            <a:rPr lang="en-US" sz="900" dirty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</dgm:pt>
    <dgm:pt modelId="{FFCA20AD-A776-4576-A7CA-E135F2D917BC}" type="pres">
      <dgm:prSet presAssocID="{D1572CB3-2A02-4900-A456-B7F994D4F01D}" presName="sibTrans" presStyleLbl="node1" presStyleIdx="0" presStyleCnt="7"/>
      <dgm:spPr/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</dgm:pt>
    <dgm:pt modelId="{C4F5941B-5AF7-4CA1-9D45-567306F23F0C}" type="pres">
      <dgm:prSet presAssocID="{C37D6681-DF79-41CD-8B38-296B7FA34173}" presName="sibTrans" presStyleLbl="node1" presStyleIdx="1" presStyleCnt="7"/>
      <dgm:spPr/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</dgm:pt>
    <dgm:pt modelId="{04948AC0-E1C9-4BC4-B4A5-2DE658B32BA5}" type="pres">
      <dgm:prSet presAssocID="{FF951571-AAA1-43C0-8567-29FFFF92AB25}" presName="sibTrans" presStyleLbl="node1" presStyleIdx="2" presStyleCnt="7"/>
      <dgm:spPr/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</dgm:pt>
    <dgm:pt modelId="{4E044C2D-A11C-4BB1-8CAD-7ED5343730A1}" type="pres">
      <dgm:prSet presAssocID="{52367875-36F3-410E-80FB-9E1835F2E2DC}" presName="sibTrans" presStyleLbl="node1" presStyleIdx="3" presStyleCnt="7"/>
      <dgm:spPr/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</dgm:pt>
    <dgm:pt modelId="{E098609D-7E47-4C14-9813-529DFC4B7E4D}" type="pres">
      <dgm:prSet presAssocID="{70BC259C-E87F-4959-BAD1-4B4699524FD3}" presName="sibTrans" presStyleLbl="node1" presStyleIdx="4" presStyleCnt="7"/>
      <dgm:spPr/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</dgm:pt>
    <dgm:pt modelId="{3437F08F-B124-4AAF-B7C5-91F8A840E0F8}" type="pres">
      <dgm:prSet presAssocID="{FE9A66A8-C5EB-406B-A427-CC8E4E1A2851}" presName="sibTrans" presStyleLbl="node1" presStyleIdx="5" presStyleCnt="7"/>
      <dgm:spPr/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</dgm:pt>
    <dgm:pt modelId="{DC7A1E8E-1CA4-4F0E-AF63-073035099ED2}" type="pres">
      <dgm:prSet presAssocID="{697843E7-B11A-477C-95EF-3A17CE30D418}" presName="sibTrans" presStyleLbl="node1" presStyleIdx="6" presStyleCnt="7"/>
      <dgm:spPr/>
    </dgm:pt>
  </dgm:ptLst>
  <dgm:cxnLst>
    <dgm:cxn modelId="{D7ADB82C-D703-4D6C-BA13-1127AB62D272}" type="presOf" srcId="{D1572CB3-2A02-4900-A456-B7F994D4F01D}" destId="{FFCA20AD-A776-4576-A7CA-E135F2D917BC}" srcOrd="0" destOrd="0" presId="urn:microsoft.com/office/officeart/2005/8/layout/cycle1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A638CCFA-B356-4E9A-8615-B0A34856353D}" type="presOf" srcId="{70BC259C-E87F-4959-BAD1-4B4699524FD3}" destId="{E098609D-7E47-4C14-9813-529DFC4B7E4D}" srcOrd="0" destOrd="0" presId="urn:microsoft.com/office/officeart/2005/8/layout/cycle1"/>
    <dgm:cxn modelId="{2A7A97E0-7B65-4E82-BE35-94B242A99F98}" type="presOf" srcId="{52367875-36F3-410E-80FB-9E1835F2E2DC}" destId="{4E044C2D-A11C-4BB1-8CAD-7ED5343730A1}" srcOrd="0" destOrd="0" presId="urn:microsoft.com/office/officeart/2005/8/layout/cycle1"/>
    <dgm:cxn modelId="{AA9DB236-783C-4E78-84DA-F586C80C98E3}" type="presOf" srcId="{A2FF91F0-9511-427E-BD58-AEBE4831306F}" destId="{C762F9EB-5631-44B4-A0D3-C2F61B00F6E9}" srcOrd="0" destOrd="0" presId="urn:microsoft.com/office/officeart/2005/8/layout/cycle1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BA4A5839-8104-434D-ADC3-07337DAB964A}" type="presOf" srcId="{FE9A66A8-C5EB-406B-A427-CC8E4E1A2851}" destId="{3437F08F-B124-4AAF-B7C5-91F8A840E0F8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B4FC7077-9DD5-44E8-9CD6-7F367CADFCE2}" type="presOf" srcId="{E2EDE24F-8885-4502-9459-49837C72F963}" destId="{0940C94C-0BB5-44FE-BF05-97803DA086AA}" srcOrd="0" destOrd="0" presId="urn:microsoft.com/office/officeart/2005/8/layout/cycle1"/>
    <dgm:cxn modelId="{FC16CADD-2DCC-4632-9C22-C49CF9B4F86E}" type="presOf" srcId="{E7899779-CF17-4205-A716-11B955518FFA}" destId="{EF05E807-DB45-437D-A6C4-7B1A7205E998}" srcOrd="0" destOrd="0" presId="urn:microsoft.com/office/officeart/2005/8/layout/cycle1"/>
    <dgm:cxn modelId="{A4FA5BBE-A250-4CC1-BCBB-25B8B28638D3}" type="presOf" srcId="{706015CD-F361-4245-B775-F8B72DB4BB0A}" destId="{DDBF8454-DA3E-4A52-AAC6-DD34AD053359}" srcOrd="0" destOrd="0" presId="urn:microsoft.com/office/officeart/2005/8/layout/cycle1"/>
    <dgm:cxn modelId="{72DCF33B-EF2B-44EF-A108-F24D055EB1DD}" type="presOf" srcId="{80756393-D5B4-4952-A980-02DF28C37CF2}" destId="{66AEB7DF-929F-45AC-BD01-D1FF7A0AA728}" srcOrd="0" destOrd="0" presId="urn:microsoft.com/office/officeart/2005/8/layout/cycle1"/>
    <dgm:cxn modelId="{BDF1E981-8AB8-44CE-9013-A0F697F10AC1}" type="presOf" srcId="{8ED74A3D-F28F-4E19-ADA2-20F4FC022380}" destId="{39F0A454-28F0-4EB8-89CE-DC3C60E04534}" srcOrd="0" destOrd="0" presId="urn:microsoft.com/office/officeart/2005/8/layout/cycle1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639AD181-7F6B-4222-8C3B-2D56B8E5DCC3}" type="presOf" srcId="{FF951571-AAA1-43C0-8567-29FFFF92AB25}" destId="{04948AC0-E1C9-4BC4-B4A5-2DE658B32BA5}" srcOrd="0" destOrd="0" presId="urn:microsoft.com/office/officeart/2005/8/layout/cycle1"/>
    <dgm:cxn modelId="{9E1AC639-990E-466B-B3BB-3572EE46CC33}" type="presOf" srcId="{D4D80AF0-3F3B-4B4F-B841-6B3360C50A66}" destId="{FB94C7DE-E8B2-4342-902B-1E55D97EDC91}" srcOrd="0" destOrd="0" presId="urn:microsoft.com/office/officeart/2005/8/layout/cycle1"/>
    <dgm:cxn modelId="{CDA06ED8-6F6B-4345-80E2-6D3CF087A23D}" type="presOf" srcId="{437E0D70-3D85-4049-B3E5-0E0E3B0B9104}" destId="{8D2F85B0-779F-4AED-865F-B47AB75ABED3}" srcOrd="0" destOrd="0" presId="urn:microsoft.com/office/officeart/2005/8/layout/cycle1"/>
    <dgm:cxn modelId="{AB9C82CD-B757-4120-B076-6516A153754F}" type="presOf" srcId="{C37D6681-DF79-41CD-8B38-296B7FA34173}" destId="{C4F5941B-5AF7-4CA1-9D45-567306F23F0C}" srcOrd="0" destOrd="0" presId="urn:microsoft.com/office/officeart/2005/8/layout/cycle1"/>
    <dgm:cxn modelId="{E9733D82-77DD-423E-A473-7740A4A2F601}" type="presOf" srcId="{697843E7-B11A-477C-95EF-3A17CE30D418}" destId="{DC7A1E8E-1CA4-4F0E-AF63-073035099ED2}" srcOrd="0" destOrd="0" presId="urn:microsoft.com/office/officeart/2005/8/layout/cycle1"/>
    <dgm:cxn modelId="{BCD19BA7-8344-4CC3-9BB7-9DCA64FA4F2D}" type="presParOf" srcId="{DDBF8454-DA3E-4A52-AAC6-DD34AD053359}" destId="{91FB3BC5-5C29-4A29-8E65-F2DC3809478C}" srcOrd="0" destOrd="0" presId="urn:microsoft.com/office/officeart/2005/8/layout/cycle1"/>
    <dgm:cxn modelId="{328F7EDA-0213-4797-915C-1D55A9951726}" type="presParOf" srcId="{DDBF8454-DA3E-4A52-AAC6-DD34AD053359}" destId="{C762F9EB-5631-44B4-A0D3-C2F61B00F6E9}" srcOrd="1" destOrd="0" presId="urn:microsoft.com/office/officeart/2005/8/layout/cycle1"/>
    <dgm:cxn modelId="{44B8AE94-954B-424D-A9DE-0E689F835EB2}" type="presParOf" srcId="{DDBF8454-DA3E-4A52-AAC6-DD34AD053359}" destId="{FFCA20AD-A776-4576-A7CA-E135F2D917BC}" srcOrd="2" destOrd="0" presId="urn:microsoft.com/office/officeart/2005/8/layout/cycle1"/>
    <dgm:cxn modelId="{0B1C6CA9-74A1-4B70-9AFF-84E4F27B4C53}" type="presParOf" srcId="{DDBF8454-DA3E-4A52-AAC6-DD34AD053359}" destId="{2FA22527-7EF0-49CE-A7E0-74DA419DE9DD}" srcOrd="3" destOrd="0" presId="urn:microsoft.com/office/officeart/2005/8/layout/cycle1"/>
    <dgm:cxn modelId="{01180EF1-F913-4079-B8D6-B3DBB9623525}" type="presParOf" srcId="{DDBF8454-DA3E-4A52-AAC6-DD34AD053359}" destId="{EF05E807-DB45-437D-A6C4-7B1A7205E998}" srcOrd="4" destOrd="0" presId="urn:microsoft.com/office/officeart/2005/8/layout/cycle1"/>
    <dgm:cxn modelId="{136EB797-BC77-46C9-91AA-63103DFB470A}" type="presParOf" srcId="{DDBF8454-DA3E-4A52-AAC6-DD34AD053359}" destId="{C4F5941B-5AF7-4CA1-9D45-567306F23F0C}" srcOrd="5" destOrd="0" presId="urn:microsoft.com/office/officeart/2005/8/layout/cycle1"/>
    <dgm:cxn modelId="{46AB7114-F633-42F3-AD78-B9D20BA19F4A}" type="presParOf" srcId="{DDBF8454-DA3E-4A52-AAC6-DD34AD053359}" destId="{B30AC497-CD9D-4B3D-89F7-F0FA63B986A2}" srcOrd="6" destOrd="0" presId="urn:microsoft.com/office/officeart/2005/8/layout/cycle1"/>
    <dgm:cxn modelId="{DD5E7FC2-8042-43F9-B37E-1BBE509F3535}" type="presParOf" srcId="{DDBF8454-DA3E-4A52-AAC6-DD34AD053359}" destId="{66AEB7DF-929F-45AC-BD01-D1FF7A0AA728}" srcOrd="7" destOrd="0" presId="urn:microsoft.com/office/officeart/2005/8/layout/cycle1"/>
    <dgm:cxn modelId="{D2593276-4B99-4E5D-A05A-2913D293368C}" type="presParOf" srcId="{DDBF8454-DA3E-4A52-AAC6-DD34AD053359}" destId="{04948AC0-E1C9-4BC4-B4A5-2DE658B32BA5}" srcOrd="8" destOrd="0" presId="urn:microsoft.com/office/officeart/2005/8/layout/cycle1"/>
    <dgm:cxn modelId="{1D7B5E08-62E3-4749-A28B-1C6346DC6EBA}" type="presParOf" srcId="{DDBF8454-DA3E-4A52-AAC6-DD34AD053359}" destId="{CAF0ED37-9786-45AD-A106-F84219175FF7}" srcOrd="9" destOrd="0" presId="urn:microsoft.com/office/officeart/2005/8/layout/cycle1"/>
    <dgm:cxn modelId="{463B4373-284F-440C-BA40-AEC82543E1E6}" type="presParOf" srcId="{DDBF8454-DA3E-4A52-AAC6-DD34AD053359}" destId="{8D2F85B0-779F-4AED-865F-B47AB75ABED3}" srcOrd="10" destOrd="0" presId="urn:microsoft.com/office/officeart/2005/8/layout/cycle1"/>
    <dgm:cxn modelId="{A1BB941C-CCC1-4AE9-A417-DADD0E07E608}" type="presParOf" srcId="{DDBF8454-DA3E-4A52-AAC6-DD34AD053359}" destId="{4E044C2D-A11C-4BB1-8CAD-7ED5343730A1}" srcOrd="11" destOrd="0" presId="urn:microsoft.com/office/officeart/2005/8/layout/cycle1"/>
    <dgm:cxn modelId="{89D6D3C3-6FC9-4BE8-85C8-63D5AF5852D1}" type="presParOf" srcId="{DDBF8454-DA3E-4A52-AAC6-DD34AD053359}" destId="{C8F86AD4-767B-42FF-8FA7-04A0AF1D389F}" srcOrd="12" destOrd="0" presId="urn:microsoft.com/office/officeart/2005/8/layout/cycle1"/>
    <dgm:cxn modelId="{F48E9D1C-8A5B-47EF-B8FB-7EBFBFA57B34}" type="presParOf" srcId="{DDBF8454-DA3E-4A52-AAC6-DD34AD053359}" destId="{0940C94C-0BB5-44FE-BF05-97803DA086AA}" srcOrd="13" destOrd="0" presId="urn:microsoft.com/office/officeart/2005/8/layout/cycle1"/>
    <dgm:cxn modelId="{33C34FF9-D61C-49D4-86DF-369CC6815D46}" type="presParOf" srcId="{DDBF8454-DA3E-4A52-AAC6-DD34AD053359}" destId="{E098609D-7E47-4C14-9813-529DFC4B7E4D}" srcOrd="14" destOrd="0" presId="urn:microsoft.com/office/officeart/2005/8/layout/cycle1"/>
    <dgm:cxn modelId="{06311356-43F1-4427-B938-974AD678477F}" type="presParOf" srcId="{DDBF8454-DA3E-4A52-AAC6-DD34AD053359}" destId="{E3F4FFD7-45B1-4487-81EB-DBD423548A26}" srcOrd="15" destOrd="0" presId="urn:microsoft.com/office/officeart/2005/8/layout/cycle1"/>
    <dgm:cxn modelId="{5531C2F3-B361-4912-B07A-72D63C33EE71}" type="presParOf" srcId="{DDBF8454-DA3E-4A52-AAC6-DD34AD053359}" destId="{FB94C7DE-E8B2-4342-902B-1E55D97EDC91}" srcOrd="16" destOrd="0" presId="urn:microsoft.com/office/officeart/2005/8/layout/cycle1"/>
    <dgm:cxn modelId="{E9E56355-01B3-4C05-8D9E-69F9E48C29ED}" type="presParOf" srcId="{DDBF8454-DA3E-4A52-AAC6-DD34AD053359}" destId="{3437F08F-B124-4AAF-B7C5-91F8A840E0F8}" srcOrd="17" destOrd="0" presId="urn:microsoft.com/office/officeart/2005/8/layout/cycle1"/>
    <dgm:cxn modelId="{3C7357CB-5D34-4BDD-95F4-DE99019B7765}" type="presParOf" srcId="{DDBF8454-DA3E-4A52-AAC6-DD34AD053359}" destId="{733A0D6E-51E1-4FF1-98BB-72C33DC49DE0}" srcOrd="18" destOrd="0" presId="urn:microsoft.com/office/officeart/2005/8/layout/cycle1"/>
    <dgm:cxn modelId="{4104D6C1-1494-438D-A284-71F1252D214C}" type="presParOf" srcId="{DDBF8454-DA3E-4A52-AAC6-DD34AD053359}" destId="{39F0A454-28F0-4EB8-89CE-DC3C60E04534}" srcOrd="19" destOrd="0" presId="urn:microsoft.com/office/officeart/2005/8/layout/cycle1"/>
    <dgm:cxn modelId="{B2CE610A-3F61-4DEF-AAFE-E31C2C0D729B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DC5D3-44AA-4AA6-8750-84CE002F29C7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A845B-C485-4B12-84A5-5760DB971572}">
      <dgm:prSet phldrT="[Text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Calibri" panose="020F0502020204030204" pitchFamily="34" charset="0"/>
            </a:rPr>
            <a:t>Service Manager</a:t>
          </a:r>
        </a:p>
      </dgm:t>
    </dgm:pt>
    <dgm:pt modelId="{53308619-5594-4333-8B68-B5EE4C1B2E66}" type="parTrans" cxnId="{4111D40F-4DA3-43A3-B60C-E939C6B273A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6CE160B-9EE5-42C8-A1DB-23C725361F60}" type="sibTrans" cxnId="{4111D40F-4DA3-43A3-B60C-E939C6B273AD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 dirty="0">
            <a:latin typeface="Calibri" panose="020F0502020204030204" pitchFamily="34" charset="0"/>
          </a:endParaRPr>
        </a:p>
      </dgm:t>
    </dgm:pt>
    <dgm:pt modelId="{5D04C2AD-0F68-453D-A4A4-4BB89260F66F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</a:rPr>
            <a:t>- Initial contact of new teams</a:t>
          </a:r>
        </a:p>
        <a:p>
          <a:r>
            <a:rPr lang="en-US" sz="1200" dirty="0">
              <a:latin typeface="Calibri" panose="020F0502020204030204" pitchFamily="34" charset="0"/>
            </a:rPr>
            <a:t>- Provide training</a:t>
          </a:r>
        </a:p>
        <a:p>
          <a:r>
            <a:rPr lang="en-US" sz="1200" dirty="0">
              <a:latin typeface="Calibri" panose="020F0502020204030204" pitchFamily="34" charset="0"/>
            </a:rPr>
            <a:t>- Maintain relationship with teams</a:t>
          </a:r>
        </a:p>
      </dgm:t>
    </dgm:pt>
    <dgm:pt modelId="{FDFAFADA-D651-4963-A48D-213DF717CF36}" type="par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C35826-EFF6-4388-9522-9D377BE269FE}" type="sib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AC2B5A1-E0AB-414B-B4A4-31C27D50C96F}">
      <dgm:prSet phldrT="[Text]"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>
              <a:latin typeface="Calibri" panose="020F0502020204030204" pitchFamily="34" charset="0"/>
            </a:rPr>
            <a:t>Operations (Ops)</a:t>
          </a:r>
        </a:p>
      </dgm:t>
    </dgm:pt>
    <dgm:pt modelId="{8C2F832C-AD4F-43A5-BB5F-63731523AE5D}" type="parTrans" cxnId="{FFC6AA09-7E23-40D1-95C0-22529B28895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DED0216-C58E-48B8-8B79-23A121BB2168}" type="sibTrans" cxnId="{FFC6AA09-7E23-40D1-95C0-22529B28895F}">
      <dgm:prSet custT="1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09606399-85D2-4117-90D7-980B573330C2}">
      <dgm:prSet phldrT="[Text]" custT="1"/>
      <dgm:spPr/>
      <dgm:t>
        <a:bodyPr/>
        <a:lstStyle/>
        <a:p>
          <a:pPr algn="r"/>
          <a:r>
            <a:rPr lang="en-US" sz="1200" dirty="0">
              <a:latin typeface="Calibri" panose="020F0502020204030204" pitchFamily="34" charset="0"/>
            </a:rPr>
            <a:t>- IT Operations Team (IT Commercial Software &amp; Hosting Services)</a:t>
          </a:r>
        </a:p>
      </dgm:t>
    </dgm:pt>
    <dgm:pt modelId="{C4BB022C-9C16-4F95-A710-8350D38856C8}" type="par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B6CAC27-9977-4368-808D-F45C6A77E5F4}" type="sib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CB3E2AE-A09E-435B-BB30-A98DDDCC73D6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 dirty="0" err="1">
              <a:latin typeface="Calibri" panose="020F0502020204030204" pitchFamily="34" charset="0"/>
            </a:rPr>
            <a:t>DevOps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7A400E9-1921-44C8-BC9A-6FD6D072C6DE}" type="parTrans" cxnId="{61C4AFC5-9C97-40A8-BCEE-D81F3148E7E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E53E70-F2F1-435E-B440-F308C9D2830E}" type="sibTrans" cxnId="{61C4AFC5-9C97-40A8-BCEE-D81F3148E7E0}">
      <dgm:prSet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BCFADF05-5797-449D-A628-CDCEA629AF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</a:rPr>
            <a:t>- Team onboarding tasks</a:t>
          </a:r>
        </a:p>
      </dgm:t>
    </dgm:pt>
    <dgm:pt modelId="{BF9A4DF3-CBE3-49D4-9C61-040AC15D0E8C}" type="par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8815198-AE49-4E98-A7F6-49C320136793}" type="sib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AEDCFDE-4E99-4966-85AA-5CA85C28C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</a:rPr>
            <a:t>- Service enhancements</a:t>
          </a:r>
        </a:p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</a:rPr>
            <a:t>- Test updates/upgrades, update documentation</a:t>
          </a:r>
        </a:p>
      </dgm:t>
    </dgm:pt>
    <dgm:pt modelId="{C2B01DF9-9320-46D0-8D5B-A0EE3D271178}" type="par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A9ACE30-7405-4C1A-AD35-8DD2D393E6D2}" type="sib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FF6D2FD-CC20-49CB-8EE7-C80C6AED2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</a:rPr>
            <a:t>- Perform </a:t>
          </a:r>
          <a:r>
            <a:rPr lang="en-US" sz="1200" dirty="0" err="1">
              <a:latin typeface="Calibri" panose="020F0502020204030204" pitchFamily="34" charset="0"/>
            </a:rPr>
            <a:t>DevOps</a:t>
          </a:r>
          <a:r>
            <a:rPr lang="en-US" sz="1200" dirty="0">
              <a:latin typeface="Calibri" panose="020F0502020204030204" pitchFamily="34" charset="0"/>
            </a:rPr>
            <a:t> role for SEMS and Division teams as needed</a:t>
          </a:r>
        </a:p>
      </dgm:t>
    </dgm:pt>
    <dgm:pt modelId="{57F89E5C-A015-4E00-8104-78A1E55A43A8}" type="par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5D723F-CC12-4359-8C01-C7A14D841C3F}" type="sib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3434BEA-2C77-4A92-BB95-DEFD50495BCB}">
      <dgm:prSet phldrT="[Text]" custT="1"/>
      <dgm:spPr/>
      <dgm:t>
        <a:bodyPr/>
        <a:lstStyle/>
        <a:p>
          <a:pPr algn="r"/>
          <a:r>
            <a:rPr lang="en-US" sz="1200" dirty="0">
              <a:latin typeface="Calibri" panose="020F0502020204030204" pitchFamily="34" charset="0"/>
            </a:rPr>
            <a:t>- ETFS System Maintenance</a:t>
          </a:r>
        </a:p>
      </dgm:t>
    </dgm:pt>
    <dgm:pt modelId="{6892CF8C-9289-49DE-B3CE-A60A71DF545A}" type="parTrans" cxnId="{0760BFE4-375D-438E-958F-2FF764BB0AF7}">
      <dgm:prSet/>
      <dgm:spPr/>
      <dgm:t>
        <a:bodyPr/>
        <a:lstStyle/>
        <a:p>
          <a:endParaRPr lang="en-US"/>
        </a:p>
      </dgm:t>
    </dgm:pt>
    <dgm:pt modelId="{9D49CF74-7B82-4886-B2E2-88DD93BDE46C}" type="sibTrans" cxnId="{0760BFE4-375D-438E-958F-2FF764BB0AF7}">
      <dgm:prSet/>
      <dgm:spPr/>
      <dgm:t>
        <a:bodyPr/>
        <a:lstStyle/>
        <a:p>
          <a:endParaRPr lang="en-US"/>
        </a:p>
      </dgm:t>
    </dgm:pt>
    <dgm:pt modelId="{43CC2B94-D939-44DA-989B-01D0055B8564}">
      <dgm:prSet phldrT="[Text]" custT="1"/>
      <dgm:spPr/>
      <dgm:t>
        <a:bodyPr/>
        <a:lstStyle/>
        <a:p>
          <a:pPr algn="r"/>
          <a:r>
            <a:rPr lang="en-US" sz="1200" dirty="0">
              <a:latin typeface="Calibri" panose="020F0502020204030204" pitchFamily="34" charset="0"/>
            </a:rPr>
            <a:t>- Respond to support requests</a:t>
          </a:r>
        </a:p>
      </dgm:t>
    </dgm:pt>
    <dgm:pt modelId="{C7D11F8B-3EE7-4C7B-B7F3-3975B6117292}" type="parTrans" cxnId="{E1580E51-B2A7-4709-AA98-92195FAEFF9D}">
      <dgm:prSet/>
      <dgm:spPr/>
      <dgm:t>
        <a:bodyPr/>
        <a:lstStyle/>
        <a:p>
          <a:endParaRPr lang="en-US"/>
        </a:p>
      </dgm:t>
    </dgm:pt>
    <dgm:pt modelId="{1A2AEA40-0539-4CAD-83B3-00E52C256C07}" type="sibTrans" cxnId="{E1580E51-B2A7-4709-AA98-92195FAEFF9D}">
      <dgm:prSet/>
      <dgm:spPr/>
      <dgm:t>
        <a:bodyPr/>
        <a:lstStyle/>
        <a:p>
          <a:endParaRPr lang="en-US"/>
        </a:p>
      </dgm:t>
    </dgm:pt>
    <dgm:pt modelId="{2A5D98F7-22C9-4081-9908-0DC5D9880197}">
      <dgm:prSet phldrT="[Text]" custT="1"/>
      <dgm:spPr/>
      <dgm:t>
        <a:bodyPr/>
        <a:lstStyle/>
        <a:p>
          <a:pPr algn="r"/>
          <a:r>
            <a:rPr lang="en-US" sz="1200">
              <a:latin typeface="Calibri" panose="020F0502020204030204" pitchFamily="34" charset="0"/>
            </a:rPr>
            <a:t>- </a:t>
          </a:r>
          <a:r>
            <a:rPr lang="en-US" sz="1200" dirty="0">
              <a:latin typeface="Calibri" panose="020F0502020204030204" pitchFamily="34" charset="0"/>
            </a:rPr>
            <a:t>Focused on PROD system</a:t>
          </a:r>
        </a:p>
      </dgm:t>
    </dgm:pt>
    <dgm:pt modelId="{613B4ECC-DDBE-43CC-9C01-3C0E588CACD7}" type="parTrans" cxnId="{C72C6F1E-9819-4E6A-B99F-AB7BEC43C416}">
      <dgm:prSet/>
      <dgm:spPr/>
      <dgm:t>
        <a:bodyPr/>
        <a:lstStyle/>
        <a:p>
          <a:endParaRPr lang="en-US"/>
        </a:p>
      </dgm:t>
    </dgm:pt>
    <dgm:pt modelId="{74B7F1C5-3807-4567-816A-845EA7A724E1}" type="sibTrans" cxnId="{C72C6F1E-9819-4E6A-B99F-AB7BEC43C416}">
      <dgm:prSet/>
      <dgm:spPr/>
      <dgm:t>
        <a:bodyPr/>
        <a:lstStyle/>
        <a:p>
          <a:endParaRPr lang="en-US"/>
        </a:p>
      </dgm:t>
    </dgm:pt>
    <dgm:pt modelId="{DC070852-9A92-41FA-89E5-9AD3CFD31E9B}" type="pres">
      <dgm:prSet presAssocID="{78ADC5D3-44AA-4AA6-8750-84CE002F29C7}" presName="Name0" presStyleCnt="0">
        <dgm:presLayoutVars>
          <dgm:chMax/>
          <dgm:chPref/>
          <dgm:dir/>
          <dgm:animLvl val="lvl"/>
        </dgm:presLayoutVars>
      </dgm:prSet>
      <dgm:spPr/>
    </dgm:pt>
    <dgm:pt modelId="{E61C62C3-E5D3-4D9C-97A9-9B09A4D0901B}" type="pres">
      <dgm:prSet presAssocID="{6A6A845B-C485-4B12-84A5-5760DB971572}" presName="composite" presStyleCnt="0"/>
      <dgm:spPr/>
    </dgm:pt>
    <dgm:pt modelId="{005D2D57-D0E3-42FF-AF8F-26F66AA0AF9C}" type="pres">
      <dgm:prSet presAssocID="{6A6A845B-C485-4B12-84A5-5760DB971572}" presName="Parent1" presStyleLbl="node1" presStyleIdx="0" presStyleCnt="6" custLinFactNeighborX="18022">
        <dgm:presLayoutVars>
          <dgm:chMax val="1"/>
          <dgm:chPref val="1"/>
          <dgm:bulletEnabled val="1"/>
        </dgm:presLayoutVars>
      </dgm:prSet>
      <dgm:spPr/>
    </dgm:pt>
    <dgm:pt modelId="{DC30F273-7D6D-4A7F-A069-079D69D90BA5}" type="pres">
      <dgm:prSet presAssocID="{6A6A845B-C485-4B12-84A5-5760DB971572}" presName="Childtext1" presStyleLbl="revTx" presStyleIdx="0" presStyleCnt="3" custScaleX="159471" custLinFactNeighborX="55706" custLinFactNeighborY="-933">
        <dgm:presLayoutVars>
          <dgm:chMax val="0"/>
          <dgm:chPref val="0"/>
          <dgm:bulletEnabled val="1"/>
        </dgm:presLayoutVars>
      </dgm:prSet>
      <dgm:spPr/>
    </dgm:pt>
    <dgm:pt modelId="{5694028D-0188-48D3-AE85-74923E682313}" type="pres">
      <dgm:prSet presAssocID="{6A6A845B-C485-4B12-84A5-5760DB971572}" presName="BalanceSpacing" presStyleCnt="0"/>
      <dgm:spPr/>
    </dgm:pt>
    <dgm:pt modelId="{4792A7E1-B5E7-43F9-BD7F-D23761C169D6}" type="pres">
      <dgm:prSet presAssocID="{6A6A845B-C485-4B12-84A5-5760DB971572}" presName="BalanceSpacing1" presStyleCnt="0"/>
      <dgm:spPr/>
    </dgm:pt>
    <dgm:pt modelId="{52BF5CDE-2645-4F1A-88AB-E5409244210A}" type="pres">
      <dgm:prSet presAssocID="{C6CE160B-9EE5-42C8-A1DB-23C725361F60}" presName="Accent1Text" presStyleLbl="node1" presStyleIdx="1" presStyleCnt="6" custLinFactNeighborX="17379"/>
      <dgm:spPr/>
    </dgm:pt>
    <dgm:pt modelId="{5AEC5B74-9849-4FAF-AFE6-98E9A36D91FA}" type="pres">
      <dgm:prSet presAssocID="{C6CE160B-9EE5-42C8-A1DB-23C725361F60}" presName="spaceBetweenRectangles" presStyleCnt="0"/>
      <dgm:spPr/>
    </dgm:pt>
    <dgm:pt modelId="{F9530DCC-8C2F-4627-8F8D-D47C24067A02}" type="pres">
      <dgm:prSet presAssocID="{5AC2B5A1-E0AB-414B-B4A4-31C27D50C96F}" presName="composite" presStyleCnt="0"/>
      <dgm:spPr/>
    </dgm:pt>
    <dgm:pt modelId="{33A0B55F-2E99-4CD6-8EAA-5F285795D8E6}" type="pres">
      <dgm:prSet presAssocID="{5AC2B5A1-E0AB-414B-B4A4-31C27D50C96F}" presName="Parent1" presStyleLbl="node1" presStyleIdx="2" presStyleCnt="6" custLinFactNeighborX="-19957" custLinFactNeighborY="560">
        <dgm:presLayoutVars>
          <dgm:chMax val="1"/>
          <dgm:chPref val="1"/>
          <dgm:bulletEnabled val="1"/>
        </dgm:presLayoutVars>
      </dgm:prSet>
      <dgm:spPr/>
    </dgm:pt>
    <dgm:pt modelId="{000CBFFC-8D67-49A8-BDA6-9F9EF4AEA9F1}" type="pres">
      <dgm:prSet presAssocID="{5AC2B5A1-E0AB-414B-B4A4-31C27D50C96F}" presName="Childtext1" presStyleLbl="revTx" presStyleIdx="1" presStyleCnt="3" custScaleX="160356" custLinFactNeighborX="-52896" custLinFactNeighborY="1867">
        <dgm:presLayoutVars>
          <dgm:chMax val="0"/>
          <dgm:chPref val="0"/>
          <dgm:bulletEnabled val="1"/>
        </dgm:presLayoutVars>
      </dgm:prSet>
      <dgm:spPr/>
    </dgm:pt>
    <dgm:pt modelId="{90252E1F-3F9A-4B98-8EF5-B55CFC347DC3}" type="pres">
      <dgm:prSet presAssocID="{5AC2B5A1-E0AB-414B-B4A4-31C27D50C96F}" presName="BalanceSpacing" presStyleCnt="0"/>
      <dgm:spPr/>
    </dgm:pt>
    <dgm:pt modelId="{A19DE30B-C814-4C20-93F3-9364268E7206}" type="pres">
      <dgm:prSet presAssocID="{5AC2B5A1-E0AB-414B-B4A4-31C27D50C96F}" presName="BalanceSpacing1" presStyleCnt="0"/>
      <dgm:spPr/>
    </dgm:pt>
    <dgm:pt modelId="{BBA0B347-B5B6-4E0B-A97F-103907995746}" type="pres">
      <dgm:prSet presAssocID="{8DED0216-C58E-48B8-8B79-23A121BB2168}" presName="Accent1Text" presStyleLbl="node1" presStyleIdx="3" presStyleCnt="6" custLinFactNeighborX="-18014" custLinFactNeighborY="560"/>
      <dgm:spPr/>
    </dgm:pt>
    <dgm:pt modelId="{4C6E3374-CCF6-424C-A56B-E13DC3A6E199}" type="pres">
      <dgm:prSet presAssocID="{8DED0216-C58E-48B8-8B79-23A121BB2168}" presName="spaceBetweenRectangles" presStyleCnt="0"/>
      <dgm:spPr/>
    </dgm:pt>
    <dgm:pt modelId="{846C21E5-5E86-406B-9C49-7B628177D88D}" type="pres">
      <dgm:prSet presAssocID="{2CB3E2AE-A09E-435B-BB30-A98DDDCC73D6}" presName="composite" presStyleCnt="0"/>
      <dgm:spPr/>
    </dgm:pt>
    <dgm:pt modelId="{4C474B45-487B-47AA-8B8A-A1FD062ED345}" type="pres">
      <dgm:prSet presAssocID="{2CB3E2AE-A09E-435B-BB30-A98DDDCC73D6}" presName="Parent1" presStyleLbl="node1" presStyleIdx="4" presStyleCnt="6" custLinFactNeighborX="17116" custLinFactNeighborY="51">
        <dgm:presLayoutVars>
          <dgm:chMax val="1"/>
          <dgm:chPref val="1"/>
          <dgm:bulletEnabled val="1"/>
        </dgm:presLayoutVars>
      </dgm:prSet>
      <dgm:spPr/>
    </dgm:pt>
    <dgm:pt modelId="{B532EDDD-877B-4CF9-8CB0-A8704E7C502B}" type="pres">
      <dgm:prSet presAssocID="{2CB3E2AE-A09E-435B-BB30-A98DDDCC73D6}" presName="Childtext1" presStyleLbl="revTx" presStyleIdx="2" presStyleCnt="3" custScaleX="155092" custScaleY="98061" custLinFactNeighborX="52828" custLinFactNeighborY="4025">
        <dgm:presLayoutVars>
          <dgm:chMax val="0"/>
          <dgm:chPref val="0"/>
          <dgm:bulletEnabled val="1"/>
        </dgm:presLayoutVars>
      </dgm:prSet>
      <dgm:spPr/>
    </dgm:pt>
    <dgm:pt modelId="{8E6C81AE-1760-451A-AF5C-45D4C13B7D46}" type="pres">
      <dgm:prSet presAssocID="{2CB3E2AE-A09E-435B-BB30-A98DDDCC73D6}" presName="BalanceSpacing" presStyleCnt="0"/>
      <dgm:spPr/>
    </dgm:pt>
    <dgm:pt modelId="{378298D3-8F1A-41AF-870C-29E8251BE26F}" type="pres">
      <dgm:prSet presAssocID="{2CB3E2AE-A09E-435B-BB30-A98DDDCC73D6}" presName="BalanceSpacing1" presStyleCnt="0"/>
      <dgm:spPr/>
    </dgm:pt>
    <dgm:pt modelId="{9AA48EFC-0032-4187-B3FA-D32EF00D6F13}" type="pres">
      <dgm:prSet presAssocID="{9FE53E70-F2F1-435E-B440-F308C9D2830E}" presName="Accent1Text" presStyleLbl="node1" presStyleIdx="5" presStyleCnt="6" custLinFactNeighborX="12208" custLinFactNeighborY="-735"/>
      <dgm:spPr/>
    </dgm:pt>
  </dgm:ptLst>
  <dgm:cxnLst>
    <dgm:cxn modelId="{61C4AFC5-9C97-40A8-BCEE-D81F3148E7E0}" srcId="{78ADC5D3-44AA-4AA6-8750-84CE002F29C7}" destId="{2CB3E2AE-A09E-435B-BB30-A98DDDCC73D6}" srcOrd="2" destOrd="0" parTransId="{67A400E9-1921-44C8-BC9A-6FD6D072C6DE}" sibTransId="{9FE53E70-F2F1-435E-B440-F308C9D2830E}"/>
    <dgm:cxn modelId="{05C5E3AF-5132-47C0-A83E-E14FFAE6F010}" srcId="{2CB3E2AE-A09E-435B-BB30-A98DDDCC73D6}" destId="{BFF6D2FD-CC20-49CB-8EE7-C80C6AED2CB4}" srcOrd="2" destOrd="0" parTransId="{57F89E5C-A015-4E00-8104-78A1E55A43A8}" sibTransId="{2E5D723F-CC12-4359-8C01-C7A14D841C3F}"/>
    <dgm:cxn modelId="{3248BD2D-749A-4019-873F-CDA9D3E6BE22}" type="presOf" srcId="{2CB3E2AE-A09E-435B-BB30-A98DDDCC73D6}" destId="{4C474B45-487B-47AA-8B8A-A1FD062ED345}" srcOrd="0" destOrd="0" presId="urn:microsoft.com/office/officeart/2008/layout/AlternatingHexagons"/>
    <dgm:cxn modelId="{0760BFE4-375D-438E-958F-2FF764BB0AF7}" srcId="{5AC2B5A1-E0AB-414B-B4A4-31C27D50C96F}" destId="{23434BEA-2C77-4A92-BB95-DEFD50495BCB}" srcOrd="1" destOrd="0" parTransId="{6892CF8C-9289-49DE-B3CE-A60A71DF545A}" sibTransId="{9D49CF74-7B82-4886-B2E2-88DD93BDE46C}"/>
    <dgm:cxn modelId="{DE479E11-5661-46B0-9BA8-D9E7539B99A0}" type="presOf" srcId="{23434BEA-2C77-4A92-BB95-DEFD50495BCB}" destId="{000CBFFC-8D67-49A8-BDA6-9F9EF4AEA9F1}" srcOrd="0" destOrd="1" presId="urn:microsoft.com/office/officeart/2008/layout/AlternatingHexagons"/>
    <dgm:cxn modelId="{4111D40F-4DA3-43A3-B60C-E939C6B273AD}" srcId="{78ADC5D3-44AA-4AA6-8750-84CE002F29C7}" destId="{6A6A845B-C485-4B12-84A5-5760DB971572}" srcOrd="0" destOrd="0" parTransId="{53308619-5594-4333-8B68-B5EE4C1B2E66}" sibTransId="{C6CE160B-9EE5-42C8-A1DB-23C725361F60}"/>
    <dgm:cxn modelId="{EF761C8A-1882-47BF-B99F-BCBB28217251}" srcId="{2CB3E2AE-A09E-435B-BB30-A98DDDCC73D6}" destId="{7AEDCFDE-4E99-4966-85AA-5CA85C28CA8F}" srcOrd="1" destOrd="0" parTransId="{C2B01DF9-9320-46D0-8D5B-A0EE3D271178}" sibTransId="{CA9ACE30-7405-4C1A-AD35-8DD2D393E6D2}"/>
    <dgm:cxn modelId="{E8633AA8-D1DC-4D79-9221-7545A4CBA828}" type="presOf" srcId="{2A5D98F7-22C9-4081-9908-0DC5D9880197}" destId="{000CBFFC-8D67-49A8-BDA6-9F9EF4AEA9F1}" srcOrd="0" destOrd="3" presId="urn:microsoft.com/office/officeart/2008/layout/AlternatingHexagons"/>
    <dgm:cxn modelId="{BB2ACB3B-AF39-4A57-8727-AE6878E127FB}" type="presOf" srcId="{BFF6D2FD-CC20-49CB-8EE7-C80C6AED2CB4}" destId="{B532EDDD-877B-4CF9-8CB0-A8704E7C502B}" srcOrd="0" destOrd="2" presId="urn:microsoft.com/office/officeart/2008/layout/AlternatingHexagons"/>
    <dgm:cxn modelId="{0CB8D25F-E82F-4E10-8998-6F3CB6A973B2}" type="presOf" srcId="{C6CE160B-9EE5-42C8-A1DB-23C725361F60}" destId="{52BF5CDE-2645-4F1A-88AB-E5409244210A}" srcOrd="0" destOrd="0" presId="urn:microsoft.com/office/officeart/2008/layout/AlternatingHexagons"/>
    <dgm:cxn modelId="{F0BBA628-E808-4742-924C-AFCD9B8B1E8E}" type="presOf" srcId="{5AC2B5A1-E0AB-414B-B4A4-31C27D50C96F}" destId="{33A0B55F-2E99-4CD6-8EAA-5F285795D8E6}" srcOrd="0" destOrd="0" presId="urn:microsoft.com/office/officeart/2008/layout/AlternatingHexagons"/>
    <dgm:cxn modelId="{5074F493-945E-43CC-975A-C980683BCB81}" type="presOf" srcId="{5D04C2AD-0F68-453D-A4A4-4BB89260F66F}" destId="{DC30F273-7D6D-4A7F-A069-079D69D90BA5}" srcOrd="0" destOrd="0" presId="urn:microsoft.com/office/officeart/2008/layout/AlternatingHexagons"/>
    <dgm:cxn modelId="{AEF293AB-AF9F-4165-8D67-6CD12DDA72D1}" type="presOf" srcId="{7AEDCFDE-4E99-4966-85AA-5CA85C28CA8F}" destId="{B532EDDD-877B-4CF9-8CB0-A8704E7C502B}" srcOrd="0" destOrd="1" presId="urn:microsoft.com/office/officeart/2008/layout/AlternatingHexagons"/>
    <dgm:cxn modelId="{579DC5FC-D00B-4FB4-BA83-F24914E1EA53}" type="presOf" srcId="{09606399-85D2-4117-90D7-980B573330C2}" destId="{000CBFFC-8D67-49A8-BDA6-9F9EF4AEA9F1}" srcOrd="0" destOrd="0" presId="urn:microsoft.com/office/officeart/2008/layout/AlternatingHexagons"/>
    <dgm:cxn modelId="{FFC6AA09-7E23-40D1-95C0-22529B28895F}" srcId="{78ADC5D3-44AA-4AA6-8750-84CE002F29C7}" destId="{5AC2B5A1-E0AB-414B-B4A4-31C27D50C96F}" srcOrd="1" destOrd="0" parTransId="{8C2F832C-AD4F-43A5-BB5F-63731523AE5D}" sibTransId="{8DED0216-C58E-48B8-8B79-23A121BB2168}"/>
    <dgm:cxn modelId="{C88D45AA-29F1-4B4A-9AF7-4871BAA1C8CC}" type="presOf" srcId="{BCFADF05-5797-449D-A628-CDCEA629AF5C}" destId="{B532EDDD-877B-4CF9-8CB0-A8704E7C502B}" srcOrd="0" destOrd="0" presId="urn:microsoft.com/office/officeart/2008/layout/AlternatingHexagons"/>
    <dgm:cxn modelId="{42242281-7414-4952-9D46-9728E1C9D916}" type="presOf" srcId="{6A6A845B-C485-4B12-84A5-5760DB971572}" destId="{005D2D57-D0E3-42FF-AF8F-26F66AA0AF9C}" srcOrd="0" destOrd="0" presId="urn:microsoft.com/office/officeart/2008/layout/AlternatingHexagons"/>
    <dgm:cxn modelId="{E1580E51-B2A7-4709-AA98-92195FAEFF9D}" srcId="{5AC2B5A1-E0AB-414B-B4A4-31C27D50C96F}" destId="{43CC2B94-D939-44DA-989B-01D0055B8564}" srcOrd="2" destOrd="0" parTransId="{C7D11F8B-3EE7-4C7B-B7F3-3975B6117292}" sibTransId="{1A2AEA40-0539-4CAD-83B3-00E52C256C07}"/>
    <dgm:cxn modelId="{34A759B9-B6E7-49FC-9AB3-DDA48B4D3329}" type="presOf" srcId="{78ADC5D3-44AA-4AA6-8750-84CE002F29C7}" destId="{DC070852-9A92-41FA-89E5-9AD3CFD31E9B}" srcOrd="0" destOrd="0" presId="urn:microsoft.com/office/officeart/2008/layout/AlternatingHexagons"/>
    <dgm:cxn modelId="{8687EB02-21EA-4F38-862B-E499FC6C58F3}" type="presOf" srcId="{43CC2B94-D939-44DA-989B-01D0055B8564}" destId="{000CBFFC-8D67-49A8-BDA6-9F9EF4AEA9F1}" srcOrd="0" destOrd="2" presId="urn:microsoft.com/office/officeart/2008/layout/AlternatingHexagons"/>
    <dgm:cxn modelId="{56F0AA6B-8FC0-41DB-AA4F-9D36DAAD6D15}" type="presOf" srcId="{8DED0216-C58E-48B8-8B79-23A121BB2168}" destId="{BBA0B347-B5B6-4E0B-A97F-103907995746}" srcOrd="0" destOrd="0" presId="urn:microsoft.com/office/officeart/2008/layout/AlternatingHexagons"/>
    <dgm:cxn modelId="{3E785AD9-A8F7-4A24-BD6B-55A8F8A67383}" srcId="{2CB3E2AE-A09E-435B-BB30-A98DDDCC73D6}" destId="{BCFADF05-5797-449D-A628-CDCEA629AF5C}" srcOrd="0" destOrd="0" parTransId="{BF9A4DF3-CBE3-49D4-9C61-040AC15D0E8C}" sibTransId="{A8815198-AE49-4E98-A7F6-49C320136793}"/>
    <dgm:cxn modelId="{9C0C962D-2DCE-48D9-BFB4-6926ED5FED37}" srcId="{6A6A845B-C485-4B12-84A5-5760DB971572}" destId="{5D04C2AD-0F68-453D-A4A4-4BB89260F66F}" srcOrd="0" destOrd="0" parTransId="{FDFAFADA-D651-4963-A48D-213DF717CF36}" sibTransId="{D0C35826-EFF6-4388-9522-9D377BE269FE}"/>
    <dgm:cxn modelId="{C72C6F1E-9819-4E6A-B99F-AB7BEC43C416}" srcId="{5AC2B5A1-E0AB-414B-B4A4-31C27D50C96F}" destId="{2A5D98F7-22C9-4081-9908-0DC5D9880197}" srcOrd="3" destOrd="0" parTransId="{613B4ECC-DDBE-43CC-9C01-3C0E588CACD7}" sibTransId="{74B7F1C5-3807-4567-816A-845EA7A724E1}"/>
    <dgm:cxn modelId="{1AC8FD89-9584-4150-8220-C976C5F389A3}" type="presOf" srcId="{9FE53E70-F2F1-435E-B440-F308C9D2830E}" destId="{9AA48EFC-0032-4187-B3FA-D32EF00D6F13}" srcOrd="0" destOrd="0" presId="urn:microsoft.com/office/officeart/2008/layout/AlternatingHexagons"/>
    <dgm:cxn modelId="{C9060773-F957-4C82-8E2E-748553065F13}" srcId="{5AC2B5A1-E0AB-414B-B4A4-31C27D50C96F}" destId="{09606399-85D2-4117-90D7-980B573330C2}" srcOrd="0" destOrd="0" parTransId="{C4BB022C-9C16-4F95-A710-8350D38856C8}" sibTransId="{1B6CAC27-9977-4368-808D-F45C6A77E5F4}"/>
    <dgm:cxn modelId="{9F37729A-DD78-4B90-A015-FFC8571C52B6}" type="presParOf" srcId="{DC070852-9A92-41FA-89E5-9AD3CFD31E9B}" destId="{E61C62C3-E5D3-4D9C-97A9-9B09A4D0901B}" srcOrd="0" destOrd="0" presId="urn:microsoft.com/office/officeart/2008/layout/AlternatingHexagons"/>
    <dgm:cxn modelId="{33802FF9-612C-45BB-ACAA-247BE5AE5F0B}" type="presParOf" srcId="{E61C62C3-E5D3-4D9C-97A9-9B09A4D0901B}" destId="{005D2D57-D0E3-42FF-AF8F-26F66AA0AF9C}" srcOrd="0" destOrd="0" presId="urn:microsoft.com/office/officeart/2008/layout/AlternatingHexagons"/>
    <dgm:cxn modelId="{4CC1CF49-07ED-42B2-9126-17E55955A5DD}" type="presParOf" srcId="{E61C62C3-E5D3-4D9C-97A9-9B09A4D0901B}" destId="{DC30F273-7D6D-4A7F-A069-079D69D90BA5}" srcOrd="1" destOrd="0" presId="urn:microsoft.com/office/officeart/2008/layout/AlternatingHexagons"/>
    <dgm:cxn modelId="{F01C063F-4E11-4E36-A5D0-9E201E06D4DA}" type="presParOf" srcId="{E61C62C3-E5D3-4D9C-97A9-9B09A4D0901B}" destId="{5694028D-0188-48D3-AE85-74923E682313}" srcOrd="2" destOrd="0" presId="urn:microsoft.com/office/officeart/2008/layout/AlternatingHexagons"/>
    <dgm:cxn modelId="{24208404-C8EE-4E27-9F9A-E05948511859}" type="presParOf" srcId="{E61C62C3-E5D3-4D9C-97A9-9B09A4D0901B}" destId="{4792A7E1-B5E7-43F9-BD7F-D23761C169D6}" srcOrd="3" destOrd="0" presId="urn:microsoft.com/office/officeart/2008/layout/AlternatingHexagons"/>
    <dgm:cxn modelId="{3F5EF5F4-788B-44DB-9D9E-92339841A1DA}" type="presParOf" srcId="{E61C62C3-E5D3-4D9C-97A9-9B09A4D0901B}" destId="{52BF5CDE-2645-4F1A-88AB-E5409244210A}" srcOrd="4" destOrd="0" presId="urn:microsoft.com/office/officeart/2008/layout/AlternatingHexagons"/>
    <dgm:cxn modelId="{E27FFB31-AB3F-4CFF-811A-540C3DA299FB}" type="presParOf" srcId="{DC070852-9A92-41FA-89E5-9AD3CFD31E9B}" destId="{5AEC5B74-9849-4FAF-AFE6-98E9A36D91FA}" srcOrd="1" destOrd="0" presId="urn:microsoft.com/office/officeart/2008/layout/AlternatingHexagons"/>
    <dgm:cxn modelId="{70B3FB0F-6971-4E6E-A68C-BE6096101658}" type="presParOf" srcId="{DC070852-9A92-41FA-89E5-9AD3CFD31E9B}" destId="{F9530DCC-8C2F-4627-8F8D-D47C24067A02}" srcOrd="2" destOrd="0" presId="urn:microsoft.com/office/officeart/2008/layout/AlternatingHexagons"/>
    <dgm:cxn modelId="{419B41C3-8425-4893-9DC8-39C40E29C1F8}" type="presParOf" srcId="{F9530DCC-8C2F-4627-8F8D-D47C24067A02}" destId="{33A0B55F-2E99-4CD6-8EAA-5F285795D8E6}" srcOrd="0" destOrd="0" presId="urn:microsoft.com/office/officeart/2008/layout/AlternatingHexagons"/>
    <dgm:cxn modelId="{B44DF7AC-84FF-47A7-8609-58AED5654F85}" type="presParOf" srcId="{F9530DCC-8C2F-4627-8F8D-D47C24067A02}" destId="{000CBFFC-8D67-49A8-BDA6-9F9EF4AEA9F1}" srcOrd="1" destOrd="0" presId="urn:microsoft.com/office/officeart/2008/layout/AlternatingHexagons"/>
    <dgm:cxn modelId="{B46C46F5-848B-44F6-84ED-59A502C3CC33}" type="presParOf" srcId="{F9530DCC-8C2F-4627-8F8D-D47C24067A02}" destId="{90252E1F-3F9A-4B98-8EF5-B55CFC347DC3}" srcOrd="2" destOrd="0" presId="urn:microsoft.com/office/officeart/2008/layout/AlternatingHexagons"/>
    <dgm:cxn modelId="{95D4F9CD-1901-4109-ABD5-46AB4FB2C451}" type="presParOf" srcId="{F9530DCC-8C2F-4627-8F8D-D47C24067A02}" destId="{A19DE30B-C814-4C20-93F3-9364268E7206}" srcOrd="3" destOrd="0" presId="urn:microsoft.com/office/officeart/2008/layout/AlternatingHexagons"/>
    <dgm:cxn modelId="{3B6C95B1-3551-460E-9353-1571E6E39991}" type="presParOf" srcId="{F9530DCC-8C2F-4627-8F8D-D47C24067A02}" destId="{BBA0B347-B5B6-4E0B-A97F-103907995746}" srcOrd="4" destOrd="0" presId="urn:microsoft.com/office/officeart/2008/layout/AlternatingHexagons"/>
    <dgm:cxn modelId="{AC8B1783-A82A-4EDF-992E-458C16171B80}" type="presParOf" srcId="{DC070852-9A92-41FA-89E5-9AD3CFD31E9B}" destId="{4C6E3374-CCF6-424C-A56B-E13DC3A6E199}" srcOrd="3" destOrd="0" presId="urn:microsoft.com/office/officeart/2008/layout/AlternatingHexagons"/>
    <dgm:cxn modelId="{977D7D78-2399-4649-875F-912D3D8AE7F8}" type="presParOf" srcId="{DC070852-9A92-41FA-89E5-9AD3CFD31E9B}" destId="{846C21E5-5E86-406B-9C49-7B628177D88D}" srcOrd="4" destOrd="0" presId="urn:microsoft.com/office/officeart/2008/layout/AlternatingHexagons"/>
    <dgm:cxn modelId="{6BA705CF-322E-4E40-9454-08EE97896ADB}" type="presParOf" srcId="{846C21E5-5E86-406B-9C49-7B628177D88D}" destId="{4C474B45-487B-47AA-8B8A-A1FD062ED345}" srcOrd="0" destOrd="0" presId="urn:microsoft.com/office/officeart/2008/layout/AlternatingHexagons"/>
    <dgm:cxn modelId="{56256821-70B7-4317-862C-4691F9B7DCB6}" type="presParOf" srcId="{846C21E5-5E86-406B-9C49-7B628177D88D}" destId="{B532EDDD-877B-4CF9-8CB0-A8704E7C502B}" srcOrd="1" destOrd="0" presId="urn:microsoft.com/office/officeart/2008/layout/AlternatingHexagons"/>
    <dgm:cxn modelId="{29CB7C1D-B988-4706-8BDC-60D14C31A1F6}" type="presParOf" srcId="{846C21E5-5E86-406B-9C49-7B628177D88D}" destId="{8E6C81AE-1760-451A-AF5C-45D4C13B7D46}" srcOrd="2" destOrd="0" presId="urn:microsoft.com/office/officeart/2008/layout/AlternatingHexagons"/>
    <dgm:cxn modelId="{CE8D8C99-7BCC-417D-99CA-C45FF013A7AE}" type="presParOf" srcId="{846C21E5-5E86-406B-9C49-7B628177D88D}" destId="{378298D3-8F1A-41AF-870C-29E8251BE26F}" srcOrd="3" destOrd="0" presId="urn:microsoft.com/office/officeart/2008/layout/AlternatingHexagons"/>
    <dgm:cxn modelId="{2ABFFEFD-80B6-4076-9438-6952A66F17F7}" type="presParOf" srcId="{846C21E5-5E86-406B-9C49-7B628177D88D}" destId="{9AA48EFC-0032-4187-B3FA-D32EF00D6F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</a:p>
      </dsp:txBody>
      <dsp:txXfrm>
        <a:off x="2474897" y="1813"/>
        <a:ext cx="708035" cy="708035"/>
      </dsp:txXfrm>
    </dsp:sp>
    <dsp:sp modelId="{FFCA20AD-A776-4576-A7CA-E135F2D917B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</a:p>
      </dsp:txBody>
      <dsp:txXfrm>
        <a:off x="3385721" y="1143950"/>
        <a:ext cx="708035" cy="708035"/>
      </dsp:txXfrm>
    </dsp:sp>
    <dsp:sp modelId="{C4F5941B-5AF7-4CA1-9D45-567306F23F0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</a:p>
      </dsp:txBody>
      <dsp:txXfrm>
        <a:off x="3060651" y="2568172"/>
        <a:ext cx="708035" cy="708035"/>
      </dsp:txXfrm>
    </dsp:sp>
    <dsp:sp modelId="{04948AC0-E1C9-4BC4-B4A5-2DE658B32BA5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</a:p>
      </dsp:txBody>
      <dsp:txXfrm>
        <a:off x="1744473" y="3202010"/>
        <a:ext cx="708035" cy="708035"/>
      </dsp:txXfrm>
    </dsp:sp>
    <dsp:sp modelId="{4E044C2D-A11C-4BB1-8CAD-7ED5343730A1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</a:p>
      </dsp:txBody>
      <dsp:txXfrm>
        <a:off x="428295" y="2568172"/>
        <a:ext cx="708035" cy="708035"/>
      </dsp:txXfrm>
    </dsp:sp>
    <dsp:sp modelId="{E098609D-7E47-4C14-9813-529DFC4B7E4D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</a:p>
      </dsp:txBody>
      <dsp:txXfrm>
        <a:off x="103225" y="1143950"/>
        <a:ext cx="708035" cy="708035"/>
      </dsp:txXfrm>
    </dsp:sp>
    <dsp:sp modelId="{3437F08F-B124-4AAF-B7C5-91F8A840E0F8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</a:p>
      </dsp:txBody>
      <dsp:txXfrm>
        <a:off x="1014049" y="1813"/>
        <a:ext cx="708035" cy="708035"/>
      </dsp:txXfrm>
    </dsp:sp>
    <dsp:sp modelId="{DC7A1E8E-1CA4-4F0E-AF63-073035099ED2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D2D57-D0E3-42FF-AF8F-26F66AA0AF9C}">
      <dsp:nvSpPr>
        <dsp:cNvPr id="0" name=""/>
        <dsp:cNvSpPr/>
      </dsp:nvSpPr>
      <dsp:spPr>
        <a:xfrm rot="5400000">
          <a:off x="4051458" y="117840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</a:rPr>
            <a:t>Service Manager</a:t>
          </a:r>
        </a:p>
      </dsp:txBody>
      <dsp:txXfrm rot="-5400000">
        <a:off x="4412252" y="281231"/>
        <a:ext cx="1077212" cy="1238175"/>
      </dsp:txXfrm>
    </dsp:sp>
    <dsp:sp modelId="{DC30F273-7D6D-4A7F-A069-079D69D90BA5}">
      <dsp:nvSpPr>
        <dsp:cNvPr id="0" name=""/>
        <dsp:cNvSpPr/>
      </dsp:nvSpPr>
      <dsp:spPr>
        <a:xfrm>
          <a:off x="5932427" y="350608"/>
          <a:ext cx="3201319" cy="107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Initial contact of new teams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Provide training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Maintain relationship with teams</a:t>
          </a:r>
        </a:p>
      </dsp:txBody>
      <dsp:txXfrm>
        <a:off x="5932427" y="350608"/>
        <a:ext cx="3201319" cy="1079280"/>
      </dsp:txXfrm>
    </dsp:sp>
    <dsp:sp modelId="{52BF5CDE-2645-4F1A-88AB-E5409244210A}">
      <dsp:nvSpPr>
        <dsp:cNvPr id="0" name=""/>
        <dsp:cNvSpPr/>
      </dsp:nvSpPr>
      <dsp:spPr>
        <a:xfrm rot="5400000">
          <a:off x="2351242" y="117840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latin typeface="Calibri" panose="020F0502020204030204" pitchFamily="34" charset="0"/>
          </a:endParaRPr>
        </a:p>
      </dsp:txBody>
      <dsp:txXfrm rot="-5400000">
        <a:off x="2712036" y="281231"/>
        <a:ext cx="1077212" cy="1238175"/>
      </dsp:txXfrm>
    </dsp:sp>
    <dsp:sp modelId="{33A0B55F-2E99-4CD6-8EAA-5F285795D8E6}">
      <dsp:nvSpPr>
        <dsp:cNvPr id="0" name=""/>
        <dsp:cNvSpPr/>
      </dsp:nvSpPr>
      <dsp:spPr>
        <a:xfrm rot="5400000">
          <a:off x="3200387" y="1654735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</a:rPr>
            <a:t>Operations (Ops)</a:t>
          </a:r>
        </a:p>
      </dsp:txBody>
      <dsp:txXfrm rot="-5400000">
        <a:off x="3561181" y="1818126"/>
        <a:ext cx="1077212" cy="1238175"/>
      </dsp:txXfrm>
    </dsp:sp>
    <dsp:sp modelId="{000CBFFC-8D67-49A8-BDA6-9F9EF4AEA9F1}">
      <dsp:nvSpPr>
        <dsp:cNvPr id="0" name=""/>
        <dsp:cNvSpPr/>
      </dsp:nvSpPr>
      <dsp:spPr>
        <a:xfrm>
          <a:off x="8283" y="1907650"/>
          <a:ext cx="3115244" cy="107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IT Operations Team (IT Commercial Software &amp; Hosting Services)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ETFS System Maintenance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Respond to support requests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</a:rPr>
            <a:t>- </a:t>
          </a:r>
          <a:r>
            <a:rPr lang="en-US" sz="1200" kern="1200" dirty="0">
              <a:latin typeface="Calibri" panose="020F0502020204030204" pitchFamily="34" charset="0"/>
            </a:rPr>
            <a:t>Focused on PROD system</a:t>
          </a:r>
        </a:p>
      </dsp:txBody>
      <dsp:txXfrm>
        <a:off x="8283" y="1907650"/>
        <a:ext cx="3115244" cy="1079280"/>
      </dsp:txXfrm>
    </dsp:sp>
    <dsp:sp modelId="{BBA0B347-B5B6-4E0B-A97F-103907995746}">
      <dsp:nvSpPr>
        <dsp:cNvPr id="0" name=""/>
        <dsp:cNvSpPr/>
      </dsp:nvSpPr>
      <dsp:spPr>
        <a:xfrm rot="5400000">
          <a:off x="4920948" y="1654735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</a:endParaRPr>
        </a:p>
      </dsp:txBody>
      <dsp:txXfrm rot="-5400000">
        <a:off x="5281742" y="1818126"/>
        <a:ext cx="1077212" cy="1238175"/>
      </dsp:txXfrm>
    </dsp:sp>
    <dsp:sp modelId="{4C474B45-487B-47AA-8B8A-A1FD062ED345}">
      <dsp:nvSpPr>
        <dsp:cNvPr id="0" name=""/>
        <dsp:cNvSpPr/>
      </dsp:nvSpPr>
      <dsp:spPr>
        <a:xfrm rot="5400000">
          <a:off x="4059256" y="3172402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Calibri" panose="020F0502020204030204" pitchFamily="34" charset="0"/>
            </a:rPr>
            <a:t>DevOps</a:t>
          </a:r>
          <a:endParaRPr lang="en-US" sz="1200" b="1" kern="1200" dirty="0">
            <a:latin typeface="Calibri" panose="020F0502020204030204" pitchFamily="34" charset="0"/>
          </a:endParaRPr>
        </a:p>
      </dsp:txBody>
      <dsp:txXfrm rot="-5400000">
        <a:off x="4420050" y="3335793"/>
        <a:ext cx="1077212" cy="1238175"/>
      </dsp:txXfrm>
    </dsp:sp>
    <dsp:sp modelId="{B532EDDD-877B-4CF9-8CB0-A8704E7C502B}">
      <dsp:nvSpPr>
        <dsp:cNvPr id="0" name=""/>
        <dsp:cNvSpPr/>
      </dsp:nvSpPr>
      <dsp:spPr>
        <a:xfrm>
          <a:off x="6020334" y="3468227"/>
          <a:ext cx="3113412" cy="105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Team onboarding tasks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Service enhancements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Test updates/upgrades, update documentation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</a:rPr>
            <a:t>- Perform </a:t>
          </a:r>
          <a:r>
            <a:rPr lang="en-US" sz="1200" kern="1200" dirty="0" err="1">
              <a:latin typeface="Calibri" panose="020F0502020204030204" pitchFamily="34" charset="0"/>
            </a:rPr>
            <a:t>DevOps</a:t>
          </a:r>
          <a:r>
            <a:rPr lang="en-US" sz="1200" kern="1200" dirty="0">
              <a:latin typeface="Calibri" panose="020F0502020204030204" pitchFamily="34" charset="0"/>
            </a:rPr>
            <a:t> role for SEMS and Division teams as needed</a:t>
          </a:r>
        </a:p>
      </dsp:txBody>
      <dsp:txXfrm>
        <a:off x="6020334" y="3468227"/>
        <a:ext cx="3113412" cy="1058353"/>
      </dsp:txXfrm>
    </dsp:sp>
    <dsp:sp modelId="{9AA48EFC-0032-4187-B3FA-D32EF00D6F13}">
      <dsp:nvSpPr>
        <dsp:cNvPr id="0" name=""/>
        <dsp:cNvSpPr/>
      </dsp:nvSpPr>
      <dsp:spPr>
        <a:xfrm rot="5400000">
          <a:off x="2292294" y="3158263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FF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Calibri" panose="020F0502020204030204" pitchFamily="34" charset="0"/>
          </a:endParaRPr>
        </a:p>
      </dsp:txBody>
      <dsp:txXfrm rot="-5400000">
        <a:off x="2653088" y="3321654"/>
        <a:ext cx="1077212" cy="12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FE95C-487A-40FA-A1FB-2FA47B91996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BC982-1AF1-450B-9B50-77948432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24907"/>
      </p:ext>
    </p:extLst>
  </p:cSld>
  <p:clrMapOvr>
    <a:masterClrMapping/>
  </p:clrMapOvr>
  <p:transition/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75340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34954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1055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391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5118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131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8221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44634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62403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40093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70200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61616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43787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Sample Bullet (28 pt. Arial Narrow)</a:t>
            </a:r>
          </a:p>
          <a:p>
            <a:pPr lvl="1"/>
            <a:r>
              <a:rPr lang="en-US"/>
              <a:t>Sub Bullet (24 pt. Arial Narrow)</a:t>
            </a:r>
          </a:p>
          <a:p>
            <a:pPr lvl="1"/>
            <a:r>
              <a:rPr lang="en-US"/>
              <a:t>Sub Bullet (24 pt. Arial Narrow)</a:t>
            </a:r>
          </a:p>
          <a:p>
            <a:pPr lvl="0"/>
            <a:r>
              <a:rPr lang="en-US"/>
              <a:t>Sample Bullet (28 pt. Arial Narrow)</a:t>
            </a:r>
          </a:p>
          <a:p>
            <a:pPr lvl="1"/>
            <a:r>
              <a:rPr lang="en-US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974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fs.mmm.com/governa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thelp.mmm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824" y="1847850"/>
            <a:ext cx="67568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Enterprise Team Foundation Server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4049" y="38100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</a:pPr>
            <a:r>
              <a:rPr lang="en-US" sz="2400" kern="0" dirty="0">
                <a:solidFill>
                  <a:srgbClr val="808080"/>
                </a:solidFill>
              </a:rPr>
              <a:t>Mike O’Brien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kern="0" dirty="0">
              <a:solidFill>
                <a:srgbClr val="80808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kern="0" dirty="0">
                <a:solidFill>
                  <a:srgbClr val="80808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35650979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7092"/>
            <a:ext cx="10972800" cy="530225"/>
          </a:xfrm>
        </p:spPr>
        <p:txBody>
          <a:bodyPr/>
          <a:lstStyle/>
          <a:p>
            <a:r>
              <a:rPr lang="en-US" dirty="0"/>
              <a:t>ETFS Architecture – QA and PROD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4" y="463133"/>
            <a:ext cx="8871451" cy="59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32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 Environments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30892" y="1581150"/>
            <a:ext cx="1828324" cy="838200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tfsdev.mmm.com</a:t>
            </a:r>
            <a:endParaRPr lang="en-ZA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79938" y="1581150"/>
            <a:ext cx="1828324" cy="836612"/>
          </a:xfrm>
          <a:prstGeom prst="roundRect">
            <a:avLst/>
          </a:prstGeom>
          <a:solidFill>
            <a:srgbClr val="D09E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QA</a:t>
            </a: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tfsqa.mmm.com</a:t>
            </a:r>
            <a:endParaRPr lang="en-ZA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20206" y="1581150"/>
            <a:ext cx="1828324" cy="836612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tfs.mmm.com</a:t>
            </a:r>
            <a:endParaRPr lang="en-ZA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90587" y="2533650"/>
            <a:ext cx="507868" cy="228600"/>
          </a:xfrm>
          <a:prstGeom prst="downArrow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Down Arrow 11"/>
          <p:cNvSpPr/>
          <p:nvPr/>
        </p:nvSpPr>
        <p:spPr>
          <a:xfrm>
            <a:off x="5946035" y="2532062"/>
            <a:ext cx="507868" cy="228600"/>
          </a:xfrm>
          <a:prstGeom prst="downArrow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Down Arrow 12"/>
          <p:cNvSpPr/>
          <p:nvPr/>
        </p:nvSpPr>
        <p:spPr>
          <a:xfrm>
            <a:off x="9130688" y="2532062"/>
            <a:ext cx="507868" cy="228600"/>
          </a:xfrm>
          <a:prstGeom prst="downArrow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/>
          <p:cNvSpPr txBox="1"/>
          <p:nvPr/>
        </p:nvSpPr>
        <p:spPr>
          <a:xfrm>
            <a:off x="2062609" y="2847973"/>
            <a:ext cx="247169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1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Team Projects are ‘disposable’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Flexible on permissions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multiple team projects – if needed</a:t>
            </a:r>
            <a:endParaRPr lang="en-US" sz="11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 indent="-115888">
              <a:buFont typeface="+mj-lt"/>
              <a:buAutoNum type="arabicPeriod"/>
            </a:pPr>
            <a:r>
              <a:rPr lang="en-US" sz="11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Prototype TFS Customizations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 Template customizations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Permissions / Groups / Teams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Trial of 3</a:t>
            </a:r>
            <a:r>
              <a:rPr lang="en-US" sz="1100" baseline="30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Party Tools</a:t>
            </a:r>
          </a:p>
          <a:p>
            <a:pPr marL="3175" indent="-228600">
              <a:buFont typeface="+mj-lt"/>
              <a:buAutoNum type="arabicPeriod"/>
            </a:pPr>
            <a:r>
              <a:rPr lang="en-US" sz="11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Upgrade Testing</a:t>
            </a:r>
          </a:p>
          <a:p>
            <a:pPr marL="349250" lvl="1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target for TFS Updates and / Upgrades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8022" y="2874962"/>
            <a:ext cx="24067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100" b="1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Staging for PROD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Migration Plan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Identical in performance to PROD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source migration test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Staging for TFS Updates &amp; Upgrades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8481" y="2847973"/>
            <a:ext cx="2520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 Team Projects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Permanent home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target of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 Template changes – subject to ETFS Change Board approval</a:t>
            </a:r>
          </a:p>
          <a:p>
            <a:pPr marL="346075" indent="-109538">
              <a:buFont typeface="Arial" pitchFamily="34" charset="0"/>
              <a:buChar char="•"/>
            </a:pPr>
            <a:endParaRPr lang="en-US" sz="11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 indent="-115888">
              <a:buFont typeface="+mj-lt"/>
              <a:buAutoNum type="arabicPeriod"/>
            </a:pPr>
            <a:endParaRPr lang="en-US" sz="11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366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473542" y="1095375"/>
            <a:ext cx="1828324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936700" y="1095375"/>
            <a:ext cx="1828324" cy="6096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399859" y="1095375"/>
            <a:ext cx="1828324" cy="6096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863017" y="1095375"/>
            <a:ext cx="1828324" cy="609600"/>
          </a:xfrm>
          <a:prstGeom prst="roundRect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0326175" y="1095375"/>
            <a:ext cx="1828324" cy="609600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0" name="Straight Arrow Connector 129"/>
          <p:cNvCxnSpPr>
            <a:stCxn id="125" idx="3"/>
            <a:endCxn id="126" idx="1"/>
          </p:cNvCxnSpPr>
          <p:nvPr/>
        </p:nvCxnSpPr>
        <p:spPr>
          <a:xfrm>
            <a:off x="2301866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6" idx="3"/>
            <a:endCxn id="127" idx="1"/>
          </p:cNvCxnSpPr>
          <p:nvPr/>
        </p:nvCxnSpPr>
        <p:spPr>
          <a:xfrm>
            <a:off x="4765024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3"/>
            <a:endCxn id="128" idx="1"/>
          </p:cNvCxnSpPr>
          <p:nvPr/>
        </p:nvCxnSpPr>
        <p:spPr>
          <a:xfrm>
            <a:off x="7228182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8" idx="3"/>
            <a:endCxn id="129" idx="1"/>
          </p:cNvCxnSpPr>
          <p:nvPr/>
        </p:nvCxnSpPr>
        <p:spPr>
          <a:xfrm>
            <a:off x="9691341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9" idx="0"/>
            <a:endCxn id="125" idx="0"/>
          </p:cNvCxnSpPr>
          <p:nvPr/>
        </p:nvCxnSpPr>
        <p:spPr>
          <a:xfrm rot="16200000" flipV="1">
            <a:off x="6314285" y="-3830942"/>
            <a:ext cx="1588" cy="9852634"/>
          </a:xfrm>
          <a:prstGeom prst="bentConnector3">
            <a:avLst>
              <a:gd name="adj1" fmla="val 19244527"/>
            </a:avLst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04067" y="45481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Continuously re-evaluate the onboarding process</a:t>
            </a:r>
            <a:endParaRPr lang="en-ZA" i="1" dirty="0">
              <a:solidFill>
                <a:srgbClr val="C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148972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/>
          <p:cNvSpPr/>
          <p:nvPr/>
        </p:nvSpPr>
        <p:spPr>
          <a:xfrm>
            <a:off x="4599567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/>
          <p:cNvSpPr/>
          <p:nvPr/>
        </p:nvSpPr>
        <p:spPr>
          <a:xfrm>
            <a:off x="7075822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/>
          <p:cNvSpPr/>
          <p:nvPr/>
        </p:nvSpPr>
        <p:spPr>
          <a:xfrm>
            <a:off x="9525351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/>
          <p:cNvSpPr/>
          <p:nvPr/>
        </p:nvSpPr>
        <p:spPr>
          <a:xfrm>
            <a:off x="11988776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TextBox 140"/>
          <p:cNvSpPr txBox="1"/>
          <p:nvPr/>
        </p:nvSpPr>
        <p:spPr>
          <a:xfrm>
            <a:off x="591444" y="2060914"/>
            <a:ext cx="2471691" cy="3647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Identification…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customizations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control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Build/CI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task to gather team members and define sub-teams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task to define areas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task to define sprint schedule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Team Interdependencies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Licensing Inventory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Timeframes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Materials…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TFS Getting Started Guide*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Primer*</a:t>
            </a:r>
          </a:p>
          <a:p>
            <a:pPr marL="115888" indent="-115888"/>
            <a:endParaRPr lang="en-US" sz="105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Down Arrow 141"/>
          <p:cNvSpPr/>
          <p:nvPr/>
        </p:nvSpPr>
        <p:spPr>
          <a:xfrm>
            <a:off x="1133237" y="1819275"/>
            <a:ext cx="507868" cy="228600"/>
          </a:xfrm>
          <a:prstGeom prst="downArrow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TextBox 142"/>
          <p:cNvSpPr txBox="1"/>
          <p:nvPr/>
        </p:nvSpPr>
        <p:spPr>
          <a:xfrm>
            <a:off x="2961561" y="2060912"/>
            <a:ext cx="220021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 to solutions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to queue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possible scenario(s)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 Plan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Scenarios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Representative Migration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Scenarios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Snapshot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 Availability</a:t>
            </a: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>
              <a:solidFill>
                <a:srgbClr val="D09E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Down Arrow 143"/>
          <p:cNvSpPr/>
          <p:nvPr/>
        </p:nvSpPr>
        <p:spPr>
          <a:xfrm>
            <a:off x="3602797" y="1819275"/>
            <a:ext cx="507868" cy="228600"/>
          </a:xfrm>
          <a:prstGeom prst="downArrow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6" name="TextBox 145"/>
          <p:cNvSpPr txBox="1"/>
          <p:nvPr/>
        </p:nvSpPr>
        <p:spPr>
          <a:xfrm>
            <a:off x="2897424" y="6074596"/>
            <a:ext cx="247054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“TFS Team Elaboration Details”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61646" y="2060912"/>
            <a:ext cx="224003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TFS 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TFS 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Management 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Manager Training (optional)</a:t>
            </a:r>
          </a:p>
          <a:p>
            <a:pPr marL="115888" indent="-115888">
              <a:buFont typeface="+mj-lt"/>
              <a:buAutoNum type="arabicPeriod"/>
            </a:pPr>
            <a:endParaRPr lang="en-US" sz="105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Straight Arrow Connector 148"/>
          <p:cNvCxnSpPr>
            <a:stCxn id="148" idx="2"/>
            <a:endCxn id="157" idx="0"/>
          </p:cNvCxnSpPr>
          <p:nvPr/>
        </p:nvCxnSpPr>
        <p:spPr>
          <a:xfrm>
            <a:off x="6381665" y="2961158"/>
            <a:ext cx="22742" cy="201835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6110340" y="1819275"/>
            <a:ext cx="507868" cy="228600"/>
          </a:xfrm>
          <a:prstGeom prst="downArrow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TextBox 150"/>
          <p:cNvSpPr txBox="1"/>
          <p:nvPr/>
        </p:nvSpPr>
        <p:spPr>
          <a:xfrm>
            <a:off x="7771480" y="2074738"/>
            <a:ext cx="21630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Migration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production impact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Respond to environment issues</a:t>
            </a:r>
          </a:p>
        </p:txBody>
      </p:sp>
      <p:sp>
        <p:nvSpPr>
          <p:cNvPr id="152" name="Down Arrow 151"/>
          <p:cNvSpPr/>
          <p:nvPr/>
        </p:nvSpPr>
        <p:spPr>
          <a:xfrm>
            <a:off x="8548105" y="1819275"/>
            <a:ext cx="507868" cy="228600"/>
          </a:xfrm>
          <a:prstGeom prst="downArrow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3" name="Straight Arrow Connector 152"/>
          <p:cNvCxnSpPr>
            <a:stCxn id="151" idx="2"/>
            <a:endCxn id="156" idx="0"/>
          </p:cNvCxnSpPr>
          <p:nvPr/>
        </p:nvCxnSpPr>
        <p:spPr>
          <a:xfrm flipH="1">
            <a:off x="8853026" y="2651819"/>
            <a:ext cx="1" cy="1625128"/>
          </a:xfrm>
          <a:prstGeom prst="straightConnector1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549725" y="2060912"/>
            <a:ext cx="9191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00B050"/>
                </a:solidFill>
              </a:rPr>
              <a:t>Monitor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>
                <a:solidFill>
                  <a:srgbClr val="00B050"/>
                </a:solidFill>
              </a:rPr>
              <a:t>Re-evaluate</a:t>
            </a:r>
          </a:p>
        </p:txBody>
      </p:sp>
      <p:sp>
        <p:nvSpPr>
          <p:cNvPr id="155" name="Down Arrow 154"/>
          <p:cNvSpPr/>
          <p:nvPr/>
        </p:nvSpPr>
        <p:spPr>
          <a:xfrm>
            <a:off x="10954075" y="1819275"/>
            <a:ext cx="507868" cy="228600"/>
          </a:xfrm>
          <a:prstGeom prst="downArrow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6" name="TextBox 155"/>
          <p:cNvSpPr txBox="1"/>
          <p:nvPr/>
        </p:nvSpPr>
        <p:spPr>
          <a:xfrm>
            <a:off x="8085829" y="4276947"/>
            <a:ext cx="153439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 algn="ctr"/>
            <a:r>
              <a:rPr lang="en-US" sz="1050" b="1" u="sng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Downtime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up training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Part-time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</a:t>
            </a:r>
          </a:p>
          <a:p>
            <a:pPr marL="346075" indent="-109538">
              <a:buFont typeface="Arial" pitchFamily="34" charset="0"/>
              <a:buChar char="•"/>
            </a:pPr>
            <a:endParaRPr lang="en-US" sz="105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8" y="4979516"/>
            <a:ext cx="1880797" cy="1295834"/>
          </a:xfrm>
          <a:prstGeom prst="rect">
            <a:avLst/>
          </a:prstGeom>
        </p:spPr>
      </p:pic>
      <p:pic>
        <p:nvPicPr>
          <p:cNvPr id="1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37607" y="5253842"/>
            <a:ext cx="1226118" cy="69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" name="Straight Arrow Connector 162"/>
          <p:cNvCxnSpPr/>
          <p:nvPr/>
        </p:nvCxnSpPr>
        <p:spPr>
          <a:xfrm flipH="1">
            <a:off x="11149930" y="2549196"/>
            <a:ext cx="14727" cy="268055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635379" y="6039266"/>
            <a:ext cx="279768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“Migration Guidance and Readiness”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4789" y="6341417"/>
            <a:ext cx="24716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= In Progress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94470" y="-2547"/>
            <a:ext cx="3916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ETFS Onboarding Workflow</a:t>
            </a:r>
          </a:p>
        </p:txBody>
      </p:sp>
      <p:cxnSp>
        <p:nvCxnSpPr>
          <p:cNvPr id="174" name="Straight Arrow Connector 173"/>
          <p:cNvCxnSpPr>
            <a:endCxn id="162" idx="0"/>
          </p:cNvCxnSpPr>
          <p:nvPr/>
        </p:nvCxnSpPr>
        <p:spPr>
          <a:xfrm>
            <a:off x="11149930" y="2566913"/>
            <a:ext cx="736" cy="2686929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616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4"/>
            <a:ext cx="10651066" cy="4572091"/>
          </a:xfrm>
        </p:spPr>
        <p:txBody>
          <a:bodyPr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August 2015 - ETFS Governance established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ETFS Change Board meets monthly</a:t>
            </a:r>
          </a:p>
          <a:p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http://tfs.mmm.com/governance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69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4"/>
            <a:ext cx="6594505" cy="457209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Build Services -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Build Farm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Build machines (Windows /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Visual Studio)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Platform Builds – Java/Android, 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 code analysis (Security scan, technical debt) using HP Fortify and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Rollup Reporting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Enterprise Reporting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Reports across Team Projects / Businesses / Divisions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 Build, Configuration, Deployment, Testing, and Production Environments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115093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34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36" y="231777"/>
            <a:ext cx="10969943" cy="530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3M Software Factory – Software Engineering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10" y="908720"/>
            <a:ext cx="10495933" cy="99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the software engineering capabilities needed to enable rapid, high-quality and profitable product development.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369" y="4247342"/>
            <a:ext cx="3139924" cy="8762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stA="50000" endPos="26000" dist="127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148779" y="3771900"/>
            <a:ext cx="3181107" cy="37514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Specialized Software Skillsets</a:t>
            </a:r>
          </a:p>
        </p:txBody>
      </p:sp>
      <p:sp>
        <p:nvSpPr>
          <p:cNvPr id="17" name="Right Arrow 16"/>
          <p:cNvSpPr/>
          <p:nvPr/>
        </p:nvSpPr>
        <p:spPr bwMode="auto">
          <a:xfrm rot="19200000">
            <a:off x="1895752" y="2718077"/>
            <a:ext cx="1604662" cy="538566"/>
          </a:xfrm>
          <a:prstGeom prst="rightArrow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2171" y="3771900"/>
            <a:ext cx="3241268" cy="3749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Software Process Development</a:t>
            </a:r>
          </a:p>
        </p:txBody>
      </p:sp>
      <p:pic>
        <p:nvPicPr>
          <p:cNvPr id="19" name="Picture 18" descr="SEI_Software Engineering Institu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89" y="4305301"/>
            <a:ext cx="2001590" cy="674822"/>
          </a:xfrm>
          <a:prstGeom prst="rect">
            <a:avLst/>
          </a:prstGeom>
          <a:effectLst>
            <a:reflection stA="13000" endPos="57000" dist="152400" dir="5400000" sy="-100000" algn="bl" rotWithShape="0"/>
          </a:effectLst>
        </p:spPr>
      </p:pic>
      <p:sp>
        <p:nvSpPr>
          <p:cNvPr id="20" name="Rectangle 19"/>
          <p:cNvSpPr/>
          <p:nvPr/>
        </p:nvSpPr>
        <p:spPr bwMode="auto">
          <a:xfrm>
            <a:off x="8648464" y="4227434"/>
            <a:ext cx="3219408" cy="91606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538" y="4305300"/>
            <a:ext cx="593399" cy="318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71890" y="4686300"/>
            <a:ext cx="1206688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323">
              <a:buFont typeface="Wingdings" pitchFamily="2" charset="2"/>
              <a:buNone/>
            </a:pPr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  <a:t>Divisions +</a:t>
            </a:r>
            <a:b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</a:br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  <a:t> ES Workgroup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2260" y="4699449"/>
            <a:ext cx="3778918" cy="1388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defTabSz="914323">
              <a:buFont typeface="Wingdings" pitchFamily="2" charset="2"/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26" name="Picture 25" descr="adob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1" y="5564007"/>
            <a:ext cx="1029731" cy="381000"/>
          </a:xfrm>
          <a:prstGeom prst="rect">
            <a:avLst/>
          </a:prstGeom>
        </p:spPr>
      </p:pic>
      <p:pic>
        <p:nvPicPr>
          <p:cNvPr id="27" name="Picture 26" descr="appl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6" y="5373593"/>
            <a:ext cx="465826" cy="571414"/>
          </a:xfrm>
          <a:prstGeom prst="rect">
            <a:avLst/>
          </a:prstGeom>
        </p:spPr>
      </p:pic>
      <p:pic>
        <p:nvPicPr>
          <p:cNvPr id="28" name="Picture 27" descr="sqlserver2008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89" y="5393063"/>
            <a:ext cx="681598" cy="427135"/>
          </a:xfrm>
          <a:prstGeom prst="rect">
            <a:avLst/>
          </a:prstGeom>
        </p:spPr>
      </p:pic>
      <p:pic>
        <p:nvPicPr>
          <p:cNvPr id="29" name="Picture 28" descr="MSFT_logo_p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31" y="4762502"/>
            <a:ext cx="1029732" cy="236838"/>
          </a:xfrm>
          <a:prstGeom prst="rect">
            <a:avLst/>
          </a:prstGeom>
        </p:spPr>
      </p:pic>
      <p:pic>
        <p:nvPicPr>
          <p:cNvPr id="30" name="Picture 29" descr="Androi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34" y="5348600"/>
            <a:ext cx="720829" cy="670371"/>
          </a:xfrm>
          <a:prstGeom prst="rect">
            <a:avLst/>
          </a:prstGeom>
        </p:spPr>
      </p:pic>
      <p:pic>
        <p:nvPicPr>
          <p:cNvPr id="31" name="Picture 30" descr="VMwar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136845"/>
            <a:ext cx="867945" cy="182268"/>
          </a:xfrm>
          <a:prstGeom prst="rect">
            <a:avLst/>
          </a:prstGeom>
        </p:spPr>
      </p:pic>
      <p:pic>
        <p:nvPicPr>
          <p:cNvPr id="32" name="Picture 31" descr="ios_7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65" y="5153480"/>
            <a:ext cx="760062" cy="339495"/>
          </a:xfrm>
          <a:prstGeom prst="rect">
            <a:avLst/>
          </a:prstGeom>
        </p:spPr>
      </p:pic>
      <p:pic>
        <p:nvPicPr>
          <p:cNvPr id="33" name="Picture 32" descr="visual-studio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07" y="5082136"/>
            <a:ext cx="1029732" cy="288325"/>
          </a:xfrm>
          <a:prstGeom prst="rect">
            <a:avLst/>
          </a:prstGeom>
        </p:spPr>
      </p:pic>
      <p:pic>
        <p:nvPicPr>
          <p:cNvPr id="34" name="Picture 33" descr="azure-2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59" y="4686300"/>
            <a:ext cx="2167520" cy="52207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 bwMode="auto">
          <a:xfrm rot="13200000">
            <a:off x="8531543" y="2707173"/>
            <a:ext cx="1604662" cy="538566"/>
          </a:xfrm>
          <a:prstGeom prst="rightArrow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1181" y="4152903"/>
            <a:ext cx="3809999" cy="48885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State of the Art Software Infrastructure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0180" y="1322426"/>
            <a:ext cx="4558859" cy="2754274"/>
            <a:chOff x="3730180" y="1322426"/>
            <a:chExt cx="4558859" cy="2754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16"/>
            <a:stretch/>
          </p:blipFill>
          <p:spPr>
            <a:xfrm>
              <a:off x="3730180" y="1322426"/>
              <a:ext cx="4558859" cy="27542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347345" y="1792255"/>
              <a:ext cx="783772" cy="21926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142259" y="4146804"/>
            <a:ext cx="3778920" cy="19409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9229" y="5928074"/>
            <a:ext cx="9031457" cy="942972"/>
            <a:chOff x="1299229" y="5928074"/>
            <a:chExt cx="9031457" cy="942972"/>
          </a:xfrm>
          <a:effectLst/>
        </p:grpSpPr>
        <p:sp>
          <p:nvSpPr>
            <p:cNvPr id="8" name="Rounded Rectangle 7"/>
            <p:cNvSpPr/>
            <p:nvPr/>
          </p:nvSpPr>
          <p:spPr>
            <a:xfrm>
              <a:off x="1539866" y="6218109"/>
              <a:ext cx="8790820" cy="5782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Provide an Enterprise ALM Service for all 3M Software teams.</a:t>
              </a:r>
            </a:p>
          </p:txBody>
        </p:sp>
        <p:sp>
          <p:nvSpPr>
            <p:cNvPr id="37" name="10-Point Star 36"/>
            <p:cNvSpPr/>
            <p:nvPr/>
          </p:nvSpPr>
          <p:spPr>
            <a:xfrm rot="20858026">
              <a:off x="1299229" y="5928074"/>
              <a:ext cx="1109579" cy="942972"/>
            </a:xfrm>
            <a:prstGeom prst="star10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204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Team Foundation Server (TFS)?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257139"/>
            <a:ext cx="6677025" cy="1550987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Team Foundation Server</a:t>
            </a:r>
            <a:r>
              <a:rPr lang="en-US" sz="2000" dirty="0"/>
              <a:t> is a Microsoft product which provides source code management, reporting, requirements management, project management, automated builds, lab management, testing and release management capabilities.</a:t>
            </a:r>
          </a:p>
        </p:txBody>
      </p:sp>
      <p:pic>
        <p:nvPicPr>
          <p:cNvPr id="4" name="Picture 3" descr="http://arsenalcontent/redirectURL.aspx?ContentID=148675&amp;Url=Marketing/VSTS%202010%20Stadium%20Graphic%20-%20NDA08102008174509/vsts_diagram1_v3_3block_print.png&amp;Portal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0066" y="516709"/>
            <a:ext cx="4395018" cy="30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825683" y="2739303"/>
            <a:ext cx="4196983" cy="3911860"/>
            <a:chOff x="825683" y="2739303"/>
            <a:chExt cx="4196983" cy="3911860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154518" y="3945944"/>
              <a:ext cx="17075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272216" y="410483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/>
              <a:t>Application Lifecycle Management </a:t>
            </a:r>
            <a:r>
              <a:rPr lang="en-US" sz="2000" dirty="0"/>
              <a:t>using Visual Studio Team Foundation Server provides proven practices to manage application lifecycle. Manage source code across teams; develop, build, and test applications; plan projects, track work, and report progress. </a:t>
            </a:r>
          </a:p>
        </p:txBody>
      </p:sp>
    </p:spTree>
    <p:extLst>
      <p:ext uri="{BB962C8B-B14F-4D97-AF65-F5344CB8AC3E}">
        <p14:creationId xmlns:p14="http://schemas.microsoft.com/office/powerpoint/2010/main" val="22721488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53" y="584201"/>
            <a:ext cx="10972800" cy="53022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3M Enterprise TFS (ETFS)?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567" y="1532722"/>
            <a:ext cx="5883199" cy="4668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ALM service for all 3M software teams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Infrastructure hosted in 3M Data Centers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High Availability install of Team Foundation Server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Load Balanced across multiple machines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99.9% predicted uptime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System Support 24x7x365 via 3-1000 or </a:t>
            </a: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http://ithelp.mmm.com</a:t>
            </a:r>
            <a:endParaRPr lang="en-US" sz="186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91255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Backups follow 3M standards for data retention</a:t>
            </a:r>
          </a:p>
          <a:p>
            <a:pPr marL="191255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Dedicated Export Control instance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Training Available for TFS and Scrum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Project Managers/</a:t>
            </a:r>
            <a:r>
              <a:rPr lang="en-US" sz="1867" dirty="0" err="1">
                <a:latin typeface="Segoe UI" panose="020B0502040204020203" pitchFamily="34" charset="0"/>
                <a:cs typeface="Segoe UI" panose="020B0502040204020203" pitchFamily="34" charset="0"/>
              </a:rPr>
              <a:t>ScrumMasters</a:t>
            </a:r>
            <a:endParaRPr lang="en-US" sz="186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Product Owners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Testers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1867" dirty="0"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sz="186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66264" y="1637226"/>
            <a:ext cx="5480595" cy="3509540"/>
            <a:chOff x="3730180" y="1322426"/>
            <a:chExt cx="4558859" cy="2754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16"/>
            <a:stretch/>
          </p:blipFill>
          <p:spPr>
            <a:xfrm>
              <a:off x="3730180" y="1322426"/>
              <a:ext cx="4558859" cy="275427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347345" y="1792255"/>
              <a:ext cx="783772" cy="21926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3940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 – Cross Platform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02" y="1779400"/>
            <a:ext cx="4383562" cy="3497994"/>
          </a:xfrm>
        </p:spPr>
      </p:pic>
      <p:sp>
        <p:nvSpPr>
          <p:cNvPr id="11" name="Rectangle 10"/>
          <p:cNvSpPr/>
          <p:nvPr/>
        </p:nvSpPr>
        <p:spPr>
          <a:xfrm>
            <a:off x="912284" y="159676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ETFS </a:t>
            </a:r>
            <a:r>
              <a:rPr lang="en-US" sz="2000" dirty="0"/>
              <a:t>provides support for clients of differing OS's and platforms.  If you can use a web browser, you can use ETFS to manage a Team Project.​</a:t>
            </a:r>
          </a:p>
          <a:p>
            <a:endParaRPr lang="en-US" sz="2000" dirty="0">
              <a:effectLst/>
            </a:endParaRPr>
          </a:p>
          <a:p>
            <a:r>
              <a:rPr lang="en-US" sz="2000" b="1" dirty="0"/>
              <a:t>Build machines</a:t>
            </a:r>
            <a:r>
              <a:rPr lang="en-US" sz="2000" dirty="0"/>
              <a:t> are available for Windows, OSX, and Linux.  If an OS can run </a:t>
            </a:r>
            <a:r>
              <a:rPr lang="en-US" sz="2000" dirty="0" err="1"/>
              <a:t>NodeJS</a:t>
            </a:r>
            <a:r>
              <a:rPr lang="en-US" sz="2000" dirty="0"/>
              <a:t>, you can run it as a build machine within ETFS.</a:t>
            </a:r>
          </a:p>
          <a:p>
            <a:endParaRPr lang="en-US" sz="2000" dirty="0">
              <a:effectLst/>
            </a:endParaRPr>
          </a:p>
          <a:p>
            <a:r>
              <a:rPr lang="en-US" sz="2000" b="1" dirty="0"/>
              <a:t>Release Management </a:t>
            </a:r>
            <a:r>
              <a:rPr lang="en-US" sz="2000" dirty="0"/>
              <a:t>capable of publishing to local machines, 3M IT Data Centers, and Cloud (Azure, Chef, Puppet,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2331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 Team Structure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7955900"/>
              </p:ext>
            </p:extLst>
          </p:nvPr>
        </p:nvGraphicFramePr>
        <p:xfrm>
          <a:off x="2031999" y="1284051"/>
          <a:ext cx="9133747" cy="485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2054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SEMS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676" y="3319847"/>
            <a:ext cx="5247447" cy="279831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SEMS DevOps Capabilities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Source code structure (release management, branching, merging)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Versioning (configuration management)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Automate builds – CI and release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Automate Deployment to Dev, QA, and Prod (Release Management)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Automate Testing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32" y="478377"/>
            <a:ext cx="2757757" cy="261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84" y="3098247"/>
            <a:ext cx="4855318" cy="314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2284" y="1446413"/>
            <a:ext cx="4265654" cy="147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kern="0" dirty="0">
                <a:latin typeface="Segoe UI" panose="020B0502040204020203" pitchFamily="34" charset="0"/>
                <a:cs typeface="Segoe UI" panose="020B0502040204020203" pitchFamily="34" charset="0"/>
              </a:rPr>
              <a:t>SEMS DevOps Role on ETFS</a:t>
            </a:r>
          </a:p>
          <a:p>
            <a:r>
              <a:rPr lang="en-US" sz="1400" kern="0" dirty="0">
                <a:latin typeface="Segoe UI" panose="020B0502040204020203" pitchFamily="34" charset="0"/>
                <a:cs typeface="Segoe UI" panose="020B0502040204020203" pitchFamily="34" charset="0"/>
              </a:rPr>
              <a:t>ETFS - Team Onboarding and Migration</a:t>
            </a:r>
          </a:p>
          <a:p>
            <a:r>
              <a:rPr lang="en-US" sz="1400" kern="0" dirty="0">
                <a:latin typeface="Segoe UI" panose="020B0502040204020203" pitchFamily="34" charset="0"/>
                <a:cs typeface="Segoe UI" panose="020B0502040204020203" pitchFamily="34" charset="0"/>
              </a:rPr>
              <a:t>ETFS - Service Enhancements</a:t>
            </a:r>
          </a:p>
          <a:p>
            <a:pPr lvl="1"/>
            <a:r>
              <a:rPr lang="en-US" sz="1000" kern="0" dirty="0">
                <a:latin typeface="Segoe UI" panose="020B0502040204020203" pitchFamily="34" charset="0"/>
                <a:cs typeface="Segoe UI" panose="020B0502040204020203" pitchFamily="34" charset="0"/>
              </a:rPr>
              <a:t>Build (Windows and Cross Platform)</a:t>
            </a:r>
          </a:p>
          <a:p>
            <a:pPr lvl="1"/>
            <a:r>
              <a:rPr lang="en-US" sz="1000" kern="0" dirty="0">
                <a:latin typeface="Segoe UI" panose="020B0502040204020203" pitchFamily="34" charset="0"/>
                <a:cs typeface="Segoe UI" panose="020B0502040204020203" pitchFamily="34" charset="0"/>
              </a:rPr>
              <a:t>Release Management Deployment</a:t>
            </a:r>
          </a:p>
          <a:p>
            <a:pPr lvl="1"/>
            <a:r>
              <a:rPr lang="en-US" sz="1000" kern="0" dirty="0"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9135319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Technology Platform and Roadmap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TFS Technology</a:t>
            </a:r>
          </a:p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Value Added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B84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B84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TFS</a:t>
            </a:r>
            <a:endParaRPr lang="en-US" dirty="0"/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B8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Enterprise Software Development Process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Authoring Requirements document with Enterprise defined structure, methodology, and process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DevOps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Automated build, deploy and testing 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Rollup Reporting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(self-service reporting portal)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Cross Platform Builds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 / Android / Linux)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Process Template</a:t>
            </a:r>
          </a:p>
        </p:txBody>
      </p:sp>
    </p:spTree>
    <p:extLst>
      <p:ext uri="{BB962C8B-B14F-4D97-AF65-F5344CB8AC3E}">
        <p14:creationId xmlns:p14="http://schemas.microsoft.com/office/powerpoint/2010/main" val="199757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5"/>
            <a:ext cx="6110791" cy="144633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Scrum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the Scrum Process and Ceremonies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Customizations for Agile Portfolio Management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scalable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Description SDLC - Software Development Life Cyc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4" y="3171763"/>
            <a:ext cx="3100662" cy="311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03" y="399011"/>
            <a:ext cx="5411585" cy="24855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3005" y="3446083"/>
            <a:ext cx="5441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CMMI (Waterfall)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supplied Process Template with Enterprise scalable modifications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Streamline SDLC (Medical Device)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Custom process template in development to support the Healthcare Quality System</a:t>
            </a:r>
          </a:p>
        </p:txBody>
      </p:sp>
    </p:spTree>
    <p:extLst>
      <p:ext uri="{BB962C8B-B14F-4D97-AF65-F5344CB8AC3E}">
        <p14:creationId xmlns:p14="http://schemas.microsoft.com/office/powerpoint/2010/main" val="34382344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20633</TotalTime>
  <Words>835</Words>
  <Application>Microsoft Office PowerPoint</Application>
  <PresentationFormat>Widescreen</PresentationFormat>
  <Paragraphs>223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Black</vt:lpstr>
      <vt:lpstr>Arial Narrow</vt:lpstr>
      <vt:lpstr>Calibri</vt:lpstr>
      <vt:lpstr>Segoe UI</vt:lpstr>
      <vt:lpstr>Segoe UI Light</vt:lpstr>
      <vt:lpstr>Segoe UI Semibold</vt:lpstr>
      <vt:lpstr>Wingdings</vt:lpstr>
      <vt:lpstr>3_CRPL</vt:lpstr>
      <vt:lpstr>PowerPoint Presentation</vt:lpstr>
      <vt:lpstr>3M Software Factory – Software Engineering for the Future</vt:lpstr>
      <vt:lpstr>What is Team Foundation Server (TFS)?</vt:lpstr>
      <vt:lpstr>What is 3M Enterprise TFS (ETFS)?</vt:lpstr>
      <vt:lpstr>ETFS – Cross Platform</vt:lpstr>
      <vt:lpstr>ETFS Team Structure</vt:lpstr>
      <vt:lpstr>SEMS DevOps</vt:lpstr>
      <vt:lpstr>Technology Platform and Roadmap</vt:lpstr>
      <vt:lpstr>Process Support</vt:lpstr>
      <vt:lpstr>ETFS Architecture – QA and PROD</vt:lpstr>
      <vt:lpstr>ETFS Environments</vt:lpstr>
      <vt:lpstr>PowerPoint Presentation</vt:lpstr>
      <vt:lpstr>Governance</vt:lpstr>
      <vt:lpstr>Technology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55</cp:revision>
  <dcterms:created xsi:type="dcterms:W3CDTF">2014-10-31T14:21:50Z</dcterms:created>
  <dcterms:modified xsi:type="dcterms:W3CDTF">2016-04-25T16:21:33Z</dcterms:modified>
</cp:coreProperties>
</file>