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14" r:id="rId4"/>
  </p:sldMasterIdLst>
  <p:notesMasterIdLst>
    <p:notesMasterId r:id="rId22"/>
  </p:notesMasterIdLst>
  <p:handoutMasterIdLst>
    <p:handoutMasterId r:id="rId23"/>
  </p:handoutMasterIdLst>
  <p:sldIdLst>
    <p:sldId id="875" r:id="rId5"/>
    <p:sldId id="876" r:id="rId6"/>
    <p:sldId id="877" r:id="rId7"/>
    <p:sldId id="878" r:id="rId8"/>
    <p:sldId id="880" r:id="rId9"/>
    <p:sldId id="881" r:id="rId10"/>
    <p:sldId id="879" r:id="rId11"/>
    <p:sldId id="882" r:id="rId12"/>
    <p:sldId id="896" r:id="rId13"/>
    <p:sldId id="884" r:id="rId14"/>
    <p:sldId id="886" r:id="rId15"/>
    <p:sldId id="889" r:id="rId16"/>
    <p:sldId id="887" r:id="rId17"/>
    <p:sldId id="888" r:id="rId18"/>
    <p:sldId id="890" r:id="rId19"/>
    <p:sldId id="895" r:id="rId20"/>
    <p:sldId id="892" r:id="rId21"/>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6630" algn="l" rtl="0" fontAlgn="base">
      <a:spcBef>
        <a:spcPct val="0"/>
      </a:spcBef>
      <a:spcAft>
        <a:spcPct val="0"/>
      </a:spcAft>
      <a:defRPr kern="1200">
        <a:solidFill>
          <a:schemeClr val="tx1"/>
        </a:solidFill>
        <a:latin typeface="Arial" charset="0"/>
        <a:ea typeface="+mn-ea"/>
        <a:cs typeface="Arial" charset="0"/>
      </a:defRPr>
    </a:lvl2pPr>
    <a:lvl3pPr marL="913260" algn="l" rtl="0" fontAlgn="base">
      <a:spcBef>
        <a:spcPct val="0"/>
      </a:spcBef>
      <a:spcAft>
        <a:spcPct val="0"/>
      </a:spcAft>
      <a:defRPr kern="1200">
        <a:solidFill>
          <a:schemeClr val="tx1"/>
        </a:solidFill>
        <a:latin typeface="Arial" charset="0"/>
        <a:ea typeface="+mn-ea"/>
        <a:cs typeface="Arial" charset="0"/>
      </a:defRPr>
    </a:lvl3pPr>
    <a:lvl4pPr marL="1369890" algn="l" rtl="0" fontAlgn="base">
      <a:spcBef>
        <a:spcPct val="0"/>
      </a:spcBef>
      <a:spcAft>
        <a:spcPct val="0"/>
      </a:spcAft>
      <a:defRPr kern="1200">
        <a:solidFill>
          <a:schemeClr val="tx1"/>
        </a:solidFill>
        <a:latin typeface="Arial" charset="0"/>
        <a:ea typeface="+mn-ea"/>
        <a:cs typeface="Arial" charset="0"/>
      </a:defRPr>
    </a:lvl4pPr>
    <a:lvl5pPr marL="1826516" algn="l" rtl="0" fontAlgn="base">
      <a:spcBef>
        <a:spcPct val="0"/>
      </a:spcBef>
      <a:spcAft>
        <a:spcPct val="0"/>
      </a:spcAft>
      <a:defRPr kern="1200">
        <a:solidFill>
          <a:schemeClr val="tx1"/>
        </a:solidFill>
        <a:latin typeface="Arial" charset="0"/>
        <a:ea typeface="+mn-ea"/>
        <a:cs typeface="Arial" charset="0"/>
      </a:defRPr>
    </a:lvl5pPr>
    <a:lvl6pPr marL="2283137" algn="l" defTabSz="913260" rtl="0" eaLnBrk="1" latinLnBrk="0" hangingPunct="1">
      <a:defRPr kern="1200">
        <a:solidFill>
          <a:schemeClr val="tx1"/>
        </a:solidFill>
        <a:latin typeface="Arial" charset="0"/>
        <a:ea typeface="+mn-ea"/>
        <a:cs typeface="Arial" charset="0"/>
      </a:defRPr>
    </a:lvl6pPr>
    <a:lvl7pPr marL="2739779" algn="l" defTabSz="913260" rtl="0" eaLnBrk="1" latinLnBrk="0" hangingPunct="1">
      <a:defRPr kern="1200">
        <a:solidFill>
          <a:schemeClr val="tx1"/>
        </a:solidFill>
        <a:latin typeface="Arial" charset="0"/>
        <a:ea typeface="+mn-ea"/>
        <a:cs typeface="Arial" charset="0"/>
      </a:defRPr>
    </a:lvl7pPr>
    <a:lvl8pPr marL="3196397" algn="l" defTabSz="913260" rtl="0" eaLnBrk="1" latinLnBrk="0" hangingPunct="1">
      <a:defRPr kern="1200">
        <a:solidFill>
          <a:schemeClr val="tx1"/>
        </a:solidFill>
        <a:latin typeface="Arial" charset="0"/>
        <a:ea typeface="+mn-ea"/>
        <a:cs typeface="Arial" charset="0"/>
      </a:defRPr>
    </a:lvl8pPr>
    <a:lvl9pPr marL="3653019" algn="l" defTabSz="91326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6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R. Hackerson" initials="BR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70C0"/>
    <a:srgbClr val="3399FF"/>
    <a:srgbClr val="FFFF66"/>
    <a:srgbClr val="FFFF99"/>
    <a:srgbClr val="FFFF00"/>
    <a:srgbClr val="CCCC00"/>
    <a:srgbClr val="99FFCC"/>
    <a:srgbClr val="FFC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7" autoAdjust="0"/>
    <p:restoredTop sz="88851" autoAdjust="0"/>
  </p:normalViewPr>
  <p:slideViewPr>
    <p:cSldViewPr>
      <p:cViewPr varScale="1">
        <p:scale>
          <a:sx n="127" d="100"/>
          <a:sy n="127" d="100"/>
        </p:scale>
        <p:origin x="624" y="114"/>
      </p:cViewPr>
      <p:guideLst>
        <p:guide orient="horz" pos="1620"/>
        <p:guide pos="2880"/>
        <p:guide pos="624"/>
      </p:guideLst>
    </p:cSldViewPr>
  </p:slideViewPr>
  <p:notesTextViewPr>
    <p:cViewPr>
      <p:scale>
        <a:sx n="100" d="100"/>
        <a:sy n="100" d="100"/>
      </p:scale>
      <p:origin x="0" y="0"/>
    </p:cViewPr>
  </p:notesTextViewPr>
  <p:sorterViewPr>
    <p:cViewPr>
      <p:scale>
        <a:sx n="100" d="100"/>
        <a:sy n="100" d="100"/>
      </p:scale>
      <p:origin x="0" y="6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475"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bwMode="auto">
          <a:xfrm>
            <a:off x="3970338" y="1"/>
            <a:ext cx="3038475"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lgn="r">
              <a:defRPr sz="1200"/>
            </a:lvl1pPr>
          </a:lstStyle>
          <a:p>
            <a:pPr>
              <a:defRPr/>
            </a:pPr>
            <a:fld id="{0BD029A4-91ED-4274-867E-84705EB6135F}" type="datetimeFigureOut">
              <a:rPr lang="en-US"/>
              <a:pPr>
                <a:defRPr/>
              </a:pPr>
              <a:t>1/22/2015</a:t>
            </a:fld>
            <a:endParaRPr lang="en-US"/>
          </a:p>
        </p:txBody>
      </p:sp>
      <p:sp>
        <p:nvSpPr>
          <p:cNvPr id="4" name="Footer Placeholder 3"/>
          <p:cNvSpPr>
            <a:spLocks noGrp="1"/>
          </p:cNvSpPr>
          <p:nvPr>
            <p:ph type="ftr" sz="quarter" idx="2"/>
          </p:nvPr>
        </p:nvSpPr>
        <p:spPr bwMode="auto">
          <a:xfrm>
            <a:off x="1" y="8829675"/>
            <a:ext cx="3038475"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lgn="r">
              <a:defRPr sz="1200"/>
            </a:lvl1pPr>
          </a:lstStyle>
          <a:p>
            <a:pPr>
              <a:defRPr/>
            </a:pPr>
            <a:fld id="{9E82C262-F4F2-4F09-86D8-ECBB13D508D5}" type="slidenum">
              <a:rPr lang="en-US"/>
              <a:pPr>
                <a:defRPr/>
              </a:pPr>
              <a:t>‹#›</a:t>
            </a:fld>
            <a:endParaRPr lang="en-US"/>
          </a:p>
        </p:txBody>
      </p:sp>
    </p:spTree>
    <p:extLst>
      <p:ext uri="{BB962C8B-B14F-4D97-AF65-F5344CB8AC3E}">
        <p14:creationId xmlns:p14="http://schemas.microsoft.com/office/powerpoint/2010/main" val="293362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475"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bwMode="auto">
          <a:xfrm>
            <a:off x="3970338" y="1"/>
            <a:ext cx="3038475" cy="465138"/>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lvl1pPr algn="r">
              <a:defRPr sz="1200"/>
            </a:lvl1pPr>
          </a:lstStyle>
          <a:p>
            <a:pPr>
              <a:defRPr/>
            </a:pPr>
            <a:fld id="{98C4ECE4-C3FA-4FAB-8AD4-555FEDFCB821}" type="datetimeFigureOut">
              <a:rPr lang="en-US"/>
              <a:pPr>
                <a:defRPr/>
              </a:pPr>
              <a:t>1/22/2015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45" tIns="46573" rIns="93145" bIns="46573" rtlCol="0" anchor="ctr"/>
          <a:lstStyle/>
          <a:p>
            <a:pPr lvl="0"/>
            <a:endParaRPr lang="en-US" noProof="0"/>
          </a:p>
        </p:txBody>
      </p:sp>
      <p:sp>
        <p:nvSpPr>
          <p:cNvPr id="5" name="Notes Placeholder 4"/>
          <p:cNvSpPr>
            <a:spLocks noGrp="1"/>
          </p:cNvSpPr>
          <p:nvPr>
            <p:ph type="body" sz="quarter" idx="3"/>
          </p:nvPr>
        </p:nvSpPr>
        <p:spPr bwMode="auto">
          <a:xfrm>
            <a:off x="701675" y="4416426"/>
            <a:ext cx="5607050" cy="4183063"/>
          </a:xfrm>
          <a:prstGeom prst="rect">
            <a:avLst/>
          </a:prstGeom>
          <a:noFill/>
          <a:ln w="9525">
            <a:noFill/>
            <a:miter lim="800000"/>
            <a:headEnd/>
            <a:tailEnd/>
          </a:ln>
        </p:spPr>
        <p:txBody>
          <a:bodyPr vert="horz" wrap="square" lIns="93135" tIns="46568" rIns="93135" bIns="465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1" y="8829675"/>
            <a:ext cx="3038475"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35" tIns="46568" rIns="93135" bIns="46568" numCol="1" anchor="b" anchorCtr="0" compatLnSpc="1">
            <a:prstTxWarp prst="textNoShape">
              <a:avLst/>
            </a:prstTxWarp>
          </a:bodyPr>
          <a:lstStyle>
            <a:lvl1pPr algn="r">
              <a:defRPr sz="1200"/>
            </a:lvl1pPr>
          </a:lstStyle>
          <a:p>
            <a:pPr>
              <a:defRPr/>
            </a:pPr>
            <a:fld id="{F755C43D-C6E1-4E83-A3C6-11B2064853EB}" type="slidenum">
              <a:rPr lang="en-US"/>
              <a:pPr>
                <a:defRPr/>
              </a:pPr>
              <a:t>‹#›</a:t>
            </a:fld>
            <a:endParaRPr lang="en-US"/>
          </a:p>
        </p:txBody>
      </p:sp>
    </p:spTree>
    <p:extLst>
      <p:ext uri="{BB962C8B-B14F-4D97-AF65-F5344CB8AC3E}">
        <p14:creationId xmlns:p14="http://schemas.microsoft.com/office/powerpoint/2010/main" val="19237155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663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326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6989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6516"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3137" algn="l" defTabSz="913260" rtl="0" eaLnBrk="1" latinLnBrk="0" hangingPunct="1">
      <a:defRPr sz="1200" kern="1200">
        <a:solidFill>
          <a:schemeClr val="tx1"/>
        </a:solidFill>
        <a:latin typeface="+mn-lt"/>
        <a:ea typeface="+mn-ea"/>
        <a:cs typeface="+mn-cs"/>
      </a:defRPr>
    </a:lvl6pPr>
    <a:lvl7pPr marL="2739779" algn="l" defTabSz="913260" rtl="0" eaLnBrk="1" latinLnBrk="0" hangingPunct="1">
      <a:defRPr sz="1200" kern="1200">
        <a:solidFill>
          <a:schemeClr val="tx1"/>
        </a:solidFill>
        <a:latin typeface="+mn-lt"/>
        <a:ea typeface="+mn-ea"/>
        <a:cs typeface="+mn-cs"/>
      </a:defRPr>
    </a:lvl7pPr>
    <a:lvl8pPr marL="3196397" algn="l" defTabSz="913260" rtl="0" eaLnBrk="1" latinLnBrk="0" hangingPunct="1">
      <a:defRPr sz="1200" kern="1200">
        <a:solidFill>
          <a:schemeClr val="tx1"/>
        </a:solidFill>
        <a:latin typeface="+mn-lt"/>
        <a:ea typeface="+mn-ea"/>
        <a:cs typeface="+mn-cs"/>
      </a:defRPr>
    </a:lvl8pPr>
    <a:lvl9pPr marL="3653019" algn="l" defTabSz="9132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full phase review should have no more than 40 slides, and the speakers should only talk in total for no more than 40 minutes.  The remaining 20 minutes of the meeting will be used in discussions.</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a:t>
            </a:fld>
            <a:endParaRPr lang="en-US"/>
          </a:p>
        </p:txBody>
      </p:sp>
    </p:spTree>
    <p:extLst>
      <p:ext uri="{BB962C8B-B14F-4D97-AF65-F5344CB8AC3E}">
        <p14:creationId xmlns:p14="http://schemas.microsoft.com/office/powerpoint/2010/main" val="161023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some comments about how ready a 3M division would be to implement this technology once</a:t>
            </a:r>
            <a:r>
              <a:rPr lang="en-US" baseline="0" dirty="0" smtClean="0"/>
              <a:t> it is deployed. Could it be implemented with existing manufacturing systems? Produced by current 3M Suppliers or internally? For algorithms or software, how prepared is a division to launch and support the technology?</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11</a:t>
            </a:fld>
            <a:endParaRPr lang="en-US"/>
          </a:p>
        </p:txBody>
      </p:sp>
    </p:spTree>
    <p:extLst>
      <p:ext uri="{BB962C8B-B14F-4D97-AF65-F5344CB8AC3E}">
        <p14:creationId xmlns:p14="http://schemas.microsoft.com/office/powerpoint/2010/main" val="377619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smtClean="0"/>
              <a:t>A very high level list of key milestones for the next phase is a necessity in order to show that the team has a plan for how to proceed</a:t>
            </a:r>
            <a:r>
              <a:rPr lang="en-US" baseline="0" dirty="0" smtClean="0"/>
              <a:t> all the way to deploying the technology.</a:t>
            </a:r>
            <a:endParaRPr lang="en-US" dirty="0" smtClean="0"/>
          </a:p>
          <a:p>
            <a:pPr>
              <a:defRPr/>
            </a:pPr>
            <a:endParaRPr lang="en-US" dirty="0" smtClean="0"/>
          </a:p>
          <a:p>
            <a:pPr>
              <a:defRPr/>
            </a:pPr>
            <a:r>
              <a:rPr lang="en-US" dirty="0" smtClean="0"/>
              <a:t>Include two levels of planning:</a:t>
            </a:r>
          </a:p>
          <a:p>
            <a:pPr marL="228600" indent="-228600">
              <a:buFontTx/>
              <a:buAutoNum type="arabicParenR"/>
              <a:defRPr/>
            </a:pPr>
            <a:r>
              <a:rPr lang="en-US" dirty="0" smtClean="0"/>
              <a:t>Overall plan for the rest of the project.</a:t>
            </a:r>
          </a:p>
          <a:p>
            <a:pPr marL="228600" indent="-228600">
              <a:buFontTx/>
              <a:buAutoNum type="arabicParenR"/>
              <a:defRPr/>
            </a:pPr>
            <a:r>
              <a:rPr lang="en-US" dirty="0" smtClean="0"/>
              <a:t>Plan for activities in the next ~6 months.</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12</a:t>
            </a:fld>
            <a:endParaRPr lang="en-US"/>
          </a:p>
        </p:txBody>
      </p:sp>
    </p:spTree>
    <p:extLst>
      <p:ext uri="{BB962C8B-B14F-4D97-AF65-F5344CB8AC3E}">
        <p14:creationId xmlns:p14="http://schemas.microsoft.com/office/powerpoint/2010/main" val="289120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Provide a</a:t>
            </a:r>
            <a:r>
              <a:rPr lang="en-US" baseline="0" dirty="0" smtClean="0"/>
              <a:t> general timeline for the proposed phase of the project. Try to show resolution on a week-by-week level. (It is not required, or even recommended, to use Microsoft Project.) You can draw the timeline in the presentation, or use Excel.</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13</a:t>
            </a:fld>
            <a:endParaRPr lang="en-US"/>
          </a:p>
        </p:txBody>
      </p:sp>
    </p:spTree>
    <p:extLst>
      <p:ext uri="{BB962C8B-B14F-4D97-AF65-F5344CB8AC3E}">
        <p14:creationId xmlns:p14="http://schemas.microsoft.com/office/powerpoint/2010/main" val="1059288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not an NTI Deliverable and should be considered option. </a:t>
            </a:r>
          </a:p>
          <a:p>
            <a:r>
              <a:rPr lang="en-US" baseline="0" dirty="0" smtClean="0"/>
              <a:t>For existing projects, provide a list of how the knowledge gained from work on this project has been disseminated throughout 3M.</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15</a:t>
            </a:fld>
            <a:endParaRPr lang="en-US"/>
          </a:p>
        </p:txBody>
      </p:sp>
    </p:spTree>
    <p:extLst>
      <p:ext uri="{BB962C8B-B14F-4D97-AF65-F5344CB8AC3E}">
        <p14:creationId xmlns:p14="http://schemas.microsoft.com/office/powerpoint/2010/main" val="19611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choose to use the self-scoring of the project as the agenda</a:t>
            </a:r>
            <a:r>
              <a:rPr lang="en-US" baseline="0" dirty="0" smtClean="0"/>
              <a:t> and show it before each section of the presentation, or you may just show it once at the beginning or the end. But you need to show the team’s self-scoring of the deliverables at least once.</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333118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 slide of your presentation doesn’t have to be blank or have some goofy clipart. 	For existing projects only, consider ending</a:t>
            </a:r>
            <a:r>
              <a:rPr lang="en-US" baseline="0" dirty="0" smtClean="0"/>
              <a:t> with your one-pager or including some summary on your end slide that might enable discussion.</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17</a:t>
            </a:fld>
            <a:endParaRPr lang="en-US"/>
          </a:p>
        </p:txBody>
      </p:sp>
    </p:spTree>
    <p:extLst>
      <p:ext uri="{BB962C8B-B14F-4D97-AF65-F5344CB8AC3E}">
        <p14:creationId xmlns:p14="http://schemas.microsoft.com/office/powerpoint/2010/main" val="413413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“Executive Summary”  is to summarize this presentation. In most cases this slide will end with the team’s recommendation for how to proceed with this project.   For example, this slide might end with “Move from Qualify to Deploy” or “Complete all technical development and then Archive Close the project”. For a mid-phase review, “Proceed with project as planned”</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2</a:t>
            </a:fld>
            <a:endParaRPr lang="en-US"/>
          </a:p>
        </p:txBody>
      </p:sp>
    </p:spTree>
    <p:extLst>
      <p:ext uri="{BB962C8B-B14F-4D97-AF65-F5344CB8AC3E}">
        <p14:creationId xmlns:p14="http://schemas.microsoft.com/office/powerpoint/2010/main" val="127920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Briefly give people enough information to understand what you are talking about.</a:t>
            </a:r>
            <a:r>
              <a:rPr lang="en-US" baseline="0" dirty="0" smtClean="0"/>
              <a:t> Try to do this in one slide. </a:t>
            </a:r>
            <a:r>
              <a:rPr lang="en-US" dirty="0" smtClean="0"/>
              <a:t>For established programs, you could use the project one-pager to refresh people’s memories. For new programs, briefly educate the audience on field of research.</a:t>
            </a:r>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3</a:t>
            </a:fld>
            <a:endParaRPr lang="en-US"/>
          </a:p>
        </p:txBody>
      </p:sp>
    </p:spTree>
    <p:extLst>
      <p:ext uri="{BB962C8B-B14F-4D97-AF65-F5344CB8AC3E}">
        <p14:creationId xmlns:p14="http://schemas.microsoft.com/office/powerpoint/2010/main" val="69183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choose to use the self-scoring of the project as the agenda</a:t>
            </a:r>
            <a:r>
              <a:rPr lang="en-US" baseline="0" dirty="0" smtClean="0"/>
              <a:t> and show it before each section of the presentation, or you may just show it once at the beginning or the end. But you need to show the team’s self-scoring of the deliverables at least once.</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5</a:t>
            </a:fld>
            <a:endParaRPr lang="en-US"/>
          </a:p>
        </p:txBody>
      </p:sp>
    </p:spTree>
    <p:extLst>
      <p:ext uri="{BB962C8B-B14F-4D97-AF65-F5344CB8AC3E}">
        <p14:creationId xmlns:p14="http://schemas.microsoft.com/office/powerpoint/2010/main" val="100716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section is typically longer than the others, with more detail. It is best to review presentations from recent projects that are similar to yours in order to gauge how deep to dive into the technology.</a:t>
            </a:r>
          </a:p>
          <a:p>
            <a:r>
              <a:rPr lang="en-US" dirty="0" smtClean="0"/>
              <a:t>You</a:t>
            </a:r>
            <a:r>
              <a:rPr lang="en-US" baseline="0" dirty="0" smtClean="0"/>
              <a:t> may choose to show the state-of-the-art of related technology, and a technical explanation of what you are proposing to do and what you have already done. (i.e. proof-of-concept, back of the envelope calculations that support your proposal.) </a:t>
            </a:r>
          </a:p>
          <a:p>
            <a:r>
              <a:rPr lang="en-US" baseline="0" dirty="0" smtClean="0"/>
              <a:t>Have you identified the leading technologies?</a:t>
            </a:r>
          </a:p>
          <a:p>
            <a:r>
              <a:rPr lang="en-US" baseline="0" dirty="0" smtClean="0"/>
              <a:t>Can you determine the level of technology differentiation that can be expected from your proposed work?</a:t>
            </a:r>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6</a:t>
            </a:fld>
            <a:endParaRPr lang="en-US"/>
          </a:p>
        </p:txBody>
      </p:sp>
    </p:spTree>
    <p:extLst>
      <p:ext uri="{BB962C8B-B14F-4D97-AF65-F5344CB8AC3E}">
        <p14:creationId xmlns:p14="http://schemas.microsoft.com/office/powerpoint/2010/main" val="159557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technology roadmap is required for all projects. With this roadmap you will ideally show the potential breadth of the technology. It is best to use this slide to show that your technology has many applications in many divisions and big businesses. This slide will ideally convey that there is low risk in not finding an outlet for the technology. Some logic to the order that you will pursue applications should be given when you review this slide. It is helpful</a:t>
            </a:r>
            <a:r>
              <a:rPr lang="en-US" baseline="0" dirty="0" smtClean="0"/>
              <a:t> to show the full tech roadmap, then highlight the specific opportunities you are exploring.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7</a:t>
            </a:fld>
            <a:endParaRPr lang="en-US"/>
          </a:p>
        </p:txBody>
      </p:sp>
    </p:spTree>
    <p:extLst>
      <p:ext uri="{BB962C8B-B14F-4D97-AF65-F5344CB8AC3E}">
        <p14:creationId xmlns:p14="http://schemas.microsoft.com/office/powerpoint/2010/main" val="267817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Use this section to display information on the intellectual property landscape, as well as the plan for providing valuable, defensible intellectual property.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DO NOT MAKE general statements or state your opinions about intellectual property.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Refer to the</a:t>
            </a:r>
            <a:r>
              <a:rPr lang="en-US" baseline="0" dirty="0" smtClean="0"/>
              <a:t> “Smart Communication” legal training. </a:t>
            </a:r>
            <a:r>
              <a:rPr lang="en-US" dirty="0" smtClean="0"/>
              <a:t>Contact 3M SEMS Legal Counsel and IP Liaison</a:t>
            </a:r>
            <a:r>
              <a:rPr lang="en-US" baseline="0" dirty="0" smtClean="0"/>
              <a:t> for more information.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8</a:t>
            </a:fld>
            <a:endParaRPr lang="en-US"/>
          </a:p>
        </p:txBody>
      </p:sp>
    </p:spTree>
    <p:extLst>
      <p:ext uri="{BB962C8B-B14F-4D97-AF65-F5344CB8AC3E}">
        <p14:creationId xmlns:p14="http://schemas.microsoft.com/office/powerpoint/2010/main" val="260944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analysis of Market Attractiveness is different for every project, the content shown is just for reference. Format the slide to appropriately display the information for your project. Please refer to recent presentations given for similar projects. During early phases of the NTI, this section is populated by information that the team collects.</a:t>
            </a:r>
            <a:r>
              <a:rPr lang="en-US" baseline="0" dirty="0" smtClean="0"/>
              <a:t> There are tools on 3M ATLAS that can help you get some market information. You should list the source of your market information on your slide. Work with division contacts to get more specific market information whenever possible. As an NTI program advances, you should be try to get a financial impact of the technology.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94749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analysis of Business Justification is different for every project. Please refer to recent presentations given for similar projects. </a:t>
            </a:r>
          </a:p>
          <a:p>
            <a:r>
              <a:rPr lang="en-US" dirty="0" smtClean="0"/>
              <a:t>This section should answer a couple questions: How would this technology ‘fit’ into 3M? Why should 3M develop it? You might want to show existing</a:t>
            </a:r>
            <a:r>
              <a:rPr lang="en-US" baseline="0" dirty="0" smtClean="0"/>
              <a:t> 3M products and businesses that could be improved by leveraging the technology.</a:t>
            </a:r>
            <a:endParaRPr lang="en-US" dirty="0"/>
          </a:p>
        </p:txBody>
      </p:sp>
      <p:sp>
        <p:nvSpPr>
          <p:cNvPr id="4" name="Slide Number Placeholder 3"/>
          <p:cNvSpPr>
            <a:spLocks noGrp="1"/>
          </p:cNvSpPr>
          <p:nvPr>
            <p:ph type="sldNum" sz="quarter" idx="10"/>
          </p:nvPr>
        </p:nvSpPr>
        <p:spPr/>
        <p:txBody>
          <a:bodyPr/>
          <a:lstStyle/>
          <a:p>
            <a:pPr>
              <a:defRPr/>
            </a:pPr>
            <a:fld id="{F755C43D-C6E1-4E83-A3C6-11B2064853EB}" type="slidenum">
              <a:rPr lang="en-US" smtClean="0"/>
              <a:pPr>
                <a:defRPr/>
              </a:pPr>
              <a:t>10</a:t>
            </a:fld>
            <a:endParaRPr lang="en-US"/>
          </a:p>
        </p:txBody>
      </p:sp>
    </p:spTree>
    <p:extLst>
      <p:ext uri="{BB962C8B-B14F-4D97-AF65-F5344CB8AC3E}">
        <p14:creationId xmlns:p14="http://schemas.microsoft.com/office/powerpoint/2010/main" val="323195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0"/>
            <a:ext cx="9144000" cy="1309688"/>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prstClr val="black"/>
              </a:solidFill>
              <a:latin typeface="Arial Narrow" charset="0"/>
            </a:endParaRPr>
          </a:p>
        </p:txBody>
      </p:sp>
      <p:sp>
        <p:nvSpPr>
          <p:cNvPr id="5" name="Rectangle 17"/>
          <p:cNvSpPr>
            <a:spLocks noChangeArrowheads="1"/>
          </p:cNvSpPr>
          <p:nvPr userDrawn="1"/>
        </p:nvSpPr>
        <p:spPr bwMode="auto">
          <a:xfrm>
            <a:off x="165545" y="4876801"/>
            <a:ext cx="304879" cy="177404"/>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prstClr val="black"/>
              </a:solidFill>
            </a:endParaRPr>
          </a:p>
        </p:txBody>
      </p:sp>
      <p:sp>
        <p:nvSpPr>
          <p:cNvPr id="9" name="Title 1"/>
          <p:cNvSpPr>
            <a:spLocks noGrp="1"/>
          </p:cNvSpPr>
          <p:nvPr>
            <p:ph type="ctrTitle"/>
          </p:nvPr>
        </p:nvSpPr>
        <p:spPr>
          <a:xfrm>
            <a:off x="515843"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0"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7165112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0" name="Content Placeholder 22"/>
          <p:cNvSpPr>
            <a:spLocks noGrp="1"/>
          </p:cNvSpPr>
          <p:nvPr>
            <p:ph sz="quarter" idx="10"/>
          </p:nvPr>
        </p:nvSpPr>
        <p:spPr>
          <a:xfrm>
            <a:off x="51448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3258398"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2"/>
          <p:cNvSpPr>
            <a:spLocks noGrp="1"/>
          </p:cNvSpPr>
          <p:nvPr>
            <p:ph sz="quarter" idx="12"/>
          </p:nvPr>
        </p:nvSpPr>
        <p:spPr>
          <a:xfrm>
            <a:off x="600231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6823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9"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51448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3258398"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2"/>
          <p:cNvSpPr>
            <a:spLocks noGrp="1"/>
          </p:cNvSpPr>
          <p:nvPr>
            <p:ph sz="quarter" idx="12"/>
          </p:nvPr>
        </p:nvSpPr>
        <p:spPr>
          <a:xfrm>
            <a:off x="6002315" y="750570"/>
            <a:ext cx="2606719"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41773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0"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1" name="Content Placeholder 22"/>
          <p:cNvSpPr>
            <a:spLocks noGrp="1"/>
          </p:cNvSpPr>
          <p:nvPr>
            <p:ph sz="quarter" idx="10"/>
          </p:nvPr>
        </p:nvSpPr>
        <p:spPr>
          <a:xfrm>
            <a:off x="51448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2"/>
          <p:cNvSpPr>
            <a:spLocks noGrp="1"/>
          </p:cNvSpPr>
          <p:nvPr>
            <p:ph sz="quarter" idx="12"/>
          </p:nvPr>
        </p:nvSpPr>
        <p:spPr>
          <a:xfrm>
            <a:off x="466465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2"/>
          <p:cNvSpPr>
            <a:spLocks noGrp="1"/>
          </p:cNvSpPr>
          <p:nvPr>
            <p:ph sz="quarter" idx="13"/>
          </p:nvPr>
        </p:nvSpPr>
        <p:spPr>
          <a:xfrm>
            <a:off x="51448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2"/>
          <p:cNvSpPr>
            <a:spLocks noGrp="1"/>
          </p:cNvSpPr>
          <p:nvPr>
            <p:ph sz="quarter" idx="14"/>
          </p:nvPr>
        </p:nvSpPr>
        <p:spPr>
          <a:xfrm>
            <a:off x="466465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132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ntent">
    <p:spTree>
      <p:nvGrpSpPr>
        <p:cNvPr id="1" name=""/>
        <p:cNvGrpSpPr/>
        <p:nvPr/>
      </p:nvGrpSpPr>
      <p:grpSpPr>
        <a:xfrm>
          <a:off x="0" y="0"/>
          <a:ext cx="0" cy="0"/>
          <a:chOff x="0" y="0"/>
          <a:chExt cx="0" cy="0"/>
        </a:xfrm>
      </p:grpSpPr>
      <p:sp>
        <p:nvSpPr>
          <p:cNvPr id="13"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14"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9" name="Content Placeholder 22"/>
          <p:cNvSpPr>
            <a:spLocks noGrp="1"/>
          </p:cNvSpPr>
          <p:nvPr>
            <p:ph sz="quarter" idx="10"/>
          </p:nvPr>
        </p:nvSpPr>
        <p:spPr>
          <a:xfrm>
            <a:off x="51448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2"/>
          <p:cNvSpPr>
            <a:spLocks noGrp="1"/>
          </p:cNvSpPr>
          <p:nvPr>
            <p:ph sz="quarter" idx="12"/>
          </p:nvPr>
        </p:nvSpPr>
        <p:spPr>
          <a:xfrm>
            <a:off x="4664656" y="75057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2"/>
          <p:cNvSpPr>
            <a:spLocks noGrp="1"/>
          </p:cNvSpPr>
          <p:nvPr>
            <p:ph sz="quarter" idx="13"/>
          </p:nvPr>
        </p:nvSpPr>
        <p:spPr>
          <a:xfrm>
            <a:off x="51448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2"/>
          <p:cNvSpPr>
            <a:spLocks noGrp="1"/>
          </p:cNvSpPr>
          <p:nvPr>
            <p:ph sz="quarter" idx="14"/>
          </p:nvPr>
        </p:nvSpPr>
        <p:spPr>
          <a:xfrm>
            <a:off x="4664656" y="2499360"/>
            <a:ext cx="3944377" cy="168021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907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445770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srgbClr val="000000"/>
              </a:solidFill>
            </a:endParaRPr>
          </a:p>
        </p:txBody>
      </p:sp>
      <p:sp>
        <p:nvSpPr>
          <p:cNvPr id="19" name="Title 18"/>
          <p:cNvSpPr>
            <a:spLocks noGrp="1"/>
          </p:cNvSpPr>
          <p:nvPr>
            <p:ph type="title"/>
          </p:nvPr>
        </p:nvSpPr>
        <p:spPr>
          <a:xfrm>
            <a:off x="960370" y="1913923"/>
            <a:ext cx="7202776" cy="480060"/>
          </a:xfrm>
          <a:prstGeom prst="rect">
            <a:avLst/>
          </a:prstGeom>
        </p:spPr>
        <p:txBody>
          <a:bodyPr lIns="0" tIns="0" rIns="0" bIns="0"/>
          <a:lstStyle>
            <a:lvl1pPr>
              <a:defRPr sz="45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960370" y="2498610"/>
            <a:ext cx="7202776" cy="685800"/>
          </a:xfrm>
          <a:prstGeom prst="rect">
            <a:avLst/>
          </a:prstGeom>
        </p:spPr>
        <p:txBody>
          <a:bodyPr lIns="0" tIns="0" rIns="0" bIns="0"/>
          <a:lstStyle>
            <a:lvl1pPr marL="0" indent="0">
              <a:buFontTx/>
              <a:buNone/>
              <a:defRPr sz="27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0466613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ubdivider">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445770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lIns="68577" tIns="34289" rIns="68577" bIns="34289"/>
          <a:lstStyle/>
          <a:p>
            <a:endParaRPr lang="en-US" sz="1400" dirty="0">
              <a:solidFill>
                <a:srgbClr val="000000"/>
              </a:solidFill>
            </a:endParaRPr>
          </a:p>
        </p:txBody>
      </p:sp>
      <p:sp>
        <p:nvSpPr>
          <p:cNvPr id="19" name="Title 18"/>
          <p:cNvSpPr>
            <a:spLocks noGrp="1"/>
          </p:cNvSpPr>
          <p:nvPr>
            <p:ph type="title"/>
          </p:nvPr>
        </p:nvSpPr>
        <p:spPr>
          <a:xfrm>
            <a:off x="960370" y="1913923"/>
            <a:ext cx="7202776" cy="480060"/>
          </a:xfrm>
          <a:prstGeom prst="rect">
            <a:avLst/>
          </a:prstGeom>
        </p:spPr>
        <p:txBody>
          <a:bodyPr lIns="0" tIns="0" rIns="0" bIns="0"/>
          <a:lstStyle>
            <a:lvl1pPr>
              <a:defRPr sz="45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960370" y="2498610"/>
            <a:ext cx="7202776" cy="685800"/>
          </a:xfrm>
          <a:prstGeom prst="rect">
            <a:avLst/>
          </a:prstGeom>
        </p:spPr>
        <p:txBody>
          <a:bodyPr lIns="0" tIns="0" rIns="0" bIns="0"/>
          <a:lstStyle>
            <a:lvl1pPr marL="0" indent="0">
              <a:buFontTx/>
              <a:buNone/>
              <a:defRPr sz="2700" b="1">
                <a:solidFill>
                  <a:schemeClr val="tx1">
                    <a:lumMod val="50000"/>
                    <a:lumOff val="50000"/>
                  </a:schemeClr>
                </a:solidFill>
                <a:latin typeface="+mn-lt"/>
              </a:defRPr>
            </a:lvl1pPr>
          </a:lstStyle>
          <a:p>
            <a:pPr lvl="0"/>
            <a:r>
              <a:rPr lang="en-US" smtClean="0"/>
              <a:t>Click to edit Master text styles</a:t>
            </a:r>
          </a:p>
        </p:txBody>
      </p:sp>
    </p:spTree>
    <p:extLst>
      <p:ext uri="{BB962C8B-B14F-4D97-AF65-F5344CB8AC3E}">
        <p14:creationId xmlns:p14="http://schemas.microsoft.com/office/powerpoint/2010/main" val="21077939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9925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THER ">
    <p:spTree>
      <p:nvGrpSpPr>
        <p:cNvPr id="1" name=""/>
        <p:cNvGrpSpPr/>
        <p:nvPr/>
      </p:nvGrpSpPr>
      <p:grpSpPr>
        <a:xfrm>
          <a:off x="0" y="0"/>
          <a:ext cx="0" cy="0"/>
          <a:chOff x="0" y="0"/>
          <a:chExt cx="0" cy="0"/>
        </a:xfrm>
      </p:grpSpPr>
      <p:pic>
        <p:nvPicPr>
          <p:cNvPr id="2" name="Picture 1" descr="CtocTemplateFlags.png"/>
          <p:cNvPicPr>
            <a:picLocks noChangeAspect="1"/>
          </p:cNvPicPr>
          <p:nvPr userDrawn="1"/>
        </p:nvPicPr>
        <p:blipFill>
          <a:blip r:embed="rId2" cstate="print"/>
          <a:srcRect/>
          <a:stretch>
            <a:fillRect/>
          </a:stretch>
        </p:blipFill>
        <p:spPr>
          <a:xfrm>
            <a:off x="2133600" y="0"/>
            <a:ext cx="1981200" cy="545306"/>
          </a:xfrm>
          <a:prstGeom prst="rect">
            <a:avLst/>
          </a:prstGeom>
        </p:spPr>
      </p:pic>
      <p:grpSp>
        <p:nvGrpSpPr>
          <p:cNvPr id="3" name="Group 11"/>
          <p:cNvGrpSpPr/>
          <p:nvPr userDrawn="1"/>
        </p:nvGrpSpPr>
        <p:grpSpPr>
          <a:xfrm>
            <a:off x="4343400" y="-120651"/>
            <a:ext cx="1579180" cy="553998"/>
            <a:chOff x="2295525" y="1057275"/>
            <a:chExt cx="2105025" cy="738661"/>
          </a:xfrm>
        </p:grpSpPr>
        <p:sp>
          <p:nvSpPr>
            <p:cNvPr id="4" name="TextBox 3"/>
            <p:cNvSpPr txBox="1"/>
            <p:nvPr/>
          </p:nvSpPr>
          <p:spPr>
            <a:xfrm>
              <a:off x="2295525" y="1057275"/>
              <a:ext cx="1638300" cy="738661"/>
            </a:xfrm>
            <a:prstGeom prst="rect">
              <a:avLst/>
            </a:prstGeom>
            <a:noFill/>
          </p:spPr>
          <p:txBody>
            <a:bodyPr wrap="square" rtlCol="0">
              <a:spAutoFit/>
            </a:bodyPr>
            <a:lstStyle/>
            <a:p>
              <a:r>
                <a:rPr lang="en-US" sz="3000" b="1" i="1" dirty="0" smtClean="0">
                  <a:solidFill>
                    <a:prstClr val="white">
                      <a:lumMod val="65000"/>
                    </a:prstClr>
                  </a:solidFill>
                  <a:latin typeface="Segoe UI" pitchFamily="34" charset="0"/>
                  <a:ea typeface="Segoe UI" pitchFamily="34" charset="0"/>
                  <a:cs typeface="Segoe UI" pitchFamily="34" charset="0"/>
                </a:rPr>
                <a:t>sems</a:t>
              </a:r>
            </a:p>
          </p:txBody>
        </p:sp>
        <p:sp>
          <p:nvSpPr>
            <p:cNvPr id="5" name="TextBox 4"/>
            <p:cNvSpPr txBox="1"/>
            <p:nvPr/>
          </p:nvSpPr>
          <p:spPr>
            <a:xfrm>
              <a:off x="3486150" y="1276349"/>
              <a:ext cx="914400" cy="430886"/>
            </a:xfrm>
            <a:prstGeom prst="rect">
              <a:avLst/>
            </a:prstGeom>
            <a:noFill/>
          </p:spPr>
          <p:txBody>
            <a:bodyPr wrap="square" rtlCol="0">
              <a:spAutoFit/>
            </a:bodyPr>
            <a:lstStyle/>
            <a:p>
              <a:r>
                <a:rPr lang="en-US" sz="500" b="1" spc="75" dirty="0" smtClean="0">
                  <a:solidFill>
                    <a:srgbClr val="4F81BD">
                      <a:lumMod val="60000"/>
                      <a:lumOff val="40000"/>
                    </a:srgbClr>
                  </a:solidFill>
                  <a:latin typeface="Segoe UI" pitchFamily="34" charset="0"/>
                  <a:ea typeface="Segoe UI" pitchFamily="34" charset="0"/>
                  <a:cs typeface="Segoe UI" pitchFamily="34" charset="0"/>
                </a:rPr>
                <a:t>CORPORATE RESEARCH LAB</a:t>
              </a:r>
            </a:p>
          </p:txBody>
        </p:sp>
      </p:grpSp>
      <p:grpSp>
        <p:nvGrpSpPr>
          <p:cNvPr id="6" name="Group 19"/>
          <p:cNvGrpSpPr/>
          <p:nvPr userDrawn="1"/>
        </p:nvGrpSpPr>
        <p:grpSpPr>
          <a:xfrm>
            <a:off x="0" y="-129099"/>
            <a:ext cx="1579180" cy="553998"/>
            <a:chOff x="3048000" y="-95250"/>
            <a:chExt cx="1579180" cy="553998"/>
          </a:xfrm>
        </p:grpSpPr>
        <p:sp>
          <p:nvSpPr>
            <p:cNvPr id="7" name="Round Single Corner Rectangle 6"/>
            <p:cNvSpPr/>
            <p:nvPr userDrawn="1"/>
          </p:nvSpPr>
          <p:spPr bwMode="auto">
            <a:xfrm flipV="1">
              <a:off x="3048000" y="33338"/>
              <a:ext cx="1524000" cy="381000"/>
            </a:xfrm>
            <a:prstGeom prst="round1Rect">
              <a:avLst>
                <a:gd name="adj" fmla="val 50000"/>
              </a:avLst>
            </a:prstGeom>
            <a:gradFill flip="none" rotWithShape="1">
              <a:gsLst>
                <a:gs pos="0">
                  <a:schemeClr val="accent1">
                    <a:tint val="66000"/>
                    <a:satMod val="160000"/>
                  </a:schemeClr>
                </a:gs>
                <a:gs pos="35000">
                  <a:schemeClr val="accent1">
                    <a:tint val="44500"/>
                    <a:satMod val="160000"/>
                    <a:alpha val="56000"/>
                  </a:schemeClr>
                </a:gs>
                <a:gs pos="100000">
                  <a:schemeClr val="accent1">
                    <a:tint val="23500"/>
                    <a:satMod val="160000"/>
                    <a:alpha val="0"/>
                  </a:schemeClr>
                </a:gs>
              </a:gsLst>
              <a:lin ang="189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solidFill>
                  <a:prstClr val="black"/>
                </a:solidFill>
                <a:latin typeface="Arial Narrow"/>
                <a:ea typeface="Arial" charset="0"/>
              </a:endParaRPr>
            </a:p>
          </p:txBody>
        </p:sp>
        <p:grpSp>
          <p:nvGrpSpPr>
            <p:cNvPr id="8" name="Group 11"/>
            <p:cNvGrpSpPr/>
            <p:nvPr userDrawn="1"/>
          </p:nvGrpSpPr>
          <p:grpSpPr>
            <a:xfrm>
              <a:off x="3048000" y="-95250"/>
              <a:ext cx="1579180" cy="553998"/>
              <a:chOff x="2295525" y="1057275"/>
              <a:chExt cx="2105025" cy="738663"/>
            </a:xfrm>
          </p:grpSpPr>
          <p:sp>
            <p:nvSpPr>
              <p:cNvPr id="9" name="TextBox 8"/>
              <p:cNvSpPr txBox="1"/>
              <p:nvPr/>
            </p:nvSpPr>
            <p:spPr>
              <a:xfrm>
                <a:off x="2295525" y="1057275"/>
                <a:ext cx="1638300" cy="738663"/>
              </a:xfrm>
              <a:prstGeom prst="rect">
                <a:avLst/>
              </a:prstGeom>
              <a:noFill/>
            </p:spPr>
            <p:txBody>
              <a:bodyPr wrap="square" rtlCol="0">
                <a:spAutoFit/>
              </a:bodyPr>
              <a:lstStyle/>
              <a:p>
                <a:r>
                  <a:rPr lang="en-US" sz="3000" b="1" i="1" dirty="0" smtClean="0">
                    <a:solidFill>
                      <a:prstClr val="white">
                        <a:lumMod val="50000"/>
                      </a:prstClr>
                    </a:solidFill>
                    <a:latin typeface="Segoe UI" pitchFamily="34" charset="0"/>
                    <a:ea typeface="Segoe UI" pitchFamily="34" charset="0"/>
                    <a:cs typeface="Segoe UI" pitchFamily="34" charset="0"/>
                  </a:rPr>
                  <a:t>sems</a:t>
                </a:r>
              </a:p>
            </p:txBody>
          </p:sp>
          <p:sp>
            <p:nvSpPr>
              <p:cNvPr id="10" name="TextBox 9"/>
              <p:cNvSpPr txBox="1"/>
              <p:nvPr/>
            </p:nvSpPr>
            <p:spPr>
              <a:xfrm>
                <a:off x="3486150" y="1276349"/>
                <a:ext cx="914400" cy="430886"/>
              </a:xfrm>
              <a:prstGeom prst="rect">
                <a:avLst/>
              </a:prstGeom>
              <a:noFill/>
            </p:spPr>
            <p:txBody>
              <a:bodyPr wrap="square" rtlCol="0">
                <a:spAutoFit/>
              </a:bodyPr>
              <a:lstStyle/>
              <a:p>
                <a:r>
                  <a:rPr lang="en-US" sz="500" b="1" spc="75" dirty="0" smtClean="0">
                    <a:solidFill>
                      <a:srgbClr val="4F81BD">
                        <a:lumMod val="75000"/>
                      </a:srgbClr>
                    </a:solidFill>
                    <a:latin typeface="Segoe UI" pitchFamily="34" charset="0"/>
                    <a:ea typeface="Segoe UI" pitchFamily="34" charset="0"/>
                    <a:cs typeface="Segoe UI" pitchFamily="34" charset="0"/>
                  </a:rPr>
                  <a:t>CORPORATE RESEARCH LAB</a:t>
                </a:r>
              </a:p>
            </p:txBody>
          </p:sp>
        </p:grpSp>
      </p:grpSp>
    </p:spTree>
    <p:extLst>
      <p:ext uri="{BB962C8B-B14F-4D97-AF65-F5344CB8AC3E}">
        <p14:creationId xmlns:p14="http://schemas.microsoft.com/office/powerpoint/2010/main" val="24351166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40" descr="48 pt logo"/>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193088" y="4718472"/>
            <a:ext cx="874712" cy="367903"/>
          </a:xfrm>
          <a:prstGeom prst="rect">
            <a:avLst/>
          </a:prstGeom>
          <a:noFill/>
          <a:ln w="9525">
            <a:noFill/>
            <a:miter lim="800000"/>
            <a:headEnd/>
            <a:tailEnd/>
          </a:ln>
        </p:spPr>
      </p:pic>
      <p:sp>
        <p:nvSpPr>
          <p:cNvPr id="3" name="Text Box 13"/>
          <p:cNvSpPr txBox="1">
            <a:spLocks noChangeArrowheads="1"/>
          </p:cNvSpPr>
          <p:nvPr/>
        </p:nvSpPr>
        <p:spPr bwMode="auto">
          <a:xfrm>
            <a:off x="2817836" y="4948239"/>
            <a:ext cx="3507370" cy="184666"/>
          </a:xfrm>
          <a:prstGeom prst="rect">
            <a:avLst/>
          </a:prstGeom>
          <a:noFill/>
          <a:ln w="9525">
            <a:noFill/>
            <a:miter lim="800000"/>
            <a:headEnd/>
            <a:tailEnd/>
          </a:ln>
          <a:effectLst/>
        </p:spPr>
        <p:txBody>
          <a:bodyPr wrap="none" lIns="0" tIns="0" rIns="0" bIns="0">
            <a:spAutoFit/>
          </a:bodyPr>
          <a:lstStyle/>
          <a:p>
            <a:pPr>
              <a:defRPr/>
            </a:pPr>
            <a:r>
              <a:rPr lang="en-US" sz="1200" b="1" dirty="0">
                <a:solidFill>
                  <a:srgbClr val="B2B2B2"/>
                </a:solidFill>
                <a:latin typeface="Arial Narrow"/>
                <a:cs typeface="Arial"/>
              </a:rPr>
              <a:t>SEMS</a:t>
            </a:r>
            <a:r>
              <a:rPr lang="en-US" sz="1200" dirty="0">
                <a:solidFill>
                  <a:srgbClr val="B2B2B2"/>
                </a:solidFill>
                <a:latin typeface="Arial Narrow"/>
                <a:cs typeface="Arial"/>
              </a:rPr>
              <a:t>  Software, Electronic &amp; Mechanical Systems Laboratory</a:t>
            </a:r>
          </a:p>
        </p:txBody>
      </p:sp>
      <p:sp>
        <p:nvSpPr>
          <p:cNvPr id="4" name="Rectangle 41"/>
          <p:cNvSpPr>
            <a:spLocks noGrp="1" noChangeArrowheads="1"/>
          </p:cNvSpPr>
          <p:nvPr>
            <p:ph type="dt" sz="half" idx="10"/>
          </p:nvPr>
        </p:nvSpPr>
        <p:spPr>
          <a:xfrm>
            <a:off x="76201" y="4929212"/>
            <a:ext cx="838200" cy="150019"/>
          </a:xfrm>
          <a:prstGeom prst="rect">
            <a:avLst/>
          </a:prstGeom>
        </p:spPr>
        <p:txBody>
          <a:bodyPr lIns="91432" tIns="45716" rIns="91432" bIns="45716"/>
          <a:lstStyle>
            <a:lvl1pPr algn="ctr">
              <a:defRPr/>
            </a:lvl1pPr>
          </a:lstStyle>
          <a:p>
            <a:pPr>
              <a:defRPr/>
            </a:pPr>
            <a:r>
              <a:rPr lang="en-US"/>
              <a:t>3M Confidential</a:t>
            </a:r>
            <a:endParaRPr lang="en-US" dirty="0"/>
          </a:p>
        </p:txBody>
      </p:sp>
    </p:spTree>
    <p:extLst>
      <p:ext uri="{BB962C8B-B14F-4D97-AF65-F5344CB8AC3E}">
        <p14:creationId xmlns:p14="http://schemas.microsoft.com/office/powerpoint/2010/main" val="38800680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514484" y="750570"/>
            <a:ext cx="8094548"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198449486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8"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514484" y="750570"/>
            <a:ext cx="8094548"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02430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20234550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ground_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9578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514483" y="750570"/>
            <a:ext cx="5487829"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5" name="Picture Placeholder 4"/>
          <p:cNvSpPr>
            <a:spLocks noGrp="1"/>
          </p:cNvSpPr>
          <p:nvPr>
            <p:ph type="pic" sz="quarter" idx="11"/>
          </p:nvPr>
        </p:nvSpPr>
        <p:spPr>
          <a:xfrm>
            <a:off x="6208108" y="750570"/>
            <a:ext cx="2400925" cy="3429000"/>
          </a:xfrm>
          <a:prstGeom prst="rect">
            <a:avLst/>
          </a:prstGeom>
        </p:spPr>
        <p:txBody>
          <a:bodyPr lIns="68577" tIns="34289" rIns="68577" bIns="34289"/>
          <a:lstStyle/>
          <a:p>
            <a:pPr lvl="0"/>
            <a:r>
              <a:rPr lang="en-US" noProof="0" smtClean="0"/>
              <a:t>Click icon to add picture</a:t>
            </a:r>
            <a:endParaRPr lang="en-US" noProof="0"/>
          </a:p>
        </p:txBody>
      </p:sp>
    </p:spTree>
    <p:extLst>
      <p:ext uri="{BB962C8B-B14F-4D97-AF65-F5344CB8AC3E}">
        <p14:creationId xmlns:p14="http://schemas.microsoft.com/office/powerpoint/2010/main" val="11750291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icture">
    <p:spTree>
      <p:nvGrpSpPr>
        <p:cNvPr id="1" name=""/>
        <p:cNvGrpSpPr/>
        <p:nvPr/>
      </p:nvGrpSpPr>
      <p:grpSpPr>
        <a:xfrm>
          <a:off x="0" y="0"/>
          <a:ext cx="0" cy="0"/>
          <a:chOff x="0" y="0"/>
          <a:chExt cx="0" cy="0"/>
        </a:xfrm>
      </p:grpSpPr>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8"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514486" y="750570"/>
            <a:ext cx="5487829" cy="3429000"/>
          </a:xfrm>
          <a:prstGeom prst="rect">
            <a:avLst/>
          </a:prstGeom>
        </p:spPr>
        <p:txBody>
          <a:bodyPr lIns="0" tIns="0" rIns="0" bIns="0"/>
          <a:lstStyle>
            <a:lvl1pPr>
              <a:spcBef>
                <a:spcPts val="0"/>
              </a:spcBef>
              <a:spcAft>
                <a:spcPts val="45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729831" indent="-176206">
              <a:spcBef>
                <a:spcPts val="0"/>
              </a:spcBef>
              <a:buClr>
                <a:schemeClr val="tx1">
                  <a:lumMod val="50000"/>
                  <a:lumOff val="50000"/>
                </a:schemeClr>
              </a:buClr>
              <a:defRPr>
                <a:solidFill>
                  <a:schemeClr val="tx1"/>
                </a:solidFill>
              </a:defRPr>
            </a:lvl4pPr>
            <a:lvl5pPr marL="863175" indent="-133345">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1"/>
          </p:nvPr>
        </p:nvSpPr>
        <p:spPr>
          <a:xfrm>
            <a:off x="6208108" y="750570"/>
            <a:ext cx="2400925" cy="3429000"/>
          </a:xfrm>
          <a:prstGeom prst="rect">
            <a:avLst/>
          </a:prstGeom>
        </p:spPr>
        <p:txBody>
          <a:bodyPr lIns="68577" tIns="34289" rIns="68577" bIns="34289"/>
          <a:lstStyle/>
          <a:p>
            <a:pPr lvl="0"/>
            <a:r>
              <a:rPr lang="en-US" noProof="0" smtClean="0"/>
              <a:t>Click icon to add picture</a:t>
            </a:r>
            <a:endParaRPr lang="en-US" noProof="0" dirty="0"/>
          </a:p>
        </p:txBody>
      </p:sp>
    </p:spTree>
    <p:extLst>
      <p:ext uri="{BB962C8B-B14F-4D97-AF65-F5344CB8AC3E}">
        <p14:creationId xmlns:p14="http://schemas.microsoft.com/office/powerpoint/2010/main" val="15924666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23" name="Content Placeholder 22"/>
          <p:cNvSpPr>
            <a:spLocks noGrp="1"/>
          </p:cNvSpPr>
          <p:nvPr>
            <p:ph sz="quarter" idx="10"/>
          </p:nvPr>
        </p:nvSpPr>
        <p:spPr>
          <a:xfrm>
            <a:off x="51448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2"/>
          <p:cNvSpPr>
            <a:spLocks noGrp="1"/>
          </p:cNvSpPr>
          <p:nvPr>
            <p:ph sz="quarter" idx="11"/>
          </p:nvPr>
        </p:nvSpPr>
        <p:spPr>
          <a:xfrm>
            <a:off x="466465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Tree>
    <p:extLst>
      <p:ext uri="{BB962C8B-B14F-4D97-AF65-F5344CB8AC3E}">
        <p14:creationId xmlns:p14="http://schemas.microsoft.com/office/powerpoint/2010/main" val="236100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2 Content">
    <p:spTree>
      <p:nvGrpSpPr>
        <p:cNvPr id="1" name=""/>
        <p:cNvGrpSpPr/>
        <p:nvPr/>
      </p:nvGrpSpPr>
      <p:grpSpPr>
        <a:xfrm>
          <a:off x="0" y="0"/>
          <a:ext cx="0" cy="0"/>
          <a:chOff x="0" y="0"/>
          <a:chExt cx="0" cy="0"/>
        </a:xfrm>
      </p:grpSpPr>
      <p:sp>
        <p:nvSpPr>
          <p:cNvPr id="8" name="Title 1"/>
          <p:cNvSpPr>
            <a:spLocks noGrp="1"/>
          </p:cNvSpPr>
          <p:nvPr>
            <p:ph type="ctrTitle"/>
          </p:nvPr>
        </p:nvSpPr>
        <p:spPr>
          <a:xfrm>
            <a:off x="514484" y="133350"/>
            <a:ext cx="8094548" cy="342900"/>
          </a:xfrm>
          <a:prstGeom prst="rect">
            <a:avLst/>
          </a:prstGeom>
        </p:spPr>
        <p:txBody>
          <a:bodyPr lIns="0" tIns="0" rIns="0" bIns="0">
            <a:noAutofit/>
          </a:bodyPr>
          <a:lstStyle>
            <a:lvl1pPr marL="0" indent="0" algn="l">
              <a:lnSpc>
                <a:spcPct val="85000"/>
              </a:lnSpc>
              <a:spcAft>
                <a:spcPts val="225"/>
              </a:spcAft>
              <a:defRPr sz="2400"/>
            </a:lvl1pPr>
          </a:lstStyle>
          <a:p>
            <a:r>
              <a:rPr lang="en-US" smtClean="0"/>
              <a:t>Click to edit Master title style</a:t>
            </a:r>
            <a:endParaRPr lang="en-US" dirty="0"/>
          </a:p>
        </p:txBody>
      </p:sp>
      <p:sp>
        <p:nvSpPr>
          <p:cNvPr id="9" name="Subtitle 2"/>
          <p:cNvSpPr>
            <a:spLocks noGrp="1"/>
          </p:cNvSpPr>
          <p:nvPr>
            <p:ph type="subTitle" idx="1"/>
          </p:nvPr>
        </p:nvSpPr>
        <p:spPr>
          <a:xfrm>
            <a:off x="515843" y="476250"/>
            <a:ext cx="8094548" cy="205740"/>
          </a:xfrm>
          <a:prstGeom prst="rect">
            <a:avLst/>
          </a:prstGeom>
        </p:spPr>
        <p:txBody>
          <a:bodyPr lIns="0" tIns="0" rIns="0" bIns="0"/>
          <a:lstStyle>
            <a:lvl1pPr marL="0" indent="0" algn="l">
              <a:buNone/>
              <a:defRPr sz="1400">
                <a:solidFill>
                  <a:schemeClr val="tx1">
                    <a:tint val="75000"/>
                  </a:schemeClr>
                </a:solidFill>
              </a:defRPr>
            </a:lvl1pPr>
            <a:lvl2pPr marL="342886" indent="0" algn="ctr">
              <a:buNone/>
              <a:defRPr>
                <a:solidFill>
                  <a:schemeClr val="tx1">
                    <a:tint val="75000"/>
                  </a:schemeClr>
                </a:solidFill>
              </a:defRPr>
            </a:lvl2pPr>
            <a:lvl3pPr marL="685777" indent="0" algn="ctr">
              <a:buNone/>
              <a:defRPr>
                <a:solidFill>
                  <a:schemeClr val="tx1">
                    <a:tint val="75000"/>
                  </a:schemeClr>
                </a:solidFill>
              </a:defRPr>
            </a:lvl3pPr>
            <a:lvl4pPr marL="1028665" indent="0" algn="ctr">
              <a:buNone/>
              <a:defRPr>
                <a:solidFill>
                  <a:schemeClr val="tx1">
                    <a:tint val="75000"/>
                  </a:schemeClr>
                </a:solidFill>
              </a:defRPr>
            </a:lvl4pPr>
            <a:lvl5pPr marL="1371555" indent="0" algn="ctr">
              <a:buNone/>
              <a:defRPr>
                <a:solidFill>
                  <a:schemeClr val="tx1">
                    <a:tint val="75000"/>
                  </a:schemeClr>
                </a:solidFill>
              </a:defRPr>
            </a:lvl5pPr>
            <a:lvl6pPr marL="1714441" indent="0" algn="ctr">
              <a:buNone/>
              <a:defRPr>
                <a:solidFill>
                  <a:schemeClr val="tx1">
                    <a:tint val="75000"/>
                  </a:schemeClr>
                </a:solidFill>
              </a:defRPr>
            </a:lvl6pPr>
            <a:lvl7pPr marL="2057332" indent="0" algn="ctr">
              <a:buNone/>
              <a:defRPr>
                <a:solidFill>
                  <a:schemeClr val="tx1">
                    <a:tint val="75000"/>
                  </a:schemeClr>
                </a:solidFill>
              </a:defRPr>
            </a:lvl7pPr>
            <a:lvl8pPr marL="2400220" indent="0" algn="ctr">
              <a:buNone/>
              <a:defRPr>
                <a:solidFill>
                  <a:schemeClr val="tx1">
                    <a:tint val="75000"/>
                  </a:schemeClr>
                </a:solidFill>
              </a:defRPr>
            </a:lvl8pPr>
            <a:lvl9pPr marL="274311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51448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4664656" y="750570"/>
            <a:ext cx="3944377" cy="3429000"/>
          </a:xfrm>
          <a:prstGeom prst="rect">
            <a:avLst/>
          </a:prstGeom>
        </p:spPr>
        <p:txBody>
          <a:bodyPr lIns="0" tIns="0" rIns="0" bIns="0"/>
          <a:lstStyle>
            <a:lvl1pPr>
              <a:spcBef>
                <a:spcPts val="0"/>
              </a:spcBef>
              <a:spcAft>
                <a:spcPts val="450"/>
              </a:spcAft>
              <a:buClr>
                <a:schemeClr val="accent1"/>
              </a:buClr>
              <a:defRPr lang="en-US" sz="2100" smtClean="0">
                <a:solidFill>
                  <a:schemeClr val="tx1"/>
                </a:solidFill>
                <a:latin typeface="+mn-lt"/>
                <a:ea typeface="+mn-ea"/>
                <a:cs typeface="+mn-cs"/>
              </a:defRPr>
            </a:lvl1pPr>
            <a:lvl2pPr>
              <a:spcBef>
                <a:spcPts val="0"/>
              </a:spcBef>
              <a:spcAft>
                <a:spcPts val="450"/>
              </a:spcAft>
              <a:buClr>
                <a:schemeClr val="tx1">
                  <a:lumMod val="50000"/>
                  <a:lumOff val="50000"/>
                </a:schemeClr>
              </a:buClr>
              <a:defRPr>
                <a:solidFill>
                  <a:schemeClr val="tx1"/>
                </a:solidFill>
              </a:defRPr>
            </a:lvl2pPr>
            <a:lvl3pPr>
              <a:spcBef>
                <a:spcPts val="0"/>
              </a:spcBef>
              <a:spcAft>
                <a:spcPts val="450"/>
              </a:spcAft>
              <a:buClr>
                <a:schemeClr val="tx1">
                  <a:lumMod val="50000"/>
                  <a:lumOff val="50000"/>
                </a:schemeClr>
              </a:buClr>
              <a:buSzPct val="100000"/>
              <a:defRPr>
                <a:solidFill>
                  <a:schemeClr val="tx1"/>
                </a:solidFill>
              </a:defRPr>
            </a:lvl3pPr>
            <a:lvl4pPr marL="729831" indent="-176206">
              <a:spcBef>
                <a:spcPts val="0"/>
              </a:spcBef>
              <a:spcAft>
                <a:spcPts val="450"/>
              </a:spcAft>
              <a:buClr>
                <a:schemeClr val="tx1">
                  <a:lumMod val="50000"/>
                  <a:lumOff val="50000"/>
                </a:schemeClr>
              </a:buClr>
              <a:defRPr>
                <a:solidFill>
                  <a:schemeClr val="tx1"/>
                </a:solidFill>
              </a:defRPr>
            </a:lvl4pPr>
            <a:lvl5pPr marL="863175" indent="-133345">
              <a:spcBef>
                <a:spcPts val="0"/>
              </a:spcBef>
              <a:spcAft>
                <a:spcPts val="45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41657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8" name="Footer Placeholder 3"/>
          <p:cNvSpPr txBox="1">
            <a:spLocks/>
          </p:cNvSpPr>
          <p:nvPr/>
        </p:nvSpPr>
        <p:spPr bwMode="auto">
          <a:xfrm>
            <a:off x="514486" y="4930381"/>
            <a:ext cx="3429893"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700" dirty="0" smtClean="0">
                <a:solidFill>
                  <a:srgbClr val="7F7F7F"/>
                </a:solidFill>
                <a:latin typeface="Arial Narrow" charset="0"/>
              </a:rPr>
              <a:t>3M Confidential.</a:t>
            </a:r>
          </a:p>
        </p:txBody>
      </p:sp>
      <p:sp>
        <p:nvSpPr>
          <p:cNvPr id="1029" name="Rectangle 6"/>
          <p:cNvSpPr>
            <a:spLocks noChangeArrowheads="1"/>
          </p:cNvSpPr>
          <p:nvPr/>
        </p:nvSpPr>
        <p:spPr bwMode="auto">
          <a:xfrm>
            <a:off x="204842" y="4925617"/>
            <a:ext cx="271533" cy="136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fld id="{5B3D3105-9E8F-3844-B818-3C96035AF173}" type="slidenum">
              <a:rPr lang="en-US" sz="800">
                <a:solidFill>
                  <a:srgbClr val="7F7F7F"/>
                </a:solidFill>
                <a:latin typeface="Arial Narrow" charset="0"/>
              </a:rPr>
              <a:pPr/>
              <a:t>‹#›</a:t>
            </a:fld>
            <a:endParaRPr lang="en-US" sz="700" dirty="0">
              <a:solidFill>
                <a:srgbClr val="7F7F7F"/>
              </a:solidFill>
              <a:latin typeface="Arial Black" charset="0"/>
            </a:endParaRPr>
          </a:p>
        </p:txBody>
      </p:sp>
      <p:sp>
        <p:nvSpPr>
          <p:cNvPr id="1030" name="TextBox 12"/>
          <p:cNvSpPr txBox="1">
            <a:spLocks noChangeArrowheads="1"/>
          </p:cNvSpPr>
          <p:nvPr/>
        </p:nvSpPr>
        <p:spPr bwMode="auto">
          <a:xfrm>
            <a:off x="4042035" y="2306244"/>
            <a:ext cx="1034923" cy="5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1" rIns="68580" bIns="34291"/>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endParaRPr lang="en-US" sz="1400" dirty="0" smtClean="0">
              <a:solidFill>
                <a:prstClr val="black"/>
              </a:solidFill>
              <a:latin typeface="Arial Narrow" charset="0"/>
            </a:endParaRPr>
          </a:p>
        </p:txBody>
      </p:sp>
      <p:grpSp>
        <p:nvGrpSpPr>
          <p:cNvPr id="2" name="Group 22"/>
          <p:cNvGrpSpPr>
            <a:grpSpLocks/>
          </p:cNvGrpSpPr>
          <p:nvPr/>
        </p:nvGrpSpPr>
        <p:grpSpPr bwMode="auto">
          <a:xfrm>
            <a:off x="5192477" y="4930381"/>
            <a:ext cx="3429893" cy="138113"/>
            <a:chOff x="6949440" y="6574536"/>
            <a:chExt cx="4572000" cy="182880"/>
          </a:xfrm>
        </p:grpSpPr>
        <p:grpSp>
          <p:nvGrpSpPr>
            <p:cNvPr id="3" name="Group 8"/>
            <p:cNvGrpSpPr>
              <a:grpSpLocks/>
            </p:cNvGrpSpPr>
            <p:nvPr/>
          </p:nvGrpSpPr>
          <p:grpSpPr bwMode="auto">
            <a:xfrm>
              <a:off x="6949440" y="6574536"/>
              <a:ext cx="4572000" cy="182880"/>
              <a:chOff x="6953905" y="6574536"/>
              <a:chExt cx="4572000" cy="182880"/>
            </a:xfrm>
          </p:grpSpPr>
          <p:sp>
            <p:nvSpPr>
              <p:cNvPr id="1035" name="TextBox 25"/>
              <p:cNvSpPr txBox="1">
                <a:spLocks noChangeArrowheads="1"/>
              </p:cNvSpPr>
              <p:nvPr/>
            </p:nvSpPr>
            <p:spPr bwMode="auto">
              <a:xfrm>
                <a:off x="9458980" y="6574536"/>
                <a:ext cx="1177925"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12813" eaLnBrk="0" hangingPunct="0">
                  <a:defRPr sz="2400">
                    <a:solidFill>
                      <a:schemeClr val="tx1"/>
                    </a:solidFill>
                    <a:latin typeface="Arial" charset="0"/>
                    <a:ea typeface="ＭＳ Ｐゴシック" charset="0"/>
                    <a:cs typeface="Arial" charset="0"/>
                  </a:defRPr>
                </a:lvl1pPr>
                <a:lvl2pPr marL="742950" indent="-285750" defTabSz="912813" eaLnBrk="0" hangingPunct="0">
                  <a:defRPr sz="2400">
                    <a:solidFill>
                      <a:schemeClr val="tx1"/>
                    </a:solidFill>
                    <a:latin typeface="Arial" charset="0"/>
                    <a:ea typeface="Arial" charset="0"/>
                    <a:cs typeface="Arial" charset="0"/>
                  </a:defRPr>
                </a:lvl2pPr>
                <a:lvl3pPr marL="1143000" indent="-228600" defTabSz="912813" eaLnBrk="0" hangingPunct="0">
                  <a:defRPr sz="2400">
                    <a:solidFill>
                      <a:schemeClr val="tx1"/>
                    </a:solidFill>
                    <a:latin typeface="Arial" charset="0"/>
                    <a:ea typeface="Arial" charset="0"/>
                    <a:cs typeface="Arial" charset="0"/>
                  </a:defRPr>
                </a:lvl3pPr>
                <a:lvl4pPr marL="1600200" indent="-228600" defTabSz="912813" eaLnBrk="0" hangingPunct="0">
                  <a:defRPr sz="2400">
                    <a:solidFill>
                      <a:schemeClr val="tx1"/>
                    </a:solidFill>
                    <a:latin typeface="Arial" charset="0"/>
                    <a:ea typeface="Arial" charset="0"/>
                    <a:cs typeface="Arial" charset="0"/>
                  </a:defRPr>
                </a:lvl4pPr>
                <a:lvl5pPr marL="2057400" indent="-228600" defTabSz="912813" eaLnBrk="0" hangingPunct="0">
                  <a:defRPr sz="2400">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sz="2400">
                    <a:solidFill>
                      <a:schemeClr val="tx1"/>
                    </a:solidFill>
                    <a:latin typeface="Arial" charset="0"/>
                    <a:ea typeface="Arial" charset="0"/>
                    <a:cs typeface="Arial" charset="0"/>
                  </a:defRPr>
                </a:lvl9pPr>
              </a:lstStyle>
              <a:p>
                <a:pPr algn="r" eaLnBrk="1" hangingPunct="1">
                  <a:defRPr/>
                </a:pPr>
                <a:fld id="{75980DF0-75D0-FD4C-983E-614B6986212F}" type="datetime3">
                  <a:rPr lang="en-US" sz="700" smtClean="0">
                    <a:solidFill>
                      <a:srgbClr val="7F7F7F"/>
                    </a:solidFill>
                    <a:latin typeface="Arial Narrow" charset="0"/>
                  </a:rPr>
                  <a:pPr algn="r" eaLnBrk="1" hangingPunct="1">
                    <a:defRPr/>
                  </a:pPr>
                  <a:t>22 January 2015</a:t>
                </a:fld>
                <a:endParaRPr lang="en-US" sz="700" dirty="0" smtClean="0">
                  <a:solidFill>
                    <a:srgbClr val="7F7F7F"/>
                  </a:solidFill>
                  <a:latin typeface="Arial Narrow" charset="0"/>
                </a:endParaRPr>
              </a:p>
            </p:txBody>
          </p:sp>
          <p:sp>
            <p:nvSpPr>
              <p:cNvPr id="1036" name="Rectangle 26"/>
              <p:cNvSpPr>
                <a:spLocks noChangeArrowheads="1"/>
              </p:cNvSpPr>
              <p:nvPr/>
            </p:nvSpPr>
            <p:spPr bwMode="auto">
              <a:xfrm>
                <a:off x="9260545" y="6589264"/>
                <a:ext cx="1163039" cy="153425"/>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684616"/>
                <a:endParaRPr lang="en-US" sz="1400" dirty="0">
                  <a:solidFill>
                    <a:prstClr val="black"/>
                  </a:solidFill>
                </a:endParaRPr>
              </a:p>
            </p:txBody>
          </p:sp>
          <p:sp>
            <p:nvSpPr>
              <p:cNvPr id="1037" name="Footer Placeholder 3"/>
              <p:cNvSpPr txBox="1">
                <a:spLocks/>
              </p:cNvSpPr>
              <p:nvPr/>
            </p:nvSpPr>
            <p:spPr bwMode="auto">
              <a:xfrm>
                <a:off x="6953905" y="6574536"/>
                <a:ext cx="4572000"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defTabSz="912813" eaLnBrk="0" hangingPunct="0">
                  <a:tabLst>
                    <a:tab pos="798513" algn="r"/>
                  </a:tabLst>
                  <a:defRPr sz="2400">
                    <a:solidFill>
                      <a:schemeClr val="tx1"/>
                    </a:solidFill>
                    <a:latin typeface="Arial" charset="0"/>
                    <a:ea typeface="ＭＳ Ｐゴシック" charset="0"/>
                    <a:cs typeface="Arial" charset="0"/>
                  </a:defRPr>
                </a:lvl1pPr>
                <a:lvl2pPr marL="742950" indent="-285750" defTabSz="912813" eaLnBrk="0" hangingPunct="0">
                  <a:tabLst>
                    <a:tab pos="798513" algn="r"/>
                  </a:tabLst>
                  <a:defRPr sz="2400">
                    <a:solidFill>
                      <a:schemeClr val="tx1"/>
                    </a:solidFill>
                    <a:latin typeface="Arial" charset="0"/>
                    <a:ea typeface="Arial" charset="0"/>
                    <a:cs typeface="Arial" charset="0"/>
                  </a:defRPr>
                </a:lvl2pPr>
                <a:lvl3pPr marL="1143000" indent="-228600" defTabSz="912813" eaLnBrk="0" hangingPunct="0">
                  <a:tabLst>
                    <a:tab pos="798513" algn="r"/>
                  </a:tabLst>
                  <a:defRPr sz="2400">
                    <a:solidFill>
                      <a:schemeClr val="tx1"/>
                    </a:solidFill>
                    <a:latin typeface="Arial" charset="0"/>
                    <a:ea typeface="Arial" charset="0"/>
                    <a:cs typeface="Arial" charset="0"/>
                  </a:defRPr>
                </a:lvl3pPr>
                <a:lvl4pPr marL="1600200" indent="-228600" defTabSz="912813" eaLnBrk="0" hangingPunct="0">
                  <a:tabLst>
                    <a:tab pos="798513" algn="r"/>
                  </a:tabLst>
                  <a:defRPr sz="2400">
                    <a:solidFill>
                      <a:schemeClr val="tx1"/>
                    </a:solidFill>
                    <a:latin typeface="Arial" charset="0"/>
                    <a:ea typeface="Arial" charset="0"/>
                    <a:cs typeface="Arial" charset="0"/>
                  </a:defRPr>
                </a:lvl4pPr>
                <a:lvl5pPr marL="2057400" indent="-228600" defTabSz="912813" eaLnBrk="0" hangingPunct="0">
                  <a:tabLst>
                    <a:tab pos="798513" algn="r"/>
                  </a:tabLst>
                  <a:defRPr sz="2400">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tabLst>
                    <a:tab pos="798513" algn="r"/>
                  </a:tabLst>
                  <a:defRPr sz="2400">
                    <a:solidFill>
                      <a:schemeClr val="tx1"/>
                    </a:solidFill>
                    <a:latin typeface="Arial" charset="0"/>
                    <a:ea typeface="Arial" charset="0"/>
                    <a:cs typeface="Arial" charset="0"/>
                  </a:defRPr>
                </a:lvl9pPr>
              </a:lstStyle>
              <a:p>
                <a:pPr algn="r" eaLnBrk="1" hangingPunct="1">
                  <a:defRPr/>
                </a:pPr>
                <a:r>
                  <a:rPr lang="en-US" sz="700" dirty="0" smtClean="0">
                    <a:solidFill>
                      <a:srgbClr val="7F7F7F"/>
                    </a:solidFill>
                    <a:latin typeface="Arial Narrow" charset="0"/>
                  </a:rPr>
                  <a:t>. All Rights Reserved.</a:t>
                </a:r>
              </a:p>
            </p:txBody>
          </p:sp>
        </p:grpSp>
        <p:sp>
          <p:nvSpPr>
            <p:cNvPr id="1034" name="TextBox 24"/>
            <p:cNvSpPr txBox="1">
              <a:spLocks noChangeArrowheads="1"/>
            </p:cNvSpPr>
            <p:nvPr/>
          </p:nvSpPr>
          <p:spPr bwMode="auto">
            <a:xfrm>
              <a:off x="10178415" y="6574536"/>
              <a:ext cx="258763" cy="182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700" dirty="0" smtClean="0">
                  <a:solidFill>
                    <a:srgbClr val="7F7F7F"/>
                  </a:solidFill>
                  <a:latin typeface="Arial Narrow" charset="0"/>
                </a:rPr>
                <a:t>© 3M</a:t>
              </a:r>
              <a:endParaRPr lang="en-US" sz="1400" dirty="0" smtClean="0">
                <a:solidFill>
                  <a:prstClr val="black"/>
                </a:solidFill>
                <a:latin typeface="Arial Narrow" charset="0"/>
              </a:endParaRPr>
            </a:p>
          </p:txBody>
        </p:sp>
      </p:grpSp>
      <p:pic>
        <p:nvPicPr>
          <p:cNvPr id="1032" name="Picture 13" descr="3M_logo.emf"/>
          <p:cNvPicPr>
            <a:picLocks noChangeAspect="1"/>
          </p:cNvPicPr>
          <p:nvPr/>
        </p:nvPicPr>
        <p:blipFill>
          <a:blip r:embed="rId20" cstate="print">
            <a:extLst>
              <a:ext uri="{28A0092B-C50C-407E-A947-70E740481C1C}">
                <a14:useLocalDpi xmlns:a14="http://schemas.microsoft.com/office/drawing/2010/main"/>
              </a:ext>
            </a:extLst>
          </a:blip>
          <a:srcRect/>
          <a:stretch>
            <a:fillRect/>
          </a:stretch>
        </p:blipFill>
        <p:spPr bwMode="auto">
          <a:xfrm>
            <a:off x="4382641" y="4822035"/>
            <a:ext cx="390627" cy="198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CtocTemplateFlags.png"/>
          <p:cNvPicPr>
            <a:picLocks noChangeAspect="1"/>
          </p:cNvPicPr>
          <p:nvPr userDrawn="1"/>
        </p:nvPicPr>
        <p:blipFill>
          <a:blip r:embed="rId21" cstate="print"/>
          <a:srcRect/>
          <a:stretch>
            <a:fillRect/>
          </a:stretch>
        </p:blipFill>
        <p:spPr>
          <a:xfrm>
            <a:off x="7334250" y="0"/>
            <a:ext cx="1809750" cy="438150"/>
          </a:xfrm>
          <a:prstGeom prst="rect">
            <a:avLst/>
          </a:prstGeom>
        </p:spPr>
      </p:pic>
    </p:spTree>
    <p:extLst>
      <p:ext uri="{BB962C8B-B14F-4D97-AF65-F5344CB8AC3E}">
        <p14:creationId xmlns:p14="http://schemas.microsoft.com/office/powerpoint/2010/main" val="4091282475"/>
      </p:ext>
    </p:extLst>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 id="2147485026" r:id="rId12"/>
    <p:sldLayoutId id="2147485027" r:id="rId13"/>
    <p:sldLayoutId id="2147485028" r:id="rId14"/>
    <p:sldLayoutId id="2147485029" r:id="rId15"/>
    <p:sldLayoutId id="2147485030" r:id="rId16"/>
    <p:sldLayoutId id="2147485031" r:id="rId17"/>
    <p:sldLayoutId id="2147485032" r:id="rId18"/>
  </p:sldLayoutIdLst>
  <p:transition>
    <p:fade/>
  </p:transition>
  <p:timing>
    <p:tnLst>
      <p:par>
        <p:cTn id="1" dur="indefinite" restart="never" nodeType="tmRoot"/>
      </p:par>
    </p:tnLst>
  </p:timing>
  <p:hf hdr="0" ftr="0"/>
  <p:txStyles>
    <p:titleStyle>
      <a:lvl1pPr algn="l" rtl="0" eaLnBrk="1" fontAlgn="base" hangingPunct="1">
        <a:lnSpc>
          <a:spcPct val="85000"/>
        </a:lnSpc>
        <a:spcBef>
          <a:spcPct val="0"/>
        </a:spcBef>
        <a:spcAft>
          <a:spcPts val="225"/>
        </a:spcAft>
        <a:defRPr lang="en-US" sz="2400" dirty="0">
          <a:solidFill>
            <a:schemeClr val="tx1"/>
          </a:solidFill>
          <a:latin typeface="+mj-lt"/>
          <a:ea typeface="ＭＳ Ｐゴシック" charset="0"/>
          <a:cs typeface="ＭＳ Ｐゴシック" charset="0"/>
        </a:defRPr>
      </a:lvl1pPr>
      <a:lvl2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2pPr>
      <a:lvl3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3pPr>
      <a:lvl4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4pPr>
      <a:lvl5pPr algn="l" rtl="0" eaLnBrk="1" fontAlgn="base" hangingPunct="1">
        <a:lnSpc>
          <a:spcPct val="85000"/>
        </a:lnSpc>
        <a:spcBef>
          <a:spcPct val="0"/>
        </a:spcBef>
        <a:spcAft>
          <a:spcPts val="225"/>
        </a:spcAft>
        <a:defRPr sz="2400">
          <a:solidFill>
            <a:schemeClr val="tx1"/>
          </a:solidFill>
          <a:latin typeface="Arial Narrow" charset="0"/>
          <a:ea typeface="ＭＳ Ｐゴシック" charset="0"/>
          <a:cs typeface="ＭＳ Ｐゴシック" charset="0"/>
        </a:defRPr>
      </a:lvl5pPr>
      <a:lvl6pPr marL="342901"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6pPr>
      <a:lvl7pPr marL="685805"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7pPr>
      <a:lvl8pPr marL="1028708"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8pPr>
      <a:lvl9pPr marL="1371612" algn="l" rtl="0" eaLnBrk="1" fontAlgn="base" hangingPunct="1">
        <a:lnSpc>
          <a:spcPct val="75000"/>
        </a:lnSpc>
        <a:spcBef>
          <a:spcPct val="0"/>
        </a:spcBef>
        <a:spcAft>
          <a:spcPct val="0"/>
        </a:spcAft>
        <a:defRPr sz="2400">
          <a:solidFill>
            <a:schemeClr val="tx1"/>
          </a:solidFill>
          <a:latin typeface="Arial Narrow" charset="0"/>
          <a:ea typeface="Arial" charset="0"/>
          <a:cs typeface="Arial" charset="0"/>
        </a:defRPr>
      </a:lvl9pPr>
    </p:titleStyle>
    <p:bodyStyle>
      <a:lvl1pPr marL="177405" indent="-177405" algn="l" rtl="0" eaLnBrk="1" fontAlgn="base" hangingPunct="1">
        <a:spcBef>
          <a:spcPct val="20000"/>
        </a:spcBef>
        <a:spcAft>
          <a:spcPts val="375"/>
        </a:spcAft>
        <a:buClr>
          <a:schemeClr val="bg2"/>
        </a:buClr>
        <a:buFont typeface="Wingdings" charset="0"/>
        <a:buChar char="§"/>
        <a:defRPr sz="2100">
          <a:solidFill>
            <a:schemeClr val="tx1"/>
          </a:solidFill>
          <a:latin typeface="+mn-lt"/>
          <a:ea typeface="ＭＳ Ｐゴシック" charset="0"/>
          <a:cs typeface="ＭＳ Ｐゴシック" charset="0"/>
        </a:defRPr>
      </a:lvl1pPr>
      <a:lvl2pPr marL="431010" indent="-253605" algn="l" rtl="0" eaLnBrk="1" fontAlgn="base" hangingPunct="1">
        <a:spcBef>
          <a:spcPts val="450"/>
        </a:spcBef>
        <a:spcAft>
          <a:spcPts val="450"/>
        </a:spcAft>
        <a:buClr>
          <a:schemeClr val="bg2"/>
        </a:buClr>
        <a:buSzPct val="100000"/>
        <a:buFont typeface="Arial Narrow" charset="0"/>
        <a:buChar char="―"/>
        <a:defRPr sz="1800">
          <a:solidFill>
            <a:schemeClr val="tx1"/>
          </a:solidFill>
          <a:latin typeface="+mn-lt"/>
          <a:ea typeface="ＭＳ Ｐゴシック" charset="0"/>
          <a:cs typeface="+mn-cs"/>
        </a:defRPr>
      </a:lvl2pPr>
      <a:lvl3pPr marL="553646" indent="-122636" algn="l" rtl="0" eaLnBrk="1" fontAlgn="base" hangingPunct="1">
        <a:spcBef>
          <a:spcPts val="450"/>
        </a:spcBef>
        <a:spcAft>
          <a:spcPts val="450"/>
        </a:spcAft>
        <a:buClr>
          <a:schemeClr val="bg2"/>
        </a:buClr>
        <a:buSzPct val="80000"/>
        <a:buFont typeface="Arial" charset="0"/>
        <a:buChar char="•"/>
        <a:defRPr sz="1500">
          <a:solidFill>
            <a:schemeClr val="tx1"/>
          </a:solidFill>
          <a:latin typeface="+mn-lt"/>
          <a:ea typeface="ＭＳ Ｐゴシック" charset="0"/>
          <a:cs typeface="+mn-cs"/>
        </a:defRPr>
      </a:lvl3pPr>
      <a:lvl4pPr marL="685805" indent="-132159" algn="l" rtl="0" eaLnBrk="1" fontAlgn="base" hangingPunct="1">
        <a:spcBef>
          <a:spcPts val="450"/>
        </a:spcBef>
        <a:spcAft>
          <a:spcPts val="450"/>
        </a:spcAft>
        <a:buClr>
          <a:schemeClr val="bg2"/>
        </a:buClr>
        <a:buSzPct val="100000"/>
        <a:buFont typeface="Arial Narrow" charset="0"/>
        <a:buChar char="–"/>
        <a:defRPr>
          <a:solidFill>
            <a:schemeClr val="tx1"/>
          </a:solidFill>
          <a:latin typeface="+mn-lt"/>
          <a:ea typeface="ＭＳ Ｐゴシック" charset="0"/>
          <a:cs typeface="+mn-cs"/>
        </a:defRPr>
      </a:lvl4pPr>
      <a:lvl5pPr marL="1371612" indent="-410770" algn="l" rtl="0" eaLnBrk="1" fontAlgn="base" hangingPunct="1">
        <a:spcBef>
          <a:spcPts val="450"/>
        </a:spcBef>
        <a:spcAft>
          <a:spcPts val="450"/>
        </a:spcAft>
        <a:buClr>
          <a:srgbClr val="948A54"/>
        </a:buClr>
        <a:buSzPct val="80000"/>
        <a:buFont typeface="Wingdings" charset="0"/>
        <a:buChar char="§"/>
        <a:defRPr sz="1200">
          <a:solidFill>
            <a:srgbClr val="4D4D4D"/>
          </a:solidFill>
          <a:latin typeface="+mn-lt"/>
          <a:ea typeface="ＭＳ Ｐゴシック" charset="0"/>
          <a:cs typeface="+mn-cs"/>
        </a:defRPr>
      </a:lvl5pPr>
      <a:lvl6pPr marL="1885967" indent="-171452" algn="l" rtl="0" eaLnBrk="1" fontAlgn="base" hangingPunct="1">
        <a:spcBef>
          <a:spcPct val="20000"/>
        </a:spcBef>
        <a:spcAft>
          <a:spcPct val="0"/>
        </a:spcAft>
        <a:buChar char="»"/>
        <a:defRPr sz="1200">
          <a:solidFill>
            <a:srgbClr val="4D4D4D"/>
          </a:solidFill>
          <a:latin typeface="+mn-lt"/>
          <a:ea typeface="+mn-ea"/>
          <a:cs typeface="+mn-cs"/>
        </a:defRPr>
      </a:lvl6pPr>
      <a:lvl7pPr marL="2228868" indent="-171452" algn="l" rtl="0" eaLnBrk="1" fontAlgn="base" hangingPunct="1">
        <a:spcBef>
          <a:spcPct val="20000"/>
        </a:spcBef>
        <a:spcAft>
          <a:spcPct val="0"/>
        </a:spcAft>
        <a:buChar char="»"/>
        <a:defRPr sz="1200">
          <a:solidFill>
            <a:srgbClr val="4D4D4D"/>
          </a:solidFill>
          <a:latin typeface="+mn-lt"/>
          <a:ea typeface="+mn-ea"/>
          <a:cs typeface="+mn-cs"/>
        </a:defRPr>
      </a:lvl7pPr>
      <a:lvl8pPr marL="2571772" indent="-171452" algn="l" rtl="0" eaLnBrk="1" fontAlgn="base" hangingPunct="1">
        <a:spcBef>
          <a:spcPct val="20000"/>
        </a:spcBef>
        <a:spcAft>
          <a:spcPct val="0"/>
        </a:spcAft>
        <a:buChar char="»"/>
        <a:defRPr sz="1200">
          <a:solidFill>
            <a:srgbClr val="4D4D4D"/>
          </a:solidFill>
          <a:latin typeface="+mn-lt"/>
          <a:ea typeface="+mn-ea"/>
          <a:cs typeface="+mn-cs"/>
        </a:defRPr>
      </a:lvl8pPr>
      <a:lvl9pPr marL="2914675" indent="-171452" algn="l" rtl="0" eaLnBrk="1" fontAlgn="base" hangingPunct="1">
        <a:spcBef>
          <a:spcPct val="20000"/>
        </a:spcBef>
        <a:spcAft>
          <a:spcPct val="0"/>
        </a:spcAft>
        <a:buChar char="»"/>
        <a:defRPr sz="1200">
          <a:solidFill>
            <a:srgbClr val="4D4D4D"/>
          </a:solidFill>
          <a:latin typeface="+mn-lt"/>
          <a:ea typeface="+mn-ea"/>
          <a:cs typeface="+mn-cs"/>
        </a:defRPr>
      </a:lvl9pPr>
    </p:bodyStyle>
    <p:otherStyle>
      <a:defPPr>
        <a:defRPr lang="en-US"/>
      </a:defPPr>
      <a:lvl1pPr marL="0" algn="l" defTabSz="342901" rtl="0" eaLnBrk="1" latinLnBrk="0" hangingPunct="1">
        <a:defRPr sz="1400" kern="1200">
          <a:solidFill>
            <a:schemeClr val="tx1"/>
          </a:solidFill>
          <a:latin typeface="+mn-lt"/>
          <a:ea typeface="+mn-ea"/>
          <a:cs typeface="+mn-cs"/>
        </a:defRPr>
      </a:lvl1pPr>
      <a:lvl2pPr marL="342901" algn="l" defTabSz="342901" rtl="0" eaLnBrk="1" latinLnBrk="0" hangingPunct="1">
        <a:defRPr sz="1400" kern="1200">
          <a:solidFill>
            <a:schemeClr val="tx1"/>
          </a:solidFill>
          <a:latin typeface="+mn-lt"/>
          <a:ea typeface="+mn-ea"/>
          <a:cs typeface="+mn-cs"/>
        </a:defRPr>
      </a:lvl2pPr>
      <a:lvl3pPr marL="685805" algn="l" defTabSz="342901" rtl="0" eaLnBrk="1" latinLnBrk="0" hangingPunct="1">
        <a:defRPr sz="1400" kern="1200">
          <a:solidFill>
            <a:schemeClr val="tx1"/>
          </a:solidFill>
          <a:latin typeface="+mn-lt"/>
          <a:ea typeface="+mn-ea"/>
          <a:cs typeface="+mn-cs"/>
        </a:defRPr>
      </a:lvl3pPr>
      <a:lvl4pPr marL="1028708" algn="l" defTabSz="342901" rtl="0" eaLnBrk="1" latinLnBrk="0" hangingPunct="1">
        <a:defRPr sz="1400" kern="1200">
          <a:solidFill>
            <a:schemeClr val="tx1"/>
          </a:solidFill>
          <a:latin typeface="+mn-lt"/>
          <a:ea typeface="+mn-ea"/>
          <a:cs typeface="+mn-cs"/>
        </a:defRPr>
      </a:lvl4pPr>
      <a:lvl5pPr marL="1371612" algn="l" defTabSz="342901" rtl="0" eaLnBrk="1" latinLnBrk="0" hangingPunct="1">
        <a:defRPr sz="1400" kern="1200">
          <a:solidFill>
            <a:schemeClr val="tx1"/>
          </a:solidFill>
          <a:latin typeface="+mn-lt"/>
          <a:ea typeface="+mn-ea"/>
          <a:cs typeface="+mn-cs"/>
        </a:defRPr>
      </a:lvl5pPr>
      <a:lvl6pPr marL="1714513" algn="l" defTabSz="342901" rtl="0" eaLnBrk="1" latinLnBrk="0" hangingPunct="1">
        <a:defRPr sz="1400" kern="1200">
          <a:solidFill>
            <a:schemeClr val="tx1"/>
          </a:solidFill>
          <a:latin typeface="+mn-lt"/>
          <a:ea typeface="+mn-ea"/>
          <a:cs typeface="+mn-cs"/>
        </a:defRPr>
      </a:lvl6pPr>
      <a:lvl7pPr marL="2057417" algn="l" defTabSz="342901" rtl="0" eaLnBrk="1" latinLnBrk="0" hangingPunct="1">
        <a:defRPr sz="1400" kern="1200">
          <a:solidFill>
            <a:schemeClr val="tx1"/>
          </a:solidFill>
          <a:latin typeface="+mn-lt"/>
          <a:ea typeface="+mn-ea"/>
          <a:cs typeface="+mn-cs"/>
        </a:defRPr>
      </a:lvl7pPr>
      <a:lvl8pPr marL="2400320" algn="l" defTabSz="342901" rtl="0" eaLnBrk="1" latinLnBrk="0" hangingPunct="1">
        <a:defRPr sz="1400" kern="1200">
          <a:solidFill>
            <a:schemeClr val="tx1"/>
          </a:solidFill>
          <a:latin typeface="+mn-lt"/>
          <a:ea typeface="+mn-ea"/>
          <a:cs typeface="+mn-cs"/>
        </a:defRPr>
      </a:lvl8pPr>
      <a:lvl9pPr marL="2743224" algn="l" defTabSz="34290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llage23.png"/>
          <p:cNvPicPr>
            <a:picLocks noChangeAspect="1"/>
          </p:cNvPicPr>
          <p:nvPr/>
        </p:nvPicPr>
        <p:blipFill>
          <a:blip r:embed="rId3" cstate="print"/>
          <a:stretch>
            <a:fillRect/>
          </a:stretch>
        </p:blipFill>
        <p:spPr>
          <a:xfrm>
            <a:off x="0" y="672"/>
            <a:ext cx="9144000" cy="5142161"/>
          </a:xfrm>
          <a:prstGeom prst="rect">
            <a:avLst/>
          </a:prstGeom>
        </p:spPr>
      </p:pic>
      <p:sp>
        <p:nvSpPr>
          <p:cNvPr id="5" name="TextBox 4"/>
          <p:cNvSpPr txBox="1"/>
          <p:nvPr/>
        </p:nvSpPr>
        <p:spPr>
          <a:xfrm>
            <a:off x="609600" y="4095750"/>
            <a:ext cx="7162800" cy="685800"/>
          </a:xfrm>
          <a:prstGeom prst="rect">
            <a:avLst/>
          </a:prstGeom>
          <a:noFill/>
        </p:spPr>
        <p:txBody>
          <a:bodyPr wrap="none" numCol="2" rtlCol="0">
            <a:noAutofit/>
          </a:bodyPr>
          <a:lstStyle/>
          <a:p>
            <a:r>
              <a:rPr lang="en-US" sz="1600" dirty="0" smtClean="0">
                <a:latin typeface="+mn-lt"/>
              </a:rPr>
              <a:t>[Primary Team Members – don’t need to list contacts and consultants on title page]</a:t>
            </a:r>
          </a:p>
          <a:p>
            <a:endParaRPr lang="en-US" sz="1600" dirty="0" smtClean="0">
              <a:latin typeface="+mn-lt"/>
            </a:endParaRPr>
          </a:p>
        </p:txBody>
      </p:sp>
      <p:sp>
        <p:nvSpPr>
          <p:cNvPr id="6" name="Title 5"/>
          <p:cNvSpPr>
            <a:spLocks noGrp="1"/>
          </p:cNvSpPr>
          <p:nvPr>
            <p:ph type="ctrTitle"/>
          </p:nvPr>
        </p:nvSpPr>
        <p:spPr/>
        <p:txBody>
          <a:bodyPr/>
          <a:lstStyle/>
          <a:p>
            <a:r>
              <a:rPr lang="en-US" sz="3200" dirty="0" smtClean="0">
                <a:solidFill>
                  <a:srgbClr val="000000"/>
                </a:solidFill>
                <a:latin typeface="Arial Narrow" pitchFamily="34" charset="0"/>
              </a:rPr>
              <a:t>SEMS [project name] NTI </a:t>
            </a:r>
            <a:br>
              <a:rPr lang="en-US" sz="3200" dirty="0" smtClean="0">
                <a:solidFill>
                  <a:srgbClr val="000000"/>
                </a:solidFill>
                <a:latin typeface="Arial Narrow" pitchFamily="34" charset="0"/>
              </a:rPr>
            </a:br>
            <a:endParaRPr lang="en-US" sz="3200" dirty="0"/>
          </a:p>
        </p:txBody>
      </p:sp>
      <p:sp>
        <p:nvSpPr>
          <p:cNvPr id="7" name="Subtitle 6"/>
          <p:cNvSpPr>
            <a:spLocks noGrp="1"/>
          </p:cNvSpPr>
          <p:nvPr>
            <p:ph type="subTitle" idx="1"/>
          </p:nvPr>
        </p:nvSpPr>
        <p:spPr>
          <a:xfrm>
            <a:off x="533400" y="514350"/>
            <a:ext cx="8094548" cy="205740"/>
          </a:xfrm>
        </p:spPr>
        <p:txBody>
          <a:bodyPr/>
          <a:lstStyle/>
          <a:p>
            <a:r>
              <a:rPr lang="en-US" i="1" dirty="0" smtClean="0">
                <a:solidFill>
                  <a:srgbClr val="000000"/>
                </a:solidFill>
                <a:latin typeface="Arial Narrow" pitchFamily="34" charset="0"/>
              </a:rPr>
              <a:t>Initiate to </a:t>
            </a:r>
            <a:r>
              <a:rPr lang="en-US" i="1" dirty="0" err="1" smtClean="0">
                <a:solidFill>
                  <a:srgbClr val="000000"/>
                </a:solidFill>
                <a:latin typeface="Arial Narrow" pitchFamily="34" charset="0"/>
              </a:rPr>
              <a:t>PreNTI</a:t>
            </a:r>
            <a:r>
              <a:rPr lang="en-US" i="1" dirty="0" smtClean="0">
                <a:solidFill>
                  <a:srgbClr val="000000"/>
                </a:solidFill>
                <a:latin typeface="Arial Narrow" pitchFamily="34" charset="0"/>
              </a:rPr>
              <a:t> Presentation [or Initiate to Explore Presentation or </a:t>
            </a:r>
            <a:r>
              <a:rPr lang="en-US" i="1" dirty="0" err="1" smtClean="0">
                <a:solidFill>
                  <a:srgbClr val="000000"/>
                </a:solidFill>
                <a:latin typeface="Arial Narrow" pitchFamily="34" charset="0"/>
              </a:rPr>
              <a:t>PreNTI</a:t>
            </a:r>
            <a:r>
              <a:rPr lang="en-US" i="1" dirty="0" smtClean="0">
                <a:solidFill>
                  <a:srgbClr val="000000"/>
                </a:solidFill>
                <a:latin typeface="Arial Narrow" pitchFamily="34" charset="0"/>
              </a:rPr>
              <a:t> to Explore Presentation etc.]</a:t>
            </a:r>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1800" dirty="0" smtClean="0"/>
              <a:t>CHIM - Exclusive partner with Home Depot: </a:t>
            </a:r>
          </a:p>
          <a:p>
            <a:pPr lvl="1"/>
            <a:r>
              <a:rPr lang="en-US" sz="1400" dirty="0" smtClean="0"/>
              <a:t>General purpose work glove and grip tape combo</a:t>
            </a:r>
          </a:p>
          <a:p>
            <a:pPr lvl="1"/>
            <a:r>
              <a:rPr lang="en-US" sz="1400" dirty="0" smtClean="0"/>
              <a:t>Ingredient branded</a:t>
            </a:r>
          </a:p>
          <a:p>
            <a:pPr lvl="1"/>
            <a:r>
              <a:rPr lang="en-US" sz="1400" dirty="0" smtClean="0"/>
              <a:t>Anticipated sales up to $30 million</a:t>
            </a:r>
          </a:p>
          <a:p>
            <a:r>
              <a:rPr lang="en-US" sz="1800" dirty="0" smtClean="0"/>
              <a:t>IATD - gripping materials </a:t>
            </a:r>
          </a:p>
          <a:p>
            <a:pPr lvl="1"/>
            <a:r>
              <a:rPr lang="en-US" sz="1400" dirty="0" smtClean="0"/>
              <a:t>$300-400 million overall for the gripping program: TMO</a:t>
            </a:r>
          </a:p>
          <a:p>
            <a:pPr lvl="1"/>
            <a:r>
              <a:rPr lang="en-US" sz="1400" dirty="0" smtClean="0"/>
              <a:t>TMO for vibration reduction around $30 million</a:t>
            </a:r>
          </a:p>
          <a:p>
            <a:r>
              <a:rPr lang="en-US" sz="1800" dirty="0" smtClean="0"/>
              <a:t>Abrasives systems - power tools</a:t>
            </a:r>
          </a:p>
          <a:p>
            <a:pPr lvl="1"/>
            <a:r>
              <a:rPr lang="en-US" sz="1400" dirty="0" smtClean="0"/>
              <a:t>Currently, $30 million in sales per year</a:t>
            </a:r>
          </a:p>
          <a:p>
            <a:pPr lvl="1"/>
            <a:r>
              <a:rPr lang="en-US" sz="1400" dirty="0" smtClean="0"/>
              <a:t>Future (20-30% growth per year)</a:t>
            </a:r>
          </a:p>
          <a:p>
            <a:pPr lvl="1"/>
            <a:r>
              <a:rPr lang="en-US" sz="1400" dirty="0" smtClean="0"/>
              <a:t>Potential market size: $100 million</a:t>
            </a:r>
          </a:p>
          <a:p>
            <a:pPr lvl="1"/>
            <a:r>
              <a:rPr lang="en-US" sz="1400" dirty="0" smtClean="0"/>
              <a:t>Vibration is #1 concern for employers</a:t>
            </a:r>
          </a:p>
        </p:txBody>
      </p:sp>
      <p:sp>
        <p:nvSpPr>
          <p:cNvPr id="2" name="Title 1"/>
          <p:cNvSpPr>
            <a:spLocks noGrp="1"/>
          </p:cNvSpPr>
          <p:nvPr>
            <p:ph type="ctrTitle"/>
          </p:nvPr>
        </p:nvSpPr>
        <p:spPr/>
        <p:txBody>
          <a:bodyPr/>
          <a:lstStyle/>
          <a:p>
            <a:r>
              <a:rPr lang="en-US" dirty="0" smtClean="0"/>
              <a:t>Business Justification</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endParaRPr lang="en-US"/>
          </a:p>
        </p:txBody>
      </p:sp>
      <p:sp>
        <p:nvSpPr>
          <p:cNvPr id="3" name="Title 2"/>
          <p:cNvSpPr>
            <a:spLocks noGrp="1"/>
          </p:cNvSpPr>
          <p:nvPr>
            <p:ph type="ctrTitle"/>
          </p:nvPr>
        </p:nvSpPr>
        <p:spPr/>
        <p:txBody>
          <a:bodyPr/>
          <a:lstStyle/>
          <a:p>
            <a:r>
              <a:rPr lang="en-US" dirty="0" smtClean="0"/>
              <a:t>Manufacturing Feasibility / Implementation Plan</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Pre-NTI – </a:t>
            </a:r>
            <a:r>
              <a:rPr lang="en-US" i="1" dirty="0" smtClean="0"/>
              <a:t>May 2015</a:t>
            </a:r>
          </a:p>
          <a:p>
            <a:pPr lvl="1"/>
            <a:r>
              <a:rPr lang="en-US" dirty="0" smtClean="0"/>
              <a:t>Objective: Can 3D finger data be compatible with 2D fingerprint images?  Can we develop 3D reconstruction algorithms for rapid acquisition of fingers?</a:t>
            </a:r>
          </a:p>
          <a:p>
            <a:r>
              <a:rPr lang="en-US" dirty="0" smtClean="0"/>
              <a:t>Explore – </a:t>
            </a:r>
            <a:r>
              <a:rPr lang="en-US" i="1" dirty="0" smtClean="0"/>
              <a:t>September 2015</a:t>
            </a:r>
          </a:p>
          <a:p>
            <a:pPr lvl="1"/>
            <a:r>
              <a:rPr lang="en-US" dirty="0" smtClean="0"/>
              <a:t>Objective: Develop and refine 3D finger capture hardware and algorithms tailored to the lead application requirements.  </a:t>
            </a:r>
          </a:p>
          <a:p>
            <a:r>
              <a:rPr lang="en-US" dirty="0" smtClean="0"/>
              <a:t>Qualify – </a:t>
            </a:r>
            <a:r>
              <a:rPr lang="en-US" i="1" dirty="0" smtClean="0"/>
              <a:t>January 2016</a:t>
            </a:r>
          </a:p>
          <a:p>
            <a:pPr lvl="1"/>
            <a:r>
              <a:rPr lang="en-US" dirty="0" smtClean="0"/>
              <a:t>Objective: Test performance of hardware and algorithms with varied subjects and conditions.  Refine the algorithms and hardware.</a:t>
            </a:r>
          </a:p>
          <a:p>
            <a:r>
              <a:rPr lang="en-US" dirty="0" smtClean="0"/>
              <a:t>Deploy – </a:t>
            </a:r>
            <a:r>
              <a:rPr lang="en-US" i="1" dirty="0" smtClean="0"/>
              <a:t>July 2016</a:t>
            </a:r>
          </a:p>
          <a:p>
            <a:pPr lvl="1"/>
            <a:r>
              <a:rPr lang="en-US" dirty="0" smtClean="0"/>
              <a:t>Objective: Finalize technology deployment to division</a:t>
            </a:r>
          </a:p>
          <a:p>
            <a:endParaRPr lang="en-US" dirty="0"/>
          </a:p>
        </p:txBody>
      </p:sp>
      <p:sp>
        <p:nvSpPr>
          <p:cNvPr id="3" name="Title 2"/>
          <p:cNvSpPr>
            <a:spLocks noGrp="1"/>
          </p:cNvSpPr>
          <p:nvPr>
            <p:ph type="ctrTitle"/>
          </p:nvPr>
        </p:nvSpPr>
        <p:spPr/>
        <p:txBody>
          <a:bodyPr/>
          <a:lstStyle/>
          <a:p>
            <a:r>
              <a:rPr lang="en-US" dirty="0" smtClean="0"/>
              <a:t>Project Plan – Proposed Project Schedule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Project Timeline</a:t>
            </a:r>
            <a:endParaRPr lang="en-US" dirty="0"/>
          </a:p>
        </p:txBody>
      </p:sp>
      <p:grpSp>
        <p:nvGrpSpPr>
          <p:cNvPr id="49" name="Group 48"/>
          <p:cNvGrpSpPr/>
          <p:nvPr/>
        </p:nvGrpSpPr>
        <p:grpSpPr>
          <a:xfrm>
            <a:off x="609600" y="514350"/>
            <a:ext cx="8001564" cy="4191001"/>
            <a:chOff x="837683" y="1066072"/>
            <a:chExt cx="8001564" cy="5109967"/>
          </a:xfrm>
        </p:grpSpPr>
        <p:sp>
          <p:nvSpPr>
            <p:cNvPr id="5" name="TextBox 4"/>
            <p:cNvSpPr txBox="1"/>
            <p:nvPr/>
          </p:nvSpPr>
          <p:spPr>
            <a:xfrm>
              <a:off x="837683"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a:t>
              </a:r>
              <a:endParaRPr lang="en-US" sz="500" b="1" dirty="0">
                <a:solidFill>
                  <a:schemeClr val="bg1"/>
                </a:solidFill>
                <a:latin typeface="Arial" pitchFamily="34" charset="0"/>
                <a:cs typeface="Arial" pitchFamily="34" charset="0"/>
              </a:endParaRPr>
            </a:p>
          </p:txBody>
        </p:sp>
        <p:sp>
          <p:nvSpPr>
            <p:cNvPr id="6" name="TextBox 5"/>
            <p:cNvSpPr txBox="1"/>
            <p:nvPr/>
          </p:nvSpPr>
          <p:spPr>
            <a:xfrm>
              <a:off x="838201" y="1066072"/>
              <a:ext cx="1597182" cy="318974"/>
            </a:xfrm>
            <a:prstGeom prst="rect">
              <a:avLst/>
            </a:prstGeom>
            <a:noFill/>
            <a:ln>
              <a:solidFill>
                <a:schemeClr val="tx1"/>
              </a:solidFill>
            </a:ln>
          </p:spPr>
          <p:txBody>
            <a:bodyPr wrap="square" rtlCol="0">
              <a:spAutoFit/>
            </a:bodyPr>
            <a:lstStyle/>
            <a:p>
              <a:pPr algn="ctr"/>
              <a:r>
                <a:rPr lang="en-US" sz="1050" b="1" dirty="0" smtClean="0">
                  <a:latin typeface="Arial" pitchFamily="34" charset="0"/>
                  <a:cs typeface="Arial" pitchFamily="34" charset="0"/>
                </a:rPr>
                <a:t>Month 1</a:t>
              </a:r>
              <a:endParaRPr lang="en-US" sz="1050" b="1" dirty="0">
                <a:latin typeface="Arial" pitchFamily="34" charset="0"/>
                <a:cs typeface="Arial" pitchFamily="34" charset="0"/>
              </a:endParaRPr>
            </a:p>
          </p:txBody>
        </p:sp>
        <p:cxnSp>
          <p:nvCxnSpPr>
            <p:cNvPr id="7" name="Straight Connector 6"/>
            <p:cNvCxnSpPr/>
            <p:nvPr/>
          </p:nvCxnSpPr>
          <p:spPr>
            <a:xfrm>
              <a:off x="5645988" y="2037964"/>
              <a:ext cx="0" cy="388620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824823" y="1675672"/>
              <a:ext cx="10064" cy="4466336"/>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42839" y="1655520"/>
              <a:ext cx="1599114" cy="345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latin typeface="Arial" pitchFamily="34" charset="0"/>
                  <a:cs typeface="Arial" pitchFamily="34" charset="0"/>
                </a:rPr>
                <a:t>Coating opts assessed</a:t>
              </a:r>
              <a:endParaRPr lang="en-US" sz="900" dirty="0">
                <a:solidFill>
                  <a:schemeClr val="bg1"/>
                </a:solidFill>
                <a:latin typeface="Arial" pitchFamily="34" charset="0"/>
                <a:cs typeface="Arial" pitchFamily="34" charset="0"/>
              </a:endParaRPr>
            </a:p>
          </p:txBody>
        </p:sp>
        <p:sp>
          <p:nvSpPr>
            <p:cNvPr id="10" name="Rectangle 9"/>
            <p:cNvSpPr/>
            <p:nvPr/>
          </p:nvSpPr>
          <p:spPr>
            <a:xfrm>
              <a:off x="898583" y="2443450"/>
              <a:ext cx="3854571"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Arial" pitchFamily="34" charset="0"/>
                  <a:cs typeface="Arial" pitchFamily="34" charset="0"/>
                </a:rPr>
                <a:t>Simulation of </a:t>
              </a:r>
              <a:r>
                <a:rPr lang="en-US" sz="1100" dirty="0" err="1" smtClean="0">
                  <a:solidFill>
                    <a:schemeClr val="bg1"/>
                  </a:solidFill>
                  <a:latin typeface="Symbol" pitchFamily="18" charset="2"/>
                  <a:cs typeface="Arial" pitchFamily="34" charset="0"/>
                </a:rPr>
                <a:t>D</a:t>
              </a:r>
              <a:r>
                <a:rPr lang="en-US" sz="1100" dirty="0" err="1" smtClean="0">
                  <a:solidFill>
                    <a:schemeClr val="bg1"/>
                  </a:solidFill>
                  <a:latin typeface="Arial" pitchFamily="34" charset="0"/>
                  <a:cs typeface="Arial" pitchFamily="34" charset="0"/>
                </a:rPr>
                <a:t>f</a:t>
              </a:r>
              <a:r>
                <a:rPr lang="en-US" sz="1100" dirty="0" smtClean="0">
                  <a:solidFill>
                    <a:schemeClr val="bg1"/>
                  </a:solidFill>
                  <a:latin typeface="Arial" pitchFamily="34" charset="0"/>
                  <a:cs typeface="Arial" pitchFamily="34" charset="0"/>
                </a:rPr>
                <a:t>  &amp; Q, m &amp; x</a:t>
              </a:r>
              <a:endParaRPr lang="en-US" sz="1100" dirty="0">
                <a:solidFill>
                  <a:schemeClr val="bg1"/>
                </a:solidFill>
                <a:latin typeface="Arial" pitchFamily="34" charset="0"/>
                <a:cs typeface="Arial" pitchFamily="34" charset="0"/>
              </a:endParaRPr>
            </a:p>
          </p:txBody>
        </p:sp>
        <p:sp>
          <p:nvSpPr>
            <p:cNvPr id="11" name="Rectangle 10"/>
            <p:cNvSpPr/>
            <p:nvPr/>
          </p:nvSpPr>
          <p:spPr>
            <a:xfrm>
              <a:off x="2467155" y="3135738"/>
              <a:ext cx="4770406"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bg1"/>
                  </a:solidFill>
                  <a:latin typeface="Arial" pitchFamily="34" charset="0"/>
                  <a:cs typeface="Arial" pitchFamily="34" charset="0"/>
                </a:rPr>
                <a:t>Coupon design experiments</a:t>
              </a:r>
              <a:endParaRPr lang="en-US" sz="1050" dirty="0">
                <a:solidFill>
                  <a:schemeClr val="bg1"/>
                </a:solidFill>
                <a:latin typeface="Arial" pitchFamily="34" charset="0"/>
                <a:cs typeface="Arial" pitchFamily="34" charset="0"/>
              </a:endParaRPr>
            </a:p>
          </p:txBody>
        </p:sp>
        <p:sp>
          <p:nvSpPr>
            <p:cNvPr id="12" name="Rectangle 11"/>
            <p:cNvSpPr/>
            <p:nvPr/>
          </p:nvSpPr>
          <p:spPr>
            <a:xfrm>
              <a:off x="5650302" y="3802132"/>
              <a:ext cx="2415395"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latin typeface="Arial" pitchFamily="34" charset="0"/>
                  <a:cs typeface="Arial" pitchFamily="34" charset="0"/>
                </a:rPr>
                <a:t>Iterate coupon/coating/etch designs</a:t>
              </a:r>
              <a:endParaRPr lang="en-US" sz="1000" dirty="0">
                <a:solidFill>
                  <a:schemeClr val="bg1"/>
                </a:solidFill>
                <a:latin typeface="Arial" pitchFamily="34" charset="0"/>
                <a:cs typeface="Arial" pitchFamily="34" charset="0"/>
              </a:endParaRPr>
            </a:p>
          </p:txBody>
        </p:sp>
        <p:sp>
          <p:nvSpPr>
            <p:cNvPr id="13" name="Rectangle 12"/>
            <p:cNvSpPr/>
            <p:nvPr/>
          </p:nvSpPr>
          <p:spPr>
            <a:xfrm>
              <a:off x="8100203" y="4401488"/>
              <a:ext cx="730369" cy="616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latin typeface="Arial" pitchFamily="34" charset="0"/>
                  <a:cs typeface="Arial" pitchFamily="34" charset="0"/>
                </a:rPr>
                <a:t>NTI Presentation</a:t>
              </a:r>
              <a:endParaRPr lang="en-US" sz="1050" dirty="0">
                <a:solidFill>
                  <a:schemeClr val="bg1"/>
                </a:solidFill>
                <a:latin typeface="Arial" pitchFamily="34" charset="0"/>
                <a:cs typeface="Arial" pitchFamily="34" charset="0"/>
              </a:endParaRPr>
            </a:p>
          </p:txBody>
        </p:sp>
        <p:sp>
          <p:nvSpPr>
            <p:cNvPr id="14" name="Rectangle 13"/>
            <p:cNvSpPr/>
            <p:nvPr/>
          </p:nvSpPr>
          <p:spPr>
            <a:xfrm>
              <a:off x="1932317" y="4714105"/>
              <a:ext cx="611612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Arial" pitchFamily="34" charset="0"/>
                  <a:cs typeface="Arial" pitchFamily="34" charset="0"/>
                </a:rPr>
                <a:t>IP execution (decision to file, breadth of filing, licensing need assessment)</a:t>
              </a:r>
              <a:endParaRPr lang="en-US" sz="1100" dirty="0">
                <a:solidFill>
                  <a:schemeClr val="bg1"/>
                </a:solidFill>
                <a:latin typeface="Arial" pitchFamily="34" charset="0"/>
                <a:cs typeface="Arial" pitchFamily="34" charset="0"/>
              </a:endParaRPr>
            </a:p>
          </p:txBody>
        </p:sp>
        <p:sp>
          <p:nvSpPr>
            <p:cNvPr id="15" name="TextBox 14"/>
            <p:cNvSpPr txBox="1"/>
            <p:nvPr/>
          </p:nvSpPr>
          <p:spPr>
            <a:xfrm>
              <a:off x="2439167" y="1066072"/>
              <a:ext cx="1597182" cy="318974"/>
            </a:xfrm>
            <a:prstGeom prst="rect">
              <a:avLst/>
            </a:prstGeom>
            <a:noFill/>
            <a:ln>
              <a:solidFill>
                <a:schemeClr val="tx1"/>
              </a:solidFill>
            </a:ln>
          </p:spPr>
          <p:txBody>
            <a:bodyPr wrap="square" rtlCol="0">
              <a:spAutoFit/>
            </a:bodyPr>
            <a:lstStyle/>
            <a:p>
              <a:pPr algn="ctr"/>
              <a:r>
                <a:rPr lang="en-US" sz="1050" b="1" dirty="0" smtClean="0">
                  <a:latin typeface="Arial" pitchFamily="34" charset="0"/>
                  <a:cs typeface="Arial" pitchFamily="34" charset="0"/>
                </a:rPr>
                <a:t>Month 2</a:t>
              </a:r>
              <a:endParaRPr lang="en-US" sz="1050" b="1" dirty="0">
                <a:latin typeface="Arial" pitchFamily="34" charset="0"/>
                <a:cs typeface="Arial" pitchFamily="34" charset="0"/>
              </a:endParaRPr>
            </a:p>
          </p:txBody>
        </p:sp>
        <p:sp>
          <p:nvSpPr>
            <p:cNvPr id="16" name="TextBox 15"/>
            <p:cNvSpPr txBox="1"/>
            <p:nvPr/>
          </p:nvSpPr>
          <p:spPr>
            <a:xfrm>
              <a:off x="4040133" y="1066072"/>
              <a:ext cx="1597182" cy="318974"/>
            </a:xfrm>
            <a:prstGeom prst="rect">
              <a:avLst/>
            </a:prstGeom>
            <a:noFill/>
            <a:ln>
              <a:solidFill>
                <a:schemeClr val="tx1"/>
              </a:solidFill>
            </a:ln>
          </p:spPr>
          <p:txBody>
            <a:bodyPr wrap="square" rtlCol="0">
              <a:spAutoFit/>
            </a:bodyPr>
            <a:lstStyle/>
            <a:p>
              <a:pPr algn="ctr"/>
              <a:r>
                <a:rPr lang="en-US" sz="1050" b="1" dirty="0" smtClean="0">
                  <a:latin typeface="Arial" pitchFamily="34" charset="0"/>
                  <a:cs typeface="Arial" pitchFamily="34" charset="0"/>
                </a:rPr>
                <a:t>Month 3</a:t>
              </a:r>
              <a:endParaRPr lang="en-US" sz="1050" b="1" dirty="0">
                <a:latin typeface="Arial" pitchFamily="34" charset="0"/>
                <a:cs typeface="Arial" pitchFamily="34" charset="0"/>
              </a:endParaRPr>
            </a:p>
          </p:txBody>
        </p:sp>
        <p:sp>
          <p:nvSpPr>
            <p:cNvPr id="17" name="TextBox 16"/>
            <p:cNvSpPr txBox="1"/>
            <p:nvPr/>
          </p:nvSpPr>
          <p:spPr>
            <a:xfrm>
              <a:off x="5641099" y="1066072"/>
              <a:ext cx="1597182" cy="318974"/>
            </a:xfrm>
            <a:prstGeom prst="rect">
              <a:avLst/>
            </a:prstGeom>
            <a:noFill/>
            <a:ln>
              <a:solidFill>
                <a:schemeClr val="tx1"/>
              </a:solidFill>
            </a:ln>
          </p:spPr>
          <p:txBody>
            <a:bodyPr wrap="square" rtlCol="0">
              <a:spAutoFit/>
            </a:bodyPr>
            <a:lstStyle/>
            <a:p>
              <a:pPr algn="ctr"/>
              <a:r>
                <a:rPr lang="en-US" sz="1050" b="1" dirty="0" smtClean="0">
                  <a:latin typeface="Arial" pitchFamily="34" charset="0"/>
                  <a:cs typeface="Arial" pitchFamily="34" charset="0"/>
                </a:rPr>
                <a:t>Month 4</a:t>
              </a:r>
              <a:endParaRPr lang="en-US" sz="1050" b="1" dirty="0">
                <a:latin typeface="Arial" pitchFamily="34" charset="0"/>
                <a:cs typeface="Arial" pitchFamily="34" charset="0"/>
              </a:endParaRPr>
            </a:p>
          </p:txBody>
        </p:sp>
        <p:sp>
          <p:nvSpPr>
            <p:cNvPr id="18" name="TextBox 17"/>
            <p:cNvSpPr txBox="1"/>
            <p:nvPr/>
          </p:nvSpPr>
          <p:spPr>
            <a:xfrm>
              <a:off x="7242065" y="1066072"/>
              <a:ext cx="1597182" cy="318974"/>
            </a:xfrm>
            <a:prstGeom prst="rect">
              <a:avLst/>
            </a:prstGeom>
            <a:noFill/>
            <a:ln>
              <a:solidFill>
                <a:schemeClr val="tx1"/>
              </a:solidFill>
            </a:ln>
          </p:spPr>
          <p:txBody>
            <a:bodyPr wrap="square" rtlCol="0">
              <a:spAutoFit/>
            </a:bodyPr>
            <a:lstStyle/>
            <a:p>
              <a:pPr algn="ctr"/>
              <a:r>
                <a:rPr lang="en-US" sz="1050" b="1" dirty="0" smtClean="0">
                  <a:latin typeface="Arial" pitchFamily="34" charset="0"/>
                  <a:cs typeface="Arial" pitchFamily="34" charset="0"/>
                </a:rPr>
                <a:t>Month 5</a:t>
              </a:r>
              <a:endParaRPr lang="en-US" sz="1050" b="1" dirty="0">
                <a:latin typeface="Arial" pitchFamily="34" charset="0"/>
                <a:cs typeface="Arial" pitchFamily="34" charset="0"/>
              </a:endParaRPr>
            </a:p>
          </p:txBody>
        </p:sp>
        <p:sp>
          <p:nvSpPr>
            <p:cNvPr id="19" name="TextBox 18"/>
            <p:cNvSpPr txBox="1"/>
            <p:nvPr/>
          </p:nvSpPr>
          <p:spPr>
            <a:xfrm>
              <a:off x="1239458"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2</a:t>
              </a:r>
              <a:endParaRPr lang="en-US" sz="500" b="1" dirty="0">
                <a:solidFill>
                  <a:schemeClr val="bg1"/>
                </a:solidFill>
                <a:latin typeface="Arial" pitchFamily="34" charset="0"/>
                <a:cs typeface="Arial" pitchFamily="34" charset="0"/>
              </a:endParaRPr>
            </a:p>
          </p:txBody>
        </p:sp>
        <p:sp>
          <p:nvSpPr>
            <p:cNvPr id="20" name="TextBox 19"/>
            <p:cNvSpPr txBox="1"/>
            <p:nvPr/>
          </p:nvSpPr>
          <p:spPr>
            <a:xfrm>
              <a:off x="1637518"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3</a:t>
              </a:r>
              <a:endParaRPr lang="en-US" sz="500" b="1" dirty="0">
                <a:solidFill>
                  <a:schemeClr val="bg1"/>
                </a:solidFill>
                <a:latin typeface="Arial" pitchFamily="34" charset="0"/>
                <a:cs typeface="Arial" pitchFamily="34" charset="0"/>
              </a:endParaRPr>
            </a:p>
          </p:txBody>
        </p:sp>
        <p:sp>
          <p:nvSpPr>
            <p:cNvPr id="21" name="TextBox 20"/>
            <p:cNvSpPr txBox="1"/>
            <p:nvPr/>
          </p:nvSpPr>
          <p:spPr>
            <a:xfrm>
              <a:off x="2035578"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4</a:t>
              </a:r>
              <a:endParaRPr lang="en-US" sz="500" b="1" dirty="0">
                <a:solidFill>
                  <a:schemeClr val="bg1"/>
                </a:solidFill>
                <a:latin typeface="Arial" pitchFamily="34" charset="0"/>
                <a:cs typeface="Arial" pitchFamily="34" charset="0"/>
              </a:endParaRPr>
            </a:p>
          </p:txBody>
        </p:sp>
        <p:sp>
          <p:nvSpPr>
            <p:cNvPr id="22" name="TextBox 21"/>
            <p:cNvSpPr txBox="1"/>
            <p:nvPr/>
          </p:nvSpPr>
          <p:spPr>
            <a:xfrm>
              <a:off x="2448584"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5</a:t>
              </a:r>
              <a:endParaRPr lang="en-US" sz="500" b="1" dirty="0">
                <a:solidFill>
                  <a:schemeClr val="bg1"/>
                </a:solidFill>
                <a:latin typeface="Arial" pitchFamily="34" charset="0"/>
                <a:cs typeface="Arial" pitchFamily="34" charset="0"/>
              </a:endParaRPr>
            </a:p>
          </p:txBody>
        </p:sp>
        <p:sp>
          <p:nvSpPr>
            <p:cNvPr id="23" name="TextBox 22"/>
            <p:cNvSpPr txBox="1"/>
            <p:nvPr/>
          </p:nvSpPr>
          <p:spPr>
            <a:xfrm>
              <a:off x="2850359"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6</a:t>
              </a:r>
              <a:endParaRPr lang="en-US" sz="500" b="1" dirty="0">
                <a:solidFill>
                  <a:schemeClr val="bg1"/>
                </a:solidFill>
                <a:latin typeface="Arial" pitchFamily="34" charset="0"/>
                <a:cs typeface="Arial" pitchFamily="34" charset="0"/>
              </a:endParaRPr>
            </a:p>
          </p:txBody>
        </p:sp>
        <p:sp>
          <p:nvSpPr>
            <p:cNvPr id="24" name="TextBox 23"/>
            <p:cNvSpPr txBox="1"/>
            <p:nvPr/>
          </p:nvSpPr>
          <p:spPr>
            <a:xfrm>
              <a:off x="3248419"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7</a:t>
              </a:r>
              <a:endParaRPr lang="en-US" sz="500" b="1" dirty="0">
                <a:solidFill>
                  <a:schemeClr val="bg1"/>
                </a:solidFill>
                <a:latin typeface="Arial" pitchFamily="34" charset="0"/>
                <a:cs typeface="Arial" pitchFamily="34" charset="0"/>
              </a:endParaRPr>
            </a:p>
          </p:txBody>
        </p:sp>
        <p:sp>
          <p:nvSpPr>
            <p:cNvPr id="25" name="TextBox 24"/>
            <p:cNvSpPr txBox="1"/>
            <p:nvPr/>
          </p:nvSpPr>
          <p:spPr>
            <a:xfrm>
              <a:off x="3646479"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8</a:t>
              </a:r>
              <a:endParaRPr lang="en-US" sz="500" b="1" dirty="0">
                <a:solidFill>
                  <a:schemeClr val="bg1"/>
                </a:solidFill>
                <a:latin typeface="Arial" pitchFamily="34" charset="0"/>
                <a:cs typeface="Arial" pitchFamily="34" charset="0"/>
              </a:endParaRPr>
            </a:p>
          </p:txBody>
        </p:sp>
        <p:sp>
          <p:nvSpPr>
            <p:cNvPr id="26" name="TextBox 25"/>
            <p:cNvSpPr txBox="1"/>
            <p:nvPr/>
          </p:nvSpPr>
          <p:spPr>
            <a:xfrm>
              <a:off x="4048783"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9</a:t>
              </a:r>
              <a:endParaRPr lang="en-US" sz="500" b="1" dirty="0">
                <a:solidFill>
                  <a:schemeClr val="bg1"/>
                </a:solidFill>
                <a:latin typeface="Arial" pitchFamily="34" charset="0"/>
                <a:cs typeface="Arial" pitchFamily="34" charset="0"/>
              </a:endParaRPr>
            </a:p>
          </p:txBody>
        </p:sp>
        <p:sp>
          <p:nvSpPr>
            <p:cNvPr id="27" name="TextBox 26"/>
            <p:cNvSpPr txBox="1"/>
            <p:nvPr/>
          </p:nvSpPr>
          <p:spPr>
            <a:xfrm>
              <a:off x="4444620"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10</a:t>
              </a:r>
            </a:p>
          </p:txBody>
        </p:sp>
        <p:sp>
          <p:nvSpPr>
            <p:cNvPr id="28" name="TextBox 27"/>
            <p:cNvSpPr txBox="1"/>
            <p:nvPr/>
          </p:nvSpPr>
          <p:spPr>
            <a:xfrm>
              <a:off x="4842680"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11</a:t>
              </a:r>
              <a:endParaRPr lang="en-US" sz="500" b="1" dirty="0">
                <a:solidFill>
                  <a:schemeClr val="bg1"/>
                </a:solidFill>
                <a:latin typeface="Arial" pitchFamily="34" charset="0"/>
                <a:cs typeface="Arial" pitchFamily="34" charset="0"/>
              </a:endParaRPr>
            </a:p>
          </p:txBody>
        </p:sp>
        <p:sp>
          <p:nvSpPr>
            <p:cNvPr id="29" name="TextBox 28"/>
            <p:cNvSpPr txBox="1"/>
            <p:nvPr/>
          </p:nvSpPr>
          <p:spPr>
            <a:xfrm>
              <a:off x="5240740" y="1369325"/>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12</a:t>
              </a:r>
              <a:endParaRPr lang="en-US" sz="500" b="1" dirty="0">
                <a:solidFill>
                  <a:schemeClr val="bg1"/>
                </a:solidFill>
                <a:latin typeface="Arial" pitchFamily="34" charset="0"/>
                <a:cs typeface="Arial" pitchFamily="34" charset="0"/>
              </a:endParaRPr>
            </a:p>
          </p:txBody>
        </p:sp>
        <p:sp>
          <p:nvSpPr>
            <p:cNvPr id="30" name="TextBox 29"/>
            <p:cNvSpPr txBox="1"/>
            <p:nvPr/>
          </p:nvSpPr>
          <p:spPr>
            <a:xfrm>
              <a:off x="5644035"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13</a:t>
              </a:r>
              <a:endParaRPr lang="en-US" sz="500" b="1" dirty="0">
                <a:solidFill>
                  <a:schemeClr val="bg1"/>
                </a:solidFill>
                <a:latin typeface="Arial" pitchFamily="34" charset="0"/>
                <a:cs typeface="Arial" pitchFamily="34" charset="0"/>
              </a:endParaRPr>
            </a:p>
          </p:txBody>
        </p:sp>
        <p:sp>
          <p:nvSpPr>
            <p:cNvPr id="31" name="TextBox 30"/>
            <p:cNvSpPr txBox="1"/>
            <p:nvPr/>
          </p:nvSpPr>
          <p:spPr>
            <a:xfrm>
              <a:off x="603987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14</a:t>
              </a:r>
            </a:p>
          </p:txBody>
        </p:sp>
        <p:sp>
          <p:nvSpPr>
            <p:cNvPr id="32" name="TextBox 31"/>
            <p:cNvSpPr txBox="1"/>
            <p:nvPr/>
          </p:nvSpPr>
          <p:spPr>
            <a:xfrm>
              <a:off x="643793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15</a:t>
              </a:r>
              <a:endParaRPr lang="en-US" sz="500" b="1" dirty="0">
                <a:solidFill>
                  <a:schemeClr val="bg1"/>
                </a:solidFill>
                <a:latin typeface="Arial" pitchFamily="34" charset="0"/>
                <a:cs typeface="Arial" pitchFamily="34" charset="0"/>
              </a:endParaRPr>
            </a:p>
          </p:txBody>
        </p:sp>
        <p:sp>
          <p:nvSpPr>
            <p:cNvPr id="33" name="TextBox 32"/>
            <p:cNvSpPr txBox="1"/>
            <p:nvPr/>
          </p:nvSpPr>
          <p:spPr>
            <a:xfrm>
              <a:off x="683599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16</a:t>
              </a:r>
              <a:endParaRPr lang="en-US" sz="500" b="1" dirty="0">
                <a:solidFill>
                  <a:schemeClr val="bg1"/>
                </a:solidFill>
                <a:latin typeface="Arial" pitchFamily="34" charset="0"/>
                <a:cs typeface="Arial" pitchFamily="34" charset="0"/>
              </a:endParaRPr>
            </a:p>
          </p:txBody>
        </p:sp>
        <p:sp>
          <p:nvSpPr>
            <p:cNvPr id="34" name="TextBox 33"/>
            <p:cNvSpPr txBox="1"/>
            <p:nvPr/>
          </p:nvSpPr>
          <p:spPr>
            <a:xfrm>
              <a:off x="7244235"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17</a:t>
              </a:r>
              <a:endParaRPr lang="en-US" sz="500" b="1" dirty="0">
                <a:solidFill>
                  <a:schemeClr val="bg1"/>
                </a:solidFill>
                <a:latin typeface="Arial" pitchFamily="34" charset="0"/>
                <a:cs typeface="Arial" pitchFamily="34" charset="0"/>
              </a:endParaRPr>
            </a:p>
          </p:txBody>
        </p:sp>
        <p:sp>
          <p:nvSpPr>
            <p:cNvPr id="35" name="TextBox 34"/>
            <p:cNvSpPr txBox="1"/>
            <p:nvPr/>
          </p:nvSpPr>
          <p:spPr>
            <a:xfrm>
              <a:off x="764007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18</a:t>
              </a:r>
            </a:p>
          </p:txBody>
        </p:sp>
        <p:sp>
          <p:nvSpPr>
            <p:cNvPr id="36" name="TextBox 35"/>
            <p:cNvSpPr txBox="1"/>
            <p:nvPr/>
          </p:nvSpPr>
          <p:spPr>
            <a:xfrm>
              <a:off x="803813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19</a:t>
              </a:r>
              <a:endParaRPr lang="en-US" sz="500" b="1" dirty="0">
                <a:solidFill>
                  <a:schemeClr val="bg1"/>
                </a:solidFill>
                <a:latin typeface="Arial" pitchFamily="34" charset="0"/>
                <a:cs typeface="Arial" pitchFamily="34" charset="0"/>
              </a:endParaRPr>
            </a:p>
          </p:txBody>
        </p:sp>
        <p:sp>
          <p:nvSpPr>
            <p:cNvPr id="37" name="TextBox 36"/>
            <p:cNvSpPr txBox="1"/>
            <p:nvPr/>
          </p:nvSpPr>
          <p:spPr>
            <a:xfrm>
              <a:off x="8436192" y="1373284"/>
              <a:ext cx="398352" cy="206395"/>
            </a:xfrm>
            <a:prstGeom prst="rect">
              <a:avLst/>
            </a:prstGeom>
            <a:noFill/>
            <a:ln>
              <a:solidFill>
                <a:schemeClr val="tx1"/>
              </a:solidFill>
            </a:ln>
          </p:spPr>
          <p:txBody>
            <a:bodyPr wrap="square" rtlCol="0">
              <a:spAutoFit/>
            </a:bodyPr>
            <a:lstStyle/>
            <a:p>
              <a:pPr algn="ctr"/>
              <a:r>
                <a:rPr lang="en-US" sz="500" b="1" dirty="0" smtClean="0">
                  <a:solidFill>
                    <a:schemeClr val="bg1"/>
                  </a:solidFill>
                  <a:latin typeface="Arial" pitchFamily="34" charset="0"/>
                  <a:cs typeface="Arial" pitchFamily="34" charset="0"/>
                </a:rPr>
                <a:t>20</a:t>
              </a:r>
              <a:endParaRPr lang="en-US" sz="500" b="1" dirty="0">
                <a:solidFill>
                  <a:schemeClr val="bg1"/>
                </a:solidFill>
                <a:latin typeface="Arial" pitchFamily="34" charset="0"/>
                <a:cs typeface="Arial" pitchFamily="34" charset="0"/>
              </a:endParaRPr>
            </a:p>
          </p:txBody>
        </p:sp>
        <p:sp>
          <p:nvSpPr>
            <p:cNvPr id="39" name="Rectangle 38"/>
            <p:cNvSpPr/>
            <p:nvPr/>
          </p:nvSpPr>
          <p:spPr>
            <a:xfrm>
              <a:off x="8091578" y="4094908"/>
              <a:ext cx="724618"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Arial" pitchFamily="34" charset="0"/>
                  <a:cs typeface="Arial" pitchFamily="34" charset="0"/>
                </a:rPr>
                <a:t>InTek</a:t>
              </a:r>
              <a:endParaRPr lang="en-US" sz="1100" dirty="0">
                <a:solidFill>
                  <a:schemeClr val="bg1"/>
                </a:solidFill>
                <a:latin typeface="Arial" pitchFamily="34" charset="0"/>
                <a:cs typeface="Arial" pitchFamily="34" charset="0"/>
              </a:endParaRPr>
            </a:p>
          </p:txBody>
        </p:sp>
        <p:sp>
          <p:nvSpPr>
            <p:cNvPr id="40" name="Rectangle 39"/>
            <p:cNvSpPr/>
            <p:nvPr/>
          </p:nvSpPr>
          <p:spPr>
            <a:xfrm>
              <a:off x="2458527" y="2787805"/>
              <a:ext cx="4787661"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bg1"/>
                  </a:solidFill>
                  <a:latin typeface="Arial" pitchFamily="34" charset="0"/>
                  <a:cs typeface="Arial" pitchFamily="34" charset="0"/>
                </a:rPr>
                <a:t>Coatings/etching of resonators</a:t>
              </a:r>
              <a:endParaRPr lang="en-US" sz="1050" dirty="0">
                <a:solidFill>
                  <a:schemeClr val="bg1"/>
                </a:solidFill>
                <a:latin typeface="Arial" pitchFamily="34" charset="0"/>
                <a:cs typeface="Arial" pitchFamily="34" charset="0"/>
              </a:endParaRPr>
            </a:p>
          </p:txBody>
        </p:sp>
        <p:sp>
          <p:nvSpPr>
            <p:cNvPr id="41" name="Rectangle 40"/>
            <p:cNvSpPr/>
            <p:nvPr/>
          </p:nvSpPr>
          <p:spPr>
            <a:xfrm>
              <a:off x="5624423" y="4146472"/>
              <a:ext cx="2403895" cy="47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bg1"/>
                  </a:solidFill>
                  <a:latin typeface="Arial" pitchFamily="34" charset="0"/>
                  <a:cs typeface="Arial" pitchFamily="34" charset="0"/>
                </a:rPr>
                <a:t>Assess coupon designs in </a:t>
              </a:r>
              <a:r>
                <a:rPr lang="en-US" sz="1050" dirty="0" err="1" smtClean="0">
                  <a:solidFill>
                    <a:schemeClr val="bg1"/>
                  </a:solidFill>
                  <a:latin typeface="Arial" pitchFamily="34" charset="0"/>
                  <a:cs typeface="Arial" pitchFamily="34" charset="0"/>
                </a:rPr>
                <a:t>wetpack</a:t>
              </a:r>
              <a:endParaRPr lang="en-US" sz="1050" dirty="0">
                <a:solidFill>
                  <a:schemeClr val="bg1"/>
                </a:solidFill>
                <a:latin typeface="Arial" pitchFamily="34" charset="0"/>
                <a:cs typeface="Arial" pitchFamily="34" charset="0"/>
              </a:endParaRPr>
            </a:p>
          </p:txBody>
        </p:sp>
        <p:sp>
          <p:nvSpPr>
            <p:cNvPr id="42" name="Rectangle 41"/>
            <p:cNvSpPr/>
            <p:nvPr/>
          </p:nvSpPr>
          <p:spPr>
            <a:xfrm>
              <a:off x="4041474" y="3452026"/>
              <a:ext cx="4006971"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bg1"/>
                  </a:solidFill>
                  <a:latin typeface="Arial" pitchFamily="34" charset="0"/>
                  <a:cs typeface="Arial" pitchFamily="34" charset="0"/>
                </a:rPr>
                <a:t>Integrated MMR experiments</a:t>
              </a:r>
              <a:endParaRPr lang="en-US" sz="1050" dirty="0">
                <a:solidFill>
                  <a:schemeClr val="bg1"/>
                </a:solidFill>
                <a:latin typeface="Arial" pitchFamily="34" charset="0"/>
                <a:cs typeface="Arial" pitchFamily="34" charset="0"/>
              </a:endParaRPr>
            </a:p>
          </p:txBody>
        </p:sp>
        <p:sp>
          <p:nvSpPr>
            <p:cNvPr id="43" name="Rectangle 42"/>
            <p:cNvSpPr/>
            <p:nvPr/>
          </p:nvSpPr>
          <p:spPr>
            <a:xfrm>
              <a:off x="2136475" y="2102054"/>
              <a:ext cx="3824378" cy="246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Arial" pitchFamily="34" charset="0"/>
                  <a:cs typeface="Arial" pitchFamily="34" charset="0"/>
                </a:rPr>
                <a:t>Quantitative experiments for </a:t>
              </a:r>
              <a:r>
                <a:rPr lang="en-US" sz="1100" dirty="0" err="1" smtClean="0">
                  <a:solidFill>
                    <a:schemeClr val="bg1"/>
                  </a:solidFill>
                  <a:latin typeface="Symbol" pitchFamily="18" charset="2"/>
                  <a:cs typeface="Arial" pitchFamily="34" charset="0"/>
                </a:rPr>
                <a:t>D</a:t>
              </a:r>
              <a:r>
                <a:rPr lang="en-US" sz="1100" dirty="0" err="1" smtClean="0">
                  <a:solidFill>
                    <a:schemeClr val="bg1"/>
                  </a:solidFill>
                  <a:latin typeface="Arial" pitchFamily="34" charset="0"/>
                  <a:cs typeface="Arial" pitchFamily="34" charset="0"/>
                </a:rPr>
                <a:t>f</a:t>
              </a:r>
              <a:r>
                <a:rPr lang="en-US" sz="1100" dirty="0" smtClean="0">
                  <a:solidFill>
                    <a:schemeClr val="bg1"/>
                  </a:solidFill>
                  <a:latin typeface="Arial" pitchFamily="34" charset="0"/>
                  <a:cs typeface="Arial" pitchFamily="34" charset="0"/>
                </a:rPr>
                <a:t> &amp; </a:t>
              </a:r>
              <a:r>
                <a:rPr lang="en-US" sz="1100" dirty="0" err="1" smtClean="0">
                  <a:solidFill>
                    <a:schemeClr val="bg1"/>
                  </a:solidFill>
                  <a:latin typeface="Arial" pitchFamily="34" charset="0"/>
                  <a:cs typeface="Arial" pitchFamily="34" charset="0"/>
                </a:rPr>
                <a:t>f</a:t>
              </a:r>
              <a:r>
                <a:rPr lang="en-US" sz="1100" baseline="-25000" dirty="0" err="1" smtClean="0">
                  <a:solidFill>
                    <a:schemeClr val="bg1"/>
                  </a:solidFill>
                  <a:latin typeface="Arial" pitchFamily="34" charset="0"/>
                  <a:cs typeface="Arial" pitchFamily="34" charset="0"/>
                </a:rPr>
                <a:t>var</a:t>
              </a:r>
              <a:endParaRPr lang="en-US" sz="1100" baseline="-25000" dirty="0">
                <a:solidFill>
                  <a:schemeClr val="bg1"/>
                </a:solidFill>
                <a:latin typeface="Arial" pitchFamily="34" charset="0"/>
                <a:cs typeface="Arial" pitchFamily="34" charset="0"/>
              </a:endParaRPr>
            </a:p>
          </p:txBody>
        </p:sp>
        <p:cxnSp>
          <p:nvCxnSpPr>
            <p:cNvPr id="46" name="Straight Connector 45"/>
            <p:cNvCxnSpPr/>
            <p:nvPr/>
          </p:nvCxnSpPr>
          <p:spPr>
            <a:xfrm flipH="1">
              <a:off x="4036311" y="1606186"/>
              <a:ext cx="4313" cy="4569853"/>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85647" y="4720615"/>
              <a:ext cx="1000664" cy="298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solidFill>
                  <a:latin typeface="Arial" pitchFamily="34" charset="0"/>
                  <a:cs typeface="Arial" pitchFamily="34" charset="0"/>
                </a:rPr>
                <a:t>IP assess</a:t>
              </a:r>
              <a:endParaRPr lang="en-US" sz="1100" dirty="0">
                <a:solidFill>
                  <a:schemeClr val="bg1"/>
                </a:solidFill>
                <a:latin typeface="Arial" pitchFamily="34" charset="0"/>
                <a:cs typeface="Arial" pitchFamily="34" charset="0"/>
              </a:endParaRPr>
            </a:p>
          </p:txBody>
        </p:sp>
        <p:sp>
          <p:nvSpPr>
            <p:cNvPr id="48" name="Rectangle 47"/>
            <p:cNvSpPr/>
            <p:nvPr/>
          </p:nvSpPr>
          <p:spPr>
            <a:xfrm>
              <a:off x="4630590" y="1627635"/>
              <a:ext cx="1000664" cy="345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latin typeface="Arial" pitchFamily="34" charset="0"/>
                  <a:cs typeface="Arial" pitchFamily="34" charset="0"/>
                </a:rPr>
                <a:t>Update to SEMS</a:t>
              </a:r>
              <a:endParaRPr lang="en-US" sz="900" dirty="0">
                <a:solidFill>
                  <a:schemeClr val="bg1"/>
                </a:soli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Resource Requirements</a:t>
            </a:r>
            <a:endParaRPr lang="en-US" dirty="0"/>
          </a:p>
        </p:txBody>
      </p:sp>
      <p:sp>
        <p:nvSpPr>
          <p:cNvPr id="3" name="TextBox 2"/>
          <p:cNvSpPr txBox="1"/>
          <p:nvPr/>
        </p:nvSpPr>
        <p:spPr>
          <a:xfrm>
            <a:off x="457200" y="558522"/>
            <a:ext cx="7315200" cy="369332"/>
          </a:xfrm>
          <a:prstGeom prst="rect">
            <a:avLst/>
          </a:prstGeom>
          <a:noFill/>
        </p:spPr>
        <p:txBody>
          <a:bodyPr wrap="square" rtlCol="0">
            <a:spAutoFit/>
          </a:bodyPr>
          <a:lstStyle/>
          <a:p>
            <a:pPr marL="342900" indent="-342900"/>
            <a:r>
              <a:rPr lang="en-US" b="1" u="sng" dirty="0" smtClean="0">
                <a:latin typeface="+mn-lt"/>
                <a:cs typeface="Times New Roman" pitchFamily="18" charset="0"/>
              </a:rPr>
              <a:t>Team Members</a:t>
            </a:r>
            <a:endParaRPr lang="en-US" b="1" dirty="0">
              <a:latin typeface="+mn-lt"/>
              <a:cs typeface="Times New Roman" pitchFamily="18" charset="0"/>
            </a:endParaRPr>
          </a:p>
        </p:txBody>
      </p:sp>
      <p:sp>
        <p:nvSpPr>
          <p:cNvPr id="4" name="TextBox 3"/>
          <p:cNvSpPr txBox="1"/>
          <p:nvPr/>
        </p:nvSpPr>
        <p:spPr>
          <a:xfrm>
            <a:off x="5257800" y="3257550"/>
            <a:ext cx="3124200" cy="369332"/>
          </a:xfrm>
          <a:prstGeom prst="rect">
            <a:avLst/>
          </a:prstGeom>
          <a:noFill/>
        </p:spPr>
        <p:txBody>
          <a:bodyPr wrap="square" rtlCol="0">
            <a:spAutoFit/>
          </a:bodyPr>
          <a:lstStyle/>
          <a:p>
            <a:pPr marL="342900" indent="-342900"/>
            <a:r>
              <a:rPr lang="en-US" b="1" u="sng" dirty="0" smtClean="0">
                <a:solidFill>
                  <a:srgbClr val="FF0000"/>
                </a:solidFill>
                <a:latin typeface="+mn-lt"/>
                <a:cs typeface="Times New Roman" pitchFamily="18" charset="0"/>
              </a:rPr>
              <a:t>Used Resources</a:t>
            </a:r>
            <a:endParaRPr lang="en-US" dirty="0">
              <a:solidFill>
                <a:srgbClr val="FF0000"/>
              </a:solidFill>
              <a:latin typeface="+mn-lt"/>
              <a:cs typeface="Times New Roman" pitchFamily="18" charset="0"/>
            </a:endParaRPr>
          </a:p>
        </p:txBody>
      </p:sp>
      <p:sp>
        <p:nvSpPr>
          <p:cNvPr id="5" name="TextBox 4"/>
          <p:cNvSpPr txBox="1"/>
          <p:nvPr/>
        </p:nvSpPr>
        <p:spPr>
          <a:xfrm>
            <a:off x="5753472" y="3597790"/>
            <a:ext cx="700833" cy="1415772"/>
          </a:xfrm>
          <a:prstGeom prst="rect">
            <a:avLst/>
          </a:prstGeom>
          <a:noFill/>
        </p:spPr>
        <p:txBody>
          <a:bodyPr wrap="none" rtlCol="0">
            <a:spAutoFit/>
          </a:bodyPr>
          <a:lstStyle/>
          <a:p>
            <a:pPr marL="342900" indent="-342900" algn="ctr">
              <a:tabLst>
                <a:tab pos="2292350" algn="l"/>
                <a:tab pos="3657600" algn="l"/>
              </a:tabLst>
            </a:pPr>
            <a:r>
              <a:rPr lang="en-US" sz="1700" dirty="0" smtClean="0">
                <a:solidFill>
                  <a:srgbClr val="FF0000"/>
                </a:solidFill>
                <a:latin typeface="+mn-lt"/>
                <a:cs typeface="Times New Roman" pitchFamily="18" charset="0"/>
              </a:rPr>
              <a:t>$4.0 K</a:t>
            </a:r>
          </a:p>
          <a:p>
            <a:pPr marL="342900" indent="-342900" algn="ctr">
              <a:tabLst>
                <a:tab pos="2292350" algn="l"/>
                <a:tab pos="3657600" algn="l"/>
              </a:tabLst>
            </a:pPr>
            <a:r>
              <a:rPr lang="en-US" sz="1700" dirty="0" smtClean="0">
                <a:solidFill>
                  <a:srgbClr val="FF0000"/>
                </a:solidFill>
                <a:latin typeface="+mn-lt"/>
                <a:cs typeface="Times New Roman" pitchFamily="18" charset="0"/>
              </a:rPr>
              <a:t>$6.0 K</a:t>
            </a:r>
          </a:p>
          <a:p>
            <a:pPr marL="342900" indent="-342900" algn="ctr">
              <a:tabLst>
                <a:tab pos="2292350" algn="l"/>
                <a:tab pos="3657600" algn="l"/>
              </a:tabLst>
            </a:pPr>
            <a:r>
              <a:rPr lang="en-US" sz="1700" u="sng" dirty="0" smtClean="0">
                <a:solidFill>
                  <a:srgbClr val="FF0000"/>
                </a:solidFill>
                <a:latin typeface="+mn-lt"/>
                <a:cs typeface="Times New Roman" pitchFamily="18" charset="0"/>
              </a:rPr>
              <a:t>$41 K</a:t>
            </a:r>
          </a:p>
          <a:p>
            <a:pPr marL="342900" indent="-342900" algn="ctr">
              <a:tabLst>
                <a:tab pos="2292350" algn="l"/>
                <a:tab pos="3657600" algn="l"/>
              </a:tabLst>
            </a:pPr>
            <a:r>
              <a:rPr lang="en-US" sz="1700" dirty="0" smtClean="0">
                <a:solidFill>
                  <a:srgbClr val="FF0000"/>
                </a:solidFill>
                <a:latin typeface="+mn-lt"/>
                <a:cs typeface="Times New Roman" pitchFamily="18" charset="0"/>
              </a:rPr>
              <a:t>$51 K</a:t>
            </a:r>
          </a:p>
          <a:p>
            <a:pPr algn="ctr">
              <a:tabLst>
                <a:tab pos="2292350" algn="l"/>
                <a:tab pos="3657600" algn="l"/>
              </a:tabLst>
            </a:pPr>
            <a:endParaRPr lang="en-US" dirty="0">
              <a:latin typeface="+mn-lt"/>
              <a:cs typeface="Times New Roman" pitchFamily="18" charset="0"/>
            </a:endParaRPr>
          </a:p>
        </p:txBody>
      </p:sp>
      <p:sp>
        <p:nvSpPr>
          <p:cNvPr id="6" name="TextBox 5"/>
          <p:cNvSpPr txBox="1"/>
          <p:nvPr/>
        </p:nvSpPr>
        <p:spPr>
          <a:xfrm>
            <a:off x="457200" y="3333750"/>
            <a:ext cx="7315200" cy="1415772"/>
          </a:xfrm>
          <a:prstGeom prst="rect">
            <a:avLst/>
          </a:prstGeom>
          <a:noFill/>
        </p:spPr>
        <p:txBody>
          <a:bodyPr wrap="square" rtlCol="0">
            <a:spAutoFit/>
          </a:bodyPr>
          <a:lstStyle/>
          <a:p>
            <a:pPr marL="342900" indent="-342900"/>
            <a:r>
              <a:rPr lang="en-US" b="1" u="sng" dirty="0" smtClean="0">
                <a:latin typeface="+mn-lt"/>
                <a:cs typeface="Times New Roman" pitchFamily="18" charset="0"/>
              </a:rPr>
              <a:t>Proposed Resources:</a:t>
            </a:r>
            <a:endParaRPr lang="en-US" b="1" dirty="0" smtClean="0">
              <a:latin typeface="+mn-lt"/>
              <a:cs typeface="Times New Roman" pitchFamily="18" charset="0"/>
            </a:endParaRPr>
          </a:p>
          <a:p>
            <a:pPr marL="342900" indent="-342900">
              <a:buFont typeface="Arial" pitchFamily="34" charset="0"/>
              <a:buChar char="•"/>
            </a:pPr>
            <a:r>
              <a:rPr lang="en-US" sz="1700" dirty="0" smtClean="0">
                <a:latin typeface="+mn-lt"/>
                <a:cs typeface="Times New Roman" pitchFamily="18" charset="0"/>
              </a:rPr>
              <a:t>Materials			        $6 K </a:t>
            </a:r>
          </a:p>
          <a:p>
            <a:pPr marL="342900" indent="-342900">
              <a:buFont typeface="Arial" pitchFamily="34" charset="0"/>
              <a:buChar char="•"/>
            </a:pPr>
            <a:r>
              <a:rPr lang="en-US" sz="1700" dirty="0" smtClean="0">
                <a:latin typeface="+mn-lt"/>
                <a:cs typeface="Times New Roman" pitchFamily="18" charset="0"/>
              </a:rPr>
              <a:t>Components			        $5 K </a:t>
            </a:r>
          </a:p>
          <a:p>
            <a:pPr marL="342900" indent="-342900">
              <a:buFont typeface="Arial" pitchFamily="34" charset="0"/>
              <a:buChar char="•"/>
            </a:pPr>
            <a:r>
              <a:rPr lang="en-US" sz="1700" u="sng" dirty="0" smtClean="0">
                <a:latin typeface="+mn-lt"/>
                <a:cs typeface="Times New Roman" pitchFamily="18" charset="0"/>
              </a:rPr>
              <a:t>0.55 FTE for 3 months + Technical Aid             $40 K</a:t>
            </a:r>
          </a:p>
          <a:p>
            <a:pPr marL="342900" indent="-342900">
              <a:buFont typeface="Arial" pitchFamily="34" charset="0"/>
              <a:buChar char="•"/>
            </a:pPr>
            <a:r>
              <a:rPr lang="en-US" sz="1700" b="1" dirty="0" smtClean="0">
                <a:latin typeface="+mn-lt"/>
                <a:cs typeface="Times New Roman" pitchFamily="18" charset="0"/>
              </a:rPr>
              <a:t>Total				        $51 K</a:t>
            </a:r>
            <a:endParaRPr lang="en-US" sz="1700" b="1" dirty="0">
              <a:latin typeface="+mn-lt"/>
              <a:cs typeface="Times New Roman" pitchFamily="18" charset="0"/>
            </a:endParaRPr>
          </a:p>
        </p:txBody>
      </p:sp>
      <p:sp>
        <p:nvSpPr>
          <p:cNvPr id="7" name="TextBox 6"/>
          <p:cNvSpPr txBox="1"/>
          <p:nvPr/>
        </p:nvSpPr>
        <p:spPr>
          <a:xfrm>
            <a:off x="533400" y="863322"/>
            <a:ext cx="5334474" cy="1415772"/>
          </a:xfrm>
          <a:prstGeom prst="rect">
            <a:avLst/>
          </a:prstGeom>
          <a:noFill/>
        </p:spPr>
        <p:txBody>
          <a:bodyPr wrap="none" rtlCol="0">
            <a:spAutoFit/>
          </a:bodyPr>
          <a:lstStyle/>
          <a:p>
            <a:pPr marL="342900" indent="-342900">
              <a:buFont typeface="Arial" pitchFamily="34" charset="0"/>
              <a:buChar char="•"/>
              <a:tabLst>
                <a:tab pos="2292350" algn="l"/>
                <a:tab pos="3657600" algn="l"/>
              </a:tabLst>
            </a:pPr>
            <a:r>
              <a:rPr lang="en-US" sz="1700" dirty="0" smtClean="0">
                <a:latin typeface="+mn-lt"/>
                <a:cs typeface="Times New Roman" pitchFamily="18" charset="0"/>
              </a:rPr>
              <a:t>Andrew 	SEMS	0.4 FTE</a:t>
            </a:r>
          </a:p>
          <a:p>
            <a:pPr marL="342900" indent="-342900">
              <a:buFont typeface="Arial" pitchFamily="34" charset="0"/>
              <a:buChar char="•"/>
              <a:tabLst>
                <a:tab pos="2292350" algn="l"/>
                <a:tab pos="3657600" algn="l"/>
              </a:tabLst>
            </a:pPr>
            <a:r>
              <a:rPr lang="en-US" sz="1700" dirty="0" smtClean="0">
                <a:latin typeface="+mn-lt"/>
                <a:cs typeface="Times New Roman" pitchFamily="18" charset="0"/>
              </a:rPr>
              <a:t>Brock 	SEMS	0.15 FTE</a:t>
            </a:r>
          </a:p>
          <a:p>
            <a:pPr marL="342900" indent="-342900">
              <a:buFont typeface="Arial" pitchFamily="34" charset="0"/>
              <a:buChar char="•"/>
              <a:tabLst>
                <a:tab pos="2292350" algn="l"/>
                <a:tab pos="3657600" algn="l"/>
              </a:tabLst>
            </a:pPr>
            <a:r>
              <a:rPr lang="en-US" sz="1700" dirty="0" smtClean="0">
                <a:latin typeface="+mn-lt"/>
                <a:cs typeface="Times New Roman" pitchFamily="18" charset="0"/>
              </a:rPr>
              <a:t>Jake 	SEMS	0.25 FTE Tech Aid</a:t>
            </a:r>
          </a:p>
          <a:p>
            <a:pPr marL="342900" indent="-342900">
              <a:buFont typeface="Arial" pitchFamily="34" charset="0"/>
              <a:buChar char="•"/>
              <a:tabLst>
                <a:tab pos="2292350" algn="l"/>
                <a:tab pos="3657600" algn="l"/>
              </a:tabLst>
            </a:pPr>
            <a:endParaRPr lang="en-US" sz="1700" dirty="0" smtClean="0">
              <a:latin typeface="+mn-lt"/>
              <a:cs typeface="Times New Roman" pitchFamily="18" charset="0"/>
            </a:endParaRPr>
          </a:p>
          <a:p>
            <a:pPr>
              <a:tabLst>
                <a:tab pos="2292350" algn="l"/>
                <a:tab pos="3657600" algn="l"/>
              </a:tabLst>
            </a:pPr>
            <a:endParaRPr lang="en-US" dirty="0">
              <a:latin typeface="+mn-lt"/>
              <a:cs typeface="Times New Roman" pitchFamily="18" charset="0"/>
            </a:endParaRPr>
          </a:p>
        </p:txBody>
      </p:sp>
      <p:sp>
        <p:nvSpPr>
          <p:cNvPr id="8" name="TextBox 7"/>
          <p:cNvSpPr txBox="1"/>
          <p:nvPr/>
        </p:nvSpPr>
        <p:spPr>
          <a:xfrm>
            <a:off x="457200" y="1849219"/>
            <a:ext cx="1277914" cy="646331"/>
          </a:xfrm>
          <a:prstGeom prst="rect">
            <a:avLst/>
          </a:prstGeom>
          <a:noFill/>
        </p:spPr>
        <p:txBody>
          <a:bodyPr wrap="none" rtlCol="0">
            <a:spAutoFit/>
          </a:bodyPr>
          <a:lstStyle/>
          <a:p>
            <a:pPr>
              <a:tabLst>
                <a:tab pos="2292350" algn="l"/>
              </a:tabLst>
            </a:pPr>
            <a:r>
              <a:rPr lang="en-US" b="1" u="sng" dirty="0" smtClean="0">
                <a:latin typeface="+mn-lt"/>
                <a:cs typeface="Times New Roman" pitchFamily="18" charset="0"/>
              </a:rPr>
              <a:t>Consultants</a:t>
            </a:r>
          </a:p>
          <a:p>
            <a:pPr>
              <a:tabLst>
                <a:tab pos="2292350" algn="l"/>
              </a:tabLst>
            </a:pPr>
            <a:endParaRPr lang="en-US" dirty="0">
              <a:latin typeface="+mn-lt"/>
              <a:cs typeface="Times New Roman" pitchFamily="18" charset="0"/>
            </a:endParaRPr>
          </a:p>
        </p:txBody>
      </p:sp>
      <p:sp>
        <p:nvSpPr>
          <p:cNvPr id="9" name="Rectangle 8"/>
          <p:cNvSpPr/>
          <p:nvPr/>
        </p:nvSpPr>
        <p:spPr>
          <a:xfrm>
            <a:off x="533400" y="2234922"/>
            <a:ext cx="8305800" cy="615553"/>
          </a:xfrm>
          <a:prstGeom prst="rect">
            <a:avLst/>
          </a:prstGeom>
        </p:spPr>
        <p:txBody>
          <a:bodyPr wrap="square">
            <a:spAutoFit/>
          </a:bodyPr>
          <a:lstStyle/>
          <a:p>
            <a:pPr marL="342900" indent="-342900">
              <a:buFont typeface="Arial" pitchFamily="34" charset="0"/>
              <a:buChar char="•"/>
              <a:tabLst>
                <a:tab pos="2292350" algn="l"/>
              </a:tabLst>
            </a:pPr>
            <a:r>
              <a:rPr lang="en-US" sz="1700" dirty="0" smtClean="0">
                <a:latin typeface="+mn-lt"/>
                <a:cs typeface="Times New Roman" pitchFamily="18" charset="0"/>
              </a:rPr>
              <a:t>Ron 	SEMS	  Expertise</a:t>
            </a:r>
          </a:p>
          <a:p>
            <a:pPr marL="342900" indent="-342900">
              <a:buFont typeface="Arial" pitchFamily="34" charset="0"/>
              <a:buChar char="•"/>
              <a:tabLst>
                <a:tab pos="2292350" algn="l"/>
              </a:tabLst>
            </a:pPr>
            <a:r>
              <a:rPr lang="en-US" sz="1700" dirty="0" smtClean="0">
                <a:latin typeface="+mn-lt"/>
                <a:cs typeface="Times New Roman" pitchFamily="18" charset="0"/>
              </a:rPr>
              <a:t>J. J. 	CRML	  Materials</a:t>
            </a:r>
          </a:p>
        </p:txBody>
      </p:sp>
      <p:sp>
        <p:nvSpPr>
          <p:cNvPr id="10" name="TextBox 9"/>
          <p:cNvSpPr txBox="1"/>
          <p:nvPr/>
        </p:nvSpPr>
        <p:spPr>
          <a:xfrm>
            <a:off x="6934200" y="3269218"/>
            <a:ext cx="2362200" cy="369332"/>
          </a:xfrm>
          <a:prstGeom prst="rect">
            <a:avLst/>
          </a:prstGeom>
          <a:noFill/>
        </p:spPr>
        <p:txBody>
          <a:bodyPr wrap="square" rtlCol="0">
            <a:spAutoFit/>
          </a:bodyPr>
          <a:lstStyle/>
          <a:p>
            <a:pPr marL="342900" indent="-342900"/>
            <a:r>
              <a:rPr lang="en-US" b="1" u="sng" dirty="0" smtClean="0">
                <a:solidFill>
                  <a:srgbClr val="0070C0"/>
                </a:solidFill>
                <a:latin typeface="+mn-lt"/>
                <a:cs typeface="Times New Roman" pitchFamily="18" charset="0"/>
              </a:rPr>
              <a:t>Additional Resources</a:t>
            </a:r>
            <a:endParaRPr lang="en-US" dirty="0">
              <a:solidFill>
                <a:srgbClr val="0070C0"/>
              </a:solidFill>
              <a:latin typeface="+mn-lt"/>
              <a:cs typeface="Times New Roman" pitchFamily="18" charset="0"/>
            </a:endParaRPr>
          </a:p>
        </p:txBody>
      </p:sp>
      <p:sp>
        <p:nvSpPr>
          <p:cNvPr id="11" name="TextBox 10"/>
          <p:cNvSpPr txBox="1"/>
          <p:nvPr/>
        </p:nvSpPr>
        <p:spPr>
          <a:xfrm>
            <a:off x="7608779" y="3562350"/>
            <a:ext cx="800219" cy="1415772"/>
          </a:xfrm>
          <a:prstGeom prst="rect">
            <a:avLst/>
          </a:prstGeom>
          <a:noFill/>
        </p:spPr>
        <p:txBody>
          <a:bodyPr wrap="none" rtlCol="0">
            <a:spAutoFit/>
          </a:bodyPr>
          <a:lstStyle/>
          <a:p>
            <a:pPr marL="342900" indent="-342900" algn="ctr">
              <a:tabLst>
                <a:tab pos="2292350" algn="l"/>
                <a:tab pos="3657600" algn="l"/>
              </a:tabLst>
            </a:pPr>
            <a:r>
              <a:rPr lang="en-US" sz="1700" dirty="0" smtClean="0">
                <a:solidFill>
                  <a:srgbClr val="0070C0"/>
                </a:solidFill>
                <a:latin typeface="+mn-lt"/>
                <a:cs typeface="Times New Roman" pitchFamily="18" charset="0"/>
              </a:rPr>
              <a:t>$1.0 K</a:t>
            </a:r>
          </a:p>
          <a:p>
            <a:pPr marL="342900" indent="-342900" algn="ctr">
              <a:tabLst>
                <a:tab pos="2292350" algn="l"/>
                <a:tab pos="3657600" algn="l"/>
              </a:tabLst>
            </a:pPr>
            <a:r>
              <a:rPr lang="en-US" sz="1700" dirty="0" smtClean="0">
                <a:solidFill>
                  <a:srgbClr val="0070C0"/>
                </a:solidFill>
                <a:latin typeface="+mn-lt"/>
                <a:cs typeface="Times New Roman" pitchFamily="18" charset="0"/>
              </a:rPr>
              <a:t>$2.0 K</a:t>
            </a:r>
          </a:p>
          <a:p>
            <a:pPr marL="342900" indent="-342900" algn="ctr">
              <a:tabLst>
                <a:tab pos="2292350" algn="l"/>
                <a:tab pos="3657600" algn="l"/>
              </a:tabLst>
            </a:pPr>
            <a:r>
              <a:rPr lang="en-US" sz="1700" u="sng" dirty="0" smtClean="0">
                <a:solidFill>
                  <a:srgbClr val="0070C0"/>
                </a:solidFill>
                <a:latin typeface="+mn-lt"/>
                <a:cs typeface="Times New Roman" pitchFamily="18" charset="0"/>
              </a:rPr>
              <a:t>$25.0 K</a:t>
            </a:r>
          </a:p>
          <a:p>
            <a:pPr marL="342900" indent="-342900" algn="ctr">
              <a:tabLst>
                <a:tab pos="2292350" algn="l"/>
                <a:tab pos="3657600" algn="l"/>
              </a:tabLst>
            </a:pPr>
            <a:r>
              <a:rPr lang="en-US" sz="1700" dirty="0" smtClean="0">
                <a:solidFill>
                  <a:srgbClr val="0070C0"/>
                </a:solidFill>
                <a:latin typeface="+mn-lt"/>
                <a:cs typeface="Times New Roman" pitchFamily="18" charset="0"/>
              </a:rPr>
              <a:t>$28.0 K</a:t>
            </a:r>
          </a:p>
          <a:p>
            <a:pPr algn="ctr">
              <a:tabLst>
                <a:tab pos="2292350" algn="l"/>
                <a:tab pos="3657600" algn="l"/>
              </a:tabLst>
            </a:pPr>
            <a:endParaRPr lang="en-US" dirty="0">
              <a:latin typeface="+mn-lt"/>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IS’s and patents</a:t>
            </a:r>
          </a:p>
          <a:p>
            <a:r>
              <a:rPr lang="en-US" dirty="0" err="1" smtClean="0"/>
              <a:t>InTek</a:t>
            </a:r>
            <a:r>
              <a:rPr lang="en-US" dirty="0" smtClean="0"/>
              <a:t> Reports</a:t>
            </a:r>
          </a:p>
          <a:p>
            <a:r>
              <a:rPr lang="en-US" dirty="0" smtClean="0"/>
              <a:t>Poster Sessions</a:t>
            </a:r>
          </a:p>
          <a:p>
            <a:r>
              <a:rPr lang="en-US" dirty="0" smtClean="0"/>
              <a:t>Presentations</a:t>
            </a:r>
            <a:endParaRPr lang="en-US" dirty="0"/>
          </a:p>
        </p:txBody>
      </p:sp>
      <p:sp>
        <p:nvSpPr>
          <p:cNvPr id="3" name="Title 2"/>
          <p:cNvSpPr>
            <a:spLocks noGrp="1"/>
          </p:cNvSpPr>
          <p:nvPr>
            <p:ph type="ctrTitle"/>
          </p:nvPr>
        </p:nvSpPr>
        <p:spPr/>
        <p:txBody>
          <a:bodyPr/>
          <a:lstStyle/>
          <a:p>
            <a:r>
              <a:rPr lang="en-US" dirty="0" smtClean="0"/>
              <a:t>Project Contributions</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Outline</a:t>
            </a:r>
            <a:endParaRPr lang="en-US" dirty="0"/>
          </a:p>
        </p:txBody>
      </p:sp>
      <p:sp>
        <p:nvSpPr>
          <p:cNvPr id="3" name="Subtitle 2"/>
          <p:cNvSpPr>
            <a:spLocks noGrp="1"/>
          </p:cNvSpPr>
          <p:nvPr>
            <p:ph type="subTitle" idx="1"/>
          </p:nvPr>
        </p:nvSpPr>
        <p:spPr/>
        <p:txBody>
          <a:bodyPr/>
          <a:lstStyle/>
          <a:p>
            <a:r>
              <a:rPr lang="en-US" dirty="0" smtClean="0"/>
              <a:t>Team Self-Scoring of NTI Deliverables</a:t>
            </a:r>
            <a:endParaRPr lang="en-US" dirty="0"/>
          </a:p>
        </p:txBody>
      </p:sp>
      <p:graphicFrame>
        <p:nvGraphicFramePr>
          <p:cNvPr id="5" name="Content Placeholder 4"/>
          <p:cNvGraphicFramePr>
            <a:graphicFrameLocks noGrp="1"/>
          </p:cNvGraphicFramePr>
          <p:nvPr>
            <p:ph sz="quarter" idx="10"/>
            <p:extLst/>
          </p:nvPr>
        </p:nvGraphicFramePr>
        <p:xfrm>
          <a:off x="514350" y="750888"/>
          <a:ext cx="8094663" cy="4030661"/>
        </p:xfrm>
        <a:graphic>
          <a:graphicData uri="http://schemas.openxmlformats.org/drawingml/2006/table">
            <a:tbl>
              <a:tblPr firstRow="1" bandRow="1">
                <a:tableStyleId>{D7AC3CCA-C797-4891-BE02-D94E43425B78}</a:tableStyleId>
              </a:tblPr>
              <a:tblGrid>
                <a:gridCol w="1695450"/>
                <a:gridCol w="685800"/>
                <a:gridCol w="5713413"/>
              </a:tblGrid>
              <a:tr h="425815">
                <a:tc>
                  <a:txBody>
                    <a:bodyPr/>
                    <a:lstStyle/>
                    <a:p>
                      <a:pPr marL="0" algn="l" defTabSz="342901" rtl="0" eaLnBrk="1" latinLnBrk="0" hangingPunct="1"/>
                      <a:r>
                        <a:rPr lang="en-US" sz="1200" b="0" kern="1200" dirty="0" smtClean="0">
                          <a:solidFill>
                            <a:schemeClr val="dk1"/>
                          </a:solidFill>
                          <a:latin typeface="+mn-lt"/>
                          <a:ea typeface="+mn-ea"/>
                          <a:cs typeface="+mn-cs"/>
                        </a:rPr>
                        <a:t>Technology Development</a:t>
                      </a:r>
                    </a:p>
                  </a:txBody>
                  <a:tcPr>
                    <a:solidFill>
                      <a:schemeClr val="bg1"/>
                    </a:solidFill>
                  </a:tcPr>
                </a:tc>
                <a:tc>
                  <a:txBody>
                    <a:bodyPr/>
                    <a:lstStyle/>
                    <a:p>
                      <a:pPr marL="0" algn="l" defTabSz="342901" rtl="0" eaLnBrk="1" latinLnBrk="0" hangingPunct="1"/>
                      <a:endParaRPr lang="en-US" sz="1200" b="0" kern="1200" dirty="0" smtClean="0">
                        <a:solidFill>
                          <a:schemeClr val="dk1"/>
                        </a:solidFill>
                        <a:latin typeface="+mn-lt"/>
                        <a:ea typeface="+mn-ea"/>
                        <a:cs typeface="+mn-cs"/>
                      </a:endParaRPr>
                    </a:p>
                  </a:txBody>
                  <a:tcPr>
                    <a:solidFill>
                      <a:srgbClr val="00B050"/>
                    </a:solidFill>
                  </a:tcPr>
                </a:tc>
                <a:tc>
                  <a:txBody>
                    <a:bodyPr/>
                    <a:lstStyle/>
                    <a:p>
                      <a:pPr marL="0" algn="l" defTabSz="342901" rtl="0" eaLnBrk="1" latinLnBrk="0" hangingPunct="1"/>
                      <a:r>
                        <a:rPr lang="en-US" sz="1200" b="0" kern="1200" dirty="0" smtClean="0">
                          <a:solidFill>
                            <a:schemeClr val="dk1"/>
                          </a:solidFill>
                          <a:latin typeface="+mn-lt"/>
                          <a:ea typeface="+mn-ea"/>
                          <a:cs typeface="+mn-cs"/>
                        </a:rPr>
                        <a:t>[The</a:t>
                      </a:r>
                      <a:r>
                        <a:rPr lang="en-US" sz="1200" b="0" kern="1200" baseline="0" dirty="0" smtClean="0">
                          <a:solidFill>
                            <a:schemeClr val="dk1"/>
                          </a:solidFill>
                          <a:latin typeface="+mn-lt"/>
                          <a:ea typeface="+mn-ea"/>
                          <a:cs typeface="+mn-cs"/>
                        </a:rPr>
                        <a:t> eight NTI Deliverables can be presented in any order that is relevant]</a:t>
                      </a:r>
                      <a:endParaRPr lang="en-US" sz="1200" b="0" kern="1200" dirty="0" smtClean="0">
                        <a:solidFill>
                          <a:schemeClr val="dk1"/>
                        </a:solidFill>
                        <a:latin typeface="+mn-lt"/>
                        <a:ea typeface="+mn-ea"/>
                        <a:cs typeface="+mn-cs"/>
                      </a:endParaRPr>
                    </a:p>
                  </a:txBody>
                  <a:tcPr anchor="ctr">
                    <a:solidFill>
                      <a:schemeClr val="bg1"/>
                    </a:solidFill>
                  </a:tcPr>
                </a:tc>
              </a:tr>
              <a:tr h="425815">
                <a:tc>
                  <a:txBody>
                    <a:bodyPr/>
                    <a:lstStyle/>
                    <a:p>
                      <a:r>
                        <a:rPr lang="en-US" sz="1200" dirty="0" smtClean="0"/>
                        <a:t>Technology Roadmap</a:t>
                      </a:r>
                      <a:endParaRPr lang="en-US" sz="1200" dirty="0"/>
                    </a:p>
                  </a:txBody>
                  <a:tcPr>
                    <a:solidFill>
                      <a:schemeClr val="bg1"/>
                    </a:solidFill>
                  </a:tcPr>
                </a:tc>
                <a:tc>
                  <a:txBody>
                    <a:bodyPr/>
                    <a:lstStyle/>
                    <a:p>
                      <a:pPr algn="ctr"/>
                      <a:endParaRPr lang="en-US" sz="1200" dirty="0"/>
                    </a:p>
                  </a:txBody>
                  <a:tcPr anchor="ctr">
                    <a:solidFill>
                      <a:srgbClr val="FFFF00"/>
                    </a:solidFill>
                  </a:tcPr>
                </a:tc>
                <a:tc>
                  <a:txBody>
                    <a:bodyPr/>
                    <a:lstStyle/>
                    <a:p>
                      <a:r>
                        <a:rPr lang="en-US" sz="1200" dirty="0" smtClean="0"/>
                        <a:t>[Brief</a:t>
                      </a:r>
                      <a:r>
                        <a:rPr lang="en-US" sz="1200" baseline="0" dirty="0" smtClean="0"/>
                        <a:t> statement about why team has scored this deliverable this color]</a:t>
                      </a:r>
                    </a:p>
                  </a:txBody>
                  <a:tcPr anchor="ctr">
                    <a:solidFill>
                      <a:schemeClr val="bg1"/>
                    </a:solidFill>
                  </a:tcPr>
                </a:tc>
              </a:tr>
              <a:tr h="524978">
                <a:tc>
                  <a:txBody>
                    <a:bodyPr/>
                    <a:lstStyle/>
                    <a:p>
                      <a:r>
                        <a:rPr lang="en-US" sz="1200" dirty="0" smtClean="0"/>
                        <a:t>Technology Protection Plan</a:t>
                      </a:r>
                      <a:endParaRPr lang="en-US" sz="1200" dirty="0"/>
                    </a:p>
                  </a:txBody>
                  <a:tcPr>
                    <a:solidFill>
                      <a:schemeClr val="bg1"/>
                    </a:solidFill>
                  </a:tcPr>
                </a:tc>
                <a:tc>
                  <a:txBody>
                    <a:bodyPr/>
                    <a:lstStyle/>
                    <a:p>
                      <a:pPr algn="ctr"/>
                      <a:endParaRPr lang="en-US" sz="1200" dirty="0">
                        <a:solidFill>
                          <a:schemeClr val="tx1"/>
                        </a:solidFill>
                      </a:endParaRPr>
                    </a:p>
                  </a:txBody>
                  <a:tcPr anchor="ctr">
                    <a:solidFill>
                      <a:srgbClr val="00B050"/>
                    </a:solidFill>
                  </a:tcPr>
                </a:tc>
                <a:tc>
                  <a:txBody>
                    <a:bodyPr/>
                    <a:lstStyle/>
                    <a:p>
                      <a:r>
                        <a:rPr lang="en-US" sz="1200" dirty="0" smtClean="0"/>
                        <a:t>[A right to practice search/review]</a:t>
                      </a:r>
                      <a:endParaRPr lang="en-US" sz="1200" dirty="0"/>
                    </a:p>
                  </a:txBody>
                  <a:tcPr anchor="ctr">
                    <a:solidFill>
                      <a:schemeClr val="bg1"/>
                    </a:solidFill>
                  </a:tcPr>
                </a:tc>
              </a:tr>
              <a:tr h="425815">
                <a:tc>
                  <a:txBody>
                    <a:bodyPr/>
                    <a:lstStyle/>
                    <a:p>
                      <a:r>
                        <a:rPr lang="en-US" sz="1200" dirty="0" smtClean="0"/>
                        <a:t>Market Attractiveness</a:t>
                      </a:r>
                      <a:endParaRPr lang="en-US" sz="1200" dirty="0"/>
                    </a:p>
                  </a:txBody>
                  <a:tcP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solidFill>
                      <a:srgbClr val="FFFF00"/>
                    </a:solidFill>
                  </a:tcPr>
                </a:tc>
                <a:tc>
                  <a:txBody>
                    <a:bodyPr/>
                    <a:lstStyle/>
                    <a:p>
                      <a:r>
                        <a:rPr lang="en-US" sz="1200" dirty="0" smtClean="0"/>
                        <a:t>[External</a:t>
                      </a:r>
                      <a:r>
                        <a:rPr lang="en-US" sz="1200" baseline="0" dirty="0" smtClean="0"/>
                        <a:t> Perspective to justify the need for this project]</a:t>
                      </a:r>
                      <a:endParaRPr lang="en-US" sz="1200" dirty="0"/>
                    </a:p>
                  </a:txBody>
                  <a:tcPr anchor="ctr">
                    <a:solidFill>
                      <a:schemeClr val="bg1"/>
                    </a:solidFill>
                  </a:tcPr>
                </a:tc>
              </a:tr>
              <a:tr h="425815">
                <a:tc>
                  <a:txBody>
                    <a:bodyPr/>
                    <a:lstStyle/>
                    <a:p>
                      <a:r>
                        <a:rPr lang="en-US" sz="1200" dirty="0" smtClean="0"/>
                        <a:t>Business Justification</a:t>
                      </a:r>
                      <a:endParaRPr lang="en-US" sz="1200" dirty="0"/>
                    </a:p>
                  </a:txBody>
                  <a:tcPr>
                    <a:solidFill>
                      <a:schemeClr val="bg1"/>
                    </a:solidFill>
                  </a:tcPr>
                </a:tc>
                <a:tc>
                  <a:txBody>
                    <a:bodyPr/>
                    <a:lstStyle/>
                    <a:p>
                      <a:endParaRPr lang="en-US" sz="1200" dirty="0"/>
                    </a:p>
                  </a:txBody>
                  <a:tcPr>
                    <a:solidFill>
                      <a:srgbClr val="00B050"/>
                    </a:solidFill>
                  </a:tcPr>
                </a:tc>
                <a:tc>
                  <a:txBody>
                    <a:bodyPr/>
                    <a:lstStyle/>
                    <a:p>
                      <a:r>
                        <a:rPr lang="en-US" sz="1200" dirty="0" smtClean="0"/>
                        <a:t>[Internal Perspective to justify the need for this project]</a:t>
                      </a:r>
                      <a:endParaRPr lang="en-US" sz="1200" dirty="0"/>
                    </a:p>
                  </a:txBody>
                  <a:tcPr anchor="ctr">
                    <a:solidFill>
                      <a:schemeClr val="bg1"/>
                    </a:solidFill>
                  </a:tcPr>
                </a:tc>
              </a:tr>
              <a:tr h="425815">
                <a:tc>
                  <a:txBody>
                    <a:bodyPr/>
                    <a:lstStyle/>
                    <a:p>
                      <a:r>
                        <a:rPr lang="en-US" sz="1200" dirty="0" smtClean="0"/>
                        <a:t>EHS&amp;R Requirements</a:t>
                      </a:r>
                      <a:endParaRPr lang="en-US" sz="1200" dirty="0"/>
                    </a:p>
                  </a:txBody>
                  <a:tcP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solidFill>
                      <a:srgbClr val="FFFF00"/>
                    </a:solidFill>
                  </a:tcPr>
                </a:tc>
                <a:tc>
                  <a:txBody>
                    <a:bodyPr/>
                    <a:lstStyle/>
                    <a:p>
                      <a:r>
                        <a:rPr lang="en-US" sz="1200" dirty="0" smtClean="0"/>
                        <a:t>[Focus on the</a:t>
                      </a:r>
                      <a:r>
                        <a:rPr lang="en-US" sz="1200" baseline="0" dirty="0" smtClean="0"/>
                        <a:t> “R” – regulatory…  Are there regulatory issues need to be considered in this project?</a:t>
                      </a:r>
                      <a:r>
                        <a:rPr lang="en-US" sz="1200" dirty="0" smtClean="0"/>
                        <a:t>]</a:t>
                      </a:r>
                      <a:endParaRPr lang="en-US" sz="1200" dirty="0"/>
                    </a:p>
                  </a:txBody>
                  <a:tcPr anchor="ctr">
                    <a:solidFill>
                      <a:schemeClr val="bg1"/>
                    </a:solidFill>
                  </a:tcPr>
                </a:tc>
              </a:tr>
              <a:tr h="524978">
                <a:tc>
                  <a:txBody>
                    <a:bodyPr/>
                    <a:lstStyle/>
                    <a:p>
                      <a:r>
                        <a:rPr lang="en-US" sz="1200" dirty="0" smtClean="0"/>
                        <a:t>Preliminary</a:t>
                      </a:r>
                      <a:r>
                        <a:rPr lang="en-US" sz="1200" baseline="0" dirty="0" smtClean="0"/>
                        <a:t> Manufacturing /Implementation Plan</a:t>
                      </a:r>
                      <a:endParaRPr lang="en-US" sz="1200" dirty="0"/>
                    </a:p>
                  </a:txBody>
                  <a:tcPr>
                    <a:solidFill>
                      <a:schemeClr val="bg1"/>
                    </a:solidFill>
                  </a:tcPr>
                </a:tc>
                <a:tc>
                  <a:txBody>
                    <a:bodyPr/>
                    <a:lstStyle/>
                    <a:p>
                      <a:endParaRPr lang="en-US" sz="1200" dirty="0"/>
                    </a:p>
                  </a:txBody>
                  <a:tcPr>
                    <a:solidFill>
                      <a:srgbClr val="00B050"/>
                    </a:solidFill>
                  </a:tcPr>
                </a:tc>
                <a:tc>
                  <a:txBody>
                    <a:bodyPr/>
                    <a:lstStyle/>
                    <a:p>
                      <a:r>
                        <a:rPr lang="en-US" sz="1200" dirty="0" smtClean="0"/>
                        <a:t>[How do</a:t>
                      </a:r>
                      <a:r>
                        <a:rPr lang="en-US" sz="1200" baseline="0" dirty="0" smtClean="0"/>
                        <a:t> you envision rolling this out to the broader company?</a:t>
                      </a:r>
                      <a:r>
                        <a:rPr lang="en-US" sz="1200" dirty="0" smtClean="0"/>
                        <a:t>]</a:t>
                      </a:r>
                      <a:endParaRPr lang="en-US" sz="1200" dirty="0"/>
                    </a:p>
                  </a:txBody>
                  <a:tcPr anchor="ctr">
                    <a:solidFill>
                      <a:schemeClr val="bg1"/>
                    </a:solidFill>
                  </a:tcPr>
                </a:tc>
              </a:tr>
              <a:tr h="425815">
                <a:tc>
                  <a:txBody>
                    <a:bodyPr/>
                    <a:lstStyle/>
                    <a:p>
                      <a:r>
                        <a:rPr lang="en-US" sz="1200" dirty="0" smtClean="0"/>
                        <a:t>Project Plan</a:t>
                      </a:r>
                      <a:endParaRPr lang="en-US" sz="1200" dirty="0"/>
                    </a:p>
                  </a:txBody>
                  <a:tcPr>
                    <a:solidFill>
                      <a:schemeClr val="bg1"/>
                    </a:solidFill>
                  </a:tcPr>
                </a:tc>
                <a:tc>
                  <a:txBody>
                    <a:bodyPr/>
                    <a:lstStyle/>
                    <a:p>
                      <a:endParaRPr lang="en-US" sz="1200" dirty="0"/>
                    </a:p>
                  </a:txBody>
                  <a:tcPr>
                    <a:solidFill>
                      <a:srgbClr val="FFFF00"/>
                    </a:solidFill>
                  </a:tcPr>
                </a:tc>
                <a:tc>
                  <a:txBody>
                    <a:bodyPr/>
                    <a:lstStyle/>
                    <a:p>
                      <a:endParaRPr lang="en-US" sz="1200" dirty="0"/>
                    </a:p>
                  </a:txBody>
                  <a:tcPr anchor="ctr">
                    <a:solidFill>
                      <a:schemeClr val="bg1"/>
                    </a:solidFill>
                  </a:tcPr>
                </a:tc>
              </a:tr>
              <a:tr h="425815">
                <a:tc>
                  <a:txBody>
                    <a:bodyPr/>
                    <a:lstStyle/>
                    <a:p>
                      <a:r>
                        <a:rPr lang="en-US" dirty="0" smtClean="0"/>
                        <a:t>OVERALL</a:t>
                      </a:r>
                      <a:endParaRPr lang="en-US" dirty="0"/>
                    </a:p>
                  </a:txBody>
                  <a:tcPr>
                    <a:solidFill>
                      <a:schemeClr val="bg1"/>
                    </a:solidFill>
                  </a:tcPr>
                </a:tc>
                <a:tc>
                  <a:txBody>
                    <a:bodyPr/>
                    <a:lstStyle/>
                    <a:p>
                      <a:endParaRPr lang="en-US" dirty="0"/>
                    </a:p>
                  </a:txBody>
                  <a:tcPr>
                    <a:solidFill>
                      <a:srgbClr val="FF0000"/>
                    </a:solidFill>
                  </a:tcPr>
                </a:tc>
                <a:tc>
                  <a:txBody>
                    <a:bodyPr/>
                    <a:lstStyle/>
                    <a:p>
                      <a:r>
                        <a:rPr lang="en-US" dirty="0" smtClean="0"/>
                        <a:t>[i.e.</a:t>
                      </a:r>
                      <a:r>
                        <a:rPr lang="en-US" baseline="0" dirty="0" smtClean="0"/>
                        <a:t> Ready to advance to Explore phase]</a:t>
                      </a:r>
                      <a:endParaRPr lang="en-US" dirty="0"/>
                    </a:p>
                  </a:txBody>
                  <a:tcPr anchor="ctr">
                    <a:solidFill>
                      <a:schemeClr val="bg1"/>
                    </a:solidFill>
                  </a:tcPr>
                </a:tc>
              </a:tr>
            </a:tbl>
          </a:graphicData>
        </a:graphic>
      </p:graphicFrame>
    </p:spTree>
    <p:extLst>
      <p:ext uri="{BB962C8B-B14F-4D97-AF65-F5344CB8AC3E}">
        <p14:creationId xmlns:p14="http://schemas.microsoft.com/office/powerpoint/2010/main" val="3302815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 and Comments</a:t>
            </a:r>
            <a:endParaRPr lang="en-US" dirty="0"/>
          </a:p>
        </p:txBody>
      </p:sp>
      <p:pic>
        <p:nvPicPr>
          <p:cNvPr id="684034" name="Picture 2"/>
          <p:cNvPicPr>
            <a:picLocks noChangeAspect="1" noChangeArrowheads="1"/>
          </p:cNvPicPr>
          <p:nvPr/>
        </p:nvPicPr>
        <p:blipFill>
          <a:blip r:embed="rId3" cstate="print"/>
          <a:srcRect/>
          <a:stretch>
            <a:fillRect/>
          </a:stretch>
        </p:blipFill>
        <p:spPr bwMode="auto">
          <a:xfrm>
            <a:off x="1143001" y="728625"/>
            <a:ext cx="6856412" cy="368783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Objective:</a:t>
            </a:r>
          </a:p>
          <a:p>
            <a:pPr lvl="1"/>
            <a:r>
              <a:rPr lang="en-US" dirty="0" smtClean="0"/>
              <a:t>[In one or two sentences, what are you proposing to do. This should start with a verb]</a:t>
            </a:r>
          </a:p>
          <a:p>
            <a:r>
              <a:rPr lang="en-US" dirty="0" smtClean="0"/>
              <a:t>Lead application:</a:t>
            </a:r>
          </a:p>
          <a:p>
            <a:pPr lvl="1"/>
            <a:r>
              <a:rPr lang="en-US" dirty="0" smtClean="0"/>
              <a:t>[With the potential exception of Core-NTI, you should name the 3M Division that will benefit most significantly if this NTI is completed. Include financial impact if relevant.]</a:t>
            </a:r>
          </a:p>
          <a:p>
            <a:r>
              <a:rPr lang="en-US" dirty="0" smtClean="0"/>
              <a:t>Resource requirements:</a:t>
            </a:r>
          </a:p>
          <a:p>
            <a:pPr lvl="1"/>
            <a:r>
              <a:rPr lang="en-US" dirty="0" smtClean="0"/>
              <a:t>0.8 FTE for 6 months</a:t>
            </a:r>
          </a:p>
          <a:p>
            <a:pPr lvl="1"/>
            <a:r>
              <a:rPr lang="en-US" dirty="0" smtClean="0"/>
              <a:t>$5k for prototypes and testing equipment</a:t>
            </a:r>
          </a:p>
          <a:p>
            <a:r>
              <a:rPr lang="en-US" dirty="0" smtClean="0"/>
              <a:t>Review recommendation:</a:t>
            </a:r>
          </a:p>
          <a:p>
            <a:pPr lvl="1"/>
            <a:r>
              <a:rPr lang="en-US" dirty="0" smtClean="0"/>
              <a:t>Initiate [this program] to </a:t>
            </a:r>
            <a:r>
              <a:rPr lang="en-US" dirty="0" err="1" smtClean="0"/>
              <a:t>PreNTI</a:t>
            </a:r>
            <a:endParaRPr lang="en-US" dirty="0"/>
          </a:p>
        </p:txBody>
      </p:sp>
      <p:sp>
        <p:nvSpPr>
          <p:cNvPr id="3" name="Title 2"/>
          <p:cNvSpPr>
            <a:spLocks noGrp="1"/>
          </p:cNvSpPr>
          <p:nvPr>
            <p:ph type="ctrTitle"/>
          </p:nvPr>
        </p:nvSpPr>
        <p:spPr/>
        <p:txBody>
          <a:bodyPr/>
          <a:lstStyle/>
          <a:p>
            <a:r>
              <a:rPr lang="en-US" dirty="0" smtClean="0"/>
              <a:t>Executive Summary</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Briefly give people enough information to understand what you are talking about.</a:t>
            </a:r>
          </a:p>
          <a:p>
            <a:pPr lvl="1"/>
            <a:r>
              <a:rPr lang="en-US" dirty="0" smtClean="0"/>
              <a:t>Use pictures </a:t>
            </a:r>
          </a:p>
          <a:p>
            <a:pPr lvl="1"/>
            <a:r>
              <a:rPr lang="en-US" dirty="0" smtClean="0"/>
              <a:t>For established programs, you could use the project one-pager to refresh people’s memories</a:t>
            </a:r>
          </a:p>
          <a:p>
            <a:pPr lvl="1"/>
            <a:r>
              <a:rPr lang="en-US" dirty="0" smtClean="0"/>
              <a:t>For new programs, briefly educate the audience on field of research</a:t>
            </a:r>
            <a:endParaRPr lang="en-US" dirty="0"/>
          </a:p>
        </p:txBody>
      </p:sp>
      <p:sp>
        <p:nvSpPr>
          <p:cNvPr id="3" name="Title 2"/>
          <p:cNvSpPr>
            <a:spLocks noGrp="1"/>
          </p:cNvSpPr>
          <p:nvPr>
            <p:ph type="ctrTitle"/>
          </p:nvPr>
        </p:nvSpPr>
        <p:spPr/>
        <p:txBody>
          <a:bodyPr/>
          <a:lstStyle/>
          <a:p>
            <a:r>
              <a:rPr lang="en-US" dirty="0" smtClean="0"/>
              <a:t>Technology and Project Background</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Project Team</a:t>
            </a:r>
            <a:endParaRPr lang="en-US" dirty="0"/>
          </a:p>
        </p:txBody>
      </p:sp>
      <p:sp>
        <p:nvSpPr>
          <p:cNvPr id="7" name="TextBox 6"/>
          <p:cNvSpPr txBox="1"/>
          <p:nvPr/>
        </p:nvSpPr>
        <p:spPr>
          <a:xfrm>
            <a:off x="533400" y="971550"/>
            <a:ext cx="2590800" cy="2286000"/>
          </a:xfrm>
          <a:prstGeom prst="rect">
            <a:avLst/>
          </a:prstGeom>
          <a:noFill/>
        </p:spPr>
        <p:txBody>
          <a:bodyPr wrap="none" rtlCol="0">
            <a:noAutofit/>
          </a:bodyPr>
          <a:lstStyle/>
          <a:p>
            <a:r>
              <a:rPr lang="en-US" b="1" dirty="0" smtClean="0"/>
              <a:t>SEMS</a:t>
            </a:r>
          </a:p>
          <a:p>
            <a:r>
              <a:rPr lang="en-US" sz="1400" dirty="0" smtClean="0"/>
              <a:t>John Doe (Team Leader)</a:t>
            </a:r>
          </a:p>
          <a:p>
            <a:r>
              <a:rPr lang="en-US" sz="1400" dirty="0" smtClean="0"/>
              <a:t>Jane (Role)</a:t>
            </a:r>
          </a:p>
          <a:p>
            <a:r>
              <a:rPr lang="en-US" sz="1400" dirty="0" smtClean="0"/>
              <a:t>Andy Tilstra (SEMS Black Belt)</a:t>
            </a:r>
          </a:p>
          <a:p>
            <a:pPr lvl="1"/>
            <a:endParaRPr lang="en-US" dirty="0" smtClean="0"/>
          </a:p>
          <a:p>
            <a:endParaRPr lang="en-US" dirty="0" smtClean="0">
              <a:latin typeface="+mn-lt"/>
            </a:endParaRPr>
          </a:p>
        </p:txBody>
      </p:sp>
      <p:sp>
        <p:nvSpPr>
          <p:cNvPr id="8" name="TextBox 7"/>
          <p:cNvSpPr txBox="1"/>
          <p:nvPr/>
        </p:nvSpPr>
        <p:spPr>
          <a:xfrm>
            <a:off x="3314700" y="971550"/>
            <a:ext cx="2590800" cy="2286000"/>
          </a:xfrm>
          <a:prstGeom prst="rect">
            <a:avLst/>
          </a:prstGeom>
          <a:noFill/>
        </p:spPr>
        <p:txBody>
          <a:bodyPr wrap="none" rtlCol="0">
            <a:noAutofit/>
          </a:bodyPr>
          <a:lstStyle/>
          <a:p>
            <a:r>
              <a:rPr lang="en-US" b="1" dirty="0" smtClean="0"/>
              <a:t>CRL</a:t>
            </a:r>
          </a:p>
          <a:p>
            <a:r>
              <a:rPr lang="en-US" sz="1400" dirty="0" smtClean="0"/>
              <a:t>Jim Doe (Consulting)</a:t>
            </a:r>
          </a:p>
          <a:p>
            <a:pPr lvl="1"/>
            <a:endParaRPr lang="en-US" dirty="0" smtClean="0"/>
          </a:p>
          <a:p>
            <a:endParaRPr lang="en-US" dirty="0" smtClean="0">
              <a:latin typeface="+mn-lt"/>
            </a:endParaRPr>
          </a:p>
        </p:txBody>
      </p:sp>
      <p:sp>
        <p:nvSpPr>
          <p:cNvPr id="9" name="TextBox 8"/>
          <p:cNvSpPr txBox="1"/>
          <p:nvPr/>
        </p:nvSpPr>
        <p:spPr>
          <a:xfrm>
            <a:off x="6096000" y="971550"/>
            <a:ext cx="2590800" cy="2286000"/>
          </a:xfrm>
          <a:prstGeom prst="rect">
            <a:avLst/>
          </a:prstGeom>
          <a:noFill/>
        </p:spPr>
        <p:txBody>
          <a:bodyPr wrap="none" rtlCol="0">
            <a:noAutofit/>
          </a:bodyPr>
          <a:lstStyle/>
          <a:p>
            <a:r>
              <a:rPr lang="en-US" b="1" dirty="0" smtClean="0"/>
              <a:t>Division</a:t>
            </a:r>
          </a:p>
          <a:p>
            <a:r>
              <a:rPr lang="en-US" sz="1400" dirty="0" smtClean="0"/>
              <a:t>Jean Doe (Consulting)</a:t>
            </a:r>
          </a:p>
          <a:p>
            <a:pPr lvl="1"/>
            <a:endParaRPr lang="en-US" dirty="0" smtClean="0"/>
          </a:p>
          <a:p>
            <a:endParaRPr lang="en-US" dirty="0" smtClean="0">
              <a:latin typeface="+mn-lt"/>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Outline</a:t>
            </a:r>
            <a:endParaRPr lang="en-US" dirty="0"/>
          </a:p>
        </p:txBody>
      </p:sp>
      <p:sp>
        <p:nvSpPr>
          <p:cNvPr id="3" name="Subtitle 2"/>
          <p:cNvSpPr>
            <a:spLocks noGrp="1"/>
          </p:cNvSpPr>
          <p:nvPr>
            <p:ph type="subTitle" idx="1"/>
          </p:nvPr>
        </p:nvSpPr>
        <p:spPr/>
        <p:txBody>
          <a:bodyPr/>
          <a:lstStyle/>
          <a:p>
            <a:r>
              <a:rPr lang="en-US" dirty="0" smtClean="0"/>
              <a:t>Team Self-Scoring of NTI Deliverables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73164308"/>
              </p:ext>
            </p:extLst>
          </p:nvPr>
        </p:nvGraphicFramePr>
        <p:xfrm>
          <a:off x="514350" y="750888"/>
          <a:ext cx="8094663" cy="4030661"/>
        </p:xfrm>
        <a:graphic>
          <a:graphicData uri="http://schemas.openxmlformats.org/drawingml/2006/table">
            <a:tbl>
              <a:tblPr firstRow="1" bandRow="1">
                <a:tableStyleId>{D7AC3CCA-C797-4891-BE02-D94E43425B78}</a:tableStyleId>
              </a:tblPr>
              <a:tblGrid>
                <a:gridCol w="1695450"/>
                <a:gridCol w="685800"/>
                <a:gridCol w="5713413"/>
              </a:tblGrid>
              <a:tr h="425815">
                <a:tc>
                  <a:txBody>
                    <a:bodyPr/>
                    <a:lstStyle/>
                    <a:p>
                      <a:pPr marL="0" algn="l" defTabSz="342901" rtl="0" eaLnBrk="1" latinLnBrk="0" hangingPunct="1"/>
                      <a:r>
                        <a:rPr lang="en-US" sz="1200" b="0" kern="1200" dirty="0" smtClean="0">
                          <a:solidFill>
                            <a:schemeClr val="dk1"/>
                          </a:solidFill>
                          <a:latin typeface="+mn-lt"/>
                          <a:ea typeface="+mn-ea"/>
                          <a:cs typeface="+mn-cs"/>
                        </a:rPr>
                        <a:t>Technology Development</a:t>
                      </a:r>
                    </a:p>
                  </a:txBody>
                  <a:tcPr>
                    <a:solidFill>
                      <a:schemeClr val="bg1"/>
                    </a:solidFill>
                  </a:tcPr>
                </a:tc>
                <a:tc>
                  <a:txBody>
                    <a:bodyPr/>
                    <a:lstStyle/>
                    <a:p>
                      <a:pPr marL="0" algn="l" defTabSz="342901" rtl="0" eaLnBrk="1" latinLnBrk="0" hangingPunct="1"/>
                      <a:endParaRPr lang="en-US" sz="1200" b="0" kern="1200" dirty="0" smtClean="0">
                        <a:solidFill>
                          <a:schemeClr val="dk1"/>
                        </a:solidFill>
                        <a:latin typeface="+mn-lt"/>
                        <a:ea typeface="+mn-ea"/>
                        <a:cs typeface="+mn-cs"/>
                      </a:endParaRPr>
                    </a:p>
                  </a:txBody>
                  <a:tcPr>
                    <a:solidFill>
                      <a:srgbClr val="00B050"/>
                    </a:solidFill>
                  </a:tcPr>
                </a:tc>
                <a:tc>
                  <a:txBody>
                    <a:bodyPr/>
                    <a:lstStyle/>
                    <a:p>
                      <a:pPr marL="0" algn="l" defTabSz="342901" rtl="0" eaLnBrk="1" latinLnBrk="0" hangingPunct="1"/>
                      <a:r>
                        <a:rPr lang="en-US" sz="1200" b="0" kern="1200" dirty="0" smtClean="0">
                          <a:solidFill>
                            <a:schemeClr val="dk1"/>
                          </a:solidFill>
                          <a:latin typeface="+mn-lt"/>
                          <a:ea typeface="+mn-ea"/>
                          <a:cs typeface="+mn-cs"/>
                        </a:rPr>
                        <a:t>[The</a:t>
                      </a:r>
                      <a:r>
                        <a:rPr lang="en-US" sz="1200" b="0" kern="1200" baseline="0" dirty="0" smtClean="0">
                          <a:solidFill>
                            <a:schemeClr val="dk1"/>
                          </a:solidFill>
                          <a:latin typeface="+mn-lt"/>
                          <a:ea typeface="+mn-ea"/>
                          <a:cs typeface="+mn-cs"/>
                        </a:rPr>
                        <a:t> eight NTI Deliverables can be presented in any order that is relevant]</a:t>
                      </a:r>
                      <a:endParaRPr lang="en-US" sz="1200" b="0" kern="1200" dirty="0" smtClean="0">
                        <a:solidFill>
                          <a:schemeClr val="dk1"/>
                        </a:solidFill>
                        <a:latin typeface="+mn-lt"/>
                        <a:ea typeface="+mn-ea"/>
                        <a:cs typeface="+mn-cs"/>
                      </a:endParaRPr>
                    </a:p>
                  </a:txBody>
                  <a:tcPr anchor="ctr">
                    <a:solidFill>
                      <a:schemeClr val="bg1"/>
                    </a:solidFill>
                  </a:tcPr>
                </a:tc>
              </a:tr>
              <a:tr h="425815">
                <a:tc>
                  <a:txBody>
                    <a:bodyPr/>
                    <a:lstStyle/>
                    <a:p>
                      <a:r>
                        <a:rPr lang="en-US" sz="1200" dirty="0" smtClean="0"/>
                        <a:t>Technology Roadmap</a:t>
                      </a:r>
                      <a:endParaRPr lang="en-US" sz="1200" dirty="0"/>
                    </a:p>
                  </a:txBody>
                  <a:tcPr>
                    <a:solidFill>
                      <a:schemeClr val="bg1"/>
                    </a:solidFill>
                  </a:tcPr>
                </a:tc>
                <a:tc>
                  <a:txBody>
                    <a:bodyPr/>
                    <a:lstStyle/>
                    <a:p>
                      <a:pPr algn="ctr"/>
                      <a:endParaRPr lang="en-US" sz="1200" dirty="0"/>
                    </a:p>
                  </a:txBody>
                  <a:tcPr anchor="ctr">
                    <a:solidFill>
                      <a:srgbClr val="FFFF00"/>
                    </a:solidFill>
                  </a:tcPr>
                </a:tc>
                <a:tc>
                  <a:txBody>
                    <a:bodyPr/>
                    <a:lstStyle/>
                    <a:p>
                      <a:r>
                        <a:rPr lang="en-US" sz="1200" dirty="0" smtClean="0"/>
                        <a:t>[Brief</a:t>
                      </a:r>
                      <a:r>
                        <a:rPr lang="en-US" sz="1200" baseline="0" dirty="0" smtClean="0"/>
                        <a:t> statement about why team has scored this deliverable this color]</a:t>
                      </a:r>
                    </a:p>
                  </a:txBody>
                  <a:tcPr anchor="ctr">
                    <a:solidFill>
                      <a:schemeClr val="bg1"/>
                    </a:solidFill>
                  </a:tcPr>
                </a:tc>
              </a:tr>
              <a:tr h="524978">
                <a:tc>
                  <a:txBody>
                    <a:bodyPr/>
                    <a:lstStyle/>
                    <a:p>
                      <a:r>
                        <a:rPr lang="en-US" sz="1200" dirty="0" smtClean="0"/>
                        <a:t>Technology Protection Plan</a:t>
                      </a:r>
                      <a:endParaRPr lang="en-US" sz="1200" dirty="0"/>
                    </a:p>
                  </a:txBody>
                  <a:tcPr>
                    <a:solidFill>
                      <a:schemeClr val="bg1"/>
                    </a:solidFill>
                  </a:tcPr>
                </a:tc>
                <a:tc>
                  <a:txBody>
                    <a:bodyPr/>
                    <a:lstStyle/>
                    <a:p>
                      <a:pPr algn="ctr"/>
                      <a:endParaRPr lang="en-US" sz="1200" dirty="0">
                        <a:solidFill>
                          <a:schemeClr val="tx1"/>
                        </a:solidFill>
                      </a:endParaRPr>
                    </a:p>
                  </a:txBody>
                  <a:tcPr anchor="ctr">
                    <a:solidFill>
                      <a:srgbClr val="00B050"/>
                    </a:solidFill>
                  </a:tcPr>
                </a:tc>
                <a:tc>
                  <a:txBody>
                    <a:bodyPr/>
                    <a:lstStyle/>
                    <a:p>
                      <a:r>
                        <a:rPr lang="en-US" sz="1200" dirty="0" smtClean="0"/>
                        <a:t>[A right to practice search/review]</a:t>
                      </a:r>
                      <a:endParaRPr lang="en-US" sz="1200" dirty="0"/>
                    </a:p>
                  </a:txBody>
                  <a:tcPr anchor="ctr">
                    <a:solidFill>
                      <a:schemeClr val="bg1"/>
                    </a:solidFill>
                  </a:tcPr>
                </a:tc>
              </a:tr>
              <a:tr h="425815">
                <a:tc>
                  <a:txBody>
                    <a:bodyPr/>
                    <a:lstStyle/>
                    <a:p>
                      <a:r>
                        <a:rPr lang="en-US" sz="1200" dirty="0" smtClean="0"/>
                        <a:t>Market Attractiveness</a:t>
                      </a:r>
                      <a:endParaRPr lang="en-US" sz="1200" dirty="0"/>
                    </a:p>
                  </a:txBody>
                  <a:tcP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solidFill>
                      <a:srgbClr val="FFFF00"/>
                    </a:solidFill>
                  </a:tcPr>
                </a:tc>
                <a:tc>
                  <a:txBody>
                    <a:bodyPr/>
                    <a:lstStyle/>
                    <a:p>
                      <a:r>
                        <a:rPr lang="en-US" sz="1200" dirty="0" smtClean="0"/>
                        <a:t>[External</a:t>
                      </a:r>
                      <a:r>
                        <a:rPr lang="en-US" sz="1200" baseline="0" dirty="0" smtClean="0"/>
                        <a:t> Perspective to justify the need for this project]</a:t>
                      </a:r>
                      <a:endParaRPr lang="en-US" sz="1200" dirty="0"/>
                    </a:p>
                  </a:txBody>
                  <a:tcPr anchor="ctr">
                    <a:solidFill>
                      <a:schemeClr val="bg1"/>
                    </a:solidFill>
                  </a:tcPr>
                </a:tc>
              </a:tr>
              <a:tr h="425815">
                <a:tc>
                  <a:txBody>
                    <a:bodyPr/>
                    <a:lstStyle/>
                    <a:p>
                      <a:r>
                        <a:rPr lang="en-US" sz="1200" dirty="0" smtClean="0"/>
                        <a:t>Business Justification</a:t>
                      </a:r>
                      <a:endParaRPr lang="en-US" sz="1200" dirty="0"/>
                    </a:p>
                  </a:txBody>
                  <a:tcPr>
                    <a:solidFill>
                      <a:schemeClr val="bg1"/>
                    </a:solidFill>
                  </a:tcPr>
                </a:tc>
                <a:tc>
                  <a:txBody>
                    <a:bodyPr/>
                    <a:lstStyle/>
                    <a:p>
                      <a:endParaRPr lang="en-US" sz="1200" dirty="0"/>
                    </a:p>
                  </a:txBody>
                  <a:tcPr>
                    <a:solidFill>
                      <a:srgbClr val="00B050"/>
                    </a:solidFill>
                  </a:tcPr>
                </a:tc>
                <a:tc>
                  <a:txBody>
                    <a:bodyPr/>
                    <a:lstStyle/>
                    <a:p>
                      <a:r>
                        <a:rPr lang="en-US" sz="1200" dirty="0" smtClean="0"/>
                        <a:t>[Internal Perspective to justify the need for this project]</a:t>
                      </a:r>
                      <a:endParaRPr lang="en-US" sz="1200" dirty="0"/>
                    </a:p>
                  </a:txBody>
                  <a:tcPr anchor="ctr">
                    <a:solidFill>
                      <a:schemeClr val="bg1"/>
                    </a:solidFill>
                  </a:tcPr>
                </a:tc>
              </a:tr>
              <a:tr h="425815">
                <a:tc>
                  <a:txBody>
                    <a:bodyPr/>
                    <a:lstStyle/>
                    <a:p>
                      <a:r>
                        <a:rPr lang="en-US" sz="1200" dirty="0" smtClean="0"/>
                        <a:t>EHS&amp;R Requirements</a:t>
                      </a:r>
                      <a:endParaRPr lang="en-US" sz="1200" dirty="0"/>
                    </a:p>
                  </a:txBody>
                  <a:tcPr>
                    <a:solidFill>
                      <a:schemeClr val="bg1"/>
                    </a:solidFill>
                  </a:tcPr>
                </a:tc>
                <a:tc>
                  <a:txBody>
                    <a:bodyPr/>
                    <a:lstStyle/>
                    <a:p>
                      <a:pPr marL="0" marR="0" indent="0" algn="ctr" defTabSz="342901"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anchor="ctr">
                    <a:solidFill>
                      <a:srgbClr val="FFFF00"/>
                    </a:solidFill>
                  </a:tcPr>
                </a:tc>
                <a:tc>
                  <a:txBody>
                    <a:bodyPr/>
                    <a:lstStyle/>
                    <a:p>
                      <a:r>
                        <a:rPr lang="en-US" sz="1200" dirty="0" smtClean="0"/>
                        <a:t>[Focus on the</a:t>
                      </a:r>
                      <a:r>
                        <a:rPr lang="en-US" sz="1200" baseline="0" dirty="0" smtClean="0"/>
                        <a:t> “R” – regulatory…  Are there regulatory issues need to be considered in this project?</a:t>
                      </a:r>
                      <a:r>
                        <a:rPr lang="en-US" sz="1200" dirty="0" smtClean="0"/>
                        <a:t>]</a:t>
                      </a:r>
                      <a:endParaRPr lang="en-US" sz="1200" dirty="0"/>
                    </a:p>
                  </a:txBody>
                  <a:tcPr anchor="ctr">
                    <a:solidFill>
                      <a:schemeClr val="bg1"/>
                    </a:solidFill>
                  </a:tcPr>
                </a:tc>
              </a:tr>
              <a:tr h="524978">
                <a:tc>
                  <a:txBody>
                    <a:bodyPr/>
                    <a:lstStyle/>
                    <a:p>
                      <a:r>
                        <a:rPr lang="en-US" sz="1200" dirty="0" smtClean="0"/>
                        <a:t>Preliminary</a:t>
                      </a:r>
                      <a:r>
                        <a:rPr lang="en-US" sz="1200" baseline="0" dirty="0" smtClean="0"/>
                        <a:t> Manufacturing /Implementation Plan</a:t>
                      </a:r>
                      <a:endParaRPr lang="en-US" sz="1200" dirty="0"/>
                    </a:p>
                  </a:txBody>
                  <a:tcPr>
                    <a:solidFill>
                      <a:schemeClr val="bg1"/>
                    </a:solidFill>
                  </a:tcPr>
                </a:tc>
                <a:tc>
                  <a:txBody>
                    <a:bodyPr/>
                    <a:lstStyle/>
                    <a:p>
                      <a:endParaRPr lang="en-US" sz="1200" dirty="0"/>
                    </a:p>
                  </a:txBody>
                  <a:tcPr>
                    <a:solidFill>
                      <a:srgbClr val="00B050"/>
                    </a:solidFill>
                  </a:tcPr>
                </a:tc>
                <a:tc>
                  <a:txBody>
                    <a:bodyPr/>
                    <a:lstStyle/>
                    <a:p>
                      <a:r>
                        <a:rPr lang="en-US" sz="1200" dirty="0" smtClean="0"/>
                        <a:t>[How do</a:t>
                      </a:r>
                      <a:r>
                        <a:rPr lang="en-US" sz="1200" baseline="0" dirty="0" smtClean="0"/>
                        <a:t> you envision rolling this out to the broader company?</a:t>
                      </a:r>
                      <a:r>
                        <a:rPr lang="en-US" sz="1200" dirty="0" smtClean="0"/>
                        <a:t>]</a:t>
                      </a:r>
                      <a:endParaRPr lang="en-US" sz="1200" dirty="0"/>
                    </a:p>
                  </a:txBody>
                  <a:tcPr anchor="ctr">
                    <a:solidFill>
                      <a:schemeClr val="bg1"/>
                    </a:solidFill>
                  </a:tcPr>
                </a:tc>
              </a:tr>
              <a:tr h="425815">
                <a:tc>
                  <a:txBody>
                    <a:bodyPr/>
                    <a:lstStyle/>
                    <a:p>
                      <a:r>
                        <a:rPr lang="en-US" sz="1200" dirty="0" smtClean="0"/>
                        <a:t>Project Plan</a:t>
                      </a:r>
                      <a:endParaRPr lang="en-US" sz="1200" dirty="0"/>
                    </a:p>
                  </a:txBody>
                  <a:tcPr>
                    <a:solidFill>
                      <a:schemeClr val="bg1"/>
                    </a:solidFill>
                  </a:tcPr>
                </a:tc>
                <a:tc>
                  <a:txBody>
                    <a:bodyPr/>
                    <a:lstStyle/>
                    <a:p>
                      <a:endParaRPr lang="en-US" sz="1200" dirty="0"/>
                    </a:p>
                  </a:txBody>
                  <a:tcPr>
                    <a:solidFill>
                      <a:srgbClr val="FFFF00"/>
                    </a:solidFill>
                  </a:tcPr>
                </a:tc>
                <a:tc>
                  <a:txBody>
                    <a:bodyPr/>
                    <a:lstStyle/>
                    <a:p>
                      <a:endParaRPr lang="en-US" sz="1200" dirty="0"/>
                    </a:p>
                  </a:txBody>
                  <a:tcPr anchor="ctr">
                    <a:solidFill>
                      <a:schemeClr val="bg1"/>
                    </a:solidFill>
                  </a:tcPr>
                </a:tc>
              </a:tr>
              <a:tr h="425815">
                <a:tc>
                  <a:txBody>
                    <a:bodyPr/>
                    <a:lstStyle/>
                    <a:p>
                      <a:r>
                        <a:rPr lang="en-US" dirty="0" smtClean="0"/>
                        <a:t>OVERALL</a:t>
                      </a:r>
                      <a:endParaRPr lang="en-US" dirty="0"/>
                    </a:p>
                  </a:txBody>
                  <a:tcPr>
                    <a:solidFill>
                      <a:schemeClr val="bg1"/>
                    </a:solidFill>
                  </a:tcPr>
                </a:tc>
                <a:tc>
                  <a:txBody>
                    <a:bodyPr/>
                    <a:lstStyle/>
                    <a:p>
                      <a:endParaRPr lang="en-US" dirty="0"/>
                    </a:p>
                  </a:txBody>
                  <a:tcPr>
                    <a:solidFill>
                      <a:srgbClr val="FF0000"/>
                    </a:solidFill>
                  </a:tcPr>
                </a:tc>
                <a:tc>
                  <a:txBody>
                    <a:bodyPr/>
                    <a:lstStyle/>
                    <a:p>
                      <a:r>
                        <a:rPr lang="en-US" dirty="0" smtClean="0"/>
                        <a:t>[i.e.</a:t>
                      </a:r>
                      <a:r>
                        <a:rPr lang="en-US" baseline="0" dirty="0" smtClean="0"/>
                        <a:t> Ready to advance to Explore phase]</a:t>
                      </a:r>
                      <a:endParaRPr lang="en-US" dirty="0"/>
                    </a:p>
                  </a:txBody>
                  <a:tcPr anchor="ctr">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Technology Development</a:t>
            </a:r>
            <a:endParaRPr lang="en-US" dirty="0"/>
          </a:p>
        </p:txBody>
      </p:sp>
      <p:sp>
        <p:nvSpPr>
          <p:cNvPr id="5" name="Rounded Rectangle 4"/>
          <p:cNvSpPr/>
          <p:nvPr/>
        </p:nvSpPr>
        <p:spPr bwMode="auto">
          <a:xfrm>
            <a:off x="914401" y="788153"/>
            <a:ext cx="3422176" cy="685800"/>
          </a:xfrm>
          <a:prstGeom prst="roundRect">
            <a:avLst/>
          </a:prstGeom>
          <a:no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r>
              <a:rPr lang="en-US" dirty="0" err="1">
                <a:latin typeface="Segoe UI" panose="020B0502040204020203" pitchFamily="34" charset="0"/>
                <a:ea typeface="Arial" charset="0"/>
                <a:cs typeface="Segoe UI" panose="020B0502040204020203" pitchFamily="34" charset="0"/>
              </a:rPr>
              <a:t>Benchtop</a:t>
            </a:r>
            <a:r>
              <a:rPr lang="en-US" dirty="0">
                <a:latin typeface="Segoe UI" panose="020B0502040204020203" pitchFamily="34" charset="0"/>
                <a:ea typeface="Arial" charset="0"/>
                <a:cs typeface="Segoe UI" panose="020B0502040204020203" pitchFamily="34" charset="0"/>
              </a:rPr>
              <a:t> Scanner</a:t>
            </a:r>
          </a:p>
          <a:p>
            <a:pPr algn="ctr" defTabSz="685800"/>
            <a:r>
              <a:rPr lang="en-US" dirty="0">
                <a:latin typeface="Segoe UI" panose="020B0502040204020203" pitchFamily="34" charset="0"/>
                <a:cs typeface="Segoe UI" panose="020B0502040204020203" pitchFamily="34" charset="0"/>
              </a:rPr>
              <a:t>Acquisition Time: 1/20</a:t>
            </a:r>
            <a:r>
              <a:rPr lang="en-US" baseline="30000" dirty="0">
                <a:latin typeface="Segoe UI" panose="020B0502040204020203" pitchFamily="34" charset="0"/>
                <a:cs typeface="Segoe UI" panose="020B0502040204020203" pitchFamily="34" charset="0"/>
              </a:rPr>
              <a:t>th</a:t>
            </a:r>
            <a:r>
              <a:rPr lang="en-US" dirty="0">
                <a:latin typeface="Segoe UI" panose="020B0502040204020203" pitchFamily="34" charset="0"/>
                <a:cs typeface="Segoe UI" panose="020B0502040204020203" pitchFamily="34" charset="0"/>
              </a:rPr>
              <a:t> Second</a:t>
            </a:r>
            <a:endParaRPr lang="en-US" dirty="0">
              <a:latin typeface="Segoe UI" panose="020B0502040204020203" pitchFamily="34" charset="0"/>
              <a:ea typeface="Arial" charset="0"/>
              <a:cs typeface="Segoe UI" panose="020B0502040204020203" pitchFamily="34" charset="0"/>
            </a:endParaRPr>
          </a:p>
        </p:txBody>
      </p:sp>
      <p:sp>
        <p:nvSpPr>
          <p:cNvPr id="6" name="Rounded Rectangle 5"/>
          <p:cNvSpPr/>
          <p:nvPr/>
        </p:nvSpPr>
        <p:spPr bwMode="auto">
          <a:xfrm>
            <a:off x="4788662" y="788153"/>
            <a:ext cx="3212338" cy="685800"/>
          </a:xfrm>
          <a:prstGeom prst="roundRect">
            <a:avLst/>
          </a:prstGeom>
          <a:no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a:r>
              <a:rPr lang="en-US" dirty="0">
                <a:latin typeface="Segoe UI" panose="020B0502040204020203" pitchFamily="34" charset="0"/>
                <a:ea typeface="Arial" charset="0"/>
                <a:cs typeface="Segoe UI" panose="020B0502040204020203" pitchFamily="34" charset="0"/>
              </a:rPr>
              <a:t>True Def Scanner</a:t>
            </a:r>
          </a:p>
          <a:p>
            <a:pPr algn="ctr" defTabSz="685800"/>
            <a:r>
              <a:rPr lang="en-US" dirty="0">
                <a:latin typeface="Segoe UI" panose="020B0502040204020203" pitchFamily="34" charset="0"/>
                <a:cs typeface="Segoe UI" panose="020B0502040204020203" pitchFamily="34" charset="0"/>
              </a:rPr>
              <a:t>Acquisition Time: ~1 minute</a:t>
            </a:r>
            <a:endParaRPr lang="en-US" dirty="0">
              <a:latin typeface="Segoe UI" panose="020B0502040204020203" pitchFamily="34" charset="0"/>
              <a:ea typeface="Arial" charset="0"/>
              <a:cs typeface="Segoe UI" panose="020B0502040204020203" pitchFamily="34" charset="0"/>
            </a:endParaRPr>
          </a:p>
        </p:txBody>
      </p:sp>
      <p:pic>
        <p:nvPicPr>
          <p:cNvPr id="7" name="Picture 4" descr="C:\Users\a42lvzz\Documents\CI_Group_Code\CompInt\3DVision_Scratch\Data\2.7.14\Img12_3.bmp"/>
          <p:cNvPicPr>
            <a:picLocks noChangeAspect="1" noChangeArrowheads="1"/>
          </p:cNvPicPr>
          <p:nvPr/>
        </p:nvPicPr>
        <p:blipFill>
          <a:blip r:embed="rId3" cstate="email"/>
          <a:srcRect/>
          <a:stretch>
            <a:fillRect/>
          </a:stretch>
        </p:blipFill>
        <p:spPr bwMode="auto">
          <a:xfrm>
            <a:off x="2826468" y="1637770"/>
            <a:ext cx="1709348" cy="1709348"/>
          </a:xfrm>
          <a:prstGeom prst="rect">
            <a:avLst/>
          </a:prstGeom>
          <a:noFill/>
        </p:spPr>
      </p:pic>
      <p:pic>
        <p:nvPicPr>
          <p:cNvPr id="8" name="Picture 5" descr="C:\Users\a42lvzz\Documents\CI_Group_Code\CompInt\3DVision_Scratch\Data\2.7.14\Img11_2.bmp"/>
          <p:cNvPicPr>
            <a:picLocks noChangeAspect="1" noChangeArrowheads="1"/>
          </p:cNvPicPr>
          <p:nvPr/>
        </p:nvPicPr>
        <p:blipFill>
          <a:blip r:embed="rId4" cstate="email"/>
          <a:srcRect/>
          <a:stretch>
            <a:fillRect/>
          </a:stretch>
        </p:blipFill>
        <p:spPr bwMode="auto">
          <a:xfrm>
            <a:off x="1194177" y="1622324"/>
            <a:ext cx="1790843" cy="1790843"/>
          </a:xfrm>
          <a:prstGeom prst="rect">
            <a:avLst/>
          </a:prstGeom>
          <a:noFill/>
        </p:spPr>
      </p:pic>
      <p:sp>
        <p:nvSpPr>
          <p:cNvPr id="9" name="Rounded Rectangle 8"/>
          <p:cNvSpPr/>
          <p:nvPr/>
        </p:nvSpPr>
        <p:spPr bwMode="auto">
          <a:xfrm>
            <a:off x="2982370" y="3523967"/>
            <a:ext cx="3551830" cy="1166884"/>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defTabSz="685800"/>
            <a:r>
              <a:rPr lang="en-US" dirty="0">
                <a:solidFill>
                  <a:schemeClr val="bg1"/>
                </a:solidFill>
                <a:latin typeface="+mn-lt"/>
                <a:ea typeface="Arial" charset="0"/>
              </a:rPr>
              <a:t>Closing the signal to noise gap: </a:t>
            </a:r>
          </a:p>
          <a:p>
            <a:pPr marL="257175" indent="-257175" defTabSz="685800">
              <a:buFont typeface="+mj-lt"/>
              <a:buAutoNum type="arabicPeriod"/>
            </a:pPr>
            <a:r>
              <a:rPr lang="en-US" dirty="0">
                <a:solidFill>
                  <a:schemeClr val="bg1"/>
                </a:solidFill>
                <a:latin typeface="+mn-lt"/>
              </a:rPr>
              <a:t>Custom feature matching</a:t>
            </a:r>
          </a:p>
          <a:p>
            <a:pPr marL="257175" indent="-257175" defTabSz="685800">
              <a:buFont typeface="+mj-lt"/>
              <a:buAutoNum type="arabicPeriod"/>
            </a:pPr>
            <a:r>
              <a:rPr lang="en-US" dirty="0">
                <a:solidFill>
                  <a:schemeClr val="bg1"/>
                </a:solidFill>
                <a:latin typeface="+mn-lt"/>
              </a:rPr>
              <a:t>3D Filtering</a:t>
            </a:r>
          </a:p>
          <a:p>
            <a:pPr marL="257175" indent="-257175">
              <a:buFont typeface="+mj-lt"/>
              <a:buAutoNum type="arabicPeriod"/>
            </a:pPr>
            <a:r>
              <a:rPr lang="en-US" dirty="0">
                <a:solidFill>
                  <a:schemeClr val="bg1"/>
                </a:solidFill>
              </a:rPr>
              <a:t>Multi-frame stitching</a:t>
            </a:r>
          </a:p>
        </p:txBody>
      </p:sp>
      <p:pic>
        <p:nvPicPr>
          <p:cNvPr id="10" name="Picture 9" descr="fingerprintFlattening.gif"/>
          <p:cNvPicPr>
            <a:picLocks noChangeAspect="1"/>
          </p:cNvPicPr>
          <p:nvPr/>
        </p:nvPicPr>
        <p:blipFill>
          <a:blip r:embed="rId5" cstate="email"/>
          <a:srcRect/>
          <a:stretch>
            <a:fillRect/>
          </a:stretch>
        </p:blipFill>
        <p:spPr>
          <a:xfrm>
            <a:off x="5100816" y="1685755"/>
            <a:ext cx="1272694" cy="1554938"/>
          </a:xfrm>
          <a:prstGeom prst="rect">
            <a:avLst/>
          </a:prstGeom>
          <a:noFill/>
          <a:ln>
            <a:noFill/>
          </a:ln>
        </p:spPr>
      </p:pic>
      <p:pic>
        <p:nvPicPr>
          <p:cNvPr id="11" name="Picture 10" descr="fingerprintFlattening.gif"/>
          <p:cNvPicPr>
            <a:picLocks noChangeAspect="1"/>
          </p:cNvPicPr>
          <p:nvPr/>
        </p:nvPicPr>
        <p:blipFill>
          <a:blip r:embed="rId6" cstate="email"/>
          <a:srcRect/>
          <a:stretch>
            <a:fillRect/>
          </a:stretch>
        </p:blipFill>
        <p:spPr>
          <a:xfrm rot="10800000" flipH="1">
            <a:off x="6297558" y="1755444"/>
            <a:ext cx="1454503" cy="1530255"/>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Technology Roadmap</a:t>
            </a:r>
            <a:endParaRPr lang="en-US" dirty="0"/>
          </a:p>
        </p:txBody>
      </p:sp>
      <p:grpSp>
        <p:nvGrpSpPr>
          <p:cNvPr id="51" name="Group 50"/>
          <p:cNvGrpSpPr/>
          <p:nvPr/>
        </p:nvGrpSpPr>
        <p:grpSpPr>
          <a:xfrm>
            <a:off x="456915" y="912400"/>
            <a:ext cx="8458487" cy="3716750"/>
            <a:chOff x="863220" y="1187958"/>
            <a:chExt cx="11277982" cy="4955667"/>
          </a:xfrm>
        </p:grpSpPr>
        <p:sp>
          <p:nvSpPr>
            <p:cNvPr id="52" name="Rounded Rectangle 51"/>
            <p:cNvSpPr/>
            <p:nvPr/>
          </p:nvSpPr>
          <p:spPr>
            <a:xfrm>
              <a:off x="866537" y="5573609"/>
              <a:ext cx="9154372" cy="570016"/>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85800" fontAlgn="auto">
                <a:spcBef>
                  <a:spcPts val="0"/>
                </a:spcBef>
                <a:spcAft>
                  <a:spcPts val="0"/>
                </a:spcAft>
                <a:defRPr/>
              </a:pPr>
              <a:r>
                <a:rPr lang="en-US" sz="1350" b="1" kern="0" dirty="0">
                  <a:solidFill>
                    <a:sysClr val="window" lastClr="FFFFFF"/>
                  </a:solidFill>
                </a:rPr>
                <a:t>3M Software Factory</a:t>
              </a:r>
              <a:endParaRPr lang="en-US" sz="1350" b="1" kern="0" dirty="0">
                <a:solidFill>
                  <a:sysClr val="window" lastClr="FFFFFF"/>
                </a:solidFill>
                <a:latin typeface="Arial Narrow"/>
                <a:cs typeface="+mn-cs"/>
              </a:endParaRPr>
            </a:p>
          </p:txBody>
        </p:sp>
        <p:sp>
          <p:nvSpPr>
            <p:cNvPr id="53" name="Right Brace 52"/>
            <p:cNvSpPr/>
            <p:nvPr/>
          </p:nvSpPr>
          <p:spPr>
            <a:xfrm>
              <a:off x="10224339" y="5573609"/>
              <a:ext cx="203430" cy="570016"/>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Arial Narrow"/>
                <a:cs typeface="+mn-cs"/>
              </a:endParaRPr>
            </a:p>
          </p:txBody>
        </p:sp>
        <p:sp>
          <p:nvSpPr>
            <p:cNvPr id="54" name="Text Box 16"/>
            <p:cNvSpPr txBox="1">
              <a:spLocks noChangeArrowheads="1"/>
            </p:cNvSpPr>
            <p:nvPr/>
          </p:nvSpPr>
          <p:spPr bwMode="auto">
            <a:xfrm>
              <a:off x="10427771" y="5692486"/>
              <a:ext cx="1713431" cy="418576"/>
            </a:xfrm>
            <a:prstGeom prst="rect">
              <a:avLst/>
            </a:prstGeom>
            <a:noFill/>
            <a:ln w="9525">
              <a:noFill/>
              <a:miter lim="800000"/>
              <a:headEnd/>
              <a:tailEnd/>
            </a:ln>
          </p:spPr>
          <p:txBody>
            <a:bodyPr wrap="square">
              <a:spAutoFit/>
            </a:bodyPr>
            <a:lstStyle/>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Engineering</a:t>
              </a:r>
            </a:p>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Platform</a:t>
              </a:r>
              <a:endParaRPr lang="en-US" sz="900" b="1" kern="0" dirty="0">
                <a:solidFill>
                  <a:sysClr val="windowText" lastClr="000000"/>
                </a:solidFill>
                <a:cs typeface="Arial" pitchFamily="34" charset="0"/>
              </a:endParaRPr>
            </a:p>
          </p:txBody>
        </p:sp>
        <p:sp>
          <p:nvSpPr>
            <p:cNvPr id="55" name="Text Box 16"/>
            <p:cNvSpPr txBox="1">
              <a:spLocks noChangeArrowheads="1"/>
            </p:cNvSpPr>
            <p:nvPr/>
          </p:nvSpPr>
          <p:spPr bwMode="auto">
            <a:xfrm>
              <a:off x="10427770" y="4714786"/>
              <a:ext cx="1384373" cy="270844"/>
            </a:xfrm>
            <a:prstGeom prst="rect">
              <a:avLst/>
            </a:prstGeom>
            <a:noFill/>
            <a:ln w="9525">
              <a:noFill/>
              <a:miter lim="800000"/>
              <a:headEnd/>
              <a:tailEnd/>
            </a:ln>
          </p:spPr>
          <p:txBody>
            <a:bodyPr wrap="square">
              <a:spAutoFit/>
            </a:bodyPr>
            <a:lstStyle/>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Capabilities</a:t>
              </a:r>
              <a:endParaRPr lang="en-US" sz="900" b="1" kern="0" dirty="0">
                <a:solidFill>
                  <a:sysClr val="windowText" lastClr="000000"/>
                </a:solidFill>
                <a:cs typeface="Arial" pitchFamily="34" charset="0"/>
              </a:endParaRPr>
            </a:p>
          </p:txBody>
        </p:sp>
        <p:sp>
          <p:nvSpPr>
            <p:cNvPr id="56" name="Rounded Rectangle 55"/>
            <p:cNvSpPr/>
            <p:nvPr/>
          </p:nvSpPr>
          <p:spPr>
            <a:xfrm>
              <a:off x="866537" y="4868611"/>
              <a:ext cx="2136020"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Data Management</a:t>
              </a:r>
            </a:p>
            <a:p>
              <a:pPr algn="ctr" defTabSz="685800" fontAlgn="auto">
                <a:spcBef>
                  <a:spcPts val="0"/>
                </a:spcBef>
                <a:spcAft>
                  <a:spcPts val="0"/>
                </a:spcAft>
                <a:defRPr/>
              </a:pPr>
              <a:r>
                <a:rPr lang="en-US" sz="825" kern="0" dirty="0">
                  <a:solidFill>
                    <a:sysClr val="windowText" lastClr="000000"/>
                  </a:solidFill>
                  <a:latin typeface="Arial Narrow"/>
                  <a:cs typeface="+mn-cs"/>
                </a:rPr>
                <a:t>(Database Design &amp; Development)</a:t>
              </a:r>
              <a:endParaRPr lang="en-US" sz="825" kern="0" dirty="0">
                <a:solidFill>
                  <a:sysClr val="windowText" lastClr="000000"/>
                </a:solidFill>
                <a:latin typeface="Arial Narrow"/>
                <a:cs typeface="+mn-cs"/>
              </a:endParaRPr>
            </a:p>
          </p:txBody>
        </p:sp>
        <p:sp>
          <p:nvSpPr>
            <p:cNvPr id="57" name="Rounded Rectangle 56"/>
            <p:cNvSpPr/>
            <p:nvPr/>
          </p:nvSpPr>
          <p:spPr>
            <a:xfrm>
              <a:off x="866537" y="4260396"/>
              <a:ext cx="1525729"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User Centered Design</a:t>
              </a:r>
              <a:endParaRPr lang="en-US" sz="825" kern="0" dirty="0">
                <a:solidFill>
                  <a:sysClr val="windowText" lastClr="000000"/>
                </a:solidFill>
                <a:latin typeface="Arial Narrow"/>
                <a:cs typeface="+mn-cs"/>
              </a:endParaRPr>
            </a:p>
          </p:txBody>
        </p:sp>
        <p:sp>
          <p:nvSpPr>
            <p:cNvPr id="58" name="Rounded Rectangle 57"/>
            <p:cNvSpPr/>
            <p:nvPr/>
          </p:nvSpPr>
          <p:spPr>
            <a:xfrm>
              <a:off x="9066566" y="4260396"/>
              <a:ext cx="966295"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Dev Ops</a:t>
              </a:r>
              <a:endParaRPr lang="en-US" sz="825" kern="0" dirty="0">
                <a:solidFill>
                  <a:sysClr val="windowText" lastClr="000000"/>
                </a:solidFill>
                <a:latin typeface="Arial Narrow"/>
                <a:cs typeface="+mn-cs"/>
              </a:endParaRPr>
            </a:p>
          </p:txBody>
        </p:sp>
        <p:sp>
          <p:nvSpPr>
            <p:cNvPr id="59" name="Rounded Rectangle 58"/>
            <p:cNvSpPr/>
            <p:nvPr/>
          </p:nvSpPr>
          <p:spPr>
            <a:xfrm>
              <a:off x="5800303" y="4260396"/>
              <a:ext cx="1435003"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Software Development</a:t>
              </a:r>
            </a:p>
            <a:p>
              <a:pPr algn="ctr" defTabSz="685800" fontAlgn="auto">
                <a:spcBef>
                  <a:spcPts val="0"/>
                </a:spcBef>
                <a:spcAft>
                  <a:spcPts val="0"/>
                </a:spcAft>
                <a:defRPr/>
              </a:pPr>
              <a:r>
                <a:rPr lang="en-US" sz="825" kern="0" dirty="0">
                  <a:solidFill>
                    <a:sysClr val="windowText" lastClr="000000"/>
                  </a:solidFill>
                  <a:latin typeface="Arial Narrow"/>
                  <a:cs typeface="+mn-cs"/>
                </a:rPr>
                <a:t>(Mobile, Web, Desktop)</a:t>
              </a:r>
              <a:endParaRPr lang="en-US" sz="825" kern="0" dirty="0">
                <a:solidFill>
                  <a:sysClr val="windowText" lastClr="000000"/>
                </a:solidFill>
                <a:latin typeface="Arial Narrow"/>
                <a:cs typeface="+mn-cs"/>
              </a:endParaRPr>
            </a:p>
          </p:txBody>
        </p:sp>
        <p:sp>
          <p:nvSpPr>
            <p:cNvPr id="60" name="Rounded Rectangle 59"/>
            <p:cNvSpPr/>
            <p:nvPr/>
          </p:nvSpPr>
          <p:spPr>
            <a:xfrm>
              <a:off x="7388071" y="4260396"/>
              <a:ext cx="1525729"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Quality Assurance</a:t>
              </a:r>
              <a:endParaRPr lang="en-US" sz="825" kern="0" dirty="0">
                <a:solidFill>
                  <a:sysClr val="windowText" lastClr="000000"/>
                </a:solidFill>
                <a:latin typeface="Arial Narrow"/>
                <a:cs typeface="+mn-cs"/>
              </a:endParaRPr>
            </a:p>
          </p:txBody>
        </p:sp>
        <p:sp>
          <p:nvSpPr>
            <p:cNvPr id="61" name="Rounded Rectangle 60"/>
            <p:cNvSpPr/>
            <p:nvPr/>
          </p:nvSpPr>
          <p:spPr>
            <a:xfrm>
              <a:off x="4070952" y="4260396"/>
              <a:ext cx="1576586"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Business Analysis</a:t>
              </a:r>
            </a:p>
            <a:p>
              <a:pPr algn="ctr" defTabSz="685800" fontAlgn="auto">
                <a:spcBef>
                  <a:spcPts val="0"/>
                </a:spcBef>
                <a:spcAft>
                  <a:spcPts val="0"/>
                </a:spcAft>
                <a:defRPr/>
              </a:pPr>
              <a:r>
                <a:rPr lang="en-US" sz="825" kern="0" dirty="0">
                  <a:solidFill>
                    <a:sysClr val="windowText" lastClr="000000"/>
                  </a:solidFill>
                  <a:latin typeface="Arial Narrow"/>
                  <a:cs typeface="+mn-cs"/>
                </a:rPr>
                <a:t>(Requirements)</a:t>
              </a:r>
              <a:endParaRPr lang="en-US" sz="825" kern="0" dirty="0">
                <a:solidFill>
                  <a:sysClr val="windowText" lastClr="000000"/>
                </a:solidFill>
                <a:latin typeface="Arial Narrow"/>
                <a:cs typeface="+mn-cs"/>
              </a:endParaRPr>
            </a:p>
          </p:txBody>
        </p:sp>
        <p:sp>
          <p:nvSpPr>
            <p:cNvPr id="62" name="Right Brace 61"/>
            <p:cNvSpPr/>
            <p:nvPr/>
          </p:nvSpPr>
          <p:spPr>
            <a:xfrm>
              <a:off x="10224339" y="4281297"/>
              <a:ext cx="188772" cy="1078557"/>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Arial Narrow"/>
                <a:cs typeface="+mn-cs"/>
              </a:endParaRPr>
            </a:p>
          </p:txBody>
        </p:sp>
        <p:sp>
          <p:nvSpPr>
            <p:cNvPr id="63" name="Rounded Rectangle 62"/>
            <p:cNvSpPr/>
            <p:nvPr/>
          </p:nvSpPr>
          <p:spPr>
            <a:xfrm>
              <a:off x="3205988" y="4868611"/>
              <a:ext cx="2136020"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Data Engineering</a:t>
              </a:r>
            </a:p>
            <a:p>
              <a:pPr algn="ctr" defTabSz="685800" fontAlgn="auto">
                <a:spcBef>
                  <a:spcPts val="0"/>
                </a:spcBef>
                <a:spcAft>
                  <a:spcPts val="0"/>
                </a:spcAft>
                <a:defRPr/>
              </a:pPr>
              <a:r>
                <a:rPr lang="en-US" sz="825" kern="0" dirty="0">
                  <a:solidFill>
                    <a:sysClr val="windowText" lastClr="000000"/>
                  </a:solidFill>
                  <a:latin typeface="Arial Narrow"/>
                  <a:cs typeface="+mn-cs"/>
                </a:rPr>
                <a:t>(Data Analysis, Quality &amp; Analytics)</a:t>
              </a:r>
              <a:endParaRPr lang="en-US" sz="825" kern="0" dirty="0">
                <a:solidFill>
                  <a:sysClr val="windowText" lastClr="000000"/>
                </a:solidFill>
                <a:latin typeface="Arial Narrow"/>
                <a:cs typeface="+mn-cs"/>
              </a:endParaRPr>
            </a:p>
          </p:txBody>
        </p:sp>
        <p:sp>
          <p:nvSpPr>
            <p:cNvPr id="64" name="Rounded Rectangle 63"/>
            <p:cNvSpPr/>
            <p:nvPr/>
          </p:nvSpPr>
          <p:spPr>
            <a:xfrm>
              <a:off x="5545438" y="4868611"/>
              <a:ext cx="2136020"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Software Architecture</a:t>
              </a:r>
            </a:p>
            <a:p>
              <a:pPr algn="ctr" defTabSz="685800" fontAlgn="auto">
                <a:spcBef>
                  <a:spcPts val="0"/>
                </a:spcBef>
                <a:spcAft>
                  <a:spcPts val="0"/>
                </a:spcAft>
                <a:defRPr/>
              </a:pPr>
              <a:r>
                <a:rPr lang="en-US" sz="825" kern="0" dirty="0">
                  <a:solidFill>
                    <a:sysClr val="windowText" lastClr="000000"/>
                  </a:solidFill>
                  <a:latin typeface="Arial Narrow"/>
                  <a:cs typeface="+mn-cs"/>
                </a:rPr>
                <a:t>(Cloud, on-</a:t>
              </a:r>
              <a:r>
                <a:rPr lang="en-US" sz="825" kern="0" dirty="0" err="1">
                  <a:solidFill>
                    <a:sysClr val="windowText" lastClr="000000"/>
                  </a:solidFill>
                  <a:latin typeface="Arial Narrow"/>
                  <a:cs typeface="+mn-cs"/>
                </a:rPr>
                <a:t>Prem</a:t>
              </a:r>
              <a:r>
                <a:rPr lang="en-US" sz="825" kern="0" dirty="0">
                  <a:solidFill>
                    <a:sysClr val="windowText" lastClr="000000"/>
                  </a:solidFill>
                  <a:latin typeface="Arial Narrow"/>
                  <a:cs typeface="+mn-cs"/>
                </a:rPr>
                <a:t>, Hybrid, etc.)</a:t>
              </a:r>
              <a:endParaRPr lang="en-US" sz="825" kern="0" dirty="0">
                <a:solidFill>
                  <a:sysClr val="windowText" lastClr="000000"/>
                </a:solidFill>
                <a:latin typeface="Arial Narrow"/>
                <a:cs typeface="+mn-cs"/>
              </a:endParaRPr>
            </a:p>
          </p:txBody>
        </p:sp>
        <p:sp>
          <p:nvSpPr>
            <p:cNvPr id="65" name="Rounded Rectangle 64"/>
            <p:cNvSpPr/>
            <p:nvPr/>
          </p:nvSpPr>
          <p:spPr>
            <a:xfrm>
              <a:off x="7884889" y="4868611"/>
              <a:ext cx="2136020"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Software Outsourcing/</a:t>
              </a:r>
            </a:p>
            <a:p>
              <a:pPr algn="ctr" defTabSz="685800" fontAlgn="auto">
                <a:spcBef>
                  <a:spcPts val="0"/>
                </a:spcBef>
                <a:spcAft>
                  <a:spcPts val="0"/>
                </a:spcAft>
                <a:defRPr/>
              </a:pPr>
              <a:r>
                <a:rPr lang="en-US" sz="825" kern="0" dirty="0">
                  <a:solidFill>
                    <a:sysClr val="windowText" lastClr="000000"/>
                  </a:solidFill>
                  <a:latin typeface="Arial Narrow"/>
                  <a:cs typeface="+mn-cs"/>
                </a:rPr>
                <a:t>Vendor Management</a:t>
              </a:r>
              <a:endParaRPr lang="en-US" sz="825" kern="0" dirty="0">
                <a:solidFill>
                  <a:sysClr val="windowText" lastClr="000000"/>
                </a:solidFill>
                <a:latin typeface="Arial Narrow"/>
                <a:cs typeface="+mn-cs"/>
              </a:endParaRPr>
            </a:p>
          </p:txBody>
        </p:sp>
        <p:sp>
          <p:nvSpPr>
            <p:cNvPr id="66" name="Rounded Rectangle 65"/>
            <p:cNvSpPr/>
            <p:nvPr/>
          </p:nvSpPr>
          <p:spPr>
            <a:xfrm>
              <a:off x="2545031" y="4260396"/>
              <a:ext cx="1373156" cy="513014"/>
            </a:xfrm>
            <a:prstGeom prst="roundRect">
              <a:avLst/>
            </a:prstGeom>
            <a:solidFill>
              <a:srgbClr val="4F81BD">
                <a:lumMod val="40000"/>
                <a:lumOff val="6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Software Project Management</a:t>
              </a:r>
              <a:endParaRPr lang="en-US" sz="825" kern="0" dirty="0">
                <a:solidFill>
                  <a:sysClr val="windowText" lastClr="000000"/>
                </a:solidFill>
                <a:latin typeface="Arial Narrow"/>
                <a:cs typeface="+mn-cs"/>
              </a:endParaRPr>
            </a:p>
          </p:txBody>
        </p:sp>
        <p:sp>
          <p:nvSpPr>
            <p:cNvPr id="67" name="Rounded Rectangle 66"/>
            <p:cNvSpPr/>
            <p:nvPr/>
          </p:nvSpPr>
          <p:spPr>
            <a:xfrm>
              <a:off x="873749" y="3134616"/>
              <a:ext cx="1627444"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fontScale="85000" lnSpcReduction="10000"/>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Big Data Reference Platform</a:t>
              </a:r>
              <a:endParaRPr lang="en-US" sz="825" kern="0" dirty="0">
                <a:solidFill>
                  <a:sysClr val="windowText" lastClr="000000"/>
                </a:solidFill>
                <a:latin typeface="Arial Narrow"/>
                <a:cs typeface="+mn-cs"/>
              </a:endParaRPr>
            </a:p>
          </p:txBody>
        </p:sp>
        <p:sp>
          <p:nvSpPr>
            <p:cNvPr id="68" name="Rounded Rectangle 67"/>
            <p:cNvSpPr/>
            <p:nvPr/>
          </p:nvSpPr>
          <p:spPr>
            <a:xfrm>
              <a:off x="2646020" y="3134616"/>
              <a:ext cx="1196686"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Internet of Things</a:t>
              </a:r>
              <a:endParaRPr lang="en-US" sz="825" kern="0" dirty="0">
                <a:solidFill>
                  <a:sysClr val="windowText" lastClr="000000"/>
                </a:solidFill>
                <a:latin typeface="Arial Narrow"/>
                <a:cs typeface="+mn-cs"/>
              </a:endParaRPr>
            </a:p>
          </p:txBody>
        </p:sp>
        <p:sp>
          <p:nvSpPr>
            <p:cNvPr id="69" name="Rounded Rectangle 68"/>
            <p:cNvSpPr/>
            <p:nvPr/>
          </p:nvSpPr>
          <p:spPr>
            <a:xfrm>
              <a:off x="3987533" y="3134616"/>
              <a:ext cx="1196686"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Data Security</a:t>
              </a:r>
              <a:endParaRPr lang="en-US" sz="825" kern="0" dirty="0">
                <a:solidFill>
                  <a:sysClr val="windowText" lastClr="000000"/>
                </a:solidFill>
                <a:latin typeface="Arial Narrow"/>
                <a:cs typeface="+mn-cs"/>
              </a:endParaRPr>
            </a:p>
          </p:txBody>
        </p:sp>
        <p:sp>
          <p:nvSpPr>
            <p:cNvPr id="70" name="Rounded Rectangle 69"/>
            <p:cNvSpPr/>
            <p:nvPr/>
          </p:nvSpPr>
          <p:spPr>
            <a:xfrm>
              <a:off x="5329046" y="3134616"/>
              <a:ext cx="1196686"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SEMS ESL</a:t>
              </a:r>
              <a:endParaRPr lang="en-US" sz="825" kern="0" dirty="0">
                <a:solidFill>
                  <a:sysClr val="windowText" lastClr="000000"/>
                </a:solidFill>
                <a:latin typeface="Arial Narrow"/>
                <a:cs typeface="+mn-cs"/>
              </a:endParaRPr>
            </a:p>
          </p:txBody>
        </p:sp>
        <p:sp>
          <p:nvSpPr>
            <p:cNvPr id="71" name="Rounded Rectangle 70"/>
            <p:cNvSpPr/>
            <p:nvPr/>
          </p:nvSpPr>
          <p:spPr>
            <a:xfrm>
              <a:off x="8823233" y="3134616"/>
              <a:ext cx="1196686"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825" kern="0" dirty="0" err="1">
                  <a:solidFill>
                    <a:sysClr val="windowText" lastClr="000000"/>
                  </a:solidFill>
                  <a:latin typeface="Arial Narrow"/>
                  <a:cs typeface="+mn-cs"/>
                </a:rPr>
                <a:t>eSelect</a:t>
              </a:r>
              <a:endParaRPr lang="en-US" sz="825" kern="0" dirty="0">
                <a:solidFill>
                  <a:sysClr val="windowText" lastClr="000000"/>
                </a:solidFill>
                <a:latin typeface="Arial Narrow"/>
                <a:cs typeface="+mn-cs"/>
              </a:endParaRPr>
            </a:p>
          </p:txBody>
        </p:sp>
        <p:sp>
          <p:nvSpPr>
            <p:cNvPr id="72" name="Rounded Rectangle 71"/>
            <p:cNvSpPr/>
            <p:nvPr/>
          </p:nvSpPr>
          <p:spPr>
            <a:xfrm>
              <a:off x="873749" y="3578555"/>
              <a:ext cx="1220583"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Microsoft Azure</a:t>
              </a:r>
              <a:endParaRPr lang="en-US" sz="825" kern="0" dirty="0">
                <a:solidFill>
                  <a:sysClr val="windowText" lastClr="000000"/>
                </a:solidFill>
                <a:latin typeface="Arial Narrow"/>
                <a:cs typeface="+mn-cs"/>
              </a:endParaRPr>
            </a:p>
          </p:txBody>
        </p:sp>
        <p:sp>
          <p:nvSpPr>
            <p:cNvPr id="73" name="Rounded Rectangle 72"/>
            <p:cNvSpPr/>
            <p:nvPr/>
          </p:nvSpPr>
          <p:spPr>
            <a:xfrm>
              <a:off x="2281362" y="3578555"/>
              <a:ext cx="1525729"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Amazon Web Services</a:t>
              </a:r>
              <a:endParaRPr lang="en-US" sz="825" i="1" kern="0" dirty="0">
                <a:solidFill>
                  <a:sysClr val="windowText" lastClr="000000"/>
                </a:solidFill>
                <a:latin typeface="Arial Narrow"/>
                <a:cs typeface="+mn-cs"/>
              </a:endParaRPr>
            </a:p>
          </p:txBody>
        </p:sp>
        <p:sp>
          <p:nvSpPr>
            <p:cNvPr id="74" name="Rounded Rectangle 73"/>
            <p:cNvSpPr/>
            <p:nvPr/>
          </p:nvSpPr>
          <p:spPr>
            <a:xfrm>
              <a:off x="7053463" y="3578555"/>
              <a:ext cx="1547909"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Microsoft </a:t>
              </a:r>
              <a:r>
                <a:rPr lang="en-US" sz="825" kern="0" dirty="0" err="1">
                  <a:solidFill>
                    <a:sysClr val="windowText" lastClr="000000"/>
                  </a:solidFill>
                  <a:latin typeface="Arial Narrow"/>
                  <a:cs typeface="+mn-cs"/>
                </a:rPr>
                <a:t>Sharepoint</a:t>
              </a:r>
              <a:endParaRPr lang="en-US" sz="825" i="1" kern="0" dirty="0">
                <a:solidFill>
                  <a:sysClr val="windowText" lastClr="000000"/>
                </a:solidFill>
                <a:latin typeface="Arial Narrow"/>
                <a:cs typeface="+mn-cs"/>
              </a:endParaRPr>
            </a:p>
          </p:txBody>
        </p:sp>
        <p:sp>
          <p:nvSpPr>
            <p:cNvPr id="75" name="Rounded Rectangle 74"/>
            <p:cNvSpPr/>
            <p:nvPr/>
          </p:nvSpPr>
          <p:spPr>
            <a:xfrm>
              <a:off x="8788400" y="3578555"/>
              <a:ext cx="1231519"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Dev Process</a:t>
              </a:r>
            </a:p>
            <a:p>
              <a:pPr algn="ctr" defTabSz="685800" fontAlgn="auto">
                <a:spcBef>
                  <a:spcPts val="0"/>
                </a:spcBef>
                <a:spcAft>
                  <a:spcPts val="0"/>
                </a:spcAft>
                <a:defRPr/>
              </a:pPr>
              <a:r>
                <a:rPr lang="en-US" sz="825" kern="0" dirty="0">
                  <a:solidFill>
                    <a:sysClr val="windowText" lastClr="000000"/>
                  </a:solidFill>
                  <a:latin typeface="Arial Narrow"/>
                  <a:cs typeface="+mn-cs"/>
                </a:rPr>
                <a:t>(Scrum, TSP, etc.)</a:t>
              </a:r>
              <a:endParaRPr lang="en-US" sz="825" kern="0" dirty="0">
                <a:solidFill>
                  <a:sysClr val="windowText" lastClr="000000"/>
                </a:solidFill>
                <a:latin typeface="Arial Narrow"/>
                <a:cs typeface="+mn-cs"/>
              </a:endParaRPr>
            </a:p>
          </p:txBody>
        </p:sp>
        <p:sp>
          <p:nvSpPr>
            <p:cNvPr id="76" name="Rounded Rectangle 75"/>
            <p:cNvSpPr/>
            <p:nvPr/>
          </p:nvSpPr>
          <p:spPr>
            <a:xfrm>
              <a:off x="3994121" y="3578555"/>
              <a:ext cx="1149382"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System Security</a:t>
              </a:r>
              <a:endParaRPr lang="en-US" sz="825" i="1" kern="0" dirty="0">
                <a:solidFill>
                  <a:sysClr val="windowText" lastClr="000000"/>
                </a:solidFill>
                <a:latin typeface="Arial Narrow"/>
                <a:cs typeface="+mn-cs"/>
              </a:endParaRPr>
            </a:p>
          </p:txBody>
        </p:sp>
        <p:sp>
          <p:nvSpPr>
            <p:cNvPr id="77" name="Rounded Rectangle 76"/>
            <p:cNvSpPr/>
            <p:nvPr/>
          </p:nvSpPr>
          <p:spPr>
            <a:xfrm>
              <a:off x="5330533" y="3578555"/>
              <a:ext cx="1535900" cy="513014"/>
            </a:xfrm>
            <a:prstGeom prst="roundRect">
              <a:avLst/>
            </a:prstGeom>
            <a:solidFill>
              <a:srgbClr val="9BBB59">
                <a:lumMod val="60000"/>
                <a:lumOff val="40000"/>
              </a:srgbClr>
            </a:soli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no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Enterprise TFS</a:t>
              </a:r>
              <a:endParaRPr lang="en-US" sz="825" i="1" kern="0" dirty="0">
                <a:solidFill>
                  <a:sysClr val="windowText" lastClr="000000"/>
                </a:solidFill>
                <a:latin typeface="Arial Narrow"/>
                <a:cs typeface="+mn-cs"/>
              </a:endParaRPr>
            </a:p>
          </p:txBody>
        </p:sp>
        <p:sp>
          <p:nvSpPr>
            <p:cNvPr id="78" name="Right Brace 77"/>
            <p:cNvSpPr/>
            <p:nvPr/>
          </p:nvSpPr>
          <p:spPr>
            <a:xfrm>
              <a:off x="10224339" y="3126461"/>
              <a:ext cx="203430" cy="1005840"/>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Arial Narrow"/>
                <a:cs typeface="+mn-cs"/>
              </a:endParaRPr>
            </a:p>
          </p:txBody>
        </p:sp>
        <p:sp>
          <p:nvSpPr>
            <p:cNvPr id="79" name="Text Box 16"/>
            <p:cNvSpPr txBox="1">
              <a:spLocks noChangeArrowheads="1"/>
            </p:cNvSpPr>
            <p:nvPr/>
          </p:nvSpPr>
          <p:spPr bwMode="auto">
            <a:xfrm>
              <a:off x="10427770" y="3465170"/>
              <a:ext cx="1627444" cy="418576"/>
            </a:xfrm>
            <a:prstGeom prst="rect">
              <a:avLst/>
            </a:prstGeom>
            <a:noFill/>
            <a:ln w="9525">
              <a:noFill/>
              <a:miter lim="800000"/>
              <a:headEnd/>
              <a:tailEnd/>
            </a:ln>
          </p:spPr>
          <p:txBody>
            <a:bodyPr wrap="square">
              <a:spAutoFit/>
            </a:bodyPr>
            <a:lstStyle/>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Platforms, Tools,</a:t>
              </a:r>
            </a:p>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&amp; Processes</a:t>
              </a:r>
              <a:endParaRPr lang="en-US" sz="900" b="1" kern="0" dirty="0">
                <a:solidFill>
                  <a:sysClr val="windowText" lastClr="000000"/>
                </a:solidFill>
                <a:cs typeface="Arial" pitchFamily="34" charset="0"/>
              </a:endParaRPr>
            </a:p>
          </p:txBody>
        </p:sp>
        <p:sp>
          <p:nvSpPr>
            <p:cNvPr id="80" name="Rounded Rectangle 79"/>
            <p:cNvSpPr/>
            <p:nvPr/>
          </p:nvSpPr>
          <p:spPr>
            <a:xfrm>
              <a:off x="8281512" y="1200150"/>
              <a:ext cx="1710975" cy="555766"/>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fontScale="92500"/>
            </a:bodyPr>
            <a:lstStyle/>
            <a:p>
              <a:pPr algn="ctr" defTabSz="685800" fontAlgn="auto">
                <a:spcBef>
                  <a:spcPts val="0"/>
                </a:spcBef>
                <a:spcAft>
                  <a:spcPts val="0"/>
                </a:spcAft>
                <a:defRPr/>
              </a:pPr>
              <a:r>
                <a:rPr lang="en-US" sz="1350" kern="0" dirty="0">
                  <a:solidFill>
                    <a:sysClr val="window" lastClr="FFFFFF"/>
                  </a:solidFill>
                  <a:latin typeface="Arial Narrow"/>
                  <a:cs typeface="+mn-cs"/>
                </a:rPr>
                <a:t>Safety &amp; Graphics</a:t>
              </a:r>
              <a:endParaRPr lang="en-US" sz="1350" kern="0" dirty="0">
                <a:solidFill>
                  <a:sysClr val="window" lastClr="FFFFFF"/>
                </a:solidFill>
                <a:latin typeface="Arial Narrow"/>
                <a:cs typeface="+mn-cs"/>
              </a:endParaRPr>
            </a:p>
          </p:txBody>
        </p:sp>
        <p:sp>
          <p:nvSpPr>
            <p:cNvPr id="81" name="Rounded Rectangle 80"/>
            <p:cNvSpPr/>
            <p:nvPr/>
          </p:nvSpPr>
          <p:spPr>
            <a:xfrm>
              <a:off x="6426939" y="1200150"/>
              <a:ext cx="1710975" cy="555766"/>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fontScale="92500" lnSpcReduction="20000"/>
            </a:bodyPr>
            <a:lstStyle/>
            <a:p>
              <a:pPr algn="ctr" defTabSz="685800" fontAlgn="auto">
                <a:spcBef>
                  <a:spcPts val="0"/>
                </a:spcBef>
                <a:spcAft>
                  <a:spcPts val="0"/>
                </a:spcAft>
                <a:defRPr/>
              </a:pPr>
              <a:r>
                <a:rPr lang="en-US" sz="1200" kern="0" dirty="0">
                  <a:solidFill>
                    <a:sysClr val="window" lastClr="FFFFFF"/>
                  </a:solidFill>
                  <a:latin typeface="Arial Narrow"/>
                  <a:cs typeface="+mn-cs"/>
                </a:rPr>
                <a:t>Electronics &amp; Energy</a:t>
              </a:r>
              <a:endParaRPr lang="en-US" sz="1200" kern="0" dirty="0">
                <a:solidFill>
                  <a:sysClr val="window" lastClr="FFFFFF"/>
                </a:solidFill>
                <a:latin typeface="Arial Narrow"/>
                <a:cs typeface="+mn-cs"/>
              </a:endParaRPr>
            </a:p>
          </p:txBody>
        </p:sp>
        <p:sp>
          <p:nvSpPr>
            <p:cNvPr id="82" name="Rounded Rectangle 81"/>
            <p:cNvSpPr/>
            <p:nvPr/>
          </p:nvSpPr>
          <p:spPr>
            <a:xfrm>
              <a:off x="4572366" y="1200150"/>
              <a:ext cx="1710975" cy="555766"/>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Arial Narrow"/>
                  <a:cs typeface="+mn-cs"/>
                </a:rPr>
                <a:t>Healthcare</a:t>
              </a:r>
              <a:endParaRPr lang="en-US" sz="1350" kern="0" dirty="0">
                <a:solidFill>
                  <a:sysClr val="window" lastClr="FFFFFF"/>
                </a:solidFill>
                <a:latin typeface="Arial Narrow"/>
                <a:cs typeface="+mn-cs"/>
              </a:endParaRPr>
            </a:p>
          </p:txBody>
        </p:sp>
        <p:sp>
          <p:nvSpPr>
            <p:cNvPr id="83" name="Rounded Rectangle 82"/>
            <p:cNvSpPr/>
            <p:nvPr/>
          </p:nvSpPr>
          <p:spPr>
            <a:xfrm>
              <a:off x="2717793" y="1200150"/>
              <a:ext cx="1710975" cy="555766"/>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Arial Narrow"/>
                  <a:cs typeface="+mn-cs"/>
                </a:rPr>
                <a:t>Industrial</a:t>
              </a:r>
              <a:endParaRPr lang="en-US" sz="1350" kern="0" dirty="0">
                <a:solidFill>
                  <a:sysClr val="window" lastClr="FFFFFF"/>
                </a:solidFill>
                <a:latin typeface="Arial Narrow"/>
                <a:cs typeface="+mn-cs"/>
              </a:endParaRPr>
            </a:p>
          </p:txBody>
        </p:sp>
        <p:sp>
          <p:nvSpPr>
            <p:cNvPr id="84" name="Right Brace 83"/>
            <p:cNvSpPr/>
            <p:nvPr/>
          </p:nvSpPr>
          <p:spPr>
            <a:xfrm>
              <a:off x="10224339" y="1200150"/>
              <a:ext cx="203430" cy="570016"/>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Arial Narrow"/>
                <a:cs typeface="+mn-cs"/>
              </a:endParaRPr>
            </a:p>
          </p:txBody>
        </p:sp>
        <p:sp>
          <p:nvSpPr>
            <p:cNvPr id="85" name="Text Box 16"/>
            <p:cNvSpPr txBox="1">
              <a:spLocks noChangeArrowheads="1"/>
            </p:cNvSpPr>
            <p:nvPr/>
          </p:nvSpPr>
          <p:spPr bwMode="auto">
            <a:xfrm>
              <a:off x="10427770" y="1271402"/>
              <a:ext cx="1424013" cy="418576"/>
            </a:xfrm>
            <a:prstGeom prst="rect">
              <a:avLst/>
            </a:prstGeom>
            <a:noFill/>
            <a:ln w="9525">
              <a:noFill/>
              <a:miter lim="800000"/>
              <a:headEnd/>
              <a:tailEnd/>
            </a:ln>
          </p:spPr>
          <p:txBody>
            <a:bodyPr wrap="square">
              <a:spAutoFit/>
            </a:bodyPr>
            <a:lstStyle/>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Business Groups</a:t>
              </a:r>
              <a:endParaRPr lang="en-US" sz="900" b="1" kern="0" dirty="0">
                <a:solidFill>
                  <a:sysClr val="windowText" lastClr="000000"/>
                </a:solidFill>
                <a:cs typeface="Arial" pitchFamily="34" charset="0"/>
              </a:endParaRPr>
            </a:p>
          </p:txBody>
        </p:sp>
        <p:grpSp>
          <p:nvGrpSpPr>
            <p:cNvPr id="86" name="Group 90"/>
            <p:cNvGrpSpPr/>
            <p:nvPr/>
          </p:nvGrpSpPr>
          <p:grpSpPr>
            <a:xfrm>
              <a:off x="866537" y="1878469"/>
              <a:ext cx="9154372" cy="513014"/>
              <a:chOff x="304800" y="1295400"/>
              <a:chExt cx="6858000" cy="548640"/>
            </a:xfrm>
          </p:grpSpPr>
          <p:sp>
            <p:nvSpPr>
              <p:cNvPr id="97" name="Rounded Rectangle 96"/>
              <p:cNvSpPr/>
              <p:nvPr/>
            </p:nvSpPr>
            <p:spPr>
              <a:xfrm>
                <a:off x="4533900" y="1295400"/>
                <a:ext cx="1219200" cy="548640"/>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EEESL </a:t>
                </a:r>
                <a:r>
                  <a:rPr lang="en-US" sz="900" kern="0" dirty="0" err="1">
                    <a:solidFill>
                      <a:sysClr val="window" lastClr="FFFFFF"/>
                    </a:solidFill>
                    <a:latin typeface="Arial Narrow"/>
                    <a:cs typeface="+mn-cs"/>
                  </a:rPr>
                  <a:t>SmartGrid</a:t>
                </a:r>
                <a:endParaRPr lang="en-US" sz="900" kern="0" dirty="0">
                  <a:solidFill>
                    <a:sysClr val="window" lastClr="FFFFFF"/>
                  </a:solidFill>
                  <a:latin typeface="Arial Narrow"/>
                  <a:cs typeface="+mn-cs"/>
                </a:endParaRPr>
              </a:p>
            </p:txBody>
          </p:sp>
          <p:sp>
            <p:nvSpPr>
              <p:cNvPr id="98" name="Rounded Rectangle 97"/>
              <p:cNvSpPr/>
              <p:nvPr/>
            </p:nvSpPr>
            <p:spPr>
              <a:xfrm>
                <a:off x="5943600" y="1295400"/>
                <a:ext cx="1219200" cy="548640"/>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TSSD </a:t>
                </a:r>
                <a:r>
                  <a:rPr lang="en-US" sz="900" kern="0" dirty="0" err="1">
                    <a:solidFill>
                      <a:sysClr val="window" lastClr="FFFFFF"/>
                    </a:solidFill>
                    <a:latin typeface="Arial Narrow"/>
                    <a:cs typeface="+mn-cs"/>
                  </a:rPr>
                  <a:t>SelfCheck</a:t>
                </a:r>
                <a:endParaRPr lang="en-US" sz="900" kern="0" dirty="0">
                  <a:solidFill>
                    <a:sysClr val="window" lastClr="FFFFFF"/>
                  </a:solidFill>
                  <a:latin typeface="Arial Narrow"/>
                  <a:cs typeface="+mn-cs"/>
                </a:endParaRPr>
              </a:p>
            </p:txBody>
          </p:sp>
          <p:sp>
            <p:nvSpPr>
              <p:cNvPr id="99" name="Rounded Rectangle 98"/>
              <p:cNvSpPr/>
              <p:nvPr/>
            </p:nvSpPr>
            <p:spPr>
              <a:xfrm>
                <a:off x="3124200" y="1295400"/>
                <a:ext cx="1219200" cy="548640"/>
              </a:xfrm>
              <a:prstGeom prst="roundRect">
                <a:avLst/>
              </a:prstGeom>
              <a:solidFill>
                <a:srgbClr val="8064A2">
                  <a:lumMod val="7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rmAutofit lnSpcReduction="10000"/>
              </a:bodyPr>
              <a:lstStyle/>
              <a:p>
                <a:pPr algn="ctr" defTabSz="685800" fontAlgn="auto">
                  <a:spcBef>
                    <a:spcPts val="0"/>
                  </a:spcBef>
                  <a:spcAft>
                    <a:spcPts val="0"/>
                  </a:spcAft>
                  <a:defRPr/>
                </a:pPr>
                <a:r>
                  <a:rPr lang="en-US" sz="900" kern="0" dirty="0">
                    <a:solidFill>
                      <a:sysClr val="window" lastClr="FFFFFF"/>
                    </a:solidFill>
                    <a:latin typeface="Arial Narrow"/>
                    <a:cs typeface="+mn-cs"/>
                  </a:rPr>
                  <a:t>IPD Integrated Cycler Studio</a:t>
                </a:r>
                <a:endParaRPr lang="en-US" sz="900" kern="0" dirty="0">
                  <a:solidFill>
                    <a:sysClr val="window" lastClr="FFFFFF"/>
                  </a:solidFill>
                  <a:latin typeface="Arial Narrow"/>
                  <a:cs typeface="+mn-cs"/>
                </a:endParaRPr>
              </a:p>
            </p:txBody>
          </p:sp>
          <p:sp>
            <p:nvSpPr>
              <p:cNvPr id="100" name="Rounded Rectangle 99"/>
              <p:cNvSpPr/>
              <p:nvPr/>
            </p:nvSpPr>
            <p:spPr>
              <a:xfrm>
                <a:off x="304800" y="1295400"/>
                <a:ext cx="1219200" cy="548640"/>
              </a:xfrm>
              <a:prstGeom prst="roundRect">
                <a:avLst/>
              </a:prstGeom>
              <a:solidFill>
                <a:srgbClr val="8064A2">
                  <a:lumMod val="75000"/>
                </a:srgbClr>
              </a:soli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SOSD Capture &amp; Share</a:t>
                </a:r>
                <a:endParaRPr lang="en-US" sz="900" kern="0" dirty="0">
                  <a:solidFill>
                    <a:sysClr val="window" lastClr="FFFFFF"/>
                  </a:solidFill>
                  <a:latin typeface="Arial Narrow"/>
                  <a:cs typeface="+mn-cs"/>
                </a:endParaRPr>
              </a:p>
            </p:txBody>
          </p:sp>
          <p:sp>
            <p:nvSpPr>
              <p:cNvPr id="101" name="Rounded Rectangle 100"/>
              <p:cNvSpPr/>
              <p:nvPr/>
            </p:nvSpPr>
            <p:spPr>
              <a:xfrm>
                <a:off x="1714500" y="1295400"/>
                <a:ext cx="1219200" cy="548640"/>
              </a:xfrm>
              <a:prstGeom prst="roundRect">
                <a:avLst/>
              </a:prstGeom>
              <a:solidFill>
                <a:srgbClr val="8064A2">
                  <a:lumMod val="75000"/>
                </a:srgbClr>
              </a:soli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IPD Next Gen </a:t>
                </a:r>
                <a:r>
                  <a:rPr lang="en-US" sz="900" kern="0" dirty="0" err="1">
                    <a:solidFill>
                      <a:sysClr val="window" lastClr="FFFFFF"/>
                    </a:solidFill>
                    <a:latin typeface="Arial Narrow"/>
                    <a:cs typeface="+mn-cs"/>
                  </a:rPr>
                  <a:t>Sterivac</a:t>
                </a:r>
                <a:endParaRPr lang="en-US" sz="900" kern="0" dirty="0">
                  <a:solidFill>
                    <a:sysClr val="window" lastClr="FFFFFF"/>
                  </a:solidFill>
                  <a:latin typeface="Arial Narrow"/>
                  <a:cs typeface="+mn-cs"/>
                </a:endParaRPr>
              </a:p>
            </p:txBody>
          </p:sp>
        </p:grpSp>
        <p:sp>
          <p:nvSpPr>
            <p:cNvPr id="87" name="Rounded Rectangle 86"/>
            <p:cNvSpPr/>
            <p:nvPr/>
          </p:nvSpPr>
          <p:spPr>
            <a:xfrm>
              <a:off x="4630001" y="2468435"/>
              <a:ext cx="1627444" cy="513014"/>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HISD Pathways</a:t>
              </a:r>
              <a:endParaRPr lang="en-US" sz="900" kern="0" dirty="0">
                <a:solidFill>
                  <a:sysClr val="window" lastClr="FFFFFF"/>
                </a:solidFill>
                <a:latin typeface="Arial Narrow"/>
                <a:cs typeface="+mn-cs"/>
              </a:endParaRPr>
            </a:p>
          </p:txBody>
        </p:sp>
        <p:sp>
          <p:nvSpPr>
            <p:cNvPr id="88" name="Rounded Rectangle 87"/>
            <p:cNvSpPr/>
            <p:nvPr/>
          </p:nvSpPr>
          <p:spPr>
            <a:xfrm>
              <a:off x="6511733" y="2468435"/>
              <a:ext cx="1627444" cy="513014"/>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PSD Active Safety</a:t>
              </a:r>
              <a:endParaRPr lang="en-US" sz="900" kern="0" dirty="0">
                <a:solidFill>
                  <a:sysClr val="window" lastClr="FFFFFF"/>
                </a:solidFill>
                <a:latin typeface="Arial Narrow"/>
                <a:cs typeface="+mn-cs"/>
              </a:endParaRPr>
            </a:p>
          </p:txBody>
        </p:sp>
        <p:sp>
          <p:nvSpPr>
            <p:cNvPr id="89" name="Rounded Rectangle 88"/>
            <p:cNvSpPr/>
            <p:nvPr/>
          </p:nvSpPr>
          <p:spPr>
            <a:xfrm>
              <a:off x="8393465" y="2468435"/>
              <a:ext cx="1627444" cy="513014"/>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a:solidFill>
                    <a:sysClr val="window" lastClr="FFFFFF"/>
                  </a:solidFill>
                  <a:latin typeface="Arial Narrow"/>
                  <a:cs typeface="+mn-cs"/>
                </a:rPr>
                <a:t>TSSD Cloud Library</a:t>
              </a:r>
              <a:endParaRPr lang="en-US" sz="900" kern="0" dirty="0">
                <a:solidFill>
                  <a:sysClr val="window" lastClr="FFFFFF"/>
                </a:solidFill>
                <a:latin typeface="Arial Narrow"/>
                <a:cs typeface="+mn-cs"/>
              </a:endParaRPr>
            </a:p>
          </p:txBody>
        </p:sp>
        <p:sp>
          <p:nvSpPr>
            <p:cNvPr id="90" name="Rounded Rectangle 89"/>
            <p:cNvSpPr/>
            <p:nvPr/>
          </p:nvSpPr>
          <p:spPr>
            <a:xfrm>
              <a:off x="2748269" y="2468435"/>
              <a:ext cx="1627444" cy="513014"/>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900" kern="0" dirty="0" err="1">
                  <a:solidFill>
                    <a:sysClr val="window" lastClr="FFFFFF"/>
                  </a:solidFill>
                  <a:latin typeface="Arial Narrow"/>
                  <a:cs typeface="+mn-cs"/>
                </a:rPr>
                <a:t>Unitek</a:t>
              </a:r>
              <a:r>
                <a:rPr lang="en-US" sz="900" kern="0" dirty="0">
                  <a:solidFill>
                    <a:sysClr val="window" lastClr="FFFFFF"/>
                  </a:solidFill>
                  <a:latin typeface="Arial Narrow"/>
                  <a:cs typeface="+mn-cs"/>
                </a:rPr>
                <a:t> TMP/DSL</a:t>
              </a:r>
              <a:endParaRPr lang="en-US" sz="900" kern="0" dirty="0">
                <a:solidFill>
                  <a:sysClr val="window" lastClr="FFFFFF"/>
                </a:solidFill>
                <a:latin typeface="Arial Narrow"/>
                <a:cs typeface="+mn-cs"/>
              </a:endParaRPr>
            </a:p>
          </p:txBody>
        </p:sp>
        <p:sp>
          <p:nvSpPr>
            <p:cNvPr id="91" name="Rounded Rectangle 90"/>
            <p:cNvSpPr/>
            <p:nvPr/>
          </p:nvSpPr>
          <p:spPr>
            <a:xfrm>
              <a:off x="866537" y="2468435"/>
              <a:ext cx="1627444" cy="513014"/>
            </a:xfrm>
            <a:prstGeom prst="roundRect">
              <a:avLst/>
            </a:prstGeom>
            <a:solidFill>
              <a:srgbClr val="8064A2">
                <a:lumMod val="75000"/>
              </a:srgbClr>
            </a:soli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normAutofit lnSpcReduction="10000"/>
            </a:bodyPr>
            <a:lstStyle/>
            <a:p>
              <a:pPr algn="ctr" defTabSz="685800" fontAlgn="auto">
                <a:spcBef>
                  <a:spcPts val="0"/>
                </a:spcBef>
                <a:spcAft>
                  <a:spcPts val="0"/>
                </a:spcAft>
                <a:defRPr/>
              </a:pPr>
              <a:r>
                <a:rPr lang="en-US" sz="900" kern="0" dirty="0">
                  <a:solidFill>
                    <a:sysClr val="window" lastClr="FFFFFF"/>
                  </a:solidFill>
                  <a:latin typeface="Arial Narrow"/>
                  <a:cs typeface="+mn-cs"/>
                </a:rPr>
                <a:t>AAD Performance Analysis Tool</a:t>
              </a:r>
              <a:endParaRPr lang="en-US" sz="900" kern="0" dirty="0">
                <a:solidFill>
                  <a:sysClr val="window" lastClr="FFFFFF"/>
                </a:solidFill>
                <a:latin typeface="Arial Narrow"/>
                <a:cs typeface="+mn-cs"/>
              </a:endParaRPr>
            </a:p>
          </p:txBody>
        </p:sp>
        <p:sp>
          <p:nvSpPr>
            <p:cNvPr id="92" name="Right Brace 91"/>
            <p:cNvSpPr/>
            <p:nvPr/>
          </p:nvSpPr>
          <p:spPr>
            <a:xfrm>
              <a:off x="10224339" y="1912669"/>
              <a:ext cx="203430" cy="1068779"/>
            </a:xfrm>
            <a:prstGeom prst="rightBrace">
              <a:avLst/>
            </a:prstGeom>
            <a:noFill/>
            <a:ln w="254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algn="ctr" defTabSz="685800" fontAlgn="auto">
                <a:spcBef>
                  <a:spcPts val="0"/>
                </a:spcBef>
                <a:spcAft>
                  <a:spcPts val="0"/>
                </a:spcAft>
                <a:defRPr/>
              </a:pPr>
              <a:endParaRPr lang="en-US" sz="1350" b="1" kern="0" dirty="0">
                <a:solidFill>
                  <a:sysClr val="windowText" lastClr="000000"/>
                </a:solidFill>
                <a:latin typeface="Arial Narrow"/>
                <a:cs typeface="+mn-cs"/>
              </a:endParaRPr>
            </a:p>
          </p:txBody>
        </p:sp>
        <p:sp>
          <p:nvSpPr>
            <p:cNvPr id="93" name="Text Box 16"/>
            <p:cNvSpPr txBox="1">
              <a:spLocks noChangeArrowheads="1"/>
            </p:cNvSpPr>
            <p:nvPr/>
          </p:nvSpPr>
          <p:spPr bwMode="auto">
            <a:xfrm>
              <a:off x="10427770" y="2264723"/>
              <a:ext cx="1554680" cy="714041"/>
            </a:xfrm>
            <a:prstGeom prst="rect">
              <a:avLst/>
            </a:prstGeom>
            <a:noFill/>
            <a:ln w="9525">
              <a:noFill/>
              <a:miter lim="800000"/>
              <a:headEnd/>
              <a:tailEnd/>
            </a:ln>
          </p:spPr>
          <p:txBody>
            <a:bodyPr wrap="square">
              <a:spAutoFit/>
            </a:bodyPr>
            <a:lstStyle/>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Selected Potential </a:t>
              </a:r>
            </a:p>
            <a:p>
              <a:pPr defTabSz="685800" fontAlgn="auto">
                <a:lnSpc>
                  <a:spcPct val="80000"/>
                </a:lnSpc>
                <a:spcBef>
                  <a:spcPts val="0"/>
                </a:spcBef>
                <a:spcAft>
                  <a:spcPts val="0"/>
                </a:spcAft>
                <a:defRPr/>
              </a:pPr>
              <a:r>
                <a:rPr lang="en-US" sz="900" b="1" kern="0" dirty="0">
                  <a:solidFill>
                    <a:sysClr val="windowText" lastClr="000000"/>
                  </a:solidFill>
                  <a:cs typeface="Arial" pitchFamily="34" charset="0"/>
                </a:rPr>
                <a:t>Products/Systems</a:t>
              </a:r>
              <a:endParaRPr lang="en-US" sz="900" b="1" kern="0" dirty="0">
                <a:solidFill>
                  <a:sysClr val="windowText" lastClr="000000"/>
                </a:solidFill>
                <a:cs typeface="Arial" pitchFamily="34" charset="0"/>
              </a:endParaRPr>
            </a:p>
          </p:txBody>
        </p:sp>
        <p:sp>
          <p:nvSpPr>
            <p:cNvPr id="94" name="Rounded Rectangle 93"/>
            <p:cNvSpPr/>
            <p:nvPr/>
          </p:nvSpPr>
          <p:spPr>
            <a:xfrm>
              <a:off x="7780424" y="3134616"/>
              <a:ext cx="897982"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825" kern="0" dirty="0">
                  <a:solidFill>
                    <a:sysClr val="windowText" lastClr="000000"/>
                  </a:solidFill>
                  <a:latin typeface="Arial Narrow"/>
                  <a:cs typeface="+mn-cs"/>
                </a:rPr>
                <a:t>Pulse</a:t>
              </a:r>
              <a:endParaRPr lang="en-US" sz="825" kern="0" dirty="0">
                <a:solidFill>
                  <a:sysClr val="windowText" lastClr="000000"/>
                </a:solidFill>
                <a:latin typeface="Arial Narrow"/>
                <a:cs typeface="+mn-cs"/>
              </a:endParaRPr>
            </a:p>
          </p:txBody>
        </p:sp>
        <p:sp>
          <p:nvSpPr>
            <p:cNvPr id="95" name="Rounded Rectangle 94"/>
            <p:cNvSpPr/>
            <p:nvPr/>
          </p:nvSpPr>
          <p:spPr>
            <a:xfrm>
              <a:off x="6670559" y="3134616"/>
              <a:ext cx="965038" cy="342009"/>
            </a:xfrm>
            <a:prstGeom prst="roundRect">
              <a:avLst/>
            </a:prstGeom>
            <a:solidFill>
              <a:srgbClr val="9BBB59">
                <a:lumMod val="60000"/>
                <a:lumOff val="40000"/>
              </a:srgbClr>
            </a:solidFill>
            <a:ln w="9525" cap="flat" cmpd="sng" algn="ctr">
              <a:solidFill>
                <a:srgbClr val="00B0F0"/>
              </a:solidFill>
              <a:prstDash val="solid"/>
            </a:ln>
            <a:effectLst>
              <a:outerShdw blurRad="40000" dist="23000" dir="5400000" rotWithShape="0">
                <a:srgbClr val="000000">
                  <a:alpha val="35000"/>
                </a:srgbClr>
              </a:outerShdw>
            </a:effectLst>
          </p:spPr>
          <p:txBody>
            <a:bodyPr rtlCol="0" anchor="ctr">
              <a:normAutofit/>
            </a:bodyPr>
            <a:lstStyle/>
            <a:p>
              <a:pPr algn="ctr" defTabSz="685800" fontAlgn="auto">
                <a:spcBef>
                  <a:spcPts val="0"/>
                </a:spcBef>
                <a:spcAft>
                  <a:spcPts val="0"/>
                </a:spcAft>
                <a:defRPr/>
              </a:pPr>
              <a:r>
                <a:rPr lang="en-US" sz="825" kern="0" dirty="0" err="1">
                  <a:solidFill>
                    <a:sysClr val="windowText" lastClr="000000"/>
                  </a:solidFill>
                  <a:latin typeface="Arial Narrow"/>
                  <a:cs typeface="+mn-cs"/>
                </a:rPr>
                <a:t>inteGREAT</a:t>
              </a:r>
              <a:endParaRPr lang="en-US" sz="825" kern="0" dirty="0">
                <a:solidFill>
                  <a:sysClr val="windowText" lastClr="000000"/>
                </a:solidFill>
                <a:latin typeface="Arial Narrow"/>
                <a:cs typeface="+mn-cs"/>
              </a:endParaRPr>
            </a:p>
          </p:txBody>
        </p:sp>
        <p:sp>
          <p:nvSpPr>
            <p:cNvPr id="96" name="Rounded Rectangle 95"/>
            <p:cNvSpPr/>
            <p:nvPr/>
          </p:nvSpPr>
          <p:spPr>
            <a:xfrm>
              <a:off x="863220" y="1187958"/>
              <a:ext cx="1710975" cy="555766"/>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ormAutofit/>
            </a:bodyPr>
            <a:lstStyle/>
            <a:p>
              <a:pPr algn="ctr" defTabSz="685800" fontAlgn="auto">
                <a:spcBef>
                  <a:spcPts val="0"/>
                </a:spcBef>
                <a:spcAft>
                  <a:spcPts val="0"/>
                </a:spcAft>
                <a:defRPr/>
              </a:pPr>
              <a:r>
                <a:rPr lang="en-US" sz="1350" kern="0" dirty="0">
                  <a:solidFill>
                    <a:sysClr val="window" lastClr="FFFFFF"/>
                  </a:solidFill>
                  <a:latin typeface="Arial Narrow"/>
                  <a:cs typeface="+mn-cs"/>
                </a:rPr>
                <a:t>Consumer</a:t>
              </a:r>
              <a:endParaRPr lang="en-US" sz="1350" kern="0" dirty="0">
                <a:solidFill>
                  <a:sysClr val="window" lastClr="FFFFFF"/>
                </a:solidFill>
                <a:latin typeface="Arial Narrow"/>
                <a:cs typeface="+mn-cs"/>
              </a:endParaRP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1800" dirty="0" smtClean="0"/>
              <a:t>5 IS’s filed to Date</a:t>
            </a:r>
          </a:p>
          <a:p>
            <a:pPr lvl="1"/>
            <a:r>
              <a:rPr lang="en-US" sz="1400" dirty="0" smtClean="0"/>
              <a:t>IS N041111: Multiplexed shape….</a:t>
            </a:r>
          </a:p>
          <a:p>
            <a:pPr lvl="1"/>
            <a:r>
              <a:rPr lang="en-US" sz="1400" dirty="0" smtClean="0"/>
              <a:t>IS N041112: A method for ….</a:t>
            </a:r>
          </a:p>
          <a:p>
            <a:pPr lvl="1"/>
            <a:r>
              <a:rPr lang="en-US" sz="1400" dirty="0" smtClean="0"/>
              <a:t>IS N041113: A system and method for automated …</a:t>
            </a:r>
          </a:p>
          <a:p>
            <a:r>
              <a:rPr lang="en-US" sz="1800" dirty="0" smtClean="0"/>
              <a:t>External patent selected for evaluation</a:t>
            </a:r>
          </a:p>
          <a:p>
            <a:pPr lvl="1"/>
            <a:r>
              <a:rPr lang="en-US" sz="1400" dirty="0" smtClean="0"/>
              <a:t>Assessment and documentation by Division and 3M Legal</a:t>
            </a:r>
          </a:p>
          <a:p>
            <a:r>
              <a:rPr lang="en-US" sz="1800" dirty="0" smtClean="0"/>
              <a:t>IP Tasks for Explore</a:t>
            </a:r>
          </a:p>
          <a:p>
            <a:pPr lvl="1"/>
            <a:r>
              <a:rPr lang="en-US" sz="1400" dirty="0" smtClean="0"/>
              <a:t>IP Strategy</a:t>
            </a:r>
          </a:p>
          <a:p>
            <a:pPr lvl="1"/>
            <a:r>
              <a:rPr lang="en-US" sz="1400" dirty="0" smtClean="0"/>
              <a:t>Preliminary Right to Practice evaluation</a:t>
            </a:r>
          </a:p>
          <a:p>
            <a:pPr lvl="1"/>
            <a:r>
              <a:rPr lang="en-US" sz="1400" dirty="0" smtClean="0"/>
              <a:t>Additional IP filings</a:t>
            </a:r>
          </a:p>
          <a:p>
            <a:endParaRPr lang="en-US" sz="1800" dirty="0"/>
          </a:p>
        </p:txBody>
      </p:sp>
      <p:sp>
        <p:nvSpPr>
          <p:cNvPr id="2" name="Title 1"/>
          <p:cNvSpPr>
            <a:spLocks noGrp="1"/>
          </p:cNvSpPr>
          <p:nvPr>
            <p:ph type="ctrTitle"/>
          </p:nvPr>
        </p:nvSpPr>
        <p:spPr/>
        <p:txBody>
          <a:bodyPr/>
          <a:lstStyle/>
          <a:p>
            <a:r>
              <a:rPr lang="en-US" dirty="0" smtClean="0"/>
              <a:t>Technology Protection Plan – Right to Practice</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p:txBody>
          <a:bodyPr/>
          <a:lstStyle/>
          <a:p>
            <a:r>
              <a:rPr lang="en-US" sz="2000" dirty="0" smtClean="0">
                <a:latin typeface="Arial" charset="0"/>
                <a:cs typeface="Arial" charset="0"/>
              </a:rPr>
              <a:t>The wearable electronics market:</a:t>
            </a:r>
          </a:p>
          <a:p>
            <a:pPr lvl="1"/>
            <a:r>
              <a:rPr lang="en-US" dirty="0" smtClean="0">
                <a:latin typeface="Arial" charset="0"/>
                <a:cs typeface="Arial" charset="0"/>
              </a:rPr>
              <a:t>was $750M in 2012 </a:t>
            </a:r>
            <a:endParaRPr lang="en-US" sz="1600" dirty="0" smtClean="0">
              <a:latin typeface="Arial" charset="0"/>
              <a:cs typeface="Arial" charset="0"/>
            </a:endParaRPr>
          </a:p>
          <a:p>
            <a:pPr lvl="1"/>
            <a:r>
              <a:rPr lang="en-US" dirty="0" smtClean="0">
                <a:latin typeface="Arial" charset="0"/>
                <a:cs typeface="Arial" charset="0"/>
              </a:rPr>
              <a:t>projected to be ~ $</a:t>
            </a:r>
            <a:r>
              <a:rPr lang="en-US" sz="1600" dirty="0" smtClean="0">
                <a:latin typeface="Arial" charset="0"/>
                <a:cs typeface="Arial" charset="0"/>
              </a:rPr>
              <a:t>5B–$</a:t>
            </a:r>
            <a:r>
              <a:rPr lang="en-US" dirty="0" smtClean="0">
                <a:latin typeface="Arial" charset="0"/>
                <a:cs typeface="Arial" charset="0"/>
              </a:rPr>
              <a:t>8B by 2018  (35–50% CAGR)</a:t>
            </a:r>
            <a:endParaRPr lang="en-US" sz="1600" dirty="0" smtClean="0">
              <a:latin typeface="Arial" charset="0"/>
              <a:cs typeface="Arial" charset="0"/>
            </a:endParaRPr>
          </a:p>
          <a:p>
            <a:pPr lvl="1"/>
            <a:r>
              <a:rPr lang="en-US" dirty="0" smtClean="0">
                <a:latin typeface="Arial" charset="0"/>
                <a:cs typeface="Arial" charset="0"/>
              </a:rPr>
              <a:t>~ 150M devices expected by 2017</a:t>
            </a:r>
          </a:p>
          <a:p>
            <a:pPr lvl="1"/>
            <a:r>
              <a:rPr lang="en-US" dirty="0" smtClean="0">
                <a:latin typeface="Arial" charset="0"/>
                <a:cs typeface="Arial" charset="0"/>
              </a:rPr>
              <a:t>Led by health &amp; wellness sector</a:t>
            </a:r>
          </a:p>
          <a:p>
            <a:pPr lvl="1"/>
            <a:r>
              <a:rPr lang="en-US" dirty="0" smtClean="0">
                <a:latin typeface="Arial" charset="0"/>
                <a:cs typeface="Arial" charset="0"/>
              </a:rPr>
              <a:t>Broad interest across verticals Google/Apple/</a:t>
            </a:r>
            <a:r>
              <a:rPr lang="en-US" dirty="0" err="1" smtClean="0">
                <a:latin typeface="Arial" charset="0"/>
                <a:cs typeface="Arial" charset="0"/>
              </a:rPr>
              <a:t>Facebook</a:t>
            </a:r>
            <a:r>
              <a:rPr lang="en-US" dirty="0" smtClean="0">
                <a:latin typeface="Arial" charset="0"/>
                <a:cs typeface="Arial" charset="0"/>
              </a:rPr>
              <a:t>/Medtronic/Nike/etc.</a:t>
            </a:r>
          </a:p>
          <a:p>
            <a:pPr lvl="2"/>
            <a:r>
              <a:rPr lang="en-US" sz="1600" dirty="0" smtClean="0">
                <a:latin typeface="Arial" charset="0"/>
                <a:cs typeface="Arial" charset="0"/>
              </a:rPr>
              <a:t>E.g. supply to Google</a:t>
            </a:r>
            <a:br>
              <a:rPr lang="en-US" sz="1600" dirty="0" smtClean="0">
                <a:latin typeface="Arial" charset="0"/>
                <a:cs typeface="Arial" charset="0"/>
              </a:rPr>
            </a:br>
            <a:endParaRPr lang="en-US" sz="1600" dirty="0" smtClean="0">
              <a:latin typeface="Arial" charset="0"/>
              <a:cs typeface="Arial" charset="0"/>
            </a:endParaRPr>
          </a:p>
          <a:p>
            <a:r>
              <a:rPr lang="en-US" sz="2000" dirty="0" smtClean="0">
                <a:latin typeface="Arial" charset="0"/>
                <a:cs typeface="Arial" charset="0"/>
              </a:rPr>
              <a:t>If we sold $1/year to 1% of NFC phone users, it would be $20-30M/year sales.</a:t>
            </a:r>
          </a:p>
          <a:p>
            <a:endParaRPr lang="en-US" sz="2000" dirty="0"/>
          </a:p>
        </p:txBody>
      </p:sp>
      <p:sp>
        <p:nvSpPr>
          <p:cNvPr id="2" name="Title 1"/>
          <p:cNvSpPr>
            <a:spLocks noGrp="1"/>
          </p:cNvSpPr>
          <p:nvPr>
            <p:ph type="ctrTitle"/>
          </p:nvPr>
        </p:nvSpPr>
        <p:spPr/>
        <p:txBody>
          <a:bodyPr/>
          <a:lstStyle/>
          <a:p>
            <a:r>
              <a:rPr lang="en-US" dirty="0" smtClean="0"/>
              <a:t>Market Attractiveness</a:t>
            </a:r>
            <a:endParaRPr lang="en-US" dirty="0"/>
          </a:p>
        </p:txBody>
      </p:sp>
      <p:sp>
        <p:nvSpPr>
          <p:cNvPr id="37" name="Rectangle 36"/>
          <p:cNvSpPr/>
          <p:nvPr/>
        </p:nvSpPr>
        <p:spPr>
          <a:xfrm>
            <a:off x="457200" y="4171950"/>
            <a:ext cx="5943600" cy="661720"/>
          </a:xfrm>
          <a:prstGeom prst="rect">
            <a:avLst/>
          </a:prstGeom>
        </p:spPr>
        <p:txBody>
          <a:bodyPr wrap="square">
            <a:spAutoFit/>
          </a:bodyPr>
          <a:lstStyle/>
          <a:p>
            <a:pPr>
              <a:spcBef>
                <a:spcPts val="600"/>
              </a:spcBef>
            </a:pPr>
            <a:r>
              <a:rPr lang="en-US" sz="900" dirty="0" smtClean="0">
                <a:solidFill>
                  <a:prstClr val="black"/>
                </a:solidFill>
              </a:rPr>
              <a:t>http://www.prweb.com/releases/2014/01/prweb11478994.htm</a:t>
            </a:r>
          </a:p>
          <a:p>
            <a:pPr>
              <a:spcBef>
                <a:spcPts val="600"/>
              </a:spcBef>
            </a:pPr>
            <a:r>
              <a:rPr lang="en-US" sz="900" dirty="0" smtClean="0">
                <a:solidFill>
                  <a:prstClr val="black"/>
                </a:solidFill>
              </a:rPr>
              <a:t>http://www.marketsandmarkets.com/PressReleases/wearable-electronics.asp</a:t>
            </a:r>
          </a:p>
          <a:p>
            <a:pPr>
              <a:spcBef>
                <a:spcPts val="600"/>
              </a:spcBef>
            </a:pPr>
            <a:r>
              <a:rPr lang="en-US" sz="900" dirty="0" smtClean="0">
                <a:solidFill>
                  <a:prstClr val="black"/>
                </a:solidFill>
              </a:rPr>
              <a:t>http://go.gigaom.com/rs/gigaom/images/wearable-computing-the-next-big-thing-in-tech.pdf</a:t>
            </a:r>
          </a:p>
        </p:txBody>
      </p:sp>
    </p:spTree>
    <p:extLst>
      <p:ext uri="{BB962C8B-B14F-4D97-AF65-F5344CB8AC3E}">
        <p14:creationId xmlns:p14="http://schemas.microsoft.com/office/powerpoint/2010/main" val="4036262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ems_mstr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M">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mn-lt"/>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txDef>
      <a:spPr>
        <a:noFill/>
      </a:spPr>
      <a:bodyPr wrap="square" rtlCol="0">
        <a:noAutofit/>
      </a:bodyPr>
      <a:lstStyle>
        <a:defPPr>
          <a:defRPr smtClean="0">
            <a:latin typeface="+mn-lt"/>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Office Theme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6">
        <a:dk1>
          <a:srgbClr val="000000"/>
        </a:dk1>
        <a:lt1>
          <a:srgbClr val="FFFFFF"/>
        </a:lt1>
        <a:dk2>
          <a:srgbClr val="000000"/>
        </a:dk2>
        <a:lt2>
          <a:srgbClr val="808080"/>
        </a:lt2>
        <a:accent1>
          <a:srgbClr val="0068B1"/>
        </a:accent1>
        <a:accent2>
          <a:srgbClr val="7C9DCC"/>
        </a:accent2>
        <a:accent3>
          <a:srgbClr val="FFFFFF"/>
        </a:accent3>
        <a:accent4>
          <a:srgbClr val="000000"/>
        </a:accent4>
        <a:accent5>
          <a:srgbClr val="AAB9D5"/>
        </a:accent5>
        <a:accent6>
          <a:srgbClr val="708EB9"/>
        </a:accent6>
        <a:hlink>
          <a:srgbClr val="FF9933"/>
        </a:hlink>
        <a:folHlink>
          <a:srgbClr val="EEF3A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EMS2014" id="{4926C9FE-6BDE-4DDE-A81D-34FA80B39DFD}" vid="{8EE5A827-E52A-4211-A965-FCBBE1B10D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E11C7E3C11634B857143A596598DB7" ma:contentTypeVersion="0" ma:contentTypeDescription="Create a new document." ma:contentTypeScope="" ma:versionID="1a4b715928ea967b59c7da4eba21e43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0C1EBC-EA19-4E2C-B8A5-E62C68555B8D}">
  <ds:schemaRefs>
    <ds:schemaRef ds:uri="http://schemas.microsoft.com/sharepoint/v3/contenttype/forms"/>
  </ds:schemaRefs>
</ds:datastoreItem>
</file>

<file path=customXml/itemProps2.xml><?xml version="1.0" encoding="utf-8"?>
<ds:datastoreItem xmlns:ds="http://schemas.openxmlformats.org/officeDocument/2006/customXml" ds:itemID="{FD946A02-E1EC-4896-B6C2-D8C2A49065F9}">
  <ds:schemaRefs>
    <ds:schemaRef ds:uri="http://www.w3.org/XML/1998/namespace"/>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32A454C-6813-4CB3-B806-2C7F94170E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42982</TotalTime>
  <Words>2035</Words>
  <Application>Microsoft Office PowerPoint</Application>
  <PresentationFormat>On-screen Show (16:9)</PresentationFormat>
  <Paragraphs>284</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Arial</vt:lpstr>
      <vt:lpstr>Arial Black</vt:lpstr>
      <vt:lpstr>Arial Narrow</vt:lpstr>
      <vt:lpstr>Calibri</vt:lpstr>
      <vt:lpstr>Segoe UI</vt:lpstr>
      <vt:lpstr>Symbol</vt:lpstr>
      <vt:lpstr>Times New Roman</vt:lpstr>
      <vt:lpstr>Wingdings</vt:lpstr>
      <vt:lpstr>sems_mstr_slide</vt:lpstr>
      <vt:lpstr>SEMS [project name] NTI  </vt:lpstr>
      <vt:lpstr>Executive Summary</vt:lpstr>
      <vt:lpstr>Technology and Project Background</vt:lpstr>
      <vt:lpstr>Project Team</vt:lpstr>
      <vt:lpstr>Presentation Outline</vt:lpstr>
      <vt:lpstr>Technology Development</vt:lpstr>
      <vt:lpstr>Technology Roadmap</vt:lpstr>
      <vt:lpstr>Technology Protection Plan – Right to Practice</vt:lpstr>
      <vt:lpstr>Market Attractiveness</vt:lpstr>
      <vt:lpstr>Business Justification</vt:lpstr>
      <vt:lpstr>Manufacturing Feasibility / Implementation Plan</vt:lpstr>
      <vt:lpstr>Project Plan – Proposed Project Schedule</vt:lpstr>
      <vt:lpstr>Project Timeline</vt:lpstr>
      <vt:lpstr>Project Resource Requirements</vt:lpstr>
      <vt:lpstr>Project Contributions</vt:lpstr>
      <vt:lpstr>Presentation Outline</vt:lpstr>
      <vt:lpstr>Questions and Comments</vt:lpstr>
    </vt:vector>
  </TitlesOfParts>
  <Company>3M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3M</dc:creator>
  <cp:lastModifiedBy>Toby Hable</cp:lastModifiedBy>
  <cp:revision>1805</cp:revision>
  <cp:lastPrinted>2009-01-06T19:16:34Z</cp:lastPrinted>
  <dcterms:created xsi:type="dcterms:W3CDTF">2007-10-11T20:01:59Z</dcterms:created>
  <dcterms:modified xsi:type="dcterms:W3CDTF">2015-01-22T20:20:54Z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0x010100CEE11C7E3C11634B857143A596598DB7</vt:lpwstr>
  </property>
</Properties>
</file>