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90" r:id="rId6"/>
  </p:sldMasterIdLst>
  <p:notesMasterIdLst>
    <p:notesMasterId r:id="rId21"/>
  </p:notesMasterIdLst>
  <p:sldIdLst>
    <p:sldId id="264" r:id="rId7"/>
    <p:sldId id="292" r:id="rId8"/>
    <p:sldId id="303" r:id="rId9"/>
    <p:sldId id="289" r:id="rId10"/>
    <p:sldId id="291" r:id="rId11"/>
    <p:sldId id="270" r:id="rId12"/>
    <p:sldId id="271" r:id="rId13"/>
    <p:sldId id="275" r:id="rId14"/>
    <p:sldId id="269" r:id="rId15"/>
    <p:sldId id="262" r:id="rId16"/>
    <p:sldId id="304" r:id="rId17"/>
    <p:sldId id="306" r:id="rId18"/>
    <p:sldId id="272" r:id="rId19"/>
    <p:sldId id="300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32A5C-B329-4AA2-8F03-1E4323CEAE68}">
          <p14:sldIdLst>
            <p14:sldId id="264"/>
          </p14:sldIdLst>
        </p14:section>
        <p14:section name="What - Status" id="{B96BF433-8EDF-4C5C-94FF-F1BBDCADC691}">
          <p14:sldIdLst>
            <p14:sldId id="292"/>
            <p14:sldId id="303"/>
            <p14:sldId id="289"/>
            <p14:sldId id="291"/>
            <p14:sldId id="270"/>
            <p14:sldId id="271"/>
            <p14:sldId id="275"/>
            <p14:sldId id="269"/>
            <p14:sldId id="262"/>
            <p14:sldId id="304"/>
            <p14:sldId id="306"/>
            <p14:sldId id="27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/>
      <dgm:t>
        <a:bodyPr/>
        <a:lstStyle/>
        <a:p>
          <a:r>
            <a:rPr lang="en-US" sz="9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4BF0C9AD-FCB0-4BED-820E-06486FEF31AC}" type="presOf" srcId="{A2FF91F0-9511-427E-BD58-AEBE4831306F}" destId="{C762F9EB-5631-44B4-A0D3-C2F61B00F6E9}" srcOrd="0" destOrd="0" presId="urn:microsoft.com/office/officeart/2005/8/layout/cycle1"/>
    <dgm:cxn modelId="{0872DF0E-764A-4D6E-A0E4-82024C4E08A7}" type="presOf" srcId="{E7899779-CF17-4205-A716-11B955518FFA}" destId="{EF05E807-DB45-437D-A6C4-7B1A7205E998}" srcOrd="0" destOrd="0" presId="urn:microsoft.com/office/officeart/2005/8/layout/cycle1"/>
    <dgm:cxn modelId="{620156B5-2D8C-439F-B0F3-66443AE6626B}" type="presOf" srcId="{70BC259C-E87F-4959-BAD1-4B4699524FD3}" destId="{E098609D-7E47-4C14-9813-529DFC4B7E4D}" srcOrd="0" destOrd="0" presId="urn:microsoft.com/office/officeart/2005/8/layout/cycle1"/>
    <dgm:cxn modelId="{03A5C468-98B9-4C3B-AAD7-B459EC7DFE42}" type="presOf" srcId="{8ED74A3D-F28F-4E19-ADA2-20F4FC022380}" destId="{39F0A454-28F0-4EB8-89CE-DC3C60E04534}" srcOrd="0" destOrd="0" presId="urn:microsoft.com/office/officeart/2005/8/layout/cycle1"/>
    <dgm:cxn modelId="{18435944-1B20-4EDA-AB47-FAB49354A5DD}" type="presOf" srcId="{80756393-D5B4-4952-A980-02DF28C37CF2}" destId="{66AEB7DF-929F-45AC-BD01-D1FF7A0AA728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ECD05B30-E4D6-49BD-8E2B-D225FA8CFB41}" type="presOf" srcId="{E2EDE24F-8885-4502-9459-49837C72F963}" destId="{0940C94C-0BB5-44FE-BF05-97803DA086AA}" srcOrd="0" destOrd="0" presId="urn:microsoft.com/office/officeart/2005/8/layout/cycle1"/>
    <dgm:cxn modelId="{4869CA3C-1816-4310-9369-B334873E3367}" type="presOf" srcId="{FE9A66A8-C5EB-406B-A427-CC8E4E1A2851}" destId="{3437F08F-B124-4AAF-B7C5-91F8A840E0F8}" srcOrd="0" destOrd="0" presId="urn:microsoft.com/office/officeart/2005/8/layout/cycle1"/>
    <dgm:cxn modelId="{3660A790-D79E-4262-8A12-629E5CD4D19D}" type="presOf" srcId="{D4D80AF0-3F3B-4B4F-B841-6B3360C50A66}" destId="{FB94C7DE-E8B2-4342-902B-1E55D97EDC91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F693C3F8-D545-48C9-8682-1B65F214C880}" type="presOf" srcId="{D1572CB3-2A02-4900-A456-B7F994D4F01D}" destId="{FFCA20AD-A776-4576-A7CA-E135F2D917BC}" srcOrd="0" destOrd="0" presId="urn:microsoft.com/office/officeart/2005/8/layout/cycle1"/>
    <dgm:cxn modelId="{2CF61803-4887-4EEB-8617-8C30134FCF02}" type="presOf" srcId="{437E0D70-3D85-4049-B3E5-0E0E3B0B9104}" destId="{8D2F85B0-779F-4AED-865F-B47AB75ABED3}" srcOrd="0" destOrd="0" presId="urn:microsoft.com/office/officeart/2005/8/layout/cycle1"/>
    <dgm:cxn modelId="{A3F91D5F-EF04-4004-8C44-7982349C95CE}" type="presOf" srcId="{C37D6681-DF79-41CD-8B38-296B7FA34173}" destId="{C4F5941B-5AF7-4CA1-9D45-567306F23F0C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2EC5FBC8-D8CC-4229-9CCF-31D43D531AE8}" type="presOf" srcId="{FF951571-AAA1-43C0-8567-29FFFF92AB25}" destId="{04948AC0-E1C9-4BC4-B4A5-2DE658B32BA5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B7704D02-910D-4E30-A8F6-98CC3D7E2302}" type="presOf" srcId="{706015CD-F361-4245-B775-F8B72DB4BB0A}" destId="{DDBF8454-DA3E-4A52-AAC6-DD34AD053359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6A3E44AD-B930-4329-86E4-79D9C15CA849}" type="presOf" srcId="{52367875-36F3-410E-80FB-9E1835F2E2DC}" destId="{4E044C2D-A11C-4BB1-8CAD-7ED5343730A1}" srcOrd="0" destOrd="0" presId="urn:microsoft.com/office/officeart/2005/8/layout/cycle1"/>
    <dgm:cxn modelId="{6BCCB409-8AE6-4807-875D-B9745E3E3DC0}" type="presOf" srcId="{697843E7-B11A-477C-95EF-3A17CE30D418}" destId="{DC7A1E8E-1CA4-4F0E-AF63-073035099ED2}" srcOrd="0" destOrd="0" presId="urn:microsoft.com/office/officeart/2005/8/layout/cycle1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B42D3EDF-4997-467E-B496-D65C0FE8DAB0}" type="presParOf" srcId="{DDBF8454-DA3E-4A52-AAC6-DD34AD053359}" destId="{91FB3BC5-5C29-4A29-8E65-F2DC3809478C}" srcOrd="0" destOrd="0" presId="urn:microsoft.com/office/officeart/2005/8/layout/cycle1"/>
    <dgm:cxn modelId="{D09E4E13-F787-4637-ABBF-E090E4A16CD7}" type="presParOf" srcId="{DDBF8454-DA3E-4A52-AAC6-DD34AD053359}" destId="{C762F9EB-5631-44B4-A0D3-C2F61B00F6E9}" srcOrd="1" destOrd="0" presId="urn:microsoft.com/office/officeart/2005/8/layout/cycle1"/>
    <dgm:cxn modelId="{728AC7D7-80EA-4214-B38D-FFFE4F685293}" type="presParOf" srcId="{DDBF8454-DA3E-4A52-AAC6-DD34AD053359}" destId="{FFCA20AD-A776-4576-A7CA-E135F2D917BC}" srcOrd="2" destOrd="0" presId="urn:microsoft.com/office/officeart/2005/8/layout/cycle1"/>
    <dgm:cxn modelId="{57A79A62-BEE6-452C-99FF-2993F0A82633}" type="presParOf" srcId="{DDBF8454-DA3E-4A52-AAC6-DD34AD053359}" destId="{2FA22527-7EF0-49CE-A7E0-74DA419DE9DD}" srcOrd="3" destOrd="0" presId="urn:microsoft.com/office/officeart/2005/8/layout/cycle1"/>
    <dgm:cxn modelId="{BA697B77-1D50-44EB-9968-1AAA6E7637EA}" type="presParOf" srcId="{DDBF8454-DA3E-4A52-AAC6-DD34AD053359}" destId="{EF05E807-DB45-437D-A6C4-7B1A7205E998}" srcOrd="4" destOrd="0" presId="urn:microsoft.com/office/officeart/2005/8/layout/cycle1"/>
    <dgm:cxn modelId="{2D38A24A-E9FC-41CA-B2E5-314A5D00553B}" type="presParOf" srcId="{DDBF8454-DA3E-4A52-AAC6-DD34AD053359}" destId="{C4F5941B-5AF7-4CA1-9D45-567306F23F0C}" srcOrd="5" destOrd="0" presId="urn:microsoft.com/office/officeart/2005/8/layout/cycle1"/>
    <dgm:cxn modelId="{93AB84DE-C49B-4CE1-BDD6-FC5B645CC390}" type="presParOf" srcId="{DDBF8454-DA3E-4A52-AAC6-DD34AD053359}" destId="{B30AC497-CD9D-4B3D-89F7-F0FA63B986A2}" srcOrd="6" destOrd="0" presId="urn:microsoft.com/office/officeart/2005/8/layout/cycle1"/>
    <dgm:cxn modelId="{E2362DF0-3B1C-4DD3-B0B6-A25E83CC06C2}" type="presParOf" srcId="{DDBF8454-DA3E-4A52-AAC6-DD34AD053359}" destId="{66AEB7DF-929F-45AC-BD01-D1FF7A0AA728}" srcOrd="7" destOrd="0" presId="urn:microsoft.com/office/officeart/2005/8/layout/cycle1"/>
    <dgm:cxn modelId="{932260F2-4D32-47D3-98BC-CB724383FB37}" type="presParOf" srcId="{DDBF8454-DA3E-4A52-AAC6-DD34AD053359}" destId="{04948AC0-E1C9-4BC4-B4A5-2DE658B32BA5}" srcOrd="8" destOrd="0" presId="urn:microsoft.com/office/officeart/2005/8/layout/cycle1"/>
    <dgm:cxn modelId="{48B05EF2-8D05-4E5F-8F31-7CCA9410D256}" type="presParOf" srcId="{DDBF8454-DA3E-4A52-AAC6-DD34AD053359}" destId="{CAF0ED37-9786-45AD-A106-F84219175FF7}" srcOrd="9" destOrd="0" presId="urn:microsoft.com/office/officeart/2005/8/layout/cycle1"/>
    <dgm:cxn modelId="{B35D235E-F08F-41E3-9F75-C5F6783D390F}" type="presParOf" srcId="{DDBF8454-DA3E-4A52-AAC6-DD34AD053359}" destId="{8D2F85B0-779F-4AED-865F-B47AB75ABED3}" srcOrd="10" destOrd="0" presId="urn:microsoft.com/office/officeart/2005/8/layout/cycle1"/>
    <dgm:cxn modelId="{8BB42274-46F0-4502-9E9D-56B6A62467D5}" type="presParOf" srcId="{DDBF8454-DA3E-4A52-AAC6-DD34AD053359}" destId="{4E044C2D-A11C-4BB1-8CAD-7ED5343730A1}" srcOrd="11" destOrd="0" presId="urn:microsoft.com/office/officeart/2005/8/layout/cycle1"/>
    <dgm:cxn modelId="{95A8DEF4-460A-4AF2-AC1F-D7BBBD45532C}" type="presParOf" srcId="{DDBF8454-DA3E-4A52-AAC6-DD34AD053359}" destId="{C8F86AD4-767B-42FF-8FA7-04A0AF1D389F}" srcOrd="12" destOrd="0" presId="urn:microsoft.com/office/officeart/2005/8/layout/cycle1"/>
    <dgm:cxn modelId="{C36DBD8A-4547-4B1C-8E57-285F862E4913}" type="presParOf" srcId="{DDBF8454-DA3E-4A52-AAC6-DD34AD053359}" destId="{0940C94C-0BB5-44FE-BF05-97803DA086AA}" srcOrd="13" destOrd="0" presId="urn:microsoft.com/office/officeart/2005/8/layout/cycle1"/>
    <dgm:cxn modelId="{4A197617-FF7F-4271-8809-0990981576C3}" type="presParOf" srcId="{DDBF8454-DA3E-4A52-AAC6-DD34AD053359}" destId="{E098609D-7E47-4C14-9813-529DFC4B7E4D}" srcOrd="14" destOrd="0" presId="urn:microsoft.com/office/officeart/2005/8/layout/cycle1"/>
    <dgm:cxn modelId="{B367B5E2-87C5-4F36-930B-6E257847884C}" type="presParOf" srcId="{DDBF8454-DA3E-4A52-AAC6-DD34AD053359}" destId="{E3F4FFD7-45B1-4487-81EB-DBD423548A26}" srcOrd="15" destOrd="0" presId="urn:microsoft.com/office/officeart/2005/8/layout/cycle1"/>
    <dgm:cxn modelId="{35557A25-B34A-4E29-9554-1D79D2AD63B6}" type="presParOf" srcId="{DDBF8454-DA3E-4A52-AAC6-DD34AD053359}" destId="{FB94C7DE-E8B2-4342-902B-1E55D97EDC91}" srcOrd="16" destOrd="0" presId="urn:microsoft.com/office/officeart/2005/8/layout/cycle1"/>
    <dgm:cxn modelId="{1E3B271C-9BA5-4A84-986E-26D4BE2334E7}" type="presParOf" srcId="{DDBF8454-DA3E-4A52-AAC6-DD34AD053359}" destId="{3437F08F-B124-4AAF-B7C5-91F8A840E0F8}" srcOrd="17" destOrd="0" presId="urn:microsoft.com/office/officeart/2005/8/layout/cycle1"/>
    <dgm:cxn modelId="{C1E1EE3E-BEB4-479D-AF41-7F435F121A72}" type="presParOf" srcId="{DDBF8454-DA3E-4A52-AAC6-DD34AD053359}" destId="{733A0D6E-51E1-4FF1-98BB-72C33DC49DE0}" srcOrd="18" destOrd="0" presId="urn:microsoft.com/office/officeart/2005/8/layout/cycle1"/>
    <dgm:cxn modelId="{29A62D71-3088-45CF-A828-82388A770BDE}" type="presParOf" srcId="{DDBF8454-DA3E-4A52-AAC6-DD34AD053359}" destId="{39F0A454-28F0-4EB8-89CE-DC3C60E04534}" srcOrd="19" destOrd="0" presId="urn:microsoft.com/office/officeart/2005/8/layout/cycle1"/>
    <dgm:cxn modelId="{DE31A996-3A61-483C-B437-BE55BDBF460B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Service Manager</a:t>
          </a:r>
          <a:endParaRPr lang="en-US" sz="1400" dirty="0">
            <a:latin typeface="Calibri" panose="020F0502020204030204" pitchFamily="34" charset="0"/>
          </a:endParaRP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 smtClean="0">
              <a:latin typeface="Calibri" panose="020F0502020204030204" pitchFamily="34" charset="0"/>
            </a:rPr>
            <a:t>- Maintain relationship with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Oversight of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and Ops Teams</a:t>
          </a:r>
          <a:endParaRPr lang="en-US" sz="1200" dirty="0">
            <a:latin typeface="Calibri" panose="020F0502020204030204" pitchFamily="34" charset="0"/>
          </a:endParaRP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Operations (Ops)</a:t>
          </a:r>
          <a:endParaRPr lang="en-US" sz="1600" dirty="0">
            <a:latin typeface="Calibri" panose="020F0502020204030204" pitchFamily="34" charset="0"/>
          </a:endParaRP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IT Operations Team</a:t>
          </a:r>
          <a:endParaRPr lang="en-US" sz="1200" dirty="0">
            <a:latin typeface="Calibri" panose="020F0502020204030204" pitchFamily="34" charset="0"/>
          </a:endParaRP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smtClean="0">
              <a:latin typeface="Calibri" panose="020F0502020204030204" pitchFamily="34" charset="0"/>
            </a:rPr>
            <a:t>SEMS </a:t>
          </a:r>
          <a:r>
            <a:rPr lang="en-US" sz="1600" b="1" dirty="0" err="1" smtClean="0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Team onboarding tasks</a:t>
          </a:r>
          <a:endParaRPr lang="en-US" sz="1200" dirty="0">
            <a:latin typeface="Calibri" panose="020F0502020204030204" pitchFamily="34" charset="0"/>
          </a:endParaRP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Perform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role for SEMS/Division teams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ETFS System Maintenance</a:t>
          </a:r>
          <a:endParaRPr lang="en-US" sz="1200" dirty="0">
            <a:latin typeface="Calibri" panose="020F0502020204030204" pitchFamily="34" charset="0"/>
          </a:endParaRP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Respond to support requests</a:t>
          </a:r>
          <a:endParaRPr lang="en-US" sz="1200" dirty="0">
            <a:latin typeface="Calibri" panose="020F0502020204030204" pitchFamily="34" charset="0"/>
          </a:endParaRP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Focused on Production System</a:t>
          </a:r>
          <a:endParaRPr lang="en-US" sz="1200" dirty="0">
            <a:latin typeface="Calibri" panose="020F0502020204030204" pitchFamily="34" charset="0"/>
          </a:endParaRP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  <dgm:t>
        <a:bodyPr/>
        <a:lstStyle/>
        <a:p>
          <a:endParaRPr lang="en-US"/>
        </a:p>
      </dgm:t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  <dgm:t>
        <a:bodyPr/>
        <a:lstStyle/>
        <a:p>
          <a:endParaRPr lang="en-US"/>
        </a:p>
      </dgm:t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  <dgm:t>
        <a:bodyPr/>
        <a:lstStyle/>
        <a:p>
          <a:endParaRPr lang="en-US"/>
        </a:p>
      </dgm:t>
    </dgm:pt>
  </dgm:ptLst>
  <dgm:cxnLst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E59ECFEB-8A7C-4353-A8F9-9699DEF4AC7E}" type="presOf" srcId="{5D04C2AD-0F68-453D-A4A4-4BB89260F66F}" destId="{DC30F273-7D6D-4A7F-A069-079D69D90BA5}" srcOrd="0" destOrd="0" presId="urn:microsoft.com/office/officeart/2008/layout/AlternatingHexagons"/>
    <dgm:cxn modelId="{AC76F666-220A-48E8-96BB-DB366ACBA3CB}" type="presOf" srcId="{43CC2B94-D939-44DA-989B-01D0055B8564}" destId="{000CBFFC-8D67-49A8-BDA6-9F9EF4AEA9F1}" srcOrd="0" destOrd="2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7EF54FA9-4E72-423E-91D6-42626964A261}" type="presOf" srcId="{7AEDCFDE-4E99-4966-85AA-5CA85C28CA8F}" destId="{B532EDDD-877B-4CF9-8CB0-A8704E7C502B}" srcOrd="0" destOrd="1" presId="urn:microsoft.com/office/officeart/2008/layout/AlternatingHexagons"/>
    <dgm:cxn modelId="{EA4C595E-77C8-447A-A213-416E8A8BD651}" type="presOf" srcId="{8DED0216-C58E-48B8-8B79-23A121BB2168}" destId="{BBA0B347-B5B6-4E0B-A97F-103907995746}" srcOrd="0" destOrd="0" presId="urn:microsoft.com/office/officeart/2008/layout/AlternatingHexagons"/>
    <dgm:cxn modelId="{264F714D-920B-49AC-A657-5459E25CA50A}" type="presOf" srcId="{9FE53E70-F2F1-435E-B440-F308C9D2830E}" destId="{9AA48EFC-0032-4187-B3FA-D32EF00D6F13}" srcOrd="0" destOrd="0" presId="urn:microsoft.com/office/officeart/2008/layout/AlternatingHexagons"/>
    <dgm:cxn modelId="{9E1CF9CE-8917-4C60-BF27-8805F942B004}" type="presOf" srcId="{2A5D98F7-22C9-4081-9908-0DC5D9880197}" destId="{000CBFFC-8D67-49A8-BDA6-9F9EF4AEA9F1}" srcOrd="0" destOrd="3" presId="urn:microsoft.com/office/officeart/2008/layout/AlternatingHexagons"/>
    <dgm:cxn modelId="{AA3DB07C-5E52-465B-9C05-200D4CD2830C}" type="presOf" srcId="{5AC2B5A1-E0AB-414B-B4A4-31C27D50C96F}" destId="{33A0B55F-2E99-4CD6-8EAA-5F285795D8E6}" srcOrd="0" destOrd="0" presId="urn:microsoft.com/office/officeart/2008/layout/AlternatingHexagons"/>
    <dgm:cxn modelId="{707C144B-2864-4A65-8320-D5BC75472F21}" type="presOf" srcId="{BFF6D2FD-CC20-49CB-8EE7-C80C6AED2CB4}" destId="{B532EDDD-877B-4CF9-8CB0-A8704E7C502B}" srcOrd="0" destOrd="2" presId="urn:microsoft.com/office/officeart/2008/layout/AlternatingHexagons"/>
    <dgm:cxn modelId="{33ED8BAB-23A4-44D0-8155-82957B267B6F}" type="presOf" srcId="{09606399-85D2-4117-90D7-980B573330C2}" destId="{000CBFFC-8D67-49A8-BDA6-9F9EF4AEA9F1}" srcOrd="0" destOrd="0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11E14A90-1D9D-4A77-BB9C-9A1715F42931}" type="presOf" srcId="{2CB3E2AE-A09E-435B-BB30-A98DDDCC73D6}" destId="{4C474B45-487B-47AA-8B8A-A1FD062ED345}" srcOrd="0" destOrd="0" presId="urn:microsoft.com/office/officeart/2008/layout/AlternatingHexagons"/>
    <dgm:cxn modelId="{B65AB91A-A6BE-4BDF-926B-43790B7D7032}" type="presOf" srcId="{78ADC5D3-44AA-4AA6-8750-84CE002F29C7}" destId="{DC070852-9A92-41FA-89E5-9AD3CFD31E9B}" srcOrd="0" destOrd="0" presId="urn:microsoft.com/office/officeart/2008/layout/AlternatingHexagons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B732BA57-A998-4E6D-8C55-D1DAC98FB7C6}" type="presOf" srcId="{C6CE160B-9EE5-42C8-A1DB-23C725361F60}" destId="{52BF5CDE-2645-4F1A-88AB-E5409244210A}" srcOrd="0" destOrd="0" presId="urn:microsoft.com/office/officeart/2008/layout/AlternatingHexagons"/>
    <dgm:cxn modelId="{2DB5B651-9493-4661-BE79-5567CF20661E}" type="presOf" srcId="{6A6A845B-C485-4B12-84A5-5760DB971572}" destId="{005D2D57-D0E3-42FF-AF8F-26F66AA0AF9C}" srcOrd="0" destOrd="0" presId="urn:microsoft.com/office/officeart/2008/layout/AlternatingHexagons"/>
    <dgm:cxn modelId="{B26B266D-C709-46A9-A8CA-46A449416C39}" type="presOf" srcId="{23434BEA-2C77-4A92-BB95-DEFD50495BCB}" destId="{000CBFFC-8D67-49A8-BDA6-9F9EF4AEA9F1}" srcOrd="0" destOrd="1" presId="urn:microsoft.com/office/officeart/2008/layout/AlternatingHexagons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5159F672-7D8B-4026-9A49-375E1D5C4728}" type="presOf" srcId="{BCFADF05-5797-449D-A628-CDCEA629AF5C}" destId="{B532EDDD-877B-4CF9-8CB0-A8704E7C502B}" srcOrd="0" destOrd="0" presId="urn:microsoft.com/office/officeart/2008/layout/AlternatingHexagons"/>
    <dgm:cxn modelId="{8B35FAE4-DAA6-44EF-8A35-765D98BCE618}" type="presParOf" srcId="{DC070852-9A92-41FA-89E5-9AD3CFD31E9B}" destId="{E61C62C3-E5D3-4D9C-97A9-9B09A4D0901B}" srcOrd="0" destOrd="0" presId="urn:microsoft.com/office/officeart/2008/layout/AlternatingHexagons"/>
    <dgm:cxn modelId="{461A667D-0AEF-4086-B314-E5D5858AF139}" type="presParOf" srcId="{E61C62C3-E5D3-4D9C-97A9-9B09A4D0901B}" destId="{005D2D57-D0E3-42FF-AF8F-26F66AA0AF9C}" srcOrd="0" destOrd="0" presId="urn:microsoft.com/office/officeart/2008/layout/AlternatingHexagons"/>
    <dgm:cxn modelId="{A68D21C9-7E66-426C-A228-27B9A4524CA4}" type="presParOf" srcId="{E61C62C3-E5D3-4D9C-97A9-9B09A4D0901B}" destId="{DC30F273-7D6D-4A7F-A069-079D69D90BA5}" srcOrd="1" destOrd="0" presId="urn:microsoft.com/office/officeart/2008/layout/AlternatingHexagons"/>
    <dgm:cxn modelId="{BC9D9085-4C07-483E-B59C-F85C49E746F2}" type="presParOf" srcId="{E61C62C3-E5D3-4D9C-97A9-9B09A4D0901B}" destId="{5694028D-0188-48D3-AE85-74923E682313}" srcOrd="2" destOrd="0" presId="urn:microsoft.com/office/officeart/2008/layout/AlternatingHexagons"/>
    <dgm:cxn modelId="{74472E5E-1576-431F-9F1D-EA2B5065068C}" type="presParOf" srcId="{E61C62C3-E5D3-4D9C-97A9-9B09A4D0901B}" destId="{4792A7E1-B5E7-43F9-BD7F-D23761C169D6}" srcOrd="3" destOrd="0" presId="urn:microsoft.com/office/officeart/2008/layout/AlternatingHexagons"/>
    <dgm:cxn modelId="{1F22374E-3532-4556-BA40-8C717D2AB0EF}" type="presParOf" srcId="{E61C62C3-E5D3-4D9C-97A9-9B09A4D0901B}" destId="{52BF5CDE-2645-4F1A-88AB-E5409244210A}" srcOrd="4" destOrd="0" presId="urn:microsoft.com/office/officeart/2008/layout/AlternatingHexagons"/>
    <dgm:cxn modelId="{4379D181-9246-4C28-B039-8C899C8B6C56}" type="presParOf" srcId="{DC070852-9A92-41FA-89E5-9AD3CFD31E9B}" destId="{5AEC5B74-9849-4FAF-AFE6-98E9A36D91FA}" srcOrd="1" destOrd="0" presId="urn:microsoft.com/office/officeart/2008/layout/AlternatingHexagons"/>
    <dgm:cxn modelId="{02631D91-85E1-44C8-AE1F-2B75236DEEF2}" type="presParOf" srcId="{DC070852-9A92-41FA-89E5-9AD3CFD31E9B}" destId="{F9530DCC-8C2F-4627-8F8D-D47C24067A02}" srcOrd="2" destOrd="0" presId="urn:microsoft.com/office/officeart/2008/layout/AlternatingHexagons"/>
    <dgm:cxn modelId="{E274BD80-5EB7-475D-A9E7-F1EAD13FDC86}" type="presParOf" srcId="{F9530DCC-8C2F-4627-8F8D-D47C24067A02}" destId="{33A0B55F-2E99-4CD6-8EAA-5F285795D8E6}" srcOrd="0" destOrd="0" presId="urn:microsoft.com/office/officeart/2008/layout/AlternatingHexagons"/>
    <dgm:cxn modelId="{C5BF59D2-3E3C-4B1B-A456-5A523989EF58}" type="presParOf" srcId="{F9530DCC-8C2F-4627-8F8D-D47C24067A02}" destId="{000CBFFC-8D67-49A8-BDA6-9F9EF4AEA9F1}" srcOrd="1" destOrd="0" presId="urn:microsoft.com/office/officeart/2008/layout/AlternatingHexagons"/>
    <dgm:cxn modelId="{FEE05618-C589-4508-87C1-7E2125EE6FBF}" type="presParOf" srcId="{F9530DCC-8C2F-4627-8F8D-D47C24067A02}" destId="{90252E1F-3F9A-4B98-8EF5-B55CFC347DC3}" srcOrd="2" destOrd="0" presId="urn:microsoft.com/office/officeart/2008/layout/AlternatingHexagons"/>
    <dgm:cxn modelId="{67A76061-BDB1-4B41-9296-F01124761FEB}" type="presParOf" srcId="{F9530DCC-8C2F-4627-8F8D-D47C24067A02}" destId="{A19DE30B-C814-4C20-93F3-9364268E7206}" srcOrd="3" destOrd="0" presId="urn:microsoft.com/office/officeart/2008/layout/AlternatingHexagons"/>
    <dgm:cxn modelId="{E98B3AA2-883D-43EA-8F35-AAE373E37DA7}" type="presParOf" srcId="{F9530DCC-8C2F-4627-8F8D-D47C24067A02}" destId="{BBA0B347-B5B6-4E0B-A97F-103907995746}" srcOrd="4" destOrd="0" presId="urn:microsoft.com/office/officeart/2008/layout/AlternatingHexagons"/>
    <dgm:cxn modelId="{7592D381-8808-4584-84E1-99B19BD4945E}" type="presParOf" srcId="{DC070852-9A92-41FA-89E5-9AD3CFD31E9B}" destId="{4C6E3374-CCF6-424C-A56B-E13DC3A6E199}" srcOrd="3" destOrd="0" presId="urn:microsoft.com/office/officeart/2008/layout/AlternatingHexagons"/>
    <dgm:cxn modelId="{C6D1F80F-D476-49BB-8D43-227B5E56DBC6}" type="presParOf" srcId="{DC070852-9A92-41FA-89E5-9AD3CFD31E9B}" destId="{846C21E5-5E86-406B-9C49-7B628177D88D}" srcOrd="4" destOrd="0" presId="urn:microsoft.com/office/officeart/2008/layout/AlternatingHexagons"/>
    <dgm:cxn modelId="{074D891A-6039-41BA-B18D-CEE36C02E2C7}" type="presParOf" srcId="{846C21E5-5E86-406B-9C49-7B628177D88D}" destId="{4C474B45-487B-47AA-8B8A-A1FD062ED345}" srcOrd="0" destOrd="0" presId="urn:microsoft.com/office/officeart/2008/layout/AlternatingHexagons"/>
    <dgm:cxn modelId="{7D30D166-724B-4C8C-BCBF-143A620B1249}" type="presParOf" srcId="{846C21E5-5E86-406B-9C49-7B628177D88D}" destId="{B532EDDD-877B-4CF9-8CB0-A8704E7C502B}" srcOrd="1" destOrd="0" presId="urn:microsoft.com/office/officeart/2008/layout/AlternatingHexagons"/>
    <dgm:cxn modelId="{DC04A8E7-42BD-4DA0-9F62-8FEF41107BD2}" type="presParOf" srcId="{846C21E5-5E86-406B-9C49-7B628177D88D}" destId="{8E6C81AE-1760-451A-AF5C-45D4C13B7D46}" srcOrd="2" destOrd="0" presId="urn:microsoft.com/office/officeart/2008/layout/AlternatingHexagons"/>
    <dgm:cxn modelId="{857DA99A-4D91-46AD-99D7-485927BCA4A9}" type="presParOf" srcId="{846C21E5-5E86-406B-9C49-7B628177D88D}" destId="{378298D3-8F1A-41AF-870C-29E8251BE26F}" srcOrd="3" destOrd="0" presId="urn:microsoft.com/office/officeart/2008/layout/AlternatingHexagons"/>
    <dgm:cxn modelId="{CDA76BDA-44F8-4448-8488-F8DB46FDD5E8}" type="presParOf" srcId="{846C21E5-5E86-406B-9C49-7B628177D88D}" destId="{9AA48EFC-0032-4187-B3FA-D32EF00D6F13}" srcOrd="4" destOrd="0" presId="urn:microsoft.com/office/officeart/2008/layout/AlternatingHexagons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FB8B3-7826-447A-A3B6-E967158C2B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A317FC-72DC-41A0-853D-4660559DC89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217F0E9C-2EB4-405A-9F9A-5C65B800B3E5}" type="parTrans" cxnId="{F5A0ED08-DB79-41AE-87AD-C417BACAE1F7}">
      <dgm:prSet/>
      <dgm:spPr/>
      <dgm:t>
        <a:bodyPr/>
        <a:lstStyle/>
        <a:p>
          <a:endParaRPr lang="en-US"/>
        </a:p>
      </dgm:t>
    </dgm:pt>
    <dgm:pt modelId="{39246933-FDAE-4788-A79D-5947237220D8}" type="sibTrans" cxnId="{F5A0ED08-DB79-41AE-87AD-C417BACAE1F7}">
      <dgm:prSet/>
      <dgm:spPr/>
      <dgm:t>
        <a:bodyPr/>
        <a:lstStyle/>
        <a:p>
          <a:endParaRPr lang="en-US"/>
        </a:p>
      </dgm:t>
    </dgm:pt>
    <dgm:pt modelId="{923886F4-B563-421E-9B72-4738DE71E23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CDF02C7-E512-4C6C-AA11-D249980A80F8}" type="parTrans" cxnId="{71CD80F5-0761-490E-95E1-C7EEF00F26AF}">
      <dgm:prSet/>
      <dgm:spPr/>
      <dgm:t>
        <a:bodyPr/>
        <a:lstStyle/>
        <a:p>
          <a:endParaRPr lang="en-US"/>
        </a:p>
      </dgm:t>
    </dgm:pt>
    <dgm:pt modelId="{004A81DE-D4C8-46BD-890D-7D1B6853B50B}" type="sibTrans" cxnId="{71CD80F5-0761-490E-95E1-C7EEF00F26AF}">
      <dgm:prSet/>
      <dgm:spPr/>
      <dgm:t>
        <a:bodyPr/>
        <a:lstStyle/>
        <a:p>
          <a:endParaRPr lang="en-US"/>
        </a:p>
      </dgm:t>
    </dgm:pt>
    <dgm:pt modelId="{8289D086-AE90-4391-9EDD-CDB0166C58A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Ongoing</a:t>
          </a:r>
          <a:endParaRPr lang="en-US" dirty="0"/>
        </a:p>
      </dgm:t>
    </dgm:pt>
    <dgm:pt modelId="{04D47571-F027-465E-8833-DC9C993EEF9B}" type="parTrans" cxnId="{A214B76B-C2CF-4F2C-895F-94AB4202A2EA}">
      <dgm:prSet/>
      <dgm:spPr/>
      <dgm:t>
        <a:bodyPr/>
        <a:lstStyle/>
        <a:p>
          <a:endParaRPr lang="en-US"/>
        </a:p>
      </dgm:t>
    </dgm:pt>
    <dgm:pt modelId="{FE27ABF5-453B-4C49-A255-219ADEED8A8F}" type="sibTrans" cxnId="{A214B76B-C2CF-4F2C-895F-94AB4202A2EA}">
      <dgm:prSet/>
      <dgm:spPr/>
      <dgm:t>
        <a:bodyPr/>
        <a:lstStyle/>
        <a:p>
          <a:endParaRPr lang="en-US"/>
        </a:p>
      </dgm:t>
    </dgm:pt>
    <dgm:pt modelId="{5FBD5D75-BD2E-40BB-BDB9-7AE8789C2AE2}" type="pres">
      <dgm:prSet presAssocID="{210FB8B3-7826-447A-A3B6-E967158C2BB4}" presName="CompostProcess" presStyleCnt="0">
        <dgm:presLayoutVars>
          <dgm:dir/>
          <dgm:resizeHandles val="exact"/>
        </dgm:presLayoutVars>
      </dgm:prSet>
      <dgm:spPr/>
    </dgm:pt>
    <dgm:pt modelId="{60F6293D-7CED-4FB5-9A78-C24C18D69836}" type="pres">
      <dgm:prSet presAssocID="{210FB8B3-7826-447A-A3B6-E967158C2BB4}" presName="arrow" presStyleLbl="bgShp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6C6212C6-6EB9-4ADA-A6EC-9C61B1269B7B}" type="pres">
      <dgm:prSet presAssocID="{210FB8B3-7826-447A-A3B6-E967158C2BB4}" presName="linearProcess" presStyleCnt="0"/>
      <dgm:spPr/>
    </dgm:pt>
    <dgm:pt modelId="{FB37F7FC-B871-4E26-BEEB-81B365948334}" type="pres">
      <dgm:prSet presAssocID="{3FA317FC-72DC-41A0-853D-4660559DC89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61193-57E5-4445-8513-9E6F05A87B5F}" type="pres">
      <dgm:prSet presAssocID="{39246933-FDAE-4788-A79D-5947237220D8}" presName="sibTrans" presStyleCnt="0"/>
      <dgm:spPr/>
    </dgm:pt>
    <dgm:pt modelId="{B7C1F5F4-48CB-4BA1-A83A-C730E523330A}" type="pres">
      <dgm:prSet presAssocID="{923886F4-B563-421E-9B72-4738DE71E23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F0CBE-C5A2-46A8-BD68-C858B9B3C988}" type="pres">
      <dgm:prSet presAssocID="{004A81DE-D4C8-46BD-890D-7D1B6853B50B}" presName="sibTrans" presStyleCnt="0"/>
      <dgm:spPr/>
    </dgm:pt>
    <dgm:pt modelId="{DB77C8B1-A499-4882-BDE5-363C7235FE10}" type="pres">
      <dgm:prSet presAssocID="{8289D086-AE90-4391-9EDD-CDB0166C58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D80F5-0761-490E-95E1-C7EEF00F26AF}" srcId="{210FB8B3-7826-447A-A3B6-E967158C2BB4}" destId="{923886F4-B563-421E-9B72-4738DE71E23D}" srcOrd="1" destOrd="0" parTransId="{8CDF02C7-E512-4C6C-AA11-D249980A80F8}" sibTransId="{004A81DE-D4C8-46BD-890D-7D1B6853B50B}"/>
    <dgm:cxn modelId="{A214B76B-C2CF-4F2C-895F-94AB4202A2EA}" srcId="{210FB8B3-7826-447A-A3B6-E967158C2BB4}" destId="{8289D086-AE90-4391-9EDD-CDB0166C58AE}" srcOrd="2" destOrd="0" parTransId="{04D47571-F027-465E-8833-DC9C993EEF9B}" sibTransId="{FE27ABF5-453B-4C49-A255-219ADEED8A8F}"/>
    <dgm:cxn modelId="{A72E507A-B92C-441C-81AF-F4D9E4E7C604}" type="presOf" srcId="{3FA317FC-72DC-41A0-853D-4660559DC893}" destId="{FB37F7FC-B871-4E26-BEEB-81B365948334}" srcOrd="0" destOrd="0" presId="urn:microsoft.com/office/officeart/2005/8/layout/hProcess9"/>
    <dgm:cxn modelId="{F5A0ED08-DB79-41AE-87AD-C417BACAE1F7}" srcId="{210FB8B3-7826-447A-A3B6-E967158C2BB4}" destId="{3FA317FC-72DC-41A0-853D-4660559DC893}" srcOrd="0" destOrd="0" parTransId="{217F0E9C-2EB4-405A-9F9A-5C65B800B3E5}" sibTransId="{39246933-FDAE-4788-A79D-5947237220D8}"/>
    <dgm:cxn modelId="{EA8BCF8B-B55F-4FBE-9EA1-68BCA15D38A7}" type="presOf" srcId="{8289D086-AE90-4391-9EDD-CDB0166C58AE}" destId="{DB77C8B1-A499-4882-BDE5-363C7235FE10}" srcOrd="0" destOrd="0" presId="urn:microsoft.com/office/officeart/2005/8/layout/hProcess9"/>
    <dgm:cxn modelId="{C4849581-61D5-4B61-8561-47F826B72BC6}" type="presOf" srcId="{923886F4-B563-421E-9B72-4738DE71E23D}" destId="{B7C1F5F4-48CB-4BA1-A83A-C730E523330A}" srcOrd="0" destOrd="0" presId="urn:microsoft.com/office/officeart/2005/8/layout/hProcess9"/>
    <dgm:cxn modelId="{B55FD6CF-33DF-4BE3-912A-9FE72E228093}" type="presOf" srcId="{210FB8B3-7826-447A-A3B6-E967158C2BB4}" destId="{5FBD5D75-BD2E-40BB-BDB9-7AE8789C2AE2}" srcOrd="0" destOrd="0" presId="urn:microsoft.com/office/officeart/2005/8/layout/hProcess9"/>
    <dgm:cxn modelId="{3B361C92-2D96-457C-985D-89CD71AC6892}" type="presParOf" srcId="{5FBD5D75-BD2E-40BB-BDB9-7AE8789C2AE2}" destId="{60F6293D-7CED-4FB5-9A78-C24C18D69836}" srcOrd="0" destOrd="0" presId="urn:microsoft.com/office/officeart/2005/8/layout/hProcess9"/>
    <dgm:cxn modelId="{EF595E6A-B6F6-46BB-B492-9ED62EF5C714}" type="presParOf" srcId="{5FBD5D75-BD2E-40BB-BDB9-7AE8789C2AE2}" destId="{6C6212C6-6EB9-4ADA-A6EC-9C61B1269B7B}" srcOrd="1" destOrd="0" presId="urn:microsoft.com/office/officeart/2005/8/layout/hProcess9"/>
    <dgm:cxn modelId="{B55E1283-987B-45D8-B221-C8DEB22EACDC}" type="presParOf" srcId="{6C6212C6-6EB9-4ADA-A6EC-9C61B1269B7B}" destId="{FB37F7FC-B871-4E26-BEEB-81B365948334}" srcOrd="0" destOrd="0" presId="urn:microsoft.com/office/officeart/2005/8/layout/hProcess9"/>
    <dgm:cxn modelId="{3E15FAA1-81E0-4382-8817-9FCE4D8B8D61}" type="presParOf" srcId="{6C6212C6-6EB9-4ADA-A6EC-9C61B1269B7B}" destId="{C3E61193-57E5-4445-8513-9E6F05A87B5F}" srcOrd="1" destOrd="0" presId="urn:microsoft.com/office/officeart/2005/8/layout/hProcess9"/>
    <dgm:cxn modelId="{BE837C4A-3C9E-4716-8414-832E96A4C516}" type="presParOf" srcId="{6C6212C6-6EB9-4ADA-A6EC-9C61B1269B7B}" destId="{B7C1F5F4-48CB-4BA1-A83A-C730E523330A}" srcOrd="2" destOrd="0" presId="urn:microsoft.com/office/officeart/2005/8/layout/hProcess9"/>
    <dgm:cxn modelId="{FB8A8509-7FDB-407C-8E71-470443DD85D8}" type="presParOf" srcId="{6C6212C6-6EB9-4ADA-A6EC-9C61B1269B7B}" destId="{B21F0CBE-C5A2-46A8-BD68-C858B9B3C988}" srcOrd="3" destOrd="0" presId="urn:microsoft.com/office/officeart/2005/8/layout/hProcess9"/>
    <dgm:cxn modelId="{FFF89BE0-4315-43C6-86AA-286FBD9CD834}" type="presParOf" srcId="{6C6212C6-6EB9-4ADA-A6EC-9C61B1269B7B}" destId="{DB77C8B1-A499-4882-BDE5-363C7235FE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EE0FB-78D7-49AD-843A-5AD67392BB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DD379-6F04-4D08-AEA9-D9EC217B696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Trial &amp; Demo - multiple environments</a:t>
          </a:r>
        </a:p>
      </dgm:t>
    </dgm:pt>
    <dgm:pt modelId="{C113DA49-8A81-4318-ACCB-759A0BEB4FE1}" type="parTrans" cxnId="{346F598A-AA37-4DEE-91F4-22A33817BAA1}">
      <dgm:prSet/>
      <dgm:spPr/>
      <dgm:t>
        <a:bodyPr/>
        <a:lstStyle/>
        <a:p>
          <a:endParaRPr lang="en-US"/>
        </a:p>
      </dgm:t>
    </dgm:pt>
    <dgm:pt modelId="{05F8BD42-6860-4DB6-BD69-5E8A85FC23ED}" type="sibTrans" cxnId="{346F598A-AA37-4DEE-91F4-22A33817BAA1}">
      <dgm:prSet/>
      <dgm:spPr/>
      <dgm:t>
        <a:bodyPr/>
        <a:lstStyle/>
        <a:p>
          <a:endParaRPr lang="en-US"/>
        </a:p>
      </dgm:t>
    </dgm:pt>
    <dgm:pt modelId="{EC047C88-C9F7-40B4-830C-3B57B6BB3CA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Single use TFS servers for demos &amp; trial use</a:t>
          </a:r>
        </a:p>
      </dgm:t>
    </dgm:pt>
    <dgm:pt modelId="{487CC819-E6E4-43AA-9F29-0F6B00D0BB4F}" type="parTrans" cxnId="{F18DB47E-CFD3-4EAF-81E8-B8AA6975CA67}">
      <dgm:prSet/>
      <dgm:spPr/>
      <dgm:t>
        <a:bodyPr/>
        <a:lstStyle/>
        <a:p>
          <a:endParaRPr lang="en-US"/>
        </a:p>
      </dgm:t>
    </dgm:pt>
    <dgm:pt modelId="{267D64D8-2E7A-4CE0-AE63-509C3D15DFC9}" type="sibTrans" cxnId="{F18DB47E-CFD3-4EAF-81E8-B8AA6975CA67}">
      <dgm:prSet/>
      <dgm:spPr/>
      <dgm:t>
        <a:bodyPr/>
        <a:lstStyle/>
        <a:p>
          <a:endParaRPr lang="en-US"/>
        </a:p>
      </dgm:t>
    </dgm:pt>
    <dgm:pt modelId="{B1FD3A1C-913B-4218-86A1-2FDF96EB64C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DEV </a:t>
          </a:r>
          <a:r>
            <a:rPr lang="en-US" dirty="0"/>
            <a:t>- tfsdev.mmm.com</a:t>
          </a:r>
        </a:p>
      </dgm:t>
    </dgm:pt>
    <dgm:pt modelId="{01140A87-9D52-43D9-B974-80A53E9A3115}" type="parTrans" cxnId="{5B480F81-12CE-46F9-AE23-30415E579B69}">
      <dgm:prSet/>
      <dgm:spPr/>
      <dgm:t>
        <a:bodyPr/>
        <a:lstStyle/>
        <a:p>
          <a:endParaRPr lang="en-US"/>
        </a:p>
      </dgm:t>
    </dgm:pt>
    <dgm:pt modelId="{BE51F20F-6D4C-4424-9C6E-3B0D15233484}" type="sibTrans" cxnId="{5B480F81-12CE-46F9-AE23-30415E579B69}">
      <dgm:prSet/>
      <dgm:spPr/>
      <dgm:t>
        <a:bodyPr/>
        <a:lstStyle/>
        <a:p>
          <a:endParaRPr lang="en-US"/>
        </a:p>
      </dgm:t>
    </dgm:pt>
    <dgm:pt modelId="{E64952FC-7A55-412B-A0A5-E1D2CCD1739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Dual server Application Tier</a:t>
          </a:r>
        </a:p>
      </dgm:t>
    </dgm:pt>
    <dgm:pt modelId="{DB6C1C46-AF30-40B0-A5AA-07423C8661DF}" type="parTrans" cxnId="{6CE8AE08-7A04-4A90-99C7-C66948BC05B3}">
      <dgm:prSet/>
      <dgm:spPr/>
      <dgm:t>
        <a:bodyPr/>
        <a:lstStyle/>
        <a:p>
          <a:endParaRPr lang="en-US"/>
        </a:p>
      </dgm:t>
    </dgm:pt>
    <dgm:pt modelId="{BC81BB55-3D5C-4DAA-933C-A925667D0F40}" type="sibTrans" cxnId="{6CE8AE08-7A04-4A90-99C7-C66948BC05B3}">
      <dgm:prSet/>
      <dgm:spPr/>
      <dgm:t>
        <a:bodyPr/>
        <a:lstStyle/>
        <a:p>
          <a:endParaRPr lang="en-US"/>
        </a:p>
      </dgm:t>
    </dgm:pt>
    <dgm:pt modelId="{DE550586-D5AF-4927-B0CC-0281FDB8C99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Shared Database instance in IT Databse infrastructure</a:t>
          </a:r>
        </a:p>
      </dgm:t>
    </dgm:pt>
    <dgm:pt modelId="{6EB8C79E-F15F-49DD-8B6F-441F78EB83C0}" type="parTrans" cxnId="{A0514BEE-5F48-4AC9-A0B2-0E61EBCE8EA8}">
      <dgm:prSet/>
      <dgm:spPr/>
      <dgm:t>
        <a:bodyPr/>
        <a:lstStyle/>
        <a:p>
          <a:endParaRPr lang="en-US"/>
        </a:p>
      </dgm:t>
    </dgm:pt>
    <dgm:pt modelId="{2C80762E-3FA9-4D28-BC07-B8F9F70B7B81}" type="sibTrans" cxnId="{A0514BEE-5F48-4AC9-A0B2-0E61EBCE8EA8}">
      <dgm:prSet/>
      <dgm:spPr/>
      <dgm:t>
        <a:bodyPr/>
        <a:lstStyle/>
        <a:p>
          <a:endParaRPr lang="en-US"/>
        </a:p>
      </dgm:t>
    </dgm:pt>
    <dgm:pt modelId="{3B1C5E7E-5A74-4FAD-A9EE-96A1DCF5154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QA - tfsqa.mmm.com</a:t>
          </a:r>
        </a:p>
      </dgm:t>
    </dgm:pt>
    <dgm:pt modelId="{71A672EF-8338-470C-96BF-28A95EC277AD}" type="parTrans" cxnId="{66D8EB1D-10AF-49EF-A76F-1C4121329935}">
      <dgm:prSet/>
      <dgm:spPr/>
      <dgm:t>
        <a:bodyPr/>
        <a:lstStyle/>
        <a:p>
          <a:endParaRPr lang="en-US"/>
        </a:p>
      </dgm:t>
    </dgm:pt>
    <dgm:pt modelId="{7EB8D518-DD8C-460E-AE18-F5857CEE099A}" type="sibTrans" cxnId="{66D8EB1D-10AF-49EF-A76F-1C4121329935}">
      <dgm:prSet/>
      <dgm:spPr/>
      <dgm:t>
        <a:bodyPr/>
        <a:lstStyle/>
        <a:p>
          <a:endParaRPr lang="en-US"/>
        </a:p>
      </dgm:t>
    </dgm:pt>
    <dgm:pt modelId="{0A2BA99C-3CDB-4957-8B31-7A4DFEB0AE8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Dual Server Application Tier in Datacenter</a:t>
          </a:r>
        </a:p>
      </dgm:t>
    </dgm:pt>
    <dgm:pt modelId="{52392FF7-27F3-4286-9FFA-AB72D509B388}" type="parTrans" cxnId="{B40C1A06-E3CC-40AA-812D-21508616A308}">
      <dgm:prSet/>
      <dgm:spPr/>
      <dgm:t>
        <a:bodyPr/>
        <a:lstStyle/>
        <a:p>
          <a:endParaRPr lang="en-US"/>
        </a:p>
      </dgm:t>
    </dgm:pt>
    <dgm:pt modelId="{5E356DFD-3558-4D42-AC9B-9820E3083D9C}" type="sibTrans" cxnId="{B40C1A06-E3CC-40AA-812D-21508616A308}">
      <dgm:prSet/>
      <dgm:spPr/>
      <dgm:t>
        <a:bodyPr/>
        <a:lstStyle/>
        <a:p>
          <a:endParaRPr lang="en-US"/>
        </a:p>
      </dgm:t>
    </dgm:pt>
    <dgm:pt modelId="{F644B728-B6AB-4230-A559-FCAD5276577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Mirrors Prod in functionality</a:t>
          </a:r>
        </a:p>
      </dgm:t>
    </dgm:pt>
    <dgm:pt modelId="{B211BAAB-AF38-4DD1-94FB-25BD8F80F800}" type="parTrans" cxnId="{783F16C9-7892-4B89-B01A-E8B15CBAC3D0}">
      <dgm:prSet/>
      <dgm:spPr/>
      <dgm:t>
        <a:bodyPr/>
        <a:lstStyle/>
        <a:p>
          <a:endParaRPr lang="en-US"/>
        </a:p>
      </dgm:t>
    </dgm:pt>
    <dgm:pt modelId="{B4A4315C-012D-4EC1-A942-61BB20DD327F}" type="sibTrans" cxnId="{783F16C9-7892-4B89-B01A-E8B15CBAC3D0}">
      <dgm:prSet/>
      <dgm:spPr/>
      <dgm:t>
        <a:bodyPr/>
        <a:lstStyle/>
        <a:p>
          <a:endParaRPr lang="en-US"/>
        </a:p>
      </dgm:t>
    </dgm:pt>
    <dgm:pt modelId="{4C50A8B8-E4D9-4B37-8615-A4BCC8B8E35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Hosted in SEMS infrastructure - not backed up, no redundancy</a:t>
          </a:r>
        </a:p>
      </dgm:t>
    </dgm:pt>
    <dgm:pt modelId="{ED28D0DE-8623-4AB5-8D42-889CF8AA723A}" type="parTrans" cxnId="{3C4BDA60-9001-49C0-83F5-6E939DEED688}">
      <dgm:prSet/>
      <dgm:spPr/>
      <dgm:t>
        <a:bodyPr/>
        <a:lstStyle/>
        <a:p>
          <a:endParaRPr lang="en-US"/>
        </a:p>
      </dgm:t>
    </dgm:pt>
    <dgm:pt modelId="{B0867E96-3C61-433C-BB10-0BE486177198}" type="sibTrans" cxnId="{3C4BDA60-9001-49C0-83F5-6E939DEED688}">
      <dgm:prSet/>
      <dgm:spPr/>
      <dgm:t>
        <a:bodyPr/>
        <a:lstStyle/>
        <a:p>
          <a:endParaRPr lang="en-US"/>
        </a:p>
      </dgm:t>
    </dgm:pt>
    <dgm:pt modelId="{3DA67696-2963-40A3-9D72-89D6D6074F6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Shared </a:t>
          </a:r>
          <a:r>
            <a:rPr lang="en-US" dirty="0"/>
            <a:t>SSAS and SSRS</a:t>
          </a:r>
        </a:p>
      </dgm:t>
    </dgm:pt>
    <dgm:pt modelId="{C71F549E-81B9-42D5-8B1F-AA66D42832F2}" type="parTrans" cxnId="{62793F86-51B8-4EE0-A7DA-A98800B29427}">
      <dgm:prSet/>
      <dgm:spPr/>
      <dgm:t>
        <a:bodyPr/>
        <a:lstStyle/>
        <a:p>
          <a:endParaRPr lang="en-US"/>
        </a:p>
      </dgm:t>
    </dgm:pt>
    <dgm:pt modelId="{22FEF438-DF09-4F5B-8DCE-2AA30BE8D4F3}" type="sibTrans" cxnId="{62793F86-51B8-4EE0-A7DA-A98800B29427}">
      <dgm:prSet/>
      <dgm:spPr/>
      <dgm:t>
        <a:bodyPr/>
        <a:lstStyle/>
        <a:p>
          <a:endParaRPr lang="en-US"/>
        </a:p>
      </dgm:t>
    </dgm:pt>
    <dgm:pt modelId="{627578E5-96BA-4B3A-8299-6F20B169B1A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PROD </a:t>
          </a:r>
          <a:r>
            <a:rPr lang="en-US" dirty="0"/>
            <a:t>- tfs.mmm.com</a:t>
          </a:r>
        </a:p>
      </dgm:t>
    </dgm:pt>
    <dgm:pt modelId="{8F0F40EE-4CBC-4FDB-BB58-93C151D8CA68}" type="parTrans" cxnId="{D2B2200D-AEF3-446C-8B05-183787FCBCDA}">
      <dgm:prSet/>
      <dgm:spPr/>
      <dgm:t>
        <a:bodyPr/>
        <a:lstStyle/>
        <a:p>
          <a:endParaRPr lang="en-US"/>
        </a:p>
      </dgm:t>
    </dgm:pt>
    <dgm:pt modelId="{374011AB-B0EB-424E-9184-6D6870C0A3D5}" type="sibTrans" cxnId="{D2B2200D-AEF3-446C-8B05-183787FCBCDA}">
      <dgm:prSet/>
      <dgm:spPr/>
      <dgm:t>
        <a:bodyPr/>
        <a:lstStyle/>
        <a:p>
          <a:endParaRPr lang="en-US"/>
        </a:p>
      </dgm:t>
    </dgm:pt>
    <dgm:pt modelId="{E2640CE3-50BD-42DE-848C-2A34A6F2A7C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Dual Server Application Front Ends</a:t>
          </a:r>
        </a:p>
      </dgm:t>
    </dgm:pt>
    <dgm:pt modelId="{58E30513-BE05-4A7A-8EBC-3A9ACFA20653}" type="parTrans" cxnId="{7EDAE767-140C-489F-9664-3B8A462EB4CA}">
      <dgm:prSet/>
      <dgm:spPr/>
      <dgm:t>
        <a:bodyPr/>
        <a:lstStyle/>
        <a:p>
          <a:endParaRPr lang="en-US"/>
        </a:p>
      </dgm:t>
    </dgm:pt>
    <dgm:pt modelId="{6E80C092-F5AB-441A-9BAB-5DEBCBEAA49C}" type="sibTrans" cxnId="{7EDAE767-140C-489F-9664-3B8A462EB4CA}">
      <dgm:prSet/>
      <dgm:spPr/>
      <dgm:t>
        <a:bodyPr/>
        <a:lstStyle/>
        <a:p>
          <a:endParaRPr lang="en-US"/>
        </a:p>
      </dgm:t>
    </dgm:pt>
    <dgm:pt modelId="{1591C7A6-7062-4505-A363-C09E9A4FD94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Hosted in 3M Datacenter</a:t>
          </a:r>
        </a:p>
      </dgm:t>
    </dgm:pt>
    <dgm:pt modelId="{F83CAD87-CD62-4878-B20A-D2641626CA9A}" type="parTrans" cxnId="{77597D08-9BAE-4635-9847-80732ABF83EB}">
      <dgm:prSet/>
      <dgm:spPr/>
      <dgm:t>
        <a:bodyPr/>
        <a:lstStyle/>
        <a:p>
          <a:endParaRPr lang="en-US"/>
        </a:p>
      </dgm:t>
    </dgm:pt>
    <dgm:pt modelId="{A666A482-437B-456C-9DFF-0705FD783803}" type="sibTrans" cxnId="{77597D08-9BAE-4635-9847-80732ABF83EB}">
      <dgm:prSet/>
      <dgm:spPr/>
      <dgm:t>
        <a:bodyPr/>
        <a:lstStyle/>
        <a:p>
          <a:endParaRPr lang="en-US"/>
        </a:p>
      </dgm:t>
    </dgm:pt>
    <dgm:pt modelId="{C146EE8A-C02E-4432-A429-6E42B5BDB19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Monitored by SCOM</a:t>
          </a:r>
        </a:p>
      </dgm:t>
    </dgm:pt>
    <dgm:pt modelId="{40AEEAC0-F1A1-402F-9EC7-5125A40F71DB}" type="parTrans" cxnId="{A313389C-04FF-41EC-A697-D3B7C4147123}">
      <dgm:prSet/>
      <dgm:spPr/>
      <dgm:t>
        <a:bodyPr/>
        <a:lstStyle/>
        <a:p>
          <a:endParaRPr lang="en-US"/>
        </a:p>
      </dgm:t>
    </dgm:pt>
    <dgm:pt modelId="{29AE9CAE-9F5A-43E6-9529-9DE60F6A2893}" type="sibTrans" cxnId="{A313389C-04FF-41EC-A697-D3B7C4147123}">
      <dgm:prSet/>
      <dgm:spPr/>
      <dgm:t>
        <a:bodyPr/>
        <a:lstStyle/>
        <a:p>
          <a:endParaRPr lang="en-US"/>
        </a:p>
      </dgm:t>
    </dgm:pt>
    <dgm:pt modelId="{D89A7BC2-BACF-4AA1-B9E0-065F44B9869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Backed up by IT backup systems</a:t>
          </a:r>
        </a:p>
      </dgm:t>
    </dgm:pt>
    <dgm:pt modelId="{C5EBF473-2542-4B12-8CA4-58021C2510FA}" type="parTrans" cxnId="{A4A74E1A-8DDD-4CEA-B4D9-FCA106C63FA1}">
      <dgm:prSet/>
      <dgm:spPr/>
      <dgm:t>
        <a:bodyPr/>
        <a:lstStyle/>
        <a:p>
          <a:endParaRPr lang="en-US"/>
        </a:p>
      </dgm:t>
    </dgm:pt>
    <dgm:pt modelId="{4CAF1D02-CDB6-4541-A300-AB1BE6EEC861}" type="sibTrans" cxnId="{A4A74E1A-8DDD-4CEA-B4D9-FCA106C63FA1}">
      <dgm:prSet/>
      <dgm:spPr/>
      <dgm:t>
        <a:bodyPr/>
        <a:lstStyle/>
        <a:p>
          <a:endParaRPr lang="en-US"/>
        </a:p>
      </dgm:t>
    </dgm:pt>
    <dgm:pt modelId="{CF012AA7-F3E9-4212-AB55-127CC276CB5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Database on dedicated database cluster setup and maintained by IT Database team</a:t>
          </a:r>
        </a:p>
      </dgm:t>
    </dgm:pt>
    <dgm:pt modelId="{6D1D70AA-CB6E-46A9-86AB-E2111D3DDA18}" type="parTrans" cxnId="{75FC02EF-3D70-4DD0-A74D-223423D0F0F2}">
      <dgm:prSet/>
      <dgm:spPr/>
      <dgm:t>
        <a:bodyPr/>
        <a:lstStyle/>
        <a:p>
          <a:endParaRPr lang="en-US"/>
        </a:p>
      </dgm:t>
    </dgm:pt>
    <dgm:pt modelId="{B2CD92F9-3A25-44EF-A84B-BFA137B10D96}" type="sibTrans" cxnId="{75FC02EF-3D70-4DD0-A74D-223423D0F0F2}">
      <dgm:prSet/>
      <dgm:spPr/>
      <dgm:t>
        <a:bodyPr/>
        <a:lstStyle/>
        <a:p>
          <a:endParaRPr lang="en-US"/>
        </a:p>
      </dgm:t>
    </dgm:pt>
    <dgm:pt modelId="{532A79ED-755F-43F4-887F-73BD07991C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Database on dedicated database cluster setup and maintained by IT Database team</a:t>
          </a:r>
        </a:p>
      </dgm:t>
    </dgm:pt>
    <dgm:pt modelId="{5AE480A4-FAF2-4A57-98D3-68636E66D21C}" type="parTrans" cxnId="{967F4D32-EA23-499E-95A4-8D0D881612C0}">
      <dgm:prSet/>
      <dgm:spPr/>
      <dgm:t>
        <a:bodyPr/>
        <a:lstStyle/>
        <a:p>
          <a:endParaRPr lang="en-US"/>
        </a:p>
      </dgm:t>
    </dgm:pt>
    <dgm:pt modelId="{2E5F4F38-CE3D-4E0F-9E4C-E97633089F18}" type="sibTrans" cxnId="{967F4D32-EA23-499E-95A4-8D0D881612C0}">
      <dgm:prSet/>
      <dgm:spPr/>
      <dgm:t>
        <a:bodyPr/>
        <a:lstStyle/>
        <a:p>
          <a:endParaRPr lang="en-US"/>
        </a:p>
      </dgm:t>
    </dgm:pt>
    <dgm:pt modelId="{9DA709C8-76F8-4892-8025-DD867101C402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Prototype new functionality</a:t>
          </a:r>
        </a:p>
      </dgm:t>
    </dgm:pt>
    <dgm:pt modelId="{E83B8980-2358-461C-BBDA-03F71AEA8282}" type="parTrans" cxnId="{778C3E52-BA2F-434E-8C43-79A87D138BF1}">
      <dgm:prSet/>
      <dgm:spPr/>
      <dgm:t>
        <a:bodyPr/>
        <a:lstStyle/>
        <a:p>
          <a:endParaRPr lang="en-US"/>
        </a:p>
      </dgm:t>
    </dgm:pt>
    <dgm:pt modelId="{32731F8B-F847-4679-B45D-60C867BDD47E}" type="sibTrans" cxnId="{778C3E52-BA2F-434E-8C43-79A87D138BF1}">
      <dgm:prSet/>
      <dgm:spPr/>
      <dgm:t>
        <a:bodyPr/>
        <a:lstStyle/>
        <a:p>
          <a:endParaRPr lang="en-US"/>
        </a:p>
      </dgm:t>
    </dgm:pt>
    <dgm:pt modelId="{3BF39E10-C97F-4924-A373-215FD8759221}" type="pres">
      <dgm:prSet presAssocID="{1ECEE0FB-78D7-49AD-843A-5AD67392BB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6379C-CE08-4062-B7EA-5E6FBC562C1A}" type="pres">
      <dgm:prSet presAssocID="{799DD379-6F04-4D08-AEA9-D9EC217B6961}" presName="linNode" presStyleCnt="0"/>
      <dgm:spPr/>
    </dgm:pt>
    <dgm:pt modelId="{8FF753A2-4C01-48E1-A998-A057C36B7CA7}" type="pres">
      <dgm:prSet presAssocID="{799DD379-6F04-4D08-AEA9-D9EC217B696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537B-DBDF-4B08-8CEC-59FCA04C914E}" type="pres">
      <dgm:prSet presAssocID="{799DD379-6F04-4D08-AEA9-D9EC217B696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25547-4E2B-47A3-9432-4DC8C8A34E4C}" type="pres">
      <dgm:prSet presAssocID="{05F8BD42-6860-4DB6-BD69-5E8A85FC23ED}" presName="sp" presStyleCnt="0"/>
      <dgm:spPr/>
    </dgm:pt>
    <dgm:pt modelId="{BEEB8CB0-AB4F-4B01-920E-839AF6586579}" type="pres">
      <dgm:prSet presAssocID="{B1FD3A1C-913B-4218-86A1-2FDF96EB64C9}" presName="linNode" presStyleCnt="0"/>
      <dgm:spPr/>
    </dgm:pt>
    <dgm:pt modelId="{9034AC31-57E0-4803-AC8A-FFF120E4AEE2}" type="pres">
      <dgm:prSet presAssocID="{B1FD3A1C-913B-4218-86A1-2FDF96EB64C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D812C-96A1-46F1-AEEC-3B7FCD656B39}" type="pres">
      <dgm:prSet presAssocID="{B1FD3A1C-913B-4218-86A1-2FDF96EB64C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7FBAF-E923-4E56-82EC-BCB44C0F975F}" type="pres">
      <dgm:prSet presAssocID="{BE51F20F-6D4C-4424-9C6E-3B0D15233484}" presName="sp" presStyleCnt="0"/>
      <dgm:spPr/>
    </dgm:pt>
    <dgm:pt modelId="{4EBC4D61-06F7-4FF2-AB52-01EF5C3839F9}" type="pres">
      <dgm:prSet presAssocID="{3B1C5E7E-5A74-4FAD-A9EE-96A1DCF51540}" presName="linNode" presStyleCnt="0"/>
      <dgm:spPr/>
    </dgm:pt>
    <dgm:pt modelId="{DBCE5869-A7D2-4420-A483-0A50017A07C3}" type="pres">
      <dgm:prSet presAssocID="{3B1C5E7E-5A74-4FAD-A9EE-96A1DCF5154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5F5E6-82B2-40AA-BFA2-3425DB23FA91}" type="pres">
      <dgm:prSet presAssocID="{3B1C5E7E-5A74-4FAD-A9EE-96A1DCF5154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0BAC9-DCAD-4BAF-82DA-4D9DD825FF3C}" type="pres">
      <dgm:prSet presAssocID="{7EB8D518-DD8C-460E-AE18-F5857CEE099A}" presName="sp" presStyleCnt="0"/>
      <dgm:spPr/>
    </dgm:pt>
    <dgm:pt modelId="{D7C18792-2B91-4665-B086-9098215131C1}" type="pres">
      <dgm:prSet presAssocID="{627578E5-96BA-4B3A-8299-6F20B169B1A0}" presName="linNode" presStyleCnt="0"/>
      <dgm:spPr/>
    </dgm:pt>
    <dgm:pt modelId="{E8907B4A-A52D-41CE-B930-676B261E0501}" type="pres">
      <dgm:prSet presAssocID="{627578E5-96BA-4B3A-8299-6F20B169B1A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0288C-DC41-4EBD-BF72-3C80121E6FFE}" type="pres">
      <dgm:prSet presAssocID="{627578E5-96BA-4B3A-8299-6F20B169B1A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F598A-AA37-4DEE-91F4-22A33817BAA1}" srcId="{1ECEE0FB-78D7-49AD-843A-5AD67392BBA5}" destId="{799DD379-6F04-4D08-AEA9-D9EC217B6961}" srcOrd="0" destOrd="0" parTransId="{C113DA49-8A81-4318-ACCB-759A0BEB4FE1}" sibTransId="{05F8BD42-6860-4DB6-BD69-5E8A85FC23ED}"/>
    <dgm:cxn modelId="{D870582A-9207-4248-9024-42ACC119FBAE}" type="presOf" srcId="{0A2BA99C-3CDB-4957-8B31-7A4DFEB0AE8E}" destId="{AD35F5E6-82B2-40AA-BFA2-3425DB23FA91}" srcOrd="0" destOrd="0" presId="urn:microsoft.com/office/officeart/2005/8/layout/vList5"/>
    <dgm:cxn modelId="{A313389C-04FF-41EC-A697-D3B7C4147123}" srcId="{627578E5-96BA-4B3A-8299-6F20B169B1A0}" destId="{C146EE8A-C02E-4432-A429-6E42B5BDB198}" srcOrd="2" destOrd="0" parTransId="{40AEEAC0-F1A1-402F-9EC7-5125A40F71DB}" sibTransId="{29AE9CAE-9F5A-43E6-9529-9DE60F6A2893}"/>
    <dgm:cxn modelId="{4136765A-3F3E-4647-A08F-270377B73236}" type="presOf" srcId="{F644B728-B6AB-4230-A559-FCAD52765770}" destId="{AD35F5E6-82B2-40AA-BFA2-3425DB23FA91}" srcOrd="0" destOrd="1" presId="urn:microsoft.com/office/officeart/2005/8/layout/vList5"/>
    <dgm:cxn modelId="{096B1DC1-0F00-4B3B-A09F-B17034D1C1F5}" type="presOf" srcId="{9DA709C8-76F8-4892-8025-DD867101C402}" destId="{14F2537B-DBDF-4B08-8CEC-59FCA04C914E}" srcOrd="0" destOrd="2" presId="urn:microsoft.com/office/officeart/2005/8/layout/vList5"/>
    <dgm:cxn modelId="{66D8EB1D-10AF-49EF-A76F-1C4121329935}" srcId="{1ECEE0FB-78D7-49AD-843A-5AD67392BBA5}" destId="{3B1C5E7E-5A74-4FAD-A9EE-96A1DCF51540}" srcOrd="2" destOrd="0" parTransId="{71A672EF-8338-470C-96BF-28A95EC277AD}" sibTransId="{7EB8D518-DD8C-460E-AE18-F5857CEE099A}"/>
    <dgm:cxn modelId="{46594024-2B9C-43D1-9970-5CCEDD4DFD8D}" type="presOf" srcId="{3B1C5E7E-5A74-4FAD-A9EE-96A1DCF51540}" destId="{DBCE5869-A7D2-4420-A483-0A50017A07C3}" srcOrd="0" destOrd="0" presId="urn:microsoft.com/office/officeart/2005/8/layout/vList5"/>
    <dgm:cxn modelId="{62793F86-51B8-4EE0-A7DA-A98800B29427}" srcId="{B1FD3A1C-913B-4218-86A1-2FDF96EB64C9}" destId="{3DA67696-2963-40A3-9D72-89D6D6074F69}" srcOrd="2" destOrd="0" parTransId="{C71F549E-81B9-42D5-8B1F-AA66D42832F2}" sibTransId="{22FEF438-DF09-4F5B-8DCE-2AA30BE8D4F3}"/>
    <dgm:cxn modelId="{B04677AB-764B-4B64-A16A-B72F26662547}" type="presOf" srcId="{CF012AA7-F3E9-4212-AB55-127CC276CB5B}" destId="{AD35F5E6-82B2-40AA-BFA2-3425DB23FA91}" srcOrd="0" destOrd="2" presId="urn:microsoft.com/office/officeart/2005/8/layout/vList5"/>
    <dgm:cxn modelId="{967F4D32-EA23-499E-95A4-8D0D881612C0}" srcId="{627578E5-96BA-4B3A-8299-6F20B169B1A0}" destId="{532A79ED-755F-43F4-887F-73BD07991C7F}" srcOrd="4" destOrd="0" parTransId="{5AE480A4-FAF2-4A57-98D3-68636E66D21C}" sibTransId="{2E5F4F38-CE3D-4E0F-9E4C-E97633089F18}"/>
    <dgm:cxn modelId="{216D5510-D04D-4FFB-81C1-2F5DA3D2F3A4}" type="presOf" srcId="{B1FD3A1C-913B-4218-86A1-2FDF96EB64C9}" destId="{9034AC31-57E0-4803-AC8A-FFF120E4AEE2}" srcOrd="0" destOrd="0" presId="urn:microsoft.com/office/officeart/2005/8/layout/vList5"/>
    <dgm:cxn modelId="{5B480F81-12CE-46F9-AE23-30415E579B69}" srcId="{1ECEE0FB-78D7-49AD-843A-5AD67392BBA5}" destId="{B1FD3A1C-913B-4218-86A1-2FDF96EB64C9}" srcOrd="1" destOrd="0" parTransId="{01140A87-9D52-43D9-B974-80A53E9A3115}" sibTransId="{BE51F20F-6D4C-4424-9C6E-3B0D15233484}"/>
    <dgm:cxn modelId="{B40C1A06-E3CC-40AA-812D-21508616A308}" srcId="{3B1C5E7E-5A74-4FAD-A9EE-96A1DCF51540}" destId="{0A2BA99C-3CDB-4957-8B31-7A4DFEB0AE8E}" srcOrd="0" destOrd="0" parTransId="{52392FF7-27F3-4286-9FFA-AB72D509B388}" sibTransId="{5E356DFD-3558-4D42-AC9B-9820E3083D9C}"/>
    <dgm:cxn modelId="{2A3FF9B9-93C1-47B4-8E66-56216F41BD02}" type="presOf" srcId="{799DD379-6F04-4D08-AEA9-D9EC217B6961}" destId="{8FF753A2-4C01-48E1-A998-A057C36B7CA7}" srcOrd="0" destOrd="0" presId="urn:microsoft.com/office/officeart/2005/8/layout/vList5"/>
    <dgm:cxn modelId="{52AE7BFE-9B1C-4940-9C21-D513331A60B8}" type="presOf" srcId="{3DA67696-2963-40A3-9D72-89D6D6074F69}" destId="{B78D812C-96A1-46F1-AEEC-3B7FCD656B39}" srcOrd="0" destOrd="2" presId="urn:microsoft.com/office/officeart/2005/8/layout/vList5"/>
    <dgm:cxn modelId="{44F82D99-B303-4F40-9C75-55BB90E400F2}" type="presOf" srcId="{C146EE8A-C02E-4432-A429-6E42B5BDB198}" destId="{9D70288C-DC41-4EBD-BF72-3C80121E6FFE}" srcOrd="0" destOrd="2" presId="urn:microsoft.com/office/officeart/2005/8/layout/vList5"/>
    <dgm:cxn modelId="{FD971E0F-DDEB-4A82-AF4D-F5758676AB35}" type="presOf" srcId="{D89A7BC2-BACF-4AA1-B9E0-065F44B9869C}" destId="{9D70288C-DC41-4EBD-BF72-3C80121E6FFE}" srcOrd="0" destOrd="3" presId="urn:microsoft.com/office/officeart/2005/8/layout/vList5"/>
    <dgm:cxn modelId="{7EDAE767-140C-489F-9664-3B8A462EB4CA}" srcId="{627578E5-96BA-4B3A-8299-6F20B169B1A0}" destId="{E2640CE3-50BD-42DE-848C-2A34A6F2A7CE}" srcOrd="0" destOrd="0" parTransId="{58E30513-BE05-4A7A-8EBC-3A9ACFA20653}" sibTransId="{6E80C092-F5AB-441A-9BAB-5DEBCBEAA49C}"/>
    <dgm:cxn modelId="{6BE2037A-8817-4302-B78B-198826936553}" type="presOf" srcId="{4C50A8B8-E4D9-4B37-8615-A4BCC8B8E35B}" destId="{14F2537B-DBDF-4B08-8CEC-59FCA04C914E}" srcOrd="0" destOrd="1" presId="urn:microsoft.com/office/officeart/2005/8/layout/vList5"/>
    <dgm:cxn modelId="{6CE8AE08-7A04-4A90-99C7-C66948BC05B3}" srcId="{B1FD3A1C-913B-4218-86A1-2FDF96EB64C9}" destId="{E64952FC-7A55-412B-A0A5-E1D2CCD1739E}" srcOrd="0" destOrd="0" parTransId="{DB6C1C46-AF30-40B0-A5AA-07423C8661DF}" sibTransId="{BC81BB55-3D5C-4DAA-933C-A925667D0F40}"/>
    <dgm:cxn modelId="{529E5FED-EE2A-4EF5-BC44-5FCFCC64530A}" type="presOf" srcId="{E64952FC-7A55-412B-A0A5-E1D2CCD1739E}" destId="{B78D812C-96A1-46F1-AEEC-3B7FCD656B39}" srcOrd="0" destOrd="0" presId="urn:microsoft.com/office/officeart/2005/8/layout/vList5"/>
    <dgm:cxn modelId="{9267851C-ACF2-46F7-98CB-EDC41C238A2C}" type="presOf" srcId="{1ECEE0FB-78D7-49AD-843A-5AD67392BBA5}" destId="{3BF39E10-C97F-4924-A373-215FD8759221}" srcOrd="0" destOrd="0" presId="urn:microsoft.com/office/officeart/2005/8/layout/vList5"/>
    <dgm:cxn modelId="{3C4BDA60-9001-49C0-83F5-6E939DEED688}" srcId="{799DD379-6F04-4D08-AEA9-D9EC217B6961}" destId="{4C50A8B8-E4D9-4B37-8615-A4BCC8B8E35B}" srcOrd="1" destOrd="0" parTransId="{ED28D0DE-8623-4AB5-8D42-889CF8AA723A}" sibTransId="{B0867E96-3C61-433C-BB10-0BE486177198}"/>
    <dgm:cxn modelId="{97F85C93-527B-43EB-8139-185D874FA959}" type="presOf" srcId="{1591C7A6-7062-4505-A363-C09E9A4FD94A}" destId="{9D70288C-DC41-4EBD-BF72-3C80121E6FFE}" srcOrd="0" destOrd="1" presId="urn:microsoft.com/office/officeart/2005/8/layout/vList5"/>
    <dgm:cxn modelId="{F18DB47E-CFD3-4EAF-81E8-B8AA6975CA67}" srcId="{799DD379-6F04-4D08-AEA9-D9EC217B6961}" destId="{EC047C88-C9F7-40B4-830C-3B57B6BB3CA3}" srcOrd="0" destOrd="0" parTransId="{487CC819-E6E4-43AA-9F29-0F6B00D0BB4F}" sibTransId="{267D64D8-2E7A-4CE0-AE63-509C3D15DFC9}"/>
    <dgm:cxn modelId="{A4A74E1A-8DDD-4CEA-B4D9-FCA106C63FA1}" srcId="{627578E5-96BA-4B3A-8299-6F20B169B1A0}" destId="{D89A7BC2-BACF-4AA1-B9E0-065F44B9869C}" srcOrd="3" destOrd="0" parTransId="{C5EBF473-2542-4B12-8CA4-58021C2510FA}" sibTransId="{4CAF1D02-CDB6-4541-A300-AB1BE6EEC861}"/>
    <dgm:cxn modelId="{D2B2200D-AEF3-446C-8B05-183787FCBCDA}" srcId="{1ECEE0FB-78D7-49AD-843A-5AD67392BBA5}" destId="{627578E5-96BA-4B3A-8299-6F20B169B1A0}" srcOrd="3" destOrd="0" parTransId="{8F0F40EE-4CBC-4FDB-BB58-93C151D8CA68}" sibTransId="{374011AB-B0EB-424E-9184-6D6870C0A3D5}"/>
    <dgm:cxn modelId="{6EF68BEB-28AC-43D7-95A8-EFD2EABF9288}" type="presOf" srcId="{E2640CE3-50BD-42DE-848C-2A34A6F2A7CE}" destId="{9D70288C-DC41-4EBD-BF72-3C80121E6FFE}" srcOrd="0" destOrd="0" presId="urn:microsoft.com/office/officeart/2005/8/layout/vList5"/>
    <dgm:cxn modelId="{77597D08-9BAE-4635-9847-80732ABF83EB}" srcId="{627578E5-96BA-4B3A-8299-6F20B169B1A0}" destId="{1591C7A6-7062-4505-A363-C09E9A4FD94A}" srcOrd="1" destOrd="0" parTransId="{F83CAD87-CD62-4878-B20A-D2641626CA9A}" sibTransId="{A666A482-437B-456C-9DFF-0705FD783803}"/>
    <dgm:cxn modelId="{75FC02EF-3D70-4DD0-A74D-223423D0F0F2}" srcId="{3B1C5E7E-5A74-4FAD-A9EE-96A1DCF51540}" destId="{CF012AA7-F3E9-4212-AB55-127CC276CB5B}" srcOrd="2" destOrd="0" parTransId="{6D1D70AA-CB6E-46A9-86AB-E2111D3DDA18}" sibTransId="{B2CD92F9-3A25-44EF-A84B-BFA137B10D96}"/>
    <dgm:cxn modelId="{CD49F34D-C288-45CC-A115-33C9C994BE0F}" type="presOf" srcId="{627578E5-96BA-4B3A-8299-6F20B169B1A0}" destId="{E8907B4A-A52D-41CE-B930-676B261E0501}" srcOrd="0" destOrd="0" presId="urn:microsoft.com/office/officeart/2005/8/layout/vList5"/>
    <dgm:cxn modelId="{357C86DE-EBB8-465C-89C7-BC401317EFDD}" type="presOf" srcId="{DE550586-D5AF-4927-B0CC-0281FDB8C99B}" destId="{B78D812C-96A1-46F1-AEEC-3B7FCD656B39}" srcOrd="0" destOrd="1" presId="urn:microsoft.com/office/officeart/2005/8/layout/vList5"/>
    <dgm:cxn modelId="{EEDA7AEA-B3E9-4D21-9A05-B83FBE65C22C}" type="presOf" srcId="{532A79ED-755F-43F4-887F-73BD07991C7F}" destId="{9D70288C-DC41-4EBD-BF72-3C80121E6FFE}" srcOrd="0" destOrd="4" presId="urn:microsoft.com/office/officeart/2005/8/layout/vList5"/>
    <dgm:cxn modelId="{778C3E52-BA2F-434E-8C43-79A87D138BF1}" srcId="{799DD379-6F04-4D08-AEA9-D9EC217B6961}" destId="{9DA709C8-76F8-4892-8025-DD867101C402}" srcOrd="2" destOrd="0" parTransId="{E83B8980-2358-461C-BBDA-03F71AEA8282}" sibTransId="{32731F8B-F847-4679-B45D-60C867BDD47E}"/>
    <dgm:cxn modelId="{783F16C9-7892-4B89-B01A-E8B15CBAC3D0}" srcId="{3B1C5E7E-5A74-4FAD-A9EE-96A1DCF51540}" destId="{F644B728-B6AB-4230-A559-FCAD52765770}" srcOrd="1" destOrd="0" parTransId="{B211BAAB-AF38-4DD1-94FB-25BD8F80F800}" sibTransId="{B4A4315C-012D-4EC1-A942-61BB20DD327F}"/>
    <dgm:cxn modelId="{3E3DC709-9F6D-4499-8E7A-74F52862DD1C}" type="presOf" srcId="{EC047C88-C9F7-40B4-830C-3B57B6BB3CA3}" destId="{14F2537B-DBDF-4B08-8CEC-59FCA04C914E}" srcOrd="0" destOrd="0" presId="urn:microsoft.com/office/officeart/2005/8/layout/vList5"/>
    <dgm:cxn modelId="{A0514BEE-5F48-4AC9-A0B2-0E61EBCE8EA8}" srcId="{B1FD3A1C-913B-4218-86A1-2FDF96EB64C9}" destId="{DE550586-D5AF-4927-B0CC-0281FDB8C99B}" srcOrd="1" destOrd="0" parTransId="{6EB8C79E-F15F-49DD-8B6F-441F78EB83C0}" sibTransId="{2C80762E-3FA9-4D28-BC07-B8F9F70B7B81}"/>
    <dgm:cxn modelId="{38DC646F-BF9D-4D86-A6AE-E3D1E6B8DE5B}" type="presParOf" srcId="{3BF39E10-C97F-4924-A373-215FD8759221}" destId="{56B6379C-CE08-4062-B7EA-5E6FBC562C1A}" srcOrd="0" destOrd="0" presId="urn:microsoft.com/office/officeart/2005/8/layout/vList5"/>
    <dgm:cxn modelId="{EDB1177B-0239-4609-8717-F08A1B9EB5FD}" type="presParOf" srcId="{56B6379C-CE08-4062-B7EA-5E6FBC562C1A}" destId="{8FF753A2-4C01-48E1-A998-A057C36B7CA7}" srcOrd="0" destOrd="0" presId="urn:microsoft.com/office/officeart/2005/8/layout/vList5"/>
    <dgm:cxn modelId="{5582FB99-58D1-4DCC-B53C-D95769656328}" type="presParOf" srcId="{56B6379C-CE08-4062-B7EA-5E6FBC562C1A}" destId="{14F2537B-DBDF-4B08-8CEC-59FCA04C914E}" srcOrd="1" destOrd="0" presId="urn:microsoft.com/office/officeart/2005/8/layout/vList5"/>
    <dgm:cxn modelId="{EDEAD926-454E-473E-9C0C-B1CBA4CA4683}" type="presParOf" srcId="{3BF39E10-C97F-4924-A373-215FD8759221}" destId="{3A525547-4E2B-47A3-9432-4DC8C8A34E4C}" srcOrd="1" destOrd="0" presId="urn:microsoft.com/office/officeart/2005/8/layout/vList5"/>
    <dgm:cxn modelId="{EF3CB8BE-DD03-4762-962B-2E053243C418}" type="presParOf" srcId="{3BF39E10-C97F-4924-A373-215FD8759221}" destId="{BEEB8CB0-AB4F-4B01-920E-839AF6586579}" srcOrd="2" destOrd="0" presId="urn:microsoft.com/office/officeart/2005/8/layout/vList5"/>
    <dgm:cxn modelId="{9C5EECFE-EE04-4906-847F-44C5BF89F836}" type="presParOf" srcId="{BEEB8CB0-AB4F-4B01-920E-839AF6586579}" destId="{9034AC31-57E0-4803-AC8A-FFF120E4AEE2}" srcOrd="0" destOrd="0" presId="urn:microsoft.com/office/officeart/2005/8/layout/vList5"/>
    <dgm:cxn modelId="{49F5B382-29EA-4B00-8FAD-418B8F6CE3D6}" type="presParOf" srcId="{BEEB8CB0-AB4F-4B01-920E-839AF6586579}" destId="{B78D812C-96A1-46F1-AEEC-3B7FCD656B39}" srcOrd="1" destOrd="0" presId="urn:microsoft.com/office/officeart/2005/8/layout/vList5"/>
    <dgm:cxn modelId="{D243743A-D866-443F-B268-7548476FAE9C}" type="presParOf" srcId="{3BF39E10-C97F-4924-A373-215FD8759221}" destId="{C437FBAF-E923-4E56-82EC-BCB44C0F975F}" srcOrd="3" destOrd="0" presId="urn:microsoft.com/office/officeart/2005/8/layout/vList5"/>
    <dgm:cxn modelId="{8BC74F0C-B5D4-4A48-B65D-FA358DDA2E2E}" type="presParOf" srcId="{3BF39E10-C97F-4924-A373-215FD8759221}" destId="{4EBC4D61-06F7-4FF2-AB52-01EF5C3839F9}" srcOrd="4" destOrd="0" presId="urn:microsoft.com/office/officeart/2005/8/layout/vList5"/>
    <dgm:cxn modelId="{CE83CB04-0395-413F-A52C-166CC481C6E5}" type="presParOf" srcId="{4EBC4D61-06F7-4FF2-AB52-01EF5C3839F9}" destId="{DBCE5869-A7D2-4420-A483-0A50017A07C3}" srcOrd="0" destOrd="0" presId="urn:microsoft.com/office/officeart/2005/8/layout/vList5"/>
    <dgm:cxn modelId="{96E66771-20DB-41FF-839D-8688FAB3AB15}" type="presParOf" srcId="{4EBC4D61-06F7-4FF2-AB52-01EF5C3839F9}" destId="{AD35F5E6-82B2-40AA-BFA2-3425DB23FA91}" srcOrd="1" destOrd="0" presId="urn:microsoft.com/office/officeart/2005/8/layout/vList5"/>
    <dgm:cxn modelId="{11AE7B70-F90C-46E0-9B58-C99228DA5E05}" type="presParOf" srcId="{3BF39E10-C97F-4924-A373-215FD8759221}" destId="{3170BAC9-DCAD-4BAF-82DA-4D9DD825FF3C}" srcOrd="5" destOrd="0" presId="urn:microsoft.com/office/officeart/2005/8/layout/vList5"/>
    <dgm:cxn modelId="{B923AB41-650B-429F-A787-DC112045561D}" type="presParOf" srcId="{3BF39E10-C97F-4924-A373-215FD8759221}" destId="{D7C18792-2B91-4665-B086-9098215131C1}" srcOrd="6" destOrd="0" presId="urn:microsoft.com/office/officeart/2005/8/layout/vList5"/>
    <dgm:cxn modelId="{8D93D162-3B77-49AA-A81E-E5D742F628FE}" type="presParOf" srcId="{D7C18792-2B91-4665-B086-9098215131C1}" destId="{E8907B4A-A52D-41CE-B930-676B261E0501}" srcOrd="0" destOrd="0" presId="urn:microsoft.com/office/officeart/2005/8/layout/vList5"/>
    <dgm:cxn modelId="{49A9964F-FD9A-4C88-9F2D-8E392CAB8C4A}" type="presParOf" srcId="{D7C18792-2B91-4665-B086-9098215131C1}" destId="{9D70288C-DC41-4EBD-BF72-3C80121E6F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74897" y="1813"/>
        <a:ext cx="708035" cy="708035"/>
      </dsp:txXfrm>
    </dsp:sp>
    <dsp:sp modelId="{FFCA20AD-A776-4576-A7CA-E135F2D917B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85721" y="1143950"/>
        <a:ext cx="708035" cy="708035"/>
      </dsp:txXfrm>
    </dsp:sp>
    <dsp:sp modelId="{C4F5941B-5AF7-4CA1-9D45-567306F23F0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60651" y="2568172"/>
        <a:ext cx="708035" cy="708035"/>
      </dsp:txXfrm>
    </dsp:sp>
    <dsp:sp modelId="{04948AC0-E1C9-4BC4-B4A5-2DE658B32BA5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44473" y="3202010"/>
        <a:ext cx="708035" cy="708035"/>
      </dsp:txXfrm>
    </dsp:sp>
    <dsp:sp modelId="{4E044C2D-A11C-4BB1-8CAD-7ED5343730A1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8295" y="2568172"/>
        <a:ext cx="708035" cy="708035"/>
      </dsp:txXfrm>
    </dsp:sp>
    <dsp:sp modelId="{E098609D-7E47-4C14-9813-529DFC4B7E4D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3225" y="1143950"/>
        <a:ext cx="708035" cy="708035"/>
      </dsp:txXfrm>
    </dsp:sp>
    <dsp:sp modelId="{3437F08F-B124-4AAF-B7C5-91F8A840E0F8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14049" y="1813"/>
        <a:ext cx="708035" cy="708035"/>
      </dsp:txXfrm>
    </dsp:sp>
    <dsp:sp modelId="{DC7A1E8E-1CA4-4F0E-AF63-073035099ED2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D2D57-D0E3-42FF-AF8F-26F66AA0AF9C}">
      <dsp:nvSpPr>
        <dsp:cNvPr id="0" name=""/>
        <dsp:cNvSpPr/>
      </dsp:nvSpPr>
      <dsp:spPr>
        <a:xfrm rot="5400000">
          <a:off x="4051458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Service Manager</a:t>
          </a:r>
          <a:endParaRPr lang="en-US" sz="1400" kern="1200" dirty="0">
            <a:latin typeface="Calibri" panose="020F0502020204030204" pitchFamily="34" charset="0"/>
          </a:endParaRPr>
        </a:p>
      </dsp:txBody>
      <dsp:txXfrm rot="-5400000">
        <a:off x="4412252" y="281231"/>
        <a:ext cx="1077212" cy="1238175"/>
      </dsp:txXfrm>
    </dsp:sp>
    <dsp:sp modelId="{DC30F273-7D6D-4A7F-A069-079D69D90BA5}">
      <dsp:nvSpPr>
        <dsp:cNvPr id="0" name=""/>
        <dsp:cNvSpPr/>
      </dsp:nvSpPr>
      <dsp:spPr>
        <a:xfrm>
          <a:off x="5932427" y="350608"/>
          <a:ext cx="3201319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Initial contact of new teams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Provide training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Maintain relationship with teams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Oversight of </a:t>
          </a:r>
          <a:r>
            <a:rPr lang="en-US" sz="1200" kern="1200" dirty="0" err="1" smtClean="0">
              <a:latin typeface="Calibri" panose="020F0502020204030204" pitchFamily="34" charset="0"/>
            </a:rPr>
            <a:t>DevOps</a:t>
          </a:r>
          <a:r>
            <a:rPr lang="en-US" sz="1200" kern="1200" dirty="0" smtClean="0">
              <a:latin typeface="Calibri" panose="020F0502020204030204" pitchFamily="34" charset="0"/>
            </a:rPr>
            <a:t> and Ops Teams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5932427" y="350608"/>
        <a:ext cx="3201319" cy="1079280"/>
      </dsp:txXfrm>
    </dsp:sp>
    <dsp:sp modelId="{52BF5CDE-2645-4F1A-88AB-E5409244210A}">
      <dsp:nvSpPr>
        <dsp:cNvPr id="0" name=""/>
        <dsp:cNvSpPr/>
      </dsp:nvSpPr>
      <dsp:spPr>
        <a:xfrm rot="5400000">
          <a:off x="2351242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Calibri" panose="020F0502020204030204" pitchFamily="34" charset="0"/>
          </a:endParaRPr>
        </a:p>
      </dsp:txBody>
      <dsp:txXfrm rot="-5400000">
        <a:off x="2712036" y="281231"/>
        <a:ext cx="1077212" cy="1238175"/>
      </dsp:txXfrm>
    </dsp:sp>
    <dsp:sp modelId="{33A0B55F-2E99-4CD6-8EAA-5F285795D8E6}">
      <dsp:nvSpPr>
        <dsp:cNvPr id="0" name=""/>
        <dsp:cNvSpPr/>
      </dsp:nvSpPr>
      <dsp:spPr>
        <a:xfrm rot="5400000">
          <a:off x="3200387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Operations (Ops)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3561181" y="1818126"/>
        <a:ext cx="1077212" cy="1238175"/>
      </dsp:txXfrm>
    </dsp:sp>
    <dsp:sp modelId="{000CBFFC-8D67-49A8-BDA6-9F9EF4AEA9F1}">
      <dsp:nvSpPr>
        <dsp:cNvPr id="0" name=""/>
        <dsp:cNvSpPr/>
      </dsp:nvSpPr>
      <dsp:spPr>
        <a:xfrm>
          <a:off x="8283" y="1907650"/>
          <a:ext cx="3115244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IT Operations Team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ETFS System Maintenance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Respond to support requests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Focused on Production System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8283" y="1907650"/>
        <a:ext cx="3115244" cy="1079280"/>
      </dsp:txXfrm>
    </dsp:sp>
    <dsp:sp modelId="{BBA0B347-B5B6-4E0B-A97F-103907995746}">
      <dsp:nvSpPr>
        <dsp:cNvPr id="0" name=""/>
        <dsp:cNvSpPr/>
      </dsp:nvSpPr>
      <dsp:spPr>
        <a:xfrm rot="5400000">
          <a:off x="4920948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5281742" y="1818126"/>
        <a:ext cx="1077212" cy="1238175"/>
      </dsp:txXfrm>
    </dsp:sp>
    <dsp:sp modelId="{4C474B45-487B-47AA-8B8A-A1FD062ED345}">
      <dsp:nvSpPr>
        <dsp:cNvPr id="0" name=""/>
        <dsp:cNvSpPr/>
      </dsp:nvSpPr>
      <dsp:spPr>
        <a:xfrm rot="5400000">
          <a:off x="4059256" y="3172402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SEMS </a:t>
          </a:r>
          <a:r>
            <a:rPr lang="en-US" sz="1600" b="1" kern="1200" dirty="0" err="1" smtClean="0">
              <a:latin typeface="Calibri" panose="020F0502020204030204" pitchFamily="34" charset="0"/>
            </a:rPr>
            <a:t>DevOps</a:t>
          </a:r>
          <a:endParaRPr lang="en-US" sz="1200" b="1" kern="1200" dirty="0">
            <a:latin typeface="Calibri" panose="020F0502020204030204" pitchFamily="34" charset="0"/>
          </a:endParaRPr>
        </a:p>
      </dsp:txBody>
      <dsp:txXfrm rot="-5400000">
        <a:off x="4420050" y="3335793"/>
        <a:ext cx="1077212" cy="1238175"/>
      </dsp:txXfrm>
    </dsp:sp>
    <dsp:sp modelId="{B532EDDD-877B-4CF9-8CB0-A8704E7C502B}">
      <dsp:nvSpPr>
        <dsp:cNvPr id="0" name=""/>
        <dsp:cNvSpPr/>
      </dsp:nvSpPr>
      <dsp:spPr>
        <a:xfrm>
          <a:off x="6020334" y="3468227"/>
          <a:ext cx="3113412" cy="105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Team onboarding tasks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Service enhancements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Test updates/upgrades, update documentation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Perform </a:t>
          </a:r>
          <a:r>
            <a:rPr lang="en-US" sz="1200" kern="1200" dirty="0" err="1" smtClean="0">
              <a:latin typeface="Calibri" panose="020F0502020204030204" pitchFamily="34" charset="0"/>
            </a:rPr>
            <a:t>DevOps</a:t>
          </a:r>
          <a:r>
            <a:rPr lang="en-US" sz="1200" kern="1200" dirty="0" smtClean="0">
              <a:latin typeface="Calibri" panose="020F0502020204030204" pitchFamily="34" charset="0"/>
            </a:rPr>
            <a:t> role for SEMS/Division teams</a:t>
          </a:r>
        </a:p>
      </dsp:txBody>
      <dsp:txXfrm>
        <a:off x="6020334" y="3468227"/>
        <a:ext cx="3113412" cy="1058353"/>
      </dsp:txXfrm>
    </dsp:sp>
    <dsp:sp modelId="{9AA48EFC-0032-4187-B3FA-D32EF00D6F13}">
      <dsp:nvSpPr>
        <dsp:cNvPr id="0" name=""/>
        <dsp:cNvSpPr/>
      </dsp:nvSpPr>
      <dsp:spPr>
        <a:xfrm rot="5400000">
          <a:off x="2292294" y="3158263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FF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2653088" y="3321654"/>
        <a:ext cx="1077212" cy="1238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6293D-7CED-4FB5-9A78-C24C18D69836}">
      <dsp:nvSpPr>
        <dsp:cNvPr id="0" name=""/>
        <dsp:cNvSpPr/>
      </dsp:nvSpPr>
      <dsp:spPr>
        <a:xfrm>
          <a:off x="556050" y="0"/>
          <a:ext cx="6301903" cy="3172825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FB37F7FC-B871-4E26-BEEB-81B365948334}">
      <dsp:nvSpPr>
        <dsp:cNvPr id="0" name=""/>
        <dsp:cNvSpPr/>
      </dsp:nvSpPr>
      <dsp:spPr>
        <a:xfrm>
          <a:off x="6724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Define</a:t>
          </a:r>
          <a:endParaRPr lang="en-US" sz="2800" kern="1200" dirty="0"/>
        </a:p>
      </dsp:txBody>
      <dsp:txXfrm>
        <a:off x="68678" y="1013801"/>
        <a:ext cx="2213826" cy="1145222"/>
      </dsp:txXfrm>
    </dsp:sp>
    <dsp:sp modelId="{B7C1F5F4-48CB-4BA1-A83A-C730E523330A}">
      <dsp:nvSpPr>
        <dsp:cNvPr id="0" name=""/>
        <dsp:cNvSpPr/>
      </dsp:nvSpPr>
      <dsp:spPr>
        <a:xfrm>
          <a:off x="2538134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Implementation</a:t>
          </a:r>
          <a:endParaRPr lang="en-US" sz="2800" kern="1200" dirty="0"/>
        </a:p>
      </dsp:txBody>
      <dsp:txXfrm>
        <a:off x="2600088" y="1013801"/>
        <a:ext cx="2213826" cy="1145222"/>
      </dsp:txXfrm>
    </dsp:sp>
    <dsp:sp modelId="{DB77C8B1-A499-4882-BDE5-363C7235FE10}">
      <dsp:nvSpPr>
        <dsp:cNvPr id="0" name=""/>
        <dsp:cNvSpPr/>
      </dsp:nvSpPr>
      <dsp:spPr>
        <a:xfrm>
          <a:off x="5069545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Ongoing</a:t>
          </a:r>
          <a:endParaRPr lang="en-US" sz="2800" kern="1200" dirty="0"/>
        </a:p>
      </dsp:txBody>
      <dsp:txXfrm>
        <a:off x="5131499" y="1013801"/>
        <a:ext cx="2213826" cy="1145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2537B-DBDF-4B08-8CEC-59FCA04C914E}">
      <dsp:nvSpPr>
        <dsp:cNvPr id="0" name=""/>
        <dsp:cNvSpPr/>
      </dsp:nvSpPr>
      <dsp:spPr>
        <a:xfrm rot="5400000">
          <a:off x="4851595" y="-1945587"/>
          <a:ext cx="860342" cy="4971074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Single use TFS servers for demos &amp; trial 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Hosted in SEMS infrastructure - not backed up, no redundancy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Prototype new functionality</a:t>
          </a:r>
        </a:p>
      </dsp:txBody>
      <dsp:txXfrm rot="-5400000">
        <a:off x="2796229" y="151777"/>
        <a:ext cx="4929076" cy="776346"/>
      </dsp:txXfrm>
    </dsp:sp>
    <dsp:sp modelId="{8FF753A2-4C01-48E1-A998-A057C36B7CA7}">
      <dsp:nvSpPr>
        <dsp:cNvPr id="0" name=""/>
        <dsp:cNvSpPr/>
      </dsp:nvSpPr>
      <dsp:spPr>
        <a:xfrm>
          <a:off x="0" y="2235"/>
          <a:ext cx="2796229" cy="107542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Trial &amp; Demo - multiple environments</a:t>
          </a:r>
        </a:p>
      </dsp:txBody>
      <dsp:txXfrm>
        <a:off x="52498" y="54733"/>
        <a:ext cx="2691233" cy="970431"/>
      </dsp:txXfrm>
    </dsp:sp>
    <dsp:sp modelId="{B78D812C-96A1-46F1-AEEC-3B7FCD656B39}">
      <dsp:nvSpPr>
        <dsp:cNvPr id="0" name=""/>
        <dsp:cNvSpPr/>
      </dsp:nvSpPr>
      <dsp:spPr>
        <a:xfrm rot="5400000">
          <a:off x="4851595" y="-816388"/>
          <a:ext cx="860342" cy="4971074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Dual server Application Tier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Shared Database instance in IT Databse infrastructure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Shared </a:t>
          </a:r>
          <a:r>
            <a:rPr lang="en-US" sz="900" kern="1200" dirty="0"/>
            <a:t>SSAS and SSRS</a:t>
          </a:r>
        </a:p>
      </dsp:txBody>
      <dsp:txXfrm rot="-5400000">
        <a:off x="2796229" y="1280976"/>
        <a:ext cx="4929076" cy="776346"/>
      </dsp:txXfrm>
    </dsp:sp>
    <dsp:sp modelId="{9034AC31-57E0-4803-AC8A-FFF120E4AEE2}">
      <dsp:nvSpPr>
        <dsp:cNvPr id="0" name=""/>
        <dsp:cNvSpPr/>
      </dsp:nvSpPr>
      <dsp:spPr>
        <a:xfrm>
          <a:off x="0" y="1131435"/>
          <a:ext cx="2796229" cy="107542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 </a:t>
          </a:r>
          <a:r>
            <a:rPr lang="en-US" sz="2400" kern="1200" dirty="0"/>
            <a:t>- tfsdev.mmm.com</a:t>
          </a:r>
        </a:p>
      </dsp:txBody>
      <dsp:txXfrm>
        <a:off x="52498" y="1183933"/>
        <a:ext cx="2691233" cy="970431"/>
      </dsp:txXfrm>
    </dsp:sp>
    <dsp:sp modelId="{AD35F5E6-82B2-40AA-BFA2-3425DB23FA91}">
      <dsp:nvSpPr>
        <dsp:cNvPr id="0" name=""/>
        <dsp:cNvSpPr/>
      </dsp:nvSpPr>
      <dsp:spPr>
        <a:xfrm rot="5400000">
          <a:off x="4851595" y="312810"/>
          <a:ext cx="860342" cy="4971074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Dual Server Application Tier in Datacenter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Mirrors Prod in functionality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Database on dedicated database cluster setup and maintained by IT Database team</a:t>
          </a:r>
        </a:p>
      </dsp:txBody>
      <dsp:txXfrm rot="-5400000">
        <a:off x="2796229" y="2410174"/>
        <a:ext cx="4929076" cy="776346"/>
      </dsp:txXfrm>
    </dsp:sp>
    <dsp:sp modelId="{DBCE5869-A7D2-4420-A483-0A50017A07C3}">
      <dsp:nvSpPr>
        <dsp:cNvPr id="0" name=""/>
        <dsp:cNvSpPr/>
      </dsp:nvSpPr>
      <dsp:spPr>
        <a:xfrm>
          <a:off x="0" y="2260634"/>
          <a:ext cx="2796229" cy="107542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QA - tfsqa.mmm.com</a:t>
          </a:r>
        </a:p>
      </dsp:txBody>
      <dsp:txXfrm>
        <a:off x="52498" y="2313132"/>
        <a:ext cx="2691233" cy="970431"/>
      </dsp:txXfrm>
    </dsp:sp>
    <dsp:sp modelId="{9D70288C-DC41-4EBD-BF72-3C80121E6FFE}">
      <dsp:nvSpPr>
        <dsp:cNvPr id="0" name=""/>
        <dsp:cNvSpPr/>
      </dsp:nvSpPr>
      <dsp:spPr>
        <a:xfrm rot="5400000">
          <a:off x="4851595" y="1442009"/>
          <a:ext cx="860342" cy="4971074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Dual Server Application Front Ends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Hosted in 3M Datacenter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Monitored by SCOM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Backed up by IT backup systems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Database on dedicated database cluster setup and maintained by IT Database team</a:t>
          </a:r>
        </a:p>
      </dsp:txBody>
      <dsp:txXfrm rot="-5400000">
        <a:off x="2796229" y="3539373"/>
        <a:ext cx="4929076" cy="776346"/>
      </dsp:txXfrm>
    </dsp:sp>
    <dsp:sp modelId="{E8907B4A-A52D-41CE-B930-676B261E0501}">
      <dsp:nvSpPr>
        <dsp:cNvPr id="0" name=""/>
        <dsp:cNvSpPr/>
      </dsp:nvSpPr>
      <dsp:spPr>
        <a:xfrm>
          <a:off x="0" y="3389833"/>
          <a:ext cx="2796229" cy="107542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 </a:t>
          </a:r>
          <a:r>
            <a:rPr lang="en-US" sz="2400" kern="1200" dirty="0"/>
            <a:t>- tfs.mmm.com</a:t>
          </a:r>
        </a:p>
      </dsp:txBody>
      <dsp:txXfrm>
        <a:off x="52498" y="3442331"/>
        <a:ext cx="2691233" cy="970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06FBC72-7F1B-4B22-B9A4-8F5AF7C5C679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B8D29811-16B1-46F0-AEA4-D98FEF69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Magic Quadrant from TFS 2012 </a:t>
            </a:r>
          </a:p>
          <a:p>
            <a:r>
              <a:rPr lang="en-US" sz="1200" dirty="0" smtClean="0"/>
              <a:t>Large companies = US Bank, Target, Boeing, Dell,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TFS - market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use widespread use within 3M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SEMS active user since 2006 – initial version of 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use by other large companies for Enterprise wide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r>
              <a:rPr lang="en-US" baseline="0" dirty="0" smtClean="0"/>
              <a:t> with resources needed to support infrastructure</a:t>
            </a:r>
          </a:p>
          <a:p>
            <a:r>
              <a:rPr lang="en-US" baseline="0" dirty="0" smtClean="0"/>
              <a:t>As Divisions move to ETFS, resources are freed up to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1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Dell case study – ROI:  225%</a:t>
            </a:r>
            <a:r>
              <a:rPr lang="en-US" baseline="0" dirty="0" smtClean="0"/>
              <a:t>  Payback: 6 months</a:t>
            </a:r>
          </a:p>
          <a:p>
            <a:r>
              <a:rPr lang="en-US" baseline="0" dirty="0" err="1" smtClean="0"/>
              <a:t>CollabNet</a:t>
            </a:r>
            <a:r>
              <a:rPr lang="en-US" baseline="0" dirty="0" smtClean="0"/>
              <a:t> case study:  ROI 225%  Payback:  12 months</a:t>
            </a:r>
          </a:p>
          <a:p>
            <a:r>
              <a:rPr lang="en-US" baseline="0" dirty="0" smtClean="0"/>
              <a:t>Key benefits from case studies?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353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1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3064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898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2" y="6572256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04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2" y="6572256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ea typeface="ＭＳ Ｐゴシック" charset="0"/>
              </a:rPr>
              <a:t>3M Confidential</a:t>
            </a:r>
            <a:endParaRPr lang="en-US" sz="1000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52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1138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8903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95358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64782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39855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379893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707145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720186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9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9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3116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1" y="274644"/>
            <a:ext cx="10972801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2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2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622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620714"/>
            <a:ext cx="10972801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10972801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924660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22962-C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536212"/>
            <a:ext cx="12192000" cy="37855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" y="1"/>
            <a:ext cx="12192000" cy="1214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20190" y="6502401"/>
            <a:ext cx="406506" cy="237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30785" y="6353504"/>
            <a:ext cx="4818934" cy="5044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0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87790" y="88732"/>
            <a:ext cx="107927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3M Health Information Systems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685979" y="6533479"/>
            <a:ext cx="4573191" cy="18288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3M provides these slides to promote a better understanding of 3M's software and/or services.  </a:t>
            </a:r>
            <a:b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</a:b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These slides contain 3M confidential information and are for customer’s internal review only.</a:t>
            </a:r>
            <a:endParaRPr lang="en-US" sz="900" kern="0" dirty="0">
              <a:solidFill>
                <a:prstClr val="black">
                  <a:lumMod val="50000"/>
                  <a:lumOff val="50000"/>
                </a:prstClr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3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2378" y="50975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6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3403" y="47822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0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67519" y="1285875"/>
            <a:ext cx="3201234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8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67518" y="1285875"/>
            <a:ext cx="3201234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1350" y="48873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9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59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8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79961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7996103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5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1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0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1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114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14411" y="595979"/>
            <a:ext cx="10972801" cy="6281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0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41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864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5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47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7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620714"/>
            <a:ext cx="10972801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525588"/>
            <a:ext cx="10972801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4" y="6435731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  <a:ea typeface="ＭＳ Ｐゴシック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9" y="6611943"/>
            <a:ext cx="320042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1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6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charset="0"/>
              </a:rPr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22962-3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" y="1"/>
            <a:ext cx="12192000" cy="457195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7808" y="95228"/>
            <a:ext cx="107927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cs typeface="Arial" charset="0"/>
              </a:rPr>
              <a:t>3M Health Information Systems</a:t>
            </a:r>
            <a:endParaRPr lang="en-US" sz="1600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4" name="Picture 13" descr="3M_logo.em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07889" y="6400801"/>
            <a:ext cx="576223" cy="292433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/>
        </p:nvSpPr>
        <p:spPr>
          <a:xfrm>
            <a:off x="685979" y="6523954"/>
            <a:ext cx="4573191" cy="18288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3M Confidential – for customer's internal review only.  </a:t>
            </a:r>
            <a:b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</a:b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Further use or disclosure requires prior approval from 3M.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73913" y="6567081"/>
            <a:ext cx="362044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052321-C6F9-4678-99AF-88377A6A9DB1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8949" y="3075067"/>
            <a:ext cx="1380786" cy="769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3631" y="6574536"/>
            <a:ext cx="4573191" cy="182880"/>
            <a:chOff x="6949440" y="6574536"/>
            <a:chExt cx="4572000" cy="182880"/>
          </a:xfrm>
        </p:grpSpPr>
        <p:grpSp>
          <p:nvGrpSpPr>
            <p:cNvPr id="24" name="Group 8"/>
            <p:cNvGrpSpPr/>
            <p:nvPr/>
          </p:nvGrpSpPr>
          <p:grpSpPr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459529" y="6574536"/>
                <a:ext cx="1177586" cy="182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4088">
                  <a:defRPr/>
                </a:pPr>
                <a:fld id="{947A7B7F-7420-45D2-94CB-7DFC4A377B8C}" type="datetime3">
                  <a:rPr lang="en-US" sz="900" kern="0" smtClea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Arial" charset="0"/>
                  </a:rPr>
                  <a:pPr algn="r" defTabSz="914088">
                    <a:defRPr/>
                  </a:pPr>
                  <a:t>30 September 2014</a:t>
                </a:fld>
                <a:endParaRPr lang="en-US" sz="9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08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Footer Placeholder 3"/>
              <p:cNvSpPr txBox="1">
                <a:spLocks/>
              </p:cNvSpPr>
              <p:nvPr/>
            </p:nvSpPr>
            <p:spPr>
              <a:xfrm>
                <a:off x="6953905" y="6574536"/>
                <a:ext cx="4572000" cy="182880"/>
              </a:xfrm>
              <a:prstGeom prst="rect">
                <a:avLst/>
              </a:prstGeom>
            </p:spPr>
            <p:txBody>
              <a:bodyPr wrap="none" lIns="0" tIns="0" rIns="0" bIns="0"/>
              <a:lstStyle>
                <a:lvl1pPr>
                  <a:defRPr sz="800">
                    <a:solidFill>
                      <a:schemeClr val="bg2"/>
                    </a:solidFill>
                    <a:latin typeface="+mn-lt"/>
                  </a:defRPr>
                </a:lvl1pPr>
              </a:lstStyle>
              <a:p>
                <a:pPr algn="r" defTabSz="914088">
                  <a:tabLst>
                    <a:tab pos="798513" algn="r"/>
                  </a:tabLst>
                  <a:defRPr/>
                </a:pPr>
                <a:r>
                  <a:rPr lang="en-US" sz="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Arial" charset="0"/>
                    <a:cs typeface="Arial" charset="0"/>
                  </a:rPr>
                  <a:t>. All Rights Reserved.</a:t>
                </a:r>
                <a:endParaRPr lang="en-US" sz="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178528" y="6574536"/>
              <a:ext cx="258449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ea typeface="Arial" charset="0"/>
                  <a:cs typeface="Arial" charset="0"/>
                </a:rPr>
                <a:t>© </a:t>
              </a:r>
              <a:r>
                <a:rPr lang="en-US" sz="9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ea typeface="Arial" charset="0"/>
                  <a:cs typeface="Arial" charset="0"/>
                </a:rPr>
                <a:t>3M</a:t>
              </a:r>
              <a:endPara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6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eaLnBrk="1" fontAlgn="base" hangingPunct="1">
        <a:spcBef>
          <a:spcPct val="20000"/>
        </a:spcBef>
        <a:spcAft>
          <a:spcPts val="504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8138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itchFamily="34" charset="0"/>
        <a:buChar char="―"/>
        <a:defRPr sz="2400" i="0">
          <a:solidFill>
            <a:schemeClr val="tx1"/>
          </a:solidFill>
          <a:latin typeface="+mn-lt"/>
          <a:ea typeface="+mn-ea"/>
          <a:cs typeface="+mn-cs"/>
        </a:defRPr>
      </a:lvl2pPr>
      <a:lvl3pPr marL="738188" indent="-1635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pitchFamily="34" charset="0"/>
        <a:buChar char="•"/>
        <a:defRPr sz="2000" i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62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itchFamily="34" charset="0"/>
        <a:buChar char="–"/>
        <a:defRPr i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548640" algn="l" rtl="0" eaLnBrk="1" fontAlgn="base" hangingPunct="1">
        <a:spcBef>
          <a:spcPts val="600"/>
        </a:spcBef>
        <a:spcAft>
          <a:spcPts val="600"/>
        </a:spcAft>
        <a:buClr>
          <a:schemeClr val="bg2">
            <a:lumMod val="50000"/>
          </a:schemeClr>
        </a:buClr>
        <a:buSzPct val="80000"/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fsdev.mmm.com:8080/tfs" TargetMode="External"/><Relationship Id="rId13" Type="http://schemas.openxmlformats.org/officeDocument/2006/relationships/hyperlink" Target="http://tfsqa.mmm.com/reports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://tfsarchive.usac.mmm.com:8080/tfs" TargetMode="External"/><Relationship Id="rId12" Type="http://schemas.openxmlformats.org/officeDocument/2006/relationships/hyperlink" Target="http://tfsqa.mmm.com/" TargetMode="External"/><Relationship Id="rId2" Type="http://schemas.openxmlformats.org/officeDocument/2006/relationships/diagramData" Target="../diagrams/data4.xml"/><Relationship Id="rId16" Type="http://schemas.openxmlformats.org/officeDocument/2006/relationships/hyperlink" Target="http://tfs.mmm.com/reports" TargetMode="Externa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openxmlformats.org/officeDocument/2006/relationships/hyperlink" Target="http://tfsqa.usac.mmm.com:8080/tfs" TargetMode="External"/><Relationship Id="rId5" Type="http://schemas.openxmlformats.org/officeDocument/2006/relationships/diagramColors" Target="../diagrams/colors4.xml"/><Relationship Id="rId15" Type="http://schemas.openxmlformats.org/officeDocument/2006/relationships/hyperlink" Target="http://tfs.mmm.com/" TargetMode="External"/><Relationship Id="rId10" Type="http://schemas.openxmlformats.org/officeDocument/2006/relationships/hyperlink" Target="http://devsql46/reports" TargetMode="Externa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://tfsdev.mmm.com/" TargetMode="External"/><Relationship Id="rId14" Type="http://schemas.openxmlformats.org/officeDocument/2006/relationships/hyperlink" Target="http://tfs.mmm.com:8080/tf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21" Type="http://schemas.openxmlformats.org/officeDocument/2006/relationships/image" Target="../media/image32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diagramLayout" Target="../diagrams/layout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microsoft.com/office/2007/relationships/diagramDrawing" Target="../diagrams/drawing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diagramData" Target="../diagrams/data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diagramColors" Target="../diagrams/colors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8.xml"/><Relationship Id="rId51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9447" y="1752600"/>
            <a:ext cx="4653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Enterprise TFS Training</a:t>
            </a:r>
            <a:endParaRPr lang="en-US" sz="36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Operations </a:t>
            </a:r>
            <a:r>
              <a:rPr lang="en-US" sz="2800" dirty="0" smtClean="0">
                <a:latin typeface="Calibri" panose="020F0502020204030204" pitchFamily="34" charset="0"/>
              </a:rPr>
              <a:t>Training - </a:t>
            </a:r>
            <a:r>
              <a:rPr lang="en-US" sz="2800" dirty="0" smtClean="0">
                <a:latin typeface="Calibri" panose="020F0502020204030204" pitchFamily="34" charset="0"/>
              </a:rPr>
              <a:t>Session 1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SzTx/>
              <a:buNone/>
            </a:pP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Mike </a:t>
            </a: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O’Brien</a:t>
            </a:r>
            <a:endParaRPr lang="en-US" kern="0" dirty="0" smtClean="0">
              <a:solidFill>
                <a:schemeClr val="bg2"/>
              </a:solidFill>
              <a:cs typeface="Arial" charset="0"/>
            </a:endParaRPr>
          </a:p>
          <a:p>
            <a:pPr marL="0" indent="0" algn="ctr" eaLnBrk="1" hangingPunct="1">
              <a:buSzTx/>
              <a:buNone/>
            </a:pP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September </a:t>
            </a: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2014</a:t>
            </a:r>
            <a:endParaRPr lang="en-US" kern="0" dirty="0" smtClean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371215"/>
              </p:ext>
            </p:extLst>
          </p:nvPr>
        </p:nvGraphicFramePr>
        <p:xfrm>
          <a:off x="838201" y="1600198"/>
          <a:ext cx="8813796" cy="397009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503454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912284" y="2121042"/>
            <a:ext cx="9355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561323" y="2625646"/>
            <a:ext cx="148045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Install QA/PROD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61323" y="3130250"/>
            <a:ext cx="1321838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Ops </a:t>
            </a:r>
            <a:r>
              <a:rPr lang="en-US" sz="1200" dirty="0" smtClean="0"/>
              <a:t>Team Training</a:t>
            </a:r>
            <a:endParaRPr lang="en-US" sz="1200" dirty="0"/>
          </a:p>
        </p:txBody>
      </p:sp>
      <p:sp>
        <p:nvSpPr>
          <p:cNvPr id="12" name="Chevron 11"/>
          <p:cNvSpPr/>
          <p:nvPr/>
        </p:nvSpPr>
        <p:spPr>
          <a:xfrm>
            <a:off x="2149675" y="3746697"/>
            <a:ext cx="20454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Team Onboarding Queue</a:t>
            </a:r>
          </a:p>
        </p:txBody>
      </p:sp>
      <p:sp>
        <p:nvSpPr>
          <p:cNvPr id="13" name="Chevron 12"/>
          <p:cNvSpPr/>
          <p:nvPr/>
        </p:nvSpPr>
        <p:spPr>
          <a:xfrm>
            <a:off x="2531546" y="4328418"/>
            <a:ext cx="5501191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Onboard HIS Teams</a:t>
            </a:r>
            <a:endParaRPr lang="en-US" sz="1200" dirty="0"/>
          </a:p>
        </p:txBody>
      </p:sp>
      <p:sp>
        <p:nvSpPr>
          <p:cNvPr id="14" name="Chevron 13"/>
          <p:cNvSpPr/>
          <p:nvPr/>
        </p:nvSpPr>
        <p:spPr>
          <a:xfrm>
            <a:off x="3621293" y="4979123"/>
            <a:ext cx="2984780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Onboard SEMSTFS teams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759122" y="2121042"/>
            <a:ext cx="141328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Migration Tool Investigation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>
            <p:custDataLst>
              <p:tags r:id="rId1"/>
            </p:custDataLst>
          </p:nvPr>
        </p:nvSpPr>
        <p:spPr>
          <a:xfrm rot="10800000">
            <a:off x="4522172" y="1275846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2"/>
            </p:custDataLst>
          </p:nvPr>
        </p:nvSpPr>
        <p:spPr>
          <a:xfrm>
            <a:off x="4056249" y="620714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3"/>
            </p:custDataLst>
          </p:nvPr>
        </p:nvSpPr>
        <p:spPr>
          <a:xfrm>
            <a:off x="4402809" y="1039480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6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530225"/>
          </a:xfrm>
        </p:spPr>
        <p:txBody>
          <a:bodyPr/>
          <a:lstStyle/>
          <a:p>
            <a:r>
              <a:rPr lang="en-US" sz="2400" dirty="0" smtClean="0"/>
              <a:t>ETFS Architecture for QA and PROD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4" y="463133"/>
            <a:ext cx="8871451" cy="59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660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ETFS - Environments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75124513"/>
              </p:ext>
            </p:extLst>
          </p:nvPr>
        </p:nvGraphicFramePr>
        <p:xfrm>
          <a:off x="1225868" y="1410788"/>
          <a:ext cx="7767304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9640" y="1868898"/>
            <a:ext cx="27222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http://tfsarchive.usac.mmm.com:8080/tfs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2864" y="2848467"/>
            <a:ext cx="21964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http://tfsdev.mmm.com:8080/tfs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http://tfsdev.mmm.com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http://devsql46/reports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2864" y="3813507"/>
            <a:ext cx="21579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http://tfsqa.mmm.com:8080/tfs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http://tfsqa.mmm.com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http://tfsqa.mmm.com/reports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2864" y="4963213"/>
            <a:ext cx="19720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http://tfs.mmm.com:8080/tfs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http://tfs.mmm.com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16"/>
              </a:rPr>
              <a:t>http://tfs.mmm.com/reports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5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Enterprise TFS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6402916" cy="4144962"/>
          </a:xfrm>
        </p:spPr>
        <p:txBody>
          <a:bodyPr/>
          <a:lstStyle/>
          <a:p>
            <a:r>
              <a:rPr lang="en-US" dirty="0" smtClean="0"/>
              <a:t>Centralized Repository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Improved Disaster Recovery</a:t>
            </a:r>
          </a:p>
          <a:p>
            <a:pPr lvl="1"/>
            <a:r>
              <a:rPr lang="en-US" dirty="0"/>
              <a:t>Increased collaboration/sharing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Support Specialists – customization, maintenance and support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Visibility – customized Key Performance Indicators (KPI’s)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Training – increased knowledge of capabilities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6941" y="206188"/>
            <a:ext cx="4504514" cy="5661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15200" y="5948082"/>
            <a:ext cx="483497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Infography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created by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InCycle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Software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Source information from Forrester:  The Total, Economic Impact of Microsoft Application Life Cycle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Mangement</a:t>
            </a:r>
            <a:endParaRPr lang="en-US" sz="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2916194"/>
            <a:ext cx="10972800" cy="1145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808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Team Foundation Server (TFS)?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257139"/>
            <a:ext cx="6677025" cy="155098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Team </a:t>
            </a:r>
            <a:r>
              <a:rPr lang="en-US" sz="2000" b="1" dirty="0"/>
              <a:t>Foundation Server</a:t>
            </a:r>
            <a:r>
              <a:rPr lang="en-US" sz="2000" dirty="0"/>
              <a:t> is a Microsoft product which provides source code management, reporting, requirements management, project management, automated builds, lab management, testing and release management capabilities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http://arsenalcontent/redirectURL.aspx?ContentID=148675&amp;Url=Marketing/VSTS%202010%20Stadium%20Graphic%20-%20NDA08102008174509/vsts_diagram1_v3_3block_print.png&amp;Portal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0066" y="516709"/>
            <a:ext cx="4395018" cy="30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825683" y="2739303"/>
            <a:ext cx="4196983" cy="3911860"/>
            <a:chOff x="825683" y="2739303"/>
            <a:chExt cx="4196983" cy="391186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61820359"/>
                </p:ext>
              </p:extLst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154518" y="3945944"/>
              <a:ext cx="17075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72216" y="410483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/>
              <a:t>Application Lifecycle Management </a:t>
            </a:r>
            <a:r>
              <a:rPr lang="en-US" sz="2000" dirty="0"/>
              <a:t>using Visual Studio Team Foundation Server provides proven practices to manage application lifecycle. Manage source code across teams; develop, build, and test applications; plan projects, track work, and report progress. </a:t>
            </a:r>
          </a:p>
        </p:txBody>
      </p:sp>
    </p:spTree>
    <p:extLst>
      <p:ext uri="{BB962C8B-B14F-4D97-AF65-F5344CB8AC3E}">
        <p14:creationId xmlns:p14="http://schemas.microsoft.com/office/powerpoint/2010/main" val="37236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TFS?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5871858" y="2592380"/>
            <a:ext cx="138505" cy="1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29" tIns="34265" rIns="68529" bIns="34265">
            <a:spAutoFit/>
          </a:bodyPr>
          <a:lstStyle/>
          <a:p>
            <a:pPr algn="ctr"/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4876800" cy="559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36" y="2259935"/>
            <a:ext cx="1066800" cy="10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05" y="1473352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50" y="3422376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20310"/>
            <a:ext cx="2650236" cy="565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40" y="3145457"/>
            <a:ext cx="2072546" cy="138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71" y="1263239"/>
            <a:ext cx="99669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7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ALM Landscape at 3M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4613249" y="2639876"/>
            <a:ext cx="138505" cy="1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29" tIns="34265" rIns="68529" bIns="34265">
            <a:spAutoFit/>
          </a:bodyPr>
          <a:lstStyle/>
          <a:p>
            <a:pPr algn="ctr"/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4834" y="1534878"/>
            <a:ext cx="3180294" cy="212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7411" y="1852480"/>
            <a:ext cx="781444" cy="67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8953" y="1881095"/>
            <a:ext cx="781444" cy="67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0518" y="2754350"/>
            <a:ext cx="781444" cy="676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95033" y="2749008"/>
            <a:ext cx="781444" cy="676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81129" y="1404249"/>
            <a:ext cx="1294077" cy="131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57251" y="1702821"/>
            <a:ext cx="781444" cy="676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16047" y="1976609"/>
            <a:ext cx="308943" cy="414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1097" y="2024845"/>
            <a:ext cx="308943" cy="4145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28082" y="2885409"/>
            <a:ext cx="308943" cy="414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52154" y="2885409"/>
            <a:ext cx="308943" cy="4145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48401" y="1846029"/>
            <a:ext cx="308943" cy="4145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18822" y="2885409"/>
            <a:ext cx="1175470" cy="1132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2044" y="3104179"/>
            <a:ext cx="781444" cy="6766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38294" y="3235239"/>
            <a:ext cx="308943" cy="4145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90332" y="3847497"/>
            <a:ext cx="1096444" cy="137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0813" y="4096570"/>
            <a:ext cx="575482" cy="6217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26686" y="3748587"/>
            <a:ext cx="2162600" cy="142032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5058" y="4020606"/>
            <a:ext cx="781444" cy="6766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5952" y="4380025"/>
            <a:ext cx="781444" cy="6766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31308" y="4151666"/>
            <a:ext cx="308943" cy="4145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92203" y="4511085"/>
            <a:ext cx="308943" cy="4145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23793" y="3328801"/>
            <a:ext cx="581540" cy="7741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52095" y="2451822"/>
            <a:ext cx="906979" cy="14927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97443" y="3780813"/>
            <a:ext cx="658196" cy="5066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74049" y="4126073"/>
            <a:ext cx="1029810" cy="353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23705" y="1845549"/>
            <a:ext cx="267463" cy="2977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685078" y="1875968"/>
            <a:ext cx="267463" cy="2977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55814" y="2749008"/>
            <a:ext cx="267463" cy="2977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382972" y="2747848"/>
            <a:ext cx="267463" cy="2977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53302" y="1703602"/>
            <a:ext cx="267463" cy="2977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80194" y="4751821"/>
            <a:ext cx="267463" cy="2977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827570" y="4760742"/>
            <a:ext cx="267463" cy="2977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58832" y="4760742"/>
            <a:ext cx="267463" cy="2977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500418" y="3105346"/>
            <a:ext cx="267463" cy="2977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94350" y="4010092"/>
            <a:ext cx="267463" cy="297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54327" y="4372431"/>
            <a:ext cx="267463" cy="297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8855" y="1988433"/>
            <a:ext cx="41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0163" y="211117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285" y="1124362"/>
            <a:ext cx="5765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TFS in wide use across 3M – up to 30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with staff to maintain, backup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Annual cost per server = $42k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30 servers = $1.2M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more systems coming online every day!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Decentralized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within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Small scale development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Lack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common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Little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 no reuse of solutions across groups/divisions/company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Redundancy of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Underutilization of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3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Who would use ETFS?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7507816" cy="4519611"/>
          </a:xfrm>
        </p:spPr>
        <p:txBody>
          <a:bodyPr/>
          <a:lstStyle/>
          <a:p>
            <a:r>
              <a:rPr lang="en-US" sz="2000" dirty="0" smtClean="0"/>
              <a:t>Project Management – plan, schedule, assign and track a project</a:t>
            </a:r>
          </a:p>
          <a:p>
            <a:r>
              <a:rPr lang="en-US" sz="2000" dirty="0" smtClean="0"/>
              <a:t>Business Analyst – record and track requirements</a:t>
            </a:r>
          </a:p>
          <a:p>
            <a:r>
              <a:rPr lang="en-US" sz="2000" dirty="0" smtClean="0"/>
              <a:t>Tester – track bugs – what’s fixed, what to test</a:t>
            </a:r>
          </a:p>
          <a:p>
            <a:r>
              <a:rPr lang="en-US" sz="2000" dirty="0"/>
              <a:t>Software development teams – Windows / Android / iOS / embedded systems</a:t>
            </a:r>
          </a:p>
          <a:p>
            <a:r>
              <a:rPr lang="en-US" sz="2000" dirty="0" err="1"/>
              <a:t>DevOps</a:t>
            </a:r>
            <a:r>
              <a:rPr lang="en-US" sz="2000" dirty="0"/>
              <a:t> – automated build, test and </a:t>
            </a:r>
            <a:r>
              <a:rPr lang="en-US" sz="2000" dirty="0" smtClean="0"/>
              <a:t>deploy</a:t>
            </a:r>
          </a:p>
          <a:p>
            <a:r>
              <a:rPr lang="en-US" sz="2000" dirty="0" smtClean="0"/>
              <a:t>Stakeholders – see progress of project</a:t>
            </a:r>
            <a:endParaRPr lang="en-US" sz="2000" dirty="0"/>
          </a:p>
          <a:p>
            <a:r>
              <a:rPr lang="en-US" sz="2000" dirty="0" smtClean="0"/>
              <a:t>Regulatory – track requirements and outstanding issues</a:t>
            </a:r>
          </a:p>
          <a:p>
            <a:r>
              <a:rPr lang="en-US" sz="2000" dirty="0" smtClean="0"/>
              <a:t>Product teams (e.g., </a:t>
            </a:r>
            <a:r>
              <a:rPr lang="en-US" sz="2000" dirty="0" err="1" smtClean="0"/>
              <a:t>XBox</a:t>
            </a:r>
            <a:r>
              <a:rPr lang="en-US" sz="2000" dirty="0" smtClean="0"/>
              <a:t>) have successfully used TFS for hardware/software delivery.</a:t>
            </a:r>
          </a:p>
          <a:p>
            <a:r>
              <a:rPr lang="en-US" sz="2000" dirty="0" smtClean="0"/>
              <a:t>Globally available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63" y="1418253"/>
            <a:ext cx="377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SEMS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7536391" cy="99069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Build, Deployment, Configuration, Testing and production deployment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54" y="212369"/>
            <a:ext cx="3271030" cy="310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8" y="2428875"/>
            <a:ext cx="6229350" cy="4039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14454" y="3593993"/>
            <a:ext cx="4265654" cy="14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SEMS </a:t>
            </a:r>
            <a:r>
              <a:rPr lang="en-US" sz="1400" b="1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Team Onboarding and Migration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Service Enhancements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 </a:t>
            </a:r>
            <a:r>
              <a:rPr lang="en-US" sz="1400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 for SEMS and Division Teams (T&amp;M)</a:t>
            </a:r>
          </a:p>
        </p:txBody>
      </p:sp>
    </p:spTree>
    <p:extLst>
      <p:ext uri="{BB962C8B-B14F-4D97-AF65-F5344CB8AC3E}">
        <p14:creationId xmlns:p14="http://schemas.microsoft.com/office/powerpoint/2010/main" val="339444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Team Roadmap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2112524"/>
              </p:ext>
            </p:extLst>
          </p:nvPr>
        </p:nvGraphicFramePr>
        <p:xfrm>
          <a:off x="-187326" y="1445976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491616" y="735986"/>
            <a:ext cx="3393468" cy="1316036"/>
            <a:chOff x="8491616" y="1150939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8491617" y="1150939"/>
              <a:ext cx="3393467" cy="3479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Build - 2014 Q4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1616" y="1515509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contractor)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91616" y="2219284"/>
            <a:ext cx="3393468" cy="1324016"/>
            <a:chOff x="8491615" y="2628859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/>
            <p:cNvSpPr txBox="1"/>
            <p:nvPr/>
          </p:nvSpPr>
          <p:spPr>
            <a:xfrm>
              <a:off x="8491616" y="2628859"/>
              <a:ext cx="3393467" cy="3458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Adopt - 2015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1615" y="2993429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3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contractor)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91616" y="3701966"/>
            <a:ext cx="3393468" cy="1346284"/>
            <a:chOff x="8491615" y="4111541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8491616" y="4111541"/>
              <a:ext cx="3393467" cy="340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Mature - 2016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91615" y="4476111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hire)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9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8982581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2"/>
            </p:custDataLst>
          </p:nvPr>
        </p:nvSpPr>
        <p:spPr>
          <a:xfrm>
            <a:off x="9610615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>
            <p:custDataLst>
              <p:tags r:id="rId3"/>
            </p:custDataLst>
          </p:nvPr>
        </p:nvSpPr>
        <p:spPr>
          <a:xfrm>
            <a:off x="10218389" y="2529064"/>
            <a:ext cx="615142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2014 Timeline</a:t>
            </a:r>
            <a:endParaRPr lang="en-US" dirty="0"/>
          </a:p>
        </p:txBody>
      </p:sp>
      <p:sp>
        <p:nvSpPr>
          <p:cNvPr id="118" name="Rectangle 117"/>
          <p:cNvSpPr/>
          <p:nvPr>
            <p:custDataLst>
              <p:tags r:id="rId4"/>
            </p:custDataLst>
          </p:nvPr>
        </p:nvSpPr>
        <p:spPr>
          <a:xfrm>
            <a:off x="2232009" y="2513435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>
            <p:custDataLst>
              <p:tags r:id="rId5"/>
            </p:custDataLst>
          </p:nvPr>
        </p:nvSpPr>
        <p:spPr>
          <a:xfrm>
            <a:off x="1288225" y="2559686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2014</a:t>
            </a:r>
            <a:endParaRPr lang="en-US" sz="27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>
            <p:custDataLst>
              <p:tags r:id="rId6"/>
            </p:custDataLst>
          </p:nvPr>
        </p:nvSpPr>
        <p:spPr>
          <a:xfrm>
            <a:off x="223200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1" name="Straight Connector 120"/>
          <p:cNvCxnSpPr/>
          <p:nvPr>
            <p:custDataLst>
              <p:tags r:id="rId7"/>
            </p:custDataLst>
          </p:nvPr>
        </p:nvCxnSpPr>
        <p:spPr>
          <a:xfrm>
            <a:off x="28600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>
            <p:custDataLst>
              <p:tags r:id="rId8"/>
            </p:custDataLst>
          </p:nvPr>
        </p:nvSpPr>
        <p:spPr>
          <a:xfrm>
            <a:off x="28600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9"/>
            </p:custDataLst>
          </p:nvPr>
        </p:nvCxnSpPr>
        <p:spPr>
          <a:xfrm>
            <a:off x="3427299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>
            <p:custDataLst>
              <p:tags r:id="rId10"/>
            </p:custDataLst>
          </p:nvPr>
        </p:nvSpPr>
        <p:spPr>
          <a:xfrm>
            <a:off x="342729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July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5" name="Straight Connector 124"/>
          <p:cNvCxnSpPr/>
          <p:nvPr>
            <p:custDataLst>
              <p:tags r:id="rId11"/>
            </p:custDataLst>
          </p:nvPr>
        </p:nvCxnSpPr>
        <p:spPr>
          <a:xfrm>
            <a:off x="405533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>
            <p:custDataLst>
              <p:tags r:id="rId12"/>
            </p:custDataLst>
          </p:nvPr>
        </p:nvSpPr>
        <p:spPr>
          <a:xfrm>
            <a:off x="405533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7" name="Straight Connector 126"/>
          <p:cNvCxnSpPr/>
          <p:nvPr>
            <p:custDataLst>
              <p:tags r:id="rId13"/>
            </p:custDataLst>
          </p:nvPr>
        </p:nvCxnSpPr>
        <p:spPr>
          <a:xfrm>
            <a:off x="4663108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>
            <p:custDataLst>
              <p:tags r:id="rId14"/>
            </p:custDataLst>
          </p:nvPr>
        </p:nvSpPr>
        <p:spPr>
          <a:xfrm>
            <a:off x="4663108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9" name="Straight Connector 128"/>
          <p:cNvCxnSpPr/>
          <p:nvPr>
            <p:custDataLst>
              <p:tags r:id="rId15"/>
            </p:custDataLst>
          </p:nvPr>
        </p:nvCxnSpPr>
        <p:spPr>
          <a:xfrm>
            <a:off x="52911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>
            <p:custDataLst>
              <p:tags r:id="rId16"/>
            </p:custDataLst>
          </p:nvPr>
        </p:nvSpPr>
        <p:spPr>
          <a:xfrm>
            <a:off x="52911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1" name="Straight Connector 130"/>
          <p:cNvCxnSpPr/>
          <p:nvPr>
            <p:custDataLst>
              <p:tags r:id="rId17"/>
            </p:custDataLst>
          </p:nvPr>
        </p:nvCxnSpPr>
        <p:spPr>
          <a:xfrm>
            <a:off x="5898917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>
            <p:custDataLst>
              <p:tags r:id="rId18"/>
            </p:custDataLst>
          </p:nvPr>
        </p:nvSpPr>
        <p:spPr>
          <a:xfrm>
            <a:off x="5898917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9"/>
            </p:custDataLst>
          </p:nvPr>
        </p:nvCxnSpPr>
        <p:spPr>
          <a:xfrm>
            <a:off x="6526952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>
            <p:custDataLst>
              <p:tags r:id="rId20"/>
            </p:custDataLst>
          </p:nvPr>
        </p:nvSpPr>
        <p:spPr>
          <a:xfrm>
            <a:off x="6526952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Dec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5" name="Straight Connector 134"/>
          <p:cNvCxnSpPr/>
          <p:nvPr>
            <p:custDataLst>
              <p:tags r:id="rId21"/>
            </p:custDataLst>
          </p:nvPr>
        </p:nvCxnSpPr>
        <p:spPr>
          <a:xfrm>
            <a:off x="7154986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>
            <p:custDataLst>
              <p:tags r:id="rId22"/>
            </p:custDataLst>
          </p:nvPr>
        </p:nvSpPr>
        <p:spPr>
          <a:xfrm>
            <a:off x="7154986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7" name="Straight Connector 136"/>
          <p:cNvCxnSpPr/>
          <p:nvPr>
            <p:custDataLst>
              <p:tags r:id="rId23"/>
            </p:custDataLst>
          </p:nvPr>
        </p:nvCxnSpPr>
        <p:spPr>
          <a:xfrm>
            <a:off x="7762760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>
            <p:custDataLst>
              <p:tags r:id="rId24"/>
            </p:custDataLst>
          </p:nvPr>
        </p:nvSpPr>
        <p:spPr>
          <a:xfrm>
            <a:off x="7762760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Straight Connector 138"/>
          <p:cNvCxnSpPr/>
          <p:nvPr>
            <p:custDataLst>
              <p:tags r:id="rId25"/>
            </p:custDataLst>
          </p:nvPr>
        </p:nvCxnSpPr>
        <p:spPr>
          <a:xfrm>
            <a:off x="8390794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>
            <p:custDataLst>
              <p:tags r:id="rId26"/>
            </p:custDataLst>
          </p:nvPr>
        </p:nvSpPr>
        <p:spPr>
          <a:xfrm>
            <a:off x="8390794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ectangle 140"/>
          <p:cNvSpPr/>
          <p:nvPr>
            <p:custDataLst>
              <p:tags r:id="rId27"/>
            </p:custDataLst>
          </p:nvPr>
        </p:nvSpPr>
        <p:spPr>
          <a:xfrm>
            <a:off x="2232009" y="2957935"/>
            <a:ext cx="5133188" cy="635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2" name="Isosceles Triangle 141"/>
          <p:cNvSpPr/>
          <p:nvPr>
            <p:custDataLst>
              <p:tags r:id="rId28"/>
            </p:custDataLst>
          </p:nvPr>
        </p:nvSpPr>
        <p:spPr>
          <a:xfrm>
            <a:off x="4418969" y="2915495"/>
            <a:ext cx="127000" cy="139700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>
            <p:custDataLst>
              <p:tags r:id="rId29"/>
            </p:custDataLst>
          </p:nvPr>
        </p:nvSpPr>
        <p:spPr>
          <a:xfrm>
            <a:off x="4060064" y="3140067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Today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4" name="Isosceles Triangle 143"/>
          <p:cNvSpPr/>
          <p:nvPr>
            <p:custDataLst>
              <p:tags r:id="rId30"/>
            </p:custDataLst>
          </p:nvPr>
        </p:nvSpPr>
        <p:spPr>
          <a:xfrm rot="10800000">
            <a:off x="8251108" y="2260788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>
            <p:custDataLst>
              <p:tags r:id="rId31"/>
            </p:custDataLst>
          </p:nvPr>
        </p:nvSpPr>
        <p:spPr>
          <a:xfrm>
            <a:off x="7641508" y="1305522"/>
            <a:ext cx="1524000" cy="664797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HIS Target for all TFS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>
            <p:custDataLst>
              <p:tags r:id="rId32"/>
            </p:custDataLst>
          </p:nvPr>
        </p:nvSpPr>
        <p:spPr>
          <a:xfrm>
            <a:off x="8045942" y="1980296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Isosceles Triangle 146"/>
          <p:cNvSpPr/>
          <p:nvPr>
            <p:custDataLst>
              <p:tags r:id="rId33"/>
            </p:custDataLst>
          </p:nvPr>
        </p:nvSpPr>
        <p:spPr>
          <a:xfrm rot="10800000">
            <a:off x="6996925" y="2229703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>
            <p:custDataLst>
              <p:tags r:id="rId34"/>
            </p:custDataLst>
          </p:nvPr>
        </p:nvSpPr>
        <p:spPr>
          <a:xfrm>
            <a:off x="6531002" y="1574571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9" name="Isosceles Triangle 148"/>
          <p:cNvSpPr/>
          <p:nvPr>
            <p:custDataLst>
              <p:tags r:id="rId35"/>
            </p:custDataLst>
          </p:nvPr>
        </p:nvSpPr>
        <p:spPr>
          <a:xfrm rot="10800000">
            <a:off x="4524395" y="2240914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36"/>
            </p:custDataLst>
          </p:nvPr>
        </p:nvSpPr>
        <p:spPr>
          <a:xfrm>
            <a:off x="4091926" y="1568808"/>
            <a:ext cx="129146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Startup Investment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37"/>
            </p:custDataLst>
          </p:nvPr>
        </p:nvSpPr>
        <p:spPr>
          <a:xfrm>
            <a:off x="4399275" y="1981744"/>
            <a:ext cx="55213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Sept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Isosceles Triangle 151"/>
          <p:cNvSpPr/>
          <p:nvPr>
            <p:custDataLst>
              <p:tags r:id="rId38"/>
            </p:custDataLst>
          </p:nvPr>
        </p:nvSpPr>
        <p:spPr>
          <a:xfrm rot="10800000">
            <a:off x="2211624" y="2249653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39"/>
            </p:custDataLst>
          </p:nvPr>
        </p:nvSpPr>
        <p:spPr>
          <a:xfrm>
            <a:off x="1842842" y="1753068"/>
            <a:ext cx="1143000" cy="2271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Pre-NTI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40"/>
            </p:custDataLst>
          </p:nvPr>
        </p:nvSpPr>
        <p:spPr>
          <a:xfrm>
            <a:off x="2061681" y="2005581"/>
            <a:ext cx="69192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May 5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41"/>
            </p:custDataLst>
          </p:nvPr>
        </p:nvSpPr>
        <p:spPr>
          <a:xfrm>
            <a:off x="6877562" y="1993337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572460959"/>
              </p:ext>
            </p:extLst>
          </p:nvPr>
        </p:nvGraphicFramePr>
        <p:xfrm>
          <a:off x="2243615" y="2957935"/>
          <a:ext cx="7414004" cy="31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cxnSp>
        <p:nvCxnSpPr>
          <p:cNvPr id="52" name="Straight Connector 51"/>
          <p:cNvCxnSpPr/>
          <p:nvPr>
            <p:custDataLst>
              <p:tags r:id="rId42"/>
            </p:custDataLst>
          </p:nvPr>
        </p:nvCxnSpPr>
        <p:spPr>
          <a:xfrm>
            <a:off x="8982581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3"/>
            </p:custDataLst>
          </p:nvPr>
        </p:nvCxnSpPr>
        <p:spPr>
          <a:xfrm>
            <a:off x="9610615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4"/>
            </p:custDataLst>
          </p:nvPr>
        </p:nvCxnSpPr>
        <p:spPr>
          <a:xfrm>
            <a:off x="10218389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>
            <p:custDataLst>
              <p:tags r:id="rId45"/>
            </p:custDataLst>
          </p:nvPr>
        </p:nvSpPr>
        <p:spPr>
          <a:xfrm rot="10800000">
            <a:off x="10656929" y="2251546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>
            <p:custDataLst>
              <p:tags r:id="rId46"/>
            </p:custDataLst>
          </p:nvPr>
        </p:nvSpPr>
        <p:spPr>
          <a:xfrm>
            <a:off x="10047329" y="1517879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All HIS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>
            <p:custDataLst>
              <p:tags r:id="rId47"/>
            </p:custDataLst>
          </p:nvPr>
        </p:nvSpPr>
        <p:spPr>
          <a:xfrm>
            <a:off x="10451763" y="1971054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6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TFS Technology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Value Added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Enterprise Software Development Process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IS_Template_PHYSICIAN-FOR-CUSTOMERS_Wide_Editable">
  <a:themeElements>
    <a:clrScheme name="HIS_2012">
      <a:dk1>
        <a:sysClr val="windowText" lastClr="000000"/>
      </a:dk1>
      <a:lt1>
        <a:sysClr val="window" lastClr="FFFFFF"/>
      </a:lt1>
      <a:dk2>
        <a:srgbClr val="666666"/>
      </a:dk2>
      <a:lt2>
        <a:srgbClr val="666666"/>
      </a:lt2>
      <a:accent1>
        <a:srgbClr val="0070C0"/>
      </a:accent1>
      <a:accent2>
        <a:srgbClr val="D02800"/>
      </a:accent2>
      <a:accent3>
        <a:srgbClr val="63701A"/>
      </a:accent3>
      <a:accent4>
        <a:srgbClr val="6274B9"/>
      </a:accent4>
      <a:accent5>
        <a:srgbClr val="00AAD2"/>
      </a:accent5>
      <a:accent6>
        <a:srgbClr val="F2B129"/>
      </a:accent6>
      <a:hlink>
        <a:srgbClr val="003760"/>
      </a:hlink>
      <a:folHlink>
        <a:srgbClr val="9C1E0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0C259A7161F438FA784257010334D" ma:contentTypeVersion="0" ma:contentTypeDescription="Create a new document." ma:contentTypeScope="" ma:versionID="31bbff30afe39222d43b4451390330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bbac300d77a95f839093bb4e9174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5D228A-4BAF-4C40-AF91-0BCA72AD3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400CD-2340-446E-865A-049DEA867F5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501587-7F88-4155-AD34-6DC9D24E5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63208</TotalTime>
  <Words>878</Words>
  <Application>Microsoft Office PowerPoint</Application>
  <PresentationFormat>Widescreen</PresentationFormat>
  <Paragraphs>215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Black</vt:lpstr>
      <vt:lpstr>Arial Narrow</vt:lpstr>
      <vt:lpstr>Calibri</vt:lpstr>
      <vt:lpstr>Segoe UI</vt:lpstr>
      <vt:lpstr>Wingdings</vt:lpstr>
      <vt:lpstr>3_CRPL</vt:lpstr>
      <vt:lpstr>4_CRPL</vt:lpstr>
      <vt:lpstr>HIS_Template_PHYSICIAN-FOR-CUSTOMERS_Wide_Editable</vt:lpstr>
      <vt:lpstr>PowerPoint Presentation</vt:lpstr>
      <vt:lpstr>What is Team Foundation Server (TFS)?</vt:lpstr>
      <vt:lpstr>Why TFS?</vt:lpstr>
      <vt:lpstr>Current ALM Landscape at 3M</vt:lpstr>
      <vt:lpstr>Who would use ETFS?</vt:lpstr>
      <vt:lpstr>SEMS DevOps</vt:lpstr>
      <vt:lpstr>ETFS Team Roadmap</vt:lpstr>
      <vt:lpstr>ETFS 2014 Timeline</vt:lpstr>
      <vt:lpstr>Technology Platform and Roadmap</vt:lpstr>
      <vt:lpstr>Task Timeline</vt:lpstr>
      <vt:lpstr>ETFS Architecture for QA and PROD</vt:lpstr>
      <vt:lpstr>ETFS - Environments</vt:lpstr>
      <vt:lpstr>Benefits of Enterprise TFS 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TFS</dc:title>
  <dc:creator>Mike O'Brien</dc:creator>
  <cp:lastModifiedBy>Mike O'Brien</cp:lastModifiedBy>
  <cp:revision>220</cp:revision>
  <cp:lastPrinted>2014-09-11T18:55:32Z</cp:lastPrinted>
  <dcterms:created xsi:type="dcterms:W3CDTF">2014-07-31T16:04:00Z</dcterms:created>
  <dcterms:modified xsi:type="dcterms:W3CDTF">2014-09-30T17:37:15Z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0x010100B7D0C259A7161F438FA784257010334D</vt:lpwstr>
  </property>
</Properties>
</file>