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05" r:id="rId7"/>
    <p:sldId id="260" r:id="rId8"/>
    <p:sldId id="274" r:id="rId9"/>
    <p:sldId id="300" r:id="rId10"/>
    <p:sldId id="272" r:id="rId11"/>
    <p:sldId id="276" r:id="rId12"/>
    <p:sldId id="302" r:id="rId13"/>
    <p:sldId id="303" r:id="rId14"/>
    <p:sldId id="304" r:id="rId15"/>
    <p:sldId id="278" r:id="rId16"/>
    <p:sldId id="287" r:id="rId17"/>
    <p:sldId id="281" r:id="rId18"/>
    <p:sldId id="280" r:id="rId19"/>
    <p:sldId id="301" r:id="rId20"/>
    <p:sldId id="263" r:id="rId21"/>
    <p:sldId id="264" r:id="rId22"/>
    <p:sldId id="282" r:id="rId23"/>
    <p:sldId id="291" r:id="rId24"/>
    <p:sldId id="265" r:id="rId25"/>
    <p:sldId id="290" r:id="rId26"/>
    <p:sldId id="266" r:id="rId27"/>
    <p:sldId id="289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284" r:id="rId36"/>
    <p:sldId id="26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FC3D-061C-4B52-B1D6-C6FE8B20F67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vsarbranchingguide.codeplex.com/downloads/get/80199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1403.asp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1368.aspx" TargetMode="External"/><Relationship Id="rId7" Type="http://schemas.openxmlformats.org/officeDocument/2006/relationships/hyperlink" Target="mailto:meobrien@mmm.com" TargetMode="External"/><Relationship Id="rId2" Type="http://schemas.openxmlformats.org/officeDocument/2006/relationships/hyperlink" Target="http://semstf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tfs.mmm.com/_layouts/15/start.aspx#/Shared%20Documents/Forms/AllItems.aspx" TargetMode="External"/><Relationship Id="rId4" Type="http://schemas.openxmlformats.org/officeDocument/2006/relationships/hyperlink" Target="https://visualstudiogallery.msdn.microsoft.com/f017b10c-02b4-4d6d-9845-58a06545627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emstfs:8080/tf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emstfs:8080/tf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tf.codeplex.com/" TargetMode="External"/><Relationship Id="rId2" Type="http://schemas.openxmlformats.org/officeDocument/2006/relationships/hyperlink" Target="http://msdn.microsoft.com/en-us/library/gg413285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visualstudiogallery.msdn.microsoft.com/06c8e056-7f77-4a5c-9b8b-49318c143df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Enterprise Team Foundation Server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Developer Training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Getting Connected, Source Control, &amp; Work Items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66" y="5257800"/>
            <a:ext cx="4008467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173678" cy="441041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Unit of work within TFS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 Item Type defines “schema” of work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customized,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add new fields, define states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98" y="3671789"/>
            <a:ext cx="5762883" cy="228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 Items -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173678" cy="441041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Demo: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work item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Kanban</a:t>
            </a:r>
          </a:p>
          <a:p>
            <a:pPr lvl="2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33" y="1825625"/>
            <a:ext cx="5762883" cy="228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5865" y="1570335"/>
            <a:ext cx="6065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Map the source control folder to a 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Recommend mapping the top level source control folder to a short local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$/</a:t>
            </a:r>
            <a:r>
              <a:rPr lang="en-US" sz="2400" dirty="0" err="1" smtClean="0"/>
              <a:t>ProjectName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  c:\projects\ProjectName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973" y="1167011"/>
            <a:ext cx="4925619" cy="47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5865" y="1570335"/>
            <a:ext cx="6065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Map the source control folder to a 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Recommend mapping the top level source control folder to a short local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$/</a:t>
            </a:r>
            <a:r>
              <a:rPr lang="en-US" sz="2400" dirty="0" err="1" smtClean="0"/>
              <a:t>ProjectName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  c:\projects\ProjectName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43" y="1474027"/>
            <a:ext cx="5180993" cy="4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199" y="1690688"/>
            <a:ext cx="5612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You can map individual folders to local folders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This approach is powerful for configuration, but can be confusing for long term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Can assign security permissions per folder – leads to confusion unless tightly managed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01" y="1299326"/>
            <a:ext cx="1857375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199" y="1690688"/>
            <a:ext cx="8264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can have multiple workspaces - d</a:t>
            </a:r>
            <a:r>
              <a:rPr lang="en-US" sz="2400" dirty="0" smtClean="0">
                <a:sym typeface="Wingdings" panose="05000000000000000000" pitchFamily="2" charset="2"/>
              </a:rPr>
              <a:t>efault is your computer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If using multiple computers, you will have multiple Workspaces – but each is computer specific.  I.e., not re-usable across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29" y="4297872"/>
            <a:ext cx="7172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 – Advanced Settings</a:t>
            </a: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1690687"/>
            <a:ext cx="53666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Local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Best for offline use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Does not set +R bit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Files are scanned for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Server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File state managed on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Connection to server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Permissions: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Public workspaces allow multiple users on the same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95" y="1500168"/>
            <a:ext cx="5803905" cy="35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60371" cy="1325563"/>
          </a:xfrm>
        </p:spPr>
        <p:txBody>
          <a:bodyPr/>
          <a:lstStyle/>
          <a:p>
            <a:r>
              <a:rPr lang="en-US" dirty="0" smtClean="0"/>
              <a:t>Source Control Structure</a:t>
            </a: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3743131" cy="4351338"/>
          </a:xfrm>
        </p:spPr>
        <p:txBody>
          <a:bodyPr/>
          <a:lstStyle/>
          <a:p>
            <a:r>
              <a:rPr lang="en-US" dirty="0" smtClean="0"/>
              <a:t>Excellent guidance from the ALM Rangers on Branching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vsarbranchingguide.codeplex.com/downloads/get/801996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71" y="365125"/>
            <a:ext cx="7097194" cy="5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I get my code into TFS?</a:t>
            </a:r>
          </a:p>
          <a:p>
            <a:endParaRPr lang="en-US" dirty="0" smtClean="0"/>
          </a:p>
          <a:p>
            <a:r>
              <a:rPr lang="en-US" dirty="0" smtClean="0"/>
              <a:t>Easiest Method</a:t>
            </a:r>
          </a:p>
          <a:p>
            <a:pPr lvl="1"/>
            <a:r>
              <a:rPr lang="en-US" dirty="0" smtClean="0"/>
              <a:t>create and/or copy code into working path</a:t>
            </a:r>
          </a:p>
          <a:p>
            <a:pPr lvl="1"/>
            <a:r>
              <a:rPr lang="en-US" dirty="0" smtClean="0"/>
              <a:t>“add to source control”</a:t>
            </a:r>
          </a:p>
          <a:p>
            <a:pPr lvl="1"/>
            <a:r>
              <a:rPr lang="en-US" dirty="0" smtClean="0"/>
              <a:t>Check 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Note:  each Check-in is call a ‘</a:t>
            </a:r>
            <a:r>
              <a:rPr lang="en-US" b="1" dirty="0" err="1" smtClean="0"/>
              <a:t>Changeset</a:t>
            </a:r>
            <a:r>
              <a:rPr lang="en-US" b="1" dirty="0" smtClean="0"/>
              <a:t>’ within TFS – and assigned an Id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 smtClean="0"/>
              <a:t>If you have Power Tools installed – add from Windows Explorer</a:t>
            </a:r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75386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do I get my Team’s code?</a:t>
            </a:r>
          </a:p>
          <a:p>
            <a:endParaRPr lang="en-US" sz="2400" dirty="0" smtClean="0"/>
          </a:p>
          <a:p>
            <a:r>
              <a:rPr lang="en-US" sz="2400" dirty="0" smtClean="0"/>
              <a:t>Easiest Method</a:t>
            </a:r>
          </a:p>
          <a:p>
            <a:pPr lvl="1"/>
            <a:r>
              <a:rPr lang="en-US" dirty="0" smtClean="0"/>
              <a:t>Get Latest on top level folder, or on Solution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 smtClean="0"/>
              <a:t>Demo</a:t>
            </a:r>
            <a:r>
              <a:rPr lang="en-US" sz="2400" dirty="0" smtClean="0"/>
              <a:t>:  show Check in, Check out, Get Latest, Show History</a:t>
            </a:r>
            <a:endParaRPr lang="en-US" sz="2400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767" y="1266348"/>
            <a:ext cx="3171825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242" y="3372750"/>
            <a:ext cx="3181350" cy="26003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9868930" y="2759676"/>
            <a:ext cx="426987" cy="51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823619"/>
            <a:ext cx="6838950" cy="17335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7735330" y="5305168"/>
            <a:ext cx="782594" cy="4530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Licensing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 I connect to TFS?</a:t>
            </a:r>
          </a:p>
          <a:p>
            <a:r>
              <a:rPr lang="en-US" dirty="0" smtClean="0"/>
              <a:t>Source Control</a:t>
            </a:r>
          </a:p>
          <a:p>
            <a:r>
              <a:rPr lang="en-US" dirty="0"/>
              <a:t>Work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Workspaces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Check-in &amp; Checkout</a:t>
            </a:r>
          </a:p>
          <a:p>
            <a:r>
              <a:rPr lang="en-US" dirty="0" smtClean="0"/>
              <a:t>Branching / Merging</a:t>
            </a:r>
          </a:p>
          <a:p>
            <a:r>
              <a:rPr lang="en-US" dirty="0" smtClean="0"/>
              <a:t>Shelve sets</a:t>
            </a:r>
          </a:p>
          <a:p>
            <a:r>
              <a:rPr lang="en-US" dirty="0" smtClean="0"/>
              <a:t>Team Builds</a:t>
            </a:r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7086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Check-in Policies - </a:t>
            </a:r>
            <a:r>
              <a:rPr lang="en-US" sz="2000" dirty="0" smtClean="0"/>
              <a:t>Allows the team to set norms and enforce, such as:</a:t>
            </a:r>
          </a:p>
          <a:p>
            <a:pPr lvl="1"/>
            <a:r>
              <a:rPr lang="en-US" sz="2000" dirty="0" smtClean="0"/>
              <a:t>Check-in comments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Check-in Notes – </a:t>
            </a:r>
            <a:r>
              <a:rPr lang="en-US" sz="2000" dirty="0" smtClean="0"/>
              <a:t>similar – require notes at Check-in time</a:t>
            </a:r>
          </a:p>
          <a:p>
            <a:endParaRPr lang="en-US" dirty="0"/>
          </a:p>
          <a:p>
            <a:r>
              <a:rPr lang="en-US" sz="2400" b="1" dirty="0" smtClean="0"/>
              <a:t>Demo</a:t>
            </a:r>
            <a:r>
              <a:rPr lang="en-US" sz="2400" dirty="0" smtClean="0"/>
              <a:t>:  show Check in, Check out, Get Latest, Show History</a:t>
            </a:r>
            <a:endParaRPr lang="en-US" sz="2400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42" y="452438"/>
            <a:ext cx="31623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/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2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Can get complicated – keep it as simple as possible</a:t>
            </a:r>
          </a:p>
          <a:p>
            <a:endParaRPr lang="en-US" dirty="0"/>
          </a:p>
          <a:p>
            <a:r>
              <a:rPr lang="en-US" dirty="0" smtClean="0"/>
              <a:t>Increased team size or &lt;1 teams = more complicated</a:t>
            </a:r>
          </a:p>
          <a:p>
            <a:endParaRPr lang="en-US" dirty="0"/>
          </a:p>
          <a:p>
            <a:r>
              <a:rPr lang="en-US" dirty="0" smtClean="0"/>
              <a:t>Merge as often as possible – keeps conflicts to minimum</a:t>
            </a:r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43" y="1266347"/>
            <a:ext cx="3889150" cy="3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/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Branching / Merging</a:t>
            </a:r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43" y="1266347"/>
            <a:ext cx="3889150" cy="3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Shelvesets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762"/>
            <a:ext cx="7559351" cy="466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Shelvesets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are useful when you want to stop work for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Interruption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You have pending changes that are not ready for check in, but you need to work on a different task.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Collaboration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You have pending changes that are not ready for check in but you need to share them with another team member.</a:t>
            </a:r>
          </a:p>
          <a:p>
            <a:pPr marL="0" indent="0">
              <a:buNone/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You want another team member to perform a code review of your pending changes.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Private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Before you check in your changes, you can use your automated build system to build and test your code.</a:t>
            </a:r>
          </a:p>
          <a:p>
            <a:pPr marL="0" indent="0">
              <a:buNone/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Backup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You have work in progress that you cannot finish now so you want a backup copy that is stored on your server and available to other team members who might need to access it.</a:t>
            </a:r>
          </a:p>
          <a:p>
            <a:pPr marL="0" indent="0">
              <a:buNone/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Handoff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You have work in progress that you want to hand off to another team member.</a:t>
            </a:r>
          </a:p>
          <a:p>
            <a:pPr marL="457200" lvl="1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8200" y="6176963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Suspend Your Work and Manage Your </a:t>
            </a:r>
            <a:r>
              <a:rPr lang="en-US" sz="1100" b="1" dirty="0" err="1" smtClean="0"/>
              <a:t>Shelvesets</a:t>
            </a:r>
            <a:endParaRPr lang="en-US" sz="1100" b="1" dirty="0" smtClean="0"/>
          </a:p>
          <a:p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msdn.microsoft.com/en-us/library/ms181403.aspx</a:t>
            </a:r>
            <a:endParaRPr lang="en-US" sz="1100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50" y="950896"/>
            <a:ext cx="3787864" cy="26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 a build on ‘trigger’ operations, such as:</a:t>
            </a:r>
          </a:p>
          <a:p>
            <a:pPr lvl="1"/>
            <a:r>
              <a:rPr lang="en-US" dirty="0" smtClean="0"/>
              <a:t>Code Check-in (</a:t>
            </a:r>
            <a:r>
              <a:rPr lang="en-US" dirty="0"/>
              <a:t>C</a:t>
            </a:r>
            <a:r>
              <a:rPr lang="en-US" dirty="0" smtClean="0"/>
              <a:t>ontinuous Integration)</a:t>
            </a:r>
          </a:p>
          <a:p>
            <a:pPr lvl="1"/>
            <a:r>
              <a:rPr lang="en-US" dirty="0" smtClean="0"/>
              <a:t>Fixed time (nightly build)</a:t>
            </a:r>
          </a:p>
          <a:p>
            <a:pPr lvl="1"/>
            <a:r>
              <a:rPr lang="en-US" dirty="0" smtClean="0"/>
              <a:t>Requested (manual build)</a:t>
            </a:r>
          </a:p>
          <a:p>
            <a:endParaRPr lang="en-US" dirty="0" smtClean="0"/>
          </a:p>
          <a:p>
            <a:r>
              <a:rPr lang="en-US" dirty="0" smtClean="0"/>
              <a:t>Automated build can also run Unit Tests to ensure new code is passing automated tests</a:t>
            </a:r>
          </a:p>
          <a:p>
            <a:endParaRPr lang="en-US" dirty="0"/>
          </a:p>
          <a:p>
            <a:r>
              <a:rPr lang="en-US" dirty="0" smtClean="0"/>
              <a:t>Tip:  When performing </a:t>
            </a:r>
            <a:r>
              <a:rPr lang="en-US" smtClean="0"/>
              <a:t>an automated build</a:t>
            </a:r>
            <a:r>
              <a:rPr lang="en-US" dirty="0" smtClean="0"/>
              <a:t>, use the Workspace to only retrieve the minimum source code</a:t>
            </a:r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9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58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Demo – define a new build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Need a build controller &amp; build agents for the Project Collection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17" y="3893522"/>
            <a:ext cx="4705350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14" y="544506"/>
            <a:ext cx="4199653" cy="3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3118"/>
            <a:ext cx="8432472" cy="52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609"/>
            <a:ext cx="8543195" cy="53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078"/>
            <a:ext cx="8570568" cy="53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8935"/>
            <a:ext cx="8574234" cy="53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Licensing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Two methods of licensing for ETFS:</a:t>
            </a:r>
          </a:p>
          <a:p>
            <a:pPr lvl="1"/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Purchase a Team Foundation Server Client Access License (TFS CAL)</a:t>
            </a:r>
          </a:p>
          <a:p>
            <a:pPr lvl="2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“Basic” Team Web Access permission</a:t>
            </a:r>
          </a:p>
          <a:p>
            <a:pPr lvl="1"/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Purchase an MSDN Subscription (all except MSDN Operating System)</a:t>
            </a:r>
          </a:p>
          <a:p>
            <a:pPr lvl="2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Premium, Test Pro, and Ultimate MSDN’s entitle the user to “Advanced” Team Web Access Permission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9547"/>
            <a:ext cx="2752725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91" y="3499547"/>
            <a:ext cx="3019425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883" y="3499547"/>
            <a:ext cx="3086100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176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7678"/>
            <a:ext cx="8482012" cy="52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2813"/>
            <a:ext cx="8465537" cy="52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84" y="617838"/>
            <a:ext cx="10188095" cy="53381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Thank you!</a:t>
            </a:r>
            <a:endParaRPr lang="en-US" sz="3600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8959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Enterprise Team Foundation Server: 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http://tfs.mmm.com</a:t>
            </a: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Version Control – TFVC &amp;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msdn.microsoft.com/en-us/library/ms181368.aspx</a:t>
            </a: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TFS Power Tools for 2013: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visualstudiogallery.msdn.microsoft.com/f017b10c-02b4-4d6d-9845-58a06545627f</a:t>
            </a: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latest version of this file can be found at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http://tfs.mmm.com/</a:t>
            </a: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72308"/>
            <a:ext cx="735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Michael E. O’Brien    </a:t>
            </a:r>
            <a:r>
              <a:rPr lang="en-US" dirty="0">
                <a:hlinkClick r:id="rId7"/>
              </a:rPr>
              <a:t>meobrien@mmm.com</a:t>
            </a:r>
            <a:r>
              <a:rPr lang="en-US" dirty="0"/>
              <a:t>    (651) 733-4652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connect to TFS? -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193692" cy="4410418"/>
          </a:xfrm>
        </p:spPr>
        <p:txBody>
          <a:bodyPr>
            <a:normAutofit/>
          </a:bodyPr>
          <a:lstStyle/>
          <a:p>
            <a:r>
              <a:rPr lang="en-US" dirty="0" smtClean="0"/>
              <a:t>Need ‘Visual Studio Team Explorer’ installed </a:t>
            </a:r>
          </a:p>
          <a:p>
            <a:r>
              <a:rPr lang="en-US" dirty="0" smtClean="0"/>
              <a:t>Need License to connect – CAL (Client Access License) – Team Explorer</a:t>
            </a:r>
          </a:p>
          <a:p>
            <a:r>
              <a:rPr lang="en-US" dirty="0" smtClean="0"/>
              <a:t>If you have any MSDN subscription (except Operating Systems) – you’re licensed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692" y="2373709"/>
            <a:ext cx="3771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connect to TFS?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011" cy="4410418"/>
          </a:xfrm>
        </p:spPr>
        <p:txBody>
          <a:bodyPr>
            <a:normAutofit/>
          </a:bodyPr>
          <a:lstStyle/>
          <a:p>
            <a:r>
              <a:rPr lang="en-US" dirty="0"/>
              <a:t>Visual Studio Team </a:t>
            </a:r>
            <a:r>
              <a:rPr lang="en-US" dirty="0" smtClean="0"/>
              <a:t>Explorer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Team Web Access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://tfs.mmm.com:8080/tfs/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34" y="1690689"/>
            <a:ext cx="6176257" cy="36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connect to TFS? – Team Web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011" cy="4410418"/>
          </a:xfrm>
        </p:spPr>
        <p:txBody>
          <a:bodyPr>
            <a:normAutofit/>
          </a:bodyPr>
          <a:lstStyle/>
          <a:p>
            <a:r>
              <a:rPr lang="en-US" dirty="0" smtClean="0"/>
              <a:t>“But I don’t want to install anything …”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Team Web Access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://tfs.mmm.com:8080/tfs/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1735"/>
            <a:ext cx="5638848" cy="46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connect to TFS? – Linux/OSX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14322" cy="44104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TFS </a:t>
            </a:r>
            <a:r>
              <a:rPr lang="en-US" sz="2400" dirty="0"/>
              <a:t>Everywhere – installs into </a:t>
            </a:r>
            <a:r>
              <a:rPr lang="en-US" sz="2400" dirty="0" smtClean="0"/>
              <a:t>Eclipse perspective</a:t>
            </a:r>
            <a:endParaRPr lang="en-US" sz="24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msdn.microsoft.com/en-us/library/gg413285.aspx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Also installs a command line </a:t>
            </a:r>
            <a:r>
              <a:rPr lang="en-US" sz="2000" dirty="0" smtClean="0"/>
              <a:t>interface</a:t>
            </a:r>
          </a:p>
          <a:p>
            <a:r>
              <a:rPr lang="en-US" sz="2000" dirty="0" smtClean="0"/>
              <a:t>ETFS Team Project with </a:t>
            </a:r>
            <a:r>
              <a:rPr lang="en-US" sz="2000" dirty="0" err="1" smtClean="0"/>
              <a:t>Git</a:t>
            </a:r>
            <a:r>
              <a:rPr lang="en-US" sz="2000" dirty="0" smtClean="0"/>
              <a:t> source control provider</a:t>
            </a:r>
            <a:endParaRPr lang="en-US" sz="20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-TF</a:t>
            </a:r>
          </a:p>
          <a:p>
            <a:pPr marL="457200" lvl="1" indent="0">
              <a:buNone/>
            </a:pPr>
            <a:r>
              <a:rPr lang="en-US" sz="1600" dirty="0" smtClean="0"/>
              <a:t>A </a:t>
            </a:r>
            <a:r>
              <a:rPr lang="en-US" sz="1600" dirty="0"/>
              <a:t>set of cross-platform, command line tools that facilitate sharing of changes between Microsoft Team Foundation </a:t>
            </a:r>
            <a:r>
              <a:rPr lang="en-US" sz="1600" dirty="0" smtClean="0"/>
              <a:t>Server</a:t>
            </a:r>
            <a:r>
              <a:rPr lang="en-US" sz="1600" dirty="0"/>
              <a:t> and </a:t>
            </a:r>
            <a:r>
              <a:rPr lang="en-US" sz="1600" dirty="0" err="1"/>
              <a:t>Git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http://git-tf.codeplex.com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522" y="1690688"/>
            <a:ext cx="4633002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do I connect to TFS? –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3679" cy="441041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But I have “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</a:t>
            </a:r>
            <a:r>
              <a:rPr lang="en-US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Env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X”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I NEED environment integration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Foundation Server MSSCCI Provider</a:t>
            </a:r>
          </a:p>
          <a:p>
            <a:pPr marL="45720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visualstudiogallery.msdn.microsoft.com/06c8e056-7f77-4a5c-9b8b-49318c143df8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173678" cy="441041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 offers 2 type of source control: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Foundation Version Control (TFVC)</a:t>
            </a:r>
          </a:p>
          <a:p>
            <a:pPr lvl="2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Centralized source control</a:t>
            </a:r>
          </a:p>
          <a:p>
            <a:pPr lvl="2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Decentralized</a:t>
            </a:r>
          </a:p>
          <a:p>
            <a:pPr lvl="2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94F57F-00B5-4316-8051-11BC31274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D05478-8556-407E-8546-9EBCE248C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1AFEC-210D-409A-8162-EEB2A3A81E2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18102</TotalTime>
  <Words>1025</Words>
  <Application>Microsoft Office PowerPoint</Application>
  <PresentationFormat>Widescreen</PresentationFormat>
  <Paragraphs>211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Wingdings</vt:lpstr>
      <vt:lpstr>Office Theme</vt:lpstr>
      <vt:lpstr>Enterprise Team Foundation Server</vt:lpstr>
      <vt:lpstr>Agenda</vt:lpstr>
      <vt:lpstr>Licensing</vt:lpstr>
      <vt:lpstr>How do I connect to TFS? - Windows</vt:lpstr>
      <vt:lpstr>How do I connect to TFS?</vt:lpstr>
      <vt:lpstr>How do I connect to TFS? – Team Web Access</vt:lpstr>
      <vt:lpstr>How do I connect to TFS? – Linux/OSX</vt:lpstr>
      <vt:lpstr>How do I connect to TFS? – Etc …</vt:lpstr>
      <vt:lpstr>Source Control</vt:lpstr>
      <vt:lpstr>Work Items</vt:lpstr>
      <vt:lpstr>Work Items - Scrum</vt:lpstr>
      <vt:lpstr>Workspaces</vt:lpstr>
      <vt:lpstr>Workspaces</vt:lpstr>
      <vt:lpstr>Workspaces</vt:lpstr>
      <vt:lpstr>Workspaces</vt:lpstr>
      <vt:lpstr>Workspaces – Advanced Settings</vt:lpstr>
      <vt:lpstr>Source Control Structure</vt:lpstr>
      <vt:lpstr>Check in &amp; Check out</vt:lpstr>
      <vt:lpstr>Check in &amp; Check out</vt:lpstr>
      <vt:lpstr>Check in &amp; Check out</vt:lpstr>
      <vt:lpstr>Branching / Merging</vt:lpstr>
      <vt:lpstr>Branching / Merging</vt:lpstr>
      <vt:lpstr>Shelvesets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 Server</dc:title>
  <dc:creator>Mike O'Brien</dc:creator>
  <cp:lastModifiedBy>Mike O'Brien</cp:lastModifiedBy>
  <cp:revision>82</cp:revision>
  <dcterms:created xsi:type="dcterms:W3CDTF">2013-02-19T16:54:57Z</dcterms:created>
  <dcterms:modified xsi:type="dcterms:W3CDTF">2014-12-05T19:25:36Z</dcterms:modified>
</cp:coreProperties>
</file>