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9" r:id="rId8"/>
    <p:sldId id="277" r:id="rId9"/>
    <p:sldId id="259" r:id="rId10"/>
    <p:sldId id="275" r:id="rId11"/>
    <p:sldId id="260" r:id="rId12"/>
    <p:sldId id="274" r:id="rId13"/>
    <p:sldId id="272" r:id="rId14"/>
    <p:sldId id="276" r:id="rId15"/>
    <p:sldId id="278" r:id="rId16"/>
    <p:sldId id="287" r:id="rId17"/>
    <p:sldId id="281" r:id="rId18"/>
    <p:sldId id="280" r:id="rId19"/>
    <p:sldId id="261" r:id="rId20"/>
    <p:sldId id="263" r:id="rId21"/>
    <p:sldId id="279" r:id="rId22"/>
    <p:sldId id="264" r:id="rId23"/>
    <p:sldId id="282" r:id="rId24"/>
    <p:sldId id="291" r:id="rId25"/>
    <p:sldId id="265" r:id="rId26"/>
    <p:sldId id="290" r:id="rId27"/>
    <p:sldId id="266" r:id="rId28"/>
    <p:sldId id="267" r:id="rId29"/>
    <p:sldId id="289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284" r:id="rId39"/>
    <p:sldId id="286" r:id="rId40"/>
    <p:sldId id="26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7B191E-57E9-413B-BFA2-4F0359B9D3B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F0682C-7294-458F-960D-9899AC21B14F}">
      <dgm:prSet phldrT="[Text]"/>
      <dgm:spPr/>
      <dgm:t>
        <a:bodyPr/>
        <a:lstStyle/>
        <a:p>
          <a:r>
            <a:rPr lang="en-US" dirty="0" smtClean="0"/>
            <a:t>QA</a:t>
          </a:r>
          <a:endParaRPr lang="en-US" dirty="0"/>
        </a:p>
      </dgm:t>
    </dgm:pt>
    <dgm:pt modelId="{71DE4B8E-F855-46A9-8537-38EDC28F29C2}" type="parTrans" cxnId="{1BD67A46-44F9-4194-A0AA-F4A36E4F48DA}">
      <dgm:prSet/>
      <dgm:spPr/>
      <dgm:t>
        <a:bodyPr/>
        <a:lstStyle/>
        <a:p>
          <a:endParaRPr lang="en-US"/>
        </a:p>
      </dgm:t>
    </dgm:pt>
    <dgm:pt modelId="{9230A047-00F3-45AA-9300-E53F4751266E}" type="sibTrans" cxnId="{1BD67A46-44F9-4194-A0AA-F4A36E4F48DA}">
      <dgm:prSet/>
      <dgm:spPr/>
      <dgm:t>
        <a:bodyPr/>
        <a:lstStyle/>
        <a:p>
          <a:endParaRPr lang="en-US"/>
        </a:p>
      </dgm:t>
    </dgm:pt>
    <dgm:pt modelId="{E7F1D808-4ACF-42F3-944B-A8FEA9EA64E6}">
      <dgm:prSet phldrT="[Text]"/>
      <dgm:spPr/>
      <dgm:t>
        <a:bodyPr/>
        <a:lstStyle/>
        <a:p>
          <a:r>
            <a:rPr lang="en-US" dirty="0" smtClean="0"/>
            <a:t>Prod</a:t>
          </a:r>
        </a:p>
      </dgm:t>
    </dgm:pt>
    <dgm:pt modelId="{ED80C7FE-917F-4FF2-9D45-D16B8958DFF1}" type="parTrans" cxnId="{91919E1E-8A21-456A-9B86-9795DDB5AF0B}">
      <dgm:prSet/>
      <dgm:spPr/>
      <dgm:t>
        <a:bodyPr/>
        <a:lstStyle/>
        <a:p>
          <a:endParaRPr lang="en-US"/>
        </a:p>
      </dgm:t>
    </dgm:pt>
    <dgm:pt modelId="{DA4B78A8-07B5-42D9-8592-D789DD0D959E}" type="sibTrans" cxnId="{91919E1E-8A21-456A-9B86-9795DDB5AF0B}">
      <dgm:prSet/>
      <dgm:spPr/>
      <dgm:t>
        <a:bodyPr/>
        <a:lstStyle/>
        <a:p>
          <a:endParaRPr lang="en-US"/>
        </a:p>
      </dgm:t>
    </dgm:pt>
    <dgm:pt modelId="{FDEEE5EC-15A7-41F5-B261-4276466AE1DB}">
      <dgm:prSet phldrT="[Text]"/>
      <dgm:spPr/>
      <dgm:t>
        <a:bodyPr/>
        <a:lstStyle/>
        <a:p>
          <a:r>
            <a:rPr lang="en-US" dirty="0" err="1" smtClean="0"/>
            <a:t>Dev</a:t>
          </a:r>
          <a:endParaRPr lang="en-US" dirty="0"/>
        </a:p>
      </dgm:t>
    </dgm:pt>
    <dgm:pt modelId="{6061813E-D80E-4709-9C3F-B0D0A6983C69}" type="sibTrans" cxnId="{52C23581-DF8F-4048-918A-D5655C227051}">
      <dgm:prSet/>
      <dgm:spPr/>
      <dgm:t>
        <a:bodyPr/>
        <a:lstStyle/>
        <a:p>
          <a:endParaRPr lang="en-US"/>
        </a:p>
      </dgm:t>
    </dgm:pt>
    <dgm:pt modelId="{422B2504-51D4-49E3-B180-87193B0E20F4}" type="parTrans" cxnId="{52C23581-DF8F-4048-918A-D5655C227051}">
      <dgm:prSet/>
      <dgm:spPr/>
      <dgm:t>
        <a:bodyPr/>
        <a:lstStyle/>
        <a:p>
          <a:endParaRPr lang="en-US"/>
        </a:p>
      </dgm:t>
    </dgm:pt>
    <dgm:pt modelId="{202C612A-833B-476C-8B14-C94352FC6EB1}" type="pres">
      <dgm:prSet presAssocID="{A07B191E-57E9-413B-BFA2-4F0359B9D3B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6B5AFC-F005-4707-8D53-3FCCC2A1BC9D}" type="pres">
      <dgm:prSet presAssocID="{A07B191E-57E9-413B-BFA2-4F0359B9D3B4}" presName="dummyMaxCanvas" presStyleCnt="0">
        <dgm:presLayoutVars/>
      </dgm:prSet>
      <dgm:spPr/>
    </dgm:pt>
    <dgm:pt modelId="{544CF2FD-47FF-4ECA-BF7D-68E985744D5F}" type="pres">
      <dgm:prSet presAssocID="{A07B191E-57E9-413B-BFA2-4F0359B9D3B4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41336-B455-4CDD-AEEF-5F602A810996}" type="pres">
      <dgm:prSet presAssocID="{A07B191E-57E9-413B-BFA2-4F0359B9D3B4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12BB29-6BE5-4589-877F-FF7BC57085FA}" type="pres">
      <dgm:prSet presAssocID="{A07B191E-57E9-413B-BFA2-4F0359B9D3B4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1F6C96-140F-4AE3-81EE-27A931FED6A6}" type="pres">
      <dgm:prSet presAssocID="{A07B191E-57E9-413B-BFA2-4F0359B9D3B4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207039-627C-488E-ACB2-132E3650FFB2}" type="pres">
      <dgm:prSet presAssocID="{A07B191E-57E9-413B-BFA2-4F0359B9D3B4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2F0D9-D15C-42FD-A95D-F28541DBF5CE}" type="pres">
      <dgm:prSet presAssocID="{A07B191E-57E9-413B-BFA2-4F0359B9D3B4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979C3D-C227-4343-B1F4-EFFA4B72B698}" type="pres">
      <dgm:prSet presAssocID="{A07B191E-57E9-413B-BFA2-4F0359B9D3B4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210A1-12AE-4B0B-BDCA-2193C3EEBB59}" type="pres">
      <dgm:prSet presAssocID="{A07B191E-57E9-413B-BFA2-4F0359B9D3B4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C23581-DF8F-4048-918A-D5655C227051}" srcId="{A07B191E-57E9-413B-BFA2-4F0359B9D3B4}" destId="{FDEEE5EC-15A7-41F5-B261-4276466AE1DB}" srcOrd="0" destOrd="0" parTransId="{422B2504-51D4-49E3-B180-87193B0E20F4}" sibTransId="{6061813E-D80E-4709-9C3F-B0D0A6983C69}"/>
    <dgm:cxn modelId="{2607DF33-B12A-4B04-AD81-9F3C920E2975}" type="presOf" srcId="{45F0682C-7294-458F-960D-9899AC21B14F}" destId="{B7979C3D-C227-4343-B1F4-EFFA4B72B698}" srcOrd="1" destOrd="0" presId="urn:microsoft.com/office/officeart/2005/8/layout/vProcess5"/>
    <dgm:cxn modelId="{3376799F-FE3A-4A83-BB1C-EAB8E6D75D53}" type="presOf" srcId="{6061813E-D80E-4709-9C3F-B0D0A6983C69}" destId="{A41F6C96-140F-4AE3-81EE-27A931FED6A6}" srcOrd="0" destOrd="0" presId="urn:microsoft.com/office/officeart/2005/8/layout/vProcess5"/>
    <dgm:cxn modelId="{92461968-C75F-4963-A195-3F210A6F5430}" type="presOf" srcId="{E7F1D808-4ACF-42F3-944B-A8FEA9EA64E6}" destId="{2C8210A1-12AE-4B0B-BDCA-2193C3EEBB59}" srcOrd="1" destOrd="0" presId="urn:microsoft.com/office/officeart/2005/8/layout/vProcess5"/>
    <dgm:cxn modelId="{85D69918-5D26-4CA8-8A61-D1729D46E63A}" type="presOf" srcId="{45F0682C-7294-458F-960D-9899AC21B14F}" destId="{AC441336-B455-4CDD-AEEF-5F602A810996}" srcOrd="0" destOrd="0" presId="urn:microsoft.com/office/officeart/2005/8/layout/vProcess5"/>
    <dgm:cxn modelId="{6E6CC88F-984B-4436-B171-57985C922437}" type="presOf" srcId="{A07B191E-57E9-413B-BFA2-4F0359B9D3B4}" destId="{202C612A-833B-476C-8B14-C94352FC6EB1}" srcOrd="0" destOrd="0" presId="urn:microsoft.com/office/officeart/2005/8/layout/vProcess5"/>
    <dgm:cxn modelId="{FD3411F5-9EB3-4A6C-8046-3DF5ED0FA319}" type="presOf" srcId="{FDEEE5EC-15A7-41F5-B261-4276466AE1DB}" destId="{A652F0D9-D15C-42FD-A95D-F28541DBF5CE}" srcOrd="1" destOrd="0" presId="urn:microsoft.com/office/officeart/2005/8/layout/vProcess5"/>
    <dgm:cxn modelId="{C6B454A0-5ECF-46C7-8ADC-660898DEB4C1}" type="presOf" srcId="{E7F1D808-4ACF-42F3-944B-A8FEA9EA64E6}" destId="{9B12BB29-6BE5-4589-877F-FF7BC57085FA}" srcOrd="0" destOrd="0" presId="urn:microsoft.com/office/officeart/2005/8/layout/vProcess5"/>
    <dgm:cxn modelId="{E16775C0-CE56-4669-9E9F-4CB6220AC323}" type="presOf" srcId="{FDEEE5EC-15A7-41F5-B261-4276466AE1DB}" destId="{544CF2FD-47FF-4ECA-BF7D-68E985744D5F}" srcOrd="0" destOrd="0" presId="urn:microsoft.com/office/officeart/2005/8/layout/vProcess5"/>
    <dgm:cxn modelId="{1BD67A46-44F9-4194-A0AA-F4A36E4F48DA}" srcId="{A07B191E-57E9-413B-BFA2-4F0359B9D3B4}" destId="{45F0682C-7294-458F-960D-9899AC21B14F}" srcOrd="1" destOrd="0" parTransId="{71DE4B8E-F855-46A9-8537-38EDC28F29C2}" sibTransId="{9230A047-00F3-45AA-9300-E53F4751266E}"/>
    <dgm:cxn modelId="{91919E1E-8A21-456A-9B86-9795DDB5AF0B}" srcId="{A07B191E-57E9-413B-BFA2-4F0359B9D3B4}" destId="{E7F1D808-4ACF-42F3-944B-A8FEA9EA64E6}" srcOrd="2" destOrd="0" parTransId="{ED80C7FE-917F-4FF2-9D45-D16B8958DFF1}" sibTransId="{DA4B78A8-07B5-42D9-8592-D789DD0D959E}"/>
    <dgm:cxn modelId="{61E7EF43-22A8-4F7E-9BF3-74CDE1132A4C}" type="presOf" srcId="{9230A047-00F3-45AA-9300-E53F4751266E}" destId="{17207039-627C-488E-ACB2-132E3650FFB2}" srcOrd="0" destOrd="0" presId="urn:microsoft.com/office/officeart/2005/8/layout/vProcess5"/>
    <dgm:cxn modelId="{E206384F-9BF1-4D13-B7D2-1760C8FE238D}" type="presParOf" srcId="{202C612A-833B-476C-8B14-C94352FC6EB1}" destId="{BF6B5AFC-F005-4707-8D53-3FCCC2A1BC9D}" srcOrd="0" destOrd="0" presId="urn:microsoft.com/office/officeart/2005/8/layout/vProcess5"/>
    <dgm:cxn modelId="{776670B5-B21B-40F4-993F-66F75B5A15E8}" type="presParOf" srcId="{202C612A-833B-476C-8B14-C94352FC6EB1}" destId="{544CF2FD-47FF-4ECA-BF7D-68E985744D5F}" srcOrd="1" destOrd="0" presId="urn:microsoft.com/office/officeart/2005/8/layout/vProcess5"/>
    <dgm:cxn modelId="{1E8BD404-B075-47C2-A6F9-05D87BBC93EB}" type="presParOf" srcId="{202C612A-833B-476C-8B14-C94352FC6EB1}" destId="{AC441336-B455-4CDD-AEEF-5F602A810996}" srcOrd="2" destOrd="0" presId="urn:microsoft.com/office/officeart/2005/8/layout/vProcess5"/>
    <dgm:cxn modelId="{F31DD4AC-00AC-4D8F-BE53-1349DC7BFCF6}" type="presParOf" srcId="{202C612A-833B-476C-8B14-C94352FC6EB1}" destId="{9B12BB29-6BE5-4589-877F-FF7BC57085FA}" srcOrd="3" destOrd="0" presId="urn:microsoft.com/office/officeart/2005/8/layout/vProcess5"/>
    <dgm:cxn modelId="{CEF6820F-98F1-4531-BD1C-BACE6CD243B5}" type="presParOf" srcId="{202C612A-833B-476C-8B14-C94352FC6EB1}" destId="{A41F6C96-140F-4AE3-81EE-27A931FED6A6}" srcOrd="4" destOrd="0" presId="urn:microsoft.com/office/officeart/2005/8/layout/vProcess5"/>
    <dgm:cxn modelId="{428CF5AB-5A61-48A9-BCFA-6896E12929F9}" type="presParOf" srcId="{202C612A-833B-476C-8B14-C94352FC6EB1}" destId="{17207039-627C-488E-ACB2-132E3650FFB2}" srcOrd="5" destOrd="0" presId="urn:microsoft.com/office/officeart/2005/8/layout/vProcess5"/>
    <dgm:cxn modelId="{2FD00251-A20E-4270-AA1B-3E09A81D6971}" type="presParOf" srcId="{202C612A-833B-476C-8B14-C94352FC6EB1}" destId="{A652F0D9-D15C-42FD-A95D-F28541DBF5CE}" srcOrd="6" destOrd="0" presId="urn:microsoft.com/office/officeart/2005/8/layout/vProcess5"/>
    <dgm:cxn modelId="{E3FF28D5-7C96-4847-B66B-7BCF6F47991B}" type="presParOf" srcId="{202C612A-833B-476C-8B14-C94352FC6EB1}" destId="{B7979C3D-C227-4343-B1F4-EFFA4B72B698}" srcOrd="7" destOrd="0" presId="urn:microsoft.com/office/officeart/2005/8/layout/vProcess5"/>
    <dgm:cxn modelId="{FF6ACA3C-0347-4571-9101-FE330A79EAF6}" type="presParOf" srcId="{202C612A-833B-476C-8B14-C94352FC6EB1}" destId="{2C8210A1-12AE-4B0B-BDCA-2193C3EEBB5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6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3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8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8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1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3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9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4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FC3D-061C-4B52-B1D6-C6FE8B20F67D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21F1D-C6AB-49F1-88CF-9D89EFD5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7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harry/archive/2013/02/11/ctp-for-visual-studio-2012-update-2-vs-2012-2-is-available.aspx" TargetMode="External"/><Relationship Id="rId2" Type="http://schemas.openxmlformats.org/officeDocument/2006/relationships/hyperlink" Target="http://msdn.microsoft.com/en-us/library/gg413285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visualstudiogallery.msdn.microsoft.com/b5b5053e-af34-4fa3-9098-aaa3f3f007c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ms181403.aspx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81368(VS.100).aspx" TargetMode="External"/><Relationship Id="rId2" Type="http://schemas.openxmlformats.org/officeDocument/2006/relationships/hyperlink" Target="http://semstf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eobrien@mmm.com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oelonsoftware.com/articles/fog0000000043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emstfs:8080/tfs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Foundation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1 – Introduction, Getting Connected &amp; Source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766" y="1554097"/>
            <a:ext cx="4008467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connect to TFS?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0418"/>
          </a:xfrm>
        </p:spPr>
        <p:txBody>
          <a:bodyPr>
            <a:normAutofit/>
          </a:bodyPr>
          <a:lstStyle/>
          <a:p>
            <a:r>
              <a:rPr lang="en-US" dirty="0"/>
              <a:t>Mac OS X / Linux / Unix</a:t>
            </a:r>
          </a:p>
          <a:p>
            <a:pPr marL="457200" lvl="1" indent="0">
              <a:buNone/>
            </a:pPr>
            <a:r>
              <a:rPr lang="en-US" sz="2000" dirty="0"/>
              <a:t>TFS Everywhere – installs into </a:t>
            </a:r>
            <a:r>
              <a:rPr lang="en-US" sz="2000" dirty="0" smtClean="0"/>
              <a:t>Eclipse perspective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hlinkClick r:id="rId2"/>
              </a:rPr>
              <a:t>http://msdn.microsoft.com/en-us/library/gg413285.aspx</a:t>
            </a:r>
            <a:endParaRPr lang="en-US" sz="2000" dirty="0"/>
          </a:p>
          <a:p>
            <a:endParaRPr lang="en-US" dirty="0" smtClean="0"/>
          </a:p>
          <a:p>
            <a:r>
              <a:rPr lang="en-US" dirty="0" err="1" smtClean="0"/>
              <a:t>Xcode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/>
              <a:t>Team Foundation Server 2012 with GIT support</a:t>
            </a:r>
          </a:p>
          <a:p>
            <a:pPr marL="457200" lvl="1" indent="0">
              <a:buNone/>
            </a:pP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blogs.msdn.com/b/bharry/archive/2013/02/11/ctp-for-visual-studio-2012-update-2-vs-2012-2-is-available.aspx</a:t>
            </a:r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8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connect to TFS? – </a:t>
            </a:r>
            <a:r>
              <a:rPr lang="en-US" dirty="0" err="1" smtClean="0"/>
              <a:t>Etc</a:t>
            </a:r>
            <a:r>
              <a:rPr lang="en-US" dirty="0" smtClean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73679" cy="4410418"/>
          </a:xfrm>
        </p:spPr>
        <p:txBody>
          <a:bodyPr>
            <a:normAutofit/>
          </a:bodyPr>
          <a:lstStyle/>
          <a:p>
            <a:r>
              <a:rPr lang="en-US" dirty="0" smtClean="0"/>
              <a:t>But I have “</a:t>
            </a:r>
            <a:r>
              <a:rPr lang="en-US" i="1" dirty="0" smtClean="0"/>
              <a:t>Development </a:t>
            </a:r>
            <a:r>
              <a:rPr lang="en-US" i="1" dirty="0" err="1" smtClean="0"/>
              <a:t>Env</a:t>
            </a:r>
            <a:r>
              <a:rPr lang="en-US" i="1" dirty="0" smtClean="0"/>
              <a:t> X”</a:t>
            </a:r>
            <a:r>
              <a:rPr lang="en-US" dirty="0" smtClean="0"/>
              <a:t> and I NEED environment integration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Team Foundation Server MSSCCI Provider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visualstudiogallery.msdn.microsoft.com/b5b5053e-af34-4fa3-9098-aaa3f3f007cd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5865" y="1570335"/>
            <a:ext cx="60651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Map the source control folder to a local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Recommend mapping the top level source control folder to a short local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$/</a:t>
            </a:r>
            <a:r>
              <a:rPr lang="en-US" sz="2400" dirty="0" err="1" smtClean="0"/>
              <a:t>ProjectName</a:t>
            </a:r>
            <a:r>
              <a:rPr lang="en-US" sz="2400" dirty="0" smtClean="0"/>
              <a:t>  </a:t>
            </a:r>
            <a:r>
              <a:rPr lang="en-US" sz="2400" dirty="0" smtClean="0">
                <a:sym typeface="Wingdings" panose="05000000000000000000" pitchFamily="2" charset="2"/>
              </a:rPr>
              <a:t>  c:\projects\ProjectName</a:t>
            </a:r>
          </a:p>
          <a:p>
            <a:endParaRPr lang="en-US" sz="2400" dirty="0">
              <a:sym typeface="Wingdings" panose="05000000000000000000" pitchFamily="2" charset="2"/>
            </a:endParaRPr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973" y="1167011"/>
            <a:ext cx="4925619" cy="47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5865" y="1570335"/>
            <a:ext cx="60651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Map the source control folder to a local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Recommend mapping the top level source control folder to a short local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$/</a:t>
            </a:r>
            <a:r>
              <a:rPr lang="en-US" sz="2400" dirty="0" err="1" smtClean="0"/>
              <a:t>ProjectName</a:t>
            </a:r>
            <a:r>
              <a:rPr lang="en-US" sz="2400" dirty="0" smtClean="0"/>
              <a:t>  </a:t>
            </a:r>
            <a:r>
              <a:rPr lang="en-US" sz="2400" dirty="0" smtClean="0">
                <a:sym typeface="Wingdings" panose="05000000000000000000" pitchFamily="2" charset="2"/>
              </a:rPr>
              <a:t>  c:\projects\ProjectName</a:t>
            </a:r>
          </a:p>
          <a:p>
            <a:endParaRPr lang="en-US" sz="2400" dirty="0"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643" y="1474027"/>
            <a:ext cx="5180993" cy="40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4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8199" y="1690688"/>
            <a:ext cx="56120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Wingdings" panose="05000000000000000000" pitchFamily="2" charset="2"/>
              </a:rPr>
              <a:t>You can map individual folders to local folders if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Wingdings" panose="05000000000000000000" pitchFamily="2" charset="2"/>
              </a:rPr>
              <a:t>This approach is powerful for configuration, but can be confusing for long term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Wingdings" panose="05000000000000000000" pitchFamily="2" charset="2"/>
              </a:rPr>
              <a:t>Can assign security permissions per folder – leads to confusion unless tightly managed</a:t>
            </a:r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01" y="1299326"/>
            <a:ext cx="1857375" cy="39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8199" y="1690688"/>
            <a:ext cx="82646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You can have multiple workspaces - d</a:t>
            </a:r>
            <a:r>
              <a:rPr lang="en-US" sz="2400" dirty="0" smtClean="0">
                <a:sym typeface="Wingdings" panose="05000000000000000000" pitchFamily="2" charset="2"/>
              </a:rPr>
              <a:t>efault is your computer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Wingdings" panose="05000000000000000000" pitchFamily="2" charset="2"/>
              </a:rPr>
              <a:t>If using multiple computers, you will have multiple Workspaces – but each is computer specific.  I.e., not re-usable across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229" y="4297872"/>
            <a:ext cx="71723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– 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Promotion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094826"/>
              </p:ext>
            </p:extLst>
          </p:nvPr>
        </p:nvGraphicFramePr>
        <p:xfrm>
          <a:off x="1582918" y="2552844"/>
          <a:ext cx="6155724" cy="30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803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448" y="1445419"/>
            <a:ext cx="4841452" cy="36503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6093248" cy="4351338"/>
          </a:xfrm>
        </p:spPr>
        <p:txBody>
          <a:bodyPr/>
          <a:lstStyle/>
          <a:p>
            <a:r>
              <a:rPr lang="en-US" dirty="0" smtClean="0"/>
              <a:t>When setup in source control, provides a path for source code management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Demo – how to setup </a:t>
            </a:r>
            <a:r>
              <a:rPr lang="en-US" dirty="0"/>
              <a:t>a</a:t>
            </a:r>
            <a:r>
              <a:rPr lang="en-US" dirty="0" smtClean="0"/>
              <a:t> new Team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3799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Tools in Visual Studio help with source code management</a:t>
            </a:r>
          </a:p>
          <a:p>
            <a:endParaRPr lang="en-US" dirty="0" smtClean="0"/>
          </a:p>
          <a:p>
            <a:r>
              <a:rPr lang="en-US" dirty="0" smtClean="0"/>
              <a:t>Enable visualization of code with tools to compare and merge</a:t>
            </a:r>
          </a:p>
          <a:p>
            <a:endParaRPr lang="en-US" dirty="0" smtClean="0"/>
          </a:p>
          <a:p>
            <a:r>
              <a:rPr lang="en-US" dirty="0" smtClean="0"/>
              <a:t>Visual Studio 2012 – new merge tool.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192" y="1445419"/>
            <a:ext cx="7010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4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in &amp; Check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I get my code into TFS?</a:t>
            </a:r>
          </a:p>
          <a:p>
            <a:endParaRPr lang="en-US" dirty="0" smtClean="0"/>
          </a:p>
          <a:p>
            <a:r>
              <a:rPr lang="en-US" dirty="0" smtClean="0"/>
              <a:t>Easiest Method</a:t>
            </a:r>
          </a:p>
          <a:p>
            <a:pPr lvl="1"/>
            <a:r>
              <a:rPr lang="en-US" dirty="0" smtClean="0"/>
              <a:t>create and/or copy code into working path</a:t>
            </a:r>
          </a:p>
          <a:p>
            <a:pPr lvl="1"/>
            <a:r>
              <a:rPr lang="en-US" dirty="0" smtClean="0"/>
              <a:t>“add to source control”</a:t>
            </a:r>
          </a:p>
          <a:p>
            <a:pPr lvl="1"/>
            <a:r>
              <a:rPr lang="en-US" dirty="0" smtClean="0"/>
              <a:t>Check in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Note:  each Check-in is call a ‘</a:t>
            </a:r>
            <a:r>
              <a:rPr lang="en-US" b="1" dirty="0" err="1" smtClean="0"/>
              <a:t>Changeset</a:t>
            </a:r>
            <a:r>
              <a:rPr lang="en-US" b="1" dirty="0" smtClean="0"/>
              <a:t>’ within TFS – and assigned an Id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dirty="0" smtClean="0"/>
              <a:t>If you have Power Tools installed – add from Windows Explorer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2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Team Foundation Server (TFS)?</a:t>
            </a:r>
          </a:p>
          <a:p>
            <a:r>
              <a:rPr lang="en-US" dirty="0" smtClean="0"/>
              <a:t>Why should I use TFS?</a:t>
            </a:r>
          </a:p>
          <a:p>
            <a:r>
              <a:rPr lang="en-US" dirty="0" smtClean="0"/>
              <a:t>How do I connect to TFS?</a:t>
            </a:r>
          </a:p>
          <a:p>
            <a:r>
              <a:rPr lang="en-US" dirty="0" smtClean="0"/>
              <a:t>Source Control</a:t>
            </a:r>
          </a:p>
          <a:p>
            <a:r>
              <a:rPr lang="en-US" dirty="0" smtClean="0"/>
              <a:t>Workspaces</a:t>
            </a:r>
          </a:p>
          <a:p>
            <a:r>
              <a:rPr lang="en-US" dirty="0" smtClean="0"/>
              <a:t>Project Structure</a:t>
            </a:r>
          </a:p>
          <a:p>
            <a:r>
              <a:rPr lang="en-US" dirty="0" smtClean="0"/>
              <a:t>Check-in </a:t>
            </a:r>
            <a:r>
              <a:rPr lang="en-US" dirty="0" smtClean="0"/>
              <a:t>&amp; Checkout</a:t>
            </a:r>
          </a:p>
          <a:p>
            <a:r>
              <a:rPr lang="en-US" dirty="0" smtClean="0"/>
              <a:t>Branching / Merging</a:t>
            </a:r>
          </a:p>
          <a:p>
            <a:r>
              <a:rPr lang="en-US" dirty="0" smtClean="0"/>
              <a:t>Shelve sets</a:t>
            </a:r>
            <a:endParaRPr lang="en-US" dirty="0" smtClean="0"/>
          </a:p>
          <a:p>
            <a:r>
              <a:rPr lang="en-US" dirty="0" smtClean="0"/>
              <a:t>Team Builds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43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in &amp; Check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753866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do I get my Team’s code?</a:t>
            </a:r>
          </a:p>
          <a:p>
            <a:endParaRPr lang="en-US" sz="2400" dirty="0" smtClean="0"/>
          </a:p>
          <a:p>
            <a:r>
              <a:rPr lang="en-US" sz="2400" dirty="0" smtClean="0"/>
              <a:t>Easiest Method</a:t>
            </a:r>
          </a:p>
          <a:p>
            <a:pPr lvl="1"/>
            <a:r>
              <a:rPr lang="en-US" dirty="0" smtClean="0"/>
              <a:t>Get Latest on top level folder, or on Solution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b="1" dirty="0" smtClean="0"/>
              <a:t>Demo</a:t>
            </a:r>
            <a:r>
              <a:rPr lang="en-US" sz="2400" dirty="0" smtClean="0"/>
              <a:t>:  show Check in, Check out, Get Latest, Show History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4767" y="1266348"/>
            <a:ext cx="3171825" cy="1419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242" y="3372750"/>
            <a:ext cx="3181350" cy="2600325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9868930" y="2759676"/>
            <a:ext cx="426987" cy="510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4823619"/>
            <a:ext cx="6838950" cy="1733550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7735330" y="5305168"/>
            <a:ext cx="782594" cy="4530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5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in &amp; Check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570869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Check-in Policies - </a:t>
            </a:r>
            <a:r>
              <a:rPr lang="en-US" sz="2000" dirty="0" smtClean="0"/>
              <a:t>Allows the team to set norms and enforce, such as:</a:t>
            </a:r>
          </a:p>
          <a:p>
            <a:pPr lvl="1"/>
            <a:r>
              <a:rPr lang="en-US" sz="2000" dirty="0" smtClean="0"/>
              <a:t>Check-in comments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Check-in Notes – </a:t>
            </a:r>
            <a:r>
              <a:rPr lang="en-US" sz="2000" dirty="0" smtClean="0"/>
              <a:t>similar – require notes at Check-in time</a:t>
            </a:r>
          </a:p>
          <a:p>
            <a:endParaRPr lang="en-US" dirty="0"/>
          </a:p>
          <a:p>
            <a:r>
              <a:rPr lang="en-US" sz="2400" b="1" dirty="0" smtClean="0"/>
              <a:t>Demo</a:t>
            </a:r>
            <a:r>
              <a:rPr lang="en-US" sz="2400" dirty="0" smtClean="0"/>
              <a:t>:  show Check in, Check out, Get Latest, Show History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242" y="452438"/>
            <a:ext cx="31623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/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5924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Can get complicated – keep it as simple as possible</a:t>
            </a:r>
          </a:p>
          <a:p>
            <a:endParaRPr lang="en-US" dirty="0"/>
          </a:p>
          <a:p>
            <a:r>
              <a:rPr lang="en-US" dirty="0" smtClean="0"/>
              <a:t>Increased team size or &lt;1 teams = more complicated</a:t>
            </a:r>
          </a:p>
          <a:p>
            <a:endParaRPr lang="en-US" dirty="0"/>
          </a:p>
          <a:p>
            <a:r>
              <a:rPr lang="en-US" dirty="0" smtClean="0"/>
              <a:t>Merge as often as possible – keeps conflicts to minimum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443" y="1266347"/>
            <a:ext cx="3889150" cy="35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/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– Branching / Merging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443" y="1266347"/>
            <a:ext cx="3889150" cy="35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Shelvesets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762"/>
            <a:ext cx="10515600" cy="4661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Shelvesets</a:t>
            </a:r>
            <a:r>
              <a:rPr lang="en-US" dirty="0" smtClean="0"/>
              <a:t> </a:t>
            </a:r>
            <a:r>
              <a:rPr lang="en-US" dirty="0"/>
              <a:t>are useful when you want to stop work for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2200" b="1" dirty="0"/>
              <a:t>Interruption</a:t>
            </a:r>
            <a:r>
              <a:rPr lang="en-US" sz="2200" dirty="0"/>
              <a:t>: </a:t>
            </a:r>
            <a:r>
              <a:rPr lang="en-US" sz="1900" dirty="0"/>
              <a:t>You have pending changes that are not ready for check in, but you need to work on a different task. 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 smtClean="0"/>
              <a:t>Collaboration</a:t>
            </a:r>
            <a:r>
              <a:rPr lang="en-US" sz="2200" dirty="0"/>
              <a:t>: </a:t>
            </a:r>
            <a:r>
              <a:rPr lang="en-US" sz="1900" dirty="0"/>
              <a:t>You have pending changes that are not ready for check in but you need to share them with another team member.</a:t>
            </a:r>
          </a:p>
          <a:p>
            <a:pPr marL="0" indent="0">
              <a:buNone/>
            </a:pPr>
            <a:r>
              <a:rPr lang="en-US" sz="2200" b="1" dirty="0" smtClean="0"/>
              <a:t>Code </a:t>
            </a:r>
            <a:r>
              <a:rPr lang="en-US" sz="2200" b="1" dirty="0"/>
              <a:t>Review</a:t>
            </a:r>
            <a:r>
              <a:rPr lang="en-US" sz="2200" dirty="0"/>
              <a:t>: </a:t>
            </a:r>
            <a:r>
              <a:rPr lang="en-US" sz="1900" dirty="0"/>
              <a:t>You want another team member to perform a code review of your pending changes.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 smtClean="0"/>
              <a:t>Private </a:t>
            </a:r>
            <a:r>
              <a:rPr lang="en-US" sz="2200" b="1" dirty="0"/>
              <a:t>Build</a:t>
            </a:r>
            <a:r>
              <a:rPr lang="en-US" sz="2200" dirty="0"/>
              <a:t>: </a:t>
            </a:r>
            <a:r>
              <a:rPr lang="en-US" sz="1900" dirty="0"/>
              <a:t>Before you check in your changes, you can use your automated build system to build and test your code.</a:t>
            </a:r>
          </a:p>
          <a:p>
            <a:pPr marL="0" indent="0">
              <a:buNone/>
            </a:pPr>
            <a:r>
              <a:rPr lang="en-US" sz="2200" b="1" dirty="0" smtClean="0"/>
              <a:t>Backup</a:t>
            </a:r>
            <a:r>
              <a:rPr lang="en-US" sz="2200" dirty="0"/>
              <a:t>: </a:t>
            </a:r>
            <a:r>
              <a:rPr lang="en-US" sz="1900" dirty="0"/>
              <a:t>You have work in progress that you cannot finish now so you want a backup copy that is stored on your server and available to other team members who might need to access it.</a:t>
            </a:r>
          </a:p>
          <a:p>
            <a:pPr marL="0" indent="0">
              <a:buNone/>
            </a:pPr>
            <a:r>
              <a:rPr lang="en-US" sz="2200" b="1" dirty="0" smtClean="0"/>
              <a:t>Handoff</a:t>
            </a:r>
            <a:r>
              <a:rPr lang="en-US" sz="2200" dirty="0"/>
              <a:t>: </a:t>
            </a:r>
            <a:r>
              <a:rPr lang="en-US" sz="1900" dirty="0"/>
              <a:t>You have work in progress that you want to hand off to another team member.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38200" y="6176963"/>
            <a:ext cx="34868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Suspend Your Work and Manage Your </a:t>
            </a:r>
            <a:r>
              <a:rPr lang="en-US" sz="1100" b="1" dirty="0" err="1" smtClean="0"/>
              <a:t>Shelvesets</a:t>
            </a:r>
            <a:endParaRPr lang="en-US" sz="1100" b="1" dirty="0" smtClean="0"/>
          </a:p>
          <a:p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msdn.microsoft.com/en-us/library/ms181403.aspx</a:t>
            </a:r>
            <a:endParaRPr lang="en-US" sz="11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66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Shelvesets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– Shelve a change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941" y="1445419"/>
            <a:ext cx="4332248" cy="302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 a build on ‘trigger’ operations, such as:</a:t>
            </a:r>
          </a:p>
          <a:p>
            <a:pPr lvl="1"/>
            <a:r>
              <a:rPr lang="en-US" dirty="0" smtClean="0"/>
              <a:t>Code Check-in (</a:t>
            </a:r>
            <a:r>
              <a:rPr lang="en-US" dirty="0"/>
              <a:t>C</a:t>
            </a:r>
            <a:r>
              <a:rPr lang="en-US" dirty="0" smtClean="0"/>
              <a:t>ontinuous Integration)</a:t>
            </a:r>
          </a:p>
          <a:p>
            <a:pPr lvl="1"/>
            <a:r>
              <a:rPr lang="en-US" dirty="0" smtClean="0"/>
              <a:t>Fixed time (nightly build)</a:t>
            </a:r>
          </a:p>
          <a:p>
            <a:pPr lvl="1"/>
            <a:r>
              <a:rPr lang="en-US" dirty="0" smtClean="0"/>
              <a:t>Requested (manual build)</a:t>
            </a:r>
          </a:p>
          <a:p>
            <a:endParaRPr lang="en-US" dirty="0" smtClean="0"/>
          </a:p>
          <a:p>
            <a:r>
              <a:rPr lang="en-US" dirty="0" smtClean="0"/>
              <a:t>Automated build can also run Unit Tests to ensure new code is passing automated tests</a:t>
            </a:r>
          </a:p>
          <a:p>
            <a:endParaRPr lang="en-US" dirty="0"/>
          </a:p>
          <a:p>
            <a:r>
              <a:rPr lang="en-US" dirty="0" smtClean="0"/>
              <a:t>Tip:  When performing </a:t>
            </a:r>
            <a:r>
              <a:rPr lang="en-US" smtClean="0"/>
              <a:t>an automated build</a:t>
            </a:r>
            <a:r>
              <a:rPr lang="en-US" dirty="0" smtClean="0"/>
              <a:t>, use the Workspace to only retrieve the minimum source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9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4581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Demo – define a new build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Need a build machine defined for the Project Collection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675" y="1330926"/>
            <a:ext cx="3324225" cy="240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017" y="4262438"/>
            <a:ext cx="47053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20850"/>
            <a:ext cx="62388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73118"/>
            <a:ext cx="8432472" cy="525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Team Foundation Server (TFS)?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515" y="5629480"/>
            <a:ext cx="10515600" cy="9276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Visual Studio Team Foundation Server 2012 (TFS) is a collaboration platform that facilitates an application lifecycle management (ALM) solution.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15" y="1383958"/>
            <a:ext cx="11642969" cy="41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4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38609"/>
            <a:ext cx="8543195" cy="53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3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30078"/>
            <a:ext cx="8570568" cy="534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28935"/>
            <a:ext cx="8574234" cy="534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3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57678"/>
            <a:ext cx="8482012" cy="52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62813"/>
            <a:ext cx="8465537" cy="527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8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784" y="617838"/>
            <a:ext cx="10188095" cy="53381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Thank you!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0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Session 2:  </a:t>
            </a:r>
            <a:r>
              <a:rPr lang="en-US" dirty="0" smtClean="0"/>
              <a:t>Work Items, Project Management, and having TFS enforce our Process</a:t>
            </a:r>
          </a:p>
          <a:p>
            <a:endParaRPr lang="en-US" dirty="0"/>
          </a:p>
          <a:p>
            <a:r>
              <a:rPr lang="en-US" b="1" dirty="0" smtClean="0"/>
              <a:t>Session 3:   ???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96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SEMS Team Foundation Server:  </a:t>
            </a:r>
            <a:r>
              <a:rPr lang="en-US" dirty="0" smtClean="0">
                <a:hlinkClick r:id="rId2"/>
              </a:rPr>
              <a:t>http://semstfs/</a:t>
            </a:r>
            <a:endParaRPr lang="en-US" dirty="0" smtClean="0"/>
          </a:p>
          <a:p>
            <a:r>
              <a:rPr lang="en-US" dirty="0" smtClean="0"/>
              <a:t>Team Foundation Server - Using Version Control:  </a:t>
            </a:r>
            <a:r>
              <a:rPr lang="en-US" dirty="0" smtClean="0">
                <a:hlinkClick r:id="rId3"/>
              </a:rPr>
              <a:t>http://msdn.microsoft.com/en-us/library/ms181368(VS.100).aspx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6172308"/>
            <a:ext cx="7356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Michael E. O’Brien    </a:t>
            </a:r>
            <a:r>
              <a:rPr lang="en-US" dirty="0">
                <a:hlinkClick r:id="rId6"/>
              </a:rPr>
              <a:t>meobrien@mmm.com</a:t>
            </a:r>
            <a:r>
              <a:rPr lang="en-US" dirty="0"/>
              <a:t>    (651) 733-4652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4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2" y="494268"/>
            <a:ext cx="9771789" cy="46327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2" y="5388570"/>
            <a:ext cx="3477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Backed up nightly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Backups moved off-sight weekly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9551" y="5388570"/>
            <a:ext cx="4972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Support is M-F, 8:00 am – 5:00 pm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SAN based storage model – </a:t>
            </a:r>
            <a:r>
              <a:rPr lang="en-US" dirty="0"/>
              <a:t>“double redundant”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706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use TFS?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Collaboration</a:t>
            </a:r>
          </a:p>
          <a:p>
            <a:pPr marL="0" indent="0">
              <a:buNone/>
            </a:pPr>
            <a:r>
              <a:rPr lang="en-US" dirty="0" smtClean="0"/>
              <a:t>Source Control Integration</a:t>
            </a:r>
          </a:p>
          <a:p>
            <a:pPr marL="0" indent="0">
              <a:buNone/>
            </a:pPr>
            <a:r>
              <a:rPr lang="en-US" dirty="0" smtClean="0"/>
              <a:t>Specification Storage</a:t>
            </a:r>
          </a:p>
          <a:p>
            <a:pPr marL="0" indent="0">
              <a:buNone/>
            </a:pPr>
            <a:r>
              <a:rPr lang="en-US" dirty="0" smtClean="0"/>
              <a:t>WBS (Work Breakdown Structure)</a:t>
            </a:r>
          </a:p>
          <a:p>
            <a:pPr marL="0" indent="0">
              <a:buNone/>
            </a:pPr>
            <a:r>
              <a:rPr lang="en-US" dirty="0" smtClean="0"/>
              <a:t>Progress Reports</a:t>
            </a:r>
          </a:p>
          <a:p>
            <a:pPr marL="0" indent="0">
              <a:buNone/>
            </a:pPr>
            <a:r>
              <a:rPr lang="en-US" dirty="0" smtClean="0"/>
              <a:t>Integrated Builds</a:t>
            </a:r>
          </a:p>
          <a:p>
            <a:pPr marL="0" indent="0">
              <a:buNone/>
            </a:pPr>
            <a:r>
              <a:rPr lang="en-US" dirty="0" smtClean="0"/>
              <a:t>Enables and Supports process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84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use TFS? – Source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Benefits:</a:t>
            </a:r>
          </a:p>
          <a:p>
            <a:r>
              <a:rPr lang="en-US" dirty="0" smtClean="0"/>
              <a:t>Protect Corporate IP</a:t>
            </a:r>
          </a:p>
          <a:p>
            <a:r>
              <a:rPr lang="en-US" dirty="0" smtClean="0"/>
              <a:t>Backup work</a:t>
            </a:r>
          </a:p>
          <a:p>
            <a:r>
              <a:rPr lang="en-US" dirty="0" smtClean="0"/>
              <a:t>Follow progress, history</a:t>
            </a:r>
          </a:p>
          <a:p>
            <a:r>
              <a:rPr lang="en-US" dirty="0" smtClean="0"/>
              <a:t>Store ‘Milestones’</a:t>
            </a:r>
          </a:p>
          <a:p>
            <a:r>
              <a:rPr lang="en-US" dirty="0" smtClean="0"/>
              <a:t>Reproducibility</a:t>
            </a:r>
          </a:p>
          <a:p>
            <a:r>
              <a:rPr lang="en-US" dirty="0" smtClean="0"/>
              <a:t>Sharing Code</a:t>
            </a:r>
          </a:p>
          <a:p>
            <a:r>
              <a:rPr lang="en-US" dirty="0" smtClean="0"/>
              <a:t>Many more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use TFS?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83876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b="1" dirty="0" smtClean="0"/>
              <a:t>The Joel Test</a:t>
            </a:r>
          </a:p>
          <a:p>
            <a:pPr marL="514350" indent="-514350">
              <a:buAutoNum type="arabicPeriod"/>
            </a:pPr>
            <a:r>
              <a:rPr lang="en-US" dirty="0" smtClean="0"/>
              <a:t>Do you use source control?</a:t>
            </a:r>
          </a:p>
          <a:p>
            <a:pPr marL="514350" indent="-514350">
              <a:buAutoNum type="arabicPeriod"/>
            </a:pPr>
            <a:r>
              <a:rPr lang="en-US" dirty="0" smtClean="0"/>
              <a:t>Can you make a build in one step?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Do you make daily builds?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Do you have a bug database?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Do you fix bugs before writing new code?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Do you have an up-to-date schedule?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Do you have a spec?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Do programmers have quiet working conditions?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Do you use the best tools money can buy?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Do you have testers? 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Do new candidates write code during their interview? 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Do you do hallway usability testing?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6176963"/>
            <a:ext cx="8748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hlinkClick r:id="rId4"/>
              </a:rPr>
              <a:t>http://www.joelonsoftware.com/articles/fog0000000043.html</a:t>
            </a:r>
            <a:r>
              <a:rPr lang="en-US" sz="1100" b="1" dirty="0" smtClean="0"/>
              <a:t> - August 9, 2000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7455243" y="1840190"/>
            <a:ext cx="3422473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A score of 12 is perfect, 11 is tolerable, but 10 or lower and you've got serious problems. The truth is that most software organizations are running with a score of 2 or 3, and they need </a:t>
            </a:r>
            <a:r>
              <a:rPr lang="en-US" i="1" dirty="0"/>
              <a:t>serious</a:t>
            </a:r>
            <a:r>
              <a:rPr lang="en-US" dirty="0"/>
              <a:t> help, because companies like Microsoft run at 12 full-time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5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connect to TFS? -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193692" cy="4410418"/>
          </a:xfrm>
        </p:spPr>
        <p:txBody>
          <a:bodyPr>
            <a:normAutofit/>
          </a:bodyPr>
          <a:lstStyle/>
          <a:p>
            <a:r>
              <a:rPr lang="en-US" dirty="0" smtClean="0"/>
              <a:t>Need ‘Visual Studio Team Explorer’ installed </a:t>
            </a:r>
          </a:p>
          <a:p>
            <a:r>
              <a:rPr lang="en-US" dirty="0" smtClean="0"/>
              <a:t>Need License to connect – CAL (Client Access License) – Team Explorer</a:t>
            </a:r>
          </a:p>
          <a:p>
            <a:r>
              <a:rPr lang="en-US" dirty="0" smtClean="0"/>
              <a:t>If you have any MSDN subscription – you’re licensed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692" y="2373709"/>
            <a:ext cx="37719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9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16" y="43657"/>
            <a:ext cx="1314284" cy="9012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connect to TFS? – Team Web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9011" cy="4410418"/>
          </a:xfrm>
        </p:spPr>
        <p:txBody>
          <a:bodyPr>
            <a:normAutofit/>
          </a:bodyPr>
          <a:lstStyle/>
          <a:p>
            <a:r>
              <a:rPr lang="en-US" dirty="0" smtClean="0"/>
              <a:t>But I don’t want to install anything …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Team Web Access</a:t>
            </a:r>
            <a:r>
              <a:rPr lang="en-US" dirty="0"/>
              <a:t>: 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semstfs:8080/tfs/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48 p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79" y="6066631"/>
            <a:ext cx="87471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197" y="1325599"/>
            <a:ext cx="6464623" cy="464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6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D05478-8556-407E-8546-9EBCE248C8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91AFEC-210D-409A-8162-EEB2A3A81E2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94F57F-00B5-4316-8051-11BC31274C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15570</TotalTime>
  <Words>1159</Words>
  <Application>Microsoft Office PowerPoint</Application>
  <PresentationFormat>Widescreen</PresentationFormat>
  <Paragraphs>221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 Theme</vt:lpstr>
      <vt:lpstr>Team Foundation Server</vt:lpstr>
      <vt:lpstr>Agenda</vt:lpstr>
      <vt:lpstr>What is Team Foundation Server (TFS)?</vt:lpstr>
      <vt:lpstr>PowerPoint Presentation</vt:lpstr>
      <vt:lpstr>Why should I use TFS?</vt:lpstr>
      <vt:lpstr>Why should I use TFS? – Source Control</vt:lpstr>
      <vt:lpstr>Why should I use TFS?</vt:lpstr>
      <vt:lpstr>How do I connect to TFS? - Windows</vt:lpstr>
      <vt:lpstr>How do I connect to TFS? – Team Web Access</vt:lpstr>
      <vt:lpstr>How do I connect to TFS?</vt:lpstr>
      <vt:lpstr>How do I connect to TFS? – Etc …</vt:lpstr>
      <vt:lpstr>Workspaces</vt:lpstr>
      <vt:lpstr>Workspaces</vt:lpstr>
      <vt:lpstr>Workspaces</vt:lpstr>
      <vt:lpstr>Workspaces</vt:lpstr>
      <vt:lpstr>Source Control – Project Structure</vt:lpstr>
      <vt:lpstr>Project Structure</vt:lpstr>
      <vt:lpstr>Project Structure</vt:lpstr>
      <vt:lpstr>Check in &amp; Check out</vt:lpstr>
      <vt:lpstr>Check in &amp; Check out</vt:lpstr>
      <vt:lpstr>Check in &amp; Check out</vt:lpstr>
      <vt:lpstr>Branching / Merging</vt:lpstr>
      <vt:lpstr>Branching / Merging</vt:lpstr>
      <vt:lpstr>Shelvesets</vt:lpstr>
      <vt:lpstr>Shelvesets</vt:lpstr>
      <vt:lpstr>Automated Builds</vt:lpstr>
      <vt:lpstr>Automated Builds</vt:lpstr>
      <vt:lpstr>Automated Builds</vt:lpstr>
      <vt:lpstr>Automated Builds</vt:lpstr>
      <vt:lpstr>Automated Builds</vt:lpstr>
      <vt:lpstr>Automated Builds</vt:lpstr>
      <vt:lpstr>Automated Builds</vt:lpstr>
      <vt:lpstr>Automated Builds</vt:lpstr>
      <vt:lpstr>Automated Builds</vt:lpstr>
      <vt:lpstr>PowerPoint Presentation</vt:lpstr>
      <vt:lpstr>Future Sessions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 Server</dc:title>
  <dc:creator>Mike O'Brien</dc:creator>
  <cp:lastModifiedBy>Mike O'Brien</cp:lastModifiedBy>
  <cp:revision>63</cp:revision>
  <dcterms:created xsi:type="dcterms:W3CDTF">2013-02-19T16:54:57Z</dcterms:created>
  <dcterms:modified xsi:type="dcterms:W3CDTF">2014-08-08T14:33:47Z</dcterms:modified>
</cp:coreProperties>
</file>