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7" r:id="rId5"/>
    <p:sldId id="309" r:id="rId6"/>
    <p:sldId id="311" r:id="rId7"/>
    <p:sldId id="310" r:id="rId8"/>
    <p:sldId id="278" r:id="rId9"/>
    <p:sldId id="287" r:id="rId10"/>
    <p:sldId id="281" r:id="rId11"/>
    <p:sldId id="280" r:id="rId12"/>
    <p:sldId id="261" r:id="rId13"/>
    <p:sldId id="263" r:id="rId14"/>
    <p:sldId id="279" r:id="rId15"/>
    <p:sldId id="264" r:id="rId16"/>
    <p:sldId id="282" r:id="rId17"/>
    <p:sldId id="291" r:id="rId18"/>
    <p:sldId id="265" r:id="rId19"/>
    <p:sldId id="290" r:id="rId20"/>
    <p:sldId id="266" r:id="rId21"/>
    <p:sldId id="267" r:id="rId22"/>
    <p:sldId id="28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84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B191E-57E9-413B-BFA2-4F0359B9D3B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0682C-7294-458F-960D-9899AC21B14F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71DE4B8E-F855-46A9-8537-38EDC28F29C2}" type="parTrans" cxnId="{1BD67A46-44F9-4194-A0AA-F4A36E4F48DA}">
      <dgm:prSet/>
      <dgm:spPr/>
      <dgm:t>
        <a:bodyPr/>
        <a:lstStyle/>
        <a:p>
          <a:endParaRPr lang="en-US"/>
        </a:p>
      </dgm:t>
    </dgm:pt>
    <dgm:pt modelId="{9230A047-00F3-45AA-9300-E53F4751266E}" type="sibTrans" cxnId="{1BD67A46-44F9-4194-A0AA-F4A36E4F48DA}">
      <dgm:prSet/>
      <dgm:spPr/>
      <dgm:t>
        <a:bodyPr/>
        <a:lstStyle/>
        <a:p>
          <a:endParaRPr lang="en-US"/>
        </a:p>
      </dgm:t>
    </dgm:pt>
    <dgm:pt modelId="{E7F1D808-4ACF-42F3-944B-A8FEA9EA64E6}">
      <dgm:prSet phldrT="[Text]"/>
      <dgm:spPr/>
      <dgm:t>
        <a:bodyPr/>
        <a:lstStyle/>
        <a:p>
          <a:r>
            <a:rPr lang="en-US" dirty="0" smtClean="0"/>
            <a:t>Prod</a:t>
          </a:r>
        </a:p>
      </dgm:t>
    </dgm:pt>
    <dgm:pt modelId="{ED80C7FE-917F-4FF2-9D45-D16B8958DFF1}" type="parTrans" cxnId="{91919E1E-8A21-456A-9B86-9795DDB5AF0B}">
      <dgm:prSet/>
      <dgm:spPr/>
      <dgm:t>
        <a:bodyPr/>
        <a:lstStyle/>
        <a:p>
          <a:endParaRPr lang="en-US"/>
        </a:p>
      </dgm:t>
    </dgm:pt>
    <dgm:pt modelId="{DA4B78A8-07B5-42D9-8592-D789DD0D959E}" type="sibTrans" cxnId="{91919E1E-8A21-456A-9B86-9795DDB5AF0B}">
      <dgm:prSet/>
      <dgm:spPr/>
      <dgm:t>
        <a:bodyPr/>
        <a:lstStyle/>
        <a:p>
          <a:endParaRPr lang="en-US"/>
        </a:p>
      </dgm:t>
    </dgm:pt>
    <dgm:pt modelId="{FDEEE5EC-15A7-41F5-B261-4276466AE1DB}">
      <dgm:prSet phldrT="[Text]"/>
      <dgm:spPr/>
      <dgm:t>
        <a:bodyPr/>
        <a:lstStyle/>
        <a:p>
          <a:r>
            <a:rPr lang="en-US" dirty="0" err="1" smtClean="0"/>
            <a:t>Dev</a:t>
          </a:r>
          <a:endParaRPr lang="en-US" dirty="0"/>
        </a:p>
      </dgm:t>
    </dgm:pt>
    <dgm:pt modelId="{6061813E-D80E-4709-9C3F-B0D0A6983C69}" type="sibTrans" cxnId="{52C23581-DF8F-4048-918A-D5655C227051}">
      <dgm:prSet/>
      <dgm:spPr/>
      <dgm:t>
        <a:bodyPr/>
        <a:lstStyle/>
        <a:p>
          <a:endParaRPr lang="en-US"/>
        </a:p>
      </dgm:t>
    </dgm:pt>
    <dgm:pt modelId="{422B2504-51D4-49E3-B180-87193B0E20F4}" type="parTrans" cxnId="{52C23581-DF8F-4048-918A-D5655C227051}">
      <dgm:prSet/>
      <dgm:spPr/>
      <dgm:t>
        <a:bodyPr/>
        <a:lstStyle/>
        <a:p>
          <a:endParaRPr lang="en-US"/>
        </a:p>
      </dgm:t>
    </dgm:pt>
    <dgm:pt modelId="{202C612A-833B-476C-8B14-C94352FC6EB1}" type="pres">
      <dgm:prSet presAssocID="{A07B191E-57E9-413B-BFA2-4F0359B9D3B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6B5AFC-F005-4707-8D53-3FCCC2A1BC9D}" type="pres">
      <dgm:prSet presAssocID="{A07B191E-57E9-413B-BFA2-4F0359B9D3B4}" presName="dummyMaxCanvas" presStyleCnt="0">
        <dgm:presLayoutVars/>
      </dgm:prSet>
      <dgm:spPr/>
    </dgm:pt>
    <dgm:pt modelId="{544CF2FD-47FF-4ECA-BF7D-68E985744D5F}" type="pres">
      <dgm:prSet presAssocID="{A07B191E-57E9-413B-BFA2-4F0359B9D3B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41336-B455-4CDD-AEEF-5F602A810996}" type="pres">
      <dgm:prSet presAssocID="{A07B191E-57E9-413B-BFA2-4F0359B9D3B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2BB29-6BE5-4589-877F-FF7BC57085FA}" type="pres">
      <dgm:prSet presAssocID="{A07B191E-57E9-413B-BFA2-4F0359B9D3B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F6C96-140F-4AE3-81EE-27A931FED6A6}" type="pres">
      <dgm:prSet presAssocID="{A07B191E-57E9-413B-BFA2-4F0359B9D3B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07039-627C-488E-ACB2-132E3650FFB2}" type="pres">
      <dgm:prSet presAssocID="{A07B191E-57E9-413B-BFA2-4F0359B9D3B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2F0D9-D15C-42FD-A95D-F28541DBF5CE}" type="pres">
      <dgm:prSet presAssocID="{A07B191E-57E9-413B-BFA2-4F0359B9D3B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79C3D-C227-4343-B1F4-EFFA4B72B698}" type="pres">
      <dgm:prSet presAssocID="{A07B191E-57E9-413B-BFA2-4F0359B9D3B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210A1-12AE-4B0B-BDCA-2193C3EEBB59}" type="pres">
      <dgm:prSet presAssocID="{A07B191E-57E9-413B-BFA2-4F0359B9D3B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23581-DF8F-4048-918A-D5655C227051}" srcId="{A07B191E-57E9-413B-BFA2-4F0359B9D3B4}" destId="{FDEEE5EC-15A7-41F5-B261-4276466AE1DB}" srcOrd="0" destOrd="0" parTransId="{422B2504-51D4-49E3-B180-87193B0E20F4}" sibTransId="{6061813E-D80E-4709-9C3F-B0D0A6983C69}"/>
    <dgm:cxn modelId="{2607DF33-B12A-4B04-AD81-9F3C920E2975}" type="presOf" srcId="{45F0682C-7294-458F-960D-9899AC21B14F}" destId="{B7979C3D-C227-4343-B1F4-EFFA4B72B698}" srcOrd="1" destOrd="0" presId="urn:microsoft.com/office/officeart/2005/8/layout/vProcess5"/>
    <dgm:cxn modelId="{3376799F-FE3A-4A83-BB1C-EAB8E6D75D53}" type="presOf" srcId="{6061813E-D80E-4709-9C3F-B0D0A6983C69}" destId="{A41F6C96-140F-4AE3-81EE-27A931FED6A6}" srcOrd="0" destOrd="0" presId="urn:microsoft.com/office/officeart/2005/8/layout/vProcess5"/>
    <dgm:cxn modelId="{92461968-C75F-4963-A195-3F210A6F5430}" type="presOf" srcId="{E7F1D808-4ACF-42F3-944B-A8FEA9EA64E6}" destId="{2C8210A1-12AE-4B0B-BDCA-2193C3EEBB59}" srcOrd="1" destOrd="0" presId="urn:microsoft.com/office/officeart/2005/8/layout/vProcess5"/>
    <dgm:cxn modelId="{85D69918-5D26-4CA8-8A61-D1729D46E63A}" type="presOf" srcId="{45F0682C-7294-458F-960D-9899AC21B14F}" destId="{AC441336-B455-4CDD-AEEF-5F602A810996}" srcOrd="0" destOrd="0" presId="urn:microsoft.com/office/officeart/2005/8/layout/vProcess5"/>
    <dgm:cxn modelId="{6E6CC88F-984B-4436-B171-57985C922437}" type="presOf" srcId="{A07B191E-57E9-413B-BFA2-4F0359B9D3B4}" destId="{202C612A-833B-476C-8B14-C94352FC6EB1}" srcOrd="0" destOrd="0" presId="urn:microsoft.com/office/officeart/2005/8/layout/vProcess5"/>
    <dgm:cxn modelId="{FD3411F5-9EB3-4A6C-8046-3DF5ED0FA319}" type="presOf" srcId="{FDEEE5EC-15A7-41F5-B261-4276466AE1DB}" destId="{A652F0D9-D15C-42FD-A95D-F28541DBF5CE}" srcOrd="1" destOrd="0" presId="urn:microsoft.com/office/officeart/2005/8/layout/vProcess5"/>
    <dgm:cxn modelId="{C6B454A0-5ECF-46C7-8ADC-660898DEB4C1}" type="presOf" srcId="{E7F1D808-4ACF-42F3-944B-A8FEA9EA64E6}" destId="{9B12BB29-6BE5-4589-877F-FF7BC57085FA}" srcOrd="0" destOrd="0" presId="urn:microsoft.com/office/officeart/2005/8/layout/vProcess5"/>
    <dgm:cxn modelId="{E16775C0-CE56-4669-9E9F-4CB6220AC323}" type="presOf" srcId="{FDEEE5EC-15A7-41F5-B261-4276466AE1DB}" destId="{544CF2FD-47FF-4ECA-BF7D-68E985744D5F}" srcOrd="0" destOrd="0" presId="urn:microsoft.com/office/officeart/2005/8/layout/vProcess5"/>
    <dgm:cxn modelId="{1BD67A46-44F9-4194-A0AA-F4A36E4F48DA}" srcId="{A07B191E-57E9-413B-BFA2-4F0359B9D3B4}" destId="{45F0682C-7294-458F-960D-9899AC21B14F}" srcOrd="1" destOrd="0" parTransId="{71DE4B8E-F855-46A9-8537-38EDC28F29C2}" sibTransId="{9230A047-00F3-45AA-9300-E53F4751266E}"/>
    <dgm:cxn modelId="{91919E1E-8A21-456A-9B86-9795DDB5AF0B}" srcId="{A07B191E-57E9-413B-BFA2-4F0359B9D3B4}" destId="{E7F1D808-4ACF-42F3-944B-A8FEA9EA64E6}" srcOrd="2" destOrd="0" parTransId="{ED80C7FE-917F-4FF2-9D45-D16B8958DFF1}" sibTransId="{DA4B78A8-07B5-42D9-8592-D789DD0D959E}"/>
    <dgm:cxn modelId="{61E7EF43-22A8-4F7E-9BF3-74CDE1132A4C}" type="presOf" srcId="{9230A047-00F3-45AA-9300-E53F4751266E}" destId="{17207039-627C-488E-ACB2-132E3650FFB2}" srcOrd="0" destOrd="0" presId="urn:microsoft.com/office/officeart/2005/8/layout/vProcess5"/>
    <dgm:cxn modelId="{E206384F-9BF1-4D13-B7D2-1760C8FE238D}" type="presParOf" srcId="{202C612A-833B-476C-8B14-C94352FC6EB1}" destId="{BF6B5AFC-F005-4707-8D53-3FCCC2A1BC9D}" srcOrd="0" destOrd="0" presId="urn:microsoft.com/office/officeart/2005/8/layout/vProcess5"/>
    <dgm:cxn modelId="{776670B5-B21B-40F4-993F-66F75B5A15E8}" type="presParOf" srcId="{202C612A-833B-476C-8B14-C94352FC6EB1}" destId="{544CF2FD-47FF-4ECA-BF7D-68E985744D5F}" srcOrd="1" destOrd="0" presId="urn:microsoft.com/office/officeart/2005/8/layout/vProcess5"/>
    <dgm:cxn modelId="{1E8BD404-B075-47C2-A6F9-05D87BBC93EB}" type="presParOf" srcId="{202C612A-833B-476C-8B14-C94352FC6EB1}" destId="{AC441336-B455-4CDD-AEEF-5F602A810996}" srcOrd="2" destOrd="0" presId="urn:microsoft.com/office/officeart/2005/8/layout/vProcess5"/>
    <dgm:cxn modelId="{F31DD4AC-00AC-4D8F-BE53-1349DC7BFCF6}" type="presParOf" srcId="{202C612A-833B-476C-8B14-C94352FC6EB1}" destId="{9B12BB29-6BE5-4589-877F-FF7BC57085FA}" srcOrd="3" destOrd="0" presId="urn:microsoft.com/office/officeart/2005/8/layout/vProcess5"/>
    <dgm:cxn modelId="{CEF6820F-98F1-4531-BD1C-BACE6CD243B5}" type="presParOf" srcId="{202C612A-833B-476C-8B14-C94352FC6EB1}" destId="{A41F6C96-140F-4AE3-81EE-27A931FED6A6}" srcOrd="4" destOrd="0" presId="urn:microsoft.com/office/officeart/2005/8/layout/vProcess5"/>
    <dgm:cxn modelId="{428CF5AB-5A61-48A9-BCFA-6896E12929F9}" type="presParOf" srcId="{202C612A-833B-476C-8B14-C94352FC6EB1}" destId="{17207039-627C-488E-ACB2-132E3650FFB2}" srcOrd="5" destOrd="0" presId="urn:microsoft.com/office/officeart/2005/8/layout/vProcess5"/>
    <dgm:cxn modelId="{2FD00251-A20E-4270-AA1B-3E09A81D6971}" type="presParOf" srcId="{202C612A-833B-476C-8B14-C94352FC6EB1}" destId="{A652F0D9-D15C-42FD-A95D-F28541DBF5CE}" srcOrd="6" destOrd="0" presId="urn:microsoft.com/office/officeart/2005/8/layout/vProcess5"/>
    <dgm:cxn modelId="{E3FF28D5-7C96-4847-B66B-7BCF6F47991B}" type="presParOf" srcId="{202C612A-833B-476C-8B14-C94352FC6EB1}" destId="{B7979C3D-C227-4343-B1F4-EFFA4B72B698}" srcOrd="7" destOrd="0" presId="urn:microsoft.com/office/officeart/2005/8/layout/vProcess5"/>
    <dgm:cxn modelId="{FF6ACA3C-0347-4571-9101-FE330A79EAF6}" type="presParOf" srcId="{202C612A-833B-476C-8B14-C94352FC6EB1}" destId="{2C8210A1-12AE-4B0B-BDCA-2193C3EEBB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81403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1368(VS.100).aspx" TargetMode="External"/><Relationship Id="rId2" Type="http://schemas.openxmlformats.org/officeDocument/2006/relationships/hyperlink" Target="http://semstfs.usac.mm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eobrien@mmm.co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" TargetMode="External"/><Relationship Id="rId2" Type="http://schemas.openxmlformats.org/officeDocument/2006/relationships/hyperlink" Target="http://en.wikipedia.org/wiki/Software_configuration_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en.wikipedia.org/wiki/Revision_contr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 – Source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6" y="1554097"/>
            <a:ext cx="400846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8" y="1445419"/>
            <a:ext cx="4841452" cy="3650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6093248" cy="4351338"/>
          </a:xfrm>
        </p:spPr>
        <p:txBody>
          <a:bodyPr/>
          <a:lstStyle/>
          <a:p>
            <a:r>
              <a:rPr lang="en-US" dirty="0" smtClean="0"/>
              <a:t>When setup in source control, provides a path for source code management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Demo – how to setup </a:t>
            </a:r>
            <a:r>
              <a:rPr lang="en-US" dirty="0"/>
              <a:t>a</a:t>
            </a:r>
            <a:r>
              <a:rPr lang="en-US" dirty="0" smtClean="0"/>
              <a:t> new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79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in Visual Studio help with source code management</a:t>
            </a:r>
          </a:p>
          <a:p>
            <a:endParaRPr lang="en-US" dirty="0" smtClean="0"/>
          </a:p>
          <a:p>
            <a:r>
              <a:rPr lang="en-US" dirty="0" smtClean="0"/>
              <a:t>Enable visualization of code with tools to compare and merge</a:t>
            </a:r>
          </a:p>
          <a:p>
            <a:endParaRPr lang="en-US" dirty="0" smtClean="0"/>
          </a:p>
          <a:p>
            <a:r>
              <a:rPr lang="en-US" dirty="0" smtClean="0"/>
              <a:t>Visual Studio 2012 – new merge tool.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192" y="1445419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I get my code into TFS?</a:t>
            </a:r>
          </a:p>
          <a:p>
            <a:endParaRPr lang="en-US" dirty="0" smtClean="0"/>
          </a:p>
          <a:p>
            <a:r>
              <a:rPr lang="en-US" dirty="0" smtClean="0"/>
              <a:t>Easiest Method</a:t>
            </a:r>
          </a:p>
          <a:p>
            <a:pPr lvl="1"/>
            <a:r>
              <a:rPr lang="en-US" dirty="0" smtClean="0"/>
              <a:t>create and/or copy code into working path</a:t>
            </a:r>
          </a:p>
          <a:p>
            <a:pPr lvl="1"/>
            <a:r>
              <a:rPr lang="en-US" dirty="0" smtClean="0"/>
              <a:t>“add to source control”</a:t>
            </a:r>
          </a:p>
          <a:p>
            <a:pPr lvl="1"/>
            <a:r>
              <a:rPr lang="en-US" dirty="0" smtClean="0"/>
              <a:t>Check 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Note:  each Check-in is called a ‘</a:t>
            </a:r>
            <a:r>
              <a:rPr lang="en-US" b="1" dirty="0" err="1" smtClean="0"/>
              <a:t>Changeset</a:t>
            </a:r>
            <a:r>
              <a:rPr lang="en-US" b="1" dirty="0" smtClean="0"/>
              <a:t>’ within TFS – and assigned an Id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 smtClean="0"/>
              <a:t>If you have Power Tools installed – add from Windows Explorer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1737"/>
            <a:ext cx="767972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 I get my Team’s code?</a:t>
            </a:r>
          </a:p>
          <a:p>
            <a:endParaRPr lang="en-US" sz="2400" dirty="0" smtClean="0"/>
          </a:p>
          <a:p>
            <a:r>
              <a:rPr lang="en-US" sz="2400" dirty="0" smtClean="0"/>
              <a:t>Easiest Method</a:t>
            </a:r>
          </a:p>
          <a:p>
            <a:pPr lvl="1"/>
            <a:r>
              <a:rPr lang="en-US" dirty="0" smtClean="0"/>
              <a:t>Get Latest on top level folder, or on Solution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History, 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767" y="1266348"/>
            <a:ext cx="31718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242" y="3372750"/>
            <a:ext cx="3181350" cy="26003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868930" y="2759676"/>
            <a:ext cx="426987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823619"/>
            <a:ext cx="6838950" cy="17335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735330" y="5305168"/>
            <a:ext cx="782594" cy="4530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7086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Check-in Policies - </a:t>
            </a:r>
            <a:r>
              <a:rPr lang="en-US" sz="2000" dirty="0" smtClean="0"/>
              <a:t>Allows the team to set norms and enforce, such as:</a:t>
            </a:r>
          </a:p>
          <a:p>
            <a:pPr lvl="1"/>
            <a:r>
              <a:rPr lang="en-US" sz="2000" dirty="0" smtClean="0"/>
              <a:t>Check-in comments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Check-in Notes – </a:t>
            </a:r>
            <a:r>
              <a:rPr lang="en-US" sz="2000" dirty="0" smtClean="0"/>
              <a:t>similar – require notes at Check-in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242" y="452438"/>
            <a:ext cx="3162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2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 get complicated – keep it as simple as possible</a:t>
            </a:r>
          </a:p>
          <a:p>
            <a:endParaRPr lang="en-US" dirty="0"/>
          </a:p>
          <a:p>
            <a:r>
              <a:rPr lang="en-US" dirty="0" smtClean="0"/>
              <a:t>Increased team size or &lt;1 teams = more complicated</a:t>
            </a:r>
          </a:p>
          <a:p>
            <a:endParaRPr lang="en-US" dirty="0"/>
          </a:p>
          <a:p>
            <a:r>
              <a:rPr lang="en-US" dirty="0" smtClean="0"/>
              <a:t>Merge as often as possible – keeps conflicts to minimum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Branching / Merging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762"/>
            <a:ext cx="10515600" cy="466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Shelvesets</a:t>
            </a:r>
            <a:r>
              <a:rPr lang="en-US" dirty="0" smtClean="0"/>
              <a:t> </a:t>
            </a:r>
            <a:r>
              <a:rPr lang="en-US" dirty="0"/>
              <a:t>are useful when you want to stop work for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Interruption</a:t>
            </a:r>
            <a:r>
              <a:rPr lang="en-US" sz="2200" dirty="0"/>
              <a:t>: </a:t>
            </a:r>
            <a:r>
              <a:rPr lang="en-US" sz="1900" dirty="0"/>
              <a:t>You have pending changes that are not ready for check in, but you need to work on a different task. 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Collaboration</a:t>
            </a:r>
            <a:r>
              <a:rPr lang="en-US" sz="2200" dirty="0"/>
              <a:t>: </a:t>
            </a:r>
            <a:r>
              <a:rPr lang="en-US" sz="1900" dirty="0"/>
              <a:t>You have pending changes that are not ready for check in but you need to share them with another team member.</a:t>
            </a:r>
          </a:p>
          <a:p>
            <a:pPr marL="0" indent="0">
              <a:buNone/>
            </a:pPr>
            <a:r>
              <a:rPr lang="en-US" sz="2200" b="1" dirty="0" smtClean="0"/>
              <a:t>Code </a:t>
            </a:r>
            <a:r>
              <a:rPr lang="en-US" sz="2200" b="1" dirty="0"/>
              <a:t>Review</a:t>
            </a:r>
            <a:r>
              <a:rPr lang="en-US" sz="2200" dirty="0"/>
              <a:t>: </a:t>
            </a:r>
            <a:r>
              <a:rPr lang="en-US" sz="1900" dirty="0"/>
              <a:t>You want another team member to perform a code review of your pending changes.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Private </a:t>
            </a:r>
            <a:r>
              <a:rPr lang="en-US" sz="2200" b="1" dirty="0"/>
              <a:t>Build</a:t>
            </a:r>
            <a:r>
              <a:rPr lang="en-US" sz="2200" dirty="0"/>
              <a:t>: </a:t>
            </a:r>
            <a:r>
              <a:rPr lang="en-US" sz="1900" dirty="0"/>
              <a:t>Before you check in your changes, you can use your automated build system to build and test your code.</a:t>
            </a:r>
          </a:p>
          <a:p>
            <a:pPr marL="0" indent="0">
              <a:buNone/>
            </a:pPr>
            <a:r>
              <a:rPr lang="en-US" sz="2200" b="1" dirty="0" smtClean="0"/>
              <a:t>Backup</a:t>
            </a:r>
            <a:r>
              <a:rPr lang="en-US" sz="2200" dirty="0"/>
              <a:t>: </a:t>
            </a:r>
            <a:r>
              <a:rPr lang="en-US" sz="1900" dirty="0"/>
              <a:t>You have work in progress that you cannot finish now so you want a backup copy that is stored on your server and available to other team members who might need to access it.</a:t>
            </a:r>
          </a:p>
          <a:p>
            <a:pPr marL="0" indent="0">
              <a:buNone/>
            </a:pPr>
            <a:r>
              <a:rPr lang="en-US" sz="2200" b="1" dirty="0" smtClean="0"/>
              <a:t>Handoff</a:t>
            </a:r>
            <a:r>
              <a:rPr lang="en-US" sz="2200" dirty="0"/>
              <a:t>: </a:t>
            </a:r>
            <a:r>
              <a:rPr lang="en-US" sz="1900" dirty="0"/>
              <a:t>You have work in progress that you want to hand off to another team member.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6176963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Suspend Your Work and Manage Your </a:t>
            </a:r>
            <a:r>
              <a:rPr lang="en-US" sz="1100" b="1" dirty="0" err="1" smtClean="0"/>
              <a:t>Shelvesets</a:t>
            </a:r>
            <a:endParaRPr lang="en-US" sz="1100" b="1" dirty="0" smtClean="0"/>
          </a:p>
          <a:p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msdn.microsoft.com/en-us/library/ms181403.aspx</a:t>
            </a: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6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Shelve a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41" y="1445419"/>
            <a:ext cx="4332248" cy="30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a build on ‘trigger’ operations, such as:</a:t>
            </a:r>
          </a:p>
          <a:p>
            <a:pPr lvl="1"/>
            <a:r>
              <a:rPr lang="en-US" dirty="0" smtClean="0"/>
              <a:t>Code Check-in (</a:t>
            </a:r>
            <a:r>
              <a:rPr lang="en-US" dirty="0"/>
              <a:t>C</a:t>
            </a:r>
            <a:r>
              <a:rPr lang="en-US" dirty="0" smtClean="0"/>
              <a:t>ontinuous Integration)</a:t>
            </a:r>
          </a:p>
          <a:p>
            <a:pPr lvl="1"/>
            <a:r>
              <a:rPr lang="en-US" dirty="0" smtClean="0"/>
              <a:t>Fixed time (nightly build)</a:t>
            </a:r>
          </a:p>
          <a:p>
            <a:pPr lvl="1"/>
            <a:r>
              <a:rPr lang="en-US" dirty="0" smtClean="0"/>
              <a:t>Requested (manual build)</a:t>
            </a:r>
          </a:p>
          <a:p>
            <a:endParaRPr lang="en-US" dirty="0" smtClean="0"/>
          </a:p>
          <a:p>
            <a:r>
              <a:rPr lang="en-US" dirty="0" smtClean="0"/>
              <a:t>Automated build can also run Unit Tests to ensure new code is passing automated tests</a:t>
            </a:r>
          </a:p>
          <a:p>
            <a:endParaRPr lang="en-US" dirty="0"/>
          </a:p>
          <a:p>
            <a:r>
              <a:rPr lang="en-US" dirty="0" smtClean="0"/>
              <a:t>Tip:  When performing </a:t>
            </a:r>
            <a:r>
              <a:rPr lang="en-US" smtClean="0"/>
              <a:t>an automated build</a:t>
            </a:r>
            <a:r>
              <a:rPr lang="en-US" dirty="0" smtClean="0"/>
              <a:t>, use the Workspace to only retrieve the minimum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Session 2 –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source control?</a:t>
            </a:r>
          </a:p>
          <a:p>
            <a:r>
              <a:rPr lang="en-US" dirty="0" smtClean="0"/>
              <a:t>Why should I use source control in TFS?</a:t>
            </a:r>
          </a:p>
          <a:p>
            <a:r>
              <a:rPr lang="en-US" dirty="0" smtClean="0"/>
              <a:t>Workspaces</a:t>
            </a:r>
          </a:p>
          <a:p>
            <a:r>
              <a:rPr lang="en-US" dirty="0" smtClean="0"/>
              <a:t>Recommend Project Structure in Source Control</a:t>
            </a:r>
          </a:p>
          <a:p>
            <a:r>
              <a:rPr lang="en-US" dirty="0" smtClean="0"/>
              <a:t>Check-in / Check-out</a:t>
            </a:r>
          </a:p>
          <a:p>
            <a:r>
              <a:rPr lang="en-US" dirty="0" smtClean="0"/>
              <a:t>Branching / Merging</a:t>
            </a:r>
          </a:p>
          <a:p>
            <a:r>
              <a:rPr lang="en-US" dirty="0" err="1" smtClean="0"/>
              <a:t>Shelvesets</a:t>
            </a:r>
            <a:endParaRPr lang="en-US" dirty="0" smtClean="0"/>
          </a:p>
          <a:p>
            <a:r>
              <a:rPr lang="en-US" dirty="0" smtClean="0"/>
              <a:t>Automated Build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8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Demo – define a new build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a build machine defined for the Project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75" y="1330926"/>
            <a:ext cx="332422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017" y="4262438"/>
            <a:ext cx="4705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0850"/>
            <a:ext cx="6238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3118"/>
            <a:ext cx="8432472" cy="5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8609"/>
            <a:ext cx="8543195" cy="5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0078"/>
            <a:ext cx="8570568" cy="53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8935"/>
            <a:ext cx="8574234" cy="53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7678"/>
            <a:ext cx="8482012" cy="52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62813"/>
            <a:ext cx="8465537" cy="52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84" y="617838"/>
            <a:ext cx="10188095" cy="53381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End of Session 2 - Thank you!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SEMS Team Foundation Server:  </a:t>
            </a:r>
            <a:r>
              <a:rPr lang="en-US" dirty="0" smtClean="0">
                <a:hlinkClick r:id="rId2"/>
              </a:rPr>
              <a:t>http://semstfs.usac.mmm.com/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Foundation Server - Using Version Control:  </a:t>
            </a:r>
            <a:r>
              <a:rPr lang="en-US" dirty="0" smtClean="0">
                <a:hlinkClick r:id="rId3"/>
              </a:rPr>
              <a:t>http://msdn.microsoft.com/en-us/library/ms181368(VS.100).aspx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72308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E. O’Brien    </a:t>
            </a:r>
            <a:r>
              <a:rPr lang="en-US" dirty="0">
                <a:hlinkClick r:id="rId6"/>
              </a:rPr>
              <a:t>meobrien@mmm.com</a:t>
            </a:r>
            <a:r>
              <a:rPr lang="en-US" dirty="0"/>
              <a:t>    (651) 733-4652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Revision control</a:t>
            </a:r>
            <a:r>
              <a:rPr lang="en-US" dirty="0"/>
              <a:t>, also known as </a:t>
            </a:r>
            <a:r>
              <a:rPr lang="en-US" b="1" dirty="0"/>
              <a:t>version control</a:t>
            </a:r>
            <a:r>
              <a:rPr lang="en-US" dirty="0"/>
              <a:t> and </a:t>
            </a:r>
            <a:r>
              <a:rPr lang="en-US" b="1" dirty="0"/>
              <a:t>source control</a:t>
            </a:r>
            <a:r>
              <a:rPr lang="en-US" dirty="0"/>
              <a:t> (and an aspect of </a:t>
            </a:r>
            <a:r>
              <a:rPr lang="en-US" dirty="0">
                <a:hlinkClick r:id="rId2" tooltip="Software configuration management"/>
              </a:rPr>
              <a:t>software configuration management</a:t>
            </a:r>
            <a:r>
              <a:rPr lang="en-US" dirty="0"/>
              <a:t>), is the management of changes to documents, </a:t>
            </a:r>
            <a:r>
              <a:rPr lang="en-US" dirty="0">
                <a:hlinkClick r:id="rId3" tooltip="Computer program"/>
              </a:rPr>
              <a:t>computer programs</a:t>
            </a:r>
            <a:r>
              <a:rPr lang="en-US" dirty="0"/>
              <a:t>, large web sites, and other collections of 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000" dirty="0"/>
              <a:t>From:  </a:t>
            </a:r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en.wikipedia.org/wiki/Revision_control</a:t>
            </a:r>
            <a:endParaRPr lang="en-US" sz="1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TFS? –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Protect Corporate IP</a:t>
            </a:r>
          </a:p>
          <a:p>
            <a:r>
              <a:rPr lang="en-US" dirty="0" smtClean="0"/>
              <a:t>Backup work</a:t>
            </a:r>
          </a:p>
          <a:p>
            <a:r>
              <a:rPr lang="en-US" dirty="0" smtClean="0"/>
              <a:t>Follow progress, history</a:t>
            </a:r>
          </a:p>
          <a:p>
            <a:r>
              <a:rPr lang="en-US" dirty="0" smtClean="0"/>
              <a:t>Store ‘Milestones’</a:t>
            </a:r>
          </a:p>
          <a:p>
            <a:r>
              <a:rPr lang="en-US" dirty="0" smtClean="0"/>
              <a:t>Reproducibility</a:t>
            </a:r>
          </a:p>
          <a:p>
            <a:r>
              <a:rPr lang="en-US" dirty="0" smtClean="0"/>
              <a:t>Sharing Code</a:t>
            </a:r>
          </a:p>
          <a:p>
            <a:r>
              <a:rPr lang="en-US" dirty="0" smtClean="0"/>
              <a:t>Traceability – required by some divisions</a:t>
            </a:r>
          </a:p>
          <a:p>
            <a:r>
              <a:rPr lang="en-US" dirty="0" smtClean="0"/>
              <a:t>Many more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73" y="1167011"/>
            <a:ext cx="4925619" cy="47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43" y="1474027"/>
            <a:ext cx="5180993" cy="4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5612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You can map individual folders to local folders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This approach is powerful for configuration, but can be confusing for long 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Can assign security permissions per folder – leads to confusion unless tightly managed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01" y="1299326"/>
            <a:ext cx="1857375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8264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have multiple workspaces - d</a:t>
            </a:r>
            <a:r>
              <a:rPr lang="en-US" sz="2400" dirty="0" smtClean="0">
                <a:sym typeface="Wingdings" panose="05000000000000000000" pitchFamily="2" charset="2"/>
              </a:rPr>
              <a:t>efault is your computer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If using multiple computers, you will have multiple Workspaces – but each is computer specific.  I.e., not re-usable across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29" y="4297872"/>
            <a:ext cx="7172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94826"/>
              </p:ext>
            </p:extLst>
          </p:nvPr>
        </p:nvGraphicFramePr>
        <p:xfrm>
          <a:off x="1582918" y="2552844"/>
          <a:ext cx="6155724" cy="30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03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0C259A7161F438FA784257010334D" ma:contentTypeVersion="0" ma:contentTypeDescription="Create a new document." ma:contentTypeScope="" ma:versionID="446764221afd93c161d5d42bd9628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32085fdbfeafcde228b616e0f80603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5FE5C-D73B-4DC5-AD19-45806131FA35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6530FB-3095-4CAE-867C-F2D4E193E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145C36-F029-46E0-AB56-E6E31D9B2E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36060</TotalTime>
  <Words>822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Team Foundation Server</vt:lpstr>
      <vt:lpstr>Agenda – Session 2 – Source Control</vt:lpstr>
      <vt:lpstr>What is source control?</vt:lpstr>
      <vt:lpstr>Why should I use TFS? – Source Control</vt:lpstr>
      <vt:lpstr>Workspaces</vt:lpstr>
      <vt:lpstr>Workspaces</vt:lpstr>
      <vt:lpstr>Workspaces</vt:lpstr>
      <vt:lpstr>Workspaces</vt:lpstr>
      <vt:lpstr>Source Control – Project Structure</vt:lpstr>
      <vt:lpstr>Project Structure</vt:lpstr>
      <vt:lpstr>Project Structure</vt:lpstr>
      <vt:lpstr>Check in &amp; Check out</vt:lpstr>
      <vt:lpstr>Check in &amp; Check out</vt:lpstr>
      <vt:lpstr>Check in &amp; Check out</vt:lpstr>
      <vt:lpstr>Branching / Merging</vt:lpstr>
      <vt:lpstr>Branching / Merging</vt:lpstr>
      <vt:lpstr>Shelvesets</vt:lpstr>
      <vt:lpstr>Shelvesets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 Server</dc:title>
  <dc:creator>Mike O'Brien</dc:creator>
  <cp:lastModifiedBy>Mike O'Brien</cp:lastModifiedBy>
  <cp:revision>80</cp:revision>
  <dcterms:created xsi:type="dcterms:W3CDTF">2013-02-19T16:54:57Z</dcterms:created>
  <dcterms:modified xsi:type="dcterms:W3CDTF">2014-08-07T14:21:22Z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0x010100B7D0C259A7161F438FA784257010334D</vt:lpwstr>
  </property>
  <property fmtid="{D5CDD505-2E9C-101B-9397-08002B2CF9AE}" pid="3" name="IsMyDocuments">
    <vt:bool>true</vt:bool>
  </property>
</Properties>
</file>