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3" r:id="rId6"/>
    <p:sldId id="312" r:id="rId7"/>
    <p:sldId id="311" r:id="rId8"/>
    <p:sldId id="314" r:id="rId9"/>
    <p:sldId id="315" r:id="rId10"/>
    <p:sldId id="316" r:id="rId11"/>
    <p:sldId id="317" r:id="rId12"/>
    <p:sldId id="318" r:id="rId13"/>
    <p:sldId id="319" r:id="rId14"/>
    <p:sldId id="320"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OOPS &amp; 	FILE HANDING</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859E49-0DF6-7824-C7C0-2DCDBCBE9F8C}"/>
              </a:ext>
            </a:extLst>
          </p:cNvPr>
          <p:cNvSpPr txBox="1"/>
          <p:nvPr/>
        </p:nvSpPr>
        <p:spPr>
          <a:xfrm>
            <a:off x="805070" y="566530"/>
            <a:ext cx="5078895" cy="6001643"/>
          </a:xfrm>
          <a:prstGeom prst="rect">
            <a:avLst/>
          </a:prstGeom>
          <a:noFill/>
        </p:spPr>
        <p:txBody>
          <a:bodyPr wrap="square" rtlCol="0">
            <a:spAutoFit/>
          </a:bodyPr>
          <a:lstStyle/>
          <a:p>
            <a:r>
              <a:rPr lang="en-IN" sz="1200" b="1" dirty="0"/>
              <a:t>public class Calculator {</a:t>
            </a:r>
          </a:p>
          <a:p>
            <a:r>
              <a:rPr lang="en-IN" sz="1200" b="1" dirty="0"/>
              <a:t>    // Method to add two integers</a:t>
            </a:r>
          </a:p>
          <a:p>
            <a:r>
              <a:rPr lang="en-IN" sz="1200" b="1" dirty="0"/>
              <a:t>    public int add(int a, int b) {</a:t>
            </a:r>
          </a:p>
          <a:p>
            <a:r>
              <a:rPr lang="en-IN" sz="1200" b="1" dirty="0"/>
              <a:t>        return a + b;</a:t>
            </a:r>
          </a:p>
          <a:p>
            <a:r>
              <a:rPr lang="en-IN" sz="1200" b="1" dirty="0"/>
              <a:t>    }</a:t>
            </a:r>
          </a:p>
          <a:p>
            <a:endParaRPr lang="en-IN" sz="1200" b="1" dirty="0"/>
          </a:p>
          <a:p>
            <a:r>
              <a:rPr lang="en-IN" sz="1200" b="1" dirty="0"/>
              <a:t>    // Method to add three integers</a:t>
            </a:r>
          </a:p>
          <a:p>
            <a:r>
              <a:rPr lang="en-IN" sz="1200" b="1" dirty="0"/>
              <a:t>    public int add(int a, int b, int c) {</a:t>
            </a:r>
          </a:p>
          <a:p>
            <a:r>
              <a:rPr lang="en-IN" sz="1200" b="1" dirty="0"/>
              <a:t>        return a + b + c;</a:t>
            </a:r>
          </a:p>
          <a:p>
            <a:r>
              <a:rPr lang="en-IN" sz="1200" b="1" dirty="0"/>
              <a:t>    }</a:t>
            </a:r>
          </a:p>
          <a:p>
            <a:endParaRPr lang="en-IN" sz="1200" b="1" dirty="0"/>
          </a:p>
          <a:p>
            <a:r>
              <a:rPr lang="en-IN" sz="1200" b="1" dirty="0"/>
              <a:t>    // Method to add two double values</a:t>
            </a:r>
          </a:p>
          <a:p>
            <a:r>
              <a:rPr lang="en-IN" sz="1200" b="1" dirty="0"/>
              <a:t>    public double add(double a, double b) {</a:t>
            </a:r>
          </a:p>
          <a:p>
            <a:r>
              <a:rPr lang="en-IN" sz="1200" b="1" dirty="0"/>
              <a:t>        return a + b;</a:t>
            </a:r>
          </a:p>
          <a:p>
            <a:r>
              <a:rPr lang="en-IN" sz="1200" b="1" dirty="0"/>
              <a:t>    }</a:t>
            </a:r>
          </a:p>
          <a:p>
            <a:endParaRPr lang="en-IN" sz="1200" b="1" dirty="0"/>
          </a:p>
          <a:p>
            <a:r>
              <a:rPr lang="en-IN" sz="1200" b="1" dirty="0"/>
              <a:t>    public static void main(String[] </a:t>
            </a:r>
            <a:r>
              <a:rPr lang="en-IN" sz="1200" b="1" dirty="0" err="1"/>
              <a:t>args</a:t>
            </a:r>
            <a:r>
              <a:rPr lang="en-IN" sz="1200" b="1" dirty="0"/>
              <a:t>) {</a:t>
            </a:r>
          </a:p>
          <a:p>
            <a:r>
              <a:rPr lang="en-IN" sz="1200" b="1" dirty="0"/>
              <a:t>        Calculator </a:t>
            </a:r>
            <a:r>
              <a:rPr lang="en-IN" sz="1200" b="1" dirty="0" err="1"/>
              <a:t>calculator</a:t>
            </a:r>
            <a:r>
              <a:rPr lang="en-IN" sz="1200" b="1" dirty="0"/>
              <a:t> = new Calculator();</a:t>
            </a:r>
          </a:p>
          <a:p>
            <a:endParaRPr lang="en-IN" sz="1200" b="1" dirty="0"/>
          </a:p>
          <a:p>
            <a:r>
              <a:rPr lang="en-IN" sz="1200" b="1" dirty="0"/>
              <a:t>        int sum1 = </a:t>
            </a:r>
            <a:r>
              <a:rPr lang="en-IN" sz="1200" b="1" dirty="0" err="1"/>
              <a:t>calculator.add</a:t>
            </a:r>
            <a:r>
              <a:rPr lang="en-IN" sz="1200" b="1" dirty="0"/>
              <a:t>(5, 10);                 // Calls the first add method</a:t>
            </a:r>
          </a:p>
          <a:p>
            <a:r>
              <a:rPr lang="en-IN" sz="1200" b="1" dirty="0"/>
              <a:t>        int sum2 = </a:t>
            </a:r>
            <a:r>
              <a:rPr lang="en-IN" sz="1200" b="1" dirty="0" err="1"/>
              <a:t>calculator.add</a:t>
            </a:r>
            <a:r>
              <a:rPr lang="en-IN" sz="1200" b="1" dirty="0"/>
              <a:t>(5, 10, 15);             // Calls the second add method</a:t>
            </a:r>
          </a:p>
          <a:p>
            <a:r>
              <a:rPr lang="en-IN" sz="1200" b="1" dirty="0"/>
              <a:t>        double sum3 = </a:t>
            </a:r>
            <a:r>
              <a:rPr lang="en-IN" sz="1200" b="1" dirty="0" err="1"/>
              <a:t>calculator.add</a:t>
            </a:r>
            <a:r>
              <a:rPr lang="en-IN" sz="1200" b="1" dirty="0"/>
              <a:t>(3.5, 2.5);           // Calls the third add method</a:t>
            </a:r>
          </a:p>
          <a:p>
            <a:endParaRPr lang="en-IN" sz="1200" b="1" dirty="0"/>
          </a:p>
          <a:p>
            <a:r>
              <a:rPr lang="en-IN" sz="1200" b="1" dirty="0"/>
              <a:t>        </a:t>
            </a:r>
            <a:r>
              <a:rPr lang="en-IN" sz="1200" b="1" dirty="0" err="1"/>
              <a:t>System.out.println</a:t>
            </a:r>
            <a:r>
              <a:rPr lang="en-IN" sz="1200" b="1" dirty="0"/>
              <a:t>("Sum1: " + sum1);              // Outputs "Sum1: 15"</a:t>
            </a:r>
          </a:p>
          <a:p>
            <a:r>
              <a:rPr lang="en-IN" sz="1200" b="1" dirty="0"/>
              <a:t>        </a:t>
            </a:r>
            <a:r>
              <a:rPr lang="en-IN" sz="1200" b="1" dirty="0" err="1"/>
              <a:t>System.out.println</a:t>
            </a:r>
            <a:r>
              <a:rPr lang="en-IN" sz="1200" b="1" dirty="0"/>
              <a:t>("Sum2: " + sum2);              // Outputs "Sum2: 30"</a:t>
            </a:r>
          </a:p>
          <a:p>
            <a:r>
              <a:rPr lang="en-IN" sz="1200" b="1" dirty="0"/>
              <a:t>        </a:t>
            </a:r>
            <a:r>
              <a:rPr lang="en-IN" sz="1200" b="1" dirty="0" err="1"/>
              <a:t>System.out.println</a:t>
            </a:r>
            <a:r>
              <a:rPr lang="en-IN" sz="1200" b="1" dirty="0"/>
              <a:t>("Sum3: " + sum3);              // Outputs "Sum3: 6.0"</a:t>
            </a:r>
          </a:p>
          <a:p>
            <a:r>
              <a:rPr lang="en-IN" sz="1200" b="1" dirty="0"/>
              <a:t>    }</a:t>
            </a:r>
          </a:p>
          <a:p>
            <a:r>
              <a:rPr lang="en-IN" sz="1200" b="1" dirty="0"/>
              <a:t>}</a:t>
            </a:r>
          </a:p>
          <a:p>
            <a:endParaRPr lang="en-IN" sz="1200" b="1" dirty="0"/>
          </a:p>
        </p:txBody>
      </p:sp>
      <p:sp>
        <p:nvSpPr>
          <p:cNvPr id="5" name="TextBox 4">
            <a:extLst>
              <a:ext uri="{FF2B5EF4-FFF2-40B4-BE49-F238E27FC236}">
                <a16:creationId xmlns:a16="http://schemas.microsoft.com/office/drawing/2014/main" id="{7F67B0EB-1609-584E-0283-56264B1A30E8}"/>
              </a:ext>
            </a:extLst>
          </p:cNvPr>
          <p:cNvSpPr txBox="1"/>
          <p:nvPr/>
        </p:nvSpPr>
        <p:spPr>
          <a:xfrm>
            <a:off x="665921" y="109330"/>
            <a:ext cx="3962063" cy="369332"/>
          </a:xfrm>
          <a:prstGeom prst="rect">
            <a:avLst/>
          </a:prstGeom>
          <a:noFill/>
        </p:spPr>
        <p:txBody>
          <a:bodyPr wrap="square" rtlCol="0">
            <a:spAutoFit/>
          </a:bodyPr>
          <a:lstStyle/>
          <a:p>
            <a:r>
              <a:rPr lang="en-IN" b="1" i="0" dirty="0">
                <a:effectLst/>
                <a:latin typeface="Söhne"/>
              </a:rPr>
              <a:t>Method Overloading(Polymorphism)</a:t>
            </a:r>
            <a:endParaRPr lang="en-IN" dirty="0"/>
          </a:p>
        </p:txBody>
      </p:sp>
      <p:sp>
        <p:nvSpPr>
          <p:cNvPr id="6" name="TextBox 5">
            <a:extLst>
              <a:ext uri="{FF2B5EF4-FFF2-40B4-BE49-F238E27FC236}">
                <a16:creationId xmlns:a16="http://schemas.microsoft.com/office/drawing/2014/main" id="{7AF44758-1D9D-EED7-0A86-399BBEB2DEB9}"/>
              </a:ext>
            </a:extLst>
          </p:cNvPr>
          <p:cNvSpPr txBox="1"/>
          <p:nvPr/>
        </p:nvSpPr>
        <p:spPr>
          <a:xfrm>
            <a:off x="6791739" y="197198"/>
            <a:ext cx="3617843" cy="369332"/>
          </a:xfrm>
          <a:prstGeom prst="rect">
            <a:avLst/>
          </a:prstGeom>
          <a:noFill/>
        </p:spPr>
        <p:txBody>
          <a:bodyPr wrap="square" rtlCol="0">
            <a:spAutoFit/>
          </a:bodyPr>
          <a:lstStyle/>
          <a:p>
            <a:r>
              <a:rPr lang="en-IN" b="1" i="0" dirty="0">
                <a:effectLst/>
                <a:latin typeface="Söhne"/>
              </a:rPr>
              <a:t>Single Inheritance:</a:t>
            </a:r>
            <a:endParaRPr lang="en-IN" dirty="0"/>
          </a:p>
        </p:txBody>
      </p:sp>
      <p:sp>
        <p:nvSpPr>
          <p:cNvPr id="7" name="TextBox 6">
            <a:extLst>
              <a:ext uri="{FF2B5EF4-FFF2-40B4-BE49-F238E27FC236}">
                <a16:creationId xmlns:a16="http://schemas.microsoft.com/office/drawing/2014/main" id="{D970A625-1ECD-D676-7862-BF9DCA9CF663}"/>
              </a:ext>
            </a:extLst>
          </p:cNvPr>
          <p:cNvSpPr txBox="1"/>
          <p:nvPr/>
        </p:nvSpPr>
        <p:spPr>
          <a:xfrm>
            <a:off x="5883965" y="625463"/>
            <a:ext cx="6013174" cy="2123658"/>
          </a:xfrm>
          <a:prstGeom prst="rect">
            <a:avLst/>
          </a:prstGeom>
          <a:noFill/>
        </p:spPr>
        <p:txBody>
          <a:bodyPr wrap="square" rtlCol="0">
            <a:spAutoFit/>
          </a:bodyPr>
          <a:lstStyle/>
          <a:p>
            <a:r>
              <a:rPr lang="en-IN" sz="1200" b="1" dirty="0"/>
              <a:t>class Animal {</a:t>
            </a:r>
          </a:p>
          <a:p>
            <a:r>
              <a:rPr lang="en-IN" sz="1200" b="1" dirty="0"/>
              <a:t>    void eat() {</a:t>
            </a:r>
          </a:p>
          <a:p>
            <a:r>
              <a:rPr lang="en-IN" sz="1200" b="1" dirty="0"/>
              <a:t>        </a:t>
            </a:r>
            <a:r>
              <a:rPr lang="en-IN" sz="1200" b="1" dirty="0" err="1"/>
              <a:t>System.out.println</a:t>
            </a:r>
            <a:r>
              <a:rPr lang="en-IN" sz="1200" b="1" dirty="0"/>
              <a:t>("Animal is eating");</a:t>
            </a:r>
          </a:p>
          <a:p>
            <a:r>
              <a:rPr lang="en-IN" sz="1200" b="1" dirty="0"/>
              <a:t>    }</a:t>
            </a:r>
          </a:p>
          <a:p>
            <a:r>
              <a:rPr lang="en-IN" sz="1200" b="1" dirty="0"/>
              <a:t>}</a:t>
            </a:r>
          </a:p>
          <a:p>
            <a:endParaRPr lang="en-IN" sz="1200" b="1" dirty="0"/>
          </a:p>
          <a:p>
            <a:r>
              <a:rPr lang="en-IN" sz="1200" b="1" dirty="0"/>
              <a:t>class Dog extends Animal {</a:t>
            </a:r>
          </a:p>
          <a:p>
            <a:r>
              <a:rPr lang="en-IN" sz="1200" b="1" dirty="0"/>
              <a:t>    void bark() {</a:t>
            </a:r>
          </a:p>
          <a:p>
            <a:r>
              <a:rPr lang="en-IN" sz="1200" b="1" dirty="0"/>
              <a:t>        </a:t>
            </a:r>
            <a:r>
              <a:rPr lang="en-IN" sz="1200" b="1" dirty="0" err="1"/>
              <a:t>System.out.println</a:t>
            </a:r>
            <a:r>
              <a:rPr lang="en-IN" sz="1200" b="1" dirty="0"/>
              <a:t>("Dog is barking");</a:t>
            </a:r>
          </a:p>
          <a:p>
            <a:r>
              <a:rPr lang="en-IN" sz="1200" b="1" dirty="0"/>
              <a:t>    }</a:t>
            </a:r>
          </a:p>
          <a:p>
            <a:r>
              <a:rPr lang="en-IN" sz="1200" b="1" dirty="0"/>
              <a:t>}</a:t>
            </a:r>
          </a:p>
        </p:txBody>
      </p:sp>
      <p:sp>
        <p:nvSpPr>
          <p:cNvPr id="2" name="TextBox 1">
            <a:extLst>
              <a:ext uri="{FF2B5EF4-FFF2-40B4-BE49-F238E27FC236}">
                <a16:creationId xmlns:a16="http://schemas.microsoft.com/office/drawing/2014/main" id="{1115EE6D-74FA-85B0-A079-5A9B649002BB}"/>
              </a:ext>
            </a:extLst>
          </p:cNvPr>
          <p:cNvSpPr txBox="1"/>
          <p:nvPr/>
        </p:nvSpPr>
        <p:spPr>
          <a:xfrm>
            <a:off x="6791739" y="2769701"/>
            <a:ext cx="3617843" cy="369332"/>
          </a:xfrm>
          <a:prstGeom prst="rect">
            <a:avLst/>
          </a:prstGeom>
          <a:noFill/>
        </p:spPr>
        <p:txBody>
          <a:bodyPr wrap="square" rtlCol="0">
            <a:spAutoFit/>
          </a:bodyPr>
          <a:lstStyle/>
          <a:p>
            <a:r>
              <a:rPr lang="en-IN" b="1" i="0" dirty="0">
                <a:effectLst/>
                <a:latin typeface="Söhne"/>
              </a:rPr>
              <a:t>Multiple Inheritance</a:t>
            </a:r>
            <a:endParaRPr lang="en-IN" dirty="0"/>
          </a:p>
        </p:txBody>
      </p:sp>
      <p:sp>
        <p:nvSpPr>
          <p:cNvPr id="8" name="TextBox 7">
            <a:extLst>
              <a:ext uri="{FF2B5EF4-FFF2-40B4-BE49-F238E27FC236}">
                <a16:creationId xmlns:a16="http://schemas.microsoft.com/office/drawing/2014/main" id="{2B70BCFD-E312-79D9-A95A-DC017A4D80EA}"/>
              </a:ext>
            </a:extLst>
          </p:cNvPr>
          <p:cNvSpPr txBox="1"/>
          <p:nvPr/>
        </p:nvSpPr>
        <p:spPr>
          <a:xfrm>
            <a:off x="5937109" y="3223727"/>
            <a:ext cx="5698164" cy="3139321"/>
          </a:xfrm>
          <a:prstGeom prst="rect">
            <a:avLst/>
          </a:prstGeom>
          <a:noFill/>
        </p:spPr>
        <p:txBody>
          <a:bodyPr wrap="square" rtlCol="0">
            <a:spAutoFit/>
          </a:bodyPr>
          <a:lstStyle/>
          <a:p>
            <a:r>
              <a:rPr lang="en-IN" sz="1100" b="1" dirty="0"/>
              <a:t>interface Swim {</a:t>
            </a:r>
          </a:p>
          <a:p>
            <a:r>
              <a:rPr lang="en-IN" sz="1100" b="1" dirty="0"/>
              <a:t>    void swim();</a:t>
            </a:r>
          </a:p>
          <a:p>
            <a:r>
              <a:rPr lang="en-IN" sz="1100" b="1" dirty="0"/>
              <a:t>}</a:t>
            </a:r>
          </a:p>
          <a:p>
            <a:endParaRPr lang="en-IN" sz="1100" b="1" dirty="0"/>
          </a:p>
          <a:p>
            <a:r>
              <a:rPr lang="en-IN" sz="1100" b="1" dirty="0"/>
              <a:t>interface Fly {</a:t>
            </a:r>
          </a:p>
          <a:p>
            <a:r>
              <a:rPr lang="en-IN" sz="1100" b="1" dirty="0"/>
              <a:t>    void fly();</a:t>
            </a:r>
          </a:p>
          <a:p>
            <a:r>
              <a:rPr lang="en-IN" sz="1100" b="1" dirty="0"/>
              <a:t>}</a:t>
            </a:r>
          </a:p>
          <a:p>
            <a:endParaRPr lang="en-IN" sz="1100" b="1" dirty="0"/>
          </a:p>
          <a:p>
            <a:r>
              <a:rPr lang="en-IN" sz="1100" b="1" dirty="0"/>
              <a:t>class Bird implements Swim, Fly {</a:t>
            </a:r>
          </a:p>
          <a:p>
            <a:r>
              <a:rPr lang="en-IN" sz="1100" b="1" dirty="0"/>
              <a:t>    public void swim() {</a:t>
            </a:r>
          </a:p>
          <a:p>
            <a:r>
              <a:rPr lang="en-IN" sz="1100" b="1" dirty="0"/>
              <a:t>        </a:t>
            </a:r>
            <a:r>
              <a:rPr lang="en-IN" sz="1100" b="1" dirty="0" err="1"/>
              <a:t>System.out.println</a:t>
            </a:r>
            <a:r>
              <a:rPr lang="en-IN" sz="1100" b="1" dirty="0"/>
              <a:t>("Bird is swimming");</a:t>
            </a:r>
          </a:p>
          <a:p>
            <a:r>
              <a:rPr lang="en-IN" sz="1100" b="1" dirty="0"/>
              <a:t>    }</a:t>
            </a:r>
          </a:p>
          <a:p>
            <a:endParaRPr lang="en-IN" sz="1100" b="1" dirty="0"/>
          </a:p>
          <a:p>
            <a:r>
              <a:rPr lang="en-IN" sz="1100" b="1" dirty="0"/>
              <a:t>    public void fly() {</a:t>
            </a:r>
          </a:p>
          <a:p>
            <a:r>
              <a:rPr lang="en-IN" sz="1100" b="1" dirty="0"/>
              <a:t>        </a:t>
            </a:r>
            <a:r>
              <a:rPr lang="en-IN" sz="1100" b="1" dirty="0" err="1"/>
              <a:t>System.out.println</a:t>
            </a:r>
            <a:r>
              <a:rPr lang="en-IN" sz="1100" b="1" dirty="0"/>
              <a:t>("Bird is flying");</a:t>
            </a:r>
          </a:p>
          <a:p>
            <a:r>
              <a:rPr lang="en-IN" sz="1100" b="1" dirty="0"/>
              <a:t>    }</a:t>
            </a:r>
          </a:p>
          <a:p>
            <a:r>
              <a:rPr lang="en-IN" sz="1100" b="1" dirty="0"/>
              <a:t>}</a:t>
            </a:r>
          </a:p>
          <a:p>
            <a:endParaRPr lang="en-IN" sz="1100" b="1" dirty="0"/>
          </a:p>
        </p:txBody>
      </p:sp>
    </p:spTree>
    <p:extLst>
      <p:ext uri="{BB962C8B-B14F-4D97-AF65-F5344CB8AC3E}">
        <p14:creationId xmlns:p14="http://schemas.microsoft.com/office/powerpoint/2010/main" val="239139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859E49-0DF6-7824-C7C0-2DCDBCBE9F8C}"/>
              </a:ext>
            </a:extLst>
          </p:cNvPr>
          <p:cNvSpPr txBox="1"/>
          <p:nvPr/>
        </p:nvSpPr>
        <p:spPr>
          <a:xfrm>
            <a:off x="805070" y="566530"/>
            <a:ext cx="5078895" cy="3231654"/>
          </a:xfrm>
          <a:prstGeom prst="rect">
            <a:avLst/>
          </a:prstGeom>
          <a:noFill/>
        </p:spPr>
        <p:txBody>
          <a:bodyPr wrap="square" rtlCol="0">
            <a:spAutoFit/>
          </a:bodyPr>
          <a:lstStyle/>
          <a:p>
            <a:r>
              <a:rPr lang="en-IN" sz="1200" b="1" dirty="0"/>
              <a:t>class Vehicle {</a:t>
            </a:r>
          </a:p>
          <a:p>
            <a:r>
              <a:rPr lang="en-IN" sz="1200" b="1" dirty="0"/>
              <a:t>    void start() {</a:t>
            </a:r>
          </a:p>
          <a:p>
            <a:r>
              <a:rPr lang="en-IN" sz="1200" b="1" dirty="0"/>
              <a:t>        </a:t>
            </a:r>
            <a:r>
              <a:rPr lang="en-IN" sz="1200" b="1" dirty="0" err="1"/>
              <a:t>System.out.println</a:t>
            </a:r>
            <a:r>
              <a:rPr lang="en-IN" sz="1200" b="1" dirty="0"/>
              <a:t>("Vehicle is starting");</a:t>
            </a:r>
          </a:p>
          <a:p>
            <a:r>
              <a:rPr lang="en-IN" sz="1200" b="1" dirty="0"/>
              <a:t>    }</a:t>
            </a:r>
          </a:p>
          <a:p>
            <a:r>
              <a:rPr lang="en-IN" sz="1200" b="1" dirty="0"/>
              <a:t>}</a:t>
            </a:r>
          </a:p>
          <a:p>
            <a:endParaRPr lang="en-IN" sz="1200" b="1" dirty="0"/>
          </a:p>
          <a:p>
            <a:r>
              <a:rPr lang="en-IN" sz="1200" b="1" dirty="0"/>
              <a:t>class Car extends Vehicle {</a:t>
            </a:r>
          </a:p>
          <a:p>
            <a:r>
              <a:rPr lang="en-IN" sz="1200" b="1" dirty="0"/>
              <a:t>    void drive() {</a:t>
            </a:r>
          </a:p>
          <a:p>
            <a:r>
              <a:rPr lang="en-IN" sz="1200" b="1" dirty="0"/>
              <a:t>        </a:t>
            </a:r>
            <a:r>
              <a:rPr lang="en-IN" sz="1200" b="1" dirty="0" err="1"/>
              <a:t>System.out.println</a:t>
            </a:r>
            <a:r>
              <a:rPr lang="en-IN" sz="1200" b="1" dirty="0"/>
              <a:t>("Car is driving");</a:t>
            </a:r>
          </a:p>
          <a:p>
            <a:r>
              <a:rPr lang="en-IN" sz="1200" b="1" dirty="0"/>
              <a:t>    }</a:t>
            </a:r>
          </a:p>
          <a:p>
            <a:r>
              <a:rPr lang="en-IN" sz="1200" b="1" dirty="0"/>
              <a:t>}</a:t>
            </a:r>
          </a:p>
          <a:p>
            <a:endParaRPr lang="en-IN" sz="1200" b="1" dirty="0"/>
          </a:p>
          <a:p>
            <a:r>
              <a:rPr lang="en-IN" sz="1200" b="1" dirty="0"/>
              <a:t>class Truck extends Vehicle {</a:t>
            </a:r>
          </a:p>
          <a:p>
            <a:r>
              <a:rPr lang="en-IN" sz="1200" b="1" dirty="0"/>
              <a:t>    void haul() {</a:t>
            </a:r>
          </a:p>
          <a:p>
            <a:r>
              <a:rPr lang="en-IN" sz="1200" b="1" dirty="0"/>
              <a:t>        </a:t>
            </a:r>
            <a:r>
              <a:rPr lang="en-IN" sz="1200" b="1" dirty="0" err="1"/>
              <a:t>System.out.println</a:t>
            </a:r>
            <a:r>
              <a:rPr lang="en-IN" sz="1200" b="1" dirty="0"/>
              <a:t>("Truck is hauling");</a:t>
            </a:r>
          </a:p>
          <a:p>
            <a:r>
              <a:rPr lang="en-IN" sz="1200" b="1" dirty="0"/>
              <a:t>    }</a:t>
            </a:r>
          </a:p>
          <a:p>
            <a:r>
              <a:rPr lang="en-IN" sz="1200" b="1" dirty="0"/>
              <a:t>}</a:t>
            </a:r>
          </a:p>
        </p:txBody>
      </p:sp>
      <p:sp>
        <p:nvSpPr>
          <p:cNvPr id="5" name="TextBox 4">
            <a:extLst>
              <a:ext uri="{FF2B5EF4-FFF2-40B4-BE49-F238E27FC236}">
                <a16:creationId xmlns:a16="http://schemas.microsoft.com/office/drawing/2014/main" id="{7F67B0EB-1609-584E-0283-56264B1A30E8}"/>
              </a:ext>
            </a:extLst>
          </p:cNvPr>
          <p:cNvSpPr txBox="1"/>
          <p:nvPr/>
        </p:nvSpPr>
        <p:spPr>
          <a:xfrm>
            <a:off x="665921" y="109330"/>
            <a:ext cx="3962063" cy="369332"/>
          </a:xfrm>
          <a:prstGeom prst="rect">
            <a:avLst/>
          </a:prstGeom>
          <a:noFill/>
        </p:spPr>
        <p:txBody>
          <a:bodyPr wrap="square" rtlCol="0">
            <a:spAutoFit/>
          </a:bodyPr>
          <a:lstStyle/>
          <a:p>
            <a:r>
              <a:rPr lang="en-IN" b="1" i="0" dirty="0">
                <a:effectLst/>
                <a:latin typeface="Söhne"/>
              </a:rPr>
              <a:t>Hierarchical Inheritance</a:t>
            </a:r>
            <a:endParaRPr lang="en-IN" dirty="0"/>
          </a:p>
        </p:txBody>
      </p:sp>
      <p:sp>
        <p:nvSpPr>
          <p:cNvPr id="6" name="TextBox 5">
            <a:extLst>
              <a:ext uri="{FF2B5EF4-FFF2-40B4-BE49-F238E27FC236}">
                <a16:creationId xmlns:a16="http://schemas.microsoft.com/office/drawing/2014/main" id="{7AF44758-1D9D-EED7-0A86-399BBEB2DEB9}"/>
              </a:ext>
            </a:extLst>
          </p:cNvPr>
          <p:cNvSpPr txBox="1"/>
          <p:nvPr/>
        </p:nvSpPr>
        <p:spPr>
          <a:xfrm>
            <a:off x="6791739" y="256131"/>
            <a:ext cx="3617843" cy="369332"/>
          </a:xfrm>
          <a:prstGeom prst="rect">
            <a:avLst/>
          </a:prstGeom>
          <a:noFill/>
        </p:spPr>
        <p:txBody>
          <a:bodyPr wrap="square" rtlCol="0">
            <a:spAutoFit/>
          </a:bodyPr>
          <a:lstStyle/>
          <a:p>
            <a:r>
              <a:rPr lang="en-IN" b="1" i="0" dirty="0">
                <a:effectLst/>
                <a:latin typeface="Söhne"/>
              </a:rPr>
              <a:t>Multilevel Inheritance:</a:t>
            </a:r>
            <a:endParaRPr lang="en-IN" dirty="0"/>
          </a:p>
        </p:txBody>
      </p:sp>
      <p:sp>
        <p:nvSpPr>
          <p:cNvPr id="7" name="TextBox 6">
            <a:extLst>
              <a:ext uri="{FF2B5EF4-FFF2-40B4-BE49-F238E27FC236}">
                <a16:creationId xmlns:a16="http://schemas.microsoft.com/office/drawing/2014/main" id="{D970A625-1ECD-D676-7862-BF9DCA9CF663}"/>
              </a:ext>
            </a:extLst>
          </p:cNvPr>
          <p:cNvSpPr txBox="1"/>
          <p:nvPr/>
        </p:nvSpPr>
        <p:spPr>
          <a:xfrm>
            <a:off x="5883965" y="672116"/>
            <a:ext cx="6013174" cy="3231654"/>
          </a:xfrm>
          <a:prstGeom prst="rect">
            <a:avLst/>
          </a:prstGeom>
          <a:noFill/>
        </p:spPr>
        <p:txBody>
          <a:bodyPr wrap="square" rtlCol="0">
            <a:spAutoFit/>
          </a:bodyPr>
          <a:lstStyle/>
          <a:p>
            <a:r>
              <a:rPr lang="en-IN" sz="1200" b="1" dirty="0"/>
              <a:t>class Grandparent {</a:t>
            </a:r>
          </a:p>
          <a:p>
            <a:r>
              <a:rPr lang="en-IN" sz="1200" b="1" dirty="0"/>
              <a:t>    void display() {</a:t>
            </a:r>
          </a:p>
          <a:p>
            <a:r>
              <a:rPr lang="en-IN" sz="1200" b="1" dirty="0"/>
              <a:t>        </a:t>
            </a:r>
            <a:r>
              <a:rPr lang="en-IN" sz="1200" b="1" dirty="0" err="1"/>
              <a:t>System.out.println</a:t>
            </a:r>
            <a:r>
              <a:rPr lang="en-IN" sz="1200" b="1" dirty="0"/>
              <a:t>("Grandparent's display");</a:t>
            </a:r>
          </a:p>
          <a:p>
            <a:r>
              <a:rPr lang="en-IN" sz="1200" b="1" dirty="0"/>
              <a:t>    }</a:t>
            </a:r>
          </a:p>
          <a:p>
            <a:r>
              <a:rPr lang="en-IN" sz="1200" b="1" dirty="0"/>
              <a:t>}</a:t>
            </a:r>
          </a:p>
          <a:p>
            <a:endParaRPr lang="en-IN" sz="1200" b="1" dirty="0"/>
          </a:p>
          <a:p>
            <a:r>
              <a:rPr lang="en-IN" sz="1200" b="1" dirty="0"/>
              <a:t>class Parent extends Grandparent {</a:t>
            </a:r>
          </a:p>
          <a:p>
            <a:r>
              <a:rPr lang="en-IN" sz="1200" b="1" dirty="0"/>
              <a:t>    void show() {</a:t>
            </a:r>
          </a:p>
          <a:p>
            <a:r>
              <a:rPr lang="en-IN" sz="1200" b="1" dirty="0"/>
              <a:t>        </a:t>
            </a:r>
            <a:r>
              <a:rPr lang="en-IN" sz="1200" b="1" dirty="0" err="1"/>
              <a:t>System.out.println</a:t>
            </a:r>
            <a:r>
              <a:rPr lang="en-IN" sz="1200" b="1" dirty="0"/>
              <a:t>("Parent's show");</a:t>
            </a:r>
          </a:p>
          <a:p>
            <a:r>
              <a:rPr lang="en-IN" sz="1200" b="1" dirty="0"/>
              <a:t>    }</a:t>
            </a:r>
          </a:p>
          <a:p>
            <a:r>
              <a:rPr lang="en-IN" sz="1200" b="1" dirty="0"/>
              <a:t>}</a:t>
            </a:r>
          </a:p>
          <a:p>
            <a:endParaRPr lang="en-IN" sz="1200" b="1" dirty="0"/>
          </a:p>
          <a:p>
            <a:r>
              <a:rPr lang="en-IN" sz="1200" b="1" dirty="0"/>
              <a:t>class Child extends Parent {</a:t>
            </a:r>
          </a:p>
          <a:p>
            <a:r>
              <a:rPr lang="en-IN" sz="1200" b="1" dirty="0"/>
              <a:t>    void print() {</a:t>
            </a:r>
          </a:p>
          <a:p>
            <a:r>
              <a:rPr lang="en-IN" sz="1200" b="1" dirty="0"/>
              <a:t>        </a:t>
            </a:r>
            <a:r>
              <a:rPr lang="en-IN" sz="1200" b="1" dirty="0" err="1"/>
              <a:t>System.out.println</a:t>
            </a:r>
            <a:r>
              <a:rPr lang="en-IN" sz="1200" b="1" dirty="0"/>
              <a:t>("Child's print");</a:t>
            </a:r>
          </a:p>
          <a:p>
            <a:r>
              <a:rPr lang="en-IN" sz="1200" b="1" dirty="0"/>
              <a:t>    }</a:t>
            </a:r>
          </a:p>
          <a:p>
            <a:r>
              <a:rPr lang="en-IN" sz="1200" b="1" dirty="0"/>
              <a:t>}</a:t>
            </a:r>
          </a:p>
        </p:txBody>
      </p:sp>
      <p:sp>
        <p:nvSpPr>
          <p:cNvPr id="2" name="TextBox 1">
            <a:extLst>
              <a:ext uri="{FF2B5EF4-FFF2-40B4-BE49-F238E27FC236}">
                <a16:creationId xmlns:a16="http://schemas.microsoft.com/office/drawing/2014/main" id="{1115EE6D-74FA-85B0-A079-5A9B649002BB}"/>
              </a:ext>
            </a:extLst>
          </p:cNvPr>
          <p:cNvSpPr txBox="1"/>
          <p:nvPr/>
        </p:nvSpPr>
        <p:spPr>
          <a:xfrm>
            <a:off x="89520" y="4260653"/>
            <a:ext cx="3617843" cy="369332"/>
          </a:xfrm>
          <a:prstGeom prst="rect">
            <a:avLst/>
          </a:prstGeom>
          <a:noFill/>
        </p:spPr>
        <p:txBody>
          <a:bodyPr wrap="square" rtlCol="0">
            <a:spAutoFit/>
          </a:bodyPr>
          <a:lstStyle/>
          <a:p>
            <a:r>
              <a:rPr lang="en-IN" b="1" i="0" dirty="0">
                <a:effectLst/>
                <a:latin typeface="Söhne"/>
              </a:rPr>
              <a:t>Hybrid Inheritance </a:t>
            </a:r>
            <a:endParaRPr lang="en-IN" dirty="0"/>
          </a:p>
        </p:txBody>
      </p:sp>
      <p:sp>
        <p:nvSpPr>
          <p:cNvPr id="8" name="TextBox 7">
            <a:extLst>
              <a:ext uri="{FF2B5EF4-FFF2-40B4-BE49-F238E27FC236}">
                <a16:creationId xmlns:a16="http://schemas.microsoft.com/office/drawing/2014/main" id="{2B70BCFD-E312-79D9-A95A-DC017A4D80EA}"/>
              </a:ext>
            </a:extLst>
          </p:cNvPr>
          <p:cNvSpPr txBox="1"/>
          <p:nvPr/>
        </p:nvSpPr>
        <p:spPr>
          <a:xfrm>
            <a:off x="2845836" y="3903770"/>
            <a:ext cx="3038129" cy="1954381"/>
          </a:xfrm>
          <a:prstGeom prst="rect">
            <a:avLst/>
          </a:prstGeom>
          <a:noFill/>
        </p:spPr>
        <p:txBody>
          <a:bodyPr wrap="square" rtlCol="0">
            <a:spAutoFit/>
          </a:bodyPr>
          <a:lstStyle/>
          <a:p>
            <a:r>
              <a:rPr lang="en-IN" sz="1100" b="1" dirty="0"/>
              <a:t>class A {</a:t>
            </a:r>
          </a:p>
          <a:p>
            <a:r>
              <a:rPr lang="en-IN" sz="1100" b="1" dirty="0"/>
              <a:t>    void </a:t>
            </a:r>
            <a:r>
              <a:rPr lang="en-IN" sz="1100" b="1" dirty="0" err="1"/>
              <a:t>methodA</a:t>
            </a:r>
            <a:r>
              <a:rPr lang="en-IN" sz="1100" b="1" dirty="0"/>
              <a:t>() {</a:t>
            </a:r>
          </a:p>
          <a:p>
            <a:r>
              <a:rPr lang="en-IN" sz="1100" b="1" dirty="0"/>
              <a:t>        </a:t>
            </a:r>
            <a:r>
              <a:rPr lang="en-IN" sz="1100" b="1" dirty="0" err="1"/>
              <a:t>System.out.println</a:t>
            </a:r>
            <a:r>
              <a:rPr lang="en-IN" sz="1100" b="1" dirty="0"/>
              <a:t>("Method A");</a:t>
            </a:r>
          </a:p>
          <a:p>
            <a:r>
              <a:rPr lang="en-IN" sz="1100" b="1" dirty="0"/>
              <a:t>    }</a:t>
            </a:r>
          </a:p>
          <a:p>
            <a:r>
              <a:rPr lang="en-IN" sz="1100" b="1" dirty="0"/>
              <a:t>}</a:t>
            </a:r>
          </a:p>
          <a:p>
            <a:endParaRPr lang="en-IN" sz="1100" b="1" dirty="0"/>
          </a:p>
          <a:p>
            <a:r>
              <a:rPr lang="en-IN" sz="1100" b="1" dirty="0"/>
              <a:t>class B extends A {</a:t>
            </a:r>
          </a:p>
          <a:p>
            <a:r>
              <a:rPr lang="en-IN" sz="1100" b="1" dirty="0"/>
              <a:t>    void </a:t>
            </a:r>
            <a:r>
              <a:rPr lang="en-IN" sz="1100" b="1" dirty="0" err="1"/>
              <a:t>methodB</a:t>
            </a:r>
            <a:r>
              <a:rPr lang="en-IN" sz="1100" b="1" dirty="0"/>
              <a:t>() {</a:t>
            </a:r>
          </a:p>
          <a:p>
            <a:r>
              <a:rPr lang="en-IN" sz="1100" b="1" dirty="0"/>
              <a:t>        </a:t>
            </a:r>
            <a:r>
              <a:rPr lang="en-IN" sz="1100" b="1" dirty="0" err="1"/>
              <a:t>System.out.println</a:t>
            </a:r>
            <a:r>
              <a:rPr lang="en-IN" sz="1100" b="1" dirty="0"/>
              <a:t>("Method B");</a:t>
            </a:r>
          </a:p>
          <a:p>
            <a:r>
              <a:rPr lang="en-IN" sz="1100" b="1" dirty="0"/>
              <a:t>    }</a:t>
            </a:r>
          </a:p>
          <a:p>
            <a:r>
              <a:rPr lang="en-IN" sz="1100" b="1" dirty="0"/>
              <a:t>}</a:t>
            </a:r>
          </a:p>
        </p:txBody>
      </p:sp>
      <p:sp>
        <p:nvSpPr>
          <p:cNvPr id="3" name="TextBox 2">
            <a:extLst>
              <a:ext uri="{FF2B5EF4-FFF2-40B4-BE49-F238E27FC236}">
                <a16:creationId xmlns:a16="http://schemas.microsoft.com/office/drawing/2014/main" id="{7D2D860C-FE8F-4D34-A110-9722CD775DE2}"/>
              </a:ext>
            </a:extLst>
          </p:cNvPr>
          <p:cNvSpPr txBox="1"/>
          <p:nvPr/>
        </p:nvSpPr>
        <p:spPr>
          <a:xfrm>
            <a:off x="6242180" y="3903770"/>
            <a:ext cx="5085183" cy="2246769"/>
          </a:xfrm>
          <a:prstGeom prst="rect">
            <a:avLst/>
          </a:prstGeom>
          <a:noFill/>
        </p:spPr>
        <p:txBody>
          <a:bodyPr wrap="square" rtlCol="0">
            <a:spAutoFit/>
          </a:bodyPr>
          <a:lstStyle/>
          <a:p>
            <a:r>
              <a:rPr lang="en-IN" sz="1400" b="1" dirty="0"/>
              <a:t>interface C {</a:t>
            </a:r>
          </a:p>
          <a:p>
            <a:r>
              <a:rPr lang="en-IN" sz="1400" b="1" dirty="0"/>
              <a:t>    void </a:t>
            </a:r>
            <a:r>
              <a:rPr lang="en-IN" sz="1400" b="1" dirty="0" err="1"/>
              <a:t>methodC</a:t>
            </a:r>
            <a:r>
              <a:rPr lang="en-IN" sz="1400" b="1" dirty="0"/>
              <a:t>();</a:t>
            </a:r>
          </a:p>
          <a:p>
            <a:r>
              <a:rPr lang="en-IN" sz="1400" b="1" dirty="0"/>
              <a:t>}</a:t>
            </a:r>
          </a:p>
          <a:p>
            <a:endParaRPr lang="en-IN" sz="1400" b="1" dirty="0"/>
          </a:p>
          <a:p>
            <a:r>
              <a:rPr lang="en-IN" sz="1400" b="1" dirty="0"/>
              <a:t>class D extends B implements C {</a:t>
            </a:r>
          </a:p>
          <a:p>
            <a:r>
              <a:rPr lang="en-IN" sz="1400" b="1" dirty="0"/>
              <a:t>    public void </a:t>
            </a:r>
            <a:r>
              <a:rPr lang="en-IN" sz="1400" b="1" dirty="0" err="1"/>
              <a:t>methodC</a:t>
            </a:r>
            <a:r>
              <a:rPr lang="en-IN" sz="1400" b="1" dirty="0"/>
              <a:t>() {</a:t>
            </a:r>
          </a:p>
          <a:p>
            <a:r>
              <a:rPr lang="en-IN" sz="1400" b="1" dirty="0"/>
              <a:t>        </a:t>
            </a:r>
            <a:r>
              <a:rPr lang="en-IN" sz="1400" b="1" dirty="0" err="1"/>
              <a:t>System.out.println</a:t>
            </a:r>
            <a:r>
              <a:rPr lang="en-IN" sz="1400" b="1" dirty="0"/>
              <a:t>("Method C");</a:t>
            </a:r>
          </a:p>
          <a:p>
            <a:r>
              <a:rPr lang="en-IN" sz="1400" b="1" dirty="0"/>
              <a:t>    }</a:t>
            </a:r>
          </a:p>
          <a:p>
            <a:r>
              <a:rPr lang="en-IN" sz="1400" b="1" dirty="0"/>
              <a:t>}</a:t>
            </a:r>
          </a:p>
          <a:p>
            <a:endParaRPr lang="en-IN" sz="1400" b="1" dirty="0"/>
          </a:p>
        </p:txBody>
      </p:sp>
    </p:spTree>
    <p:extLst>
      <p:ext uri="{BB962C8B-B14F-4D97-AF65-F5344CB8AC3E}">
        <p14:creationId xmlns:p14="http://schemas.microsoft.com/office/powerpoint/2010/main" val="1435601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F9B096-54AC-A29D-51A9-4DAC13D433A4}"/>
              </a:ext>
            </a:extLst>
          </p:cNvPr>
          <p:cNvSpPr txBox="1"/>
          <p:nvPr/>
        </p:nvSpPr>
        <p:spPr>
          <a:xfrm>
            <a:off x="1800809" y="915888"/>
            <a:ext cx="8434873" cy="4708981"/>
          </a:xfrm>
          <a:prstGeom prst="rect">
            <a:avLst/>
          </a:prstGeom>
          <a:noFill/>
        </p:spPr>
        <p:txBody>
          <a:bodyPr wrap="square" rtlCol="0">
            <a:spAutoFit/>
          </a:bodyPr>
          <a:lstStyle/>
          <a:p>
            <a:pPr algn="ctr"/>
            <a:r>
              <a:rPr lang="en-IN" sz="15000" b="1" dirty="0"/>
              <a:t>THANK YOU</a:t>
            </a:r>
          </a:p>
        </p:txBody>
      </p:sp>
    </p:spTree>
    <p:extLst>
      <p:ext uri="{BB962C8B-B14F-4D97-AF65-F5344CB8AC3E}">
        <p14:creationId xmlns:p14="http://schemas.microsoft.com/office/powerpoint/2010/main" val="290994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2A6A-37B3-4561-4F49-C971AB3A7E21}"/>
              </a:ext>
            </a:extLst>
          </p:cNvPr>
          <p:cNvSpPr>
            <a:spLocks noGrp="1"/>
          </p:cNvSpPr>
          <p:nvPr>
            <p:ph type="title"/>
          </p:nvPr>
        </p:nvSpPr>
        <p:spPr/>
        <p:txBody>
          <a:bodyPr>
            <a:normAutofit fontScale="90000"/>
          </a:bodyPr>
          <a:lstStyle/>
          <a:p>
            <a:br>
              <a:rPr lang="en-IN" dirty="0"/>
            </a:br>
            <a:br>
              <a:rPr lang="en-IN" dirty="0"/>
            </a:br>
            <a:r>
              <a:rPr lang="en-IN" dirty="0"/>
              <a:t>1</a:t>
            </a:r>
            <a:br>
              <a:rPr lang="en-IN" dirty="0"/>
            </a:br>
            <a:br>
              <a:rPr lang="en-IN" dirty="0"/>
            </a:br>
            <a:r>
              <a:rPr lang="en-IN" dirty="0"/>
              <a:t>2</a:t>
            </a:r>
            <a:br>
              <a:rPr lang="en-IN" dirty="0"/>
            </a:br>
            <a:br>
              <a:rPr lang="en-IN" dirty="0"/>
            </a:br>
            <a:r>
              <a:rPr lang="en-IN" dirty="0"/>
              <a:t>3</a:t>
            </a:r>
            <a:br>
              <a:rPr lang="en-IN" dirty="0"/>
            </a:br>
            <a:br>
              <a:rPr lang="en-IN" dirty="0"/>
            </a:br>
            <a:r>
              <a:rPr lang="en-IN" dirty="0"/>
              <a:t>4</a:t>
            </a:r>
            <a:br>
              <a:rPr lang="en-IN" dirty="0"/>
            </a:br>
            <a:r>
              <a:rPr lang="en-IN" dirty="0"/>
              <a:t>+</a:t>
            </a:r>
            <a:br>
              <a:rPr lang="en-IN" dirty="0"/>
            </a:br>
            <a:br>
              <a:rPr lang="en-IN" dirty="0"/>
            </a:br>
            <a:r>
              <a:rPr lang="en-IN" dirty="0"/>
              <a:t>Object-Oriented Programming (OOP)</a:t>
            </a:r>
          </a:p>
        </p:txBody>
      </p:sp>
      <p:sp>
        <p:nvSpPr>
          <p:cNvPr id="3" name="Content Placeholder 2">
            <a:extLst>
              <a:ext uri="{FF2B5EF4-FFF2-40B4-BE49-F238E27FC236}">
                <a16:creationId xmlns:a16="http://schemas.microsoft.com/office/drawing/2014/main" id="{C9BCEA1E-5207-711B-C687-9A0A356D1634}"/>
              </a:ext>
            </a:extLst>
          </p:cNvPr>
          <p:cNvSpPr>
            <a:spLocks noGrp="1"/>
          </p:cNvSpPr>
          <p:nvPr>
            <p:ph idx="1"/>
          </p:nvPr>
        </p:nvSpPr>
        <p:spPr/>
        <p:txBody>
          <a:bodyPr/>
          <a:lstStyle/>
          <a:p>
            <a:pPr marL="201168" lvl="1" indent="0">
              <a:buNone/>
            </a:pPr>
            <a:endParaRPr lang="en-US" dirty="0">
              <a:solidFill>
                <a:schemeClr val="tx1"/>
              </a:solidFill>
              <a:latin typeface="Google Sans"/>
            </a:endParaRPr>
          </a:p>
          <a:p>
            <a:pPr marL="201168" lvl="1" indent="0">
              <a:buNone/>
            </a:pPr>
            <a:r>
              <a:rPr lang="en-US" dirty="0">
                <a:solidFill>
                  <a:schemeClr val="tx1"/>
                </a:solidFill>
                <a:latin typeface="Google Sans"/>
              </a:rPr>
              <a:t>O</a:t>
            </a:r>
            <a:r>
              <a:rPr lang="en-US" b="0" i="0" dirty="0">
                <a:solidFill>
                  <a:schemeClr val="tx1"/>
                </a:solidFill>
                <a:effectLst/>
                <a:latin typeface="Google Sans"/>
              </a:rPr>
              <a:t>OP is a programming paradigm that uses objects and their interactions to design applications and computer programs. It is a way of structuring a program that decomposes the problem into a set of objects that can be managed independently. OOP is a powerful tool for developing complex and reusable software</a:t>
            </a:r>
          </a:p>
          <a:p>
            <a:pPr marL="201168" lvl="1" indent="0">
              <a:buNone/>
            </a:pPr>
            <a:endParaRPr lang="en-US" b="0" i="0" dirty="0">
              <a:solidFill>
                <a:schemeClr val="tx1"/>
              </a:solidFill>
              <a:effectLst/>
              <a:latin typeface="Google Sans"/>
            </a:endParaRPr>
          </a:p>
          <a:p>
            <a:pPr lvl="1">
              <a:buFont typeface="Wingdings" panose="05000000000000000000" pitchFamily="2" charset="2"/>
              <a:buChar char="Ø"/>
            </a:pPr>
            <a:r>
              <a:rPr lang="en-US" dirty="0">
                <a:solidFill>
                  <a:schemeClr val="tx1"/>
                </a:solidFill>
              </a:rPr>
              <a:t>Encapsulation: It refers to the bundling of data (attributes) and methods (functions) that operate on the data into a single unit known as a class. It helps in data hiding and protecting the integrity of the data.</a:t>
            </a:r>
          </a:p>
          <a:p>
            <a:pPr lvl="1">
              <a:buFont typeface="Wingdings" panose="05000000000000000000" pitchFamily="2" charset="2"/>
              <a:buChar char="Ø"/>
            </a:pPr>
            <a:endParaRPr lang="en-US" dirty="0">
              <a:solidFill>
                <a:schemeClr val="tx1"/>
              </a:solidFill>
            </a:endParaRPr>
          </a:p>
          <a:p>
            <a:pPr lvl="1">
              <a:buFont typeface="Wingdings" panose="05000000000000000000" pitchFamily="2" charset="2"/>
              <a:buChar char="Ø"/>
            </a:pPr>
            <a:r>
              <a:rPr lang="en-US" dirty="0">
                <a:solidFill>
                  <a:schemeClr val="tx1"/>
                </a:solidFill>
              </a:rPr>
              <a:t>Inheritance: It allows a new class (subclass or derived class) to inherit properties and methods from an existing class (superclass or base class). Inheritance promotes code reusability.</a:t>
            </a:r>
            <a:endParaRPr lang="en-IN" dirty="0">
              <a:solidFill>
                <a:schemeClr val="tx1"/>
              </a:solidFill>
            </a:endParaRPr>
          </a:p>
        </p:txBody>
      </p:sp>
    </p:spTree>
    <p:extLst>
      <p:ext uri="{BB962C8B-B14F-4D97-AF65-F5344CB8AC3E}">
        <p14:creationId xmlns:p14="http://schemas.microsoft.com/office/powerpoint/2010/main" val="228902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D554-32D1-A085-B164-A7D2D0E60970}"/>
              </a:ext>
            </a:extLst>
          </p:cNvPr>
          <p:cNvSpPr>
            <a:spLocks noGrp="1"/>
          </p:cNvSpPr>
          <p:nvPr>
            <p:ph type="title"/>
          </p:nvPr>
        </p:nvSpPr>
        <p:spPr/>
        <p:txBody>
          <a:bodyPr>
            <a:normAutofit fontScale="90000"/>
          </a:bodyPr>
          <a:lstStyle/>
          <a:p>
            <a:br>
              <a:rPr lang="en-IN" dirty="0"/>
            </a:br>
            <a:br>
              <a:rPr lang="en-IN" dirty="0"/>
            </a:br>
            <a:r>
              <a:rPr lang="en-IN" dirty="0"/>
              <a:t>1</a:t>
            </a:r>
            <a:br>
              <a:rPr lang="en-IN" dirty="0"/>
            </a:br>
            <a:br>
              <a:rPr lang="en-IN" dirty="0"/>
            </a:br>
            <a:r>
              <a:rPr lang="en-IN" dirty="0"/>
              <a:t>2</a:t>
            </a:r>
            <a:br>
              <a:rPr lang="en-IN" dirty="0"/>
            </a:br>
            <a:br>
              <a:rPr lang="en-IN" dirty="0"/>
            </a:br>
            <a:r>
              <a:rPr lang="en-IN" dirty="0"/>
              <a:t>3</a:t>
            </a:r>
            <a:br>
              <a:rPr lang="en-IN" dirty="0"/>
            </a:br>
            <a:br>
              <a:rPr lang="en-IN" dirty="0"/>
            </a:br>
            <a:r>
              <a:rPr lang="en-IN" dirty="0"/>
              <a:t>4</a:t>
            </a:r>
            <a:br>
              <a:rPr lang="en-IN" dirty="0"/>
            </a:br>
            <a:r>
              <a:rPr lang="en-IN" dirty="0"/>
              <a:t>+</a:t>
            </a:r>
            <a:br>
              <a:rPr lang="en-IN" dirty="0"/>
            </a:br>
            <a:br>
              <a:rPr lang="en-IN" dirty="0"/>
            </a:br>
            <a:r>
              <a:rPr lang="en-IN" dirty="0"/>
              <a:t>Object-Oriented Programming (OOP)</a:t>
            </a:r>
          </a:p>
        </p:txBody>
      </p:sp>
      <p:sp>
        <p:nvSpPr>
          <p:cNvPr id="3" name="Content Placeholder 2">
            <a:extLst>
              <a:ext uri="{FF2B5EF4-FFF2-40B4-BE49-F238E27FC236}">
                <a16:creationId xmlns:a16="http://schemas.microsoft.com/office/drawing/2014/main" id="{993A4866-6D97-A612-2C45-CF4CCDF15681}"/>
              </a:ext>
            </a:extLst>
          </p:cNvPr>
          <p:cNvSpPr>
            <a:spLocks noGrp="1"/>
          </p:cNvSpPr>
          <p:nvPr>
            <p:ph idx="1"/>
          </p:nvPr>
        </p:nvSpPr>
        <p:spPr/>
        <p:txBody>
          <a:bodyPr/>
          <a:lstStyle/>
          <a:p>
            <a:pPr>
              <a:buFont typeface="Wingdings" panose="05000000000000000000" pitchFamily="2" charset="2"/>
              <a:buChar char="Ø"/>
            </a:pPr>
            <a:r>
              <a:rPr lang="en-US" dirty="0"/>
              <a:t>Polymorphism: It allows objects of different classes to be treated as objects of a common superclass. This is achieved through method overriding and method overloading.</a:t>
            </a:r>
          </a:p>
          <a:p>
            <a:pPr>
              <a:buFont typeface="Wingdings" panose="05000000000000000000" pitchFamily="2" charset="2"/>
              <a:buChar char="Ø"/>
            </a:pPr>
            <a:endParaRPr lang="en-US" dirty="0"/>
          </a:p>
          <a:p>
            <a:pPr>
              <a:buFont typeface="Wingdings" panose="05000000000000000000" pitchFamily="2" charset="2"/>
              <a:buChar char="Ø"/>
            </a:pPr>
            <a:r>
              <a:rPr lang="en-US" dirty="0"/>
              <a:t>Abstraction: Abstraction is the process of simplifying complex reality by modeling classes based on real-world entities. It hides the unnecessary details while exposing only the relevant attributes and behaviors.</a:t>
            </a:r>
            <a:endParaRPr lang="en-IN" dirty="0"/>
          </a:p>
        </p:txBody>
      </p:sp>
    </p:spTree>
    <p:extLst>
      <p:ext uri="{BB962C8B-B14F-4D97-AF65-F5344CB8AC3E}">
        <p14:creationId xmlns:p14="http://schemas.microsoft.com/office/powerpoint/2010/main" val="172304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2A6A-37B3-4561-4F49-C971AB3A7E21}"/>
              </a:ext>
            </a:extLst>
          </p:cNvPr>
          <p:cNvSpPr>
            <a:spLocks noGrp="1"/>
          </p:cNvSpPr>
          <p:nvPr>
            <p:ph type="title"/>
          </p:nvPr>
        </p:nvSpPr>
        <p:spPr/>
        <p:txBody>
          <a:bodyPr>
            <a:normAutofit/>
          </a:bodyPr>
          <a:lstStyle/>
          <a:p>
            <a:r>
              <a:rPr lang="en-US" dirty="0"/>
              <a:t> Four main pillars of OOP</a:t>
            </a:r>
            <a:endParaRPr lang="en-IN" dirty="0"/>
          </a:p>
        </p:txBody>
      </p:sp>
      <p:sp>
        <p:nvSpPr>
          <p:cNvPr id="3" name="Content Placeholder 2">
            <a:extLst>
              <a:ext uri="{FF2B5EF4-FFF2-40B4-BE49-F238E27FC236}">
                <a16:creationId xmlns:a16="http://schemas.microsoft.com/office/drawing/2014/main" id="{C9BCEA1E-5207-711B-C687-9A0A356D1634}"/>
              </a:ext>
            </a:extLst>
          </p:cNvPr>
          <p:cNvSpPr>
            <a:spLocks noGrp="1"/>
          </p:cNvSpPr>
          <p:nvPr>
            <p:ph idx="1"/>
          </p:nvPr>
        </p:nvSpPr>
        <p:spPr/>
        <p:txBody>
          <a:bodyPr/>
          <a:lstStyle/>
          <a:p>
            <a:pPr algn="l">
              <a:buFont typeface="Wingdings" panose="05000000000000000000" pitchFamily="2" charset="2"/>
              <a:buChar char="Ø"/>
            </a:pPr>
            <a:r>
              <a:rPr lang="en-US" b="0" i="0" dirty="0">
                <a:solidFill>
                  <a:schemeClr val="tx1"/>
                </a:solidFill>
                <a:effectLst/>
                <a:latin typeface="Google Sans"/>
              </a:rPr>
              <a:t>Objects: Objects are the basic building blocks of OOP. An object is a self-contained entity that contains both data and behavior. The data is stored in the object's attributes, and the behavior is implemented by the object's methods.</a:t>
            </a:r>
          </a:p>
          <a:p>
            <a:pPr algn="l">
              <a:buFont typeface="Wingdings" panose="05000000000000000000" pitchFamily="2" charset="2"/>
              <a:buChar char="Ø"/>
            </a:pPr>
            <a:r>
              <a:rPr lang="en-US" b="0" i="0" dirty="0">
                <a:solidFill>
                  <a:schemeClr val="tx1"/>
                </a:solidFill>
                <a:effectLst/>
                <a:latin typeface="Google Sans"/>
              </a:rPr>
              <a:t>Classes: A class is a blueprint for creating objects. It defines the object's attributes and methods.</a:t>
            </a:r>
          </a:p>
          <a:p>
            <a:pPr algn="l">
              <a:buFont typeface="Wingdings" panose="05000000000000000000" pitchFamily="2" charset="2"/>
              <a:buChar char="Ø"/>
            </a:pPr>
            <a:r>
              <a:rPr lang="en-US" b="0" i="0" dirty="0">
                <a:solidFill>
                  <a:schemeClr val="tx1"/>
                </a:solidFill>
                <a:effectLst/>
                <a:latin typeface="Google Sans"/>
              </a:rPr>
              <a:t>Inheritance: Inheritance allows classes to reuse the code and behavior of other classes. This makes it possible to create new classes without having to write all of the code from scratch.</a:t>
            </a:r>
          </a:p>
          <a:p>
            <a:pPr algn="l">
              <a:buFont typeface="Wingdings" panose="05000000000000000000" pitchFamily="2" charset="2"/>
              <a:buChar char="Ø"/>
            </a:pPr>
            <a:r>
              <a:rPr lang="en-US" b="0" i="0" dirty="0">
                <a:solidFill>
                  <a:schemeClr val="tx1"/>
                </a:solidFill>
                <a:effectLst/>
                <a:latin typeface="Google Sans"/>
              </a:rPr>
              <a:t>Polymorphism: Polymorphism allows objects of different types to respond to the same message in different ways. This makes it possible to write code that is more flexible and reusable.</a:t>
            </a:r>
          </a:p>
        </p:txBody>
      </p:sp>
    </p:spTree>
    <p:extLst>
      <p:ext uri="{BB962C8B-B14F-4D97-AF65-F5344CB8AC3E}">
        <p14:creationId xmlns:p14="http://schemas.microsoft.com/office/powerpoint/2010/main" val="1669470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5C56-B383-B3E5-45FE-388D22AF1298}"/>
              </a:ext>
            </a:extLst>
          </p:cNvPr>
          <p:cNvSpPr>
            <a:spLocks noGrp="1"/>
          </p:cNvSpPr>
          <p:nvPr>
            <p:ph type="title"/>
          </p:nvPr>
        </p:nvSpPr>
        <p:spPr/>
        <p:txBody>
          <a:bodyPr/>
          <a:lstStyle/>
          <a:p>
            <a:r>
              <a:rPr lang="en-US" dirty="0"/>
              <a:t>Abstraction</a:t>
            </a:r>
            <a:endParaRPr lang="en-IN" dirty="0"/>
          </a:p>
        </p:txBody>
      </p:sp>
      <p:sp>
        <p:nvSpPr>
          <p:cNvPr id="3" name="Content Placeholder 2">
            <a:extLst>
              <a:ext uri="{FF2B5EF4-FFF2-40B4-BE49-F238E27FC236}">
                <a16:creationId xmlns:a16="http://schemas.microsoft.com/office/drawing/2014/main" id="{68A38203-6124-27BA-72D7-6EE70961D541}"/>
              </a:ext>
            </a:extLst>
          </p:cNvPr>
          <p:cNvSpPr>
            <a:spLocks noGrp="1"/>
          </p:cNvSpPr>
          <p:nvPr>
            <p:ph idx="1"/>
          </p:nvPr>
        </p:nvSpPr>
        <p:spPr>
          <a:xfrm>
            <a:off x="904447" y="2108201"/>
            <a:ext cx="5191553" cy="3760891"/>
          </a:xfrm>
        </p:spPr>
        <p:txBody>
          <a:bodyPr/>
          <a:lstStyle/>
          <a:p>
            <a:r>
              <a:rPr lang="en-US" b="0" i="0" dirty="0">
                <a:solidFill>
                  <a:schemeClr val="tx1"/>
                </a:solidFill>
                <a:effectLst/>
                <a:latin typeface="Söhne"/>
              </a:rPr>
              <a:t>Abstraction is one of the four fundamental principles of Object-Oriented Programming (OOP), which also includes encapsulation, inheritance, and polymorphism. Abstraction is a concept that allows developers to model real-world entities as classes in their code, emphasizing the essential properties and behaviors of those entities while hiding the unnecessary or complex details. It is a way of simplifying the complex reality of a system by providing a clear and manageable representation.</a:t>
            </a:r>
            <a:endParaRPr lang="en-IN" dirty="0">
              <a:solidFill>
                <a:schemeClr val="tx1"/>
              </a:solidFill>
            </a:endParaRPr>
          </a:p>
        </p:txBody>
      </p:sp>
      <p:sp>
        <p:nvSpPr>
          <p:cNvPr id="4" name="TextBox 3">
            <a:extLst>
              <a:ext uri="{FF2B5EF4-FFF2-40B4-BE49-F238E27FC236}">
                <a16:creationId xmlns:a16="http://schemas.microsoft.com/office/drawing/2014/main" id="{10AC35DC-D9F8-06A0-9E3C-3C626356C0B0}"/>
              </a:ext>
            </a:extLst>
          </p:cNvPr>
          <p:cNvSpPr txBox="1"/>
          <p:nvPr/>
        </p:nvSpPr>
        <p:spPr>
          <a:xfrm>
            <a:off x="6382139" y="2098353"/>
            <a:ext cx="5365102" cy="4247317"/>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Inter"/>
              </a:rPr>
              <a:t>Control abstraction is used for building new functionalities and it also combines control statements in a single unit. This is a fundamental feature of every high-level language and forms the main unit of structured programming. This type of abstraction is used whenever we want to create a function for performing any given task.</a:t>
            </a:r>
          </a:p>
          <a:p>
            <a:pPr marL="285750" indent="-285750" algn="l">
              <a:buFont typeface="Wingdings" panose="05000000000000000000" pitchFamily="2" charset="2"/>
              <a:buChar char="Ø"/>
            </a:pPr>
            <a:r>
              <a:rPr lang="en-US" b="0" i="0" dirty="0">
                <a:effectLst/>
                <a:latin typeface="Inter"/>
              </a:rPr>
              <a:t>Data Abstraction in Java is the process of reducing the object to its essence in order to only display the necessary characteristics to users. Abstraction defines an object in terms of attributes, methods and interfaces. In this article, we will be discussing the top interview questions based on data abstraction. </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509532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5C56-B383-B3E5-45FE-388D22AF1298}"/>
              </a:ext>
            </a:extLst>
          </p:cNvPr>
          <p:cNvSpPr>
            <a:spLocks noGrp="1"/>
          </p:cNvSpPr>
          <p:nvPr>
            <p:ph type="title"/>
          </p:nvPr>
        </p:nvSpPr>
        <p:spPr/>
        <p:txBody>
          <a:bodyPr/>
          <a:lstStyle/>
          <a:p>
            <a:r>
              <a:rPr lang="en-US" dirty="0"/>
              <a:t>Encapsulation</a:t>
            </a:r>
            <a:endParaRPr lang="en-IN" dirty="0"/>
          </a:p>
        </p:txBody>
      </p:sp>
      <p:sp>
        <p:nvSpPr>
          <p:cNvPr id="3" name="Content Placeholder 2">
            <a:extLst>
              <a:ext uri="{FF2B5EF4-FFF2-40B4-BE49-F238E27FC236}">
                <a16:creationId xmlns:a16="http://schemas.microsoft.com/office/drawing/2014/main" id="{68A38203-6124-27BA-72D7-6EE70961D541}"/>
              </a:ext>
            </a:extLst>
          </p:cNvPr>
          <p:cNvSpPr>
            <a:spLocks noGrp="1"/>
          </p:cNvSpPr>
          <p:nvPr>
            <p:ph idx="1"/>
          </p:nvPr>
        </p:nvSpPr>
        <p:spPr>
          <a:xfrm>
            <a:off x="904447" y="2108201"/>
            <a:ext cx="5191553" cy="3760891"/>
          </a:xfrm>
        </p:spPr>
        <p:txBody>
          <a:bodyPr/>
          <a:lstStyle/>
          <a:p>
            <a:r>
              <a:rPr lang="en-US" b="0" i="0" dirty="0">
                <a:solidFill>
                  <a:schemeClr val="tx1"/>
                </a:solidFill>
                <a:effectLst/>
                <a:latin typeface="Söhne"/>
              </a:rPr>
              <a:t>Encapsulation is the concept of bundling data (attributes) and methods (functions) that operate on that data into a single unit known as a class. The key idea behind encapsulation is to hide the internal state of an object from the outside and provide controlled access to it through well-defined interfaces (methods).</a:t>
            </a:r>
            <a:endParaRPr lang="en-IN" dirty="0">
              <a:solidFill>
                <a:schemeClr val="tx1"/>
              </a:solidFill>
            </a:endParaRPr>
          </a:p>
        </p:txBody>
      </p:sp>
      <p:sp>
        <p:nvSpPr>
          <p:cNvPr id="7" name="TextBox 6">
            <a:extLst>
              <a:ext uri="{FF2B5EF4-FFF2-40B4-BE49-F238E27FC236}">
                <a16:creationId xmlns:a16="http://schemas.microsoft.com/office/drawing/2014/main" id="{C74D4FBA-13AF-4E06-8621-56CEFAFCECA8}"/>
              </a:ext>
            </a:extLst>
          </p:cNvPr>
          <p:cNvSpPr txBox="1"/>
          <p:nvPr/>
        </p:nvSpPr>
        <p:spPr>
          <a:xfrm>
            <a:off x="6096000" y="2108201"/>
            <a:ext cx="5884506" cy="4247317"/>
          </a:xfrm>
          <a:prstGeom prst="rect">
            <a:avLst/>
          </a:prstGeom>
          <a:noFill/>
        </p:spPr>
        <p:txBody>
          <a:bodyPr wrap="square" rtlCol="0">
            <a:spAutoFit/>
          </a:bodyPr>
          <a:lstStyle/>
          <a:p>
            <a:r>
              <a:rPr lang="en-US" dirty="0"/>
              <a:t>Key Features :</a:t>
            </a:r>
          </a:p>
          <a:p>
            <a:pPr marL="285750" indent="-285750">
              <a:buFont typeface="Wingdings" panose="05000000000000000000" pitchFamily="2" charset="2"/>
              <a:buChar char="Ø"/>
            </a:pPr>
            <a:r>
              <a:rPr lang="en-US" dirty="0"/>
              <a:t>Data Hiding: Hiding internal details and data from outside access.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Access Control: Using access modifiers to restrict visibility of class members.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Data Validation: Enforcing rules and constraints on data through methods.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Code Organization: Grouping related functionality and data within a class for modularity.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Version Control: Allowing changes to class internals while maintaining a consistent external interface.</a:t>
            </a:r>
            <a:endParaRPr lang="en-IN" dirty="0"/>
          </a:p>
        </p:txBody>
      </p:sp>
    </p:spTree>
    <p:extLst>
      <p:ext uri="{BB962C8B-B14F-4D97-AF65-F5344CB8AC3E}">
        <p14:creationId xmlns:p14="http://schemas.microsoft.com/office/powerpoint/2010/main" val="376268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5C56-B383-B3E5-45FE-388D22AF1298}"/>
              </a:ext>
            </a:extLst>
          </p:cNvPr>
          <p:cNvSpPr>
            <a:spLocks noGrp="1"/>
          </p:cNvSpPr>
          <p:nvPr>
            <p:ph type="title"/>
          </p:nvPr>
        </p:nvSpPr>
        <p:spPr/>
        <p:txBody>
          <a:bodyPr/>
          <a:lstStyle/>
          <a:p>
            <a:r>
              <a:rPr lang="en-US" dirty="0">
                <a:solidFill>
                  <a:schemeClr val="tx1"/>
                </a:solidFill>
              </a:rPr>
              <a:t>Inheritance</a:t>
            </a:r>
            <a:endParaRPr lang="en-IN" dirty="0"/>
          </a:p>
        </p:txBody>
      </p:sp>
      <p:sp>
        <p:nvSpPr>
          <p:cNvPr id="3" name="Content Placeholder 2">
            <a:extLst>
              <a:ext uri="{FF2B5EF4-FFF2-40B4-BE49-F238E27FC236}">
                <a16:creationId xmlns:a16="http://schemas.microsoft.com/office/drawing/2014/main" id="{68A38203-6124-27BA-72D7-6EE70961D541}"/>
              </a:ext>
            </a:extLst>
          </p:cNvPr>
          <p:cNvSpPr>
            <a:spLocks noGrp="1"/>
          </p:cNvSpPr>
          <p:nvPr>
            <p:ph idx="1"/>
          </p:nvPr>
        </p:nvSpPr>
        <p:spPr>
          <a:xfrm>
            <a:off x="904447" y="2108201"/>
            <a:ext cx="5191553" cy="3760891"/>
          </a:xfrm>
        </p:spPr>
        <p:txBody>
          <a:bodyPr/>
          <a:lstStyle/>
          <a:p>
            <a:r>
              <a:rPr lang="en-US" b="0" i="0" dirty="0">
                <a:solidFill>
                  <a:schemeClr val="tx1"/>
                </a:solidFill>
                <a:effectLst/>
                <a:latin typeface="Söhne"/>
              </a:rPr>
              <a:t>Inheritance is a mechanism where a new class (subclass or derived class) can inherit attributes and methods from an existing class (superclass or base class). It promotes code reuse and the creation of hierarchies of related classes.</a:t>
            </a:r>
            <a:endParaRPr lang="en-IN" dirty="0">
              <a:solidFill>
                <a:schemeClr val="tx1"/>
              </a:solidFill>
            </a:endParaRPr>
          </a:p>
        </p:txBody>
      </p:sp>
      <p:sp>
        <p:nvSpPr>
          <p:cNvPr id="7" name="TextBox 6">
            <a:extLst>
              <a:ext uri="{FF2B5EF4-FFF2-40B4-BE49-F238E27FC236}">
                <a16:creationId xmlns:a16="http://schemas.microsoft.com/office/drawing/2014/main" id="{C74D4FBA-13AF-4E06-8621-56CEFAFCECA8}"/>
              </a:ext>
            </a:extLst>
          </p:cNvPr>
          <p:cNvSpPr txBox="1"/>
          <p:nvPr/>
        </p:nvSpPr>
        <p:spPr>
          <a:xfrm>
            <a:off x="6096000" y="2108201"/>
            <a:ext cx="5884506" cy="3416320"/>
          </a:xfrm>
          <a:prstGeom prst="rect">
            <a:avLst/>
          </a:prstGeom>
          <a:noFill/>
        </p:spPr>
        <p:txBody>
          <a:bodyPr wrap="square" rtlCol="0">
            <a:spAutoFit/>
          </a:bodyPr>
          <a:lstStyle/>
          <a:p>
            <a:r>
              <a:rPr lang="en-US" dirty="0"/>
              <a:t>Key features:</a:t>
            </a:r>
          </a:p>
          <a:p>
            <a:endParaRPr lang="en-US" dirty="0"/>
          </a:p>
          <a:p>
            <a:r>
              <a:rPr lang="en-US" dirty="0"/>
              <a:t>- Superclass and Subclass: Inheritance involves a parent superclass and a child subclass.</a:t>
            </a:r>
          </a:p>
          <a:p>
            <a:r>
              <a:rPr lang="en-US" dirty="0"/>
              <a:t>- Inherited Members: Subclasses inherit attributes and methods, which can be used as-is or overridden.</a:t>
            </a:r>
          </a:p>
          <a:p>
            <a:r>
              <a:rPr lang="en-US" dirty="0"/>
              <a:t>- "IS-A" Relationship: Subclass represents a specialized version of the superclass.</a:t>
            </a:r>
          </a:p>
          <a:p>
            <a:r>
              <a:rPr lang="en-US" dirty="0"/>
              <a:t>- Code Reuse: Encourages reusing common attributes and methods from the superclass.</a:t>
            </a:r>
          </a:p>
          <a:p>
            <a:r>
              <a:rPr lang="en-US" dirty="0"/>
              <a:t>- Method Overriding: Subclasses can override inherited methods for specialized behavior, enabling polymorphism.</a:t>
            </a:r>
            <a:endParaRPr lang="en-IN" dirty="0"/>
          </a:p>
        </p:txBody>
      </p:sp>
    </p:spTree>
    <p:extLst>
      <p:ext uri="{BB962C8B-B14F-4D97-AF65-F5344CB8AC3E}">
        <p14:creationId xmlns:p14="http://schemas.microsoft.com/office/powerpoint/2010/main" val="354550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5C56-B383-B3E5-45FE-388D22AF1298}"/>
              </a:ext>
            </a:extLst>
          </p:cNvPr>
          <p:cNvSpPr>
            <a:spLocks noGrp="1"/>
          </p:cNvSpPr>
          <p:nvPr>
            <p:ph type="title"/>
          </p:nvPr>
        </p:nvSpPr>
        <p:spPr/>
        <p:txBody>
          <a:bodyPr/>
          <a:lstStyle/>
          <a:p>
            <a:r>
              <a:rPr lang="en-US" dirty="0"/>
              <a:t>Polymorphism</a:t>
            </a:r>
            <a:endParaRPr lang="en-IN" dirty="0"/>
          </a:p>
        </p:txBody>
      </p:sp>
      <p:sp>
        <p:nvSpPr>
          <p:cNvPr id="3" name="Content Placeholder 2">
            <a:extLst>
              <a:ext uri="{FF2B5EF4-FFF2-40B4-BE49-F238E27FC236}">
                <a16:creationId xmlns:a16="http://schemas.microsoft.com/office/drawing/2014/main" id="{68A38203-6124-27BA-72D7-6EE70961D541}"/>
              </a:ext>
            </a:extLst>
          </p:cNvPr>
          <p:cNvSpPr>
            <a:spLocks noGrp="1"/>
          </p:cNvSpPr>
          <p:nvPr>
            <p:ph idx="1"/>
          </p:nvPr>
        </p:nvSpPr>
        <p:spPr>
          <a:xfrm>
            <a:off x="904447" y="2108201"/>
            <a:ext cx="5191553" cy="3760891"/>
          </a:xfrm>
        </p:spPr>
        <p:txBody>
          <a:bodyPr/>
          <a:lstStyle/>
          <a:p>
            <a:r>
              <a:rPr lang="en-US" b="0" i="0" dirty="0">
                <a:solidFill>
                  <a:schemeClr val="tx1"/>
                </a:solidFill>
                <a:effectLst/>
                <a:latin typeface="Söhne"/>
              </a:rPr>
              <a:t>Polymorphism is a fundamental concept in Object-Oriented Programming (OOP) that allows objects of different classes to be treated as objects of a common superclass. It enables a single interface to represent various data types and behavior. In Java, polymorphism is primarily achieved through method overriding and method overloading. Here's a brief explanation of polymorphism in Java:</a:t>
            </a:r>
            <a:endParaRPr lang="en-IN" dirty="0">
              <a:solidFill>
                <a:schemeClr val="tx1"/>
              </a:solidFill>
            </a:endParaRPr>
          </a:p>
        </p:txBody>
      </p:sp>
      <p:sp>
        <p:nvSpPr>
          <p:cNvPr id="7" name="TextBox 6">
            <a:extLst>
              <a:ext uri="{FF2B5EF4-FFF2-40B4-BE49-F238E27FC236}">
                <a16:creationId xmlns:a16="http://schemas.microsoft.com/office/drawing/2014/main" id="{C74D4FBA-13AF-4E06-8621-56CEFAFCECA8}"/>
              </a:ext>
            </a:extLst>
          </p:cNvPr>
          <p:cNvSpPr txBox="1"/>
          <p:nvPr/>
        </p:nvSpPr>
        <p:spPr>
          <a:xfrm>
            <a:off x="6096000" y="2108201"/>
            <a:ext cx="5884506" cy="3693319"/>
          </a:xfrm>
          <a:prstGeom prst="rect">
            <a:avLst/>
          </a:prstGeom>
          <a:noFill/>
        </p:spPr>
        <p:txBody>
          <a:bodyPr wrap="square" rtlCol="0">
            <a:spAutoFit/>
          </a:bodyPr>
          <a:lstStyle/>
          <a:p>
            <a:r>
              <a:rPr lang="en-US" dirty="0"/>
              <a:t>Key Features:</a:t>
            </a:r>
          </a:p>
          <a:p>
            <a:endParaRPr lang="en-US" dirty="0"/>
          </a:p>
          <a:p>
            <a:r>
              <a:rPr lang="en-US" dirty="0"/>
              <a:t>- Method Overriding: Achieved through a subclass providing its own method implementation, enabling different responses for the same method call.</a:t>
            </a:r>
          </a:p>
          <a:p>
            <a:r>
              <a:rPr lang="en-US" dirty="0"/>
              <a:t>- Dynamic Binding: Method selection at runtime based on the actual object type, not reference type (dynamic binding).</a:t>
            </a:r>
          </a:p>
          <a:p>
            <a:r>
              <a:rPr lang="en-US" dirty="0"/>
              <a:t>- "IS-A" Relationship: Relies on inheritance, where subclasses are specialized versions of the superclass.</a:t>
            </a:r>
          </a:p>
          <a:p>
            <a:r>
              <a:rPr lang="en-US" dirty="0"/>
              <a:t>- Method Overloading: Polymorphism can also be achieved through method overloading, selecting methods based on argument lists.</a:t>
            </a:r>
            <a:endParaRPr lang="en-IN" dirty="0"/>
          </a:p>
        </p:txBody>
      </p:sp>
    </p:spTree>
    <p:extLst>
      <p:ext uri="{BB962C8B-B14F-4D97-AF65-F5344CB8AC3E}">
        <p14:creationId xmlns:p14="http://schemas.microsoft.com/office/powerpoint/2010/main" val="157250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859E49-0DF6-7824-C7C0-2DCDBCBE9F8C}"/>
              </a:ext>
            </a:extLst>
          </p:cNvPr>
          <p:cNvSpPr txBox="1"/>
          <p:nvPr/>
        </p:nvSpPr>
        <p:spPr>
          <a:xfrm>
            <a:off x="805070" y="566530"/>
            <a:ext cx="5078895" cy="5632311"/>
          </a:xfrm>
          <a:prstGeom prst="rect">
            <a:avLst/>
          </a:prstGeom>
          <a:noFill/>
        </p:spPr>
        <p:txBody>
          <a:bodyPr wrap="square" rtlCol="0">
            <a:spAutoFit/>
          </a:bodyPr>
          <a:lstStyle/>
          <a:p>
            <a:r>
              <a:rPr lang="en-IN" sz="1200" b="1" dirty="0"/>
              <a:t>class Animal {</a:t>
            </a:r>
          </a:p>
          <a:p>
            <a:r>
              <a:rPr lang="en-IN" sz="1200" b="1" dirty="0"/>
              <a:t>    void </a:t>
            </a:r>
            <a:r>
              <a:rPr lang="en-IN" sz="1200" b="1" dirty="0" err="1"/>
              <a:t>makeSound</a:t>
            </a:r>
            <a:r>
              <a:rPr lang="en-IN" sz="1200" b="1" dirty="0"/>
              <a:t>() {</a:t>
            </a:r>
          </a:p>
          <a:p>
            <a:r>
              <a:rPr lang="en-IN" sz="1200" b="1" dirty="0"/>
              <a:t>        </a:t>
            </a:r>
            <a:r>
              <a:rPr lang="en-IN" sz="1200" b="1" dirty="0" err="1"/>
              <a:t>System.out.println</a:t>
            </a:r>
            <a:r>
              <a:rPr lang="en-IN" sz="1200" b="1" dirty="0"/>
              <a:t>("Some generic sound");</a:t>
            </a:r>
          </a:p>
          <a:p>
            <a:r>
              <a:rPr lang="en-IN" sz="1200" b="1" dirty="0"/>
              <a:t>    }</a:t>
            </a:r>
          </a:p>
          <a:p>
            <a:r>
              <a:rPr lang="en-IN" sz="1200" b="1" dirty="0"/>
              <a:t>}</a:t>
            </a:r>
          </a:p>
          <a:p>
            <a:endParaRPr lang="en-IN" sz="1200" b="1" dirty="0"/>
          </a:p>
          <a:p>
            <a:r>
              <a:rPr lang="en-IN" sz="1200" b="1" dirty="0"/>
              <a:t>class Dog extends Animal {</a:t>
            </a:r>
          </a:p>
          <a:p>
            <a:r>
              <a:rPr lang="en-IN" sz="1200" b="1" dirty="0"/>
              <a:t>    @Override</a:t>
            </a:r>
          </a:p>
          <a:p>
            <a:r>
              <a:rPr lang="en-IN" sz="1200" b="1" dirty="0"/>
              <a:t>    void </a:t>
            </a:r>
            <a:r>
              <a:rPr lang="en-IN" sz="1200" b="1" dirty="0" err="1"/>
              <a:t>makeSound</a:t>
            </a:r>
            <a:r>
              <a:rPr lang="en-IN" sz="1200" b="1" dirty="0"/>
              <a:t>() {</a:t>
            </a:r>
          </a:p>
          <a:p>
            <a:r>
              <a:rPr lang="en-IN" sz="1200" b="1" dirty="0"/>
              <a:t>        </a:t>
            </a:r>
            <a:r>
              <a:rPr lang="en-IN" sz="1200" b="1" dirty="0" err="1"/>
              <a:t>System.out.println</a:t>
            </a:r>
            <a:r>
              <a:rPr lang="en-IN" sz="1200" b="1" dirty="0"/>
              <a:t>("Bark");</a:t>
            </a:r>
          </a:p>
          <a:p>
            <a:r>
              <a:rPr lang="en-IN" sz="1200" b="1" dirty="0"/>
              <a:t>    }</a:t>
            </a:r>
          </a:p>
          <a:p>
            <a:r>
              <a:rPr lang="en-IN" sz="1200" b="1" dirty="0"/>
              <a:t>}</a:t>
            </a:r>
          </a:p>
          <a:p>
            <a:endParaRPr lang="en-IN" sz="1200" b="1" dirty="0"/>
          </a:p>
          <a:p>
            <a:r>
              <a:rPr lang="en-IN" sz="1200" b="1" dirty="0"/>
              <a:t>class Cat extends Animal {</a:t>
            </a:r>
          </a:p>
          <a:p>
            <a:r>
              <a:rPr lang="en-IN" sz="1200" b="1" dirty="0"/>
              <a:t>    @Override</a:t>
            </a:r>
          </a:p>
          <a:p>
            <a:r>
              <a:rPr lang="en-IN" sz="1200" b="1" dirty="0"/>
              <a:t>    void </a:t>
            </a:r>
            <a:r>
              <a:rPr lang="en-IN" sz="1200" b="1" dirty="0" err="1"/>
              <a:t>makeSound</a:t>
            </a:r>
            <a:r>
              <a:rPr lang="en-IN" sz="1200" b="1" dirty="0"/>
              <a:t>() {</a:t>
            </a:r>
          </a:p>
          <a:p>
            <a:r>
              <a:rPr lang="en-IN" sz="1200" b="1" dirty="0"/>
              <a:t>        </a:t>
            </a:r>
            <a:r>
              <a:rPr lang="en-IN" sz="1200" b="1" dirty="0" err="1"/>
              <a:t>System.out.println</a:t>
            </a:r>
            <a:r>
              <a:rPr lang="en-IN" sz="1200" b="1" dirty="0"/>
              <a:t>("Meow");</a:t>
            </a:r>
          </a:p>
          <a:p>
            <a:r>
              <a:rPr lang="en-IN" sz="1200" b="1" dirty="0"/>
              <a:t>    }</a:t>
            </a:r>
          </a:p>
          <a:p>
            <a:r>
              <a:rPr lang="en-IN" sz="1200" b="1" dirty="0"/>
              <a:t>}</a:t>
            </a:r>
          </a:p>
          <a:p>
            <a:endParaRPr lang="en-IN" sz="1200" b="1" dirty="0"/>
          </a:p>
          <a:p>
            <a:r>
              <a:rPr lang="en-IN" sz="1200" b="1" dirty="0"/>
              <a:t>public class </a:t>
            </a:r>
            <a:r>
              <a:rPr lang="en-IN" sz="1200" b="1" dirty="0" err="1"/>
              <a:t>PolymorphismExample</a:t>
            </a:r>
            <a:r>
              <a:rPr lang="en-IN" sz="1200" b="1" dirty="0"/>
              <a:t> {</a:t>
            </a:r>
          </a:p>
          <a:p>
            <a:r>
              <a:rPr lang="en-IN" sz="1200" b="1" dirty="0"/>
              <a:t>    public static void main(String[] </a:t>
            </a:r>
            <a:r>
              <a:rPr lang="en-IN" sz="1200" b="1" dirty="0" err="1"/>
              <a:t>args</a:t>
            </a:r>
            <a:r>
              <a:rPr lang="en-IN" sz="1200" b="1" dirty="0"/>
              <a:t>) {</a:t>
            </a:r>
          </a:p>
          <a:p>
            <a:r>
              <a:rPr lang="en-IN" sz="1200" b="1" dirty="0"/>
              <a:t>        Animal dog = new Dog();</a:t>
            </a:r>
          </a:p>
          <a:p>
            <a:r>
              <a:rPr lang="en-IN" sz="1200" b="1" dirty="0"/>
              <a:t>        Animal cat = new Cat();</a:t>
            </a:r>
          </a:p>
          <a:p>
            <a:r>
              <a:rPr lang="en-IN" sz="1200" b="1" dirty="0"/>
              <a:t>        </a:t>
            </a:r>
          </a:p>
          <a:p>
            <a:r>
              <a:rPr lang="en-IN" sz="1200" b="1" dirty="0"/>
              <a:t>        </a:t>
            </a:r>
            <a:r>
              <a:rPr lang="en-IN" sz="1200" b="1" dirty="0" err="1"/>
              <a:t>dog.makeSound</a:t>
            </a:r>
            <a:r>
              <a:rPr lang="en-IN" sz="1200" b="1" dirty="0"/>
              <a:t>(); // Outputs "Bark"</a:t>
            </a:r>
          </a:p>
          <a:p>
            <a:r>
              <a:rPr lang="en-IN" sz="1200" b="1" dirty="0"/>
              <a:t>        </a:t>
            </a:r>
            <a:r>
              <a:rPr lang="en-IN" sz="1200" b="1" dirty="0" err="1"/>
              <a:t>cat.makeSound</a:t>
            </a:r>
            <a:r>
              <a:rPr lang="en-IN" sz="1200" b="1" dirty="0"/>
              <a:t>(); // Outputs "Meow"</a:t>
            </a:r>
          </a:p>
          <a:p>
            <a:r>
              <a:rPr lang="en-IN" sz="1200" b="1" dirty="0"/>
              <a:t>    }</a:t>
            </a:r>
          </a:p>
          <a:p>
            <a:r>
              <a:rPr lang="en-IN" sz="1200" b="1" dirty="0"/>
              <a:t>}</a:t>
            </a:r>
          </a:p>
          <a:p>
            <a:endParaRPr lang="en-IN" sz="1200" b="1" dirty="0"/>
          </a:p>
        </p:txBody>
      </p:sp>
      <p:sp>
        <p:nvSpPr>
          <p:cNvPr id="5" name="TextBox 4">
            <a:extLst>
              <a:ext uri="{FF2B5EF4-FFF2-40B4-BE49-F238E27FC236}">
                <a16:creationId xmlns:a16="http://schemas.microsoft.com/office/drawing/2014/main" id="{7F67B0EB-1609-584E-0283-56264B1A30E8}"/>
              </a:ext>
            </a:extLst>
          </p:cNvPr>
          <p:cNvSpPr txBox="1"/>
          <p:nvPr/>
        </p:nvSpPr>
        <p:spPr>
          <a:xfrm>
            <a:off x="665921" y="109330"/>
            <a:ext cx="3617843" cy="369332"/>
          </a:xfrm>
          <a:prstGeom prst="rect">
            <a:avLst/>
          </a:prstGeom>
          <a:noFill/>
        </p:spPr>
        <p:txBody>
          <a:bodyPr wrap="square" rtlCol="0">
            <a:spAutoFit/>
          </a:bodyPr>
          <a:lstStyle/>
          <a:p>
            <a:r>
              <a:rPr lang="en-IN" b="1" i="0" dirty="0">
                <a:effectLst/>
                <a:latin typeface="Söhne"/>
              </a:rPr>
              <a:t>Method Overriding(Polymorphism)</a:t>
            </a:r>
            <a:endParaRPr lang="en-IN" dirty="0"/>
          </a:p>
        </p:txBody>
      </p:sp>
      <p:sp>
        <p:nvSpPr>
          <p:cNvPr id="6" name="TextBox 5">
            <a:extLst>
              <a:ext uri="{FF2B5EF4-FFF2-40B4-BE49-F238E27FC236}">
                <a16:creationId xmlns:a16="http://schemas.microsoft.com/office/drawing/2014/main" id="{7AF44758-1D9D-EED7-0A86-399BBEB2DEB9}"/>
              </a:ext>
            </a:extLst>
          </p:cNvPr>
          <p:cNvSpPr txBox="1"/>
          <p:nvPr/>
        </p:nvSpPr>
        <p:spPr>
          <a:xfrm>
            <a:off x="6791739" y="197198"/>
            <a:ext cx="3617843" cy="369332"/>
          </a:xfrm>
          <a:prstGeom prst="rect">
            <a:avLst/>
          </a:prstGeom>
          <a:noFill/>
        </p:spPr>
        <p:txBody>
          <a:bodyPr wrap="square" rtlCol="0">
            <a:spAutoFit/>
          </a:bodyPr>
          <a:lstStyle/>
          <a:p>
            <a:r>
              <a:rPr lang="en-IN" b="1" i="0" dirty="0">
                <a:effectLst/>
                <a:latin typeface="Söhne"/>
              </a:rPr>
              <a:t>encapsulation</a:t>
            </a:r>
            <a:endParaRPr lang="en-IN" dirty="0"/>
          </a:p>
        </p:txBody>
      </p:sp>
      <p:sp>
        <p:nvSpPr>
          <p:cNvPr id="7" name="TextBox 6">
            <a:extLst>
              <a:ext uri="{FF2B5EF4-FFF2-40B4-BE49-F238E27FC236}">
                <a16:creationId xmlns:a16="http://schemas.microsoft.com/office/drawing/2014/main" id="{D970A625-1ECD-D676-7862-BF9DCA9CF663}"/>
              </a:ext>
            </a:extLst>
          </p:cNvPr>
          <p:cNvSpPr txBox="1"/>
          <p:nvPr/>
        </p:nvSpPr>
        <p:spPr>
          <a:xfrm>
            <a:off x="5675243" y="646043"/>
            <a:ext cx="6013174" cy="5447645"/>
          </a:xfrm>
          <a:prstGeom prst="rect">
            <a:avLst/>
          </a:prstGeom>
          <a:noFill/>
        </p:spPr>
        <p:txBody>
          <a:bodyPr wrap="square" rtlCol="0">
            <a:spAutoFit/>
          </a:bodyPr>
          <a:lstStyle/>
          <a:p>
            <a:r>
              <a:rPr lang="en-IN" sz="1200" b="1" dirty="0"/>
              <a:t>public class Student {</a:t>
            </a:r>
          </a:p>
          <a:p>
            <a:r>
              <a:rPr lang="en-IN" sz="1200" b="1" dirty="0"/>
              <a:t>    // Private data members</a:t>
            </a:r>
          </a:p>
          <a:p>
            <a:r>
              <a:rPr lang="en-IN" sz="1200" b="1" dirty="0"/>
              <a:t>    private String name;</a:t>
            </a:r>
          </a:p>
          <a:p>
            <a:r>
              <a:rPr lang="en-IN" sz="1200" b="1" dirty="0"/>
              <a:t>    private int age;</a:t>
            </a:r>
          </a:p>
          <a:p>
            <a:endParaRPr lang="en-IN" sz="1200" b="1" dirty="0"/>
          </a:p>
          <a:p>
            <a:r>
              <a:rPr lang="en-IN" sz="1200" b="1" dirty="0"/>
              <a:t>    // Public constructor</a:t>
            </a:r>
          </a:p>
          <a:p>
            <a:r>
              <a:rPr lang="en-IN" sz="1200" b="1" dirty="0"/>
              <a:t>    public Student(String name, int age) {</a:t>
            </a:r>
          </a:p>
          <a:p>
            <a:r>
              <a:rPr lang="en-IN" sz="1200" b="1" dirty="0"/>
              <a:t>        this.name = name;</a:t>
            </a:r>
          </a:p>
          <a:p>
            <a:r>
              <a:rPr lang="en-IN" sz="1200" b="1" dirty="0"/>
              <a:t>        </a:t>
            </a:r>
            <a:r>
              <a:rPr lang="en-IN" sz="1200" b="1" dirty="0" err="1"/>
              <a:t>this.setAge</a:t>
            </a:r>
            <a:r>
              <a:rPr lang="en-IN" sz="1200" b="1" dirty="0"/>
              <a:t>(age);</a:t>
            </a:r>
          </a:p>
          <a:p>
            <a:r>
              <a:rPr lang="en-IN" sz="1200" b="1" dirty="0"/>
              <a:t>    }</a:t>
            </a:r>
          </a:p>
          <a:p>
            <a:endParaRPr lang="en-IN" sz="1200" b="1" dirty="0"/>
          </a:p>
          <a:p>
            <a:r>
              <a:rPr lang="en-IN" sz="1200" b="1" dirty="0"/>
              <a:t>    // Public getter and setter methods</a:t>
            </a:r>
          </a:p>
          <a:p>
            <a:r>
              <a:rPr lang="en-IN" sz="1200" b="1" dirty="0"/>
              <a:t>    public String </a:t>
            </a:r>
            <a:r>
              <a:rPr lang="en-IN" sz="1200" b="1" dirty="0" err="1"/>
              <a:t>getName</a:t>
            </a:r>
            <a:r>
              <a:rPr lang="en-IN" sz="1200" b="1" dirty="0"/>
              <a:t>() {</a:t>
            </a:r>
          </a:p>
          <a:p>
            <a:r>
              <a:rPr lang="en-IN" sz="1200" b="1" dirty="0"/>
              <a:t>        return name;</a:t>
            </a:r>
          </a:p>
          <a:p>
            <a:r>
              <a:rPr lang="en-IN" sz="1200" b="1" dirty="0"/>
              <a:t>    }</a:t>
            </a:r>
          </a:p>
          <a:p>
            <a:endParaRPr lang="en-IN" sz="1200" b="1" dirty="0"/>
          </a:p>
          <a:p>
            <a:r>
              <a:rPr lang="en-IN" sz="1200" b="1" dirty="0"/>
              <a:t>    public int </a:t>
            </a:r>
            <a:r>
              <a:rPr lang="en-IN" sz="1200" b="1" dirty="0" err="1"/>
              <a:t>getAge</a:t>
            </a:r>
            <a:r>
              <a:rPr lang="en-IN" sz="1200" b="1" dirty="0"/>
              <a:t>() {</a:t>
            </a:r>
          </a:p>
          <a:p>
            <a:r>
              <a:rPr lang="en-IN" sz="1200" b="1" dirty="0"/>
              <a:t>        return age;</a:t>
            </a:r>
          </a:p>
          <a:p>
            <a:r>
              <a:rPr lang="en-IN" sz="1200" b="1" dirty="0"/>
              <a:t>    }</a:t>
            </a:r>
          </a:p>
          <a:p>
            <a:endParaRPr lang="en-IN" sz="1200" b="1" dirty="0"/>
          </a:p>
          <a:p>
            <a:r>
              <a:rPr lang="en-IN" sz="1200" b="1" dirty="0"/>
              <a:t>    public void </a:t>
            </a:r>
            <a:r>
              <a:rPr lang="en-IN" sz="1200" b="1" dirty="0" err="1"/>
              <a:t>setAge</a:t>
            </a:r>
            <a:r>
              <a:rPr lang="en-IN" sz="1200" b="1" dirty="0"/>
              <a:t>(int age) {</a:t>
            </a:r>
          </a:p>
          <a:p>
            <a:r>
              <a:rPr lang="en-IN" sz="1200" b="1" dirty="0"/>
              <a:t>        if (age &gt; 0) {</a:t>
            </a:r>
          </a:p>
          <a:p>
            <a:r>
              <a:rPr lang="en-IN" sz="1200" b="1" dirty="0"/>
              <a:t>            </a:t>
            </a:r>
            <a:r>
              <a:rPr lang="en-IN" sz="1200" b="1" dirty="0" err="1"/>
              <a:t>this.age</a:t>
            </a:r>
            <a:r>
              <a:rPr lang="en-IN" sz="1200" b="1" dirty="0"/>
              <a:t> = age;</a:t>
            </a:r>
          </a:p>
          <a:p>
            <a:r>
              <a:rPr lang="en-IN" sz="1200" b="1" dirty="0"/>
              <a:t>        } else {</a:t>
            </a:r>
          </a:p>
          <a:p>
            <a:r>
              <a:rPr lang="en-IN" sz="1200" b="1" dirty="0"/>
              <a:t>            </a:t>
            </a:r>
            <a:r>
              <a:rPr lang="en-IN" sz="1200" b="1" dirty="0" err="1"/>
              <a:t>System.out.println</a:t>
            </a:r>
            <a:r>
              <a:rPr lang="en-IN" sz="1200" b="1" dirty="0"/>
              <a:t>("Age must be a positive number.");</a:t>
            </a:r>
          </a:p>
          <a:p>
            <a:r>
              <a:rPr lang="en-IN" sz="1200" b="1" dirty="0"/>
              <a:t>        }</a:t>
            </a:r>
          </a:p>
          <a:p>
            <a:r>
              <a:rPr lang="en-IN" sz="1200" b="1" dirty="0"/>
              <a:t>    }</a:t>
            </a:r>
          </a:p>
          <a:p>
            <a:r>
              <a:rPr lang="en-IN" sz="1200" b="1" dirty="0"/>
              <a:t>}</a:t>
            </a:r>
          </a:p>
          <a:p>
            <a:endParaRPr lang="en-IN" sz="1200" b="1" dirty="0"/>
          </a:p>
        </p:txBody>
      </p:sp>
    </p:spTree>
    <p:extLst>
      <p:ext uri="{BB962C8B-B14F-4D97-AF65-F5344CB8AC3E}">
        <p14:creationId xmlns:p14="http://schemas.microsoft.com/office/powerpoint/2010/main" val="336467188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{20BA6564-0190-4361-B52D-D68978CF5D94}tf33845126_win32</Template>
  <TotalTime>34</TotalTime>
  <Words>1792</Words>
  <Application>Microsoft Office PowerPoint</Application>
  <PresentationFormat>Widescreen</PresentationFormat>
  <Paragraphs>226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Bookman Old Style</vt:lpstr>
      <vt:lpstr>Calibri</vt:lpstr>
      <vt:lpstr>Franklin Gothic Book</vt:lpstr>
      <vt:lpstr>Google Sans</vt:lpstr>
      <vt:lpstr>Inter</vt:lpstr>
      <vt:lpstr>Söhne</vt:lpstr>
      <vt:lpstr>Wingdings</vt:lpstr>
      <vt:lpstr>1_RetrospectVTI</vt:lpstr>
      <vt:lpstr>OOPS &amp;  FILE HANDING</vt:lpstr>
      <vt:lpstr>  1  2  3  4 +  Object-Oriented Programming (OOP)</vt:lpstr>
      <vt:lpstr>  1  2  3  4 +  Object-Oriented Programming (OOP)</vt:lpstr>
      <vt:lpstr> Four main pillars of OOP</vt:lpstr>
      <vt:lpstr>Abstraction</vt:lpstr>
      <vt:lpstr>Encapsulation</vt:lpstr>
      <vt:lpstr>Inheritance</vt:lpstr>
      <vt:lpstr>Polymorphism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&amp;  FILE HANDING</dc:title>
  <dc:creator>logesh ..M</dc:creator>
  <cp:lastModifiedBy>logesh ..M</cp:lastModifiedBy>
  <cp:revision>2</cp:revision>
  <dcterms:created xsi:type="dcterms:W3CDTF">2023-10-12T08:07:32Z</dcterms:created>
  <dcterms:modified xsi:type="dcterms:W3CDTF">2023-10-12T08:41:47Z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