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4" r:id="rId3"/>
  </p:sldMasterIdLst>
  <p:notesMasterIdLst>
    <p:notesMasterId r:id="rId30"/>
  </p:notesMasterIdLst>
  <p:sldIdLst>
    <p:sldId id="257" r:id="rId4"/>
    <p:sldId id="258" r:id="rId5"/>
    <p:sldId id="264" r:id="rId6"/>
    <p:sldId id="265" r:id="rId7"/>
    <p:sldId id="266" r:id="rId8"/>
    <p:sldId id="259" r:id="rId9"/>
    <p:sldId id="267" r:id="rId10"/>
    <p:sldId id="268" r:id="rId11"/>
    <p:sldId id="269" r:id="rId12"/>
    <p:sldId id="270" r:id="rId13"/>
    <p:sldId id="261" r:id="rId14"/>
    <p:sldId id="262" r:id="rId15"/>
    <p:sldId id="271" r:id="rId16"/>
    <p:sldId id="273" r:id="rId17"/>
    <p:sldId id="274" r:id="rId18"/>
    <p:sldId id="275" r:id="rId19"/>
    <p:sldId id="276" r:id="rId20"/>
    <p:sldId id="277" r:id="rId21"/>
    <p:sldId id="281" r:id="rId22"/>
    <p:sldId id="282" r:id="rId23"/>
    <p:sldId id="283" r:id="rId24"/>
    <p:sldId id="284" r:id="rId25"/>
    <p:sldId id="285" r:id="rId26"/>
    <p:sldId id="286" r:id="rId27"/>
    <p:sldId id="280"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2948" autoAdjust="0"/>
  </p:normalViewPr>
  <p:slideViewPr>
    <p:cSldViewPr snapToGrid="0">
      <p:cViewPr varScale="1">
        <p:scale>
          <a:sx n="77" d="100"/>
          <a:sy n="77"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30F4-4244-4309-B138-1F23FF999583}" type="datetimeFigureOut">
              <a:rPr lang="en-IN" smtClean="0"/>
              <a:t>12-09-2020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839F4-382D-4B2F-8A45-8AF5588BD4F7}" type="slidenum">
              <a:rPr lang="en-IN" smtClean="0"/>
              <a:t>‹#›</a:t>
            </a:fld>
            <a:endParaRPr lang="en-IN"/>
          </a:p>
        </p:txBody>
      </p:sp>
    </p:spTree>
    <p:extLst>
      <p:ext uri="{BB962C8B-B14F-4D97-AF65-F5344CB8AC3E}">
        <p14:creationId xmlns:p14="http://schemas.microsoft.com/office/powerpoint/2010/main" val="119916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Native Controls and Native Performance</a:t>
            </a:r>
          </a:p>
          <a:p>
            <a:r>
              <a:rPr lang="en-IN" dirty="0" smtClean="0"/>
              <a:t>Code</a:t>
            </a:r>
            <a:r>
              <a:rPr lang="en-IN" baseline="0" dirty="0" smtClean="0"/>
              <a:t> reuse</a:t>
            </a:r>
          </a:p>
          <a:p>
            <a:r>
              <a:rPr lang="en-IN" dirty="0" smtClean="0"/>
              <a:t>Platform Specific Customization</a:t>
            </a:r>
          </a:p>
          <a:p>
            <a:endParaRPr lang="en-IN" dirty="0" smtClean="0"/>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816142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page used to</a:t>
            </a:r>
            <a:r>
              <a:rPr lang="en-US" baseline="0" dirty="0" smtClean="0"/>
              <a:t> show some text to the user,  namespace </a:t>
            </a:r>
            <a:r>
              <a:rPr lang="en-US" baseline="0" dirty="0" err="1" smtClean="0"/>
              <a:t>declearations</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022845-941E-7C42-8070-12AD873FCE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6761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022845-941E-7C42-8070-12AD873FCE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46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Add Button, Add Toast, </a:t>
            </a:r>
          </a:p>
          <a:p>
            <a:r>
              <a:rPr lang="en-IN" baseline="0" dirty="0" smtClean="0"/>
              <a:t>Add Page, Show Available Pages</a:t>
            </a:r>
          </a:p>
          <a:p>
            <a:r>
              <a:rPr lang="en-IN" baseline="0" dirty="0" smtClean="0"/>
              <a:t>Right click and Add</a:t>
            </a:r>
          </a:p>
          <a:p>
            <a:endParaRPr lang="en-IN" baseline="0" dirty="0" smtClean="0"/>
          </a:p>
          <a:p>
            <a:endParaRPr lang="en-IN" baseline="0" dirty="0" smtClean="0"/>
          </a:p>
          <a:p>
            <a:endParaRPr lang="en-IN"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839F4-382D-4B2F-8A45-8AF5588BD4F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901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14</a:t>
            </a:fld>
            <a:endParaRPr lang="en-IN"/>
          </a:p>
        </p:txBody>
      </p:sp>
    </p:spTree>
    <p:extLst>
      <p:ext uri="{BB962C8B-B14F-4D97-AF65-F5344CB8AC3E}">
        <p14:creationId xmlns:p14="http://schemas.microsoft.com/office/powerpoint/2010/main" val="134091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15</a:t>
            </a:fld>
            <a:endParaRPr lang="en-IN"/>
          </a:p>
        </p:txBody>
      </p:sp>
    </p:spTree>
    <p:extLst>
      <p:ext uri="{BB962C8B-B14F-4D97-AF65-F5344CB8AC3E}">
        <p14:creationId xmlns:p14="http://schemas.microsoft.com/office/powerpoint/2010/main" val="738368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endParaRPr lang="en-IN" baseline="0" dirty="0" smtClean="0"/>
          </a:p>
          <a:p>
            <a:r>
              <a:rPr lang="en-IN" dirty="0" smtClean="0"/>
              <a:t>This is the process for building native Xamarin forms application. And </a:t>
            </a:r>
            <a:r>
              <a:rPr lang="en-IN" dirty="0" err="1" smtClean="0"/>
              <a:t>.Net</a:t>
            </a:r>
            <a:r>
              <a:rPr lang="en-IN" dirty="0" smtClean="0"/>
              <a:t> application</a:t>
            </a:r>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16</a:t>
            </a:fld>
            <a:endParaRPr lang="en-IN"/>
          </a:p>
        </p:txBody>
      </p:sp>
    </p:spTree>
    <p:extLst>
      <p:ext uri="{BB962C8B-B14F-4D97-AF65-F5344CB8AC3E}">
        <p14:creationId xmlns:p14="http://schemas.microsoft.com/office/powerpoint/2010/main" val="373355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endParaRPr lang="en-IN" baseline="0" dirty="0" smtClean="0"/>
          </a:p>
          <a:p>
            <a:r>
              <a:rPr lang="en-IN" dirty="0" smtClean="0"/>
              <a:t>In IOS have different story, apple doesn’t</a:t>
            </a:r>
            <a:r>
              <a:rPr lang="en-IN" baseline="0" dirty="0" smtClean="0"/>
              <a:t> allow, C# code to IL – to apple compiler to native app</a:t>
            </a:r>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17</a:t>
            </a:fld>
            <a:endParaRPr lang="en-IN"/>
          </a:p>
        </p:txBody>
      </p:sp>
    </p:spTree>
    <p:extLst>
      <p:ext uri="{BB962C8B-B14F-4D97-AF65-F5344CB8AC3E}">
        <p14:creationId xmlns:p14="http://schemas.microsoft.com/office/powerpoint/2010/main" val="2010811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r>
              <a:rPr lang="en-IN" baseline="0" dirty="0" smtClean="0"/>
              <a:t>And the 1 more advantage is you can write platform specific code, that platform gives full control. So there is no limitation and set of more features. </a:t>
            </a:r>
          </a:p>
          <a:p>
            <a:r>
              <a:rPr lang="en-IN" baseline="0" dirty="0" smtClean="0"/>
              <a:t>This library file knows how to render the control Render Xamarin </a:t>
            </a:r>
          </a:p>
          <a:p>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18</a:t>
            </a:fld>
            <a:endParaRPr lang="en-IN"/>
          </a:p>
        </p:txBody>
      </p:sp>
    </p:spTree>
    <p:extLst>
      <p:ext uri="{BB962C8B-B14F-4D97-AF65-F5344CB8AC3E}">
        <p14:creationId xmlns:p14="http://schemas.microsoft.com/office/powerpoint/2010/main" val="1380556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endParaRPr lang="en-IN" baseline="0" dirty="0" smtClean="0"/>
          </a:p>
          <a:p>
            <a:endParaRPr lang="en-IN"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839F4-382D-4B2F-8A45-8AF5588BD4F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5470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top it all off, Xamarin is on top of all the latest OS updates and additional platforms. </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097B6B-FF96-F443-AED4-FFB28983C4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5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you</a:t>
            </a:r>
            <a:r>
              <a:rPr lang="en-IN" baseline="0" dirty="0" smtClean="0"/>
              <a:t> have experience with </a:t>
            </a:r>
            <a:r>
              <a:rPr lang="en-IN" baseline="0" dirty="0" err="1" smtClean="0"/>
              <a:t>uwp</a:t>
            </a:r>
            <a:r>
              <a:rPr lang="en-IN" baseline="0" dirty="0" smtClean="0"/>
              <a:t> and </a:t>
            </a:r>
            <a:r>
              <a:rPr lang="en-IN" baseline="0" dirty="0" err="1" smtClean="0"/>
              <a:t>wpf</a:t>
            </a:r>
            <a:r>
              <a:rPr lang="en-IN" baseline="0" dirty="0" smtClean="0"/>
              <a:t>, </a:t>
            </a:r>
            <a:r>
              <a:rPr lang="en-IN" baseline="0" dirty="0" err="1" smtClean="0"/>
              <a:t>xamarin</a:t>
            </a:r>
            <a:r>
              <a:rPr lang="en-IN" baseline="0" dirty="0" smtClean="0"/>
              <a:t> forms is very easy for you.</a:t>
            </a:r>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3</a:t>
            </a:fld>
            <a:endParaRPr lang="en-IN"/>
          </a:p>
        </p:txBody>
      </p:sp>
    </p:spTree>
    <p:extLst>
      <p:ext uri="{BB962C8B-B14F-4D97-AF65-F5344CB8AC3E}">
        <p14:creationId xmlns:p14="http://schemas.microsoft.com/office/powerpoint/2010/main" val="37407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54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891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807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2528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9/12/2020</a:t>
            </a:fld>
            <a:endParaRPr kumimoji="0" lang="en-US" sz="1800" b="0" i="0" u="none" strike="noStrike" kern="0" cap="none" spc="0" normalizeH="0" baseline="0" noProof="0">
              <a:ln>
                <a:noFill/>
              </a:ln>
              <a:solidFill>
                <a:prstClr val="black"/>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86092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Xaml </a:t>
            </a:r>
            <a:r>
              <a:rPr lang="en-IN" baseline="0" dirty="0" smtClean="0"/>
              <a:t>– Extensible Mark-up Language, It is used to define your UI interface. For Example, What control you need place , where you need to place the controls and how it look like appearance. The behind of every </a:t>
            </a:r>
            <a:r>
              <a:rPr lang="en-IN" baseline="0" dirty="0" err="1" smtClean="0"/>
              <a:t>xaml</a:t>
            </a:r>
            <a:r>
              <a:rPr lang="en-IN" baseline="0" dirty="0" smtClean="0"/>
              <a:t> file there is code-behind </a:t>
            </a:r>
            <a:r>
              <a:rPr lang="en-IN" baseline="0" dirty="0" err="1" smtClean="0"/>
              <a:t>cs</a:t>
            </a:r>
            <a:r>
              <a:rPr lang="en-IN" baseline="0" dirty="0" smtClean="0"/>
              <a:t> is there. Here you can write the logic and events of </a:t>
            </a:r>
          </a:p>
          <a:p>
            <a:r>
              <a:rPr lang="en-IN" baseline="0" dirty="0" smtClean="0"/>
              <a:t>This is the class, that implements the behaviour of that Visual Element. Basically this is the </a:t>
            </a:r>
            <a:r>
              <a:rPr lang="en-IN" baseline="0" dirty="0" err="1" smtClean="0"/>
              <a:t>c#</a:t>
            </a:r>
            <a:r>
              <a:rPr lang="en-IN" baseline="0" dirty="0" smtClean="0"/>
              <a:t> class,  For example, if you place a button, when the button is clicked, and what should happen. Like page navigation or else any other thing, and </a:t>
            </a:r>
            <a:r>
              <a:rPr lang="en-IN" baseline="0" dirty="0" err="1" smtClean="0"/>
              <a:t>listview</a:t>
            </a:r>
            <a:r>
              <a:rPr lang="en-IN" baseline="0" dirty="0" smtClean="0"/>
              <a:t> item click.</a:t>
            </a:r>
          </a:p>
          <a:p>
            <a:endParaRPr lang="en-IN" baseline="0" dirty="0" smtClean="0"/>
          </a:p>
          <a:p>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4</a:t>
            </a:fld>
            <a:endParaRPr lang="en-IN"/>
          </a:p>
        </p:txBody>
      </p:sp>
    </p:spTree>
    <p:extLst>
      <p:ext uri="{BB962C8B-B14F-4D97-AF65-F5344CB8AC3E}">
        <p14:creationId xmlns:p14="http://schemas.microsoft.com/office/powerpoint/2010/main" val="393950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r>
              <a:rPr lang="en-IN" baseline="0" dirty="0" smtClean="0"/>
              <a:t>Xamarin Forms build top of three </a:t>
            </a:r>
            <a:r>
              <a:rPr lang="en-IN" baseline="0" dirty="0" err="1" smtClean="0"/>
              <a:t>exising</a:t>
            </a:r>
            <a:r>
              <a:rPr lang="en-IN" baseline="0" dirty="0" smtClean="0"/>
              <a:t> library Xamarin. Android and Xamarin iOS and UWP</a:t>
            </a:r>
          </a:p>
          <a:p>
            <a:r>
              <a:rPr lang="en-IN" baseline="0" dirty="0" smtClean="0"/>
              <a:t>In Xamarin Forms, you </a:t>
            </a:r>
            <a:r>
              <a:rPr lang="en-IN" baseline="0" dirty="0" err="1" smtClean="0"/>
              <a:t>gonna</a:t>
            </a:r>
            <a:r>
              <a:rPr lang="en-IN" baseline="0" dirty="0" smtClean="0"/>
              <a:t> to work simple unified </a:t>
            </a:r>
            <a:r>
              <a:rPr lang="en-IN" baseline="0" dirty="0" err="1" smtClean="0"/>
              <a:t>api</a:t>
            </a:r>
            <a:r>
              <a:rPr lang="en-IN" baseline="0" dirty="0" smtClean="0"/>
              <a:t> to create UI’s and It create corresponding native control, so you will complete native app. But you don’t have look for </a:t>
            </a:r>
            <a:r>
              <a:rPr lang="en-IN" baseline="0" dirty="0" err="1" smtClean="0"/>
              <a:t>uicontrols</a:t>
            </a:r>
            <a:r>
              <a:rPr lang="en-IN" baseline="0" dirty="0" smtClean="0"/>
              <a:t> </a:t>
            </a:r>
            <a:r>
              <a:rPr lang="en-IN" baseline="0" dirty="0" err="1" smtClean="0"/>
              <a:t>accoress</a:t>
            </a:r>
            <a:r>
              <a:rPr lang="en-IN" baseline="0" dirty="0" smtClean="0"/>
              <a:t> the platforms</a:t>
            </a:r>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5</a:t>
            </a:fld>
            <a:endParaRPr lang="en-IN"/>
          </a:p>
        </p:txBody>
      </p:sp>
    </p:spTree>
    <p:extLst>
      <p:ext uri="{BB962C8B-B14F-4D97-AF65-F5344CB8AC3E}">
        <p14:creationId xmlns:p14="http://schemas.microsoft.com/office/powerpoint/2010/main" val="310062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smtClean="0"/>
              <a:t>If you</a:t>
            </a:r>
            <a:r>
              <a:rPr lang="en-US" baseline="0" dirty="0" smtClean="0"/>
              <a:t> create Activity Indicator and slider the </a:t>
            </a:r>
            <a:r>
              <a:rPr lang="en-US" baseline="0" dirty="0" err="1" smtClean="0"/>
              <a:t>llok</a:t>
            </a:r>
            <a:r>
              <a:rPr lang="en-US" baseline="0" dirty="0" smtClean="0"/>
              <a:t> like above. The look will be different based on where you’re application is running.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446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r>
              <a:rPr lang="en-IN" baseline="0" dirty="0" smtClean="0"/>
              <a:t>And the 1 more advantage is you can write platform specific code, that platform gives full control. So there is no limitation and set of more features. </a:t>
            </a:r>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7</a:t>
            </a:fld>
            <a:endParaRPr lang="en-IN"/>
          </a:p>
        </p:txBody>
      </p:sp>
    </p:spTree>
    <p:extLst>
      <p:ext uri="{BB962C8B-B14F-4D97-AF65-F5344CB8AC3E}">
        <p14:creationId xmlns:p14="http://schemas.microsoft.com/office/powerpoint/2010/main" val="242857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endParaRPr lang="en-IN" baseline="0" dirty="0" smtClean="0"/>
          </a:p>
          <a:p>
            <a:r>
              <a:rPr lang="en-IN" dirty="0" smtClean="0"/>
              <a:t>My</a:t>
            </a:r>
            <a:r>
              <a:rPr lang="en-IN" baseline="0" dirty="0" smtClean="0"/>
              <a:t> answer is No, when you </a:t>
            </a:r>
            <a:r>
              <a:rPr lang="en-IN" baseline="0" dirty="0" err="1" smtClean="0"/>
              <a:t>gonna</a:t>
            </a:r>
            <a:r>
              <a:rPr lang="en-IN" baseline="0" dirty="0" smtClean="0"/>
              <a:t> to work with platform specific android or </a:t>
            </a:r>
            <a:r>
              <a:rPr lang="en-IN" baseline="0" dirty="0" err="1" smtClean="0"/>
              <a:t>ios</a:t>
            </a:r>
            <a:r>
              <a:rPr lang="en-IN" baseline="0" dirty="0" smtClean="0"/>
              <a:t>, that time hard to you, otherwise most of part will done in shared project</a:t>
            </a:r>
            <a:endParaRPr lang="en-IN" dirty="0"/>
          </a:p>
        </p:txBody>
      </p:sp>
      <p:sp>
        <p:nvSpPr>
          <p:cNvPr id="4" name="Slide Number Placeholder 3"/>
          <p:cNvSpPr>
            <a:spLocks noGrp="1"/>
          </p:cNvSpPr>
          <p:nvPr>
            <p:ph type="sldNum" sz="quarter" idx="10"/>
          </p:nvPr>
        </p:nvSpPr>
        <p:spPr/>
        <p:txBody>
          <a:bodyPr/>
          <a:lstStyle/>
          <a:p>
            <a:fld id="{E52839F4-382D-4B2F-8A45-8AF5588BD4F7}" type="slidenum">
              <a:rPr lang="en-IN" smtClean="0"/>
              <a:t>8</a:t>
            </a:fld>
            <a:endParaRPr lang="en-IN"/>
          </a:p>
        </p:txBody>
      </p:sp>
    </p:spTree>
    <p:extLst>
      <p:ext uri="{BB962C8B-B14F-4D97-AF65-F5344CB8AC3E}">
        <p14:creationId xmlns:p14="http://schemas.microsoft.com/office/powerpoint/2010/main" val="285687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But you need any mac device for </a:t>
            </a:r>
            <a:r>
              <a:rPr lang="en-IN" baseline="0" dirty="0" err="1" smtClean="0"/>
              <a:t>ios</a:t>
            </a:r>
            <a:r>
              <a:rPr lang="en-IN" baseline="0" dirty="0" smtClean="0"/>
              <a:t> </a:t>
            </a:r>
            <a:r>
              <a:rPr lang="en-IN" baseline="0" dirty="0" err="1" smtClean="0"/>
              <a:t>developerment</a:t>
            </a:r>
            <a:r>
              <a:rPr lang="en-IN" baseline="0" dirty="0" smtClean="0"/>
              <a:t>.</a:t>
            </a:r>
          </a:p>
          <a:p>
            <a:endParaRPr lang="en-IN" baseline="0" dirty="0" smtClean="0"/>
          </a:p>
          <a:p>
            <a:endParaRPr lang="en-IN" baseline="0" dirty="0" smtClean="0"/>
          </a:p>
        </p:txBody>
      </p:sp>
      <p:sp>
        <p:nvSpPr>
          <p:cNvPr id="4" name="Slide Number Placeholder 3"/>
          <p:cNvSpPr>
            <a:spLocks noGrp="1"/>
          </p:cNvSpPr>
          <p:nvPr>
            <p:ph type="sldNum" sz="quarter" idx="10"/>
          </p:nvPr>
        </p:nvSpPr>
        <p:spPr/>
        <p:txBody>
          <a:bodyPr/>
          <a:lstStyle/>
          <a:p>
            <a:fld id="{E52839F4-382D-4B2F-8A45-8AF5588BD4F7}" type="slidenum">
              <a:rPr lang="en-IN" smtClean="0"/>
              <a:t>9</a:t>
            </a:fld>
            <a:endParaRPr lang="en-IN"/>
          </a:p>
        </p:txBody>
      </p:sp>
    </p:spTree>
    <p:extLst>
      <p:ext uri="{BB962C8B-B14F-4D97-AF65-F5344CB8AC3E}">
        <p14:creationId xmlns:p14="http://schemas.microsoft.com/office/powerpoint/2010/main" val="3489270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a:p>
            <a:r>
              <a:rPr lang="en-IN" baseline="0" dirty="0" smtClean="0"/>
              <a:t>Show the project structure and </a:t>
            </a:r>
            <a:r>
              <a:rPr lang="en-IN" baseline="0" dirty="0" err="1" smtClean="0"/>
              <a:t>app.cs</a:t>
            </a:r>
            <a:r>
              <a:rPr lang="en-IN" baseline="0" dirty="0" smtClean="0"/>
              <a:t> as starting point of you application. Here you a two platforms specific project</a:t>
            </a:r>
          </a:p>
          <a:p>
            <a:r>
              <a:rPr lang="en-IN" baseline="0" dirty="0" smtClean="0"/>
              <a:t>One for android </a:t>
            </a:r>
          </a:p>
          <a:p>
            <a:r>
              <a:rPr lang="en-IN" baseline="0" dirty="0" smtClean="0"/>
              <a:t>One for an iOS. Any time you can write platform specific </a:t>
            </a:r>
            <a:r>
              <a:rPr lang="en-IN" baseline="0" dirty="0" err="1" smtClean="0"/>
              <a:t>codem</a:t>
            </a:r>
            <a:r>
              <a:rPr lang="en-IN" baseline="0" dirty="0" smtClean="0"/>
              <a:t> you can </a:t>
            </a:r>
            <a:r>
              <a:rPr lang="en-IN" baseline="0" dirty="0" err="1" smtClean="0"/>
              <a:t>wrtire</a:t>
            </a:r>
            <a:r>
              <a:rPr lang="en-IN" baseline="0" dirty="0" smtClean="0"/>
              <a:t> into this platform specific project. If don’t want this </a:t>
            </a:r>
            <a:r>
              <a:rPr lang="en-IN" baseline="0" dirty="0" err="1" smtClean="0"/>
              <a:t>ios</a:t>
            </a:r>
            <a:r>
              <a:rPr lang="en-IN" baseline="0" dirty="0" smtClean="0"/>
              <a:t> project simply delete the project there is  no issue.  Of you want to add </a:t>
            </a:r>
            <a:r>
              <a:rPr lang="en-IN" baseline="0" dirty="0" err="1" smtClean="0"/>
              <a:t>ios</a:t>
            </a:r>
            <a:r>
              <a:rPr lang="en-IN" baseline="0" dirty="0" smtClean="0"/>
              <a:t> project simply right click and add the project, Here is the toolbar you can see the list of devices that have installed in this machine. </a:t>
            </a:r>
          </a:p>
          <a:p>
            <a:endParaRPr lang="en-IN" baseline="0" dirty="0" smtClean="0"/>
          </a:p>
          <a:p>
            <a:endParaRPr lang="en-IN" baseline="0" dirty="0" smtClean="0"/>
          </a:p>
          <a:p>
            <a:endParaRPr lang="en-IN" baseline="0" dirty="0" smtClean="0"/>
          </a:p>
        </p:txBody>
      </p:sp>
      <p:sp>
        <p:nvSpPr>
          <p:cNvPr id="4" name="Slide Number Placeholder 3"/>
          <p:cNvSpPr>
            <a:spLocks noGrp="1"/>
          </p:cNvSpPr>
          <p:nvPr>
            <p:ph type="sldNum" sz="quarter" idx="10"/>
          </p:nvPr>
        </p:nvSpPr>
        <p:spPr/>
        <p:txBody>
          <a:bodyPr/>
          <a:lstStyle/>
          <a:p>
            <a:fld id="{E52839F4-382D-4B2F-8A45-8AF5588BD4F7}" type="slidenum">
              <a:rPr lang="en-IN" smtClean="0"/>
              <a:t>10</a:t>
            </a:fld>
            <a:endParaRPr lang="en-IN"/>
          </a:p>
        </p:txBody>
      </p:sp>
    </p:spTree>
    <p:extLst>
      <p:ext uri="{BB962C8B-B14F-4D97-AF65-F5344CB8AC3E}">
        <p14:creationId xmlns:p14="http://schemas.microsoft.com/office/powerpoint/2010/main" val="315310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74217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350137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3662934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2182187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urple Background Subtitle">
    <p:bg>
      <p:bgPr>
        <a:solidFill>
          <a:srgbClr val="6A3F9A"/>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4678" y="1174727"/>
            <a:ext cx="9369016" cy="563458"/>
          </a:xfrm>
          <a:prstGeom prst="rect">
            <a:avLst/>
          </a:prstGeom>
        </p:spPr>
        <p:txBody>
          <a:bodyPr lIns="192024">
            <a:normAutofit/>
          </a:bodyPr>
          <a:lstStyle>
            <a:lvl1pPr marL="0" indent="0">
              <a:buNone/>
              <a:defRPr lang="en-US" sz="2700" kern="1200" smtClean="0">
                <a:solidFill>
                  <a:schemeClr val="bg1"/>
                </a:solidFill>
                <a:latin typeface="Segoe UI Light" panose="020B0502040204020203" pitchFamily="34" charset="0"/>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5" name="Slide Number Placeholder 3"/>
          <p:cNvSpPr>
            <a:spLocks noGrp="1"/>
          </p:cNvSpPr>
          <p:nvPr>
            <p:ph type="sldNum" sz="quarter" idx="15"/>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Title 2"/>
          <p:cNvSpPr>
            <a:spLocks noGrp="1"/>
          </p:cNvSpPr>
          <p:nvPr>
            <p:ph type="title"/>
          </p:nvPr>
        </p:nvSpPr>
        <p:spPr>
          <a:xfrm>
            <a:off x="554678" y="400681"/>
            <a:ext cx="10094273" cy="774046"/>
          </a:xfrm>
          <a:prstGeom prst="rect">
            <a:avLst/>
          </a:prstGeom>
        </p:spPr>
        <p:txBody>
          <a:bodyPr>
            <a:normAutofit/>
          </a:bodyPr>
          <a:lstStyle>
            <a:lvl1pPr algn="l">
              <a:defRPr sz="4800" b="0">
                <a:solidFill>
                  <a:schemeClr val="bg1"/>
                </a:solidFill>
                <a:latin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74232393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2700" y="289511"/>
            <a:ext cx="9372380" cy="899665"/>
          </a:xfrm>
        </p:spPr>
        <p:txBody>
          <a:bodyPr/>
          <a:lstStyle/>
          <a:p>
            <a:r>
              <a:rPr lang="en-US"/>
              <a:t>Click to edit Master title style</a:t>
            </a:r>
          </a:p>
        </p:txBody>
      </p:sp>
      <p:pic>
        <p:nvPicPr>
          <p:cNvPr id="3" name="Picture 2" descr="A picture containing object&#10;&#10;Description automatically generated">
            <a:extLst>
              <a:ext uri="{FF2B5EF4-FFF2-40B4-BE49-F238E27FC236}">
                <a16:creationId xmlns:a16="http://schemas.microsoft.com/office/drawing/2014/main" id="{8B7DA665-26D3-4325-8606-8B75719B6B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921" y="1"/>
            <a:ext cx="1513681" cy="1513681"/>
          </a:xfrm>
          <a:prstGeom prst="rect">
            <a:avLst/>
          </a:prstGeom>
        </p:spPr>
      </p:pic>
      <p:pic>
        <p:nvPicPr>
          <p:cNvPr id="4" name="Picture 2" descr="Sparkling Heart on Microsoft Windows 10 October 2018 Update">
            <a:extLst>
              <a:ext uri="{FF2B5EF4-FFF2-40B4-BE49-F238E27FC236}">
                <a16:creationId xmlns:a16="http://schemas.microsoft.com/office/drawing/2014/main" id="{6F0A0A65-C789-4B01-8DE2-E4794640465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80601" y="471090"/>
            <a:ext cx="571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2590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2217169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007338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8950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5466974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3029556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F8F8C3-CC6E-4EA4-AAE8-D63B792DFA3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6560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3204916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769196169"/>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92905116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9492141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143546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8952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6137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6726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084211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417157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F8F8C3-CC6E-4EA4-AAE8-D63B792DFA3F}" type="datetimeFigureOut">
              <a:rPr lang="en-IN" smtClean="0"/>
              <a:t>12-09-2020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289990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879725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369093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304178782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4054716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576101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29271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Section Title Plain">
    <p:bg>
      <p:bgPr>
        <a:solidFill>
          <a:srgbClr val="512BD4"/>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5FBF803-339B-4E0D-8A67-E0D2FF834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3" y="1273483"/>
            <a:ext cx="2780170" cy="2780170"/>
          </a:xfrm>
          <a:prstGeom prst="rect">
            <a:avLst/>
          </a:prstGeom>
        </p:spPr>
      </p:pic>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algn="l" defTabSz="914358" rtl="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latin typeface="Segoe UI"/>
                <a:ea typeface="+mn-ea"/>
                <a:cs typeface="+mn-cs"/>
              </a:rPr>
              <a:t>.NET</a:t>
            </a:r>
          </a:p>
        </p:txBody>
      </p:sp>
    </p:spTree>
    <p:extLst>
      <p:ext uri="{BB962C8B-B14F-4D97-AF65-F5344CB8AC3E}">
        <p14:creationId xmlns:p14="http://schemas.microsoft.com/office/powerpoint/2010/main" val="19854046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30148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830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8" y="286381"/>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sz="1800" b="0" i="0" u="none" strike="noStrike" kern="1200" cap="none" spc="0" normalizeH="0" baseline="0" noProof="0">
              <a:ln>
                <a:noFill/>
              </a:ln>
              <a:solidFill>
                <a:srgbClr val="505050"/>
              </a:solidFill>
              <a:effectLst/>
              <a:uLnTx/>
              <a:uFillTx/>
              <a:latin typeface="Segoe UI"/>
              <a:ea typeface="+mn-ea"/>
              <a:cs typeface="+mn-cs"/>
            </a:endParaRPr>
          </a:p>
        </p:txBody>
      </p:sp>
      <p:sp>
        <p:nvSpPr>
          <p:cNvPr id="5" name="Slide Number Placeholder 3"/>
          <p:cNvSpPr>
            <a:spLocks noGrp="1"/>
          </p:cNvSpPr>
          <p:nvPr>
            <p:ph type="sldNum" sz="quarter" idx="15"/>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383353757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F8F8C3-CC6E-4EA4-AAE8-D63B792DFA3F}"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9338349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292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Section Title Plain">
    <p:bg>
      <p:bgPr>
        <a:solidFill>
          <a:srgbClr val="F8F8F8"/>
        </a:solidFill>
        <a:effectLst/>
      </p:bgPr>
    </p:bg>
    <p:spTree>
      <p:nvGrpSpPr>
        <p:cNvPr id="1" name=""/>
        <p:cNvGrpSpPr/>
        <p:nvPr/>
      </p:nvGrpSpPr>
      <p:grpSpPr>
        <a:xfrm>
          <a:off x="0" y="0"/>
          <a:ext cx="0" cy="0"/>
          <a:chOff x="0" y="0"/>
          <a:chExt cx="0" cy="0"/>
        </a:xfrm>
      </p:grpSpPr>
      <p:pic>
        <p:nvPicPr>
          <p:cNvPr id="7" name="Picture 6" descr="A picture containing object&#10;&#10;Description automatically generated">
            <a:extLst>
              <a:ext uri="{FF2B5EF4-FFF2-40B4-BE49-F238E27FC236}">
                <a16:creationId xmlns:a16="http://schemas.microsoft.com/office/drawing/2014/main" id="{E1C4910A-CEDF-4853-853A-E8B621D64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538" y="1737520"/>
            <a:ext cx="3382962" cy="3382962"/>
          </a:xfrm>
          <a:prstGeom prst="rect">
            <a:avLst/>
          </a:prstGeom>
        </p:spPr>
      </p:pic>
      <p:pic>
        <p:nvPicPr>
          <p:cNvPr id="1026" name="Picture 2" descr="Sparkling Heart on Microsoft Windows 10 October 2018 Update">
            <a:extLst>
              <a:ext uri="{FF2B5EF4-FFF2-40B4-BE49-F238E27FC236}">
                <a16:creationId xmlns:a16="http://schemas.microsoft.com/office/drawing/2014/main" id="{BD0612A8-A821-49F0-9067-A03F3D4DD26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24501" y="28575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417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2700" y="289511"/>
            <a:ext cx="9372380" cy="899665"/>
          </a:xfrm>
        </p:spPr>
        <p:txBody>
          <a:bodyPr/>
          <a:lstStyle/>
          <a:p>
            <a:r>
              <a:rPr lang="en-US"/>
              <a:t>Click to edit Master title style</a:t>
            </a:r>
          </a:p>
        </p:txBody>
      </p:sp>
      <p:pic>
        <p:nvPicPr>
          <p:cNvPr id="3" name="Picture 2" descr="A picture containing object&#10;&#10;Description automatically generated">
            <a:extLst>
              <a:ext uri="{FF2B5EF4-FFF2-40B4-BE49-F238E27FC236}">
                <a16:creationId xmlns:a16="http://schemas.microsoft.com/office/drawing/2014/main" id="{8B7DA665-26D3-4325-8606-8B75719B6B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921" y="1"/>
            <a:ext cx="1513681" cy="1513681"/>
          </a:xfrm>
          <a:prstGeom prst="rect">
            <a:avLst/>
          </a:prstGeom>
        </p:spPr>
      </p:pic>
      <p:pic>
        <p:nvPicPr>
          <p:cNvPr id="4" name="Picture 2" descr="Sparkling Heart on Microsoft Windows 10 October 2018 Update">
            <a:extLst>
              <a:ext uri="{FF2B5EF4-FFF2-40B4-BE49-F238E27FC236}">
                <a16:creationId xmlns:a16="http://schemas.microsoft.com/office/drawing/2014/main" id="{6F0A0A65-C789-4B01-8DE2-E4794640465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80601" y="471090"/>
            <a:ext cx="571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3871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Section Title 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08385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38558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Purple Background Subtitle">
    <p:bg>
      <p:bgPr>
        <a:solidFill>
          <a:srgbClr val="6A3F9A"/>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4678" y="1174727"/>
            <a:ext cx="9369016" cy="563458"/>
          </a:xfrm>
          <a:prstGeom prst="rect">
            <a:avLst/>
          </a:prstGeom>
        </p:spPr>
        <p:txBody>
          <a:bodyPr lIns="192024">
            <a:normAutofit/>
          </a:bodyPr>
          <a:lstStyle>
            <a:lvl1pPr marL="0" indent="0">
              <a:buNone/>
              <a:defRPr lang="en-US" sz="2700" kern="1200" smtClean="0">
                <a:solidFill>
                  <a:schemeClr val="bg1"/>
                </a:solidFill>
                <a:latin typeface="Segoe UI Light" panose="020B0502040204020203" pitchFamily="34" charset="0"/>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5" name="Slide Number Placeholder 3"/>
          <p:cNvSpPr>
            <a:spLocks noGrp="1"/>
          </p:cNvSpPr>
          <p:nvPr>
            <p:ph type="sldNum" sz="quarter" idx="15"/>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Title 2"/>
          <p:cNvSpPr>
            <a:spLocks noGrp="1"/>
          </p:cNvSpPr>
          <p:nvPr>
            <p:ph type="title"/>
          </p:nvPr>
        </p:nvSpPr>
        <p:spPr>
          <a:xfrm>
            <a:off x="554678" y="400681"/>
            <a:ext cx="10094273" cy="774046"/>
          </a:xfrm>
          <a:prstGeom prst="rect">
            <a:avLst/>
          </a:prstGeom>
        </p:spPr>
        <p:txBody>
          <a:bodyPr>
            <a:normAutofit/>
          </a:bodyPr>
          <a:lstStyle>
            <a:lvl1pPr algn="l">
              <a:defRPr sz="4800" b="0">
                <a:solidFill>
                  <a:schemeClr val="bg1"/>
                </a:solidFill>
                <a:latin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5493096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EFEFE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91425" tIns="91425" rIns="91425" bIns="91425" anchor="ctr" anchorCtr="0"/>
          <a:lstStyle>
            <a:lvl1pPr lvl="0" algn="ctr" rtl="0">
              <a:spcBef>
                <a:spcPts val="0"/>
              </a:spcBef>
              <a:buSzPct val="100000"/>
              <a:buFont typeface="Roboto Light"/>
              <a:defRPr sz="3200" i="1">
                <a:latin typeface="Roboto Light"/>
                <a:ea typeface="Roboto Light"/>
                <a:cs typeface="Roboto Light"/>
                <a:sym typeface="Roboto Light"/>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00" b="0" i="0" u="none" strike="noStrike" kern="1200" cap="none" spc="0" normalizeH="0" baseline="0" noProof="0" smtClean="0">
                <a:ln>
                  <a:noFill/>
                </a:ln>
                <a:solidFill>
                  <a:srgbClr val="40404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4268633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272644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6860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32948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F8F8C3-CC6E-4EA4-AAE8-D63B792DFA3F}" type="datetimeFigureOut">
              <a:rPr lang="en-IN" smtClean="0"/>
              <a:t>12-09-2020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30586121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6340732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633349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352764744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20208636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93272323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768102227"/>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329154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71384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14431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1538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F8F8C3-CC6E-4EA4-AAE8-D63B792DFA3F}" type="datetimeFigureOut">
              <a:rPr lang="en-IN" smtClean="0"/>
              <a:t>12-09-2020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4335693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1855527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6254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48916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929731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58285144"/>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98591171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252185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04564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1_Section Title Plain">
    <p:bg>
      <p:bgPr>
        <a:solidFill>
          <a:srgbClr val="512BD4"/>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A5FBF803-339B-4E0D-8A67-E0D2FF834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3" y="1273483"/>
            <a:ext cx="2780170" cy="2780170"/>
          </a:xfrm>
          <a:prstGeom prst="rect">
            <a:avLst/>
          </a:prstGeom>
        </p:spPr>
      </p:pic>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algn="l" defTabSz="914358" rtl="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latin typeface="Segoe UI"/>
                <a:ea typeface="+mn-ea"/>
                <a:cs typeface="+mn-cs"/>
              </a:rPr>
              <a:t>.NET</a:t>
            </a:r>
          </a:p>
        </p:txBody>
      </p:sp>
    </p:spTree>
    <p:extLst>
      <p:ext uri="{BB962C8B-B14F-4D97-AF65-F5344CB8AC3E}">
        <p14:creationId xmlns:p14="http://schemas.microsoft.com/office/powerpoint/2010/main" val="3913296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8437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8F8C3-CC6E-4EA4-AAE8-D63B792DFA3F}" type="datetimeFigureOut">
              <a:rPr lang="en-IN" smtClean="0"/>
              <a:t>12-09-2020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19765804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9796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80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Section Title Plain">
    <p:bg>
      <p:bgPr>
        <a:solidFill>
          <a:srgbClr val="F8F8F8"/>
        </a:solidFill>
        <a:effectLst/>
      </p:bgPr>
    </p:bg>
    <p:spTree>
      <p:nvGrpSpPr>
        <p:cNvPr id="1" name=""/>
        <p:cNvGrpSpPr/>
        <p:nvPr/>
      </p:nvGrpSpPr>
      <p:grpSpPr>
        <a:xfrm>
          <a:off x="0" y="0"/>
          <a:ext cx="0" cy="0"/>
          <a:chOff x="0" y="0"/>
          <a:chExt cx="0" cy="0"/>
        </a:xfrm>
      </p:grpSpPr>
      <p:pic>
        <p:nvPicPr>
          <p:cNvPr id="7" name="Picture 6" descr="A picture containing object&#10;&#10;Description automatically generated">
            <a:extLst>
              <a:ext uri="{FF2B5EF4-FFF2-40B4-BE49-F238E27FC236}">
                <a16:creationId xmlns:a16="http://schemas.microsoft.com/office/drawing/2014/main" id="{E1C4910A-CEDF-4853-853A-E8B621D64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1538" y="1737520"/>
            <a:ext cx="3382962" cy="3382962"/>
          </a:xfrm>
          <a:prstGeom prst="rect">
            <a:avLst/>
          </a:prstGeom>
        </p:spPr>
      </p:pic>
      <p:pic>
        <p:nvPicPr>
          <p:cNvPr id="1026" name="Picture 2" descr="Sparkling Heart on Microsoft Windows 10 October 2018 Update">
            <a:extLst>
              <a:ext uri="{FF2B5EF4-FFF2-40B4-BE49-F238E27FC236}">
                <a16:creationId xmlns:a16="http://schemas.microsoft.com/office/drawing/2014/main" id="{BD0612A8-A821-49F0-9067-A03F3D4DD26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24501" y="28575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15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Title 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761113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62178"/>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030239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Purple Background Subtitle">
    <p:bg>
      <p:bgPr>
        <a:solidFill>
          <a:srgbClr val="6A3F9A"/>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4678" y="1174727"/>
            <a:ext cx="9369016" cy="563458"/>
          </a:xfrm>
          <a:prstGeom prst="rect">
            <a:avLst/>
          </a:prstGeom>
        </p:spPr>
        <p:txBody>
          <a:bodyPr lIns="192024">
            <a:normAutofit/>
          </a:bodyPr>
          <a:lstStyle>
            <a:lvl1pPr marL="0" indent="0">
              <a:buNone/>
              <a:defRPr lang="en-US" sz="2700" kern="1200" smtClean="0">
                <a:solidFill>
                  <a:schemeClr val="bg1"/>
                </a:solidFill>
                <a:latin typeface="Segoe UI Light" panose="020B0502040204020203" pitchFamily="34" charset="0"/>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5" name="Slide Number Placeholder 3"/>
          <p:cNvSpPr>
            <a:spLocks noGrp="1"/>
          </p:cNvSpPr>
          <p:nvPr>
            <p:ph type="sldNum" sz="quarter" idx="15"/>
          </p:nvPr>
        </p:nvSpPr>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Title 2"/>
          <p:cNvSpPr>
            <a:spLocks noGrp="1"/>
          </p:cNvSpPr>
          <p:nvPr>
            <p:ph type="title"/>
          </p:nvPr>
        </p:nvSpPr>
        <p:spPr>
          <a:xfrm>
            <a:off x="554678" y="400681"/>
            <a:ext cx="10094273" cy="774046"/>
          </a:xfrm>
          <a:prstGeom prst="rect">
            <a:avLst/>
          </a:prstGeom>
        </p:spPr>
        <p:txBody>
          <a:bodyPr>
            <a:normAutofit/>
          </a:bodyPr>
          <a:lstStyle>
            <a:lvl1pPr algn="l">
              <a:defRPr sz="4800" b="0">
                <a:solidFill>
                  <a:schemeClr val="bg1"/>
                </a:solidFill>
                <a:latin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5297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EFEFE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91425" tIns="91425" rIns="91425" bIns="91425" anchor="ctr" anchorCtr="0"/>
          <a:lstStyle>
            <a:lvl1pPr lvl="0" algn="ctr" rtl="0">
              <a:spcBef>
                <a:spcPts val="0"/>
              </a:spcBef>
              <a:buSzPct val="100000"/>
              <a:buFont typeface="Roboto Light"/>
              <a:defRPr sz="3200" i="1">
                <a:latin typeface="Roboto Light"/>
                <a:ea typeface="Roboto Light"/>
                <a:cs typeface="Roboto Light"/>
                <a:sym typeface="Roboto Light"/>
              </a:defRPr>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00" b="0" i="0" u="none" strike="noStrike" kern="1200" cap="none" spc="0" normalizeH="0" baseline="0" noProof="0" smtClean="0">
                <a:ln>
                  <a:noFill/>
                </a:ln>
                <a:solidFill>
                  <a:srgbClr val="40404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 sz="1800" b="0" i="0" u="none" strike="noStrike" kern="1200" cap="none" spc="0" normalizeH="0" baseline="0" noProof="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84671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8F8C3-CC6E-4EA4-AAE8-D63B792DFA3F}"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216692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F8F8C3-CC6E-4EA4-AAE8-D63B792DFA3F}" type="datetimeFigureOut">
              <a:rPr lang="en-IN" smtClean="0"/>
              <a:t>12-09-2020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B2A5A-9D05-4B9B-B672-E42A93F87499}" type="slidenum">
              <a:rPr lang="en-IN" smtClean="0"/>
              <a:t>‹#›</a:t>
            </a:fld>
            <a:endParaRPr lang="en-IN"/>
          </a:p>
        </p:txBody>
      </p:sp>
    </p:spTree>
    <p:extLst>
      <p:ext uri="{BB962C8B-B14F-4D97-AF65-F5344CB8AC3E}">
        <p14:creationId xmlns:p14="http://schemas.microsoft.com/office/powerpoint/2010/main" val="151302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image" Target="../media/image3.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image" Target="../media/image3.png"/><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theme" Target="../theme/theme3.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8F8C3-CC6E-4EA4-AAE8-D63B792DFA3F}" type="datetimeFigureOut">
              <a:rPr lang="en-IN" smtClean="0"/>
              <a:t>12-09-2020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B2A5A-9D05-4B9B-B672-E42A93F87499}" type="slidenum">
              <a:rPr lang="en-IN" smtClean="0"/>
              <a:t>‹#›</a:t>
            </a:fld>
            <a:endParaRPr lang="en-IN"/>
          </a:p>
        </p:txBody>
      </p:sp>
    </p:spTree>
    <p:extLst>
      <p:ext uri="{BB962C8B-B14F-4D97-AF65-F5344CB8AC3E}">
        <p14:creationId xmlns:p14="http://schemas.microsoft.com/office/powerpoint/2010/main" val="3550050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7" r:id="rId13"/>
    <p:sldLayoutId id="214748372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9710370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4006590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20" r:id="rId25"/>
    <p:sldLayoutId id="2147483721" r:id="rId26"/>
    <p:sldLayoutId id="2147483723" r:id="rId27"/>
    <p:sldLayoutId id="2147483724" r:id="rId28"/>
    <p:sldLayoutId id="2147483725" r:id="rId29"/>
    <p:sldLayoutId id="2147483726"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63.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20.xml"/><Relationship Id="rId16" Type="http://schemas.openxmlformats.org/officeDocument/2006/relationships/image" Target="../media/image35.png"/><Relationship Id="rId1" Type="http://schemas.openxmlformats.org/officeDocument/2006/relationships/slideLayout" Target="../slideLayouts/slideLayout1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NULL"/><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50.jpe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gif"/><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146434" y="4804590"/>
            <a:ext cx="1820454" cy="884990"/>
          </a:xfrm>
        </p:spPr>
        <p:txBody>
          <a:bodyPr/>
          <a:lstStyle/>
          <a:p>
            <a:pPr>
              <a:lnSpc>
                <a:spcPct val="200000"/>
              </a:lnSpc>
            </a:pPr>
            <a:r>
              <a:rPr lang="en-US" dirty="0" err="1" smtClean="0"/>
              <a:t>Logesh</a:t>
            </a:r>
            <a:r>
              <a:rPr lang="en-US" dirty="0" smtClean="0"/>
              <a:t> </a:t>
            </a:r>
            <a:r>
              <a:rPr lang="en-US" dirty="0" err="1" smtClean="0"/>
              <a:t>Palani</a:t>
            </a:r>
            <a:endParaRPr lang="en-US" dirty="0" smtClean="0"/>
          </a:p>
          <a:p>
            <a:r>
              <a:rPr lang="en-US" sz="1600" dirty="0" smtClean="0"/>
              <a:t>@logeshpalani98</a:t>
            </a:r>
            <a:endParaRPr lang="en-US" sz="1600" dirty="0"/>
          </a:p>
        </p:txBody>
      </p:sp>
      <p:sp>
        <p:nvSpPr>
          <p:cNvPr id="3" name="Title 2"/>
          <p:cNvSpPr>
            <a:spLocks noGrp="1"/>
          </p:cNvSpPr>
          <p:nvPr>
            <p:ph type="title"/>
          </p:nvPr>
        </p:nvSpPr>
        <p:spPr>
          <a:xfrm>
            <a:off x="259127" y="824619"/>
            <a:ext cx="11653459" cy="1801436"/>
          </a:xfrm>
        </p:spPr>
        <p:txBody>
          <a:bodyPr/>
          <a:lstStyle/>
          <a:p>
            <a:pPr algn="ctr"/>
            <a:r>
              <a:rPr lang="en-US" sz="5400" b="1" dirty="0" err="1" smtClean="0"/>
              <a:t>Xamarin.Forms</a:t>
            </a:r>
            <a:r>
              <a:rPr lang="en-US" sz="5400" b="1" dirty="0" smtClean="0"/>
              <a:t> </a:t>
            </a:r>
            <a:r>
              <a:rPr lang="en-US" sz="5400" b="1" dirty="0" err="1" smtClean="0"/>
              <a:t>Quickstart</a:t>
            </a:r>
            <a:endParaRPr lang="en-US" sz="5400" b="1" dirty="0"/>
          </a:p>
        </p:txBody>
      </p:sp>
      <p:pic>
        <p:nvPicPr>
          <p:cNvPr id="5" name="Picture 4">
            <a:extLst>
              <a:ext uri="{FF2B5EF4-FFF2-40B4-BE49-F238E27FC236}">
                <a16:creationId xmlns:a16="http://schemas.microsoft.com/office/drawing/2014/main" id="{A571A2D9-AE52-4498-87DB-1F67EDA4A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6434" y="2986276"/>
            <a:ext cx="1658825" cy="1658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06288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solidFill>
                  <a:srgbClr val="FF4040"/>
                </a:solidFill>
              </a:rPr>
              <a:t>Demo</a:t>
            </a:r>
          </a:p>
        </p:txBody>
      </p:sp>
      <p:sp>
        <p:nvSpPr>
          <p:cNvPr id="7" name="Title 1"/>
          <p:cNvSpPr txBox="1">
            <a:spLocks/>
          </p:cNvSpPr>
          <p:nvPr/>
        </p:nvSpPr>
        <p:spPr>
          <a:xfrm>
            <a:off x="838200" y="26384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Create new Xamarin</a:t>
            </a:r>
            <a:r>
              <a:rPr lang="en-IN" dirty="0"/>
              <a:t>.</a:t>
            </a:r>
            <a:r>
              <a:rPr lang="en-IN" dirty="0" smtClean="0"/>
              <a:t>Forms Application in Visual Studio 2019 </a:t>
            </a:r>
          </a:p>
        </p:txBody>
      </p:sp>
    </p:spTree>
    <p:extLst>
      <p:ext uri="{BB962C8B-B14F-4D97-AF65-F5344CB8AC3E}">
        <p14:creationId xmlns:p14="http://schemas.microsoft.com/office/powerpoint/2010/main" val="986973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941" y="4122982"/>
            <a:ext cx="2166358" cy="899537"/>
          </a:xfrm>
        </p:spPr>
        <p:txBody>
          <a:bodyPr>
            <a:noAutofit/>
          </a:bodyPr>
          <a:lstStyle/>
          <a:p>
            <a:pPr algn="r"/>
            <a:r>
              <a:rPr lang="en-US" dirty="0">
                <a:solidFill>
                  <a:schemeClr val="tx1"/>
                </a:solidFill>
              </a:rPr>
              <a:t>Layouts</a:t>
            </a:r>
          </a:p>
        </p:txBody>
      </p:sp>
      <p:sp>
        <p:nvSpPr>
          <p:cNvPr id="20" name="Title 1"/>
          <p:cNvSpPr txBox="1">
            <a:spLocks/>
          </p:cNvSpPr>
          <p:nvPr/>
        </p:nvSpPr>
        <p:spPr>
          <a:xfrm>
            <a:off x="343941" y="1583112"/>
            <a:ext cx="2166358"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932742"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2" normalizeH="0" baseline="0" noProof="0" dirty="0">
                <a:ln w="3175">
                  <a:noFill/>
                </a:ln>
                <a:solidFill>
                  <a:srgbClr val="404040"/>
                </a:solidFill>
                <a:effectLst/>
                <a:uLnTx/>
                <a:uFillTx/>
                <a:latin typeface="Segoe UI Light"/>
                <a:ea typeface="+mn-ea"/>
                <a:cs typeface="Segoe UI" pitchFamily="34" charset="0"/>
              </a:rPr>
              <a:t>Pages</a:t>
            </a:r>
          </a:p>
        </p:txBody>
      </p:sp>
      <p:grpSp>
        <p:nvGrpSpPr>
          <p:cNvPr id="12" name="Group 11"/>
          <p:cNvGrpSpPr/>
          <p:nvPr/>
        </p:nvGrpSpPr>
        <p:grpSpPr>
          <a:xfrm>
            <a:off x="2659709" y="3657131"/>
            <a:ext cx="8691343" cy="2252236"/>
            <a:chOff x="2738440" y="3806168"/>
            <a:chExt cx="8865623" cy="2297398"/>
          </a:xfrm>
        </p:grpSpPr>
        <p:sp>
          <p:nvSpPr>
            <p:cNvPr id="21" name="TextBox 20"/>
            <p:cNvSpPr txBox="1"/>
            <p:nvPr/>
          </p:nvSpPr>
          <p:spPr>
            <a:xfrm>
              <a:off x="2767564" y="5826567"/>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Stack</a:t>
              </a:r>
            </a:p>
          </p:txBody>
        </p:sp>
        <p:sp>
          <p:nvSpPr>
            <p:cNvPr id="5" name="TextBox 4"/>
            <p:cNvSpPr txBox="1"/>
            <p:nvPr/>
          </p:nvSpPr>
          <p:spPr>
            <a:xfrm>
              <a:off x="4060566" y="5825526"/>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Absolute</a:t>
              </a:r>
            </a:p>
          </p:txBody>
        </p:sp>
        <p:sp>
          <p:nvSpPr>
            <p:cNvPr id="6" name="TextBox 5"/>
            <p:cNvSpPr txBox="1"/>
            <p:nvPr/>
          </p:nvSpPr>
          <p:spPr>
            <a:xfrm>
              <a:off x="5382425" y="5825526"/>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Relative</a:t>
              </a:r>
            </a:p>
          </p:txBody>
        </p:sp>
        <p:sp>
          <p:nvSpPr>
            <p:cNvPr id="8" name="TextBox 7"/>
            <p:cNvSpPr txBox="1"/>
            <p:nvPr/>
          </p:nvSpPr>
          <p:spPr>
            <a:xfrm>
              <a:off x="6695646" y="5825526"/>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Grid</a:t>
              </a:r>
            </a:p>
          </p:txBody>
        </p:sp>
        <p:sp>
          <p:nvSpPr>
            <p:cNvPr id="9" name="TextBox 8"/>
            <p:cNvSpPr txBox="1"/>
            <p:nvPr/>
          </p:nvSpPr>
          <p:spPr>
            <a:xfrm>
              <a:off x="7945436" y="5824485"/>
              <a:ext cx="10818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err="1">
                  <a:ln>
                    <a:noFill/>
                  </a:ln>
                  <a:solidFill>
                    <a:srgbClr val="404040"/>
                  </a:solidFill>
                  <a:effectLst/>
                  <a:uLnTx/>
                  <a:uFillTx/>
                  <a:latin typeface="Segoe UI"/>
                  <a:ea typeface="+mn-ea"/>
                  <a:cs typeface="Helvetica"/>
                </a:rPr>
                <a:t>ContentView</a:t>
              </a:r>
              <a:endParaRPr kumimoji="0" lang="en-US" sz="1176" b="0" i="0" u="none" strike="noStrike" kern="1200" cap="none" spc="0" normalizeH="0" baseline="0" noProof="0" dirty="0">
                <a:ln>
                  <a:noFill/>
                </a:ln>
                <a:solidFill>
                  <a:srgbClr val="404040"/>
                </a:solidFill>
                <a:effectLst/>
                <a:uLnTx/>
                <a:uFillTx/>
                <a:latin typeface="Segoe UI"/>
                <a:ea typeface="+mn-ea"/>
                <a:cs typeface="Helvetica"/>
              </a:endParaRPr>
            </a:p>
          </p:txBody>
        </p:sp>
        <p:sp>
          <p:nvSpPr>
            <p:cNvPr id="10" name="TextBox 9"/>
            <p:cNvSpPr txBox="1"/>
            <p:nvPr/>
          </p:nvSpPr>
          <p:spPr>
            <a:xfrm>
              <a:off x="9313962" y="5824485"/>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err="1">
                  <a:ln>
                    <a:noFill/>
                  </a:ln>
                  <a:solidFill>
                    <a:srgbClr val="404040"/>
                  </a:solidFill>
                  <a:effectLst/>
                  <a:uLnTx/>
                  <a:uFillTx/>
                  <a:latin typeface="Segoe UI"/>
                  <a:ea typeface="+mn-ea"/>
                  <a:cs typeface="Helvetica"/>
                </a:rPr>
                <a:t>ScrollView</a:t>
              </a:r>
              <a:endParaRPr kumimoji="0" lang="en-US" sz="1176" b="0" i="0" u="none" strike="noStrike" kern="1200" cap="none" spc="0" normalizeH="0" baseline="0" noProof="0" dirty="0">
                <a:ln>
                  <a:noFill/>
                </a:ln>
                <a:solidFill>
                  <a:srgbClr val="404040"/>
                </a:solidFill>
                <a:effectLst/>
                <a:uLnTx/>
                <a:uFillTx/>
                <a:latin typeface="Segoe UI"/>
                <a:ea typeface="+mn-ea"/>
                <a:cs typeface="Helvetica"/>
              </a:endParaRPr>
            </a:p>
          </p:txBody>
        </p:sp>
        <p:sp>
          <p:nvSpPr>
            <p:cNvPr id="11" name="TextBox 10"/>
            <p:cNvSpPr txBox="1"/>
            <p:nvPr/>
          </p:nvSpPr>
          <p:spPr>
            <a:xfrm>
              <a:off x="10645067" y="5826567"/>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Frame</a:t>
              </a:r>
            </a:p>
          </p:txBody>
        </p:sp>
        <p:pic>
          <p:nvPicPr>
            <p:cNvPr id="25" name="Picture 2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38440" y="3806168"/>
              <a:ext cx="8851570" cy="1934232"/>
            </a:xfrm>
            <a:prstGeom prst="rect">
              <a:avLst/>
            </a:prstGeom>
          </p:spPr>
        </p:pic>
      </p:grpSp>
      <p:grpSp>
        <p:nvGrpSpPr>
          <p:cNvPr id="4" name="Group 3"/>
          <p:cNvGrpSpPr/>
          <p:nvPr/>
        </p:nvGrpSpPr>
        <p:grpSpPr>
          <a:xfrm>
            <a:off x="2672159" y="1062873"/>
            <a:ext cx="6152782" cy="2070068"/>
            <a:chOff x="2751141" y="1159889"/>
            <a:chExt cx="6276158" cy="2111577"/>
          </a:xfrm>
        </p:grpSpPr>
        <p:pic>
          <p:nvPicPr>
            <p:cNvPr id="22" name="Picture 2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51141" y="1159889"/>
              <a:ext cx="6215058" cy="1711867"/>
            </a:xfrm>
            <a:prstGeom prst="rect">
              <a:avLst/>
            </a:prstGeom>
          </p:spPr>
        </p:pic>
        <p:sp>
          <p:nvSpPr>
            <p:cNvPr id="26" name="TextBox 25"/>
            <p:cNvSpPr txBox="1"/>
            <p:nvPr/>
          </p:nvSpPr>
          <p:spPr>
            <a:xfrm>
              <a:off x="2767564" y="2994467"/>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Content</a:t>
              </a:r>
            </a:p>
          </p:txBody>
        </p:sp>
        <p:sp>
          <p:nvSpPr>
            <p:cNvPr id="27" name="TextBox 26"/>
            <p:cNvSpPr txBox="1"/>
            <p:nvPr/>
          </p:nvSpPr>
          <p:spPr>
            <a:xfrm>
              <a:off x="3997066" y="2993426"/>
              <a:ext cx="108293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MasterDetail</a:t>
              </a:r>
            </a:p>
          </p:txBody>
        </p:sp>
        <p:sp>
          <p:nvSpPr>
            <p:cNvPr id="28" name="TextBox 27"/>
            <p:cNvSpPr txBox="1"/>
            <p:nvPr/>
          </p:nvSpPr>
          <p:spPr>
            <a:xfrm>
              <a:off x="5382425" y="2993426"/>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Navigation</a:t>
              </a:r>
            </a:p>
          </p:txBody>
        </p:sp>
        <p:sp>
          <p:nvSpPr>
            <p:cNvPr id="29" name="TextBox 28"/>
            <p:cNvSpPr txBox="1"/>
            <p:nvPr/>
          </p:nvSpPr>
          <p:spPr>
            <a:xfrm>
              <a:off x="6695646" y="2993426"/>
              <a:ext cx="958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404040"/>
                  </a:solidFill>
                  <a:effectLst/>
                  <a:uLnTx/>
                  <a:uFillTx/>
                  <a:latin typeface="Segoe UI"/>
                  <a:ea typeface="+mn-ea"/>
                  <a:cs typeface="Helvetica"/>
                </a:rPr>
                <a:t>Tabbed</a:t>
              </a:r>
            </a:p>
          </p:txBody>
        </p:sp>
        <p:sp>
          <p:nvSpPr>
            <p:cNvPr id="30" name="TextBox 29"/>
            <p:cNvSpPr txBox="1"/>
            <p:nvPr/>
          </p:nvSpPr>
          <p:spPr>
            <a:xfrm>
              <a:off x="7945436" y="2992385"/>
              <a:ext cx="10818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err="1">
                  <a:ln>
                    <a:noFill/>
                  </a:ln>
                  <a:solidFill>
                    <a:srgbClr val="404040"/>
                  </a:solidFill>
                  <a:effectLst/>
                  <a:uLnTx/>
                  <a:uFillTx/>
                  <a:latin typeface="Segoe UI"/>
                  <a:ea typeface="+mn-ea"/>
                  <a:cs typeface="Helvetica"/>
                </a:rPr>
                <a:t>Carousel</a:t>
              </a:r>
              <a:endParaRPr kumimoji="0" lang="en-US" sz="1176" b="0" i="0" u="none" strike="noStrike" kern="1200" cap="none" spc="0" normalizeH="0" baseline="0" noProof="0" dirty="0">
                <a:ln>
                  <a:noFill/>
                </a:ln>
                <a:solidFill>
                  <a:srgbClr val="404040"/>
                </a:solidFill>
                <a:effectLst/>
                <a:uLnTx/>
                <a:uFillTx/>
                <a:latin typeface="Segoe UI"/>
                <a:ea typeface="+mn-ea"/>
                <a:cs typeface="Helvetica"/>
              </a:endParaRPr>
            </a:p>
          </p:txBody>
        </p:sp>
      </p:grpSp>
    </p:spTree>
    <p:extLst>
      <p:ext uri="{BB962C8B-B14F-4D97-AF65-F5344CB8AC3E}">
        <p14:creationId xmlns:p14="http://schemas.microsoft.com/office/powerpoint/2010/main" val="205414627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90224" y="118917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ActivityIndicator</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11" name="Rounded Rectangle 10"/>
          <p:cNvSpPr/>
          <p:nvPr/>
        </p:nvSpPr>
        <p:spPr>
          <a:xfrm>
            <a:off x="2774808" y="118917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BoxView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12" name="Rounded Rectangle 11"/>
          <p:cNvSpPr/>
          <p:nvPr/>
        </p:nvSpPr>
        <p:spPr>
          <a:xfrm>
            <a:off x="5059392" y="118917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Button</a:t>
            </a:r>
          </a:p>
        </p:txBody>
      </p:sp>
      <p:sp>
        <p:nvSpPr>
          <p:cNvPr id="13" name="Rounded Rectangle 12"/>
          <p:cNvSpPr/>
          <p:nvPr/>
        </p:nvSpPr>
        <p:spPr>
          <a:xfrm>
            <a:off x="7343976" y="118917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DatePicker</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14" name="Rounded Rectangle 13"/>
          <p:cNvSpPr/>
          <p:nvPr/>
        </p:nvSpPr>
        <p:spPr>
          <a:xfrm>
            <a:off x="9628558" y="118917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Editor</a:t>
            </a:r>
          </a:p>
        </p:txBody>
      </p:sp>
      <p:sp>
        <p:nvSpPr>
          <p:cNvPr id="15" name="Rounded Rectangle 14"/>
          <p:cNvSpPr/>
          <p:nvPr/>
        </p:nvSpPr>
        <p:spPr>
          <a:xfrm>
            <a:off x="490224" y="21165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Entry</a:t>
            </a:r>
          </a:p>
        </p:txBody>
      </p:sp>
      <p:sp>
        <p:nvSpPr>
          <p:cNvPr id="16" name="Rounded Rectangle 15"/>
          <p:cNvSpPr/>
          <p:nvPr/>
        </p:nvSpPr>
        <p:spPr>
          <a:xfrm>
            <a:off x="2774808" y="21165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Image</a:t>
            </a:r>
          </a:p>
        </p:txBody>
      </p:sp>
      <p:sp>
        <p:nvSpPr>
          <p:cNvPr id="17" name="Rounded Rectangle 16"/>
          <p:cNvSpPr/>
          <p:nvPr/>
        </p:nvSpPr>
        <p:spPr>
          <a:xfrm>
            <a:off x="5059392" y="21165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Label</a:t>
            </a:r>
          </a:p>
        </p:txBody>
      </p:sp>
      <p:sp>
        <p:nvSpPr>
          <p:cNvPr id="18" name="Rounded Rectangle 17"/>
          <p:cNvSpPr/>
          <p:nvPr/>
        </p:nvSpPr>
        <p:spPr>
          <a:xfrm>
            <a:off x="7343976" y="21165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ListView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19" name="Rounded Rectangle 18"/>
          <p:cNvSpPr/>
          <p:nvPr/>
        </p:nvSpPr>
        <p:spPr>
          <a:xfrm>
            <a:off x="9628558" y="21165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Map</a:t>
            </a:r>
          </a:p>
        </p:txBody>
      </p:sp>
      <p:sp>
        <p:nvSpPr>
          <p:cNvPr id="20" name="Rounded Rectangle 19"/>
          <p:cNvSpPr/>
          <p:nvPr/>
        </p:nvSpPr>
        <p:spPr>
          <a:xfrm>
            <a:off x="490224" y="304393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OpenGLView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21" name="Rounded Rectangle 20"/>
          <p:cNvSpPr/>
          <p:nvPr/>
        </p:nvSpPr>
        <p:spPr>
          <a:xfrm>
            <a:off x="2774808" y="304393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Picker</a:t>
            </a:r>
          </a:p>
        </p:txBody>
      </p:sp>
      <p:sp>
        <p:nvSpPr>
          <p:cNvPr id="22" name="Rounded Rectangle 21"/>
          <p:cNvSpPr/>
          <p:nvPr/>
        </p:nvSpPr>
        <p:spPr>
          <a:xfrm>
            <a:off x="5059392" y="304393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ProgressBar</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23" name="Rounded Rectangle 22"/>
          <p:cNvSpPr/>
          <p:nvPr/>
        </p:nvSpPr>
        <p:spPr>
          <a:xfrm>
            <a:off x="7343976" y="304393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SearchBar</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24" name="Rounded Rectangle 23"/>
          <p:cNvSpPr/>
          <p:nvPr/>
        </p:nvSpPr>
        <p:spPr>
          <a:xfrm>
            <a:off x="9628558" y="304393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Slider</a:t>
            </a:r>
          </a:p>
        </p:txBody>
      </p:sp>
      <p:sp>
        <p:nvSpPr>
          <p:cNvPr id="25" name="Rounded Rectangle 24"/>
          <p:cNvSpPr/>
          <p:nvPr/>
        </p:nvSpPr>
        <p:spPr>
          <a:xfrm>
            <a:off x="490224" y="397130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Helvetica Light"/>
              </a:rPr>
              <a:t>Stepper</a:t>
            </a:r>
          </a:p>
        </p:txBody>
      </p:sp>
      <p:sp>
        <p:nvSpPr>
          <p:cNvPr id="26" name="Rounded Rectangle 25"/>
          <p:cNvSpPr/>
          <p:nvPr/>
        </p:nvSpPr>
        <p:spPr>
          <a:xfrm>
            <a:off x="2774808" y="397130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TableView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27" name="Rounded Rectangle 26"/>
          <p:cNvSpPr/>
          <p:nvPr/>
        </p:nvSpPr>
        <p:spPr>
          <a:xfrm>
            <a:off x="5059392" y="397130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TimePicker</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28" name="Rounded Rectangle 27"/>
          <p:cNvSpPr/>
          <p:nvPr/>
        </p:nvSpPr>
        <p:spPr>
          <a:xfrm>
            <a:off x="7343976" y="397895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WebView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29" name="Rounded Rectangle 28"/>
          <p:cNvSpPr/>
          <p:nvPr/>
        </p:nvSpPr>
        <p:spPr>
          <a:xfrm>
            <a:off x="9628558" y="3978954"/>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EntryCell</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0" name="Rounded Rectangle 29"/>
          <p:cNvSpPr/>
          <p:nvPr/>
        </p:nvSpPr>
        <p:spPr>
          <a:xfrm>
            <a:off x="490224" y="564500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CollectionView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1" name="Rounded Rectangle 30"/>
          <p:cNvSpPr/>
          <p:nvPr/>
        </p:nvSpPr>
        <p:spPr>
          <a:xfrm>
            <a:off x="2774808" y="564500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CheckBox</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2" name="Rounded Rectangle 31"/>
          <p:cNvSpPr/>
          <p:nvPr/>
        </p:nvSpPr>
        <p:spPr>
          <a:xfrm>
            <a:off x="5059392" y="564500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CarouselView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3" name="Rounded Rectangle 32"/>
          <p:cNvSpPr/>
          <p:nvPr/>
        </p:nvSpPr>
        <p:spPr>
          <a:xfrm>
            <a:off x="7343976" y="5645001"/>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ToolbarItem</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5" name="Title 4"/>
          <p:cNvSpPr>
            <a:spLocks noGrp="1"/>
          </p:cNvSpPr>
          <p:nvPr>
            <p:ph type="title"/>
          </p:nvPr>
        </p:nvSpPr>
        <p:spPr/>
        <p:txBody>
          <a:bodyPr/>
          <a:lstStyle/>
          <a:p>
            <a:r>
              <a:rPr lang="en-US" dirty="0"/>
              <a:t>Controls</a:t>
            </a:r>
          </a:p>
        </p:txBody>
      </p:sp>
      <p:sp>
        <p:nvSpPr>
          <p:cNvPr id="34" name="Rounded Rectangle 32">
            <a:extLst>
              <a:ext uri="{FF2B5EF4-FFF2-40B4-BE49-F238E27FC236}">
                <a16:creationId xmlns:a16="http://schemas.microsoft.com/office/drawing/2014/main" id="{F764687A-1B61-4500-ACA7-D9ADBFDC2804}"/>
              </a:ext>
            </a:extLst>
          </p:cNvPr>
          <p:cNvSpPr/>
          <p:nvPr/>
        </p:nvSpPr>
        <p:spPr>
          <a:xfrm>
            <a:off x="9628558"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MenuItem</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5" name="Rounded Rectangle 29">
            <a:extLst>
              <a:ext uri="{FF2B5EF4-FFF2-40B4-BE49-F238E27FC236}">
                <a16:creationId xmlns:a16="http://schemas.microsoft.com/office/drawing/2014/main" id="{9AD01D68-6EC8-4780-8A01-97B4A2CCB4BD}"/>
              </a:ext>
            </a:extLst>
          </p:cNvPr>
          <p:cNvSpPr/>
          <p:nvPr/>
        </p:nvSpPr>
        <p:spPr>
          <a:xfrm>
            <a:off x="509883" y="480659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ImageCell</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6" name="Rounded Rectangle 30">
            <a:extLst>
              <a:ext uri="{FF2B5EF4-FFF2-40B4-BE49-F238E27FC236}">
                <a16:creationId xmlns:a16="http://schemas.microsoft.com/office/drawing/2014/main" id="{FD91DE55-5D36-43C3-BFA1-D32B7EA7F6E8}"/>
              </a:ext>
            </a:extLst>
          </p:cNvPr>
          <p:cNvSpPr/>
          <p:nvPr/>
        </p:nvSpPr>
        <p:spPr>
          <a:xfrm>
            <a:off x="2794467" y="480659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SwitchCell</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7" name="Rounded Rectangle 31">
            <a:extLst>
              <a:ext uri="{FF2B5EF4-FFF2-40B4-BE49-F238E27FC236}">
                <a16:creationId xmlns:a16="http://schemas.microsoft.com/office/drawing/2014/main" id="{C63329B3-17C5-405F-AC9D-5352064491D5}"/>
              </a:ext>
            </a:extLst>
          </p:cNvPr>
          <p:cNvSpPr/>
          <p:nvPr/>
        </p:nvSpPr>
        <p:spPr>
          <a:xfrm>
            <a:off x="5079051" y="480659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TextCell</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8" name="Rounded Rectangle 32">
            <a:extLst>
              <a:ext uri="{FF2B5EF4-FFF2-40B4-BE49-F238E27FC236}">
                <a16:creationId xmlns:a16="http://schemas.microsoft.com/office/drawing/2014/main" id="{6A19B317-3EAF-4697-8140-B155655148A3}"/>
              </a:ext>
            </a:extLst>
          </p:cNvPr>
          <p:cNvSpPr/>
          <p:nvPr/>
        </p:nvSpPr>
        <p:spPr>
          <a:xfrm>
            <a:off x="7363635" y="4806598"/>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ViewCell</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
        <p:nvSpPr>
          <p:cNvPr id="39" name="Rounded Rectangle 32">
            <a:extLst>
              <a:ext uri="{FF2B5EF4-FFF2-40B4-BE49-F238E27FC236}">
                <a16:creationId xmlns:a16="http://schemas.microsoft.com/office/drawing/2014/main" id="{E736E1CA-176F-401F-8AC0-E9781B60C964}"/>
              </a:ext>
            </a:extLst>
          </p:cNvPr>
          <p:cNvSpPr/>
          <p:nvPr/>
        </p:nvSpPr>
        <p:spPr>
          <a:xfrm>
            <a:off x="9648217"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FFFFFF"/>
                </a:solidFill>
                <a:effectLst/>
                <a:uLnTx/>
                <a:uFillTx/>
                <a:latin typeface="Segoe UI"/>
                <a:ea typeface="+mn-ea"/>
                <a:cs typeface="Helvetica Light"/>
              </a:rPr>
              <a:t>RefreshView</a:t>
            </a:r>
            <a:endParaRPr kumimoji="0" lang="en-US" sz="1765" b="0" i="0" u="none" strike="noStrike" kern="1200" cap="none" spc="0" normalizeH="0" baseline="0" noProof="0" dirty="0">
              <a:ln>
                <a:noFill/>
              </a:ln>
              <a:solidFill>
                <a:srgbClr val="FFFFFF"/>
              </a:solidFill>
              <a:effectLst/>
              <a:uLnTx/>
              <a:uFillTx/>
              <a:latin typeface="Segoe UI"/>
              <a:ea typeface="+mn-ea"/>
              <a:cs typeface="Helvetica Light"/>
            </a:endParaRPr>
          </a:p>
        </p:txBody>
      </p:sp>
    </p:spTree>
    <p:extLst>
      <p:ext uri="{BB962C8B-B14F-4D97-AF65-F5344CB8AC3E}">
        <p14:creationId xmlns:p14="http://schemas.microsoft.com/office/powerpoint/2010/main" val="386550752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FF4040"/>
                </a:solidFill>
                <a:effectLst/>
                <a:uLnTx/>
                <a:uFillTx/>
                <a:latin typeface="Calibri Light" panose="020F0302020204030204"/>
                <a:ea typeface="+mj-ea"/>
                <a:cs typeface="+mj-cs"/>
              </a:rPr>
              <a:t>Demo</a:t>
            </a:r>
          </a:p>
        </p:txBody>
      </p:sp>
      <p:sp>
        <p:nvSpPr>
          <p:cNvPr id="7" name="Title 1"/>
          <p:cNvSpPr txBox="1">
            <a:spLocks/>
          </p:cNvSpPr>
          <p:nvPr/>
        </p:nvSpPr>
        <p:spPr>
          <a:xfrm>
            <a:off x="838200" y="26384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noProof="0" dirty="0" smtClean="0">
                <a:solidFill>
                  <a:prstClr val="black"/>
                </a:solidFill>
                <a:latin typeface="Calibri Light" panose="020F0302020204030204"/>
              </a:rPr>
              <a:t>Use UI Controls </a:t>
            </a:r>
            <a:endParaRPr kumimoji="0" lang="en-IN"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837691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4040"/>
                </a:solidFill>
              </a:rPr>
              <a:t>Architecture</a:t>
            </a:r>
            <a:endParaRPr lang="en-IN" dirty="0">
              <a:solidFill>
                <a:srgbClr val="FF4040"/>
              </a:solidFill>
            </a:endParaRPr>
          </a:p>
        </p:txBody>
      </p:sp>
      <p:sp>
        <p:nvSpPr>
          <p:cNvPr id="6" name="Rounded Rectangle 5"/>
          <p:cNvSpPr/>
          <p:nvPr/>
        </p:nvSpPr>
        <p:spPr>
          <a:xfrm>
            <a:off x="1136650" y="1890486"/>
            <a:ext cx="3028950" cy="236933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smtClean="0">
                <a:solidFill>
                  <a:schemeClr val="tx1"/>
                </a:solidFill>
              </a:rPr>
              <a:t>Xamarin</a:t>
            </a:r>
            <a:r>
              <a:rPr lang="en-IN" sz="2800" dirty="0" err="1">
                <a:solidFill>
                  <a:schemeClr val="tx1"/>
                </a:solidFill>
              </a:rPr>
              <a:t>.</a:t>
            </a:r>
            <a:r>
              <a:rPr lang="en-IN" sz="2800" dirty="0" err="1" smtClean="0">
                <a:solidFill>
                  <a:schemeClr val="tx1"/>
                </a:solidFill>
              </a:rPr>
              <a:t>Android</a:t>
            </a:r>
            <a:endParaRPr lang="en-IN" sz="2600" dirty="0">
              <a:solidFill>
                <a:schemeClr val="tx1"/>
              </a:solidFill>
            </a:endParaRPr>
          </a:p>
        </p:txBody>
      </p:sp>
      <p:sp>
        <p:nvSpPr>
          <p:cNvPr id="7" name="Rounded Rectangle 6"/>
          <p:cNvSpPr/>
          <p:nvPr/>
        </p:nvSpPr>
        <p:spPr>
          <a:xfrm>
            <a:off x="4819650" y="1894052"/>
            <a:ext cx="3136900" cy="236576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smtClean="0">
                <a:solidFill>
                  <a:schemeClr val="tx1"/>
                </a:solidFill>
              </a:rPr>
              <a:t>Xamarin.iOS</a:t>
            </a:r>
            <a:endParaRPr lang="en-IN" sz="2600" dirty="0">
              <a:solidFill>
                <a:schemeClr val="tx1"/>
              </a:solidFill>
            </a:endParaRPr>
          </a:p>
        </p:txBody>
      </p:sp>
      <p:sp>
        <p:nvSpPr>
          <p:cNvPr id="10" name="Rounded Rectangle 9"/>
          <p:cNvSpPr/>
          <p:nvPr/>
        </p:nvSpPr>
        <p:spPr>
          <a:xfrm>
            <a:off x="1136650" y="4989120"/>
            <a:ext cx="10217150" cy="800100"/>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Mono</a:t>
            </a:r>
            <a:endParaRPr lang="en-IN" sz="4000" dirty="0"/>
          </a:p>
        </p:txBody>
      </p:sp>
      <p:sp>
        <p:nvSpPr>
          <p:cNvPr id="11" name="Rounded Rectangle 10"/>
          <p:cNvSpPr/>
          <p:nvPr/>
        </p:nvSpPr>
        <p:spPr>
          <a:xfrm>
            <a:off x="8324850" y="1890485"/>
            <a:ext cx="3028950" cy="2369334"/>
          </a:xfrm>
          <a:prstGeom prst="roundRect">
            <a:avLst/>
          </a:prstGeom>
          <a:solidFill>
            <a:schemeClr val="accent6">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smtClean="0">
                <a:solidFill>
                  <a:schemeClr val="tx1"/>
                </a:solidFill>
              </a:rPr>
              <a:t>Xamarin.Forms</a:t>
            </a:r>
            <a:endParaRPr lang="en-IN" sz="2800" dirty="0">
              <a:solidFill>
                <a:schemeClr val="tx1"/>
              </a:solidFill>
            </a:endParaRPr>
          </a:p>
        </p:txBody>
      </p:sp>
      <p:sp>
        <p:nvSpPr>
          <p:cNvPr id="3" name="TextBox 2"/>
          <p:cNvSpPr txBox="1"/>
          <p:nvPr/>
        </p:nvSpPr>
        <p:spPr>
          <a:xfrm>
            <a:off x="1136650" y="6032665"/>
            <a:ext cx="10217150" cy="400110"/>
          </a:xfrm>
          <a:prstGeom prst="rect">
            <a:avLst/>
          </a:prstGeom>
          <a:noFill/>
        </p:spPr>
        <p:txBody>
          <a:bodyPr wrap="square" rtlCol="0">
            <a:spAutoFit/>
          </a:bodyPr>
          <a:lstStyle/>
          <a:p>
            <a:pPr algn="ctr"/>
            <a:r>
              <a:rPr lang="en-IN" sz="2000" dirty="0" smtClean="0"/>
              <a:t>Open source version of. .NET for non-Windows Platform</a:t>
            </a:r>
            <a:endParaRPr lang="en-IN" sz="2000" dirty="0"/>
          </a:p>
        </p:txBody>
      </p:sp>
    </p:spTree>
    <p:extLst>
      <p:ext uri="{BB962C8B-B14F-4D97-AF65-F5344CB8AC3E}">
        <p14:creationId xmlns:p14="http://schemas.microsoft.com/office/powerpoint/2010/main" val="50942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0537"/>
          </a:xfrm>
        </p:spPr>
        <p:txBody>
          <a:bodyPr/>
          <a:lstStyle/>
          <a:p>
            <a:pPr algn="ctr"/>
            <a:r>
              <a:rPr lang="en-IN" dirty="0" smtClean="0">
                <a:solidFill>
                  <a:srgbClr val="FF4040"/>
                </a:solidFill>
              </a:rPr>
              <a:t>Mono</a:t>
            </a:r>
            <a:endParaRPr lang="en-IN" dirty="0">
              <a:solidFill>
                <a:srgbClr val="FF4040"/>
              </a:solidFill>
            </a:endParaRPr>
          </a:p>
        </p:txBody>
      </p:sp>
      <p:sp>
        <p:nvSpPr>
          <p:cNvPr id="6" name="Rounded Rectangle 5"/>
          <p:cNvSpPr/>
          <p:nvPr/>
        </p:nvSpPr>
        <p:spPr>
          <a:xfrm>
            <a:off x="2027300" y="1760681"/>
            <a:ext cx="2883066" cy="2253178"/>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Mono for Android</a:t>
            </a:r>
            <a:endParaRPr lang="en-IN" sz="2600" dirty="0">
              <a:solidFill>
                <a:schemeClr val="tx1"/>
              </a:solidFill>
            </a:endParaRPr>
          </a:p>
        </p:txBody>
      </p:sp>
      <p:sp>
        <p:nvSpPr>
          <p:cNvPr id="7" name="Rounded Rectangle 6"/>
          <p:cNvSpPr/>
          <p:nvPr/>
        </p:nvSpPr>
        <p:spPr>
          <a:xfrm>
            <a:off x="7123463" y="1760681"/>
            <a:ext cx="2883066" cy="2328585"/>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 Mono for iOS</a:t>
            </a:r>
            <a:endParaRPr lang="en-IN" sz="2600" dirty="0">
              <a:solidFill>
                <a:schemeClr val="tx1"/>
              </a:solidFill>
            </a:endParaRPr>
          </a:p>
        </p:txBody>
      </p:sp>
      <p:sp>
        <p:nvSpPr>
          <p:cNvPr id="4" name="Rounded Rectangle 3"/>
          <p:cNvSpPr/>
          <p:nvPr/>
        </p:nvSpPr>
        <p:spPr>
          <a:xfrm>
            <a:off x="2027300" y="4751199"/>
            <a:ext cx="2883066" cy="70064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Native API</a:t>
            </a:r>
            <a:endParaRPr lang="en-IN" sz="3200" dirty="0"/>
          </a:p>
        </p:txBody>
      </p:sp>
      <p:sp>
        <p:nvSpPr>
          <p:cNvPr id="9" name="Rounded Rectangle 8"/>
          <p:cNvSpPr/>
          <p:nvPr/>
        </p:nvSpPr>
        <p:spPr>
          <a:xfrm>
            <a:off x="7123463" y="4751200"/>
            <a:ext cx="2883066" cy="7006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Native API</a:t>
            </a:r>
            <a:endParaRPr lang="en-IN" sz="3200" dirty="0"/>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4943" t="-311" r="24252"/>
          <a:stretch/>
        </p:blipFill>
        <p:spPr>
          <a:xfrm>
            <a:off x="8058976" y="5528384"/>
            <a:ext cx="1087361" cy="117078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3899" t="4131" r="14607" b="25686"/>
          <a:stretch/>
        </p:blipFill>
        <p:spPr>
          <a:xfrm>
            <a:off x="2692897" y="5616956"/>
            <a:ext cx="1178459" cy="1156848"/>
          </a:xfrm>
          <a:prstGeom prst="rect">
            <a:avLst/>
          </a:prstGeom>
        </p:spPr>
      </p:pic>
    </p:spTree>
    <p:extLst>
      <p:ext uri="{BB962C8B-B14F-4D97-AF65-F5344CB8AC3E}">
        <p14:creationId xmlns:p14="http://schemas.microsoft.com/office/powerpoint/2010/main" val="1836314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590757"/>
            <a:ext cx="10515600" cy="1000537"/>
          </a:xfrm>
        </p:spPr>
        <p:txBody>
          <a:bodyPr/>
          <a:lstStyle/>
          <a:p>
            <a:pPr algn="ctr"/>
            <a:r>
              <a:rPr lang="en-IN" dirty="0" smtClean="0">
                <a:solidFill>
                  <a:srgbClr val="FF4040"/>
                </a:solidFill>
              </a:rPr>
              <a:t>Xamarin.Android</a:t>
            </a:r>
            <a:endParaRPr lang="en-IN" dirty="0">
              <a:solidFill>
                <a:srgbClr val="FF4040"/>
              </a:solidFill>
            </a:endParaRPr>
          </a:p>
        </p:txBody>
      </p:sp>
      <p:sp>
        <p:nvSpPr>
          <p:cNvPr id="3" name="Rounded Rectangle 2"/>
          <p:cNvSpPr/>
          <p:nvPr/>
        </p:nvSpPr>
        <p:spPr>
          <a:xfrm>
            <a:off x="368135" y="3170712"/>
            <a:ext cx="1579418" cy="6412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800" dirty="0" smtClean="0"/>
              <a:t>C# Code</a:t>
            </a:r>
            <a:endParaRPr lang="en-IN" sz="2800" dirty="0"/>
          </a:p>
        </p:txBody>
      </p:sp>
      <p:cxnSp>
        <p:nvCxnSpPr>
          <p:cNvPr id="11" name="Straight Arrow Connector 10"/>
          <p:cNvCxnSpPr/>
          <p:nvPr/>
        </p:nvCxnSpPr>
        <p:spPr>
          <a:xfrm flipV="1">
            <a:off x="2160418" y="3489265"/>
            <a:ext cx="1420982" cy="2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217420" y="3093720"/>
            <a:ext cx="1226820" cy="369332"/>
          </a:xfrm>
          <a:prstGeom prst="rect">
            <a:avLst/>
          </a:prstGeom>
          <a:noFill/>
        </p:spPr>
        <p:txBody>
          <a:bodyPr wrap="square" rtlCol="0">
            <a:spAutoFit/>
          </a:bodyPr>
          <a:lstStyle/>
          <a:p>
            <a:r>
              <a:rPr lang="en-IN" dirty="0" smtClean="0"/>
              <a:t>Compile</a:t>
            </a:r>
            <a:endParaRPr lang="en-IN" dirty="0"/>
          </a:p>
        </p:txBody>
      </p:sp>
      <p:sp>
        <p:nvSpPr>
          <p:cNvPr id="16" name="Rounded Rectangle 15"/>
          <p:cNvSpPr/>
          <p:nvPr/>
        </p:nvSpPr>
        <p:spPr>
          <a:xfrm>
            <a:off x="3649980" y="2446020"/>
            <a:ext cx="4899660" cy="207264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7" name="Rounded Rectangle 16"/>
          <p:cNvSpPr/>
          <p:nvPr/>
        </p:nvSpPr>
        <p:spPr>
          <a:xfrm>
            <a:off x="3787140" y="3029680"/>
            <a:ext cx="1870710" cy="60128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IL </a:t>
            </a:r>
            <a:endParaRPr lang="en-IN" dirty="0"/>
          </a:p>
        </p:txBody>
      </p:sp>
      <p:sp>
        <p:nvSpPr>
          <p:cNvPr id="18" name="TextBox 17"/>
          <p:cNvSpPr txBox="1"/>
          <p:nvPr/>
        </p:nvSpPr>
        <p:spPr>
          <a:xfrm>
            <a:off x="3714107" y="3811979"/>
            <a:ext cx="2575707" cy="338554"/>
          </a:xfrm>
          <a:prstGeom prst="rect">
            <a:avLst/>
          </a:prstGeom>
          <a:noFill/>
        </p:spPr>
        <p:txBody>
          <a:bodyPr wrap="square" rtlCol="0">
            <a:spAutoFit/>
          </a:bodyPr>
          <a:lstStyle/>
          <a:p>
            <a:r>
              <a:rPr lang="en-IN" sz="1600" dirty="0" smtClean="0"/>
              <a:t>Intermediate Language</a:t>
            </a:r>
            <a:endParaRPr lang="en-IN" sz="1600" dirty="0"/>
          </a:p>
        </p:txBody>
      </p:sp>
      <p:sp>
        <p:nvSpPr>
          <p:cNvPr id="19" name="Rounded Rectangle 18"/>
          <p:cNvSpPr/>
          <p:nvPr/>
        </p:nvSpPr>
        <p:spPr>
          <a:xfrm>
            <a:off x="6362700" y="2828405"/>
            <a:ext cx="1821180" cy="1325880"/>
          </a:xfrm>
          <a:prstGeom prst="round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Mono Runtime</a:t>
            </a:r>
            <a:endParaRPr lang="en-IN" dirty="0">
              <a:solidFill>
                <a:schemeClr val="tx1"/>
              </a:solidFill>
            </a:endParaRPr>
          </a:p>
        </p:txBody>
      </p:sp>
      <p:cxnSp>
        <p:nvCxnSpPr>
          <p:cNvPr id="22" name="Straight Arrow Connector 21"/>
          <p:cNvCxnSpPr/>
          <p:nvPr/>
        </p:nvCxnSpPr>
        <p:spPr>
          <a:xfrm flipV="1">
            <a:off x="8622525" y="3326130"/>
            <a:ext cx="1104900" cy="28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686800" y="2909054"/>
            <a:ext cx="826918" cy="369332"/>
          </a:xfrm>
          <a:prstGeom prst="rect">
            <a:avLst/>
          </a:prstGeom>
          <a:noFill/>
        </p:spPr>
        <p:txBody>
          <a:bodyPr wrap="square" rtlCol="0">
            <a:spAutoFit/>
          </a:bodyPr>
          <a:lstStyle/>
          <a:p>
            <a:pPr algn="ctr"/>
            <a:r>
              <a:rPr lang="en-IN" dirty="0" smtClean="0"/>
              <a:t>JIT</a:t>
            </a:r>
            <a:endParaRPr lang="en-IN" dirty="0"/>
          </a:p>
        </p:txBody>
      </p:sp>
      <p:sp>
        <p:nvSpPr>
          <p:cNvPr id="25" name="TextBox 24"/>
          <p:cNvSpPr txBox="1"/>
          <p:nvPr/>
        </p:nvSpPr>
        <p:spPr>
          <a:xfrm>
            <a:off x="8606469" y="3433540"/>
            <a:ext cx="1352698" cy="646331"/>
          </a:xfrm>
          <a:prstGeom prst="rect">
            <a:avLst/>
          </a:prstGeom>
          <a:noFill/>
        </p:spPr>
        <p:txBody>
          <a:bodyPr wrap="square" rtlCol="0">
            <a:spAutoFit/>
          </a:bodyPr>
          <a:lstStyle/>
          <a:p>
            <a:r>
              <a:rPr lang="en-IN" dirty="0" smtClean="0"/>
              <a:t>Just-in-time Compilation</a:t>
            </a:r>
            <a:endParaRPr lang="en-IN" dirty="0"/>
          </a:p>
        </p:txBody>
      </p:sp>
      <p:sp>
        <p:nvSpPr>
          <p:cNvPr id="26" name="Rounded Rectangle 25"/>
          <p:cNvSpPr/>
          <p:nvPr/>
        </p:nvSpPr>
        <p:spPr>
          <a:xfrm>
            <a:off x="10015996" y="3029680"/>
            <a:ext cx="1283327" cy="649486"/>
          </a:xfrm>
          <a:prstGeom prst="roundRect">
            <a:avLst/>
          </a:prstGeom>
          <a:solidFill>
            <a:srgbClr val="FF4040"/>
          </a:solidFill>
          <a:ln>
            <a:solidFill>
              <a:srgbClr val="FF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Native</a:t>
            </a:r>
            <a:endParaRPr lang="en-IN" dirty="0"/>
          </a:p>
        </p:txBody>
      </p:sp>
    </p:spTree>
    <p:extLst>
      <p:ext uri="{BB962C8B-B14F-4D97-AF65-F5344CB8AC3E}">
        <p14:creationId xmlns:p14="http://schemas.microsoft.com/office/powerpoint/2010/main" val="1848406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5" y="590757"/>
            <a:ext cx="10515600" cy="1000537"/>
          </a:xfrm>
        </p:spPr>
        <p:txBody>
          <a:bodyPr/>
          <a:lstStyle/>
          <a:p>
            <a:pPr algn="ctr"/>
            <a:r>
              <a:rPr lang="en-IN" dirty="0" err="1" smtClean="0">
                <a:solidFill>
                  <a:srgbClr val="FF4040"/>
                </a:solidFill>
              </a:rPr>
              <a:t>Xamarin.iOS</a:t>
            </a:r>
            <a:endParaRPr lang="en-IN" dirty="0">
              <a:solidFill>
                <a:srgbClr val="FF4040"/>
              </a:solidFill>
            </a:endParaRPr>
          </a:p>
        </p:txBody>
      </p:sp>
      <p:sp>
        <p:nvSpPr>
          <p:cNvPr id="3" name="Rounded Rectangle 2"/>
          <p:cNvSpPr/>
          <p:nvPr/>
        </p:nvSpPr>
        <p:spPr>
          <a:xfrm>
            <a:off x="1921848" y="3330549"/>
            <a:ext cx="1579418" cy="6412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800" dirty="0" smtClean="0"/>
              <a:t>C# Code</a:t>
            </a:r>
            <a:endParaRPr lang="en-IN" sz="2800" dirty="0"/>
          </a:p>
        </p:txBody>
      </p:sp>
      <p:cxnSp>
        <p:nvCxnSpPr>
          <p:cNvPr id="11" name="Straight Arrow Connector 10"/>
          <p:cNvCxnSpPr/>
          <p:nvPr/>
        </p:nvCxnSpPr>
        <p:spPr>
          <a:xfrm flipV="1">
            <a:off x="3672914" y="3696418"/>
            <a:ext cx="1420982" cy="2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59827" y="3288758"/>
            <a:ext cx="1226820" cy="369332"/>
          </a:xfrm>
          <a:prstGeom prst="rect">
            <a:avLst/>
          </a:prstGeom>
          <a:noFill/>
        </p:spPr>
        <p:txBody>
          <a:bodyPr wrap="square" rtlCol="0">
            <a:spAutoFit/>
          </a:bodyPr>
          <a:lstStyle/>
          <a:p>
            <a:pPr algn="ctr"/>
            <a:r>
              <a:rPr lang="en-IN" dirty="0" smtClean="0"/>
              <a:t>Compile</a:t>
            </a:r>
            <a:endParaRPr lang="en-IN" dirty="0"/>
          </a:p>
        </p:txBody>
      </p:sp>
      <p:sp>
        <p:nvSpPr>
          <p:cNvPr id="17" name="Rounded Rectangle 16"/>
          <p:cNvSpPr/>
          <p:nvPr/>
        </p:nvSpPr>
        <p:spPr>
          <a:xfrm>
            <a:off x="5455920" y="3385675"/>
            <a:ext cx="1741541" cy="60174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IL </a:t>
            </a:r>
            <a:endParaRPr lang="en-IN" dirty="0"/>
          </a:p>
        </p:txBody>
      </p:sp>
      <p:sp>
        <p:nvSpPr>
          <p:cNvPr id="18" name="TextBox 17"/>
          <p:cNvSpPr txBox="1"/>
          <p:nvPr/>
        </p:nvSpPr>
        <p:spPr>
          <a:xfrm>
            <a:off x="5455920" y="4135144"/>
            <a:ext cx="2648593" cy="338554"/>
          </a:xfrm>
          <a:prstGeom prst="rect">
            <a:avLst/>
          </a:prstGeom>
          <a:noFill/>
        </p:spPr>
        <p:txBody>
          <a:bodyPr wrap="square" rtlCol="0">
            <a:spAutoFit/>
          </a:bodyPr>
          <a:lstStyle/>
          <a:p>
            <a:r>
              <a:rPr lang="en-IN" sz="1600" dirty="0" smtClean="0"/>
              <a:t>Intermediate Language</a:t>
            </a:r>
            <a:endParaRPr lang="en-IN" sz="1600" dirty="0"/>
          </a:p>
        </p:txBody>
      </p:sp>
      <p:cxnSp>
        <p:nvCxnSpPr>
          <p:cNvPr id="22" name="Straight Arrow Connector 21"/>
          <p:cNvCxnSpPr/>
          <p:nvPr/>
        </p:nvCxnSpPr>
        <p:spPr>
          <a:xfrm flipV="1">
            <a:off x="7638159" y="3677303"/>
            <a:ext cx="1104900" cy="28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768219" y="3237607"/>
            <a:ext cx="826918" cy="369332"/>
          </a:xfrm>
          <a:prstGeom prst="rect">
            <a:avLst/>
          </a:prstGeom>
          <a:noFill/>
        </p:spPr>
        <p:txBody>
          <a:bodyPr wrap="square" rtlCol="0">
            <a:spAutoFit/>
          </a:bodyPr>
          <a:lstStyle/>
          <a:p>
            <a:pPr algn="ctr"/>
            <a:r>
              <a:rPr lang="en-IN" dirty="0" smtClean="0"/>
              <a:t>AOT</a:t>
            </a:r>
            <a:endParaRPr lang="en-IN" dirty="0"/>
          </a:p>
        </p:txBody>
      </p:sp>
      <p:sp>
        <p:nvSpPr>
          <p:cNvPr id="25" name="TextBox 24"/>
          <p:cNvSpPr txBox="1"/>
          <p:nvPr/>
        </p:nvSpPr>
        <p:spPr>
          <a:xfrm>
            <a:off x="7559485" y="3902136"/>
            <a:ext cx="1674890" cy="646331"/>
          </a:xfrm>
          <a:prstGeom prst="rect">
            <a:avLst/>
          </a:prstGeom>
          <a:noFill/>
        </p:spPr>
        <p:txBody>
          <a:bodyPr wrap="square" rtlCol="0">
            <a:spAutoFit/>
          </a:bodyPr>
          <a:lstStyle/>
          <a:p>
            <a:r>
              <a:rPr lang="en-IN" dirty="0" smtClean="0"/>
              <a:t>Ahead-of-time Compilation</a:t>
            </a:r>
            <a:endParaRPr lang="en-IN" dirty="0"/>
          </a:p>
        </p:txBody>
      </p:sp>
      <p:sp>
        <p:nvSpPr>
          <p:cNvPr id="26" name="Rounded Rectangle 25"/>
          <p:cNvSpPr/>
          <p:nvPr/>
        </p:nvSpPr>
        <p:spPr>
          <a:xfrm>
            <a:off x="9152115" y="3333998"/>
            <a:ext cx="1392060" cy="618768"/>
          </a:xfrm>
          <a:prstGeom prst="roundRect">
            <a:avLst/>
          </a:prstGeom>
          <a:solidFill>
            <a:srgbClr val="FF4040"/>
          </a:solidFill>
          <a:ln>
            <a:solidFill>
              <a:srgbClr val="FF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Native</a:t>
            </a:r>
            <a:endParaRPr lang="en-IN" dirty="0"/>
          </a:p>
        </p:txBody>
      </p:sp>
    </p:spTree>
    <p:extLst>
      <p:ext uri="{BB962C8B-B14F-4D97-AF65-F5344CB8AC3E}">
        <p14:creationId xmlns:p14="http://schemas.microsoft.com/office/powerpoint/2010/main" val="2615991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74"/>
            <a:ext cx="10515600" cy="1325563"/>
          </a:xfrm>
        </p:spPr>
        <p:txBody>
          <a:bodyPr/>
          <a:lstStyle/>
          <a:p>
            <a:pPr algn="ctr"/>
            <a:r>
              <a:rPr lang="en-IN" dirty="0" smtClean="0">
                <a:solidFill>
                  <a:srgbClr val="FF4040"/>
                </a:solidFill>
              </a:rPr>
              <a:t>Architecture</a:t>
            </a:r>
            <a:endParaRPr lang="en-IN" dirty="0">
              <a:solidFill>
                <a:srgbClr val="FF4040"/>
              </a:solidFill>
            </a:endParaRPr>
          </a:p>
        </p:txBody>
      </p:sp>
      <p:sp>
        <p:nvSpPr>
          <p:cNvPr id="6" name="Rounded Rectangle 5"/>
          <p:cNvSpPr/>
          <p:nvPr/>
        </p:nvSpPr>
        <p:spPr>
          <a:xfrm>
            <a:off x="1295400" y="3495675"/>
            <a:ext cx="3028950" cy="179148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err="1" smtClean="0">
                <a:solidFill>
                  <a:schemeClr val="tx1"/>
                </a:solidFill>
              </a:rPr>
              <a:t>Xamarin</a:t>
            </a:r>
            <a:r>
              <a:rPr lang="en-IN" sz="2600" dirty="0" err="1">
                <a:solidFill>
                  <a:schemeClr val="tx1"/>
                </a:solidFill>
              </a:rPr>
              <a:t>.</a:t>
            </a:r>
            <a:r>
              <a:rPr lang="en-IN" sz="2600" dirty="0" err="1" smtClean="0">
                <a:solidFill>
                  <a:schemeClr val="tx1"/>
                </a:solidFill>
              </a:rPr>
              <a:t>Android</a:t>
            </a:r>
            <a:endParaRPr lang="en-IN" sz="2600" dirty="0">
              <a:solidFill>
                <a:schemeClr val="tx1"/>
              </a:solidFill>
            </a:endParaRPr>
          </a:p>
        </p:txBody>
      </p:sp>
      <p:sp>
        <p:nvSpPr>
          <p:cNvPr id="7" name="Rounded Rectangle 6"/>
          <p:cNvSpPr/>
          <p:nvPr/>
        </p:nvSpPr>
        <p:spPr>
          <a:xfrm>
            <a:off x="4654550" y="3495675"/>
            <a:ext cx="3136900" cy="1791484"/>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err="1" smtClean="0">
                <a:solidFill>
                  <a:schemeClr val="tx1"/>
                </a:solidFill>
              </a:rPr>
              <a:t>Xamarin.iOS</a:t>
            </a:r>
            <a:endParaRPr lang="en-IN" sz="2600" dirty="0">
              <a:solidFill>
                <a:schemeClr val="tx1"/>
              </a:solidFill>
            </a:endParaRPr>
          </a:p>
        </p:txBody>
      </p:sp>
      <p:sp>
        <p:nvSpPr>
          <p:cNvPr id="10" name="Rounded Rectangle 9"/>
          <p:cNvSpPr/>
          <p:nvPr/>
        </p:nvSpPr>
        <p:spPr>
          <a:xfrm>
            <a:off x="1295400" y="1953811"/>
            <a:ext cx="10217150" cy="800100"/>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err="1" smtClean="0"/>
              <a:t>Xamarin.Forms</a:t>
            </a:r>
            <a:endParaRPr lang="en-IN" sz="4000" dirty="0"/>
          </a:p>
        </p:txBody>
      </p:sp>
      <p:sp>
        <p:nvSpPr>
          <p:cNvPr id="11" name="Rounded Rectangle 10"/>
          <p:cNvSpPr/>
          <p:nvPr/>
        </p:nvSpPr>
        <p:spPr>
          <a:xfrm>
            <a:off x="8483600" y="3495675"/>
            <a:ext cx="3028950" cy="1791484"/>
          </a:xfrm>
          <a:prstGeom prst="roundRect">
            <a:avLst/>
          </a:prstGeom>
          <a:solidFill>
            <a:schemeClr val="accent6">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smtClean="0">
                <a:solidFill>
                  <a:schemeClr val="tx1"/>
                </a:solidFill>
              </a:rPr>
              <a:t>UWP</a:t>
            </a:r>
            <a:endParaRPr lang="en-IN" sz="2600" dirty="0">
              <a:solidFill>
                <a:schemeClr val="tx1"/>
              </a:solidFill>
            </a:endParaRPr>
          </a:p>
        </p:txBody>
      </p:sp>
      <p:sp>
        <p:nvSpPr>
          <p:cNvPr id="3" name="Rounded Rectangle 2"/>
          <p:cNvSpPr/>
          <p:nvPr/>
        </p:nvSpPr>
        <p:spPr>
          <a:xfrm>
            <a:off x="8334375" y="2105025"/>
            <a:ext cx="3019425" cy="53934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Xamarin.Forms.Core</a:t>
            </a:r>
            <a:endParaRPr lang="en-IN" dirty="0">
              <a:solidFill>
                <a:schemeClr val="tx1"/>
              </a:solidFill>
            </a:endParaRPr>
          </a:p>
        </p:txBody>
      </p:sp>
    </p:spTree>
    <p:extLst>
      <p:ext uri="{BB962C8B-B14F-4D97-AF65-F5344CB8AC3E}">
        <p14:creationId xmlns:p14="http://schemas.microsoft.com/office/powerpoint/2010/main" val="1530999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38175" y="1812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rgbClr val="FF4040"/>
                </a:solidFill>
                <a:effectLst/>
                <a:uLnTx/>
                <a:uFillTx/>
                <a:latin typeface="Calibri Light" panose="020F0302020204030204"/>
                <a:ea typeface="+mj-ea"/>
                <a:cs typeface="+mj-cs"/>
              </a:rPr>
              <a:t>Demo</a:t>
            </a:r>
          </a:p>
        </p:txBody>
      </p:sp>
    </p:spTree>
    <p:extLst>
      <p:ext uri="{BB962C8B-B14F-4D97-AF65-F5344CB8AC3E}">
        <p14:creationId xmlns:p14="http://schemas.microsoft.com/office/powerpoint/2010/main" val="4059143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E2DDF4-48BD-4D64-864E-DB1691A4B307}"/>
              </a:ext>
            </a:extLst>
          </p:cNvPr>
          <p:cNvSpPr>
            <a:spLocks noGrp="1"/>
          </p:cNvSpPr>
          <p:nvPr>
            <p:ph type="body" sz="quarter" idx="10"/>
          </p:nvPr>
        </p:nvSpPr>
        <p:spPr>
          <a:xfrm>
            <a:off x="838200" y="1566041"/>
            <a:ext cx="11653523" cy="3090042"/>
          </a:xfrm>
        </p:spPr>
        <p:txBody>
          <a:bodyPr/>
          <a:lstStyle/>
          <a:p>
            <a:pPr marL="342900" indent="-342900">
              <a:buFont typeface="Arial" panose="020B0604020202020204" pitchFamily="34" charset="0"/>
              <a:buChar char="•"/>
            </a:pPr>
            <a:r>
              <a:rPr lang="en-US" sz="2500" dirty="0">
                <a:solidFill>
                  <a:schemeClr val="tx1"/>
                </a:solidFill>
              </a:rPr>
              <a:t>What is </a:t>
            </a:r>
            <a:r>
              <a:rPr lang="en-US" sz="2500" dirty="0" err="1" smtClean="0">
                <a:solidFill>
                  <a:schemeClr val="tx1"/>
                </a:solidFill>
              </a:rPr>
              <a:t>Xamarin.Forms</a:t>
            </a:r>
            <a:r>
              <a:rPr lang="en-US" sz="2500" dirty="0" smtClean="0">
                <a:solidFill>
                  <a:schemeClr val="tx1"/>
                </a:solidFill>
              </a:rPr>
              <a:t>?</a:t>
            </a:r>
            <a:endParaRPr lang="en-US" sz="2500" dirty="0">
              <a:solidFill>
                <a:schemeClr val="tx1"/>
              </a:solidFill>
            </a:endParaRPr>
          </a:p>
          <a:p>
            <a:pPr marL="342900" indent="-342900">
              <a:buFont typeface="Arial" panose="020B0604020202020204" pitchFamily="34" charset="0"/>
              <a:buChar char="•"/>
            </a:pPr>
            <a:r>
              <a:rPr lang="en-US" sz="2500" dirty="0" smtClean="0">
                <a:solidFill>
                  <a:schemeClr val="tx1"/>
                </a:solidFill>
              </a:rPr>
              <a:t>Architecture of </a:t>
            </a:r>
            <a:r>
              <a:rPr lang="en-US" sz="2500" dirty="0" err="1" smtClean="0">
                <a:solidFill>
                  <a:schemeClr val="tx1"/>
                </a:solidFill>
              </a:rPr>
              <a:t>Xamarin.Forms</a:t>
            </a:r>
            <a:endParaRPr lang="en-US" sz="2500" dirty="0" smtClean="0">
              <a:solidFill>
                <a:schemeClr val="tx1"/>
              </a:solidFill>
            </a:endParaRPr>
          </a:p>
          <a:p>
            <a:pPr marL="342900" indent="-342900">
              <a:buFont typeface="Arial" panose="020B0604020202020204" pitchFamily="34" charset="0"/>
              <a:buChar char="•"/>
            </a:pPr>
            <a:r>
              <a:rPr lang="en-US" sz="2500" dirty="0" smtClean="0">
                <a:solidFill>
                  <a:schemeClr val="tx1"/>
                </a:solidFill>
              </a:rPr>
              <a:t>Xamarin.Forms </a:t>
            </a:r>
            <a:r>
              <a:rPr lang="en-US" sz="2500" dirty="0" smtClean="0">
                <a:solidFill>
                  <a:schemeClr val="tx1"/>
                </a:solidFill>
              </a:rPr>
              <a:t>Works</a:t>
            </a:r>
          </a:p>
          <a:p>
            <a:pPr marL="342900" indent="-342900">
              <a:buFont typeface="Arial" panose="020B0604020202020204" pitchFamily="34" charset="0"/>
              <a:buChar char="•"/>
            </a:pPr>
            <a:r>
              <a:rPr lang="en-US" sz="2500" dirty="0" smtClean="0">
                <a:solidFill>
                  <a:schemeClr val="tx1"/>
                </a:solidFill>
              </a:rPr>
              <a:t>Why </a:t>
            </a:r>
            <a:r>
              <a:rPr lang="en-US" sz="2500" dirty="0" err="1" smtClean="0">
                <a:solidFill>
                  <a:schemeClr val="tx1"/>
                </a:solidFill>
              </a:rPr>
              <a:t>Xamarin.Forms</a:t>
            </a:r>
            <a:r>
              <a:rPr lang="en-US" sz="2500" dirty="0" smtClean="0">
                <a:solidFill>
                  <a:schemeClr val="tx1"/>
                </a:solidFill>
              </a:rPr>
              <a:t>?</a:t>
            </a:r>
          </a:p>
          <a:p>
            <a:pPr marL="342900" indent="-342900">
              <a:buFont typeface="Arial" panose="020B0604020202020204" pitchFamily="34" charset="0"/>
              <a:buChar char="•"/>
            </a:pPr>
            <a:endParaRPr lang="en-US" sz="2500" dirty="0">
              <a:solidFill>
                <a:schemeClr val="tx1"/>
              </a:solidFill>
            </a:endParaRPr>
          </a:p>
        </p:txBody>
      </p:sp>
      <p:sp>
        <p:nvSpPr>
          <p:cNvPr id="3" name="Title 2">
            <a:extLst>
              <a:ext uri="{FF2B5EF4-FFF2-40B4-BE49-F238E27FC236}">
                <a16:creationId xmlns:a16="http://schemas.microsoft.com/office/drawing/2014/main" id="{72F6D197-C44D-4186-9AFC-2AE5945156E3}"/>
              </a:ext>
            </a:extLst>
          </p:cNvPr>
          <p:cNvSpPr>
            <a:spLocks noGrp="1"/>
          </p:cNvSpPr>
          <p:nvPr>
            <p:ph type="title"/>
          </p:nvPr>
        </p:nvSpPr>
        <p:spPr/>
        <p:txBody>
          <a:bodyPr/>
          <a:lstStyle/>
          <a:p>
            <a:r>
              <a:rPr lang="en-US" dirty="0" smtClean="0">
                <a:solidFill>
                  <a:srgbClr val="FF4040"/>
                </a:solidFill>
              </a:rPr>
              <a:t>What you will learn</a:t>
            </a:r>
            <a:endParaRPr lang="en-US" dirty="0">
              <a:solidFill>
                <a:srgbClr val="FF4040"/>
              </a:solidFill>
            </a:endParaRPr>
          </a:p>
        </p:txBody>
      </p:sp>
    </p:spTree>
    <p:extLst>
      <p:ext uri="{BB962C8B-B14F-4D97-AF65-F5344CB8AC3E}">
        <p14:creationId xmlns:p14="http://schemas.microsoft.com/office/powerpoint/2010/main" val="400141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1563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p:txBody>
          <a:bodyPr>
            <a:normAutofit/>
          </a:bodyPr>
          <a:lstStyle/>
          <a:p>
            <a:r>
              <a:rPr lang="en-US">
                <a:solidFill>
                  <a:srgbClr val="3BB7A8"/>
                </a:solidFill>
              </a:rPr>
              <a:t>✓ </a:t>
            </a:r>
            <a:r>
              <a:rPr lang="en-US">
                <a:solidFill>
                  <a:srgbClr val="512BD4"/>
                </a:solidFill>
              </a:rPr>
              <a:t>Always up-to-date</a:t>
            </a:r>
          </a:p>
        </p:txBody>
      </p:sp>
      <p:sp>
        <p:nvSpPr>
          <p:cNvPr id="15" name="Text Placeholder 7"/>
          <p:cNvSpPr>
            <a:spLocks noGrp="1"/>
          </p:cNvSpPr>
          <p:nvPr>
            <p:ph type="body" sz="quarter" idx="13"/>
          </p:nvPr>
        </p:nvSpPr>
        <p:spPr>
          <a:xfrm>
            <a:off x="778409" y="1964010"/>
            <a:ext cx="4151405" cy="3143976"/>
          </a:xfrm>
        </p:spPr>
        <p:txBody>
          <a:bodyPr>
            <a:noAutofit/>
          </a:bodyPr>
          <a:lstStyle/>
          <a:p>
            <a:r>
              <a:rPr lang="en-US" sz="3000" b="1" dirty="0">
                <a:latin typeface="Segoe UI" charset="0"/>
                <a:ea typeface="Segoe UI" charset="0"/>
                <a:cs typeface="Segoe UI" charset="0"/>
              </a:rPr>
              <a:t>Same-day support:</a:t>
            </a:r>
          </a:p>
          <a:p>
            <a:pPr marL="342900" indent="-342900">
              <a:buFont typeface="Arial" charset="0"/>
              <a:buChar char="•"/>
            </a:pPr>
            <a:r>
              <a:rPr lang="en-US" sz="2500" dirty="0">
                <a:latin typeface="Segoe UI" charset="0"/>
                <a:ea typeface="Segoe UI" charset="0"/>
                <a:cs typeface="Segoe UI" charset="0"/>
              </a:rPr>
              <a:t>iOS 5</a:t>
            </a:r>
          </a:p>
          <a:p>
            <a:pPr marL="342900" indent="-342900">
              <a:buFont typeface="Arial" charset="0"/>
              <a:buChar char="•"/>
            </a:pPr>
            <a:r>
              <a:rPr lang="en-US" sz="2500" dirty="0">
                <a:latin typeface="Segoe UI" charset="0"/>
                <a:ea typeface="Segoe UI" charset="0"/>
                <a:cs typeface="Segoe UI" charset="0"/>
              </a:rPr>
              <a:t>iOS 6</a:t>
            </a:r>
          </a:p>
          <a:p>
            <a:pPr marL="342900" indent="-342900">
              <a:buFont typeface="Arial" charset="0"/>
              <a:buChar char="•"/>
            </a:pPr>
            <a:r>
              <a:rPr lang="en-US" sz="2500" dirty="0">
                <a:latin typeface="Segoe UI" charset="0"/>
                <a:ea typeface="Segoe UI" charset="0"/>
                <a:cs typeface="Segoe UI" charset="0"/>
              </a:rPr>
              <a:t>iOS 7</a:t>
            </a:r>
          </a:p>
          <a:p>
            <a:pPr marL="342900" indent="-342900">
              <a:buFont typeface="Arial" charset="0"/>
              <a:buChar char="•"/>
            </a:pPr>
            <a:r>
              <a:rPr lang="en-US" sz="2500" dirty="0">
                <a:latin typeface="Segoe UI" charset="0"/>
                <a:ea typeface="Segoe UI" charset="0"/>
                <a:cs typeface="Segoe UI" charset="0"/>
              </a:rPr>
              <a:t>iOS 8</a:t>
            </a:r>
          </a:p>
          <a:p>
            <a:pPr marL="342900" indent="-342900">
              <a:buFont typeface="Arial" charset="0"/>
              <a:buChar char="•"/>
            </a:pPr>
            <a:r>
              <a:rPr lang="en-US" sz="2500" dirty="0">
                <a:latin typeface="Segoe UI" charset="0"/>
                <a:ea typeface="Segoe UI" charset="0"/>
                <a:cs typeface="Segoe UI" charset="0"/>
              </a:rPr>
              <a:t>iOS 9</a:t>
            </a:r>
          </a:p>
          <a:p>
            <a:pPr marL="342900" indent="-342900">
              <a:buFont typeface="Arial" charset="0"/>
              <a:buChar char="•"/>
            </a:pPr>
            <a:r>
              <a:rPr lang="en-US" sz="2500" dirty="0">
                <a:latin typeface="Segoe UI" charset="0"/>
                <a:ea typeface="Segoe UI" charset="0"/>
                <a:cs typeface="Segoe UI" charset="0"/>
              </a:rPr>
              <a:t>iOS 10</a:t>
            </a:r>
          </a:p>
          <a:p>
            <a:pPr marL="342900" indent="-342900">
              <a:buFont typeface="Arial" charset="0"/>
              <a:buChar char="•"/>
            </a:pPr>
            <a:r>
              <a:rPr lang="en-US" sz="2500" dirty="0">
                <a:latin typeface="Segoe UI" charset="0"/>
                <a:ea typeface="Segoe UI" charset="0"/>
                <a:cs typeface="Segoe UI" charset="0"/>
              </a:rPr>
              <a:t>iOS 11</a:t>
            </a:r>
          </a:p>
          <a:p>
            <a:pPr marL="342900" indent="-342900">
              <a:buFont typeface="Arial" charset="0"/>
              <a:buChar char="•"/>
            </a:pPr>
            <a:r>
              <a:rPr lang="en-US" sz="2500" dirty="0">
                <a:latin typeface="Segoe UI" charset="0"/>
                <a:ea typeface="Segoe UI" charset="0"/>
                <a:cs typeface="Segoe UI" charset="0"/>
              </a:rPr>
              <a:t>iOS 12</a:t>
            </a:r>
          </a:p>
          <a:p>
            <a:pPr marL="342900" indent="-342900">
              <a:buFont typeface="Arial" charset="0"/>
              <a:buChar char="•"/>
            </a:pPr>
            <a:r>
              <a:rPr lang="en-US" sz="2500" dirty="0">
                <a:latin typeface="Segoe UI" charset="0"/>
                <a:ea typeface="Segoe UI" charset="0"/>
                <a:cs typeface="Segoe UI" charset="0"/>
              </a:rPr>
              <a:t>iOS 13</a:t>
            </a:r>
          </a:p>
        </p:txBody>
      </p:sp>
      <p:sp>
        <p:nvSpPr>
          <p:cNvPr id="16" name="Text Placeholder 7"/>
          <p:cNvSpPr txBox="1">
            <a:spLocks/>
          </p:cNvSpPr>
          <p:nvPr/>
        </p:nvSpPr>
        <p:spPr>
          <a:xfrm>
            <a:off x="6829624" y="1964010"/>
            <a:ext cx="4950619" cy="3448050"/>
          </a:xfrm>
          <a:prstGeom prst="rect">
            <a:avLst/>
          </a:prstGeom>
        </p:spPr>
        <p:txBody>
          <a:bodyPr vert="horz" lIns="45720" tIns="22860" rIns="45720" bIns="22860" rtlCol="0">
            <a:noAutofit/>
          </a:bodyPr>
          <a:lstStyle>
            <a:lvl1pPr marL="0" indent="0" algn="l" defTabSz="914400" rtl="0" eaLnBrk="1" latinLnBrk="0" hangingPunct="1">
              <a:lnSpc>
                <a:spcPct val="100000"/>
              </a:lnSpc>
              <a:spcBef>
                <a:spcPts val="1000"/>
              </a:spcBef>
              <a:buFont typeface="Arial"/>
              <a:buNone/>
              <a:defRPr sz="5000" b="0" i="0" kern="1200">
                <a:solidFill>
                  <a:srgbClr val="505050"/>
                </a:solidFill>
                <a:latin typeface="Segoe UI" charset="0"/>
                <a:ea typeface="Segoe UI" charset="0"/>
                <a:cs typeface="Segoe UI" charset="0"/>
              </a:defRPr>
            </a:lvl1pPr>
            <a:lvl2pPr marL="693738" indent="-693738" algn="l" defTabSz="914400" rtl="0" eaLnBrk="1" latinLnBrk="0" hangingPunct="1">
              <a:lnSpc>
                <a:spcPct val="100000"/>
              </a:lnSpc>
              <a:spcBef>
                <a:spcPts val="500"/>
              </a:spcBef>
              <a:buFont typeface="Arial"/>
              <a:buChar char="•"/>
              <a:tabLst/>
              <a:defRPr sz="5000" b="0" i="0" kern="1200">
                <a:solidFill>
                  <a:srgbClr val="505050"/>
                </a:solidFill>
                <a:latin typeface="Segoe UI" charset="0"/>
                <a:ea typeface="Segoe UI" charset="0"/>
                <a:cs typeface="Segoe UI" charset="0"/>
              </a:defRPr>
            </a:lvl2pPr>
            <a:lvl3pPr marL="1389063" indent="-674688" algn="l" defTabSz="914400" rtl="0" eaLnBrk="1" latinLnBrk="0" hangingPunct="1">
              <a:lnSpc>
                <a:spcPct val="100000"/>
              </a:lnSpc>
              <a:spcBef>
                <a:spcPts val="500"/>
              </a:spcBef>
              <a:buFont typeface=".AppleSystemUIFont" charset="0"/>
              <a:buChar char="–"/>
              <a:tabLst/>
              <a:defRPr sz="5000" b="0" i="0" kern="1200">
                <a:solidFill>
                  <a:srgbClr val="505050"/>
                </a:solidFill>
                <a:latin typeface="Segoe UI" charset="0"/>
                <a:ea typeface="Segoe UI" charset="0"/>
                <a:cs typeface="Segoe UI" charset="0"/>
              </a:defRPr>
            </a:lvl3pPr>
            <a:lvl4pPr marL="2063750" indent="-655638" algn="l" defTabSz="914400" rtl="0" eaLnBrk="1" latinLnBrk="0" hangingPunct="1">
              <a:lnSpc>
                <a:spcPct val="100000"/>
              </a:lnSpc>
              <a:spcBef>
                <a:spcPts val="500"/>
              </a:spcBef>
              <a:buFont typeface="Arial"/>
              <a:buChar char="•"/>
              <a:tabLst/>
              <a:defRPr sz="5000" b="0" i="0" kern="1200">
                <a:solidFill>
                  <a:srgbClr val="505050"/>
                </a:solidFill>
                <a:latin typeface="Segoe UI" charset="0"/>
                <a:ea typeface="Segoe UI" charset="0"/>
                <a:cs typeface="Segoe UI" charset="0"/>
              </a:defRPr>
            </a:lvl4pPr>
            <a:lvl5pPr marL="2698750" indent="-635000" algn="l" defTabSz="914400" rtl="0" eaLnBrk="1" latinLnBrk="0" hangingPunct="1">
              <a:lnSpc>
                <a:spcPct val="100000"/>
              </a:lnSpc>
              <a:spcBef>
                <a:spcPts val="500"/>
              </a:spcBef>
              <a:buFont typeface="Arial"/>
              <a:buChar char="•"/>
              <a:tabLst/>
              <a:defRPr sz="5000" b="0" i="0" kern="1200">
                <a:solidFill>
                  <a:srgbClr val="505050"/>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a:buNone/>
              <a:tabLst/>
              <a:defRPr/>
            </a:pPr>
            <a:r>
              <a:rPr kumimoji="0" lang="en-US" sz="3000" b="1" i="0" u="none" strike="noStrike" kern="1200" cap="none" spc="0" normalizeH="0" baseline="0" noProof="0" dirty="0">
                <a:ln>
                  <a:noFill/>
                </a:ln>
                <a:solidFill>
                  <a:srgbClr val="FFFFFF"/>
                </a:solidFill>
                <a:effectLst/>
                <a:uLnTx/>
                <a:uFillTx/>
                <a:latin typeface="Segoe UI" charset="0"/>
                <a:cs typeface="Segoe UI" charset="0"/>
              </a:rPr>
              <a:t>Support for:</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iOS Extensions</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Apple Watch</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Apple TV</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Android Wear</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Samsung Tizen TV, Wearable</a:t>
            </a:r>
            <a:r>
              <a:rPr lang="en-US" sz="2500" dirty="0">
                <a:solidFill>
                  <a:srgbClr val="FFFFFF"/>
                </a:solidFill>
              </a:rPr>
              <a:t>, </a:t>
            </a:r>
            <a:r>
              <a:rPr kumimoji="0" lang="en-US" sz="2500" b="0" i="0" u="none" strike="noStrike" kern="1200" cap="none" spc="0" normalizeH="0" baseline="0" noProof="0" dirty="0">
                <a:ln>
                  <a:noFill/>
                </a:ln>
                <a:solidFill>
                  <a:srgbClr val="FFFFFF"/>
                </a:solidFill>
                <a:effectLst/>
                <a:uLnTx/>
                <a:uFillTx/>
                <a:latin typeface="Segoe UI" charset="0"/>
                <a:cs typeface="Segoe UI" charset="0"/>
              </a:rPr>
              <a:t>Mobile, </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Amazon Fire TV</a:t>
            </a:r>
          </a:p>
          <a:p>
            <a:pPr marL="342900" marR="0" lvl="0" indent="-342900" algn="l" defTabSz="914400" rtl="0" eaLnBrk="1" fontAlgn="auto" latinLnBrk="0" hangingPunct="1">
              <a:lnSpc>
                <a:spcPct val="100000"/>
              </a:lnSpc>
              <a:spcBef>
                <a:spcPts val="1000"/>
              </a:spcBef>
              <a:spcAft>
                <a:spcPts val="0"/>
              </a:spcAft>
              <a:buClrTx/>
              <a:buSzTx/>
              <a:buFont typeface="Arial" charset="0"/>
              <a:buChar char="•"/>
              <a:tabLst/>
              <a:defRPr/>
            </a:pPr>
            <a:r>
              <a:rPr kumimoji="0" lang="en-US" sz="2500" b="0" i="0" u="none" strike="noStrike" kern="1200" cap="none" spc="0" normalizeH="0" baseline="0" noProof="0" dirty="0">
                <a:ln>
                  <a:noFill/>
                </a:ln>
                <a:solidFill>
                  <a:srgbClr val="FFFFFF"/>
                </a:solidFill>
                <a:effectLst/>
                <a:uLnTx/>
                <a:uFillTx/>
                <a:latin typeface="Segoe UI" charset="0"/>
                <a:cs typeface="Segoe UI" charset="0"/>
              </a:rPr>
              <a:t>and more</a:t>
            </a:r>
          </a:p>
        </p:txBody>
      </p:sp>
    </p:spTree>
    <p:extLst>
      <p:ext uri="{BB962C8B-B14F-4D97-AF65-F5344CB8AC3E}">
        <p14:creationId xmlns:p14="http://schemas.microsoft.com/office/powerpoint/2010/main" val="91367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B5C0-97D2-4908-8C46-05CA2CF431CE}"/>
              </a:ext>
            </a:extLst>
          </p:cNvPr>
          <p:cNvSpPr>
            <a:spLocks noGrp="1"/>
          </p:cNvSpPr>
          <p:nvPr>
            <p:ph type="title"/>
          </p:nvPr>
        </p:nvSpPr>
        <p:spPr/>
        <p:txBody>
          <a:bodyPr/>
          <a:lstStyle/>
          <a:p>
            <a:r>
              <a:rPr lang="en-US"/>
              <a:t>Libraries &amp; Tools</a:t>
            </a:r>
          </a:p>
        </p:txBody>
      </p:sp>
      <p:sp>
        <p:nvSpPr>
          <p:cNvPr id="3" name="AutoShape 8" descr="Image result for bitrise logo">
            <a:extLst>
              <a:ext uri="{FF2B5EF4-FFF2-40B4-BE49-F238E27FC236}">
                <a16:creationId xmlns:a16="http://schemas.microsoft.com/office/drawing/2014/main" id="{87396977-ADB0-49ED-9360-D81FFAF4D2D1}"/>
              </a:ext>
            </a:extLst>
          </p:cNvPr>
          <p:cNvSpPr>
            <a:spLocks noChangeAspect="1" noChangeArrowheads="1"/>
          </p:cNvSpPr>
          <p:nvPr/>
        </p:nvSpPr>
        <p:spPr bwMode="auto">
          <a:xfrm>
            <a:off x="5943611" y="3276611"/>
            <a:ext cx="304779" cy="3047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pPr defTabSz="914358"/>
            <a:endParaRPr lang="en-US">
              <a:solidFill>
                <a:srgbClr val="505050"/>
              </a:solidFill>
              <a:latin typeface="Segoe UI"/>
            </a:endParaRPr>
          </a:p>
        </p:txBody>
      </p:sp>
      <p:pic>
        <p:nvPicPr>
          <p:cNvPr id="1044" name="Picture 20" descr="Image result for raygun.io logo">
            <a:extLst>
              <a:ext uri="{FF2B5EF4-FFF2-40B4-BE49-F238E27FC236}">
                <a16:creationId xmlns:a16="http://schemas.microsoft.com/office/drawing/2014/main" id="{D150499E-4024-4A39-A091-498D0A202208}"/>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824797" y="5844361"/>
            <a:ext cx="4823074" cy="1053791"/>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mage result for instabug logo">
            <a:extLst>
              <a:ext uri="{FF2B5EF4-FFF2-40B4-BE49-F238E27FC236}">
                <a16:creationId xmlns:a16="http://schemas.microsoft.com/office/drawing/2014/main" id="{6266C04A-ADDA-4857-B150-5B73E8793F46}"/>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1111333" y="4346696"/>
            <a:ext cx="1245652" cy="12456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lly-Logo@4x.png">
            <a:extLst>
              <a:ext uri="{FF2B5EF4-FFF2-40B4-BE49-F238E27FC236}">
                <a16:creationId xmlns:a16="http://schemas.microsoft.com/office/drawing/2014/main" id="{2CAB30DB-24F2-4729-B3A2-BC074F344A0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6352" y="2706855"/>
            <a:ext cx="1370891" cy="13708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sqlite logo">
            <a:extLst>
              <a:ext uri="{FF2B5EF4-FFF2-40B4-BE49-F238E27FC236}">
                <a16:creationId xmlns:a16="http://schemas.microsoft.com/office/drawing/2014/main" id="{0F590241-FDE7-4997-9D9F-69646526E8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48369" y="1496066"/>
            <a:ext cx="2223386" cy="105379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skia logo">
            <a:extLst>
              <a:ext uri="{FF2B5EF4-FFF2-40B4-BE49-F238E27FC236}">
                <a16:creationId xmlns:a16="http://schemas.microsoft.com/office/drawing/2014/main" id="{EFC06D1F-10D7-4F8C-B4E2-A852ED96737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9570" y="1537984"/>
            <a:ext cx="1758227" cy="96995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telerik logo">
            <a:extLst>
              <a:ext uri="{FF2B5EF4-FFF2-40B4-BE49-F238E27FC236}">
                <a16:creationId xmlns:a16="http://schemas.microsoft.com/office/drawing/2014/main" id="{F71BF85D-7E64-494D-972B-E2FEC0E85B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69389" y="1220488"/>
            <a:ext cx="1604945" cy="16049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syncfusion logo">
            <a:extLst>
              <a:ext uri="{FF2B5EF4-FFF2-40B4-BE49-F238E27FC236}">
                <a16:creationId xmlns:a16="http://schemas.microsoft.com/office/drawing/2014/main" id="{782C3AA3-265A-42AE-89D4-6F3E03976A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23346" y="5548499"/>
            <a:ext cx="2923451" cy="153481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8C4F991-95A8-4F42-A9AD-959CCE22C8BC}"/>
              </a:ext>
            </a:extLst>
          </p:cNvPr>
          <p:cNvPicPr>
            <a:picLocks noChangeAspect="1"/>
          </p:cNvPicPr>
          <p:nvPr/>
        </p:nvPicPr>
        <p:blipFill>
          <a:blip r:embed="rId10"/>
          <a:stretch>
            <a:fillRect/>
          </a:stretch>
        </p:blipFill>
        <p:spPr>
          <a:xfrm>
            <a:off x="5385587" y="2798611"/>
            <a:ext cx="2206975" cy="1187378"/>
          </a:xfrm>
          <a:prstGeom prst="rect">
            <a:avLst/>
          </a:prstGeom>
        </p:spPr>
      </p:pic>
      <p:grpSp>
        <p:nvGrpSpPr>
          <p:cNvPr id="4" name="Group 3">
            <a:extLst>
              <a:ext uri="{FF2B5EF4-FFF2-40B4-BE49-F238E27FC236}">
                <a16:creationId xmlns:a16="http://schemas.microsoft.com/office/drawing/2014/main" id="{13D1884A-6456-4FE1-AF48-3875C18A11F0}"/>
              </a:ext>
            </a:extLst>
          </p:cNvPr>
          <p:cNvGrpSpPr/>
          <p:nvPr/>
        </p:nvGrpSpPr>
        <p:grpSpPr>
          <a:xfrm>
            <a:off x="591122" y="1496066"/>
            <a:ext cx="2990943" cy="1053791"/>
            <a:chOff x="590736" y="1495930"/>
            <a:chExt cx="2991153" cy="1053865"/>
          </a:xfrm>
        </p:grpSpPr>
        <p:pic>
          <p:nvPicPr>
            <p:cNvPr id="11" name="Picture 22" descr="Related image">
              <a:extLst>
                <a:ext uri="{FF2B5EF4-FFF2-40B4-BE49-F238E27FC236}">
                  <a16:creationId xmlns:a16="http://schemas.microsoft.com/office/drawing/2014/main" id="{122F1DC7-BED9-4317-B741-FACABC2982B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736" y="1495930"/>
              <a:ext cx="1780501" cy="105386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D059741-F8C8-4261-9DE8-BCB4AA877242}"/>
                </a:ext>
              </a:extLst>
            </p:cNvPr>
            <p:cNvSpPr txBox="1"/>
            <p:nvPr/>
          </p:nvSpPr>
          <p:spPr>
            <a:xfrm>
              <a:off x="2248829" y="1652154"/>
              <a:ext cx="1333060" cy="871048"/>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Cognitive</a:t>
              </a:r>
            </a:p>
            <a:p>
              <a:pPr defTabSz="914358">
                <a:lnSpc>
                  <a:spcPct val="90000"/>
                </a:lnSpc>
                <a:spcAft>
                  <a:spcPts val="600"/>
                </a:spcAft>
              </a:pPr>
              <a:r>
                <a:rPr lang="en-US">
                  <a:gradFill>
                    <a:gsLst>
                      <a:gs pos="2917">
                        <a:srgbClr val="505050"/>
                      </a:gs>
                      <a:gs pos="30000">
                        <a:srgbClr val="505050"/>
                      </a:gs>
                    </a:gsLst>
                    <a:lin ang="5400000" scaled="0"/>
                  </a:gradFill>
                  <a:latin typeface="Segoe UI"/>
                </a:rPr>
                <a:t>Services</a:t>
              </a:r>
            </a:p>
          </p:txBody>
        </p:sp>
      </p:grpSp>
      <p:grpSp>
        <p:nvGrpSpPr>
          <p:cNvPr id="5" name="Group 4">
            <a:extLst>
              <a:ext uri="{FF2B5EF4-FFF2-40B4-BE49-F238E27FC236}">
                <a16:creationId xmlns:a16="http://schemas.microsoft.com/office/drawing/2014/main" id="{716B942A-2AE6-4BB1-8652-F6CFA591F239}"/>
              </a:ext>
            </a:extLst>
          </p:cNvPr>
          <p:cNvGrpSpPr/>
          <p:nvPr/>
        </p:nvGrpSpPr>
        <p:grpSpPr>
          <a:xfrm>
            <a:off x="1755323" y="2679439"/>
            <a:ext cx="3015127" cy="1370891"/>
            <a:chOff x="1755019" y="2679386"/>
            <a:chExt cx="3015339" cy="1370987"/>
          </a:xfrm>
        </p:grpSpPr>
        <p:pic>
          <p:nvPicPr>
            <p:cNvPr id="15" name="Picture 30" descr="Related image">
              <a:extLst>
                <a:ext uri="{FF2B5EF4-FFF2-40B4-BE49-F238E27FC236}">
                  <a16:creationId xmlns:a16="http://schemas.microsoft.com/office/drawing/2014/main" id="{F57E060D-E833-4EBE-8411-8872289F2AD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55019" y="2679386"/>
              <a:ext cx="1370987" cy="13709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CA986F9-49D6-4A96-A1B2-C2D45A396ADD}"/>
                </a:ext>
              </a:extLst>
            </p:cNvPr>
            <p:cNvSpPr txBox="1"/>
            <p:nvPr/>
          </p:nvSpPr>
          <p:spPr>
            <a:xfrm>
              <a:off x="3001891" y="2954587"/>
              <a:ext cx="1768467" cy="871048"/>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Azure Active</a:t>
              </a:r>
            </a:p>
            <a:p>
              <a:pPr defTabSz="914358">
                <a:lnSpc>
                  <a:spcPct val="90000"/>
                </a:lnSpc>
                <a:spcAft>
                  <a:spcPts val="600"/>
                </a:spcAft>
              </a:pPr>
              <a:r>
                <a:rPr lang="en-US">
                  <a:gradFill>
                    <a:gsLst>
                      <a:gs pos="2917">
                        <a:srgbClr val="505050"/>
                      </a:gs>
                      <a:gs pos="30000">
                        <a:srgbClr val="505050"/>
                      </a:gs>
                    </a:gsLst>
                    <a:lin ang="5400000" scaled="0"/>
                  </a:gradFill>
                  <a:latin typeface="Segoe UI"/>
                </a:rPr>
                <a:t>Directory B2C</a:t>
              </a:r>
            </a:p>
          </p:txBody>
        </p:sp>
      </p:grpSp>
      <p:grpSp>
        <p:nvGrpSpPr>
          <p:cNvPr id="6" name="Group 5">
            <a:extLst>
              <a:ext uri="{FF2B5EF4-FFF2-40B4-BE49-F238E27FC236}">
                <a16:creationId xmlns:a16="http://schemas.microsoft.com/office/drawing/2014/main" id="{F68D0515-7FE1-4CB5-88F2-96DD69410133}"/>
              </a:ext>
            </a:extLst>
          </p:cNvPr>
          <p:cNvGrpSpPr/>
          <p:nvPr/>
        </p:nvGrpSpPr>
        <p:grpSpPr>
          <a:xfrm>
            <a:off x="4056737" y="4346696"/>
            <a:ext cx="2604341" cy="1245652"/>
            <a:chOff x="4056594" y="4346760"/>
            <a:chExt cx="2604525" cy="1245739"/>
          </a:xfrm>
        </p:grpSpPr>
        <p:pic>
          <p:nvPicPr>
            <p:cNvPr id="16" name="Picture 32" descr="ZXing.Net.Mobile Logo">
              <a:extLst>
                <a:ext uri="{FF2B5EF4-FFF2-40B4-BE49-F238E27FC236}">
                  <a16:creationId xmlns:a16="http://schemas.microsoft.com/office/drawing/2014/main" id="{DD0BC24B-BA71-4ABE-8FAD-3C329EFA2A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56594" y="4346760"/>
              <a:ext cx="1245739" cy="124573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A31307E-4170-4BC9-BDFC-330C1A82129E}"/>
                </a:ext>
              </a:extLst>
            </p:cNvPr>
            <p:cNvSpPr txBox="1"/>
            <p:nvPr/>
          </p:nvSpPr>
          <p:spPr>
            <a:xfrm>
              <a:off x="5361980" y="4371003"/>
              <a:ext cx="1299139" cy="1197315"/>
            </a:xfrm>
            <a:prstGeom prst="rect">
              <a:avLst/>
            </a:prstGeom>
            <a:noFill/>
          </p:spPr>
          <p:txBody>
            <a:bodyPr wrap="none" lIns="182867" tIns="146294" rIns="182867" bIns="146294" rtlCol="0">
              <a:spAutoFit/>
            </a:bodyPr>
            <a:lstStyle/>
            <a:p>
              <a:pPr defTabSz="914358">
                <a:lnSpc>
                  <a:spcPct val="90000"/>
                </a:lnSpc>
                <a:spcAft>
                  <a:spcPts val="600"/>
                </a:spcAft>
              </a:pPr>
              <a:r>
                <a:rPr lang="en-US" err="1">
                  <a:gradFill>
                    <a:gsLst>
                      <a:gs pos="2917">
                        <a:srgbClr val="505050"/>
                      </a:gs>
                      <a:gs pos="30000">
                        <a:srgbClr val="505050"/>
                      </a:gs>
                    </a:gsLst>
                    <a:lin ang="5400000" scaled="0"/>
                  </a:gradFill>
                  <a:latin typeface="Segoe UI"/>
                </a:rPr>
                <a:t>Zxing</a:t>
              </a:r>
              <a:endParaRPr lang="en-US">
                <a:gradFill>
                  <a:gsLst>
                    <a:gs pos="2917">
                      <a:srgbClr val="505050"/>
                    </a:gs>
                    <a:gs pos="30000">
                      <a:srgbClr val="505050"/>
                    </a:gs>
                  </a:gsLst>
                  <a:lin ang="5400000" scaled="0"/>
                </a:gradFill>
                <a:latin typeface="Segoe UI"/>
              </a:endParaRPr>
            </a:p>
            <a:p>
              <a:pPr defTabSz="914358">
                <a:lnSpc>
                  <a:spcPct val="90000"/>
                </a:lnSpc>
                <a:spcAft>
                  <a:spcPts val="600"/>
                </a:spcAft>
              </a:pPr>
              <a:r>
                <a:rPr lang="en-US">
                  <a:gradFill>
                    <a:gsLst>
                      <a:gs pos="2917">
                        <a:srgbClr val="505050"/>
                      </a:gs>
                      <a:gs pos="30000">
                        <a:srgbClr val="505050"/>
                      </a:gs>
                    </a:gsLst>
                    <a:lin ang="5400000" scaled="0"/>
                  </a:gradFill>
                  <a:latin typeface="Segoe UI"/>
                </a:rPr>
                <a:t>Barcode </a:t>
              </a:r>
            </a:p>
            <a:p>
              <a:pPr defTabSz="914358">
                <a:lnSpc>
                  <a:spcPct val="90000"/>
                </a:lnSpc>
                <a:spcAft>
                  <a:spcPts val="600"/>
                </a:spcAft>
              </a:pPr>
              <a:r>
                <a:rPr lang="en-US">
                  <a:gradFill>
                    <a:gsLst>
                      <a:gs pos="2917">
                        <a:srgbClr val="505050"/>
                      </a:gs>
                      <a:gs pos="30000">
                        <a:srgbClr val="505050"/>
                      </a:gs>
                    </a:gsLst>
                    <a:lin ang="5400000" scaled="0"/>
                  </a:gradFill>
                  <a:latin typeface="Segoe UI"/>
                </a:rPr>
                <a:t>Scanning</a:t>
              </a:r>
            </a:p>
          </p:txBody>
        </p:sp>
      </p:grpSp>
      <p:grpSp>
        <p:nvGrpSpPr>
          <p:cNvPr id="7" name="Group 6">
            <a:extLst>
              <a:ext uri="{FF2B5EF4-FFF2-40B4-BE49-F238E27FC236}">
                <a16:creationId xmlns:a16="http://schemas.microsoft.com/office/drawing/2014/main" id="{5739AB4C-4A3B-487E-8D0A-EDC6BE64F66D}"/>
              </a:ext>
            </a:extLst>
          </p:cNvPr>
          <p:cNvGrpSpPr/>
          <p:nvPr/>
        </p:nvGrpSpPr>
        <p:grpSpPr>
          <a:xfrm>
            <a:off x="7002143" y="4346696"/>
            <a:ext cx="2510119" cy="1245652"/>
            <a:chOff x="7002205" y="4346760"/>
            <a:chExt cx="2510294" cy="1245739"/>
          </a:xfrm>
        </p:grpSpPr>
        <p:pic>
          <p:nvPicPr>
            <p:cNvPr id="12" name="Picture 24" descr="Image result for akavache logo">
              <a:extLst>
                <a:ext uri="{FF2B5EF4-FFF2-40B4-BE49-F238E27FC236}">
                  <a16:creationId xmlns:a16="http://schemas.microsoft.com/office/drawing/2014/main" id="{9AF5656A-FBF3-47F2-8175-05332DE5D26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02205" y="4346760"/>
              <a:ext cx="1245739" cy="124573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5756594-3AF1-4A3E-9C9B-4AC990B61DA1}"/>
                </a:ext>
              </a:extLst>
            </p:cNvPr>
            <p:cNvSpPr txBox="1"/>
            <p:nvPr/>
          </p:nvSpPr>
          <p:spPr>
            <a:xfrm>
              <a:off x="8180657" y="4649333"/>
              <a:ext cx="1331842" cy="544782"/>
            </a:xfrm>
            <a:prstGeom prst="rect">
              <a:avLst/>
            </a:prstGeom>
            <a:noFill/>
          </p:spPr>
          <p:txBody>
            <a:bodyPr wrap="none" lIns="182867" tIns="146294" rIns="182867" bIns="146294" rtlCol="0">
              <a:spAutoFit/>
            </a:bodyPr>
            <a:lstStyle/>
            <a:p>
              <a:pPr defTabSz="914358">
                <a:lnSpc>
                  <a:spcPct val="90000"/>
                </a:lnSpc>
                <a:spcAft>
                  <a:spcPts val="600"/>
                </a:spcAft>
              </a:pPr>
              <a:r>
                <a:rPr lang="en-US" err="1">
                  <a:gradFill>
                    <a:gsLst>
                      <a:gs pos="2917">
                        <a:srgbClr val="505050"/>
                      </a:gs>
                      <a:gs pos="30000">
                        <a:srgbClr val="505050"/>
                      </a:gs>
                    </a:gsLst>
                    <a:lin ang="5400000" scaled="0"/>
                  </a:gradFill>
                  <a:latin typeface="Segoe UI"/>
                </a:rPr>
                <a:t>Akavache</a:t>
              </a:r>
              <a:endParaRPr lang="en-US">
                <a:gradFill>
                  <a:gsLst>
                    <a:gs pos="2917">
                      <a:srgbClr val="505050"/>
                    </a:gs>
                    <a:gs pos="30000">
                      <a:srgbClr val="505050"/>
                    </a:gs>
                  </a:gsLst>
                  <a:lin ang="5400000" scaled="0"/>
                </a:gradFill>
                <a:latin typeface="Segoe UI"/>
              </a:endParaRPr>
            </a:p>
          </p:txBody>
        </p:sp>
      </p:grpSp>
      <p:grpSp>
        <p:nvGrpSpPr>
          <p:cNvPr id="8" name="Group 7">
            <a:extLst>
              <a:ext uri="{FF2B5EF4-FFF2-40B4-BE49-F238E27FC236}">
                <a16:creationId xmlns:a16="http://schemas.microsoft.com/office/drawing/2014/main" id="{51D8CA03-D551-4885-802B-C22BBEDA66B0}"/>
              </a:ext>
            </a:extLst>
          </p:cNvPr>
          <p:cNvGrpSpPr/>
          <p:nvPr/>
        </p:nvGrpSpPr>
        <p:grpSpPr>
          <a:xfrm>
            <a:off x="9702643" y="4370937"/>
            <a:ext cx="2152457" cy="1245651"/>
            <a:chOff x="9702897" y="4371003"/>
            <a:chExt cx="2152608" cy="1245739"/>
          </a:xfrm>
        </p:grpSpPr>
        <p:pic>
          <p:nvPicPr>
            <p:cNvPr id="14" name="Picture 28" descr="Image result for gorilla player logo">
              <a:extLst>
                <a:ext uri="{FF2B5EF4-FFF2-40B4-BE49-F238E27FC236}">
                  <a16:creationId xmlns:a16="http://schemas.microsoft.com/office/drawing/2014/main" id="{A2C23CDA-59A7-4605-914F-F42295304E6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02897" y="4371003"/>
              <a:ext cx="1245739" cy="124573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58C0835-2E1E-4330-9368-B90113FE451E}"/>
                </a:ext>
              </a:extLst>
            </p:cNvPr>
            <p:cNvSpPr txBox="1"/>
            <p:nvPr/>
          </p:nvSpPr>
          <p:spPr>
            <a:xfrm>
              <a:off x="10827293" y="4635624"/>
              <a:ext cx="1028212" cy="871049"/>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Gorilla</a:t>
              </a:r>
            </a:p>
            <a:p>
              <a:pPr defTabSz="914358">
                <a:lnSpc>
                  <a:spcPct val="90000"/>
                </a:lnSpc>
                <a:spcAft>
                  <a:spcPts val="600"/>
                </a:spcAft>
              </a:pPr>
              <a:r>
                <a:rPr lang="en-US">
                  <a:gradFill>
                    <a:gsLst>
                      <a:gs pos="2917">
                        <a:srgbClr val="505050"/>
                      </a:gs>
                      <a:gs pos="30000">
                        <a:srgbClr val="505050"/>
                      </a:gs>
                    </a:gsLst>
                    <a:lin ang="5400000" scaled="0"/>
                  </a:gradFill>
                  <a:latin typeface="Segoe UI"/>
                </a:rPr>
                <a:t>Player</a:t>
              </a:r>
            </a:p>
          </p:txBody>
        </p:sp>
      </p:grpSp>
      <p:grpSp>
        <p:nvGrpSpPr>
          <p:cNvPr id="9" name="Group 8">
            <a:extLst>
              <a:ext uri="{FF2B5EF4-FFF2-40B4-BE49-F238E27FC236}">
                <a16:creationId xmlns:a16="http://schemas.microsoft.com/office/drawing/2014/main" id="{62A0F310-3DF8-45FD-AC60-A66D57ACF0D6}"/>
              </a:ext>
            </a:extLst>
          </p:cNvPr>
          <p:cNvGrpSpPr/>
          <p:nvPr/>
        </p:nvGrpSpPr>
        <p:grpSpPr>
          <a:xfrm>
            <a:off x="4980278" y="5560334"/>
            <a:ext cx="2312842" cy="1388218"/>
            <a:chOff x="4980198" y="5560483"/>
            <a:chExt cx="2313004" cy="1388316"/>
          </a:xfrm>
        </p:grpSpPr>
        <p:pic>
          <p:nvPicPr>
            <p:cNvPr id="1056" name="Picture 32" descr="Image result for zeplin xamarin">
              <a:extLst>
                <a:ext uri="{FF2B5EF4-FFF2-40B4-BE49-F238E27FC236}">
                  <a16:creationId xmlns:a16="http://schemas.microsoft.com/office/drawing/2014/main" id="{254997BD-9CB3-48E9-9712-1ABF0D5A988E}"/>
                </a:ext>
              </a:extLst>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4980198" y="5560483"/>
              <a:ext cx="1388316" cy="138831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CF996C1-04B1-48C7-A83D-7AE9D90BDDEF}"/>
                </a:ext>
              </a:extLst>
            </p:cNvPr>
            <p:cNvSpPr txBox="1"/>
            <p:nvPr/>
          </p:nvSpPr>
          <p:spPr>
            <a:xfrm>
              <a:off x="6293846" y="6010389"/>
              <a:ext cx="999356" cy="544782"/>
            </a:xfrm>
            <a:prstGeom prst="rect">
              <a:avLst/>
            </a:prstGeom>
            <a:noFill/>
          </p:spPr>
          <p:txBody>
            <a:bodyPr wrap="none" lIns="182867" tIns="146294" rIns="182867" bIns="146294" rtlCol="0">
              <a:spAutoFit/>
            </a:bodyPr>
            <a:lstStyle/>
            <a:p>
              <a:pPr defTabSz="914358">
                <a:lnSpc>
                  <a:spcPct val="90000"/>
                </a:lnSpc>
                <a:spcAft>
                  <a:spcPts val="600"/>
                </a:spcAft>
              </a:pPr>
              <a:r>
                <a:rPr lang="en-US" err="1">
                  <a:gradFill>
                    <a:gsLst>
                      <a:gs pos="2917">
                        <a:srgbClr val="505050"/>
                      </a:gs>
                      <a:gs pos="30000">
                        <a:srgbClr val="505050"/>
                      </a:gs>
                    </a:gsLst>
                    <a:lin ang="5400000" scaled="0"/>
                  </a:gradFill>
                  <a:latin typeface="Segoe UI"/>
                </a:rPr>
                <a:t>Zeplin</a:t>
              </a:r>
              <a:endParaRPr lang="en-US">
                <a:gradFill>
                  <a:gsLst>
                    <a:gs pos="2917">
                      <a:srgbClr val="505050"/>
                    </a:gs>
                    <a:gs pos="30000">
                      <a:srgbClr val="505050"/>
                    </a:gs>
                  </a:gsLst>
                  <a:lin ang="5400000" scaled="0"/>
                </a:gradFill>
                <a:latin typeface="Segoe UI"/>
              </a:endParaRPr>
            </a:p>
          </p:txBody>
        </p:sp>
      </p:grpSp>
    </p:spTree>
    <p:extLst>
      <p:ext uri="{BB962C8B-B14F-4D97-AF65-F5344CB8AC3E}">
        <p14:creationId xmlns:p14="http://schemas.microsoft.com/office/powerpoint/2010/main" val="25996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4"/>
                                        </p:tgtEl>
                                        <p:attrNameLst>
                                          <p:attrName>style.visibility</p:attrName>
                                        </p:attrNameLst>
                                      </p:cBhvr>
                                      <p:to>
                                        <p:strVal val="visible"/>
                                      </p:to>
                                    </p:set>
                                    <p:animEffect transition="in" filter="fade">
                                      <p:cBhvr>
                                        <p:cTn id="15" dur="500"/>
                                        <p:tgtEl>
                                          <p:spTgt spid="10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6"/>
                                        </p:tgtEl>
                                        <p:attrNameLst>
                                          <p:attrName>style.visibility</p:attrName>
                                        </p:attrNameLst>
                                      </p:cBhvr>
                                      <p:to>
                                        <p:strVal val="visible"/>
                                      </p:to>
                                    </p:set>
                                    <p:animEffect transition="in" filter="fade">
                                      <p:cBhvr>
                                        <p:cTn id="23" dur="500"/>
                                        <p:tgtEl>
                                          <p:spTgt spid="103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40"/>
                                        </p:tgtEl>
                                        <p:attrNameLst>
                                          <p:attrName>style.visibility</p:attrName>
                                        </p:attrNameLst>
                                      </p:cBhvr>
                                      <p:to>
                                        <p:strVal val="visible"/>
                                      </p:to>
                                    </p:set>
                                    <p:animEffect transition="in" filter="fade">
                                      <p:cBhvr>
                                        <p:cTn id="31" dur="500"/>
                                        <p:tgtEl>
                                          <p:spTgt spid="104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60"/>
                                        </p:tgtEl>
                                        <p:attrNameLst>
                                          <p:attrName>style.visibility</p:attrName>
                                        </p:attrNameLst>
                                      </p:cBhvr>
                                      <p:to>
                                        <p:strVal val="visible"/>
                                      </p:to>
                                    </p:set>
                                    <p:animEffect transition="in" filter="fade">
                                      <p:cBhvr>
                                        <p:cTn id="35" dur="500"/>
                                        <p:tgtEl>
                                          <p:spTgt spid="106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44"/>
                                        </p:tgtEl>
                                        <p:attrNameLst>
                                          <p:attrName>style.visibility</p:attrName>
                                        </p:attrNameLst>
                                      </p:cBhvr>
                                      <p:to>
                                        <p:strVal val="visible"/>
                                      </p:to>
                                    </p:set>
                                    <p:animEffect transition="in" filter="fade">
                                      <p:cBhvr>
                                        <p:cTn id="39" dur="500"/>
                                        <p:tgtEl>
                                          <p:spTgt spid="104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042"/>
                                        </p:tgtEl>
                                        <p:attrNameLst>
                                          <p:attrName>style.visibility</p:attrName>
                                        </p:attrNameLst>
                                      </p:cBhvr>
                                      <p:to>
                                        <p:strVal val="visible"/>
                                      </p:to>
                                    </p:set>
                                    <p:animEffect transition="in" filter="fade">
                                      <p:cBhvr>
                                        <p:cTn id="55" dur="500"/>
                                        <p:tgtEl>
                                          <p:spTgt spid="1042"/>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B5C0-97D2-4908-8C46-05CA2CF431CE}"/>
              </a:ext>
            </a:extLst>
          </p:cNvPr>
          <p:cNvSpPr>
            <a:spLocks noGrp="1"/>
          </p:cNvSpPr>
          <p:nvPr>
            <p:ph type="title"/>
          </p:nvPr>
        </p:nvSpPr>
        <p:spPr/>
        <p:txBody>
          <a:bodyPr/>
          <a:lstStyle/>
          <a:p>
            <a:r>
              <a:rPr lang="en-US"/>
              <a:t>Frameworks</a:t>
            </a:r>
          </a:p>
        </p:txBody>
      </p:sp>
      <p:pic>
        <p:nvPicPr>
          <p:cNvPr id="4" name="Picture 2" descr="Prism_hi.png">
            <a:extLst>
              <a:ext uri="{FF2B5EF4-FFF2-40B4-BE49-F238E27FC236}">
                <a16:creationId xmlns:a16="http://schemas.microsoft.com/office/drawing/2014/main" id="{9DB416DA-C2BD-4EAB-80C9-C1E0BAAFB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7475" y="4460205"/>
            <a:ext cx="4429744" cy="134392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1E5DEAA-710E-4328-9676-076E4A940544}"/>
              </a:ext>
            </a:extLst>
          </p:cNvPr>
          <p:cNvGrpSpPr/>
          <p:nvPr/>
        </p:nvGrpSpPr>
        <p:grpSpPr>
          <a:xfrm>
            <a:off x="1320061" y="1518598"/>
            <a:ext cx="2037198" cy="2235735"/>
            <a:chOff x="1319726" y="1518464"/>
            <a:chExt cx="2037341" cy="2235892"/>
          </a:xfrm>
        </p:grpSpPr>
        <p:pic>
          <p:nvPicPr>
            <p:cNvPr id="5" name="Picture 4" descr="Image result for mvvmcross logo">
              <a:extLst>
                <a:ext uri="{FF2B5EF4-FFF2-40B4-BE49-F238E27FC236}">
                  <a16:creationId xmlns:a16="http://schemas.microsoft.com/office/drawing/2014/main" id="{8875B79A-EDC7-4DE9-87EE-3A6FDF350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836" y="1518464"/>
              <a:ext cx="1765604" cy="17656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6E823A4-E41B-418B-A11F-3C3C35B1230A}"/>
                </a:ext>
              </a:extLst>
            </p:cNvPr>
            <p:cNvSpPr txBox="1"/>
            <p:nvPr/>
          </p:nvSpPr>
          <p:spPr>
            <a:xfrm>
              <a:off x="1319726" y="3126468"/>
              <a:ext cx="2037341" cy="627888"/>
            </a:xfrm>
            <a:prstGeom prst="rect">
              <a:avLst/>
            </a:prstGeom>
            <a:noFill/>
          </p:spPr>
          <p:txBody>
            <a:bodyPr wrap="none" lIns="182867" tIns="146294" rIns="182867" bIns="146294" rtlCol="0">
              <a:spAutoFit/>
            </a:bodyPr>
            <a:lstStyle/>
            <a:p>
              <a:pPr defTabSz="914358">
                <a:lnSpc>
                  <a:spcPct val="90000"/>
                </a:lnSpc>
                <a:spcAft>
                  <a:spcPts val="600"/>
                </a:spcAft>
              </a:pPr>
              <a:r>
                <a:rPr lang="en-US" sz="2400" err="1">
                  <a:gradFill>
                    <a:gsLst>
                      <a:gs pos="2917">
                        <a:srgbClr val="505050"/>
                      </a:gs>
                      <a:gs pos="30000">
                        <a:srgbClr val="505050"/>
                      </a:gs>
                    </a:gsLst>
                    <a:lin ang="5400000" scaled="0"/>
                  </a:gradFill>
                  <a:latin typeface="Segoe UI"/>
                </a:rPr>
                <a:t>MVVMCross</a:t>
              </a:r>
              <a:endParaRPr lang="en-US" sz="2400">
                <a:gradFill>
                  <a:gsLst>
                    <a:gs pos="2917">
                      <a:srgbClr val="505050"/>
                    </a:gs>
                    <a:gs pos="30000">
                      <a:srgbClr val="505050"/>
                    </a:gs>
                  </a:gsLst>
                  <a:lin ang="5400000" scaled="0"/>
                </a:gradFill>
                <a:latin typeface="Segoe UI"/>
              </a:endParaRPr>
            </a:p>
          </p:txBody>
        </p:sp>
      </p:grpSp>
      <p:grpSp>
        <p:nvGrpSpPr>
          <p:cNvPr id="7" name="Group 6">
            <a:extLst>
              <a:ext uri="{FF2B5EF4-FFF2-40B4-BE49-F238E27FC236}">
                <a16:creationId xmlns:a16="http://schemas.microsoft.com/office/drawing/2014/main" id="{8E3E25DE-F5D0-4627-AD23-A9A5D6CA1271}"/>
              </a:ext>
            </a:extLst>
          </p:cNvPr>
          <p:cNvGrpSpPr/>
          <p:nvPr/>
        </p:nvGrpSpPr>
        <p:grpSpPr>
          <a:xfrm>
            <a:off x="4833724" y="1401418"/>
            <a:ext cx="1796589" cy="2352916"/>
            <a:chOff x="4833635" y="1401275"/>
            <a:chExt cx="1796716" cy="2353081"/>
          </a:xfrm>
        </p:grpSpPr>
        <p:pic>
          <p:nvPicPr>
            <p:cNvPr id="13" name="Picture 26" descr="Image result for uno logo c#">
              <a:extLst>
                <a:ext uri="{FF2B5EF4-FFF2-40B4-BE49-F238E27FC236}">
                  <a16:creationId xmlns:a16="http://schemas.microsoft.com/office/drawing/2014/main" id="{DAA94268-CAC0-4EF8-B068-033B8EA06F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3635" y="1401275"/>
              <a:ext cx="1796716" cy="17813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6A85002-7931-4394-991B-57EBBE82EDFB}"/>
                </a:ext>
              </a:extLst>
            </p:cNvPr>
            <p:cNvSpPr txBox="1"/>
            <p:nvPr/>
          </p:nvSpPr>
          <p:spPr>
            <a:xfrm>
              <a:off x="5359058" y="3126468"/>
              <a:ext cx="936835" cy="627888"/>
            </a:xfrm>
            <a:prstGeom prst="rect">
              <a:avLst/>
            </a:prstGeom>
            <a:noFill/>
          </p:spPr>
          <p:txBody>
            <a:bodyPr wrap="none" lIns="182867" tIns="146294" rIns="182867" bIns="146294" rtlCol="0">
              <a:spAutoFit/>
            </a:bodyPr>
            <a:lstStyle/>
            <a:p>
              <a:pPr defTabSz="914358">
                <a:lnSpc>
                  <a:spcPct val="90000"/>
                </a:lnSpc>
                <a:spcAft>
                  <a:spcPts val="600"/>
                </a:spcAft>
              </a:pPr>
              <a:r>
                <a:rPr lang="en-US" sz="2400">
                  <a:gradFill>
                    <a:gsLst>
                      <a:gs pos="2917">
                        <a:srgbClr val="505050"/>
                      </a:gs>
                      <a:gs pos="30000">
                        <a:srgbClr val="505050"/>
                      </a:gs>
                    </a:gsLst>
                    <a:lin ang="5400000" scaled="0"/>
                  </a:gradFill>
                  <a:latin typeface="Segoe UI"/>
                </a:rPr>
                <a:t>Uno</a:t>
              </a:r>
            </a:p>
          </p:txBody>
        </p:sp>
      </p:grpSp>
      <p:grpSp>
        <p:nvGrpSpPr>
          <p:cNvPr id="14" name="Group 13">
            <a:extLst>
              <a:ext uri="{FF2B5EF4-FFF2-40B4-BE49-F238E27FC236}">
                <a16:creationId xmlns:a16="http://schemas.microsoft.com/office/drawing/2014/main" id="{9F17304C-C885-47A8-9B23-E5D369766B80}"/>
              </a:ext>
            </a:extLst>
          </p:cNvPr>
          <p:cNvGrpSpPr/>
          <p:nvPr/>
        </p:nvGrpSpPr>
        <p:grpSpPr>
          <a:xfrm>
            <a:off x="8263393" y="1000260"/>
            <a:ext cx="2273963" cy="2784016"/>
            <a:chOff x="8263546" y="1000089"/>
            <a:chExt cx="2274123" cy="2784211"/>
          </a:xfrm>
        </p:grpSpPr>
        <p:pic>
          <p:nvPicPr>
            <p:cNvPr id="6" name="Picture 6" descr="reactiveui.png">
              <a:extLst>
                <a:ext uri="{FF2B5EF4-FFF2-40B4-BE49-F238E27FC236}">
                  <a16:creationId xmlns:a16="http://schemas.microsoft.com/office/drawing/2014/main" id="{43A33A45-586F-4030-91B8-D84609103A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3546" y="1000089"/>
              <a:ext cx="2274123" cy="227412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DC9527-CA15-454D-AE2C-81C9F43D64C9}"/>
                </a:ext>
              </a:extLst>
            </p:cNvPr>
            <p:cNvSpPr txBox="1"/>
            <p:nvPr/>
          </p:nvSpPr>
          <p:spPr>
            <a:xfrm>
              <a:off x="8473496" y="3156412"/>
              <a:ext cx="1784114" cy="627888"/>
            </a:xfrm>
            <a:prstGeom prst="rect">
              <a:avLst/>
            </a:prstGeom>
            <a:noFill/>
          </p:spPr>
          <p:txBody>
            <a:bodyPr wrap="none" lIns="182867" tIns="146294" rIns="182867" bIns="146294" rtlCol="0">
              <a:spAutoFit/>
            </a:bodyPr>
            <a:lstStyle/>
            <a:p>
              <a:pPr defTabSz="914358">
                <a:lnSpc>
                  <a:spcPct val="90000"/>
                </a:lnSpc>
                <a:spcAft>
                  <a:spcPts val="600"/>
                </a:spcAft>
              </a:pPr>
              <a:r>
                <a:rPr lang="en-US" sz="2400" err="1">
                  <a:gradFill>
                    <a:gsLst>
                      <a:gs pos="2917">
                        <a:srgbClr val="505050"/>
                      </a:gs>
                      <a:gs pos="30000">
                        <a:srgbClr val="505050"/>
                      </a:gs>
                    </a:gsLst>
                    <a:lin ang="5400000" scaled="0"/>
                  </a:gradFill>
                  <a:latin typeface="Segoe UI"/>
                </a:rPr>
                <a:t>ReactiveUI</a:t>
              </a:r>
              <a:endParaRPr lang="en-US" sz="2400">
                <a:gradFill>
                  <a:gsLst>
                    <a:gs pos="2917">
                      <a:srgbClr val="505050"/>
                    </a:gs>
                    <a:gs pos="30000">
                      <a:srgbClr val="505050"/>
                    </a:gs>
                  </a:gsLst>
                  <a:lin ang="5400000" scaled="0"/>
                </a:gradFill>
                <a:latin typeface="Segoe UI"/>
              </a:endParaRPr>
            </a:p>
          </p:txBody>
        </p:sp>
      </p:grpSp>
      <p:grpSp>
        <p:nvGrpSpPr>
          <p:cNvPr id="15" name="Group 14">
            <a:extLst>
              <a:ext uri="{FF2B5EF4-FFF2-40B4-BE49-F238E27FC236}">
                <a16:creationId xmlns:a16="http://schemas.microsoft.com/office/drawing/2014/main" id="{86F757FD-FA39-4D79-B959-38A7F8EAEACB}"/>
              </a:ext>
            </a:extLst>
          </p:cNvPr>
          <p:cNvGrpSpPr/>
          <p:nvPr/>
        </p:nvGrpSpPr>
        <p:grpSpPr>
          <a:xfrm>
            <a:off x="2153640" y="4241565"/>
            <a:ext cx="2999834" cy="2326728"/>
            <a:chOff x="2153363" y="4241622"/>
            <a:chExt cx="3000045" cy="2326891"/>
          </a:xfrm>
        </p:grpSpPr>
        <p:pic>
          <p:nvPicPr>
            <p:cNvPr id="10" name="Picture 9" descr="A picture containing vector graphics&#10;&#10;Description automatically generated">
              <a:extLst>
                <a:ext uri="{FF2B5EF4-FFF2-40B4-BE49-F238E27FC236}">
                  <a16:creationId xmlns:a16="http://schemas.microsoft.com/office/drawing/2014/main" id="{90C13B73-1794-40B0-8037-AF96B1FEE53E}"/>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762630" y="4241622"/>
              <a:ext cx="1781326" cy="1781326"/>
            </a:xfrm>
            <a:prstGeom prst="rect">
              <a:avLst/>
            </a:prstGeom>
          </p:spPr>
        </p:pic>
        <p:sp>
          <p:nvSpPr>
            <p:cNvPr id="12" name="TextBox 11">
              <a:extLst>
                <a:ext uri="{FF2B5EF4-FFF2-40B4-BE49-F238E27FC236}">
                  <a16:creationId xmlns:a16="http://schemas.microsoft.com/office/drawing/2014/main" id="{DCC2E127-E999-4195-8A41-116E55C8EEA3}"/>
                </a:ext>
              </a:extLst>
            </p:cNvPr>
            <p:cNvSpPr txBox="1"/>
            <p:nvPr/>
          </p:nvSpPr>
          <p:spPr>
            <a:xfrm>
              <a:off x="2153363" y="5940625"/>
              <a:ext cx="3000045" cy="627888"/>
            </a:xfrm>
            <a:prstGeom prst="rect">
              <a:avLst/>
            </a:prstGeom>
            <a:noFill/>
          </p:spPr>
          <p:txBody>
            <a:bodyPr wrap="none" lIns="182867" tIns="146294" rIns="182867" bIns="146294" rtlCol="0">
              <a:spAutoFit/>
            </a:bodyPr>
            <a:lstStyle/>
            <a:p>
              <a:pPr defTabSz="914358">
                <a:lnSpc>
                  <a:spcPct val="90000"/>
                </a:lnSpc>
                <a:spcAft>
                  <a:spcPts val="600"/>
                </a:spcAft>
              </a:pPr>
              <a:r>
                <a:rPr lang="en-US" sz="2400">
                  <a:gradFill>
                    <a:gsLst>
                      <a:gs pos="2917">
                        <a:srgbClr val="505050"/>
                      </a:gs>
                      <a:gs pos="30000">
                        <a:srgbClr val="505050"/>
                      </a:gs>
                    </a:gsLst>
                    <a:lin ang="5400000" scaled="0"/>
                  </a:gradFill>
                  <a:latin typeface="Segoe UI"/>
                </a:rPr>
                <a:t>Reactive Extensions</a:t>
              </a:r>
            </a:p>
          </p:txBody>
        </p:sp>
      </p:grpSp>
    </p:spTree>
    <p:extLst>
      <p:ext uri="{BB962C8B-B14F-4D97-AF65-F5344CB8AC3E}">
        <p14:creationId xmlns:p14="http://schemas.microsoft.com/office/powerpoint/2010/main" val="304310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07817D82-A26A-44EE-97D4-9D86B0D172E8}"/>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008922" y="1343987"/>
            <a:ext cx="5030626" cy="2827952"/>
          </a:xfrm>
          <a:prstGeom prst="rect">
            <a:avLst/>
          </a:prstGeom>
        </p:spPr>
      </p:pic>
      <p:sp>
        <p:nvSpPr>
          <p:cNvPr id="2" name="Title 1">
            <a:extLst>
              <a:ext uri="{FF2B5EF4-FFF2-40B4-BE49-F238E27FC236}">
                <a16:creationId xmlns:a16="http://schemas.microsoft.com/office/drawing/2014/main" id="{2D65B5C0-97D2-4908-8C46-05CA2CF431CE}"/>
              </a:ext>
            </a:extLst>
          </p:cNvPr>
          <p:cNvSpPr>
            <a:spLocks noGrp="1"/>
          </p:cNvSpPr>
          <p:nvPr>
            <p:ph type="title"/>
          </p:nvPr>
        </p:nvSpPr>
        <p:spPr/>
        <p:txBody>
          <a:bodyPr/>
          <a:lstStyle/>
          <a:p>
            <a:r>
              <a:rPr lang="en-US"/>
              <a:t>Continuous Integration &amp; Delivery</a:t>
            </a:r>
          </a:p>
        </p:txBody>
      </p:sp>
      <p:sp>
        <p:nvSpPr>
          <p:cNvPr id="3" name="AutoShape 8" descr="Image result for bitrise logo">
            <a:extLst>
              <a:ext uri="{FF2B5EF4-FFF2-40B4-BE49-F238E27FC236}">
                <a16:creationId xmlns:a16="http://schemas.microsoft.com/office/drawing/2014/main" id="{87396977-ADB0-49ED-9360-D81FFAF4D2D1}"/>
              </a:ext>
            </a:extLst>
          </p:cNvPr>
          <p:cNvSpPr>
            <a:spLocks noChangeAspect="1" noChangeArrowheads="1"/>
          </p:cNvSpPr>
          <p:nvPr/>
        </p:nvSpPr>
        <p:spPr bwMode="auto">
          <a:xfrm>
            <a:off x="6008921" y="3726522"/>
            <a:ext cx="304779" cy="3047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34" tIns="45717" rIns="91434" bIns="45717" numCol="1" anchor="t" anchorCtr="0" compatLnSpc="1">
            <a:prstTxWarp prst="textNoShape">
              <a:avLst/>
            </a:prstTxWarp>
          </a:bodyPr>
          <a:lstStyle/>
          <a:p>
            <a:pPr defTabSz="914358"/>
            <a:endParaRPr lang="en-US">
              <a:solidFill>
                <a:srgbClr val="505050"/>
              </a:solidFill>
              <a:latin typeface="Segoe UI"/>
            </a:endParaRPr>
          </a:p>
        </p:txBody>
      </p:sp>
      <p:pic>
        <p:nvPicPr>
          <p:cNvPr id="1038" name="Picture 14" descr="Image result for fastlane logo">
            <a:extLst>
              <a:ext uri="{FF2B5EF4-FFF2-40B4-BE49-F238E27FC236}">
                <a16:creationId xmlns:a16="http://schemas.microsoft.com/office/drawing/2014/main" id="{D064E211-370F-4826-B446-85B1234BF5DA}"/>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962319" y="4156034"/>
            <a:ext cx="4138604" cy="144447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813D08DC-61DC-4333-8EFD-B0B9DBBA1BBB}"/>
              </a:ext>
            </a:extLst>
          </p:cNvPr>
          <p:cNvGrpSpPr/>
          <p:nvPr/>
        </p:nvGrpSpPr>
        <p:grpSpPr>
          <a:xfrm>
            <a:off x="693348" y="1832842"/>
            <a:ext cx="2816541" cy="1850245"/>
            <a:chOff x="692969" y="1832729"/>
            <a:chExt cx="2816738" cy="1850375"/>
          </a:xfrm>
        </p:grpSpPr>
        <p:pic>
          <p:nvPicPr>
            <p:cNvPr id="1050" name="Picture 26" descr="Image result for azuredevops logo">
              <a:extLst>
                <a:ext uri="{FF2B5EF4-FFF2-40B4-BE49-F238E27FC236}">
                  <a16:creationId xmlns:a16="http://schemas.microsoft.com/office/drawing/2014/main" id="{A239003D-FE64-410D-B9C5-15981D3D46F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92969" y="1832729"/>
              <a:ext cx="1850375" cy="1850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A645FD-CA92-434C-A946-C49C17829D0A}"/>
                </a:ext>
              </a:extLst>
            </p:cNvPr>
            <p:cNvSpPr txBox="1"/>
            <p:nvPr/>
          </p:nvSpPr>
          <p:spPr>
            <a:xfrm>
              <a:off x="2125796" y="2239313"/>
              <a:ext cx="1383911" cy="1037260"/>
            </a:xfrm>
            <a:prstGeom prst="rect">
              <a:avLst/>
            </a:prstGeom>
            <a:noFill/>
          </p:spPr>
          <p:txBody>
            <a:bodyPr wrap="none" lIns="182867" tIns="146294" rIns="182867" bIns="146294" rtlCol="0">
              <a:spAutoFit/>
            </a:bodyPr>
            <a:lstStyle/>
            <a:p>
              <a:pPr defTabSz="914358">
                <a:lnSpc>
                  <a:spcPct val="90000"/>
                </a:lnSpc>
                <a:spcAft>
                  <a:spcPts val="600"/>
                </a:spcAft>
              </a:pPr>
              <a:r>
                <a:rPr lang="en-US" sz="2400">
                  <a:gradFill>
                    <a:gsLst>
                      <a:gs pos="2917">
                        <a:srgbClr val="505050"/>
                      </a:gs>
                      <a:gs pos="30000">
                        <a:srgbClr val="505050"/>
                      </a:gs>
                    </a:gsLst>
                    <a:lin ang="5400000" scaled="0"/>
                  </a:gradFill>
                  <a:latin typeface="Segoe UI"/>
                </a:rPr>
                <a:t>Azure</a:t>
              </a:r>
            </a:p>
            <a:p>
              <a:pPr defTabSz="914358">
                <a:lnSpc>
                  <a:spcPct val="90000"/>
                </a:lnSpc>
                <a:spcAft>
                  <a:spcPts val="600"/>
                </a:spcAft>
              </a:pPr>
              <a:r>
                <a:rPr lang="en-US" sz="2400" err="1">
                  <a:gradFill>
                    <a:gsLst>
                      <a:gs pos="2917">
                        <a:srgbClr val="505050"/>
                      </a:gs>
                      <a:gs pos="30000">
                        <a:srgbClr val="505050"/>
                      </a:gs>
                    </a:gsLst>
                    <a:lin ang="5400000" scaled="0"/>
                  </a:gradFill>
                  <a:latin typeface="Segoe UI"/>
                </a:rPr>
                <a:t>Devops</a:t>
              </a:r>
              <a:endParaRPr lang="en-US" sz="2400">
                <a:gradFill>
                  <a:gsLst>
                    <a:gs pos="2917">
                      <a:srgbClr val="505050"/>
                    </a:gs>
                    <a:gs pos="30000">
                      <a:srgbClr val="505050"/>
                    </a:gs>
                  </a:gsLst>
                  <a:lin ang="5400000" scaled="0"/>
                </a:gradFill>
                <a:latin typeface="Segoe UI"/>
              </a:endParaRPr>
            </a:p>
          </p:txBody>
        </p:sp>
      </p:grpSp>
      <p:grpSp>
        <p:nvGrpSpPr>
          <p:cNvPr id="6" name="Group 5">
            <a:extLst>
              <a:ext uri="{FF2B5EF4-FFF2-40B4-BE49-F238E27FC236}">
                <a16:creationId xmlns:a16="http://schemas.microsoft.com/office/drawing/2014/main" id="{2208280B-C180-4DAF-91B3-F7856DE3BB0C}"/>
              </a:ext>
            </a:extLst>
          </p:cNvPr>
          <p:cNvGrpSpPr/>
          <p:nvPr/>
        </p:nvGrpSpPr>
        <p:grpSpPr>
          <a:xfrm>
            <a:off x="3999476" y="2027593"/>
            <a:ext cx="2516377" cy="1460740"/>
            <a:chOff x="3999329" y="2027495"/>
            <a:chExt cx="2516554" cy="1460842"/>
          </a:xfrm>
        </p:grpSpPr>
        <p:pic>
          <p:nvPicPr>
            <p:cNvPr id="1046" name="Picture 22" descr="Image result for teamcity logo">
              <a:extLst>
                <a:ext uri="{FF2B5EF4-FFF2-40B4-BE49-F238E27FC236}">
                  <a16:creationId xmlns:a16="http://schemas.microsoft.com/office/drawing/2014/main" id="{14436246-146C-4DD2-9BA8-25435F7788B0}"/>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999329" y="2027495"/>
              <a:ext cx="1460842" cy="14608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0901835-3449-436F-A0CC-DAFF210607F7}"/>
                </a:ext>
              </a:extLst>
            </p:cNvPr>
            <p:cNvSpPr txBox="1"/>
            <p:nvPr/>
          </p:nvSpPr>
          <p:spPr>
            <a:xfrm>
              <a:off x="5434447" y="2266401"/>
              <a:ext cx="1081436" cy="1037259"/>
            </a:xfrm>
            <a:prstGeom prst="rect">
              <a:avLst/>
            </a:prstGeom>
            <a:noFill/>
          </p:spPr>
          <p:txBody>
            <a:bodyPr wrap="none" lIns="182867" tIns="146294" rIns="182867" bIns="146294" rtlCol="0">
              <a:spAutoFit/>
            </a:bodyPr>
            <a:lstStyle/>
            <a:p>
              <a:pPr defTabSz="914358">
                <a:lnSpc>
                  <a:spcPct val="90000"/>
                </a:lnSpc>
                <a:spcAft>
                  <a:spcPts val="600"/>
                </a:spcAft>
              </a:pPr>
              <a:r>
                <a:rPr lang="en-US" sz="2400">
                  <a:gradFill>
                    <a:gsLst>
                      <a:gs pos="2917">
                        <a:srgbClr val="505050"/>
                      </a:gs>
                      <a:gs pos="30000">
                        <a:srgbClr val="505050"/>
                      </a:gs>
                    </a:gsLst>
                    <a:lin ang="5400000" scaled="0"/>
                  </a:gradFill>
                  <a:latin typeface="Segoe UI"/>
                </a:rPr>
                <a:t>Team</a:t>
              </a:r>
            </a:p>
            <a:p>
              <a:pPr defTabSz="914358">
                <a:lnSpc>
                  <a:spcPct val="90000"/>
                </a:lnSpc>
                <a:spcAft>
                  <a:spcPts val="600"/>
                </a:spcAft>
              </a:pPr>
              <a:r>
                <a:rPr lang="en-US" sz="2400">
                  <a:gradFill>
                    <a:gsLst>
                      <a:gs pos="2917">
                        <a:srgbClr val="505050"/>
                      </a:gs>
                      <a:gs pos="30000">
                        <a:srgbClr val="505050"/>
                      </a:gs>
                    </a:gsLst>
                    <a:lin ang="5400000" scaled="0"/>
                  </a:gradFill>
                  <a:latin typeface="Segoe UI"/>
                </a:rPr>
                <a:t>City</a:t>
              </a:r>
            </a:p>
          </p:txBody>
        </p:sp>
      </p:grpSp>
      <p:grpSp>
        <p:nvGrpSpPr>
          <p:cNvPr id="7" name="Group 6">
            <a:extLst>
              <a:ext uri="{FF2B5EF4-FFF2-40B4-BE49-F238E27FC236}">
                <a16:creationId xmlns:a16="http://schemas.microsoft.com/office/drawing/2014/main" id="{B58B793B-D250-4BAD-9EDA-71B7B900F7D2}"/>
              </a:ext>
            </a:extLst>
          </p:cNvPr>
          <p:cNvGrpSpPr/>
          <p:nvPr/>
        </p:nvGrpSpPr>
        <p:grpSpPr>
          <a:xfrm>
            <a:off x="4712256" y="4128213"/>
            <a:ext cx="2727337" cy="1444474"/>
            <a:chOff x="4712159" y="4128261"/>
            <a:chExt cx="2727529" cy="1444575"/>
          </a:xfrm>
        </p:grpSpPr>
        <p:pic>
          <p:nvPicPr>
            <p:cNvPr id="1058" name="Picture 34" descr="Image result for visual studio app center logo">
              <a:extLst>
                <a:ext uri="{FF2B5EF4-FFF2-40B4-BE49-F238E27FC236}">
                  <a16:creationId xmlns:a16="http://schemas.microsoft.com/office/drawing/2014/main" id="{0CB3333C-A38C-48D4-8B81-B2321E8414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4712159" y="4128261"/>
              <a:ext cx="1444575" cy="14445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4A14452-FB31-404E-AB18-811928570CDF}"/>
                </a:ext>
              </a:extLst>
            </p:cNvPr>
            <p:cNvSpPr txBox="1"/>
            <p:nvPr/>
          </p:nvSpPr>
          <p:spPr>
            <a:xfrm>
              <a:off x="6175048" y="4367721"/>
              <a:ext cx="1264640" cy="1037260"/>
            </a:xfrm>
            <a:prstGeom prst="rect">
              <a:avLst/>
            </a:prstGeom>
            <a:noFill/>
          </p:spPr>
          <p:txBody>
            <a:bodyPr wrap="none" lIns="182867" tIns="146294" rIns="182867" bIns="146294" rtlCol="0">
              <a:spAutoFit/>
            </a:bodyPr>
            <a:lstStyle/>
            <a:p>
              <a:pPr defTabSz="914358">
                <a:lnSpc>
                  <a:spcPct val="90000"/>
                </a:lnSpc>
                <a:spcAft>
                  <a:spcPts val="600"/>
                </a:spcAft>
              </a:pPr>
              <a:r>
                <a:rPr lang="en-US" sz="2400">
                  <a:gradFill>
                    <a:gsLst>
                      <a:gs pos="2917">
                        <a:srgbClr val="505050"/>
                      </a:gs>
                      <a:gs pos="30000">
                        <a:srgbClr val="505050"/>
                      </a:gs>
                    </a:gsLst>
                    <a:lin ang="5400000" scaled="0"/>
                  </a:gradFill>
                  <a:latin typeface="Segoe UI"/>
                </a:rPr>
                <a:t>App</a:t>
              </a:r>
            </a:p>
            <a:p>
              <a:pPr defTabSz="914358">
                <a:lnSpc>
                  <a:spcPct val="90000"/>
                </a:lnSpc>
                <a:spcAft>
                  <a:spcPts val="600"/>
                </a:spcAft>
              </a:pPr>
              <a:r>
                <a:rPr lang="en-US" sz="2400">
                  <a:gradFill>
                    <a:gsLst>
                      <a:gs pos="2917">
                        <a:srgbClr val="505050"/>
                      </a:gs>
                      <a:gs pos="30000">
                        <a:srgbClr val="505050"/>
                      </a:gs>
                    </a:gsLst>
                    <a:lin ang="5400000" scaled="0"/>
                  </a:gradFill>
                  <a:latin typeface="Segoe UI"/>
                </a:rPr>
                <a:t>Center</a:t>
              </a:r>
            </a:p>
          </p:txBody>
        </p:sp>
      </p:grpSp>
      <p:grpSp>
        <p:nvGrpSpPr>
          <p:cNvPr id="9" name="Group 8">
            <a:extLst>
              <a:ext uri="{FF2B5EF4-FFF2-40B4-BE49-F238E27FC236}">
                <a16:creationId xmlns:a16="http://schemas.microsoft.com/office/drawing/2014/main" id="{02DF3013-34AA-4D86-B33C-3E7212760295}"/>
              </a:ext>
            </a:extLst>
          </p:cNvPr>
          <p:cNvGrpSpPr/>
          <p:nvPr/>
        </p:nvGrpSpPr>
        <p:grpSpPr>
          <a:xfrm>
            <a:off x="413718" y="3689867"/>
            <a:ext cx="3605843" cy="2390369"/>
            <a:chOff x="413319" y="3689885"/>
            <a:chExt cx="3606096" cy="2390537"/>
          </a:xfrm>
        </p:grpSpPr>
        <p:pic>
          <p:nvPicPr>
            <p:cNvPr id="1048" name="Picture 24" descr="Image result for jenkins logo">
              <a:extLst>
                <a:ext uri="{FF2B5EF4-FFF2-40B4-BE49-F238E27FC236}">
                  <a16:creationId xmlns:a16="http://schemas.microsoft.com/office/drawing/2014/main" id="{F283BC0B-912D-4409-9DCE-36F06FB033A2}"/>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413319" y="3689885"/>
              <a:ext cx="3531170" cy="23905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180612B-0D4A-474F-ABD1-BFE30FBCBFA8}"/>
                </a:ext>
              </a:extLst>
            </p:cNvPr>
            <p:cNvSpPr txBox="1"/>
            <p:nvPr/>
          </p:nvSpPr>
          <p:spPr>
            <a:xfrm>
              <a:off x="2672183" y="4579173"/>
              <a:ext cx="1347232" cy="627888"/>
            </a:xfrm>
            <a:prstGeom prst="rect">
              <a:avLst/>
            </a:prstGeom>
            <a:noFill/>
          </p:spPr>
          <p:txBody>
            <a:bodyPr wrap="none" lIns="182867" tIns="146294" rIns="182867" bIns="146294" rtlCol="0">
              <a:spAutoFit/>
            </a:bodyPr>
            <a:lstStyle/>
            <a:p>
              <a:pPr defTabSz="914358">
                <a:lnSpc>
                  <a:spcPct val="90000"/>
                </a:lnSpc>
                <a:spcAft>
                  <a:spcPts val="600"/>
                </a:spcAft>
              </a:pPr>
              <a:r>
                <a:rPr lang="en-US" sz="2400">
                  <a:gradFill>
                    <a:gsLst>
                      <a:gs pos="2917">
                        <a:srgbClr val="505050"/>
                      </a:gs>
                      <a:gs pos="30000">
                        <a:srgbClr val="505050"/>
                      </a:gs>
                    </a:gsLst>
                    <a:lin ang="5400000" scaled="0"/>
                  </a:gradFill>
                  <a:latin typeface="Segoe UI"/>
                </a:rPr>
                <a:t>Jenkins</a:t>
              </a:r>
            </a:p>
          </p:txBody>
        </p:sp>
      </p:grpSp>
    </p:spTree>
    <p:extLst>
      <p:ext uri="{BB962C8B-B14F-4D97-AF65-F5344CB8AC3E}">
        <p14:creationId xmlns:p14="http://schemas.microsoft.com/office/powerpoint/2010/main" val="414795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fade">
                                      <p:cBhvr>
                                        <p:cTn id="27"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B5C0-97D2-4908-8C46-05CA2CF431CE}"/>
              </a:ext>
            </a:extLst>
          </p:cNvPr>
          <p:cNvSpPr>
            <a:spLocks noGrp="1"/>
          </p:cNvSpPr>
          <p:nvPr>
            <p:ph type="title"/>
          </p:nvPr>
        </p:nvSpPr>
        <p:spPr/>
        <p:txBody>
          <a:bodyPr/>
          <a:lstStyle/>
          <a:p>
            <a:r>
              <a:rPr lang="en-US"/>
              <a:t>Intelligent Clouds</a:t>
            </a:r>
          </a:p>
        </p:txBody>
      </p:sp>
      <p:pic>
        <p:nvPicPr>
          <p:cNvPr id="1030" name="Picture 6" descr="Image result for aws transparent logo">
            <a:extLst>
              <a:ext uri="{FF2B5EF4-FFF2-40B4-BE49-F238E27FC236}">
                <a16:creationId xmlns:a16="http://schemas.microsoft.com/office/drawing/2014/main" id="{9A834292-A8AA-415C-B6FC-038C837BBB8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65720" y="3946752"/>
            <a:ext cx="1696136" cy="16961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D72374-BD64-477F-8993-DAA345AC2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803" y="2511273"/>
            <a:ext cx="3607685" cy="685460"/>
          </a:xfrm>
          <a:prstGeom prst="rect">
            <a:avLst/>
          </a:prstGeom>
        </p:spPr>
      </p:pic>
      <p:grpSp>
        <p:nvGrpSpPr>
          <p:cNvPr id="3" name="Group 2">
            <a:extLst>
              <a:ext uri="{FF2B5EF4-FFF2-40B4-BE49-F238E27FC236}">
                <a16:creationId xmlns:a16="http://schemas.microsoft.com/office/drawing/2014/main" id="{DC21734A-95E5-4CFE-A29D-1AD41A36BF9F}"/>
              </a:ext>
            </a:extLst>
          </p:cNvPr>
          <p:cNvGrpSpPr/>
          <p:nvPr/>
        </p:nvGrpSpPr>
        <p:grpSpPr>
          <a:xfrm>
            <a:off x="4692010" y="1841042"/>
            <a:ext cx="3058784" cy="2027567"/>
            <a:chOff x="4835852" y="1840109"/>
            <a:chExt cx="3058999" cy="2027709"/>
          </a:xfrm>
        </p:grpSpPr>
        <p:pic>
          <p:nvPicPr>
            <p:cNvPr id="1026" name="Picture 2" descr="Image result for firebase logo">
              <a:extLst>
                <a:ext uri="{FF2B5EF4-FFF2-40B4-BE49-F238E27FC236}">
                  <a16:creationId xmlns:a16="http://schemas.microsoft.com/office/drawing/2014/main" id="{E38A7F0F-AE6E-4681-AACE-39EF7D70531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835852" y="1840109"/>
              <a:ext cx="2703613" cy="202770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E3C779-28F4-4E4E-9E18-B3923AA14351}"/>
                </a:ext>
              </a:extLst>
            </p:cNvPr>
            <p:cNvSpPr txBox="1"/>
            <p:nvPr/>
          </p:nvSpPr>
          <p:spPr>
            <a:xfrm>
              <a:off x="6691514" y="2651952"/>
              <a:ext cx="1203337" cy="544782"/>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Firebase</a:t>
              </a:r>
            </a:p>
          </p:txBody>
        </p:sp>
      </p:grpSp>
      <p:grpSp>
        <p:nvGrpSpPr>
          <p:cNvPr id="7" name="Group 6">
            <a:extLst>
              <a:ext uri="{FF2B5EF4-FFF2-40B4-BE49-F238E27FC236}">
                <a16:creationId xmlns:a16="http://schemas.microsoft.com/office/drawing/2014/main" id="{3186F011-3F87-428E-9A5B-C7E28DC18A09}"/>
              </a:ext>
            </a:extLst>
          </p:cNvPr>
          <p:cNvGrpSpPr/>
          <p:nvPr/>
        </p:nvGrpSpPr>
        <p:grpSpPr>
          <a:xfrm>
            <a:off x="5618280" y="3946752"/>
            <a:ext cx="2850537" cy="1696136"/>
            <a:chOff x="5924896" y="3946788"/>
            <a:chExt cx="2850737" cy="1696255"/>
          </a:xfrm>
        </p:grpSpPr>
        <p:pic>
          <p:nvPicPr>
            <p:cNvPr id="1052" name="Picture 28" descr="Image result for google cloud platform logo">
              <a:extLst>
                <a:ext uri="{FF2B5EF4-FFF2-40B4-BE49-F238E27FC236}">
                  <a16:creationId xmlns:a16="http://schemas.microsoft.com/office/drawing/2014/main" id="{B27E56F2-EE3D-4C2A-B0A1-E9325BEF79C9}"/>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924896" y="3946788"/>
              <a:ext cx="1696255" cy="16962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F1B1517-A9D5-46FB-ACBB-7156FA4150E0}"/>
                </a:ext>
              </a:extLst>
            </p:cNvPr>
            <p:cNvSpPr txBox="1"/>
            <p:nvPr/>
          </p:nvSpPr>
          <p:spPr>
            <a:xfrm>
              <a:off x="7539465" y="4196290"/>
              <a:ext cx="1236168" cy="1197315"/>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Google</a:t>
              </a:r>
            </a:p>
            <a:p>
              <a:pPr defTabSz="914358">
                <a:lnSpc>
                  <a:spcPct val="90000"/>
                </a:lnSpc>
                <a:spcAft>
                  <a:spcPts val="600"/>
                </a:spcAft>
              </a:pPr>
              <a:r>
                <a:rPr lang="en-US">
                  <a:gradFill>
                    <a:gsLst>
                      <a:gs pos="2917">
                        <a:srgbClr val="505050"/>
                      </a:gs>
                      <a:gs pos="30000">
                        <a:srgbClr val="505050"/>
                      </a:gs>
                    </a:gsLst>
                    <a:lin ang="5400000" scaled="0"/>
                  </a:gradFill>
                  <a:latin typeface="Segoe UI"/>
                </a:rPr>
                <a:t>Cloud </a:t>
              </a:r>
            </a:p>
            <a:p>
              <a:pPr defTabSz="914358">
                <a:lnSpc>
                  <a:spcPct val="90000"/>
                </a:lnSpc>
                <a:spcAft>
                  <a:spcPts val="600"/>
                </a:spcAft>
              </a:pPr>
              <a:r>
                <a:rPr lang="en-US">
                  <a:gradFill>
                    <a:gsLst>
                      <a:gs pos="2917">
                        <a:srgbClr val="505050"/>
                      </a:gs>
                      <a:gs pos="30000">
                        <a:srgbClr val="505050"/>
                      </a:gs>
                    </a:gsLst>
                    <a:lin ang="5400000" scaled="0"/>
                  </a:gradFill>
                  <a:latin typeface="Segoe UI"/>
                </a:rPr>
                <a:t>Platform</a:t>
              </a:r>
            </a:p>
          </p:txBody>
        </p:sp>
      </p:grpSp>
      <p:grpSp>
        <p:nvGrpSpPr>
          <p:cNvPr id="6" name="Group 5">
            <a:extLst>
              <a:ext uri="{FF2B5EF4-FFF2-40B4-BE49-F238E27FC236}">
                <a16:creationId xmlns:a16="http://schemas.microsoft.com/office/drawing/2014/main" id="{A59E6590-B58F-4707-95E8-D52E90519BEE}"/>
              </a:ext>
            </a:extLst>
          </p:cNvPr>
          <p:cNvGrpSpPr/>
          <p:nvPr/>
        </p:nvGrpSpPr>
        <p:grpSpPr>
          <a:xfrm>
            <a:off x="9177470" y="4057183"/>
            <a:ext cx="2473084" cy="1475275"/>
            <a:chOff x="9177683" y="4057226"/>
            <a:chExt cx="2473257" cy="1475379"/>
          </a:xfrm>
        </p:grpSpPr>
        <p:pic>
          <p:nvPicPr>
            <p:cNvPr id="18" name="Picture 34" descr="Image result for realm database logo">
              <a:extLst>
                <a:ext uri="{FF2B5EF4-FFF2-40B4-BE49-F238E27FC236}">
                  <a16:creationId xmlns:a16="http://schemas.microsoft.com/office/drawing/2014/main" id="{22B3FA76-B06A-49B0-997F-5336F80550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7683" y="4057226"/>
              <a:ext cx="1480313" cy="147537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8AFC-6C2E-472C-8E12-2EEF207871C0}"/>
                </a:ext>
              </a:extLst>
            </p:cNvPr>
            <p:cNvSpPr txBox="1"/>
            <p:nvPr/>
          </p:nvSpPr>
          <p:spPr>
            <a:xfrm>
              <a:off x="10657996" y="4522532"/>
              <a:ext cx="992944" cy="544782"/>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Realm</a:t>
              </a:r>
            </a:p>
          </p:txBody>
        </p:sp>
      </p:grpSp>
      <p:grpSp>
        <p:nvGrpSpPr>
          <p:cNvPr id="4" name="Group 3">
            <a:extLst>
              <a:ext uri="{FF2B5EF4-FFF2-40B4-BE49-F238E27FC236}">
                <a16:creationId xmlns:a16="http://schemas.microsoft.com/office/drawing/2014/main" id="{D5936D00-CDE0-4D33-B7BF-99D1E0AE5DF0}"/>
              </a:ext>
            </a:extLst>
          </p:cNvPr>
          <p:cNvGrpSpPr/>
          <p:nvPr/>
        </p:nvGrpSpPr>
        <p:grpSpPr>
          <a:xfrm>
            <a:off x="8468756" y="2116366"/>
            <a:ext cx="2941878" cy="1475275"/>
            <a:chOff x="8468922" y="2116274"/>
            <a:chExt cx="2942084" cy="1475379"/>
          </a:xfrm>
        </p:grpSpPr>
        <p:pic>
          <p:nvPicPr>
            <p:cNvPr id="1054" name="Picture 30" descr="Image result for ibm mobilefirst logo">
              <a:extLst>
                <a:ext uri="{FF2B5EF4-FFF2-40B4-BE49-F238E27FC236}">
                  <a16:creationId xmlns:a16="http://schemas.microsoft.com/office/drawing/2014/main" id="{C074E141-1F0C-4917-A65A-01E2EB79837C}"/>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468922" y="2116274"/>
              <a:ext cx="1475379" cy="14753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C41E13A-C774-454F-9ED6-205EE545C3EC}"/>
                </a:ext>
              </a:extLst>
            </p:cNvPr>
            <p:cNvSpPr txBox="1"/>
            <p:nvPr/>
          </p:nvSpPr>
          <p:spPr>
            <a:xfrm>
              <a:off x="9905065" y="2365270"/>
              <a:ext cx="1505941" cy="871048"/>
            </a:xfrm>
            <a:prstGeom prst="rect">
              <a:avLst/>
            </a:prstGeom>
            <a:noFill/>
          </p:spPr>
          <p:txBody>
            <a:bodyPr wrap="none" lIns="182867" tIns="146294" rIns="182867" bIns="146294" rtlCol="0">
              <a:spAutoFit/>
            </a:bodyPr>
            <a:lstStyle/>
            <a:p>
              <a:pPr defTabSz="914358">
                <a:lnSpc>
                  <a:spcPct val="90000"/>
                </a:lnSpc>
                <a:spcAft>
                  <a:spcPts val="600"/>
                </a:spcAft>
              </a:pPr>
              <a:r>
                <a:rPr lang="en-US">
                  <a:gradFill>
                    <a:gsLst>
                      <a:gs pos="2917">
                        <a:srgbClr val="505050"/>
                      </a:gs>
                      <a:gs pos="30000">
                        <a:srgbClr val="505050"/>
                      </a:gs>
                    </a:gsLst>
                    <a:lin ang="5400000" scaled="0"/>
                  </a:gradFill>
                  <a:latin typeface="Segoe UI"/>
                </a:rPr>
                <a:t>IBM</a:t>
              </a:r>
            </a:p>
            <a:p>
              <a:pPr defTabSz="914358">
                <a:lnSpc>
                  <a:spcPct val="90000"/>
                </a:lnSpc>
                <a:spcAft>
                  <a:spcPts val="600"/>
                </a:spcAft>
              </a:pPr>
              <a:r>
                <a:rPr lang="en-US">
                  <a:gradFill>
                    <a:gsLst>
                      <a:gs pos="2917">
                        <a:srgbClr val="505050"/>
                      </a:gs>
                      <a:gs pos="30000">
                        <a:srgbClr val="505050"/>
                      </a:gs>
                    </a:gsLst>
                    <a:lin ang="5400000" scaled="0"/>
                  </a:gradFill>
                  <a:latin typeface="Segoe UI"/>
                </a:rPr>
                <a:t>MobileFirst</a:t>
              </a:r>
            </a:p>
          </p:txBody>
        </p:sp>
      </p:grpSp>
    </p:spTree>
    <p:extLst>
      <p:ext uri="{BB962C8B-B14F-4D97-AF65-F5344CB8AC3E}">
        <p14:creationId xmlns:p14="http://schemas.microsoft.com/office/powerpoint/2010/main" val="245051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7700" y="2270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800" dirty="0" smtClean="0">
                <a:solidFill>
                  <a:srgbClr val="FF4040"/>
                </a:solidFill>
              </a:rPr>
              <a:t>Q &amp; A</a:t>
            </a:r>
            <a:endParaRPr lang="en-IN" sz="8800" dirty="0">
              <a:solidFill>
                <a:srgbClr val="FF4040"/>
              </a:solidFill>
            </a:endParaRPr>
          </a:p>
        </p:txBody>
      </p:sp>
    </p:spTree>
    <p:extLst>
      <p:ext uri="{BB962C8B-B14F-4D97-AF65-F5344CB8AC3E}">
        <p14:creationId xmlns:p14="http://schemas.microsoft.com/office/powerpoint/2010/main" val="1051923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2761164" y="1557738"/>
            <a:ext cx="6525235" cy="821606"/>
          </a:xfrm>
          <a:prstGeom prst="rect">
            <a:avLst/>
          </a:prstGeom>
        </p:spPr>
        <p:txBody>
          <a:bodyPr vert="horz" wrap="square" lIns="179259" tIns="143407" rIns="179259" bIns="143407"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281">
              <a:lnSpc>
                <a:spcPct val="60000"/>
              </a:lnSpc>
              <a:buClr>
                <a:srgbClr val="FFFFFF"/>
              </a:buClr>
              <a:buSzPct val="90000"/>
            </a:pPr>
            <a:r>
              <a:rPr lang="en-US" sz="7645" spc="0" dirty="0">
                <a:solidFill>
                  <a:srgbClr val="404040"/>
                </a:solidFill>
              </a:rPr>
              <a:t>Thank you.</a:t>
            </a:r>
          </a:p>
          <a:p>
            <a:pPr algn="ctr" defTabSz="914281">
              <a:lnSpc>
                <a:spcPct val="60000"/>
              </a:lnSpc>
              <a:buClr>
                <a:srgbClr val="FFFFFF"/>
              </a:buClr>
              <a:buSzPct val="90000"/>
            </a:pPr>
            <a:endParaRPr lang="en-US" sz="7645" spc="0" dirty="0">
              <a:solidFill>
                <a:srgbClr val="404040"/>
              </a:solidFill>
            </a:endParaRPr>
          </a:p>
        </p:txBody>
      </p:sp>
      <p:sp>
        <p:nvSpPr>
          <p:cNvPr id="8" name="TextBox 7"/>
          <p:cNvSpPr txBox="1"/>
          <p:nvPr/>
        </p:nvSpPr>
        <p:spPr>
          <a:xfrm>
            <a:off x="4146242" y="-846502"/>
            <a:ext cx="362083" cy="615480"/>
          </a:xfrm>
          <a:prstGeom prst="rect">
            <a:avLst/>
          </a:prstGeom>
          <a:noFill/>
        </p:spPr>
        <p:txBody>
          <a:bodyPr wrap="none" lIns="179259" tIns="143407" rIns="179259" bIns="143407" rtlCol="0">
            <a:spAutoFit/>
          </a:bodyPr>
          <a:lstStyle/>
          <a:p>
            <a:pPr defTabSz="914314">
              <a:lnSpc>
                <a:spcPct val="90000"/>
              </a:lnSpc>
              <a:spcAft>
                <a:spcPts val="588"/>
              </a:spcAft>
            </a:pPr>
            <a:endParaRPr lang="en-US" sz="2353" kern="0" err="1">
              <a:gradFill>
                <a:gsLst>
                  <a:gs pos="2917">
                    <a:srgbClr val="404040"/>
                  </a:gs>
                  <a:gs pos="30000">
                    <a:srgbClr val="404040"/>
                  </a:gs>
                </a:gsLst>
                <a:lin ang="5400000" scaled="0"/>
              </a:gradFill>
            </a:endParaRPr>
          </a:p>
        </p:txBody>
      </p:sp>
      <p:sp>
        <p:nvSpPr>
          <p:cNvPr id="12" name="TextBox 11"/>
          <p:cNvSpPr txBox="1"/>
          <p:nvPr/>
        </p:nvSpPr>
        <p:spPr>
          <a:xfrm>
            <a:off x="1767025" y="5134518"/>
            <a:ext cx="5825163" cy="6412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4" tIns="18674" rIns="18674" bIns="18674" numCol="1" spcCol="14288" rtlCol="0" anchor="ctr">
            <a:spAutoFit/>
          </a:bodyPr>
          <a:lstStyle>
            <a:defPPr>
              <a:defRPr lang="en-US"/>
            </a:defPPr>
            <a:lvl1pPr defTabSz="914314">
              <a:defRPr sz="1961" kern="0">
                <a:solidFill>
                  <a:srgbClr val="404040"/>
                </a:solidFill>
                <a:cs typeface="Arial"/>
              </a:defRPr>
            </a:lvl1pPr>
          </a:lstStyle>
          <a:p>
            <a:r>
              <a:rPr lang="en-US" dirty="0" smtClean="0"/>
              <a:t>Logesh Palani</a:t>
            </a:r>
          </a:p>
          <a:p>
            <a:endParaRPr lang="en-US" dirty="0"/>
          </a:p>
        </p:txBody>
      </p:sp>
      <p:cxnSp>
        <p:nvCxnSpPr>
          <p:cNvPr id="14" name="Straight Connector 13"/>
          <p:cNvCxnSpPr/>
          <p:nvPr/>
        </p:nvCxnSpPr>
        <p:spPr>
          <a:xfrm flipV="1">
            <a:off x="1767025" y="5879670"/>
            <a:ext cx="9366000" cy="4667"/>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1695656" y="5462997"/>
            <a:ext cx="2983950" cy="372410"/>
          </a:xfrm>
          <a:prstGeom prst="rect">
            <a:avLst/>
          </a:prstGeom>
          <a:noFill/>
        </p:spPr>
        <p:txBody>
          <a:bodyPr wrap="square" rtlCol="0">
            <a:spAutoFit/>
          </a:bodyPr>
          <a:lstStyle/>
          <a:p>
            <a:pPr defTabSz="914314">
              <a:lnSpc>
                <a:spcPct val="130000"/>
              </a:lnSpc>
            </a:pPr>
            <a:r>
              <a:rPr lang="en-US" sz="1400" kern="0" dirty="0">
                <a:solidFill>
                  <a:srgbClr val="404040"/>
                </a:solidFill>
                <a:latin typeface="Segoe UI Light"/>
                <a:cs typeface="Arial"/>
              </a:rPr>
              <a:t>l</a:t>
            </a:r>
            <a:r>
              <a:rPr lang="en-US" sz="1400" kern="0" dirty="0" smtClean="0">
                <a:solidFill>
                  <a:srgbClr val="404040"/>
                </a:solidFill>
                <a:latin typeface="Segoe UI Light"/>
                <a:cs typeface="Arial"/>
              </a:rPr>
              <a:t>ogesh.01@hotmail.com</a:t>
            </a:r>
            <a:endParaRPr lang="en-US" sz="1400" kern="0" dirty="0">
              <a:solidFill>
                <a:srgbClr val="404040"/>
              </a:solidFill>
              <a:latin typeface="Segoe UI Light"/>
              <a:cs typeface="Arial"/>
            </a:endParaRPr>
          </a:p>
        </p:txBody>
      </p:sp>
      <p:pic>
        <p:nvPicPr>
          <p:cNvPr id="13" name="Picture 12">
            <a:extLst>
              <a:ext uri="{FF2B5EF4-FFF2-40B4-BE49-F238E27FC236}">
                <a16:creationId xmlns:a16="http://schemas.microsoft.com/office/drawing/2014/main" id="{048A9B40-7013-4093-A2CA-B85A644A305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2152" y="3509342"/>
            <a:ext cx="1034143" cy="3508933"/>
          </a:xfrm>
          <a:prstGeom prst="rect">
            <a:avLst/>
          </a:prstGeom>
        </p:spPr>
      </p:pic>
      <p:grpSp>
        <p:nvGrpSpPr>
          <p:cNvPr id="5" name="Group 4">
            <a:extLst>
              <a:ext uri="{FF2B5EF4-FFF2-40B4-BE49-F238E27FC236}">
                <a16:creationId xmlns:a16="http://schemas.microsoft.com/office/drawing/2014/main" id="{8B34B1A6-C36D-4ED3-807D-E011FEE7B3F0}"/>
              </a:ext>
            </a:extLst>
          </p:cNvPr>
          <p:cNvGrpSpPr/>
          <p:nvPr/>
        </p:nvGrpSpPr>
        <p:grpSpPr>
          <a:xfrm>
            <a:off x="1777919" y="6090820"/>
            <a:ext cx="9685201" cy="465865"/>
            <a:chOff x="1777919" y="6237781"/>
            <a:chExt cx="9685201" cy="465865"/>
          </a:xfrm>
        </p:grpSpPr>
        <p:grpSp>
          <p:nvGrpSpPr>
            <p:cNvPr id="2" name="Group 1">
              <a:extLst>
                <a:ext uri="{FF2B5EF4-FFF2-40B4-BE49-F238E27FC236}">
                  <a16:creationId xmlns:a16="http://schemas.microsoft.com/office/drawing/2014/main" id="{AC93E2E8-9389-4B02-9666-5AFBB5FAF659}"/>
                </a:ext>
              </a:extLst>
            </p:cNvPr>
            <p:cNvGrpSpPr/>
            <p:nvPr/>
          </p:nvGrpSpPr>
          <p:grpSpPr>
            <a:xfrm>
              <a:off x="5228749" y="6280079"/>
              <a:ext cx="2198064" cy="423567"/>
              <a:chOff x="5228749" y="6280079"/>
              <a:chExt cx="2198064" cy="423567"/>
            </a:xfrm>
          </p:grpSpPr>
          <p:sp>
            <p:nvSpPr>
              <p:cNvPr id="35" name="Rectangle 17">
                <a:extLst>
                  <a:ext uri="{FF2B5EF4-FFF2-40B4-BE49-F238E27FC236}">
                    <a16:creationId xmlns:a16="http://schemas.microsoft.com/office/drawing/2014/main" id="{67EFA918-4860-4D7D-A131-11FA09EBBCAE}"/>
                  </a:ext>
                </a:extLst>
              </p:cNvPr>
              <p:cNvSpPr>
                <a:spLocks noChangeArrowheads="1"/>
              </p:cNvSpPr>
              <p:nvPr/>
            </p:nvSpPr>
            <p:spPr bwMode="auto">
              <a:xfrm>
                <a:off x="5602275" y="6309889"/>
                <a:ext cx="1824538" cy="36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a:lnSpc>
                    <a:spcPct val="100000"/>
                  </a:lnSpc>
                  <a:spcBef>
                    <a:spcPct val="0"/>
                  </a:spcBef>
                  <a:buNone/>
                </a:pPr>
                <a:r>
                  <a:rPr lang="en-IN" altLang="en-US" sz="1765" dirty="0">
                    <a:solidFill>
                      <a:schemeClr val="tx1">
                        <a:lumMod val="65000"/>
                        <a:lumOff val="35000"/>
                      </a:schemeClr>
                    </a:solidFill>
                    <a:latin typeface="Times New Roman" panose="02020603050405020304" pitchFamily="18" charset="0"/>
                    <a:cs typeface="Times New Roman" panose="02020603050405020304" pitchFamily="18" charset="0"/>
                  </a:rPr>
                  <a:t>@ logeshpalani98</a:t>
                </a:r>
              </a:p>
            </p:txBody>
          </p:sp>
          <p:pic>
            <p:nvPicPr>
              <p:cNvPr id="36" name="Picture 20" descr="C:\Users\Admin\Desktop\social_twitter.png">
                <a:extLst>
                  <a:ext uri="{FF2B5EF4-FFF2-40B4-BE49-F238E27FC236}">
                    <a16:creationId xmlns:a16="http://schemas.microsoft.com/office/drawing/2014/main" id="{5AE6F732-D7C5-4869-8687-DAA1531CDC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8749" y="6280079"/>
                <a:ext cx="423526" cy="42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01D955B5-1CA1-4BD1-967A-41F07F6CAD4D}"/>
                </a:ext>
              </a:extLst>
            </p:cNvPr>
            <p:cNvGrpSpPr/>
            <p:nvPr/>
          </p:nvGrpSpPr>
          <p:grpSpPr>
            <a:xfrm>
              <a:off x="1777919" y="6268231"/>
              <a:ext cx="2198065" cy="429537"/>
              <a:chOff x="1853005" y="6202915"/>
              <a:chExt cx="2198065" cy="429537"/>
            </a:xfrm>
          </p:grpSpPr>
          <p:sp>
            <p:nvSpPr>
              <p:cNvPr id="37" name="Rectangle 14">
                <a:extLst>
                  <a:ext uri="{FF2B5EF4-FFF2-40B4-BE49-F238E27FC236}">
                    <a16:creationId xmlns:a16="http://schemas.microsoft.com/office/drawing/2014/main" id="{6ABF1CF5-C9D2-4476-BB69-20CEE9D8859C}"/>
                  </a:ext>
                </a:extLst>
              </p:cNvPr>
              <p:cNvSpPr>
                <a:spLocks noChangeArrowheads="1"/>
              </p:cNvSpPr>
              <p:nvPr/>
            </p:nvSpPr>
            <p:spPr bwMode="auto">
              <a:xfrm>
                <a:off x="2226532" y="6236734"/>
                <a:ext cx="1824538" cy="36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a:lnSpc>
                    <a:spcPct val="100000"/>
                  </a:lnSpc>
                  <a:spcBef>
                    <a:spcPct val="0"/>
                  </a:spcBef>
                  <a:buNone/>
                </a:pPr>
                <a:r>
                  <a:rPr lang="en-IN" altLang="en-US" sz="1765" dirty="0">
                    <a:solidFill>
                      <a:schemeClr val="tx1">
                        <a:lumMod val="65000"/>
                        <a:lumOff val="35000"/>
                      </a:schemeClr>
                    </a:solidFill>
                    <a:latin typeface="Times New Roman" panose="02020603050405020304" pitchFamily="18" charset="0"/>
                    <a:cs typeface="Times New Roman" panose="02020603050405020304" pitchFamily="18" charset="0"/>
                  </a:rPr>
                  <a:t>@ logeshpalani98</a:t>
                </a:r>
              </a:p>
            </p:txBody>
          </p:sp>
          <p:pic>
            <p:nvPicPr>
              <p:cNvPr id="38" name="Picture 21" descr="C:\Users\Admin\Desktop\fb-icon-6957.png">
                <a:extLst>
                  <a:ext uri="{FF2B5EF4-FFF2-40B4-BE49-F238E27FC236}">
                    <a16:creationId xmlns:a16="http://schemas.microsoft.com/office/drawing/2014/main" id="{66F4540E-C18F-473F-AE8D-2F012895AE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3005" y="6202915"/>
                <a:ext cx="423526" cy="42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a:extLst>
                <a:ext uri="{FF2B5EF4-FFF2-40B4-BE49-F238E27FC236}">
                  <a16:creationId xmlns:a16="http://schemas.microsoft.com/office/drawing/2014/main" id="{2938FF35-DA15-47F8-8CC2-020B52A8C0E7}"/>
                </a:ext>
              </a:extLst>
            </p:cNvPr>
            <p:cNvGrpSpPr/>
            <p:nvPr/>
          </p:nvGrpSpPr>
          <p:grpSpPr>
            <a:xfrm>
              <a:off x="9286399" y="6237781"/>
              <a:ext cx="2176721" cy="423567"/>
              <a:chOff x="9301637" y="6211670"/>
              <a:chExt cx="2176721" cy="423567"/>
            </a:xfrm>
          </p:grpSpPr>
          <p:sp>
            <p:nvSpPr>
              <p:cNvPr id="39" name="Rectangle 38">
                <a:extLst>
                  <a:ext uri="{FF2B5EF4-FFF2-40B4-BE49-F238E27FC236}">
                    <a16:creationId xmlns:a16="http://schemas.microsoft.com/office/drawing/2014/main" id="{68E194B4-91BE-41FC-BFF6-690B24D4BDB4}"/>
                  </a:ext>
                </a:extLst>
              </p:cNvPr>
              <p:cNvSpPr>
                <a:spLocks noChangeArrowheads="1"/>
              </p:cNvSpPr>
              <p:nvPr/>
            </p:nvSpPr>
            <p:spPr bwMode="auto">
              <a:xfrm>
                <a:off x="9709925" y="6242120"/>
                <a:ext cx="1768433" cy="36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Segoe UI" panose="020B0502040204020203"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Segoe UI" panose="020B0502040204020203"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Segoe UI" panose="020B0502040204020203"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Segoe UI" panose="020B0502040204020203" pitchFamily="34" charset="0"/>
                  </a:defRPr>
                </a:lvl9pPr>
              </a:lstStyle>
              <a:p>
                <a:pPr eaLnBrk="1" hangingPunct="1">
                  <a:lnSpc>
                    <a:spcPct val="100000"/>
                  </a:lnSpc>
                  <a:spcBef>
                    <a:spcPct val="0"/>
                  </a:spcBef>
                  <a:buFontTx/>
                  <a:buNone/>
                </a:pPr>
                <a:r>
                  <a:rPr lang="en-IN" altLang="en-US" sz="1765" dirty="0" smtClean="0">
                    <a:solidFill>
                      <a:schemeClr val="tx1">
                        <a:lumMod val="65000"/>
                        <a:lumOff val="35000"/>
                      </a:schemeClr>
                    </a:solidFill>
                    <a:latin typeface="Times New Roman" panose="02020603050405020304" pitchFamily="18" charset="0"/>
                    <a:cs typeface="Times New Roman" panose="02020603050405020304" pitchFamily="18" charset="0"/>
                  </a:rPr>
                  <a:t>@logeshpalani98</a:t>
                </a:r>
                <a:endParaRPr lang="en-IN" altLang="en-US" sz="1765"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40" name="Picture 23" descr="C:\Users\Admin\Desktop\linkedin_circle_ltblue.png">
                <a:extLst>
                  <a:ext uri="{FF2B5EF4-FFF2-40B4-BE49-F238E27FC236}">
                    <a16:creationId xmlns:a16="http://schemas.microsoft.com/office/drawing/2014/main" id="{E5837220-7994-407D-9FDA-6C56FB30E5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1637" y="6211670"/>
                <a:ext cx="423526" cy="42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38971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solidFill>
                  <a:srgbClr val="FF4040"/>
                </a:solidFill>
              </a:rPr>
              <a:t>Xamarin.Forms</a:t>
            </a:r>
            <a:endParaRPr lang="en-IN" dirty="0">
              <a:solidFill>
                <a:srgbClr val="FF4040"/>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4574" y="2212976"/>
            <a:ext cx="2643583" cy="2534444"/>
          </a:xfrm>
        </p:spPr>
      </p:pic>
      <p:sp>
        <p:nvSpPr>
          <p:cNvPr id="5" name="TextBox 4"/>
          <p:cNvSpPr txBox="1"/>
          <p:nvPr/>
        </p:nvSpPr>
        <p:spPr>
          <a:xfrm>
            <a:off x="4191000" y="2667000"/>
            <a:ext cx="7734300" cy="1477328"/>
          </a:xfrm>
          <a:prstGeom prst="rect">
            <a:avLst/>
          </a:prstGeom>
          <a:noFill/>
        </p:spPr>
        <p:txBody>
          <a:bodyPr wrap="square" rtlCol="0">
            <a:spAutoFit/>
          </a:bodyPr>
          <a:lstStyle/>
          <a:p>
            <a:r>
              <a:rPr lang="en-IN" sz="3000" dirty="0" smtClean="0"/>
              <a:t>Xamarin Forms is a library that enables you to build native apps for iOS, Android and Windows using  single </a:t>
            </a:r>
            <a:r>
              <a:rPr lang="en-IN" sz="3000" dirty="0"/>
              <a:t>C</a:t>
            </a:r>
            <a:r>
              <a:rPr lang="en-IN" sz="3000" dirty="0" smtClean="0"/>
              <a:t># </a:t>
            </a:r>
            <a:r>
              <a:rPr lang="en-IN" sz="3000" dirty="0" smtClean="0"/>
              <a:t>codebase</a:t>
            </a:r>
            <a:endParaRPr lang="en-IN" sz="3000" dirty="0"/>
          </a:p>
        </p:txBody>
      </p:sp>
    </p:spTree>
    <p:extLst>
      <p:ext uri="{BB962C8B-B14F-4D97-AF65-F5344CB8AC3E}">
        <p14:creationId xmlns:p14="http://schemas.microsoft.com/office/powerpoint/2010/main" val="3531582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solidFill>
                  <a:srgbClr val="FF4040"/>
                </a:solidFill>
              </a:rPr>
              <a:t>Xamarin.Forms</a:t>
            </a:r>
            <a:endParaRPr lang="en-IN" dirty="0">
              <a:solidFill>
                <a:srgbClr val="FF4040"/>
              </a:solidFill>
            </a:endParaRPr>
          </a:p>
        </p:txBody>
      </p:sp>
      <p:sp>
        <p:nvSpPr>
          <p:cNvPr id="6" name="Rounded Rectangle 5"/>
          <p:cNvSpPr/>
          <p:nvPr/>
        </p:nvSpPr>
        <p:spPr>
          <a:xfrm>
            <a:off x="2019300" y="2425700"/>
            <a:ext cx="3162300" cy="2628900"/>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XAML</a:t>
            </a:r>
            <a:endParaRPr lang="en-IN" sz="4000" dirty="0"/>
          </a:p>
        </p:txBody>
      </p:sp>
      <p:sp>
        <p:nvSpPr>
          <p:cNvPr id="7" name="Rounded Rectangle 6"/>
          <p:cNvSpPr/>
          <p:nvPr/>
        </p:nvSpPr>
        <p:spPr>
          <a:xfrm>
            <a:off x="6426200" y="2425700"/>
            <a:ext cx="3162300" cy="2628900"/>
          </a:xfrm>
          <a:prstGeom prst="round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solidFill>
                  <a:schemeClr val="tx1"/>
                </a:solidFill>
              </a:rPr>
              <a:t>Code-</a:t>
            </a:r>
            <a:r>
              <a:rPr lang="en-IN" sz="4000" dirty="0">
                <a:solidFill>
                  <a:schemeClr val="tx1"/>
                </a:solidFill>
              </a:rPr>
              <a:t>b</a:t>
            </a:r>
            <a:r>
              <a:rPr lang="en-IN" sz="4000" dirty="0" smtClean="0">
                <a:solidFill>
                  <a:schemeClr val="tx1"/>
                </a:solidFill>
              </a:rPr>
              <a:t>ehind</a:t>
            </a:r>
            <a:endParaRPr lang="en-IN" sz="4000" dirty="0">
              <a:solidFill>
                <a:schemeClr val="tx1"/>
              </a:solidFill>
            </a:endParaRPr>
          </a:p>
        </p:txBody>
      </p:sp>
      <p:sp>
        <p:nvSpPr>
          <p:cNvPr id="8" name="TextBox 7"/>
          <p:cNvSpPr txBox="1"/>
          <p:nvPr/>
        </p:nvSpPr>
        <p:spPr>
          <a:xfrm>
            <a:off x="1854200" y="5549900"/>
            <a:ext cx="3327400" cy="477054"/>
          </a:xfrm>
          <a:prstGeom prst="rect">
            <a:avLst/>
          </a:prstGeom>
          <a:noFill/>
        </p:spPr>
        <p:txBody>
          <a:bodyPr wrap="square" rtlCol="0">
            <a:spAutoFit/>
          </a:bodyPr>
          <a:lstStyle/>
          <a:p>
            <a:pPr algn="ctr"/>
            <a:r>
              <a:rPr lang="en-IN" sz="2500" dirty="0" smtClean="0"/>
              <a:t>Visual Appearance</a:t>
            </a:r>
            <a:endParaRPr lang="en-IN" sz="2500" dirty="0"/>
          </a:p>
        </p:txBody>
      </p:sp>
      <p:sp>
        <p:nvSpPr>
          <p:cNvPr id="9" name="TextBox 8"/>
          <p:cNvSpPr txBox="1"/>
          <p:nvPr/>
        </p:nvSpPr>
        <p:spPr>
          <a:xfrm>
            <a:off x="6343650" y="5549900"/>
            <a:ext cx="3327400" cy="477054"/>
          </a:xfrm>
          <a:prstGeom prst="rect">
            <a:avLst/>
          </a:prstGeom>
          <a:noFill/>
        </p:spPr>
        <p:txBody>
          <a:bodyPr wrap="square" rtlCol="0">
            <a:spAutoFit/>
          </a:bodyPr>
          <a:lstStyle/>
          <a:p>
            <a:pPr algn="ctr"/>
            <a:r>
              <a:rPr lang="en-IN" sz="2500" dirty="0" smtClean="0"/>
              <a:t>Behaviour</a:t>
            </a:r>
            <a:endParaRPr lang="en-IN" sz="2500" dirty="0"/>
          </a:p>
        </p:txBody>
      </p:sp>
    </p:spTree>
    <p:extLst>
      <p:ext uri="{BB962C8B-B14F-4D97-AF65-F5344CB8AC3E}">
        <p14:creationId xmlns:p14="http://schemas.microsoft.com/office/powerpoint/2010/main" val="89937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rgbClr val="FF4040"/>
                </a:solidFill>
              </a:rPr>
              <a:t>Architecture</a:t>
            </a:r>
            <a:endParaRPr lang="en-IN" dirty="0">
              <a:solidFill>
                <a:srgbClr val="FF4040"/>
              </a:solidFill>
            </a:endParaRPr>
          </a:p>
        </p:txBody>
      </p:sp>
      <p:sp>
        <p:nvSpPr>
          <p:cNvPr id="6" name="Rounded Rectangle 5"/>
          <p:cNvSpPr/>
          <p:nvPr/>
        </p:nvSpPr>
        <p:spPr>
          <a:xfrm>
            <a:off x="1295400" y="3327400"/>
            <a:ext cx="3028950" cy="236933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err="1" smtClean="0">
                <a:solidFill>
                  <a:schemeClr val="tx1"/>
                </a:solidFill>
              </a:rPr>
              <a:t>Xamarin</a:t>
            </a:r>
            <a:r>
              <a:rPr lang="en-IN" sz="2600" dirty="0" err="1">
                <a:solidFill>
                  <a:schemeClr val="tx1"/>
                </a:solidFill>
              </a:rPr>
              <a:t>.</a:t>
            </a:r>
            <a:r>
              <a:rPr lang="en-IN" sz="2600" dirty="0" err="1" smtClean="0">
                <a:solidFill>
                  <a:schemeClr val="tx1"/>
                </a:solidFill>
              </a:rPr>
              <a:t>Android</a:t>
            </a:r>
            <a:endParaRPr lang="en-IN" sz="2600" dirty="0">
              <a:solidFill>
                <a:schemeClr val="tx1"/>
              </a:solidFill>
            </a:endParaRPr>
          </a:p>
        </p:txBody>
      </p:sp>
      <p:sp>
        <p:nvSpPr>
          <p:cNvPr id="7" name="Rounded Rectangle 6"/>
          <p:cNvSpPr/>
          <p:nvPr/>
        </p:nvSpPr>
        <p:spPr>
          <a:xfrm>
            <a:off x="4978400" y="3368544"/>
            <a:ext cx="3136900" cy="236576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err="1" smtClean="0">
                <a:solidFill>
                  <a:schemeClr val="tx1"/>
                </a:solidFill>
              </a:rPr>
              <a:t>Xamarin.iOS</a:t>
            </a:r>
            <a:endParaRPr lang="en-IN" sz="2600" dirty="0">
              <a:solidFill>
                <a:schemeClr val="tx1"/>
              </a:solidFill>
            </a:endParaRPr>
          </a:p>
        </p:txBody>
      </p:sp>
      <p:sp>
        <p:nvSpPr>
          <p:cNvPr id="10" name="Rounded Rectangle 9"/>
          <p:cNvSpPr/>
          <p:nvPr/>
        </p:nvSpPr>
        <p:spPr>
          <a:xfrm>
            <a:off x="1295400" y="1953811"/>
            <a:ext cx="9906000" cy="800100"/>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err="1" smtClean="0"/>
              <a:t>Xamarin.Forms</a:t>
            </a:r>
            <a:endParaRPr lang="en-IN" sz="4000" dirty="0"/>
          </a:p>
        </p:txBody>
      </p:sp>
      <p:sp>
        <p:nvSpPr>
          <p:cNvPr id="11" name="Rounded Rectangle 10"/>
          <p:cNvSpPr/>
          <p:nvPr/>
        </p:nvSpPr>
        <p:spPr>
          <a:xfrm>
            <a:off x="8483600" y="3327399"/>
            <a:ext cx="3028950" cy="2369334"/>
          </a:xfrm>
          <a:prstGeom prst="roundRect">
            <a:avLst/>
          </a:prstGeom>
          <a:solidFill>
            <a:schemeClr val="accent6">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smtClean="0">
                <a:solidFill>
                  <a:schemeClr val="tx1"/>
                </a:solidFill>
              </a:rPr>
              <a:t>UWP</a:t>
            </a:r>
            <a:endParaRPr lang="en-IN" sz="2600" dirty="0">
              <a:solidFill>
                <a:schemeClr val="tx1"/>
              </a:solidFill>
            </a:endParaRPr>
          </a:p>
        </p:txBody>
      </p:sp>
    </p:spTree>
    <p:extLst>
      <p:ext uri="{BB962C8B-B14F-4D97-AF65-F5344CB8AC3E}">
        <p14:creationId xmlns:p14="http://schemas.microsoft.com/office/powerpoint/2010/main" val="2946898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F4F9C8-10AB-4CEE-891A-C983993B3983}"/>
              </a:ext>
            </a:extLst>
          </p:cNvPr>
          <p:cNvPicPr>
            <a:picLocks noChangeAspect="1"/>
          </p:cNvPicPr>
          <p:nvPr/>
        </p:nvPicPr>
        <p:blipFill>
          <a:blip r:embed="rId3"/>
          <a:stretch>
            <a:fillRect/>
          </a:stretch>
        </p:blipFill>
        <p:spPr>
          <a:xfrm>
            <a:off x="1305157" y="2101534"/>
            <a:ext cx="1765288" cy="1765288"/>
          </a:xfrm>
          <a:prstGeom prst="rect">
            <a:avLst/>
          </a:prstGeom>
        </p:spPr>
      </p:pic>
      <p:pic>
        <p:nvPicPr>
          <p:cNvPr id="6" name="Picture 5" descr="A close up of a logo&#10;&#10;Description automatically generated">
            <a:extLst>
              <a:ext uri="{FF2B5EF4-FFF2-40B4-BE49-F238E27FC236}">
                <a16:creationId xmlns:a16="http://schemas.microsoft.com/office/drawing/2014/main" id="{CC512C1F-1EC4-4221-816E-21CF0CF53AB2}"/>
              </a:ext>
            </a:extLst>
          </p:cNvPr>
          <p:cNvPicPr>
            <a:picLocks noChangeAspect="1"/>
          </p:cNvPicPr>
          <p:nvPr/>
        </p:nvPicPr>
        <p:blipFill>
          <a:blip r:embed="rId4"/>
          <a:stretch>
            <a:fillRect/>
          </a:stretch>
        </p:blipFill>
        <p:spPr>
          <a:xfrm>
            <a:off x="3819071" y="2229410"/>
            <a:ext cx="2012715" cy="1509536"/>
          </a:xfrm>
          <a:prstGeom prst="rect">
            <a:avLst/>
          </a:prstGeom>
        </p:spPr>
      </p:pic>
      <p:pic>
        <p:nvPicPr>
          <p:cNvPr id="8" name="Picture 7">
            <a:extLst>
              <a:ext uri="{FF2B5EF4-FFF2-40B4-BE49-F238E27FC236}">
                <a16:creationId xmlns:a16="http://schemas.microsoft.com/office/drawing/2014/main" id="{EEA99028-6E26-41F8-BB52-328E793E01E3}"/>
              </a:ext>
            </a:extLst>
          </p:cNvPr>
          <p:cNvPicPr>
            <a:picLocks noChangeAspect="1"/>
          </p:cNvPicPr>
          <p:nvPr/>
        </p:nvPicPr>
        <p:blipFill>
          <a:blip r:embed="rId5"/>
          <a:stretch>
            <a:fillRect/>
          </a:stretch>
        </p:blipFill>
        <p:spPr>
          <a:xfrm>
            <a:off x="6580412" y="2711664"/>
            <a:ext cx="2335113" cy="513130"/>
          </a:xfrm>
          <a:prstGeom prst="rect">
            <a:avLst/>
          </a:prstGeom>
        </p:spPr>
      </p:pic>
      <p:sp>
        <p:nvSpPr>
          <p:cNvPr id="9" name="Rectangle 8">
            <a:extLst>
              <a:ext uri="{FF2B5EF4-FFF2-40B4-BE49-F238E27FC236}">
                <a16:creationId xmlns:a16="http://schemas.microsoft.com/office/drawing/2014/main" id="{39110B27-3A85-43A2-A2D8-74D20587EA44}"/>
              </a:ext>
            </a:extLst>
          </p:cNvPr>
          <p:cNvSpPr/>
          <p:nvPr/>
        </p:nvSpPr>
        <p:spPr bwMode="auto">
          <a:xfrm>
            <a:off x="984727" y="1885207"/>
            <a:ext cx="2406147" cy="529352"/>
          </a:xfrm>
          <a:prstGeom prst="rect">
            <a:avLst/>
          </a:prstGeom>
          <a:solidFill>
            <a:srgbClr val="B455B6"/>
          </a:solidFill>
          <a:ln>
            <a:solidFill>
              <a:srgbClr val="B455B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ctr" anchorCtr="0" forceAA="0" compatLnSpc="1">
            <a:prstTxWarp prst="textNoShape">
              <a:avLst/>
            </a:prstTxWarp>
            <a:noAutofit/>
          </a:bodyPr>
          <a:lstStyle/>
          <a:p>
            <a:pPr marL="0" marR="0" lvl="0" indent="0" algn="ctr" defTabSz="932429"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UIActivityIndicator</a:t>
            </a: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10" name="Rectangle 9">
            <a:extLst>
              <a:ext uri="{FF2B5EF4-FFF2-40B4-BE49-F238E27FC236}">
                <a16:creationId xmlns:a16="http://schemas.microsoft.com/office/drawing/2014/main" id="{59502D60-1EA6-41AC-8245-1BDE94618945}"/>
              </a:ext>
            </a:extLst>
          </p:cNvPr>
          <p:cNvSpPr/>
          <p:nvPr/>
        </p:nvSpPr>
        <p:spPr bwMode="auto">
          <a:xfrm>
            <a:off x="3622355" y="1885207"/>
            <a:ext cx="2406147" cy="529352"/>
          </a:xfrm>
          <a:prstGeom prst="rect">
            <a:avLst/>
          </a:prstGeom>
          <a:solidFill>
            <a:srgbClr val="77D0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ctr" anchorCtr="0" forceAA="0" compatLnSpc="1">
            <a:prstTxWarp prst="textNoShape">
              <a:avLst/>
            </a:prstTxWarp>
            <a:noAutofit/>
          </a:bodyPr>
          <a:lstStyle/>
          <a:p>
            <a:pPr marL="0" marR="0" lvl="0" indent="0" algn="ctr" defTabSz="93242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ProgressBar</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nvGrpSpPr>
          <p:cNvPr id="12" name="Group 11">
            <a:extLst>
              <a:ext uri="{FF2B5EF4-FFF2-40B4-BE49-F238E27FC236}">
                <a16:creationId xmlns:a16="http://schemas.microsoft.com/office/drawing/2014/main" id="{039FFC3E-97F8-4DDD-8408-BBF9192F088F}"/>
              </a:ext>
            </a:extLst>
          </p:cNvPr>
          <p:cNvGrpSpPr/>
          <p:nvPr/>
        </p:nvGrpSpPr>
        <p:grpSpPr>
          <a:xfrm>
            <a:off x="4431795" y="989776"/>
            <a:ext cx="787267" cy="787267"/>
            <a:chOff x="11434337" y="2930084"/>
            <a:chExt cx="1574643" cy="1574643"/>
          </a:xfrm>
          <a:solidFill>
            <a:srgbClr val="77D065"/>
          </a:solidFill>
        </p:grpSpPr>
        <p:sp>
          <p:nvSpPr>
            <p:cNvPr id="13" name="Oval 12">
              <a:extLst>
                <a:ext uri="{FF2B5EF4-FFF2-40B4-BE49-F238E27FC236}">
                  <a16:creationId xmlns:a16="http://schemas.microsoft.com/office/drawing/2014/main" id="{C4EA8281-D594-46AC-A640-CBDF3334250A}"/>
                </a:ext>
              </a:extLst>
            </p:cNvPr>
            <p:cNvSpPr/>
            <p:nvPr/>
          </p:nvSpPr>
          <p:spPr bwMode="auto">
            <a:xfrm>
              <a:off x="11434337" y="2930084"/>
              <a:ext cx="1574643" cy="157464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7" tIns="89637" rIns="33618" bIns="33618" rtlCol="0" anchor="b" anchorCtr="0"/>
            <a:lstStyle/>
            <a:p>
              <a:pPr marL="0" marR="0" lvl="0" indent="0" algn="ctr" defTabSz="914007" rtl="0"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sym typeface="Segoe UI"/>
              </a:endParaRPr>
            </a:p>
          </p:txBody>
        </p:sp>
        <p:pic>
          <p:nvPicPr>
            <p:cNvPr id="14" name="Picture 13">
              <a:extLst>
                <a:ext uri="{FF2B5EF4-FFF2-40B4-BE49-F238E27FC236}">
                  <a16:creationId xmlns:a16="http://schemas.microsoft.com/office/drawing/2014/main" id="{AD029E5D-B904-45E2-AB03-288259F8003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884585" y="3297434"/>
              <a:ext cx="674145" cy="810875"/>
            </a:xfrm>
            <a:prstGeom prst="rect">
              <a:avLst/>
            </a:prstGeom>
            <a:grpFill/>
          </p:spPr>
        </p:pic>
      </p:grpSp>
      <p:grpSp>
        <p:nvGrpSpPr>
          <p:cNvPr id="15" name="Group 14">
            <a:extLst>
              <a:ext uri="{FF2B5EF4-FFF2-40B4-BE49-F238E27FC236}">
                <a16:creationId xmlns:a16="http://schemas.microsoft.com/office/drawing/2014/main" id="{67F65F1A-B0A1-4474-9C15-AD07E8E06278}"/>
              </a:ext>
            </a:extLst>
          </p:cNvPr>
          <p:cNvGrpSpPr/>
          <p:nvPr/>
        </p:nvGrpSpPr>
        <p:grpSpPr>
          <a:xfrm>
            <a:off x="1794167" y="982510"/>
            <a:ext cx="787267" cy="787267"/>
            <a:chOff x="3567813" y="1467990"/>
            <a:chExt cx="787322" cy="787322"/>
          </a:xfrm>
        </p:grpSpPr>
        <p:sp>
          <p:nvSpPr>
            <p:cNvPr id="16" name="Oval 15">
              <a:extLst>
                <a:ext uri="{FF2B5EF4-FFF2-40B4-BE49-F238E27FC236}">
                  <a16:creationId xmlns:a16="http://schemas.microsoft.com/office/drawing/2014/main" id="{F3374A7E-957C-4523-B624-BE19071A97BC}"/>
                </a:ext>
              </a:extLst>
            </p:cNvPr>
            <p:cNvSpPr/>
            <p:nvPr/>
          </p:nvSpPr>
          <p:spPr bwMode="auto">
            <a:xfrm>
              <a:off x="3567813" y="1467990"/>
              <a:ext cx="787322" cy="787322"/>
            </a:xfrm>
            <a:prstGeom prst="ellipse">
              <a:avLst/>
            </a:prstGeom>
            <a:solidFill>
              <a:srgbClr val="B455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7" tIns="89637" rIns="33618" bIns="33618" rtlCol="0" anchor="b" anchorCtr="0"/>
            <a:lstStyle/>
            <a:p>
              <a:pPr marL="0" marR="0" lvl="0" indent="0" algn="ctr" defTabSz="914007" rtl="0"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sym typeface="Segoe UI"/>
              </a:endParaRPr>
            </a:p>
          </p:txBody>
        </p:sp>
        <p:pic>
          <p:nvPicPr>
            <p:cNvPr id="17" name="Picture 2" descr="http://www.freeiconspng.com/uploads/ios-7-logo-png-14.png">
              <a:extLst>
                <a:ext uri="{FF2B5EF4-FFF2-40B4-BE49-F238E27FC236}">
                  <a16:creationId xmlns:a16="http://schemas.microsoft.com/office/drawing/2014/main" id="{1B368443-865C-46D4-9723-51D3A70A496A}"/>
                </a:ext>
              </a:extLst>
            </p:cNvPr>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a:off x="3724639" y="1707628"/>
              <a:ext cx="498220" cy="313622"/>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7865D151-3928-447B-BBAB-5BAEF1B1CF48}"/>
              </a:ext>
            </a:extLst>
          </p:cNvPr>
          <p:cNvPicPr>
            <a:picLocks noChangeAspect="1"/>
          </p:cNvPicPr>
          <p:nvPr/>
        </p:nvPicPr>
        <p:blipFill>
          <a:blip r:embed="rId8"/>
          <a:stretch>
            <a:fillRect/>
          </a:stretch>
        </p:blipFill>
        <p:spPr>
          <a:xfrm>
            <a:off x="9090269" y="2634877"/>
            <a:ext cx="2772609" cy="589916"/>
          </a:xfrm>
          <a:prstGeom prst="rect">
            <a:avLst/>
          </a:prstGeom>
        </p:spPr>
      </p:pic>
      <p:sp>
        <p:nvSpPr>
          <p:cNvPr id="19" name="Rectangle 18">
            <a:extLst>
              <a:ext uri="{FF2B5EF4-FFF2-40B4-BE49-F238E27FC236}">
                <a16:creationId xmlns:a16="http://schemas.microsoft.com/office/drawing/2014/main" id="{AB41F509-A951-4317-8268-005C5C5009CA}"/>
              </a:ext>
            </a:extLst>
          </p:cNvPr>
          <p:cNvSpPr/>
          <p:nvPr/>
        </p:nvSpPr>
        <p:spPr bwMode="auto">
          <a:xfrm>
            <a:off x="6580412" y="1885207"/>
            <a:ext cx="2406147" cy="529352"/>
          </a:xfrm>
          <a:prstGeom prst="rect">
            <a:avLst/>
          </a:prstGeom>
          <a:solidFill>
            <a:srgbClr val="B455B6"/>
          </a:solidFill>
          <a:ln>
            <a:solidFill>
              <a:srgbClr val="B455B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ctr" anchorCtr="0" forceAA="0" compatLnSpc="1">
            <a:prstTxWarp prst="textNoShape">
              <a:avLst/>
            </a:prstTxWarp>
            <a:noAutofit/>
          </a:bodyPr>
          <a:lstStyle/>
          <a:p>
            <a:pPr marL="0" marR="0" lvl="0" indent="0" algn="ctr" defTabSz="932429"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UISlider</a:t>
            </a: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20" name="Rectangle 19">
            <a:extLst>
              <a:ext uri="{FF2B5EF4-FFF2-40B4-BE49-F238E27FC236}">
                <a16:creationId xmlns:a16="http://schemas.microsoft.com/office/drawing/2014/main" id="{FBC34771-F922-4E0B-9D79-E02EEB421261}"/>
              </a:ext>
            </a:extLst>
          </p:cNvPr>
          <p:cNvSpPr/>
          <p:nvPr/>
        </p:nvSpPr>
        <p:spPr bwMode="auto">
          <a:xfrm>
            <a:off x="9218040" y="1885207"/>
            <a:ext cx="2406147" cy="529352"/>
          </a:xfrm>
          <a:prstGeom prst="rect">
            <a:avLst/>
          </a:prstGeom>
          <a:solidFill>
            <a:srgbClr val="77D0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ctr" anchorCtr="0" forceAA="0" compatLnSpc="1">
            <a:prstTxWarp prst="textNoShape">
              <a:avLst/>
            </a:prstTxWarp>
            <a:noAutofit/>
          </a:bodyPr>
          <a:lstStyle/>
          <a:p>
            <a:pPr marL="0" marR="0" lvl="0" indent="0" algn="ctr" defTabSz="93242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SeekBar</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nvGrpSpPr>
          <p:cNvPr id="21" name="Group 20">
            <a:extLst>
              <a:ext uri="{FF2B5EF4-FFF2-40B4-BE49-F238E27FC236}">
                <a16:creationId xmlns:a16="http://schemas.microsoft.com/office/drawing/2014/main" id="{41C86E50-7650-4D01-9C73-20ECECC8819C}"/>
              </a:ext>
            </a:extLst>
          </p:cNvPr>
          <p:cNvGrpSpPr/>
          <p:nvPr/>
        </p:nvGrpSpPr>
        <p:grpSpPr>
          <a:xfrm>
            <a:off x="10027480" y="989776"/>
            <a:ext cx="787267" cy="787267"/>
            <a:chOff x="11434337" y="2930084"/>
            <a:chExt cx="1574643" cy="1574643"/>
          </a:xfrm>
          <a:solidFill>
            <a:srgbClr val="77D065"/>
          </a:solidFill>
        </p:grpSpPr>
        <p:sp>
          <p:nvSpPr>
            <p:cNvPr id="22" name="Oval 21">
              <a:extLst>
                <a:ext uri="{FF2B5EF4-FFF2-40B4-BE49-F238E27FC236}">
                  <a16:creationId xmlns:a16="http://schemas.microsoft.com/office/drawing/2014/main" id="{16E4B9F7-D239-4D58-BC67-D378F39DD14A}"/>
                </a:ext>
              </a:extLst>
            </p:cNvPr>
            <p:cNvSpPr/>
            <p:nvPr/>
          </p:nvSpPr>
          <p:spPr bwMode="auto">
            <a:xfrm>
              <a:off x="11434337" y="2930084"/>
              <a:ext cx="1574643" cy="157464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7" tIns="89637" rIns="33618" bIns="33618" rtlCol="0" anchor="b" anchorCtr="0"/>
            <a:lstStyle/>
            <a:p>
              <a:pPr marL="0" marR="0" lvl="0" indent="0" algn="ctr" defTabSz="914007" rtl="0"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sym typeface="Segoe UI"/>
              </a:endParaRPr>
            </a:p>
          </p:txBody>
        </p:sp>
        <p:pic>
          <p:nvPicPr>
            <p:cNvPr id="23" name="Picture 22">
              <a:extLst>
                <a:ext uri="{FF2B5EF4-FFF2-40B4-BE49-F238E27FC236}">
                  <a16:creationId xmlns:a16="http://schemas.microsoft.com/office/drawing/2014/main" id="{8A002B1F-BFDD-4894-B259-0A9984C9EB5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1884585" y="3297434"/>
              <a:ext cx="674145" cy="810875"/>
            </a:xfrm>
            <a:prstGeom prst="rect">
              <a:avLst/>
            </a:prstGeom>
            <a:grpFill/>
          </p:spPr>
        </p:pic>
      </p:grpSp>
      <p:grpSp>
        <p:nvGrpSpPr>
          <p:cNvPr id="24" name="Group 23">
            <a:extLst>
              <a:ext uri="{FF2B5EF4-FFF2-40B4-BE49-F238E27FC236}">
                <a16:creationId xmlns:a16="http://schemas.microsoft.com/office/drawing/2014/main" id="{020FB3D0-5D94-469E-8DC8-265CD836A865}"/>
              </a:ext>
            </a:extLst>
          </p:cNvPr>
          <p:cNvGrpSpPr/>
          <p:nvPr/>
        </p:nvGrpSpPr>
        <p:grpSpPr>
          <a:xfrm>
            <a:off x="7389852" y="982510"/>
            <a:ext cx="787267" cy="787267"/>
            <a:chOff x="3567813" y="1467990"/>
            <a:chExt cx="787322" cy="787322"/>
          </a:xfrm>
        </p:grpSpPr>
        <p:sp>
          <p:nvSpPr>
            <p:cNvPr id="25" name="Oval 24">
              <a:extLst>
                <a:ext uri="{FF2B5EF4-FFF2-40B4-BE49-F238E27FC236}">
                  <a16:creationId xmlns:a16="http://schemas.microsoft.com/office/drawing/2014/main" id="{CFA91B8E-1EA3-4106-BAEF-31EAEB8690D3}"/>
                </a:ext>
              </a:extLst>
            </p:cNvPr>
            <p:cNvSpPr/>
            <p:nvPr/>
          </p:nvSpPr>
          <p:spPr bwMode="auto">
            <a:xfrm>
              <a:off x="3567813" y="1467990"/>
              <a:ext cx="787322" cy="787322"/>
            </a:xfrm>
            <a:prstGeom prst="ellipse">
              <a:avLst/>
            </a:prstGeom>
            <a:solidFill>
              <a:srgbClr val="B455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7" tIns="89637" rIns="33618" bIns="33618" rtlCol="0" anchor="b" anchorCtr="0"/>
            <a:lstStyle/>
            <a:p>
              <a:pPr marL="0" marR="0" lvl="0" indent="0" algn="ctr" defTabSz="914007" rtl="0" eaLnBrk="1" fontAlgn="auto" latinLnBrk="0" hangingPunct="1">
                <a:lnSpc>
                  <a:spcPct val="100000"/>
                </a:lnSpc>
                <a:spcBef>
                  <a:spcPts val="0"/>
                </a:spcBef>
                <a:spcAft>
                  <a:spcPts val="0"/>
                </a:spcAft>
                <a:buClrTx/>
                <a:buSzTx/>
                <a:buFontTx/>
                <a:buNone/>
                <a:tabLst/>
                <a:defRPr/>
              </a:pPr>
              <a:endParaRPr kumimoji="0" lang="en-US" sz="784" b="1"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sym typeface="Segoe UI"/>
              </a:endParaRPr>
            </a:p>
          </p:txBody>
        </p:sp>
        <p:pic>
          <p:nvPicPr>
            <p:cNvPr id="26" name="Picture 2" descr="http://www.freeiconspng.com/uploads/ios-7-logo-png-14.png">
              <a:extLst>
                <a:ext uri="{FF2B5EF4-FFF2-40B4-BE49-F238E27FC236}">
                  <a16:creationId xmlns:a16="http://schemas.microsoft.com/office/drawing/2014/main" id="{583BF099-CCFE-451A-82C2-6446ED78F259}"/>
                </a:ext>
              </a:extLst>
            </p:cNvPr>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a:off x="3724639" y="1707628"/>
              <a:ext cx="498220" cy="3136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Connector: Elbow 27">
            <a:extLst>
              <a:ext uri="{FF2B5EF4-FFF2-40B4-BE49-F238E27FC236}">
                <a16:creationId xmlns:a16="http://schemas.microsoft.com/office/drawing/2014/main" id="{888A42EB-ACA6-4F23-973C-DA0BC8D73228}"/>
              </a:ext>
            </a:extLst>
          </p:cNvPr>
          <p:cNvCxnSpPr>
            <a:cxnSpLocks/>
          </p:cNvCxnSpPr>
          <p:nvPr/>
        </p:nvCxnSpPr>
        <p:spPr>
          <a:xfrm>
            <a:off x="2177994" y="3429003"/>
            <a:ext cx="1212881" cy="1094794"/>
          </a:xfrm>
          <a:prstGeom prst="bentConnector3">
            <a:avLst>
              <a:gd name="adj1" fmla="val -588"/>
            </a:avLst>
          </a:prstGeom>
          <a:ln w="508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C226380-82DB-416B-9D05-ACED53422A65}"/>
              </a:ext>
            </a:extLst>
          </p:cNvPr>
          <p:cNvCxnSpPr>
            <a:cxnSpLocks/>
          </p:cNvCxnSpPr>
          <p:nvPr/>
        </p:nvCxnSpPr>
        <p:spPr>
          <a:xfrm rot="10800000" flipV="1">
            <a:off x="3390874" y="3428999"/>
            <a:ext cx="1434555" cy="1094797"/>
          </a:xfrm>
          <a:prstGeom prst="bentConnector3">
            <a:avLst>
              <a:gd name="adj1" fmla="val 520"/>
            </a:avLst>
          </a:prstGeom>
          <a:ln w="508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0D18ECF-1403-479C-AB3F-5E51E0605E8C}"/>
              </a:ext>
            </a:extLst>
          </p:cNvPr>
          <p:cNvCxnSpPr/>
          <p:nvPr/>
        </p:nvCxnSpPr>
        <p:spPr>
          <a:xfrm>
            <a:off x="3501371" y="4523796"/>
            <a:ext cx="0" cy="421076"/>
          </a:xfrm>
          <a:prstGeom prst="straightConnector1">
            <a:avLst/>
          </a:prstGeom>
          <a:ln w="508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Image result for xamagon">
            <a:extLst>
              <a:ext uri="{FF2B5EF4-FFF2-40B4-BE49-F238E27FC236}">
                <a16:creationId xmlns:a16="http://schemas.microsoft.com/office/drawing/2014/main" id="{CB99E1A5-8A99-4C8B-8FA2-526AF4F8331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77915" y="3763009"/>
            <a:ext cx="846913" cy="846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5A24C4CF-2EFA-468B-A46E-7A5AA56CCC4E}"/>
              </a:ext>
            </a:extLst>
          </p:cNvPr>
          <p:cNvSpPr/>
          <p:nvPr/>
        </p:nvSpPr>
        <p:spPr bwMode="auto">
          <a:xfrm>
            <a:off x="2250757" y="5102433"/>
            <a:ext cx="2406147" cy="529352"/>
          </a:xfrm>
          <a:prstGeom prst="rect">
            <a:avLst/>
          </a:prstGeom>
          <a:solidFill>
            <a:srgbClr val="3498DB"/>
          </a:solidFill>
          <a:ln>
            <a:solidFill>
              <a:srgbClr val="3498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ctr" anchorCtr="0" forceAA="0" compatLnSpc="1">
            <a:prstTxWarp prst="textNoShape">
              <a:avLst/>
            </a:prstTxWarp>
            <a:noAutofit/>
          </a:bodyPr>
          <a:lstStyle/>
          <a:p>
            <a:pPr marL="0" marR="0" lvl="0" indent="0" algn="ctr" defTabSz="932429"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ActivityIndicator</a:t>
            </a:r>
          </a:p>
        </p:txBody>
      </p:sp>
      <p:cxnSp>
        <p:nvCxnSpPr>
          <p:cNvPr id="48" name="Connector: Elbow 47">
            <a:extLst>
              <a:ext uri="{FF2B5EF4-FFF2-40B4-BE49-F238E27FC236}">
                <a16:creationId xmlns:a16="http://schemas.microsoft.com/office/drawing/2014/main" id="{115BC746-922E-440E-A4BC-FA93B0FDAB6B}"/>
              </a:ext>
            </a:extLst>
          </p:cNvPr>
          <p:cNvCxnSpPr>
            <a:cxnSpLocks/>
          </p:cNvCxnSpPr>
          <p:nvPr/>
        </p:nvCxnSpPr>
        <p:spPr>
          <a:xfrm>
            <a:off x="7773678" y="3429000"/>
            <a:ext cx="1212881" cy="1094794"/>
          </a:xfrm>
          <a:prstGeom prst="bentConnector3">
            <a:avLst>
              <a:gd name="adj1" fmla="val -588"/>
            </a:avLst>
          </a:prstGeom>
          <a:ln w="508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DCF9F3C-C0B0-4CBD-8DE2-CB548C81646B}"/>
              </a:ext>
            </a:extLst>
          </p:cNvPr>
          <p:cNvCxnSpPr>
            <a:cxnSpLocks/>
          </p:cNvCxnSpPr>
          <p:nvPr/>
        </p:nvCxnSpPr>
        <p:spPr>
          <a:xfrm rot="10800000" flipV="1">
            <a:off x="8986558" y="3428996"/>
            <a:ext cx="1434555" cy="1094797"/>
          </a:xfrm>
          <a:prstGeom prst="bentConnector3">
            <a:avLst>
              <a:gd name="adj1" fmla="val 520"/>
            </a:avLst>
          </a:prstGeom>
          <a:ln w="508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71C1404-6C50-4466-98B2-5C3088F4D7ED}"/>
              </a:ext>
            </a:extLst>
          </p:cNvPr>
          <p:cNvCxnSpPr/>
          <p:nvPr/>
        </p:nvCxnSpPr>
        <p:spPr>
          <a:xfrm>
            <a:off x="9097056" y="4523793"/>
            <a:ext cx="0" cy="421076"/>
          </a:xfrm>
          <a:prstGeom prst="straightConnector1">
            <a:avLst/>
          </a:prstGeom>
          <a:ln w="508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1" name="Picture 2" descr="Image result for xamagon">
            <a:extLst>
              <a:ext uri="{FF2B5EF4-FFF2-40B4-BE49-F238E27FC236}">
                <a16:creationId xmlns:a16="http://schemas.microsoft.com/office/drawing/2014/main" id="{AD55CCBE-307D-4FFE-AA8D-DE0390A92B9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73599" y="3763006"/>
            <a:ext cx="846913" cy="846913"/>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39EC69FC-F736-400F-B843-3BC7C1B003A1}"/>
              </a:ext>
            </a:extLst>
          </p:cNvPr>
          <p:cNvSpPr/>
          <p:nvPr/>
        </p:nvSpPr>
        <p:spPr bwMode="auto">
          <a:xfrm>
            <a:off x="7846440" y="5102430"/>
            <a:ext cx="2406147" cy="529352"/>
          </a:xfrm>
          <a:prstGeom prst="rect">
            <a:avLst/>
          </a:prstGeom>
          <a:solidFill>
            <a:srgbClr val="3498DB"/>
          </a:solidFill>
          <a:ln>
            <a:solidFill>
              <a:srgbClr val="3498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ctr" anchorCtr="0" forceAA="0" compatLnSpc="1">
            <a:prstTxWarp prst="textNoShape">
              <a:avLst/>
            </a:prstTxWarp>
            <a:noAutofit/>
          </a:bodyPr>
          <a:lstStyle/>
          <a:p>
            <a:pPr marL="0" marR="0" lvl="0" indent="0" algn="ctr" defTabSz="932429"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Slider</a:t>
            </a:r>
          </a:p>
        </p:txBody>
      </p:sp>
    </p:spTree>
    <p:extLst>
      <p:ext uri="{BB962C8B-B14F-4D97-AF65-F5344CB8AC3E}">
        <p14:creationId xmlns:p14="http://schemas.microsoft.com/office/powerpoint/2010/main" val="24073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par>
                                <p:cTn id="11" presetID="22" presetClass="entr" presetSubtype="1"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par>
                                <p:cTn id="14" presetID="22" presetClass="entr" presetSubtype="1"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wipe(up)">
                                      <p:cBhvr>
                                        <p:cTn id="16" dur="500"/>
                                        <p:tgtEl>
                                          <p:spTgt spid="409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500"/>
                                        <p:tgtEl>
                                          <p:spTgt spid="48"/>
                                        </p:tgtEl>
                                      </p:cBhvr>
                                    </p:animEffect>
                                  </p:childTnLst>
                                </p:cTn>
                              </p:par>
                              <p:par>
                                <p:cTn id="45" presetID="22" presetClass="entr" presetSubtype="1"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up)">
                                      <p:cBhvr>
                                        <p:cTn id="47" dur="500"/>
                                        <p:tgtEl>
                                          <p:spTgt spid="49"/>
                                        </p:tgtEl>
                                      </p:cBhvr>
                                    </p:animEffect>
                                  </p:childTnLst>
                                </p:cTn>
                              </p:par>
                              <p:par>
                                <p:cTn id="48" presetID="22" presetClass="entr" presetSubtype="1"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up)">
                                      <p:cBhvr>
                                        <p:cTn id="50" dur="500"/>
                                        <p:tgtEl>
                                          <p:spTgt spid="50"/>
                                        </p:tgtEl>
                                      </p:cBhvr>
                                    </p:animEffect>
                                  </p:childTnLst>
                                </p:cTn>
                              </p:par>
                              <p:par>
                                <p:cTn id="51" presetID="22" presetClass="entr" presetSubtype="1"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up)">
                                      <p:cBhvr>
                                        <p:cTn id="5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7" grpId="0" animBg="1"/>
      <p:bldP spid="5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074" y="339720"/>
            <a:ext cx="10515600" cy="1325563"/>
          </a:xfrm>
        </p:spPr>
        <p:txBody>
          <a:bodyPr/>
          <a:lstStyle/>
          <a:p>
            <a:pPr algn="ctr"/>
            <a:r>
              <a:rPr lang="en-IN" dirty="0" smtClean="0">
                <a:solidFill>
                  <a:srgbClr val="FF4040"/>
                </a:solidFill>
              </a:rPr>
              <a:t>Architecture</a:t>
            </a:r>
            <a:endParaRPr lang="en-IN" dirty="0">
              <a:solidFill>
                <a:srgbClr val="FF4040"/>
              </a:solidFill>
            </a:endParaRPr>
          </a:p>
        </p:txBody>
      </p:sp>
      <p:sp>
        <p:nvSpPr>
          <p:cNvPr id="6" name="Rounded Rectangle 5"/>
          <p:cNvSpPr/>
          <p:nvPr/>
        </p:nvSpPr>
        <p:spPr>
          <a:xfrm>
            <a:off x="1295400" y="3327400"/>
            <a:ext cx="3028950" cy="2369334"/>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err="1" smtClean="0">
                <a:solidFill>
                  <a:schemeClr val="tx1"/>
                </a:solidFill>
              </a:rPr>
              <a:t>Xamarin</a:t>
            </a:r>
            <a:r>
              <a:rPr lang="en-IN" sz="2600" dirty="0" err="1">
                <a:solidFill>
                  <a:schemeClr val="tx1"/>
                </a:solidFill>
              </a:rPr>
              <a:t>.</a:t>
            </a:r>
            <a:r>
              <a:rPr lang="en-IN" sz="2600" dirty="0" err="1" smtClean="0">
                <a:solidFill>
                  <a:schemeClr val="tx1"/>
                </a:solidFill>
              </a:rPr>
              <a:t>Android</a:t>
            </a:r>
            <a:endParaRPr lang="en-IN" sz="2600" dirty="0">
              <a:solidFill>
                <a:schemeClr val="tx1"/>
              </a:solidFill>
            </a:endParaRPr>
          </a:p>
        </p:txBody>
      </p:sp>
      <p:sp>
        <p:nvSpPr>
          <p:cNvPr id="7" name="Rounded Rectangle 6"/>
          <p:cNvSpPr/>
          <p:nvPr/>
        </p:nvSpPr>
        <p:spPr>
          <a:xfrm>
            <a:off x="4978400" y="3330966"/>
            <a:ext cx="3136900" cy="2365767"/>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err="1" smtClean="0">
                <a:solidFill>
                  <a:schemeClr val="tx1"/>
                </a:solidFill>
              </a:rPr>
              <a:t>Xamarin.iOS</a:t>
            </a:r>
            <a:endParaRPr lang="en-IN" sz="2600" dirty="0">
              <a:solidFill>
                <a:schemeClr val="tx1"/>
              </a:solidFill>
            </a:endParaRPr>
          </a:p>
        </p:txBody>
      </p:sp>
      <p:sp>
        <p:nvSpPr>
          <p:cNvPr id="10" name="Rounded Rectangle 9"/>
          <p:cNvSpPr/>
          <p:nvPr/>
        </p:nvSpPr>
        <p:spPr>
          <a:xfrm>
            <a:off x="1295400" y="1953811"/>
            <a:ext cx="10217150" cy="800100"/>
          </a:xfrm>
          <a:prstGeom prst="roundRect">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err="1" smtClean="0"/>
              <a:t>Xamarin.Forms</a:t>
            </a:r>
            <a:endParaRPr lang="en-IN" sz="4000" dirty="0"/>
          </a:p>
        </p:txBody>
      </p:sp>
      <p:sp>
        <p:nvSpPr>
          <p:cNvPr id="11" name="Rounded Rectangle 10"/>
          <p:cNvSpPr/>
          <p:nvPr/>
        </p:nvSpPr>
        <p:spPr>
          <a:xfrm>
            <a:off x="8483600" y="3327399"/>
            <a:ext cx="3028950" cy="2369334"/>
          </a:xfrm>
          <a:prstGeom prst="roundRect">
            <a:avLst/>
          </a:prstGeom>
          <a:solidFill>
            <a:schemeClr val="accent6">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smtClean="0">
                <a:solidFill>
                  <a:schemeClr val="tx1"/>
                </a:solidFill>
              </a:rPr>
              <a:t>UWP</a:t>
            </a:r>
            <a:endParaRPr lang="en-IN" sz="2600" dirty="0">
              <a:solidFill>
                <a:schemeClr val="tx1"/>
              </a:solidFill>
            </a:endParaRPr>
          </a:p>
        </p:txBody>
      </p:sp>
    </p:spTree>
    <p:extLst>
      <p:ext uri="{BB962C8B-B14F-4D97-AF65-F5344CB8AC3E}">
        <p14:creationId xmlns:p14="http://schemas.microsoft.com/office/powerpoint/2010/main" val="548181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2651125"/>
            <a:ext cx="10515600" cy="1325563"/>
          </a:xfrm>
        </p:spPr>
        <p:txBody>
          <a:bodyPr/>
          <a:lstStyle/>
          <a:p>
            <a:pPr algn="ctr"/>
            <a:r>
              <a:rPr lang="en-IN" dirty="0" smtClean="0"/>
              <a:t>Do I need to know about </a:t>
            </a:r>
            <a:r>
              <a:rPr lang="en-IN" dirty="0" err="1" smtClean="0"/>
              <a:t>Xamarin.Android</a:t>
            </a:r>
            <a:r>
              <a:rPr lang="en-IN" dirty="0" smtClean="0"/>
              <a:t> or </a:t>
            </a:r>
            <a:r>
              <a:rPr lang="en-IN" dirty="0" err="1" smtClean="0"/>
              <a:t>Xamarin.iOS</a:t>
            </a:r>
            <a:r>
              <a:rPr lang="en-IN" dirty="0" smtClean="0"/>
              <a:t> to learn </a:t>
            </a:r>
            <a:r>
              <a:rPr lang="en-IN" dirty="0" err="1" smtClean="0"/>
              <a:t>Xamarin.Forms</a:t>
            </a:r>
            <a:endParaRPr lang="en-IN" dirty="0"/>
          </a:p>
        </p:txBody>
      </p:sp>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solidFill>
                  <a:srgbClr val="FF4040"/>
                </a:solidFill>
              </a:rPr>
              <a:t>Question?</a:t>
            </a:r>
          </a:p>
        </p:txBody>
      </p:sp>
      <p:sp>
        <p:nvSpPr>
          <p:cNvPr id="3" name="TextBox 2"/>
          <p:cNvSpPr txBox="1"/>
          <p:nvPr/>
        </p:nvSpPr>
        <p:spPr>
          <a:xfrm>
            <a:off x="3594100" y="5054600"/>
            <a:ext cx="5130800" cy="923330"/>
          </a:xfrm>
          <a:prstGeom prst="rect">
            <a:avLst/>
          </a:prstGeom>
          <a:noFill/>
        </p:spPr>
        <p:txBody>
          <a:bodyPr wrap="square" rtlCol="0">
            <a:spAutoFit/>
          </a:bodyPr>
          <a:lstStyle/>
          <a:p>
            <a:pPr algn="ctr"/>
            <a:r>
              <a:rPr lang="en-IN" sz="5400" dirty="0" smtClean="0"/>
              <a:t>No</a:t>
            </a:r>
            <a:endParaRPr lang="en-IN" dirty="0"/>
          </a:p>
        </p:txBody>
      </p:sp>
    </p:spTree>
    <p:extLst>
      <p:ext uri="{BB962C8B-B14F-4D97-AF65-F5344CB8AC3E}">
        <p14:creationId xmlns:p14="http://schemas.microsoft.com/office/powerpoint/2010/main" val="3296127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solidFill>
                  <a:srgbClr val="FF4040"/>
                </a:solidFill>
              </a:rPr>
              <a:t>Tools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0" y="1955800"/>
            <a:ext cx="4838421" cy="2638552"/>
          </a:xfrm>
          <a:prstGeom prst="rect">
            <a:avLst/>
          </a:prstGeom>
        </p:spPr>
      </p:pic>
      <p:sp>
        <p:nvSpPr>
          <p:cNvPr id="9" name="TextBox 8"/>
          <p:cNvSpPr txBox="1"/>
          <p:nvPr/>
        </p:nvSpPr>
        <p:spPr>
          <a:xfrm>
            <a:off x="6286500" y="4902200"/>
            <a:ext cx="4838421" cy="584775"/>
          </a:xfrm>
          <a:prstGeom prst="rect">
            <a:avLst/>
          </a:prstGeom>
          <a:noFill/>
        </p:spPr>
        <p:txBody>
          <a:bodyPr wrap="square" rtlCol="0">
            <a:spAutoFit/>
          </a:bodyPr>
          <a:lstStyle/>
          <a:p>
            <a:pPr algn="ctr"/>
            <a:r>
              <a:rPr lang="en-IN" sz="3200" dirty="0" smtClean="0"/>
              <a:t>Android+ iOS</a:t>
            </a:r>
            <a:endParaRPr lang="en-IN" sz="3200" dirty="0"/>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9160" t="25815" r="30551" b="25837"/>
          <a:stretch/>
        </p:blipFill>
        <p:spPr>
          <a:xfrm>
            <a:off x="1460499" y="1955800"/>
            <a:ext cx="3301999" cy="2971800"/>
          </a:xfrm>
          <a:prstGeom prst="rect">
            <a:avLst/>
          </a:prstGeom>
        </p:spPr>
      </p:pic>
      <p:sp>
        <p:nvSpPr>
          <p:cNvPr id="11" name="TextBox 10"/>
          <p:cNvSpPr txBox="1"/>
          <p:nvPr/>
        </p:nvSpPr>
        <p:spPr>
          <a:xfrm>
            <a:off x="692289" y="4902200"/>
            <a:ext cx="4838421" cy="815608"/>
          </a:xfrm>
          <a:prstGeom prst="rect">
            <a:avLst/>
          </a:prstGeom>
          <a:noFill/>
        </p:spPr>
        <p:txBody>
          <a:bodyPr wrap="square" rtlCol="0">
            <a:spAutoFit/>
          </a:bodyPr>
          <a:lstStyle/>
          <a:p>
            <a:pPr algn="ctr"/>
            <a:r>
              <a:rPr lang="en-IN" sz="3200" dirty="0" smtClean="0"/>
              <a:t>Android + Windows + iOS</a:t>
            </a:r>
          </a:p>
          <a:p>
            <a:pPr algn="ctr"/>
            <a:r>
              <a:rPr lang="en-IN" sz="1500" dirty="0" smtClean="0"/>
              <a:t>(need any mac device) </a:t>
            </a:r>
            <a:endParaRPr lang="en-IN" sz="1500" dirty="0"/>
          </a:p>
        </p:txBody>
      </p:sp>
    </p:spTree>
    <p:extLst>
      <p:ext uri="{BB962C8B-B14F-4D97-AF65-F5344CB8AC3E}">
        <p14:creationId xmlns:p14="http://schemas.microsoft.com/office/powerpoint/2010/main" val="803869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977</Words>
  <Application>Microsoft Office PowerPoint</Application>
  <PresentationFormat>Widescreen</PresentationFormat>
  <Paragraphs>249</Paragraphs>
  <Slides>26</Slides>
  <Notes>24</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26</vt:i4>
      </vt:variant>
    </vt:vector>
  </HeadingPairs>
  <TitlesOfParts>
    <vt:vector size="42" baseType="lpstr">
      <vt:lpstr>ＭＳ Ｐゴシック</vt:lpstr>
      <vt:lpstr>Arial</vt:lpstr>
      <vt:lpstr>Avenir LT Pro 45 Book</vt:lpstr>
      <vt:lpstr>Calibri</vt:lpstr>
      <vt:lpstr>Calibri Light</vt:lpstr>
      <vt:lpstr>Consolas</vt:lpstr>
      <vt:lpstr>Helvetica</vt:lpstr>
      <vt:lpstr>Helvetica Light</vt:lpstr>
      <vt:lpstr>Roboto Light</vt:lpstr>
      <vt:lpstr>Segoe UI</vt:lpstr>
      <vt:lpstr>Segoe UI Light</vt:lpstr>
      <vt:lpstr>Times New Roman</vt:lpstr>
      <vt:lpstr>Wingdings</vt:lpstr>
      <vt:lpstr>Office Theme</vt:lpstr>
      <vt:lpstr>5-30629_Build_Template_WHITE</vt:lpstr>
      <vt:lpstr>1_5-30629_Build_Template_WHITE</vt:lpstr>
      <vt:lpstr>Xamarin.Forms Quickstart</vt:lpstr>
      <vt:lpstr>What you will learn</vt:lpstr>
      <vt:lpstr>Xamarin.Forms</vt:lpstr>
      <vt:lpstr>Xamarin.Forms</vt:lpstr>
      <vt:lpstr>Architecture</vt:lpstr>
      <vt:lpstr>PowerPoint Presentation</vt:lpstr>
      <vt:lpstr>Architecture</vt:lpstr>
      <vt:lpstr>Do I need to know about Xamarin.Android or Xamarin.iOS to learn Xamarin.Forms</vt:lpstr>
      <vt:lpstr>PowerPoint Presentation</vt:lpstr>
      <vt:lpstr>PowerPoint Presentation</vt:lpstr>
      <vt:lpstr>Layouts</vt:lpstr>
      <vt:lpstr>Controls</vt:lpstr>
      <vt:lpstr>PowerPoint Presentation</vt:lpstr>
      <vt:lpstr>Architecture</vt:lpstr>
      <vt:lpstr>Mono</vt:lpstr>
      <vt:lpstr>Xamarin.Android</vt:lpstr>
      <vt:lpstr>Xamarin.iOS</vt:lpstr>
      <vt:lpstr>Architecture</vt:lpstr>
      <vt:lpstr>PowerPoint Presentation</vt:lpstr>
      <vt:lpstr>✓ Always up-to-date</vt:lpstr>
      <vt:lpstr>Libraries &amp; Tools</vt:lpstr>
      <vt:lpstr>Frameworks</vt:lpstr>
      <vt:lpstr>Continuous Integration &amp; Delivery</vt:lpstr>
      <vt:lpstr>Intelligent Clouds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Xamarin.Forms Quickstart</dc:title>
  <dc:creator>HM-DELL-LOGESH</dc:creator>
  <cp:lastModifiedBy>HM-DELL-LOGESH</cp:lastModifiedBy>
  <cp:revision>31</cp:revision>
  <dcterms:created xsi:type="dcterms:W3CDTF">2020-09-11T18:00:28Z</dcterms:created>
  <dcterms:modified xsi:type="dcterms:W3CDTF">2020-09-12T04:24:01Z</dcterms:modified>
</cp:coreProperties>
</file>