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4" r:id="rId3"/>
  </p:sldMasterIdLst>
  <p:notesMasterIdLst>
    <p:notesMasterId r:id="rId28"/>
  </p:notesMasterIdLst>
  <p:sldIdLst>
    <p:sldId id="257" r:id="rId4"/>
    <p:sldId id="258" r:id="rId5"/>
    <p:sldId id="280" r:id="rId6"/>
    <p:sldId id="283" r:id="rId7"/>
    <p:sldId id="282" r:id="rId8"/>
    <p:sldId id="287" r:id="rId9"/>
    <p:sldId id="293" r:id="rId10"/>
    <p:sldId id="281" r:id="rId11"/>
    <p:sldId id="288" r:id="rId12"/>
    <p:sldId id="297" r:id="rId13"/>
    <p:sldId id="284" r:id="rId14"/>
    <p:sldId id="285" r:id="rId15"/>
    <p:sldId id="290" r:id="rId16"/>
    <p:sldId id="291" r:id="rId17"/>
    <p:sldId id="292" r:id="rId18"/>
    <p:sldId id="301" r:id="rId19"/>
    <p:sldId id="289" r:id="rId20"/>
    <p:sldId id="295" r:id="rId21"/>
    <p:sldId id="294" r:id="rId22"/>
    <p:sldId id="296" r:id="rId23"/>
    <p:sldId id="299" r:id="rId24"/>
    <p:sldId id="300" r:id="rId25"/>
    <p:sldId id="29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259" autoAdjust="0"/>
  </p:normalViewPr>
  <p:slideViewPr>
    <p:cSldViewPr snapToGrid="0">
      <p:cViewPr>
        <p:scale>
          <a:sx n="80" d="100"/>
          <a:sy n="80"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30F4-4244-4309-B138-1F23FF999583}"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839F4-382D-4B2F-8A45-8AF5588BD4F7}" type="slidenum">
              <a:rPr lang="en-IN" smtClean="0"/>
              <a:t>‹#›</a:t>
            </a:fld>
            <a:endParaRPr lang="en-IN"/>
          </a:p>
        </p:txBody>
      </p:sp>
    </p:spTree>
    <p:extLst>
      <p:ext uri="{BB962C8B-B14F-4D97-AF65-F5344CB8AC3E}">
        <p14:creationId xmlns:p14="http://schemas.microsoft.com/office/powerpoint/2010/main" val="119916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816142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254054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428019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427018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2106394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Testablity</a:t>
            </a:r>
            <a:r>
              <a:rPr lang="en-IN"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247568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Testablity</a:t>
            </a:r>
            <a:r>
              <a:rPr lang="en-IN"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107986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Polymorphism </a:t>
            </a:r>
          </a:p>
          <a:p>
            <a:endParaRPr lang="en-IN" dirty="0"/>
          </a:p>
          <a:p>
            <a:r>
              <a:rPr lang="en-IN" dirty="0"/>
              <a:t>Class or Function contains if statement, It will do multiple task our clean code concept says the function or class must to one task just remember it</a:t>
            </a:r>
          </a:p>
          <a:p>
            <a:endParaRPr lang="en-IN" dirty="0"/>
          </a:p>
          <a:p>
            <a:r>
              <a:rPr lang="en-IN" dirty="0"/>
              <a:t>OCP Principle</a:t>
            </a:r>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304495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software entities (classes, modules, functions, etc.) should be open for extension, but closed for modification."</a:t>
            </a:r>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251800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 (Human-&gt;Animal vs. User-&gt;</a:t>
            </a:r>
            <a:r>
              <a:rPr lang="en-US" b="0" i="0" dirty="0" err="1">
                <a:solidFill>
                  <a:srgbClr val="24292E"/>
                </a:solidFill>
                <a:effectLst/>
                <a:latin typeface="-apple-system"/>
              </a:rPr>
              <a:t>UserDetails</a:t>
            </a:r>
            <a:r>
              <a:rPr lang="en-US" b="0" i="0" dirty="0">
                <a:solidFill>
                  <a:srgbClr val="24292E"/>
                </a:solidFill>
                <a:effectLst/>
                <a:latin typeface="-apple-system"/>
              </a:rPr>
              <a:t>).</a:t>
            </a:r>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1637574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If any changes done, you have to change in multiple places </a:t>
            </a:r>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20</a:t>
            </a:fld>
            <a:endParaRPr lang="en-US"/>
          </a:p>
        </p:txBody>
      </p:sp>
    </p:spTree>
    <p:extLst>
      <p:ext uri="{BB962C8B-B14F-4D97-AF65-F5344CB8AC3E}">
        <p14:creationId xmlns:p14="http://schemas.microsoft.com/office/powerpoint/2010/main" val="19541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3950373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If any changes done, you have to change in multiple places </a:t>
            </a:r>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329644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If any changes done, you have to change in multiple places </a:t>
            </a:r>
            <a:endParaRPr lang="en-IN" dirty="0"/>
          </a:p>
        </p:txBody>
      </p:sp>
      <p:sp>
        <p:nvSpPr>
          <p:cNvPr id="4" name="Slide Number Placeholder 3"/>
          <p:cNvSpPr>
            <a:spLocks noGrp="1"/>
          </p:cNvSpPr>
          <p:nvPr>
            <p:ph type="sldNum" sz="quarter" idx="5"/>
          </p:nvPr>
        </p:nvSpPr>
        <p:spPr/>
        <p:txBody>
          <a:bodyPr/>
          <a:lstStyle/>
          <a:p>
            <a:fld id="{E0AE778D-2A57-4226-B72B-26EA3CA60131}" type="slidenum">
              <a:rPr lang="en-US" smtClean="0"/>
              <a:t>22</a:t>
            </a:fld>
            <a:endParaRPr lang="en-US"/>
          </a:p>
        </p:txBody>
      </p:sp>
    </p:spTree>
    <p:extLst>
      <p:ext uri="{BB962C8B-B14F-4D97-AF65-F5344CB8AC3E}">
        <p14:creationId xmlns:p14="http://schemas.microsoft.com/office/powerpoint/2010/main" val="2479027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738296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6/5/2021</a:t>
            </a:fld>
            <a:endParaRPr kumimoji="0" lang="en-US" sz="1800" b="0" i="0" u="none" strike="noStrike" kern="0" cap="none" spc="0" normalizeH="0" baseline="0" noProof="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6092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253092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5087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310946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409108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4103600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399968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Makes you better developer</a:t>
            </a:r>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82407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74217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50137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662934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182187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217169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007338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895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546697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3029556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3204916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769196169"/>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6560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92905116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9492141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4354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8952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6137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6726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084211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417157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879725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6909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F8F8C3-CC6E-4EA4-AAE8-D63B792DFA3F}"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289990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304178782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40547165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57610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9271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Section Title Plain">
    <p:bg>
      <p:bgPr>
        <a:solidFill>
          <a:srgbClr val="512BD4"/>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5FBF803-339B-4E0D-8A67-E0D2FF834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3" y="1273483"/>
            <a:ext cx="2780170" cy="2780170"/>
          </a:xfrm>
          <a:prstGeom prst="rect">
            <a:avLst/>
          </a:prstGeom>
        </p:spPr>
      </p:pic>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algn="l" defTabSz="914358" rtl="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latin typeface="Segoe UI"/>
                <a:ea typeface="+mn-ea"/>
                <a:cs typeface="+mn-cs"/>
              </a:rPr>
              <a:t>.NET</a:t>
            </a:r>
          </a:p>
        </p:txBody>
      </p:sp>
    </p:spTree>
    <p:extLst>
      <p:ext uri="{BB962C8B-B14F-4D97-AF65-F5344CB8AC3E}">
        <p14:creationId xmlns:p14="http://schemas.microsoft.com/office/powerpoint/2010/main" val="19854046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30148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30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8" y="286381"/>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Slide Number Placeholder 3"/>
          <p:cNvSpPr>
            <a:spLocks noGrp="1"/>
          </p:cNvSpPr>
          <p:nvPr>
            <p:ph type="sldNum" sz="quarter" idx="15"/>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383353757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Section Title Plain">
    <p:bg>
      <p:bgPr>
        <a:solidFill>
          <a:srgbClr val="F8F8F8"/>
        </a:solidFill>
        <a:effectLst/>
      </p:bgPr>
    </p:bg>
    <p:spTree>
      <p:nvGrpSpPr>
        <p:cNvPr id="1" name=""/>
        <p:cNvGrpSpPr/>
        <p:nvPr/>
      </p:nvGrpSpPr>
      <p:grpSpPr>
        <a:xfrm>
          <a:off x="0" y="0"/>
          <a:ext cx="0" cy="0"/>
          <a:chOff x="0" y="0"/>
          <a:chExt cx="0" cy="0"/>
        </a:xfrm>
      </p:grpSpPr>
      <p:pic>
        <p:nvPicPr>
          <p:cNvPr id="7" name="Picture 6" descr="A picture containing object&#10;&#10;Description automatically generated">
            <a:extLst>
              <a:ext uri="{FF2B5EF4-FFF2-40B4-BE49-F238E27FC236}">
                <a16:creationId xmlns:a16="http://schemas.microsoft.com/office/drawing/2014/main" id="{E1C4910A-CEDF-4853-853A-E8B621D64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538" y="1737520"/>
            <a:ext cx="3382962" cy="3382962"/>
          </a:xfrm>
          <a:prstGeom prst="rect">
            <a:avLst/>
          </a:prstGeom>
        </p:spPr>
      </p:pic>
      <p:pic>
        <p:nvPicPr>
          <p:cNvPr id="1026" name="Picture 2" descr="Sparkling Heart on Microsoft Windows 10 October 2018 Update">
            <a:extLst>
              <a:ext uri="{FF2B5EF4-FFF2-40B4-BE49-F238E27FC236}">
                <a16:creationId xmlns:a16="http://schemas.microsoft.com/office/drawing/2014/main" id="{BD0612A8-A821-49F0-9067-A03F3D4DD26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24501" y="28575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417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2700" y="289511"/>
            <a:ext cx="9372380" cy="899665"/>
          </a:xfrm>
        </p:spPr>
        <p:txBody>
          <a:bodyPr/>
          <a:lstStyle/>
          <a:p>
            <a:r>
              <a:rPr lang="en-US"/>
              <a:t>Click to edit Master title style</a:t>
            </a:r>
          </a:p>
        </p:txBody>
      </p:sp>
      <p:pic>
        <p:nvPicPr>
          <p:cNvPr id="3" name="Picture 2" descr="A picture containing object&#10;&#10;Description automatically generated">
            <a:extLst>
              <a:ext uri="{FF2B5EF4-FFF2-40B4-BE49-F238E27FC236}">
                <a16:creationId xmlns:a16="http://schemas.microsoft.com/office/drawing/2014/main" id="{8B7DA665-26D3-4325-8606-8B75719B6B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921" y="1"/>
            <a:ext cx="1513681" cy="1513681"/>
          </a:xfrm>
          <a:prstGeom prst="rect">
            <a:avLst/>
          </a:prstGeom>
        </p:spPr>
      </p:pic>
      <p:pic>
        <p:nvPicPr>
          <p:cNvPr id="4" name="Picture 2" descr="Sparkling Heart on Microsoft Windows 10 October 2018 Update">
            <a:extLst>
              <a:ext uri="{FF2B5EF4-FFF2-40B4-BE49-F238E27FC236}">
                <a16:creationId xmlns:a16="http://schemas.microsoft.com/office/drawing/2014/main" id="{6F0A0A65-C789-4B01-8DE2-E479464046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80601" y="471090"/>
            <a:ext cx="571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871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F8F8C3-CC6E-4EA4-AAE8-D63B792DFA3F}"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933834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Section Title 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08385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38558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urple Background Subtitle">
    <p:bg>
      <p:bgPr>
        <a:solidFill>
          <a:srgbClr val="6A3F9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4678" y="1174727"/>
            <a:ext cx="9369016" cy="563458"/>
          </a:xfrm>
          <a:prstGeom prst="rect">
            <a:avLst/>
          </a:prstGeom>
        </p:spPr>
        <p:txBody>
          <a:bodyPr lIns="192024">
            <a:normAutofit/>
          </a:bodyPr>
          <a:lstStyle>
            <a:lvl1pPr marL="0" indent="0">
              <a:buNone/>
              <a:defRPr lang="en-US" sz="2700" kern="1200" smtClean="0">
                <a:solidFill>
                  <a:schemeClr val="bg1"/>
                </a:solidFill>
                <a:latin typeface="Segoe UI Light" panose="020B0502040204020203" pitchFamily="34" charset="0"/>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5" name="Slide Number Placeholder 3"/>
          <p:cNvSpPr>
            <a:spLocks noGrp="1"/>
          </p:cNvSpPr>
          <p:nvPr>
            <p:ph type="sldNum" sz="quarter" idx="15"/>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itle 2"/>
          <p:cNvSpPr>
            <a:spLocks noGrp="1"/>
          </p:cNvSpPr>
          <p:nvPr>
            <p:ph type="title"/>
          </p:nvPr>
        </p:nvSpPr>
        <p:spPr>
          <a:xfrm>
            <a:off x="554678" y="400681"/>
            <a:ext cx="10094273" cy="774046"/>
          </a:xfrm>
          <a:prstGeom prst="rect">
            <a:avLst/>
          </a:prstGeom>
        </p:spPr>
        <p:txBody>
          <a:bodyPr>
            <a:normAutofit/>
          </a:bodyPr>
          <a:lstStyle>
            <a:lvl1pPr algn="l">
              <a:defRPr sz="4800" b="0">
                <a:solidFill>
                  <a:schemeClr val="bg1"/>
                </a:solidFill>
                <a:latin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549309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FEFE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91425" tIns="91425" rIns="91425" bIns="91425" anchor="ctr" anchorCtr="0"/>
          <a:lstStyle>
            <a:lvl1pPr lvl="0" algn="ctr" rtl="0">
              <a:spcBef>
                <a:spcPts val="0"/>
              </a:spcBef>
              <a:buSzPct val="100000"/>
              <a:buFont typeface="Roboto Light"/>
              <a:defRPr sz="3200" i="1">
                <a:latin typeface="Roboto Light"/>
                <a:ea typeface="Roboto Light"/>
                <a:cs typeface="Roboto Light"/>
                <a:sym typeface="Roboto Light"/>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40404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42686331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72644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6860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29485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63407329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6333494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5276474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AF8F8C3-CC6E-4EA4-AAE8-D63B792DFA3F}"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058612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20208636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3272323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768102227"/>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29154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1384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14431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15384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1855527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6254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48916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AF8F8C3-CC6E-4EA4-AAE8-D63B792DFA3F}"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4335693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58285144"/>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98591171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252185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4564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Section Title Plain">
    <p:bg>
      <p:bgPr>
        <a:solidFill>
          <a:srgbClr val="512BD4"/>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5FBF803-339B-4E0D-8A67-E0D2FF834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3" y="1273483"/>
            <a:ext cx="2780170" cy="2780170"/>
          </a:xfrm>
          <a:prstGeom prst="rect">
            <a:avLst/>
          </a:prstGeom>
        </p:spPr>
      </p:pic>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algn="l" defTabSz="914358" rtl="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latin typeface="Segoe UI"/>
                <a:ea typeface="+mn-ea"/>
                <a:cs typeface="+mn-cs"/>
              </a:rPr>
              <a:t>.NET</a:t>
            </a:r>
          </a:p>
        </p:txBody>
      </p:sp>
    </p:spTree>
    <p:extLst>
      <p:ext uri="{BB962C8B-B14F-4D97-AF65-F5344CB8AC3E}">
        <p14:creationId xmlns:p14="http://schemas.microsoft.com/office/powerpoint/2010/main" val="3913296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84374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9796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80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Section Title Plain">
    <p:bg>
      <p:bgPr>
        <a:solidFill>
          <a:srgbClr val="F8F8F8"/>
        </a:solidFill>
        <a:effectLst/>
      </p:bgPr>
    </p:bg>
    <p:spTree>
      <p:nvGrpSpPr>
        <p:cNvPr id="1" name=""/>
        <p:cNvGrpSpPr/>
        <p:nvPr/>
      </p:nvGrpSpPr>
      <p:grpSpPr>
        <a:xfrm>
          <a:off x="0" y="0"/>
          <a:ext cx="0" cy="0"/>
          <a:chOff x="0" y="0"/>
          <a:chExt cx="0" cy="0"/>
        </a:xfrm>
      </p:grpSpPr>
      <p:pic>
        <p:nvPicPr>
          <p:cNvPr id="7" name="Picture 6" descr="A picture containing object&#10;&#10;Description automatically generated">
            <a:extLst>
              <a:ext uri="{FF2B5EF4-FFF2-40B4-BE49-F238E27FC236}">
                <a16:creationId xmlns:a16="http://schemas.microsoft.com/office/drawing/2014/main" id="{E1C4910A-CEDF-4853-853A-E8B621D64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538" y="1737520"/>
            <a:ext cx="3382962" cy="3382962"/>
          </a:xfrm>
          <a:prstGeom prst="rect">
            <a:avLst/>
          </a:prstGeom>
        </p:spPr>
      </p:pic>
      <p:pic>
        <p:nvPicPr>
          <p:cNvPr id="1026" name="Picture 2" descr="Sparkling Heart on Microsoft Windows 10 October 2018 Update">
            <a:extLst>
              <a:ext uri="{FF2B5EF4-FFF2-40B4-BE49-F238E27FC236}">
                <a16:creationId xmlns:a16="http://schemas.microsoft.com/office/drawing/2014/main" id="{BD0612A8-A821-49F0-9067-A03F3D4DD26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24501" y="28575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5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Section Title 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761113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8F8C3-CC6E-4EA4-AAE8-D63B792DFA3F}"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19765804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030239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Purple Background Subtitle">
    <p:bg>
      <p:bgPr>
        <a:solidFill>
          <a:srgbClr val="6A3F9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4678" y="1174727"/>
            <a:ext cx="9369016" cy="563458"/>
          </a:xfrm>
          <a:prstGeom prst="rect">
            <a:avLst/>
          </a:prstGeom>
        </p:spPr>
        <p:txBody>
          <a:bodyPr lIns="192024">
            <a:normAutofit/>
          </a:bodyPr>
          <a:lstStyle>
            <a:lvl1pPr marL="0" indent="0">
              <a:buNone/>
              <a:defRPr lang="en-US" sz="2700" kern="1200" smtClean="0">
                <a:solidFill>
                  <a:schemeClr val="bg1"/>
                </a:solidFill>
                <a:latin typeface="Segoe UI Light" panose="020B0502040204020203" pitchFamily="34" charset="0"/>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5" name="Slide Number Placeholder 3"/>
          <p:cNvSpPr>
            <a:spLocks noGrp="1"/>
          </p:cNvSpPr>
          <p:nvPr>
            <p:ph type="sldNum" sz="quarter" idx="15"/>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itle 2"/>
          <p:cNvSpPr>
            <a:spLocks noGrp="1"/>
          </p:cNvSpPr>
          <p:nvPr>
            <p:ph type="title"/>
          </p:nvPr>
        </p:nvSpPr>
        <p:spPr>
          <a:xfrm>
            <a:off x="554678" y="400681"/>
            <a:ext cx="10094273" cy="774046"/>
          </a:xfrm>
          <a:prstGeom prst="rect">
            <a:avLst/>
          </a:prstGeom>
        </p:spPr>
        <p:txBody>
          <a:bodyPr>
            <a:normAutofit/>
          </a:bodyPr>
          <a:lstStyle>
            <a:lvl1pPr algn="l">
              <a:defRPr sz="4800" b="0">
                <a:solidFill>
                  <a:schemeClr val="bg1"/>
                </a:solidFill>
                <a:latin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5297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FEFE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91425" tIns="91425" rIns="91425" bIns="91425" anchor="ctr" anchorCtr="0"/>
          <a:lstStyle>
            <a:lvl1pPr lvl="0" algn="ctr" rtl="0">
              <a:spcBef>
                <a:spcPts val="0"/>
              </a:spcBef>
              <a:buSzPct val="100000"/>
              <a:buFont typeface="Roboto Light"/>
              <a:defRPr sz="3200" i="1">
                <a:latin typeface="Roboto Light"/>
                <a:ea typeface="Roboto Light"/>
                <a:cs typeface="Roboto Light"/>
                <a:sym typeface="Roboto Light"/>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40404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84671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F8F8C3-CC6E-4EA4-AAE8-D63B792DFA3F}"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16692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F8F8C3-CC6E-4EA4-AAE8-D63B792DFA3F}"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151302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8F8C3-CC6E-4EA4-AAE8-D63B792DFA3F}" type="datetimeFigureOut">
              <a:rPr lang="en-IN" smtClean="0"/>
              <a:t>05-06-2021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2A5A-9D05-4B9B-B672-E42A93F87499}" type="slidenum">
              <a:rPr lang="en-IN" smtClean="0"/>
              <a:t>‹#›</a:t>
            </a:fld>
            <a:endParaRPr lang="en-IN"/>
          </a:p>
        </p:txBody>
      </p:sp>
    </p:spTree>
    <p:extLst>
      <p:ext uri="{BB962C8B-B14F-4D97-AF65-F5344CB8AC3E}">
        <p14:creationId xmlns:p14="http://schemas.microsoft.com/office/powerpoint/2010/main" val="3550050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710370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8" r:id="rId26"/>
    <p:sldLayoutId id="2147483689" r:id="rId27"/>
    <p:sldLayoutId id="2147483690" r:id="rId28"/>
    <p:sldLayoutId id="2147483691" r:id="rId29"/>
    <p:sldLayoutId id="2147483692" r:id="rId30"/>
    <p:sldLayoutId id="2147483693" r:id="rId3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4006590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2" r:id="rId17"/>
    <p:sldLayoutId id="2147483713" r:id="rId18"/>
    <p:sldLayoutId id="2147483714" r:id="rId19"/>
    <p:sldLayoutId id="2147483715" r:id="rId20"/>
    <p:sldLayoutId id="2147483716" r:id="rId21"/>
    <p:sldLayoutId id="2147483717" r:id="rId22"/>
    <p:sldLayoutId id="2147483718" r:id="rId23"/>
    <p:sldLayoutId id="2147483720" r:id="rId24"/>
    <p:sldLayoutId id="2147483721" r:id="rId25"/>
    <p:sldLayoutId id="2147483723" r:id="rId26"/>
    <p:sldLayoutId id="2147483724" r:id="rId27"/>
    <p:sldLayoutId id="2147483725" r:id="rId28"/>
    <p:sldLayoutId id="214748372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5633" y="5330654"/>
            <a:ext cx="2363079" cy="884990"/>
          </a:xfrm>
        </p:spPr>
        <p:txBody>
          <a:bodyPr/>
          <a:lstStyle/>
          <a:p>
            <a:pPr>
              <a:lnSpc>
                <a:spcPct val="200000"/>
              </a:lnSpc>
            </a:pPr>
            <a:r>
              <a:rPr lang="en-US" sz="2400" dirty="0" err="1">
                <a:latin typeface="Segoe UI" panose="020B0502040204020203" pitchFamily="34" charset="0"/>
                <a:cs typeface="Segoe UI" panose="020B0502040204020203" pitchFamily="34" charset="0"/>
              </a:rPr>
              <a:t>Logesh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Palani</a:t>
            </a:r>
            <a:endParaRPr lang="en-US" sz="24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@logeshpalani98</a:t>
            </a:r>
          </a:p>
        </p:txBody>
      </p:sp>
      <p:sp>
        <p:nvSpPr>
          <p:cNvPr id="3" name="Title 2"/>
          <p:cNvSpPr>
            <a:spLocks noGrp="1"/>
          </p:cNvSpPr>
          <p:nvPr>
            <p:ph type="title"/>
          </p:nvPr>
        </p:nvSpPr>
        <p:spPr>
          <a:xfrm>
            <a:off x="259127" y="824619"/>
            <a:ext cx="11653459" cy="1801436"/>
          </a:xfrm>
        </p:spPr>
        <p:txBody>
          <a:bodyPr/>
          <a:lstStyle/>
          <a:p>
            <a:pPr algn="ctr"/>
            <a:r>
              <a:rPr lang="en-US" sz="5400" b="1" dirty="0">
                <a:solidFill>
                  <a:srgbClr val="00B0F0"/>
                </a:solidFill>
                <a:latin typeface="Segoe UI" panose="020B0502040204020203" pitchFamily="34" charset="0"/>
                <a:cs typeface="Segoe UI" panose="020B0502040204020203" pitchFamily="34" charset="0"/>
              </a:rPr>
              <a:t>C# Coding Guidelines and Best Practices</a:t>
            </a:r>
          </a:p>
        </p:txBody>
      </p:sp>
      <p:pic>
        <p:nvPicPr>
          <p:cNvPr id="5" name="Picture 4">
            <a:extLst>
              <a:ext uri="{FF2B5EF4-FFF2-40B4-BE49-F238E27FC236}">
                <a16:creationId xmlns:a16="http://schemas.microsoft.com/office/drawing/2014/main" id="{A571A2D9-AE52-4498-87DB-1F67EDA4A9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77685" y="4943737"/>
            <a:ext cx="1658825" cy="1658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B876A19-4A44-4ADF-9285-BDC41E03B3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0212558" y="3922701"/>
            <a:ext cx="1034143" cy="3508933"/>
          </a:xfrm>
          <a:prstGeom prst="rect">
            <a:avLst/>
          </a:prstGeom>
        </p:spPr>
      </p:pic>
    </p:spTree>
    <p:extLst>
      <p:ext uri="{BB962C8B-B14F-4D97-AF65-F5344CB8AC3E}">
        <p14:creationId xmlns:p14="http://schemas.microsoft.com/office/powerpoint/2010/main" val="2606288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String</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0AD349FB-7E19-4D9E-BCDB-E7EB0181289C}"/>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7" name="Picture 6">
            <a:extLst>
              <a:ext uri="{FF2B5EF4-FFF2-40B4-BE49-F238E27FC236}">
                <a16:creationId xmlns:a16="http://schemas.microsoft.com/office/drawing/2014/main" id="{398AE082-DD8A-499A-8B77-B9776F24F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454" y="1613378"/>
            <a:ext cx="6791825" cy="2074226"/>
          </a:xfrm>
          <a:prstGeom prst="rect">
            <a:avLst/>
          </a:prstGeom>
        </p:spPr>
      </p:pic>
      <p:pic>
        <p:nvPicPr>
          <p:cNvPr id="12" name="Picture 11">
            <a:extLst>
              <a:ext uri="{FF2B5EF4-FFF2-40B4-BE49-F238E27FC236}">
                <a16:creationId xmlns:a16="http://schemas.microsoft.com/office/drawing/2014/main" id="{1F9093FC-36DF-491C-AC4C-AA8CEDF4D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4454" y="3994784"/>
            <a:ext cx="6791825" cy="2074226"/>
          </a:xfrm>
          <a:prstGeom prst="rect">
            <a:avLst/>
          </a:prstGeom>
        </p:spPr>
      </p:pic>
    </p:spTree>
    <p:extLst>
      <p:ext uri="{BB962C8B-B14F-4D97-AF65-F5344CB8AC3E}">
        <p14:creationId xmlns:p14="http://schemas.microsoft.com/office/powerpoint/2010/main" val="52645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a:xfrm>
            <a:off x="857250" y="2073909"/>
            <a:ext cx="3048000" cy="1019175"/>
          </a:xfrm>
        </p:spPr>
        <p:txBody>
          <a:bodyPr/>
          <a:lstStyle/>
          <a:p>
            <a:r>
              <a:rPr lang="en-US" dirty="0">
                <a:solidFill>
                  <a:srgbClr val="FF0000"/>
                </a:solidFill>
                <a:latin typeface="Segoe UI" panose="020B0502040204020203" pitchFamily="34" charset="0"/>
                <a:cs typeface="Segoe UI" panose="020B0502040204020203" pitchFamily="34" charset="0"/>
              </a:rPr>
              <a:t>Bad:</a:t>
            </a:r>
          </a:p>
        </p:txBody>
      </p:sp>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Lambda expression</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pic>
        <p:nvPicPr>
          <p:cNvPr id="4" name="Picture 3">
            <a:extLst>
              <a:ext uri="{FF2B5EF4-FFF2-40B4-BE49-F238E27FC236}">
                <a16:creationId xmlns:a16="http://schemas.microsoft.com/office/drawing/2014/main" id="{66A801B8-77DF-4448-B6B6-6EC3EDBDC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999" y="1119842"/>
            <a:ext cx="7366001" cy="2556435"/>
          </a:xfrm>
          <a:prstGeom prst="rect">
            <a:avLst/>
          </a:prstGeom>
        </p:spPr>
      </p:pic>
      <p:pic>
        <p:nvPicPr>
          <p:cNvPr id="7" name="Picture 6">
            <a:extLst>
              <a:ext uri="{FF2B5EF4-FFF2-40B4-BE49-F238E27FC236}">
                <a16:creationId xmlns:a16="http://schemas.microsoft.com/office/drawing/2014/main" id="{C8157558-15A0-4EFF-B6AA-9FDF53EDB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4999" y="4451462"/>
            <a:ext cx="7366001" cy="1191559"/>
          </a:xfrm>
          <a:prstGeom prst="rect">
            <a:avLst/>
          </a:prstGeom>
        </p:spPr>
      </p:pic>
      <p:sp>
        <p:nvSpPr>
          <p:cNvPr id="13" name="Title 2">
            <a:extLst>
              <a:ext uri="{FF2B5EF4-FFF2-40B4-BE49-F238E27FC236}">
                <a16:creationId xmlns:a16="http://schemas.microsoft.com/office/drawing/2014/main" id="{5EACD3D3-C21A-4581-9C56-A402A9ED0A1A}"/>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spTree>
    <p:extLst>
      <p:ext uri="{BB962C8B-B14F-4D97-AF65-F5344CB8AC3E}">
        <p14:creationId xmlns:p14="http://schemas.microsoft.com/office/powerpoint/2010/main" val="265968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Nullable</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pic>
        <p:nvPicPr>
          <p:cNvPr id="6" name="Picture 5">
            <a:extLst>
              <a:ext uri="{FF2B5EF4-FFF2-40B4-BE49-F238E27FC236}">
                <a16:creationId xmlns:a16="http://schemas.microsoft.com/office/drawing/2014/main" id="{CF50970C-DA47-42A2-8523-7BCD5813B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65" y="1913888"/>
            <a:ext cx="8738076" cy="1413512"/>
          </a:xfrm>
          <a:prstGeom prst="rect">
            <a:avLst/>
          </a:prstGeom>
        </p:spPr>
      </p:pic>
      <p:pic>
        <p:nvPicPr>
          <p:cNvPr id="9" name="Picture 8">
            <a:extLst>
              <a:ext uri="{FF2B5EF4-FFF2-40B4-BE49-F238E27FC236}">
                <a16:creationId xmlns:a16="http://schemas.microsoft.com/office/drawing/2014/main" id="{D47A2746-3BFD-49CB-8DA8-A6ADF0EA6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765" y="4072120"/>
            <a:ext cx="8738076" cy="2107419"/>
          </a:xfrm>
          <a:prstGeom prst="rect">
            <a:avLst/>
          </a:prstGeom>
        </p:spPr>
      </p:pic>
      <p:sp>
        <p:nvSpPr>
          <p:cNvPr id="16" name="Title 2">
            <a:extLst>
              <a:ext uri="{FF2B5EF4-FFF2-40B4-BE49-F238E27FC236}">
                <a16:creationId xmlns:a16="http://schemas.microsoft.com/office/drawing/2014/main" id="{784A1333-3D23-4AFE-BD88-81FCD741DE9D}"/>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spTree>
    <p:extLst>
      <p:ext uri="{BB962C8B-B14F-4D97-AF65-F5344CB8AC3E}">
        <p14:creationId xmlns:p14="http://schemas.microsoft.com/office/powerpoint/2010/main" val="326568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Type Checking</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990600" y="5041900"/>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990600" y="2023472"/>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3" name="Picture 2">
            <a:extLst>
              <a:ext uri="{FF2B5EF4-FFF2-40B4-BE49-F238E27FC236}">
                <a16:creationId xmlns:a16="http://schemas.microsoft.com/office/drawing/2014/main" id="{D51AF079-8F3E-4E86-858B-87DAD6051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1322749"/>
            <a:ext cx="6311900" cy="2524760"/>
          </a:xfrm>
          <a:prstGeom prst="rect">
            <a:avLst/>
          </a:prstGeom>
        </p:spPr>
      </p:pic>
      <p:pic>
        <p:nvPicPr>
          <p:cNvPr id="8" name="Picture 7">
            <a:extLst>
              <a:ext uri="{FF2B5EF4-FFF2-40B4-BE49-F238E27FC236}">
                <a16:creationId xmlns:a16="http://schemas.microsoft.com/office/drawing/2014/main" id="{CB5916EA-12D3-43D5-BE54-1F1BC4E99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800" y="3971246"/>
            <a:ext cx="6311900" cy="2691840"/>
          </a:xfrm>
          <a:prstGeom prst="rect">
            <a:avLst/>
          </a:prstGeom>
        </p:spPr>
      </p:pic>
    </p:spTree>
    <p:extLst>
      <p:ext uri="{BB962C8B-B14F-4D97-AF65-F5344CB8AC3E}">
        <p14:creationId xmlns:p14="http://schemas.microsoft.com/office/powerpoint/2010/main" val="36610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More Parameters</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990600" y="4033289"/>
            <a:ext cx="3308683"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990600" y="1421363"/>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12" name="Picture 11">
            <a:extLst>
              <a:ext uri="{FF2B5EF4-FFF2-40B4-BE49-F238E27FC236}">
                <a16:creationId xmlns:a16="http://schemas.microsoft.com/office/drawing/2014/main" id="{04796002-4BAA-4953-BDF5-EC3E6312D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094873"/>
            <a:ext cx="8784535" cy="1672154"/>
          </a:xfrm>
          <a:prstGeom prst="rect">
            <a:avLst/>
          </a:prstGeom>
        </p:spPr>
      </p:pic>
      <p:pic>
        <p:nvPicPr>
          <p:cNvPr id="14" name="Picture 13">
            <a:extLst>
              <a:ext uri="{FF2B5EF4-FFF2-40B4-BE49-F238E27FC236}">
                <a16:creationId xmlns:a16="http://schemas.microsoft.com/office/drawing/2014/main" id="{63C24BE2-8041-4685-9CE5-A295FCAE8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1" y="2923239"/>
            <a:ext cx="6644270" cy="3759600"/>
          </a:xfrm>
          <a:prstGeom prst="rect">
            <a:avLst/>
          </a:prstGeom>
        </p:spPr>
      </p:pic>
    </p:spTree>
    <p:extLst>
      <p:ext uri="{BB962C8B-B14F-4D97-AF65-F5344CB8AC3E}">
        <p14:creationId xmlns:p14="http://schemas.microsoft.com/office/powerpoint/2010/main" val="110130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Function should say what they do</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32183" y="4467812"/>
            <a:ext cx="3308683"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962524" y="160240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8" name="Picture 7">
            <a:extLst>
              <a:ext uri="{FF2B5EF4-FFF2-40B4-BE49-F238E27FC236}">
                <a16:creationId xmlns:a16="http://schemas.microsoft.com/office/drawing/2014/main" id="{D7684C2C-6063-4B45-9E9E-3AFA412A7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399" y="1092820"/>
            <a:ext cx="7226298" cy="2562651"/>
          </a:xfrm>
          <a:prstGeom prst="rect">
            <a:avLst/>
          </a:prstGeom>
        </p:spPr>
      </p:pic>
      <p:pic>
        <p:nvPicPr>
          <p:cNvPr id="13" name="Picture 12">
            <a:extLst>
              <a:ext uri="{FF2B5EF4-FFF2-40B4-BE49-F238E27FC236}">
                <a16:creationId xmlns:a16="http://schemas.microsoft.com/office/drawing/2014/main" id="{ABB36431-AEBC-48AB-9BBA-9C69CAB72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9265" y="4048485"/>
            <a:ext cx="7276432" cy="2580430"/>
          </a:xfrm>
          <a:prstGeom prst="rect">
            <a:avLst/>
          </a:prstGeom>
        </p:spPr>
      </p:pic>
    </p:spTree>
    <p:extLst>
      <p:ext uri="{BB962C8B-B14F-4D97-AF65-F5344CB8AC3E}">
        <p14:creationId xmlns:p14="http://schemas.microsoft.com/office/powerpoint/2010/main" val="16898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Tuple</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646930" y="4834527"/>
            <a:ext cx="3308683"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777271" y="1691218"/>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6" name="Picture 5">
            <a:extLst>
              <a:ext uri="{FF2B5EF4-FFF2-40B4-BE49-F238E27FC236}">
                <a16:creationId xmlns:a16="http://schemas.microsoft.com/office/drawing/2014/main" id="{3B59FD3A-07EB-419D-9122-CFC2A8FB7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959" y="935473"/>
            <a:ext cx="5318430" cy="3490649"/>
          </a:xfrm>
          <a:prstGeom prst="rect">
            <a:avLst/>
          </a:prstGeom>
        </p:spPr>
      </p:pic>
      <p:pic>
        <p:nvPicPr>
          <p:cNvPr id="14" name="Picture 13">
            <a:extLst>
              <a:ext uri="{FF2B5EF4-FFF2-40B4-BE49-F238E27FC236}">
                <a16:creationId xmlns:a16="http://schemas.microsoft.com/office/drawing/2014/main" id="{A5CC9DDD-B79B-4810-9E87-C7402B8EA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7960" y="4666592"/>
            <a:ext cx="5318430" cy="1813352"/>
          </a:xfrm>
          <a:prstGeom prst="rect">
            <a:avLst/>
          </a:prstGeom>
        </p:spPr>
      </p:pic>
    </p:spTree>
    <p:extLst>
      <p:ext uri="{BB962C8B-B14F-4D97-AF65-F5344CB8AC3E}">
        <p14:creationId xmlns:p14="http://schemas.microsoft.com/office/powerpoint/2010/main" val="412944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Polymorphism</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636000" y="5838825"/>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2209800" y="5846762"/>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17" name="Picture 16">
            <a:extLst>
              <a:ext uri="{FF2B5EF4-FFF2-40B4-BE49-F238E27FC236}">
                <a16:creationId xmlns:a16="http://schemas.microsoft.com/office/drawing/2014/main" id="{7D99186F-944F-4B2E-8EC6-B6890195E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0" y="1688096"/>
            <a:ext cx="5956300" cy="3328521"/>
          </a:xfrm>
          <a:prstGeom prst="rect">
            <a:avLst/>
          </a:prstGeom>
        </p:spPr>
      </p:pic>
      <p:pic>
        <p:nvPicPr>
          <p:cNvPr id="19" name="Picture 18">
            <a:extLst>
              <a:ext uri="{FF2B5EF4-FFF2-40B4-BE49-F238E27FC236}">
                <a16:creationId xmlns:a16="http://schemas.microsoft.com/office/drawing/2014/main" id="{BF7A83F2-B7E4-43B0-A713-E608428B97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2600" y="322167"/>
            <a:ext cx="5124450" cy="5440960"/>
          </a:xfrm>
          <a:prstGeom prst="rect">
            <a:avLst/>
          </a:prstGeom>
        </p:spPr>
      </p:pic>
    </p:spTree>
    <p:extLst>
      <p:ext uri="{BB962C8B-B14F-4D97-AF65-F5344CB8AC3E}">
        <p14:creationId xmlns:p14="http://schemas.microsoft.com/office/powerpoint/2010/main" val="304315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OCP</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5938962" y="272047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838200" y="2683542"/>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8" name="Picture 7">
            <a:extLst>
              <a:ext uri="{FF2B5EF4-FFF2-40B4-BE49-F238E27FC236}">
                <a16:creationId xmlns:a16="http://schemas.microsoft.com/office/drawing/2014/main" id="{F520D01E-9BAF-4CDA-9A66-0AF86C1FF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8426" y="229604"/>
            <a:ext cx="3370536" cy="6552698"/>
          </a:xfrm>
          <a:prstGeom prst="rect">
            <a:avLst/>
          </a:prstGeom>
        </p:spPr>
      </p:pic>
      <p:pic>
        <p:nvPicPr>
          <p:cNvPr id="12" name="Picture 11">
            <a:extLst>
              <a:ext uri="{FF2B5EF4-FFF2-40B4-BE49-F238E27FC236}">
                <a16:creationId xmlns:a16="http://schemas.microsoft.com/office/drawing/2014/main" id="{FCE51ED3-6CD3-4B68-AB92-DBB67063B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9188" y="547436"/>
            <a:ext cx="4101316" cy="5763127"/>
          </a:xfrm>
          <a:prstGeom prst="rect">
            <a:avLst/>
          </a:prstGeom>
        </p:spPr>
      </p:pic>
    </p:spTree>
    <p:extLst>
      <p:ext uri="{BB962C8B-B14F-4D97-AF65-F5344CB8AC3E}">
        <p14:creationId xmlns:p14="http://schemas.microsoft.com/office/powerpoint/2010/main" val="78977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Composition over Inheritance</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7994317" y="5904424"/>
            <a:ext cx="3308683"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2486524" y="592288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3" name="Picture 2">
            <a:extLst>
              <a:ext uri="{FF2B5EF4-FFF2-40B4-BE49-F238E27FC236}">
                <a16:creationId xmlns:a16="http://schemas.microsoft.com/office/drawing/2014/main" id="{43C3D515-B275-405C-AD8F-FD16F0C46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400" y="1223595"/>
            <a:ext cx="5461000" cy="4552107"/>
          </a:xfrm>
          <a:prstGeom prst="rect">
            <a:avLst/>
          </a:prstGeom>
        </p:spPr>
      </p:pic>
      <p:pic>
        <p:nvPicPr>
          <p:cNvPr id="6" name="Picture 5">
            <a:extLst>
              <a:ext uri="{FF2B5EF4-FFF2-40B4-BE49-F238E27FC236}">
                <a16:creationId xmlns:a16="http://schemas.microsoft.com/office/drawing/2014/main" id="{8E049D02-F993-4489-9E27-F53A2461D5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900" y="1223595"/>
            <a:ext cx="4872390" cy="4552107"/>
          </a:xfrm>
          <a:prstGeom prst="rect">
            <a:avLst/>
          </a:prstGeom>
        </p:spPr>
      </p:pic>
    </p:spTree>
    <p:extLst>
      <p:ext uri="{BB962C8B-B14F-4D97-AF65-F5344CB8AC3E}">
        <p14:creationId xmlns:p14="http://schemas.microsoft.com/office/powerpoint/2010/main" val="26504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E2DDF4-48BD-4D64-864E-DB1691A4B307}"/>
              </a:ext>
            </a:extLst>
          </p:cNvPr>
          <p:cNvSpPr>
            <a:spLocks noGrp="1"/>
          </p:cNvSpPr>
          <p:nvPr>
            <p:ph type="body" sz="quarter" idx="10"/>
          </p:nvPr>
        </p:nvSpPr>
        <p:spPr>
          <a:xfrm>
            <a:off x="997226" y="2084363"/>
            <a:ext cx="10830339" cy="1614481"/>
          </a:xfrm>
        </p:spPr>
        <p:txBody>
          <a:bodyPr>
            <a:normAutofit fontScale="85000" lnSpcReduction="20000"/>
          </a:bodyPr>
          <a:lstStyle/>
          <a:p>
            <a:pPr>
              <a:lnSpc>
                <a:spcPct val="150000"/>
              </a:lnSpc>
            </a:pPr>
            <a:r>
              <a:rPr lang="en-US" sz="3000" b="0" i="0" dirty="0">
                <a:solidFill>
                  <a:srgbClr val="24292E"/>
                </a:solidFill>
                <a:effectLst/>
                <a:latin typeface="Segoe UI" panose="020B0502040204020203" pitchFamily="34" charset="0"/>
                <a:cs typeface="Segoe UI" panose="020B0502040204020203" pitchFamily="34" charset="0"/>
              </a:rPr>
              <a:t> 	This is not a style guide. It's a guide to producing readable, reusable, and refactorable Software Engineering in general. Just enforcing developers to follow the rules or standards</a:t>
            </a:r>
            <a:endParaRPr lang="en-US" sz="3000" dirty="0">
              <a:solidFill>
                <a:schemeClr val="tx1"/>
              </a:solidFill>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p:txBody>
          <a:bodyPr/>
          <a:lstStyle/>
          <a:p>
            <a:r>
              <a:rPr lang="en-US" dirty="0">
                <a:solidFill>
                  <a:srgbClr val="00B0F0"/>
                </a:solidFill>
                <a:latin typeface="Segoe UI" panose="020B0502040204020203" pitchFamily="34" charset="0"/>
                <a:cs typeface="Segoe UI" panose="020B0502040204020203" pitchFamily="34" charset="0"/>
              </a:rPr>
              <a:t>Why Clean Code?</a:t>
            </a:r>
          </a:p>
        </p:txBody>
      </p:sp>
    </p:spTree>
    <p:extLst>
      <p:ext uri="{BB962C8B-B14F-4D97-AF65-F5344CB8AC3E}">
        <p14:creationId xmlns:p14="http://schemas.microsoft.com/office/powerpoint/2010/main" val="400141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DRY </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7994317" y="5904424"/>
            <a:ext cx="3308683"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2486524" y="592288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8" name="Picture 7">
            <a:extLst>
              <a:ext uri="{FF2B5EF4-FFF2-40B4-BE49-F238E27FC236}">
                <a16:creationId xmlns:a16="http://schemas.microsoft.com/office/drawing/2014/main" id="{47712908-C07A-499D-AC64-A17624DF01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559" y="1076410"/>
            <a:ext cx="4447965" cy="4828014"/>
          </a:xfrm>
          <a:prstGeom prst="rect">
            <a:avLst/>
          </a:prstGeom>
        </p:spPr>
      </p:pic>
      <p:pic>
        <p:nvPicPr>
          <p:cNvPr id="14" name="Picture 13">
            <a:extLst>
              <a:ext uri="{FF2B5EF4-FFF2-40B4-BE49-F238E27FC236}">
                <a16:creationId xmlns:a16="http://schemas.microsoft.com/office/drawing/2014/main" id="{AA87B44E-BA2A-4686-AE16-8908384F1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478" y="2396774"/>
            <a:ext cx="4861466" cy="2462418"/>
          </a:xfrm>
          <a:prstGeom prst="rect">
            <a:avLst/>
          </a:prstGeom>
        </p:spPr>
      </p:pic>
    </p:spTree>
    <p:extLst>
      <p:ext uri="{BB962C8B-B14F-4D97-AF65-F5344CB8AC3E}">
        <p14:creationId xmlns:p14="http://schemas.microsoft.com/office/powerpoint/2010/main" val="176635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Don’t use throw ex</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7881582" y="4649699"/>
            <a:ext cx="1926297"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2499049" y="4724764"/>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3" name="Picture 2">
            <a:extLst>
              <a:ext uri="{FF2B5EF4-FFF2-40B4-BE49-F238E27FC236}">
                <a16:creationId xmlns:a16="http://schemas.microsoft.com/office/drawing/2014/main" id="{4E5F0221-53B9-4043-B42E-4E3C4B07B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38" y="2308156"/>
            <a:ext cx="4543923" cy="2000683"/>
          </a:xfrm>
          <a:prstGeom prst="rect">
            <a:avLst/>
          </a:prstGeom>
        </p:spPr>
      </p:pic>
      <p:pic>
        <p:nvPicPr>
          <p:cNvPr id="6" name="Picture 5">
            <a:extLst>
              <a:ext uri="{FF2B5EF4-FFF2-40B4-BE49-F238E27FC236}">
                <a16:creationId xmlns:a16="http://schemas.microsoft.com/office/drawing/2014/main" id="{3A198B56-E964-44EB-9048-10F106FE4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743" y="2308156"/>
            <a:ext cx="4653057" cy="2048734"/>
          </a:xfrm>
          <a:prstGeom prst="rect">
            <a:avLst/>
          </a:prstGeom>
        </p:spPr>
      </p:pic>
    </p:spTree>
    <p:extLst>
      <p:ext uri="{BB962C8B-B14F-4D97-AF65-F5344CB8AC3E}">
        <p14:creationId xmlns:p14="http://schemas.microsoft.com/office/powerpoint/2010/main" val="4105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F20464-28C9-4C2C-831B-3F2323816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321" y="2073033"/>
            <a:ext cx="5242481" cy="3408788"/>
          </a:xfrm>
          <a:prstGeom prst="rect">
            <a:avLst/>
          </a:prstGeom>
        </p:spPr>
      </p:pic>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Use multi catch</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7881582" y="5479558"/>
            <a:ext cx="1926297" cy="1169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5" name="Title 2">
            <a:extLst>
              <a:ext uri="{FF2B5EF4-FFF2-40B4-BE49-F238E27FC236}">
                <a16:creationId xmlns:a16="http://schemas.microsoft.com/office/drawing/2014/main" id="{3D189ACF-FDFB-4413-B61F-4E632A5C15EC}"/>
              </a:ext>
            </a:extLst>
          </p:cNvPr>
          <p:cNvSpPr txBox="1">
            <a:spLocks/>
          </p:cNvSpPr>
          <p:nvPr/>
        </p:nvSpPr>
        <p:spPr>
          <a:xfrm>
            <a:off x="2384121" y="562968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4" name="Picture 3">
            <a:extLst>
              <a:ext uri="{FF2B5EF4-FFF2-40B4-BE49-F238E27FC236}">
                <a16:creationId xmlns:a16="http://schemas.microsoft.com/office/drawing/2014/main" id="{42C7D62C-0567-47F5-B13D-8F4BFE1DA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467" y="2057775"/>
            <a:ext cx="5017013" cy="3388356"/>
          </a:xfrm>
          <a:prstGeom prst="rect">
            <a:avLst/>
          </a:prstGeom>
        </p:spPr>
      </p:pic>
    </p:spTree>
    <p:extLst>
      <p:ext uri="{BB962C8B-B14F-4D97-AF65-F5344CB8AC3E}">
        <p14:creationId xmlns:p14="http://schemas.microsoft.com/office/powerpoint/2010/main" val="141206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Ranges</a:t>
            </a:r>
          </a:p>
        </p:txBody>
      </p:sp>
      <p:pic>
        <p:nvPicPr>
          <p:cNvPr id="16" name="Picture 15">
            <a:extLst>
              <a:ext uri="{FF2B5EF4-FFF2-40B4-BE49-F238E27FC236}">
                <a16:creationId xmlns:a16="http://schemas.microsoft.com/office/drawing/2014/main" id="{032F3479-05DB-4B3B-8487-E77B5C2E3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30334"/>
            <a:ext cx="5830575" cy="5026016"/>
          </a:xfrm>
          <a:prstGeom prst="rect">
            <a:avLst/>
          </a:prstGeom>
        </p:spPr>
      </p:pic>
      <p:pic>
        <p:nvPicPr>
          <p:cNvPr id="14" name="Picture 13">
            <a:extLst>
              <a:ext uri="{FF2B5EF4-FFF2-40B4-BE49-F238E27FC236}">
                <a16:creationId xmlns:a16="http://schemas.microsoft.com/office/drawing/2014/main" id="{50289A27-761A-4B83-9B76-5FF700F970BB}"/>
              </a:ext>
            </a:extLst>
          </p:cNvPr>
          <p:cNvPicPr>
            <a:picLocks noChangeAspect="1"/>
          </p:cNvPicPr>
          <p:nvPr/>
        </p:nvPicPr>
        <p:blipFill>
          <a:blip r:embed="rId4"/>
          <a:stretch>
            <a:fillRect/>
          </a:stretch>
        </p:blipFill>
        <p:spPr>
          <a:xfrm>
            <a:off x="5995465" y="3157542"/>
            <a:ext cx="5762625" cy="1371600"/>
          </a:xfrm>
          <a:prstGeom prst="rect">
            <a:avLst/>
          </a:prstGeom>
        </p:spPr>
      </p:pic>
    </p:spTree>
    <p:extLst>
      <p:ext uri="{BB962C8B-B14F-4D97-AF65-F5344CB8AC3E}">
        <p14:creationId xmlns:p14="http://schemas.microsoft.com/office/powerpoint/2010/main" val="14363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2761164" y="1557738"/>
            <a:ext cx="6525235"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281">
              <a:lnSpc>
                <a:spcPct val="60000"/>
              </a:lnSpc>
              <a:buClr>
                <a:srgbClr val="FFFFFF"/>
              </a:buClr>
              <a:buSzPct val="90000"/>
            </a:pPr>
            <a:r>
              <a:rPr lang="en-US" sz="7645" spc="0" dirty="0">
                <a:solidFill>
                  <a:srgbClr val="404040"/>
                </a:solidFill>
              </a:rPr>
              <a:t>Thank you.</a:t>
            </a:r>
          </a:p>
          <a:p>
            <a:pPr algn="ctr" defTabSz="914281">
              <a:lnSpc>
                <a:spcPct val="60000"/>
              </a:lnSpc>
              <a:buClr>
                <a:srgbClr val="FFFFFF"/>
              </a:buClr>
              <a:buSzPct val="90000"/>
            </a:pPr>
            <a:endParaRPr lang="en-US" sz="7645" spc="0" dirty="0">
              <a:solidFill>
                <a:srgbClr val="404040"/>
              </a:solidFill>
            </a:endParaRPr>
          </a:p>
        </p:txBody>
      </p:sp>
      <p:sp>
        <p:nvSpPr>
          <p:cNvPr id="8" name="TextBox 7"/>
          <p:cNvSpPr txBox="1"/>
          <p:nvPr/>
        </p:nvSpPr>
        <p:spPr>
          <a:xfrm>
            <a:off x="4146242" y="-846502"/>
            <a:ext cx="362083" cy="615480"/>
          </a:xfrm>
          <a:prstGeom prst="rect">
            <a:avLst/>
          </a:prstGeom>
          <a:noFill/>
        </p:spPr>
        <p:txBody>
          <a:bodyPr wrap="none" lIns="179259" tIns="143407" rIns="179259" bIns="143407" rtlCol="0">
            <a:spAutoFit/>
          </a:bodyPr>
          <a:lstStyle/>
          <a:p>
            <a:pPr defTabSz="914314">
              <a:lnSpc>
                <a:spcPct val="90000"/>
              </a:lnSpc>
              <a:spcAft>
                <a:spcPts val="588"/>
              </a:spcAft>
            </a:pPr>
            <a:endParaRPr lang="en-US" sz="2353" kern="0" err="1">
              <a:gradFill>
                <a:gsLst>
                  <a:gs pos="2917">
                    <a:srgbClr val="404040"/>
                  </a:gs>
                  <a:gs pos="30000">
                    <a:srgbClr val="404040"/>
                  </a:gs>
                </a:gsLst>
                <a:lin ang="5400000" scaled="0"/>
              </a:gradFill>
            </a:endParaRPr>
          </a:p>
        </p:txBody>
      </p:sp>
      <p:sp>
        <p:nvSpPr>
          <p:cNvPr id="12" name="TextBox 11"/>
          <p:cNvSpPr txBox="1"/>
          <p:nvPr/>
        </p:nvSpPr>
        <p:spPr>
          <a:xfrm>
            <a:off x="1767025" y="5134518"/>
            <a:ext cx="5825163" cy="6412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defPPr>
              <a:defRPr lang="en-US"/>
            </a:defPPr>
            <a:lvl1pPr defTabSz="914314">
              <a:defRPr sz="1961" kern="0">
                <a:solidFill>
                  <a:srgbClr val="404040"/>
                </a:solidFill>
                <a:cs typeface="Arial"/>
              </a:defRPr>
            </a:lvl1pPr>
          </a:lstStyle>
          <a:p>
            <a:r>
              <a:rPr lang="en-US" dirty="0">
                <a:latin typeface="Segoe UI" panose="020B0502040204020203" pitchFamily="34" charset="0"/>
                <a:cs typeface="Segoe UI" panose="020B0502040204020203" pitchFamily="34" charset="0"/>
              </a:rPr>
              <a:t>Logesh Palani</a:t>
            </a:r>
          </a:p>
          <a:p>
            <a:endParaRPr lang="en-US" dirty="0">
              <a:latin typeface="Segoe UI" panose="020B0502040204020203" pitchFamily="34" charset="0"/>
              <a:cs typeface="Segoe UI" panose="020B0502040204020203" pitchFamily="34" charset="0"/>
            </a:endParaRPr>
          </a:p>
        </p:txBody>
      </p:sp>
      <p:cxnSp>
        <p:nvCxnSpPr>
          <p:cNvPr id="14" name="Straight Connector 13"/>
          <p:cNvCxnSpPr/>
          <p:nvPr/>
        </p:nvCxnSpPr>
        <p:spPr>
          <a:xfrm flipV="1">
            <a:off x="1767025" y="5879670"/>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1695656" y="5462997"/>
            <a:ext cx="2983950" cy="343043"/>
          </a:xfrm>
          <a:prstGeom prst="rect">
            <a:avLst/>
          </a:prstGeom>
          <a:noFill/>
        </p:spPr>
        <p:txBody>
          <a:bodyPr wrap="square" rtlCol="0">
            <a:spAutoFit/>
          </a:bodyPr>
          <a:lstStyle/>
          <a:p>
            <a:pPr defTabSz="914314">
              <a:lnSpc>
                <a:spcPct val="130000"/>
              </a:lnSpc>
            </a:pPr>
            <a:r>
              <a:rPr lang="en-US" sz="1400" kern="0" dirty="0">
                <a:solidFill>
                  <a:srgbClr val="404040"/>
                </a:solidFill>
                <a:latin typeface="Segoe UI" panose="020B0502040204020203" pitchFamily="34" charset="0"/>
                <a:cs typeface="Segoe UI" panose="020B0502040204020203" pitchFamily="34" charset="0"/>
              </a:rPr>
              <a:t>logesh.01@hotmail.com</a:t>
            </a:r>
          </a:p>
        </p:txBody>
      </p:sp>
      <p:pic>
        <p:nvPicPr>
          <p:cNvPr id="13" name="Picture 12">
            <a:extLst>
              <a:ext uri="{FF2B5EF4-FFF2-40B4-BE49-F238E27FC236}">
                <a16:creationId xmlns:a16="http://schemas.microsoft.com/office/drawing/2014/main" id="{048A9B40-7013-4093-A2CA-B85A644A30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2152" y="3509342"/>
            <a:ext cx="1034143" cy="3508933"/>
          </a:xfrm>
          <a:prstGeom prst="rect">
            <a:avLst/>
          </a:prstGeom>
        </p:spPr>
      </p:pic>
      <p:grpSp>
        <p:nvGrpSpPr>
          <p:cNvPr id="5" name="Group 4">
            <a:extLst>
              <a:ext uri="{FF2B5EF4-FFF2-40B4-BE49-F238E27FC236}">
                <a16:creationId xmlns:a16="http://schemas.microsoft.com/office/drawing/2014/main" id="{8B34B1A6-C36D-4ED3-807D-E011FEE7B3F0}"/>
              </a:ext>
            </a:extLst>
          </p:cNvPr>
          <p:cNvGrpSpPr/>
          <p:nvPr/>
        </p:nvGrpSpPr>
        <p:grpSpPr>
          <a:xfrm>
            <a:off x="1777919" y="6090820"/>
            <a:ext cx="9823252" cy="465865"/>
            <a:chOff x="1777919" y="6237781"/>
            <a:chExt cx="9823252" cy="465865"/>
          </a:xfrm>
        </p:grpSpPr>
        <p:grpSp>
          <p:nvGrpSpPr>
            <p:cNvPr id="2" name="Group 1">
              <a:extLst>
                <a:ext uri="{FF2B5EF4-FFF2-40B4-BE49-F238E27FC236}">
                  <a16:creationId xmlns:a16="http://schemas.microsoft.com/office/drawing/2014/main" id="{AC93E2E8-9389-4B02-9666-5AFBB5FAF659}"/>
                </a:ext>
              </a:extLst>
            </p:cNvPr>
            <p:cNvGrpSpPr/>
            <p:nvPr/>
          </p:nvGrpSpPr>
          <p:grpSpPr>
            <a:xfrm>
              <a:off x="5228749" y="6280079"/>
              <a:ext cx="2342527" cy="423567"/>
              <a:chOff x="5228749" y="6280079"/>
              <a:chExt cx="2342527" cy="423567"/>
            </a:xfrm>
          </p:grpSpPr>
          <p:sp>
            <p:nvSpPr>
              <p:cNvPr id="35" name="Rectangle 17">
                <a:extLst>
                  <a:ext uri="{FF2B5EF4-FFF2-40B4-BE49-F238E27FC236}">
                    <a16:creationId xmlns:a16="http://schemas.microsoft.com/office/drawing/2014/main" id="{67EFA918-4860-4D7D-A131-11FA09EBBCAE}"/>
                  </a:ext>
                </a:extLst>
              </p:cNvPr>
              <p:cNvSpPr>
                <a:spLocks noChangeArrowheads="1"/>
              </p:cNvSpPr>
              <p:nvPr/>
            </p:nvSpPr>
            <p:spPr bwMode="auto">
              <a:xfrm>
                <a:off x="5602275" y="6309889"/>
                <a:ext cx="1969001"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a:lnSpc>
                    <a:spcPct val="100000"/>
                  </a:lnSpc>
                  <a:spcBef>
                    <a:spcPct val="0"/>
                  </a:spcBef>
                  <a:buNone/>
                </a:pPr>
                <a:r>
                  <a:rPr lang="en-IN" altLang="en-US" sz="1765" dirty="0">
                    <a:solidFill>
                      <a:schemeClr val="tx1">
                        <a:lumMod val="65000"/>
                        <a:lumOff val="35000"/>
                      </a:schemeClr>
                    </a:solidFill>
                    <a:cs typeface="Segoe UI" panose="020B0502040204020203" pitchFamily="34" charset="0"/>
                  </a:rPr>
                  <a:t>@ logeshpalani32</a:t>
                </a:r>
              </a:p>
            </p:txBody>
          </p:sp>
          <p:pic>
            <p:nvPicPr>
              <p:cNvPr id="36" name="Picture 20" descr="C:\Users\Admin\Desktop\social_twitter.png">
                <a:extLst>
                  <a:ext uri="{FF2B5EF4-FFF2-40B4-BE49-F238E27FC236}">
                    <a16:creationId xmlns:a16="http://schemas.microsoft.com/office/drawing/2014/main" id="{5AE6F732-D7C5-4869-8687-DAA1531CDC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8749" y="6280079"/>
                <a:ext cx="423526" cy="42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01D955B5-1CA1-4BD1-967A-41F07F6CAD4D}"/>
                </a:ext>
              </a:extLst>
            </p:cNvPr>
            <p:cNvGrpSpPr/>
            <p:nvPr/>
          </p:nvGrpSpPr>
          <p:grpSpPr>
            <a:xfrm>
              <a:off x="1777919" y="6268231"/>
              <a:ext cx="2342528" cy="429537"/>
              <a:chOff x="1853005" y="6202915"/>
              <a:chExt cx="2342528" cy="429537"/>
            </a:xfrm>
          </p:grpSpPr>
          <p:sp>
            <p:nvSpPr>
              <p:cNvPr id="37" name="Rectangle 14">
                <a:extLst>
                  <a:ext uri="{FF2B5EF4-FFF2-40B4-BE49-F238E27FC236}">
                    <a16:creationId xmlns:a16="http://schemas.microsoft.com/office/drawing/2014/main" id="{6ABF1CF5-C9D2-4476-BB69-20CEE9D8859C}"/>
                  </a:ext>
                </a:extLst>
              </p:cNvPr>
              <p:cNvSpPr>
                <a:spLocks noChangeArrowheads="1"/>
              </p:cNvSpPr>
              <p:nvPr/>
            </p:nvSpPr>
            <p:spPr bwMode="auto">
              <a:xfrm>
                <a:off x="2226532" y="6236734"/>
                <a:ext cx="1969001"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a:lnSpc>
                    <a:spcPct val="100000"/>
                  </a:lnSpc>
                  <a:spcBef>
                    <a:spcPct val="0"/>
                  </a:spcBef>
                  <a:buNone/>
                </a:pPr>
                <a:r>
                  <a:rPr lang="en-IN" altLang="en-US" sz="1765" dirty="0">
                    <a:solidFill>
                      <a:schemeClr val="tx1">
                        <a:lumMod val="65000"/>
                        <a:lumOff val="35000"/>
                      </a:schemeClr>
                    </a:solidFill>
                    <a:cs typeface="Segoe UI" panose="020B0502040204020203" pitchFamily="34" charset="0"/>
                  </a:rPr>
                  <a:t>@ logeshpalani32</a:t>
                </a:r>
              </a:p>
            </p:txBody>
          </p:sp>
          <p:pic>
            <p:nvPicPr>
              <p:cNvPr id="38" name="Picture 21" descr="C:\Users\Admin\Desktop\fb-icon-6957.png">
                <a:extLst>
                  <a:ext uri="{FF2B5EF4-FFF2-40B4-BE49-F238E27FC236}">
                    <a16:creationId xmlns:a16="http://schemas.microsoft.com/office/drawing/2014/main" id="{66F4540E-C18F-473F-AE8D-2F012895AE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3005" y="6202915"/>
                <a:ext cx="423526" cy="42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2938FF35-DA15-47F8-8CC2-020B52A8C0E7}"/>
                </a:ext>
              </a:extLst>
            </p:cNvPr>
            <p:cNvGrpSpPr/>
            <p:nvPr/>
          </p:nvGrpSpPr>
          <p:grpSpPr>
            <a:xfrm>
              <a:off x="9286399" y="6237781"/>
              <a:ext cx="2314772" cy="423567"/>
              <a:chOff x="9301637" y="6211670"/>
              <a:chExt cx="2314772" cy="423567"/>
            </a:xfrm>
          </p:grpSpPr>
          <p:sp>
            <p:nvSpPr>
              <p:cNvPr id="39" name="Rectangle 38">
                <a:extLst>
                  <a:ext uri="{FF2B5EF4-FFF2-40B4-BE49-F238E27FC236}">
                    <a16:creationId xmlns:a16="http://schemas.microsoft.com/office/drawing/2014/main" id="{68E194B4-91BE-41FC-BFF6-690B24D4BDB4}"/>
                  </a:ext>
                </a:extLst>
              </p:cNvPr>
              <p:cNvSpPr>
                <a:spLocks noChangeArrowheads="1"/>
              </p:cNvSpPr>
              <p:nvPr/>
            </p:nvSpPr>
            <p:spPr bwMode="auto">
              <a:xfrm>
                <a:off x="9709925" y="6242120"/>
                <a:ext cx="1906484"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eaLnBrk="1" hangingPunct="1">
                  <a:lnSpc>
                    <a:spcPct val="100000"/>
                  </a:lnSpc>
                  <a:spcBef>
                    <a:spcPct val="0"/>
                  </a:spcBef>
                  <a:buFontTx/>
                  <a:buNone/>
                </a:pPr>
                <a:r>
                  <a:rPr lang="en-IN" altLang="en-US" sz="1765" dirty="0">
                    <a:solidFill>
                      <a:schemeClr val="tx1">
                        <a:lumMod val="65000"/>
                        <a:lumOff val="35000"/>
                      </a:schemeClr>
                    </a:solidFill>
                    <a:cs typeface="Segoe UI" panose="020B0502040204020203" pitchFamily="34" charset="0"/>
                  </a:rPr>
                  <a:t>@logeshpalani32</a:t>
                </a:r>
              </a:p>
            </p:txBody>
          </p:sp>
          <p:pic>
            <p:nvPicPr>
              <p:cNvPr id="40" name="Picture 23" descr="C:\Users\Admin\Desktop\linkedin_circle_ltblue.png">
                <a:extLst>
                  <a:ext uri="{FF2B5EF4-FFF2-40B4-BE49-F238E27FC236}">
                    <a16:creationId xmlns:a16="http://schemas.microsoft.com/office/drawing/2014/main" id="{E5837220-7994-407D-9FDA-6C56FB30E5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1637" y="6211670"/>
                <a:ext cx="423526" cy="42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38971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a:xfrm>
            <a:off x="857250" y="2073909"/>
            <a:ext cx="3048000" cy="1019175"/>
          </a:xfrm>
        </p:spPr>
        <p:txBody>
          <a:bodyPr/>
          <a:lstStyle/>
          <a:p>
            <a:r>
              <a:rPr lang="en-US" dirty="0">
                <a:solidFill>
                  <a:srgbClr val="FF0000"/>
                </a:solidFill>
                <a:latin typeface="Segoe UI" panose="020B0502040204020203" pitchFamily="34" charset="0"/>
                <a:cs typeface="Segoe UI" panose="020B0502040204020203" pitchFamily="34" charset="0"/>
              </a:rPr>
              <a:t>Bad:</a:t>
            </a:r>
          </a:p>
        </p:txBody>
      </p:sp>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pic>
        <p:nvPicPr>
          <p:cNvPr id="7" name="Picture 6">
            <a:extLst>
              <a:ext uri="{FF2B5EF4-FFF2-40B4-BE49-F238E27FC236}">
                <a16:creationId xmlns:a16="http://schemas.microsoft.com/office/drawing/2014/main" id="{B43689F6-6B0A-4152-BDFB-00B3A2CA6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084074"/>
            <a:ext cx="7105650" cy="2654169"/>
          </a:xfrm>
          <a:prstGeom prst="rect">
            <a:avLst/>
          </a:prstGeom>
        </p:spPr>
      </p:pic>
      <p:pic>
        <p:nvPicPr>
          <p:cNvPr id="9" name="Picture 8">
            <a:extLst>
              <a:ext uri="{FF2B5EF4-FFF2-40B4-BE49-F238E27FC236}">
                <a16:creationId xmlns:a16="http://schemas.microsoft.com/office/drawing/2014/main" id="{638F8003-8AAF-4EA3-ACFB-F3B4DE7A8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2350" y="3892550"/>
            <a:ext cx="7124700" cy="2661285"/>
          </a:xfrm>
          <a:prstGeom prst="rect">
            <a:avLst/>
          </a:prstGeom>
        </p:spPr>
      </p:pic>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00B0F0"/>
                </a:solidFill>
                <a:latin typeface="Segoe UI" panose="020B0502040204020203" pitchFamily="34" charset="0"/>
                <a:cs typeface="Segoe UI" panose="020B0502040204020203" pitchFamily="34" charset="0"/>
              </a:rPr>
              <a:t>Naming Convention </a:t>
            </a:r>
            <a:endParaRPr lang="en-US" dirty="0">
              <a:solidFill>
                <a:srgbClr val="00B0F0"/>
              </a:solidFill>
              <a:latin typeface="Segoe UI" panose="020B0502040204020203" pitchFamily="34" charset="0"/>
              <a:cs typeface="Segoe UI" panose="020B0502040204020203" pitchFamily="34" charset="0"/>
            </a:endParaRP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0000"/>
                </a:solidFill>
                <a:latin typeface="Segoe UI" panose="020B0502040204020203" pitchFamily="34" charset="0"/>
                <a:cs typeface="Segoe UI" panose="020B0502040204020203" pitchFamily="34" charset="0"/>
              </a:rPr>
              <a:t>Bad:</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702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a:xfrm>
            <a:off x="857250" y="2073909"/>
            <a:ext cx="3048000" cy="1019175"/>
          </a:xfrm>
        </p:spPr>
        <p:txBody>
          <a:bodyPr/>
          <a:lstStyle/>
          <a:p>
            <a:r>
              <a:rPr lang="en-US" dirty="0">
                <a:solidFill>
                  <a:srgbClr val="FF0000"/>
                </a:solidFill>
                <a:latin typeface="Segoe UI" panose="020B0502040204020203" pitchFamily="34" charset="0"/>
                <a:cs typeface="Segoe UI" panose="020B0502040204020203" pitchFamily="34" charset="0"/>
              </a:rPr>
              <a:t>Bad:</a:t>
            </a:r>
          </a:p>
        </p:txBody>
      </p:sp>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Condition Statement</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4" name="Picture 3">
            <a:extLst>
              <a:ext uri="{FF2B5EF4-FFF2-40B4-BE49-F238E27FC236}">
                <a16:creationId xmlns:a16="http://schemas.microsoft.com/office/drawing/2014/main" id="{630B42E6-A69F-4938-BB43-371E8A8F6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900" y="1177628"/>
            <a:ext cx="7454900" cy="2587289"/>
          </a:xfrm>
          <a:prstGeom prst="rect">
            <a:avLst/>
          </a:prstGeom>
        </p:spPr>
      </p:pic>
      <p:pic>
        <p:nvPicPr>
          <p:cNvPr id="8" name="Picture 7">
            <a:extLst>
              <a:ext uri="{FF2B5EF4-FFF2-40B4-BE49-F238E27FC236}">
                <a16:creationId xmlns:a16="http://schemas.microsoft.com/office/drawing/2014/main" id="{9E2626A5-5714-4CFB-B3C4-9F196B225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900" y="4661198"/>
            <a:ext cx="7454900" cy="1008604"/>
          </a:xfrm>
          <a:prstGeom prst="rect">
            <a:avLst/>
          </a:prstGeom>
        </p:spPr>
      </p:pic>
    </p:spTree>
    <p:extLst>
      <p:ext uri="{BB962C8B-B14F-4D97-AF65-F5344CB8AC3E}">
        <p14:creationId xmlns:p14="http://schemas.microsoft.com/office/powerpoint/2010/main" val="331824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Condition Statement</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305800" y="5668818"/>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2705100" y="5735954"/>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6" name="Picture 5">
            <a:extLst>
              <a:ext uri="{FF2B5EF4-FFF2-40B4-BE49-F238E27FC236}">
                <a16:creationId xmlns:a16="http://schemas.microsoft.com/office/drawing/2014/main" id="{277EB6FE-B250-45A8-B4A3-65035223F1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579" y="1094873"/>
            <a:ext cx="5338481" cy="4537709"/>
          </a:xfrm>
          <a:prstGeom prst="rect">
            <a:avLst/>
          </a:prstGeom>
        </p:spPr>
      </p:pic>
      <p:pic>
        <p:nvPicPr>
          <p:cNvPr id="14" name="Picture 13">
            <a:extLst>
              <a:ext uri="{FF2B5EF4-FFF2-40B4-BE49-F238E27FC236}">
                <a16:creationId xmlns:a16="http://schemas.microsoft.com/office/drawing/2014/main" id="{172569EF-D4D3-411B-B171-734A21190C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659" y="2380656"/>
            <a:ext cx="5360700" cy="2002379"/>
          </a:xfrm>
          <a:prstGeom prst="rect">
            <a:avLst/>
          </a:prstGeom>
        </p:spPr>
      </p:pic>
    </p:spTree>
    <p:extLst>
      <p:ext uri="{BB962C8B-B14F-4D97-AF65-F5344CB8AC3E}">
        <p14:creationId xmlns:p14="http://schemas.microsoft.com/office/powerpoint/2010/main" val="325406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Condition Statement</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305800" y="5668818"/>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1689100" y="566881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3" name="Picture 2">
            <a:extLst>
              <a:ext uri="{FF2B5EF4-FFF2-40B4-BE49-F238E27FC236}">
                <a16:creationId xmlns:a16="http://schemas.microsoft.com/office/drawing/2014/main" id="{C939B60E-B1EC-42A0-A5C8-08B8E7445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109" y="1960562"/>
            <a:ext cx="5516782" cy="2936875"/>
          </a:xfrm>
          <a:prstGeom prst="rect">
            <a:avLst/>
          </a:prstGeom>
        </p:spPr>
      </p:pic>
      <p:pic>
        <p:nvPicPr>
          <p:cNvPr id="7" name="Picture 6">
            <a:extLst>
              <a:ext uri="{FF2B5EF4-FFF2-40B4-BE49-F238E27FC236}">
                <a16:creationId xmlns:a16="http://schemas.microsoft.com/office/drawing/2014/main" id="{C42F6A1C-4580-4E16-A7B9-EAD50BE46F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111" y="1094873"/>
            <a:ext cx="5516782" cy="4251167"/>
          </a:xfrm>
          <a:prstGeom prst="rect">
            <a:avLst/>
          </a:prstGeom>
        </p:spPr>
      </p:pic>
    </p:spTree>
    <p:extLst>
      <p:ext uri="{BB962C8B-B14F-4D97-AF65-F5344CB8AC3E}">
        <p14:creationId xmlns:p14="http://schemas.microsoft.com/office/powerpoint/2010/main" val="7261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Condition</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38200" y="4424218"/>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838200" y="1744517"/>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4" name="Picture 3">
            <a:extLst>
              <a:ext uri="{FF2B5EF4-FFF2-40B4-BE49-F238E27FC236}">
                <a16:creationId xmlns:a16="http://schemas.microsoft.com/office/drawing/2014/main" id="{0BA120F7-BA28-46B8-A1BF-9602C93EE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600" y="1414607"/>
            <a:ext cx="8458200" cy="1610036"/>
          </a:xfrm>
          <a:prstGeom prst="rect">
            <a:avLst/>
          </a:prstGeom>
        </p:spPr>
      </p:pic>
      <p:pic>
        <p:nvPicPr>
          <p:cNvPr id="8" name="Picture 7">
            <a:extLst>
              <a:ext uri="{FF2B5EF4-FFF2-40B4-BE49-F238E27FC236}">
                <a16:creationId xmlns:a16="http://schemas.microsoft.com/office/drawing/2014/main" id="{D8F050B7-64E8-4FB7-B524-825763EFE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600" y="4128787"/>
            <a:ext cx="8458200" cy="1610036"/>
          </a:xfrm>
          <a:prstGeom prst="rect">
            <a:avLst/>
          </a:prstGeom>
        </p:spPr>
      </p:pic>
    </p:spTree>
    <p:extLst>
      <p:ext uri="{BB962C8B-B14F-4D97-AF65-F5344CB8AC3E}">
        <p14:creationId xmlns:p14="http://schemas.microsoft.com/office/powerpoint/2010/main" val="279319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a:xfrm>
            <a:off x="857250" y="2073909"/>
            <a:ext cx="3048000" cy="1019175"/>
          </a:xfrm>
        </p:spPr>
        <p:txBody>
          <a:bodyPr/>
          <a:lstStyle/>
          <a:p>
            <a:r>
              <a:rPr lang="en-US" dirty="0">
                <a:solidFill>
                  <a:srgbClr val="FF0000"/>
                </a:solidFill>
                <a:latin typeface="Segoe UI" panose="020B0502040204020203" pitchFamily="34" charset="0"/>
                <a:cs typeface="Segoe UI" panose="020B0502040204020203" pitchFamily="34" charset="0"/>
              </a:rPr>
              <a:t>Bad:</a:t>
            </a:r>
          </a:p>
        </p:txBody>
      </p:sp>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Magic string</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sp>
        <p:nvSpPr>
          <p:cNvPr id="12" name="Title 2">
            <a:extLst>
              <a:ext uri="{FF2B5EF4-FFF2-40B4-BE49-F238E27FC236}">
                <a16:creationId xmlns:a16="http://schemas.microsoft.com/office/drawing/2014/main" id="{A22EDDC2-D6E9-46B7-9522-64E18CF044D6}"/>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pic>
        <p:nvPicPr>
          <p:cNvPr id="14" name="Picture 13">
            <a:extLst>
              <a:ext uri="{FF2B5EF4-FFF2-40B4-BE49-F238E27FC236}">
                <a16:creationId xmlns:a16="http://schemas.microsoft.com/office/drawing/2014/main" id="{9C7FF350-F06D-4DE1-9D56-79AAFD428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898" y="1774067"/>
            <a:ext cx="7232652" cy="1552893"/>
          </a:xfrm>
          <a:prstGeom prst="rect">
            <a:avLst/>
          </a:prstGeom>
        </p:spPr>
      </p:pic>
      <p:pic>
        <p:nvPicPr>
          <p:cNvPr id="17" name="Picture 16">
            <a:extLst>
              <a:ext uri="{FF2B5EF4-FFF2-40B4-BE49-F238E27FC236}">
                <a16:creationId xmlns:a16="http://schemas.microsoft.com/office/drawing/2014/main" id="{85DB195D-B735-4E9B-B473-AFF1DA8B8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899" y="3990694"/>
            <a:ext cx="7232651" cy="1935797"/>
          </a:xfrm>
          <a:prstGeom prst="rect">
            <a:avLst/>
          </a:prstGeom>
        </p:spPr>
      </p:pic>
    </p:spTree>
    <p:extLst>
      <p:ext uri="{BB962C8B-B14F-4D97-AF65-F5344CB8AC3E}">
        <p14:creationId xmlns:p14="http://schemas.microsoft.com/office/powerpoint/2010/main" val="26979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2212D5-3B7F-42C7-B1CF-83F183235F1E}"/>
              </a:ext>
            </a:extLst>
          </p:cNvPr>
          <p:cNvSpPr>
            <a:spLocks noGrp="1"/>
          </p:cNvSpPr>
          <p:nvPr>
            <p:ph type="dt" sz="half" idx="10"/>
          </p:nvPr>
        </p:nvSpPr>
        <p:spPr/>
        <p:txBody>
          <a:bodyPr/>
          <a:lstStyle/>
          <a:p>
            <a:endParaRPr lang="en-IN"/>
          </a:p>
        </p:txBody>
      </p:sp>
      <p:sp>
        <p:nvSpPr>
          <p:cNvPr id="10" name="Title 2">
            <a:extLst>
              <a:ext uri="{FF2B5EF4-FFF2-40B4-BE49-F238E27FC236}">
                <a16:creationId xmlns:a16="http://schemas.microsoft.com/office/drawing/2014/main" id="{AAE1F6D0-E99F-4F20-A105-9A04BFB6E388}"/>
              </a:ext>
            </a:extLst>
          </p:cNvPr>
          <p:cNvSpPr txBox="1">
            <a:spLocks/>
          </p:cNvSpPr>
          <p:nvPr/>
        </p:nvSpPr>
        <p:spPr>
          <a:xfrm>
            <a:off x="838200" y="75698"/>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F0"/>
                </a:solidFill>
                <a:latin typeface="Segoe UI" panose="020B0502040204020203" pitchFamily="34" charset="0"/>
                <a:cs typeface="Segoe UI" panose="020B0502040204020203" pitchFamily="34" charset="0"/>
              </a:rPr>
              <a:t>String</a:t>
            </a:r>
          </a:p>
        </p:txBody>
      </p:sp>
      <p:sp>
        <p:nvSpPr>
          <p:cNvPr id="11" name="Title 2">
            <a:extLst>
              <a:ext uri="{FF2B5EF4-FFF2-40B4-BE49-F238E27FC236}">
                <a16:creationId xmlns:a16="http://schemas.microsoft.com/office/drawing/2014/main" id="{9689E42E-D5A6-4910-A5B6-6261E09B8542}"/>
              </a:ext>
            </a:extLst>
          </p:cNvPr>
          <p:cNvSpPr txBox="1">
            <a:spLocks/>
          </p:cNvSpPr>
          <p:nvPr/>
        </p:nvSpPr>
        <p:spPr>
          <a:xfrm>
            <a:off x="857250" y="45377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Segoe UI" panose="020B0502040204020203" pitchFamily="34" charset="0"/>
                <a:cs typeface="Segoe UI" panose="020B0502040204020203" pitchFamily="34" charset="0"/>
              </a:rPr>
              <a:t>Good:</a:t>
            </a:r>
          </a:p>
        </p:txBody>
      </p:sp>
      <p:pic>
        <p:nvPicPr>
          <p:cNvPr id="4" name="Picture 3">
            <a:extLst>
              <a:ext uri="{FF2B5EF4-FFF2-40B4-BE49-F238E27FC236}">
                <a16:creationId xmlns:a16="http://schemas.microsoft.com/office/drawing/2014/main" id="{42ADAFA3-063B-4759-8399-D69B98D18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454" y="1335791"/>
            <a:ext cx="8510296" cy="2503028"/>
          </a:xfrm>
          <a:prstGeom prst="rect">
            <a:avLst/>
          </a:prstGeom>
        </p:spPr>
      </p:pic>
      <p:pic>
        <p:nvPicPr>
          <p:cNvPr id="8" name="Picture 7">
            <a:extLst>
              <a:ext uri="{FF2B5EF4-FFF2-40B4-BE49-F238E27FC236}">
                <a16:creationId xmlns:a16="http://schemas.microsoft.com/office/drawing/2014/main" id="{F8795011-9CF3-4EC0-968C-0FEEB8C8E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4454" y="4576937"/>
            <a:ext cx="8510296" cy="1376665"/>
          </a:xfrm>
          <a:prstGeom prst="rect">
            <a:avLst/>
          </a:prstGeom>
        </p:spPr>
      </p:pic>
      <p:sp>
        <p:nvSpPr>
          <p:cNvPr id="15" name="Title 2">
            <a:extLst>
              <a:ext uri="{FF2B5EF4-FFF2-40B4-BE49-F238E27FC236}">
                <a16:creationId xmlns:a16="http://schemas.microsoft.com/office/drawing/2014/main" id="{0AD349FB-7E19-4D9E-BCDB-E7EB0181289C}"/>
              </a:ext>
            </a:extLst>
          </p:cNvPr>
          <p:cNvSpPr txBox="1">
            <a:spLocks/>
          </p:cNvSpPr>
          <p:nvPr/>
        </p:nvSpPr>
        <p:spPr>
          <a:xfrm>
            <a:off x="838200" y="2073909"/>
            <a:ext cx="30480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latin typeface="Segoe UI" panose="020B0502040204020203" pitchFamily="34" charset="0"/>
                <a:cs typeface="Segoe UI" panose="020B0502040204020203" pitchFamily="34" charset="0"/>
              </a:rPr>
              <a:t>Bad:</a:t>
            </a:r>
          </a:p>
        </p:txBody>
      </p:sp>
    </p:spTree>
    <p:extLst>
      <p:ext uri="{BB962C8B-B14F-4D97-AF65-F5344CB8AC3E}">
        <p14:creationId xmlns:p14="http://schemas.microsoft.com/office/powerpoint/2010/main" val="19125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493</Words>
  <Application>Microsoft Office PowerPoint</Application>
  <PresentationFormat>Widescreen</PresentationFormat>
  <Paragraphs>125</Paragraphs>
  <Slides>24</Slides>
  <Notes>23</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-apple-system</vt:lpstr>
      <vt:lpstr>Arial</vt:lpstr>
      <vt:lpstr>Avenir LT Pro 45 Book</vt:lpstr>
      <vt:lpstr>Calibri</vt:lpstr>
      <vt:lpstr>Calibri Light</vt:lpstr>
      <vt:lpstr>Consolas</vt:lpstr>
      <vt:lpstr>Roboto Light</vt:lpstr>
      <vt:lpstr>Segoe UI</vt:lpstr>
      <vt:lpstr>Segoe UI Light</vt:lpstr>
      <vt:lpstr>Wingdings</vt:lpstr>
      <vt:lpstr>Office Theme</vt:lpstr>
      <vt:lpstr>5-30629_Build_Template_WHITE</vt:lpstr>
      <vt:lpstr>1_5-30629_Build_Template_WHITE</vt:lpstr>
      <vt:lpstr>C# Coding Guidelines and Best Practices</vt:lpstr>
      <vt:lpstr>Why Clean Code?</vt:lpstr>
      <vt:lpstr>Bad:</vt:lpstr>
      <vt:lpstr>Bad:</vt:lpstr>
      <vt:lpstr>PowerPoint Presentation</vt:lpstr>
      <vt:lpstr>PowerPoint Presentation</vt:lpstr>
      <vt:lpstr>PowerPoint Presentation</vt:lpstr>
      <vt:lpstr>Bad:</vt:lpstr>
      <vt:lpstr>PowerPoint Presentation</vt:lpstr>
      <vt:lpstr>PowerPoint Presentation</vt:lpstr>
      <vt:lpstr>Bad: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Xamarin.Forms Quickstart</dc:title>
  <dc:creator>HM-DELL-LOGESH</dc:creator>
  <cp:lastModifiedBy>Logesh Palani</cp:lastModifiedBy>
  <cp:revision>56</cp:revision>
  <dcterms:created xsi:type="dcterms:W3CDTF">2020-09-11T18:00:28Z</dcterms:created>
  <dcterms:modified xsi:type="dcterms:W3CDTF">2021-06-05T04:46:33Z</dcterms:modified>
</cp:coreProperties>
</file>