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20"/>
  </p:notesMasterIdLst>
  <p:sldIdLst>
    <p:sldId id="256" r:id="rId2"/>
    <p:sldId id="257" r:id="rId3"/>
    <p:sldId id="258" r:id="rId4"/>
    <p:sldId id="267" r:id="rId5"/>
    <p:sldId id="259" r:id="rId6"/>
    <p:sldId id="260" r:id="rId7"/>
    <p:sldId id="261" r:id="rId8"/>
    <p:sldId id="262" r:id="rId9"/>
    <p:sldId id="266" r:id="rId10"/>
    <p:sldId id="263" r:id="rId11"/>
    <p:sldId id="269" r:id="rId12"/>
    <p:sldId id="271" r:id="rId13"/>
    <p:sldId id="270" r:id="rId14"/>
    <p:sldId id="272" r:id="rId15"/>
    <p:sldId id="273" r:id="rId16"/>
    <p:sldId id="264" r:id="rId17"/>
    <p:sldId id="265" r:id="rId18"/>
    <p:sldId id="26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97648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8896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7201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646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37400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54F0F-1CC6-4545-89B8-9FABC7381AD3}"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3139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54F0F-1CC6-4545-89B8-9FABC7381AD3}"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124019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54F0F-1CC6-4545-89B8-9FABC7381AD3}"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47943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54F0F-1CC6-4545-89B8-9FABC7381AD3}"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1062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54F0F-1CC6-4545-89B8-9FABC7381AD3}"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22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1D54F0F-1CC6-4545-89B8-9FABC7381AD3}"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940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1D54F0F-1CC6-4545-89B8-9FABC7381AD3}"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85726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5206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28650" y="893173"/>
            <a:ext cx="7886700" cy="37753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400300" cy="273844"/>
          </a:xfrm>
          <a:prstGeom prst="rect">
            <a:avLst/>
          </a:prstGeom>
        </p:spPr>
        <p:txBody>
          <a:bodyPr vert="horz" lIns="91440" tIns="45720" rIns="91440" bIns="45720" rtlCol="0" anchor="ctr"/>
          <a:lstStyle>
            <a:lvl1pPr algn="l">
              <a:defRPr sz="900" b="1">
                <a:solidFill>
                  <a:srgbClr val="2B5FF3"/>
                </a:solidFill>
              </a:defRPr>
            </a:lvl1pPr>
          </a:lstStyle>
          <a:p>
            <a:fld id="{71D54F0F-1CC6-4545-89B8-9FABC7381AD3}" type="datetimeFigureOut">
              <a:rPr lang="en-IN" smtClean="0"/>
              <a:t>25-05-2022</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1">
                <a:solidFill>
                  <a:srgbClr val="2B5FF3"/>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1">
                <a:solidFill>
                  <a:srgbClr val="2B5FF3"/>
                </a:solidFill>
              </a:defRPr>
            </a:lvl1pPr>
          </a:lstStyle>
          <a:p>
            <a:pPr marL="0" lvl="0" indent="0" algn="r" rtl="0">
              <a:spcBef>
                <a:spcPts val="0"/>
              </a:spcBef>
              <a:spcAft>
                <a:spcPts val="0"/>
              </a:spcAft>
              <a:buNone/>
            </a:pPr>
            <a:fld id="{00000000-1234-1234-1234-123412341234}" type="slidenum">
              <a:rPr lang="en-GB" smtClean="0"/>
              <a:t>‹#›</a:t>
            </a:fld>
            <a:endParaRPr lang="en-GB"/>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628571" cy="41151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607105" y="13533"/>
            <a:ext cx="520112" cy="520622"/>
          </a:xfrm>
          <a:prstGeom prst="rect">
            <a:avLst/>
          </a:prstGeom>
        </p:spPr>
      </p:pic>
    </p:spTree>
    <p:extLst>
      <p:ext uri="{BB962C8B-B14F-4D97-AF65-F5344CB8AC3E}">
        <p14:creationId xmlns:p14="http://schemas.microsoft.com/office/powerpoint/2010/main" val="26401395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90000"/>
        </a:lnSpc>
        <a:spcBef>
          <a:spcPct val="0"/>
        </a:spcBef>
        <a:buNone/>
        <a:defRPr sz="3300" b="1" kern="1200">
          <a:solidFill>
            <a:srgbClr val="00206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www.nasdaq.com/market-activity/stocks/goog" TargetMode="External"/><Relationship Id="rId3" Type="http://schemas.openxmlformats.org/officeDocument/2006/relationships/hyperlink" Target="https://machinelearningmastery.com/start-here/#getstarted"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groww.in/us-stocks/goog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investopedia.com/terms/m/machine-learning.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mazon_(compan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en.wikipedia.org/wiki/Facebook,_In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90450" y="2571750"/>
            <a:ext cx="7763100" cy="838800"/>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GB" sz="3600" dirty="0">
                <a:solidFill>
                  <a:srgbClr val="FF0000"/>
                </a:solidFill>
              </a:rPr>
              <a:t>STOCK PRICE PREDICTION </a:t>
            </a:r>
            <a:endParaRPr sz="3600" dirty="0">
              <a:solidFill>
                <a:srgbClr val="FF0000"/>
              </a:solidFill>
            </a:endParaRPr>
          </a:p>
        </p:txBody>
      </p:sp>
      <p:sp>
        <p:nvSpPr>
          <p:cNvPr id="3" name="Rectangle 2">
            <a:extLst>
              <a:ext uri="{FF2B5EF4-FFF2-40B4-BE49-F238E27FC236}">
                <a16:creationId xmlns:a16="http://schemas.microsoft.com/office/drawing/2014/main" id="{07D1CF46-80DE-B4C8-4535-CF6EA0A385EE}"/>
              </a:ext>
            </a:extLst>
          </p:cNvPr>
          <p:cNvSpPr/>
          <p:nvPr/>
        </p:nvSpPr>
        <p:spPr>
          <a:xfrm>
            <a:off x="0" y="0"/>
            <a:ext cx="9144000" cy="954107"/>
          </a:xfrm>
          <a:prstGeom prst="rect">
            <a:avLst/>
          </a:prstGeom>
        </p:spPr>
        <p:txBody>
          <a:bodyPr wrap="square">
            <a:spAutoFit/>
          </a:bodyPr>
          <a:lstStyle/>
          <a:p>
            <a:pPr algn="ctr">
              <a:defRPr/>
            </a:pPr>
            <a:r>
              <a:rPr lang="en-US" sz="2800" b="1" dirty="0">
                <a:solidFill>
                  <a:srgbClr val="000066"/>
                </a:solidFill>
                <a:latin typeface="Times New Roman" pitchFamily="18" charset="0"/>
                <a:cs typeface="Times New Roman" pitchFamily="18" charset="0"/>
              </a:rPr>
              <a:t>RNS INSTITUTE OF TECHNOLOGY</a:t>
            </a:r>
          </a:p>
          <a:p>
            <a:pPr algn="ctr">
              <a:defRPr/>
            </a:pPr>
            <a:r>
              <a:rPr lang="en-US" sz="2800" b="1" cap="all" dirty="0">
                <a:solidFill>
                  <a:srgbClr val="000066"/>
                </a:solidFill>
                <a:latin typeface="Times New Roman" pitchFamily="18" charset="0"/>
                <a:cs typeface="Times New Roman" pitchFamily="18" charset="0"/>
              </a:rPr>
              <a:t>BENGALURU - 98</a:t>
            </a:r>
            <a:endParaRPr lang="en-US" sz="2800" b="1" dirty="0">
              <a:solidFill>
                <a:srgbClr val="000066"/>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D728B38A-0805-A033-DEEB-AD34ECB34FED}"/>
              </a:ext>
            </a:extLst>
          </p:cNvPr>
          <p:cNvSpPr/>
          <p:nvPr/>
        </p:nvSpPr>
        <p:spPr>
          <a:xfrm>
            <a:off x="0" y="1099739"/>
            <a:ext cx="9144000" cy="400110"/>
          </a:xfrm>
          <a:prstGeom prst="rect">
            <a:avLst/>
          </a:prstGeom>
        </p:spPr>
        <p:txBody>
          <a:bodyPr wrap="square">
            <a:spAutoFit/>
          </a:bodyPr>
          <a:lstStyle/>
          <a:p>
            <a:pPr algn="ctr"/>
            <a:r>
              <a:rPr lang="en-US" sz="2000" b="1" dirty="0">
                <a:solidFill>
                  <a:srgbClr val="C00000"/>
                </a:solidFill>
                <a:latin typeface="Times New Roman" pitchFamily="18" charset="0"/>
                <a:cs typeface="Times New Roman" pitchFamily="18" charset="0"/>
              </a:rPr>
              <a:t>DEPARTMENT OF COMPUTER SCIENCE &amp; ENGINEERING</a:t>
            </a:r>
          </a:p>
        </p:txBody>
      </p:sp>
      <p:sp>
        <p:nvSpPr>
          <p:cNvPr id="6" name="Rectangle 5">
            <a:extLst>
              <a:ext uri="{FF2B5EF4-FFF2-40B4-BE49-F238E27FC236}">
                <a16:creationId xmlns:a16="http://schemas.microsoft.com/office/drawing/2014/main" id="{CBB42E41-693B-54A6-A066-291E9310B397}"/>
              </a:ext>
            </a:extLst>
          </p:cNvPr>
          <p:cNvSpPr/>
          <p:nvPr/>
        </p:nvSpPr>
        <p:spPr>
          <a:xfrm>
            <a:off x="1187624" y="1777914"/>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7" name="Date Placeholder 4">
            <a:extLst>
              <a:ext uri="{FF2B5EF4-FFF2-40B4-BE49-F238E27FC236}">
                <a16:creationId xmlns:a16="http://schemas.microsoft.com/office/drawing/2014/main" id="{B18A71B0-79FD-A28D-AB3D-259E0399CF4C}"/>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FDAFA95D-7D8E-133C-5788-A18905C5438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EDA3071D-D38F-AA26-AC34-4F35A66132FA}"/>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ALGORITHM</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7" name="Google Shape;12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SEQUENTIAL </a:t>
            </a:r>
            <a:endParaRPr dirty="0"/>
          </a:p>
          <a:p>
            <a:pPr marL="457200" lvl="0" indent="-342900" algn="l" rtl="0">
              <a:spcBef>
                <a:spcPts val="0"/>
              </a:spcBef>
              <a:spcAft>
                <a:spcPts val="0"/>
              </a:spcAft>
              <a:buSzPts val="1800"/>
              <a:buAutoNum type="arabicPeriod"/>
            </a:pPr>
            <a:r>
              <a:rPr lang="en-GB" dirty="0"/>
              <a:t>DENSE </a:t>
            </a:r>
            <a:endParaRPr dirty="0"/>
          </a:p>
          <a:p>
            <a:pPr marL="457200" lvl="0" indent="-342900" algn="l" rtl="0">
              <a:spcBef>
                <a:spcPts val="0"/>
              </a:spcBef>
              <a:spcAft>
                <a:spcPts val="0"/>
              </a:spcAft>
              <a:buSzPts val="1800"/>
              <a:buAutoNum type="arabicPeriod"/>
            </a:pPr>
            <a:r>
              <a:rPr lang="en-GB" dirty="0"/>
              <a:t>LSTM </a:t>
            </a:r>
            <a:endParaRPr dirty="0"/>
          </a:p>
          <a:p>
            <a:pPr marL="457200" lvl="0" indent="0" algn="l" rtl="0">
              <a:spcBef>
                <a:spcPts val="1200"/>
              </a:spcBef>
              <a:spcAft>
                <a:spcPts val="1200"/>
              </a:spcAft>
              <a:buNone/>
            </a:pPr>
            <a:endParaRPr dirty="0"/>
          </a:p>
        </p:txBody>
      </p:sp>
      <p:sp>
        <p:nvSpPr>
          <p:cNvPr id="4" name="Date Placeholder 4">
            <a:extLst>
              <a:ext uri="{FF2B5EF4-FFF2-40B4-BE49-F238E27FC236}">
                <a16:creationId xmlns:a16="http://schemas.microsoft.com/office/drawing/2014/main" id="{74F81A98-9A92-0ED2-189C-6F25DB5CDA06}"/>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3A326D45-A0FF-31D5-735D-4954139CC25D}"/>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90686CFD-BB3A-B7D7-C95A-ADBBFDC4F0C6}"/>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10</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945294-0872-EDDA-0709-6FE1FE4EA0B0}"/>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BD8E3B9-1C51-38FE-D213-FF857371D6E8}"/>
              </a:ext>
            </a:extLst>
          </p:cNvPr>
          <p:cNvPicPr>
            <a:picLocks noChangeAspect="1"/>
          </p:cNvPicPr>
          <p:nvPr/>
        </p:nvPicPr>
        <p:blipFill>
          <a:blip r:embed="rId2"/>
          <a:stretch>
            <a:fillRect/>
          </a:stretch>
        </p:blipFill>
        <p:spPr>
          <a:xfrm>
            <a:off x="808073" y="725709"/>
            <a:ext cx="7527851" cy="3931352"/>
          </a:xfrm>
          <a:prstGeom prst="rect">
            <a:avLst/>
          </a:prstGeom>
        </p:spPr>
      </p:pic>
      <p:sp>
        <p:nvSpPr>
          <p:cNvPr id="9" name="Date Placeholder 4">
            <a:extLst>
              <a:ext uri="{FF2B5EF4-FFF2-40B4-BE49-F238E27FC236}">
                <a16:creationId xmlns:a16="http://schemas.microsoft.com/office/drawing/2014/main" id="{02452463-52AF-9475-132E-ED46F150D50F}"/>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10" name="Footer Placeholder 3">
            <a:extLst>
              <a:ext uri="{FF2B5EF4-FFF2-40B4-BE49-F238E27FC236}">
                <a16:creationId xmlns:a16="http://schemas.microsoft.com/office/drawing/2014/main" id="{0CA5D2DA-6275-B69F-DCB4-578D2F576768}"/>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11" name="Slide Number Placeholder 6">
            <a:extLst>
              <a:ext uri="{FF2B5EF4-FFF2-40B4-BE49-F238E27FC236}">
                <a16:creationId xmlns:a16="http://schemas.microsoft.com/office/drawing/2014/main" id="{427B5C8E-A3BB-B382-1338-2E4989AFC7D0}"/>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11</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61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D3AAE-26B2-D154-5DEB-EFEDF587D04A}"/>
              </a:ext>
            </a:extLst>
          </p:cNvPr>
          <p:cNvPicPr>
            <a:picLocks noChangeAspect="1"/>
          </p:cNvPicPr>
          <p:nvPr/>
        </p:nvPicPr>
        <p:blipFill>
          <a:blip r:embed="rId2"/>
          <a:stretch>
            <a:fillRect/>
          </a:stretch>
        </p:blipFill>
        <p:spPr>
          <a:xfrm>
            <a:off x="1029631" y="832035"/>
            <a:ext cx="7084737" cy="3793128"/>
          </a:xfrm>
          <a:prstGeom prst="rect">
            <a:avLst/>
          </a:prstGeom>
        </p:spPr>
      </p:pic>
      <p:sp>
        <p:nvSpPr>
          <p:cNvPr id="5" name="Title 1">
            <a:extLst>
              <a:ext uri="{FF2B5EF4-FFF2-40B4-BE49-F238E27FC236}">
                <a16:creationId xmlns:a16="http://schemas.microsoft.com/office/drawing/2014/main" id="{3A3722B8-D1B7-C594-1EA6-B6D225550947}"/>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4">
            <a:extLst>
              <a:ext uri="{FF2B5EF4-FFF2-40B4-BE49-F238E27FC236}">
                <a16:creationId xmlns:a16="http://schemas.microsoft.com/office/drawing/2014/main" id="{C854ED15-15C9-8BEF-DE0B-14557989C880}"/>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AF20E005-5888-DB30-1D73-E14FF4B8206C}"/>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D91FE3EC-93AC-4ECD-FADD-65245B62F542}"/>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12</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8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9CF88A-ABA4-FB4C-DF13-C6A8D94CD2A4}"/>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E26F8DC-2A23-5835-D93D-19E03E432513}"/>
              </a:ext>
            </a:extLst>
          </p:cNvPr>
          <p:cNvPicPr>
            <a:picLocks noChangeAspect="1"/>
          </p:cNvPicPr>
          <p:nvPr/>
        </p:nvPicPr>
        <p:blipFill>
          <a:blip r:embed="rId2"/>
          <a:stretch>
            <a:fillRect/>
          </a:stretch>
        </p:blipFill>
        <p:spPr>
          <a:xfrm>
            <a:off x="732760" y="699003"/>
            <a:ext cx="7678479" cy="3958057"/>
          </a:xfrm>
          <a:prstGeom prst="rect">
            <a:avLst/>
          </a:prstGeom>
        </p:spPr>
      </p:pic>
      <p:sp>
        <p:nvSpPr>
          <p:cNvPr id="7" name="Date Placeholder 4">
            <a:extLst>
              <a:ext uri="{FF2B5EF4-FFF2-40B4-BE49-F238E27FC236}">
                <a16:creationId xmlns:a16="http://schemas.microsoft.com/office/drawing/2014/main" id="{B709ADA3-9C90-17B5-2CE6-88CCA9DBE2D9}"/>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34ACD15F-80D8-04AE-63A4-4950FA485B56}"/>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1161B84E-7C23-EC91-A99D-EA3388E08363}"/>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13</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44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974AC4-3787-F75A-D34C-9B5A1D3E2F79}"/>
              </a:ext>
            </a:extLst>
          </p:cNvPr>
          <p:cNvSpPr txBox="1">
            <a:spLocks/>
          </p:cNvSpPr>
          <p:nvPr/>
        </p:nvSpPr>
        <p:spPr>
          <a:xfrm>
            <a:off x="754024" y="55104"/>
            <a:ext cx="7635949" cy="69416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b="1" kern="1200">
                <a:solidFill>
                  <a:srgbClr val="002060"/>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3200" dirty="0">
                <a:solidFill>
                  <a:schemeClr val="accent1">
                    <a:lumMod val="75000"/>
                  </a:schemeClr>
                </a:solidFill>
                <a:latin typeface="Times New Roman" pitchFamily="18" charset="0"/>
                <a:cs typeface="Times New Roman" pitchFamily="18" charset="0"/>
              </a:rPr>
              <a:t>RESULTS</a:t>
            </a:r>
            <a:br>
              <a:rPr lang="en-US" sz="3200" u="sng" dirty="0">
                <a:solidFill>
                  <a:schemeClr val="tx1">
                    <a:lumMod val="75000"/>
                    <a:lumOff val="25000"/>
                  </a:schemeClr>
                </a:solidFill>
                <a:latin typeface="Times New Roman" pitchFamily="18" charset="0"/>
                <a:cs typeface="Times New Roman" pitchFamily="18" charset="0"/>
              </a:rPr>
            </a:br>
            <a:endParaRPr lang="en-US" sz="3200"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4619B01-3490-0EA5-3034-62C4AA839DE7}"/>
              </a:ext>
            </a:extLst>
          </p:cNvPr>
          <p:cNvPicPr>
            <a:picLocks noChangeAspect="1"/>
          </p:cNvPicPr>
          <p:nvPr/>
        </p:nvPicPr>
        <p:blipFill>
          <a:blip r:embed="rId2"/>
          <a:stretch>
            <a:fillRect/>
          </a:stretch>
        </p:blipFill>
        <p:spPr>
          <a:xfrm>
            <a:off x="1665661" y="653574"/>
            <a:ext cx="5812673" cy="4026520"/>
          </a:xfrm>
          <a:prstGeom prst="rect">
            <a:avLst/>
          </a:prstGeom>
        </p:spPr>
      </p:pic>
      <p:sp>
        <p:nvSpPr>
          <p:cNvPr id="7" name="Date Placeholder 4">
            <a:extLst>
              <a:ext uri="{FF2B5EF4-FFF2-40B4-BE49-F238E27FC236}">
                <a16:creationId xmlns:a16="http://schemas.microsoft.com/office/drawing/2014/main" id="{AC6711F4-2798-280C-B82B-0191BA2790FB}"/>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7B3336ED-17AE-12BB-BB89-8D6021E1280C}"/>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ADF81E54-60CA-2690-ADC4-5E9EE922F05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14</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07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4ECF14-392C-C0CB-BC4C-CAFB047C8E50}"/>
              </a:ext>
            </a:extLst>
          </p:cNvPr>
          <p:cNvSpPr txBox="1">
            <a:spLocks/>
          </p:cNvSpPr>
          <p:nvPr/>
        </p:nvSpPr>
        <p:spPr>
          <a:xfrm>
            <a:off x="754024" y="55104"/>
            <a:ext cx="7635949" cy="69416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b="1" kern="1200">
                <a:solidFill>
                  <a:srgbClr val="002060"/>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3200" dirty="0">
                <a:solidFill>
                  <a:schemeClr val="accent1">
                    <a:lumMod val="75000"/>
                  </a:schemeClr>
                </a:solidFill>
                <a:latin typeface="Times New Roman" pitchFamily="18" charset="0"/>
                <a:cs typeface="Times New Roman" pitchFamily="18" charset="0"/>
              </a:rPr>
              <a:t>RESULTS</a:t>
            </a:r>
            <a:br>
              <a:rPr lang="en-US" sz="3200" u="sng" dirty="0">
                <a:solidFill>
                  <a:schemeClr val="tx1">
                    <a:lumMod val="75000"/>
                    <a:lumOff val="25000"/>
                  </a:schemeClr>
                </a:solidFill>
                <a:latin typeface="Times New Roman" pitchFamily="18" charset="0"/>
                <a:cs typeface="Times New Roman" pitchFamily="18" charset="0"/>
              </a:rPr>
            </a:br>
            <a:endParaRPr lang="en-US" sz="3200"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A9A0B77C-DD45-4EDD-D321-3F0EABDE8582}"/>
              </a:ext>
            </a:extLst>
          </p:cNvPr>
          <p:cNvPicPr>
            <a:picLocks noChangeAspect="1"/>
          </p:cNvPicPr>
          <p:nvPr/>
        </p:nvPicPr>
        <p:blipFill>
          <a:blip r:embed="rId2"/>
          <a:stretch>
            <a:fillRect/>
          </a:stretch>
        </p:blipFill>
        <p:spPr>
          <a:xfrm>
            <a:off x="1598218" y="658559"/>
            <a:ext cx="5947560" cy="4026520"/>
          </a:xfrm>
          <a:prstGeom prst="rect">
            <a:avLst/>
          </a:prstGeom>
        </p:spPr>
      </p:pic>
      <p:sp>
        <p:nvSpPr>
          <p:cNvPr id="7" name="Date Placeholder 4">
            <a:extLst>
              <a:ext uri="{FF2B5EF4-FFF2-40B4-BE49-F238E27FC236}">
                <a16:creationId xmlns:a16="http://schemas.microsoft.com/office/drawing/2014/main" id="{1DFEAFC8-9275-1C19-2D08-20B768F13DBE}"/>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D011E6FF-F975-BECE-6606-D0FEEBCB215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B7C96BB5-7CD6-37CF-D887-1550977C944F}"/>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15</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81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CONCLUSION </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We can see the Prediction, analysis and Visualization of Apple stock </a:t>
            </a:r>
            <a:r>
              <a:rPr lang="en-GB" sz="1600">
                <a:latin typeface="Times New Roman" panose="02020603050405020304" pitchFamily="18" charset="0"/>
                <a:cs typeface="Times New Roman" panose="02020603050405020304" pitchFamily="18" charset="0"/>
              </a:rPr>
              <a:t>Price through </a:t>
            </a:r>
            <a:r>
              <a:rPr lang="en-GB" sz="1600" dirty="0">
                <a:latin typeface="Times New Roman" panose="02020603050405020304" pitchFamily="18" charset="0"/>
                <a:cs typeface="Times New Roman" panose="02020603050405020304" pitchFamily="18" charset="0"/>
              </a:rPr>
              <a:t>applying Deep learning algorithms such as LSTM, DENSE and SEQUENTIAL.</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1600" dirty="0">
                <a:latin typeface="Times New Roman" panose="02020603050405020304" pitchFamily="18" charset="0"/>
                <a:cs typeface="Times New Roman" panose="02020603050405020304" pitchFamily="18" charset="0"/>
              </a:rPr>
              <a:t>Same way we can use any company Stock Dataset directly apply this algorithms it will give us the correct prediction.</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GB" sz="1600" dirty="0">
                <a:latin typeface="Times New Roman" panose="02020603050405020304" pitchFamily="18" charset="0"/>
                <a:cs typeface="Times New Roman" panose="02020603050405020304" pitchFamily="18" charset="0"/>
              </a:rPr>
              <a:t>This System is Successfully runs on any system even on Cloud platforms.</a:t>
            </a:r>
            <a:endParaRPr sz="1600"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6838E1C6-3BB4-BE1B-19AD-0E19BFF3D40F}"/>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7667D219-7CFF-2466-9C2C-616882E1D5C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B77D5021-C18C-2596-2360-434B485B00C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16</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600" dirty="0">
                <a:solidFill>
                  <a:schemeClr val="accent1">
                    <a:lumMod val="75000"/>
                  </a:schemeClr>
                </a:solidFill>
                <a:latin typeface="Times New Roman" panose="02020603050405020304" pitchFamily="18" charset="0"/>
                <a:cs typeface="Times New Roman" panose="02020603050405020304" pitchFamily="18" charset="0"/>
              </a:rPr>
              <a:t>REFRENCES</a:t>
            </a:r>
            <a:r>
              <a:rPr lang="en-GB" dirty="0"/>
              <a:t> </a:t>
            </a:r>
            <a:endParaRPr dirty="0"/>
          </a:p>
        </p:txBody>
      </p:sp>
      <p:sp>
        <p:nvSpPr>
          <p:cNvPr id="139" name="Google Shape;139;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u="sng">
                <a:solidFill>
                  <a:schemeClr val="hlink"/>
                </a:solidFill>
                <a:hlinkClick r:id="rId3"/>
              </a:rPr>
              <a:t>https://machinelearningmastery.com/start-here/#getstarted</a:t>
            </a:r>
            <a:endParaRPr/>
          </a:p>
          <a:p>
            <a:pPr marL="457200" lvl="0" indent="-342900" algn="l" rtl="0">
              <a:spcBef>
                <a:spcPts val="0"/>
              </a:spcBef>
              <a:spcAft>
                <a:spcPts val="0"/>
              </a:spcAft>
              <a:buSzPts val="1800"/>
              <a:buAutoNum type="arabicPeriod"/>
            </a:pPr>
            <a:r>
              <a:rPr lang="en-GB" u="sng">
                <a:solidFill>
                  <a:schemeClr val="hlink"/>
                </a:solidFill>
                <a:hlinkClick r:id="rId4"/>
              </a:rPr>
              <a:t>https://colah.github.io/posts/2015-08-Understanding-LSTMs/</a:t>
            </a:r>
            <a:endParaRPr/>
          </a:p>
          <a:p>
            <a:pPr marL="457200" lvl="0" indent="-342900" algn="l" rtl="0">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marL="457200" lvl="0" indent="-342900" algn="l" rtl="0">
              <a:spcBef>
                <a:spcPts val="0"/>
              </a:spcBef>
              <a:spcAft>
                <a:spcPts val="0"/>
              </a:spcAft>
              <a:buSzPts val="1800"/>
              <a:buAutoNum type="arabicPeriod"/>
            </a:pPr>
            <a:r>
              <a:rPr lang="en-GB" u="sng">
                <a:solidFill>
                  <a:schemeClr val="hlink"/>
                </a:solidFill>
                <a:hlinkClick r:id="rId6"/>
              </a:rPr>
              <a:t>https://groww.in/us-stocks/googl</a:t>
            </a:r>
            <a:endParaRPr/>
          </a:p>
          <a:p>
            <a:pPr marL="457200" lvl="0" indent="-342900" algn="l" rtl="0">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marL="457200" lvl="0" indent="-342900" algn="l" rtl="0">
              <a:spcBef>
                <a:spcPts val="0"/>
              </a:spcBef>
              <a:spcAft>
                <a:spcPts val="0"/>
              </a:spcAft>
              <a:buSzPts val="1800"/>
              <a:buAutoNum type="arabicPeriod"/>
            </a:pPr>
            <a:r>
              <a:rPr lang="en-GB" u="sng">
                <a:solidFill>
                  <a:schemeClr val="hlink"/>
                </a:solidFill>
                <a:hlinkClick r:id="rId8"/>
              </a:rPr>
              <a:t>https://www.nasdaq.com/market-activity/stocks/goog</a:t>
            </a:r>
            <a:endParaRPr/>
          </a:p>
          <a:p>
            <a:pPr marL="0" lvl="0" indent="0" algn="l" rtl="0">
              <a:spcBef>
                <a:spcPts val="1200"/>
              </a:spcBef>
              <a:spcAft>
                <a:spcPts val="1200"/>
              </a:spcAft>
              <a:buNone/>
            </a:pPr>
            <a:endParaRPr/>
          </a:p>
        </p:txBody>
      </p:sp>
      <p:sp>
        <p:nvSpPr>
          <p:cNvPr id="4" name="Date Placeholder 4">
            <a:extLst>
              <a:ext uri="{FF2B5EF4-FFF2-40B4-BE49-F238E27FC236}">
                <a16:creationId xmlns:a16="http://schemas.microsoft.com/office/drawing/2014/main" id="{A1CE9DB1-4DEA-A905-3ADA-3FD22558C78D}"/>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31E08A29-E04D-9F57-5420-5FD0923DF8B0}"/>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C030AA2C-1C68-BDE1-7797-91C810D1383B}"/>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17</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0576FF-9DFD-B801-D9E1-D2B79FF39DC8}"/>
              </a:ext>
            </a:extLst>
          </p:cNvPr>
          <p:cNvSpPr>
            <a:spLocks noGrp="1"/>
          </p:cNvSpPr>
          <p:nvPr>
            <p:ph type="title"/>
          </p:nvPr>
        </p:nvSpPr>
        <p:spPr>
          <a:xfrm>
            <a:off x="1295400" y="2194538"/>
            <a:ext cx="6553200" cy="754424"/>
          </a:xfrm>
        </p:spPr>
        <p:txBody>
          <a:bodyPr>
            <a:normAutofit fontScale="90000"/>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6" name="Date Placeholder 4">
            <a:extLst>
              <a:ext uri="{FF2B5EF4-FFF2-40B4-BE49-F238E27FC236}">
                <a16:creationId xmlns:a16="http://schemas.microsoft.com/office/drawing/2014/main" id="{22287E26-28F0-EF77-1B91-E6C603A87525}"/>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54CA2B08-C444-51A1-8756-53B0F8B1606B}"/>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687284F7-8647-57D5-597D-77272C211EE9}"/>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18</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6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5746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CONTENT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Abstract</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About the Company</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Machine Learning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Deep Learning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Deep Learning Necessity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Apple Stock Price Dataset</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Requirements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Algorithm</a:t>
            </a: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Implementation</a:t>
            </a:r>
          </a:p>
          <a:p>
            <a:pPr marL="457200" lvl="0" indent="-342900" algn="l" rtl="0">
              <a:spcBef>
                <a:spcPts val="0"/>
              </a:spcBef>
              <a:spcAft>
                <a:spcPts val="0"/>
              </a:spcAft>
              <a:buSzPts val="1800"/>
              <a:buAutoNum type="arabicPeriod"/>
            </a:pPr>
            <a:r>
              <a:rPr lang="en-IN">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Conclusion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99CFAADE-8329-9C66-893A-237456B0790E}"/>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0F3623B0-F3B2-3098-758D-563C379D38D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76A6D873-DBF5-5F79-3CC8-60E918417C06}"/>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2</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ABSTRACT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7" name="Google Shape;97;p15"/>
          <p:cNvSpPr txBox="1">
            <a:spLocks noGrp="1"/>
          </p:cNvSpPr>
          <p:nvPr>
            <p:ph type="body" idx="1"/>
          </p:nvPr>
        </p:nvSpPr>
        <p:spPr>
          <a:xfrm>
            <a:off x="311700" y="1293671"/>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GB" sz="1600" dirty="0">
                <a:latin typeface="Times New Roman" panose="02020603050405020304" pitchFamily="18" charset="0"/>
                <a:cs typeface="Times New Roman" panose="02020603050405020304" pitchFamily="18" charset="0"/>
              </a:rPr>
              <a:t>Demand of Stock have become huge with Increased in popularity of Stock in Digital world. Prediction and Analysing stock can benefit People to think before buying or selling stocks. So, A New Stock Price Prediction through Deep Learning Algorithms has been analysed and visualized and predict the future stock price. Through This System we can predict of any Company stock in the world. </a:t>
            </a:r>
            <a:endParaRPr sz="1600"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4DD48CD9-649A-655B-D0EA-33FE50FDB591}"/>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472A6D98-3129-9F91-AFBE-033035EA936B}"/>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6FE57B0E-0088-E10C-36EF-C9189FB25B53}"/>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3</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7C0A40-31CF-9D63-86C8-B195DFE3BF77}"/>
              </a:ext>
            </a:extLst>
          </p:cNvPr>
          <p:cNvSpPr txBox="1">
            <a:spLocks/>
          </p:cNvSpPr>
          <p:nvPr/>
        </p:nvSpPr>
        <p:spPr>
          <a:xfrm>
            <a:off x="612304" y="809742"/>
            <a:ext cx="7919392" cy="3923414"/>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b="1" dirty="0">
                <a:latin typeface="Times New Roman" pitchFamily="18" charset="0"/>
                <a:ea typeface="Tahoma" pitchFamily="34" charset="0"/>
                <a:cs typeface="Times New Roman" pitchFamily="18" charset="0"/>
              </a:rPr>
              <a:t>NASTECH – New Age Solutions &amp; Technologies</a:t>
            </a:r>
          </a:p>
          <a:p>
            <a:pPr>
              <a:lnSpc>
                <a:spcPct val="100000"/>
              </a:lnSpc>
            </a:pPr>
            <a:endParaRPr lang="en-US" sz="1600" b="1" i="1" dirty="0"/>
          </a:p>
          <a:p>
            <a:pPr algn="just">
              <a:lnSpc>
                <a:spcPct val="100000"/>
              </a:lnSpc>
            </a:pPr>
            <a:r>
              <a:rPr lang="en-US" sz="1600" b="1" i="1" dirty="0"/>
              <a:t>NASTECH is formed with the purpose of bridging the gap between Academia and Industry. </a:t>
            </a:r>
            <a:endParaRPr lang="en-US" sz="1600" dirty="0"/>
          </a:p>
          <a:p>
            <a:pPr algn="just">
              <a:lnSpc>
                <a:spcPct val="100000"/>
              </a:lnSpc>
            </a:pPr>
            <a:endParaRPr lang="en-US" sz="1600" dirty="0">
              <a:latin typeface="Times New Roman" pitchFamily="18" charset="0"/>
              <a:cs typeface="Times New Roman" pitchFamily="18" charset="0"/>
            </a:endParaRPr>
          </a:p>
          <a:p>
            <a:pPr algn="just">
              <a:lnSpc>
                <a:spcPct val="100000"/>
              </a:lnSpc>
            </a:pPr>
            <a:r>
              <a:rPr lang="en-US" sz="1600" dirty="0" err="1">
                <a:latin typeface="Times New Roman" pitchFamily="18" charset="0"/>
                <a:cs typeface="Times New Roman" pitchFamily="18" charset="0"/>
              </a:rPr>
              <a:t>Nastech</a:t>
            </a:r>
            <a:r>
              <a:rPr lang="en-US" sz="16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00000"/>
              </a:lnSpc>
            </a:pPr>
            <a:endParaRPr lang="en-US" sz="1600" dirty="0">
              <a:latin typeface="Times New Roman" pitchFamily="18" charset="0"/>
              <a:cs typeface="Times New Roman" pitchFamily="18" charset="0"/>
            </a:endParaRPr>
          </a:p>
          <a:p>
            <a:pPr algn="just">
              <a:lnSpc>
                <a:spcPct val="100000"/>
              </a:lnSpc>
            </a:pPr>
            <a:r>
              <a:rPr lang="en-US" sz="16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Industry and project oriented student training programs.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Font typeface="Arial" panose="020B0604020202020204" pitchFamily="34" charset="0"/>
              <a:buNone/>
            </a:pPr>
            <a:endParaRPr lang="en-US" sz="1600" b="1" dirty="0">
              <a:latin typeface="Times New Roman" pitchFamily="18" charset="0"/>
              <a:ea typeface="Tahoma" pitchFamily="34" charset="0"/>
              <a:cs typeface="Times New Roman" pitchFamily="18" charset="0"/>
            </a:endParaRPr>
          </a:p>
          <a:p>
            <a:pPr marL="0" indent="0">
              <a:buFont typeface="Arial" panose="020B0604020202020204" pitchFamily="34" charse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Font typeface="Arial" panose="020B0604020202020204" pitchFamily="34" charse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Font typeface="Arial" panose="020B0604020202020204" pitchFamily="34" charset="0"/>
              <a:buNone/>
            </a:pPr>
            <a:endParaRPr lang="en-US" sz="1600" b="1" dirty="0">
              <a:latin typeface="Times New Roman" pitchFamily="18" charset="0"/>
              <a:ea typeface="Tahoma" pitchFamily="34" charset="0"/>
              <a:cs typeface="Times New Roman" pitchFamily="18" charset="0"/>
            </a:endParaRPr>
          </a:p>
          <a:p>
            <a:pPr marL="0" indent="0">
              <a:buFont typeface="Arial" panose="020B0604020202020204" pitchFamily="34" charse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Font typeface="Arial" panose="020B0604020202020204" pitchFamily="34" charse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Title 1">
            <a:extLst>
              <a:ext uri="{FF2B5EF4-FFF2-40B4-BE49-F238E27FC236}">
                <a16:creationId xmlns:a16="http://schemas.microsoft.com/office/drawing/2014/main" id="{69E63642-E96B-E43B-2D9C-F6BB307BC55C}"/>
              </a:ext>
            </a:extLst>
          </p:cNvPr>
          <p:cNvSpPr txBox="1">
            <a:spLocks/>
          </p:cNvSpPr>
          <p:nvPr/>
        </p:nvSpPr>
        <p:spPr>
          <a:xfrm>
            <a:off x="838200" y="305686"/>
            <a:ext cx="7467600" cy="100811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r>
              <a:rPr lang="en-US" sz="3200" dirty="0">
                <a:solidFill>
                  <a:schemeClr val="accent1">
                    <a:lumMod val="75000"/>
                  </a:schemeClr>
                </a:solidFill>
                <a:latin typeface="Times New Roman" pitchFamily="18" charset="0"/>
                <a:cs typeface="Times New Roman" pitchFamily="18" charset="0"/>
              </a:rPr>
              <a:t>ABOUT THE COMPANY</a:t>
            </a:r>
          </a:p>
        </p:txBody>
      </p:sp>
      <p:sp>
        <p:nvSpPr>
          <p:cNvPr id="6" name="Date Placeholder 4">
            <a:extLst>
              <a:ext uri="{FF2B5EF4-FFF2-40B4-BE49-F238E27FC236}">
                <a16:creationId xmlns:a16="http://schemas.microsoft.com/office/drawing/2014/main" id="{4725CE93-5E40-3AE6-07D2-D5DE29ED6F25}"/>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4FBDDC95-C7A1-B91D-C1CB-6AA9CFBCA2C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CEDB6745-C41C-16F8-5BB5-C2C8BED7868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4</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04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MACHINE LEARNING</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3" name="Google Shape;10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GB" sz="1600" dirty="0">
                <a:highlight>
                  <a:srgbClr val="FFFFFF"/>
                </a:highlight>
                <a:latin typeface="Times New Roman" panose="02020603050405020304" pitchFamily="18" charset="0"/>
                <a:cs typeface="Times New Roman" panose="02020603050405020304" pitchFamily="18" charset="0"/>
              </a:rPr>
              <a:t>Machine learning is the science of getting computers to act without being explicitly programmed.</a:t>
            </a:r>
            <a:endParaRPr sz="1600" dirty="0">
              <a:highlight>
                <a:srgbClr val="FFFFFF"/>
              </a:highlight>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0"/>
              </a:spcAft>
              <a:buNone/>
            </a:pPr>
            <a:r>
              <a:rPr lang="en-GB" sz="1600" dirty="0">
                <a:highlight>
                  <a:srgbClr val="FFFFFF"/>
                </a:highlight>
                <a:latin typeface="Times New Roman" panose="02020603050405020304" pitchFamily="18" charset="0"/>
                <a:cs typeface="Times New Roman" panose="02020603050405020304" pitchFamily="18" charset="0"/>
              </a:rPr>
              <a:t>Machine learning is a method of data analysis that automates analytical model building</a:t>
            </a:r>
            <a:endParaRPr sz="1600" dirty="0">
              <a:highlight>
                <a:srgbClr val="FFFFFF"/>
              </a:highlight>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1200"/>
              </a:spcAft>
              <a:buNone/>
            </a:pPr>
            <a:r>
              <a:rPr lang="en-GB" sz="1600" dirty="0">
                <a:highlight>
                  <a:srgbClr val="FFFFFF"/>
                </a:highlight>
                <a:latin typeface="Times New Roman" panose="02020603050405020304" pitchFamily="18" charset="0"/>
                <a:ea typeface="Arial"/>
                <a:cs typeface="Times New Roman" panose="02020603050405020304" pitchFamily="18" charset="0"/>
                <a:sym typeface="Arial"/>
              </a:rPr>
              <a:t>Machine learning is important because it gives enterprises a view of trends in customer behaviour and business operational patterns, as well as supports the development of new products</a:t>
            </a:r>
            <a:endParaRPr sz="1600" dirty="0">
              <a:highlight>
                <a:srgbClr val="FFFFFF"/>
              </a:highlight>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7A0F6A7F-52FD-E101-FED7-DF578CE0EB1A}"/>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134DE2C6-1FAB-D99D-9F04-36ABABE51FC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BFE2075F-F5D1-F2D1-39E6-CBD8FD56B3C0}"/>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5</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DEEP LEARNING</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solidFill>
                  <a:srgbClr val="111111"/>
                </a:solidFill>
                <a:highlight>
                  <a:srgbClr val="FFFFFF"/>
                </a:highlight>
                <a:latin typeface="Times New Roman"/>
                <a:ea typeface="Times New Roman"/>
                <a:cs typeface="Times New Roman"/>
                <a:sym typeface="Times New Roman"/>
              </a:rPr>
              <a:t>Deep learning is an </a:t>
            </a:r>
            <a:r>
              <a:rPr lang="en-GB" sz="1600" u="sng" dirty="0">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artificial intelligence (AI)</a:t>
            </a:r>
            <a:r>
              <a:rPr lang="en-GB" sz="1600" dirty="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600" dirty="0">
              <a:solidFill>
                <a:srgbClr val="11111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600" dirty="0">
                <a:solidFill>
                  <a:srgbClr val="111111"/>
                </a:solidFill>
                <a:highlight>
                  <a:srgbClr val="FFFFFF"/>
                </a:highlight>
                <a:latin typeface="Times New Roman"/>
                <a:ea typeface="Times New Roman"/>
                <a:cs typeface="Times New Roman"/>
                <a:sym typeface="Times New Roman"/>
              </a:rPr>
              <a:t> Deep learning is a subset of </a:t>
            </a:r>
            <a:r>
              <a:rPr lang="en-GB" sz="1600" u="sng" dirty="0">
                <a:solidFill>
                  <a:srgbClr val="2C40D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machine learning</a:t>
            </a:r>
            <a:r>
              <a:rPr lang="en-GB" sz="1600" dirty="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unlabelled. Also known as deep neural learning or deep neural network.</a:t>
            </a:r>
            <a:endParaRPr sz="1600" dirty="0">
              <a:solidFill>
                <a:srgbClr val="111111"/>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GB" sz="1600" dirty="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600" dirty="0">
              <a:solidFill>
                <a:srgbClr val="111111"/>
              </a:solidFill>
              <a:highlight>
                <a:srgbClr val="FFFFFF"/>
              </a:highlight>
              <a:latin typeface="Times New Roman"/>
              <a:ea typeface="Times New Roman"/>
              <a:cs typeface="Times New Roman"/>
              <a:sym typeface="Times New Roman"/>
            </a:endParaRPr>
          </a:p>
        </p:txBody>
      </p:sp>
      <p:sp>
        <p:nvSpPr>
          <p:cNvPr id="4" name="Date Placeholder 4">
            <a:extLst>
              <a:ext uri="{FF2B5EF4-FFF2-40B4-BE49-F238E27FC236}">
                <a16:creationId xmlns:a16="http://schemas.microsoft.com/office/drawing/2014/main" id="{A6C8BF72-E1B4-953F-5A55-977C1F74B481}"/>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5565BBD9-BA87-CEC9-67AA-7FB9DE48D32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54106BA8-5AC9-FC62-64C2-F9B3D9D28945}"/>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6</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solidFill>
                  <a:schemeClr val="accent1">
                    <a:lumMod val="75000"/>
                  </a:schemeClr>
                </a:solidFill>
                <a:latin typeface="Times New Roman" panose="02020603050405020304" pitchFamily="18" charset="0"/>
                <a:cs typeface="Times New Roman" panose="02020603050405020304" pitchFamily="18" charset="0"/>
              </a:rPr>
              <a:t>DEEP LEARNING NECESSITY   </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Deep learning has evolved hand-in-hand with the digital era, which has brought about an explosion of data in all forms and from every region of the world. This data, known simply as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big data</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is drawn from sources like social media, internet search engines,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e-commerce</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platforms, and online cinemas, among others. This enormous amount of data is readily accessible and can be shared through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fintech</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applications like cloud computing.</a:t>
            </a:r>
            <a:endParaRPr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1200"/>
              </a:spcAft>
              <a:buNone/>
            </a:pP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However, the data, which normally is unstructured, is so vast that it could take decades for humans to comprehend it and extract relevant information. Companies realize the incredible potential that can result from </a:t>
            </a:r>
            <a:r>
              <a:rPr lang="en-GB" sz="1600" dirty="0" err="1">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unraveling</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this wealth of information and are increasingly adapting to AI systems for automated support.</a:t>
            </a:r>
            <a:endParaRPr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endParaRPr>
          </a:p>
        </p:txBody>
      </p:sp>
      <p:sp>
        <p:nvSpPr>
          <p:cNvPr id="4" name="Date Placeholder 4">
            <a:extLst>
              <a:ext uri="{FF2B5EF4-FFF2-40B4-BE49-F238E27FC236}">
                <a16:creationId xmlns:a16="http://schemas.microsoft.com/office/drawing/2014/main" id="{544B437B-8F5D-C20A-2310-CABF74A43BEA}"/>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9A3C283E-D5B2-6A96-C09F-3B7FA083A07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043CED03-4195-ADE2-B1B0-599D2694BFF7}"/>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7</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APPLE STOCK PRICE DATASET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600" b="1" i="0" dirty="0">
                <a:solidFill>
                  <a:srgbClr val="202122"/>
                </a:solidFill>
                <a:effectLst/>
                <a:latin typeface="Times New Roman" panose="02020603050405020304" pitchFamily="18" charset="0"/>
                <a:cs typeface="Times New Roman" panose="02020603050405020304" pitchFamily="18" charset="0"/>
              </a:rPr>
              <a:t>Apple Inc.</a:t>
            </a:r>
            <a:r>
              <a:rPr lang="en-US" sz="1600" b="0" i="0" dirty="0">
                <a:solidFill>
                  <a:srgbClr val="202122"/>
                </a:solidFill>
                <a:effectLst/>
                <a:latin typeface="Times New Roman" panose="02020603050405020304" pitchFamily="18" charset="0"/>
                <a:cs typeface="Times New Roman" panose="02020603050405020304" pitchFamily="18" charset="0"/>
              </a:rPr>
              <a:t> is an American </a:t>
            </a:r>
            <a:r>
              <a:rPr lang="en-US" sz="1600" dirty="0">
                <a:solidFill>
                  <a:srgbClr val="0645AD"/>
                </a:solidFill>
                <a:latin typeface="Times New Roman" panose="02020603050405020304" pitchFamily="18" charset="0"/>
                <a:cs typeface="Times New Roman" panose="02020603050405020304" pitchFamily="18" charset="0"/>
              </a:rPr>
              <a:t>multinational</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dirty="0">
                <a:solidFill>
                  <a:srgbClr val="0645AD"/>
                </a:solidFill>
                <a:latin typeface="Times New Roman" panose="02020603050405020304" pitchFamily="18" charset="0"/>
                <a:cs typeface="Times New Roman" panose="02020603050405020304" pitchFamily="18" charset="0"/>
              </a:rPr>
              <a:t>technology company</a:t>
            </a:r>
            <a:r>
              <a:rPr lang="en-US" sz="1600" b="0" i="0" dirty="0">
                <a:solidFill>
                  <a:srgbClr val="202122"/>
                </a:solidFill>
                <a:effectLst/>
                <a:latin typeface="Times New Roman" panose="02020603050405020304" pitchFamily="18" charset="0"/>
                <a:cs typeface="Times New Roman" panose="02020603050405020304" pitchFamily="18" charset="0"/>
              </a:rPr>
              <a:t> that specializes in </a:t>
            </a:r>
            <a:r>
              <a:rPr lang="en-IN" sz="1600" b="0" i="0" dirty="0">
                <a:solidFill>
                  <a:srgbClr val="202122"/>
                </a:solidFill>
                <a:effectLst/>
                <a:latin typeface="Times New Roman" panose="02020603050405020304" pitchFamily="18" charset="0"/>
                <a:cs typeface="Times New Roman" panose="02020603050405020304" pitchFamily="18" charset="0"/>
              </a:rPr>
              <a:t> </a:t>
            </a:r>
            <a:r>
              <a:rPr lang="en-IN" sz="1600" dirty="0">
                <a:solidFill>
                  <a:srgbClr val="0645AD"/>
                </a:solidFill>
                <a:latin typeface="Times New Roman" panose="02020603050405020304" pitchFamily="18" charset="0"/>
                <a:cs typeface="Times New Roman" panose="02020603050405020304" pitchFamily="18" charset="0"/>
              </a:rPr>
              <a:t>consumer electronics</a:t>
            </a:r>
            <a:r>
              <a:rPr lang="en-IN" sz="1600" b="0" i="0" dirty="0">
                <a:solidFill>
                  <a:srgbClr val="202122"/>
                </a:solidFill>
                <a:effectLst/>
                <a:latin typeface="Times New Roman" panose="02020603050405020304" pitchFamily="18" charset="0"/>
                <a:cs typeface="Times New Roman" panose="02020603050405020304" pitchFamily="18" charset="0"/>
              </a:rPr>
              <a:t>, it</a:t>
            </a:r>
            <a:r>
              <a:rPr lang="en-US" sz="1600" b="0" i="0" dirty="0">
                <a:solidFill>
                  <a:srgbClr val="202122"/>
                </a:solidFill>
                <a:effectLst/>
                <a:latin typeface="Times New Roman" panose="02020603050405020304" pitchFamily="18" charset="0"/>
                <a:cs typeface="Times New Roman" panose="02020603050405020304" pitchFamily="18" charset="0"/>
              </a:rPr>
              <a:t> is the </a:t>
            </a:r>
            <a:r>
              <a:rPr lang="en-US" sz="1600" dirty="0">
                <a:solidFill>
                  <a:srgbClr val="0645AD"/>
                </a:solidFill>
                <a:latin typeface="Times New Roman" panose="02020603050405020304" pitchFamily="18" charset="0"/>
                <a:cs typeface="Times New Roman" panose="02020603050405020304" pitchFamily="18" charset="0"/>
              </a:rPr>
              <a:t>world's second-most valuable company</a:t>
            </a:r>
            <a:r>
              <a:rPr lang="en-US" sz="1600" b="0" i="0" dirty="0">
                <a:solidFill>
                  <a:srgbClr val="202122"/>
                </a:solidFill>
                <a:effectLst/>
                <a:latin typeface="Times New Roman" panose="02020603050405020304" pitchFamily="18" charset="0"/>
                <a:cs typeface="Times New Roman" panose="02020603050405020304" pitchFamily="18" charset="0"/>
              </a:rPr>
              <a:t>,</a:t>
            </a:r>
            <a:r>
              <a:rPr lang="en-US" sz="1600" b="0" i="0" baseline="30000" dirty="0">
                <a:solidFill>
                  <a:srgbClr val="0645AD"/>
                </a:solidFill>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the </a:t>
            </a:r>
            <a:r>
              <a:rPr lang="en-US" sz="1600" dirty="0">
                <a:solidFill>
                  <a:srgbClr val="0645AD"/>
                </a:solidFill>
                <a:latin typeface="Times New Roman" panose="02020603050405020304" pitchFamily="18" charset="0"/>
                <a:cs typeface="Times New Roman" panose="02020603050405020304" pitchFamily="18" charset="0"/>
              </a:rPr>
              <a:t>fourth-largest personal computer vendor</a:t>
            </a:r>
            <a:r>
              <a:rPr lang="en-US" sz="1600" b="0" i="0" dirty="0">
                <a:solidFill>
                  <a:srgbClr val="202122"/>
                </a:solidFill>
                <a:effectLst/>
                <a:latin typeface="Times New Roman" panose="02020603050405020304" pitchFamily="18" charset="0"/>
                <a:cs typeface="Times New Roman" panose="02020603050405020304" pitchFamily="18" charset="0"/>
              </a:rPr>
              <a:t> by unit sales and </a:t>
            </a:r>
            <a:r>
              <a:rPr lang="en-US" sz="1600" dirty="0">
                <a:solidFill>
                  <a:srgbClr val="0645AD"/>
                </a:solidFill>
                <a:latin typeface="Times New Roman" panose="02020603050405020304" pitchFamily="18" charset="0"/>
                <a:cs typeface="Times New Roman" panose="02020603050405020304" pitchFamily="18" charset="0"/>
              </a:rPr>
              <a:t>second-largest mobile phone manufacturer</a:t>
            </a:r>
            <a:r>
              <a:rPr lang="en-US" sz="1600" b="0" i="0" dirty="0">
                <a:solidFill>
                  <a:srgbClr val="202122"/>
                </a:solidFill>
                <a:effectLst/>
                <a:latin typeface="Times New Roman" panose="02020603050405020304" pitchFamily="18" charset="0"/>
                <a:cs typeface="Times New Roman" panose="02020603050405020304" pitchFamily="18" charset="0"/>
              </a:rPr>
              <a:t>. </a:t>
            </a:r>
            <a:endParaRPr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It is considered one of the big four Internet stocks along with </a:t>
            </a:r>
            <a:r>
              <a:rPr lang="en-GB" sz="1600" dirty="0">
                <a:solidFill>
                  <a:srgbClr val="0B0080"/>
                </a:solidFill>
                <a:uFill>
                  <a:noFill/>
                </a:u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Amazon</a:t>
            </a: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a:t>
            </a:r>
            <a:r>
              <a:rPr lang="en-GB" sz="1600" dirty="0">
                <a:solidFill>
                  <a:srgbClr val="0B0080"/>
                </a:solidFill>
                <a:uFill>
                  <a:noFill/>
                </a:uFill>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Facebook</a:t>
            </a: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and </a:t>
            </a:r>
            <a:r>
              <a:rPr lang="en-GB" sz="1600" dirty="0">
                <a:solidFill>
                  <a:srgbClr val="0B0080"/>
                </a:solidFill>
                <a:highlight>
                  <a:srgbClr val="FFFFFF"/>
                </a:highlight>
                <a:uFill>
                  <a:noFill/>
                </a:uFill>
                <a:latin typeface="Times New Roman" panose="02020603050405020304" pitchFamily="18" charset="0"/>
                <a:ea typeface="Arial"/>
                <a:cs typeface="Times New Roman" panose="02020603050405020304" pitchFamily="18" charset="0"/>
                <a:sym typeface="Arial"/>
              </a:rPr>
              <a:t>Google</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The company is listed on the </a:t>
            </a:r>
            <a:r>
              <a:rPr lang="en-GB" sz="1600" b="1" dirty="0">
                <a:solidFill>
                  <a:srgbClr val="5F6368"/>
                </a:solidFill>
                <a:latin typeface="Times New Roman" panose="02020603050405020304" pitchFamily="18" charset="0"/>
                <a:ea typeface="Arial"/>
                <a:cs typeface="Times New Roman" panose="02020603050405020304" pitchFamily="18" charset="0"/>
                <a:sym typeface="Arial"/>
              </a:rPr>
              <a:t>NASDAQ</a:t>
            </a: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 stock exchange under the ticker symbol </a:t>
            </a:r>
            <a:r>
              <a:rPr lang="en-GB" sz="1600" b="1" dirty="0">
                <a:solidFill>
                  <a:srgbClr val="5F6368"/>
                </a:solidFill>
                <a:highlight>
                  <a:srgbClr val="FFFFFF"/>
                </a:highlight>
                <a:latin typeface="Times New Roman" panose="02020603050405020304" pitchFamily="18" charset="0"/>
                <a:ea typeface="Arial"/>
                <a:cs typeface="Times New Roman" panose="02020603050405020304" pitchFamily="18" charset="0"/>
                <a:sym typeface="Arial"/>
              </a:rPr>
              <a:t>AAPL</a:t>
            </a: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a:t>
            </a:r>
            <a:endParaRPr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1200"/>
              </a:spcAft>
              <a:buNone/>
            </a:pP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We have Included 5 year Stock Price of Google for this Project.</a:t>
            </a:r>
            <a:endParaRPr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endParaRPr>
          </a:p>
        </p:txBody>
      </p:sp>
      <p:sp>
        <p:nvSpPr>
          <p:cNvPr id="4" name="Date Placeholder 4">
            <a:extLst>
              <a:ext uri="{FF2B5EF4-FFF2-40B4-BE49-F238E27FC236}">
                <a16:creationId xmlns:a16="http://schemas.microsoft.com/office/drawing/2014/main" id="{547B05F9-16D9-EEC7-6922-3B66584DC192}"/>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FFFC344D-116F-2217-22A9-4174111845F0}"/>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EBB0F575-F35A-E207-DA57-9A6EBC60A4DE}"/>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8</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93AC32-37D4-3E95-6CE0-23496F964A99}"/>
              </a:ext>
            </a:extLst>
          </p:cNvPr>
          <p:cNvSpPr txBox="1">
            <a:spLocks/>
          </p:cNvSpPr>
          <p:nvPr/>
        </p:nvSpPr>
        <p:spPr>
          <a:xfrm>
            <a:off x="359377" y="992125"/>
            <a:ext cx="8444381" cy="3622406"/>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a:buFont typeface="Wingdings" pitchFamily="2" charset="2"/>
              <a:buChar char="v"/>
            </a:pPr>
            <a:r>
              <a:rPr lang="en-IN" sz="1600" dirty="0">
                <a:latin typeface="Times New Roman" pitchFamily="18" charset="0"/>
                <a:cs typeface="Times New Roman" pitchFamily="18" charset="0"/>
              </a:rPr>
              <a:t>HARDWARE REQUIREMENTS</a:t>
            </a:r>
          </a:p>
          <a:p>
            <a:pPr lvl="1"/>
            <a:r>
              <a:rPr lang="en-IN" sz="1600" dirty="0">
                <a:latin typeface="Times New Roman" pitchFamily="18" charset="0"/>
                <a:cs typeface="Times New Roman" pitchFamily="18" charset="0"/>
              </a:rPr>
              <a:t>Processor                     	: Any Processor above 500 MHz</a:t>
            </a:r>
          </a:p>
          <a:p>
            <a:pPr lvl="1"/>
            <a:r>
              <a:rPr lang="en-IN" sz="1600" dirty="0">
                <a:latin typeface="Times New Roman" pitchFamily="18" charset="0"/>
                <a:cs typeface="Times New Roman" pitchFamily="18" charset="0"/>
              </a:rPr>
              <a:t>RAM                           	: 512Mb</a:t>
            </a:r>
          </a:p>
          <a:p>
            <a:pPr lvl="1"/>
            <a:r>
              <a:rPr lang="en-IN" sz="1600" dirty="0">
                <a:latin typeface="Times New Roman" pitchFamily="18" charset="0"/>
                <a:cs typeface="Times New Roman" pitchFamily="18" charset="0"/>
              </a:rPr>
              <a:t>Hard Disk                    	: 4 GB</a:t>
            </a:r>
          </a:p>
          <a:p>
            <a:pPr lvl="1"/>
            <a:r>
              <a:rPr lang="en-IN" sz="1600" dirty="0">
                <a:latin typeface="Times New Roman" pitchFamily="18" charset="0"/>
                <a:cs typeface="Times New Roman" pitchFamily="18" charset="0"/>
              </a:rPr>
              <a:t>Input device               		: Standard Keyboard and Mouse</a:t>
            </a:r>
          </a:p>
          <a:p>
            <a:pPr lvl="1"/>
            <a:r>
              <a:rPr lang="en-IN" sz="1600" dirty="0">
                <a:latin typeface="Times New Roman" pitchFamily="18" charset="0"/>
                <a:cs typeface="Times New Roman" pitchFamily="18" charset="0"/>
              </a:rPr>
              <a:t>Output device          		: VGA and High Resolution Monitor</a:t>
            </a:r>
          </a:p>
          <a:p>
            <a:pPr lvl="1"/>
            <a:endParaRPr lang="en-IN" sz="1600" dirty="0">
              <a:latin typeface="Times New Roman" pitchFamily="18" charset="0"/>
              <a:cs typeface="Times New Roman" pitchFamily="18" charset="0"/>
            </a:endParaRPr>
          </a:p>
          <a:p>
            <a:pPr>
              <a:buFont typeface="Wingdings" pitchFamily="2" charset="2"/>
              <a:buChar char="v"/>
            </a:pPr>
            <a:r>
              <a:rPr lang="en-IN" sz="1600" dirty="0">
                <a:latin typeface="Times New Roman" pitchFamily="18" charset="0"/>
                <a:cs typeface="Times New Roman" pitchFamily="18" charset="0"/>
              </a:rPr>
              <a:t>SOFTWARE REQUIREMENTS</a:t>
            </a:r>
          </a:p>
          <a:p>
            <a:pPr lvl="1"/>
            <a:r>
              <a:rPr lang="en-IN" sz="1600" dirty="0">
                <a:latin typeface="Times New Roman" pitchFamily="18" charset="0"/>
                <a:cs typeface="Times New Roman" pitchFamily="18" charset="0"/>
              </a:rPr>
              <a:t>Operating system      	            : Windows 10</a:t>
            </a:r>
          </a:p>
          <a:p>
            <a:pPr lvl="1"/>
            <a:r>
              <a:rPr lang="en-IN" sz="1600" dirty="0">
                <a:latin typeface="Times New Roman" pitchFamily="18" charset="0"/>
                <a:cs typeface="Times New Roman" pitchFamily="18" charset="0"/>
              </a:rPr>
              <a:t>IDE                           	            : Google </a:t>
            </a:r>
            <a:r>
              <a:rPr lang="en-IN" sz="1600" dirty="0" err="1">
                <a:latin typeface="Times New Roman" pitchFamily="18" charset="0"/>
                <a:cs typeface="Times New Roman" pitchFamily="18" charset="0"/>
              </a:rPr>
              <a:t>Colab</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Tools/Technologies 	            : Python, Pandas, </a:t>
            </a:r>
            <a:r>
              <a:rPr lang="en-US" sz="1600" dirty="0" err="1">
                <a:latin typeface="Times New Roman" pitchFamily="18" charset="0"/>
                <a:cs typeface="Times New Roman" pitchFamily="18" charset="0"/>
              </a:rPr>
              <a:t>Tensorflow</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Keras</a:t>
            </a:r>
            <a:r>
              <a:rPr lang="en-US" sz="1600" dirty="0">
                <a:latin typeface="Times New Roman" pitchFamily="18" charset="0"/>
                <a:cs typeface="Times New Roman" pitchFamily="18" charset="0"/>
              </a:rPr>
              <a:t> API,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library</a:t>
            </a:r>
            <a:endParaRPr lang="en-IN" sz="1600" dirty="0">
              <a:latin typeface="Times New Roman" pitchFamily="18" charset="0"/>
              <a:cs typeface="Times New Roman" pitchFamily="18" charset="0"/>
            </a:endParaRPr>
          </a:p>
          <a:p>
            <a:pPr marL="457200" lvl="1" indent="0">
              <a:buFont typeface="Arial" panose="020B0604020202020204" pitchFamily="34" charset="0"/>
              <a:buNone/>
            </a:pPr>
            <a:endParaRPr lang="en-US" dirty="0">
              <a:latin typeface="Times New Roman" pitchFamily="18" charset="0"/>
              <a:cs typeface="Times New Roman" pitchFamily="18" charset="0"/>
            </a:endParaRPr>
          </a:p>
          <a:p>
            <a:pPr lvl="1">
              <a:buFont typeface="Wingdings" pitchFamily="2" charset="2"/>
              <a:buChar char="v"/>
            </a:pPr>
            <a:endParaRPr lang="en-IN"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A4D8C781-1469-4AB5-BA28-AC1C5ABC5BB0}"/>
              </a:ext>
            </a:extLst>
          </p:cNvPr>
          <p:cNvSpPr>
            <a:spLocks noGrp="1"/>
          </p:cNvSpPr>
          <p:nvPr>
            <p:ph type="title"/>
          </p:nvPr>
        </p:nvSpPr>
        <p:spPr>
          <a:xfrm>
            <a:off x="847767" y="20555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6" name="Date Placeholder 4">
            <a:extLst>
              <a:ext uri="{FF2B5EF4-FFF2-40B4-BE49-F238E27FC236}">
                <a16:creationId xmlns:a16="http://schemas.microsoft.com/office/drawing/2014/main" id="{C6AFCB36-EF29-A9DD-9B50-28066B118018}"/>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9D973AAD-463B-88B8-26E5-1C7D8C3AB99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04C10459-88D8-CA1C-9A6A-A8BF5B4DBE5B}"/>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9</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747297"/>
      </p:ext>
    </p:extLst>
  </p:cSld>
  <p:clrMapOvr>
    <a:masterClrMapping/>
  </p:clrMapOvr>
</p:sld>
</file>

<file path=ppt/theme/theme1.xml><?xml version="1.0" encoding="utf-8"?>
<a:theme xmlns:a="http://schemas.openxmlformats.org/drawingml/2006/main" name="RNS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NSIT" id="{B7044034-DC06-48C5-B715-1A41A99945C9}" vid="{122B9B96-BC28-47B5-A713-3B6E85C0B6E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RNSIT</Template>
  <TotalTime>250</TotalTime>
  <Words>1042</Words>
  <Application>Microsoft Office PowerPoint</Application>
  <PresentationFormat>On-screen Show (16:9)</PresentationFormat>
  <Paragraphs>152</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Wingdings</vt:lpstr>
      <vt:lpstr>Times New Roman</vt:lpstr>
      <vt:lpstr>RNSIT</vt:lpstr>
      <vt:lpstr>STOCK PRICE PREDICTION </vt:lpstr>
      <vt:lpstr>CONTENT</vt:lpstr>
      <vt:lpstr>ABSTRACT</vt:lpstr>
      <vt:lpstr>PowerPoint Presentation</vt:lpstr>
      <vt:lpstr>MACHINE LEARNING</vt:lpstr>
      <vt:lpstr>DEEP LEARNING</vt:lpstr>
      <vt:lpstr>DEEP LEARNING NECESSITY   </vt:lpstr>
      <vt:lpstr>APPLE STOCK PRICE DATASET</vt:lpstr>
      <vt:lpstr>REQUIREMENTS</vt:lpstr>
      <vt:lpstr>ALGORITHM</vt:lpstr>
      <vt:lpstr>IMPLEMENTATION</vt:lpstr>
      <vt:lpstr>IMPLEMENTATION</vt:lpstr>
      <vt:lpstr>IMPLEMENTATION</vt:lpstr>
      <vt:lpstr>PowerPoint Presentation</vt:lpstr>
      <vt:lpstr>PowerPoint Presentation</vt:lpstr>
      <vt:lpstr>CONCLUSION </vt:lpstr>
      <vt:lpstr>REFRENCES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cp:lastModifiedBy>logesh s</cp:lastModifiedBy>
  <cp:revision>12</cp:revision>
  <dcterms:modified xsi:type="dcterms:W3CDTF">2022-05-25T04:27:27Z</dcterms:modified>
</cp:coreProperties>
</file>