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20"/>
  </p:notesMasterIdLst>
  <p:sldIdLst>
    <p:sldId id="256" r:id="rId2"/>
    <p:sldId id="257" r:id="rId3"/>
    <p:sldId id="258" r:id="rId4"/>
    <p:sldId id="267" r:id="rId5"/>
    <p:sldId id="259" r:id="rId6"/>
    <p:sldId id="260" r:id="rId7"/>
    <p:sldId id="261" r:id="rId8"/>
    <p:sldId id="262" r:id="rId9"/>
    <p:sldId id="266" r:id="rId10"/>
    <p:sldId id="263" r:id="rId11"/>
    <p:sldId id="269" r:id="rId12"/>
    <p:sldId id="271" r:id="rId13"/>
    <p:sldId id="270" r:id="rId14"/>
    <p:sldId id="272" r:id="rId15"/>
    <p:sldId id="273" r:id="rId16"/>
    <p:sldId id="264" r:id="rId17"/>
    <p:sldId id="265" r:id="rId18"/>
    <p:sldId id="268"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9c9da6c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D54F0F-1CC6-4545-89B8-9FABC7381AD3}"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897648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54F0F-1CC6-4545-89B8-9FABC7381AD3}"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58896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54F0F-1CC6-4545-89B8-9FABC7381AD3}"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972011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5646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54F0F-1CC6-4545-89B8-9FABC7381AD3}"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37400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54F0F-1CC6-4545-89B8-9FABC7381AD3}" type="datetimeFigureOut">
              <a:rPr lang="en-IN" smtClean="0"/>
              <a:t>24-05-2022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23139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D54F0F-1CC6-4545-89B8-9FABC7381AD3}"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124019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54F0F-1CC6-4545-89B8-9FABC7381AD3}" type="datetimeFigureOut">
              <a:rPr lang="en-IN" smtClean="0"/>
              <a:t>24-05-2022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647943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54F0F-1CC6-4545-89B8-9FABC7381AD3}" type="datetimeFigureOut">
              <a:rPr lang="en-IN" smtClean="0"/>
              <a:t>24-05-2022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61062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54F0F-1CC6-4545-89B8-9FABC7381AD3}" type="datetimeFigureOut">
              <a:rPr lang="en-IN" smtClean="0"/>
              <a:t>24-05-2022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3225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1D54F0F-1CC6-4545-89B8-9FABC7381AD3}"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79401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1D54F0F-1CC6-4545-89B8-9FABC7381AD3}" type="datetimeFigureOut">
              <a:rPr lang="en-IN" smtClean="0"/>
              <a:t>24-05-2022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285726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52062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28650" y="893173"/>
            <a:ext cx="7886700" cy="37753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400300" cy="273844"/>
          </a:xfrm>
          <a:prstGeom prst="rect">
            <a:avLst/>
          </a:prstGeom>
        </p:spPr>
        <p:txBody>
          <a:bodyPr vert="horz" lIns="91440" tIns="45720" rIns="91440" bIns="45720" rtlCol="0" anchor="ctr"/>
          <a:lstStyle>
            <a:lvl1pPr algn="l">
              <a:defRPr sz="900" b="1">
                <a:solidFill>
                  <a:srgbClr val="2B5FF3"/>
                </a:solidFill>
              </a:defRPr>
            </a:lvl1pPr>
          </a:lstStyle>
          <a:p>
            <a:fld id="{71D54F0F-1CC6-4545-89B8-9FABC7381AD3}" type="datetimeFigureOut">
              <a:rPr lang="en-IN" smtClean="0"/>
              <a:t>24-05-2022</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1">
                <a:solidFill>
                  <a:srgbClr val="2B5FF3"/>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1">
                <a:solidFill>
                  <a:srgbClr val="2B5FF3"/>
                </a:solidFill>
              </a:defRPr>
            </a:lvl1pPr>
          </a:lstStyle>
          <a:p>
            <a:pPr marL="0" lvl="0" indent="0" algn="r" rtl="0">
              <a:spcBef>
                <a:spcPts val="0"/>
              </a:spcBef>
              <a:spcAft>
                <a:spcPts val="0"/>
              </a:spcAft>
              <a:buNone/>
            </a:pPr>
            <a:fld id="{00000000-1234-1234-1234-123412341234}" type="slidenum">
              <a:rPr lang="en-GB" smtClean="0"/>
              <a:t>‹#›</a:t>
            </a:fld>
            <a:endParaRPr lang="en-GB"/>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628571" cy="41151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607105" y="13533"/>
            <a:ext cx="520112" cy="520622"/>
          </a:xfrm>
          <a:prstGeom prst="rect">
            <a:avLst/>
          </a:prstGeom>
        </p:spPr>
      </p:pic>
    </p:spTree>
    <p:extLst>
      <p:ext uri="{BB962C8B-B14F-4D97-AF65-F5344CB8AC3E}">
        <p14:creationId xmlns:p14="http://schemas.microsoft.com/office/powerpoint/2010/main" val="264013954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l" defTabSz="685800" rtl="0" eaLnBrk="1" latinLnBrk="0" hangingPunct="1">
        <a:lnSpc>
          <a:spcPct val="90000"/>
        </a:lnSpc>
        <a:spcBef>
          <a:spcPct val="0"/>
        </a:spcBef>
        <a:buNone/>
        <a:defRPr sz="3300" b="1" kern="1200">
          <a:solidFill>
            <a:srgbClr val="002060"/>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www.nasdaq.com/market-activity/stocks/goog" TargetMode="External"/><Relationship Id="rId3" Type="http://schemas.openxmlformats.org/officeDocument/2006/relationships/hyperlink" Target="https://machinelearningmastery.com/start-here/#getstarted" TargetMode="External"/><Relationship Id="rId7" Type="http://schemas.openxmlformats.org/officeDocument/2006/relationships/hyperlink" Target="https://www.investopedia.com/terms/d/deep-learning.asp"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groww.in/us-stocks/googl" TargetMode="External"/><Relationship Id="rId5" Type="http://schemas.openxmlformats.org/officeDocument/2006/relationships/hyperlink" Target="https://www.sas.com/en_us/insights/analytics/machine-learning.html" TargetMode="External"/><Relationship Id="rId4" Type="http://schemas.openxmlformats.org/officeDocument/2006/relationships/hyperlink" Target="https://colah.github.io/posts/2015-08-Understanding-LSTM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a/artificial-intelligence-ai.asp"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investopedia.com/terms/m/machine-learning.as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b/big-data.asp"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www.investopedia.com/tech/worlds-top-10-fintech-companies-baba/" TargetMode="External"/><Relationship Id="rId4" Type="http://schemas.openxmlformats.org/officeDocument/2006/relationships/hyperlink" Target="https://www.investopedia.com/terms/e/ecommerce.asp"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mazon_(company)"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en.wikipedia.org/wiki/Facebook,_In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90450" y="2571750"/>
            <a:ext cx="7763100" cy="838800"/>
          </a:xfrm>
          <a:prstGeom prst="rect">
            <a:avLst/>
          </a:prstGeom>
        </p:spPr>
        <p:txBody>
          <a:bodyPr spcFirstLastPara="1" wrap="square" lIns="91425" tIns="91425" rIns="91425" bIns="91425" anchor="b" anchorCtr="0">
            <a:normAutofit/>
          </a:bodyPr>
          <a:lstStyle/>
          <a:p>
            <a:pPr marL="0" lvl="0" indent="0" rtl="0">
              <a:spcBef>
                <a:spcPts val="0"/>
              </a:spcBef>
              <a:spcAft>
                <a:spcPts val="0"/>
              </a:spcAft>
              <a:buNone/>
            </a:pPr>
            <a:r>
              <a:rPr lang="en-GB" sz="3600" dirty="0">
                <a:solidFill>
                  <a:srgbClr val="FF0000"/>
                </a:solidFill>
              </a:rPr>
              <a:t>STOCK PRICE PREDICTION </a:t>
            </a:r>
            <a:endParaRPr sz="3600" dirty="0">
              <a:solidFill>
                <a:srgbClr val="FF0000"/>
              </a:solidFill>
            </a:endParaRPr>
          </a:p>
        </p:txBody>
      </p:sp>
      <p:sp>
        <p:nvSpPr>
          <p:cNvPr id="3" name="Rectangle 2">
            <a:extLst>
              <a:ext uri="{FF2B5EF4-FFF2-40B4-BE49-F238E27FC236}">
                <a16:creationId xmlns:a16="http://schemas.microsoft.com/office/drawing/2014/main" id="{07D1CF46-80DE-B4C8-4535-CF6EA0A385EE}"/>
              </a:ext>
            </a:extLst>
          </p:cNvPr>
          <p:cNvSpPr/>
          <p:nvPr/>
        </p:nvSpPr>
        <p:spPr>
          <a:xfrm>
            <a:off x="0" y="0"/>
            <a:ext cx="9144000" cy="954107"/>
          </a:xfrm>
          <a:prstGeom prst="rect">
            <a:avLst/>
          </a:prstGeom>
        </p:spPr>
        <p:txBody>
          <a:bodyPr wrap="square">
            <a:spAutoFit/>
          </a:bodyPr>
          <a:lstStyle/>
          <a:p>
            <a:pPr algn="ctr">
              <a:defRPr/>
            </a:pPr>
            <a:r>
              <a:rPr lang="en-US" sz="2800" b="1" dirty="0">
                <a:solidFill>
                  <a:srgbClr val="000066"/>
                </a:solidFill>
                <a:latin typeface="Times New Roman" pitchFamily="18" charset="0"/>
                <a:cs typeface="Times New Roman" pitchFamily="18" charset="0"/>
              </a:rPr>
              <a:t>RNS INSTITUTE OF TECHNOLOGY</a:t>
            </a:r>
          </a:p>
          <a:p>
            <a:pPr algn="ctr">
              <a:defRPr/>
            </a:pPr>
            <a:r>
              <a:rPr lang="en-US" sz="2800" b="1" cap="all" dirty="0">
                <a:solidFill>
                  <a:srgbClr val="000066"/>
                </a:solidFill>
                <a:latin typeface="Times New Roman" pitchFamily="18" charset="0"/>
                <a:cs typeface="Times New Roman" pitchFamily="18" charset="0"/>
              </a:rPr>
              <a:t>BENGALURU - 98</a:t>
            </a:r>
            <a:endParaRPr lang="en-US" sz="2800" b="1" dirty="0">
              <a:solidFill>
                <a:srgbClr val="000066"/>
              </a:solidFill>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D728B38A-0805-A033-DEEB-AD34ECB34FED}"/>
              </a:ext>
            </a:extLst>
          </p:cNvPr>
          <p:cNvSpPr/>
          <p:nvPr/>
        </p:nvSpPr>
        <p:spPr>
          <a:xfrm>
            <a:off x="0" y="1099739"/>
            <a:ext cx="9144000" cy="400110"/>
          </a:xfrm>
          <a:prstGeom prst="rect">
            <a:avLst/>
          </a:prstGeom>
        </p:spPr>
        <p:txBody>
          <a:bodyPr wrap="square">
            <a:spAutoFit/>
          </a:bodyPr>
          <a:lstStyle/>
          <a:p>
            <a:pPr algn="ctr"/>
            <a:r>
              <a:rPr lang="en-US" sz="2000" b="1" dirty="0">
                <a:solidFill>
                  <a:srgbClr val="C00000"/>
                </a:solidFill>
                <a:latin typeface="Times New Roman" pitchFamily="18" charset="0"/>
                <a:cs typeface="Times New Roman" pitchFamily="18" charset="0"/>
              </a:rPr>
              <a:t>DEPARTMENT OF COMPUTER SCIENCE &amp; ENGINEERING</a:t>
            </a:r>
          </a:p>
        </p:txBody>
      </p:sp>
      <p:sp>
        <p:nvSpPr>
          <p:cNvPr id="6" name="Rectangle 5">
            <a:extLst>
              <a:ext uri="{FF2B5EF4-FFF2-40B4-BE49-F238E27FC236}">
                <a16:creationId xmlns:a16="http://schemas.microsoft.com/office/drawing/2014/main" id="{CBB42E41-693B-54A6-A066-291E9310B397}"/>
              </a:ext>
            </a:extLst>
          </p:cNvPr>
          <p:cNvSpPr/>
          <p:nvPr/>
        </p:nvSpPr>
        <p:spPr>
          <a:xfrm>
            <a:off x="1187624" y="1777914"/>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7" name="Date Placeholder 4">
            <a:extLst>
              <a:ext uri="{FF2B5EF4-FFF2-40B4-BE49-F238E27FC236}">
                <a16:creationId xmlns:a16="http://schemas.microsoft.com/office/drawing/2014/main" id="{B18A71B0-79FD-A28D-AB3D-259E0399CF4C}"/>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8" name="Footer Placeholder 3">
            <a:extLst>
              <a:ext uri="{FF2B5EF4-FFF2-40B4-BE49-F238E27FC236}">
                <a16:creationId xmlns:a16="http://schemas.microsoft.com/office/drawing/2014/main" id="{FDAFA95D-7D8E-133C-5788-A18905C5438A}"/>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9" name="Slide Number Placeholder 6">
            <a:extLst>
              <a:ext uri="{FF2B5EF4-FFF2-40B4-BE49-F238E27FC236}">
                <a16:creationId xmlns:a16="http://schemas.microsoft.com/office/drawing/2014/main" id="{EDA3071D-D38F-AA26-AC34-4F35A66132FA}"/>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ALGORITHM</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27" name="Google Shape;127;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dirty="0"/>
              <a:t>SEQUENTIAL </a:t>
            </a:r>
            <a:endParaRPr dirty="0"/>
          </a:p>
          <a:p>
            <a:pPr marL="457200" lvl="0" indent="-342900" algn="l" rtl="0">
              <a:spcBef>
                <a:spcPts val="0"/>
              </a:spcBef>
              <a:spcAft>
                <a:spcPts val="0"/>
              </a:spcAft>
              <a:buSzPts val="1800"/>
              <a:buAutoNum type="arabicPeriod"/>
            </a:pPr>
            <a:r>
              <a:rPr lang="en-GB" dirty="0"/>
              <a:t>DENSE </a:t>
            </a:r>
            <a:endParaRPr dirty="0"/>
          </a:p>
          <a:p>
            <a:pPr marL="457200" lvl="0" indent="-342900" algn="l" rtl="0">
              <a:spcBef>
                <a:spcPts val="0"/>
              </a:spcBef>
              <a:spcAft>
                <a:spcPts val="0"/>
              </a:spcAft>
              <a:buSzPts val="1800"/>
              <a:buAutoNum type="arabicPeriod"/>
            </a:pPr>
            <a:r>
              <a:rPr lang="en-GB" dirty="0"/>
              <a:t>LSTM </a:t>
            </a:r>
            <a:endParaRPr dirty="0"/>
          </a:p>
          <a:p>
            <a:pPr marL="457200" lvl="0" indent="0" algn="l" rtl="0">
              <a:spcBef>
                <a:spcPts val="1200"/>
              </a:spcBef>
              <a:spcAft>
                <a:spcPts val="1200"/>
              </a:spcAft>
              <a:buNone/>
            </a:pPr>
            <a:endParaRPr dirty="0"/>
          </a:p>
        </p:txBody>
      </p:sp>
      <p:sp>
        <p:nvSpPr>
          <p:cNvPr id="4" name="Date Placeholder 4">
            <a:extLst>
              <a:ext uri="{FF2B5EF4-FFF2-40B4-BE49-F238E27FC236}">
                <a16:creationId xmlns:a16="http://schemas.microsoft.com/office/drawing/2014/main" id="{74F81A98-9A92-0ED2-189C-6F25DB5CDA06}"/>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3A326D45-A0FF-31D5-735D-4954139CC25D}"/>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90686CFD-BB3A-B7D7-C95A-ADBBFDC4F0C6}"/>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10</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945294-0872-EDDA-0709-6FE1FE4EA0B0}"/>
              </a:ext>
            </a:extLst>
          </p:cNvPr>
          <p:cNvSpPr>
            <a:spLocks noGrp="1"/>
          </p:cNvSpPr>
          <p:nvPr>
            <p:ph type="title"/>
          </p:nvPr>
        </p:nvSpPr>
        <p:spPr>
          <a:xfrm>
            <a:off x="732760" y="137873"/>
            <a:ext cx="7678479"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BD8E3B9-1C51-38FE-D213-FF857371D6E8}"/>
              </a:ext>
            </a:extLst>
          </p:cNvPr>
          <p:cNvPicPr>
            <a:picLocks noChangeAspect="1"/>
          </p:cNvPicPr>
          <p:nvPr/>
        </p:nvPicPr>
        <p:blipFill>
          <a:blip r:embed="rId2"/>
          <a:stretch>
            <a:fillRect/>
          </a:stretch>
        </p:blipFill>
        <p:spPr>
          <a:xfrm>
            <a:off x="808073" y="725709"/>
            <a:ext cx="7527851" cy="3931352"/>
          </a:xfrm>
          <a:prstGeom prst="rect">
            <a:avLst/>
          </a:prstGeom>
        </p:spPr>
      </p:pic>
      <p:sp>
        <p:nvSpPr>
          <p:cNvPr id="9" name="Date Placeholder 4">
            <a:extLst>
              <a:ext uri="{FF2B5EF4-FFF2-40B4-BE49-F238E27FC236}">
                <a16:creationId xmlns:a16="http://schemas.microsoft.com/office/drawing/2014/main" id="{02452463-52AF-9475-132E-ED46F150D50F}"/>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10" name="Footer Placeholder 3">
            <a:extLst>
              <a:ext uri="{FF2B5EF4-FFF2-40B4-BE49-F238E27FC236}">
                <a16:creationId xmlns:a16="http://schemas.microsoft.com/office/drawing/2014/main" id="{0CA5D2DA-6275-B69F-DCB4-578D2F576768}"/>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11" name="Slide Number Placeholder 6">
            <a:extLst>
              <a:ext uri="{FF2B5EF4-FFF2-40B4-BE49-F238E27FC236}">
                <a16:creationId xmlns:a16="http://schemas.microsoft.com/office/drawing/2014/main" id="{427B5C8E-A3BB-B382-1338-2E4989AFC7D0}"/>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11</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612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9D3AAE-26B2-D154-5DEB-EFEDF587D04A}"/>
              </a:ext>
            </a:extLst>
          </p:cNvPr>
          <p:cNvPicPr>
            <a:picLocks noChangeAspect="1"/>
          </p:cNvPicPr>
          <p:nvPr/>
        </p:nvPicPr>
        <p:blipFill>
          <a:blip r:embed="rId2"/>
          <a:stretch>
            <a:fillRect/>
          </a:stretch>
        </p:blipFill>
        <p:spPr>
          <a:xfrm>
            <a:off x="1029631" y="832035"/>
            <a:ext cx="7084737" cy="3793128"/>
          </a:xfrm>
          <a:prstGeom prst="rect">
            <a:avLst/>
          </a:prstGeom>
        </p:spPr>
      </p:pic>
      <p:sp>
        <p:nvSpPr>
          <p:cNvPr id="5" name="Title 1">
            <a:extLst>
              <a:ext uri="{FF2B5EF4-FFF2-40B4-BE49-F238E27FC236}">
                <a16:creationId xmlns:a16="http://schemas.microsoft.com/office/drawing/2014/main" id="{3A3722B8-D1B7-C594-1EA6-B6D225550947}"/>
              </a:ext>
            </a:extLst>
          </p:cNvPr>
          <p:cNvSpPr>
            <a:spLocks noGrp="1"/>
          </p:cNvSpPr>
          <p:nvPr>
            <p:ph type="title"/>
          </p:nvPr>
        </p:nvSpPr>
        <p:spPr>
          <a:xfrm>
            <a:off x="732760" y="137873"/>
            <a:ext cx="7678479"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4">
            <a:extLst>
              <a:ext uri="{FF2B5EF4-FFF2-40B4-BE49-F238E27FC236}">
                <a16:creationId xmlns:a16="http://schemas.microsoft.com/office/drawing/2014/main" id="{C854ED15-15C9-8BEF-DE0B-14557989C880}"/>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7" name="Footer Placeholder 3">
            <a:extLst>
              <a:ext uri="{FF2B5EF4-FFF2-40B4-BE49-F238E27FC236}">
                <a16:creationId xmlns:a16="http://schemas.microsoft.com/office/drawing/2014/main" id="{AF20E005-5888-DB30-1D73-E14FF4B8206C}"/>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8" name="Slide Number Placeholder 6">
            <a:extLst>
              <a:ext uri="{FF2B5EF4-FFF2-40B4-BE49-F238E27FC236}">
                <a16:creationId xmlns:a16="http://schemas.microsoft.com/office/drawing/2014/main" id="{D91FE3EC-93AC-4ECD-FADD-65245B62F542}"/>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12</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68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9CF88A-ABA4-FB4C-DF13-C6A8D94CD2A4}"/>
              </a:ext>
            </a:extLst>
          </p:cNvPr>
          <p:cNvSpPr>
            <a:spLocks noGrp="1"/>
          </p:cNvSpPr>
          <p:nvPr>
            <p:ph type="title"/>
          </p:nvPr>
        </p:nvSpPr>
        <p:spPr>
          <a:xfrm>
            <a:off x="732760" y="137873"/>
            <a:ext cx="7678479"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7E26F8DC-2A23-5835-D93D-19E03E432513}"/>
              </a:ext>
            </a:extLst>
          </p:cNvPr>
          <p:cNvPicPr>
            <a:picLocks noChangeAspect="1"/>
          </p:cNvPicPr>
          <p:nvPr/>
        </p:nvPicPr>
        <p:blipFill>
          <a:blip r:embed="rId2"/>
          <a:stretch>
            <a:fillRect/>
          </a:stretch>
        </p:blipFill>
        <p:spPr>
          <a:xfrm>
            <a:off x="732760" y="699003"/>
            <a:ext cx="7678479" cy="3958057"/>
          </a:xfrm>
          <a:prstGeom prst="rect">
            <a:avLst/>
          </a:prstGeom>
        </p:spPr>
      </p:pic>
      <p:sp>
        <p:nvSpPr>
          <p:cNvPr id="7" name="Date Placeholder 4">
            <a:extLst>
              <a:ext uri="{FF2B5EF4-FFF2-40B4-BE49-F238E27FC236}">
                <a16:creationId xmlns:a16="http://schemas.microsoft.com/office/drawing/2014/main" id="{B709ADA3-9C90-17B5-2CE6-88CCA9DBE2D9}"/>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8" name="Footer Placeholder 3">
            <a:extLst>
              <a:ext uri="{FF2B5EF4-FFF2-40B4-BE49-F238E27FC236}">
                <a16:creationId xmlns:a16="http://schemas.microsoft.com/office/drawing/2014/main" id="{34ACD15F-80D8-04AE-63A4-4950FA485B56}"/>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9" name="Slide Number Placeholder 6">
            <a:extLst>
              <a:ext uri="{FF2B5EF4-FFF2-40B4-BE49-F238E27FC236}">
                <a16:creationId xmlns:a16="http://schemas.microsoft.com/office/drawing/2014/main" id="{1161B84E-7C23-EC91-A99D-EA3388E08363}"/>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13</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449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974AC4-3787-F75A-D34C-9B5A1D3E2F79}"/>
              </a:ext>
            </a:extLst>
          </p:cNvPr>
          <p:cNvSpPr txBox="1">
            <a:spLocks/>
          </p:cNvSpPr>
          <p:nvPr/>
        </p:nvSpPr>
        <p:spPr>
          <a:xfrm>
            <a:off x="754024" y="55104"/>
            <a:ext cx="7635949" cy="69416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3000"/>
              <a:buNone/>
              <a:defRPr sz="3300" b="1" kern="1200">
                <a:solidFill>
                  <a:srgbClr val="002060"/>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lgn="ctr"/>
            <a:r>
              <a:rPr lang="en-US" sz="3200" dirty="0">
                <a:solidFill>
                  <a:schemeClr val="accent1">
                    <a:lumMod val="75000"/>
                  </a:schemeClr>
                </a:solidFill>
                <a:latin typeface="Times New Roman" pitchFamily="18" charset="0"/>
                <a:cs typeface="Times New Roman" pitchFamily="18" charset="0"/>
              </a:rPr>
              <a:t>RESULTS</a:t>
            </a:r>
            <a:br>
              <a:rPr lang="en-US" sz="3200" u="sng" dirty="0">
                <a:solidFill>
                  <a:schemeClr val="tx1">
                    <a:lumMod val="75000"/>
                    <a:lumOff val="25000"/>
                  </a:schemeClr>
                </a:solidFill>
                <a:latin typeface="Times New Roman" pitchFamily="18" charset="0"/>
                <a:cs typeface="Times New Roman" pitchFamily="18" charset="0"/>
              </a:rPr>
            </a:br>
            <a:endParaRPr lang="en-US" sz="3200" u="sng" dirty="0">
              <a:solidFill>
                <a:schemeClr val="tx1">
                  <a:lumMod val="75000"/>
                  <a:lumOff val="2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04619B01-3490-0EA5-3034-62C4AA839DE7}"/>
              </a:ext>
            </a:extLst>
          </p:cNvPr>
          <p:cNvPicPr>
            <a:picLocks noChangeAspect="1"/>
          </p:cNvPicPr>
          <p:nvPr/>
        </p:nvPicPr>
        <p:blipFill>
          <a:blip r:embed="rId2"/>
          <a:stretch>
            <a:fillRect/>
          </a:stretch>
        </p:blipFill>
        <p:spPr>
          <a:xfrm>
            <a:off x="1665661" y="653574"/>
            <a:ext cx="5812673" cy="4026520"/>
          </a:xfrm>
          <a:prstGeom prst="rect">
            <a:avLst/>
          </a:prstGeom>
        </p:spPr>
      </p:pic>
      <p:sp>
        <p:nvSpPr>
          <p:cNvPr id="7" name="Date Placeholder 4">
            <a:extLst>
              <a:ext uri="{FF2B5EF4-FFF2-40B4-BE49-F238E27FC236}">
                <a16:creationId xmlns:a16="http://schemas.microsoft.com/office/drawing/2014/main" id="{AC6711F4-2798-280C-B82B-0191BA2790FB}"/>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8" name="Footer Placeholder 3">
            <a:extLst>
              <a:ext uri="{FF2B5EF4-FFF2-40B4-BE49-F238E27FC236}">
                <a16:creationId xmlns:a16="http://schemas.microsoft.com/office/drawing/2014/main" id="{7B3336ED-17AE-12BB-BB89-8D6021E1280C}"/>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9" name="Slide Number Placeholder 6">
            <a:extLst>
              <a:ext uri="{FF2B5EF4-FFF2-40B4-BE49-F238E27FC236}">
                <a16:creationId xmlns:a16="http://schemas.microsoft.com/office/drawing/2014/main" id="{ADF81E54-60CA-2690-ADC4-5E9EE922F051}"/>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14</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07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4ECF14-392C-C0CB-BC4C-CAFB047C8E50}"/>
              </a:ext>
            </a:extLst>
          </p:cNvPr>
          <p:cNvSpPr txBox="1">
            <a:spLocks/>
          </p:cNvSpPr>
          <p:nvPr/>
        </p:nvSpPr>
        <p:spPr>
          <a:xfrm>
            <a:off x="754024" y="55104"/>
            <a:ext cx="7635949" cy="694162"/>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90000"/>
              </a:lnSpc>
              <a:spcBef>
                <a:spcPts val="0"/>
              </a:spcBef>
              <a:spcAft>
                <a:spcPts val="0"/>
              </a:spcAft>
              <a:buSzPts val="3000"/>
              <a:buNone/>
              <a:defRPr sz="3300" b="1" kern="1200">
                <a:solidFill>
                  <a:srgbClr val="002060"/>
                </a:solidFill>
                <a:latin typeface="+mj-lt"/>
                <a:ea typeface="+mj-ea"/>
                <a:cs typeface="+mj-c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lgn="ctr"/>
            <a:r>
              <a:rPr lang="en-US" sz="3200" dirty="0">
                <a:solidFill>
                  <a:schemeClr val="accent1">
                    <a:lumMod val="75000"/>
                  </a:schemeClr>
                </a:solidFill>
                <a:latin typeface="Times New Roman" pitchFamily="18" charset="0"/>
                <a:cs typeface="Times New Roman" pitchFamily="18" charset="0"/>
              </a:rPr>
              <a:t>RESULTS</a:t>
            </a:r>
            <a:br>
              <a:rPr lang="en-US" sz="3200" u="sng" dirty="0">
                <a:solidFill>
                  <a:schemeClr val="tx1">
                    <a:lumMod val="75000"/>
                    <a:lumOff val="25000"/>
                  </a:schemeClr>
                </a:solidFill>
                <a:latin typeface="Times New Roman" pitchFamily="18" charset="0"/>
                <a:cs typeface="Times New Roman" pitchFamily="18" charset="0"/>
              </a:rPr>
            </a:br>
            <a:endParaRPr lang="en-US" sz="3200" u="sng" dirty="0">
              <a:solidFill>
                <a:schemeClr val="tx1">
                  <a:lumMod val="75000"/>
                  <a:lumOff val="25000"/>
                </a:schemeClr>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A9A0B77C-DD45-4EDD-D321-3F0EABDE8582}"/>
              </a:ext>
            </a:extLst>
          </p:cNvPr>
          <p:cNvPicPr>
            <a:picLocks noChangeAspect="1"/>
          </p:cNvPicPr>
          <p:nvPr/>
        </p:nvPicPr>
        <p:blipFill>
          <a:blip r:embed="rId2"/>
          <a:stretch>
            <a:fillRect/>
          </a:stretch>
        </p:blipFill>
        <p:spPr>
          <a:xfrm>
            <a:off x="1598218" y="658559"/>
            <a:ext cx="5947560" cy="4026520"/>
          </a:xfrm>
          <a:prstGeom prst="rect">
            <a:avLst/>
          </a:prstGeom>
        </p:spPr>
      </p:pic>
      <p:sp>
        <p:nvSpPr>
          <p:cNvPr id="7" name="Date Placeholder 4">
            <a:extLst>
              <a:ext uri="{FF2B5EF4-FFF2-40B4-BE49-F238E27FC236}">
                <a16:creationId xmlns:a16="http://schemas.microsoft.com/office/drawing/2014/main" id="{1DFEAFC8-9275-1C19-2D08-20B768F13DBE}"/>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8" name="Footer Placeholder 3">
            <a:extLst>
              <a:ext uri="{FF2B5EF4-FFF2-40B4-BE49-F238E27FC236}">
                <a16:creationId xmlns:a16="http://schemas.microsoft.com/office/drawing/2014/main" id="{D011E6FF-F975-BECE-6606-D0FEEBCB2153}"/>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9" name="Slide Number Placeholder 6">
            <a:extLst>
              <a:ext uri="{FF2B5EF4-FFF2-40B4-BE49-F238E27FC236}">
                <a16:creationId xmlns:a16="http://schemas.microsoft.com/office/drawing/2014/main" id="{B7C96BB5-7CD6-37CF-D887-1550977C944F}"/>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15</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81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CONCLUSION </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3" name="Google Shape;133;p2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00" dirty="0">
                <a:latin typeface="Times New Roman" panose="02020603050405020304" pitchFamily="18" charset="0"/>
                <a:cs typeface="Times New Roman" panose="02020603050405020304" pitchFamily="18" charset="0"/>
              </a:rPr>
              <a:t>We can see the Prediction, analysis and Visualization of Apple stock Price </a:t>
            </a:r>
            <a:r>
              <a:rPr lang="en-GB" sz="1600" dirty="0" err="1">
                <a:latin typeface="Times New Roman" panose="02020603050405020304" pitchFamily="18" charset="0"/>
                <a:cs typeface="Times New Roman" panose="02020603050405020304" pitchFamily="18" charset="0"/>
              </a:rPr>
              <a:t>hough</a:t>
            </a:r>
            <a:r>
              <a:rPr lang="en-GB" sz="1600" dirty="0">
                <a:latin typeface="Times New Roman" panose="02020603050405020304" pitchFamily="18" charset="0"/>
                <a:cs typeface="Times New Roman" panose="02020603050405020304" pitchFamily="18" charset="0"/>
              </a:rPr>
              <a:t> applying Deep learning algorithms such as LSTM, DENSE and SEQUENTIAL.</a:t>
            </a:r>
            <a:endParaRPr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GB" sz="1600" dirty="0">
                <a:latin typeface="Times New Roman" panose="02020603050405020304" pitchFamily="18" charset="0"/>
                <a:cs typeface="Times New Roman" panose="02020603050405020304" pitchFamily="18" charset="0"/>
              </a:rPr>
              <a:t>Same way we can use any company Stock Dataset directly apply this algorithms it will give us the correct prediction.</a:t>
            </a:r>
            <a:endParaRPr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r>
              <a:rPr lang="en-GB" sz="1600" dirty="0">
                <a:latin typeface="Times New Roman" panose="02020603050405020304" pitchFamily="18" charset="0"/>
                <a:cs typeface="Times New Roman" panose="02020603050405020304" pitchFamily="18" charset="0"/>
              </a:rPr>
              <a:t>This System is Successfully runs on any system even on Cloud platforms.</a:t>
            </a:r>
            <a:endParaRPr sz="1600" dirty="0">
              <a:latin typeface="Times New Roman" panose="02020603050405020304" pitchFamily="18" charset="0"/>
              <a:cs typeface="Times New Roman" panose="02020603050405020304" pitchFamily="18" charset="0"/>
            </a:endParaRPr>
          </a:p>
        </p:txBody>
      </p:sp>
      <p:sp>
        <p:nvSpPr>
          <p:cNvPr id="4" name="Date Placeholder 4">
            <a:extLst>
              <a:ext uri="{FF2B5EF4-FFF2-40B4-BE49-F238E27FC236}">
                <a16:creationId xmlns:a16="http://schemas.microsoft.com/office/drawing/2014/main" id="{6838E1C6-3BB4-BE1B-19AD-0E19BFF3D40F}"/>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7667D219-7CFF-2466-9C2C-616882E1D5CA}"/>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B77D5021-C18C-2596-2360-434B485B00C1}"/>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16</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3600" dirty="0">
                <a:solidFill>
                  <a:schemeClr val="accent1">
                    <a:lumMod val="75000"/>
                  </a:schemeClr>
                </a:solidFill>
                <a:latin typeface="Times New Roman" panose="02020603050405020304" pitchFamily="18" charset="0"/>
                <a:cs typeface="Times New Roman" panose="02020603050405020304" pitchFamily="18" charset="0"/>
              </a:rPr>
              <a:t>REFRENCES</a:t>
            </a:r>
            <a:r>
              <a:rPr lang="en-GB" dirty="0"/>
              <a:t> </a:t>
            </a:r>
            <a:endParaRPr dirty="0"/>
          </a:p>
        </p:txBody>
      </p:sp>
      <p:sp>
        <p:nvSpPr>
          <p:cNvPr id="139" name="Google Shape;139;p2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u="sng">
                <a:solidFill>
                  <a:schemeClr val="hlink"/>
                </a:solidFill>
                <a:hlinkClick r:id="rId3"/>
              </a:rPr>
              <a:t>https://machinelearningmastery.com/start-here/#getstarted</a:t>
            </a:r>
            <a:endParaRPr/>
          </a:p>
          <a:p>
            <a:pPr marL="457200" lvl="0" indent="-342900" algn="l" rtl="0">
              <a:spcBef>
                <a:spcPts val="0"/>
              </a:spcBef>
              <a:spcAft>
                <a:spcPts val="0"/>
              </a:spcAft>
              <a:buSzPts val="1800"/>
              <a:buAutoNum type="arabicPeriod"/>
            </a:pPr>
            <a:r>
              <a:rPr lang="en-GB" u="sng">
                <a:solidFill>
                  <a:schemeClr val="hlink"/>
                </a:solidFill>
                <a:hlinkClick r:id="rId4"/>
              </a:rPr>
              <a:t>https://colah.github.io/posts/2015-08-Understanding-LSTMs/</a:t>
            </a:r>
            <a:endParaRPr/>
          </a:p>
          <a:p>
            <a:pPr marL="457200" lvl="0" indent="-342900" algn="l" rtl="0">
              <a:spcBef>
                <a:spcPts val="0"/>
              </a:spcBef>
              <a:spcAft>
                <a:spcPts val="0"/>
              </a:spcAft>
              <a:buSzPts val="1800"/>
              <a:buAutoNum type="arabicPeriod"/>
            </a:pPr>
            <a:r>
              <a:rPr lang="en-GB" u="sng">
                <a:solidFill>
                  <a:schemeClr val="hlink"/>
                </a:solidFill>
                <a:hlinkClick r:id="rId5"/>
              </a:rPr>
              <a:t>https://www.sas.com/en_us/insights/analytics/machine-learning.html</a:t>
            </a:r>
            <a:endParaRPr/>
          </a:p>
          <a:p>
            <a:pPr marL="457200" lvl="0" indent="-342900" algn="l" rtl="0">
              <a:spcBef>
                <a:spcPts val="0"/>
              </a:spcBef>
              <a:spcAft>
                <a:spcPts val="0"/>
              </a:spcAft>
              <a:buSzPts val="1800"/>
              <a:buAutoNum type="arabicPeriod"/>
            </a:pPr>
            <a:r>
              <a:rPr lang="en-GB" u="sng">
                <a:solidFill>
                  <a:schemeClr val="hlink"/>
                </a:solidFill>
                <a:hlinkClick r:id="rId6"/>
              </a:rPr>
              <a:t>https://groww.in/us-stocks/googl</a:t>
            </a:r>
            <a:endParaRPr/>
          </a:p>
          <a:p>
            <a:pPr marL="457200" lvl="0" indent="-342900" algn="l" rtl="0">
              <a:spcBef>
                <a:spcPts val="0"/>
              </a:spcBef>
              <a:spcAft>
                <a:spcPts val="0"/>
              </a:spcAft>
              <a:buSzPts val="1800"/>
              <a:buAutoNum type="arabicPeriod"/>
            </a:pPr>
            <a:r>
              <a:rPr lang="en-GB" u="sng">
                <a:solidFill>
                  <a:schemeClr val="hlink"/>
                </a:solidFill>
                <a:hlinkClick r:id="rId7"/>
              </a:rPr>
              <a:t>https://www.investopedia.com/terms/d/deep-learning.asp</a:t>
            </a:r>
            <a:r>
              <a:rPr lang="en-GB"/>
              <a:t> </a:t>
            </a:r>
            <a:endParaRPr/>
          </a:p>
          <a:p>
            <a:pPr marL="457200" lvl="0" indent="-342900" algn="l" rtl="0">
              <a:spcBef>
                <a:spcPts val="0"/>
              </a:spcBef>
              <a:spcAft>
                <a:spcPts val="0"/>
              </a:spcAft>
              <a:buSzPts val="1800"/>
              <a:buAutoNum type="arabicPeriod"/>
            </a:pPr>
            <a:r>
              <a:rPr lang="en-GB" u="sng">
                <a:solidFill>
                  <a:schemeClr val="hlink"/>
                </a:solidFill>
                <a:hlinkClick r:id="rId8"/>
              </a:rPr>
              <a:t>https://www.nasdaq.com/market-activity/stocks/goog</a:t>
            </a:r>
            <a:endParaRPr/>
          </a:p>
          <a:p>
            <a:pPr marL="0" lvl="0" indent="0" algn="l" rtl="0">
              <a:spcBef>
                <a:spcPts val="1200"/>
              </a:spcBef>
              <a:spcAft>
                <a:spcPts val="1200"/>
              </a:spcAft>
              <a:buNone/>
            </a:pPr>
            <a:endParaRPr/>
          </a:p>
        </p:txBody>
      </p:sp>
      <p:sp>
        <p:nvSpPr>
          <p:cNvPr id="4" name="Date Placeholder 4">
            <a:extLst>
              <a:ext uri="{FF2B5EF4-FFF2-40B4-BE49-F238E27FC236}">
                <a16:creationId xmlns:a16="http://schemas.microsoft.com/office/drawing/2014/main" id="{A1CE9DB1-4DEA-A905-3ADA-3FD22558C78D}"/>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31E08A29-E04D-9F57-5420-5FD0923DF8B0}"/>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C030AA2C-1C68-BDE1-7797-91C810D1383B}"/>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17</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F0576FF-9DFD-B801-D9E1-D2B79FF39DC8}"/>
              </a:ext>
            </a:extLst>
          </p:cNvPr>
          <p:cNvSpPr>
            <a:spLocks noGrp="1"/>
          </p:cNvSpPr>
          <p:nvPr>
            <p:ph type="title"/>
          </p:nvPr>
        </p:nvSpPr>
        <p:spPr>
          <a:xfrm>
            <a:off x="1295400" y="2194538"/>
            <a:ext cx="6553200" cy="754424"/>
          </a:xfrm>
        </p:spPr>
        <p:txBody>
          <a:bodyPr>
            <a:normAutofit fontScale="90000"/>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6" name="Date Placeholder 4">
            <a:extLst>
              <a:ext uri="{FF2B5EF4-FFF2-40B4-BE49-F238E27FC236}">
                <a16:creationId xmlns:a16="http://schemas.microsoft.com/office/drawing/2014/main" id="{22287E26-28F0-EF77-1B91-E6C603A87525}"/>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7" name="Footer Placeholder 3">
            <a:extLst>
              <a:ext uri="{FF2B5EF4-FFF2-40B4-BE49-F238E27FC236}">
                <a16:creationId xmlns:a16="http://schemas.microsoft.com/office/drawing/2014/main" id="{54CA2B08-C444-51A1-8756-53B0F8B1606B}"/>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8" name="Slide Number Placeholder 6">
            <a:extLst>
              <a:ext uri="{FF2B5EF4-FFF2-40B4-BE49-F238E27FC236}">
                <a16:creationId xmlns:a16="http://schemas.microsoft.com/office/drawing/2014/main" id="{687284F7-8647-57D5-597D-77272C211EE9}"/>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18</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46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5746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CONTENT</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1" name="Google Shape;91;p14"/>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Abstract</a:t>
            </a: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About the Company</a:t>
            </a: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Machine Learning</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Deep Learning</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Deep Learning Necessity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Apple Stock Price Dataset</a:t>
            </a: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Requirements</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Algorithm</a:t>
            </a:r>
          </a:p>
          <a:p>
            <a:pPr marL="457200" lvl="0" indent="-342900" algn="l" rtl="0">
              <a:spcBef>
                <a:spcPts val="0"/>
              </a:spcBef>
              <a:spcAft>
                <a:spcPts val="0"/>
              </a:spcAft>
              <a:buSzPts val="1800"/>
              <a:buAutoNum type="arabicPeriod"/>
            </a:pPr>
            <a:r>
              <a:rPr lang="en-IN" dirty="0">
                <a:latin typeface="Times New Roman" panose="02020603050405020304" pitchFamily="18" charset="0"/>
                <a:cs typeface="Times New Roman" panose="02020603050405020304" pitchFamily="18" charset="0"/>
              </a:rPr>
              <a:t>Implementation</a:t>
            </a:r>
          </a:p>
          <a:p>
            <a:pPr marL="457200" lvl="0" indent="-342900" algn="l" rtl="0">
              <a:spcBef>
                <a:spcPts val="0"/>
              </a:spcBef>
              <a:spcAft>
                <a:spcPts val="0"/>
              </a:spcAft>
              <a:buSzPts val="1800"/>
              <a:buAutoNum type="arabicPeriod"/>
            </a:pPr>
            <a:r>
              <a:rPr lang="en-IN">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Conclusion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AutoNum type="arabicPeriod"/>
            </a:pPr>
            <a:r>
              <a:rPr lang="en-GB"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4" name="Date Placeholder 4">
            <a:extLst>
              <a:ext uri="{FF2B5EF4-FFF2-40B4-BE49-F238E27FC236}">
                <a16:creationId xmlns:a16="http://schemas.microsoft.com/office/drawing/2014/main" id="{99CFAADE-8329-9C66-893A-237456B0790E}"/>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0F3623B0-F3B2-3098-758D-563C379D38D3}"/>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76A6D873-DBF5-5F79-3CC8-60E918417C06}"/>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2</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ABSTRACT</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7" name="Google Shape;97;p15"/>
          <p:cNvSpPr txBox="1">
            <a:spLocks noGrp="1"/>
          </p:cNvSpPr>
          <p:nvPr>
            <p:ph type="body" idx="1"/>
          </p:nvPr>
        </p:nvSpPr>
        <p:spPr>
          <a:xfrm>
            <a:off x="311700" y="1293671"/>
            <a:ext cx="8520600" cy="33390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GB" sz="1600" dirty="0">
                <a:latin typeface="Times New Roman" panose="02020603050405020304" pitchFamily="18" charset="0"/>
                <a:cs typeface="Times New Roman" panose="02020603050405020304" pitchFamily="18" charset="0"/>
              </a:rPr>
              <a:t>Demand of Stock have become huge with Increased in popularity of Stock in Digital world. Prediction and Analysing stock can benefit People to think before buying or selling stocks. So, A New Stock Price Prediction through Deep Learning Algorithms has been </a:t>
            </a:r>
            <a:r>
              <a:rPr lang="en-GB" sz="1600" dirty="0" err="1">
                <a:latin typeface="Times New Roman" panose="02020603050405020304" pitchFamily="18" charset="0"/>
                <a:cs typeface="Times New Roman" panose="02020603050405020304" pitchFamily="18" charset="0"/>
              </a:rPr>
              <a:t>analyzed</a:t>
            </a:r>
            <a:r>
              <a:rPr lang="en-GB" sz="1600" dirty="0">
                <a:latin typeface="Times New Roman" panose="02020603050405020304" pitchFamily="18" charset="0"/>
                <a:cs typeface="Times New Roman" panose="02020603050405020304" pitchFamily="18" charset="0"/>
              </a:rPr>
              <a:t> and visualized. Through This System we can predict of any Company stock in the world. </a:t>
            </a:r>
            <a:endParaRPr sz="1600" dirty="0">
              <a:latin typeface="Times New Roman" panose="02020603050405020304" pitchFamily="18" charset="0"/>
              <a:cs typeface="Times New Roman" panose="02020603050405020304" pitchFamily="18" charset="0"/>
            </a:endParaRPr>
          </a:p>
        </p:txBody>
      </p:sp>
      <p:sp>
        <p:nvSpPr>
          <p:cNvPr id="4" name="Date Placeholder 4">
            <a:extLst>
              <a:ext uri="{FF2B5EF4-FFF2-40B4-BE49-F238E27FC236}">
                <a16:creationId xmlns:a16="http://schemas.microsoft.com/office/drawing/2014/main" id="{4DD48CD9-649A-655B-D0EA-33FE50FDB591}"/>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472A6D98-3129-9F91-AFBE-033035EA936B}"/>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6FE57B0E-0088-E10C-36EF-C9189FB25B53}"/>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3</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E7C0A40-31CF-9D63-86C8-B195DFE3BF77}"/>
              </a:ext>
            </a:extLst>
          </p:cNvPr>
          <p:cNvSpPr txBox="1">
            <a:spLocks/>
          </p:cNvSpPr>
          <p:nvPr/>
        </p:nvSpPr>
        <p:spPr>
          <a:xfrm>
            <a:off x="612304" y="809742"/>
            <a:ext cx="7919392" cy="3923414"/>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b="1" dirty="0">
                <a:latin typeface="Times New Roman" pitchFamily="18" charset="0"/>
                <a:ea typeface="Tahoma" pitchFamily="34" charset="0"/>
                <a:cs typeface="Times New Roman" pitchFamily="18" charset="0"/>
              </a:rPr>
              <a:t>NASTECH – New Age Solutions &amp; Technologies</a:t>
            </a:r>
          </a:p>
          <a:p>
            <a:pPr>
              <a:lnSpc>
                <a:spcPct val="100000"/>
              </a:lnSpc>
            </a:pPr>
            <a:endParaRPr lang="en-US" sz="1600" b="1" i="1" dirty="0"/>
          </a:p>
          <a:p>
            <a:pPr algn="just">
              <a:lnSpc>
                <a:spcPct val="100000"/>
              </a:lnSpc>
            </a:pPr>
            <a:r>
              <a:rPr lang="en-US" sz="1600" b="1" i="1" dirty="0"/>
              <a:t>NASTECH is formed with the purpose of bridging the gap between Academia and Industry. </a:t>
            </a:r>
            <a:endParaRPr lang="en-US" sz="1600" dirty="0"/>
          </a:p>
          <a:p>
            <a:pPr algn="just">
              <a:lnSpc>
                <a:spcPct val="100000"/>
              </a:lnSpc>
            </a:pPr>
            <a:endParaRPr lang="en-US" sz="1600" dirty="0">
              <a:latin typeface="Times New Roman" pitchFamily="18" charset="0"/>
              <a:cs typeface="Times New Roman" pitchFamily="18" charset="0"/>
            </a:endParaRPr>
          </a:p>
          <a:p>
            <a:pPr algn="just">
              <a:lnSpc>
                <a:spcPct val="100000"/>
              </a:lnSpc>
            </a:pPr>
            <a:r>
              <a:rPr lang="en-US" sz="1600" dirty="0" err="1">
                <a:latin typeface="Times New Roman" pitchFamily="18" charset="0"/>
                <a:cs typeface="Times New Roman" pitchFamily="18" charset="0"/>
              </a:rPr>
              <a:t>Nastech</a:t>
            </a:r>
            <a:r>
              <a:rPr lang="en-US" sz="1600" dirty="0">
                <a:latin typeface="Times New Roman" pitchFamily="18" charset="0"/>
                <a:cs typeface="Times New Roman" pitchFamily="18" charset="0"/>
              </a:rPr>
              <a:t> is one of the leading Global Certification and Training service providers for technical and management programs for educational institutions. </a:t>
            </a:r>
          </a:p>
          <a:p>
            <a:pPr algn="just">
              <a:lnSpc>
                <a:spcPct val="100000"/>
              </a:lnSpc>
            </a:pPr>
            <a:endParaRPr lang="en-US" sz="1600" dirty="0">
              <a:latin typeface="Times New Roman" pitchFamily="18" charset="0"/>
              <a:cs typeface="Times New Roman" pitchFamily="18" charset="0"/>
            </a:endParaRPr>
          </a:p>
          <a:p>
            <a:pPr algn="just">
              <a:lnSpc>
                <a:spcPct val="100000"/>
              </a:lnSpc>
            </a:pPr>
            <a:r>
              <a:rPr lang="en-US" sz="1600" dirty="0">
                <a:latin typeface="Times New Roman" pitchFamily="18" charset="0"/>
                <a:cs typeface="Times New Roman" pitchFamily="18" charset="0"/>
              </a:rPr>
              <a:t>They collaborate with educational institutes to understand their requirements and form a strategy in consultation with all stakeholders to fulfill those by skilling , reskilling and upskilling the students and faculties on new age skills and technologies. </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Industry and project oriented student training programs.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Font typeface="Arial" panose="020B0604020202020204" pitchFamily="34" charset="0"/>
              <a:buNone/>
            </a:pPr>
            <a:endParaRPr lang="en-US" sz="1600" b="1" dirty="0">
              <a:latin typeface="Times New Roman" pitchFamily="18" charset="0"/>
              <a:ea typeface="Tahoma" pitchFamily="34" charset="0"/>
              <a:cs typeface="Times New Roman" pitchFamily="18" charset="0"/>
            </a:endParaRPr>
          </a:p>
          <a:p>
            <a:pPr marL="0" indent="0">
              <a:buFont typeface="Arial" panose="020B0604020202020204" pitchFamily="34" charse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Font typeface="Arial" panose="020B0604020202020204" pitchFamily="34" charse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Font typeface="Arial" panose="020B0604020202020204" pitchFamily="34" charset="0"/>
              <a:buNone/>
            </a:pPr>
            <a:endParaRPr lang="en-US" sz="1600" b="1" dirty="0">
              <a:latin typeface="Times New Roman" pitchFamily="18" charset="0"/>
              <a:ea typeface="Tahoma" pitchFamily="34" charset="0"/>
              <a:cs typeface="Times New Roman" pitchFamily="18" charset="0"/>
            </a:endParaRPr>
          </a:p>
          <a:p>
            <a:pPr marL="0" indent="0">
              <a:buFont typeface="Arial" panose="020B0604020202020204" pitchFamily="34" charse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Font typeface="Arial" panose="020B0604020202020204" pitchFamily="34" charse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Title 1">
            <a:extLst>
              <a:ext uri="{FF2B5EF4-FFF2-40B4-BE49-F238E27FC236}">
                <a16:creationId xmlns:a16="http://schemas.microsoft.com/office/drawing/2014/main" id="{69E63642-E96B-E43B-2D9C-F6BB307BC55C}"/>
              </a:ext>
            </a:extLst>
          </p:cNvPr>
          <p:cNvSpPr txBox="1">
            <a:spLocks/>
          </p:cNvSpPr>
          <p:nvPr/>
        </p:nvSpPr>
        <p:spPr>
          <a:xfrm>
            <a:off x="838200" y="305686"/>
            <a:ext cx="7467600" cy="100811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a:lstStyle>
          <a:p>
            <a:pPr algn="ctr"/>
            <a:r>
              <a:rPr lang="en-US" sz="3200" dirty="0">
                <a:solidFill>
                  <a:schemeClr val="accent1">
                    <a:lumMod val="75000"/>
                  </a:schemeClr>
                </a:solidFill>
                <a:latin typeface="Times New Roman" pitchFamily="18" charset="0"/>
                <a:cs typeface="Times New Roman" pitchFamily="18" charset="0"/>
              </a:rPr>
              <a:t>ABOUT THE COMPANY</a:t>
            </a:r>
          </a:p>
        </p:txBody>
      </p:sp>
      <p:sp>
        <p:nvSpPr>
          <p:cNvPr id="6" name="Date Placeholder 4">
            <a:extLst>
              <a:ext uri="{FF2B5EF4-FFF2-40B4-BE49-F238E27FC236}">
                <a16:creationId xmlns:a16="http://schemas.microsoft.com/office/drawing/2014/main" id="{4725CE93-5E40-3AE6-07D2-D5DE29ED6F25}"/>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7" name="Footer Placeholder 3">
            <a:extLst>
              <a:ext uri="{FF2B5EF4-FFF2-40B4-BE49-F238E27FC236}">
                <a16:creationId xmlns:a16="http://schemas.microsoft.com/office/drawing/2014/main" id="{4FBDDC95-C7A1-B91D-C1CB-6AA9CFBCA2C5}"/>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8" name="Slide Number Placeholder 6">
            <a:extLst>
              <a:ext uri="{FF2B5EF4-FFF2-40B4-BE49-F238E27FC236}">
                <a16:creationId xmlns:a16="http://schemas.microsoft.com/office/drawing/2014/main" id="{CEDB6745-C41C-16F8-5BB5-C2C8BED78681}"/>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4</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04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MACHINE LEARNING</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3" name="Google Shape;10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GB" sz="1600" dirty="0">
                <a:highlight>
                  <a:srgbClr val="FFFFFF"/>
                </a:highlight>
                <a:latin typeface="Times New Roman" panose="02020603050405020304" pitchFamily="18" charset="0"/>
                <a:cs typeface="Times New Roman" panose="02020603050405020304" pitchFamily="18" charset="0"/>
              </a:rPr>
              <a:t>Machine learning is the science of getting computers to act without being explicitly programmed.</a:t>
            </a:r>
            <a:endParaRPr sz="1600" dirty="0">
              <a:highlight>
                <a:srgbClr val="FFFFFF"/>
              </a:highlight>
              <a:latin typeface="Times New Roman" panose="02020603050405020304" pitchFamily="18" charset="0"/>
              <a:cs typeface="Times New Roman" panose="02020603050405020304" pitchFamily="18" charset="0"/>
            </a:endParaRPr>
          </a:p>
          <a:p>
            <a:pPr marL="0" lvl="0" indent="0" algn="just" rtl="0">
              <a:lnSpc>
                <a:spcPct val="100000"/>
              </a:lnSpc>
              <a:spcBef>
                <a:spcPts val="1200"/>
              </a:spcBef>
              <a:spcAft>
                <a:spcPts val="0"/>
              </a:spcAft>
              <a:buNone/>
            </a:pPr>
            <a:r>
              <a:rPr lang="en-GB" sz="1600" dirty="0">
                <a:highlight>
                  <a:srgbClr val="FFFFFF"/>
                </a:highlight>
                <a:latin typeface="Times New Roman" panose="02020603050405020304" pitchFamily="18" charset="0"/>
                <a:cs typeface="Times New Roman" panose="02020603050405020304" pitchFamily="18" charset="0"/>
              </a:rPr>
              <a:t>Machine learning is a method of data analysis that automates analytical model building</a:t>
            </a:r>
            <a:endParaRPr sz="1600" dirty="0">
              <a:highlight>
                <a:srgbClr val="FFFFFF"/>
              </a:highlight>
              <a:latin typeface="Times New Roman" panose="02020603050405020304" pitchFamily="18" charset="0"/>
              <a:cs typeface="Times New Roman" panose="02020603050405020304" pitchFamily="18" charset="0"/>
            </a:endParaRPr>
          </a:p>
          <a:p>
            <a:pPr marL="0" lvl="0" indent="0" algn="just" rtl="0">
              <a:lnSpc>
                <a:spcPct val="100000"/>
              </a:lnSpc>
              <a:spcBef>
                <a:spcPts val="1200"/>
              </a:spcBef>
              <a:spcAft>
                <a:spcPts val="1200"/>
              </a:spcAft>
              <a:buNone/>
            </a:pPr>
            <a:r>
              <a:rPr lang="en-GB" sz="1600" dirty="0">
                <a:highlight>
                  <a:srgbClr val="FFFFFF"/>
                </a:highlight>
                <a:latin typeface="Times New Roman" panose="02020603050405020304" pitchFamily="18" charset="0"/>
                <a:ea typeface="Arial"/>
                <a:cs typeface="Times New Roman" panose="02020603050405020304" pitchFamily="18" charset="0"/>
                <a:sym typeface="Arial"/>
              </a:rPr>
              <a:t>Machine learning is important because it gives enterprises a view of trends in customer </a:t>
            </a:r>
            <a:r>
              <a:rPr lang="en-GB" sz="1600" dirty="0" err="1">
                <a:highlight>
                  <a:srgbClr val="FFFFFF"/>
                </a:highlight>
                <a:latin typeface="Times New Roman" panose="02020603050405020304" pitchFamily="18" charset="0"/>
                <a:ea typeface="Arial"/>
                <a:cs typeface="Times New Roman" panose="02020603050405020304" pitchFamily="18" charset="0"/>
                <a:sym typeface="Arial"/>
              </a:rPr>
              <a:t>behavior</a:t>
            </a:r>
            <a:r>
              <a:rPr lang="en-GB" sz="1600" dirty="0">
                <a:highlight>
                  <a:srgbClr val="FFFFFF"/>
                </a:highlight>
                <a:latin typeface="Times New Roman" panose="02020603050405020304" pitchFamily="18" charset="0"/>
                <a:ea typeface="Arial"/>
                <a:cs typeface="Times New Roman" panose="02020603050405020304" pitchFamily="18" charset="0"/>
                <a:sym typeface="Arial"/>
              </a:rPr>
              <a:t> and business operational patterns, as well as supports the development of new products</a:t>
            </a:r>
            <a:endParaRPr sz="1600" dirty="0">
              <a:highlight>
                <a:srgbClr val="FFFFFF"/>
              </a:highlight>
              <a:latin typeface="Times New Roman" panose="02020603050405020304" pitchFamily="18" charset="0"/>
              <a:cs typeface="Times New Roman" panose="02020603050405020304" pitchFamily="18" charset="0"/>
            </a:endParaRPr>
          </a:p>
        </p:txBody>
      </p:sp>
      <p:sp>
        <p:nvSpPr>
          <p:cNvPr id="4" name="Date Placeholder 4">
            <a:extLst>
              <a:ext uri="{FF2B5EF4-FFF2-40B4-BE49-F238E27FC236}">
                <a16:creationId xmlns:a16="http://schemas.microsoft.com/office/drawing/2014/main" id="{7A0F6A7F-52FD-E101-FED7-DF578CE0EB1A}"/>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134DE2C6-1FAB-D99D-9F04-36ABABE51FC5}"/>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BFE2075F-F5D1-F2D1-39E6-CBD8FD56B3C0}"/>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5</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DEEP LEARNING</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9" name="Google Shape;10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00" dirty="0">
                <a:solidFill>
                  <a:srgbClr val="111111"/>
                </a:solidFill>
                <a:highlight>
                  <a:srgbClr val="FFFFFF"/>
                </a:highlight>
                <a:latin typeface="Times New Roman"/>
                <a:ea typeface="Times New Roman"/>
                <a:cs typeface="Times New Roman"/>
                <a:sym typeface="Times New Roman"/>
              </a:rPr>
              <a:t>Deep learning is an </a:t>
            </a:r>
            <a:r>
              <a:rPr lang="en-GB" sz="1600" u="sng" dirty="0">
                <a:solidFill>
                  <a:srgbClr val="2C40D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artificial intelligence (AI)</a:t>
            </a:r>
            <a:r>
              <a:rPr lang="en-GB" sz="1600" dirty="0">
                <a:solidFill>
                  <a:srgbClr val="111111"/>
                </a:solidFill>
                <a:highlight>
                  <a:srgbClr val="FFFFFF"/>
                </a:highlight>
                <a:latin typeface="Times New Roman"/>
                <a:ea typeface="Times New Roman"/>
                <a:cs typeface="Times New Roman"/>
                <a:sym typeface="Times New Roman"/>
              </a:rPr>
              <a:t> function that imitates the workings of the human brain in processing data and creating patterns for use in decision making.</a:t>
            </a:r>
            <a:endParaRPr sz="1600" dirty="0">
              <a:solidFill>
                <a:srgbClr val="111111"/>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600" dirty="0">
                <a:solidFill>
                  <a:srgbClr val="111111"/>
                </a:solidFill>
                <a:highlight>
                  <a:srgbClr val="FFFFFF"/>
                </a:highlight>
                <a:latin typeface="Times New Roman"/>
                <a:ea typeface="Times New Roman"/>
                <a:cs typeface="Times New Roman"/>
                <a:sym typeface="Times New Roman"/>
              </a:rPr>
              <a:t> Deep learning is a subset of </a:t>
            </a:r>
            <a:r>
              <a:rPr lang="en-GB" sz="1600" u="sng" dirty="0">
                <a:solidFill>
                  <a:srgbClr val="2C40D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machine learning</a:t>
            </a:r>
            <a:r>
              <a:rPr lang="en-GB" sz="1600" dirty="0">
                <a:solidFill>
                  <a:srgbClr val="111111"/>
                </a:solidFill>
                <a:highlight>
                  <a:srgbClr val="FFFFFF"/>
                </a:highlight>
                <a:latin typeface="Times New Roman"/>
                <a:ea typeface="Times New Roman"/>
                <a:cs typeface="Times New Roman"/>
                <a:sym typeface="Times New Roman"/>
              </a:rPr>
              <a:t> in artificial intelligence that has networks capable of learning unsupervised from data that is unstructured or </a:t>
            </a:r>
            <a:r>
              <a:rPr lang="en-GB" sz="1600" dirty="0" err="1">
                <a:solidFill>
                  <a:srgbClr val="111111"/>
                </a:solidFill>
                <a:highlight>
                  <a:srgbClr val="FFFFFF"/>
                </a:highlight>
                <a:latin typeface="Times New Roman"/>
                <a:ea typeface="Times New Roman"/>
                <a:cs typeface="Times New Roman"/>
                <a:sym typeface="Times New Roman"/>
              </a:rPr>
              <a:t>unlabeled</a:t>
            </a:r>
            <a:r>
              <a:rPr lang="en-GB" sz="1600" dirty="0">
                <a:solidFill>
                  <a:srgbClr val="111111"/>
                </a:solidFill>
                <a:highlight>
                  <a:srgbClr val="FFFFFF"/>
                </a:highlight>
                <a:latin typeface="Times New Roman"/>
                <a:ea typeface="Times New Roman"/>
                <a:cs typeface="Times New Roman"/>
                <a:sym typeface="Times New Roman"/>
              </a:rPr>
              <a:t>. Also known as deep neural learning or deep neural network.</a:t>
            </a:r>
            <a:endParaRPr sz="1600" dirty="0">
              <a:solidFill>
                <a:srgbClr val="111111"/>
              </a:solidFill>
              <a:highlight>
                <a:srgbClr val="FFFFFF"/>
              </a:highlight>
              <a:latin typeface="Times New Roman"/>
              <a:ea typeface="Times New Roman"/>
              <a:cs typeface="Times New Roman"/>
              <a:sym typeface="Times New Roman"/>
            </a:endParaRPr>
          </a:p>
          <a:p>
            <a:pPr marL="0" lvl="0" indent="0" algn="just" rtl="0">
              <a:spcBef>
                <a:spcPts val="1200"/>
              </a:spcBef>
              <a:spcAft>
                <a:spcPts val="1200"/>
              </a:spcAft>
              <a:buNone/>
            </a:pPr>
            <a:r>
              <a:rPr lang="en-GB" sz="1600" dirty="0">
                <a:solidFill>
                  <a:srgbClr val="262626"/>
                </a:solidFill>
                <a:highlight>
                  <a:srgbClr val="FFFFFF"/>
                </a:highlight>
                <a:latin typeface="Times New Roman"/>
                <a:ea typeface="Times New Roman"/>
                <a:cs typeface="Times New Roman"/>
                <a:sym typeface="Times New Roman"/>
              </a:rPr>
              <a:t>Deep learning attempts to mimic the human brain—albeit far from matching its ability—enabling systems to cluster data and make predictions with incredible accuracy.</a:t>
            </a:r>
            <a:endParaRPr sz="1600" dirty="0">
              <a:solidFill>
                <a:srgbClr val="111111"/>
              </a:solidFill>
              <a:highlight>
                <a:srgbClr val="FFFFFF"/>
              </a:highlight>
              <a:latin typeface="Times New Roman"/>
              <a:ea typeface="Times New Roman"/>
              <a:cs typeface="Times New Roman"/>
              <a:sym typeface="Times New Roman"/>
            </a:endParaRPr>
          </a:p>
        </p:txBody>
      </p:sp>
      <p:sp>
        <p:nvSpPr>
          <p:cNvPr id="4" name="Date Placeholder 4">
            <a:extLst>
              <a:ext uri="{FF2B5EF4-FFF2-40B4-BE49-F238E27FC236}">
                <a16:creationId xmlns:a16="http://schemas.microsoft.com/office/drawing/2014/main" id="{A6C8BF72-E1B4-953F-5A55-977C1F74B481}"/>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5565BBD9-BA87-CEC9-67AA-7FB9DE48D32A}"/>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54106BA8-5AC9-FC62-64C2-F9B3D9D28945}"/>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6</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solidFill>
                  <a:schemeClr val="accent1">
                    <a:lumMod val="75000"/>
                  </a:schemeClr>
                </a:solidFill>
                <a:latin typeface="Times New Roman" panose="02020603050405020304" pitchFamily="18" charset="0"/>
                <a:cs typeface="Times New Roman" panose="02020603050405020304" pitchFamily="18" charset="0"/>
              </a:rPr>
              <a:t>DEEP LEARNING NECESSITY   </a:t>
            </a:r>
            <a:endParaRPr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5" name="Google Shape;11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Deep learning has evolved hand-in-hand with the digital era, which has brought about an explosion of data in all forms and from every region of the world. This data, known simply as </a:t>
            </a:r>
            <a:r>
              <a:rPr lang="en-GB" sz="1600" u="sng" dirty="0">
                <a:solidFill>
                  <a:srgbClr val="2C40D0"/>
                </a:solidFill>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big data</a:t>
            </a: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 is drawn from sources like social media, internet search engines, </a:t>
            </a:r>
            <a:r>
              <a:rPr lang="en-GB" sz="1600" u="sng" dirty="0">
                <a:solidFill>
                  <a:srgbClr val="2C40D0"/>
                </a:solidFill>
                <a:latin typeface="Times New Roman" panose="02020603050405020304" pitchFamily="18" charset="0"/>
                <a:ea typeface="Arial"/>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e-commerce</a:t>
            </a: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 platforms, and online cinemas, among others. This enormous amount of data is readily accessible and can be shared through </a:t>
            </a:r>
            <a:r>
              <a:rPr lang="en-GB" sz="1600" u="sng" dirty="0">
                <a:solidFill>
                  <a:srgbClr val="2C40D0"/>
                </a:solidFill>
                <a:latin typeface="Times New Roman" panose="02020603050405020304" pitchFamily="18" charset="0"/>
                <a:ea typeface="Arial"/>
                <a:cs typeface="Times New Roman" panose="02020603050405020304" pitchFamily="18" charset="0"/>
                <a:sym typeface="Arial"/>
                <a:hlinkClick r:id="rId5">
                  <a:extLst>
                    <a:ext uri="{A12FA001-AC4F-418D-AE19-62706E023703}">
                      <ahyp:hlinkClr xmlns:ahyp="http://schemas.microsoft.com/office/drawing/2018/hyperlinkcolor" val="tx"/>
                    </a:ext>
                  </a:extLst>
                </a:hlinkClick>
              </a:rPr>
              <a:t>fintech</a:t>
            </a: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 applications like cloud computing.</a:t>
            </a:r>
            <a:endParaRPr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just" rtl="0">
              <a:spcBef>
                <a:spcPts val="1200"/>
              </a:spcBef>
              <a:spcAft>
                <a:spcPts val="1200"/>
              </a:spcAft>
              <a:buNone/>
            </a:pP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However, the data, which normally is unstructured, is so vast that it could take decades for humans to comprehend it and extract relevant information. Companies realize the incredible potential that can result from </a:t>
            </a:r>
            <a:r>
              <a:rPr lang="en-GB" sz="1600" dirty="0" err="1">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unraveling</a:t>
            </a:r>
            <a:r>
              <a:rPr lang="en-GB"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rPr>
              <a:t> this wealth of information and are increasingly adapting to AI systems for automated support.</a:t>
            </a:r>
            <a:endParaRPr sz="1600" dirty="0">
              <a:solidFill>
                <a:srgbClr val="111111"/>
              </a:solidFill>
              <a:highlight>
                <a:srgbClr val="FFFFFF"/>
              </a:highlight>
              <a:latin typeface="Times New Roman" panose="02020603050405020304" pitchFamily="18" charset="0"/>
              <a:ea typeface="Arial"/>
              <a:cs typeface="Times New Roman" panose="02020603050405020304" pitchFamily="18" charset="0"/>
              <a:sym typeface="Arial"/>
            </a:endParaRPr>
          </a:p>
        </p:txBody>
      </p:sp>
      <p:sp>
        <p:nvSpPr>
          <p:cNvPr id="4" name="Date Placeholder 4">
            <a:extLst>
              <a:ext uri="{FF2B5EF4-FFF2-40B4-BE49-F238E27FC236}">
                <a16:creationId xmlns:a16="http://schemas.microsoft.com/office/drawing/2014/main" id="{544B437B-8F5D-C20A-2310-CABF74A43BEA}"/>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9A3C283E-D5B2-6A96-C09F-3B7FA083A073}"/>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043CED03-4195-ADE2-B1B0-599D2694BFF7}"/>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7</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solidFill>
                  <a:schemeClr val="accent1">
                    <a:lumMod val="75000"/>
                  </a:schemeClr>
                </a:solidFill>
                <a:latin typeface="Times New Roman" panose="02020603050405020304" pitchFamily="18" charset="0"/>
                <a:cs typeface="Times New Roman" panose="02020603050405020304" pitchFamily="18" charset="0"/>
              </a:rPr>
              <a:t>APPLE STOCK PRICE DATASET</a:t>
            </a:r>
            <a:endParaRPr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21" name="Google Shape;12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600" b="1" i="0" dirty="0">
                <a:solidFill>
                  <a:srgbClr val="202122"/>
                </a:solidFill>
                <a:effectLst/>
                <a:latin typeface="Times New Roman" panose="02020603050405020304" pitchFamily="18" charset="0"/>
                <a:cs typeface="Times New Roman" panose="02020603050405020304" pitchFamily="18" charset="0"/>
              </a:rPr>
              <a:t>Apple Inc.</a:t>
            </a:r>
            <a:r>
              <a:rPr lang="en-US" sz="1600" b="0" i="0" dirty="0">
                <a:solidFill>
                  <a:srgbClr val="202122"/>
                </a:solidFill>
                <a:effectLst/>
                <a:latin typeface="Times New Roman" panose="02020603050405020304" pitchFamily="18" charset="0"/>
                <a:cs typeface="Times New Roman" panose="02020603050405020304" pitchFamily="18" charset="0"/>
              </a:rPr>
              <a:t> is an American </a:t>
            </a:r>
            <a:r>
              <a:rPr lang="en-US" sz="1600" dirty="0">
                <a:solidFill>
                  <a:srgbClr val="0645AD"/>
                </a:solidFill>
                <a:latin typeface="Times New Roman" panose="02020603050405020304" pitchFamily="18" charset="0"/>
                <a:cs typeface="Times New Roman" panose="02020603050405020304" pitchFamily="18" charset="0"/>
              </a:rPr>
              <a:t>multinational</a:t>
            </a:r>
            <a:r>
              <a:rPr lang="en-US" sz="1600" b="0" i="0" dirty="0">
                <a:solidFill>
                  <a:srgbClr val="202122"/>
                </a:solidFill>
                <a:effectLst/>
                <a:latin typeface="Times New Roman" panose="02020603050405020304" pitchFamily="18" charset="0"/>
                <a:cs typeface="Times New Roman" panose="02020603050405020304" pitchFamily="18" charset="0"/>
              </a:rPr>
              <a:t> </a:t>
            </a:r>
            <a:r>
              <a:rPr lang="en-US" sz="1600" dirty="0">
                <a:solidFill>
                  <a:srgbClr val="0645AD"/>
                </a:solidFill>
                <a:latin typeface="Times New Roman" panose="02020603050405020304" pitchFamily="18" charset="0"/>
                <a:cs typeface="Times New Roman" panose="02020603050405020304" pitchFamily="18" charset="0"/>
              </a:rPr>
              <a:t>technology company</a:t>
            </a:r>
            <a:r>
              <a:rPr lang="en-US" sz="1600" b="0" i="0" dirty="0">
                <a:solidFill>
                  <a:srgbClr val="202122"/>
                </a:solidFill>
                <a:effectLst/>
                <a:latin typeface="Times New Roman" panose="02020603050405020304" pitchFamily="18" charset="0"/>
                <a:cs typeface="Times New Roman" panose="02020603050405020304" pitchFamily="18" charset="0"/>
              </a:rPr>
              <a:t> that specializes in </a:t>
            </a:r>
            <a:r>
              <a:rPr lang="en-IN" sz="1600" b="0" i="0" dirty="0">
                <a:solidFill>
                  <a:srgbClr val="202122"/>
                </a:solidFill>
                <a:effectLst/>
                <a:latin typeface="Times New Roman" panose="02020603050405020304" pitchFamily="18" charset="0"/>
                <a:cs typeface="Times New Roman" panose="02020603050405020304" pitchFamily="18" charset="0"/>
              </a:rPr>
              <a:t> </a:t>
            </a:r>
            <a:r>
              <a:rPr lang="en-IN" sz="1600" dirty="0">
                <a:solidFill>
                  <a:srgbClr val="0645AD"/>
                </a:solidFill>
                <a:latin typeface="Times New Roman" panose="02020603050405020304" pitchFamily="18" charset="0"/>
                <a:cs typeface="Times New Roman" panose="02020603050405020304" pitchFamily="18" charset="0"/>
              </a:rPr>
              <a:t>consumer electronics</a:t>
            </a:r>
            <a:r>
              <a:rPr lang="en-IN" sz="1600" b="0" i="0" dirty="0">
                <a:solidFill>
                  <a:srgbClr val="202122"/>
                </a:solidFill>
                <a:effectLst/>
                <a:latin typeface="Times New Roman" panose="02020603050405020304" pitchFamily="18" charset="0"/>
                <a:cs typeface="Times New Roman" panose="02020603050405020304" pitchFamily="18" charset="0"/>
              </a:rPr>
              <a:t>, it</a:t>
            </a:r>
            <a:r>
              <a:rPr lang="en-US" sz="1600" b="0" i="0" dirty="0">
                <a:solidFill>
                  <a:srgbClr val="202122"/>
                </a:solidFill>
                <a:effectLst/>
                <a:latin typeface="Times New Roman" panose="02020603050405020304" pitchFamily="18" charset="0"/>
                <a:cs typeface="Times New Roman" panose="02020603050405020304" pitchFamily="18" charset="0"/>
              </a:rPr>
              <a:t> is the </a:t>
            </a:r>
            <a:r>
              <a:rPr lang="en-US" sz="1600" dirty="0">
                <a:solidFill>
                  <a:srgbClr val="0645AD"/>
                </a:solidFill>
                <a:latin typeface="Times New Roman" panose="02020603050405020304" pitchFamily="18" charset="0"/>
                <a:cs typeface="Times New Roman" panose="02020603050405020304" pitchFamily="18" charset="0"/>
              </a:rPr>
              <a:t>world's second-most valuable company</a:t>
            </a:r>
            <a:r>
              <a:rPr lang="en-US" sz="1600" b="0" i="0" dirty="0">
                <a:solidFill>
                  <a:srgbClr val="202122"/>
                </a:solidFill>
                <a:effectLst/>
                <a:latin typeface="Times New Roman" panose="02020603050405020304" pitchFamily="18" charset="0"/>
                <a:cs typeface="Times New Roman" panose="02020603050405020304" pitchFamily="18" charset="0"/>
              </a:rPr>
              <a:t>,</a:t>
            </a:r>
            <a:r>
              <a:rPr lang="en-US" sz="1600" b="0" i="0" baseline="30000" dirty="0">
                <a:solidFill>
                  <a:srgbClr val="0645AD"/>
                </a:solidFill>
                <a:effectLst/>
                <a:latin typeface="Times New Roman" panose="02020603050405020304" pitchFamily="18" charset="0"/>
                <a:cs typeface="Times New Roman" panose="02020603050405020304" pitchFamily="18" charset="0"/>
              </a:rPr>
              <a:t> </a:t>
            </a:r>
            <a:r>
              <a:rPr lang="en-US" sz="1600" b="0" i="0" dirty="0">
                <a:solidFill>
                  <a:srgbClr val="202122"/>
                </a:solidFill>
                <a:effectLst/>
                <a:latin typeface="Times New Roman" panose="02020603050405020304" pitchFamily="18" charset="0"/>
                <a:cs typeface="Times New Roman" panose="02020603050405020304" pitchFamily="18" charset="0"/>
              </a:rPr>
              <a:t>the </a:t>
            </a:r>
            <a:r>
              <a:rPr lang="en-US" sz="1600" dirty="0">
                <a:solidFill>
                  <a:srgbClr val="0645AD"/>
                </a:solidFill>
                <a:latin typeface="Times New Roman" panose="02020603050405020304" pitchFamily="18" charset="0"/>
                <a:cs typeface="Times New Roman" panose="02020603050405020304" pitchFamily="18" charset="0"/>
              </a:rPr>
              <a:t>fourth-largest personal computer vendor</a:t>
            </a:r>
            <a:r>
              <a:rPr lang="en-US" sz="1600" b="0" i="0" dirty="0">
                <a:solidFill>
                  <a:srgbClr val="202122"/>
                </a:solidFill>
                <a:effectLst/>
                <a:latin typeface="Times New Roman" panose="02020603050405020304" pitchFamily="18" charset="0"/>
                <a:cs typeface="Times New Roman" panose="02020603050405020304" pitchFamily="18" charset="0"/>
              </a:rPr>
              <a:t> by unit sales and </a:t>
            </a:r>
            <a:r>
              <a:rPr lang="en-US" sz="1600" dirty="0">
                <a:solidFill>
                  <a:srgbClr val="0645AD"/>
                </a:solidFill>
                <a:latin typeface="Times New Roman" panose="02020603050405020304" pitchFamily="18" charset="0"/>
                <a:cs typeface="Times New Roman" panose="02020603050405020304" pitchFamily="18" charset="0"/>
              </a:rPr>
              <a:t>second-largest mobile phone manufacturer</a:t>
            </a:r>
            <a:r>
              <a:rPr lang="en-US" sz="1600" b="0" i="0" dirty="0">
                <a:solidFill>
                  <a:srgbClr val="202122"/>
                </a:solidFill>
                <a:effectLst/>
                <a:latin typeface="Times New Roman" panose="02020603050405020304" pitchFamily="18" charset="0"/>
                <a:cs typeface="Times New Roman" panose="02020603050405020304" pitchFamily="18" charset="0"/>
              </a:rPr>
              <a:t>. </a:t>
            </a:r>
            <a:endParaRPr sz="16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just" rtl="0">
              <a:spcBef>
                <a:spcPts val="1200"/>
              </a:spcBef>
              <a:spcAft>
                <a:spcPts val="0"/>
              </a:spcAft>
              <a:buNone/>
            </a:pPr>
            <a:r>
              <a:rPr lang="en-GB" sz="16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It is considered one of the big four Internet stocks along with </a:t>
            </a:r>
            <a:r>
              <a:rPr lang="en-GB" sz="1600" dirty="0">
                <a:solidFill>
                  <a:srgbClr val="0B0080"/>
                </a:solidFill>
                <a:uFill>
                  <a:noFill/>
                </a:uFill>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Amazon</a:t>
            </a:r>
            <a:r>
              <a:rPr lang="en-GB" sz="16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 </a:t>
            </a:r>
            <a:r>
              <a:rPr lang="en-GB" sz="1600" dirty="0">
                <a:solidFill>
                  <a:srgbClr val="0B0080"/>
                </a:solidFill>
                <a:uFill>
                  <a:noFill/>
                </a:uFill>
                <a:latin typeface="Times New Roman" panose="02020603050405020304" pitchFamily="18" charset="0"/>
                <a:ea typeface="Arial"/>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Facebook</a:t>
            </a:r>
            <a:r>
              <a:rPr lang="en-GB" sz="16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 and </a:t>
            </a:r>
            <a:r>
              <a:rPr lang="en-GB" sz="1600" dirty="0">
                <a:solidFill>
                  <a:srgbClr val="0B0080"/>
                </a:solidFill>
                <a:highlight>
                  <a:srgbClr val="FFFFFF"/>
                </a:highlight>
                <a:uFill>
                  <a:noFill/>
                </a:uFill>
                <a:latin typeface="Times New Roman" panose="02020603050405020304" pitchFamily="18" charset="0"/>
                <a:ea typeface="Arial"/>
                <a:cs typeface="Times New Roman" panose="02020603050405020304" pitchFamily="18" charset="0"/>
                <a:sym typeface="Arial"/>
              </a:rPr>
              <a:t>Google</a:t>
            </a:r>
            <a:endParaRPr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GB"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rPr>
              <a:t>The company is listed on the </a:t>
            </a:r>
            <a:r>
              <a:rPr lang="en-GB" sz="1600" b="1" dirty="0">
                <a:solidFill>
                  <a:srgbClr val="5F6368"/>
                </a:solidFill>
                <a:latin typeface="Times New Roman" panose="02020603050405020304" pitchFamily="18" charset="0"/>
                <a:ea typeface="Arial"/>
                <a:cs typeface="Times New Roman" panose="02020603050405020304" pitchFamily="18" charset="0"/>
                <a:sym typeface="Arial"/>
              </a:rPr>
              <a:t>NASDAQ</a:t>
            </a:r>
            <a:r>
              <a:rPr lang="en-GB"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rPr>
              <a:t> stock exchange under the ticker symbol </a:t>
            </a:r>
            <a:r>
              <a:rPr lang="en-GB" sz="1600" b="1" dirty="0">
                <a:solidFill>
                  <a:srgbClr val="5F6368"/>
                </a:solidFill>
                <a:highlight>
                  <a:srgbClr val="FFFFFF"/>
                </a:highlight>
                <a:latin typeface="Times New Roman" panose="02020603050405020304" pitchFamily="18" charset="0"/>
                <a:ea typeface="Arial"/>
                <a:cs typeface="Times New Roman" panose="02020603050405020304" pitchFamily="18" charset="0"/>
                <a:sym typeface="Arial"/>
              </a:rPr>
              <a:t>AAPL</a:t>
            </a:r>
            <a:r>
              <a:rPr lang="en-GB"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rPr>
              <a:t>.</a:t>
            </a:r>
            <a:endParaRPr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just" rtl="0">
              <a:spcBef>
                <a:spcPts val="1200"/>
              </a:spcBef>
              <a:spcAft>
                <a:spcPts val="1200"/>
              </a:spcAft>
              <a:buNone/>
            </a:pPr>
            <a:r>
              <a:rPr lang="en-GB"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rPr>
              <a:t>We have Included 5 year Stock Price of Google for this Project.</a:t>
            </a:r>
            <a:endParaRPr sz="1600" dirty="0">
              <a:solidFill>
                <a:srgbClr val="4D5156"/>
              </a:solidFill>
              <a:highlight>
                <a:srgbClr val="FFFFFF"/>
              </a:highlight>
              <a:latin typeface="Times New Roman" panose="02020603050405020304" pitchFamily="18" charset="0"/>
              <a:ea typeface="Arial"/>
              <a:cs typeface="Times New Roman" panose="02020603050405020304" pitchFamily="18" charset="0"/>
              <a:sym typeface="Arial"/>
            </a:endParaRPr>
          </a:p>
        </p:txBody>
      </p:sp>
      <p:sp>
        <p:nvSpPr>
          <p:cNvPr id="4" name="Date Placeholder 4">
            <a:extLst>
              <a:ext uri="{FF2B5EF4-FFF2-40B4-BE49-F238E27FC236}">
                <a16:creationId xmlns:a16="http://schemas.microsoft.com/office/drawing/2014/main" id="{547B05F9-16D9-EEC7-6922-3B66584DC192}"/>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5" name="Footer Placeholder 3">
            <a:extLst>
              <a:ext uri="{FF2B5EF4-FFF2-40B4-BE49-F238E27FC236}">
                <a16:creationId xmlns:a16="http://schemas.microsoft.com/office/drawing/2014/main" id="{FFFC344D-116F-2217-22A9-4174111845F0}"/>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6" name="Slide Number Placeholder 6">
            <a:extLst>
              <a:ext uri="{FF2B5EF4-FFF2-40B4-BE49-F238E27FC236}">
                <a16:creationId xmlns:a16="http://schemas.microsoft.com/office/drawing/2014/main" id="{EBB0F575-F35A-E207-DA57-9A6EBC60A4DE}"/>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8</a:t>
            </a:fld>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693AC32-37D4-3E95-6CE0-23496F964A99}"/>
              </a:ext>
            </a:extLst>
          </p:cNvPr>
          <p:cNvSpPr txBox="1">
            <a:spLocks/>
          </p:cNvSpPr>
          <p:nvPr/>
        </p:nvSpPr>
        <p:spPr>
          <a:xfrm>
            <a:off x="359377" y="992125"/>
            <a:ext cx="8444381" cy="3622406"/>
          </a:xfrm>
          <a:prstGeom prst="rect">
            <a:avLst/>
          </a:prstGeom>
        </p:spPr>
        <p:txBody>
          <a:bodyPr spcFirstLastPara="1" vert="horz" wrap="square" lIns="91425" tIns="91425" rIns="91425" bIns="91425" rtlCol="0" anchor="t" anchorCtr="0">
            <a:normAutofit/>
          </a:bodyPr>
          <a:lstStyle>
            <a:lvl1pPr marL="457200" lvl="0" indent="-342900" algn="l" defTabSz="685800" rtl="0" eaLnBrk="1" latinLnBrk="0" hangingPunct="1">
              <a:lnSpc>
                <a:spcPct val="90000"/>
              </a:lnSpc>
              <a:spcBef>
                <a:spcPts val="0"/>
              </a:spcBef>
              <a:spcAft>
                <a:spcPts val="0"/>
              </a:spcAft>
              <a:buSzPts val="1800"/>
              <a:buFont typeface="Arial" panose="020B0604020202020204" pitchFamily="34" charset="0"/>
              <a:buChar char="●"/>
              <a:defRPr sz="2100" kern="1200">
                <a:solidFill>
                  <a:schemeClr val="tx1"/>
                </a:solidFill>
                <a:latin typeface="+mn-lt"/>
                <a:ea typeface="+mn-ea"/>
                <a:cs typeface="+mn-cs"/>
              </a:defRPr>
            </a:lvl1pPr>
            <a:lvl2pPr marL="914400" lvl="1" indent="-317500" algn="l" defTabSz="6858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2pPr>
            <a:lvl3pPr marL="1371600" lvl="2" indent="-317500" algn="l" defTabSz="685800" rtl="0" eaLnBrk="1" latinLnBrk="0" hangingPunct="1">
              <a:lnSpc>
                <a:spcPct val="90000"/>
              </a:lnSpc>
              <a:spcBef>
                <a:spcPts val="0"/>
              </a:spcBef>
              <a:spcAft>
                <a:spcPts val="0"/>
              </a:spcAft>
              <a:buSzPts val="1400"/>
              <a:buFont typeface="Arial" panose="020B0604020202020204" pitchFamily="34" charset="0"/>
              <a:buChar char="■"/>
              <a:defRPr sz="1500" kern="1200">
                <a:solidFill>
                  <a:schemeClr val="tx1"/>
                </a:solidFill>
                <a:latin typeface="+mn-lt"/>
                <a:ea typeface="+mn-ea"/>
                <a:cs typeface="+mn-cs"/>
              </a:defRPr>
            </a:lvl3pPr>
            <a:lvl4pPr marL="1828800" lvl="3"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4pPr>
            <a:lvl5pPr marL="2286000" lvl="4"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5pPr>
            <a:lvl6pPr marL="2743200" lvl="5"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6pPr>
            <a:lvl7pPr marL="3200400" lvl="6"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7pPr>
            <a:lvl8pPr marL="3657600" lvl="7"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8pPr>
            <a:lvl9pPr marL="4114800" lvl="8" indent="-317500" algn="l" defTabSz="685800" rtl="0" eaLnBrk="1" latinLnBrk="0" hangingPunct="1">
              <a:lnSpc>
                <a:spcPct val="90000"/>
              </a:lnSpc>
              <a:spcBef>
                <a:spcPts val="0"/>
              </a:spcBef>
              <a:spcAft>
                <a:spcPts val="0"/>
              </a:spcAft>
              <a:buSzPts val="1400"/>
              <a:buFont typeface="Arial" panose="020B0604020202020204" pitchFamily="34" charset="0"/>
              <a:buChar char="■"/>
              <a:defRPr sz="1350" kern="1200">
                <a:solidFill>
                  <a:schemeClr val="tx1"/>
                </a:solidFill>
                <a:latin typeface="+mn-lt"/>
                <a:ea typeface="+mn-ea"/>
                <a:cs typeface="+mn-cs"/>
              </a:defRPr>
            </a:lvl9pPr>
          </a:lstStyle>
          <a:p>
            <a:pPr>
              <a:buFont typeface="Wingdings" pitchFamily="2" charset="2"/>
              <a:buChar char="v"/>
            </a:pPr>
            <a:r>
              <a:rPr lang="en-IN" sz="1600" dirty="0">
                <a:latin typeface="Times New Roman" pitchFamily="18" charset="0"/>
                <a:cs typeface="Times New Roman" pitchFamily="18" charset="0"/>
              </a:rPr>
              <a:t>HARDWARE REQUIREMENTS</a:t>
            </a:r>
          </a:p>
          <a:p>
            <a:pPr lvl="1"/>
            <a:r>
              <a:rPr lang="en-IN" sz="1600" dirty="0">
                <a:latin typeface="Times New Roman" pitchFamily="18" charset="0"/>
                <a:cs typeface="Times New Roman" pitchFamily="18" charset="0"/>
              </a:rPr>
              <a:t>Processor                     	: Any Processor above 500 MHz</a:t>
            </a:r>
          </a:p>
          <a:p>
            <a:pPr lvl="1"/>
            <a:r>
              <a:rPr lang="en-IN" sz="1600" dirty="0">
                <a:latin typeface="Times New Roman" pitchFamily="18" charset="0"/>
                <a:cs typeface="Times New Roman" pitchFamily="18" charset="0"/>
              </a:rPr>
              <a:t>RAM                           	: 512Mb</a:t>
            </a:r>
          </a:p>
          <a:p>
            <a:pPr lvl="1"/>
            <a:r>
              <a:rPr lang="en-IN" sz="1600" dirty="0">
                <a:latin typeface="Times New Roman" pitchFamily="18" charset="0"/>
                <a:cs typeface="Times New Roman" pitchFamily="18" charset="0"/>
              </a:rPr>
              <a:t>Hard Disk                    	: 4 GB</a:t>
            </a:r>
          </a:p>
          <a:p>
            <a:pPr lvl="1"/>
            <a:r>
              <a:rPr lang="en-IN" sz="1600" dirty="0">
                <a:latin typeface="Times New Roman" pitchFamily="18" charset="0"/>
                <a:cs typeface="Times New Roman" pitchFamily="18" charset="0"/>
              </a:rPr>
              <a:t>Input device               		: Standard Keyboard and Mouse</a:t>
            </a:r>
          </a:p>
          <a:p>
            <a:pPr lvl="1"/>
            <a:r>
              <a:rPr lang="en-IN" sz="1600" dirty="0">
                <a:latin typeface="Times New Roman" pitchFamily="18" charset="0"/>
                <a:cs typeface="Times New Roman" pitchFamily="18" charset="0"/>
              </a:rPr>
              <a:t>Output device          		: VGA and High Resolution Monitor</a:t>
            </a:r>
          </a:p>
          <a:p>
            <a:pPr lvl="1"/>
            <a:endParaRPr lang="en-IN" sz="1600" dirty="0">
              <a:latin typeface="Times New Roman" pitchFamily="18" charset="0"/>
              <a:cs typeface="Times New Roman" pitchFamily="18" charset="0"/>
            </a:endParaRPr>
          </a:p>
          <a:p>
            <a:pPr>
              <a:buFont typeface="Wingdings" pitchFamily="2" charset="2"/>
              <a:buChar char="v"/>
            </a:pPr>
            <a:r>
              <a:rPr lang="en-IN" sz="1600" dirty="0">
                <a:latin typeface="Times New Roman" pitchFamily="18" charset="0"/>
                <a:cs typeface="Times New Roman" pitchFamily="18" charset="0"/>
              </a:rPr>
              <a:t>SOFTWARE REQUIREMENTS</a:t>
            </a:r>
          </a:p>
          <a:p>
            <a:pPr lvl="1"/>
            <a:r>
              <a:rPr lang="en-IN" sz="1600" dirty="0">
                <a:latin typeface="Times New Roman" pitchFamily="18" charset="0"/>
                <a:cs typeface="Times New Roman" pitchFamily="18" charset="0"/>
              </a:rPr>
              <a:t>Operating system      	            : Windows 10</a:t>
            </a:r>
          </a:p>
          <a:p>
            <a:pPr lvl="1"/>
            <a:r>
              <a:rPr lang="en-IN" sz="1600" dirty="0">
                <a:latin typeface="Times New Roman" pitchFamily="18" charset="0"/>
                <a:cs typeface="Times New Roman" pitchFamily="18" charset="0"/>
              </a:rPr>
              <a:t>IDE                           	            : Google </a:t>
            </a:r>
            <a:r>
              <a:rPr lang="en-IN" sz="1600" dirty="0" err="1">
                <a:latin typeface="Times New Roman" pitchFamily="18" charset="0"/>
                <a:cs typeface="Times New Roman" pitchFamily="18" charset="0"/>
              </a:rPr>
              <a:t>Colab</a:t>
            </a:r>
            <a:endParaRPr lang="en-IN"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Tools/Technologies 	            : Python, Pandas, </a:t>
            </a:r>
            <a:r>
              <a:rPr lang="en-US" sz="1600" dirty="0" err="1">
                <a:latin typeface="Times New Roman" pitchFamily="18" charset="0"/>
                <a:cs typeface="Times New Roman" pitchFamily="18" charset="0"/>
              </a:rPr>
              <a:t>Tensorflow</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Keras</a:t>
            </a:r>
            <a:r>
              <a:rPr lang="en-US" sz="1600" dirty="0">
                <a:latin typeface="Times New Roman" pitchFamily="18" charset="0"/>
                <a:cs typeface="Times New Roman" pitchFamily="18" charset="0"/>
              </a:rPr>
              <a:t> API, </a:t>
            </a: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library</a:t>
            </a:r>
            <a:endParaRPr lang="en-IN" sz="1600" dirty="0">
              <a:latin typeface="Times New Roman" pitchFamily="18" charset="0"/>
              <a:cs typeface="Times New Roman" pitchFamily="18" charset="0"/>
            </a:endParaRPr>
          </a:p>
          <a:p>
            <a:pPr marL="457200" lvl="1" indent="0">
              <a:buFont typeface="Arial" panose="020B0604020202020204" pitchFamily="34" charset="0"/>
              <a:buNone/>
            </a:pPr>
            <a:endParaRPr lang="en-US" dirty="0">
              <a:latin typeface="Times New Roman" pitchFamily="18" charset="0"/>
              <a:cs typeface="Times New Roman" pitchFamily="18" charset="0"/>
            </a:endParaRPr>
          </a:p>
          <a:p>
            <a:pPr lvl="1">
              <a:buFont typeface="Wingdings" pitchFamily="2" charset="2"/>
              <a:buChar char="v"/>
            </a:pPr>
            <a:endParaRPr lang="en-IN"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id="{A4D8C781-1469-4AB5-BA28-AC1C5ABC5BB0}"/>
              </a:ext>
            </a:extLst>
          </p:cNvPr>
          <p:cNvSpPr>
            <a:spLocks noGrp="1"/>
          </p:cNvSpPr>
          <p:nvPr>
            <p:ph type="title"/>
          </p:nvPr>
        </p:nvSpPr>
        <p:spPr>
          <a:xfrm>
            <a:off x="847767" y="20555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6" name="Date Placeholder 4">
            <a:extLst>
              <a:ext uri="{FF2B5EF4-FFF2-40B4-BE49-F238E27FC236}">
                <a16:creationId xmlns:a16="http://schemas.microsoft.com/office/drawing/2014/main" id="{C6AFCB36-EF29-A9DD-9B50-28066B118018}"/>
              </a:ext>
            </a:extLst>
          </p:cNvPr>
          <p:cNvSpPr txBox="1">
            <a:spLocks/>
          </p:cNvSpPr>
          <p:nvPr/>
        </p:nvSpPr>
        <p:spPr>
          <a:xfrm>
            <a:off x="311700" y="4780963"/>
            <a:ext cx="397322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b="1" dirty="0">
                <a:solidFill>
                  <a:srgbClr val="2B5FF3"/>
                </a:solidFill>
                <a:latin typeface="Times New Roman" panose="02020603050405020304" pitchFamily="18" charset="0"/>
                <a:cs typeface="Times New Roman" panose="02020603050405020304" pitchFamily="18" charset="0"/>
              </a:rPr>
              <a:t>VII Semester, Department of CSE, RNSIT</a:t>
            </a:r>
          </a:p>
        </p:txBody>
      </p:sp>
      <p:sp>
        <p:nvSpPr>
          <p:cNvPr id="7" name="Footer Placeholder 3">
            <a:extLst>
              <a:ext uri="{FF2B5EF4-FFF2-40B4-BE49-F238E27FC236}">
                <a16:creationId xmlns:a16="http://schemas.microsoft.com/office/drawing/2014/main" id="{9D973AAD-463B-88B8-26E5-1C7D8C3AB995}"/>
              </a:ext>
            </a:extLst>
          </p:cNvPr>
          <p:cNvSpPr txBox="1">
            <a:spLocks/>
          </p:cNvSpPr>
          <p:nvPr/>
        </p:nvSpPr>
        <p:spPr>
          <a:xfrm>
            <a:off x="3991638" y="4778375"/>
            <a:ext cx="116072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b="1" dirty="0">
                <a:solidFill>
                  <a:srgbClr val="2B5FF3"/>
                </a:solidFill>
                <a:latin typeface="Times New Roman" panose="02020603050405020304" pitchFamily="18" charset="0"/>
                <a:cs typeface="Times New Roman" panose="02020603050405020304" pitchFamily="18" charset="0"/>
              </a:rPr>
              <a:t>2021 - 2022</a:t>
            </a:r>
          </a:p>
        </p:txBody>
      </p:sp>
      <p:sp>
        <p:nvSpPr>
          <p:cNvPr id="8" name="Slide Number Placeholder 6">
            <a:extLst>
              <a:ext uri="{FF2B5EF4-FFF2-40B4-BE49-F238E27FC236}">
                <a16:creationId xmlns:a16="http://schemas.microsoft.com/office/drawing/2014/main" id="{04C10459-88D8-CA1C-9A6A-A8BF5B4DBE5B}"/>
              </a:ext>
            </a:extLst>
          </p:cNvPr>
          <p:cNvSpPr>
            <a:spLocks noGrp="1"/>
          </p:cNvSpPr>
          <p:nvPr>
            <p:ph type="sldNum" sz="quarter" idx="12"/>
          </p:nvPr>
        </p:nvSpPr>
        <p:spPr>
          <a:xfrm>
            <a:off x="6089099" y="4778374"/>
            <a:ext cx="2743200" cy="365125"/>
          </a:xfrm>
        </p:spPr>
        <p:txBody>
          <a:bodyPr>
            <a:normAutofit/>
          </a:bodyPr>
          <a:lstStyle/>
          <a:p>
            <a:fld id="{5B4F5413-E548-45A8-B9DD-11B71454D5CA}" type="slidenum">
              <a:rPr lang="en-US" sz="1100" smtClean="0">
                <a:latin typeface="Times New Roman" panose="02020603050405020304" pitchFamily="18" charset="0"/>
                <a:cs typeface="Times New Roman" panose="02020603050405020304" pitchFamily="18" charset="0"/>
              </a:rPr>
              <a:pPr/>
              <a:t>9</a:t>
            </a:fld>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747297"/>
      </p:ext>
    </p:extLst>
  </p:cSld>
  <p:clrMapOvr>
    <a:masterClrMapping/>
  </p:clrMapOvr>
</p:sld>
</file>

<file path=ppt/theme/theme1.xml><?xml version="1.0" encoding="utf-8"?>
<a:theme xmlns:a="http://schemas.openxmlformats.org/drawingml/2006/main" name="RNS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NSIT" id="{B7044034-DC06-48C5-B715-1A41A99945C9}" vid="{122B9B96-BC28-47B5-A713-3B6E85C0B6E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RNSIT</Template>
  <TotalTime>201</TotalTime>
  <Words>1036</Words>
  <Application>Microsoft Office PowerPoint</Application>
  <PresentationFormat>On-screen Show (16:9)</PresentationFormat>
  <Paragraphs>152</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Wingdings</vt:lpstr>
      <vt:lpstr>Times New Roman</vt:lpstr>
      <vt:lpstr>RNSIT</vt:lpstr>
      <vt:lpstr>STOCK PRICE PREDICTION </vt:lpstr>
      <vt:lpstr>CONTENT</vt:lpstr>
      <vt:lpstr>ABSTRACT</vt:lpstr>
      <vt:lpstr>PowerPoint Presentation</vt:lpstr>
      <vt:lpstr>MACHINE LEARNING</vt:lpstr>
      <vt:lpstr>DEEP LEARNING</vt:lpstr>
      <vt:lpstr>DEEP LEARNING NECESSITY   </vt:lpstr>
      <vt:lpstr>APPLE STOCK PRICE DATASET</vt:lpstr>
      <vt:lpstr>REQUIREMENTS</vt:lpstr>
      <vt:lpstr>ALGORITHM</vt:lpstr>
      <vt:lpstr>IMPLEMENTATION</vt:lpstr>
      <vt:lpstr>IMPLEMENTATION</vt:lpstr>
      <vt:lpstr>IMPLEMENTATION</vt:lpstr>
      <vt:lpstr>PowerPoint Presentation</vt:lpstr>
      <vt:lpstr>PowerPoint Presentation</vt:lpstr>
      <vt:lpstr>CONCLUSION </vt:lpstr>
      <vt:lpstr>REFRENCES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cp:lastModifiedBy>logesh s</cp:lastModifiedBy>
  <cp:revision>9</cp:revision>
  <dcterms:modified xsi:type="dcterms:W3CDTF">2022-05-24T06:11:46Z</dcterms:modified>
</cp:coreProperties>
</file>