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64" r:id="rId5"/>
    <p:sldId id="266" r:id="rId6"/>
    <p:sldId id="287" r:id="rId7"/>
    <p:sldId id="288" r:id="rId8"/>
    <p:sldId id="285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02000" y="1965325"/>
            <a:ext cx="5588000" cy="2668588"/>
            <a:chOff x="3457574" y="1641515"/>
            <a:chExt cx="5143501" cy="2455340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70605" y="2592070"/>
            <a:ext cx="50006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/>
              <a:t>System Design &amp; Architecture</a:t>
            </a:r>
            <a:endParaRPr lang="en-US" sz="400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254000"/>
            <a:ext cx="44900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Movie Ticket Architecture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329815"/>
            <a:ext cx="1094105" cy="1094105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2267585" y="2329815"/>
            <a:ext cx="1441450" cy="10560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Load Balancer</a:t>
            </a:r>
            <a:endParaRPr lang="en-US"/>
          </a:p>
        </p:txBody>
      </p:sp>
      <p:sp>
        <p:nvSpPr>
          <p:cNvPr id="6" name="Left-Right-Up Arrow 5"/>
          <p:cNvSpPr/>
          <p:nvPr/>
        </p:nvSpPr>
        <p:spPr>
          <a:xfrm rot="5400000">
            <a:off x="3007995" y="2625725"/>
            <a:ext cx="1037590" cy="461645"/>
          </a:xfrm>
          <a:prstGeom prst="leftRigh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4417695" y="2294890"/>
            <a:ext cx="906780" cy="10807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API Gateway</a:t>
            </a:r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544695" y="2421890"/>
            <a:ext cx="906780" cy="10807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 Gateway</a:t>
            </a:r>
            <a:endParaRPr lang="en-US" sz="1400"/>
          </a:p>
        </p:txBody>
      </p:sp>
      <p:sp>
        <p:nvSpPr>
          <p:cNvPr id="9" name="Flowchart: Alternate Process 8"/>
          <p:cNvSpPr/>
          <p:nvPr/>
        </p:nvSpPr>
        <p:spPr>
          <a:xfrm>
            <a:off x="6287135" y="2592070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6414135" y="2719070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Book Service</a:t>
            </a:r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6320155" y="3509010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6447155" y="3636010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User Service</a:t>
            </a:r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6316345" y="4407535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6443345" y="4534535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Theatre Service</a:t>
            </a:r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6353175" y="1663700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6480175" y="1790700"/>
            <a:ext cx="10407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Movie Service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4935" y="2868295"/>
            <a:ext cx="807720" cy="171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23005" y="2885440"/>
            <a:ext cx="807720" cy="171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8029575" y="1737360"/>
            <a:ext cx="808355" cy="7251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Mongo DB</a:t>
            </a:r>
            <a:endParaRPr lang="en-US" sz="140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31535" y="1263015"/>
            <a:ext cx="0" cy="345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51475" y="2962275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31535" y="2080260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31535" y="2935605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69000" y="3774440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31535" y="4682490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29830" y="2080260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8027670" y="2656205"/>
            <a:ext cx="906780" cy="7251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Zookeeper/Keystore</a:t>
            </a:r>
            <a:endParaRPr lang="en-US" sz="12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27925" y="2999105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7990840" y="3576955"/>
            <a:ext cx="953770" cy="7251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RDBMS</a:t>
            </a:r>
            <a:endParaRPr lang="en-US" sz="140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91095" y="3919855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970520" y="4465955"/>
            <a:ext cx="974725" cy="7251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RDBMS</a:t>
            </a:r>
            <a:endParaRPr lang="en-US" sz="1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470775" y="4808855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exagon 41"/>
          <p:cNvSpPr/>
          <p:nvPr/>
        </p:nvSpPr>
        <p:spPr>
          <a:xfrm>
            <a:off x="4554855" y="4093210"/>
            <a:ext cx="873760" cy="66929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Key cloak</a:t>
            </a:r>
            <a:endParaRPr lang="en-US" sz="1400"/>
          </a:p>
        </p:txBody>
      </p:sp>
      <p:cxnSp>
        <p:nvCxnSpPr>
          <p:cNvPr id="43" name="Straight Arrow Connector 42"/>
          <p:cNvCxnSpPr>
            <a:stCxn id="8" idx="2"/>
          </p:cNvCxnSpPr>
          <p:nvPr/>
        </p:nvCxnSpPr>
        <p:spPr>
          <a:xfrm>
            <a:off x="4998085" y="3502660"/>
            <a:ext cx="0" cy="5905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6478270" y="978535"/>
            <a:ext cx="1282065" cy="5575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Notification Service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929630" y="1268095"/>
            <a:ext cx="4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5649595" y="724535"/>
            <a:ext cx="4218940" cy="48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005830" y="6002655"/>
            <a:ext cx="3512820" cy="706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Logging/Monitoring 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768590" y="5556250"/>
            <a:ext cx="0" cy="4184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loud Callout 49"/>
          <p:cNvSpPr/>
          <p:nvPr/>
        </p:nvSpPr>
        <p:spPr>
          <a:xfrm>
            <a:off x="4234180" y="975360"/>
            <a:ext cx="1514475" cy="76200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Blob Store</a:t>
            </a:r>
            <a:endParaRPr lang="en-US"/>
          </a:p>
        </p:txBody>
      </p:sp>
      <p:cxnSp>
        <p:nvCxnSpPr>
          <p:cNvPr id="51" name="Straight Arrow Connector 50"/>
          <p:cNvCxnSpPr>
            <a:stCxn id="50" idx="4"/>
            <a:endCxn id="16" idx="1"/>
          </p:cNvCxnSpPr>
          <p:nvPr/>
        </p:nvCxnSpPr>
        <p:spPr>
          <a:xfrm>
            <a:off x="4676140" y="1832610"/>
            <a:ext cx="1677035" cy="1098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Predefined Process 51"/>
          <p:cNvSpPr/>
          <p:nvPr/>
        </p:nvSpPr>
        <p:spPr>
          <a:xfrm>
            <a:off x="5724525" y="5276215"/>
            <a:ext cx="1558925" cy="589915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Msg Queue</a:t>
            </a:r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28360" y="4729480"/>
            <a:ext cx="0" cy="55753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254000"/>
            <a:ext cx="4217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Booking ticket flow chart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3" name="Picture 2" descr="test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714375"/>
            <a:ext cx="9138285" cy="61436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UML Diagram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 descr="Untitled Workspac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15" y="0"/>
            <a:ext cx="753237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OSWAP 10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5540" y="1125855"/>
            <a:ext cx="420497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A1 - Broken Access Control:</a:t>
            </a:r>
            <a:endParaRPr lang="en-US"/>
          </a:p>
          <a:p>
            <a:r>
              <a:rPr lang="en-US"/>
              <a:t>   </a:t>
            </a:r>
            <a:r>
              <a:rPr lang="en-US" b="1"/>
              <a:t>    Example: </a:t>
            </a:r>
            <a:endParaRPr lang="en-US"/>
          </a:p>
          <a:p>
            <a:pPr lvl="1"/>
            <a:r>
              <a:rPr lang="en-US"/>
              <a:t>Authorization not in place</a:t>
            </a:r>
            <a:endParaRPr lang="en-US"/>
          </a:p>
          <a:p>
            <a:pPr lvl="1"/>
            <a:r>
              <a:rPr lang="en-US"/>
              <a:t>Copy paste ID or session to view data</a:t>
            </a:r>
            <a:endParaRPr lang="en-US"/>
          </a:p>
          <a:p>
            <a:pPr lvl="1"/>
            <a:r>
              <a:rPr lang="en-US" b="1"/>
              <a:t>Prevention:</a:t>
            </a:r>
            <a:endParaRPr lang="en-US" b="1"/>
          </a:p>
          <a:p>
            <a:pPr lvl="1"/>
            <a:r>
              <a:rPr lang="en-US">
                <a:sym typeface="+mn-ea"/>
              </a:rPr>
              <a:t>Authorization implementation</a:t>
            </a:r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A3 - Injection:</a:t>
            </a:r>
            <a:endParaRPr lang="en-US"/>
          </a:p>
          <a:p>
            <a:pPr lvl="1"/>
            <a:r>
              <a:rPr lang="en-US" b="1">
                <a:sym typeface="+mn-ea"/>
              </a:rPr>
              <a:t>Example: </a:t>
            </a:r>
            <a:endParaRPr lang="en-US"/>
          </a:p>
          <a:p>
            <a:pPr lvl="1"/>
            <a:r>
              <a:rPr lang="en-US">
                <a:sym typeface="+mn-ea"/>
              </a:rPr>
              <a:t>Sql Injection</a:t>
            </a:r>
            <a:endParaRPr lang="en-US"/>
          </a:p>
          <a:p>
            <a:pPr lvl="1"/>
            <a:r>
              <a:rPr lang="en-US">
                <a:sym typeface="+mn-ea"/>
              </a:rPr>
              <a:t>Command Injection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b="1">
                <a:sym typeface="+mn-ea"/>
              </a:rPr>
              <a:t>Prevention:</a:t>
            </a:r>
            <a:endParaRPr lang="en-US" b="1"/>
          </a:p>
          <a:p>
            <a:pPr lvl="1"/>
            <a:r>
              <a:rPr lang="en-US">
                <a:sym typeface="+mn-ea"/>
              </a:rPr>
              <a:t>Santizie Input</a:t>
            </a:r>
            <a:endParaRPr lang="en-US"/>
          </a:p>
          <a:p>
            <a:pPr lvl="1"/>
            <a:r>
              <a:rPr lang="en-US">
                <a:sym typeface="+mn-ea"/>
              </a:rPr>
              <a:t>Use prepare statement/JPA</a:t>
            </a:r>
            <a:endParaRPr lang="en-US"/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/>
              <a:t>	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06540" y="974090"/>
            <a:ext cx="420497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A2 - Crypto Failure:</a:t>
            </a:r>
            <a:endParaRPr lang="en-US"/>
          </a:p>
          <a:p>
            <a:r>
              <a:rPr lang="en-US"/>
              <a:t>   </a:t>
            </a:r>
            <a:r>
              <a:rPr lang="en-US" b="1"/>
              <a:t>    Example: </a:t>
            </a:r>
            <a:endParaRPr lang="en-US"/>
          </a:p>
          <a:p>
            <a:pPr lvl="1"/>
            <a:r>
              <a:rPr lang="en-US"/>
              <a:t>Phising/ Virus Attack</a:t>
            </a:r>
            <a:endParaRPr lang="en-US"/>
          </a:p>
          <a:p>
            <a:pPr lvl="1"/>
            <a:r>
              <a:rPr lang="en-US"/>
              <a:t>Weak Encryption</a:t>
            </a:r>
            <a:endParaRPr lang="en-US"/>
          </a:p>
          <a:p>
            <a:pPr lvl="1"/>
            <a:r>
              <a:rPr lang="en-US" b="1"/>
              <a:t>Prevention:</a:t>
            </a:r>
            <a:endParaRPr lang="en-US" b="1"/>
          </a:p>
          <a:p>
            <a:pPr lvl="1"/>
            <a:r>
              <a:rPr lang="en-US"/>
              <a:t>Multiple Encryption</a:t>
            </a:r>
            <a:endParaRPr lang="en-US"/>
          </a:p>
          <a:p>
            <a:pPr lvl="1"/>
            <a:r>
              <a:rPr lang="en-US"/>
              <a:t>Remove unwanted data</a:t>
            </a:r>
            <a:endParaRPr lang="en-US"/>
          </a:p>
          <a:p>
            <a:pPr lvl="1"/>
            <a:r>
              <a:rPr lang="en-US"/>
              <a:t>Disable Caching</a:t>
            </a:r>
            <a:endParaRPr lang="en-US"/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A4 - InSecure Design:</a:t>
            </a:r>
            <a:endParaRPr lang="en-US"/>
          </a:p>
          <a:p>
            <a:pPr lvl="1"/>
            <a:r>
              <a:rPr lang="en-US" b="1">
                <a:sym typeface="+mn-ea"/>
              </a:rPr>
              <a:t>Example: </a:t>
            </a:r>
            <a:endParaRPr lang="en-US"/>
          </a:p>
          <a:p>
            <a:pPr lvl="1"/>
            <a:r>
              <a:rPr lang="en-US">
                <a:sym typeface="+mn-ea"/>
              </a:rPr>
              <a:t>3rd party Attack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predictable URL/Session</a:t>
            </a:r>
            <a:endParaRPr lang="en-US"/>
          </a:p>
          <a:p>
            <a:pPr lvl="1"/>
            <a:r>
              <a:rPr lang="en-US" b="1">
                <a:sym typeface="+mn-ea"/>
              </a:rPr>
              <a:t>Prevention:</a:t>
            </a:r>
            <a:endParaRPr lang="en-US" b="1"/>
          </a:p>
          <a:p>
            <a:pPr lvl="1"/>
            <a:r>
              <a:rPr lang="en-US"/>
              <a:t>Secure the design of session/URL mgmt</a:t>
            </a:r>
            <a:endParaRPr lang="en-US"/>
          </a:p>
          <a:p>
            <a:pPr lvl="1"/>
            <a:r>
              <a:rPr lang="en-US"/>
              <a:t>Design factor	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OSWAP 10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5540" y="1125855"/>
            <a:ext cx="42049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A5 - Security Misconfiguration:</a:t>
            </a:r>
            <a:endParaRPr lang="en-US"/>
          </a:p>
          <a:p>
            <a:r>
              <a:rPr lang="en-US"/>
              <a:t>   </a:t>
            </a:r>
            <a:r>
              <a:rPr lang="en-US" b="1"/>
              <a:t>    Example: </a:t>
            </a:r>
            <a:endParaRPr lang="en-US"/>
          </a:p>
          <a:p>
            <a:pPr lvl="1"/>
            <a:r>
              <a:rPr lang="en-US"/>
              <a:t>allowing http even https configured</a:t>
            </a:r>
            <a:endParaRPr lang="en-US"/>
          </a:p>
          <a:p>
            <a:pPr lvl="1"/>
            <a:r>
              <a:rPr lang="en-US"/>
              <a:t>Neglecting/bypass security 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b="1"/>
              <a:t>Prevention:</a:t>
            </a:r>
            <a:endParaRPr lang="en-US" b="1"/>
          </a:p>
          <a:p>
            <a:pPr lvl="1"/>
            <a:r>
              <a:rPr lang="en-US"/>
              <a:t>Perform threat modeling</a:t>
            </a:r>
            <a:endParaRPr lang="en-US"/>
          </a:p>
          <a:p>
            <a:pPr lvl="1"/>
            <a:r>
              <a:rPr lang="en-US"/>
              <a:t>Ensure security in all phases</a:t>
            </a:r>
            <a:endParaRPr lang="en-US"/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A7 - Broken Authenication:</a:t>
            </a:r>
            <a:endParaRPr lang="en-US"/>
          </a:p>
          <a:p>
            <a:pPr lvl="1"/>
            <a:r>
              <a:rPr lang="en-US" b="1">
                <a:sym typeface="+mn-ea"/>
              </a:rPr>
              <a:t>Example: </a:t>
            </a:r>
            <a:endParaRPr lang="en-US"/>
          </a:p>
          <a:p>
            <a:pPr lvl="1"/>
            <a:r>
              <a:rPr lang="en-US">
                <a:sym typeface="+mn-ea"/>
              </a:rPr>
              <a:t>Predict Session Id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Weak hash/password</a:t>
            </a:r>
            <a:endParaRPr lang="en-US">
              <a:sym typeface="+mn-ea"/>
            </a:endParaRPr>
          </a:p>
          <a:p>
            <a:pPr lvl="1"/>
            <a:r>
              <a:rPr lang="en-US"/>
              <a:t>Cookies implementation</a:t>
            </a:r>
            <a:endParaRPr lang="en-US"/>
          </a:p>
          <a:p>
            <a:pPr lvl="1"/>
            <a:r>
              <a:rPr lang="en-US" b="1">
                <a:sym typeface="+mn-ea"/>
              </a:rPr>
              <a:t>Prevention:</a:t>
            </a:r>
            <a:endParaRPr lang="en-US" b="1"/>
          </a:p>
          <a:p>
            <a:pPr lvl="1"/>
            <a:r>
              <a:rPr lang="en-US"/>
              <a:t>Check for password policy</a:t>
            </a:r>
            <a:endParaRPr lang="en-US"/>
          </a:p>
          <a:p>
            <a:pPr lvl="1"/>
            <a:r>
              <a:rPr lang="en-US"/>
              <a:t>MFA</a:t>
            </a:r>
            <a:endParaRPr lang="en-US"/>
          </a:p>
          <a:p>
            <a:pPr lvl="1"/>
            <a:r>
              <a:rPr lang="en-US"/>
              <a:t>Secure/Server Cookie</a:t>
            </a:r>
            <a:endParaRPr lang="en-US"/>
          </a:p>
          <a:p>
            <a:pPr lvl="1"/>
            <a:r>
              <a:rPr lang="en-US"/>
              <a:t>	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06540" y="974090"/>
            <a:ext cx="42049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A6 - Vulnerable Component:</a:t>
            </a:r>
            <a:endParaRPr lang="en-US"/>
          </a:p>
          <a:p>
            <a:r>
              <a:rPr lang="en-US"/>
              <a:t>   </a:t>
            </a:r>
            <a:r>
              <a:rPr lang="en-US" b="1"/>
              <a:t>    Example: </a:t>
            </a:r>
            <a:endParaRPr lang="en-US"/>
          </a:p>
          <a:p>
            <a:pPr lvl="1"/>
            <a:r>
              <a:rPr lang="en-US"/>
              <a:t>Old outdated version package</a:t>
            </a:r>
            <a:endParaRPr lang="en-US"/>
          </a:p>
          <a:p>
            <a:pPr lvl="1"/>
            <a:r>
              <a:rPr lang="en-US" b="1"/>
              <a:t>Prevention:</a:t>
            </a:r>
            <a:endParaRPr lang="en-US" b="1"/>
          </a:p>
          <a:p>
            <a:pPr lvl="1"/>
            <a:r>
              <a:rPr lang="en-US">
                <a:sym typeface="+mn-ea"/>
              </a:rPr>
              <a:t>Signed and trusted package</a:t>
            </a:r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A8 - Data Integrity Failure:</a:t>
            </a:r>
            <a:endParaRPr lang="en-US"/>
          </a:p>
          <a:p>
            <a:pPr lvl="1"/>
            <a:r>
              <a:rPr lang="en-US" b="1">
                <a:sym typeface="+mn-ea"/>
              </a:rPr>
              <a:t>Example: </a:t>
            </a:r>
            <a:endParaRPr lang="en-US"/>
          </a:p>
          <a:p>
            <a:pPr lvl="1"/>
            <a:r>
              <a:rPr lang="en-US">
                <a:sym typeface="+mn-ea"/>
              </a:rPr>
              <a:t>Compromising Open source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Insecure disposal of data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Hacking forged code</a:t>
            </a:r>
            <a:endParaRPr lang="en-US">
              <a:sym typeface="+mn-ea"/>
            </a:endParaRPr>
          </a:p>
          <a:p>
            <a:pPr lvl="1"/>
            <a:r>
              <a:rPr lang="en-US" b="1">
                <a:sym typeface="+mn-ea"/>
              </a:rPr>
              <a:t>Prevention:</a:t>
            </a:r>
            <a:endParaRPr lang="en-US" b="1"/>
          </a:p>
          <a:p>
            <a:pPr lvl="1"/>
            <a:r>
              <a:rPr lang="en-US"/>
              <a:t>Encrypt Data</a:t>
            </a:r>
            <a:endParaRPr lang="en-US"/>
          </a:p>
          <a:p>
            <a:pPr lvl="1"/>
            <a:r>
              <a:rPr lang="en-US"/>
              <a:t>Verify and validate the access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A9- Logging &amp; Monitoring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A10- Server Side Request Forgery	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383"/>
              <a:ext cx="4642594" cy="1613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endParaRPr lang="en-US" altLang="zh-CN" sz="54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  <a:p>
              <a:pPr algn="ctr" defTabSz="914400"/>
              <a:r>
                <a:rPr lang="en-US" altLang="zh-CN" sz="54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54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Presentation</Application>
  <PresentationFormat>宽屏</PresentationFormat>
  <Paragraphs>120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Helvetica Neue</vt:lpstr>
      <vt:lpstr>SimSun</vt:lpstr>
      <vt:lpstr>宋体-简</vt:lpstr>
      <vt:lpstr>Impact</vt:lpstr>
      <vt:lpstr>Microsoft YaHei</vt:lpstr>
      <vt:lpstr>汉仪旗黑</vt:lpstr>
      <vt:lpstr>Arial Unicode MS</vt:lpstr>
      <vt:lpstr>Calibri Light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logeshsekar</cp:lastModifiedBy>
  <cp:revision>22</cp:revision>
  <dcterms:created xsi:type="dcterms:W3CDTF">2023-10-12T17:06:08Z</dcterms:created>
  <dcterms:modified xsi:type="dcterms:W3CDTF">2023-10-12T17:06:08Z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1033-5.5.1.8075</vt:lpwstr>
  </property>
</Properties>
</file>