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6972300" cy="3930650"/>
  <p:notesSz cx="6972300" cy="3930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3398" y="1218501"/>
            <a:ext cx="5931852" cy="825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6797" y="2201164"/>
            <a:ext cx="4885055" cy="98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2"/>
            <a:ext cx="133350" cy="985519"/>
          </a:xfrm>
          <a:custGeom>
            <a:avLst/>
            <a:gdLst/>
            <a:ahLst/>
            <a:cxnLst/>
            <a:rect l="l" t="t" r="r" b="b"/>
            <a:pathLst>
              <a:path w="133350" h="985519">
                <a:moveTo>
                  <a:pt x="133350" y="985362"/>
                </a:moveTo>
                <a:lnTo>
                  <a:pt x="0" y="985362"/>
                </a:lnTo>
                <a:lnTo>
                  <a:pt x="0" y="0"/>
                </a:lnTo>
                <a:lnTo>
                  <a:pt x="133350" y="0"/>
                </a:lnTo>
                <a:lnTo>
                  <a:pt x="133350" y="98536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414234" y="3782729"/>
            <a:ext cx="1548765" cy="134620"/>
          </a:xfrm>
          <a:custGeom>
            <a:avLst/>
            <a:gdLst/>
            <a:ahLst/>
            <a:cxnLst/>
            <a:rect l="l" t="t" r="r" b="b"/>
            <a:pathLst>
              <a:path w="1548765" h="134620">
                <a:moveTo>
                  <a:pt x="1548556" y="134094"/>
                </a:moveTo>
                <a:lnTo>
                  <a:pt x="0" y="134094"/>
                </a:lnTo>
                <a:lnTo>
                  <a:pt x="0" y="0"/>
                </a:lnTo>
                <a:lnTo>
                  <a:pt x="1548556" y="0"/>
                </a:lnTo>
                <a:lnTo>
                  <a:pt x="1548556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8932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594004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2151" y="3782615"/>
            <a:ext cx="3484879" cy="134620"/>
          </a:xfrm>
          <a:custGeom>
            <a:avLst/>
            <a:gdLst/>
            <a:ahLst/>
            <a:cxnLst/>
            <a:rect l="l" t="t" r="r" b="b"/>
            <a:pathLst>
              <a:path w="3484879" h="134620">
                <a:moveTo>
                  <a:pt x="3484661" y="134094"/>
                </a:moveTo>
                <a:lnTo>
                  <a:pt x="0" y="134094"/>
                </a:lnTo>
                <a:lnTo>
                  <a:pt x="0" y="0"/>
                </a:lnTo>
                <a:lnTo>
                  <a:pt x="3484661" y="0"/>
                </a:lnTo>
                <a:lnTo>
                  <a:pt x="3484661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7543" y="850236"/>
            <a:ext cx="5763563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7475" y="930928"/>
            <a:ext cx="6443699" cy="1941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372741" y="3655504"/>
            <a:ext cx="2233168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8932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024628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8713" y="2639534"/>
            <a:ext cx="134620" cy="1273810"/>
          </a:xfrm>
          <a:custGeom>
            <a:avLst/>
            <a:gdLst/>
            <a:ahLst/>
            <a:cxnLst/>
            <a:rect l="l" t="t" r="r" b="b"/>
            <a:pathLst>
              <a:path w="134620" h="1273810">
                <a:moveTo>
                  <a:pt x="134094" y="1273522"/>
                </a:moveTo>
                <a:lnTo>
                  <a:pt x="0" y="1273522"/>
                </a:lnTo>
                <a:lnTo>
                  <a:pt x="0" y="0"/>
                </a:lnTo>
                <a:lnTo>
                  <a:pt x="134094" y="0"/>
                </a:lnTo>
                <a:lnTo>
                  <a:pt x="134094" y="127352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571"/>
            <a:ext cx="5040630" cy="130175"/>
          </a:xfrm>
          <a:custGeom>
            <a:avLst/>
            <a:gdLst/>
            <a:ahLst/>
            <a:cxnLst/>
            <a:rect l="l" t="t" r="r" b="b"/>
            <a:pathLst>
              <a:path w="5040630" h="130175">
                <a:moveTo>
                  <a:pt x="0" y="0"/>
                </a:moveTo>
                <a:lnTo>
                  <a:pt x="5040008" y="0"/>
                </a:lnTo>
                <a:lnTo>
                  <a:pt x="5040008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7717"/>
            <a:ext cx="3481536" cy="28253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08055" y="1151460"/>
            <a:ext cx="2781935" cy="1172845"/>
          </a:xfrm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algn="ctr" marL="12700" marR="5080">
              <a:lnSpc>
                <a:spcPct val="83300"/>
              </a:lnSpc>
              <a:spcBef>
                <a:spcPts val="530"/>
              </a:spcBef>
            </a:pPr>
            <a:r>
              <a:rPr dirty="0" sz="2150" spc="215"/>
              <a:t>DEVELOPMENTS</a:t>
            </a:r>
            <a:r>
              <a:rPr dirty="0" sz="2150" spc="-20"/>
              <a:t> </a:t>
            </a:r>
            <a:r>
              <a:rPr dirty="0" sz="2150" spc="254"/>
              <a:t>IN </a:t>
            </a:r>
            <a:r>
              <a:rPr dirty="0" sz="2150" spc="-630"/>
              <a:t> </a:t>
            </a:r>
            <a:r>
              <a:rPr dirty="0" sz="2150" spc="100"/>
              <a:t>FAKE </a:t>
            </a:r>
            <a:r>
              <a:rPr dirty="0" sz="2150" spc="260"/>
              <a:t>NEWS </a:t>
            </a:r>
            <a:r>
              <a:rPr dirty="0" sz="2150" spc="265"/>
              <a:t> </a:t>
            </a:r>
            <a:r>
              <a:rPr dirty="0" sz="2150" spc="170"/>
              <a:t>DETECTION </a:t>
            </a:r>
            <a:r>
              <a:rPr dirty="0" sz="2150" spc="200"/>
              <a:t>USING </a:t>
            </a:r>
            <a:r>
              <a:rPr dirty="0" sz="2150" spc="204"/>
              <a:t> </a:t>
            </a:r>
            <a:r>
              <a:rPr dirty="0" sz="2150" spc="225"/>
              <a:t>NLP</a:t>
            </a:r>
            <a:endParaRPr sz="21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71"/>
            <a:ext cx="6967855" cy="3911600"/>
            <a:chOff x="0" y="3571"/>
            <a:chExt cx="6967855" cy="3911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149" y="3571"/>
              <a:ext cx="6684263" cy="39112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581"/>
              <a:ext cx="6967855" cy="3911600"/>
            </a:xfrm>
            <a:custGeom>
              <a:avLst/>
              <a:gdLst/>
              <a:ahLst/>
              <a:cxnLst/>
              <a:rect l="l" t="t" r="r" b="b"/>
              <a:pathLst>
                <a:path w="6967855" h="3911600">
                  <a:moveTo>
                    <a:pt x="133350" y="0"/>
                  </a:moveTo>
                  <a:lnTo>
                    <a:pt x="0" y="0"/>
                  </a:lnTo>
                  <a:lnTo>
                    <a:pt x="0" y="1084364"/>
                  </a:lnTo>
                  <a:lnTo>
                    <a:pt x="133350" y="1084364"/>
                  </a:lnTo>
                  <a:lnTo>
                    <a:pt x="133350" y="0"/>
                  </a:lnTo>
                  <a:close/>
                </a:path>
                <a:path w="6967855" h="3911600">
                  <a:moveTo>
                    <a:pt x="6967677" y="3779151"/>
                  </a:moveTo>
                  <a:lnTo>
                    <a:pt x="0" y="3779151"/>
                  </a:lnTo>
                  <a:lnTo>
                    <a:pt x="0" y="3911193"/>
                  </a:lnTo>
                  <a:lnTo>
                    <a:pt x="6967677" y="3911193"/>
                  </a:lnTo>
                  <a:lnTo>
                    <a:pt x="6967677" y="3779151"/>
                  </a:lnTo>
                  <a:close/>
                </a:path>
                <a:path w="6967855" h="3911600">
                  <a:moveTo>
                    <a:pt x="6967677" y="0"/>
                  </a:moveTo>
                  <a:lnTo>
                    <a:pt x="6837273" y="0"/>
                  </a:lnTo>
                  <a:lnTo>
                    <a:pt x="6837273" y="538010"/>
                  </a:lnTo>
                  <a:lnTo>
                    <a:pt x="6967677" y="538010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DA74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4879" y="264619"/>
            <a:ext cx="3465195" cy="561975"/>
          </a:xfrm>
          <a:prstGeom prst="rect"/>
          <a:solidFill>
            <a:srgbClr val="FFFFFF"/>
          </a:solidFill>
        </p:spPr>
        <p:txBody>
          <a:bodyPr wrap="square" lIns="0" tIns="88265" rIns="0" bIns="0" rtlCol="0" vert="horz">
            <a:spAutoFit/>
          </a:bodyPr>
          <a:lstStyle/>
          <a:p>
            <a:pPr marL="459740">
              <a:lnSpc>
                <a:spcPct val="100000"/>
              </a:lnSpc>
              <a:spcBef>
                <a:spcPts val="695"/>
              </a:spcBef>
            </a:pPr>
            <a:r>
              <a:rPr dirty="0" sz="1700" spc="90"/>
              <a:t>FEATURE</a:t>
            </a:r>
            <a:r>
              <a:rPr dirty="0" sz="1700" spc="15"/>
              <a:t> </a:t>
            </a:r>
            <a:r>
              <a:rPr dirty="0" sz="1700" spc="135"/>
              <a:t>EXTRACTION</a:t>
            </a:r>
            <a:endParaRPr sz="1700"/>
          </a:p>
        </p:txBody>
      </p:sp>
      <p:sp>
        <p:nvSpPr>
          <p:cNvPr id="6" name="object 6"/>
          <p:cNvSpPr txBox="1"/>
          <p:nvPr/>
        </p:nvSpPr>
        <p:spPr>
          <a:xfrm>
            <a:off x="267475" y="930928"/>
            <a:ext cx="3465195" cy="194183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27000" rIns="0" bIns="0" rtlCol="0" vert="horz">
            <a:spAutoFit/>
          </a:bodyPr>
          <a:lstStyle/>
          <a:p>
            <a:pPr algn="ctr" marL="175260" marR="241935">
              <a:lnSpc>
                <a:spcPct val="99800"/>
              </a:lnSpc>
              <a:spcBef>
                <a:spcPts val="1000"/>
              </a:spcBef>
            </a:pPr>
            <a:r>
              <a:rPr dirty="0" sz="1200" spc="-55">
                <a:solidFill>
                  <a:srgbClr val="B65341"/>
                </a:solidFill>
                <a:latin typeface="Trebuchet MS"/>
                <a:cs typeface="Trebuchet MS"/>
              </a:rPr>
              <a:t>Feature extraction 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involves transforming </a:t>
            </a:r>
            <a:r>
              <a:rPr dirty="0" sz="1200" spc="-75">
                <a:solidFill>
                  <a:srgbClr val="B65341"/>
                </a:solidFill>
                <a:latin typeface="Trebuchet MS"/>
                <a:cs typeface="Trebuchet MS"/>
              </a:rPr>
              <a:t>textual </a:t>
            </a:r>
            <a:r>
              <a:rPr dirty="0" sz="1200" spc="-35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4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nu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14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25">
                <a:solidFill>
                  <a:srgbClr val="B65341"/>
                </a:solidFill>
                <a:latin typeface="Trebuchet MS"/>
                <a:cs typeface="Trebuchet MS"/>
              </a:rPr>
              <a:t>t  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ss</a:t>
            </a:r>
            <a:r>
              <a:rPr dirty="0" sz="1200" spc="-200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6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55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114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55">
                <a:solidFill>
                  <a:srgbClr val="B65341"/>
                </a:solidFill>
                <a:latin typeface="Trebuchet MS"/>
                <a:cs typeface="Trebuchet MS"/>
              </a:rPr>
              <a:t>x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60" i="1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200" spc="-25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35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80" i="1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 i="1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-110" i="1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20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9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60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55" i="1">
                <a:solidFill>
                  <a:srgbClr val="B65341"/>
                </a:solidFill>
                <a:latin typeface="Trebuchet MS"/>
                <a:cs typeface="Trebuchet MS"/>
              </a:rPr>
              <a:t>x</a:t>
            </a:r>
            <a:r>
              <a:rPr dirty="0" sz="1200" spc="-180" i="1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100" i="1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35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10" i="1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180" i="1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55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" i="1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10" i="1">
                <a:solidFill>
                  <a:srgbClr val="B65341"/>
                </a:solidFill>
                <a:latin typeface="Trebuchet MS"/>
                <a:cs typeface="Trebuchet MS"/>
              </a:rPr>
              <a:t>n  </a:t>
            </a:r>
            <a:r>
              <a:rPr dirty="0" sz="1200" spc="-180" i="1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25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10" i="1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35" i="1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-20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55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5" i="1">
                <a:solidFill>
                  <a:srgbClr val="B65341"/>
                </a:solidFill>
                <a:latin typeface="Trebuchet MS"/>
                <a:cs typeface="Trebuchet MS"/>
              </a:rPr>
              <a:t>q</a:t>
            </a:r>
            <a:r>
              <a:rPr dirty="0" sz="1200" spc="-30" i="1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-25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70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9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200" spc="-40">
                <a:solidFill>
                  <a:srgbClr val="B65341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200" spc="-40">
                <a:solidFill>
                  <a:srgbClr val="B65341"/>
                </a:solidFill>
                <a:latin typeface="Trebuchet MS"/>
                <a:cs typeface="Trebuchet MS"/>
              </a:rPr>
              <a:t>-</a:t>
            </a:r>
            <a:r>
              <a:rPr dirty="0" sz="1200" spc="-60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200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6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200" spc="-40">
                <a:solidFill>
                  <a:srgbClr val="B65341"/>
                </a:solidFill>
                <a:latin typeface="Trebuchet MS"/>
                <a:cs typeface="Trebuchet MS"/>
              </a:rPr>
              <a:t>-</a:t>
            </a:r>
            <a:r>
              <a:rPr dirty="0" sz="1200" spc="4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2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23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200" spc="-200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60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>
                <a:solidFill>
                  <a:srgbClr val="B65341"/>
                </a:solidFill>
                <a:latin typeface="Trebuchet MS"/>
                <a:cs typeface="Trebuchet MS"/>
              </a:rPr>
              <a:t>d  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dd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200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6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>
                <a:solidFill>
                  <a:srgbClr val="B65341"/>
                </a:solidFill>
                <a:latin typeface="Trebuchet MS"/>
                <a:cs typeface="Trebuchet MS"/>
              </a:rPr>
              <a:t>d  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9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5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40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200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71"/>
            <a:ext cx="6967855" cy="3911600"/>
            <a:chOff x="0" y="3571"/>
            <a:chExt cx="6967855" cy="3911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71"/>
              <a:ext cx="6962774" cy="39112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581"/>
              <a:ext cx="6967855" cy="3911600"/>
            </a:xfrm>
            <a:custGeom>
              <a:avLst/>
              <a:gdLst/>
              <a:ahLst/>
              <a:cxnLst/>
              <a:rect l="l" t="t" r="r" b="b"/>
              <a:pathLst>
                <a:path w="6967855" h="3911600">
                  <a:moveTo>
                    <a:pt x="133350" y="0"/>
                  </a:moveTo>
                  <a:lnTo>
                    <a:pt x="0" y="0"/>
                  </a:lnTo>
                  <a:lnTo>
                    <a:pt x="0" y="1084364"/>
                  </a:lnTo>
                  <a:lnTo>
                    <a:pt x="133350" y="1084364"/>
                  </a:lnTo>
                  <a:lnTo>
                    <a:pt x="133350" y="0"/>
                  </a:lnTo>
                  <a:close/>
                </a:path>
                <a:path w="6967855" h="3911600">
                  <a:moveTo>
                    <a:pt x="6967677" y="3779151"/>
                  </a:moveTo>
                  <a:lnTo>
                    <a:pt x="0" y="3779151"/>
                  </a:lnTo>
                  <a:lnTo>
                    <a:pt x="0" y="3911193"/>
                  </a:lnTo>
                  <a:lnTo>
                    <a:pt x="6967677" y="3911193"/>
                  </a:lnTo>
                  <a:lnTo>
                    <a:pt x="6967677" y="3779151"/>
                  </a:lnTo>
                  <a:close/>
                </a:path>
                <a:path w="6967855" h="3911600">
                  <a:moveTo>
                    <a:pt x="6967677" y="0"/>
                  </a:moveTo>
                  <a:lnTo>
                    <a:pt x="6837273" y="0"/>
                  </a:lnTo>
                  <a:lnTo>
                    <a:pt x="6837273" y="538010"/>
                  </a:lnTo>
                  <a:lnTo>
                    <a:pt x="6967677" y="538010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DA74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4879" y="264619"/>
            <a:ext cx="3465195" cy="561975"/>
          </a:xfrm>
          <a:prstGeom prst="rect"/>
          <a:solidFill>
            <a:srgbClr val="FFFFFF"/>
          </a:solidFill>
        </p:spPr>
        <p:txBody>
          <a:bodyPr wrap="square" lIns="0" tIns="97790" rIns="0" bIns="0" rtlCol="0" vert="horz">
            <a:spAutoFit/>
          </a:bodyPr>
          <a:lstStyle/>
          <a:p>
            <a:pPr marL="147320">
              <a:lnSpc>
                <a:spcPct val="100000"/>
              </a:lnSpc>
              <a:spcBef>
                <a:spcPts val="770"/>
              </a:spcBef>
            </a:pPr>
            <a:r>
              <a:rPr dirty="0" spc="130"/>
              <a:t>NLP</a:t>
            </a:r>
            <a:r>
              <a:rPr dirty="0" spc="25"/>
              <a:t> </a:t>
            </a:r>
            <a:r>
              <a:rPr dirty="0" spc="145"/>
              <a:t>MODELS</a:t>
            </a:r>
            <a:r>
              <a:rPr dirty="0" spc="25"/>
              <a:t> </a:t>
            </a:r>
            <a:r>
              <a:rPr dirty="0" spc="100"/>
              <a:t>FOR</a:t>
            </a:r>
            <a:r>
              <a:rPr dirty="0" spc="25"/>
              <a:t> </a:t>
            </a:r>
            <a:r>
              <a:rPr dirty="0" spc="65"/>
              <a:t>FAKE</a:t>
            </a:r>
            <a:r>
              <a:rPr dirty="0" spc="25"/>
              <a:t> </a:t>
            </a:r>
            <a:r>
              <a:rPr dirty="0" spc="150"/>
              <a:t>NEWS</a:t>
            </a:r>
            <a:r>
              <a:rPr dirty="0" spc="25"/>
              <a:t> </a:t>
            </a:r>
            <a:r>
              <a:rPr dirty="0" spc="100"/>
              <a:t>DETECTION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7475" y="930928"/>
            <a:ext cx="3465195" cy="194183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26364" rIns="0" bIns="0" rtlCol="0" vert="horz">
            <a:spAutoFit/>
          </a:bodyPr>
          <a:lstStyle/>
          <a:p>
            <a:pPr algn="ctr" marL="175895" marR="242570" indent="-635">
              <a:lnSpc>
                <a:spcPct val="100000"/>
              </a:lnSpc>
              <a:spcBef>
                <a:spcPts val="994"/>
              </a:spcBef>
            </a:pPr>
            <a:r>
              <a:rPr dirty="0" sz="1200" spc="-10">
                <a:solidFill>
                  <a:srgbClr val="B65341"/>
                </a:solidFill>
                <a:latin typeface="Trebuchet MS"/>
                <a:cs typeface="Trebuchet MS"/>
              </a:rPr>
              <a:t>This 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slide </a:t>
            </a:r>
            <a:r>
              <a:rPr dirty="0" sz="1200" spc="-75">
                <a:solidFill>
                  <a:srgbClr val="B65341"/>
                </a:solidFill>
                <a:latin typeface="Trebuchet MS"/>
                <a:cs typeface="Trebuchet MS"/>
              </a:rPr>
              <a:t>will </a:t>
            </a:r>
            <a:r>
              <a:rPr dirty="0" sz="1200" spc="-50">
                <a:solidFill>
                  <a:srgbClr val="B65341"/>
                </a:solidFill>
                <a:latin typeface="Trebuchet MS"/>
                <a:cs typeface="Trebuchet MS"/>
              </a:rPr>
              <a:t>delve </a:t>
            </a:r>
            <a:r>
              <a:rPr dirty="0" sz="1200" spc="-55">
                <a:solidFill>
                  <a:srgbClr val="B65341"/>
                </a:solidFill>
                <a:latin typeface="Trebuchet MS"/>
                <a:cs typeface="Trebuchet MS"/>
              </a:rPr>
              <a:t>into 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the </a:t>
            </a:r>
            <a:r>
              <a:rPr dirty="0" sz="1200" spc="-65">
                <a:solidFill>
                  <a:srgbClr val="B65341"/>
                </a:solidFill>
                <a:latin typeface="Trebuchet MS"/>
                <a:cs typeface="Trebuchet MS"/>
              </a:rPr>
              <a:t>different 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NLP 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6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9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5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40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200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50">
                <a:solidFill>
                  <a:srgbClr val="B65341"/>
                </a:solidFill>
                <a:latin typeface="Trebuchet MS"/>
                <a:cs typeface="Trebuchet MS"/>
              </a:rPr>
              <a:t>g  </a:t>
            </a:r>
            <a:r>
              <a:rPr dirty="0" sz="1200" spc="65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30" i="1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-5" i="1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25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100" i="1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50" i="1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200" spc="-55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65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25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i="1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9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50" i="1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25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35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00" i="1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20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55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20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65" i="1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200" spc="-200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 i="1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-20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65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30" i="1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-5" i="1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25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100" i="1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50" i="1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200" spc="-55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65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25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i="1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9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50" i="1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25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35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00" i="1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20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55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20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70" i="1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200" spc="-175">
                <a:solidFill>
                  <a:srgbClr val="B65341"/>
                </a:solidFill>
                <a:latin typeface="Trebuchet MS"/>
                <a:cs typeface="Trebuchet MS"/>
              </a:rPr>
              <a:t>,  </a:t>
            </a:r>
            <a:r>
              <a:rPr dirty="0" sz="1200" spc="5">
                <a:solidFill>
                  <a:srgbClr val="B65341"/>
                </a:solidFill>
                <a:latin typeface="Trebuchet MS"/>
                <a:cs typeface="Trebuchet MS"/>
              </a:rPr>
              <a:t>and</a:t>
            </a:r>
            <a:r>
              <a:rPr dirty="0" sz="1200" spc="-9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0" i="1">
                <a:solidFill>
                  <a:srgbClr val="B65341"/>
                </a:solidFill>
                <a:latin typeface="Trebuchet MS"/>
                <a:cs typeface="Trebuchet MS"/>
              </a:rPr>
              <a:t>deep</a:t>
            </a:r>
            <a:r>
              <a:rPr dirty="0" sz="1200" spc="-90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5" i="1">
                <a:solidFill>
                  <a:srgbClr val="B65341"/>
                </a:solidFill>
                <a:latin typeface="Trebuchet MS"/>
                <a:cs typeface="Trebuchet MS"/>
              </a:rPr>
              <a:t>learning</a:t>
            </a:r>
            <a:r>
              <a:rPr dirty="0" sz="1200" spc="-90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approaches.</a:t>
            </a:r>
            <a:r>
              <a:rPr dirty="0" sz="1200" spc="-9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B65341"/>
                </a:solidFill>
                <a:latin typeface="Trebuchet MS"/>
                <a:cs typeface="Trebuchet MS"/>
              </a:rPr>
              <a:t>We</a:t>
            </a:r>
            <a:r>
              <a:rPr dirty="0" sz="1200" spc="-9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75">
                <a:solidFill>
                  <a:srgbClr val="B65341"/>
                </a:solidFill>
                <a:latin typeface="Trebuchet MS"/>
                <a:cs typeface="Trebuchet MS"/>
              </a:rPr>
              <a:t>will</a:t>
            </a:r>
            <a:r>
              <a:rPr dirty="0" sz="1200" spc="-9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B65341"/>
                </a:solidFill>
                <a:latin typeface="Trebuchet MS"/>
                <a:cs typeface="Trebuchet MS"/>
              </a:rPr>
              <a:t>discuss </a:t>
            </a:r>
            <a:r>
              <a:rPr dirty="0" sz="1200" spc="-35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60">
                <a:solidFill>
                  <a:srgbClr val="B65341"/>
                </a:solidFill>
                <a:latin typeface="Trebuchet MS"/>
                <a:cs typeface="Trebuchet MS"/>
              </a:rPr>
              <a:t>their 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advantages, </a:t>
            </a:r>
            <a:r>
              <a:rPr dirty="0" sz="1200" spc="-40">
                <a:solidFill>
                  <a:srgbClr val="B65341"/>
                </a:solidFill>
                <a:latin typeface="Trebuchet MS"/>
                <a:cs typeface="Trebuchet MS"/>
              </a:rPr>
              <a:t>challenges, </a:t>
            </a:r>
            <a:r>
              <a:rPr dirty="0" sz="1200" spc="5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provide 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90">
                <a:solidFill>
                  <a:srgbClr val="B65341"/>
                </a:solidFill>
                <a:latin typeface="Trebuchet MS"/>
                <a:cs typeface="Trebuchet MS"/>
              </a:rPr>
              <a:t>x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114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6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ﬁ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200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3860" y="3778922"/>
            <a:ext cx="1739264" cy="134620"/>
          </a:xfrm>
          <a:custGeom>
            <a:avLst/>
            <a:gdLst/>
            <a:ahLst/>
            <a:cxnLst/>
            <a:rect l="l" t="t" r="r" b="b"/>
            <a:pathLst>
              <a:path w="1739265" h="134620">
                <a:moveTo>
                  <a:pt x="1739056" y="134094"/>
                </a:moveTo>
                <a:lnTo>
                  <a:pt x="0" y="134094"/>
                </a:lnTo>
                <a:lnTo>
                  <a:pt x="0" y="0"/>
                </a:lnTo>
                <a:lnTo>
                  <a:pt x="1739056" y="0"/>
                </a:lnTo>
                <a:lnTo>
                  <a:pt x="1739056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23860" y="3571"/>
            <a:ext cx="1739264" cy="130175"/>
          </a:xfrm>
          <a:custGeom>
            <a:avLst/>
            <a:gdLst/>
            <a:ahLst/>
            <a:cxnLst/>
            <a:rect l="l" t="t" r="r" b="b"/>
            <a:pathLst>
              <a:path w="1739265" h="130175">
                <a:moveTo>
                  <a:pt x="0" y="0"/>
                </a:moveTo>
                <a:lnTo>
                  <a:pt x="1739056" y="0"/>
                </a:lnTo>
                <a:lnTo>
                  <a:pt x="1739056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4" y="524720"/>
            <a:ext cx="3084016" cy="28158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029585">
              <a:lnSpc>
                <a:spcPct val="100000"/>
              </a:lnSpc>
              <a:spcBef>
                <a:spcPts val="125"/>
              </a:spcBef>
            </a:pPr>
            <a:r>
              <a:rPr dirty="0" spc="80"/>
              <a:t>EVALUATING</a:t>
            </a:r>
            <a:r>
              <a:rPr dirty="0" spc="10"/>
              <a:t> </a:t>
            </a:r>
            <a:r>
              <a:rPr dirty="0" spc="160"/>
              <a:t>MODEL</a:t>
            </a:r>
            <a:r>
              <a:rPr dirty="0" spc="10"/>
              <a:t> </a:t>
            </a:r>
            <a:r>
              <a:rPr dirty="0" spc="120"/>
              <a:t>PERFORMANCE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12771" y="1223097"/>
            <a:ext cx="2528570" cy="1309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00299"/>
              </a:lnSpc>
              <a:spcBef>
                <a:spcPts val="95"/>
              </a:spcBef>
            </a:pPr>
            <a:r>
              <a:rPr dirty="0" sz="1050" spc="114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50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 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mm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e 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accuracy, precision,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recall, </a:t>
            </a:r>
            <a:r>
              <a:rPr dirty="0" sz="1050" spc="5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F1-score.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We </a:t>
            </a:r>
            <a:r>
              <a:rPr dirty="0" sz="1050" spc="-30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x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10" i="1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00" i="1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55" i="1">
                <a:solidFill>
                  <a:srgbClr val="B65341"/>
                </a:solidFill>
                <a:latin typeface="Trebuchet MS"/>
                <a:cs typeface="Trebuchet MS"/>
              </a:rPr>
              <a:t>ss</a:t>
            </a:r>
            <a:r>
              <a:rPr dirty="0" sz="1050" spc="-30" i="1">
                <a:solidFill>
                  <a:srgbClr val="B65341"/>
                </a:solidFill>
                <a:latin typeface="Trebuchet MS"/>
                <a:cs typeface="Trebuchet MS"/>
              </a:rPr>
              <a:t>-  </a:t>
            </a:r>
            <a:r>
              <a:rPr dirty="0" sz="1050" spc="-65" i="1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30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0" i="1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50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 i="1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30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60" i="1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50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o 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 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performance.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71"/>
            <a:ext cx="6967855" cy="3911600"/>
            <a:chOff x="0" y="3571"/>
            <a:chExt cx="6967855" cy="3911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71"/>
              <a:ext cx="6962774" cy="39112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581"/>
              <a:ext cx="6967855" cy="3911600"/>
            </a:xfrm>
            <a:custGeom>
              <a:avLst/>
              <a:gdLst/>
              <a:ahLst/>
              <a:cxnLst/>
              <a:rect l="l" t="t" r="r" b="b"/>
              <a:pathLst>
                <a:path w="6967855" h="3911600">
                  <a:moveTo>
                    <a:pt x="133350" y="0"/>
                  </a:moveTo>
                  <a:lnTo>
                    <a:pt x="0" y="0"/>
                  </a:lnTo>
                  <a:lnTo>
                    <a:pt x="0" y="1084364"/>
                  </a:lnTo>
                  <a:lnTo>
                    <a:pt x="133350" y="1084364"/>
                  </a:lnTo>
                  <a:lnTo>
                    <a:pt x="133350" y="0"/>
                  </a:lnTo>
                  <a:close/>
                </a:path>
                <a:path w="6967855" h="3911600">
                  <a:moveTo>
                    <a:pt x="6967677" y="3779151"/>
                  </a:moveTo>
                  <a:lnTo>
                    <a:pt x="0" y="3779151"/>
                  </a:lnTo>
                  <a:lnTo>
                    <a:pt x="0" y="3911193"/>
                  </a:lnTo>
                  <a:lnTo>
                    <a:pt x="6967677" y="3911193"/>
                  </a:lnTo>
                  <a:lnTo>
                    <a:pt x="6967677" y="3779151"/>
                  </a:lnTo>
                  <a:close/>
                </a:path>
                <a:path w="6967855" h="3911600">
                  <a:moveTo>
                    <a:pt x="6967677" y="0"/>
                  </a:moveTo>
                  <a:lnTo>
                    <a:pt x="6837273" y="0"/>
                  </a:lnTo>
                  <a:lnTo>
                    <a:pt x="6837273" y="538010"/>
                  </a:lnTo>
                  <a:lnTo>
                    <a:pt x="6967677" y="538010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DA74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4879" y="264619"/>
            <a:ext cx="3465195" cy="561975"/>
          </a:xfrm>
          <a:prstGeom prst="rect"/>
          <a:solidFill>
            <a:srgbClr val="FFFFFF"/>
          </a:solidFill>
        </p:spPr>
        <p:txBody>
          <a:bodyPr wrap="square" lIns="0" tIns="88265" rIns="0" bIns="0" rtlCol="0" vert="horz">
            <a:spAutoFit/>
          </a:bodyPr>
          <a:lstStyle/>
          <a:p>
            <a:pPr marL="222885">
              <a:lnSpc>
                <a:spcPct val="100000"/>
              </a:lnSpc>
              <a:spcBef>
                <a:spcPts val="695"/>
              </a:spcBef>
            </a:pPr>
            <a:r>
              <a:rPr dirty="0" sz="1400" spc="150"/>
              <a:t>CHALLENGES</a:t>
            </a:r>
            <a:r>
              <a:rPr dirty="0" sz="1400" spc="10"/>
              <a:t> </a:t>
            </a:r>
            <a:r>
              <a:rPr dirty="0" sz="1400" spc="190"/>
              <a:t>AND</a:t>
            </a:r>
            <a:r>
              <a:rPr dirty="0" sz="1400" spc="10"/>
              <a:t> </a:t>
            </a:r>
            <a:r>
              <a:rPr dirty="0" sz="1400" spc="105"/>
              <a:t>LIMITATIONS</a:t>
            </a:r>
            <a:endParaRPr sz="1400"/>
          </a:p>
        </p:txBody>
      </p:sp>
      <p:sp>
        <p:nvSpPr>
          <p:cNvPr id="6" name="object 6"/>
          <p:cNvSpPr txBox="1"/>
          <p:nvPr/>
        </p:nvSpPr>
        <p:spPr>
          <a:xfrm>
            <a:off x="267475" y="930928"/>
            <a:ext cx="3465195" cy="194183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27000" rIns="0" bIns="0" rtlCol="0" vert="horz">
            <a:spAutoFit/>
          </a:bodyPr>
          <a:lstStyle/>
          <a:p>
            <a:pPr algn="ctr" marL="172085" marR="238760" indent="-635">
              <a:lnSpc>
                <a:spcPct val="99800"/>
              </a:lnSpc>
              <a:spcBef>
                <a:spcPts val="1000"/>
              </a:spcBef>
            </a:pPr>
            <a:r>
              <a:rPr dirty="0" sz="1200" spc="-10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14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4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q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ﬁ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125">
                <a:solidFill>
                  <a:srgbClr val="B65341"/>
                </a:solidFill>
                <a:latin typeface="Trebuchet MS"/>
                <a:cs typeface="Trebuchet MS"/>
              </a:rPr>
              <a:t>t  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9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5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40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200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5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14">
                <a:solidFill>
                  <a:srgbClr val="B65341"/>
                </a:solidFill>
                <a:latin typeface="Trebuchet MS"/>
                <a:cs typeface="Trebuchet MS"/>
              </a:rPr>
              <a:t>l  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challenges </a:t>
            </a:r>
            <a:r>
              <a:rPr dirty="0" sz="1200" spc="5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200" spc="-50">
                <a:solidFill>
                  <a:srgbClr val="B65341"/>
                </a:solidFill>
                <a:latin typeface="Trebuchet MS"/>
                <a:cs typeface="Trebuchet MS"/>
              </a:rPr>
              <a:t>limitations 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still </a:t>
            </a:r>
            <a:r>
              <a:rPr dirty="0" sz="1200" spc="-75">
                <a:solidFill>
                  <a:srgbClr val="B65341"/>
                </a:solidFill>
                <a:latin typeface="Trebuchet MS"/>
                <a:cs typeface="Trebuchet MS"/>
              </a:rPr>
              <a:t>exist. </a:t>
            </a:r>
            <a:r>
              <a:rPr dirty="0" sz="1200" spc="-10">
                <a:solidFill>
                  <a:srgbClr val="B65341"/>
                </a:solidFill>
                <a:latin typeface="Trebuchet MS"/>
                <a:cs typeface="Trebuchet MS"/>
              </a:rPr>
              <a:t>This 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slide 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75">
                <a:solidFill>
                  <a:srgbClr val="B65341"/>
                </a:solidFill>
                <a:latin typeface="Trebuchet MS"/>
                <a:cs typeface="Trebuchet MS"/>
              </a:rPr>
              <a:t>will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B65341"/>
                </a:solidFill>
                <a:latin typeface="Trebuchet MS"/>
                <a:cs typeface="Trebuchet MS"/>
              </a:rPr>
              <a:t>address</a:t>
            </a:r>
            <a:r>
              <a:rPr dirty="0" sz="1200" spc="-9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B65341"/>
                </a:solidFill>
                <a:latin typeface="Trebuchet MS"/>
                <a:cs typeface="Trebuchet MS"/>
              </a:rPr>
              <a:t>issues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B65341"/>
                </a:solidFill>
                <a:latin typeface="Trebuchet MS"/>
                <a:cs typeface="Trebuchet MS"/>
              </a:rPr>
              <a:t>such</a:t>
            </a:r>
            <a:r>
              <a:rPr dirty="0" sz="1200" spc="-9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B65341"/>
                </a:solidFill>
                <a:latin typeface="Trebuchet MS"/>
                <a:cs typeface="Trebuchet MS"/>
              </a:rPr>
              <a:t>as</a:t>
            </a:r>
            <a:r>
              <a:rPr dirty="0" sz="1200" spc="-9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 i="1">
                <a:solidFill>
                  <a:srgbClr val="B65341"/>
                </a:solidFill>
                <a:latin typeface="Trebuchet MS"/>
                <a:cs typeface="Trebuchet MS"/>
              </a:rPr>
              <a:t>adversarial</a:t>
            </a:r>
            <a:r>
              <a:rPr dirty="0" sz="1200" spc="-9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65" i="1">
                <a:solidFill>
                  <a:srgbClr val="B65341"/>
                </a:solidFill>
                <a:latin typeface="Trebuchet MS"/>
                <a:cs typeface="Trebuchet MS"/>
              </a:rPr>
              <a:t>attacks</a:t>
            </a:r>
            <a:r>
              <a:rPr dirty="0" sz="1200" spc="-65">
                <a:solidFill>
                  <a:srgbClr val="B65341"/>
                </a:solidFill>
                <a:latin typeface="Trebuchet MS"/>
                <a:cs typeface="Trebuchet MS"/>
              </a:rPr>
              <a:t>, </a:t>
            </a:r>
            <a:r>
              <a:rPr dirty="0" sz="1200" spc="-34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" i="1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200" spc="-55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35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65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200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10" i="1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15" i="1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20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180" i="1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60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55" i="1">
                <a:solidFill>
                  <a:srgbClr val="B65341"/>
                </a:solidFill>
                <a:latin typeface="Trebuchet MS"/>
                <a:cs typeface="Trebuchet MS"/>
              </a:rPr>
              <a:t>x</a:t>
            </a:r>
            <a:r>
              <a:rPr dirty="0" sz="1200" spc="-180" i="1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 i="1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35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45" i="1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9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 i="1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-20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5" i="1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25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100" i="1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65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180" i="1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35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20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5" i="1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55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20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70" i="1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200" spc="-175">
                <a:solidFill>
                  <a:srgbClr val="B65341"/>
                </a:solidFill>
                <a:latin typeface="Trebuchet MS"/>
                <a:cs typeface="Trebuchet MS"/>
              </a:rPr>
              <a:t>,  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75">
                <a:solidFill>
                  <a:srgbClr val="B65341"/>
                </a:solidFill>
                <a:latin typeface="Trebuchet MS"/>
                <a:cs typeface="Trebuchet MS"/>
              </a:rPr>
              <a:t>z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ee</a:t>
            </a:r>
            <a:r>
              <a:rPr dirty="0" sz="120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6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nu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h  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5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15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ﬁ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200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1676" y="1240949"/>
            <a:ext cx="2519045" cy="1309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00299"/>
              </a:lnSpc>
              <a:spcBef>
                <a:spcPts val="95"/>
              </a:spcBef>
            </a:pP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k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  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v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.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 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5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-</a:t>
            </a:r>
            <a:r>
              <a:rPr dirty="0" sz="1050" spc="-5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pp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45">
                <a:solidFill>
                  <a:srgbClr val="B65341"/>
                </a:solidFill>
                <a:latin typeface="Tahoma"/>
                <a:cs typeface="Tahoma"/>
              </a:rPr>
              <a:t>f  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-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b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k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,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g  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its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role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in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social</a:t>
            </a:r>
            <a:r>
              <a:rPr dirty="0" sz="1050" spc="-8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media</a:t>
            </a:r>
            <a:r>
              <a:rPr dirty="0" sz="1050" spc="-80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5" i="1">
                <a:solidFill>
                  <a:srgbClr val="B65341"/>
                </a:solidFill>
                <a:latin typeface="Trebuchet MS"/>
                <a:cs typeface="Trebuchet MS"/>
              </a:rPr>
              <a:t>platforms</a:t>
            </a:r>
            <a:r>
              <a:rPr dirty="0" sz="1050" spc="-65">
                <a:solidFill>
                  <a:srgbClr val="B65341"/>
                </a:solidFill>
                <a:latin typeface="Tahoma"/>
                <a:cs typeface="Tahoma"/>
              </a:rPr>
              <a:t>,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55" i="1">
                <a:solidFill>
                  <a:srgbClr val="B65341"/>
                </a:solidFill>
                <a:latin typeface="Trebuchet MS"/>
                <a:cs typeface="Trebuchet MS"/>
              </a:rPr>
              <a:t>journalism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, </a:t>
            </a:r>
            <a:r>
              <a:rPr dirty="0" sz="1050" spc="-31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5" i="1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30" i="1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5" i="1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30" i="1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50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15" i="1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8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 i="1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30" i="1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50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10" i="1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50" i="1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.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x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 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pp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b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d 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5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y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60">
                <a:solidFill>
                  <a:srgbClr val="B65341"/>
                </a:solidFill>
                <a:latin typeface="Tahoma"/>
                <a:cs typeface="Tahoma"/>
              </a:rPr>
              <a:t>y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2895" y="814620"/>
            <a:ext cx="2545080" cy="2311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100"/>
              <a:t>REAL-WORLD</a:t>
            </a:r>
            <a:r>
              <a:rPr dirty="0" sz="1350" spc="-15"/>
              <a:t> </a:t>
            </a:r>
            <a:r>
              <a:rPr dirty="0" sz="1350" spc="85"/>
              <a:t>APPLICATIONS</a:t>
            </a:r>
            <a:endParaRPr sz="13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3137" y="546892"/>
            <a:ext cx="2514599" cy="28253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1" y="3571"/>
            <a:ext cx="6951980" cy="130175"/>
          </a:xfrm>
          <a:custGeom>
            <a:avLst/>
            <a:gdLst/>
            <a:ahLst/>
            <a:cxnLst/>
            <a:rect l="l" t="t" r="r" b="b"/>
            <a:pathLst>
              <a:path w="6951980" h="130175">
                <a:moveTo>
                  <a:pt x="0" y="0"/>
                </a:moveTo>
                <a:lnTo>
                  <a:pt x="6951463" y="0"/>
                </a:lnTo>
                <a:lnTo>
                  <a:pt x="6951463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370571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30617" y="3370571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6075" y="1041187"/>
            <a:ext cx="1447800" cy="2654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185">
                <a:solidFill>
                  <a:srgbClr val="B65341"/>
                </a:solidFill>
              </a:rPr>
              <a:t>CONCLUSION</a:t>
            </a:r>
            <a:endParaRPr sz="1550"/>
          </a:p>
        </p:txBody>
      </p:sp>
      <p:sp>
        <p:nvSpPr>
          <p:cNvPr id="6" name="object 6"/>
          <p:cNvSpPr txBox="1"/>
          <p:nvPr/>
        </p:nvSpPr>
        <p:spPr>
          <a:xfrm>
            <a:off x="1378317" y="1510718"/>
            <a:ext cx="4206875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050" spc="10">
                <a:solidFill>
                  <a:srgbClr val="424242"/>
                </a:solidFill>
                <a:latin typeface="Trebuchet MS"/>
                <a:cs typeface="Trebuchet MS"/>
              </a:rPr>
              <a:t>In </a:t>
            </a:r>
            <a:r>
              <a:rPr dirty="0" sz="1050" spc="-35">
                <a:solidFill>
                  <a:srgbClr val="424242"/>
                </a:solidFill>
                <a:latin typeface="Trebuchet MS"/>
                <a:cs typeface="Trebuchet MS"/>
              </a:rPr>
              <a:t>conclusion, </a:t>
            </a:r>
            <a:r>
              <a:rPr dirty="0" sz="1050" spc="-30">
                <a:solidFill>
                  <a:srgbClr val="424242"/>
                </a:solidFill>
                <a:latin typeface="Trebuchet MS"/>
                <a:cs typeface="Trebuchet MS"/>
              </a:rPr>
              <a:t>this presentation </a:t>
            </a:r>
            <a:r>
              <a:rPr dirty="0" sz="1050" spc="-25">
                <a:solidFill>
                  <a:srgbClr val="424242"/>
                </a:solidFill>
                <a:latin typeface="Trebuchet MS"/>
                <a:cs typeface="Trebuchet MS"/>
              </a:rPr>
              <a:t>highlighted </a:t>
            </a:r>
            <a:r>
              <a:rPr dirty="0" sz="1050" spc="-6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dirty="0" sz="1050" spc="-25">
                <a:solidFill>
                  <a:srgbClr val="424242"/>
                </a:solidFill>
                <a:latin typeface="Trebuchet MS"/>
                <a:cs typeface="Trebuchet MS"/>
              </a:rPr>
              <a:t>advancements </a:t>
            </a:r>
            <a:r>
              <a:rPr dirty="0" sz="1050" spc="-20">
                <a:solidFill>
                  <a:srgbClr val="424242"/>
                </a:solidFill>
                <a:latin typeface="Trebuchet MS"/>
                <a:cs typeface="Trebuchet MS"/>
              </a:rPr>
              <a:t>in </a:t>
            </a:r>
            <a:r>
              <a:rPr dirty="0" sz="1050" spc="-45">
                <a:solidFill>
                  <a:srgbClr val="424242"/>
                </a:solidFill>
                <a:latin typeface="Trebuchet MS"/>
                <a:cs typeface="Trebuchet MS"/>
              </a:rPr>
              <a:t>fake </a:t>
            </a:r>
            <a:r>
              <a:rPr dirty="0" sz="1050" spc="-4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424242"/>
                </a:solidFill>
                <a:latin typeface="Trebuchet MS"/>
                <a:cs typeface="Trebuchet MS"/>
              </a:rPr>
              <a:t>news </a:t>
            </a:r>
            <a:r>
              <a:rPr dirty="0" sz="1050" spc="-45">
                <a:solidFill>
                  <a:srgbClr val="424242"/>
                </a:solidFill>
                <a:latin typeface="Trebuchet MS"/>
                <a:cs typeface="Trebuchet MS"/>
              </a:rPr>
              <a:t>detection </a:t>
            </a:r>
            <a:r>
              <a:rPr dirty="0" sz="1050" spc="-30">
                <a:solidFill>
                  <a:srgbClr val="424242"/>
                </a:solidFill>
                <a:latin typeface="Trebuchet MS"/>
                <a:cs typeface="Trebuchet MS"/>
              </a:rPr>
              <a:t>through </a:t>
            </a:r>
            <a:r>
              <a:rPr dirty="0" sz="1050" spc="-85">
                <a:solidFill>
                  <a:srgbClr val="424242"/>
                </a:solidFill>
                <a:latin typeface="Trebuchet MS"/>
                <a:cs typeface="Trebuchet MS"/>
              </a:rPr>
              <a:t>NLP. </a:t>
            </a:r>
            <a:r>
              <a:rPr dirty="0" sz="1050" spc="-35">
                <a:solidFill>
                  <a:srgbClr val="424242"/>
                </a:solidFill>
                <a:latin typeface="Trebuchet MS"/>
                <a:cs typeface="Trebuchet MS"/>
              </a:rPr>
              <a:t>We </a:t>
            </a:r>
            <a:r>
              <a:rPr dirty="0" sz="1050" spc="-40">
                <a:solidFill>
                  <a:srgbClr val="424242"/>
                </a:solidFill>
                <a:latin typeface="Trebuchet MS"/>
                <a:cs typeface="Trebuchet MS"/>
              </a:rPr>
              <a:t>explored </a:t>
            </a:r>
            <a:r>
              <a:rPr dirty="0" sz="1050" spc="-6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dirty="0" sz="1050" spc="-55">
                <a:solidFill>
                  <a:srgbClr val="424242"/>
                </a:solidFill>
                <a:latin typeface="Trebuchet MS"/>
                <a:cs typeface="Trebuchet MS"/>
              </a:rPr>
              <a:t>role </a:t>
            </a:r>
            <a:r>
              <a:rPr dirty="0" sz="1050" spc="-60">
                <a:solidFill>
                  <a:srgbClr val="424242"/>
                </a:solidFill>
                <a:latin typeface="Trebuchet MS"/>
                <a:cs typeface="Trebuchet MS"/>
              </a:rPr>
              <a:t>of</a:t>
            </a:r>
            <a:r>
              <a:rPr dirty="0" sz="1050" spc="-5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424242"/>
                </a:solidFill>
                <a:latin typeface="Trebuchet MS"/>
                <a:cs typeface="Trebuchet MS"/>
              </a:rPr>
              <a:t>NLP </a:t>
            </a:r>
            <a:r>
              <a:rPr dirty="0" sz="1050" spc="-40">
                <a:solidFill>
                  <a:srgbClr val="424242"/>
                </a:solidFill>
                <a:latin typeface="Trebuchet MS"/>
                <a:cs typeface="Trebuchet MS"/>
              </a:rPr>
              <a:t>techniques, </a:t>
            </a:r>
            <a:r>
              <a:rPr dirty="0" sz="1050" spc="-20">
                <a:solidFill>
                  <a:srgbClr val="424242"/>
                </a:solidFill>
                <a:latin typeface="Trebuchet MS"/>
                <a:cs typeface="Trebuchet MS"/>
              </a:rPr>
              <a:t>data </a:t>
            </a:r>
            <a:r>
              <a:rPr dirty="0" sz="1050" spc="-30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424242"/>
                </a:solidFill>
                <a:latin typeface="Trebuchet MS"/>
                <a:cs typeface="Trebuchet MS"/>
              </a:rPr>
              <a:t>collection, </a:t>
            </a:r>
            <a:r>
              <a:rPr dirty="0" sz="1050" spc="-50">
                <a:solidFill>
                  <a:srgbClr val="424242"/>
                </a:solidFill>
                <a:latin typeface="Trebuchet MS"/>
                <a:cs typeface="Trebuchet MS"/>
              </a:rPr>
              <a:t>feature </a:t>
            </a:r>
            <a:r>
              <a:rPr dirty="0" sz="1050" spc="-60">
                <a:solidFill>
                  <a:srgbClr val="424242"/>
                </a:solidFill>
                <a:latin typeface="Trebuchet MS"/>
                <a:cs typeface="Trebuchet MS"/>
              </a:rPr>
              <a:t>extraction, </a:t>
            </a:r>
            <a:r>
              <a:rPr dirty="0" sz="1050" spc="5">
                <a:solidFill>
                  <a:srgbClr val="424242"/>
                </a:solidFill>
                <a:latin typeface="Trebuchet MS"/>
                <a:cs typeface="Trebuchet MS"/>
              </a:rPr>
              <a:t>and </a:t>
            </a:r>
            <a:r>
              <a:rPr dirty="0" sz="1050" spc="-15">
                <a:solidFill>
                  <a:srgbClr val="424242"/>
                </a:solidFill>
                <a:latin typeface="Trebuchet MS"/>
                <a:cs typeface="Trebuchet MS"/>
              </a:rPr>
              <a:t>various </a:t>
            </a:r>
            <a:r>
              <a:rPr dirty="0" sz="1050" spc="-25">
                <a:solidFill>
                  <a:srgbClr val="424242"/>
                </a:solidFill>
                <a:latin typeface="Trebuchet MS"/>
                <a:cs typeface="Trebuchet MS"/>
              </a:rPr>
              <a:t>models </a:t>
            </a:r>
            <a:r>
              <a:rPr dirty="0" sz="1050" spc="5">
                <a:solidFill>
                  <a:srgbClr val="424242"/>
                </a:solidFill>
                <a:latin typeface="Trebuchet MS"/>
                <a:cs typeface="Trebuchet MS"/>
              </a:rPr>
              <a:t>used </a:t>
            </a:r>
            <a:r>
              <a:rPr dirty="0" sz="1050" spc="-20">
                <a:solidFill>
                  <a:srgbClr val="424242"/>
                </a:solidFill>
                <a:latin typeface="Trebuchet MS"/>
                <a:cs typeface="Trebuchet MS"/>
              </a:rPr>
              <a:t>in </a:t>
            </a:r>
            <a:r>
              <a:rPr dirty="0" sz="1050" spc="-45">
                <a:solidFill>
                  <a:srgbClr val="424242"/>
                </a:solidFill>
                <a:latin typeface="Trebuchet MS"/>
                <a:cs typeface="Trebuchet MS"/>
              </a:rPr>
              <a:t>fake </a:t>
            </a:r>
            <a:r>
              <a:rPr dirty="0" sz="1050" spc="-10">
                <a:solidFill>
                  <a:srgbClr val="424242"/>
                </a:solidFill>
                <a:latin typeface="Trebuchet MS"/>
                <a:cs typeface="Trebuchet MS"/>
              </a:rPr>
              <a:t>news </a:t>
            </a:r>
            <a:r>
              <a:rPr dirty="0" sz="1050" spc="-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424242"/>
                </a:solidFill>
                <a:latin typeface="Trebuchet MS"/>
                <a:cs typeface="Trebuchet MS"/>
              </a:rPr>
              <a:t>detection. </a:t>
            </a:r>
            <a:r>
              <a:rPr dirty="0" sz="1050" spc="-35">
                <a:solidFill>
                  <a:srgbClr val="424242"/>
                </a:solidFill>
                <a:latin typeface="Trebuchet MS"/>
                <a:cs typeface="Trebuchet MS"/>
              </a:rPr>
              <a:t>While </a:t>
            </a:r>
            <a:r>
              <a:rPr dirty="0" sz="1050" spc="-20">
                <a:solidFill>
                  <a:srgbClr val="424242"/>
                </a:solidFill>
                <a:latin typeface="Trebuchet MS"/>
                <a:cs typeface="Trebuchet MS"/>
              </a:rPr>
              <a:t>challenges </a:t>
            </a:r>
            <a:r>
              <a:rPr dirty="0" sz="1050" spc="-50">
                <a:solidFill>
                  <a:srgbClr val="424242"/>
                </a:solidFill>
                <a:latin typeface="Trebuchet MS"/>
                <a:cs typeface="Trebuchet MS"/>
              </a:rPr>
              <a:t>remain,</a:t>
            </a:r>
            <a:r>
              <a:rPr dirty="0" sz="1050" spc="21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424242"/>
                </a:solidFill>
                <a:latin typeface="Trebuchet MS"/>
                <a:cs typeface="Trebuchet MS"/>
              </a:rPr>
              <a:t>NLP-based </a:t>
            </a:r>
            <a:r>
              <a:rPr dirty="0" sz="1050" spc="-25">
                <a:solidFill>
                  <a:srgbClr val="424242"/>
                </a:solidFill>
                <a:latin typeface="Trebuchet MS"/>
                <a:cs typeface="Trebuchet MS"/>
              </a:rPr>
              <a:t>solutions </a:t>
            </a:r>
            <a:r>
              <a:rPr dirty="0" sz="1050" spc="-20">
                <a:solidFill>
                  <a:srgbClr val="424242"/>
                </a:solidFill>
                <a:latin typeface="Trebuchet MS"/>
                <a:cs typeface="Trebuchet MS"/>
              </a:rPr>
              <a:t>have </a:t>
            </a:r>
            <a:r>
              <a:rPr dirty="0" sz="1050" spc="-6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dirty="0" sz="1050" spc="-5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45">
                <a:solidFill>
                  <a:srgbClr val="424242"/>
                </a:solidFill>
                <a:latin typeface="Trebuchet MS"/>
                <a:cs typeface="Trebuchet MS"/>
              </a:rPr>
              <a:t>potential </a:t>
            </a:r>
            <a:r>
              <a:rPr dirty="0" sz="1050" spc="-70">
                <a:solidFill>
                  <a:srgbClr val="424242"/>
                </a:solidFill>
                <a:latin typeface="Trebuchet MS"/>
                <a:cs typeface="Trebuchet MS"/>
              </a:rPr>
              <a:t>to </a:t>
            </a:r>
            <a:r>
              <a:rPr dirty="0" sz="1050" spc="-35">
                <a:solidFill>
                  <a:srgbClr val="424242"/>
                </a:solidFill>
                <a:latin typeface="Trebuchet MS"/>
                <a:cs typeface="Trebuchet MS"/>
              </a:rPr>
              <a:t>combat </a:t>
            </a:r>
            <a:r>
              <a:rPr dirty="0" sz="1050" spc="-6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dirty="0" sz="1050" spc="-5">
                <a:solidFill>
                  <a:srgbClr val="424242"/>
                </a:solidFill>
                <a:latin typeface="Trebuchet MS"/>
                <a:cs typeface="Trebuchet MS"/>
              </a:rPr>
              <a:t>spread </a:t>
            </a:r>
            <a:r>
              <a:rPr dirty="0" sz="1050" spc="-60">
                <a:solidFill>
                  <a:srgbClr val="424242"/>
                </a:solidFill>
                <a:latin typeface="Trebuchet MS"/>
                <a:cs typeface="Trebuchet MS"/>
              </a:rPr>
              <a:t>of </a:t>
            </a:r>
            <a:r>
              <a:rPr dirty="0" sz="1050" spc="-45">
                <a:solidFill>
                  <a:srgbClr val="424242"/>
                </a:solidFill>
                <a:latin typeface="Trebuchet MS"/>
                <a:cs typeface="Trebuchet MS"/>
              </a:rPr>
              <a:t>fake </a:t>
            </a:r>
            <a:r>
              <a:rPr dirty="0" sz="1050" spc="-10">
                <a:solidFill>
                  <a:srgbClr val="424242"/>
                </a:solidFill>
                <a:latin typeface="Trebuchet MS"/>
                <a:cs typeface="Trebuchet MS"/>
              </a:rPr>
              <a:t>news </a:t>
            </a:r>
            <a:r>
              <a:rPr dirty="0" sz="1050" spc="5">
                <a:solidFill>
                  <a:srgbClr val="424242"/>
                </a:solidFill>
                <a:latin typeface="Trebuchet MS"/>
                <a:cs typeface="Trebuchet MS"/>
              </a:rPr>
              <a:t>and </a:t>
            </a:r>
            <a:r>
              <a:rPr dirty="0" sz="1050" spc="-45">
                <a:solidFill>
                  <a:srgbClr val="424242"/>
                </a:solidFill>
                <a:latin typeface="Trebuchet MS"/>
                <a:cs typeface="Trebuchet MS"/>
              </a:rPr>
              <a:t>promote </a:t>
            </a:r>
            <a:r>
              <a:rPr dirty="0" sz="1050" spc="-40">
                <a:solidFill>
                  <a:srgbClr val="424242"/>
                </a:solidFill>
                <a:latin typeface="Trebuchet MS"/>
                <a:cs typeface="Trebuchet MS"/>
              </a:rPr>
              <a:t>information </a:t>
            </a:r>
            <a:r>
              <a:rPr dirty="0" sz="1050" spc="-3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424242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424242"/>
                </a:solidFill>
                <a:latin typeface="Trebuchet MS"/>
                <a:cs typeface="Trebuchet MS"/>
              </a:rPr>
              <a:t>n</a:t>
            </a:r>
            <a:r>
              <a:rPr dirty="0" sz="1050" spc="-135">
                <a:solidFill>
                  <a:srgbClr val="424242"/>
                </a:solidFill>
                <a:latin typeface="Trebuchet MS"/>
                <a:cs typeface="Trebuchet MS"/>
              </a:rPr>
              <a:t>t</a:t>
            </a:r>
            <a:r>
              <a:rPr dirty="0" sz="1050" spc="-30">
                <a:solidFill>
                  <a:srgbClr val="424242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424242"/>
                </a:solidFill>
                <a:latin typeface="Trebuchet MS"/>
                <a:cs typeface="Trebuchet MS"/>
              </a:rPr>
              <a:t>g</a:t>
            </a:r>
            <a:r>
              <a:rPr dirty="0" sz="1050" spc="-60">
                <a:solidFill>
                  <a:srgbClr val="424242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424242"/>
                </a:solidFill>
                <a:latin typeface="Trebuchet MS"/>
                <a:cs typeface="Trebuchet MS"/>
              </a:rPr>
              <a:t>i</a:t>
            </a:r>
            <a:r>
              <a:rPr dirty="0" sz="1050" spc="-135">
                <a:solidFill>
                  <a:srgbClr val="424242"/>
                </a:solidFill>
                <a:latin typeface="Trebuchet MS"/>
                <a:cs typeface="Trebuchet MS"/>
              </a:rPr>
              <a:t>t</a:t>
            </a:r>
            <a:r>
              <a:rPr dirty="0" sz="1050" spc="-50">
                <a:solidFill>
                  <a:srgbClr val="424242"/>
                </a:solidFill>
                <a:latin typeface="Trebuchet MS"/>
                <a:cs typeface="Trebuchet MS"/>
              </a:rPr>
              <a:t>y</a:t>
            </a:r>
            <a:r>
              <a:rPr dirty="0" sz="1050" spc="-8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424242"/>
                </a:solidFill>
                <a:latin typeface="Trebuchet MS"/>
                <a:cs typeface="Trebuchet MS"/>
              </a:rPr>
              <a:t>i</a:t>
            </a:r>
            <a:r>
              <a:rPr dirty="0" sz="1050" spc="-10">
                <a:solidFill>
                  <a:srgbClr val="424242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424242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424242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424242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424242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424242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424242"/>
                </a:solidFill>
                <a:latin typeface="Trebuchet MS"/>
                <a:cs typeface="Trebuchet MS"/>
              </a:rPr>
              <a:t>g</a:t>
            </a:r>
            <a:r>
              <a:rPr dirty="0" sz="1050" spc="-25">
                <a:solidFill>
                  <a:srgbClr val="424242"/>
                </a:solidFill>
                <a:latin typeface="Trebuchet MS"/>
                <a:cs typeface="Trebuchet MS"/>
              </a:rPr>
              <a:t>i</a:t>
            </a:r>
            <a:r>
              <a:rPr dirty="0" sz="1050" spc="-135">
                <a:solidFill>
                  <a:srgbClr val="424242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424242"/>
                </a:solidFill>
                <a:latin typeface="Trebuchet MS"/>
                <a:cs typeface="Trebuchet MS"/>
              </a:rPr>
              <a:t>a</a:t>
            </a:r>
            <a:r>
              <a:rPr dirty="0" sz="1050" spc="-100">
                <a:solidFill>
                  <a:srgbClr val="424242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424242"/>
                </a:solidFill>
                <a:latin typeface="Trebuchet MS"/>
                <a:cs typeface="Trebuchet MS"/>
              </a:rPr>
              <a:t>a</a:t>
            </a:r>
            <a:r>
              <a:rPr dirty="0" sz="1050" spc="55">
                <a:solidFill>
                  <a:srgbClr val="424242"/>
                </a:solidFill>
                <a:latin typeface="Trebuchet MS"/>
                <a:cs typeface="Trebuchet MS"/>
              </a:rPr>
              <a:t>g</a:t>
            </a:r>
            <a:r>
              <a:rPr dirty="0" sz="1050" spc="-30">
                <a:solidFill>
                  <a:srgbClr val="424242"/>
                </a:solidFill>
                <a:latin typeface="Trebuchet MS"/>
                <a:cs typeface="Trebuchet MS"/>
              </a:rPr>
              <a:t>e</a:t>
            </a:r>
            <a:r>
              <a:rPr dirty="0" sz="1050" spc="-175">
                <a:solidFill>
                  <a:srgbClr val="424242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3860" y="3778922"/>
            <a:ext cx="1739264" cy="134620"/>
          </a:xfrm>
          <a:custGeom>
            <a:avLst/>
            <a:gdLst/>
            <a:ahLst/>
            <a:cxnLst/>
            <a:rect l="l" t="t" r="r" b="b"/>
            <a:pathLst>
              <a:path w="1739265" h="134620">
                <a:moveTo>
                  <a:pt x="1739056" y="134094"/>
                </a:moveTo>
                <a:lnTo>
                  <a:pt x="0" y="134094"/>
                </a:lnTo>
                <a:lnTo>
                  <a:pt x="0" y="0"/>
                </a:lnTo>
                <a:lnTo>
                  <a:pt x="1739056" y="0"/>
                </a:lnTo>
                <a:lnTo>
                  <a:pt x="1739056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23860" y="3571"/>
            <a:ext cx="1739264" cy="130175"/>
          </a:xfrm>
          <a:custGeom>
            <a:avLst/>
            <a:gdLst/>
            <a:ahLst/>
            <a:cxnLst/>
            <a:rect l="l" t="t" r="r" b="b"/>
            <a:pathLst>
              <a:path w="1739265" h="130175">
                <a:moveTo>
                  <a:pt x="0" y="0"/>
                </a:moveTo>
                <a:lnTo>
                  <a:pt x="1739056" y="0"/>
                </a:lnTo>
                <a:lnTo>
                  <a:pt x="1739056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4" y="524720"/>
            <a:ext cx="3084016" cy="28158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88654" y="831288"/>
            <a:ext cx="1418590" cy="2311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114"/>
              <a:t>INTRODUCTION</a:t>
            </a:r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742388" y="1218996"/>
            <a:ext cx="2469515" cy="13138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0" marR="5080">
              <a:lnSpc>
                <a:spcPct val="100299"/>
              </a:lnSpc>
              <a:spcBef>
                <a:spcPts val="125"/>
              </a:spcBef>
            </a:pPr>
            <a:r>
              <a:rPr dirty="0" sz="1050" spc="-10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5" i="1">
                <a:solidFill>
                  <a:srgbClr val="B65341"/>
                </a:solidFill>
                <a:latin typeface="Arial"/>
                <a:cs typeface="Arial"/>
              </a:rPr>
              <a:t>U</a:t>
            </a:r>
            <a:r>
              <a:rPr dirty="0" sz="1050" spc="-30" i="1">
                <a:solidFill>
                  <a:srgbClr val="B65341"/>
                </a:solidFill>
                <a:latin typeface="Arial"/>
                <a:cs typeface="Arial"/>
              </a:rPr>
              <a:t>n</a:t>
            </a:r>
            <a:r>
              <a:rPr dirty="0" sz="1050" spc="-75" i="1">
                <a:solidFill>
                  <a:srgbClr val="B65341"/>
                </a:solidFill>
                <a:latin typeface="Arial"/>
                <a:cs typeface="Arial"/>
              </a:rPr>
              <a:t>m</a:t>
            </a:r>
            <a:r>
              <a:rPr dirty="0" sz="1050" spc="-5" i="1">
                <a:solidFill>
                  <a:srgbClr val="B65341"/>
                </a:solidFill>
                <a:latin typeface="Arial"/>
                <a:cs typeface="Arial"/>
              </a:rPr>
              <a:t>a</a:t>
            </a:r>
            <a:r>
              <a:rPr dirty="0" sz="1050" spc="-45" i="1">
                <a:solidFill>
                  <a:srgbClr val="B65341"/>
                </a:solidFill>
                <a:latin typeface="Arial"/>
                <a:cs typeface="Arial"/>
              </a:rPr>
              <a:t>s</a:t>
            </a:r>
            <a:r>
              <a:rPr dirty="0" sz="1050" spc="-75" i="1">
                <a:solidFill>
                  <a:srgbClr val="B65341"/>
                </a:solidFill>
                <a:latin typeface="Arial"/>
                <a:cs typeface="Arial"/>
              </a:rPr>
              <a:t>k</a:t>
            </a:r>
            <a:r>
              <a:rPr dirty="0" sz="1050" spc="40" i="1">
                <a:solidFill>
                  <a:srgbClr val="B65341"/>
                </a:solidFill>
                <a:latin typeface="Arial"/>
                <a:cs typeface="Arial"/>
              </a:rPr>
              <a:t>i</a:t>
            </a:r>
            <a:r>
              <a:rPr dirty="0" sz="1050" spc="-30" i="1">
                <a:solidFill>
                  <a:srgbClr val="B65341"/>
                </a:solidFill>
                <a:latin typeface="Arial"/>
                <a:cs typeface="Arial"/>
              </a:rPr>
              <a:t>n</a:t>
            </a:r>
            <a:r>
              <a:rPr dirty="0" sz="1050" i="1">
                <a:solidFill>
                  <a:srgbClr val="B65341"/>
                </a:solidFill>
                <a:latin typeface="Arial"/>
                <a:cs typeface="Arial"/>
              </a:rPr>
              <a:t>g  </a:t>
            </a:r>
            <a:r>
              <a:rPr dirty="0" sz="1050" spc="-10" i="1">
                <a:solidFill>
                  <a:srgbClr val="B65341"/>
                </a:solidFill>
                <a:latin typeface="Arial"/>
                <a:cs typeface="Arial"/>
              </a:rPr>
              <a:t>t</a:t>
            </a:r>
            <a:r>
              <a:rPr dirty="0" sz="1050" spc="-30" i="1">
                <a:solidFill>
                  <a:srgbClr val="B65341"/>
                </a:solidFill>
                <a:latin typeface="Arial"/>
                <a:cs typeface="Arial"/>
              </a:rPr>
              <a:t>h</a:t>
            </a:r>
            <a:r>
              <a:rPr dirty="0" sz="1050" spc="-35" i="1">
                <a:solidFill>
                  <a:srgbClr val="B65341"/>
                </a:solidFill>
                <a:latin typeface="Arial"/>
                <a:cs typeface="Arial"/>
              </a:rPr>
              <a:t>e</a:t>
            </a:r>
            <a:r>
              <a:rPr dirty="0" sz="1050" spc="-60" i="1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180" i="1">
                <a:solidFill>
                  <a:srgbClr val="B65341"/>
                </a:solidFill>
                <a:latin typeface="Arial"/>
                <a:cs typeface="Arial"/>
              </a:rPr>
              <a:t>T</a:t>
            </a:r>
            <a:r>
              <a:rPr dirty="0" sz="1050" i="1">
                <a:solidFill>
                  <a:srgbClr val="B65341"/>
                </a:solidFill>
                <a:latin typeface="Arial"/>
                <a:cs typeface="Arial"/>
              </a:rPr>
              <a:t>r</a:t>
            </a:r>
            <a:r>
              <a:rPr dirty="0" sz="1050" spc="-30" i="1">
                <a:solidFill>
                  <a:srgbClr val="B65341"/>
                </a:solidFill>
                <a:latin typeface="Arial"/>
                <a:cs typeface="Arial"/>
              </a:rPr>
              <a:t>u</a:t>
            </a:r>
            <a:r>
              <a:rPr dirty="0" sz="1050" spc="-10" i="1">
                <a:solidFill>
                  <a:srgbClr val="B65341"/>
                </a:solidFill>
                <a:latin typeface="Arial"/>
                <a:cs typeface="Arial"/>
              </a:rPr>
              <a:t>t</a:t>
            </a:r>
            <a:r>
              <a:rPr dirty="0" sz="1050" spc="-30" i="1">
                <a:solidFill>
                  <a:srgbClr val="B65341"/>
                </a:solidFill>
                <a:latin typeface="Arial"/>
                <a:cs typeface="Arial"/>
              </a:rPr>
              <a:t>h</a:t>
            </a:r>
            <a:r>
              <a:rPr dirty="0" sz="1050" spc="-65" i="1">
                <a:solidFill>
                  <a:srgbClr val="B65341"/>
                </a:solidFill>
                <a:latin typeface="Arial"/>
                <a:cs typeface="Arial"/>
              </a:rPr>
              <a:t>:</a:t>
            </a:r>
            <a:r>
              <a:rPr dirty="0" sz="1050" spc="-60" i="1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95" i="1">
                <a:solidFill>
                  <a:srgbClr val="B65341"/>
                </a:solidFill>
                <a:latin typeface="Arial"/>
                <a:cs typeface="Arial"/>
              </a:rPr>
              <a:t>A</a:t>
            </a:r>
            <a:r>
              <a:rPr dirty="0" sz="1050" spc="-5" i="1">
                <a:solidFill>
                  <a:srgbClr val="B65341"/>
                </a:solidFill>
                <a:latin typeface="Arial"/>
                <a:cs typeface="Arial"/>
              </a:rPr>
              <a:t>d</a:t>
            </a:r>
            <a:r>
              <a:rPr dirty="0" sz="1050" spc="-75" i="1">
                <a:solidFill>
                  <a:srgbClr val="B65341"/>
                </a:solidFill>
                <a:latin typeface="Arial"/>
                <a:cs typeface="Arial"/>
              </a:rPr>
              <a:t>v</a:t>
            </a:r>
            <a:r>
              <a:rPr dirty="0" sz="1050" spc="-5" i="1">
                <a:solidFill>
                  <a:srgbClr val="B65341"/>
                </a:solidFill>
                <a:latin typeface="Arial"/>
                <a:cs typeface="Arial"/>
              </a:rPr>
              <a:t>a</a:t>
            </a:r>
            <a:r>
              <a:rPr dirty="0" sz="1050" spc="-30" i="1">
                <a:solidFill>
                  <a:srgbClr val="B65341"/>
                </a:solidFill>
                <a:latin typeface="Arial"/>
                <a:cs typeface="Arial"/>
              </a:rPr>
              <a:t>n</a:t>
            </a:r>
            <a:r>
              <a:rPr dirty="0" sz="1050" spc="-30" i="1">
                <a:solidFill>
                  <a:srgbClr val="B65341"/>
                </a:solidFill>
                <a:latin typeface="Arial"/>
                <a:cs typeface="Arial"/>
              </a:rPr>
              <a:t>c</a:t>
            </a:r>
            <a:r>
              <a:rPr dirty="0" sz="1050" spc="-40" i="1">
                <a:solidFill>
                  <a:srgbClr val="B65341"/>
                </a:solidFill>
                <a:latin typeface="Arial"/>
                <a:cs typeface="Arial"/>
              </a:rPr>
              <a:t>e</a:t>
            </a:r>
            <a:r>
              <a:rPr dirty="0" sz="1050" spc="-75" i="1">
                <a:solidFill>
                  <a:srgbClr val="B65341"/>
                </a:solidFill>
                <a:latin typeface="Arial"/>
                <a:cs typeface="Arial"/>
              </a:rPr>
              <a:t>m</a:t>
            </a:r>
            <a:r>
              <a:rPr dirty="0" sz="1050" spc="-40" i="1">
                <a:solidFill>
                  <a:srgbClr val="B65341"/>
                </a:solidFill>
                <a:latin typeface="Arial"/>
                <a:cs typeface="Arial"/>
              </a:rPr>
              <a:t>e</a:t>
            </a:r>
            <a:r>
              <a:rPr dirty="0" sz="1050" spc="-30" i="1">
                <a:solidFill>
                  <a:srgbClr val="B65341"/>
                </a:solidFill>
                <a:latin typeface="Arial"/>
                <a:cs typeface="Arial"/>
              </a:rPr>
              <a:t>n</a:t>
            </a:r>
            <a:r>
              <a:rPr dirty="0" sz="1050" spc="-10" i="1">
                <a:solidFill>
                  <a:srgbClr val="B65341"/>
                </a:solidFill>
                <a:latin typeface="Arial"/>
                <a:cs typeface="Arial"/>
              </a:rPr>
              <a:t>t</a:t>
            </a:r>
            <a:r>
              <a:rPr dirty="0" sz="1050" spc="-40" i="1">
                <a:solidFill>
                  <a:srgbClr val="B65341"/>
                </a:solidFill>
                <a:latin typeface="Arial"/>
                <a:cs typeface="Arial"/>
              </a:rPr>
              <a:t>s</a:t>
            </a:r>
            <a:r>
              <a:rPr dirty="0" sz="1050" spc="-60" i="1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40" i="1">
                <a:solidFill>
                  <a:srgbClr val="B65341"/>
                </a:solidFill>
                <a:latin typeface="Arial"/>
                <a:cs typeface="Arial"/>
              </a:rPr>
              <a:t>i</a:t>
            </a:r>
            <a:r>
              <a:rPr dirty="0" sz="1050" spc="-25" i="1">
                <a:solidFill>
                  <a:srgbClr val="B65341"/>
                </a:solidFill>
                <a:latin typeface="Arial"/>
                <a:cs typeface="Arial"/>
              </a:rPr>
              <a:t>n</a:t>
            </a:r>
            <a:r>
              <a:rPr dirty="0" sz="1050" i="1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140" i="1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175" i="1">
                <a:solidFill>
                  <a:srgbClr val="B65341"/>
                </a:solidFill>
                <a:latin typeface="Arial"/>
                <a:cs typeface="Arial"/>
              </a:rPr>
              <a:t>F</a:t>
            </a:r>
            <a:r>
              <a:rPr dirty="0" sz="1050" spc="-5" i="1">
                <a:solidFill>
                  <a:srgbClr val="B65341"/>
                </a:solidFill>
                <a:latin typeface="Arial"/>
                <a:cs typeface="Arial"/>
              </a:rPr>
              <a:t>a</a:t>
            </a:r>
            <a:r>
              <a:rPr dirty="0" sz="1050" spc="-75" i="1">
                <a:solidFill>
                  <a:srgbClr val="B65341"/>
                </a:solidFill>
                <a:latin typeface="Arial"/>
                <a:cs typeface="Arial"/>
              </a:rPr>
              <a:t>k</a:t>
            </a:r>
            <a:r>
              <a:rPr dirty="0" sz="1050" spc="-35" i="1">
                <a:solidFill>
                  <a:srgbClr val="B65341"/>
                </a:solidFill>
                <a:latin typeface="Arial"/>
                <a:cs typeface="Arial"/>
              </a:rPr>
              <a:t>e</a:t>
            </a:r>
            <a:r>
              <a:rPr dirty="0" sz="1050" i="1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140" i="1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70" i="1">
                <a:solidFill>
                  <a:srgbClr val="B65341"/>
                </a:solidFill>
                <a:latin typeface="Arial"/>
                <a:cs typeface="Arial"/>
              </a:rPr>
              <a:t>N</a:t>
            </a:r>
            <a:r>
              <a:rPr dirty="0" sz="1050" spc="-60" i="1">
                <a:solidFill>
                  <a:srgbClr val="B65341"/>
                </a:solidFill>
                <a:latin typeface="Arial"/>
                <a:cs typeface="Arial"/>
              </a:rPr>
              <a:t>e</a:t>
            </a:r>
            <a:r>
              <a:rPr dirty="0" sz="1050" spc="-10" i="1">
                <a:solidFill>
                  <a:srgbClr val="B65341"/>
                </a:solidFill>
                <a:latin typeface="Arial"/>
                <a:cs typeface="Arial"/>
              </a:rPr>
              <a:t>w</a:t>
            </a:r>
            <a:r>
              <a:rPr dirty="0" sz="1050" spc="-30" i="1">
                <a:solidFill>
                  <a:srgbClr val="B65341"/>
                </a:solidFill>
                <a:latin typeface="Arial"/>
                <a:cs typeface="Arial"/>
              </a:rPr>
              <a:t>s  </a:t>
            </a:r>
            <a:r>
              <a:rPr dirty="0" sz="1050" spc="-95" i="1">
                <a:solidFill>
                  <a:srgbClr val="B65341"/>
                </a:solidFill>
                <a:latin typeface="Arial"/>
                <a:cs typeface="Arial"/>
              </a:rPr>
              <a:t>D</a:t>
            </a:r>
            <a:r>
              <a:rPr dirty="0" sz="1050" spc="-40" i="1">
                <a:solidFill>
                  <a:srgbClr val="B65341"/>
                </a:solidFill>
                <a:latin typeface="Arial"/>
                <a:cs typeface="Arial"/>
              </a:rPr>
              <a:t>e</a:t>
            </a:r>
            <a:r>
              <a:rPr dirty="0" sz="1050" spc="-10" i="1">
                <a:solidFill>
                  <a:srgbClr val="B65341"/>
                </a:solidFill>
                <a:latin typeface="Arial"/>
                <a:cs typeface="Arial"/>
              </a:rPr>
              <a:t>t</a:t>
            </a:r>
            <a:r>
              <a:rPr dirty="0" sz="1050" spc="-40" i="1">
                <a:solidFill>
                  <a:srgbClr val="B65341"/>
                </a:solidFill>
                <a:latin typeface="Arial"/>
                <a:cs typeface="Arial"/>
              </a:rPr>
              <a:t>e</a:t>
            </a:r>
            <a:r>
              <a:rPr dirty="0" sz="1050" spc="-30" i="1">
                <a:solidFill>
                  <a:srgbClr val="B65341"/>
                </a:solidFill>
                <a:latin typeface="Arial"/>
                <a:cs typeface="Arial"/>
              </a:rPr>
              <a:t>c</a:t>
            </a:r>
            <a:r>
              <a:rPr dirty="0" sz="1050" spc="-10" i="1">
                <a:solidFill>
                  <a:srgbClr val="B65341"/>
                </a:solidFill>
                <a:latin typeface="Arial"/>
                <a:cs typeface="Arial"/>
              </a:rPr>
              <a:t>t</a:t>
            </a:r>
            <a:r>
              <a:rPr dirty="0" sz="1050" spc="40" i="1">
                <a:solidFill>
                  <a:srgbClr val="B65341"/>
                </a:solidFill>
                <a:latin typeface="Arial"/>
                <a:cs typeface="Arial"/>
              </a:rPr>
              <a:t>i</a:t>
            </a:r>
            <a:r>
              <a:rPr dirty="0" sz="1050" spc="-35" i="1">
                <a:solidFill>
                  <a:srgbClr val="B65341"/>
                </a:solidFill>
                <a:latin typeface="Arial"/>
                <a:cs typeface="Arial"/>
              </a:rPr>
              <a:t>o</a:t>
            </a:r>
            <a:r>
              <a:rPr dirty="0" sz="1050" spc="-25" i="1">
                <a:solidFill>
                  <a:srgbClr val="B65341"/>
                </a:solidFill>
                <a:latin typeface="Arial"/>
                <a:cs typeface="Arial"/>
              </a:rPr>
              <a:t>n</a:t>
            </a:r>
            <a:r>
              <a:rPr dirty="0" sz="1050" spc="-60" i="1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10" i="1">
                <a:solidFill>
                  <a:srgbClr val="B65341"/>
                </a:solidFill>
                <a:latin typeface="Arial"/>
                <a:cs typeface="Arial"/>
              </a:rPr>
              <a:t>t</a:t>
            </a:r>
            <a:r>
              <a:rPr dirty="0" sz="1050" spc="-30" i="1">
                <a:solidFill>
                  <a:srgbClr val="B65341"/>
                </a:solidFill>
                <a:latin typeface="Arial"/>
                <a:cs typeface="Arial"/>
              </a:rPr>
              <a:t>h</a:t>
            </a:r>
            <a:r>
              <a:rPr dirty="0" sz="1050" spc="-10" i="1">
                <a:solidFill>
                  <a:srgbClr val="B65341"/>
                </a:solidFill>
                <a:latin typeface="Arial"/>
                <a:cs typeface="Arial"/>
              </a:rPr>
              <a:t>r</a:t>
            </a:r>
            <a:r>
              <a:rPr dirty="0" sz="1050" spc="-35" i="1">
                <a:solidFill>
                  <a:srgbClr val="B65341"/>
                </a:solidFill>
                <a:latin typeface="Arial"/>
                <a:cs typeface="Arial"/>
              </a:rPr>
              <a:t>o</a:t>
            </a:r>
            <a:r>
              <a:rPr dirty="0" sz="1050" spc="-30" i="1">
                <a:solidFill>
                  <a:srgbClr val="B65341"/>
                </a:solidFill>
                <a:latin typeface="Arial"/>
                <a:cs typeface="Arial"/>
              </a:rPr>
              <a:t>u</a:t>
            </a:r>
            <a:r>
              <a:rPr dirty="0" sz="1050" spc="-5" i="1">
                <a:solidFill>
                  <a:srgbClr val="B65341"/>
                </a:solidFill>
                <a:latin typeface="Arial"/>
                <a:cs typeface="Arial"/>
              </a:rPr>
              <a:t>g</a:t>
            </a:r>
            <a:r>
              <a:rPr dirty="0" sz="1050" spc="-25" i="1">
                <a:solidFill>
                  <a:srgbClr val="B65341"/>
                </a:solidFill>
                <a:latin typeface="Arial"/>
                <a:cs typeface="Arial"/>
              </a:rPr>
              <a:t>h</a:t>
            </a:r>
            <a:r>
              <a:rPr dirty="0" sz="1050" i="1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140" i="1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70" i="1">
                <a:solidFill>
                  <a:srgbClr val="B65341"/>
                </a:solidFill>
                <a:latin typeface="Arial"/>
                <a:cs typeface="Arial"/>
              </a:rPr>
              <a:t>N</a:t>
            </a:r>
            <a:r>
              <a:rPr dirty="0" sz="1050" spc="-90" i="1">
                <a:solidFill>
                  <a:srgbClr val="B65341"/>
                </a:solidFill>
                <a:latin typeface="Arial"/>
                <a:cs typeface="Arial"/>
              </a:rPr>
              <a:t>L</a:t>
            </a:r>
            <a:r>
              <a:rPr dirty="0" sz="1050" spc="-140" i="1">
                <a:solidFill>
                  <a:srgbClr val="B65341"/>
                </a:solidFill>
                <a:latin typeface="Arial"/>
                <a:cs typeface="Arial"/>
              </a:rPr>
              <a:t>P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.</a:t>
            </a:r>
            <a:r>
              <a:rPr dirty="0" sz="1050" spc="114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6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k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,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5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  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x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b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50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k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 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114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114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14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ss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g  </a:t>
            </a:r>
            <a:r>
              <a:rPr dirty="0" sz="1050" spc="-165">
                <a:solidFill>
                  <a:srgbClr val="B65341"/>
                </a:solidFill>
                <a:latin typeface="Tahoma"/>
                <a:cs typeface="Tahoma"/>
              </a:rPr>
              <a:t>(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160">
                <a:solidFill>
                  <a:srgbClr val="B65341"/>
                </a:solidFill>
                <a:latin typeface="Tahoma"/>
                <a:cs typeface="Tahoma"/>
              </a:rPr>
              <a:t>)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q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d  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combating </a:t>
            </a:r>
            <a:r>
              <a:rPr dirty="0" sz="1050" spc="-50">
                <a:solidFill>
                  <a:srgbClr val="B65341"/>
                </a:solidFill>
                <a:latin typeface="Tahoma"/>
                <a:cs typeface="Tahoma"/>
              </a:rPr>
              <a:t>it. 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Join 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us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on 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this 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journey to 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un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v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!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70" y="365157"/>
            <a:ext cx="2132965" cy="2635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0">
                <a:solidFill>
                  <a:srgbClr val="000000"/>
                </a:solidFill>
              </a:rPr>
              <a:t>Deep</a:t>
            </a:r>
            <a:r>
              <a:rPr dirty="0" sz="1550" spc="5">
                <a:solidFill>
                  <a:srgbClr val="000000"/>
                </a:solidFill>
              </a:rPr>
              <a:t> </a:t>
            </a:r>
            <a:r>
              <a:rPr dirty="0" sz="1550" spc="30">
                <a:solidFill>
                  <a:srgbClr val="000000"/>
                </a:solidFill>
              </a:rPr>
              <a:t>learning</a:t>
            </a:r>
            <a:r>
              <a:rPr dirty="0" sz="1550" spc="5">
                <a:solidFill>
                  <a:srgbClr val="000000"/>
                </a:solidFill>
              </a:rPr>
              <a:t> </a:t>
            </a:r>
            <a:r>
              <a:rPr dirty="0" sz="1550" spc="-35">
                <a:solidFill>
                  <a:srgbClr val="000000"/>
                </a:solidFill>
              </a:rPr>
              <a:t>models:</a:t>
            </a:r>
            <a:endParaRPr sz="1550"/>
          </a:p>
        </p:txBody>
      </p:sp>
      <p:sp>
        <p:nvSpPr>
          <p:cNvPr id="3" name="object 3"/>
          <p:cNvSpPr txBox="1"/>
          <p:nvPr/>
        </p:nvSpPr>
        <p:spPr>
          <a:xfrm>
            <a:off x="145248" y="693660"/>
            <a:ext cx="6835140" cy="29997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312420" marR="107950">
              <a:lnSpc>
                <a:spcPct val="102299"/>
              </a:lnSpc>
              <a:spcBef>
                <a:spcPts val="90"/>
              </a:spcBef>
            </a:pPr>
            <a:r>
              <a:rPr dirty="0" sz="1100" spc="45">
                <a:solidFill>
                  <a:srgbClr val="B65341"/>
                </a:solidFill>
                <a:latin typeface="Trebuchet MS"/>
                <a:cs typeface="Trebuchet MS"/>
              </a:rPr>
              <a:t>Deep </a:t>
            </a:r>
            <a:r>
              <a:rPr dirty="0" sz="1100" spc="15">
                <a:solidFill>
                  <a:srgbClr val="B65341"/>
                </a:solidFill>
                <a:latin typeface="Trebuchet MS"/>
                <a:cs typeface="Trebuchet MS"/>
              </a:rPr>
              <a:t>learning </a:t>
            </a:r>
            <a:r>
              <a:rPr dirty="0" sz="1100" spc="-25">
                <a:solidFill>
                  <a:srgbClr val="B65341"/>
                </a:solidFill>
                <a:latin typeface="Trebuchet MS"/>
                <a:cs typeface="Trebuchet MS"/>
              </a:rPr>
              <a:t>techniques, </a:t>
            </a:r>
            <a:r>
              <a:rPr dirty="0" sz="1100" spc="-5">
                <a:solidFill>
                  <a:srgbClr val="B65341"/>
                </a:solidFill>
                <a:latin typeface="Trebuchet MS"/>
                <a:cs typeface="Trebuchet MS"/>
              </a:rPr>
              <a:t>such </a:t>
            </a:r>
            <a:r>
              <a:rPr dirty="0" sz="1100" spc="40">
                <a:solidFill>
                  <a:srgbClr val="B65341"/>
                </a:solidFill>
                <a:latin typeface="Trebuchet MS"/>
                <a:cs typeface="Trebuchet MS"/>
              </a:rPr>
              <a:t>as </a:t>
            </a:r>
            <a:r>
              <a:rPr dirty="0" sz="1100" spc="5">
                <a:solidFill>
                  <a:srgbClr val="B65341"/>
                </a:solidFill>
                <a:latin typeface="Trebuchet MS"/>
                <a:cs typeface="Trebuchet MS"/>
              </a:rPr>
              <a:t>Convolutional </a:t>
            </a:r>
            <a:r>
              <a:rPr dirty="0" sz="1100" spc="35">
                <a:solidFill>
                  <a:srgbClr val="B65341"/>
                </a:solidFill>
                <a:latin typeface="Trebuchet MS"/>
                <a:cs typeface="Trebuchet MS"/>
              </a:rPr>
              <a:t>Neural </a:t>
            </a:r>
            <a:r>
              <a:rPr dirty="0" sz="1100" spc="15">
                <a:solidFill>
                  <a:srgbClr val="B65341"/>
                </a:solidFill>
                <a:latin typeface="Trebuchet MS"/>
                <a:cs typeface="Trebuchet MS"/>
              </a:rPr>
              <a:t>Networks </a:t>
            </a:r>
            <a:r>
              <a:rPr dirty="0" sz="1100" spc="110">
                <a:solidFill>
                  <a:srgbClr val="B65341"/>
                </a:solidFill>
                <a:latin typeface="Trebuchet MS"/>
                <a:cs typeface="Trebuchet MS"/>
              </a:rPr>
              <a:t>(CNNs) </a:t>
            </a:r>
            <a:r>
              <a:rPr dirty="0" sz="1100" spc="45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100" spc="-5">
                <a:solidFill>
                  <a:srgbClr val="B65341"/>
                </a:solidFill>
                <a:latin typeface="Trebuchet MS"/>
                <a:cs typeface="Trebuchet MS"/>
              </a:rPr>
              <a:t>Recurrent </a:t>
            </a:r>
            <a:r>
              <a:rPr dirty="0" sz="1100" spc="35">
                <a:solidFill>
                  <a:srgbClr val="B65341"/>
                </a:solidFill>
                <a:latin typeface="Trebuchet MS"/>
                <a:cs typeface="Trebuchet MS"/>
              </a:rPr>
              <a:t>Neural </a:t>
            </a:r>
            <a:r>
              <a:rPr dirty="0" sz="1100" spc="4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15">
                <a:solidFill>
                  <a:srgbClr val="B65341"/>
                </a:solidFill>
                <a:latin typeface="Trebuchet MS"/>
                <a:cs typeface="Trebuchet MS"/>
              </a:rPr>
              <a:t>Networks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65">
                <a:solidFill>
                  <a:srgbClr val="B65341"/>
                </a:solidFill>
                <a:latin typeface="Trebuchet MS"/>
                <a:cs typeface="Trebuchet MS"/>
              </a:rPr>
              <a:t>(RNNs),</a:t>
            </a:r>
            <a:r>
              <a:rPr dirty="0" sz="1100" spc="7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15">
                <a:solidFill>
                  <a:srgbClr val="B65341"/>
                </a:solidFill>
                <a:latin typeface="Trebuchet MS"/>
                <a:cs typeface="Trebuchet MS"/>
              </a:rPr>
              <a:t>have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5">
                <a:solidFill>
                  <a:srgbClr val="B65341"/>
                </a:solidFill>
                <a:latin typeface="Trebuchet MS"/>
                <a:cs typeface="Trebuchet MS"/>
              </a:rPr>
              <a:t>been</a:t>
            </a:r>
            <a:r>
              <a:rPr dirty="0" sz="1100" spc="1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B65341"/>
                </a:solidFill>
                <a:latin typeface="Trebuchet MS"/>
                <a:cs typeface="Trebuchet MS"/>
              </a:rPr>
              <a:t>employed</a:t>
            </a:r>
            <a:r>
              <a:rPr dirty="0" sz="1100" spc="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B65341"/>
                </a:solidFill>
                <a:latin typeface="Trebuchet MS"/>
                <a:cs typeface="Trebuchet MS"/>
              </a:rPr>
              <a:t>for</a:t>
            </a:r>
            <a:r>
              <a:rPr dirty="0" sz="1100" spc="5">
                <a:solidFill>
                  <a:srgbClr val="B65341"/>
                </a:solidFill>
                <a:latin typeface="Trebuchet MS"/>
                <a:cs typeface="Trebuchet MS"/>
              </a:rPr>
              <a:t> fake</a:t>
            </a:r>
            <a:r>
              <a:rPr dirty="0" sz="1100" spc="1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20">
                <a:solidFill>
                  <a:srgbClr val="B65341"/>
                </a:solidFill>
                <a:latin typeface="Trebuchet MS"/>
                <a:cs typeface="Trebuchet MS"/>
              </a:rPr>
              <a:t>news</a:t>
            </a:r>
            <a:r>
              <a:rPr dirty="0" sz="1100" spc="-1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35">
                <a:solidFill>
                  <a:srgbClr val="B65341"/>
                </a:solidFill>
                <a:latin typeface="Trebuchet MS"/>
                <a:cs typeface="Trebuchet MS"/>
              </a:rPr>
              <a:t>detection.</a:t>
            </a:r>
            <a:r>
              <a:rPr dirty="0" sz="1100" spc="-3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45">
                <a:solidFill>
                  <a:srgbClr val="B65341"/>
                </a:solidFill>
                <a:latin typeface="Trebuchet MS"/>
                <a:cs typeface="Trebuchet MS"/>
              </a:rPr>
              <a:t>Models</a:t>
            </a:r>
            <a:r>
              <a:rPr dirty="0" sz="1100" spc="5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30">
                <a:solidFill>
                  <a:srgbClr val="B65341"/>
                </a:solidFill>
                <a:latin typeface="Trebuchet MS"/>
                <a:cs typeface="Trebuchet MS"/>
              </a:rPr>
              <a:t>like</a:t>
            </a:r>
            <a:r>
              <a:rPr dirty="0" sz="1100" spc="-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105">
                <a:solidFill>
                  <a:srgbClr val="B65341"/>
                </a:solidFill>
                <a:latin typeface="Trebuchet MS"/>
                <a:cs typeface="Trebuchet MS"/>
              </a:rPr>
              <a:t>LSTMs</a:t>
            </a:r>
            <a:r>
              <a:rPr dirty="0" sz="1100" spc="11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45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100" spc="5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B65341"/>
                </a:solidFill>
                <a:latin typeface="Trebuchet MS"/>
                <a:cs typeface="Trebuchet MS"/>
              </a:rPr>
              <a:t>Transformers </a:t>
            </a:r>
            <a:r>
              <a:rPr dirty="0" sz="1100" spc="-80">
                <a:solidFill>
                  <a:srgbClr val="B65341"/>
                </a:solidFill>
                <a:latin typeface="Trebuchet MS"/>
                <a:cs typeface="Trebuchet MS"/>
              </a:rPr>
              <a:t>(e.g., </a:t>
            </a:r>
            <a:r>
              <a:rPr dirty="0" sz="1100" spc="5">
                <a:solidFill>
                  <a:srgbClr val="B65341"/>
                </a:solidFill>
                <a:latin typeface="Trebuchet MS"/>
                <a:cs typeface="Trebuchet MS"/>
              </a:rPr>
              <a:t>BERT, </a:t>
            </a:r>
            <a:r>
              <a:rPr dirty="0" sz="1100" spc="50">
                <a:solidFill>
                  <a:srgbClr val="B65341"/>
                </a:solidFill>
                <a:latin typeface="Trebuchet MS"/>
                <a:cs typeface="Trebuchet MS"/>
              </a:rPr>
              <a:t>GPT) </a:t>
            </a:r>
            <a:r>
              <a:rPr dirty="0" sz="1100" spc="15">
                <a:solidFill>
                  <a:srgbClr val="B65341"/>
                </a:solidFill>
                <a:latin typeface="Trebuchet MS"/>
                <a:cs typeface="Trebuchet MS"/>
              </a:rPr>
              <a:t>have </a:t>
            </a:r>
            <a:r>
              <a:rPr dirty="0" sz="1100" spc="-5">
                <a:solidFill>
                  <a:srgbClr val="B65341"/>
                </a:solidFill>
                <a:latin typeface="Trebuchet MS"/>
                <a:cs typeface="Trebuchet MS"/>
              </a:rPr>
              <a:t>shown </a:t>
            </a:r>
            <a:r>
              <a:rPr dirty="0" sz="1100" spc="10">
                <a:solidFill>
                  <a:srgbClr val="B65341"/>
                </a:solidFill>
                <a:latin typeface="Trebuchet MS"/>
                <a:cs typeface="Trebuchet MS"/>
              </a:rPr>
              <a:t>promising </a:t>
            </a:r>
            <a:r>
              <a:rPr dirty="0" sz="1100" spc="-15">
                <a:solidFill>
                  <a:srgbClr val="B65341"/>
                </a:solidFill>
                <a:latin typeface="Trebuchet MS"/>
                <a:cs typeface="Trebuchet MS"/>
              </a:rPr>
              <a:t>results </a:t>
            </a:r>
            <a:r>
              <a:rPr dirty="0" sz="1100" spc="10">
                <a:solidFill>
                  <a:srgbClr val="B65341"/>
                </a:solidFill>
                <a:latin typeface="Trebuchet MS"/>
                <a:cs typeface="Trebuchet MS"/>
              </a:rPr>
              <a:t>due </a:t>
            </a:r>
            <a:r>
              <a:rPr dirty="0" sz="1100" spc="-10">
                <a:solidFill>
                  <a:srgbClr val="B65341"/>
                </a:solidFill>
                <a:latin typeface="Trebuchet MS"/>
                <a:cs typeface="Trebuchet MS"/>
              </a:rPr>
              <a:t>to </a:t>
            </a:r>
            <a:r>
              <a:rPr dirty="0" sz="1100" spc="-20">
                <a:solidFill>
                  <a:srgbClr val="B65341"/>
                </a:solidFill>
                <a:latin typeface="Trebuchet MS"/>
                <a:cs typeface="Trebuchet MS"/>
              </a:rPr>
              <a:t>their </a:t>
            </a:r>
            <a:r>
              <a:rPr dirty="0" sz="1100" spc="-5">
                <a:solidFill>
                  <a:srgbClr val="B65341"/>
                </a:solidFill>
                <a:latin typeface="Trebuchet MS"/>
                <a:cs typeface="Trebuchet MS"/>
              </a:rPr>
              <a:t>ability </a:t>
            </a:r>
            <a:r>
              <a:rPr dirty="0" sz="1100" spc="-10">
                <a:solidFill>
                  <a:srgbClr val="B65341"/>
                </a:solidFill>
                <a:latin typeface="Trebuchet MS"/>
                <a:cs typeface="Trebuchet MS"/>
              </a:rPr>
              <a:t>to </a:t>
            </a:r>
            <a:r>
              <a:rPr dirty="0" sz="1100">
                <a:solidFill>
                  <a:srgbClr val="B65341"/>
                </a:solidFill>
                <a:latin typeface="Trebuchet MS"/>
                <a:cs typeface="Trebuchet MS"/>
              </a:rPr>
              <a:t>capture </a:t>
            </a:r>
            <a:r>
              <a:rPr dirty="0" sz="1100" spc="-10">
                <a:solidFill>
                  <a:srgbClr val="B65341"/>
                </a:solidFill>
                <a:latin typeface="Trebuchet MS"/>
                <a:cs typeface="Trebuchet MS"/>
              </a:rPr>
              <a:t>complex </a:t>
            </a:r>
            <a:r>
              <a:rPr dirty="0" sz="1100" spc="-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B65341"/>
                </a:solidFill>
                <a:latin typeface="Trebuchet MS"/>
                <a:cs typeface="Trebuchet MS"/>
              </a:rPr>
              <a:t>linguistic</a:t>
            </a:r>
            <a:r>
              <a:rPr dirty="0" sz="1100" spc="1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20">
                <a:solidFill>
                  <a:srgbClr val="B65341"/>
                </a:solidFill>
                <a:latin typeface="Trebuchet MS"/>
                <a:cs typeface="Trebuchet MS"/>
              </a:rPr>
              <a:t>patterns.</a:t>
            </a:r>
            <a:endParaRPr sz="1100">
              <a:latin typeface="Trebuchet MS"/>
              <a:cs typeface="Trebuchet MS"/>
            </a:endParaRPr>
          </a:p>
          <a:p>
            <a:pPr marL="20955">
              <a:lnSpc>
                <a:spcPts val="1755"/>
              </a:lnSpc>
            </a:pPr>
            <a:r>
              <a:rPr dirty="0" sz="1550" spc="10" b="1">
                <a:latin typeface="Trebuchet MS"/>
                <a:cs typeface="Trebuchet MS"/>
              </a:rPr>
              <a:t>Fine-tuning</a:t>
            </a:r>
            <a:r>
              <a:rPr dirty="0" sz="1550" spc="20" b="1">
                <a:latin typeface="Trebuchet MS"/>
                <a:cs typeface="Trebuchet MS"/>
              </a:rPr>
              <a:t> </a:t>
            </a:r>
            <a:r>
              <a:rPr dirty="0" sz="1550" spc="15" b="1">
                <a:latin typeface="Trebuchet MS"/>
                <a:cs typeface="Trebuchet MS"/>
              </a:rPr>
              <a:t>Pretrained</a:t>
            </a:r>
            <a:r>
              <a:rPr dirty="0" sz="1550" spc="25" b="1">
                <a:latin typeface="Trebuchet MS"/>
                <a:cs typeface="Trebuchet MS"/>
              </a:rPr>
              <a:t> </a:t>
            </a:r>
            <a:r>
              <a:rPr dirty="0" sz="1550" spc="15" b="1">
                <a:latin typeface="Trebuchet MS"/>
                <a:cs typeface="Trebuchet MS"/>
              </a:rPr>
              <a:t>Models:</a:t>
            </a:r>
            <a:endParaRPr sz="1550">
              <a:latin typeface="Trebuchet MS"/>
              <a:cs typeface="Trebuchet MS"/>
            </a:endParaRPr>
          </a:p>
          <a:p>
            <a:pPr algn="just" marL="305435" marR="115570">
              <a:lnSpc>
                <a:spcPct val="102299"/>
              </a:lnSpc>
              <a:spcBef>
                <a:spcPts val="380"/>
              </a:spcBef>
            </a:pPr>
            <a:r>
              <a:rPr dirty="0" sz="1100" spc="85">
                <a:solidFill>
                  <a:srgbClr val="B65341"/>
                </a:solidFill>
                <a:latin typeface="Trebuchet MS"/>
                <a:cs typeface="Trebuchet MS"/>
              </a:rPr>
              <a:t>Many </a:t>
            </a:r>
            <a:r>
              <a:rPr dirty="0" sz="1100" spc="-10">
                <a:solidFill>
                  <a:srgbClr val="B65341"/>
                </a:solidFill>
                <a:latin typeface="Trebuchet MS"/>
                <a:cs typeface="Trebuchet MS"/>
              </a:rPr>
              <a:t>researchers</a:t>
            </a:r>
            <a:r>
              <a:rPr dirty="0" sz="1100" spc="31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45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100" spc="15">
                <a:solidFill>
                  <a:srgbClr val="B65341"/>
                </a:solidFill>
                <a:latin typeface="Trebuchet MS"/>
                <a:cs typeface="Trebuchet MS"/>
              </a:rPr>
              <a:t>organizations </a:t>
            </a:r>
            <a:r>
              <a:rPr dirty="0" sz="1100" spc="-15">
                <a:solidFill>
                  <a:srgbClr val="B65341"/>
                </a:solidFill>
                <a:latin typeface="Trebuchet MS"/>
                <a:cs typeface="Trebuchet MS"/>
              </a:rPr>
              <a:t>ﬁne-tune</a:t>
            </a:r>
            <a:r>
              <a:rPr dirty="0" sz="1100" spc="30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B65341"/>
                </a:solidFill>
                <a:latin typeface="Trebuchet MS"/>
                <a:cs typeface="Trebuchet MS"/>
              </a:rPr>
              <a:t>pretrained </a:t>
            </a:r>
            <a:r>
              <a:rPr dirty="0" sz="1100" spc="40">
                <a:solidFill>
                  <a:srgbClr val="B65341"/>
                </a:solidFill>
                <a:latin typeface="Trebuchet MS"/>
                <a:cs typeface="Trebuchet MS"/>
              </a:rPr>
              <a:t>language </a:t>
            </a:r>
            <a:r>
              <a:rPr dirty="0" sz="1100">
                <a:solidFill>
                  <a:srgbClr val="B65341"/>
                </a:solidFill>
                <a:latin typeface="Trebuchet MS"/>
                <a:cs typeface="Trebuchet MS"/>
              </a:rPr>
              <a:t>models </a:t>
            </a:r>
            <a:r>
              <a:rPr dirty="0" sz="1100" spc="-80">
                <a:solidFill>
                  <a:srgbClr val="B65341"/>
                </a:solidFill>
                <a:latin typeface="Trebuchet MS"/>
                <a:cs typeface="Trebuchet MS"/>
              </a:rPr>
              <a:t>(e.g.,</a:t>
            </a:r>
            <a:r>
              <a:rPr dirty="0" sz="1100" spc="17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5">
                <a:solidFill>
                  <a:srgbClr val="B65341"/>
                </a:solidFill>
                <a:latin typeface="Trebuchet MS"/>
                <a:cs typeface="Trebuchet MS"/>
              </a:rPr>
              <a:t>BERT, </a:t>
            </a:r>
            <a:r>
              <a:rPr dirty="0" sz="1100" spc="50">
                <a:solidFill>
                  <a:srgbClr val="B65341"/>
                </a:solidFill>
                <a:latin typeface="Trebuchet MS"/>
                <a:cs typeface="Trebuchet MS"/>
              </a:rPr>
              <a:t>GPT) </a:t>
            </a:r>
            <a:r>
              <a:rPr dirty="0" sz="1100" spc="15">
                <a:solidFill>
                  <a:srgbClr val="B65341"/>
                </a:solidFill>
                <a:latin typeface="Trebuchet MS"/>
                <a:cs typeface="Trebuchet MS"/>
              </a:rPr>
              <a:t>on 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5">
                <a:solidFill>
                  <a:srgbClr val="B65341"/>
                </a:solidFill>
                <a:latin typeface="Trebuchet MS"/>
                <a:cs typeface="Trebuchet MS"/>
              </a:rPr>
              <a:t>fake </a:t>
            </a:r>
            <a:r>
              <a:rPr dirty="0" sz="1100" spc="-20">
                <a:solidFill>
                  <a:srgbClr val="B65341"/>
                </a:solidFill>
                <a:latin typeface="Trebuchet MS"/>
                <a:cs typeface="Trebuchet MS"/>
              </a:rPr>
              <a:t>news</a:t>
            </a:r>
            <a:r>
              <a:rPr dirty="0" sz="1100" spc="29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15">
                <a:solidFill>
                  <a:srgbClr val="B65341"/>
                </a:solidFill>
                <a:latin typeface="Trebuchet MS"/>
                <a:cs typeface="Trebuchet MS"/>
              </a:rPr>
              <a:t>datasets. </a:t>
            </a:r>
            <a:r>
              <a:rPr dirty="0" sz="1100">
                <a:solidFill>
                  <a:srgbClr val="B65341"/>
                </a:solidFill>
                <a:latin typeface="Trebuchet MS"/>
                <a:cs typeface="Trebuchet MS"/>
              </a:rPr>
              <a:t>This transfer </a:t>
            </a:r>
            <a:r>
              <a:rPr dirty="0" sz="1100" spc="15">
                <a:solidFill>
                  <a:srgbClr val="B65341"/>
                </a:solidFill>
                <a:latin typeface="Trebuchet MS"/>
                <a:cs typeface="Trebuchet MS"/>
              </a:rPr>
              <a:t>learning </a:t>
            </a:r>
            <a:r>
              <a:rPr dirty="0" sz="1100" spc="25">
                <a:solidFill>
                  <a:srgbClr val="B65341"/>
                </a:solidFill>
                <a:latin typeface="Trebuchet MS"/>
                <a:cs typeface="Trebuchet MS"/>
              </a:rPr>
              <a:t>approach </a:t>
            </a:r>
            <a:r>
              <a:rPr dirty="0" sz="1100">
                <a:solidFill>
                  <a:srgbClr val="B65341"/>
                </a:solidFill>
                <a:latin typeface="Trebuchet MS"/>
                <a:cs typeface="Trebuchet MS"/>
              </a:rPr>
              <a:t>helps </a:t>
            </a:r>
            <a:r>
              <a:rPr dirty="0" sz="1100" spc="-10">
                <a:solidFill>
                  <a:srgbClr val="B65341"/>
                </a:solidFill>
                <a:latin typeface="Trebuchet MS"/>
                <a:cs typeface="Trebuchet MS"/>
              </a:rPr>
              <a:t>these </a:t>
            </a:r>
            <a:r>
              <a:rPr dirty="0" sz="1100">
                <a:solidFill>
                  <a:srgbClr val="B65341"/>
                </a:solidFill>
                <a:latin typeface="Trebuchet MS"/>
                <a:cs typeface="Trebuchet MS"/>
              </a:rPr>
              <a:t>models </a:t>
            </a:r>
            <a:r>
              <a:rPr dirty="0" sz="1100" spc="-15">
                <a:solidFill>
                  <a:srgbClr val="B65341"/>
                </a:solidFill>
                <a:latin typeface="Trebuchet MS"/>
                <a:cs typeface="Trebuchet MS"/>
              </a:rPr>
              <a:t>better </a:t>
            </a:r>
            <a:r>
              <a:rPr dirty="0" sz="1100" spc="15">
                <a:solidFill>
                  <a:srgbClr val="B65341"/>
                </a:solidFill>
                <a:latin typeface="Trebuchet MS"/>
                <a:cs typeface="Trebuchet MS"/>
              </a:rPr>
              <a:t>understand </a:t>
            </a:r>
            <a:r>
              <a:rPr dirty="0" sz="1100" spc="-15">
                <a:solidFill>
                  <a:srgbClr val="B65341"/>
                </a:solidFill>
                <a:latin typeface="Trebuchet MS"/>
                <a:cs typeface="Trebuchet MS"/>
              </a:rPr>
              <a:t>the </a:t>
            </a:r>
            <a:r>
              <a:rPr dirty="0" sz="1100" spc="-1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20">
                <a:solidFill>
                  <a:srgbClr val="B65341"/>
                </a:solidFill>
                <a:latin typeface="Trebuchet MS"/>
                <a:cs typeface="Trebuchet MS"/>
              </a:rPr>
              <a:t>context</a:t>
            </a:r>
            <a:r>
              <a:rPr dirty="0" sz="1100" spc="1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45">
                <a:solidFill>
                  <a:srgbClr val="B65341"/>
                </a:solidFill>
                <a:latin typeface="Trebuchet MS"/>
                <a:cs typeface="Trebuchet MS"/>
              </a:rPr>
              <a:t>and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10">
                <a:solidFill>
                  <a:srgbClr val="B65341"/>
                </a:solidFill>
                <a:latin typeface="Trebuchet MS"/>
                <a:cs typeface="Trebuchet MS"/>
              </a:rPr>
              <a:t>nuances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15">
                <a:solidFill>
                  <a:srgbClr val="B65341"/>
                </a:solidFill>
                <a:latin typeface="Trebuchet MS"/>
                <a:cs typeface="Trebuchet MS"/>
              </a:rPr>
              <a:t>of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B65341"/>
                </a:solidFill>
                <a:latin typeface="Trebuchet MS"/>
                <a:cs typeface="Trebuchet MS"/>
              </a:rPr>
              <a:t>deceptive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40">
                <a:solidFill>
                  <a:srgbClr val="B65341"/>
                </a:solidFill>
                <a:latin typeface="Trebuchet MS"/>
                <a:cs typeface="Trebuchet MS"/>
              </a:rPr>
              <a:t>content.</a:t>
            </a:r>
            <a:endParaRPr sz="1100">
              <a:latin typeface="Trebuchet MS"/>
              <a:cs typeface="Trebuchet MS"/>
            </a:endParaRPr>
          </a:p>
          <a:p>
            <a:pPr marL="15875">
              <a:lnSpc>
                <a:spcPct val="100000"/>
              </a:lnSpc>
              <a:spcBef>
                <a:spcPts val="10"/>
              </a:spcBef>
            </a:pPr>
            <a:r>
              <a:rPr dirty="0" sz="1550" spc="30" b="1">
                <a:latin typeface="Trebuchet MS"/>
                <a:cs typeface="Trebuchet MS"/>
              </a:rPr>
              <a:t>Stance</a:t>
            </a:r>
            <a:r>
              <a:rPr dirty="0" sz="1550" spc="20" b="1">
                <a:latin typeface="Trebuchet MS"/>
                <a:cs typeface="Trebuchet MS"/>
              </a:rPr>
              <a:t> </a:t>
            </a:r>
            <a:r>
              <a:rPr dirty="0" sz="1550" spc="-20" b="1">
                <a:latin typeface="Trebuchet MS"/>
                <a:cs typeface="Trebuchet MS"/>
              </a:rPr>
              <a:t>Detection:</a:t>
            </a:r>
            <a:endParaRPr sz="1550">
              <a:latin typeface="Trebuchet MS"/>
              <a:cs typeface="Trebuchet MS"/>
            </a:endParaRPr>
          </a:p>
          <a:p>
            <a:pPr algn="just" marL="299085" marR="226060">
              <a:lnSpc>
                <a:spcPct val="102299"/>
              </a:lnSpc>
              <a:spcBef>
                <a:spcPts val="400"/>
              </a:spcBef>
            </a:pPr>
            <a:r>
              <a:rPr dirty="0" sz="1100" spc="10">
                <a:solidFill>
                  <a:srgbClr val="B65341"/>
                </a:solidFill>
                <a:latin typeface="Trebuchet MS"/>
                <a:cs typeface="Trebuchet MS"/>
              </a:rPr>
              <a:t>Identifying </a:t>
            </a:r>
            <a:r>
              <a:rPr dirty="0" sz="1100" spc="-15">
                <a:solidFill>
                  <a:srgbClr val="B65341"/>
                </a:solidFill>
                <a:latin typeface="Trebuchet MS"/>
                <a:cs typeface="Trebuchet MS"/>
              </a:rPr>
              <a:t>the</a:t>
            </a:r>
            <a:r>
              <a:rPr dirty="0" sz="1100" spc="-1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B65341"/>
                </a:solidFill>
                <a:latin typeface="Trebuchet MS"/>
                <a:cs typeface="Trebuchet MS"/>
              </a:rPr>
              <a:t>stance </a:t>
            </a:r>
            <a:r>
              <a:rPr dirty="0" sz="1100" spc="-10">
                <a:solidFill>
                  <a:srgbClr val="B65341"/>
                </a:solidFill>
                <a:latin typeface="Trebuchet MS"/>
                <a:cs typeface="Trebuchet MS"/>
              </a:rPr>
              <a:t>(support,</a:t>
            </a:r>
            <a:r>
              <a:rPr dirty="0" sz="1100" spc="-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B65341"/>
                </a:solidFill>
                <a:latin typeface="Trebuchet MS"/>
                <a:cs typeface="Trebuchet MS"/>
              </a:rPr>
              <a:t>oppose,</a:t>
            </a:r>
            <a:r>
              <a:rPr dirty="0" sz="1100" spc="-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B65341"/>
                </a:solidFill>
                <a:latin typeface="Trebuchet MS"/>
                <a:cs typeface="Trebuchet MS"/>
              </a:rPr>
              <a:t>neutral) </a:t>
            </a:r>
            <a:r>
              <a:rPr dirty="0" sz="1100" spc="15">
                <a:solidFill>
                  <a:srgbClr val="B65341"/>
                </a:solidFill>
                <a:latin typeface="Trebuchet MS"/>
                <a:cs typeface="Trebuchet MS"/>
              </a:rPr>
              <a:t>of </a:t>
            </a:r>
            <a:r>
              <a:rPr dirty="0" sz="1100" spc="80">
                <a:solidFill>
                  <a:srgbClr val="B65341"/>
                </a:solidFill>
                <a:latin typeface="Trebuchet MS"/>
                <a:cs typeface="Trebuchet MS"/>
              </a:rPr>
              <a:t>a </a:t>
            </a:r>
            <a:r>
              <a:rPr dirty="0" sz="1100" spc="-20">
                <a:solidFill>
                  <a:srgbClr val="B65341"/>
                </a:solidFill>
                <a:latin typeface="Trebuchet MS"/>
                <a:cs typeface="Trebuchet MS"/>
              </a:rPr>
              <a:t>news</a:t>
            </a:r>
            <a:r>
              <a:rPr dirty="0" sz="1100" spc="-15">
                <a:solidFill>
                  <a:srgbClr val="B65341"/>
                </a:solidFill>
                <a:latin typeface="Trebuchet MS"/>
                <a:cs typeface="Trebuchet MS"/>
              </a:rPr>
              <a:t> article</a:t>
            </a:r>
            <a:r>
              <a:rPr dirty="0" sz="1100" spc="-1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B65341"/>
                </a:solidFill>
                <a:latin typeface="Trebuchet MS"/>
                <a:cs typeface="Trebuchet MS"/>
              </a:rPr>
              <a:t>towards </a:t>
            </a:r>
            <a:r>
              <a:rPr dirty="0" sz="1100" spc="80">
                <a:solidFill>
                  <a:srgbClr val="B65341"/>
                </a:solidFill>
                <a:latin typeface="Trebuchet MS"/>
                <a:cs typeface="Trebuchet MS"/>
              </a:rPr>
              <a:t>a </a:t>
            </a:r>
            <a:r>
              <a:rPr dirty="0" sz="1100" spc="-5">
                <a:solidFill>
                  <a:srgbClr val="B65341"/>
                </a:solidFill>
                <a:latin typeface="Trebuchet MS"/>
                <a:cs typeface="Trebuchet MS"/>
              </a:rPr>
              <a:t>claim</a:t>
            </a:r>
            <a:r>
              <a:rPr dirty="0" sz="1100" spc="3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5">
                <a:solidFill>
                  <a:srgbClr val="B65341"/>
                </a:solidFill>
                <a:latin typeface="Trebuchet MS"/>
                <a:cs typeface="Trebuchet MS"/>
              </a:rPr>
              <a:t>or </a:t>
            </a:r>
            <a:r>
              <a:rPr dirty="0" sz="1100" spc="-10">
                <a:solidFill>
                  <a:srgbClr val="B65341"/>
                </a:solidFill>
                <a:latin typeface="Trebuchet MS"/>
                <a:cs typeface="Trebuchet MS"/>
              </a:rPr>
              <a:t>topic</a:t>
            </a:r>
            <a:r>
              <a:rPr dirty="0" sz="1100" spc="31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15">
                <a:solidFill>
                  <a:srgbClr val="B65341"/>
                </a:solidFill>
                <a:latin typeface="Trebuchet MS"/>
                <a:cs typeface="Trebuchet MS"/>
              </a:rPr>
              <a:t>can </a:t>
            </a:r>
            <a:r>
              <a:rPr dirty="0" sz="1100" spc="-3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B65341"/>
                </a:solidFill>
                <a:latin typeface="Trebuchet MS"/>
                <a:cs typeface="Trebuchet MS"/>
              </a:rPr>
              <a:t>help </a:t>
            </a:r>
            <a:r>
              <a:rPr dirty="0" sz="1100" spc="-10">
                <a:solidFill>
                  <a:srgbClr val="B65341"/>
                </a:solidFill>
                <a:latin typeface="Trebuchet MS"/>
                <a:cs typeface="Trebuchet MS"/>
              </a:rPr>
              <a:t>in</a:t>
            </a:r>
            <a:r>
              <a:rPr dirty="0" sz="1100" spc="31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5">
                <a:solidFill>
                  <a:srgbClr val="B65341"/>
                </a:solidFill>
                <a:latin typeface="Trebuchet MS"/>
                <a:cs typeface="Trebuchet MS"/>
              </a:rPr>
              <a:t>identifying </a:t>
            </a:r>
            <a:r>
              <a:rPr dirty="0" sz="1100" spc="-5">
                <a:solidFill>
                  <a:srgbClr val="B65341"/>
                </a:solidFill>
                <a:latin typeface="Trebuchet MS"/>
                <a:cs typeface="Trebuchet MS"/>
              </a:rPr>
              <a:t>potentially 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biased </a:t>
            </a:r>
            <a:r>
              <a:rPr dirty="0" sz="1100" spc="5">
                <a:solidFill>
                  <a:srgbClr val="B65341"/>
                </a:solidFill>
                <a:latin typeface="Trebuchet MS"/>
                <a:cs typeface="Trebuchet MS"/>
              </a:rPr>
              <a:t>or fake </a:t>
            </a:r>
            <a:r>
              <a:rPr dirty="0" sz="1100" spc="-60">
                <a:solidFill>
                  <a:srgbClr val="B65341"/>
                </a:solidFill>
                <a:latin typeface="Trebuchet MS"/>
                <a:cs typeface="Trebuchet MS"/>
              </a:rPr>
              <a:t>news.</a:t>
            </a:r>
            <a:r>
              <a:rPr dirty="0" sz="1100" spc="21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Stance </a:t>
            </a:r>
            <a:r>
              <a:rPr dirty="0" sz="1100" spc="-15">
                <a:solidFill>
                  <a:srgbClr val="B65341"/>
                </a:solidFill>
                <a:latin typeface="Trebuchet MS"/>
                <a:cs typeface="Trebuchet MS"/>
              </a:rPr>
              <a:t>detection</a:t>
            </a:r>
            <a:r>
              <a:rPr dirty="0" sz="1100" spc="30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B65341"/>
                </a:solidFill>
                <a:latin typeface="Trebuchet MS"/>
                <a:cs typeface="Trebuchet MS"/>
              </a:rPr>
              <a:t>models </a:t>
            </a:r>
            <a:r>
              <a:rPr dirty="0" sz="1100" spc="-5">
                <a:solidFill>
                  <a:srgbClr val="B65341"/>
                </a:solidFill>
                <a:latin typeface="Trebuchet MS"/>
                <a:cs typeface="Trebuchet MS"/>
              </a:rPr>
              <a:t>use </a:t>
            </a:r>
            <a:r>
              <a:rPr dirty="0" sz="1100" spc="140">
                <a:solidFill>
                  <a:srgbClr val="B65341"/>
                </a:solidFill>
                <a:latin typeface="Trebuchet MS"/>
                <a:cs typeface="Trebuchet MS"/>
              </a:rPr>
              <a:t>NLP </a:t>
            </a:r>
            <a:r>
              <a:rPr dirty="0" sz="1100" spc="-5">
                <a:solidFill>
                  <a:srgbClr val="B65341"/>
                </a:solidFill>
                <a:latin typeface="Trebuchet MS"/>
                <a:cs typeface="Trebuchet MS"/>
              </a:rPr>
              <a:t>techniques </a:t>
            </a:r>
            <a:r>
              <a:rPr dirty="0" sz="110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B65341"/>
                </a:solidFill>
                <a:latin typeface="Trebuchet MS"/>
                <a:cs typeface="Trebuchet MS"/>
              </a:rPr>
              <a:t>to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15">
                <a:solidFill>
                  <a:srgbClr val="B65341"/>
                </a:solidFill>
                <a:latin typeface="Trebuchet MS"/>
                <a:cs typeface="Trebuchet MS"/>
              </a:rPr>
              <a:t>assess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15">
                <a:solidFill>
                  <a:srgbClr val="B65341"/>
                </a:solidFill>
                <a:latin typeface="Trebuchet MS"/>
                <a:cs typeface="Trebuchet MS"/>
              </a:rPr>
              <a:t>the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10">
                <a:solidFill>
                  <a:srgbClr val="B65341"/>
                </a:solidFill>
                <a:latin typeface="Trebuchet MS"/>
                <a:cs typeface="Trebuchet MS"/>
              </a:rPr>
              <a:t>alignment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15">
                <a:solidFill>
                  <a:srgbClr val="B65341"/>
                </a:solidFill>
                <a:latin typeface="Trebuchet MS"/>
                <a:cs typeface="Trebuchet MS"/>
              </a:rPr>
              <a:t>of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20">
                <a:solidFill>
                  <a:srgbClr val="B65341"/>
                </a:solidFill>
                <a:latin typeface="Trebuchet MS"/>
                <a:cs typeface="Trebuchet MS"/>
              </a:rPr>
              <a:t>news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15">
                <a:solidFill>
                  <a:srgbClr val="B65341"/>
                </a:solidFill>
                <a:latin typeface="Trebuchet MS"/>
                <a:cs typeface="Trebuchet MS"/>
              </a:rPr>
              <a:t>content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30">
                <a:solidFill>
                  <a:srgbClr val="B65341"/>
                </a:solidFill>
                <a:latin typeface="Trebuchet MS"/>
                <a:cs typeface="Trebuchet MS"/>
              </a:rPr>
              <a:t>with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8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15">
                <a:solidFill>
                  <a:srgbClr val="B65341"/>
                </a:solidFill>
                <a:latin typeface="Trebuchet MS"/>
                <a:cs typeface="Trebuchet MS"/>
              </a:rPr>
              <a:t>given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45">
                <a:solidFill>
                  <a:srgbClr val="B65341"/>
                </a:solidFill>
                <a:latin typeface="Trebuchet MS"/>
                <a:cs typeface="Trebuchet MS"/>
              </a:rPr>
              <a:t>claim.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550" spc="20" b="1">
                <a:latin typeface="Trebuchet MS"/>
                <a:cs typeface="Trebuchet MS"/>
              </a:rPr>
              <a:t>Fact-Checking</a:t>
            </a:r>
            <a:r>
              <a:rPr dirty="0" sz="1550" spc="15" b="1">
                <a:latin typeface="Trebuchet MS"/>
                <a:cs typeface="Trebuchet MS"/>
              </a:rPr>
              <a:t> </a:t>
            </a:r>
            <a:r>
              <a:rPr dirty="0" sz="1550" spc="40" b="1">
                <a:latin typeface="Trebuchet MS"/>
                <a:cs typeface="Trebuchet MS"/>
              </a:rPr>
              <a:t>Databases:</a:t>
            </a:r>
            <a:endParaRPr sz="1550">
              <a:latin typeface="Trebuchet MS"/>
              <a:cs typeface="Trebuchet MS"/>
            </a:endParaRPr>
          </a:p>
          <a:p>
            <a:pPr marL="320675" marR="5080">
              <a:lnSpc>
                <a:spcPct val="102299"/>
              </a:lnSpc>
              <a:spcBef>
                <a:spcPts val="665"/>
              </a:spcBef>
            </a:pPr>
            <a:r>
              <a:rPr dirty="0" sz="1100" spc="45">
                <a:solidFill>
                  <a:srgbClr val="B65341"/>
                </a:solidFill>
                <a:latin typeface="Trebuchet MS"/>
                <a:cs typeface="Trebuchet MS"/>
              </a:rPr>
              <a:t>Databases</a:t>
            </a:r>
            <a:r>
              <a:rPr dirty="0" sz="1100" spc="17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15">
                <a:solidFill>
                  <a:srgbClr val="B65341"/>
                </a:solidFill>
                <a:latin typeface="Trebuchet MS"/>
                <a:cs typeface="Trebuchet MS"/>
              </a:rPr>
              <a:t>of</a:t>
            </a:r>
            <a:r>
              <a:rPr dirty="0" sz="1100" spc="1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15">
                <a:solidFill>
                  <a:srgbClr val="B65341"/>
                </a:solidFill>
                <a:latin typeface="Trebuchet MS"/>
                <a:cs typeface="Trebuchet MS"/>
              </a:rPr>
              <a:t>fact-checked</a:t>
            </a:r>
            <a:r>
              <a:rPr dirty="0" sz="1100" spc="17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B65341"/>
                </a:solidFill>
                <a:latin typeface="Trebuchet MS"/>
                <a:cs typeface="Trebuchet MS"/>
              </a:rPr>
              <a:t>claims</a:t>
            </a:r>
            <a:r>
              <a:rPr dirty="0" sz="1100" spc="1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45">
                <a:solidFill>
                  <a:srgbClr val="B65341"/>
                </a:solidFill>
                <a:latin typeface="Trebuchet MS"/>
                <a:cs typeface="Trebuchet MS"/>
              </a:rPr>
              <a:t>and</a:t>
            </a:r>
            <a:r>
              <a:rPr dirty="0" sz="1100" spc="1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15">
                <a:solidFill>
                  <a:srgbClr val="B65341"/>
                </a:solidFill>
                <a:latin typeface="Trebuchet MS"/>
                <a:cs typeface="Trebuchet MS"/>
              </a:rPr>
              <a:t>articles</a:t>
            </a:r>
            <a:r>
              <a:rPr dirty="0" sz="1100" spc="17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10">
                <a:solidFill>
                  <a:srgbClr val="B65341"/>
                </a:solidFill>
                <a:latin typeface="Trebuchet MS"/>
                <a:cs typeface="Trebuchet MS"/>
              </a:rPr>
              <a:t>are</a:t>
            </a:r>
            <a:r>
              <a:rPr dirty="0" sz="1100" spc="1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10">
                <a:solidFill>
                  <a:srgbClr val="B65341"/>
                </a:solidFill>
                <a:latin typeface="Trebuchet MS"/>
                <a:cs typeface="Trebuchet MS"/>
              </a:rPr>
              <a:t>used</a:t>
            </a:r>
            <a:r>
              <a:rPr dirty="0" sz="1100" spc="17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B65341"/>
                </a:solidFill>
                <a:latin typeface="Trebuchet MS"/>
                <a:cs typeface="Trebuchet MS"/>
              </a:rPr>
              <a:t>to</a:t>
            </a:r>
            <a:r>
              <a:rPr dirty="0" sz="1100" spc="1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20">
                <a:solidFill>
                  <a:srgbClr val="B65341"/>
                </a:solidFill>
                <a:latin typeface="Trebuchet MS"/>
                <a:cs typeface="Trebuchet MS"/>
              </a:rPr>
              <a:t>cross-reference</a:t>
            </a:r>
            <a:r>
              <a:rPr dirty="0" sz="1100" spc="1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20">
                <a:solidFill>
                  <a:srgbClr val="B65341"/>
                </a:solidFill>
                <a:latin typeface="Trebuchet MS"/>
                <a:cs typeface="Trebuchet MS"/>
              </a:rPr>
              <a:t>news</a:t>
            </a:r>
            <a:r>
              <a:rPr dirty="0" sz="1100" spc="17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40">
                <a:solidFill>
                  <a:srgbClr val="B65341"/>
                </a:solidFill>
                <a:latin typeface="Trebuchet MS"/>
                <a:cs typeface="Trebuchet MS"/>
              </a:rPr>
              <a:t>content.</a:t>
            </a:r>
            <a:r>
              <a:rPr dirty="0" sz="1100" spc="1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25">
                <a:solidFill>
                  <a:srgbClr val="B65341"/>
                </a:solidFill>
                <a:latin typeface="Trebuchet MS"/>
                <a:cs typeface="Trebuchet MS"/>
              </a:rPr>
              <a:t>If</a:t>
            </a:r>
            <a:r>
              <a:rPr dirty="0" sz="1100" spc="17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8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100" spc="1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20">
                <a:solidFill>
                  <a:srgbClr val="B65341"/>
                </a:solidFill>
                <a:latin typeface="Trebuchet MS"/>
                <a:cs typeface="Trebuchet MS"/>
              </a:rPr>
              <a:t>news </a:t>
            </a:r>
            <a:r>
              <a:rPr dirty="0" sz="1100" spc="-15">
                <a:solidFill>
                  <a:srgbClr val="B65341"/>
                </a:solidFill>
                <a:latin typeface="Trebuchet MS"/>
                <a:cs typeface="Trebuchet MS"/>
              </a:rPr>
              <a:t> article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aligns </a:t>
            </a:r>
            <a:r>
              <a:rPr dirty="0" sz="1100" spc="-30">
                <a:solidFill>
                  <a:srgbClr val="B65341"/>
                </a:solidFill>
                <a:latin typeface="Trebuchet MS"/>
                <a:cs typeface="Trebuchet MS"/>
              </a:rPr>
              <a:t>with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15">
                <a:solidFill>
                  <a:srgbClr val="B65341"/>
                </a:solidFill>
                <a:latin typeface="Trebuchet MS"/>
                <a:cs typeface="Trebuchet MS"/>
              </a:rPr>
              <a:t>fact-checked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30">
                <a:solidFill>
                  <a:srgbClr val="B65341"/>
                </a:solidFill>
                <a:latin typeface="Trebuchet MS"/>
                <a:cs typeface="Trebuchet MS"/>
              </a:rPr>
              <a:t>claims,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15">
                <a:solidFill>
                  <a:srgbClr val="B65341"/>
                </a:solidFill>
                <a:latin typeface="Trebuchet MS"/>
                <a:cs typeface="Trebuchet MS"/>
              </a:rPr>
              <a:t>it's</a:t>
            </a:r>
            <a:r>
              <a:rPr dirty="0" sz="1100" spc="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B65341"/>
                </a:solidFill>
                <a:latin typeface="Trebuchet MS"/>
                <a:cs typeface="Trebuchet MS"/>
              </a:rPr>
              <a:t>considered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B65341"/>
                </a:solidFill>
                <a:latin typeface="Trebuchet MS"/>
                <a:cs typeface="Trebuchet MS"/>
              </a:rPr>
              <a:t>more</a:t>
            </a:r>
            <a:r>
              <a:rPr dirty="0" sz="110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100" spc="-35">
                <a:solidFill>
                  <a:srgbClr val="B65341"/>
                </a:solidFill>
                <a:latin typeface="Trebuchet MS"/>
                <a:cs typeface="Trebuchet MS"/>
              </a:rPr>
              <a:t>trustworthy.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427" y="230326"/>
            <a:ext cx="3642360" cy="351790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170815">
              <a:lnSpc>
                <a:spcPct val="106300"/>
              </a:lnSpc>
              <a:spcBef>
                <a:spcPts val="60"/>
              </a:spcBef>
            </a:pPr>
            <a:r>
              <a:rPr dirty="0" sz="1000" spc="30">
                <a:solidFill>
                  <a:srgbClr val="2E2FB9"/>
                </a:solidFill>
                <a:latin typeface="Tahoma"/>
                <a:cs typeface="Tahoma"/>
              </a:rPr>
              <a:t>from</a:t>
            </a:r>
            <a:r>
              <a:rPr dirty="0" sz="1000" spc="10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sklearn.feature_extraction.text </a:t>
            </a:r>
            <a:r>
              <a:rPr dirty="0" sz="1000" spc="35">
                <a:solidFill>
                  <a:srgbClr val="2E2FB9"/>
                </a:solidFill>
                <a:latin typeface="Tahoma"/>
                <a:cs typeface="Tahoma"/>
              </a:rPr>
              <a:t>import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35">
                <a:solidFill>
                  <a:srgbClr val="2E2FB9"/>
                </a:solidFill>
                <a:latin typeface="Tahoma"/>
                <a:cs typeface="Tahoma"/>
              </a:rPr>
              <a:t>TﬁdfVectorizer </a:t>
            </a:r>
            <a:r>
              <a:rPr dirty="0" sz="1000" spc="-300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30">
                <a:solidFill>
                  <a:srgbClr val="2E2FB9"/>
                </a:solidFill>
                <a:latin typeface="Tahoma"/>
                <a:cs typeface="Tahoma"/>
              </a:rPr>
              <a:t>from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 sklearn.model_selection</a:t>
            </a:r>
            <a:r>
              <a:rPr dirty="0" sz="1000" spc="20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35">
                <a:solidFill>
                  <a:srgbClr val="2E2FB9"/>
                </a:solidFill>
                <a:latin typeface="Tahoma"/>
                <a:cs typeface="Tahoma"/>
              </a:rPr>
              <a:t>import</a:t>
            </a:r>
            <a:r>
              <a:rPr dirty="0" sz="1000" spc="20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35">
                <a:solidFill>
                  <a:srgbClr val="2E2FB9"/>
                </a:solidFill>
                <a:latin typeface="Tahoma"/>
                <a:cs typeface="Tahoma"/>
              </a:rPr>
              <a:t>train_test_split</a:t>
            </a:r>
            <a:endParaRPr sz="1000">
              <a:latin typeface="Tahoma"/>
              <a:cs typeface="Tahoma"/>
            </a:endParaRPr>
          </a:p>
          <a:p>
            <a:pPr marL="12700" marR="511809">
              <a:lnSpc>
                <a:spcPct val="100000"/>
              </a:lnSpc>
              <a:spcBef>
                <a:spcPts val="75"/>
              </a:spcBef>
            </a:pPr>
            <a:r>
              <a:rPr dirty="0" sz="1000" spc="30">
                <a:solidFill>
                  <a:srgbClr val="2E2FB9"/>
                </a:solidFill>
                <a:latin typeface="Tahoma"/>
                <a:cs typeface="Tahoma"/>
              </a:rPr>
              <a:t>from</a:t>
            </a:r>
            <a:r>
              <a:rPr dirty="0" sz="1000" spc="10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2E2FB9"/>
                </a:solidFill>
                <a:latin typeface="Tahoma"/>
                <a:cs typeface="Tahoma"/>
              </a:rPr>
              <a:t>sklearn.linear_model</a:t>
            </a:r>
            <a:r>
              <a:rPr dirty="0" sz="1000" spc="10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35">
                <a:solidFill>
                  <a:srgbClr val="2E2FB9"/>
                </a:solidFill>
                <a:latin typeface="Tahoma"/>
                <a:cs typeface="Tahoma"/>
              </a:rPr>
              <a:t>import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2E2FB9"/>
                </a:solidFill>
                <a:latin typeface="Tahoma"/>
                <a:cs typeface="Tahoma"/>
              </a:rPr>
              <a:t>LogisticRegression </a:t>
            </a:r>
            <a:r>
              <a:rPr dirty="0" sz="1000" spc="-300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30">
                <a:solidFill>
                  <a:srgbClr val="2E2FB9"/>
                </a:solidFill>
                <a:latin typeface="Tahoma"/>
                <a:cs typeface="Tahoma"/>
              </a:rPr>
              <a:t>from</a:t>
            </a:r>
            <a:r>
              <a:rPr dirty="0" sz="1000" spc="10">
                <a:solidFill>
                  <a:srgbClr val="2E2FB9"/>
                </a:solidFill>
                <a:latin typeface="Tahoma"/>
                <a:cs typeface="Tahoma"/>
              </a:rPr>
              <a:t> sklearn.metrics </a:t>
            </a:r>
            <a:r>
              <a:rPr dirty="0" sz="1000" spc="35">
                <a:solidFill>
                  <a:srgbClr val="2E2FB9"/>
                </a:solidFill>
                <a:latin typeface="Tahoma"/>
                <a:cs typeface="Tahoma"/>
              </a:rPr>
              <a:t>import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2E2FB9"/>
                </a:solidFill>
                <a:latin typeface="Tahoma"/>
                <a:cs typeface="Tahoma"/>
              </a:rPr>
              <a:t>accuracy_score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000" spc="-130">
                <a:solidFill>
                  <a:srgbClr val="2E2FB9"/>
                </a:solidFill>
                <a:latin typeface="Tahoma"/>
                <a:cs typeface="Tahoma"/>
              </a:rPr>
              <a:t>#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100">
                <a:solidFill>
                  <a:srgbClr val="2E2FB9"/>
                </a:solidFill>
                <a:latin typeface="Tahoma"/>
                <a:cs typeface="Tahoma"/>
              </a:rPr>
              <a:t>D</a:t>
            </a:r>
            <a:r>
              <a:rPr dirty="0" sz="1000" spc="80">
                <a:solidFill>
                  <a:srgbClr val="2E2FB9"/>
                </a:solidFill>
                <a:latin typeface="Tahoma"/>
                <a:cs typeface="Tahoma"/>
              </a:rPr>
              <a:t>a</a:t>
            </a:r>
            <a:r>
              <a:rPr dirty="0" sz="1000" spc="35">
                <a:solidFill>
                  <a:srgbClr val="2E2FB9"/>
                </a:solidFill>
                <a:latin typeface="Tahoma"/>
                <a:cs typeface="Tahoma"/>
              </a:rPr>
              <a:t>t</a:t>
            </a:r>
            <a:r>
              <a:rPr dirty="0" sz="1000" spc="80">
                <a:solidFill>
                  <a:srgbClr val="2E2FB9"/>
                </a:solidFill>
                <a:latin typeface="Tahoma"/>
                <a:cs typeface="Tahoma"/>
              </a:rPr>
              <a:t>a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65">
                <a:solidFill>
                  <a:srgbClr val="2E2FB9"/>
                </a:solidFill>
                <a:latin typeface="Tahoma"/>
                <a:cs typeface="Tahoma"/>
              </a:rPr>
              <a:t>P</a:t>
            </a:r>
            <a:r>
              <a:rPr dirty="0" sz="1000" spc="10">
                <a:solidFill>
                  <a:srgbClr val="2E2FB9"/>
                </a:solidFill>
                <a:latin typeface="Tahoma"/>
                <a:cs typeface="Tahoma"/>
              </a:rPr>
              <a:t>r</a:t>
            </a:r>
            <a:r>
              <a:rPr dirty="0" sz="1000" spc="10">
                <a:solidFill>
                  <a:srgbClr val="2E2FB9"/>
                </a:solidFill>
                <a:latin typeface="Tahoma"/>
                <a:cs typeface="Tahoma"/>
              </a:rPr>
              <a:t>e</a:t>
            </a:r>
            <a:r>
              <a:rPr dirty="0" sz="1000" spc="60">
                <a:solidFill>
                  <a:srgbClr val="2E2FB9"/>
                </a:solidFill>
                <a:latin typeface="Tahoma"/>
                <a:cs typeface="Tahoma"/>
              </a:rPr>
              <a:t>p</a:t>
            </a:r>
            <a:r>
              <a:rPr dirty="0" sz="1000" spc="10">
                <a:solidFill>
                  <a:srgbClr val="2E2FB9"/>
                </a:solidFill>
                <a:latin typeface="Tahoma"/>
                <a:cs typeface="Tahoma"/>
              </a:rPr>
              <a:t>r</a:t>
            </a:r>
            <a:r>
              <a:rPr dirty="0" sz="1000" spc="20">
                <a:solidFill>
                  <a:srgbClr val="2E2FB9"/>
                </a:solidFill>
                <a:latin typeface="Tahoma"/>
                <a:cs typeface="Tahoma"/>
              </a:rPr>
              <a:t>o</a:t>
            </a:r>
            <a:r>
              <a:rPr dirty="0" sz="1000" spc="10">
                <a:solidFill>
                  <a:srgbClr val="2E2FB9"/>
                </a:solidFill>
                <a:latin typeface="Tahoma"/>
                <a:cs typeface="Tahoma"/>
              </a:rPr>
              <a:t>c</a:t>
            </a:r>
            <a:r>
              <a:rPr dirty="0" sz="1000" spc="10">
                <a:solidFill>
                  <a:srgbClr val="2E2FB9"/>
                </a:solidFill>
                <a:latin typeface="Tahoma"/>
                <a:cs typeface="Tahoma"/>
              </a:rPr>
              <a:t>e</a:t>
            </a:r>
            <a:r>
              <a:rPr dirty="0" sz="1000" spc="-25">
                <a:solidFill>
                  <a:srgbClr val="2E2FB9"/>
                </a:solidFill>
                <a:latin typeface="Tahoma"/>
                <a:cs typeface="Tahoma"/>
              </a:rPr>
              <a:t>ss</a:t>
            </a:r>
            <a:r>
              <a:rPr dirty="0" sz="1000" spc="35">
                <a:solidFill>
                  <a:srgbClr val="2E2FB9"/>
                </a:solidFill>
                <a:latin typeface="Tahoma"/>
                <a:cs typeface="Tahoma"/>
              </a:rPr>
              <a:t>i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n</a:t>
            </a:r>
            <a:r>
              <a:rPr dirty="0" sz="1000" spc="65">
                <a:solidFill>
                  <a:srgbClr val="2E2FB9"/>
                </a:solidFill>
                <a:latin typeface="Tahoma"/>
                <a:cs typeface="Tahoma"/>
              </a:rPr>
              <a:t>g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000" spc="35">
                <a:solidFill>
                  <a:srgbClr val="2E2FB9"/>
                </a:solidFill>
                <a:latin typeface="Tahoma"/>
                <a:cs typeface="Tahoma"/>
              </a:rPr>
              <a:t>tﬁdf_vectorizer</a:t>
            </a:r>
            <a:r>
              <a:rPr dirty="0" sz="1000" spc="30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=</a:t>
            </a:r>
            <a:r>
              <a:rPr dirty="0" sz="1000" spc="35">
                <a:solidFill>
                  <a:srgbClr val="2E2FB9"/>
                </a:solidFill>
                <a:latin typeface="Tahoma"/>
                <a:cs typeface="Tahoma"/>
              </a:rPr>
              <a:t> TﬁdfVectorizer(max_features=5000)</a:t>
            </a:r>
            <a:endParaRPr sz="1000">
              <a:latin typeface="Tahoma"/>
              <a:cs typeface="Tahoma"/>
            </a:endParaRPr>
          </a:p>
          <a:p>
            <a:pPr marL="12700" marR="899794">
              <a:lnSpc>
                <a:spcPct val="100000"/>
              </a:lnSpc>
              <a:spcBef>
                <a:spcPts val="75"/>
              </a:spcBef>
            </a:pPr>
            <a:r>
              <a:rPr dirty="0" sz="1000" spc="114">
                <a:solidFill>
                  <a:srgbClr val="2E2FB9"/>
                </a:solidFill>
                <a:latin typeface="Tahoma"/>
                <a:cs typeface="Tahoma"/>
              </a:rPr>
              <a:t>X</a:t>
            </a:r>
            <a:r>
              <a:rPr dirty="0" sz="1000" spc="-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=</a:t>
            </a:r>
            <a:r>
              <a:rPr dirty="0" sz="1000" spc="-10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30">
                <a:solidFill>
                  <a:srgbClr val="2E2FB9"/>
                </a:solidFill>
                <a:latin typeface="Tahoma"/>
                <a:cs typeface="Tahoma"/>
              </a:rPr>
              <a:t>tﬁdf_vectorizer.ﬁt_transform(news_data) </a:t>
            </a:r>
            <a:r>
              <a:rPr dirty="0" sz="1000" spc="-29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y</a:t>
            </a:r>
            <a:r>
              <a:rPr dirty="0" sz="1000" spc="10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= </a:t>
            </a:r>
            <a:r>
              <a:rPr dirty="0" sz="1000" spc="35">
                <a:solidFill>
                  <a:srgbClr val="2E2FB9"/>
                </a:solidFill>
                <a:latin typeface="Tahoma"/>
                <a:cs typeface="Tahoma"/>
              </a:rPr>
              <a:t>labels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000" spc="-130">
                <a:solidFill>
                  <a:srgbClr val="2E2FB9"/>
                </a:solidFill>
                <a:latin typeface="Tahoma"/>
                <a:cs typeface="Tahoma"/>
              </a:rPr>
              <a:t>#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40">
                <a:solidFill>
                  <a:srgbClr val="2E2FB9"/>
                </a:solidFill>
                <a:latin typeface="Tahoma"/>
                <a:cs typeface="Tahoma"/>
              </a:rPr>
              <a:t>Split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65">
                <a:solidFill>
                  <a:srgbClr val="2E2FB9"/>
                </a:solidFill>
                <a:latin typeface="Tahoma"/>
                <a:cs typeface="Tahoma"/>
              </a:rPr>
              <a:t>data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2E2FB9"/>
                </a:solidFill>
                <a:latin typeface="Tahoma"/>
                <a:cs typeface="Tahoma"/>
              </a:rPr>
              <a:t>into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35">
                <a:solidFill>
                  <a:srgbClr val="2E2FB9"/>
                </a:solidFill>
                <a:latin typeface="Tahoma"/>
                <a:cs typeface="Tahoma"/>
              </a:rPr>
              <a:t>training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55">
                <a:solidFill>
                  <a:srgbClr val="2E2FB9"/>
                </a:solidFill>
                <a:latin typeface="Tahoma"/>
                <a:cs typeface="Tahoma"/>
              </a:rPr>
              <a:t>and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2E2FB9"/>
                </a:solidFill>
                <a:latin typeface="Tahoma"/>
                <a:cs typeface="Tahoma"/>
              </a:rPr>
              <a:t>testing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E2FB9"/>
                </a:solidFill>
                <a:latin typeface="Tahoma"/>
                <a:cs typeface="Tahoma"/>
              </a:rPr>
              <a:t>sets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000" spc="35">
                <a:solidFill>
                  <a:srgbClr val="2E2FB9"/>
                </a:solidFill>
                <a:latin typeface="Tahoma"/>
                <a:cs typeface="Tahoma"/>
              </a:rPr>
              <a:t>X_train, </a:t>
            </a:r>
            <a:r>
              <a:rPr dirty="0" sz="1000" spc="200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2E2FB9"/>
                </a:solidFill>
                <a:latin typeface="Tahoma"/>
                <a:cs typeface="Tahoma"/>
              </a:rPr>
              <a:t>X_test, </a:t>
            </a:r>
            <a:r>
              <a:rPr dirty="0" sz="1000" spc="210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2E2FB9"/>
                </a:solidFill>
                <a:latin typeface="Tahoma"/>
                <a:cs typeface="Tahoma"/>
              </a:rPr>
              <a:t>y_train, </a:t>
            </a:r>
            <a:r>
              <a:rPr dirty="0" sz="1000" spc="210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2E2FB9"/>
                </a:solidFill>
                <a:latin typeface="Tahoma"/>
                <a:cs typeface="Tahoma"/>
              </a:rPr>
              <a:t>y_test </a:t>
            </a:r>
            <a:r>
              <a:rPr dirty="0" sz="1000" spc="21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= </a:t>
            </a:r>
            <a:r>
              <a:rPr dirty="0" sz="1000" spc="220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30">
                <a:solidFill>
                  <a:srgbClr val="2E2FB9"/>
                </a:solidFill>
                <a:latin typeface="Tahoma"/>
                <a:cs typeface="Tahoma"/>
              </a:rPr>
              <a:t>train_test_split(X, </a:t>
            </a:r>
            <a:r>
              <a:rPr dirty="0" sz="1000" spc="204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2E2FB9"/>
                </a:solidFill>
                <a:latin typeface="Tahoma"/>
                <a:cs typeface="Tahoma"/>
              </a:rPr>
              <a:t>y,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5">
                <a:solidFill>
                  <a:srgbClr val="2E2FB9"/>
                </a:solidFill>
                <a:latin typeface="Tahoma"/>
                <a:cs typeface="Tahoma"/>
              </a:rPr>
              <a:t>test_size=0.2,</a:t>
            </a:r>
            <a:r>
              <a:rPr dirty="0" sz="1000" spc="30">
                <a:solidFill>
                  <a:srgbClr val="2E2FB9"/>
                </a:solidFill>
                <a:latin typeface="Tahoma"/>
                <a:cs typeface="Tahoma"/>
              </a:rPr>
              <a:t> random_state=42)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000" spc="-130">
                <a:solidFill>
                  <a:srgbClr val="2E2FB9"/>
                </a:solidFill>
                <a:latin typeface="Tahoma"/>
                <a:cs typeface="Tahoma"/>
              </a:rPr>
              <a:t>#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185">
                <a:solidFill>
                  <a:srgbClr val="2E2FB9"/>
                </a:solidFill>
                <a:latin typeface="Tahoma"/>
                <a:cs typeface="Tahoma"/>
              </a:rPr>
              <a:t>M</a:t>
            </a:r>
            <a:r>
              <a:rPr dirty="0" sz="1000" spc="20">
                <a:solidFill>
                  <a:srgbClr val="2E2FB9"/>
                </a:solidFill>
                <a:latin typeface="Tahoma"/>
                <a:cs typeface="Tahoma"/>
              </a:rPr>
              <a:t>o</a:t>
            </a:r>
            <a:r>
              <a:rPr dirty="0" sz="1000" spc="60">
                <a:solidFill>
                  <a:srgbClr val="2E2FB9"/>
                </a:solidFill>
                <a:latin typeface="Tahoma"/>
                <a:cs typeface="Tahoma"/>
              </a:rPr>
              <a:t>d</a:t>
            </a:r>
            <a:r>
              <a:rPr dirty="0" sz="1000" spc="10">
                <a:solidFill>
                  <a:srgbClr val="2E2FB9"/>
                </a:solidFill>
                <a:latin typeface="Tahoma"/>
                <a:cs typeface="Tahoma"/>
              </a:rPr>
              <a:t>e</a:t>
            </a:r>
            <a:r>
              <a:rPr dirty="0" sz="1000" spc="35">
                <a:solidFill>
                  <a:srgbClr val="2E2FB9"/>
                </a:solidFill>
                <a:latin typeface="Tahoma"/>
                <a:cs typeface="Tahoma"/>
              </a:rPr>
              <a:t>l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2E2FB9"/>
                </a:solidFill>
                <a:latin typeface="Tahoma"/>
                <a:cs typeface="Tahoma"/>
              </a:rPr>
              <a:t>T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r</a:t>
            </a:r>
            <a:r>
              <a:rPr dirty="0" sz="1000" spc="80">
                <a:solidFill>
                  <a:srgbClr val="2E2FB9"/>
                </a:solidFill>
                <a:latin typeface="Tahoma"/>
                <a:cs typeface="Tahoma"/>
              </a:rPr>
              <a:t>a</a:t>
            </a:r>
            <a:r>
              <a:rPr dirty="0" sz="1000" spc="35">
                <a:solidFill>
                  <a:srgbClr val="2E2FB9"/>
                </a:solidFill>
                <a:latin typeface="Tahoma"/>
                <a:cs typeface="Tahoma"/>
              </a:rPr>
              <a:t>i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n</a:t>
            </a:r>
            <a:r>
              <a:rPr dirty="0" sz="1000" spc="35">
                <a:solidFill>
                  <a:srgbClr val="2E2FB9"/>
                </a:solidFill>
                <a:latin typeface="Tahoma"/>
                <a:cs typeface="Tahoma"/>
              </a:rPr>
              <a:t>i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n</a:t>
            </a:r>
            <a:r>
              <a:rPr dirty="0" sz="1000" spc="65">
                <a:solidFill>
                  <a:srgbClr val="2E2FB9"/>
                </a:solidFill>
                <a:latin typeface="Tahoma"/>
                <a:cs typeface="Tahoma"/>
              </a:rPr>
              <a:t>g</a:t>
            </a:r>
            <a:endParaRPr sz="1000">
              <a:latin typeface="Tahoma"/>
              <a:cs typeface="Tahoma"/>
            </a:endParaRPr>
          </a:p>
          <a:p>
            <a:pPr marL="12700" marR="1734185">
              <a:lnSpc>
                <a:spcPct val="100000"/>
              </a:lnSpc>
              <a:spcBef>
                <a:spcPts val="75"/>
              </a:spcBef>
            </a:pPr>
            <a:r>
              <a:rPr dirty="0" sz="1000" spc="25">
                <a:solidFill>
                  <a:srgbClr val="2E2FB9"/>
                </a:solidFill>
                <a:latin typeface="Tahoma"/>
                <a:cs typeface="Tahoma"/>
              </a:rPr>
              <a:t>classiﬁer</a:t>
            </a:r>
            <a:r>
              <a:rPr dirty="0" sz="1000" spc="-30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=</a:t>
            </a:r>
            <a:r>
              <a:rPr dirty="0" sz="1000" spc="-2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30">
                <a:solidFill>
                  <a:srgbClr val="2E2FB9"/>
                </a:solidFill>
                <a:latin typeface="Tahoma"/>
                <a:cs typeface="Tahoma"/>
              </a:rPr>
              <a:t>LogisticRegression() </a:t>
            </a:r>
            <a:r>
              <a:rPr dirty="0" sz="1000" spc="-30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20">
                <a:solidFill>
                  <a:srgbClr val="2E2FB9"/>
                </a:solidFill>
                <a:latin typeface="Tahoma"/>
                <a:cs typeface="Tahoma"/>
              </a:rPr>
              <a:t>classiﬁer.ﬁt(X_train,</a:t>
            </a:r>
            <a:r>
              <a:rPr dirty="0" sz="1000" spc="10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40">
                <a:solidFill>
                  <a:srgbClr val="2E2FB9"/>
                </a:solidFill>
                <a:latin typeface="Tahoma"/>
                <a:cs typeface="Tahoma"/>
              </a:rPr>
              <a:t>y_train)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000" spc="-130">
                <a:solidFill>
                  <a:srgbClr val="2E2FB9"/>
                </a:solidFill>
                <a:latin typeface="Tahoma"/>
                <a:cs typeface="Tahoma"/>
              </a:rPr>
              <a:t>#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185">
                <a:solidFill>
                  <a:srgbClr val="2E2FB9"/>
                </a:solidFill>
                <a:latin typeface="Tahoma"/>
                <a:cs typeface="Tahoma"/>
              </a:rPr>
              <a:t>M</a:t>
            </a:r>
            <a:r>
              <a:rPr dirty="0" sz="1000" spc="20">
                <a:solidFill>
                  <a:srgbClr val="2E2FB9"/>
                </a:solidFill>
                <a:latin typeface="Tahoma"/>
                <a:cs typeface="Tahoma"/>
              </a:rPr>
              <a:t>o</a:t>
            </a:r>
            <a:r>
              <a:rPr dirty="0" sz="1000" spc="60">
                <a:solidFill>
                  <a:srgbClr val="2E2FB9"/>
                </a:solidFill>
                <a:latin typeface="Tahoma"/>
                <a:cs typeface="Tahoma"/>
              </a:rPr>
              <a:t>d</a:t>
            </a:r>
            <a:r>
              <a:rPr dirty="0" sz="1000" spc="10">
                <a:solidFill>
                  <a:srgbClr val="2E2FB9"/>
                </a:solidFill>
                <a:latin typeface="Tahoma"/>
                <a:cs typeface="Tahoma"/>
              </a:rPr>
              <a:t>e</a:t>
            </a:r>
            <a:r>
              <a:rPr dirty="0" sz="1000" spc="35">
                <a:solidFill>
                  <a:srgbClr val="2E2FB9"/>
                </a:solidFill>
                <a:latin typeface="Tahoma"/>
                <a:cs typeface="Tahoma"/>
              </a:rPr>
              <a:t>l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114">
                <a:solidFill>
                  <a:srgbClr val="2E2FB9"/>
                </a:solidFill>
                <a:latin typeface="Tahoma"/>
                <a:cs typeface="Tahoma"/>
              </a:rPr>
              <a:t>E</a:t>
            </a:r>
            <a:r>
              <a:rPr dirty="0" sz="1000" spc="-5">
                <a:solidFill>
                  <a:srgbClr val="2E2FB9"/>
                </a:solidFill>
                <a:latin typeface="Tahoma"/>
                <a:cs typeface="Tahoma"/>
              </a:rPr>
              <a:t>v</a:t>
            </a:r>
            <a:r>
              <a:rPr dirty="0" sz="1000" spc="80">
                <a:solidFill>
                  <a:srgbClr val="2E2FB9"/>
                </a:solidFill>
                <a:latin typeface="Tahoma"/>
                <a:cs typeface="Tahoma"/>
              </a:rPr>
              <a:t>a</a:t>
            </a:r>
            <a:r>
              <a:rPr dirty="0" sz="1000" spc="35">
                <a:solidFill>
                  <a:srgbClr val="2E2FB9"/>
                </a:solidFill>
                <a:latin typeface="Tahoma"/>
                <a:cs typeface="Tahoma"/>
              </a:rPr>
              <a:t>l</a:t>
            </a:r>
            <a:r>
              <a:rPr dirty="0" sz="1000" spc="5">
                <a:solidFill>
                  <a:srgbClr val="2E2FB9"/>
                </a:solidFill>
                <a:latin typeface="Tahoma"/>
                <a:cs typeface="Tahoma"/>
              </a:rPr>
              <a:t>u</a:t>
            </a:r>
            <a:r>
              <a:rPr dirty="0" sz="1000" spc="80">
                <a:solidFill>
                  <a:srgbClr val="2E2FB9"/>
                </a:solidFill>
                <a:latin typeface="Tahoma"/>
                <a:cs typeface="Tahoma"/>
              </a:rPr>
              <a:t>a</a:t>
            </a:r>
            <a:r>
              <a:rPr dirty="0" sz="1000" spc="35">
                <a:solidFill>
                  <a:srgbClr val="2E2FB9"/>
                </a:solidFill>
                <a:latin typeface="Tahoma"/>
                <a:cs typeface="Tahoma"/>
              </a:rPr>
              <a:t>t</a:t>
            </a:r>
            <a:r>
              <a:rPr dirty="0" sz="1000" spc="35">
                <a:solidFill>
                  <a:srgbClr val="2E2FB9"/>
                </a:solidFill>
                <a:latin typeface="Tahoma"/>
                <a:cs typeface="Tahoma"/>
              </a:rPr>
              <a:t>i</a:t>
            </a:r>
            <a:r>
              <a:rPr dirty="0" sz="1000" spc="20">
                <a:solidFill>
                  <a:srgbClr val="2E2FB9"/>
                </a:solidFill>
                <a:latin typeface="Tahoma"/>
                <a:cs typeface="Tahoma"/>
              </a:rPr>
              <a:t>o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n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000" spc="40">
                <a:solidFill>
                  <a:srgbClr val="2E2FB9"/>
                </a:solidFill>
                <a:latin typeface="Tahoma"/>
                <a:cs typeface="Tahoma"/>
              </a:rPr>
              <a:t>y_pred</a:t>
            </a:r>
            <a:r>
              <a:rPr dirty="0" sz="1000" spc="-10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=</a:t>
            </a:r>
            <a:r>
              <a:rPr dirty="0" sz="1000" spc="-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2E2FB9"/>
                </a:solidFill>
                <a:latin typeface="Tahoma"/>
                <a:cs typeface="Tahoma"/>
              </a:rPr>
              <a:t>classiﬁer.predict(X_test)</a:t>
            </a:r>
            <a:endParaRPr sz="1000">
              <a:latin typeface="Tahoma"/>
              <a:cs typeface="Tahoma"/>
            </a:endParaRPr>
          </a:p>
          <a:p>
            <a:pPr marL="12700" marR="1064260">
              <a:lnSpc>
                <a:spcPct val="106300"/>
              </a:lnSpc>
            </a:pPr>
            <a:r>
              <a:rPr dirty="0" sz="1000" spc="30">
                <a:solidFill>
                  <a:srgbClr val="2E2FB9"/>
                </a:solidFill>
                <a:latin typeface="Tahoma"/>
                <a:cs typeface="Tahoma"/>
              </a:rPr>
              <a:t>accuracy</a:t>
            </a:r>
            <a:r>
              <a:rPr dirty="0" sz="1000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E2FB9"/>
                </a:solidFill>
                <a:latin typeface="Tahoma"/>
                <a:cs typeface="Tahoma"/>
              </a:rPr>
              <a:t>=</a:t>
            </a:r>
            <a:r>
              <a:rPr dirty="0" sz="1000" spc="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20">
                <a:solidFill>
                  <a:srgbClr val="2E2FB9"/>
                </a:solidFill>
                <a:latin typeface="Tahoma"/>
                <a:cs typeface="Tahoma"/>
              </a:rPr>
              <a:t>accuracy_score(y_test,</a:t>
            </a:r>
            <a:r>
              <a:rPr dirty="0" sz="1000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40">
                <a:solidFill>
                  <a:srgbClr val="2E2FB9"/>
                </a:solidFill>
                <a:latin typeface="Tahoma"/>
                <a:cs typeface="Tahoma"/>
              </a:rPr>
              <a:t>y_pred) </a:t>
            </a:r>
            <a:r>
              <a:rPr dirty="0" sz="1000" spc="-295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E2FB9"/>
                </a:solidFill>
                <a:latin typeface="Tahoma"/>
                <a:cs typeface="Tahoma"/>
              </a:rPr>
              <a:t>print("Accuracy:",</a:t>
            </a:r>
            <a:r>
              <a:rPr dirty="0" sz="1000" spc="10">
                <a:solidFill>
                  <a:srgbClr val="2E2FB9"/>
                </a:solidFill>
                <a:latin typeface="Tahoma"/>
                <a:cs typeface="Tahoma"/>
              </a:rPr>
              <a:t> </a:t>
            </a:r>
            <a:r>
              <a:rPr dirty="0" sz="1000" spc="30">
                <a:solidFill>
                  <a:srgbClr val="2E2FB9"/>
                </a:solidFill>
                <a:latin typeface="Tahoma"/>
                <a:cs typeface="Tahoma"/>
              </a:rPr>
              <a:t>accuracy)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604" y="22125"/>
            <a:ext cx="1073785" cy="3194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 spc="10">
                <a:solidFill>
                  <a:srgbClr val="000000"/>
                </a:solidFill>
              </a:rPr>
              <a:t>Program: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309" y="397146"/>
            <a:ext cx="1729739" cy="2768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0">
                <a:solidFill>
                  <a:srgbClr val="000000"/>
                </a:solidFill>
              </a:rPr>
              <a:t>4.Model</a:t>
            </a:r>
            <a:r>
              <a:rPr dirty="0" sz="1650">
                <a:solidFill>
                  <a:srgbClr val="000000"/>
                </a:solidFill>
              </a:rPr>
              <a:t> </a:t>
            </a:r>
            <a:r>
              <a:rPr dirty="0" sz="1650" spc="-10">
                <a:solidFill>
                  <a:srgbClr val="000000"/>
                </a:solidFill>
              </a:rPr>
              <a:t>Building:</a:t>
            </a:r>
            <a:endParaRPr sz="1650"/>
          </a:p>
        </p:txBody>
      </p:sp>
      <p:sp>
        <p:nvSpPr>
          <p:cNvPr id="3" name="object 3"/>
          <p:cNvSpPr txBox="1"/>
          <p:nvPr/>
        </p:nvSpPr>
        <p:spPr>
          <a:xfrm>
            <a:off x="586851" y="752033"/>
            <a:ext cx="6179185" cy="133413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645160" marR="5080">
              <a:lnSpc>
                <a:spcPct val="101600"/>
              </a:lnSpc>
              <a:spcBef>
                <a:spcPts val="75"/>
              </a:spcBef>
            </a:pP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Train </a:t>
            </a:r>
            <a:r>
              <a:rPr dirty="0" sz="1200" spc="-10">
                <a:solidFill>
                  <a:srgbClr val="B65341"/>
                </a:solidFill>
                <a:latin typeface="Trebuchet MS"/>
                <a:cs typeface="Trebuchet MS"/>
              </a:rPr>
              <a:t>machine </a:t>
            </a:r>
            <a:r>
              <a:rPr dirty="0" sz="1200">
                <a:solidFill>
                  <a:srgbClr val="B65341"/>
                </a:solidFill>
                <a:latin typeface="Trebuchet MS"/>
                <a:cs typeface="Trebuchet MS"/>
              </a:rPr>
              <a:t>learning </a:t>
            </a:r>
            <a:r>
              <a:rPr dirty="0" sz="1200" spc="-10">
                <a:solidFill>
                  <a:srgbClr val="B65341"/>
                </a:solidFill>
                <a:latin typeface="Trebuchet MS"/>
                <a:cs typeface="Trebuchet MS"/>
              </a:rPr>
              <a:t>models </a:t>
            </a:r>
            <a:r>
              <a:rPr dirty="0" sz="1200" spc="-100">
                <a:solidFill>
                  <a:srgbClr val="B65341"/>
                </a:solidFill>
                <a:latin typeface="Trebuchet MS"/>
                <a:cs typeface="Trebuchet MS"/>
              </a:rPr>
              <a:t>(e.g.,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logistic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regression, 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decision </a:t>
            </a:r>
            <a:r>
              <a:rPr dirty="0" sz="1200" spc="-65">
                <a:solidFill>
                  <a:srgbClr val="B65341"/>
                </a:solidFill>
                <a:latin typeface="Trebuchet MS"/>
                <a:cs typeface="Trebuchet MS"/>
              </a:rPr>
              <a:t>trees, </a:t>
            </a:r>
            <a:r>
              <a:rPr dirty="0" sz="1200" spc="10">
                <a:solidFill>
                  <a:srgbClr val="B65341"/>
                </a:solidFill>
                <a:latin typeface="Trebuchet MS"/>
                <a:cs typeface="Trebuchet MS"/>
              </a:rPr>
              <a:t>random </a:t>
            </a:r>
            <a:r>
              <a:rPr dirty="0" sz="1200" spc="1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forests) </a:t>
            </a:r>
            <a:r>
              <a:rPr dirty="0" sz="1200" spc="-10">
                <a:solidFill>
                  <a:srgbClr val="B65341"/>
                </a:solidFill>
                <a:latin typeface="Trebuchet MS"/>
                <a:cs typeface="Trebuchet MS"/>
              </a:rPr>
              <a:t>or </a:t>
            </a:r>
            <a:r>
              <a:rPr dirty="0" sz="1200">
                <a:solidFill>
                  <a:srgbClr val="B65341"/>
                </a:solidFill>
                <a:latin typeface="Trebuchet MS"/>
                <a:cs typeface="Trebuchet MS"/>
              </a:rPr>
              <a:t>deep learning </a:t>
            </a:r>
            <a:r>
              <a:rPr dirty="0" sz="1200" spc="-10">
                <a:solidFill>
                  <a:srgbClr val="B65341"/>
                </a:solidFill>
                <a:latin typeface="Trebuchet MS"/>
                <a:cs typeface="Trebuchet MS"/>
              </a:rPr>
              <a:t>models </a:t>
            </a:r>
            <a:r>
              <a:rPr dirty="0" sz="1200" spc="-100">
                <a:solidFill>
                  <a:srgbClr val="B65341"/>
                </a:solidFill>
                <a:latin typeface="Trebuchet MS"/>
                <a:cs typeface="Trebuchet MS"/>
              </a:rPr>
              <a:t>(e.g.,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B65341"/>
                </a:solidFill>
                <a:latin typeface="Trebuchet MS"/>
                <a:cs typeface="Trebuchet MS"/>
              </a:rPr>
              <a:t>LSTM, </a:t>
            </a:r>
            <a:r>
              <a:rPr dirty="0" sz="1200" spc="90">
                <a:solidFill>
                  <a:srgbClr val="B65341"/>
                </a:solidFill>
                <a:latin typeface="Trebuchet MS"/>
                <a:cs typeface="Trebuchet MS"/>
              </a:rPr>
              <a:t>CNN, </a:t>
            </a:r>
            <a:r>
              <a:rPr dirty="0" sz="1200" spc="-10">
                <a:solidFill>
                  <a:srgbClr val="B65341"/>
                </a:solidFill>
                <a:latin typeface="Trebuchet MS"/>
                <a:cs typeface="Trebuchet MS"/>
              </a:rPr>
              <a:t>or </a:t>
            </a:r>
            <a:r>
              <a:rPr dirty="0" sz="1200" spc="60">
                <a:solidFill>
                  <a:srgbClr val="B65341"/>
                </a:solidFill>
                <a:latin typeface="Trebuchet MS"/>
                <a:cs typeface="Trebuchet MS"/>
              </a:rPr>
              <a:t>BERT) </a:t>
            </a:r>
            <a:r>
              <a:rPr dirty="0" sz="1200" spc="5">
                <a:solidFill>
                  <a:srgbClr val="B65341"/>
                </a:solidFill>
                <a:latin typeface="Trebuchet MS"/>
                <a:cs typeface="Trebuchet MS"/>
              </a:rPr>
              <a:t>on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the 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feature- 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extracted</a:t>
            </a:r>
            <a:r>
              <a:rPr dirty="0" sz="1200" spc="1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data.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650" spc="-35" b="1">
                <a:latin typeface="Trebuchet MS"/>
                <a:cs typeface="Trebuchet MS"/>
              </a:rPr>
              <a:t>5.Evaluation:</a:t>
            </a:r>
            <a:endParaRPr sz="1650">
              <a:latin typeface="Trebuchet MS"/>
              <a:cs typeface="Trebuchet MS"/>
            </a:endParaRPr>
          </a:p>
          <a:p>
            <a:pPr algn="just" marL="638810" marR="10795">
              <a:lnSpc>
                <a:spcPct val="105000"/>
              </a:lnSpc>
              <a:spcBef>
                <a:spcPts val="325"/>
              </a:spcBef>
            </a:pPr>
            <a:r>
              <a:rPr dirty="0" sz="1250" spc="30">
                <a:solidFill>
                  <a:srgbClr val="B65341"/>
                </a:solidFill>
                <a:latin typeface="Trebuchet MS"/>
                <a:cs typeface="Trebuchet MS"/>
              </a:rPr>
              <a:t>Use </a:t>
            </a:r>
            <a:r>
              <a:rPr dirty="0" sz="1250" spc="-25">
                <a:solidFill>
                  <a:srgbClr val="B65341"/>
                </a:solidFill>
                <a:latin typeface="Trebuchet MS"/>
                <a:cs typeface="Trebuchet MS"/>
              </a:rPr>
              <a:t>metrics </a:t>
            </a:r>
            <a:r>
              <a:rPr dirty="0" sz="1250" spc="-35">
                <a:solidFill>
                  <a:srgbClr val="B65341"/>
                </a:solidFill>
                <a:latin typeface="Trebuchet MS"/>
                <a:cs typeface="Trebuchet MS"/>
              </a:rPr>
              <a:t>like </a:t>
            </a:r>
            <a:r>
              <a:rPr dirty="0" sz="1250" spc="-20">
                <a:solidFill>
                  <a:srgbClr val="B65341"/>
                </a:solidFill>
                <a:latin typeface="Trebuchet MS"/>
                <a:cs typeface="Trebuchet MS"/>
              </a:rPr>
              <a:t>accuracy, </a:t>
            </a:r>
            <a:r>
              <a:rPr dirty="0" sz="1250" spc="-30">
                <a:solidFill>
                  <a:srgbClr val="B65341"/>
                </a:solidFill>
                <a:latin typeface="Trebuchet MS"/>
                <a:cs typeface="Trebuchet MS"/>
              </a:rPr>
              <a:t>precision, </a:t>
            </a:r>
            <a:r>
              <a:rPr dirty="0" sz="1250" spc="-50">
                <a:solidFill>
                  <a:srgbClr val="B65341"/>
                </a:solidFill>
                <a:latin typeface="Trebuchet MS"/>
                <a:cs typeface="Trebuchet MS"/>
              </a:rPr>
              <a:t>recall,</a:t>
            </a:r>
            <a:r>
              <a:rPr dirty="0" sz="1250" spc="-4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50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250" spc="-40">
                <a:solidFill>
                  <a:srgbClr val="B65341"/>
                </a:solidFill>
                <a:latin typeface="Trebuchet MS"/>
                <a:cs typeface="Trebuchet MS"/>
              </a:rPr>
              <a:t>F1-score </a:t>
            </a:r>
            <a:r>
              <a:rPr dirty="0" sz="1250" spc="-15">
                <a:solidFill>
                  <a:srgbClr val="B65341"/>
                </a:solidFill>
                <a:latin typeface="Trebuchet MS"/>
                <a:cs typeface="Trebuchet MS"/>
              </a:rPr>
              <a:t>to </a:t>
            </a:r>
            <a:r>
              <a:rPr dirty="0" sz="1250">
                <a:solidFill>
                  <a:srgbClr val="B65341"/>
                </a:solidFill>
                <a:latin typeface="Trebuchet MS"/>
                <a:cs typeface="Trebuchet MS"/>
              </a:rPr>
              <a:t>evaluate your </a:t>
            </a:r>
            <a:r>
              <a:rPr dirty="0" sz="1250" spc="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>
                <a:solidFill>
                  <a:srgbClr val="B65341"/>
                </a:solidFill>
                <a:latin typeface="Trebuchet MS"/>
                <a:cs typeface="Trebuchet MS"/>
              </a:rPr>
              <a:t>model's</a:t>
            </a:r>
            <a:r>
              <a:rPr dirty="0" sz="125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-20">
                <a:solidFill>
                  <a:srgbClr val="B65341"/>
                </a:solidFill>
                <a:latin typeface="Trebuchet MS"/>
                <a:cs typeface="Trebuchet MS"/>
              </a:rPr>
              <a:t>performance.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835" y="2153627"/>
            <a:ext cx="2096135" cy="101282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78435" indent="-154305">
              <a:lnSpc>
                <a:spcPct val="100000"/>
              </a:lnSpc>
              <a:spcBef>
                <a:spcPts val="365"/>
              </a:spcBef>
              <a:buSzPct val="93939"/>
              <a:buAutoNum type="arabicPeriod" startAt="6"/>
              <a:tabLst>
                <a:tab pos="179070" algn="l"/>
              </a:tabLst>
            </a:pPr>
            <a:r>
              <a:rPr dirty="0" sz="1650" spc="-40" b="1">
                <a:latin typeface="Trebuchet MS"/>
                <a:cs typeface="Trebuchet MS"/>
              </a:rPr>
              <a:t>Fine-Tuning:</a:t>
            </a:r>
            <a:endParaRPr sz="1650">
              <a:latin typeface="Trebuchet MS"/>
              <a:cs typeface="Trebuchet MS"/>
            </a:endParaRPr>
          </a:p>
          <a:p>
            <a:pPr marL="629920" marR="39370">
              <a:lnSpc>
                <a:spcPct val="101899"/>
              </a:lnSpc>
              <a:spcBef>
                <a:spcPts val="185"/>
              </a:spcBef>
              <a:tabLst>
                <a:tab pos="1732914" algn="l"/>
              </a:tabLst>
            </a:pPr>
            <a:r>
              <a:rPr dirty="0" sz="1350" spc="15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350" spc="-55">
                <a:solidFill>
                  <a:srgbClr val="B65341"/>
                </a:solidFill>
                <a:latin typeface="Trebuchet MS"/>
                <a:cs typeface="Trebuchet MS"/>
              </a:rPr>
              <a:t>x</a:t>
            </a:r>
            <a:r>
              <a:rPr dirty="0" sz="1350" spc="40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350" spc="-4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350" spc="-2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350" spc="-5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350" spc="-15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350" spc="-4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35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350" spc="-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350">
                <a:solidFill>
                  <a:srgbClr val="B65341"/>
                </a:solidFill>
                <a:latin typeface="Trebuchet MS"/>
                <a:cs typeface="Trebuchet MS"/>
              </a:rPr>
              <a:t>	</a:t>
            </a:r>
            <a:r>
              <a:rPr dirty="0" sz="1350" spc="-10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350" spc="-5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350" spc="-6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350" spc="5">
                <a:solidFill>
                  <a:srgbClr val="B65341"/>
                </a:solidFill>
                <a:latin typeface="Trebuchet MS"/>
                <a:cs typeface="Trebuchet MS"/>
              </a:rPr>
              <a:t>h  </a:t>
            </a:r>
            <a:r>
              <a:rPr dirty="0" sz="1350" spc="-30">
                <a:solidFill>
                  <a:srgbClr val="B65341"/>
                </a:solidFill>
                <a:latin typeface="Trebuchet MS"/>
                <a:cs typeface="Trebuchet MS"/>
              </a:rPr>
              <a:t>performance.</a:t>
            </a:r>
            <a:endParaRPr sz="1350">
              <a:latin typeface="Trebuchet MS"/>
              <a:cs typeface="Trebuchet MS"/>
            </a:endParaRPr>
          </a:p>
          <a:p>
            <a:pPr marL="154305" indent="-142240">
              <a:lnSpc>
                <a:spcPct val="100000"/>
              </a:lnSpc>
              <a:spcBef>
                <a:spcPts val="60"/>
              </a:spcBef>
              <a:buSzPct val="93939"/>
              <a:buAutoNum type="arabicPeriod" startAt="7"/>
              <a:tabLst>
                <a:tab pos="154940" algn="l"/>
              </a:tabLst>
            </a:pPr>
            <a:r>
              <a:rPr dirty="0" sz="1650" spc="15" b="1">
                <a:latin typeface="Trebuchet MS"/>
                <a:cs typeface="Trebuchet MS"/>
              </a:rPr>
              <a:t>Ensemble</a:t>
            </a:r>
            <a:r>
              <a:rPr dirty="0" sz="1650" spc="-20" b="1">
                <a:latin typeface="Trebuchet MS"/>
                <a:cs typeface="Trebuchet MS"/>
              </a:rPr>
              <a:t> </a:t>
            </a:r>
            <a:r>
              <a:rPr dirty="0" sz="1650" spc="5" b="1">
                <a:latin typeface="Trebuchet MS"/>
                <a:cs typeface="Trebuchet MS"/>
              </a:rPr>
              <a:t>Methods: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2462" y="2466648"/>
            <a:ext cx="3901440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83360" algn="l"/>
                <a:tab pos="2200275" algn="l"/>
                <a:tab pos="2581910" algn="l"/>
                <a:tab pos="3419475" algn="l"/>
              </a:tabLst>
            </a:pPr>
            <a:r>
              <a:rPr dirty="0" sz="135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350" spc="-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350" spc="40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350" spc="-4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350" spc="-2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350" spc="40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350" spc="7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350" spc="-3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350" spc="7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350" spc="-15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350" spc="-4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350" spc="-6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350" spc="-4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350" spc="-2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350">
                <a:solidFill>
                  <a:srgbClr val="B65341"/>
                </a:solidFill>
                <a:latin typeface="Trebuchet MS"/>
                <a:cs typeface="Trebuchet MS"/>
              </a:rPr>
              <a:t>	</a:t>
            </a:r>
            <a:r>
              <a:rPr dirty="0" sz="1350" spc="-6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350" spc="-1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35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350" spc="-5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35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350" spc="12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350">
                <a:solidFill>
                  <a:srgbClr val="B65341"/>
                </a:solidFill>
                <a:latin typeface="Trebuchet MS"/>
                <a:cs typeface="Trebuchet MS"/>
              </a:rPr>
              <a:t>	</a:t>
            </a:r>
            <a:r>
              <a:rPr dirty="0" sz="1350" spc="-6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350" spc="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350">
                <a:solidFill>
                  <a:srgbClr val="B65341"/>
                </a:solidFill>
                <a:latin typeface="Trebuchet MS"/>
                <a:cs typeface="Trebuchet MS"/>
              </a:rPr>
              <a:t>	</a:t>
            </a:r>
            <a:r>
              <a:rPr dirty="0" sz="1350" spc="-5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350" spc="-15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350" spc="40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350" spc="-4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350" spc="-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350" spc="-10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350" spc="-4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350">
                <a:solidFill>
                  <a:srgbClr val="B65341"/>
                </a:solidFill>
                <a:latin typeface="Trebuchet MS"/>
                <a:cs typeface="Trebuchet MS"/>
              </a:rPr>
              <a:t>	</a:t>
            </a:r>
            <a:r>
              <a:rPr dirty="0" sz="1350" spc="-15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350" spc="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350" spc="4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350" spc="-4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350" spc="-6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1675" y="3237640"/>
            <a:ext cx="553720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77900" algn="l"/>
                <a:tab pos="1457960" algn="l"/>
                <a:tab pos="2595880" algn="l"/>
                <a:tab pos="2979420" algn="l"/>
                <a:tab pos="3872229" algn="l"/>
                <a:tab pos="4678045" algn="l"/>
                <a:tab pos="5057775" algn="l"/>
              </a:tabLst>
            </a:pPr>
            <a:r>
              <a:rPr dirty="0" sz="1500" spc="13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500" spc="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500" spc="-15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500" spc="4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500" spc="-5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50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500" spc="-4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500">
                <a:solidFill>
                  <a:srgbClr val="B65341"/>
                </a:solidFill>
                <a:latin typeface="Trebuchet MS"/>
                <a:cs typeface="Trebuchet MS"/>
              </a:rPr>
              <a:t>	</a:t>
            </a:r>
            <a:r>
              <a:rPr dirty="0" sz="1500" spc="-6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50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500" spc="-4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500">
                <a:solidFill>
                  <a:srgbClr val="B65341"/>
                </a:solidFill>
                <a:latin typeface="Trebuchet MS"/>
                <a:cs typeface="Trebuchet MS"/>
              </a:rPr>
              <a:t>	</a:t>
            </a:r>
            <a:r>
              <a:rPr dirty="0" sz="1500" spc="4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500" spc="-5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500" spc="-4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500" spc="4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500" spc="-5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500" spc="-6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500" spc="-6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500" spc="-5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500" spc="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50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50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500">
                <a:solidFill>
                  <a:srgbClr val="B65341"/>
                </a:solidFill>
                <a:latin typeface="Trebuchet MS"/>
                <a:cs typeface="Trebuchet MS"/>
              </a:rPr>
              <a:t>	</a:t>
            </a:r>
            <a:r>
              <a:rPr dirty="0" sz="1500" spc="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500" spc="1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500">
                <a:solidFill>
                  <a:srgbClr val="B65341"/>
                </a:solidFill>
                <a:latin typeface="Trebuchet MS"/>
                <a:cs typeface="Trebuchet MS"/>
              </a:rPr>
              <a:t>	</a:t>
            </a:r>
            <a:r>
              <a:rPr dirty="0" sz="1500" spc="-15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500" spc="-1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500" spc="-7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500" spc="-6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500" spc="-5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500" spc="4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500" spc="-7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500" spc="-4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500">
                <a:solidFill>
                  <a:srgbClr val="B65341"/>
                </a:solidFill>
                <a:latin typeface="Trebuchet MS"/>
                <a:cs typeface="Trebuchet MS"/>
              </a:rPr>
              <a:t>	</a:t>
            </a:r>
            <a:r>
              <a:rPr dirty="0" sz="1500" spc="-15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500" spc="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500" spc="4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500" spc="-4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500" spc="-7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50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500">
                <a:solidFill>
                  <a:srgbClr val="B65341"/>
                </a:solidFill>
                <a:latin typeface="Trebuchet MS"/>
                <a:cs typeface="Trebuchet MS"/>
              </a:rPr>
              <a:t>	</a:t>
            </a:r>
            <a:r>
              <a:rPr dirty="0" sz="1500" spc="-6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500" spc="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500">
                <a:solidFill>
                  <a:srgbClr val="B65341"/>
                </a:solidFill>
                <a:latin typeface="Trebuchet MS"/>
                <a:cs typeface="Trebuchet MS"/>
              </a:rPr>
              <a:t>	</a:t>
            </a:r>
            <a:r>
              <a:rPr dirty="0" sz="1500" spc="4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500" spc="5">
                <a:solidFill>
                  <a:srgbClr val="B65341"/>
                </a:solidFill>
                <a:latin typeface="Trebuchet MS"/>
                <a:cs typeface="Trebuchet MS"/>
              </a:rPr>
              <a:t>oo</a:t>
            </a:r>
            <a:r>
              <a:rPr dirty="0" sz="1500" spc="-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500" spc="-50">
                <a:solidFill>
                  <a:srgbClr val="B65341"/>
                </a:solidFill>
                <a:latin typeface="Trebuchet MS"/>
                <a:cs typeface="Trebuchet MS"/>
              </a:rPr>
              <a:t>t  </a:t>
            </a:r>
            <a:r>
              <a:rPr dirty="0" sz="1500" spc="-10">
                <a:solidFill>
                  <a:srgbClr val="B65341"/>
                </a:solidFill>
                <a:latin typeface="Trebuchet MS"/>
                <a:cs typeface="Trebuchet MS"/>
              </a:rPr>
              <a:t>performance</a:t>
            </a:r>
            <a:r>
              <a:rPr dirty="0" sz="1500" spc="1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B65341"/>
                </a:solidFill>
                <a:latin typeface="Trebuchet MS"/>
                <a:cs typeface="Trebuchet MS"/>
              </a:rPr>
              <a:t>further.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335" y="435922"/>
            <a:ext cx="6116320" cy="3136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6530" indent="-109220">
              <a:lnSpc>
                <a:spcPct val="100000"/>
              </a:lnSpc>
              <a:spcBef>
                <a:spcPts val="95"/>
              </a:spcBef>
              <a:buSzPct val="93939"/>
              <a:buAutoNum type="arabicPeriod"/>
              <a:tabLst>
                <a:tab pos="177165" algn="l"/>
              </a:tabLst>
            </a:pPr>
            <a:r>
              <a:rPr dirty="0" sz="1650" spc="110" b="1">
                <a:latin typeface="Trebuchet MS"/>
                <a:cs typeface="Trebuchet MS"/>
              </a:rPr>
              <a:t>Data</a:t>
            </a:r>
            <a:r>
              <a:rPr dirty="0" sz="1650" spc="20" b="1">
                <a:latin typeface="Trebuchet MS"/>
                <a:cs typeface="Trebuchet MS"/>
              </a:rPr>
              <a:t> </a:t>
            </a:r>
            <a:r>
              <a:rPr dirty="0" sz="1650" spc="-55" b="1">
                <a:latin typeface="Trebuchet MS"/>
                <a:cs typeface="Trebuchet MS"/>
              </a:rPr>
              <a:t>collection:</a:t>
            </a:r>
            <a:endParaRPr sz="1650">
              <a:latin typeface="Trebuchet MS"/>
              <a:cs typeface="Trebuchet MS"/>
            </a:endParaRPr>
          </a:p>
          <a:p>
            <a:pPr algn="just" marL="570865" marR="149860">
              <a:lnSpc>
                <a:spcPts val="1280"/>
              </a:lnSpc>
              <a:spcBef>
                <a:spcPts val="1160"/>
              </a:spcBef>
            </a:pPr>
            <a:r>
              <a:rPr dirty="0" sz="1250" spc="15">
                <a:solidFill>
                  <a:srgbClr val="B65341"/>
                </a:solidFill>
                <a:latin typeface="Trebuchet MS"/>
                <a:cs typeface="Trebuchet MS"/>
              </a:rPr>
              <a:t>You </a:t>
            </a:r>
            <a:r>
              <a:rPr dirty="0" sz="1250" spc="5">
                <a:solidFill>
                  <a:srgbClr val="B65341"/>
                </a:solidFill>
                <a:latin typeface="Trebuchet MS"/>
                <a:cs typeface="Trebuchet MS"/>
              </a:rPr>
              <a:t>need </a:t>
            </a:r>
            <a:r>
              <a:rPr dirty="0" sz="1250" spc="85">
                <a:solidFill>
                  <a:srgbClr val="B65341"/>
                </a:solidFill>
                <a:latin typeface="Trebuchet MS"/>
                <a:cs typeface="Trebuchet MS"/>
              </a:rPr>
              <a:t>a </a:t>
            </a:r>
            <a:r>
              <a:rPr dirty="0" sz="1250" spc="15">
                <a:solidFill>
                  <a:srgbClr val="B65341"/>
                </a:solidFill>
                <a:latin typeface="Trebuchet MS"/>
                <a:cs typeface="Trebuchet MS"/>
              </a:rPr>
              <a:t>dataset of </a:t>
            </a:r>
            <a:r>
              <a:rPr dirty="0" sz="1250" spc="5">
                <a:solidFill>
                  <a:srgbClr val="B65341"/>
                </a:solidFill>
                <a:latin typeface="Trebuchet MS"/>
                <a:cs typeface="Trebuchet MS"/>
              </a:rPr>
              <a:t>labeled </a:t>
            </a:r>
            <a:r>
              <a:rPr dirty="0" sz="1250" spc="-5">
                <a:solidFill>
                  <a:srgbClr val="B65341"/>
                </a:solidFill>
                <a:latin typeface="Trebuchet MS"/>
                <a:cs typeface="Trebuchet MS"/>
              </a:rPr>
              <a:t>real </a:t>
            </a:r>
            <a:r>
              <a:rPr dirty="0" sz="1250" spc="50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250" spc="5">
                <a:solidFill>
                  <a:srgbClr val="B65341"/>
                </a:solidFill>
                <a:latin typeface="Trebuchet MS"/>
                <a:cs typeface="Trebuchet MS"/>
              </a:rPr>
              <a:t>fake </a:t>
            </a:r>
            <a:r>
              <a:rPr dirty="0" sz="1250" spc="-25">
                <a:solidFill>
                  <a:srgbClr val="B65341"/>
                </a:solidFill>
                <a:latin typeface="Trebuchet MS"/>
                <a:cs typeface="Trebuchet MS"/>
              </a:rPr>
              <a:t>news </a:t>
            </a:r>
            <a:r>
              <a:rPr dirty="0" sz="1250" spc="-45">
                <a:solidFill>
                  <a:srgbClr val="B65341"/>
                </a:solidFill>
                <a:latin typeface="Trebuchet MS"/>
                <a:cs typeface="Trebuchet MS"/>
              </a:rPr>
              <a:t>articles. </a:t>
            </a:r>
            <a:r>
              <a:rPr dirty="0" sz="1250" spc="30">
                <a:solidFill>
                  <a:srgbClr val="B65341"/>
                </a:solidFill>
                <a:latin typeface="Trebuchet MS"/>
                <a:cs typeface="Trebuchet MS"/>
              </a:rPr>
              <a:t>Datasets </a:t>
            </a:r>
            <a:r>
              <a:rPr dirty="0" sz="1250" spc="-35">
                <a:solidFill>
                  <a:srgbClr val="B65341"/>
                </a:solidFill>
                <a:latin typeface="Trebuchet MS"/>
                <a:cs typeface="Trebuchet MS"/>
              </a:rPr>
              <a:t>like </a:t>
            </a:r>
            <a:r>
              <a:rPr dirty="0" sz="1250" spc="-3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60">
                <a:solidFill>
                  <a:srgbClr val="B65341"/>
                </a:solidFill>
                <a:latin typeface="Trebuchet MS"/>
                <a:cs typeface="Trebuchet MS"/>
              </a:rPr>
              <a:t>LIAR-PLUS, </a:t>
            </a:r>
            <a:r>
              <a:rPr dirty="0" sz="1250" spc="15">
                <a:solidFill>
                  <a:srgbClr val="B65341"/>
                </a:solidFill>
                <a:latin typeface="Trebuchet MS"/>
                <a:cs typeface="Trebuchet MS"/>
              </a:rPr>
              <a:t>FakeNewsNet, </a:t>
            </a:r>
            <a:r>
              <a:rPr dirty="0" sz="1250" spc="5">
                <a:solidFill>
                  <a:srgbClr val="B65341"/>
                </a:solidFill>
                <a:latin typeface="Trebuchet MS"/>
                <a:cs typeface="Trebuchet MS"/>
              </a:rPr>
              <a:t>or </a:t>
            </a:r>
            <a:r>
              <a:rPr dirty="0" sz="1250" spc="50">
                <a:solidFill>
                  <a:srgbClr val="B65341"/>
                </a:solidFill>
                <a:latin typeface="Trebuchet MS"/>
                <a:cs typeface="Trebuchet MS"/>
              </a:rPr>
              <a:t>Kaggle's </a:t>
            </a:r>
            <a:r>
              <a:rPr dirty="0" sz="1250" spc="15">
                <a:solidFill>
                  <a:srgbClr val="B65341"/>
                </a:solidFill>
                <a:latin typeface="Trebuchet MS"/>
                <a:cs typeface="Trebuchet MS"/>
              </a:rPr>
              <a:t>Fake </a:t>
            </a:r>
            <a:r>
              <a:rPr dirty="0" sz="1250" spc="40">
                <a:solidFill>
                  <a:srgbClr val="B65341"/>
                </a:solidFill>
                <a:latin typeface="Trebuchet MS"/>
                <a:cs typeface="Trebuchet MS"/>
              </a:rPr>
              <a:t>News </a:t>
            </a:r>
            <a:r>
              <a:rPr dirty="0" sz="1250" spc="25">
                <a:solidFill>
                  <a:srgbClr val="B65341"/>
                </a:solidFill>
                <a:latin typeface="Trebuchet MS"/>
                <a:cs typeface="Trebuchet MS"/>
              </a:rPr>
              <a:t>Challenge </a:t>
            </a:r>
            <a:r>
              <a:rPr dirty="0" sz="1250" spc="15">
                <a:solidFill>
                  <a:srgbClr val="B65341"/>
                </a:solidFill>
                <a:latin typeface="Trebuchet MS"/>
                <a:cs typeface="Trebuchet MS"/>
              </a:rPr>
              <a:t>dataset </a:t>
            </a:r>
            <a:r>
              <a:rPr dirty="0" sz="1250" spc="10">
                <a:solidFill>
                  <a:srgbClr val="B65341"/>
                </a:solidFill>
                <a:latin typeface="Trebuchet MS"/>
                <a:cs typeface="Trebuchet MS"/>
              </a:rPr>
              <a:t>are </a:t>
            </a:r>
            <a:r>
              <a:rPr dirty="0" sz="1250" spc="1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-5">
                <a:solidFill>
                  <a:srgbClr val="B65341"/>
                </a:solidFill>
                <a:latin typeface="Trebuchet MS"/>
                <a:cs typeface="Trebuchet MS"/>
              </a:rPr>
              <a:t>commonly</a:t>
            </a:r>
            <a:r>
              <a:rPr dirty="0" sz="125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-45">
                <a:solidFill>
                  <a:srgbClr val="B65341"/>
                </a:solidFill>
                <a:latin typeface="Trebuchet MS"/>
                <a:cs typeface="Trebuchet MS"/>
              </a:rPr>
              <a:t>used.</a:t>
            </a: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rebuchet MS"/>
              <a:cs typeface="Trebuchet MS"/>
            </a:endParaRPr>
          </a:p>
          <a:p>
            <a:pPr marL="170815" indent="-158750">
              <a:lnSpc>
                <a:spcPct val="100000"/>
              </a:lnSpc>
              <a:buSzPct val="93939"/>
              <a:buAutoNum type="arabicPeriod" startAt="2"/>
              <a:tabLst>
                <a:tab pos="171450" algn="l"/>
              </a:tabLst>
            </a:pPr>
            <a:r>
              <a:rPr dirty="0" sz="1650" spc="110" b="1">
                <a:latin typeface="Trebuchet MS"/>
                <a:cs typeface="Trebuchet MS"/>
              </a:rPr>
              <a:t>Data</a:t>
            </a:r>
            <a:r>
              <a:rPr dirty="0" sz="1650" spc="20" b="1">
                <a:latin typeface="Trebuchet MS"/>
                <a:cs typeface="Trebuchet MS"/>
              </a:rPr>
              <a:t> </a:t>
            </a:r>
            <a:r>
              <a:rPr dirty="0" sz="1650" spc="-20" b="1">
                <a:latin typeface="Trebuchet MS"/>
                <a:cs typeface="Trebuchet MS"/>
              </a:rPr>
              <a:t>Preprocessing:</a:t>
            </a:r>
            <a:endParaRPr sz="1650">
              <a:latin typeface="Trebuchet MS"/>
              <a:cs typeface="Trebuchet MS"/>
            </a:endParaRPr>
          </a:p>
          <a:p>
            <a:pPr algn="just" marL="576580" marR="10795">
              <a:lnSpc>
                <a:spcPct val="105000"/>
              </a:lnSpc>
              <a:spcBef>
                <a:spcPts val="925"/>
              </a:spcBef>
            </a:pPr>
            <a:r>
              <a:rPr dirty="0" sz="1250" spc="-30">
                <a:solidFill>
                  <a:srgbClr val="B65341"/>
                </a:solidFill>
                <a:latin typeface="Trebuchet MS"/>
                <a:cs typeface="Trebuchet MS"/>
              </a:rPr>
              <a:t>Tokenization, </a:t>
            </a:r>
            <a:r>
              <a:rPr dirty="0" sz="1250" spc="10">
                <a:solidFill>
                  <a:srgbClr val="B65341"/>
                </a:solidFill>
                <a:latin typeface="Trebuchet MS"/>
                <a:cs typeface="Trebuchet MS"/>
              </a:rPr>
              <a:t>stop </a:t>
            </a:r>
            <a:r>
              <a:rPr dirty="0" sz="1250" spc="-15">
                <a:solidFill>
                  <a:srgbClr val="B65341"/>
                </a:solidFill>
                <a:latin typeface="Trebuchet MS"/>
                <a:cs typeface="Trebuchet MS"/>
              </a:rPr>
              <a:t>word </a:t>
            </a:r>
            <a:r>
              <a:rPr dirty="0" sz="1250" spc="-30">
                <a:solidFill>
                  <a:srgbClr val="B65341"/>
                </a:solidFill>
                <a:latin typeface="Trebuchet MS"/>
                <a:cs typeface="Trebuchet MS"/>
              </a:rPr>
              <a:t>removal, </a:t>
            </a:r>
            <a:r>
              <a:rPr dirty="0" sz="1250" spc="50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250" spc="-10">
                <a:solidFill>
                  <a:srgbClr val="B65341"/>
                </a:solidFill>
                <a:latin typeface="Trebuchet MS"/>
                <a:cs typeface="Trebuchet MS"/>
              </a:rPr>
              <a:t>stemming/lemmatization </a:t>
            </a:r>
            <a:r>
              <a:rPr dirty="0" sz="1250" spc="10">
                <a:solidFill>
                  <a:srgbClr val="B65341"/>
                </a:solidFill>
                <a:latin typeface="Trebuchet MS"/>
                <a:cs typeface="Trebuchet MS"/>
              </a:rPr>
              <a:t>are </a:t>
            </a:r>
            <a:r>
              <a:rPr dirty="0" sz="1250" spc="-35">
                <a:solidFill>
                  <a:srgbClr val="B65341"/>
                </a:solidFill>
                <a:latin typeface="Trebuchet MS"/>
                <a:cs typeface="Trebuchet MS"/>
              </a:rPr>
              <a:t>essential. </a:t>
            </a:r>
            <a:r>
              <a:rPr dirty="0" sz="1250" spc="-3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10">
                <a:solidFill>
                  <a:srgbClr val="B65341"/>
                </a:solidFill>
                <a:latin typeface="Trebuchet MS"/>
                <a:cs typeface="Trebuchet MS"/>
              </a:rPr>
              <a:t>Python</a:t>
            </a:r>
            <a:r>
              <a:rPr dirty="0" sz="1250" spc="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-5">
                <a:solidFill>
                  <a:srgbClr val="B65341"/>
                </a:solidFill>
                <a:latin typeface="Trebuchet MS"/>
                <a:cs typeface="Trebuchet MS"/>
              </a:rPr>
              <a:t>libraries</a:t>
            </a:r>
            <a:r>
              <a:rPr dirty="0" sz="1250" spc="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-5">
                <a:solidFill>
                  <a:srgbClr val="B65341"/>
                </a:solidFill>
                <a:latin typeface="Trebuchet MS"/>
                <a:cs typeface="Trebuchet MS"/>
              </a:rPr>
              <a:t>such</a:t>
            </a:r>
            <a:r>
              <a:rPr dirty="0" sz="1250" spc="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45">
                <a:solidFill>
                  <a:srgbClr val="B65341"/>
                </a:solidFill>
                <a:latin typeface="Trebuchet MS"/>
                <a:cs typeface="Trebuchet MS"/>
              </a:rPr>
              <a:t>as</a:t>
            </a:r>
            <a:r>
              <a:rPr dirty="0" sz="1250" spc="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114">
                <a:solidFill>
                  <a:srgbClr val="B65341"/>
                </a:solidFill>
                <a:latin typeface="Trebuchet MS"/>
                <a:cs typeface="Trebuchet MS"/>
              </a:rPr>
              <a:t>NLTK</a:t>
            </a:r>
            <a:r>
              <a:rPr dirty="0" sz="1250" spc="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5">
                <a:solidFill>
                  <a:srgbClr val="B65341"/>
                </a:solidFill>
                <a:latin typeface="Trebuchet MS"/>
                <a:cs typeface="Trebuchet MS"/>
              </a:rPr>
              <a:t>or</a:t>
            </a:r>
            <a:r>
              <a:rPr dirty="0" sz="1250" spc="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55">
                <a:solidFill>
                  <a:srgbClr val="B65341"/>
                </a:solidFill>
                <a:latin typeface="Trebuchet MS"/>
                <a:cs typeface="Trebuchet MS"/>
              </a:rPr>
              <a:t>spaCy</a:t>
            </a:r>
            <a:r>
              <a:rPr dirty="0" sz="1250" spc="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20">
                <a:solidFill>
                  <a:srgbClr val="B65341"/>
                </a:solidFill>
                <a:latin typeface="Trebuchet MS"/>
                <a:cs typeface="Trebuchet MS"/>
              </a:rPr>
              <a:t>can</a:t>
            </a:r>
            <a:r>
              <a:rPr dirty="0" sz="1250" spc="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15">
                <a:solidFill>
                  <a:srgbClr val="B65341"/>
                </a:solidFill>
                <a:latin typeface="Trebuchet MS"/>
                <a:cs typeface="Trebuchet MS"/>
              </a:rPr>
              <a:t>be</a:t>
            </a:r>
            <a:r>
              <a:rPr dirty="0" sz="1250" spc="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10">
                <a:solidFill>
                  <a:srgbClr val="B65341"/>
                </a:solidFill>
                <a:latin typeface="Trebuchet MS"/>
                <a:cs typeface="Trebuchet MS"/>
              </a:rPr>
              <a:t>used</a:t>
            </a:r>
            <a:r>
              <a:rPr dirty="0" sz="1250" spc="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>
                <a:solidFill>
                  <a:srgbClr val="B65341"/>
                </a:solidFill>
                <a:latin typeface="Trebuchet MS"/>
                <a:cs typeface="Trebuchet MS"/>
              </a:rPr>
              <a:t>for</a:t>
            </a:r>
            <a:r>
              <a:rPr dirty="0" sz="1250" spc="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-40">
                <a:solidFill>
                  <a:srgbClr val="B65341"/>
                </a:solidFill>
                <a:latin typeface="Trebuchet MS"/>
                <a:cs typeface="Trebuchet MS"/>
              </a:rPr>
              <a:t>text</a:t>
            </a:r>
            <a:r>
              <a:rPr dirty="0" sz="1250" spc="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-15">
                <a:solidFill>
                  <a:srgbClr val="B65341"/>
                </a:solidFill>
                <a:latin typeface="Trebuchet MS"/>
                <a:cs typeface="Trebuchet MS"/>
              </a:rPr>
              <a:t>processing.</a:t>
            </a: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 marL="210185" indent="-147320">
              <a:lnSpc>
                <a:spcPct val="100000"/>
              </a:lnSpc>
              <a:spcBef>
                <a:spcPts val="760"/>
              </a:spcBef>
              <a:buSzPct val="93939"/>
              <a:buAutoNum type="arabicPeriod" startAt="3"/>
              <a:tabLst>
                <a:tab pos="210820" algn="l"/>
              </a:tabLst>
            </a:pPr>
            <a:r>
              <a:rPr dirty="0" sz="1650" spc="-15" b="1">
                <a:latin typeface="Trebuchet MS"/>
                <a:cs typeface="Trebuchet MS"/>
              </a:rPr>
              <a:t>Feature</a:t>
            </a:r>
            <a:r>
              <a:rPr dirty="0" sz="1650" spc="10" b="1">
                <a:latin typeface="Trebuchet MS"/>
                <a:cs typeface="Trebuchet MS"/>
              </a:rPr>
              <a:t> </a:t>
            </a:r>
            <a:r>
              <a:rPr dirty="0" sz="1650" spc="-25" b="1">
                <a:latin typeface="Trebuchet MS"/>
                <a:cs typeface="Trebuchet MS"/>
              </a:rPr>
              <a:t>Extraction:</a:t>
            </a:r>
            <a:endParaRPr sz="1650">
              <a:latin typeface="Trebuchet MS"/>
              <a:cs typeface="Trebuchet MS"/>
            </a:endParaRPr>
          </a:p>
          <a:p>
            <a:pPr algn="just" marL="582295" marR="5080">
              <a:lnSpc>
                <a:spcPct val="102499"/>
              </a:lnSpc>
              <a:spcBef>
                <a:spcPts val="1410"/>
              </a:spcBef>
            </a:pPr>
            <a:r>
              <a:rPr dirty="0" sz="1250" spc="10">
                <a:solidFill>
                  <a:srgbClr val="B65341"/>
                </a:solidFill>
                <a:latin typeface="Trebuchet MS"/>
                <a:cs typeface="Trebuchet MS"/>
              </a:rPr>
              <a:t>Convert</a:t>
            </a:r>
            <a:r>
              <a:rPr dirty="0" sz="1250" spc="1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-40">
                <a:solidFill>
                  <a:srgbClr val="B65341"/>
                </a:solidFill>
                <a:latin typeface="Trebuchet MS"/>
                <a:cs typeface="Trebuchet MS"/>
              </a:rPr>
              <a:t>text</a:t>
            </a:r>
            <a:r>
              <a:rPr dirty="0" sz="1250" spc="-3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45">
                <a:solidFill>
                  <a:srgbClr val="B65341"/>
                </a:solidFill>
                <a:latin typeface="Trebuchet MS"/>
                <a:cs typeface="Trebuchet MS"/>
              </a:rPr>
              <a:t>data </a:t>
            </a:r>
            <a:r>
              <a:rPr dirty="0" sz="1250" spc="-15">
                <a:solidFill>
                  <a:srgbClr val="B65341"/>
                </a:solidFill>
                <a:latin typeface="Trebuchet MS"/>
                <a:cs typeface="Trebuchet MS"/>
              </a:rPr>
              <a:t>into</a:t>
            </a:r>
            <a:r>
              <a:rPr dirty="0" sz="1250" spc="-10">
                <a:solidFill>
                  <a:srgbClr val="B65341"/>
                </a:solidFill>
                <a:latin typeface="Trebuchet MS"/>
                <a:cs typeface="Trebuchet MS"/>
              </a:rPr>
              <a:t> numerical</a:t>
            </a:r>
            <a:r>
              <a:rPr dirty="0" sz="1250" spc="-5">
                <a:solidFill>
                  <a:srgbClr val="B65341"/>
                </a:solidFill>
                <a:latin typeface="Trebuchet MS"/>
                <a:cs typeface="Trebuchet MS"/>
              </a:rPr>
              <a:t> features</a:t>
            </a:r>
            <a:r>
              <a:rPr dirty="0" sz="125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25">
                <a:solidFill>
                  <a:srgbClr val="B65341"/>
                </a:solidFill>
                <a:latin typeface="Trebuchet MS"/>
                <a:cs typeface="Trebuchet MS"/>
              </a:rPr>
              <a:t>using </a:t>
            </a:r>
            <a:r>
              <a:rPr dirty="0" sz="1250" spc="-10">
                <a:solidFill>
                  <a:srgbClr val="B65341"/>
                </a:solidFill>
                <a:latin typeface="Trebuchet MS"/>
                <a:cs typeface="Trebuchet MS"/>
              </a:rPr>
              <a:t>techniques</a:t>
            </a:r>
            <a:r>
              <a:rPr dirty="0" sz="1250" spc="35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-35">
                <a:solidFill>
                  <a:srgbClr val="B65341"/>
                </a:solidFill>
                <a:latin typeface="Trebuchet MS"/>
                <a:cs typeface="Trebuchet MS"/>
              </a:rPr>
              <a:t>like</a:t>
            </a:r>
            <a:r>
              <a:rPr dirty="0" sz="1250" spc="30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55">
                <a:solidFill>
                  <a:srgbClr val="B65341"/>
                </a:solidFill>
                <a:latin typeface="Trebuchet MS"/>
                <a:cs typeface="Trebuchet MS"/>
              </a:rPr>
              <a:t>TF-IDF </a:t>
            </a:r>
            <a:r>
              <a:rPr dirty="0" sz="1250" spc="6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-20">
                <a:solidFill>
                  <a:srgbClr val="B65341"/>
                </a:solidFill>
                <a:latin typeface="Trebuchet MS"/>
                <a:cs typeface="Trebuchet MS"/>
              </a:rPr>
              <a:t>(Term </a:t>
            </a:r>
            <a:r>
              <a:rPr dirty="0" sz="1250" spc="-5">
                <a:solidFill>
                  <a:srgbClr val="B65341"/>
                </a:solidFill>
                <a:latin typeface="Trebuchet MS"/>
                <a:cs typeface="Trebuchet MS"/>
              </a:rPr>
              <a:t>Frequency-Inverse </a:t>
            </a:r>
            <a:r>
              <a:rPr dirty="0" sz="1250" spc="15">
                <a:solidFill>
                  <a:srgbClr val="B65341"/>
                </a:solidFill>
                <a:latin typeface="Trebuchet MS"/>
                <a:cs typeface="Trebuchet MS"/>
              </a:rPr>
              <a:t>Document </a:t>
            </a:r>
            <a:r>
              <a:rPr dirty="0" sz="1250" spc="5">
                <a:solidFill>
                  <a:srgbClr val="B65341"/>
                </a:solidFill>
                <a:latin typeface="Trebuchet MS"/>
                <a:cs typeface="Trebuchet MS"/>
              </a:rPr>
              <a:t>Frequency) or </a:t>
            </a:r>
            <a:r>
              <a:rPr dirty="0" sz="1250" spc="-15">
                <a:solidFill>
                  <a:srgbClr val="B65341"/>
                </a:solidFill>
                <a:latin typeface="Trebuchet MS"/>
                <a:cs typeface="Trebuchet MS"/>
              </a:rPr>
              <a:t>word </a:t>
            </a:r>
            <a:r>
              <a:rPr dirty="0" sz="1250" spc="20">
                <a:solidFill>
                  <a:srgbClr val="B65341"/>
                </a:solidFill>
                <a:latin typeface="Trebuchet MS"/>
                <a:cs typeface="Trebuchet MS"/>
              </a:rPr>
              <a:t>embeddings </a:t>
            </a:r>
            <a:r>
              <a:rPr dirty="0" sz="1250" spc="-95">
                <a:solidFill>
                  <a:srgbClr val="B65341"/>
                </a:solidFill>
                <a:latin typeface="Trebuchet MS"/>
                <a:cs typeface="Trebuchet MS"/>
              </a:rPr>
              <a:t>(e.g., </a:t>
            </a:r>
            <a:r>
              <a:rPr dirty="0" sz="1250" spc="-9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15">
                <a:solidFill>
                  <a:srgbClr val="B65341"/>
                </a:solidFill>
                <a:latin typeface="Trebuchet MS"/>
                <a:cs typeface="Trebuchet MS"/>
              </a:rPr>
              <a:t>Word2Vec</a:t>
            </a:r>
            <a:r>
              <a:rPr dirty="0" sz="1250" spc="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5">
                <a:solidFill>
                  <a:srgbClr val="B65341"/>
                </a:solidFill>
                <a:latin typeface="Trebuchet MS"/>
                <a:cs typeface="Trebuchet MS"/>
              </a:rPr>
              <a:t>or</a:t>
            </a:r>
            <a:r>
              <a:rPr dirty="0" sz="1250" spc="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50" spc="-20">
                <a:solidFill>
                  <a:srgbClr val="B65341"/>
                </a:solidFill>
                <a:latin typeface="Trebuchet MS"/>
                <a:cs typeface="Trebuchet MS"/>
              </a:rPr>
              <a:t>GloVe).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877" y="0"/>
            <a:ext cx="1943100" cy="3340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45">
                <a:solidFill>
                  <a:srgbClr val="DA7462"/>
                </a:solidFill>
              </a:rPr>
              <a:t>About</a:t>
            </a:r>
            <a:r>
              <a:rPr dirty="0" sz="2000" spc="15">
                <a:solidFill>
                  <a:srgbClr val="DA7462"/>
                </a:solidFill>
              </a:rPr>
              <a:t> </a:t>
            </a:r>
            <a:r>
              <a:rPr dirty="0" sz="2000" spc="5">
                <a:solidFill>
                  <a:srgbClr val="DA7462"/>
                </a:solidFill>
              </a:rPr>
              <a:t>program: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3860" y="3778922"/>
            <a:ext cx="1739264" cy="134620"/>
          </a:xfrm>
          <a:custGeom>
            <a:avLst/>
            <a:gdLst/>
            <a:ahLst/>
            <a:cxnLst/>
            <a:rect l="l" t="t" r="r" b="b"/>
            <a:pathLst>
              <a:path w="1739265" h="134620">
                <a:moveTo>
                  <a:pt x="1739056" y="134094"/>
                </a:moveTo>
                <a:lnTo>
                  <a:pt x="0" y="134094"/>
                </a:lnTo>
                <a:lnTo>
                  <a:pt x="0" y="0"/>
                </a:lnTo>
                <a:lnTo>
                  <a:pt x="1739056" y="0"/>
                </a:lnTo>
                <a:lnTo>
                  <a:pt x="1739056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23860" y="3571"/>
            <a:ext cx="1739264" cy="130175"/>
          </a:xfrm>
          <a:custGeom>
            <a:avLst/>
            <a:gdLst/>
            <a:ahLst/>
            <a:cxnLst/>
            <a:rect l="l" t="t" r="r" b="b"/>
            <a:pathLst>
              <a:path w="1739265" h="130175">
                <a:moveTo>
                  <a:pt x="0" y="0"/>
                </a:moveTo>
                <a:lnTo>
                  <a:pt x="1739056" y="0"/>
                </a:lnTo>
                <a:lnTo>
                  <a:pt x="1739056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4" y="524720"/>
            <a:ext cx="3084016" cy="28158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2372" y="831288"/>
            <a:ext cx="1931035" cy="2311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75"/>
              <a:t>WHAT</a:t>
            </a:r>
            <a:r>
              <a:rPr dirty="0" sz="1350" spc="5"/>
              <a:t> </a:t>
            </a:r>
            <a:r>
              <a:rPr dirty="0" sz="1350" spc="80"/>
              <a:t>IS</a:t>
            </a:r>
            <a:r>
              <a:rPr dirty="0" sz="1350" spc="5"/>
              <a:t> </a:t>
            </a:r>
            <a:r>
              <a:rPr dirty="0" sz="1350" spc="60"/>
              <a:t>FAKE</a:t>
            </a:r>
            <a:r>
              <a:rPr dirty="0" sz="1350" spc="5"/>
              <a:t> </a:t>
            </a:r>
            <a:r>
              <a:rPr dirty="0" sz="1350" spc="135"/>
              <a:t>NEWS?</a:t>
            </a:r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719171" y="1218996"/>
            <a:ext cx="2515870" cy="13138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30"/>
              </a:spcBef>
            </a:pP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Fake 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news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refers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to </a:t>
            </a:r>
            <a:r>
              <a:rPr dirty="0" sz="1050" spc="-55" i="1">
                <a:solidFill>
                  <a:srgbClr val="B65341"/>
                </a:solidFill>
                <a:latin typeface="Trebuchet MS"/>
                <a:cs typeface="Trebuchet MS"/>
              </a:rPr>
              <a:t>deliberately </a:t>
            </a:r>
            <a:r>
              <a:rPr dirty="0" sz="1050" spc="-40" i="1">
                <a:solidFill>
                  <a:srgbClr val="B65341"/>
                </a:solidFill>
                <a:latin typeface="Trebuchet MS"/>
                <a:cs typeface="Trebuchet MS"/>
              </a:rPr>
              <a:t>false </a:t>
            </a:r>
            <a:r>
              <a:rPr dirty="0" sz="1050" spc="-50" i="1">
                <a:solidFill>
                  <a:srgbClr val="B65341"/>
                </a:solidFill>
                <a:latin typeface="Trebuchet MS"/>
                <a:cs typeface="Trebuchet MS"/>
              </a:rPr>
              <a:t>or </a:t>
            </a:r>
            <a:r>
              <a:rPr dirty="0" sz="1050" spc="-4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misleading </a:t>
            </a:r>
            <a:r>
              <a:rPr dirty="0" sz="1050" spc="-55" i="1">
                <a:solidFill>
                  <a:srgbClr val="B65341"/>
                </a:solidFill>
                <a:latin typeface="Trebuchet MS"/>
                <a:cs typeface="Trebuchet MS"/>
              </a:rPr>
              <a:t>information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presented </a:t>
            </a:r>
            <a:r>
              <a:rPr dirty="0" sz="1050" spc="45">
                <a:solidFill>
                  <a:srgbClr val="B65341"/>
                </a:solidFill>
                <a:latin typeface="Trebuchet MS"/>
                <a:cs typeface="Trebuchet MS"/>
              </a:rPr>
              <a:t>as </a:t>
            </a:r>
            <a:r>
              <a:rPr dirty="0" sz="1050" spc="5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nu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50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dirty="0" sz="1050" spc="5">
                <a:solidFill>
                  <a:srgbClr val="B65341"/>
                </a:solidFill>
                <a:latin typeface="Trebuchet MS"/>
                <a:cs typeface="Trebuchet MS"/>
              </a:rPr>
              <a:t>and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manipulate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public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opinion.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With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the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rise </a:t>
            </a:r>
            <a:r>
              <a:rPr dirty="0" sz="1050" spc="-30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of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social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media </a:t>
            </a:r>
            <a:r>
              <a:rPr dirty="0" sz="1050" spc="5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digital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platforms,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fake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ﬁ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ll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  <a:p>
            <a:pPr algn="ctr" marL="93345" marR="85725">
              <a:lnSpc>
                <a:spcPct val="101200"/>
              </a:lnSpc>
            </a:pP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This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slide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will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delve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into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the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various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forms </a:t>
            </a:r>
            <a:r>
              <a:rPr dirty="0" sz="1050" spc="-30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9415" y="1240949"/>
            <a:ext cx="2503805" cy="1309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299"/>
              </a:lnSpc>
              <a:spcBef>
                <a:spcPts val="95"/>
              </a:spcBef>
            </a:pP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Natural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rebuchet MS"/>
                <a:cs typeface="Trebuchet MS"/>
              </a:rPr>
              <a:t>Language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Processing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(NLP)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plays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a </a:t>
            </a:r>
            <a:r>
              <a:rPr dirty="0" sz="1050" spc="-30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30" i="1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160" i="1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 i="1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30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60" i="1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i="1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40" i="1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30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0" i="1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40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35" i="1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50" i="1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dirty="0" sz="1050" spc="-5" i="1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60" i="1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10" i="1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60" i="1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50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z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x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P 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tt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c 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10">
                <a:solidFill>
                  <a:srgbClr val="B65341"/>
                </a:solidFill>
                <a:latin typeface="Trebuchet MS"/>
                <a:cs typeface="Trebuchet MS"/>
              </a:rPr>
              <a:t>t 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indicate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the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presence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of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fake news. 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This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x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q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0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4738" y="814620"/>
            <a:ext cx="1640839" cy="2311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80"/>
              <a:t>THE</a:t>
            </a:r>
            <a:r>
              <a:rPr dirty="0" sz="1350" spc="5"/>
              <a:t> </a:t>
            </a:r>
            <a:r>
              <a:rPr dirty="0" sz="1350" spc="125"/>
              <a:t>ROLE</a:t>
            </a:r>
            <a:r>
              <a:rPr dirty="0" sz="1350" spc="5"/>
              <a:t> </a:t>
            </a:r>
            <a:r>
              <a:rPr dirty="0" sz="1350" spc="105"/>
              <a:t>OF</a:t>
            </a:r>
            <a:r>
              <a:rPr dirty="0" sz="1350" spc="10"/>
              <a:t> </a:t>
            </a:r>
            <a:r>
              <a:rPr dirty="0" sz="1350" spc="140"/>
              <a:t>NLP</a:t>
            </a:r>
            <a:endParaRPr sz="13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3137" y="546892"/>
            <a:ext cx="2514599" cy="28253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342" y="1240949"/>
            <a:ext cx="2535555" cy="1147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00200"/>
              </a:lnSpc>
              <a:spcBef>
                <a:spcPts val="95"/>
              </a:spcBef>
            </a:pP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ll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0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vital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for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training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fake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news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detection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models. </a:t>
            </a:r>
            <a:r>
              <a:rPr dirty="0" sz="1050" spc="-30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This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slide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will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15">
                <a:solidFill>
                  <a:srgbClr val="B65341"/>
                </a:solidFill>
                <a:latin typeface="Trebuchet MS"/>
                <a:cs typeface="Trebuchet MS"/>
              </a:rPr>
              <a:t>discuss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the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challenges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of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data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ll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90">
                <a:solidFill>
                  <a:srgbClr val="B65341"/>
                </a:solidFill>
                <a:latin typeface="Trebuchet MS"/>
                <a:cs typeface="Trebuchet MS"/>
              </a:rPr>
              <a:t>f  </a:t>
            </a:r>
            <a:r>
              <a:rPr dirty="0" sz="1050" spc="-5" i="1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100" i="1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" i="1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100" i="1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10" i="1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 i="1">
                <a:solidFill>
                  <a:srgbClr val="B65341"/>
                </a:solidFill>
                <a:latin typeface="Trebuchet MS"/>
                <a:cs typeface="Trebuchet MS"/>
              </a:rPr>
              <a:t>ss</a:t>
            </a:r>
            <a:r>
              <a:rPr dirty="0" sz="1050" spc="-50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 i="1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60" i="1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10" i="1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30" i="1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0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 i="1">
                <a:solidFill>
                  <a:srgbClr val="B65341"/>
                </a:solidFill>
                <a:latin typeface="Trebuchet MS"/>
                <a:cs typeface="Trebuchet MS"/>
              </a:rPr>
              <a:t>q</a:t>
            </a:r>
            <a:r>
              <a:rPr dirty="0" sz="1050" spc="-30" i="1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x</a:t>
            </a:r>
            <a:r>
              <a:rPr dirty="0" sz="1050" spc="-110">
                <a:solidFill>
                  <a:srgbClr val="B65341"/>
                </a:solidFill>
                <a:latin typeface="Trebuchet MS"/>
                <a:cs typeface="Trebuchet MS"/>
              </a:rPr>
              <a:t>t 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cleaning,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tokenization, </a:t>
            </a:r>
            <a:r>
              <a:rPr dirty="0" sz="1050" spc="5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stop-word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removal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in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preparing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the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data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for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analysis.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338" y="833664"/>
            <a:ext cx="3470275" cy="2197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30"/>
              <a:t>DATA </a:t>
            </a:r>
            <a:r>
              <a:rPr dirty="0" sz="1250" spc="130"/>
              <a:t>COLLECTION</a:t>
            </a:r>
            <a:r>
              <a:rPr dirty="0" sz="1250" spc="30"/>
              <a:t> </a:t>
            </a:r>
            <a:r>
              <a:rPr dirty="0" sz="1250" spc="170"/>
              <a:t>AND</a:t>
            </a:r>
            <a:r>
              <a:rPr dirty="0" sz="1250" spc="30"/>
              <a:t> </a:t>
            </a:r>
            <a:r>
              <a:rPr dirty="0" sz="1250" spc="114"/>
              <a:t>PREPROCESSING</a:t>
            </a:r>
            <a:endParaRPr sz="12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3137" y="546892"/>
            <a:ext cx="2514599" cy="28253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2023-10-16T15:50:10Z</dcterms:created>
  <dcterms:modified xsi:type="dcterms:W3CDTF">2023-10-16T15:50:10Z</dcterms:modified>
</cp:coreProperties>
</file>