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278" r:id="rId5"/>
    <p:sldId id="294" r:id="rId6"/>
    <p:sldId id="295" r:id="rId7"/>
    <p:sldId id="279" r:id="rId8"/>
    <p:sldId id="280" r:id="rId9"/>
    <p:sldId id="296" r:id="rId10"/>
    <p:sldId id="297" r:id="rId11"/>
    <p:sldId id="298" r:id="rId12"/>
    <p:sldId id="299" r:id="rId13"/>
    <p:sldId id="300"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10/4/2023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Customer churn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By :</a:t>
            </a:r>
          </a:p>
          <a:p>
            <a:r>
              <a:rPr lang="en-US" dirty="0" err="1"/>
              <a:t>Logeshwari</a:t>
            </a:r>
            <a:r>
              <a:rPr lang="en-US" dirty="0"/>
              <a:t>. R</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7891-3341-CAEE-63FB-30736CA9CE85}"/>
              </a:ext>
            </a:extLst>
          </p:cNvPr>
          <p:cNvSpPr>
            <a:spLocks noGrp="1"/>
          </p:cNvSpPr>
          <p:nvPr>
            <p:ph type="title"/>
          </p:nvPr>
        </p:nvSpPr>
        <p:spPr/>
        <p:txBody>
          <a:bodyPr/>
          <a:lstStyle/>
          <a:p>
            <a:r>
              <a:rPr lang="en-IN" dirty="0"/>
              <a:t>Conclusion</a:t>
            </a:r>
          </a:p>
        </p:txBody>
      </p:sp>
      <p:sp>
        <p:nvSpPr>
          <p:cNvPr id="3" name="Footer Placeholder 2">
            <a:extLst>
              <a:ext uri="{FF2B5EF4-FFF2-40B4-BE49-F238E27FC236}">
                <a16:creationId xmlns:a16="http://schemas.microsoft.com/office/drawing/2014/main" id="{48F2250A-F672-6752-96B1-2B26F1CAD81C}"/>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6D6352AD-FAD4-8B1C-E22E-6C2A43A5D77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7AA66E7B-FC8F-0017-48CB-48B112CA29FE}"/>
              </a:ext>
            </a:extLst>
          </p:cNvPr>
          <p:cNvSpPr>
            <a:spLocks noGrp="1"/>
          </p:cNvSpPr>
          <p:nvPr>
            <p:ph idx="1"/>
          </p:nvPr>
        </p:nvSpPr>
        <p:spPr/>
        <p:txBody>
          <a:bodyPr/>
          <a:lstStyle/>
          <a:p>
            <a:r>
              <a:rPr lang="en-IN" dirty="0"/>
              <a:t>We aim at creating a Customer Churn Prediction Model that is developed using machine learning algorithms (SVM, Random Forest, Logistic Regression etc.,) that work at high accuracy and provide the probability of the Customers that are likely to Churn out. </a:t>
            </a:r>
            <a:r>
              <a:rPr lang="en-US" dirty="0"/>
              <a:t>The success of the project hinges on the ability of the model to effectively forecast customer churn, thereby enabling data-driven decision-making for customer retention efforts</a:t>
            </a:r>
            <a:endParaRPr lang="en-IN" dirty="0"/>
          </a:p>
        </p:txBody>
      </p:sp>
    </p:spTree>
    <p:extLst>
      <p:ext uri="{BB962C8B-B14F-4D97-AF65-F5344CB8AC3E}">
        <p14:creationId xmlns:p14="http://schemas.microsoft.com/office/powerpoint/2010/main" val="399625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771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Phase 1 submission by :</a:t>
            </a:r>
          </a:p>
          <a:p>
            <a:r>
              <a:rPr lang="en-US" dirty="0" err="1"/>
              <a:t>Logeshwari</a:t>
            </a:r>
            <a:r>
              <a:rPr lang="en-US" dirty="0"/>
              <a:t>. R</a:t>
            </a:r>
          </a:p>
          <a:p>
            <a:r>
              <a:rPr lang="en-US"/>
              <a:t>810021205051</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BD5E-693D-4358-C27D-1EE97821B674}"/>
              </a:ext>
            </a:extLst>
          </p:cNvPr>
          <p:cNvSpPr>
            <a:spLocks noGrp="1"/>
          </p:cNvSpPr>
          <p:nvPr>
            <p:ph type="title"/>
          </p:nvPr>
        </p:nvSpPr>
        <p:spPr/>
        <p:txBody>
          <a:bodyPr/>
          <a:lstStyle/>
          <a:p>
            <a:r>
              <a:rPr lang="en-IN" dirty="0"/>
              <a:t>ABSTARCTION</a:t>
            </a:r>
          </a:p>
        </p:txBody>
      </p:sp>
      <p:sp>
        <p:nvSpPr>
          <p:cNvPr id="3" name="Content Placeholder 2">
            <a:extLst>
              <a:ext uri="{FF2B5EF4-FFF2-40B4-BE49-F238E27FC236}">
                <a16:creationId xmlns:a16="http://schemas.microsoft.com/office/drawing/2014/main" id="{D1888D59-E4A7-2D83-5522-4035F8A91FF9}"/>
              </a:ext>
            </a:extLst>
          </p:cNvPr>
          <p:cNvSpPr>
            <a:spLocks noGrp="1"/>
          </p:cNvSpPr>
          <p:nvPr>
            <p:ph idx="1"/>
          </p:nvPr>
        </p:nvSpPr>
        <p:spPr/>
        <p:txBody>
          <a:bodyPr>
            <a:normAutofit fontScale="70000" lnSpcReduction="20000"/>
          </a:bodyPr>
          <a:lstStyle/>
          <a:p>
            <a:r>
              <a:rPr lang="en-US" dirty="0"/>
              <a:t>Customer churn poses a significant challenge for businesses across industries, leading to revenue loss and decreased profitability. This project aims to develop an effective customer churn prediction model for [Your Company's Name] using advanced machine learning techniques. By leveraging historical customer data, including demographic information, purchase history, and customer interactions, our model employs predictive analytics to identify customers at risk of churning</a:t>
            </a:r>
            <a:endParaRPr lang="en-IN" dirty="0"/>
          </a:p>
        </p:txBody>
      </p:sp>
    </p:spTree>
    <p:extLst>
      <p:ext uri="{BB962C8B-B14F-4D97-AF65-F5344CB8AC3E}">
        <p14:creationId xmlns:p14="http://schemas.microsoft.com/office/powerpoint/2010/main" val="165287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0D8D-3568-E766-94A7-882B5F21645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D005EA2-3DE7-F666-27EB-85D4FB09C6CD}"/>
              </a:ext>
            </a:extLst>
          </p:cNvPr>
          <p:cNvSpPr>
            <a:spLocks noGrp="1"/>
          </p:cNvSpPr>
          <p:nvPr>
            <p:ph idx="1"/>
          </p:nvPr>
        </p:nvSpPr>
        <p:spPr/>
        <p:txBody>
          <a:bodyPr>
            <a:normAutofit fontScale="25000" lnSpcReduction="20000"/>
          </a:bodyPr>
          <a:lstStyle/>
          <a:p>
            <a:r>
              <a:rPr lang="en-US" sz="6200" dirty="0"/>
              <a:t>The primary objective of the Customer Churn Prediction project using data analytics is to develop a robust and precise machine learning model that can accurately predict customer churn. This entails leveraging historical customer data encompassing demographics, transaction history, and interactions to create a predictive tool.</a:t>
            </a:r>
          </a:p>
          <a:p>
            <a:r>
              <a:rPr lang="en-US" sz="6200" dirty="0"/>
              <a:t>the success of the project hinges on the ability of the model to effectively forecast customer churn, thereby enabling data-driven decision-making for customer retention efforts</a:t>
            </a:r>
          </a:p>
          <a:p>
            <a:endParaRPr lang="en-IN" dirty="0"/>
          </a:p>
        </p:txBody>
      </p:sp>
    </p:spTree>
    <p:extLst>
      <p:ext uri="{BB962C8B-B14F-4D97-AF65-F5344CB8AC3E}">
        <p14:creationId xmlns:p14="http://schemas.microsoft.com/office/powerpoint/2010/main" val="106605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DESIGN THINKING</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pPr marL="342900" indent="-342900">
              <a:buFont typeface="Arial" panose="020B0604020202020204" pitchFamily="34" charset="0"/>
              <a:buChar char="•"/>
            </a:pPr>
            <a:r>
              <a:rPr lang="en-US" dirty="0"/>
              <a:t>Data Collection</a:t>
            </a:r>
          </a:p>
          <a:p>
            <a:pPr marL="342900" indent="-342900">
              <a:buFont typeface="Arial" panose="020B0604020202020204" pitchFamily="34" charset="0"/>
              <a:buChar char="•"/>
            </a:pPr>
            <a:r>
              <a:rPr lang="en-US" dirty="0"/>
              <a:t>Data Preprocessing</a:t>
            </a:r>
          </a:p>
          <a:p>
            <a:pPr marL="342900" indent="-342900">
              <a:buFont typeface="Arial" panose="020B0604020202020204" pitchFamily="34" charset="0"/>
              <a:buChar char="•"/>
            </a:pPr>
            <a:r>
              <a:rPr lang="en-US" dirty="0"/>
              <a:t>Exploratory Data Analytics</a:t>
            </a:r>
          </a:p>
          <a:p>
            <a:pPr marL="342900" indent="-342900">
              <a:buFont typeface="Arial" panose="020B0604020202020204" pitchFamily="34" charset="0"/>
              <a:buChar char="•"/>
            </a:pPr>
            <a:r>
              <a:rPr lang="en-US" dirty="0"/>
              <a:t>Visualization</a:t>
            </a:r>
          </a:p>
          <a:p>
            <a:pPr marL="342900" indent="-342900">
              <a:buFont typeface="Arial" panose="020B0604020202020204" pitchFamily="34" charset="0"/>
              <a:buChar char="•"/>
            </a:pPr>
            <a:r>
              <a:rPr lang="en-US" dirty="0"/>
              <a:t>Insights of the Project</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Data collection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06400"/>
            <a:ext cx="3200400" cy="274320"/>
          </a:xfrm>
        </p:spPr>
        <p:txBody>
          <a:bodyPr/>
          <a:lstStyle/>
          <a:p>
            <a:r>
              <a:rPr lang="en-US" dirty="0"/>
              <a:t>Customer Churn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pPr marL="285750" indent="-285750">
              <a:buFont typeface="Arial" panose="020B0604020202020204" pitchFamily="34" charset="0"/>
              <a:buChar char="•"/>
            </a:pPr>
            <a:r>
              <a:rPr lang="en-US" b="0" i="0" dirty="0">
                <a:solidFill>
                  <a:srgbClr val="374151"/>
                </a:solidFill>
                <a:effectLst/>
                <a:latin typeface="Söhne"/>
              </a:rPr>
              <a:t>Collecting relevant data is the foundation of this project. We have collected the required data from a Telecom Customer Churn dataset in Kaggle, containing 242 rows of data and 20 attributes for each entry excluding the customer ID. </a:t>
            </a:r>
          </a:p>
          <a:p>
            <a:pPr marL="285750" indent="-285750">
              <a:buFont typeface="Arial" panose="020B0604020202020204" pitchFamily="34" charset="0"/>
              <a:buChar char="•"/>
            </a:pPr>
            <a:r>
              <a:rPr lang="en-US" dirty="0">
                <a:solidFill>
                  <a:srgbClr val="374151"/>
                </a:solidFill>
                <a:latin typeface="Söhne"/>
              </a:rPr>
              <a:t>The dataset is a .csv file, extracted from Kaggle, which is a open source website containing a large number of free datasets for student access.</a:t>
            </a:r>
          </a:p>
          <a:p>
            <a:pPr marL="285750" indent="-285750">
              <a:buFont typeface="Arial" panose="020B0604020202020204" pitchFamily="34" charset="0"/>
              <a:buChar char="•"/>
            </a:pPr>
            <a:r>
              <a:rPr lang="en-US" dirty="0">
                <a:solidFill>
                  <a:srgbClr val="374151"/>
                </a:solidFill>
                <a:latin typeface="Söhne"/>
              </a:rPr>
              <a:t>The dataset contains information such as </a:t>
            </a:r>
            <a:r>
              <a:rPr lang="en-US" dirty="0" err="1">
                <a:solidFill>
                  <a:srgbClr val="374151"/>
                </a:solidFill>
                <a:latin typeface="Söhne"/>
              </a:rPr>
              <a:t>CustomerID</a:t>
            </a:r>
            <a:r>
              <a:rPr lang="en-US" dirty="0">
                <a:solidFill>
                  <a:srgbClr val="374151"/>
                </a:solidFill>
                <a:latin typeface="Söhne"/>
              </a:rPr>
              <a:t>, Gender, Senior Citizen, Partner, Dependents, tenure, Phone Service, Multiple Lines, Online Backup, </a:t>
            </a:r>
            <a:r>
              <a:rPr lang="en-US" dirty="0" err="1">
                <a:solidFill>
                  <a:srgbClr val="374151"/>
                </a:solidFill>
                <a:latin typeface="Söhne"/>
              </a:rPr>
              <a:t>TechSupport</a:t>
            </a:r>
            <a:r>
              <a:rPr lang="en-US" dirty="0">
                <a:solidFill>
                  <a:srgbClr val="374151"/>
                </a:solidFill>
                <a:latin typeface="Söhne"/>
              </a:rPr>
              <a:t> etc., and finally Churn status</a:t>
            </a:r>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4554-D8D3-14E4-A1BF-97926EC7FFA0}"/>
              </a:ext>
            </a:extLst>
          </p:cNvPr>
          <p:cNvSpPr>
            <a:spLocks noGrp="1"/>
          </p:cNvSpPr>
          <p:nvPr>
            <p:ph type="title"/>
          </p:nvPr>
        </p:nvSpPr>
        <p:spPr/>
        <p:txBody>
          <a:bodyPr/>
          <a:lstStyle/>
          <a:p>
            <a:r>
              <a:rPr lang="en-IN" dirty="0"/>
              <a:t>DATA PREPROCESSING</a:t>
            </a:r>
          </a:p>
        </p:txBody>
      </p:sp>
      <p:sp>
        <p:nvSpPr>
          <p:cNvPr id="3" name="Footer Placeholder 2">
            <a:extLst>
              <a:ext uri="{FF2B5EF4-FFF2-40B4-BE49-F238E27FC236}">
                <a16:creationId xmlns:a16="http://schemas.microsoft.com/office/drawing/2014/main" id="{20EDE2B9-488C-340D-2772-CD41DC259D7F}"/>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E831B942-7A6C-1779-A328-2FCF063EB5D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6C9FF918-F94E-E500-EEF7-A981450926F0}"/>
              </a:ext>
            </a:extLst>
          </p:cNvPr>
          <p:cNvSpPr>
            <a:spLocks noGrp="1"/>
          </p:cNvSpPr>
          <p:nvPr>
            <p:ph idx="1"/>
          </p:nvPr>
        </p:nvSpPr>
        <p:spPr/>
        <p:txBody>
          <a:bodyPr/>
          <a:lstStyle/>
          <a:p>
            <a:pPr marL="285750" indent="-285750">
              <a:buFont typeface="Arial" panose="020B0604020202020204" pitchFamily="34" charset="0"/>
              <a:buChar char="•"/>
            </a:pPr>
            <a:r>
              <a:rPr lang="en-US" dirty="0"/>
              <a:t>Strategies should be implemented to handle missing values. References can be taken online to determine appropriate approaches for filling missing data.</a:t>
            </a:r>
            <a:endParaRPr lang="en-IN" dirty="0"/>
          </a:p>
          <a:p>
            <a:pPr marL="285750" indent="-285750">
              <a:buFont typeface="Arial" panose="020B0604020202020204" pitchFamily="34" charset="0"/>
              <a:buChar char="•"/>
            </a:pPr>
            <a:r>
              <a:rPr lang="en-US" dirty="0"/>
              <a:t> Decide whether outliers should be corrected, removed, or retained based on their impact on the analysis</a:t>
            </a:r>
          </a:p>
          <a:p>
            <a:pPr marL="285750" indent="-285750">
              <a:buFont typeface="Arial" panose="020B0604020202020204" pitchFamily="34" charset="0"/>
              <a:buChar char="•"/>
            </a:pPr>
            <a:r>
              <a:rPr lang="en-US" dirty="0"/>
              <a:t>Techniques should be employed to identify and handle any duplicate entries in the dataset, ensuring that each data point is unique and contributes meaningfully to the analysis</a:t>
            </a:r>
          </a:p>
        </p:txBody>
      </p:sp>
    </p:spTree>
    <p:extLst>
      <p:ext uri="{BB962C8B-B14F-4D97-AF65-F5344CB8AC3E}">
        <p14:creationId xmlns:p14="http://schemas.microsoft.com/office/powerpoint/2010/main" val="110288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59CC-55D2-DB86-8AA7-1C9459114D97}"/>
              </a:ext>
            </a:extLst>
          </p:cNvPr>
          <p:cNvSpPr>
            <a:spLocks noGrp="1"/>
          </p:cNvSpPr>
          <p:nvPr>
            <p:ph type="title"/>
          </p:nvPr>
        </p:nvSpPr>
        <p:spPr/>
        <p:txBody>
          <a:bodyPr/>
          <a:lstStyle/>
          <a:p>
            <a:r>
              <a:rPr lang="en-IN" dirty="0"/>
              <a:t>Exploratory data analysis </a:t>
            </a:r>
          </a:p>
        </p:txBody>
      </p:sp>
      <p:sp>
        <p:nvSpPr>
          <p:cNvPr id="3" name="Footer Placeholder 2">
            <a:extLst>
              <a:ext uri="{FF2B5EF4-FFF2-40B4-BE49-F238E27FC236}">
                <a16:creationId xmlns:a16="http://schemas.microsoft.com/office/drawing/2014/main" id="{EB23A6F4-3DF8-A995-1356-184C7B7E9BC3}"/>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09C6C28B-4439-6E22-3FC8-B0933283523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7345F821-F1FB-310E-9574-B768C3EBE5DA}"/>
              </a:ext>
            </a:extLst>
          </p:cNvPr>
          <p:cNvSpPr>
            <a:spLocks noGrp="1"/>
          </p:cNvSpPr>
          <p:nvPr>
            <p:ph idx="1"/>
          </p:nvPr>
        </p:nvSpPr>
        <p:spPr/>
        <p:txBody>
          <a:bodyPr/>
          <a:lstStyle/>
          <a:p>
            <a:pPr marL="285750" indent="-285750">
              <a:buFont typeface="Arial" panose="020B0604020202020204" pitchFamily="34" charset="0"/>
              <a:buChar char="•"/>
            </a:pPr>
            <a:r>
              <a:rPr lang="en-US" dirty="0"/>
              <a:t>EDA is a crucial step to take before diving into machine learning or statistical modeling because it provides the context needed to develop an appropriate model for the problem at hand and to correctly interpret its results.</a:t>
            </a:r>
          </a:p>
          <a:p>
            <a:pPr marL="285750" indent="-285750">
              <a:buFont typeface="Arial" panose="020B0604020202020204" pitchFamily="34" charset="0"/>
              <a:buChar char="•"/>
            </a:pPr>
            <a:r>
              <a:rPr lang="en-US" dirty="0"/>
              <a:t>EDA Techniques such as histograms, box plots can be used to summarize the main characteristics of the dataset.</a:t>
            </a:r>
          </a:p>
          <a:p>
            <a:pPr marL="285750" indent="-285750">
              <a:buFont typeface="Arial" panose="020B0604020202020204" pitchFamily="34" charset="0"/>
              <a:buChar char="•"/>
            </a:pPr>
            <a:r>
              <a:rPr lang="en-US" dirty="0"/>
              <a:t>Methods in used in EDA can be graphical or non-graphical, univariate or multivariate.</a:t>
            </a:r>
            <a:endParaRPr lang="en-IN" dirty="0"/>
          </a:p>
        </p:txBody>
      </p:sp>
    </p:spTree>
    <p:extLst>
      <p:ext uri="{BB962C8B-B14F-4D97-AF65-F5344CB8AC3E}">
        <p14:creationId xmlns:p14="http://schemas.microsoft.com/office/powerpoint/2010/main" val="149377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1A5B-611F-8BE6-1782-4BBA554B9662}"/>
              </a:ext>
            </a:extLst>
          </p:cNvPr>
          <p:cNvSpPr>
            <a:spLocks noGrp="1"/>
          </p:cNvSpPr>
          <p:nvPr>
            <p:ph type="title"/>
          </p:nvPr>
        </p:nvSpPr>
        <p:spPr/>
        <p:txBody>
          <a:bodyPr/>
          <a:lstStyle/>
          <a:p>
            <a:r>
              <a:rPr lang="en-IN" dirty="0"/>
              <a:t>VISUALIZATION</a:t>
            </a:r>
          </a:p>
        </p:txBody>
      </p:sp>
      <p:sp>
        <p:nvSpPr>
          <p:cNvPr id="3" name="Footer Placeholder 2">
            <a:extLst>
              <a:ext uri="{FF2B5EF4-FFF2-40B4-BE49-F238E27FC236}">
                <a16:creationId xmlns:a16="http://schemas.microsoft.com/office/drawing/2014/main" id="{61756315-5AE3-BB5B-D310-CDF96D1C420E}"/>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BD58E028-AE48-9149-A433-365061B782D5}"/>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85F3E682-2B06-D6BB-63F4-B6C2E56E8373}"/>
              </a:ext>
            </a:extLst>
          </p:cNvPr>
          <p:cNvSpPr>
            <a:spLocks noGrp="1"/>
          </p:cNvSpPr>
          <p:nvPr>
            <p:ph idx="1"/>
          </p:nvPr>
        </p:nvSpPr>
        <p:spPr/>
        <p:txBody>
          <a:bodyPr/>
          <a:lstStyle/>
          <a:p>
            <a:pPr marL="285750" indent="-285750">
              <a:buFont typeface="Arial" panose="020B0604020202020204" pitchFamily="34" charset="0"/>
              <a:buChar char="•"/>
            </a:pPr>
            <a:r>
              <a:rPr lang="en-IN" dirty="0"/>
              <a:t>Visualization can be achieved by the various visualization tools offered by IBM Cognos. Visualization can also be achieved by the Pandas profiling report, which provides essential insights into the data  such as outliers, correlations between the important numerical variables.</a:t>
            </a:r>
          </a:p>
          <a:p>
            <a:pPr marL="285750" indent="-285750">
              <a:buFont typeface="Arial" panose="020B0604020202020204" pitchFamily="34" charset="0"/>
              <a:buChar char="•"/>
            </a:pPr>
            <a:r>
              <a:rPr lang="en-IN" dirty="0"/>
              <a:t>Matplotlib library can also be used for visualizing the dataset.</a:t>
            </a:r>
          </a:p>
          <a:p>
            <a:pPr marL="285750" indent="-285750">
              <a:buFont typeface="Arial" panose="020B0604020202020204" pitchFamily="34" charset="0"/>
              <a:buChar char="•"/>
            </a:pPr>
            <a:r>
              <a:rPr lang="en-IN" dirty="0"/>
              <a:t>The total customer churn can be visualized by pie chart, bar chart, etc.,</a:t>
            </a:r>
          </a:p>
          <a:p>
            <a:pPr marL="285750" indent="-285750">
              <a:buFont typeface="Arial" panose="020B0604020202020204" pitchFamily="34" charset="0"/>
              <a:buChar char="•"/>
            </a:pPr>
            <a:r>
              <a:rPr lang="en-IN" dirty="0"/>
              <a:t>The difference in churn rates among various categories such as gender-based etc., can be visualized with the help of bar charts and graphs.</a:t>
            </a:r>
          </a:p>
        </p:txBody>
      </p:sp>
    </p:spTree>
    <p:extLst>
      <p:ext uri="{BB962C8B-B14F-4D97-AF65-F5344CB8AC3E}">
        <p14:creationId xmlns:p14="http://schemas.microsoft.com/office/powerpoint/2010/main" val="406644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9A01-722D-7902-D5C9-45DF29D0ACF7}"/>
              </a:ext>
            </a:extLst>
          </p:cNvPr>
          <p:cNvSpPr>
            <a:spLocks noGrp="1"/>
          </p:cNvSpPr>
          <p:nvPr>
            <p:ph type="title"/>
          </p:nvPr>
        </p:nvSpPr>
        <p:spPr/>
        <p:txBody>
          <a:bodyPr/>
          <a:lstStyle/>
          <a:p>
            <a:r>
              <a:rPr lang="en-IN" dirty="0"/>
              <a:t>INSIGHTS OF THE PROJECT </a:t>
            </a:r>
          </a:p>
        </p:txBody>
      </p:sp>
      <p:sp>
        <p:nvSpPr>
          <p:cNvPr id="3" name="Footer Placeholder 2">
            <a:extLst>
              <a:ext uri="{FF2B5EF4-FFF2-40B4-BE49-F238E27FC236}">
                <a16:creationId xmlns:a16="http://schemas.microsoft.com/office/drawing/2014/main" id="{4E9B8FCC-93D0-6850-6F71-0BDE52FF7EBA}"/>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C2C77EBE-A934-FCC8-12DC-A2646E2E1769}"/>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CF02B9AA-2BB4-6A4C-E229-AB000E8D6259}"/>
              </a:ext>
            </a:extLst>
          </p:cNvPr>
          <p:cNvSpPr>
            <a:spLocks noGrp="1"/>
          </p:cNvSpPr>
          <p:nvPr>
            <p:ph idx="1"/>
          </p:nvPr>
        </p:nvSpPr>
        <p:spPr/>
        <p:txBody>
          <a:bodyPr/>
          <a:lstStyle/>
          <a:p>
            <a:pPr marL="285750" indent="-285750">
              <a:buFont typeface="Arial" panose="020B0604020202020204" pitchFamily="34" charset="0"/>
              <a:buChar char="•"/>
            </a:pPr>
            <a:r>
              <a:rPr lang="en-US" b="1" i="0" dirty="0">
                <a:effectLst/>
                <a:latin typeface="Söhne"/>
              </a:rPr>
              <a:t>Churn Prediction Model Development</a:t>
            </a:r>
            <a:r>
              <a:rPr lang="en-US" b="0" i="0" dirty="0">
                <a:solidFill>
                  <a:srgbClr val="374151"/>
                </a:solidFill>
                <a:effectLst/>
                <a:latin typeface="Söhne"/>
              </a:rPr>
              <a:t>: Build an accurate machine learning model that can predict customer churn based on historical data.</a:t>
            </a:r>
          </a:p>
          <a:p>
            <a:pPr marL="285750" indent="-285750">
              <a:buFont typeface="Arial" panose="020B0604020202020204" pitchFamily="34" charset="0"/>
              <a:buChar char="•"/>
            </a:pPr>
            <a:r>
              <a:rPr lang="en-US" b="1" i="0" dirty="0">
                <a:effectLst/>
                <a:latin typeface="Söhne"/>
              </a:rPr>
              <a:t>Feature Selection</a:t>
            </a:r>
            <a:r>
              <a:rPr lang="en-US" b="0" i="0" dirty="0">
                <a:solidFill>
                  <a:srgbClr val="374151"/>
                </a:solidFill>
                <a:effectLst/>
                <a:latin typeface="Söhne"/>
              </a:rPr>
              <a:t>: Identify the most important features that influence customer churn and use them to train the predictive model.</a:t>
            </a:r>
            <a:endParaRPr lang="en-US" dirty="0">
              <a:solidFill>
                <a:srgbClr val="374151"/>
              </a:solidFill>
              <a:latin typeface="Söhne"/>
            </a:endParaRPr>
          </a:p>
          <a:p>
            <a:pPr marL="285750" indent="-285750">
              <a:buFont typeface="Arial" panose="020B0604020202020204" pitchFamily="34" charset="0"/>
              <a:buChar char="•"/>
            </a:pPr>
            <a:r>
              <a:rPr lang="en-US" b="1" i="0" dirty="0">
                <a:effectLst/>
                <a:latin typeface="Söhne"/>
              </a:rPr>
              <a:t>Model Evaluation</a:t>
            </a:r>
            <a:r>
              <a:rPr lang="en-US" b="0" i="0" dirty="0">
                <a:solidFill>
                  <a:srgbClr val="374151"/>
                </a:solidFill>
                <a:effectLst/>
                <a:latin typeface="Söhne"/>
              </a:rPr>
              <a:t>: Assess the performance of the churn prediction model using appropriate metrics like accuracy, precision, recall, and F1-score.</a:t>
            </a:r>
          </a:p>
          <a:p>
            <a:pPr marL="285750" indent="-285750">
              <a:buFont typeface="Arial" panose="020B0604020202020204" pitchFamily="34" charset="0"/>
              <a:buChar char="•"/>
            </a:pPr>
            <a:r>
              <a:rPr lang="en-US" b="1" i="0" dirty="0">
                <a:effectLst/>
                <a:latin typeface="Söhne"/>
              </a:rPr>
              <a:t>Retention Strategy Recommendations</a:t>
            </a:r>
            <a:r>
              <a:rPr lang="en-US" b="0" i="0" dirty="0">
                <a:solidFill>
                  <a:srgbClr val="374151"/>
                </a:solidFill>
                <a:effectLst/>
                <a:latin typeface="Söhne"/>
              </a:rPr>
              <a:t>: Based on the analysis, recommend specific strategies to retain high-risk customers and reduce churn rates.</a:t>
            </a:r>
            <a:endParaRPr lang="en-IN" dirty="0"/>
          </a:p>
        </p:txBody>
      </p:sp>
    </p:spTree>
    <p:extLst>
      <p:ext uri="{BB962C8B-B14F-4D97-AF65-F5344CB8AC3E}">
        <p14:creationId xmlns:p14="http://schemas.microsoft.com/office/powerpoint/2010/main" val="426839377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{D730B444-6F71-431B-BA7B-D5508B3D21BA}tf78438558_win32</Template>
  <TotalTime>90</TotalTime>
  <Words>719</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Söhne</vt:lpstr>
      <vt:lpstr>Custom</vt:lpstr>
      <vt:lpstr>Customer churn prediction</vt:lpstr>
      <vt:lpstr>ABSTARCTION</vt:lpstr>
      <vt:lpstr>OBJECTIVE</vt:lpstr>
      <vt:lpstr>DESIGN THINKING</vt:lpstr>
      <vt:lpstr>Data collection</vt:lpstr>
      <vt:lpstr>DATA PREPROCESSING</vt:lpstr>
      <vt:lpstr>Exploratory data analysis </vt:lpstr>
      <vt:lpstr>VISUALIZATION</vt:lpstr>
      <vt:lpstr>INSIGHTS OF THE PROJECT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subject/>
  <dc:creator>Gomathi sankar kandappan ganapathi</dc:creator>
  <cp:lastModifiedBy>Gomathi sankar kandappan ganapathi</cp:lastModifiedBy>
  <cp:revision>15</cp:revision>
  <dcterms:created xsi:type="dcterms:W3CDTF">2023-10-04T13:11:01Z</dcterms:created>
  <dcterms:modified xsi:type="dcterms:W3CDTF">2023-10-04T16:44:47Z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