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82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104882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82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3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83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lstStyle/>
          <a:p>
            <a:endParaRPr lang="en-IN" dirty="0"/>
          </a:p>
        </p:txBody>
      </p:sp>
      <p:sp>
        <p:nvSpPr>
          <p:cNvPr id="1048607"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8114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9494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8645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36952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067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6877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1941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27121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4998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98237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8688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21034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1382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78349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0858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7158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71466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object 7"/>
          <p:cNvSpPr txBox="1">
            <a:spLocks noGrp="1"/>
          </p:cNvSpPr>
          <p:nvPr>
            <p:ph type="ctrTitle"/>
          </p:nvPr>
        </p:nvSpPr>
        <p:spPr>
          <a:xfrm>
            <a:off x="-2996928" y="1180466"/>
            <a:ext cx="11891936" cy="1210311"/>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Bahnschrift SemiBold" panose="020B0502040204020203" pitchFamily="34" charset="0"/>
                <a:cs typeface="Times New Roman" panose="02020603050405020304" pitchFamily="18" charset="0"/>
              </a:rPr>
              <a:t>Employee Data Analysis using Excel</a:t>
            </a:r>
            <a:r>
              <a:rPr lang="en-US" sz="4000" b="1" i="0" dirty="0">
                <a:solidFill>
                  <a:srgbClr val="0F0F0F"/>
                </a:solidFill>
                <a:effectLst/>
                <a:latin typeface="Bahnschrift SemiBold" panose="020B0502040204020203" pitchFamily="34" charset="0"/>
                <a:cs typeface="Times New Roman" panose="02020603050405020304" pitchFamily="18" charset="0"/>
              </a:rPr>
              <a:t> </a:t>
            </a:r>
            <a:br>
              <a:rPr lang="en-US" sz="4000" b="1" i="0" dirty="0">
                <a:solidFill>
                  <a:srgbClr val="0F0F0F"/>
                </a:solidFill>
                <a:effectLst/>
                <a:latin typeface="Bahnschrift SemiBold" panose="020B0502040204020203" pitchFamily="34" charset="0"/>
              </a:rPr>
            </a:br>
            <a:endParaRPr sz="4000" b="1" spc="15" dirty="0">
              <a:latin typeface="Bahnschrift SemiBold" panose="020B0502040204020203" pitchFamily="34" charset="0"/>
            </a:endParaRPr>
          </a:p>
        </p:txBody>
      </p:sp>
      <p:sp>
        <p:nvSpPr>
          <p:cNvPr id="1048591" name="object 11"/>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592" name="Rectangle 1"/>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object 3"/>
          <p:cNvGrpSpPr/>
          <p:nvPr/>
        </p:nvGrpSpPr>
        <p:grpSpPr>
          <a:xfrm>
            <a:off x="7448612" y="0"/>
            <a:ext cx="4743796" cy="6858466"/>
            <a:chOff x="7448612" y="0"/>
            <a:chExt cx="4743796" cy="6858466"/>
          </a:xfrm>
        </p:grpSpPr>
        <p:sp>
          <p:nvSpPr>
            <p:cNvPr id="104859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9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9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59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59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598"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59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60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60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951966" y="2550537"/>
            <a:ext cx="9588287" cy="1869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altLang="en-IN" sz="2400" dirty="0">
                <a:latin typeface="Times New Roman" panose="02020603050405020304" pitchFamily="18" charset="0"/>
                <a:cs typeface="Times New Roman" panose="02020603050405020304" pitchFamily="18" charset="0"/>
              </a:rPr>
              <a:t> LOGESHWAR.V</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US" altLang="en-IN" sz="2400" dirty="0">
                <a:latin typeface="Times New Roman" panose="02020603050405020304" pitchFamily="18" charset="0"/>
                <a:cs typeface="Times New Roman" panose="02020603050405020304" pitchFamily="18" charset="0"/>
              </a:rPr>
              <a:t>     312208137</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COMMERCE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COLLEGE  : SIR THEAGARAYA COLLEGE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48603" name="Rectangle 2"/>
          <p:cNvSpPr/>
          <p:nvPr/>
        </p:nvSpPr>
        <p:spPr>
          <a:xfrm>
            <a:off x="0" y="3787588"/>
            <a:ext cx="7620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741" name="object 7"/>
          <p:cNvSpPr txBox="1">
            <a:spLocks noGrp="1"/>
          </p:cNvSpPr>
          <p:nvPr>
            <p:ph type="title"/>
          </p:nvPr>
        </p:nvSpPr>
        <p:spPr>
          <a:xfrm>
            <a:off x="952464" y="540535"/>
            <a:ext cx="3449930" cy="546735"/>
          </a:xfrm>
          <a:prstGeom prst="rect">
            <a:avLst/>
          </a:prstGeom>
        </p:spPr>
        <p:txBody>
          <a:bodyPr vert="horz" wrap="square" lIns="0" tIns="13335" rIns="0" bIns="0" rtlCol="0">
            <a:spAutoFit/>
          </a:bodyPr>
          <a:lstStyle/>
          <a:p>
            <a:pPr marL="12700">
              <a:lnSpc>
                <a:spcPct val="100000"/>
              </a:lnSpc>
              <a:spcBef>
                <a:spcPts val="105"/>
              </a:spcBef>
            </a:pPr>
            <a:r>
              <a:rPr b="1" dirty="0">
                <a:latin typeface="Bahnschrift SemiBold" panose="020B0502040204020203" pitchFamily="34" charset="0"/>
                <a:cs typeface="Times New Roman" panose="02020603050405020304" pitchFamily="18" charset="0"/>
              </a:rPr>
              <a:t>R</a:t>
            </a:r>
            <a:r>
              <a:rPr b="1" spc="-40" dirty="0">
                <a:latin typeface="Bahnschrift SemiBold" panose="020B0502040204020203" pitchFamily="34" charset="0"/>
                <a:cs typeface="Times New Roman" panose="02020603050405020304" pitchFamily="18" charset="0"/>
              </a:rPr>
              <a:t>E</a:t>
            </a:r>
            <a:r>
              <a:rPr b="1" spc="15" dirty="0">
                <a:latin typeface="Bahnschrift SemiBold" panose="020B0502040204020203" pitchFamily="34" charset="0"/>
                <a:cs typeface="Times New Roman" panose="02020603050405020304" pitchFamily="18" charset="0"/>
              </a:rPr>
              <a:t>S</a:t>
            </a:r>
            <a:r>
              <a:rPr b="1" spc="-30" dirty="0">
                <a:latin typeface="Bahnschrift SemiBold" panose="020B0502040204020203" pitchFamily="34" charset="0"/>
                <a:cs typeface="Times New Roman" panose="02020603050405020304" pitchFamily="18" charset="0"/>
              </a:rPr>
              <a:t>U</a:t>
            </a:r>
            <a:r>
              <a:rPr b="1" spc="-405" dirty="0">
                <a:latin typeface="Bahnschrift SemiBold" panose="020B0502040204020203" pitchFamily="34" charset="0"/>
                <a:cs typeface="Times New Roman" panose="02020603050405020304" pitchFamily="18" charset="0"/>
              </a:rPr>
              <a:t>L</a:t>
            </a:r>
            <a:r>
              <a:rPr b="1" dirty="0">
                <a:latin typeface="Bahnschrift SemiBold" panose="020B0502040204020203" pitchFamily="34" charset="0"/>
                <a:cs typeface="Times New Roman" panose="02020603050405020304" pitchFamily="18" charset="0"/>
              </a:rPr>
              <a:t>TS</a:t>
            </a:r>
          </a:p>
        </p:txBody>
      </p:sp>
      <p:sp>
        <p:nvSpPr>
          <p:cNvPr id="1048742" name="Rectangle 1"/>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4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2097166" name="Picture 7"/>
          <p:cNvPicPr>
            <a:picLocks noChangeAspect="1"/>
          </p:cNvPicPr>
          <p:nvPr/>
        </p:nvPicPr>
        <p:blipFill>
          <a:blip r:embed="rId3"/>
          <a:stretch>
            <a:fillRect/>
          </a:stretch>
        </p:blipFill>
        <p:spPr>
          <a:xfrm>
            <a:off x="476795" y="1334589"/>
            <a:ext cx="8711078" cy="5066211"/>
          </a:xfrm>
          <a:prstGeom prst="rect">
            <a:avLst/>
          </a:prstGeom>
        </p:spPr>
      </p:pic>
      <p:sp>
        <p:nvSpPr>
          <p:cNvPr id="1048746" name="Rectangle 2"/>
          <p:cNvSpPr/>
          <p:nvPr/>
        </p:nvSpPr>
        <p:spPr>
          <a:xfrm>
            <a:off x="0" y="3962400"/>
            <a:ext cx="533400" cy="28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object 3"/>
          <p:cNvGrpSpPr/>
          <p:nvPr/>
        </p:nvGrpSpPr>
        <p:grpSpPr>
          <a:xfrm>
            <a:off x="7448612" y="0"/>
            <a:ext cx="4743796" cy="6858466"/>
            <a:chOff x="7448612" y="0"/>
            <a:chExt cx="4743796" cy="6858466"/>
          </a:xfrm>
        </p:grpSpPr>
        <p:sp>
          <p:nvSpPr>
            <p:cNvPr id="104874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74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74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75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75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752"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75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75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75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75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58" name="TextBox 2"/>
          <p:cNvSpPr txBox="1"/>
          <p:nvPr/>
        </p:nvSpPr>
        <p:spPr>
          <a:xfrm>
            <a:off x="882616" y="1583719"/>
            <a:ext cx="8616838" cy="2677656"/>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analysis of employee expenditures and savings using Excel provided valuable insights into the financial habits and overall financial health of our workforce. We identified the major categories where employees spend the most, This helps in understanding the financial burden or potential areas where employees might be overextending. The analysis revealed the average savings rate across different income brackets.</a:t>
            </a:r>
            <a:endParaRPr lang="en-US" sz="2400" dirty="0">
              <a:latin typeface="Times New Roman" panose="02020603050405020304" pitchFamily="18" charset="0"/>
              <a:cs typeface="Times New Roman" panose="02020603050405020304" pitchFamily="18" charset="0"/>
            </a:endParaRPr>
          </a:p>
        </p:txBody>
      </p:sp>
      <p:sp>
        <p:nvSpPr>
          <p:cNvPr id="1048759" name="Rectangle 3"/>
          <p:cNvSpPr/>
          <p:nvPr/>
        </p:nvSpPr>
        <p:spPr>
          <a:xfrm>
            <a:off x="8763000" y="0"/>
            <a:ext cx="3429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60" name="Rectangle 4"/>
          <p:cNvSpPr/>
          <p:nvPr/>
        </p:nvSpPr>
        <p:spPr>
          <a:xfrm>
            <a:off x="0" y="4038600"/>
            <a:ext cx="5334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 name="object 3"/>
          <p:cNvGrpSpPr/>
          <p:nvPr/>
        </p:nvGrpSpPr>
        <p:grpSpPr>
          <a:xfrm>
            <a:off x="7448612" y="0"/>
            <a:ext cx="4743796" cy="6858466"/>
            <a:chOff x="7448612" y="0"/>
            <a:chExt cx="4743796" cy="6858466"/>
          </a:xfrm>
        </p:grpSpPr>
        <p:sp>
          <p:nvSpPr>
            <p:cNvPr id="104876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76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76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76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76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766"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76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76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76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77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8612" y="0"/>
            <a:ext cx="4743796" cy="6858466"/>
            <a:chOff x="7448612" y="0"/>
            <a:chExt cx="4743796" cy="6858466"/>
          </a:xfrm>
        </p:grpSpPr>
        <p:sp>
          <p:nvSpPr>
            <p:cNvPr id="104861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61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61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618"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61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62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62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62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
        <p:nvSpPr>
          <p:cNvPr id="1048623" name="object 17"/>
          <p:cNvSpPr txBox="1">
            <a:spLocks noGrp="1"/>
          </p:cNvSpPr>
          <p:nvPr>
            <p:ph type="title"/>
          </p:nvPr>
        </p:nvSpPr>
        <p:spPr>
          <a:xfrm>
            <a:off x="223837" y="1098686"/>
            <a:ext cx="4846867" cy="638810"/>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Bahnschrift SemiBold" panose="020B0502040204020203" pitchFamily="34" charset="0"/>
                <a:ea typeface="Abadi" panose="02000000000000000000" pitchFamily="2" charset="0"/>
                <a:cs typeface="Times New Roman" panose="02020603050405020304" pitchFamily="18" charset="0"/>
              </a:rPr>
              <a:t>PROJECT</a:t>
            </a:r>
            <a:r>
              <a:rPr sz="4250" b="1" spc="-85" dirty="0">
                <a:latin typeface="Bahnschrift SemiBold" panose="020B0502040204020203" pitchFamily="34" charset="0"/>
                <a:ea typeface="Abadi" panose="02000000000000000000" pitchFamily="2" charset="0"/>
                <a:cs typeface="Times New Roman" panose="02020603050405020304" pitchFamily="18" charset="0"/>
              </a:rPr>
              <a:t> </a:t>
            </a:r>
            <a:r>
              <a:rPr sz="4250" b="1" spc="25" dirty="0">
                <a:latin typeface="Bahnschrift SemiBold" panose="020B0502040204020203" pitchFamily="34" charset="0"/>
                <a:ea typeface="Abadi" panose="02000000000000000000" pitchFamily="2" charset="0"/>
                <a:cs typeface="Times New Roman" panose="02020603050405020304" pitchFamily="18" charset="0"/>
              </a:rPr>
              <a:t>TITLE</a:t>
            </a:r>
            <a:endParaRPr sz="4250" b="1" dirty="0">
              <a:latin typeface="Bahnschrift SemiBold" panose="020B0502040204020203" pitchFamily="34" charset="0"/>
              <a:ea typeface="Abadi" panose="02000000000000000000" pitchFamily="2" charset="0"/>
              <a:cs typeface="Times New Roman" panose="02020603050405020304" pitchFamily="18" charset="0"/>
            </a:endParaRPr>
          </a:p>
        </p:txBody>
      </p:sp>
      <p:sp>
        <p:nvSpPr>
          <p:cNvPr id="1048624" name="object 22"/>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33"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TextBox 22"/>
          <p:cNvSpPr txBox="1"/>
          <p:nvPr/>
        </p:nvSpPr>
        <p:spPr>
          <a:xfrm>
            <a:off x="1161180" y="2650196"/>
            <a:ext cx="8593228" cy="1158240"/>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a:t>
            </a:r>
            <a:r>
              <a:rPr lang="en-IN" sz="3600" b="1" dirty="0">
                <a:solidFill>
                  <a:srgbClr val="0F0F0F"/>
                </a:solidFill>
                <a:latin typeface="Times New Roman" panose="02020603050405020304" pitchFamily="18" charset="0"/>
                <a:cs typeface="Times New Roman" panose="02020603050405020304" pitchFamily="18" charset="0"/>
              </a:rPr>
              <a:t>Expenditure And Savings Analysis </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36" name="object 18"/>
          <p:cNvGrpSpPr/>
          <p:nvPr/>
        </p:nvGrpSpPr>
        <p:grpSpPr>
          <a:xfrm>
            <a:off x="0" y="3850610"/>
            <a:ext cx="4124325" cy="3009900"/>
            <a:chOff x="47625" y="3819523"/>
            <a:chExt cx="4124325" cy="3009900"/>
          </a:xfrm>
        </p:grpSpPr>
        <p:pic>
          <p:nvPicPr>
            <p:cNvPr id="2097155" name="object 19"/>
            <p:cNvPicPr>
              <a:picLocks/>
            </p:cNvPicPr>
            <p:nvPr/>
          </p:nvPicPr>
          <p:blipFill>
            <a:blip r:embed="rId2" cstate="print"/>
            <a:stretch>
              <a:fillRect/>
            </a:stretch>
          </p:blipFill>
          <p:spPr>
            <a:xfrm>
              <a:off x="466725" y="6410325"/>
              <a:ext cx="3705225" cy="295275"/>
            </a:xfrm>
            <a:prstGeom prst="rect">
              <a:avLst/>
            </a:prstGeom>
          </p:spPr>
        </p:pic>
        <p:pic>
          <p:nvPicPr>
            <p:cNvPr id="2097156" name="object 20"/>
            <p:cNvPicPr>
              <a:picLocks/>
            </p:cNvPicPr>
            <p:nvPr/>
          </p:nvPicPr>
          <p:blipFill>
            <a:blip r:embed="rId3"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b="1" spc="25" dirty="0">
                <a:latin typeface="Bahnschrift SemiBold" panose="020B0502040204020203" pitchFamily="34" charset="0"/>
                <a:cs typeface="Times New Roman" panose="02020603050405020304" pitchFamily="18" charset="0"/>
              </a:rPr>
              <a:t>A</a:t>
            </a:r>
            <a:r>
              <a:rPr sz="4000" b="1" spc="-5" dirty="0">
                <a:latin typeface="Bahnschrift SemiBold" panose="020B0502040204020203" pitchFamily="34" charset="0"/>
                <a:cs typeface="Times New Roman" panose="02020603050405020304" pitchFamily="18" charset="0"/>
              </a:rPr>
              <a:t>G</a:t>
            </a:r>
            <a:r>
              <a:rPr sz="4000" b="1" spc="-35" dirty="0">
                <a:latin typeface="Bahnschrift SemiBold" panose="020B0502040204020203" pitchFamily="34" charset="0"/>
                <a:cs typeface="Times New Roman" panose="02020603050405020304" pitchFamily="18" charset="0"/>
              </a:rPr>
              <a:t>E</a:t>
            </a:r>
            <a:r>
              <a:rPr sz="4000" b="1" spc="15" dirty="0">
                <a:latin typeface="Bahnschrift SemiBold" panose="020B0502040204020203" pitchFamily="34" charset="0"/>
                <a:cs typeface="Times New Roman" panose="02020603050405020304" pitchFamily="18" charset="0"/>
              </a:rPr>
              <a:t>N</a:t>
            </a:r>
            <a:r>
              <a:rPr sz="4000" b="1" dirty="0">
                <a:latin typeface="Bahnschrift SemiBold" panose="020B0502040204020203" pitchFamily="34" charset="0"/>
                <a:cs typeface="Times New Roman" panose="02020603050405020304" pitchFamily="18" charset="0"/>
              </a:rPr>
              <a:t>DA</a:t>
            </a:r>
          </a:p>
        </p:txBody>
      </p:sp>
      <p:sp>
        <p:nvSpPr>
          <p:cNvPr id="1048640" name="object 22"/>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1"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object 7"/>
          <p:cNvSpPr txBox="1">
            <a:spLocks noGrp="1"/>
          </p:cNvSpPr>
          <p:nvPr>
            <p:ph type="title"/>
          </p:nvPr>
        </p:nvSpPr>
        <p:spPr>
          <a:xfrm>
            <a:off x="-152400" y="6096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b="1" spc="-20" dirty="0">
                <a:latin typeface="Bahnschrift SemiBold" panose="020B0502040204020203" pitchFamily="34" charset="0"/>
                <a:cs typeface="Times New Roman" panose="02020603050405020304" pitchFamily="18" charset="0"/>
              </a:rPr>
              <a:t>P</a:t>
            </a:r>
            <a:r>
              <a:rPr sz="3600" b="1" spc="15" dirty="0">
                <a:latin typeface="Bahnschrift SemiBold" panose="020B0502040204020203" pitchFamily="34" charset="0"/>
                <a:cs typeface="Times New Roman" panose="02020603050405020304" pitchFamily="18" charset="0"/>
              </a:rPr>
              <a:t>ROB</a:t>
            </a:r>
            <a:r>
              <a:rPr sz="3600" b="1" spc="55" dirty="0">
                <a:latin typeface="Bahnschrift SemiBold" panose="020B0502040204020203" pitchFamily="34" charset="0"/>
                <a:cs typeface="Times New Roman" panose="02020603050405020304" pitchFamily="18" charset="0"/>
              </a:rPr>
              <a:t>L</a:t>
            </a:r>
            <a:r>
              <a:rPr sz="3600" b="1" spc="-20" dirty="0">
                <a:latin typeface="Bahnschrift SemiBold" panose="020B0502040204020203" pitchFamily="34" charset="0"/>
                <a:cs typeface="Times New Roman" panose="02020603050405020304" pitchFamily="18" charset="0"/>
              </a:rPr>
              <a:t>E</a:t>
            </a:r>
            <a:r>
              <a:rPr sz="3600" b="1" spc="20" dirty="0">
                <a:latin typeface="Bahnschrift SemiBold" panose="020B0502040204020203" pitchFamily="34" charset="0"/>
                <a:cs typeface="Times New Roman" panose="02020603050405020304" pitchFamily="18" charset="0"/>
              </a:rPr>
              <a:t>M</a:t>
            </a:r>
            <a:r>
              <a:rPr lang="en-US" sz="3600" b="1" dirty="0">
                <a:latin typeface="Bahnschrift SemiBold" panose="020B0502040204020203" pitchFamily="34" charset="0"/>
                <a:cs typeface="Times New Roman" panose="02020603050405020304" pitchFamily="18" charset="0"/>
              </a:rPr>
              <a:t> </a:t>
            </a:r>
            <a:r>
              <a:rPr sz="3600" b="1" spc="10" dirty="0">
                <a:latin typeface="Bahnschrift SemiBold" panose="020B0502040204020203" pitchFamily="34" charset="0"/>
                <a:cs typeface="Times New Roman" panose="02020603050405020304" pitchFamily="18" charset="0"/>
              </a:rPr>
              <a:t>S</a:t>
            </a:r>
            <a:r>
              <a:rPr sz="3600" b="1" spc="-370" dirty="0">
                <a:latin typeface="Bahnschrift SemiBold" panose="020B0502040204020203" pitchFamily="34" charset="0"/>
                <a:cs typeface="Times New Roman" panose="02020603050405020304" pitchFamily="18" charset="0"/>
              </a:rPr>
              <a:t>T</a:t>
            </a:r>
            <a:r>
              <a:rPr sz="3600" b="1" spc="-375" dirty="0">
                <a:latin typeface="Bahnschrift SemiBold" panose="020B0502040204020203" pitchFamily="34" charset="0"/>
                <a:cs typeface="Times New Roman" panose="02020603050405020304" pitchFamily="18" charset="0"/>
              </a:rPr>
              <a:t>A</a:t>
            </a:r>
            <a:r>
              <a:rPr sz="3600" b="1" spc="15" dirty="0">
                <a:latin typeface="Bahnschrift SemiBold" panose="020B0502040204020203" pitchFamily="34" charset="0"/>
                <a:cs typeface="Times New Roman" panose="02020603050405020304" pitchFamily="18" charset="0"/>
              </a:rPr>
              <a:t>T</a:t>
            </a:r>
            <a:r>
              <a:rPr sz="3600" b="1" spc="-10" dirty="0">
                <a:latin typeface="Bahnschrift SemiBold" panose="020B0502040204020203" pitchFamily="34" charset="0"/>
                <a:cs typeface="Times New Roman" panose="02020603050405020304" pitchFamily="18" charset="0"/>
              </a:rPr>
              <a:t>E</a:t>
            </a:r>
            <a:r>
              <a:rPr sz="3600" b="1" spc="-20" dirty="0">
                <a:latin typeface="Bahnschrift SemiBold" panose="020B0502040204020203" pitchFamily="34" charset="0"/>
                <a:cs typeface="Times New Roman" panose="02020603050405020304" pitchFamily="18" charset="0"/>
              </a:rPr>
              <a:t>ME</a:t>
            </a:r>
            <a:r>
              <a:rPr sz="3600" b="1" spc="10" dirty="0">
                <a:latin typeface="Bahnschrift SemiBold" panose="020B0502040204020203" pitchFamily="34" charset="0"/>
                <a:cs typeface="Times New Roman" panose="02020603050405020304" pitchFamily="18" charset="0"/>
              </a:rPr>
              <a:t>NT</a:t>
            </a:r>
            <a:endParaRPr sz="3600" b="1" dirty="0">
              <a:latin typeface="Bahnschrift SemiBold" panose="020B0502040204020203" pitchFamily="34" charset="0"/>
              <a:cs typeface="Times New Roman" panose="02020603050405020304" pitchFamily="18" charset="0"/>
            </a:endParaRPr>
          </a:p>
        </p:txBody>
      </p:sp>
      <p:sp>
        <p:nvSpPr>
          <p:cNvPr id="1048643" name="object 10"/>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2097157" name="object 8"/>
          <p:cNvPicPr>
            <a:picLocks/>
          </p:cNvPicPr>
          <p:nvPr/>
        </p:nvPicPr>
        <p:blipFill>
          <a:blip r:embed="rId2" cstate="print"/>
          <a:stretch>
            <a:fillRect/>
          </a:stretch>
        </p:blipFill>
        <p:spPr>
          <a:xfrm>
            <a:off x="676275" y="6467475"/>
            <a:ext cx="2143125" cy="200025"/>
          </a:xfrm>
          <a:prstGeom prst="rect">
            <a:avLst/>
          </a:prstGeom>
        </p:spPr>
      </p:pic>
      <p:sp>
        <p:nvSpPr>
          <p:cNvPr id="1048644" name="TextBox 8"/>
          <p:cNvSpPr txBox="1"/>
          <p:nvPr/>
        </p:nvSpPr>
        <p:spPr>
          <a:xfrm>
            <a:off x="977968" y="2010370"/>
            <a:ext cx="6570722" cy="2186940"/>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 monthly expenditure and savings of employees, identify trends, and provide insights that can help improve financial management and planning within the organization.</a:t>
            </a:r>
            <a:endParaRPr lang="en-US" sz="2800" dirty="0">
              <a:latin typeface="Times New Roman" panose="02020603050405020304" pitchFamily="18" charset="0"/>
              <a:cs typeface="Times New Roman" panose="02020603050405020304" pitchFamily="18" charset="0"/>
            </a:endParaRPr>
          </a:p>
        </p:txBody>
      </p:sp>
      <p:sp>
        <p:nvSpPr>
          <p:cNvPr id="1048645" name="Rectangle 5"/>
          <p:cNvSpPr/>
          <p:nvPr/>
        </p:nvSpPr>
        <p:spPr>
          <a:xfrm>
            <a:off x="8286750" y="-26377"/>
            <a:ext cx="37338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Rectangle 10"/>
          <p:cNvSpPr/>
          <p:nvPr/>
        </p:nvSpPr>
        <p:spPr>
          <a:xfrm>
            <a:off x="6248400" y="5791200"/>
            <a:ext cx="2438400" cy="1040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8" name="object 2"/>
          <p:cNvGrpSpPr/>
          <p:nvPr/>
        </p:nvGrpSpPr>
        <p:grpSpPr>
          <a:xfrm rot="21051645">
            <a:off x="7260455" y="3133754"/>
            <a:ext cx="2762250" cy="3257550"/>
            <a:chOff x="7991475" y="2933700"/>
            <a:chExt cx="2762250" cy="325755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49" name="Rectangle 11"/>
          <p:cNvSpPr/>
          <p:nvPr/>
        </p:nvSpPr>
        <p:spPr>
          <a:xfrm>
            <a:off x="2270" y="3892794"/>
            <a:ext cx="7620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grpSp>
        <p:nvGrpSpPr>
          <p:cNvPr id="39" name="object 3"/>
          <p:cNvGrpSpPr/>
          <p:nvPr/>
        </p:nvGrpSpPr>
        <p:grpSpPr>
          <a:xfrm>
            <a:off x="7448612" y="0"/>
            <a:ext cx="4743796" cy="6858466"/>
            <a:chOff x="7448612" y="0"/>
            <a:chExt cx="4743796" cy="6858466"/>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656"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object 7"/>
          <p:cNvSpPr txBox="1">
            <a:spLocks noGrp="1"/>
          </p:cNvSpPr>
          <p:nvPr>
            <p:ph type="title"/>
          </p:nvPr>
        </p:nvSpPr>
        <p:spPr>
          <a:xfrm>
            <a:off x="-381000" y="60960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b="1" spc="5" dirty="0">
                <a:latin typeface="Bahnschrift SemiBold" panose="020B0502040204020203" pitchFamily="34" charset="0"/>
                <a:cs typeface="Times New Roman" panose="02020603050405020304" pitchFamily="18" charset="0"/>
              </a:rPr>
              <a:t>PROJECT</a:t>
            </a:r>
            <a:r>
              <a:rPr lang="en-US" sz="3600" b="1" spc="5" dirty="0">
                <a:latin typeface="Bahnschrift SemiBold" panose="020B0502040204020203" pitchFamily="34" charset="0"/>
                <a:cs typeface="Times New Roman" panose="02020603050405020304" pitchFamily="18" charset="0"/>
              </a:rPr>
              <a:t> </a:t>
            </a:r>
            <a:r>
              <a:rPr sz="3600" b="1" spc="-20" dirty="0">
                <a:latin typeface="Bahnschrift SemiBold" panose="020B0502040204020203" pitchFamily="34" charset="0"/>
                <a:cs typeface="Times New Roman" panose="02020603050405020304" pitchFamily="18" charset="0"/>
              </a:rPr>
              <a:t>OVERVIEW</a:t>
            </a:r>
            <a:endParaRPr sz="3600" b="1" dirty="0">
              <a:latin typeface="Bahnschrift SemiBold" panose="020B0502040204020203" pitchFamily="34" charset="0"/>
              <a:cs typeface="Times New Roman" panose="02020603050405020304" pitchFamily="18" charset="0"/>
            </a:endParaRPr>
          </a:p>
        </p:txBody>
      </p:sp>
      <p:sp>
        <p:nvSpPr>
          <p:cNvPr id="1048661" name="object 10"/>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59" name="object 8"/>
          <p:cNvPicPr>
            <a:picLocks/>
          </p:cNvPicPr>
          <p:nvPr/>
        </p:nvPicPr>
        <p:blipFill>
          <a:blip r:embed="rId2" cstate="print"/>
          <a:stretch>
            <a:fillRect/>
          </a:stretch>
        </p:blipFill>
        <p:spPr>
          <a:xfrm>
            <a:off x="676275" y="6467475"/>
            <a:ext cx="2143125" cy="200025"/>
          </a:xfrm>
          <a:prstGeom prst="rect">
            <a:avLst/>
          </a:prstGeom>
        </p:spPr>
      </p:pic>
      <p:sp>
        <p:nvSpPr>
          <p:cNvPr id="1048662" name="TextBox 10"/>
          <p:cNvSpPr txBox="1"/>
          <p:nvPr/>
        </p:nvSpPr>
        <p:spPr>
          <a:xfrm>
            <a:off x="733425" y="1803535"/>
            <a:ext cx="7924800" cy="2225040"/>
          </a:xfrm>
          <a:prstGeom prst="rect">
            <a:avLst/>
          </a:prstGeom>
          <a:noFill/>
        </p:spPr>
        <p:txBody>
          <a:bodyPr wrap="square" rtlCol="0">
            <a:spAutoFit/>
          </a:bodyPr>
          <a:lstStyle/>
          <a:p>
            <a:pPr algn="just"/>
            <a:r>
              <a:rPr lang="en-IN" sz="2400" dirty="0">
                <a:solidFill>
                  <a:srgbClr val="0D0D0D"/>
                </a:solidFill>
                <a:latin typeface="Times New Roman" panose="02020603050405020304" pitchFamily="18" charset="0"/>
                <a:cs typeface="Times New Roman" panose="02020603050405020304" pitchFamily="18" charset="0"/>
              </a:rPr>
              <a:t>T</a:t>
            </a:r>
            <a:r>
              <a:rPr lang="en-IN" sz="2400" b="0" i="0" dirty="0">
                <a:solidFill>
                  <a:srgbClr val="0D0D0D"/>
                </a:solidFill>
                <a:effectLst/>
                <a:latin typeface="Times New Roman" panose="02020603050405020304" pitchFamily="18" charset="0"/>
                <a:cs typeface="Times New Roman" panose="02020603050405020304" pitchFamily="18" charset="0"/>
              </a:rPr>
              <a:t>he goal of this project is to </a:t>
            </a:r>
            <a:r>
              <a:rPr lang="en-IN" sz="2400" b="0" i="0" dirty="0" err="1">
                <a:solidFill>
                  <a:srgbClr val="0D0D0D"/>
                </a:solidFill>
                <a:effectLst/>
                <a:latin typeface="Times New Roman" panose="02020603050405020304" pitchFamily="18" charset="0"/>
                <a:cs typeface="Times New Roman" panose="02020603050405020304" pitchFamily="18" charset="0"/>
              </a:rPr>
              <a:t>analyze</a:t>
            </a:r>
            <a:r>
              <a:rPr lang="en-IN" sz="2400" b="0" i="0" dirty="0">
                <a:solidFill>
                  <a:srgbClr val="0D0D0D"/>
                </a:solidFill>
                <a:effectLst/>
                <a:latin typeface="Times New Roman" panose="02020603050405020304" pitchFamily="18" charset="0"/>
                <a:cs typeface="Times New Roman" panose="02020603050405020304" pitchFamily="18" charset="0"/>
              </a:rPr>
              <a:t> employee expenditure and savings patterns using data in Excel. This analysis will help in understanding the spending </a:t>
            </a:r>
            <a:r>
              <a:rPr lang="en-IN" sz="2400" b="0" i="0" dirty="0" err="1">
                <a:solidFill>
                  <a:srgbClr val="0D0D0D"/>
                </a:solidFill>
                <a:effectLst/>
                <a:latin typeface="Times New Roman" panose="02020603050405020304" pitchFamily="18" charset="0"/>
                <a:cs typeface="Times New Roman" panose="02020603050405020304" pitchFamily="18" charset="0"/>
              </a:rPr>
              <a:t>behavior</a:t>
            </a:r>
            <a:r>
              <a:rPr lang="en-IN" sz="2400" b="0" i="0" dirty="0">
                <a:solidFill>
                  <a:srgbClr val="0D0D0D"/>
                </a:solidFill>
                <a:effectLst/>
                <a:latin typeface="Times New Roman" panose="02020603050405020304" pitchFamily="18" charset="0"/>
                <a:cs typeface="Times New Roman" panose="02020603050405020304" pitchFamily="18" charset="0"/>
              </a:rPr>
              <a:t> of employees, identifying trends, and providing insights into savings habits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1048663" name="TextBox 8"/>
          <p:cNvSpPr txBox="1"/>
          <p:nvPr/>
        </p:nvSpPr>
        <p:spPr>
          <a:xfrm>
            <a:off x="1342822" y="3742527"/>
            <a:ext cx="6089734" cy="2225040"/>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Slicers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chart ( line chart,  pie chart,  bar chart)</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Sum formulas </a:t>
            </a: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048664" name="Rectangle 5"/>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5" name="Rectangle 11"/>
          <p:cNvSpPr/>
          <p:nvPr/>
        </p:nvSpPr>
        <p:spPr>
          <a:xfrm>
            <a:off x="0" y="3886200"/>
            <a:ext cx="9144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object 3"/>
          <p:cNvGrpSpPr/>
          <p:nvPr/>
        </p:nvGrpSpPr>
        <p:grpSpPr>
          <a:xfrm>
            <a:off x="7448612" y="0"/>
            <a:ext cx="4743796" cy="6858466"/>
            <a:chOff x="7448612" y="0"/>
            <a:chExt cx="4743796" cy="6858466"/>
          </a:xfrm>
        </p:grpSpPr>
        <p:sp>
          <p:nvSpPr>
            <p:cNvPr id="104866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66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67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671"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67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67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67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67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grpSp>
        <p:nvGrpSpPr>
          <p:cNvPr id="42" name="object 2"/>
          <p:cNvGrpSpPr/>
          <p:nvPr/>
        </p:nvGrpSpPr>
        <p:grpSpPr>
          <a:xfrm>
            <a:off x="8087541" y="2505474"/>
            <a:ext cx="3533775" cy="3810000"/>
            <a:chOff x="8658225" y="2647950"/>
            <a:chExt cx="3533775" cy="3810000"/>
          </a:xfrm>
        </p:grpSpPr>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5"/>
          <p:cNvSpPr txBox="1">
            <a:spLocks noGrp="1"/>
          </p:cNvSpPr>
          <p:nvPr>
            <p:ph type="title"/>
          </p:nvPr>
        </p:nvSpPr>
        <p:spPr>
          <a:xfrm>
            <a:off x="-609600" y="838200"/>
            <a:ext cx="6635307" cy="509114"/>
          </a:xfrm>
          <a:prstGeom prst="rect">
            <a:avLst/>
          </a:prstGeom>
        </p:spPr>
        <p:txBody>
          <a:bodyPr vert="horz" wrap="square" lIns="0" tIns="16510" rIns="0" bIns="0" rtlCol="0">
            <a:spAutoFit/>
          </a:bodyPr>
          <a:lstStyle/>
          <a:p>
            <a:pPr marL="12700" algn="r">
              <a:lnSpc>
                <a:spcPct val="100000"/>
              </a:lnSpc>
              <a:spcBef>
                <a:spcPts val="130"/>
              </a:spcBef>
            </a:pPr>
            <a:r>
              <a:rPr lang="en-US" sz="3200" b="1" spc="25" dirty="0">
                <a:latin typeface="Bahnschrift SemiBold" panose="020B0502040204020203" pitchFamily="34" charset="0"/>
                <a:cs typeface="Times New Roman" panose="02020603050405020304" pitchFamily="18" charset="0"/>
              </a:rPr>
              <a:t>W</a:t>
            </a:r>
            <a:r>
              <a:rPr lang="en-US" sz="3200" b="1" spc="-20" dirty="0">
                <a:latin typeface="Bahnschrift SemiBold" panose="020B0502040204020203" pitchFamily="34" charset="0"/>
                <a:cs typeface="Times New Roman" panose="02020603050405020304" pitchFamily="18" charset="0"/>
              </a:rPr>
              <a:t>H</a:t>
            </a:r>
            <a:r>
              <a:rPr lang="en-US" sz="3200" b="1" spc="20" dirty="0">
                <a:latin typeface="Bahnschrift SemiBold" panose="020B0502040204020203" pitchFamily="34" charset="0"/>
                <a:cs typeface="Times New Roman" panose="02020603050405020304" pitchFamily="18" charset="0"/>
              </a:rPr>
              <a:t>O</a:t>
            </a:r>
            <a:r>
              <a:rPr lang="en-US" sz="3200" b="1" spc="-235" dirty="0">
                <a:latin typeface="Bahnschrift SemiBold" panose="020B0502040204020203" pitchFamily="34" charset="0"/>
                <a:cs typeface="Times New Roman" panose="02020603050405020304" pitchFamily="18" charset="0"/>
              </a:rPr>
              <a:t> </a:t>
            </a:r>
            <a:r>
              <a:rPr lang="en-US" sz="3200" b="1" spc="-10" dirty="0">
                <a:latin typeface="Bahnschrift SemiBold" panose="020B0502040204020203" pitchFamily="34" charset="0"/>
                <a:cs typeface="Times New Roman" panose="02020603050405020304" pitchFamily="18" charset="0"/>
              </a:rPr>
              <a:t>AR</a:t>
            </a:r>
            <a:r>
              <a:rPr lang="en-US" sz="3200" b="1" spc="15" dirty="0">
                <a:latin typeface="Bahnschrift SemiBold" panose="020B0502040204020203" pitchFamily="34" charset="0"/>
                <a:cs typeface="Times New Roman" panose="02020603050405020304" pitchFamily="18" charset="0"/>
              </a:rPr>
              <a:t>E</a:t>
            </a:r>
            <a:r>
              <a:rPr lang="en-US" sz="3200" b="1" spc="-35" dirty="0">
                <a:latin typeface="Bahnschrift SemiBold" panose="020B0502040204020203" pitchFamily="34" charset="0"/>
                <a:cs typeface="Times New Roman" panose="02020603050405020304" pitchFamily="18" charset="0"/>
              </a:rPr>
              <a:t> </a:t>
            </a:r>
            <a:r>
              <a:rPr lang="en-US" sz="3200" b="1" spc="-10" dirty="0">
                <a:latin typeface="Bahnschrift SemiBold" panose="020B0502040204020203" pitchFamily="34" charset="0"/>
                <a:cs typeface="Times New Roman" panose="02020603050405020304" pitchFamily="18" charset="0"/>
              </a:rPr>
              <a:t>T</a:t>
            </a:r>
            <a:r>
              <a:rPr lang="en-US" sz="3200" b="1" spc="-15" dirty="0">
                <a:latin typeface="Bahnschrift SemiBold" panose="020B0502040204020203" pitchFamily="34" charset="0"/>
                <a:cs typeface="Times New Roman" panose="02020603050405020304" pitchFamily="18" charset="0"/>
              </a:rPr>
              <a:t>H</a:t>
            </a:r>
            <a:r>
              <a:rPr lang="en-US" sz="3200" b="1" spc="15" dirty="0">
                <a:latin typeface="Bahnschrift SemiBold" panose="020B0502040204020203" pitchFamily="34" charset="0"/>
                <a:cs typeface="Times New Roman" panose="02020603050405020304" pitchFamily="18" charset="0"/>
              </a:rPr>
              <a:t>E</a:t>
            </a:r>
            <a:r>
              <a:rPr lang="en-US" sz="3200" b="1" spc="-35" dirty="0">
                <a:latin typeface="Bahnschrift SemiBold" panose="020B0502040204020203" pitchFamily="34" charset="0"/>
                <a:cs typeface="Times New Roman" panose="02020603050405020304" pitchFamily="18" charset="0"/>
              </a:rPr>
              <a:t> </a:t>
            </a:r>
            <a:r>
              <a:rPr lang="en-US" sz="3200" b="1" spc="-20" dirty="0">
                <a:latin typeface="Bahnschrift SemiBold" panose="020B0502040204020203" pitchFamily="34" charset="0"/>
                <a:cs typeface="Times New Roman" panose="02020603050405020304" pitchFamily="18" charset="0"/>
              </a:rPr>
              <a:t>E</a:t>
            </a:r>
            <a:r>
              <a:rPr lang="en-US" sz="3200" b="1" spc="30" dirty="0">
                <a:latin typeface="Bahnschrift SemiBold" panose="020B0502040204020203" pitchFamily="34" charset="0"/>
                <a:cs typeface="Times New Roman" panose="02020603050405020304" pitchFamily="18" charset="0"/>
              </a:rPr>
              <a:t>N</a:t>
            </a:r>
            <a:r>
              <a:rPr lang="en-US" sz="3200" b="1" spc="15" dirty="0">
                <a:latin typeface="Bahnschrift SemiBold" panose="020B0502040204020203" pitchFamily="34" charset="0"/>
                <a:cs typeface="Times New Roman" panose="02020603050405020304" pitchFamily="18" charset="0"/>
              </a:rPr>
              <a:t>D</a:t>
            </a:r>
            <a:r>
              <a:rPr lang="en-US" sz="3200" b="1" spc="-45" dirty="0">
                <a:latin typeface="Bahnschrift SemiBold" panose="020B0502040204020203" pitchFamily="34" charset="0"/>
                <a:cs typeface="Times New Roman" panose="02020603050405020304" pitchFamily="18" charset="0"/>
              </a:rPr>
              <a:t> </a:t>
            </a:r>
            <a:r>
              <a:rPr lang="en-US" sz="3200" b="1" dirty="0">
                <a:latin typeface="Bahnschrift SemiBold" panose="020B0502040204020203" pitchFamily="34" charset="0"/>
                <a:cs typeface="Times New Roman" panose="02020603050405020304" pitchFamily="18" charset="0"/>
              </a:rPr>
              <a:t>U</a:t>
            </a:r>
            <a:r>
              <a:rPr lang="en-US" sz="3200" b="1" spc="10" dirty="0">
                <a:latin typeface="Bahnschrift SemiBold" panose="020B0502040204020203" pitchFamily="34" charset="0"/>
                <a:cs typeface="Times New Roman" panose="02020603050405020304" pitchFamily="18" charset="0"/>
              </a:rPr>
              <a:t>S</a:t>
            </a:r>
            <a:r>
              <a:rPr lang="en-US" sz="3200" b="1" spc="-25" dirty="0">
                <a:latin typeface="Bahnschrift SemiBold" panose="020B0502040204020203" pitchFamily="34" charset="0"/>
                <a:cs typeface="Times New Roman" panose="02020603050405020304" pitchFamily="18" charset="0"/>
              </a:rPr>
              <a:t>E</a:t>
            </a:r>
            <a:r>
              <a:rPr lang="en-US" sz="3200" b="1" spc="-10" dirty="0">
                <a:latin typeface="Bahnschrift SemiBold" panose="020B0502040204020203" pitchFamily="34" charset="0"/>
                <a:cs typeface="Times New Roman" panose="02020603050405020304" pitchFamily="18" charset="0"/>
              </a:rPr>
              <a:t>R</a:t>
            </a:r>
            <a:r>
              <a:rPr lang="en-US" sz="3200" b="1" spc="5" dirty="0">
                <a:latin typeface="Bahnschrift SemiBold" panose="020B0502040204020203" pitchFamily="34" charset="0"/>
                <a:cs typeface="Times New Roman" panose="02020603050405020304" pitchFamily="18" charset="0"/>
              </a:rPr>
              <a:t>S?</a:t>
            </a:r>
            <a:endParaRPr sz="3200" b="1" dirty="0">
              <a:latin typeface="Bahnschrift SemiBold" panose="020B0502040204020203" pitchFamily="34" charset="0"/>
              <a:cs typeface="Times New Roman" panose="02020603050405020304" pitchFamily="18" charset="0"/>
            </a:endParaRPr>
          </a:p>
        </p:txBody>
      </p:sp>
      <p:sp>
        <p:nvSpPr>
          <p:cNvPr id="1048679" name="object 8"/>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1" name="object 6"/>
          <p:cNvPicPr>
            <a:picLocks/>
          </p:cNvPicPr>
          <p:nvPr/>
        </p:nvPicPr>
        <p:blipFill>
          <a:blip r:embed="rId2" cstate="print"/>
          <a:stretch>
            <a:fillRect/>
          </a:stretch>
        </p:blipFill>
        <p:spPr>
          <a:xfrm>
            <a:off x="723900" y="6172200"/>
            <a:ext cx="2181225" cy="485775"/>
          </a:xfrm>
          <a:prstGeom prst="rect">
            <a:avLst/>
          </a:prstGeom>
        </p:spPr>
      </p:pic>
      <p:sp>
        <p:nvSpPr>
          <p:cNvPr id="1048680" name="TextBox 6"/>
          <p:cNvSpPr txBox="1"/>
          <p:nvPr/>
        </p:nvSpPr>
        <p:spPr>
          <a:xfrm rot="10800000" flipV="1">
            <a:off x="1310476" y="2267861"/>
            <a:ext cx="7870197" cy="2606042"/>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Human Resources (HR)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Finance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 Management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Relations/Engagement Team</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Financial Advisors or Consultants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Social Responsibility (CSR) Teams</a:t>
            </a:r>
            <a:endParaRPr lang="en-US" sz="2800" dirty="0">
              <a:latin typeface="Times New Roman" panose="02020603050405020304" pitchFamily="18" charset="0"/>
              <a:cs typeface="Times New Roman" panose="02020603050405020304" pitchFamily="18" charset="0"/>
            </a:endParaRPr>
          </a:p>
        </p:txBody>
      </p:sp>
      <p:sp>
        <p:nvSpPr>
          <p:cNvPr id="1048681" name="Rectangle 1"/>
          <p:cNvSpPr/>
          <p:nvPr/>
        </p:nvSpPr>
        <p:spPr>
          <a:xfrm>
            <a:off x="8839200" y="0"/>
            <a:ext cx="33528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82" name="Rectangle 2"/>
          <p:cNvSpPr/>
          <p:nvPr/>
        </p:nvSpPr>
        <p:spPr>
          <a:xfrm>
            <a:off x="0" y="3962400"/>
            <a:ext cx="838200" cy="28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object 3"/>
          <p:cNvGrpSpPr/>
          <p:nvPr/>
        </p:nvGrpSpPr>
        <p:grpSpPr>
          <a:xfrm>
            <a:off x="7448612" y="0"/>
            <a:ext cx="4743796" cy="6858466"/>
            <a:chOff x="7448612" y="0"/>
            <a:chExt cx="4743796" cy="6858466"/>
          </a:xfrm>
        </p:grpSpPr>
        <p:sp>
          <p:nvSpPr>
            <p:cNvPr id="104868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8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8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68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68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688"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68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69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69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69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object 7"/>
          <p:cNvPicPr>
            <a:picLocks/>
          </p:cNvPicPr>
          <p:nvPr/>
        </p:nvPicPr>
        <p:blipFill>
          <a:blip r:embed="rId2" cstate="print"/>
          <a:stretch>
            <a:fillRect/>
          </a:stretch>
        </p:blipFill>
        <p:spPr>
          <a:xfrm>
            <a:off x="676275" y="6467475"/>
            <a:ext cx="2143125" cy="200025"/>
          </a:xfrm>
          <a:prstGeom prst="rect">
            <a:avLst/>
          </a:prstGeom>
        </p:spPr>
      </p:pic>
      <p:sp>
        <p:nvSpPr>
          <p:cNvPr id="1048693" name="Title 9"/>
          <p:cNvSpPr>
            <a:spLocks noGrp="1"/>
          </p:cNvSpPr>
          <p:nvPr>
            <p:ph type="title"/>
          </p:nvPr>
        </p:nvSpPr>
        <p:spPr>
          <a:xfrm>
            <a:off x="47826" y="533400"/>
            <a:ext cx="8510914" cy="553998"/>
          </a:xfrm>
        </p:spPr>
        <p:txBody>
          <a:bodyPr>
            <a:normAutofit fontScale="90000"/>
          </a:bodyPr>
          <a:lstStyle/>
          <a:p>
            <a:pPr algn="ctr"/>
            <a:r>
              <a:rPr lang="en-IN" sz="3600" b="1" dirty="0">
                <a:latin typeface="Bahnschrift SemiBold" panose="020B0502040204020203" pitchFamily="34" charset="0"/>
                <a:cs typeface="Times New Roman" panose="02020603050405020304" pitchFamily="18" charset="0"/>
              </a:rPr>
              <a:t>Our Solution and It’s Value proposition </a:t>
            </a:r>
            <a:endParaRPr lang="en-US" sz="3600" b="1" dirty="0">
              <a:latin typeface="Bahnschrift SemiBold" panose="020B0502040204020203" pitchFamily="34" charset="0"/>
              <a:cs typeface="Times New Roman" panose="02020603050405020304" pitchFamily="18" charset="0"/>
            </a:endParaRPr>
          </a:p>
        </p:txBody>
      </p:sp>
      <p:sp>
        <p:nvSpPr>
          <p:cNvPr id="1048694" name="object 9"/>
          <p:cNvSpPr txBox="1">
            <a:spLocks noGrp="1"/>
          </p:cNvSpPr>
          <p:nvPr>
            <p:ph type="sldNum" sz="quarter" idx="12"/>
          </p:nvPr>
        </p:nvSpPr>
        <p:spPr>
          <a:xfrm>
            <a:off x="11131104" y="6330316"/>
            <a:ext cx="609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48695" name="TextBox 2"/>
          <p:cNvSpPr txBox="1"/>
          <p:nvPr/>
        </p:nvSpPr>
        <p:spPr>
          <a:xfrm rot="10800000" flipV="1">
            <a:off x="3048000" y="1797367"/>
            <a:ext cx="6470887" cy="2606040"/>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Comprehensive Data Management
Advanced Analytical Tools
Formulas and Functions
Pivot Tables
Visual Representation
Used to analyse different situation</a:t>
            </a:r>
            <a:endParaRPr lang="en-US" sz="2800" dirty="0">
              <a:latin typeface="Times New Roman" panose="02020603050405020304" pitchFamily="18" charset="0"/>
              <a:cs typeface="Times New Roman" panose="02020603050405020304" pitchFamily="18" charset="0"/>
            </a:endParaRPr>
          </a:p>
        </p:txBody>
      </p:sp>
      <p:sp>
        <p:nvSpPr>
          <p:cNvPr id="1048696" name="Rectangle 3"/>
          <p:cNvSpPr/>
          <p:nvPr/>
        </p:nvSpPr>
        <p:spPr>
          <a:xfrm>
            <a:off x="8915400" y="0"/>
            <a:ext cx="3276601"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97" name="Rectangle 4"/>
          <p:cNvSpPr/>
          <p:nvPr/>
        </p:nvSpPr>
        <p:spPr>
          <a:xfrm>
            <a:off x="0" y="3886200"/>
            <a:ext cx="8382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3" name="object 2"/>
          <p:cNvPicPr>
            <a:picLocks/>
          </p:cNvPicPr>
          <p:nvPr/>
        </p:nvPicPr>
        <p:blipFill>
          <a:blip r:embed="rId3" cstate="print"/>
          <a:stretch>
            <a:fillRect/>
          </a:stretch>
        </p:blipFill>
        <p:spPr>
          <a:xfrm>
            <a:off x="248222" y="1423987"/>
            <a:ext cx="2695574" cy="3248025"/>
          </a:xfrm>
          <a:prstGeom prst="rect">
            <a:avLst/>
          </a:prstGeom>
        </p:spPr>
      </p:pic>
      <p:grpSp>
        <p:nvGrpSpPr>
          <p:cNvPr id="46" name="object 3"/>
          <p:cNvGrpSpPr/>
          <p:nvPr/>
        </p:nvGrpSpPr>
        <p:grpSpPr>
          <a:xfrm>
            <a:off x="7448612" y="0"/>
            <a:ext cx="4743796" cy="6858466"/>
            <a:chOff x="7448612" y="0"/>
            <a:chExt cx="4743796" cy="6858466"/>
          </a:xfrm>
        </p:grpSpPr>
        <p:sp>
          <p:nvSpPr>
            <p:cNvPr id="104869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9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70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70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70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703"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70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70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70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70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1"/>
          <p:cNvSpPr>
            <a:spLocks noGrp="1"/>
          </p:cNvSpPr>
          <p:nvPr>
            <p:ph type="title"/>
          </p:nvPr>
        </p:nvSpPr>
        <p:spPr>
          <a:xfrm>
            <a:off x="1775520" y="340667"/>
            <a:ext cx="6912768" cy="424037"/>
          </a:xfrm>
        </p:spPr>
        <p:txBody>
          <a:bodyPr>
            <a:normAutofit fontScale="90000"/>
          </a:bodyPr>
          <a:lstStyle/>
          <a:p>
            <a:pPr algn="ctr"/>
            <a:r>
              <a:rPr lang="en-US" sz="3600" b="1" dirty="0">
                <a:latin typeface="Bahnschrift SemiBold" panose="020B0502040204020203" pitchFamily="34" charset="0"/>
              </a:rPr>
              <a:t>DATASET DESCRIPTION</a:t>
            </a:r>
            <a:br>
              <a:rPr lang="en-IN" sz="3600" b="1" dirty="0">
                <a:latin typeface="Bahnschrift SemiBold" panose="020B0502040204020203" pitchFamily="34" charset="0"/>
              </a:rPr>
            </a:br>
            <a:endParaRPr lang="en-IN" dirty="0">
              <a:latin typeface="Times New Roman" panose="02020603050405020304" pitchFamily="18" charset="0"/>
              <a:cs typeface="Times New Roman" panose="02020603050405020304" pitchFamily="18" charset="0"/>
            </a:endParaRPr>
          </a:p>
        </p:txBody>
      </p:sp>
      <p:sp>
        <p:nvSpPr>
          <p:cNvPr id="1048709" name="TextBox 2"/>
          <p:cNvSpPr txBox="1"/>
          <p:nvPr/>
        </p:nvSpPr>
        <p:spPr>
          <a:xfrm>
            <a:off x="447675" y="1847671"/>
            <a:ext cx="8444754" cy="115824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To create an overview for an employee expenditure and savings analysis in Excel, you should organize your data in a way that is easy to understand and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048710" name="TextBox 3"/>
          <p:cNvSpPr txBox="1"/>
          <p:nvPr/>
        </p:nvSpPr>
        <p:spPr>
          <a:xfrm rot="10800000" flipV="1">
            <a:off x="623392" y="1224170"/>
            <a:ext cx="2533086"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Overview :</a:t>
            </a:r>
            <a:endParaRPr lang="en-US" sz="2400" b="1" dirty="0">
              <a:latin typeface="Times New Roman" panose="02020603050405020304" pitchFamily="18" charset="0"/>
              <a:cs typeface="Times New Roman" panose="02020603050405020304" pitchFamily="18" charset="0"/>
            </a:endParaRPr>
          </a:p>
        </p:txBody>
      </p:sp>
      <p:sp>
        <p:nvSpPr>
          <p:cNvPr id="1048711" name="TextBox 4"/>
          <p:cNvSpPr txBox="1"/>
          <p:nvPr/>
        </p:nvSpPr>
        <p:spPr>
          <a:xfrm>
            <a:off x="377664" y="3198167"/>
            <a:ext cx="2102171"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fields :</a:t>
            </a:r>
            <a:endParaRPr lang="en-US" sz="2400" b="1" dirty="0">
              <a:latin typeface="Times New Roman" panose="02020603050405020304" pitchFamily="18" charset="0"/>
              <a:cs typeface="Times New Roman" panose="02020603050405020304" pitchFamily="18" charset="0"/>
            </a:endParaRPr>
          </a:p>
        </p:txBody>
      </p:sp>
      <p:sp>
        <p:nvSpPr>
          <p:cNvPr id="1048712" name="TextBox 5"/>
          <p:cNvSpPr txBox="1"/>
          <p:nvPr/>
        </p:nvSpPr>
        <p:spPr>
          <a:xfrm>
            <a:off x="990600" y="3983504"/>
            <a:ext cx="2589170" cy="1938992"/>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Employee Name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Age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Expenditure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Savings</a:t>
            </a:r>
          </a:p>
        </p:txBody>
      </p:sp>
      <p:sp>
        <p:nvSpPr>
          <p:cNvPr id="1048713" name="Rectangle 6"/>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4" name="Rectangle 7"/>
          <p:cNvSpPr/>
          <p:nvPr/>
        </p:nvSpPr>
        <p:spPr>
          <a:xfrm>
            <a:off x="0" y="3794969"/>
            <a:ext cx="755329" cy="3063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8" name="object 3"/>
          <p:cNvGrpSpPr/>
          <p:nvPr/>
        </p:nvGrpSpPr>
        <p:grpSpPr>
          <a:xfrm>
            <a:off x="7448612" y="0"/>
            <a:ext cx="4743796" cy="6858466"/>
            <a:chOff x="7448612" y="0"/>
            <a:chExt cx="4743796" cy="6858466"/>
          </a:xfrm>
        </p:grpSpPr>
        <p:sp>
          <p:nvSpPr>
            <p:cNvPr id="104871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71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71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71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71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720"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72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72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72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72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72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727" name="object 8"/>
          <p:cNvSpPr txBox="1"/>
          <p:nvPr/>
        </p:nvSpPr>
        <p:spPr>
          <a:xfrm>
            <a:off x="739774" y="611230"/>
            <a:ext cx="4027819" cy="752129"/>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Bahnschrift SemiBold" panose="020B0502040204020203" pitchFamily="34" charset="0"/>
                <a:cs typeface="Times New Roman" panose="02020603050405020304" pitchFamily="18" charset="0"/>
              </a:rPr>
              <a:t>M</a:t>
            </a:r>
            <a:r>
              <a:rPr sz="4800" b="1" dirty="0">
                <a:latin typeface="Bahnschrift SemiBold" panose="020B0502040204020203" pitchFamily="34" charset="0"/>
                <a:cs typeface="Times New Roman" panose="02020603050405020304" pitchFamily="18" charset="0"/>
              </a:rPr>
              <a:t>O</a:t>
            </a:r>
            <a:r>
              <a:rPr sz="4800" b="1" spc="-15" dirty="0">
                <a:latin typeface="Bahnschrift SemiBold" panose="020B0502040204020203" pitchFamily="34" charset="0"/>
                <a:cs typeface="Times New Roman" panose="02020603050405020304" pitchFamily="18" charset="0"/>
              </a:rPr>
              <a:t>D</a:t>
            </a:r>
            <a:r>
              <a:rPr sz="4800" b="1" spc="-35" dirty="0">
                <a:latin typeface="Bahnschrift SemiBold" panose="020B0502040204020203" pitchFamily="34" charset="0"/>
                <a:cs typeface="Times New Roman" panose="02020603050405020304" pitchFamily="18" charset="0"/>
              </a:rPr>
              <a:t>E</a:t>
            </a:r>
            <a:r>
              <a:rPr sz="4800" b="1" spc="-30" dirty="0">
                <a:latin typeface="Bahnschrift SemiBold" panose="020B0502040204020203" pitchFamily="34" charset="0"/>
                <a:cs typeface="Times New Roman" panose="02020603050405020304" pitchFamily="18" charset="0"/>
              </a:rPr>
              <a:t>LL</a:t>
            </a:r>
            <a:r>
              <a:rPr sz="4800" b="1" spc="-5" dirty="0">
                <a:latin typeface="Bahnschrift SemiBold" panose="020B0502040204020203" pitchFamily="34" charset="0"/>
                <a:cs typeface="Times New Roman" panose="02020603050405020304" pitchFamily="18" charset="0"/>
              </a:rPr>
              <a:t>I</a:t>
            </a:r>
            <a:r>
              <a:rPr sz="4800" b="1" spc="30" dirty="0">
                <a:latin typeface="Bahnschrift SemiBold" panose="020B0502040204020203" pitchFamily="34" charset="0"/>
                <a:cs typeface="Times New Roman" panose="02020603050405020304" pitchFamily="18" charset="0"/>
              </a:rPr>
              <a:t>N</a:t>
            </a:r>
            <a:r>
              <a:rPr sz="4800" b="1" spc="5" dirty="0">
                <a:latin typeface="Bahnschrift SemiBold" panose="020B0502040204020203" pitchFamily="34" charset="0"/>
                <a:cs typeface="Times New Roman" panose="02020603050405020304" pitchFamily="18" charset="0"/>
              </a:rPr>
              <a:t>G</a:t>
            </a:r>
            <a:endParaRPr sz="4800" dirty="0">
              <a:latin typeface="Bahnschrift SemiBold" panose="020B0502040204020203" pitchFamily="34" charset="0"/>
              <a:cs typeface="Times New Roman" panose="02020603050405020304" pitchFamily="18" charset="0"/>
            </a:endParaRPr>
          </a:p>
        </p:txBody>
      </p:sp>
      <p:sp>
        <p:nvSpPr>
          <p:cNvPr id="1048728" name="TextBox 3"/>
          <p:cNvSpPr txBox="1"/>
          <p:nvPr/>
        </p:nvSpPr>
        <p:spPr>
          <a:xfrm>
            <a:off x="739774" y="2133600"/>
            <a:ext cx="8695359" cy="2936240"/>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cleaning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table.</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pivot chart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pivot chart in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formulas in dashboard to make interaction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interactive dashboard by putting all together elements. </a:t>
            </a:r>
            <a:endParaRPr lang="en-US" sz="2400" dirty="0">
              <a:latin typeface="Times New Roman" panose="02020603050405020304" pitchFamily="18" charset="0"/>
              <a:cs typeface="Times New Roman" panose="02020603050405020304" pitchFamily="18" charset="0"/>
            </a:endParaRPr>
          </a:p>
        </p:txBody>
      </p:sp>
      <p:sp>
        <p:nvSpPr>
          <p:cNvPr id="1048729" name="Rectangle 1"/>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30" name="Rectangle 2"/>
          <p:cNvSpPr/>
          <p:nvPr/>
        </p:nvSpPr>
        <p:spPr>
          <a:xfrm>
            <a:off x="0" y="3886200"/>
            <a:ext cx="5334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object 3"/>
          <p:cNvGrpSpPr/>
          <p:nvPr/>
        </p:nvGrpSpPr>
        <p:grpSpPr>
          <a:xfrm>
            <a:off x="7448612" y="0"/>
            <a:ext cx="4743796" cy="6858466"/>
            <a:chOff x="7448612" y="0"/>
            <a:chExt cx="4743796" cy="6858466"/>
          </a:xfrm>
        </p:grpSpPr>
        <p:sp>
          <p:nvSpPr>
            <p:cNvPr id="10487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7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7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487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0487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048736"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487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0487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0487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0487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TotalTime>
  <Words>360</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vt:lpstr>
      <vt:lpstr>Calibri</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 </vt:lpstr>
      <vt:lpstr>DATASET DESCRIPTION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Kiran Kumar T</cp:lastModifiedBy>
  <cp:revision>3</cp:revision>
  <dcterms:created xsi:type="dcterms:W3CDTF">2024-03-28T17:07:22Z</dcterms:created>
  <dcterms:modified xsi:type="dcterms:W3CDTF">2024-08-29T10:34:01Z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4e44eed0ee364e81bd63632915b9b2b7</vt:lpwstr>
  </property>
</Properties>
</file>