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5" r:id="rId3"/>
    <p:sldId id="27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75" r:id="rId12"/>
    <p:sldId id="264" r:id="rId13"/>
    <p:sldId id="266" r:id="rId14"/>
    <p:sldId id="267" r:id="rId15"/>
    <p:sldId id="268" r:id="rId16"/>
    <p:sldId id="306" r:id="rId17"/>
    <p:sldId id="307" r:id="rId18"/>
    <p:sldId id="269" r:id="rId19"/>
    <p:sldId id="270" r:id="rId20"/>
    <p:sldId id="271" r:id="rId21"/>
    <p:sldId id="276" r:id="rId22"/>
    <p:sldId id="272" r:id="rId23"/>
    <p:sldId id="273" r:id="rId24"/>
    <p:sldId id="278" r:id="rId25"/>
    <p:sldId id="277" r:id="rId26"/>
    <p:sldId id="279" r:id="rId27"/>
    <p:sldId id="280" r:id="rId28"/>
    <p:sldId id="282" r:id="rId29"/>
    <p:sldId id="281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1" r:id="rId48"/>
    <p:sldId id="300" r:id="rId49"/>
    <p:sldId id="302" r:id="rId50"/>
    <p:sldId id="303" r:id="rId51"/>
    <p:sldId id="304" r:id="rId52"/>
    <p:sldId id="305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7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5856-B023-4E24-A10B-3A36E83555E7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D78C-C1C1-49B2-8602-F15547EFC60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26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5856-B023-4E24-A10B-3A36E83555E7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D78C-C1C1-49B2-8602-F15547EFC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91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5856-B023-4E24-A10B-3A36E83555E7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D78C-C1C1-49B2-8602-F15547EFC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60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5856-B023-4E24-A10B-3A36E83555E7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D78C-C1C1-49B2-8602-F15547EFC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38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5856-B023-4E24-A10B-3A36E83555E7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D78C-C1C1-49B2-8602-F15547EFC60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83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5856-B023-4E24-A10B-3A36E83555E7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D78C-C1C1-49B2-8602-F15547EFC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71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5856-B023-4E24-A10B-3A36E83555E7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D78C-C1C1-49B2-8602-F15547EFC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68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5856-B023-4E24-A10B-3A36E83555E7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D78C-C1C1-49B2-8602-F15547EFC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71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5856-B023-4E24-A10B-3A36E83555E7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D78C-C1C1-49B2-8602-F15547EFC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89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ED5856-B023-4E24-A10B-3A36E83555E7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41D78C-C1C1-49B2-8602-F15547EFC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17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5856-B023-4E24-A10B-3A36E83555E7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D78C-C1C1-49B2-8602-F15547EFC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93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ED5856-B023-4E24-A10B-3A36E83555E7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941D78C-C1C1-49B2-8602-F15547EFC60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88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ihoneymon/652be052a0727ad59601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logg9715.github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41D2C-0582-4DF9-90D3-CF5D746353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&amp; GitHub </a:t>
            </a:r>
            <a:r>
              <a:rPr lang="ko-KR" altLang="en-US" dirty="0"/>
              <a:t>활용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6F8E95-FFEB-4C41-BFC0-1A710F32B8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개인 저장소 생성부터 협업까지</a:t>
            </a:r>
          </a:p>
        </p:txBody>
      </p:sp>
    </p:spTree>
    <p:extLst>
      <p:ext uri="{BB962C8B-B14F-4D97-AF65-F5344CB8AC3E}">
        <p14:creationId xmlns:p14="http://schemas.microsoft.com/office/powerpoint/2010/main" val="1915018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675D5-07DE-4344-8E99-7301E0167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의 내부 구조</a:t>
            </a:r>
          </a:p>
        </p:txBody>
      </p:sp>
      <p:pic>
        <p:nvPicPr>
          <p:cNvPr id="2050" name="Picture 2" descr="Git 이란 ? Git 구조와 용어 간단하게 살펴보자 - Git 구조 ">
            <a:extLst>
              <a:ext uri="{FF2B5EF4-FFF2-40B4-BE49-F238E27FC236}">
                <a16:creationId xmlns:a16="http://schemas.microsoft.com/office/drawing/2014/main" id="{3A50B946-07E2-4198-AB97-10EBB301F6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932" y="1859909"/>
            <a:ext cx="602232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304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14D8DE-12E7-4C3B-B69F-56D2162F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A67D0D-40BC-4DE9-B3F8-0AAC0DA7D3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버전관리 시스템 </a:t>
            </a:r>
            <a:r>
              <a:rPr lang="en-US" altLang="ko-KR" dirty="0"/>
              <a:t>git</a:t>
            </a:r>
            <a:r>
              <a:rPr lang="ko-KR" altLang="en-US" dirty="0"/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94658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84149-0C74-4E19-9771-3140D804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깃 허브</a:t>
            </a:r>
            <a:r>
              <a:rPr lang="en-US" altLang="ko-KR" dirty="0"/>
              <a:t>(GitHub) </a:t>
            </a:r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7F7B8E-B002-4155-AC06-A412413CA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6258862" cy="4023360"/>
          </a:xfrm>
        </p:spPr>
        <p:txBody>
          <a:bodyPr/>
          <a:lstStyle/>
          <a:p>
            <a:r>
              <a:rPr lang="en-US" altLang="ko-KR" sz="1800" dirty="0"/>
              <a:t>- </a:t>
            </a:r>
            <a:r>
              <a:rPr lang="ko-KR" altLang="en-US" sz="1800" dirty="0"/>
              <a:t>버전 관리를 위한 서버 저장소 및 프로젝트 개발을 위한 협업 관리 서비스</a:t>
            </a:r>
            <a:endParaRPr lang="en-US" altLang="ko-KR" sz="1800" dirty="0"/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전 세계 개발자들의 오픈 소스 프로젝트 공유 플랫폼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Q : Git</a:t>
            </a:r>
            <a:r>
              <a:rPr lang="ko-KR" altLang="en-US" sz="1800" dirty="0"/>
              <a:t>과는 </a:t>
            </a:r>
            <a:r>
              <a:rPr lang="ko-KR" altLang="en-US" sz="1800" dirty="0" err="1"/>
              <a:t>다른가요</a:t>
            </a:r>
            <a:r>
              <a:rPr lang="en-US" altLang="ko-KR" sz="1800" dirty="0"/>
              <a:t>? </a:t>
            </a:r>
          </a:p>
          <a:p>
            <a:r>
              <a:rPr lang="en-US" altLang="ko-KR" sz="1800" dirty="0"/>
              <a:t>A : Git</a:t>
            </a:r>
            <a:r>
              <a:rPr lang="ko-KR" altLang="en-US" sz="1800" dirty="0"/>
              <a:t>은 버전 관리 시스템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Github</a:t>
            </a:r>
            <a:r>
              <a:rPr lang="ko-KR" altLang="en-US" sz="1800" dirty="0"/>
              <a:t>는 </a:t>
            </a:r>
            <a:r>
              <a:rPr lang="en-US" altLang="ko-KR" sz="1800" dirty="0"/>
              <a:t>Git</a:t>
            </a:r>
            <a:r>
              <a:rPr lang="ko-KR" altLang="en-US" sz="1800" dirty="0"/>
              <a:t>을 위한 </a:t>
            </a:r>
            <a:r>
              <a:rPr lang="en-US" altLang="ko-KR" sz="1800" dirty="0"/>
              <a:t>web Repository </a:t>
            </a:r>
            <a:r>
              <a:rPr lang="ko-KR" altLang="en-US" sz="1800" dirty="0"/>
              <a:t>입니다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r>
              <a:rPr lang="en-US" altLang="ko-KR" sz="1800" dirty="0"/>
              <a:t>Q : </a:t>
            </a:r>
            <a:r>
              <a:rPr lang="ko-KR" altLang="en-US" sz="1800" dirty="0"/>
              <a:t>무료인가요</a:t>
            </a:r>
            <a:r>
              <a:rPr lang="en-US" altLang="ko-KR" sz="1800" dirty="0"/>
              <a:t>?</a:t>
            </a:r>
          </a:p>
          <a:p>
            <a:r>
              <a:rPr lang="en-US" altLang="ko-KR" sz="1800" dirty="0"/>
              <a:t>A : </a:t>
            </a:r>
            <a:r>
              <a:rPr lang="ko-KR" altLang="en-US" sz="1800" dirty="0"/>
              <a:t>네</a:t>
            </a:r>
            <a:r>
              <a:rPr lang="en-US" altLang="ko-KR" sz="1800" dirty="0"/>
              <a:t>. (</a:t>
            </a:r>
            <a:r>
              <a:rPr lang="ko-KR" altLang="en-US" sz="1800" dirty="0"/>
              <a:t>유료 버전도 있음</a:t>
            </a:r>
            <a:r>
              <a:rPr lang="en-US" altLang="ko-KR" sz="1800" dirty="0"/>
              <a:t>)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7D2776-A354-4288-902A-B98945A03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455" y="2519362"/>
            <a:ext cx="33242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16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E40F0-D5A9-4BCB-9B8A-B708C5BDD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깃 허브 계정 생성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628552-5286-4D9C-A682-6CA8DD85F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46263"/>
            <a:ext cx="4135177" cy="4022725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5954A43-BEA1-402B-AE47-797F2CAE9044}"/>
              </a:ext>
            </a:extLst>
          </p:cNvPr>
          <p:cNvSpPr/>
          <p:nvPr/>
        </p:nvSpPr>
        <p:spPr>
          <a:xfrm>
            <a:off x="1097280" y="4811061"/>
            <a:ext cx="1291078" cy="50496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CAE59A-1C57-4EE4-B780-8E206CF156F0}"/>
              </a:ext>
            </a:extLst>
          </p:cNvPr>
          <p:cNvSpPr txBox="1"/>
          <p:nvPr/>
        </p:nvSpPr>
        <p:spPr>
          <a:xfrm>
            <a:off x="6892121" y="1965276"/>
            <a:ext cx="3730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계정 생성시 초기 화면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새 저장소를 만들어야 함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u="sng" dirty="0"/>
              <a:t>New Repository </a:t>
            </a:r>
            <a:r>
              <a:rPr lang="ko-KR" altLang="en-US" u="sng" dirty="0"/>
              <a:t>클릭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AAEC56A-28D1-43D0-861E-E8741168E697}"/>
              </a:ext>
            </a:extLst>
          </p:cNvPr>
          <p:cNvCxnSpPr/>
          <p:nvPr/>
        </p:nvCxnSpPr>
        <p:spPr>
          <a:xfrm flipH="1" flipV="1">
            <a:off x="2511188" y="2511188"/>
            <a:ext cx="4244454" cy="6823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7DBBB7-5918-4E15-987F-355D79BC1094}"/>
              </a:ext>
            </a:extLst>
          </p:cNvPr>
          <p:cNvSpPr/>
          <p:nvPr/>
        </p:nvSpPr>
        <p:spPr>
          <a:xfrm>
            <a:off x="1910686" y="2331872"/>
            <a:ext cx="600502" cy="2047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269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27630-C8C5-452C-8906-57ADE1A1A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깃 허브 저장소 만들기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8354585-678C-4500-88C0-B2808268D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3683" y="1846263"/>
            <a:ext cx="3376994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43789B-EB6D-4A53-A282-71ECBE9CF5B5}"/>
              </a:ext>
            </a:extLst>
          </p:cNvPr>
          <p:cNvSpPr txBox="1"/>
          <p:nvPr/>
        </p:nvSpPr>
        <p:spPr>
          <a:xfrm>
            <a:off x="5971236" y="2827020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&lt;= </a:t>
            </a:r>
            <a:r>
              <a:rPr lang="ko-KR" altLang="en-US" sz="1200" dirty="0">
                <a:solidFill>
                  <a:srgbClr val="FF0000"/>
                </a:solidFill>
              </a:rPr>
              <a:t>저장소 이름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3E5E35-2C91-4396-A218-93266EDDD94B}"/>
              </a:ext>
            </a:extLst>
          </p:cNvPr>
          <p:cNvSpPr txBox="1"/>
          <p:nvPr/>
        </p:nvSpPr>
        <p:spPr>
          <a:xfrm>
            <a:off x="7685736" y="3290500"/>
            <a:ext cx="1675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&lt;= </a:t>
            </a:r>
            <a:r>
              <a:rPr lang="ko-KR" altLang="en-US" sz="1200" dirty="0">
                <a:solidFill>
                  <a:srgbClr val="FF0000"/>
                </a:solidFill>
              </a:rPr>
              <a:t>저장소에 대한 설명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065566-104A-4A3C-A4CF-776A648CFBB4}"/>
              </a:ext>
            </a:extLst>
          </p:cNvPr>
          <p:cNvSpPr txBox="1"/>
          <p:nvPr/>
        </p:nvSpPr>
        <p:spPr>
          <a:xfrm>
            <a:off x="6565025" y="3755907"/>
            <a:ext cx="1521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&lt;= </a:t>
            </a:r>
            <a:r>
              <a:rPr lang="ko-KR" altLang="en-US" sz="1200" dirty="0">
                <a:solidFill>
                  <a:srgbClr val="FF0000"/>
                </a:solidFill>
              </a:rPr>
              <a:t>저장소 공개 여부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0FC85C-74A6-40AC-9259-C96D227AB928}"/>
              </a:ext>
            </a:extLst>
          </p:cNvPr>
          <p:cNvSpPr txBox="1"/>
          <p:nvPr/>
        </p:nvSpPr>
        <p:spPr>
          <a:xfrm>
            <a:off x="5133036" y="4209504"/>
            <a:ext cx="2486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&lt;= README</a:t>
            </a:r>
            <a:r>
              <a:rPr lang="ko-KR" altLang="en-US" sz="1200" dirty="0">
                <a:solidFill>
                  <a:srgbClr val="FF0000"/>
                </a:solidFill>
              </a:rPr>
              <a:t>추가 여부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대부분 체크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19EA0-5C81-4DA0-9FB0-776A12FB81B0}"/>
              </a:ext>
            </a:extLst>
          </p:cNvPr>
          <p:cNvSpPr txBox="1"/>
          <p:nvPr/>
        </p:nvSpPr>
        <p:spPr>
          <a:xfrm>
            <a:off x="5133035" y="4551189"/>
            <a:ext cx="1795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&lt;= Git ignore </a:t>
            </a:r>
            <a:r>
              <a:rPr lang="ko-KR" altLang="en-US" sz="1200" dirty="0">
                <a:solidFill>
                  <a:srgbClr val="FF0000"/>
                </a:solidFill>
              </a:rPr>
              <a:t>옵션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일단</a:t>
            </a:r>
            <a:r>
              <a:rPr lang="en-US" altLang="ko-KR" sz="1200" dirty="0">
                <a:solidFill>
                  <a:srgbClr val="FF0000"/>
                </a:solidFill>
              </a:rPr>
              <a:t>X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5FF46D-DACB-4993-B92C-F36F802CA7DE}"/>
              </a:ext>
            </a:extLst>
          </p:cNvPr>
          <p:cNvSpPr txBox="1"/>
          <p:nvPr/>
        </p:nvSpPr>
        <p:spPr>
          <a:xfrm>
            <a:off x="5133035" y="4937091"/>
            <a:ext cx="1794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&lt;= </a:t>
            </a:r>
            <a:r>
              <a:rPr lang="ko-KR" altLang="en-US" sz="1200" dirty="0">
                <a:solidFill>
                  <a:srgbClr val="FF0000"/>
                </a:solidFill>
              </a:rPr>
              <a:t>라이선스 옵션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일단</a:t>
            </a:r>
            <a:r>
              <a:rPr lang="en-US" altLang="ko-KR" sz="1200" dirty="0">
                <a:solidFill>
                  <a:srgbClr val="FF0000"/>
                </a:solidFill>
              </a:rPr>
              <a:t>X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391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5A2BF-B741-4EDD-B66E-E988E5D05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README.md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D417B54-EA0A-4E77-A893-A09823C9C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59910"/>
            <a:ext cx="4724916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ECD805-322D-42B7-8940-7DEC2C7B6F90}"/>
              </a:ext>
            </a:extLst>
          </p:cNvPr>
          <p:cNvSpPr txBox="1"/>
          <p:nvPr/>
        </p:nvSpPr>
        <p:spPr>
          <a:xfrm>
            <a:off x="6237027" y="2060812"/>
            <a:ext cx="49186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내 </a:t>
            </a:r>
            <a:r>
              <a:rPr lang="en-US" altLang="ko-KR" dirty="0" err="1"/>
              <a:t>github</a:t>
            </a:r>
            <a:r>
              <a:rPr lang="ko-KR" altLang="en-US" dirty="0"/>
              <a:t>에 새 저장소가 생성됨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README.md</a:t>
            </a:r>
            <a:r>
              <a:rPr lang="ko-KR" altLang="en-US" dirty="0"/>
              <a:t>라는 파일이 기본적으로 생성됨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프로젝트에 대한 설명을 적는 공간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마크다운 문법 지원</a:t>
            </a:r>
            <a:r>
              <a:rPr lang="en-US" altLang="ko-KR" dirty="0"/>
              <a:t>, </a:t>
            </a:r>
            <a:r>
              <a:rPr lang="ko-KR" altLang="en-US" dirty="0"/>
              <a:t>파일 첨부</a:t>
            </a:r>
            <a:r>
              <a:rPr lang="en-US" altLang="ko-KR" dirty="0"/>
              <a:t>&amp;</a:t>
            </a:r>
            <a:r>
              <a:rPr lang="ko-KR" altLang="en-US" dirty="0"/>
              <a:t>유튜브 링크 지원</a:t>
            </a:r>
            <a:endParaRPr lang="en-US" altLang="ko-KR" dirty="0"/>
          </a:p>
          <a:p>
            <a:r>
              <a:rPr lang="en-US" altLang="ko-KR" dirty="0"/>
              <a:t>Ex) ### = &lt;h2&gt;, ------- = &lt;</a:t>
            </a:r>
            <a:r>
              <a:rPr lang="en-US" altLang="ko-KR" dirty="0" err="1"/>
              <a:t>hr</a:t>
            </a:r>
            <a:r>
              <a:rPr lang="en-US" altLang="ko-KR" dirty="0"/>
              <a:t>&gt;, - = &lt;li&gt;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마크다운 문법 정리 </a:t>
            </a:r>
            <a:r>
              <a:rPr lang="en-US" altLang="ko-KR" dirty="0"/>
              <a:t>: </a:t>
            </a:r>
            <a:r>
              <a:rPr lang="ko-KR" altLang="en-US" dirty="0">
                <a:hlinkClick r:id="rId3"/>
              </a:rPr>
              <a:t>마크다운</a:t>
            </a:r>
            <a:r>
              <a:rPr lang="en-US" altLang="ko-KR" dirty="0">
                <a:hlinkClick r:id="rId3"/>
              </a:rPr>
              <a:t>(Markdown) </a:t>
            </a:r>
            <a:r>
              <a:rPr lang="ko-KR" altLang="en-US" dirty="0">
                <a:hlinkClick r:id="rId3"/>
              </a:rPr>
              <a:t>사용법 </a:t>
            </a:r>
            <a:r>
              <a:rPr lang="en-US" altLang="ko-KR" dirty="0">
                <a:hlinkClick r:id="rId3"/>
              </a:rPr>
              <a:t>(github.com)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B5F958-0BD4-4A75-9202-75E819254524}"/>
              </a:ext>
            </a:extLst>
          </p:cNvPr>
          <p:cNvSpPr txBox="1"/>
          <p:nvPr/>
        </p:nvSpPr>
        <p:spPr>
          <a:xfrm>
            <a:off x="1194520" y="3152001"/>
            <a:ext cx="1629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↑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저장소 내의 </a:t>
            </a:r>
            <a:r>
              <a:rPr lang="en-US" altLang="ko-KR" sz="1200" dirty="0">
                <a:solidFill>
                  <a:srgbClr val="FF0000"/>
                </a:solidFill>
              </a:rPr>
              <a:t>branch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E6983E-A37B-4CAD-8337-018BBF63C390}"/>
              </a:ext>
            </a:extLst>
          </p:cNvPr>
          <p:cNvSpPr/>
          <p:nvPr/>
        </p:nvSpPr>
        <p:spPr>
          <a:xfrm>
            <a:off x="1194520" y="2890952"/>
            <a:ext cx="661576" cy="2769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398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32486-B8ED-4779-B2C1-3DD9A7AF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업로드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A9BF508-6971-4671-BCBB-032EA2ABF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31829"/>
            <a:ext cx="3952875" cy="2047875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D2AF58F-262D-45D2-B2A9-6C1721ED6906}"/>
              </a:ext>
            </a:extLst>
          </p:cNvPr>
          <p:cNvSpPr/>
          <p:nvPr/>
        </p:nvSpPr>
        <p:spPr>
          <a:xfrm>
            <a:off x="3523144" y="3429000"/>
            <a:ext cx="950381" cy="2651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3F97EAD-5560-4412-8922-0CBF29213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847" y="2133188"/>
            <a:ext cx="3561618" cy="31219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901C6C-76B9-454E-A6E2-CB463EF0E64F}"/>
              </a:ext>
            </a:extLst>
          </p:cNvPr>
          <p:cNvSpPr txBox="1"/>
          <p:nvPr/>
        </p:nvSpPr>
        <p:spPr>
          <a:xfrm>
            <a:off x="874786" y="4475532"/>
            <a:ext cx="58750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드래그</a:t>
            </a:r>
            <a:r>
              <a:rPr lang="en-US" altLang="ko-KR" dirty="0"/>
              <a:t>&amp;</a:t>
            </a:r>
            <a:r>
              <a:rPr lang="ko-KR" altLang="en-US" dirty="0"/>
              <a:t>드랍을 지원한다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꼭 소스코드가 아니더라도 업로드 할 수 있다</a:t>
            </a:r>
            <a:r>
              <a:rPr lang="en-US" altLang="ko-KR" dirty="0"/>
              <a:t>.(ex.</a:t>
            </a:r>
            <a:r>
              <a:rPr lang="ko-KR" altLang="en-US" dirty="0"/>
              <a:t>한글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용량이 큰 파일은 업로드 할 수 없다</a:t>
            </a:r>
            <a:r>
              <a:rPr lang="en-US" altLang="ko-KR" dirty="0"/>
              <a:t>. (</a:t>
            </a:r>
            <a:r>
              <a:rPr lang="ko-KR" altLang="en-US" dirty="0"/>
              <a:t>파일당 </a:t>
            </a:r>
            <a:r>
              <a:rPr lang="en-US" altLang="ko-KR" dirty="0"/>
              <a:t>100MB)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분할 압축이라는 꼼수가 존재한다</a:t>
            </a:r>
            <a:r>
              <a:rPr lang="en-US" altLang="ko-KR" dirty="0"/>
              <a:t>.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9609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32486-B8ED-4779-B2C1-3DD9A7AF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디렉터리 생성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A9BF508-6971-4671-BCBB-032EA2ABF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31829"/>
            <a:ext cx="3952875" cy="2047875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D2AF58F-262D-45D2-B2A9-6C1721ED6906}"/>
              </a:ext>
            </a:extLst>
          </p:cNvPr>
          <p:cNvSpPr/>
          <p:nvPr/>
        </p:nvSpPr>
        <p:spPr>
          <a:xfrm>
            <a:off x="3523144" y="3163828"/>
            <a:ext cx="1119194" cy="2651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901C6C-76B9-454E-A6E2-CB463EF0E64F}"/>
              </a:ext>
            </a:extLst>
          </p:cNvPr>
          <p:cNvSpPr txBox="1"/>
          <p:nvPr/>
        </p:nvSpPr>
        <p:spPr>
          <a:xfrm>
            <a:off x="1097280" y="4376333"/>
            <a:ext cx="2436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Create new File </a:t>
            </a:r>
            <a:r>
              <a:rPr lang="ko-KR" altLang="en-US" dirty="0"/>
              <a:t>클릭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7D44D5D-3892-4E5D-BD15-168478C67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045" y="2024355"/>
            <a:ext cx="5019675" cy="19621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05ADB90-FA60-4950-B048-7129D837BDDB}"/>
              </a:ext>
            </a:extLst>
          </p:cNvPr>
          <p:cNvSpPr txBox="1"/>
          <p:nvPr/>
        </p:nvSpPr>
        <p:spPr>
          <a:xfrm>
            <a:off x="5968365" y="4376333"/>
            <a:ext cx="5431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파일 이름을 적는 공간에 </a:t>
            </a:r>
            <a:r>
              <a:rPr lang="en-US" altLang="ko-KR" dirty="0"/>
              <a:t>“[</a:t>
            </a:r>
            <a:r>
              <a:rPr lang="ko-KR" altLang="en-US" dirty="0" err="1"/>
              <a:t>폴더명</a:t>
            </a:r>
            <a:r>
              <a:rPr lang="en-US" altLang="ko-KR" dirty="0"/>
              <a:t>]/”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입력하면 새 디렉터리가 생성된다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디렉터리 안에 들어갈 임시 파일을 하나 만든다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u="sng" dirty="0"/>
              <a:t>빈 디렉터리는 </a:t>
            </a:r>
            <a:r>
              <a:rPr lang="ko-KR" altLang="en-US" b="1" dirty="0"/>
              <a:t>자동으로 삭제</a:t>
            </a:r>
            <a:r>
              <a:rPr lang="ko-KR" altLang="en-US" dirty="0"/>
              <a:t>되니 주의</a:t>
            </a:r>
          </a:p>
        </p:txBody>
      </p:sp>
    </p:spTree>
    <p:extLst>
      <p:ext uri="{BB962C8B-B14F-4D97-AF65-F5344CB8AC3E}">
        <p14:creationId xmlns:p14="http://schemas.microsoft.com/office/powerpoint/2010/main" val="3082859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DD5FC-1CEB-43A6-98CF-B207340DC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프로필 화면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49A9BAC-3AA3-46C4-8B6E-B40DCB660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515" y="1846263"/>
            <a:ext cx="4165825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BE4BC5-FD3F-4050-8C57-752EDDFFE38C}"/>
              </a:ext>
            </a:extLst>
          </p:cNvPr>
          <p:cNvSpPr txBox="1"/>
          <p:nvPr/>
        </p:nvSpPr>
        <p:spPr>
          <a:xfrm>
            <a:off x="6474498" y="2047164"/>
            <a:ext cx="46811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프로필 </a:t>
            </a:r>
            <a:r>
              <a:rPr lang="en-US" altLang="ko-KR" dirty="0" err="1"/>
              <a:t>url</a:t>
            </a:r>
            <a:r>
              <a:rPr lang="ko-KR" altLang="en-US" dirty="0"/>
              <a:t>은 양식대로 생성된다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https://github.com/(</a:t>
            </a:r>
            <a:r>
              <a:rPr lang="ko-KR" altLang="en-US" dirty="0"/>
              <a:t>계정이름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같은 형태로</a:t>
            </a:r>
            <a:r>
              <a:rPr lang="en-US" altLang="ko-KR" dirty="0"/>
              <a:t>, Repository</a:t>
            </a:r>
            <a:r>
              <a:rPr lang="ko-KR" altLang="en-US" dirty="0"/>
              <a:t>도 접근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https://github.com/(</a:t>
            </a:r>
            <a:r>
              <a:rPr lang="ko-KR" altLang="en-US" dirty="0"/>
              <a:t>계정이름</a:t>
            </a:r>
            <a:r>
              <a:rPr lang="en-US" altLang="ko-KR" dirty="0"/>
              <a:t>)/(</a:t>
            </a:r>
            <a:r>
              <a:rPr lang="ko-KR" altLang="en-US" dirty="0"/>
              <a:t>저장소이름</a:t>
            </a:r>
            <a:r>
              <a:rPr lang="en-US" altLang="ko-KR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23291C-49DB-41F1-A3C5-193B8868CE1F}"/>
              </a:ext>
            </a:extLst>
          </p:cNvPr>
          <p:cNvSpPr txBox="1"/>
          <p:nvPr/>
        </p:nvSpPr>
        <p:spPr>
          <a:xfrm>
            <a:off x="1300176" y="2324100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↑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프로필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F9AE99-9CDD-443A-9796-FCAB52D73127}"/>
              </a:ext>
            </a:extLst>
          </p:cNvPr>
          <p:cNvSpPr txBox="1"/>
          <p:nvPr/>
        </p:nvSpPr>
        <p:spPr>
          <a:xfrm>
            <a:off x="2054556" y="1846263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↓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저장소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F6245C-51F9-4E9F-8B95-E33CF8680C99}"/>
              </a:ext>
            </a:extLst>
          </p:cNvPr>
          <p:cNvSpPr/>
          <p:nvPr/>
        </p:nvSpPr>
        <p:spPr>
          <a:xfrm>
            <a:off x="1231596" y="2129481"/>
            <a:ext cx="542754" cy="1579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C053C4-8EC2-4284-ACEE-44DF81E6A077}"/>
              </a:ext>
            </a:extLst>
          </p:cNvPr>
          <p:cNvSpPr/>
          <p:nvPr/>
        </p:nvSpPr>
        <p:spPr>
          <a:xfrm>
            <a:off x="1835022" y="2136237"/>
            <a:ext cx="755778" cy="1511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629804-117C-410E-8003-4D953627EA78}"/>
              </a:ext>
            </a:extLst>
          </p:cNvPr>
          <p:cNvSpPr txBox="1"/>
          <p:nvPr/>
        </p:nvSpPr>
        <p:spPr>
          <a:xfrm>
            <a:off x="3791916" y="2287402"/>
            <a:ext cx="1471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↑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저장소 즐겨찾기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59492B-49CD-44AB-A642-ED1D4635AB39}"/>
              </a:ext>
            </a:extLst>
          </p:cNvPr>
          <p:cNvSpPr/>
          <p:nvPr/>
        </p:nvSpPr>
        <p:spPr>
          <a:xfrm>
            <a:off x="3694958" y="2132284"/>
            <a:ext cx="542754" cy="1579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45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BC0BE-4476-4094-86E0-87F0BB54C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Issues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B4A42F8-9D5C-4BF5-9F18-DF7409F9B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46263"/>
            <a:ext cx="4555229" cy="4022725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A736A01-4472-4311-9923-B51790914936}"/>
              </a:ext>
            </a:extLst>
          </p:cNvPr>
          <p:cNvSpPr/>
          <p:nvPr/>
        </p:nvSpPr>
        <p:spPr>
          <a:xfrm>
            <a:off x="1616658" y="2190828"/>
            <a:ext cx="453442" cy="1650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9DB388-0247-41BF-8B58-86DE002730B8}"/>
              </a:ext>
            </a:extLst>
          </p:cNvPr>
          <p:cNvSpPr txBox="1"/>
          <p:nvPr/>
        </p:nvSpPr>
        <p:spPr>
          <a:xfrm>
            <a:off x="5813946" y="1846263"/>
            <a:ext cx="53417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Repository =&gt; </a:t>
            </a:r>
            <a:r>
              <a:rPr lang="ko-KR" altLang="en-US" dirty="0"/>
              <a:t>네비게이션 메뉴의 </a:t>
            </a:r>
            <a:r>
              <a:rPr lang="en-US" altLang="ko-KR" dirty="0"/>
              <a:t>Issues </a:t>
            </a:r>
            <a:r>
              <a:rPr lang="ko-KR" altLang="en-US" dirty="0"/>
              <a:t>클릭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프로젝트에 관한 질문이나 의제를 업로드하는 공간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README.md</a:t>
            </a:r>
            <a:r>
              <a:rPr lang="ko-KR" altLang="en-US" dirty="0"/>
              <a:t>와 마찬가지로 마크다운 문법 지원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4359B0-F09A-42D4-82A0-BEF130A727D6}"/>
              </a:ext>
            </a:extLst>
          </p:cNvPr>
          <p:cNvSpPr/>
          <p:nvPr/>
        </p:nvSpPr>
        <p:spPr>
          <a:xfrm>
            <a:off x="4944248" y="3363247"/>
            <a:ext cx="656452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0951EB-69C6-4879-9502-77BB2DF0FE96}"/>
              </a:ext>
            </a:extLst>
          </p:cNvPr>
          <p:cNvSpPr txBox="1"/>
          <p:nvPr/>
        </p:nvSpPr>
        <p:spPr>
          <a:xfrm>
            <a:off x="5276689" y="3631426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새 </a:t>
            </a:r>
            <a:r>
              <a:rPr lang="en-US" altLang="ko-KR" sz="1200" dirty="0">
                <a:solidFill>
                  <a:srgbClr val="FF0000"/>
                </a:solidFill>
              </a:rPr>
              <a:t>Issus </a:t>
            </a:r>
            <a:r>
              <a:rPr lang="ko-KR" altLang="en-US" sz="1200" dirty="0">
                <a:solidFill>
                  <a:srgbClr val="FF0000"/>
                </a:solidFill>
              </a:rPr>
              <a:t>만들기 </a:t>
            </a:r>
            <a:r>
              <a:rPr lang="en-US" altLang="ko-KR" sz="1200" dirty="0">
                <a:solidFill>
                  <a:srgbClr val="FF0000"/>
                </a:solidFill>
              </a:rPr>
              <a:t>= &gt;&gt;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F6362B0-DF16-416D-9840-F0526B8F3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200" y="3318820"/>
            <a:ext cx="3055306" cy="293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27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80286-7781-432E-9A95-AA0DCE5B3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1D6F62-F359-439D-9065-D05021966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/>
              <a:t> 1. </a:t>
            </a:r>
            <a:r>
              <a:rPr lang="en-US" altLang="ko-KR" b="1" dirty="0" err="1"/>
              <a:t>Git&amp;Github</a:t>
            </a:r>
            <a:r>
              <a:rPr lang="ko-KR" altLang="en-US" b="1" dirty="0"/>
              <a:t>에 대하여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sz="1800" dirty="0"/>
              <a:t>  - </a:t>
            </a:r>
            <a:r>
              <a:rPr lang="ko-KR" altLang="en-US" sz="1800" dirty="0"/>
              <a:t>버전 관리 시스템 </a:t>
            </a:r>
            <a:r>
              <a:rPr lang="en-US" altLang="ko-KR" sz="1800" dirty="0"/>
              <a:t>Git</a:t>
            </a:r>
            <a:r>
              <a:rPr lang="ko-KR" altLang="en-US" sz="1800" dirty="0"/>
              <a:t> 소개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- GitHub</a:t>
            </a:r>
            <a:r>
              <a:rPr lang="ko-KR" altLang="en-US" sz="1800" dirty="0"/>
              <a:t> 소개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- </a:t>
            </a:r>
            <a:r>
              <a:rPr lang="en-US" altLang="ko-KR" sz="1800" dirty="0" err="1"/>
              <a:t>Git&amp;Github</a:t>
            </a:r>
            <a:r>
              <a:rPr lang="ko-KR" altLang="en-US" sz="1800" dirty="0"/>
              <a:t>의 버전 관리 기능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- VS Code</a:t>
            </a:r>
            <a:r>
              <a:rPr lang="ko-KR" altLang="en-US" sz="1800" dirty="0"/>
              <a:t>에서 </a:t>
            </a:r>
            <a:r>
              <a:rPr lang="en-US" altLang="ko-KR" sz="1800" dirty="0"/>
              <a:t>Git </a:t>
            </a:r>
            <a:r>
              <a:rPr lang="ko-KR" altLang="en-US" sz="1800" dirty="0"/>
              <a:t>사용</a:t>
            </a:r>
            <a:endParaRPr lang="en-US" altLang="ko-KR" sz="18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 2. </a:t>
            </a:r>
            <a:r>
              <a:rPr lang="en-US" altLang="ko-KR" b="1" dirty="0" err="1"/>
              <a:t>Github</a:t>
            </a:r>
            <a:r>
              <a:rPr lang="en-US" altLang="ko-KR" b="1" dirty="0"/>
              <a:t> </a:t>
            </a:r>
            <a:r>
              <a:rPr lang="ko-KR" altLang="en-US" b="1" dirty="0"/>
              <a:t>심화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sz="1800" dirty="0"/>
              <a:t>  - </a:t>
            </a:r>
            <a:r>
              <a:rPr lang="en-US" altLang="ko-KR" sz="1800" dirty="0" err="1"/>
              <a:t>Fork&amp;PR</a:t>
            </a:r>
            <a:r>
              <a:rPr lang="ko-KR" altLang="en-US" sz="1800" dirty="0"/>
              <a:t>을 활용한 협업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- </a:t>
            </a:r>
            <a:r>
              <a:rPr lang="ko-KR" altLang="en-US" sz="1800" dirty="0"/>
              <a:t>내 프로필 꾸미기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- github.io</a:t>
            </a:r>
            <a:r>
              <a:rPr lang="ko-KR" altLang="en-US" sz="1800" dirty="0"/>
              <a:t>의</a:t>
            </a:r>
            <a:r>
              <a:rPr lang="en-US" altLang="ko-KR" sz="1800" dirty="0"/>
              <a:t> </a:t>
            </a:r>
            <a:r>
              <a:rPr lang="ko-KR" altLang="en-US" sz="1800" dirty="0"/>
              <a:t>웹 호스팅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270114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8A1DE-2D97-4F2E-B2C5-D8DDB238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Issues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187913-9FBA-4E10-8279-9617F4B86797}"/>
              </a:ext>
            </a:extLst>
          </p:cNvPr>
          <p:cNvSpPr txBox="1"/>
          <p:nvPr/>
        </p:nvSpPr>
        <p:spPr>
          <a:xfrm>
            <a:off x="6659880" y="2006600"/>
            <a:ext cx="449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스레드 형태의 게시판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미리보기 기능</a:t>
            </a:r>
            <a:r>
              <a:rPr lang="en-US" altLang="ko-KR" dirty="0"/>
              <a:t>, </a:t>
            </a:r>
            <a:r>
              <a:rPr lang="ko-KR" altLang="en-US" dirty="0"/>
              <a:t>마크다운 문법 지원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오른쪽 메뉴에서 이슈 고정</a:t>
            </a:r>
            <a:r>
              <a:rPr lang="en-US" altLang="ko-KR" dirty="0"/>
              <a:t>&amp;</a:t>
            </a:r>
            <a:r>
              <a:rPr lang="ko-KR" altLang="en-US" dirty="0"/>
              <a:t>삭제 가능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DDD98819-2964-42CF-93D1-C6DF6C941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731" y="1846263"/>
            <a:ext cx="2614264" cy="4022725"/>
          </a:xfr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FB53BA-B9B6-4E0E-834D-C7633A042A1F}"/>
              </a:ext>
            </a:extLst>
          </p:cNvPr>
          <p:cNvSpPr/>
          <p:nvPr/>
        </p:nvSpPr>
        <p:spPr>
          <a:xfrm>
            <a:off x="1896248" y="4823461"/>
            <a:ext cx="317201" cy="1251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FD3463-822C-47B5-87E7-5933D6AA143A}"/>
              </a:ext>
            </a:extLst>
          </p:cNvPr>
          <p:cNvSpPr txBox="1"/>
          <p:nvPr/>
        </p:nvSpPr>
        <p:spPr>
          <a:xfrm>
            <a:off x="2213449" y="4747518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← 미리보기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760185D-251C-47B5-AA9B-581A9F1C30EB}"/>
              </a:ext>
            </a:extLst>
          </p:cNvPr>
          <p:cNvSpPr/>
          <p:nvPr/>
        </p:nvSpPr>
        <p:spPr>
          <a:xfrm>
            <a:off x="2414407" y="5591989"/>
            <a:ext cx="974947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DADC76-D685-4444-A676-547FE01EAEF2}"/>
              </a:ext>
            </a:extLst>
          </p:cNvPr>
          <p:cNvSpPr txBox="1"/>
          <p:nvPr/>
        </p:nvSpPr>
        <p:spPr>
          <a:xfrm>
            <a:off x="2746849" y="5860168"/>
            <a:ext cx="1531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↑</a:t>
            </a:r>
            <a:r>
              <a:rPr lang="en-US" altLang="ko-KR" sz="1200" dirty="0">
                <a:solidFill>
                  <a:srgbClr val="FF0000"/>
                </a:solidFill>
              </a:rPr>
              <a:t> Issue</a:t>
            </a:r>
            <a:r>
              <a:rPr lang="ko-KR" altLang="en-US" sz="1200" dirty="0">
                <a:solidFill>
                  <a:srgbClr val="FF0000"/>
                </a:solidFill>
              </a:rPr>
              <a:t> 스레드 닫기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189543E-6318-4FB3-9697-3D97D9575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037" y="3517900"/>
            <a:ext cx="2381843" cy="19050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5C0029-2C73-404F-BF56-1AA76F689F60}"/>
              </a:ext>
            </a:extLst>
          </p:cNvPr>
          <p:cNvSpPr/>
          <p:nvPr/>
        </p:nvSpPr>
        <p:spPr>
          <a:xfrm>
            <a:off x="4278037" y="4546462"/>
            <a:ext cx="928963" cy="774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824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14D8DE-12E7-4C3B-B69F-56D2162F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1-3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A67D0D-40BC-4DE9-B3F8-0AAC0DA7D3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Git&amp;Github</a:t>
            </a:r>
            <a:r>
              <a:rPr lang="ko-KR" altLang="en-US" dirty="0"/>
              <a:t>의 버전 관리 기능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4908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0C930-DDB7-446A-8D6D-4BD0165BA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ko-KR" altLang="en-US" dirty="0"/>
              <a:t> 저장소 가져오기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3D8399D-9DBF-484E-8820-3CCE32740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24050"/>
            <a:ext cx="3343275" cy="3486150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5126CD0-DEBC-46E5-91EC-8DD036B2ED4F}"/>
              </a:ext>
            </a:extLst>
          </p:cNvPr>
          <p:cNvSpPr/>
          <p:nvPr/>
        </p:nvSpPr>
        <p:spPr>
          <a:xfrm>
            <a:off x="3556000" y="2095500"/>
            <a:ext cx="871856" cy="3102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EE3D9-4EAD-4E6F-A886-8F1EEB5EB9D9}"/>
              </a:ext>
            </a:extLst>
          </p:cNvPr>
          <p:cNvSpPr txBox="1"/>
          <p:nvPr/>
        </p:nvSpPr>
        <p:spPr>
          <a:xfrm>
            <a:off x="2482576" y="3836671"/>
            <a:ext cx="1750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Repository </a:t>
            </a:r>
            <a:r>
              <a:rPr lang="ko-KR" altLang="en-US" sz="1200" dirty="0">
                <a:solidFill>
                  <a:srgbClr val="FF0000"/>
                </a:solidFill>
              </a:rPr>
              <a:t>주소 복사  ↑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FD76AB-F75F-4874-97AE-4AA7A055F288}"/>
              </a:ext>
            </a:extLst>
          </p:cNvPr>
          <p:cNvSpPr/>
          <p:nvPr/>
        </p:nvSpPr>
        <p:spPr>
          <a:xfrm>
            <a:off x="3819525" y="3478212"/>
            <a:ext cx="457200" cy="3102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366D2CF-529F-4B0F-86B0-C78F4A0A2970}"/>
              </a:ext>
            </a:extLst>
          </p:cNvPr>
          <p:cNvPicPr/>
          <p:nvPr/>
        </p:nvPicPr>
        <p:blipFill rotWithShape="1">
          <a:blip r:embed="rId3"/>
          <a:srcRect l="71928" t="6973" r="11694" b="38117"/>
          <a:stretch/>
        </p:blipFill>
        <p:spPr bwMode="auto">
          <a:xfrm>
            <a:off x="4619625" y="1924050"/>
            <a:ext cx="2543175" cy="24003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E40D7D-EB8A-46F1-97A1-6098D4F1F058}"/>
              </a:ext>
            </a:extLst>
          </p:cNvPr>
          <p:cNvSpPr txBox="1"/>
          <p:nvPr/>
        </p:nvSpPr>
        <p:spPr>
          <a:xfrm>
            <a:off x="5588001" y="2318509"/>
            <a:ext cx="1213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← </a:t>
            </a:r>
            <a:r>
              <a:rPr lang="en-US" altLang="ko-KR" sz="1200" dirty="0">
                <a:solidFill>
                  <a:srgbClr val="FF0000"/>
                </a:solidFill>
              </a:rPr>
              <a:t>Git Bash Here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B349474-A4A0-41D5-A886-02925D97F159}"/>
              </a:ext>
            </a:extLst>
          </p:cNvPr>
          <p:cNvSpPr/>
          <p:nvPr/>
        </p:nvSpPr>
        <p:spPr>
          <a:xfrm>
            <a:off x="5029201" y="2405769"/>
            <a:ext cx="558800" cy="102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4FFDC0-0FF2-498E-88B9-CCE262C6166B}"/>
              </a:ext>
            </a:extLst>
          </p:cNvPr>
          <p:cNvSpPr txBox="1"/>
          <p:nvPr/>
        </p:nvSpPr>
        <p:spPr>
          <a:xfrm>
            <a:off x="1097280" y="5554639"/>
            <a:ext cx="1874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저장소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복사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EF40A0-E022-4AB8-8217-1ADAAFA48DFF}"/>
              </a:ext>
            </a:extLst>
          </p:cNvPr>
          <p:cNvSpPr txBox="1"/>
          <p:nvPr/>
        </p:nvSpPr>
        <p:spPr>
          <a:xfrm>
            <a:off x="4619625" y="4438769"/>
            <a:ext cx="2543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원하는 위치에서 </a:t>
            </a:r>
            <a:r>
              <a:rPr lang="en-US" altLang="ko-KR" dirty="0"/>
              <a:t>Git Bash </a:t>
            </a:r>
            <a:r>
              <a:rPr lang="ko-KR" altLang="en-US" dirty="0"/>
              <a:t>열기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0860464-EECD-416D-A632-60EA7AB35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260" y="1989967"/>
            <a:ext cx="3755420" cy="103656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BE142AA-6C22-48E7-B8F6-496426AC5F47}"/>
              </a:ext>
            </a:extLst>
          </p:cNvPr>
          <p:cNvSpPr txBox="1"/>
          <p:nvPr/>
        </p:nvSpPr>
        <p:spPr>
          <a:xfrm>
            <a:off x="7400260" y="3180393"/>
            <a:ext cx="375542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Git Bash</a:t>
            </a:r>
            <a:r>
              <a:rPr lang="ko-KR" altLang="en-US" dirty="0"/>
              <a:t>에 명령어 입력</a:t>
            </a:r>
            <a:endParaRPr lang="en-US" altLang="ko-KR" dirty="0"/>
          </a:p>
          <a:p>
            <a:r>
              <a:rPr lang="en-US" altLang="ko-KR" sz="1600" dirty="0"/>
              <a:t>&gt; git clone [</a:t>
            </a:r>
            <a:r>
              <a:rPr lang="ko-KR" altLang="en-US" sz="1600" dirty="0"/>
              <a:t>저장소</a:t>
            </a:r>
            <a:r>
              <a:rPr lang="en-US" altLang="ko-KR" sz="1600" dirty="0" err="1"/>
              <a:t>url</a:t>
            </a:r>
            <a:r>
              <a:rPr lang="en-US" altLang="ko-KR" sz="1600" dirty="0"/>
              <a:t>] [</a:t>
            </a:r>
            <a:r>
              <a:rPr lang="ko-KR" altLang="en-US" sz="1600" dirty="0"/>
              <a:t>옵션</a:t>
            </a:r>
            <a:r>
              <a:rPr lang="en-US" altLang="ko-KR" sz="1600" dirty="0"/>
              <a:t>]</a:t>
            </a:r>
          </a:p>
          <a:p>
            <a:endParaRPr lang="en-US" altLang="ko-KR" dirty="0"/>
          </a:p>
          <a:p>
            <a:r>
              <a:rPr lang="en-US" altLang="ko-KR" sz="1200" dirty="0"/>
              <a:t>[</a:t>
            </a:r>
            <a:r>
              <a:rPr lang="ko-KR" altLang="en-US" sz="1200" dirty="0"/>
              <a:t>옵션</a:t>
            </a:r>
            <a:r>
              <a:rPr lang="en-US" altLang="ko-KR" sz="1200" dirty="0"/>
              <a:t>] : </a:t>
            </a:r>
          </a:p>
          <a:p>
            <a:r>
              <a:rPr lang="en-US" altLang="ko-KR" sz="1200" dirty="0"/>
              <a:t>- (</a:t>
            </a:r>
            <a:r>
              <a:rPr lang="ko-KR" altLang="en-US" sz="1200" dirty="0"/>
              <a:t>공백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en-US" altLang="ko-KR" sz="1200" dirty="0"/>
              <a:t>= </a:t>
            </a:r>
            <a:r>
              <a:rPr lang="ko-KR" altLang="en-US" sz="1200" dirty="0"/>
              <a:t>현재 위치에 저장소 이름과 같은 디렉터리가 생성되고 그 안에 </a:t>
            </a:r>
            <a:r>
              <a:rPr lang="en-US" altLang="ko-KR" sz="1200" dirty="0"/>
              <a:t>clone</a:t>
            </a:r>
          </a:p>
          <a:p>
            <a:r>
              <a:rPr lang="en-US" altLang="ko-KR" sz="1200" dirty="0"/>
              <a:t>- .(</a:t>
            </a:r>
            <a:r>
              <a:rPr lang="ko-KR" altLang="en-US" sz="1200" dirty="0"/>
              <a:t>마침표</a:t>
            </a:r>
            <a:r>
              <a:rPr lang="en-US" altLang="ko-KR" sz="1200" dirty="0"/>
              <a:t>) = </a:t>
            </a:r>
            <a:r>
              <a:rPr lang="ko-KR" altLang="en-US" sz="1200" dirty="0"/>
              <a:t>현재 위치에 </a:t>
            </a:r>
            <a:r>
              <a:rPr lang="en-US" altLang="ko-KR" sz="1200" dirty="0"/>
              <a:t>clone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 err="1"/>
              <a:t>새로운이름</a:t>
            </a:r>
            <a:r>
              <a:rPr lang="ko-KR" altLang="en-US" sz="1200" dirty="0"/>
              <a:t> </a:t>
            </a:r>
            <a:r>
              <a:rPr lang="en-US" altLang="ko-KR" sz="1200" dirty="0"/>
              <a:t>= </a:t>
            </a:r>
            <a:r>
              <a:rPr lang="ko-KR" altLang="en-US" sz="1200" dirty="0"/>
              <a:t>현재 위치에 새로운 이름의 디렉터리가 </a:t>
            </a:r>
            <a:endParaRPr lang="en-US" altLang="ko-KR" sz="1200" dirty="0"/>
          </a:p>
          <a:p>
            <a:r>
              <a:rPr lang="ko-KR" altLang="en-US" sz="1200" dirty="0"/>
              <a:t>생성되고 그 안에 </a:t>
            </a:r>
            <a:r>
              <a:rPr lang="en-US" altLang="ko-KR" sz="1200" dirty="0"/>
              <a:t>clone</a:t>
            </a:r>
          </a:p>
        </p:txBody>
      </p:sp>
    </p:spTree>
    <p:extLst>
      <p:ext uri="{BB962C8B-B14F-4D97-AF65-F5344CB8AC3E}">
        <p14:creationId xmlns:p14="http://schemas.microsoft.com/office/powerpoint/2010/main" val="585084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82BCF-E0CB-44E5-9803-214EE43F3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clone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DEAF701-1923-48BF-84DE-88B3E2EA6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85122"/>
            <a:ext cx="6343650" cy="1143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D543C6-B353-4CC0-AD5C-567A574FEE6B}"/>
              </a:ext>
            </a:extLst>
          </p:cNvPr>
          <p:cNvSpPr txBox="1"/>
          <p:nvPr/>
        </p:nvSpPr>
        <p:spPr>
          <a:xfrm>
            <a:off x="1097280" y="3615561"/>
            <a:ext cx="95479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Git Clone</a:t>
            </a:r>
            <a:r>
              <a:rPr lang="ko-KR" altLang="en-US" dirty="0"/>
              <a:t>은 </a:t>
            </a:r>
            <a:r>
              <a:rPr lang="en-US" altLang="ko-KR" dirty="0" err="1"/>
              <a:t>Github</a:t>
            </a:r>
            <a:r>
              <a:rPr lang="ko-KR" altLang="en-US" dirty="0"/>
              <a:t>의 </a:t>
            </a:r>
            <a:r>
              <a:rPr lang="en-US" altLang="ko-KR" dirty="0"/>
              <a:t>Repository</a:t>
            </a:r>
            <a:r>
              <a:rPr lang="ko-KR" altLang="en-US" dirty="0"/>
              <a:t>를 로컬에 복제하는 명령어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.git</a:t>
            </a:r>
            <a:r>
              <a:rPr lang="ko-KR" altLang="en-US" dirty="0"/>
              <a:t>파일이 </a:t>
            </a:r>
            <a:r>
              <a:rPr lang="en-US" altLang="ko-KR" dirty="0"/>
              <a:t>git </a:t>
            </a:r>
            <a:r>
              <a:rPr lang="ko-KR" altLang="en-US" dirty="0"/>
              <a:t>동작의 중추</a:t>
            </a:r>
            <a:r>
              <a:rPr lang="en-US" altLang="ko-KR" dirty="0"/>
              <a:t>. .git</a:t>
            </a:r>
            <a:r>
              <a:rPr lang="ko-KR" altLang="en-US" dirty="0"/>
              <a:t>파일이 사라지면 이 디렉터리에서는 </a:t>
            </a:r>
            <a:r>
              <a:rPr lang="en-US" altLang="ko-KR" dirty="0"/>
              <a:t>git</a:t>
            </a:r>
            <a:r>
              <a:rPr lang="ko-KR" altLang="en-US" dirty="0"/>
              <a:t>이 작동하지 않는다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서버의 </a:t>
            </a:r>
            <a:r>
              <a:rPr lang="en-US" altLang="ko-KR" dirty="0"/>
              <a:t>Repository</a:t>
            </a:r>
            <a:r>
              <a:rPr lang="ko-KR" altLang="en-US" dirty="0"/>
              <a:t>와 연동된 상태</a:t>
            </a:r>
            <a:r>
              <a:rPr lang="en-US" altLang="ko-KR" dirty="0"/>
              <a:t>. </a:t>
            </a:r>
            <a:r>
              <a:rPr lang="ko-KR" altLang="en-US" dirty="0"/>
              <a:t>업데이트된 파일을 패치 할 수도</a:t>
            </a:r>
            <a:r>
              <a:rPr lang="en-US" altLang="ko-KR" dirty="0"/>
              <a:t>(pull), </a:t>
            </a:r>
            <a:r>
              <a:rPr lang="ko-KR" altLang="en-US" dirty="0"/>
              <a:t>작업 내용을 서버에 업로드</a:t>
            </a:r>
            <a:r>
              <a:rPr lang="en-US" altLang="ko-KR" dirty="0"/>
              <a:t>(push)</a:t>
            </a:r>
            <a:r>
              <a:rPr lang="ko-KR" altLang="en-US" dirty="0"/>
              <a:t> 할 수도 있다</a:t>
            </a:r>
            <a:r>
              <a:rPr lang="en-US" altLang="ko-KR" dirty="0"/>
              <a:t>.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8C7F75-40B8-4BA6-9B9A-4BA177679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503" y="1851743"/>
            <a:ext cx="2838217" cy="164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06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FC08D-C451-4EEE-95D4-2A9265FC3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 실습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5E88F6A-9F25-4108-9748-0B2050824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97548"/>
            <a:ext cx="4113172" cy="125078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E18A30-674F-4655-852B-E82C978D4FE4}"/>
              </a:ext>
            </a:extLst>
          </p:cNvPr>
          <p:cNvSpPr txBox="1"/>
          <p:nvPr/>
        </p:nvSpPr>
        <p:spPr>
          <a:xfrm>
            <a:off x="5363570" y="1997549"/>
            <a:ext cx="57921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 git remote</a:t>
            </a:r>
          </a:p>
          <a:p>
            <a:r>
              <a:rPr lang="en-US" altLang="ko-KR" dirty="0"/>
              <a:t>Local</a:t>
            </a:r>
            <a:r>
              <a:rPr lang="ko-KR" altLang="en-US" dirty="0"/>
              <a:t>에서 부르는 현재 </a:t>
            </a:r>
            <a:r>
              <a:rPr lang="en-US" altLang="ko-KR" dirty="0"/>
              <a:t>repository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이름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&gt; git branch</a:t>
            </a:r>
          </a:p>
          <a:p>
            <a:r>
              <a:rPr lang="ko-KR" altLang="en-US" dirty="0"/>
              <a:t>로컬에 연결 되어있는 </a:t>
            </a:r>
            <a:r>
              <a:rPr lang="en-US" altLang="ko-KR" dirty="0"/>
              <a:t>branch </a:t>
            </a:r>
            <a:r>
              <a:rPr lang="ko-KR" altLang="en-US" dirty="0"/>
              <a:t>정보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자주 쓰는 리눅스 명령어</a:t>
            </a:r>
            <a:endParaRPr lang="en-US" altLang="ko-KR" dirty="0"/>
          </a:p>
          <a:p>
            <a:r>
              <a:rPr lang="en-US" altLang="ko-KR" dirty="0"/>
              <a:t>&gt; </a:t>
            </a:r>
            <a:r>
              <a:rPr lang="en-US" altLang="ko-KR" dirty="0" err="1"/>
              <a:t>pwd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현재 내 위치</a:t>
            </a:r>
            <a:endParaRPr lang="en-US" altLang="ko-KR" dirty="0"/>
          </a:p>
          <a:p>
            <a:r>
              <a:rPr lang="en-US" altLang="ko-KR" dirty="0"/>
              <a:t>&gt; ls</a:t>
            </a:r>
          </a:p>
          <a:p>
            <a:r>
              <a:rPr lang="ko-KR" altLang="en-US" dirty="0"/>
              <a:t>현재 위치의 파일 표시</a:t>
            </a:r>
            <a:r>
              <a:rPr lang="en-US" altLang="ko-KR" dirty="0"/>
              <a:t>(</a:t>
            </a:r>
            <a:r>
              <a:rPr lang="ko-KR" altLang="en-US" dirty="0" err="1"/>
              <a:t>숨김파일</a:t>
            </a:r>
            <a:r>
              <a:rPr lang="ko-KR" altLang="en-US" dirty="0"/>
              <a:t> 제외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&gt; cd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경로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해당 위치로 이동</a:t>
            </a:r>
            <a:r>
              <a:rPr lang="en-US" altLang="ko-KR" dirty="0"/>
              <a:t>. </a:t>
            </a:r>
            <a:r>
              <a:rPr lang="ko-KR" altLang="en-US" dirty="0"/>
              <a:t>경로 대신 </a:t>
            </a:r>
            <a:r>
              <a:rPr lang="en-US" altLang="ko-KR" dirty="0"/>
              <a:t>..(</a:t>
            </a:r>
            <a:r>
              <a:rPr lang="ko-KR" altLang="en-US" dirty="0"/>
              <a:t>마침표</a:t>
            </a:r>
            <a:r>
              <a:rPr lang="en-US" altLang="ko-KR" dirty="0"/>
              <a:t>*2)</a:t>
            </a:r>
            <a:r>
              <a:rPr lang="ko-KR" altLang="en-US" dirty="0"/>
              <a:t>를 쓰면 상위 디렉터리로 이동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13711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BF6D6-9D4D-4FD0-B32A-77493E85E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 실습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7549EBA-1F4A-4837-A595-1B52E18F1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75371"/>
            <a:ext cx="1485900" cy="762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B61519-FC5F-4548-97D5-F7FD01FDD154}"/>
              </a:ext>
            </a:extLst>
          </p:cNvPr>
          <p:cNvSpPr txBox="1"/>
          <p:nvPr/>
        </p:nvSpPr>
        <p:spPr>
          <a:xfrm>
            <a:off x="1004103" y="279071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새 파일 생성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30925CA-985C-432E-A649-3B9E2AD80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103" y="3216805"/>
            <a:ext cx="5124450" cy="1590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1ED18A-AE1F-4316-9984-EDA98F61EFDC}"/>
              </a:ext>
            </a:extLst>
          </p:cNvPr>
          <p:cNvSpPr txBox="1"/>
          <p:nvPr/>
        </p:nvSpPr>
        <p:spPr>
          <a:xfrm>
            <a:off x="990455" y="4864237"/>
            <a:ext cx="51244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변경 내용이 있는지 확인</a:t>
            </a:r>
            <a:endParaRPr lang="en-US" altLang="ko-KR" b="1" dirty="0"/>
          </a:p>
          <a:p>
            <a:r>
              <a:rPr lang="en-US" altLang="ko-KR" dirty="0"/>
              <a:t>&gt; git status</a:t>
            </a:r>
          </a:p>
          <a:p>
            <a:r>
              <a:rPr lang="ko-KR" altLang="en-US" sz="1600" dirty="0"/>
              <a:t>붉은 글자로 표시된 것은</a:t>
            </a:r>
            <a:r>
              <a:rPr lang="en-US" altLang="ko-KR" sz="1600" dirty="0"/>
              <a:t>,</a:t>
            </a:r>
            <a:r>
              <a:rPr lang="ko-KR" altLang="en-US" sz="1600" dirty="0"/>
              <a:t> 이전 버전에 대한 변경사항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363173A-0E96-4FE2-B912-74230A98A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0534" y="1975371"/>
            <a:ext cx="4604186" cy="5085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71EA9D-A75C-460B-A011-DD579A5E4CB3}"/>
              </a:ext>
            </a:extLst>
          </p:cNvPr>
          <p:cNvSpPr txBox="1"/>
          <p:nvPr/>
        </p:nvSpPr>
        <p:spPr>
          <a:xfrm>
            <a:off x="6490534" y="2606050"/>
            <a:ext cx="4604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모든 변경사항 저장</a:t>
            </a:r>
            <a:endParaRPr lang="en-US" altLang="ko-KR" b="1" dirty="0"/>
          </a:p>
          <a:p>
            <a:r>
              <a:rPr lang="en-US" altLang="ko-KR" dirty="0"/>
              <a:t>&gt; git</a:t>
            </a:r>
            <a:r>
              <a:rPr lang="ko-KR" altLang="en-US" dirty="0"/>
              <a:t> </a:t>
            </a:r>
            <a:r>
              <a:rPr lang="en-US" altLang="ko-KR" dirty="0"/>
              <a:t>add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.(</a:t>
            </a:r>
            <a:r>
              <a:rPr lang="ko-KR" altLang="en-US" dirty="0"/>
              <a:t>마침표</a:t>
            </a:r>
            <a:r>
              <a:rPr lang="en-US" altLang="ko-KR" dirty="0"/>
              <a:t>) </a:t>
            </a:r>
            <a:r>
              <a:rPr lang="ko-KR" altLang="en-US" dirty="0"/>
              <a:t>대신 파일명을 적을 수도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0807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4694E-A6EE-4505-8E6F-2647C923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 실습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101CF28-C431-4788-916F-EEA6D665E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635" y="2013045"/>
            <a:ext cx="5334000" cy="13144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53C0BF-D40E-450A-AE38-CC2781FD28C0}"/>
              </a:ext>
            </a:extLst>
          </p:cNvPr>
          <p:cNvSpPr txBox="1"/>
          <p:nvPr/>
        </p:nvSpPr>
        <p:spPr>
          <a:xfrm>
            <a:off x="1193635" y="3530506"/>
            <a:ext cx="512445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변경 내용을 다시 한 번 확인</a:t>
            </a:r>
            <a:endParaRPr lang="en-US" altLang="ko-KR" b="1" dirty="0"/>
          </a:p>
          <a:p>
            <a:r>
              <a:rPr lang="en-US" altLang="ko-KR" dirty="0"/>
              <a:t>&gt; git status</a:t>
            </a:r>
          </a:p>
          <a:p>
            <a:r>
              <a:rPr lang="ko-KR" altLang="en-US" sz="1600" dirty="0"/>
              <a:t>붉은 글자가 초록색으로 바뀌었다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초록 글자는 </a:t>
            </a:r>
            <a:r>
              <a:rPr lang="en-US" altLang="ko-KR" sz="1600" dirty="0"/>
              <a:t>Staging Area</a:t>
            </a:r>
            <a:r>
              <a:rPr lang="ko-KR" altLang="en-US" sz="1600" dirty="0"/>
              <a:t>에 저장된 내용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A86F5D-4077-4A47-A2BE-BFD3ACAA40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48436"/>
          <a:stretch/>
        </p:blipFill>
        <p:spPr>
          <a:xfrm>
            <a:off x="7232922" y="2339397"/>
            <a:ext cx="3636080" cy="108960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C340CA1-E4DD-4071-802B-7BE2D0C12110}"/>
              </a:ext>
            </a:extLst>
          </p:cNvPr>
          <p:cNvSpPr/>
          <p:nvPr/>
        </p:nvSpPr>
        <p:spPr>
          <a:xfrm>
            <a:off x="8711153" y="2490127"/>
            <a:ext cx="762888" cy="9388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6E50FD-7207-4E3B-AC53-754852EE4D10}"/>
              </a:ext>
            </a:extLst>
          </p:cNvPr>
          <p:cNvSpPr txBox="1"/>
          <p:nvPr/>
        </p:nvSpPr>
        <p:spPr>
          <a:xfrm>
            <a:off x="8820568" y="3513715"/>
            <a:ext cx="2048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↑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이 위치에 저장된 상태</a:t>
            </a:r>
          </a:p>
        </p:txBody>
      </p:sp>
    </p:spTree>
    <p:extLst>
      <p:ext uri="{BB962C8B-B14F-4D97-AF65-F5344CB8AC3E}">
        <p14:creationId xmlns:p14="http://schemas.microsoft.com/office/powerpoint/2010/main" val="1942898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4E33F-CB8B-4797-B358-27496C84B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 실습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F75FC95-7763-4FE6-8768-ECF845956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27707"/>
            <a:ext cx="4949760" cy="51407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61E24E6-97DF-4BEC-ADD8-B97464659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432125"/>
            <a:ext cx="5372100" cy="3257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59633F-EBD1-4886-84B2-D6B8DE87809E}"/>
              </a:ext>
            </a:extLst>
          </p:cNvPr>
          <p:cNvSpPr txBox="1"/>
          <p:nvPr/>
        </p:nvSpPr>
        <p:spPr>
          <a:xfrm>
            <a:off x="6638419" y="1900076"/>
            <a:ext cx="494976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5. Staging Area</a:t>
            </a:r>
            <a:r>
              <a:rPr lang="ko-KR" altLang="en-US" b="1" dirty="0"/>
              <a:t>의 내용을 </a:t>
            </a:r>
            <a:r>
              <a:rPr lang="en-US" altLang="ko-KR" b="1" dirty="0"/>
              <a:t>local</a:t>
            </a:r>
            <a:r>
              <a:rPr lang="ko-KR" altLang="en-US" b="1" dirty="0"/>
              <a:t> </a:t>
            </a:r>
            <a:r>
              <a:rPr lang="en-US" altLang="ko-KR" b="1" dirty="0"/>
              <a:t>Repository</a:t>
            </a:r>
            <a:r>
              <a:rPr lang="ko-KR" altLang="en-US" b="1" dirty="0"/>
              <a:t>에 저장</a:t>
            </a:r>
            <a:endParaRPr lang="en-US" altLang="ko-KR" b="1" dirty="0"/>
          </a:p>
          <a:p>
            <a:r>
              <a:rPr lang="en-US" altLang="ko-KR" dirty="0"/>
              <a:t>&gt; git commit</a:t>
            </a:r>
          </a:p>
          <a:p>
            <a:endParaRPr lang="en-US" altLang="ko-KR" sz="1600" dirty="0"/>
          </a:p>
          <a:p>
            <a:r>
              <a:rPr lang="en-US" altLang="ko-KR" sz="1600" dirty="0"/>
              <a:t>commit</a:t>
            </a:r>
            <a:r>
              <a:rPr lang="ko-KR" altLang="en-US" sz="1600" dirty="0"/>
              <a:t>을 하기 위해서는 항상 </a:t>
            </a:r>
            <a:r>
              <a:rPr lang="en-US" altLang="ko-KR" sz="1600" dirty="0" err="1"/>
              <a:t>commen</a:t>
            </a:r>
            <a:r>
              <a:rPr lang="ko-KR" altLang="en-US" sz="1600" dirty="0"/>
              <a:t>를 적어야 한다</a:t>
            </a:r>
            <a:r>
              <a:rPr lang="en-US" altLang="ko-KR" sz="1600" dirty="0"/>
              <a:t>. </a:t>
            </a:r>
            <a:r>
              <a:rPr lang="ko-KR" altLang="en-US" sz="1600" dirty="0"/>
              <a:t> </a:t>
            </a:r>
            <a:r>
              <a:rPr lang="en-US" altLang="ko-KR" sz="1600" dirty="0"/>
              <a:t>comment </a:t>
            </a:r>
            <a:r>
              <a:rPr lang="ko-KR" altLang="en-US" sz="1600" dirty="0"/>
              <a:t>작성을 위한 </a:t>
            </a:r>
            <a:r>
              <a:rPr lang="en-US" altLang="ko-KR" sz="1600" dirty="0"/>
              <a:t>Vi</a:t>
            </a:r>
            <a:r>
              <a:rPr lang="ko-KR" altLang="en-US" sz="1600" dirty="0"/>
              <a:t> 창이 열리면 </a:t>
            </a:r>
            <a:r>
              <a:rPr lang="en-US" altLang="ko-KR" sz="1600" dirty="0"/>
              <a:t>‘</a:t>
            </a:r>
            <a:r>
              <a:rPr lang="en-US" altLang="ko-KR" sz="1600" dirty="0" err="1"/>
              <a:t>i</a:t>
            </a:r>
            <a:r>
              <a:rPr lang="en-US" altLang="ko-KR" sz="1600" dirty="0"/>
              <a:t>’</a:t>
            </a:r>
            <a:r>
              <a:rPr lang="ko-KR" altLang="en-US" sz="1600" dirty="0"/>
              <a:t>키를 눌러 수정 모드로 변경한다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en-US" altLang="ko-KR" sz="1600" dirty="0"/>
              <a:t>vi</a:t>
            </a:r>
            <a:r>
              <a:rPr lang="ko-KR" altLang="en-US" sz="1600" dirty="0"/>
              <a:t>의 첫 번째 줄은 </a:t>
            </a:r>
            <a:r>
              <a:rPr lang="en-US" altLang="ko-KR" sz="1600" dirty="0"/>
              <a:t>comment </a:t>
            </a:r>
            <a:r>
              <a:rPr lang="ko-KR" altLang="en-US" sz="1600" dirty="0"/>
              <a:t>제목</a:t>
            </a:r>
            <a:r>
              <a:rPr lang="en-US" altLang="ko-KR" sz="1600" dirty="0"/>
              <a:t>. </a:t>
            </a:r>
            <a:r>
              <a:rPr lang="ko-KR" altLang="en-US" sz="1600" dirty="0"/>
              <a:t>그 아래부터는 상세 내용을 적는 공간이다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/>
              <a:t>작성을 완료했다면 </a:t>
            </a:r>
            <a:r>
              <a:rPr lang="en-US" altLang="ko-KR" sz="1600" dirty="0"/>
              <a:t>‘ESC’</a:t>
            </a:r>
            <a:r>
              <a:rPr lang="ko-KR" altLang="en-US" sz="1600" dirty="0"/>
              <a:t>키를 눌러 수정 모드를 빠져나오고 </a:t>
            </a:r>
            <a:r>
              <a:rPr lang="en-US" altLang="ko-KR" sz="1600" dirty="0"/>
              <a:t>‘:’</a:t>
            </a:r>
            <a:r>
              <a:rPr lang="ko-KR" altLang="en-US" sz="1600" dirty="0"/>
              <a:t>키를 눌러서 명령창을 연다</a:t>
            </a:r>
            <a:r>
              <a:rPr lang="en-US" altLang="ko-KR" sz="1600" dirty="0"/>
              <a:t>. </a:t>
            </a:r>
            <a:r>
              <a:rPr lang="ko-KR" altLang="en-US" sz="1600" dirty="0"/>
              <a:t>↓</a:t>
            </a:r>
            <a:endParaRPr lang="en-US" altLang="ko-KR" sz="16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275A96F-7006-4AD0-A86B-AEDA71FEC7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7564" r="20118" b="800"/>
          <a:stretch/>
        </p:blipFill>
        <p:spPr>
          <a:xfrm>
            <a:off x="6638419" y="4966681"/>
            <a:ext cx="4625788" cy="4093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B92643-409A-44D8-8CCD-2C7B2EFD46F8}"/>
              </a:ext>
            </a:extLst>
          </p:cNvPr>
          <p:cNvSpPr txBox="1"/>
          <p:nvPr/>
        </p:nvSpPr>
        <p:spPr>
          <a:xfrm>
            <a:off x="6638419" y="5404451"/>
            <a:ext cx="50366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wq</a:t>
            </a:r>
            <a:r>
              <a:rPr lang="ko-KR" altLang="en-US" sz="1600" dirty="0"/>
              <a:t>를 입력하면 </a:t>
            </a:r>
            <a:r>
              <a:rPr lang="en-US" altLang="ko-KR" sz="1600" dirty="0"/>
              <a:t>vi</a:t>
            </a:r>
            <a:r>
              <a:rPr lang="ko-KR" altLang="en-US" sz="1600" dirty="0"/>
              <a:t>창을 빠져나오며</a:t>
            </a:r>
            <a:r>
              <a:rPr lang="en-US" altLang="ko-KR" sz="1600" dirty="0"/>
              <a:t>, commit</a:t>
            </a:r>
            <a:r>
              <a:rPr lang="ko-KR" altLang="en-US" sz="1600" dirty="0"/>
              <a:t>이 완료된다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방법</a:t>
            </a:r>
            <a:r>
              <a:rPr lang="en-US" altLang="ko-KR" sz="1600" dirty="0"/>
              <a:t>2 : ‘:</a:t>
            </a:r>
            <a:r>
              <a:rPr lang="en-US" altLang="ko-KR" sz="1600" dirty="0" err="1"/>
              <a:t>wq</a:t>
            </a:r>
            <a:r>
              <a:rPr lang="en-US" altLang="ko-KR" sz="1600" dirty="0"/>
              <a:t>’</a:t>
            </a:r>
            <a:r>
              <a:rPr lang="ko-KR" altLang="en-US" sz="1600" dirty="0"/>
              <a:t> 대신 </a:t>
            </a:r>
            <a:r>
              <a:rPr lang="en-US" altLang="ko-KR" sz="1600" dirty="0" err="1"/>
              <a:t>shift+zz</a:t>
            </a:r>
            <a:r>
              <a:rPr lang="ko-KR" altLang="en-US" sz="1600" dirty="0"/>
              <a:t>를 입력해도 된다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94252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0A0B2-403D-45B5-8C41-35621133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 실습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58FB47D-5E8A-4F71-BFDA-803DBC848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409" y="1952625"/>
            <a:ext cx="4267200" cy="14763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8DB93C-F0E3-4F9C-94D0-AC21F0282B66}"/>
              </a:ext>
            </a:extLst>
          </p:cNvPr>
          <p:cNvSpPr txBox="1"/>
          <p:nvPr/>
        </p:nvSpPr>
        <p:spPr>
          <a:xfrm>
            <a:off x="1193635" y="3530506"/>
            <a:ext cx="520716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6. commit</a:t>
            </a:r>
            <a:r>
              <a:rPr lang="ko-KR" altLang="en-US" b="1" dirty="0"/>
              <a:t> 내용을 </a:t>
            </a:r>
            <a:r>
              <a:rPr lang="en-US" altLang="ko-KR" b="1" dirty="0" err="1"/>
              <a:t>Github</a:t>
            </a:r>
            <a:r>
              <a:rPr lang="ko-KR" altLang="en-US" b="1" dirty="0"/>
              <a:t>에 </a:t>
            </a:r>
            <a:r>
              <a:rPr lang="en-US" altLang="ko-KR" b="1" dirty="0"/>
              <a:t>push</a:t>
            </a:r>
          </a:p>
          <a:p>
            <a:r>
              <a:rPr lang="en-US" altLang="ko-KR" dirty="0"/>
              <a:t>&gt; git push</a:t>
            </a:r>
          </a:p>
          <a:p>
            <a:r>
              <a:rPr lang="en-US" altLang="ko-KR" sz="1600" dirty="0"/>
              <a:t>Local Repository</a:t>
            </a:r>
            <a:r>
              <a:rPr lang="ko-KR" altLang="en-US" sz="1600" dirty="0"/>
              <a:t>의 내용을 </a:t>
            </a:r>
            <a:r>
              <a:rPr lang="en-US" altLang="ko-KR" sz="1600" dirty="0" err="1"/>
              <a:t>Github</a:t>
            </a:r>
            <a:r>
              <a:rPr lang="en-US" altLang="ko-KR" sz="1600" dirty="0"/>
              <a:t> Repository</a:t>
            </a:r>
            <a:r>
              <a:rPr lang="ko-KR" altLang="en-US" sz="1600" dirty="0"/>
              <a:t>에 반영한다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만약 </a:t>
            </a:r>
            <a:r>
              <a:rPr lang="en-US" altLang="ko-KR" sz="1600" dirty="0"/>
              <a:t>push</a:t>
            </a:r>
            <a:r>
              <a:rPr lang="ko-KR" altLang="en-US" sz="1600" dirty="0"/>
              <a:t>를 처음 시도하는 경우 </a:t>
            </a:r>
            <a:r>
              <a:rPr lang="en-US" altLang="ko-KR" sz="1600" dirty="0"/>
              <a:t>‘git config’ </a:t>
            </a:r>
            <a:r>
              <a:rPr lang="ko-KR" altLang="en-US" sz="1600" dirty="0"/>
              <a:t>과 같은 에러 메시지가 뜨는데</a:t>
            </a:r>
            <a:r>
              <a:rPr lang="en-US" altLang="ko-KR" sz="1600" dirty="0"/>
              <a:t>, </a:t>
            </a:r>
            <a:r>
              <a:rPr lang="ko-KR" altLang="en-US" sz="1600" dirty="0"/>
              <a:t>메시지가 요구하는 것을 수행하고 다시 </a:t>
            </a:r>
            <a:r>
              <a:rPr lang="en-US" altLang="ko-KR" sz="1600" dirty="0"/>
              <a:t>push</a:t>
            </a:r>
            <a:r>
              <a:rPr lang="ko-KR" altLang="en-US" sz="1600" dirty="0"/>
              <a:t>를 시도해야 한다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E37E0-173F-468E-B1EC-6F1C61EB49AB}"/>
              </a:ext>
            </a:extLst>
          </p:cNvPr>
          <p:cNvSpPr txBox="1"/>
          <p:nvPr/>
        </p:nvSpPr>
        <p:spPr>
          <a:xfrm>
            <a:off x="7071824" y="1952625"/>
            <a:ext cx="39265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 git config --global </a:t>
            </a:r>
            <a:r>
              <a:rPr lang="ko-KR" altLang="en-US" dirty="0"/>
              <a:t>유저정보 등록</a:t>
            </a:r>
          </a:p>
          <a:p>
            <a:r>
              <a:rPr lang="en-US" altLang="ko-KR" dirty="0"/>
              <a:t>git config --global user.name &lt;name&gt;</a:t>
            </a:r>
          </a:p>
          <a:p>
            <a:endParaRPr lang="en-US" altLang="ko-KR" dirty="0"/>
          </a:p>
          <a:p>
            <a:r>
              <a:rPr lang="en-US" altLang="ko-KR" dirty="0"/>
              <a:t>&gt; git config --global </a:t>
            </a:r>
            <a:r>
              <a:rPr lang="ko-KR" altLang="en-US" dirty="0"/>
              <a:t>유저정보 제거</a:t>
            </a:r>
          </a:p>
          <a:p>
            <a:r>
              <a:rPr lang="en-US" altLang="ko-KR" dirty="0"/>
              <a:t>git config --unset --global user.name</a:t>
            </a:r>
          </a:p>
          <a:p>
            <a:endParaRPr lang="en-US" altLang="ko-KR" dirty="0"/>
          </a:p>
          <a:p>
            <a:r>
              <a:rPr lang="en-US" altLang="ko-KR" dirty="0"/>
              <a:t>&gt; git config --global </a:t>
            </a:r>
            <a:r>
              <a:rPr lang="ko-KR" altLang="en-US" dirty="0"/>
              <a:t>등록정보 확인</a:t>
            </a:r>
          </a:p>
          <a:p>
            <a:r>
              <a:rPr lang="en-US" altLang="ko-KR" dirty="0"/>
              <a:t>git config --global --list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445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5DE2C-615B-4E54-ABE5-E75C7B5B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 실습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8B743A1-28AD-4C50-8A45-8E8BB2575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17339"/>
            <a:ext cx="5067300" cy="20669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04973B-B299-43B0-8CB9-9E6A1DD81043}"/>
              </a:ext>
            </a:extLst>
          </p:cNvPr>
          <p:cNvSpPr txBox="1"/>
          <p:nvPr/>
        </p:nvSpPr>
        <p:spPr>
          <a:xfrm>
            <a:off x="1097281" y="4084264"/>
            <a:ext cx="49987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/>
              <a:t>Repository</a:t>
            </a:r>
            <a:r>
              <a:rPr lang="ko-KR" altLang="en-US" sz="1700" dirty="0"/>
              <a:t>를 </a:t>
            </a:r>
            <a:r>
              <a:rPr lang="ko-KR" altLang="en-US" sz="1700" dirty="0" err="1"/>
              <a:t>새로고침하면</a:t>
            </a:r>
            <a:r>
              <a:rPr lang="ko-KR" altLang="en-US" sz="1700" dirty="0"/>
              <a:t> 로컬에서 변경한 내용이 </a:t>
            </a:r>
            <a:r>
              <a:rPr lang="en-US" altLang="ko-KR" sz="1700" dirty="0" err="1"/>
              <a:t>Github</a:t>
            </a:r>
            <a:r>
              <a:rPr lang="ko-KR" altLang="en-US" sz="1700" dirty="0"/>
              <a:t>에 반영되었음을 알 수 있다</a:t>
            </a:r>
            <a:r>
              <a:rPr lang="en-US" altLang="ko-KR" sz="1700" dirty="0"/>
              <a:t>.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8617D7A-C9F0-4D46-A659-4E3046CC26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022"/>
          <a:stretch/>
        </p:blipFill>
        <p:spPr>
          <a:xfrm>
            <a:off x="7177144" y="2017339"/>
            <a:ext cx="3433482" cy="1971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D5014D-D537-4C76-8A98-713C1155318A}"/>
              </a:ext>
            </a:extLst>
          </p:cNvPr>
          <p:cNvSpPr txBox="1"/>
          <p:nvPr/>
        </p:nvSpPr>
        <p:spPr>
          <a:xfrm>
            <a:off x="7177144" y="4182035"/>
            <a:ext cx="380551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/>
              <a:t>commit</a:t>
            </a:r>
            <a:r>
              <a:rPr lang="ko-KR" altLang="en-US" sz="1700" dirty="0"/>
              <a:t>을 확인해보면</a:t>
            </a:r>
            <a:r>
              <a:rPr lang="en-US" altLang="ko-KR" sz="1700" dirty="0"/>
              <a:t>, vi</a:t>
            </a:r>
            <a:r>
              <a:rPr lang="ko-KR" altLang="en-US" sz="1700" dirty="0"/>
              <a:t>에서 작성했던 </a:t>
            </a:r>
            <a:r>
              <a:rPr lang="en-US" altLang="ko-KR" sz="1700" dirty="0"/>
              <a:t>comment</a:t>
            </a:r>
            <a:r>
              <a:rPr lang="ko-KR" altLang="en-US" sz="1700" dirty="0"/>
              <a:t>가 보인다</a:t>
            </a:r>
            <a:r>
              <a:rPr lang="en-US" altLang="ko-KR" sz="1700" dirty="0"/>
              <a:t>. </a:t>
            </a:r>
            <a:endParaRPr lang="ko-KR" altLang="en-US" sz="17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8A160B-5D11-440E-8682-0B67EC3C4321}"/>
              </a:ext>
            </a:extLst>
          </p:cNvPr>
          <p:cNvSpPr/>
          <p:nvPr/>
        </p:nvSpPr>
        <p:spPr>
          <a:xfrm>
            <a:off x="5191124" y="3047212"/>
            <a:ext cx="779369" cy="287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E727940-9F2E-4FEA-B930-6058FF0B095B}"/>
              </a:ext>
            </a:extLst>
          </p:cNvPr>
          <p:cNvCxnSpPr/>
          <p:nvPr/>
        </p:nvCxnSpPr>
        <p:spPr>
          <a:xfrm flipH="1" flipV="1">
            <a:off x="6164580" y="3429000"/>
            <a:ext cx="854785" cy="7530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034653-91DB-4AAF-A8F8-E266EA99A421}"/>
              </a:ext>
            </a:extLst>
          </p:cNvPr>
          <p:cNvSpPr/>
          <p:nvPr/>
        </p:nvSpPr>
        <p:spPr>
          <a:xfrm>
            <a:off x="1304365" y="3697940"/>
            <a:ext cx="1304364" cy="2910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77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14D8DE-12E7-4C3B-B69F-56D2162F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A67D0D-40BC-4DE9-B3F8-0AAC0DA7D3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1748396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7295F-5684-4566-A6F6-767D378F7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 실습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6EC7F94-03DF-425F-A49F-116F6DCDA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551" y="2207559"/>
            <a:ext cx="2857500" cy="11811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211435-ADFE-494B-9520-3840F58DF2F9}"/>
              </a:ext>
            </a:extLst>
          </p:cNvPr>
          <p:cNvSpPr txBox="1"/>
          <p:nvPr/>
        </p:nvSpPr>
        <p:spPr>
          <a:xfrm>
            <a:off x="1155551" y="3603812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메모장에 새 내용을 추가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BB36CB3-B5B6-4938-A9BC-C328DDAF0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666" y="2207559"/>
            <a:ext cx="4738014" cy="8531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888F0B-D81D-42C0-B43F-B9D68B5092D7}"/>
              </a:ext>
            </a:extLst>
          </p:cNvPr>
          <p:cNvSpPr txBox="1"/>
          <p:nvPr/>
        </p:nvSpPr>
        <p:spPr>
          <a:xfrm>
            <a:off x="6417666" y="3603812"/>
            <a:ext cx="42458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–am </a:t>
            </a:r>
            <a:r>
              <a:rPr lang="ko-KR" altLang="en-US" b="1" dirty="0"/>
              <a:t>옵션으로 </a:t>
            </a:r>
            <a:r>
              <a:rPr lang="ko-KR" altLang="en-US" b="1" dirty="0" err="1"/>
              <a:t>커밋</a:t>
            </a:r>
            <a:endParaRPr lang="en-US" altLang="ko-KR" b="1" dirty="0"/>
          </a:p>
          <a:p>
            <a:r>
              <a:rPr lang="en-US" altLang="ko-KR" sz="1600" dirty="0"/>
              <a:t>-a : add .</a:t>
            </a:r>
            <a:r>
              <a:rPr lang="ko-KR" altLang="en-US" sz="1600" dirty="0"/>
              <a:t>과 </a:t>
            </a:r>
            <a:r>
              <a:rPr lang="ko-KR" altLang="en-US" sz="1600" dirty="0" err="1"/>
              <a:t>커밋을</a:t>
            </a:r>
            <a:r>
              <a:rPr lang="ko-KR" altLang="en-US" sz="1600" dirty="0"/>
              <a:t> 동시에 진행</a:t>
            </a:r>
            <a:endParaRPr lang="en-US" altLang="ko-KR" sz="1600" dirty="0"/>
          </a:p>
          <a:p>
            <a:r>
              <a:rPr lang="en-US" altLang="ko-KR" sz="1600" dirty="0"/>
              <a:t>-m : vi </a:t>
            </a:r>
            <a:r>
              <a:rPr lang="ko-KR" altLang="en-US" sz="1600" dirty="0"/>
              <a:t>없이 </a:t>
            </a:r>
            <a:r>
              <a:rPr lang="en-US" altLang="ko-KR" sz="1600" dirty="0"/>
              <a:t>“”</a:t>
            </a:r>
            <a:r>
              <a:rPr lang="ko-KR" altLang="en-US" sz="1600" dirty="0"/>
              <a:t>으로 </a:t>
            </a:r>
            <a:r>
              <a:rPr lang="en-US" altLang="ko-KR" sz="1600" dirty="0"/>
              <a:t>comment</a:t>
            </a:r>
            <a:r>
              <a:rPr lang="ko-KR" altLang="en-US" sz="1600" dirty="0"/>
              <a:t>를 대체</a:t>
            </a:r>
          </a:p>
        </p:txBody>
      </p:sp>
    </p:spTree>
    <p:extLst>
      <p:ext uri="{BB962C8B-B14F-4D97-AF65-F5344CB8AC3E}">
        <p14:creationId xmlns:p14="http://schemas.microsoft.com/office/powerpoint/2010/main" val="35474441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05FD4-5692-414F-8C6C-D4BB7513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 실습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A07C523-321B-48D4-B553-60F51F844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2000250"/>
            <a:ext cx="4391025" cy="142875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A757A5-8217-4E31-A9FB-BFAA5B2AC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3561790"/>
            <a:ext cx="4171950" cy="2400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C629FB-C59A-41C1-A0EA-B60AB9D1F421}"/>
              </a:ext>
            </a:extLst>
          </p:cNvPr>
          <p:cNvSpPr txBox="1"/>
          <p:nvPr/>
        </p:nvSpPr>
        <p:spPr>
          <a:xfrm>
            <a:off x="6306670" y="2205318"/>
            <a:ext cx="4849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commit </a:t>
            </a:r>
            <a:r>
              <a:rPr lang="ko-KR" altLang="en-US" dirty="0"/>
              <a:t>한 내용을 </a:t>
            </a:r>
            <a:r>
              <a:rPr lang="en-US" altLang="ko-KR" dirty="0"/>
              <a:t>push 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r>
              <a:rPr lang="ko-KR" altLang="en-US" dirty="0"/>
              <a:t> 확인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txt</a:t>
            </a:r>
            <a:r>
              <a:rPr lang="ko-KR" altLang="en-US" dirty="0"/>
              <a:t>파일의 수정 내용이 반영되어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1931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3C1A9-73FC-42ED-85D0-A1E93E49D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 수정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62F40CA-C86B-465B-9080-9A3240C4C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12870"/>
            <a:ext cx="3781425" cy="17145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17CABB-A804-4368-ABF7-F1A4FB510740}"/>
              </a:ext>
            </a:extLst>
          </p:cNvPr>
          <p:cNvSpPr txBox="1"/>
          <p:nvPr/>
        </p:nvSpPr>
        <p:spPr>
          <a:xfrm>
            <a:off x="5217459" y="2178424"/>
            <a:ext cx="56612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오른쪽 상단의 연필 모양 버튼을 누르면 깃 허브에서 수정할 수 있는 창이 뜬다</a:t>
            </a:r>
            <a:r>
              <a:rPr lang="en-US" altLang="ko-KR" dirty="0"/>
              <a:t>. </a:t>
            </a:r>
            <a:r>
              <a:rPr lang="ko-KR" altLang="en-US" dirty="0"/>
              <a:t>수정한 내용을 저장하고 </a:t>
            </a:r>
            <a:r>
              <a:rPr lang="en-US" altLang="ko-KR" dirty="0"/>
              <a:t>pull </a:t>
            </a:r>
            <a:r>
              <a:rPr lang="ko-KR" altLang="en-US" dirty="0"/>
              <a:t>하면</a:t>
            </a:r>
            <a:r>
              <a:rPr lang="en-US" altLang="ko-KR" dirty="0"/>
              <a:t>, </a:t>
            </a:r>
            <a:r>
              <a:rPr lang="ko-KR" altLang="en-US" dirty="0"/>
              <a:t>로컬의 </a:t>
            </a:r>
            <a:r>
              <a:rPr lang="en-US" altLang="ko-KR" dirty="0"/>
              <a:t>txt</a:t>
            </a:r>
            <a:r>
              <a:rPr lang="ko-KR" altLang="en-US" dirty="0"/>
              <a:t>가 최신 수정 버전으로 업데이트 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&gt; git pull</a:t>
            </a: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09DB06-CCE1-4DF4-954B-630DFE451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115" y="4162539"/>
            <a:ext cx="4152900" cy="18002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CED3E41-712C-4C1C-A56B-C06DD940E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987" y="5153139"/>
            <a:ext cx="2828925" cy="80962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B93928D-F59D-4940-8260-7D4F095491E1}"/>
              </a:ext>
            </a:extLst>
          </p:cNvPr>
          <p:cNvCxnSpPr>
            <a:cxnSpLocks/>
          </p:cNvCxnSpPr>
          <p:nvPr/>
        </p:nvCxnSpPr>
        <p:spPr>
          <a:xfrm flipV="1">
            <a:off x="5565514" y="5557951"/>
            <a:ext cx="106097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5549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14D8DE-12E7-4C3B-B69F-56D2162F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1-4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A67D0D-40BC-4DE9-B3F8-0AAC0DA7D3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VS Code</a:t>
            </a:r>
            <a:r>
              <a:rPr lang="ko-KR" altLang="en-US" sz="2400" dirty="0"/>
              <a:t>에서 </a:t>
            </a:r>
            <a:r>
              <a:rPr lang="en-US" altLang="ko-KR" sz="2400" dirty="0"/>
              <a:t>Git </a:t>
            </a:r>
            <a:r>
              <a:rPr lang="ko-KR" altLang="en-US" sz="2400" dirty="0"/>
              <a:t>사용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7970913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3C1A9-73FC-42ED-85D0-A1E93E49D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VS Code</a:t>
            </a:r>
            <a:r>
              <a:rPr lang="ko-KR" altLang="en-US" dirty="0"/>
              <a:t>에서 </a:t>
            </a:r>
            <a:r>
              <a:rPr lang="en-US" altLang="ko-KR" dirty="0"/>
              <a:t>Git Bash </a:t>
            </a:r>
            <a:r>
              <a:rPr lang="ko-KR" altLang="en-US" dirty="0"/>
              <a:t>열기</a:t>
            </a:r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86340DBB-475D-4D6E-9D2F-A3F3C97E1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2066131"/>
            <a:ext cx="3797449" cy="2889806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FDC2AD5-603C-414A-8569-B3D6E8D18E34}"/>
              </a:ext>
            </a:extLst>
          </p:cNvPr>
          <p:cNvSpPr txBox="1"/>
          <p:nvPr/>
        </p:nvSpPr>
        <p:spPr>
          <a:xfrm>
            <a:off x="1097281" y="5104498"/>
            <a:ext cx="407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clone</a:t>
            </a:r>
            <a:r>
              <a:rPr lang="ko-KR" altLang="en-US" dirty="0"/>
              <a:t>한 디렉터리를 </a:t>
            </a:r>
            <a:r>
              <a:rPr lang="en-US" altLang="ko-KR" dirty="0"/>
              <a:t>vs code</a:t>
            </a:r>
            <a:r>
              <a:rPr lang="ko-KR" altLang="en-US" dirty="0"/>
              <a:t>에서 열고</a:t>
            </a:r>
            <a:r>
              <a:rPr lang="en-US" altLang="ko-KR" dirty="0"/>
              <a:t> </a:t>
            </a:r>
            <a:r>
              <a:rPr lang="ko-KR" altLang="en-US" dirty="0"/>
              <a:t>모든 디렉터리를 신뢰함에 체크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4DB252-E4B9-4885-9AD4-B1191E53717E}"/>
              </a:ext>
            </a:extLst>
          </p:cNvPr>
          <p:cNvSpPr txBox="1"/>
          <p:nvPr/>
        </p:nvSpPr>
        <p:spPr>
          <a:xfrm>
            <a:off x="6603403" y="5120637"/>
            <a:ext cx="435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터미널 창을 열어서 </a:t>
            </a:r>
            <a:r>
              <a:rPr lang="en-US" altLang="ko-KR" dirty="0"/>
              <a:t>git bash </a:t>
            </a:r>
            <a:r>
              <a:rPr lang="ko-KR" altLang="en-US" dirty="0"/>
              <a:t>쉘을 연다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9E418C9-8CD2-4D7F-8755-E79B555A5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873" y="2066130"/>
            <a:ext cx="4083323" cy="2725737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BCD3B8-54F1-409B-9F36-0F43909510A2}"/>
              </a:ext>
            </a:extLst>
          </p:cNvPr>
          <p:cNvSpPr/>
          <p:nvPr/>
        </p:nvSpPr>
        <p:spPr>
          <a:xfrm>
            <a:off x="8957334" y="2390215"/>
            <a:ext cx="1129641" cy="1243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8016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74830-B4BE-400A-81DF-98D05F9B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 버전으로 되돌리기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6ADBC87-439E-43C5-A9D8-F7369B32A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63072"/>
            <a:ext cx="4496696" cy="61017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C074E4-8D5D-4425-BB39-315EA917EB8F}"/>
              </a:ext>
            </a:extLst>
          </p:cNvPr>
          <p:cNvSpPr txBox="1"/>
          <p:nvPr/>
        </p:nvSpPr>
        <p:spPr>
          <a:xfrm>
            <a:off x="5992010" y="2128602"/>
            <a:ext cx="4998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 git restore [</a:t>
            </a:r>
            <a:r>
              <a:rPr lang="ko-KR" altLang="en-US" dirty="0"/>
              <a:t>파일명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dirty="0"/>
              <a:t>Staging</a:t>
            </a:r>
            <a:r>
              <a:rPr lang="ko-KR" altLang="en-US" dirty="0"/>
              <a:t> </a:t>
            </a:r>
            <a:r>
              <a:rPr lang="en-US" altLang="ko-KR" dirty="0"/>
              <a:t>Area</a:t>
            </a:r>
            <a:r>
              <a:rPr lang="ko-KR" altLang="en-US" dirty="0"/>
              <a:t>의 마지막 내용을 </a:t>
            </a:r>
            <a:r>
              <a:rPr lang="en-US" altLang="ko-KR" dirty="0"/>
              <a:t>Working Space</a:t>
            </a:r>
            <a:r>
              <a:rPr lang="ko-KR" altLang="en-US" dirty="0"/>
              <a:t>에 불러온다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5294C72-12D1-4DA2-AA76-97AD09C4C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531541"/>
            <a:ext cx="4496696" cy="10367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E9D21C-00E4-4B92-AD88-DC34B7F503CB}"/>
              </a:ext>
            </a:extLst>
          </p:cNvPr>
          <p:cNvSpPr txBox="1"/>
          <p:nvPr/>
        </p:nvSpPr>
        <p:spPr>
          <a:xfrm>
            <a:off x="5992010" y="3537168"/>
            <a:ext cx="53169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 git reset [</a:t>
            </a:r>
            <a:r>
              <a:rPr lang="ko-KR" altLang="en-US" dirty="0"/>
              <a:t>옵션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dirty="0"/>
              <a:t>Local Repository</a:t>
            </a:r>
            <a:r>
              <a:rPr lang="ko-KR" altLang="en-US" dirty="0"/>
              <a:t>의 마지막 내용을 </a:t>
            </a:r>
            <a:r>
              <a:rPr lang="en-US" altLang="ko-KR" dirty="0"/>
              <a:t>Staging</a:t>
            </a:r>
            <a:r>
              <a:rPr lang="ko-KR" altLang="en-US" dirty="0"/>
              <a:t> </a:t>
            </a:r>
            <a:r>
              <a:rPr lang="en-US" altLang="ko-KR" dirty="0"/>
              <a:t>Area </a:t>
            </a:r>
            <a:r>
              <a:rPr lang="ko-KR" altLang="en-US" dirty="0"/>
              <a:t>에 불러온다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옵션</a:t>
            </a:r>
            <a:r>
              <a:rPr lang="en-US" altLang="ko-KR" dirty="0"/>
              <a:t>] : --hard = </a:t>
            </a:r>
            <a:r>
              <a:rPr lang="ko-KR" altLang="en-US" dirty="0"/>
              <a:t>불러온 내용을 즉시 </a:t>
            </a:r>
            <a:r>
              <a:rPr lang="en-US" altLang="ko-KR" dirty="0"/>
              <a:t>working Space</a:t>
            </a:r>
            <a:r>
              <a:rPr lang="ko-KR" altLang="en-US" dirty="0"/>
              <a:t>에 반영한다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553318C-94DB-4531-8426-6BA02A3EC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638285"/>
            <a:ext cx="4505177" cy="71931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7A0BD76-F378-4064-9974-FCFE6C08BB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b="48436"/>
          <a:stretch/>
        </p:blipFill>
        <p:spPr>
          <a:xfrm>
            <a:off x="7672896" y="476903"/>
            <a:ext cx="3636080" cy="108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375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45ED1-9C08-414D-B3E2-3A7BADE9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 버전으로 되돌리기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D317D52-C3C7-4F99-B69B-DEB544A1B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01651"/>
            <a:ext cx="6267450" cy="15335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689BCA-5F1C-49E1-9CB2-7DC18CC47BDF}"/>
              </a:ext>
            </a:extLst>
          </p:cNvPr>
          <p:cNvSpPr txBox="1"/>
          <p:nvPr/>
        </p:nvSpPr>
        <p:spPr>
          <a:xfrm>
            <a:off x="7557247" y="2232212"/>
            <a:ext cx="44509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 git log –</a:t>
            </a:r>
            <a:r>
              <a:rPr lang="en-US" altLang="ko-KR" dirty="0" err="1"/>
              <a:t>oneline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지금까지 커밋한 내용을 </a:t>
            </a:r>
            <a:r>
              <a:rPr lang="en-US" altLang="ko-KR" dirty="0"/>
              <a:t>1</a:t>
            </a:r>
            <a:r>
              <a:rPr lang="ko-KR" altLang="en-US" dirty="0"/>
              <a:t>줄로 보여준다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내용이 많은 경우에는 일부만 표시되는데</a:t>
            </a:r>
            <a:r>
              <a:rPr lang="en-US" altLang="ko-KR" dirty="0"/>
              <a:t>, </a:t>
            </a:r>
            <a:r>
              <a:rPr lang="ko-KR" altLang="en-US" dirty="0"/>
              <a:t>키보드의 ↑↓키로 움직일 수 있고</a:t>
            </a:r>
            <a:r>
              <a:rPr lang="en-US" altLang="ko-KR" dirty="0"/>
              <a:t>, ‘q’</a:t>
            </a:r>
            <a:r>
              <a:rPr lang="ko-KR" altLang="en-US" dirty="0"/>
              <a:t>를 눌러 나갈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&gt; git show [</a:t>
            </a:r>
            <a:r>
              <a:rPr lang="ko-KR" altLang="en-US" dirty="0"/>
              <a:t>버전번호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ko-KR" altLang="en-US" dirty="0"/>
              <a:t>해당 버전에서 발생한 변경사항 표시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7A7F8C-D826-4526-9601-210DDB3B3F0F}"/>
              </a:ext>
            </a:extLst>
          </p:cNvPr>
          <p:cNvSpPr/>
          <p:nvPr/>
        </p:nvSpPr>
        <p:spPr>
          <a:xfrm>
            <a:off x="1097279" y="2369103"/>
            <a:ext cx="570371" cy="11660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D4BFAD-ED24-4B0C-B533-77279775FB2D}"/>
              </a:ext>
            </a:extLst>
          </p:cNvPr>
          <p:cNvSpPr txBox="1"/>
          <p:nvPr/>
        </p:nvSpPr>
        <p:spPr>
          <a:xfrm>
            <a:off x="1286207" y="3660967"/>
            <a:ext cx="2048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↑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버전 번호</a:t>
            </a:r>
            <a:r>
              <a:rPr lang="en-US" altLang="ko-KR" sz="1200" dirty="0">
                <a:solidFill>
                  <a:srgbClr val="FF0000"/>
                </a:solidFill>
              </a:rPr>
              <a:t>(16</a:t>
            </a:r>
            <a:r>
              <a:rPr lang="ko-KR" altLang="en-US" sz="1200" dirty="0">
                <a:solidFill>
                  <a:srgbClr val="FF0000"/>
                </a:solidFill>
              </a:rPr>
              <a:t>진수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7B8E61-9A80-48EC-BA4E-17CEB0612D4A}"/>
              </a:ext>
            </a:extLst>
          </p:cNvPr>
          <p:cNvSpPr txBox="1"/>
          <p:nvPr/>
        </p:nvSpPr>
        <p:spPr>
          <a:xfrm>
            <a:off x="3899419" y="3017042"/>
            <a:ext cx="2048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← </a:t>
            </a:r>
            <a:r>
              <a:rPr lang="en-US" altLang="ko-KR" sz="1200" dirty="0">
                <a:solidFill>
                  <a:srgbClr val="FF0000"/>
                </a:solidFill>
              </a:rPr>
              <a:t>comment</a:t>
            </a:r>
            <a:r>
              <a:rPr lang="ko-KR" altLang="en-US" sz="1200" dirty="0">
                <a:solidFill>
                  <a:srgbClr val="FF0000"/>
                </a:solidFill>
              </a:rPr>
              <a:t>에 작성한 내용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8783814-C1C1-4B02-8571-B9BBB7B7E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4336326"/>
            <a:ext cx="5737936" cy="153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585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9D6A2-82A1-4313-92E4-6AD9288B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 버전으로 되돌리기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50B187C-1C4E-4411-84A4-1D7D4A4BB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34453"/>
            <a:ext cx="4191000" cy="13906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F30B00-E4EB-4AD2-AC21-EEA0F5018AE1}"/>
              </a:ext>
            </a:extLst>
          </p:cNvPr>
          <p:cNvSpPr txBox="1"/>
          <p:nvPr/>
        </p:nvSpPr>
        <p:spPr>
          <a:xfrm>
            <a:off x="6266329" y="2234453"/>
            <a:ext cx="48283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 git</a:t>
            </a:r>
            <a:r>
              <a:rPr lang="ko-KR" altLang="en-US" dirty="0"/>
              <a:t> </a:t>
            </a:r>
            <a:r>
              <a:rPr lang="en-US" altLang="ko-KR" dirty="0"/>
              <a:t>revert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버전번호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ko-KR" altLang="en-US" dirty="0"/>
              <a:t>해당 버전으로 </a:t>
            </a:r>
            <a:r>
              <a:rPr lang="en-US" altLang="ko-KR" dirty="0"/>
              <a:t>Working Space</a:t>
            </a:r>
            <a:r>
              <a:rPr lang="ko-KR" altLang="en-US" dirty="0"/>
              <a:t>를 되돌리고 </a:t>
            </a:r>
            <a:r>
              <a:rPr lang="ko-KR" altLang="en-US" dirty="0" err="1"/>
              <a:t>커밋</a:t>
            </a:r>
            <a:r>
              <a:rPr lang="ko-KR" altLang="en-US" dirty="0"/>
              <a:t> 여부를 확인한다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complex</a:t>
            </a:r>
            <a:r>
              <a:rPr lang="ko-KR" altLang="en-US" dirty="0"/>
              <a:t>가 발생하는 경우에는 사용자가 직접 파일 내용 충돌에 대한 처리를 해주어야 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500341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D5EF4-3242-4FC9-A971-11026082D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생성</a:t>
            </a:r>
            <a:r>
              <a:rPr lang="en-US" altLang="ko-KR" dirty="0"/>
              <a:t>&amp;</a:t>
            </a:r>
            <a:r>
              <a:rPr lang="ko-KR" altLang="en-US" dirty="0"/>
              <a:t>관리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B1187CC-E2F9-4379-A9E9-2BECADD56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77805"/>
            <a:ext cx="3219450" cy="299085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C6D773-36BF-4155-BA7B-D6A4FC987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074" y="1977805"/>
            <a:ext cx="4870606" cy="32948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99A726-AAE9-45A3-B008-5B82ABE09CE7}"/>
              </a:ext>
            </a:extLst>
          </p:cNvPr>
          <p:cNvSpPr txBox="1"/>
          <p:nvPr/>
        </p:nvSpPr>
        <p:spPr>
          <a:xfrm>
            <a:off x="1097280" y="5272627"/>
            <a:ext cx="321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브렌치</a:t>
            </a:r>
            <a:r>
              <a:rPr lang="ko-KR" altLang="en-US" dirty="0"/>
              <a:t> 목록으로 이동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A1EA3-88B1-4605-996A-5D22685CF1C6}"/>
              </a:ext>
            </a:extLst>
          </p:cNvPr>
          <p:cNvSpPr txBox="1"/>
          <p:nvPr/>
        </p:nvSpPr>
        <p:spPr>
          <a:xfrm>
            <a:off x="6285074" y="5518160"/>
            <a:ext cx="487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Create</a:t>
            </a:r>
            <a:r>
              <a:rPr lang="ko-KR" altLang="en-US" dirty="0"/>
              <a:t> </a:t>
            </a:r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/>
              <a:t>branch</a:t>
            </a:r>
            <a:r>
              <a:rPr lang="ko-KR" altLang="en-US" dirty="0"/>
              <a:t>에서 새 </a:t>
            </a:r>
            <a:r>
              <a:rPr lang="ko-KR" altLang="en-US" dirty="0" err="1"/>
              <a:t>브렌치</a:t>
            </a:r>
            <a:r>
              <a:rPr lang="ko-KR" altLang="en-US" dirty="0"/>
              <a:t> 생성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88FC6F-F67F-4EB8-9D72-1555CE9AB612}"/>
              </a:ext>
            </a:extLst>
          </p:cNvPr>
          <p:cNvSpPr/>
          <p:nvPr/>
        </p:nvSpPr>
        <p:spPr>
          <a:xfrm>
            <a:off x="1984785" y="4599323"/>
            <a:ext cx="1242509" cy="2147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6AB83D-0F16-4440-845A-267B0F0D2F44}"/>
              </a:ext>
            </a:extLst>
          </p:cNvPr>
          <p:cNvSpPr/>
          <p:nvPr/>
        </p:nvSpPr>
        <p:spPr>
          <a:xfrm>
            <a:off x="10366785" y="2111188"/>
            <a:ext cx="788895" cy="255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03440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5D8A8-07F6-4B44-8D95-ECAA9C88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생성</a:t>
            </a:r>
            <a:r>
              <a:rPr lang="en-US" altLang="ko-KR" dirty="0"/>
              <a:t>&amp;</a:t>
            </a:r>
            <a:r>
              <a:rPr lang="ko-KR" altLang="en-US" dirty="0"/>
              <a:t>관리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A0BFE2E-7F7C-434F-B507-0666BEC44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43418"/>
            <a:ext cx="3000375" cy="26098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DB36AB-CEF0-47BB-BAFC-D9F8B36A76EC}"/>
              </a:ext>
            </a:extLst>
          </p:cNvPr>
          <p:cNvSpPr txBox="1"/>
          <p:nvPr/>
        </p:nvSpPr>
        <p:spPr>
          <a:xfrm>
            <a:off x="1097280" y="5117953"/>
            <a:ext cx="325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브렌치</a:t>
            </a:r>
            <a:r>
              <a:rPr lang="ko-KR" altLang="en-US" dirty="0"/>
              <a:t> 목록에 새로 추가됨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708C1D-4C02-4B0B-9785-7E5FD8F2D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307" y="2154505"/>
            <a:ext cx="3259567" cy="33826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F29BC5-2FE0-4891-8340-DC4DFE9C6241}"/>
              </a:ext>
            </a:extLst>
          </p:cNvPr>
          <p:cNvSpPr txBox="1"/>
          <p:nvPr/>
        </p:nvSpPr>
        <p:spPr>
          <a:xfrm>
            <a:off x="8005874" y="2208888"/>
            <a:ext cx="4297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브렌치는</a:t>
            </a:r>
            <a:r>
              <a:rPr lang="ko-KR" altLang="en-US" dirty="0"/>
              <a:t> 기존의 </a:t>
            </a:r>
            <a:r>
              <a:rPr lang="en-US" altLang="ko-KR" dirty="0"/>
              <a:t>branch</a:t>
            </a:r>
            <a:r>
              <a:rPr lang="ko-KR" altLang="en-US" dirty="0"/>
              <a:t>을 기반으로 생성된다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여기서는 </a:t>
            </a:r>
            <a:r>
              <a:rPr lang="en-US" altLang="ko-KR" dirty="0"/>
              <a:t>main</a:t>
            </a:r>
            <a:r>
              <a:rPr lang="ko-KR" altLang="en-US" dirty="0"/>
              <a:t>을 기반으로 만들어짐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EB6DA2-412B-4248-9206-D861907315CE}"/>
              </a:ext>
            </a:extLst>
          </p:cNvPr>
          <p:cNvSpPr/>
          <p:nvPr/>
        </p:nvSpPr>
        <p:spPr>
          <a:xfrm>
            <a:off x="4746307" y="2208888"/>
            <a:ext cx="790687" cy="3603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453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EAC21-B0A2-45B3-A796-0F605DFC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관리의 필요성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28FA3D4-A182-441D-950B-49ACB43A9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127" y="2621337"/>
            <a:ext cx="3400425" cy="22574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851C2E-E1F1-44DE-BCA9-4FFBB893C552}"/>
              </a:ext>
            </a:extLst>
          </p:cNvPr>
          <p:cNvSpPr txBox="1"/>
          <p:nvPr/>
        </p:nvSpPr>
        <p:spPr>
          <a:xfrm>
            <a:off x="5392270" y="2646382"/>
            <a:ext cx="5763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지난 어느 시점의 파일이나 소스의 내용을 확인하거나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과거의 상태로 되돌릴 수 있다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0C365A-3596-4AF5-9660-DDAB6C2FB0D8}"/>
              </a:ext>
            </a:extLst>
          </p:cNvPr>
          <p:cNvSpPr txBox="1"/>
          <p:nvPr/>
        </p:nvSpPr>
        <p:spPr>
          <a:xfrm>
            <a:off x="1333127" y="4916415"/>
            <a:ext cx="2634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파일 이름으로 버전을 관리하는 경우</a:t>
            </a:r>
          </a:p>
        </p:txBody>
      </p:sp>
    </p:spTree>
    <p:extLst>
      <p:ext uri="{BB962C8B-B14F-4D97-AF65-F5344CB8AC3E}">
        <p14:creationId xmlns:p14="http://schemas.microsoft.com/office/powerpoint/2010/main" val="9194405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1C517-2E66-4548-9199-735767A9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</a:t>
            </a:r>
            <a:r>
              <a:rPr lang="ko-KR" altLang="en-US" dirty="0"/>
              <a:t> 간 이동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2423B12-8BC7-4366-A90D-FC5347F76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50182"/>
            <a:ext cx="4217870" cy="28394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053F84-59A0-492B-9525-699033FEB42C}"/>
              </a:ext>
            </a:extLst>
          </p:cNvPr>
          <p:cNvSpPr txBox="1"/>
          <p:nvPr/>
        </p:nvSpPr>
        <p:spPr>
          <a:xfrm>
            <a:off x="5889813" y="2102264"/>
            <a:ext cx="50426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 git branch </a:t>
            </a:r>
          </a:p>
          <a:p>
            <a:r>
              <a:rPr lang="ko-KR" altLang="en-US" dirty="0"/>
              <a:t>현재 연결된 </a:t>
            </a:r>
            <a:r>
              <a:rPr lang="en-US" altLang="ko-KR" dirty="0"/>
              <a:t>branch</a:t>
            </a:r>
            <a:r>
              <a:rPr lang="ko-KR" altLang="en-US" dirty="0"/>
              <a:t>는 </a:t>
            </a:r>
            <a:r>
              <a:rPr lang="en-US" altLang="ko-KR" dirty="0"/>
              <a:t>main</a:t>
            </a:r>
            <a:r>
              <a:rPr lang="ko-KR" altLang="en-US" dirty="0"/>
              <a:t>밖에 없다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&gt; git checkout [</a:t>
            </a:r>
            <a:r>
              <a:rPr lang="ko-KR" altLang="en-US" dirty="0" err="1"/>
              <a:t>브렌치이름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다른 </a:t>
            </a:r>
            <a:r>
              <a:rPr lang="en-US" altLang="ko-KR" dirty="0"/>
              <a:t>branch</a:t>
            </a:r>
            <a:r>
              <a:rPr lang="ko-KR" altLang="en-US" dirty="0"/>
              <a:t>로 이동한다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파란색 괄호도 </a:t>
            </a:r>
            <a:r>
              <a:rPr lang="en-US" altLang="ko-KR" b="1" dirty="0">
                <a:solidFill>
                  <a:srgbClr val="0070C0"/>
                </a:solidFill>
              </a:rPr>
              <a:t>(main)</a:t>
            </a:r>
            <a:r>
              <a:rPr lang="ko-KR" altLang="en-US" dirty="0"/>
              <a:t>에서 </a:t>
            </a:r>
            <a:r>
              <a:rPr lang="en-US" altLang="ko-KR" b="1" dirty="0">
                <a:solidFill>
                  <a:srgbClr val="0070C0"/>
                </a:solidFill>
              </a:rPr>
              <a:t>(new02)</a:t>
            </a:r>
            <a:r>
              <a:rPr lang="ko-KR" altLang="en-US" dirty="0"/>
              <a:t>로 바뀌었다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r>
              <a:rPr lang="ko-KR" altLang="en-US" dirty="0"/>
              <a:t>에 이미 생성된 </a:t>
            </a:r>
            <a:r>
              <a:rPr lang="en-US" altLang="ko-KR" dirty="0" err="1"/>
              <a:t>branc</a:t>
            </a:r>
            <a:r>
              <a:rPr lang="ko-KR" altLang="en-US" dirty="0"/>
              <a:t>로만 이동하는 것을 권장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대소문자 구분 해야 함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branch</a:t>
            </a:r>
          </a:p>
          <a:p>
            <a:r>
              <a:rPr lang="ko-KR" altLang="en-US" dirty="0"/>
              <a:t>이번에는 </a:t>
            </a:r>
            <a:r>
              <a:rPr lang="en-US" altLang="ko-KR" dirty="0"/>
              <a:t>main, new02</a:t>
            </a:r>
            <a:r>
              <a:rPr lang="ko-KR" altLang="en-US" dirty="0"/>
              <a:t>가 보여지며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en-US" altLang="ko-KR" dirty="0"/>
              <a:t>branch</a:t>
            </a:r>
            <a:r>
              <a:rPr lang="ko-KR" altLang="en-US" dirty="0"/>
              <a:t>는 </a:t>
            </a:r>
            <a:r>
              <a:rPr lang="en-US" altLang="ko-KR" dirty="0"/>
              <a:t>new02</a:t>
            </a:r>
            <a:r>
              <a:rPr lang="ko-KR" altLang="en-US" dirty="0"/>
              <a:t>라고 알려준다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696628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E058C-0198-44D0-B4B7-18A814766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C6CF7-BEC0-44CE-A339-15697A2C9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99719"/>
            <a:ext cx="5627077" cy="3594644"/>
          </a:xfrm>
        </p:spPr>
        <p:txBody>
          <a:bodyPr/>
          <a:lstStyle/>
          <a:p>
            <a:r>
              <a:rPr lang="en-US" altLang="ko-KR" dirty="0"/>
              <a:t>-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독립적으로 어떤 작업을 진행하기 위한 개념</a:t>
            </a:r>
            <a:endParaRPr lang="en-US" altLang="ko-KR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  <a:p>
            <a:endParaRPr lang="en-US" altLang="ko-KR" sz="1800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ko-KR" sz="1800" dirty="0">
                <a:solidFill>
                  <a:srgbClr val="333333"/>
                </a:solidFill>
                <a:latin typeface="Helvetica" panose="020B0604020202020204" pitchFamily="34" charset="0"/>
              </a:rPr>
              <a:t>- 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필요에 의해 만들어지는 각각의 </a:t>
            </a:r>
            <a:r>
              <a:rPr lang="ko-KR" altLang="en-US" sz="18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브랜치는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다른 </a:t>
            </a:r>
            <a:r>
              <a:rPr lang="ko-KR" altLang="en-US" sz="18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브랜치의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영향을 받지 않기 때문에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여러 작업을 동시에 진행할 수 있다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. (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평행 분기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)</a:t>
            </a:r>
          </a:p>
          <a:p>
            <a:endParaRPr lang="en-US" altLang="ko-KR" sz="1800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ko-KR" sz="1800" dirty="0">
                <a:solidFill>
                  <a:srgbClr val="333333"/>
                </a:solidFill>
                <a:latin typeface="Helvetica" panose="020B0604020202020204" pitchFamily="34" charset="0"/>
              </a:rPr>
              <a:t>- checkout </a:t>
            </a:r>
            <a:r>
              <a:rPr lang="ko-KR" altLang="en-US" sz="1800" dirty="0">
                <a:solidFill>
                  <a:srgbClr val="333333"/>
                </a:solidFill>
                <a:latin typeface="Helvetica" panose="020B0604020202020204" pitchFamily="34" charset="0"/>
              </a:rPr>
              <a:t>명령으로 </a:t>
            </a:r>
            <a:r>
              <a:rPr lang="en-US" altLang="ko-KR" sz="1800" dirty="0">
                <a:solidFill>
                  <a:srgbClr val="333333"/>
                </a:solidFill>
                <a:latin typeface="Helvetica" panose="020B0604020202020204" pitchFamily="34" charset="0"/>
              </a:rPr>
              <a:t>branch</a:t>
            </a:r>
            <a:r>
              <a:rPr lang="ko-KR" altLang="en-US" sz="1800" dirty="0">
                <a:solidFill>
                  <a:srgbClr val="333333"/>
                </a:solidFill>
                <a:latin typeface="Helvetica" panose="020B0604020202020204" pitchFamily="34" charset="0"/>
              </a:rPr>
              <a:t>를 이동하면</a:t>
            </a:r>
            <a:r>
              <a:rPr lang="en-US" altLang="ko-KR" sz="1800" dirty="0">
                <a:solidFill>
                  <a:srgbClr val="333333"/>
                </a:solidFill>
                <a:latin typeface="Helvetica" panose="020B0604020202020204" pitchFamily="34" charset="0"/>
              </a:rPr>
              <a:t>, </a:t>
            </a:r>
            <a:r>
              <a:rPr lang="ko-KR" altLang="en-US" sz="1800" dirty="0">
                <a:solidFill>
                  <a:srgbClr val="333333"/>
                </a:solidFill>
                <a:latin typeface="Helvetica" panose="020B0604020202020204" pitchFamily="34" charset="0"/>
              </a:rPr>
              <a:t>로컬 환경에서 보여지는 파일도 해당 </a:t>
            </a:r>
            <a:r>
              <a:rPr lang="en-US" altLang="ko-KR" sz="1800" dirty="0">
                <a:solidFill>
                  <a:srgbClr val="333333"/>
                </a:solidFill>
                <a:latin typeface="Helvetica" panose="020B0604020202020204" pitchFamily="34" charset="0"/>
              </a:rPr>
              <a:t>branch</a:t>
            </a:r>
            <a:r>
              <a:rPr lang="ko-KR" altLang="en-US" sz="1800" dirty="0">
                <a:solidFill>
                  <a:srgbClr val="333333"/>
                </a:solidFill>
                <a:latin typeface="Helvetica" panose="020B0604020202020204" pitchFamily="34" charset="0"/>
              </a:rPr>
              <a:t>를 따라 변경된다</a:t>
            </a:r>
            <a:r>
              <a:rPr lang="en-US" altLang="ko-KR" sz="1800" dirty="0">
                <a:solidFill>
                  <a:srgbClr val="333333"/>
                </a:solidFill>
                <a:latin typeface="Helvetica" panose="020B0604020202020204" pitchFamily="34" charset="0"/>
              </a:rPr>
              <a:t>. (</a:t>
            </a:r>
            <a:r>
              <a:rPr lang="ko-KR" altLang="en-US" sz="1800" dirty="0">
                <a:solidFill>
                  <a:srgbClr val="333333"/>
                </a:solidFill>
                <a:latin typeface="Helvetica" panose="020B0604020202020204" pitchFamily="34" charset="0"/>
              </a:rPr>
              <a:t>실제 해 보는 걸 권장</a:t>
            </a:r>
            <a:r>
              <a:rPr lang="en-US" altLang="ko-KR" sz="1800" dirty="0">
                <a:solidFill>
                  <a:srgbClr val="333333"/>
                </a:solidFill>
                <a:latin typeface="Helvetica" panose="020B0604020202020204" pitchFamily="34" charset="0"/>
              </a:rPr>
              <a:t>) (commit</a:t>
            </a:r>
            <a:r>
              <a:rPr lang="ko-KR" altLang="en-US" sz="1800" dirty="0">
                <a:solidFill>
                  <a:srgbClr val="333333"/>
                </a:solidFill>
                <a:latin typeface="Helvetica" panose="020B0604020202020204" pitchFamily="34" charset="0"/>
              </a:rPr>
              <a:t> 하지 않고</a:t>
            </a:r>
            <a:r>
              <a:rPr lang="en-US" altLang="ko-KR" sz="1800" dirty="0">
                <a:solidFill>
                  <a:srgbClr val="333333"/>
                </a:solidFill>
                <a:latin typeface="Helvetica" panose="020B0604020202020204" pitchFamily="34" charset="0"/>
              </a:rPr>
              <a:t>, checkout</a:t>
            </a:r>
            <a:r>
              <a:rPr lang="ko-KR" altLang="en-US" sz="1800" dirty="0">
                <a:solidFill>
                  <a:srgbClr val="333333"/>
                </a:solidFill>
                <a:latin typeface="Helvetica" panose="020B0604020202020204" pitchFamily="34" charset="0"/>
              </a:rPr>
              <a:t>하면 작업 내용을 잃어버리니 주의</a:t>
            </a:r>
            <a:r>
              <a:rPr lang="en-US" altLang="ko-KR" sz="1800" dirty="0">
                <a:solidFill>
                  <a:srgbClr val="333333"/>
                </a:solidFill>
                <a:latin typeface="Helvetica" panose="020B0604020202020204" pitchFamily="34" charset="0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6C6B17-9D6C-4359-9AC2-514021429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034" y="2299719"/>
            <a:ext cx="4290646" cy="282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5728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14D8DE-12E7-4C3B-B69F-56D2162F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A67D0D-40BC-4DE9-B3F8-0AAC0DA7D3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 err="1"/>
              <a:t>Fork&amp;PR</a:t>
            </a:r>
            <a:r>
              <a:rPr lang="ko-KR" altLang="en-US" sz="2400" dirty="0"/>
              <a:t>을 활용한 협업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3451856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5D8A8-07F6-4B44-8D95-ECAA9C88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다른 사람의 저장소 가져오기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AEEC4BB8-C6F2-4C94-BF2A-7151962CA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095" y="1928999"/>
            <a:ext cx="4914900" cy="175260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5962FB-0DA2-4F16-839C-CDA848C0E53A}"/>
              </a:ext>
            </a:extLst>
          </p:cNvPr>
          <p:cNvSpPr txBox="1"/>
          <p:nvPr/>
        </p:nvSpPr>
        <p:spPr>
          <a:xfrm>
            <a:off x="6541477" y="1914931"/>
            <a:ext cx="46142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fork </a:t>
            </a:r>
            <a:r>
              <a:rPr lang="ko-KR" altLang="en-US" dirty="0"/>
              <a:t>기능을 이용하여</a:t>
            </a:r>
            <a:r>
              <a:rPr lang="en-US" altLang="ko-KR" dirty="0"/>
              <a:t>, </a:t>
            </a:r>
            <a:r>
              <a:rPr lang="ko-KR" altLang="en-US" dirty="0"/>
              <a:t>타인의 저장소를 복제하여 자신의 </a:t>
            </a:r>
            <a:r>
              <a:rPr lang="en-US" altLang="ko-KR" dirty="0" err="1"/>
              <a:t>Github</a:t>
            </a:r>
            <a:r>
              <a:rPr lang="ko-KR" altLang="en-US" dirty="0"/>
              <a:t>에 저장할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fork</a:t>
            </a:r>
            <a:r>
              <a:rPr lang="ko-KR" altLang="en-US" dirty="0"/>
              <a:t>해 온 자신의 저장소는 타인의 저장소와 연결된 상태</a:t>
            </a:r>
            <a:r>
              <a:rPr lang="en-US" altLang="ko-KR" dirty="0"/>
              <a:t>. </a:t>
            </a:r>
            <a:r>
              <a:rPr lang="ko-KR" altLang="en-US" dirty="0"/>
              <a:t>지속적으로 업데이트 내용을 받을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659BAE-A1D9-427A-9C46-A6F87851EA9F}"/>
              </a:ext>
            </a:extLst>
          </p:cNvPr>
          <p:cNvSpPr/>
          <p:nvPr/>
        </p:nvSpPr>
        <p:spPr>
          <a:xfrm>
            <a:off x="3193365" y="2518116"/>
            <a:ext cx="1336431" cy="4079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B0CA393-660A-4EB0-9D2F-AB6110CAC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095" y="3918818"/>
            <a:ext cx="4199499" cy="22344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083D40D-F65C-4333-ACF8-FDCEF8B5E89B}"/>
              </a:ext>
            </a:extLst>
          </p:cNvPr>
          <p:cNvSpPr txBox="1"/>
          <p:nvPr/>
        </p:nvSpPr>
        <p:spPr>
          <a:xfrm>
            <a:off x="2810901" y="4258374"/>
            <a:ext cx="5275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← </a:t>
            </a:r>
            <a:r>
              <a:rPr lang="en-US" altLang="ko-KR" dirty="0">
                <a:solidFill>
                  <a:srgbClr val="FF0000"/>
                </a:solidFill>
              </a:rPr>
              <a:t>Fork </a:t>
            </a:r>
            <a:r>
              <a:rPr lang="ko-KR" altLang="en-US" dirty="0">
                <a:solidFill>
                  <a:srgbClr val="FF0000"/>
                </a:solidFill>
              </a:rPr>
              <a:t>해온 저장소에 보이는 문구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E49B0C-07C0-4962-BC5B-5A3897AFDBA4}"/>
              </a:ext>
            </a:extLst>
          </p:cNvPr>
          <p:cNvSpPr txBox="1"/>
          <p:nvPr/>
        </p:nvSpPr>
        <p:spPr>
          <a:xfrm>
            <a:off x="5216476" y="5482263"/>
            <a:ext cx="527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← </a:t>
            </a:r>
            <a:r>
              <a:rPr lang="en-US" altLang="ko-KR" dirty="0">
                <a:solidFill>
                  <a:srgbClr val="FF0000"/>
                </a:solidFill>
              </a:rPr>
              <a:t>Sync </a:t>
            </a:r>
            <a:r>
              <a:rPr lang="ko-KR" altLang="en-US" dirty="0">
                <a:solidFill>
                  <a:srgbClr val="FF0000"/>
                </a:solidFill>
              </a:rPr>
              <a:t>버튼을 누르면 원본 저장소에서 최신 버전을 불러와 업데이트를 진행한다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8343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8DD9C-3956-433D-8461-87136D121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Fork Sync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18060E3-67E1-4143-92B0-470DD155A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00349"/>
            <a:ext cx="4924425" cy="8667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762CE9-6772-4043-843A-A776E16B9568}"/>
              </a:ext>
            </a:extLst>
          </p:cNvPr>
          <p:cNvSpPr txBox="1"/>
          <p:nvPr/>
        </p:nvSpPr>
        <p:spPr>
          <a:xfrm>
            <a:off x="1097280" y="3067124"/>
            <a:ext cx="4924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↑ </a:t>
            </a:r>
            <a:r>
              <a:rPr lang="en-US" altLang="ko-KR" dirty="0">
                <a:solidFill>
                  <a:srgbClr val="FF0000"/>
                </a:solidFill>
              </a:rPr>
              <a:t>behind</a:t>
            </a:r>
            <a:r>
              <a:rPr lang="ko-KR" altLang="en-US" dirty="0">
                <a:solidFill>
                  <a:srgbClr val="FF0000"/>
                </a:solidFill>
              </a:rPr>
              <a:t>라는 문구는 현재 저장소가 원본 저장소의 최신 버전에서 뒤쳐질 때 나타난다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Sync </a:t>
            </a:r>
            <a:r>
              <a:rPr lang="ko-KR" altLang="en-US" dirty="0">
                <a:solidFill>
                  <a:srgbClr val="FF0000"/>
                </a:solidFill>
              </a:rPr>
              <a:t>버튼을 누르면 최신 버전을 받아온다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4CFDBD-DD94-45B5-9D31-45D846989620}"/>
              </a:ext>
            </a:extLst>
          </p:cNvPr>
          <p:cNvSpPr/>
          <p:nvPr/>
        </p:nvSpPr>
        <p:spPr>
          <a:xfrm>
            <a:off x="7512148" y="3957966"/>
            <a:ext cx="1069144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원본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Ver.12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07B9F0-80CF-4900-9F48-15F7E4268FA0}"/>
              </a:ext>
            </a:extLst>
          </p:cNvPr>
          <p:cNvSpPr/>
          <p:nvPr/>
        </p:nvSpPr>
        <p:spPr>
          <a:xfrm>
            <a:off x="9692639" y="3424727"/>
            <a:ext cx="1069144" cy="731520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복제본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Ver.12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5FC4D3-47D8-4077-A7D2-2CFE9CF1DA58}"/>
              </a:ext>
            </a:extLst>
          </p:cNvPr>
          <p:cNvSpPr/>
          <p:nvPr/>
        </p:nvSpPr>
        <p:spPr>
          <a:xfrm>
            <a:off x="7512148" y="2261384"/>
            <a:ext cx="1069144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원본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Ver.13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137F567-7130-4DA0-9982-F8F248866726}"/>
              </a:ext>
            </a:extLst>
          </p:cNvPr>
          <p:cNvCxnSpPr>
            <a:cxnSpLocks/>
          </p:cNvCxnSpPr>
          <p:nvPr/>
        </p:nvCxnSpPr>
        <p:spPr>
          <a:xfrm flipV="1">
            <a:off x="8778240" y="3957966"/>
            <a:ext cx="815926" cy="3657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6CA6F45-F592-430E-958A-41BBF78738EC}"/>
              </a:ext>
            </a:extLst>
          </p:cNvPr>
          <p:cNvSpPr txBox="1"/>
          <p:nvPr/>
        </p:nvSpPr>
        <p:spPr>
          <a:xfrm>
            <a:off x="9000670" y="4189325"/>
            <a:ext cx="59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Fork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D449DF9-65A3-460F-832C-DBBC7A889B2B}"/>
              </a:ext>
            </a:extLst>
          </p:cNvPr>
          <p:cNvCxnSpPr>
            <a:cxnSpLocks/>
          </p:cNvCxnSpPr>
          <p:nvPr/>
        </p:nvCxnSpPr>
        <p:spPr>
          <a:xfrm flipV="1">
            <a:off x="8046720" y="3119513"/>
            <a:ext cx="0" cy="7069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231039A-19EC-4DA8-B8FB-FDF9FB25A81E}"/>
              </a:ext>
            </a:extLst>
          </p:cNvPr>
          <p:cNvSpPr/>
          <p:nvPr/>
        </p:nvSpPr>
        <p:spPr>
          <a:xfrm>
            <a:off x="9692639" y="2243420"/>
            <a:ext cx="1069144" cy="731520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복제본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Ver.13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A6AFDEB-DEE8-4861-B042-8DC6CA8A299B}"/>
              </a:ext>
            </a:extLst>
          </p:cNvPr>
          <p:cNvCxnSpPr>
            <a:cxnSpLocks/>
          </p:cNvCxnSpPr>
          <p:nvPr/>
        </p:nvCxnSpPr>
        <p:spPr>
          <a:xfrm>
            <a:off x="8778240" y="2641214"/>
            <a:ext cx="70603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ACB28FB-DB25-4C7E-8375-D136DA883963}"/>
              </a:ext>
            </a:extLst>
          </p:cNvPr>
          <p:cNvSpPr txBox="1"/>
          <p:nvPr/>
        </p:nvSpPr>
        <p:spPr>
          <a:xfrm>
            <a:off x="8810755" y="2605608"/>
            <a:ext cx="61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Sync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1C34710-FCDC-4212-AD29-85FAE47A6997}"/>
              </a:ext>
            </a:extLst>
          </p:cNvPr>
          <p:cNvCxnSpPr>
            <a:cxnSpLocks/>
          </p:cNvCxnSpPr>
          <p:nvPr/>
        </p:nvCxnSpPr>
        <p:spPr>
          <a:xfrm flipV="1">
            <a:off x="8046720" y="4835771"/>
            <a:ext cx="0" cy="7069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5653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1FC89-1FC2-4F46-B51C-68A3F092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PR(Pull Request)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D6BD335-543E-4B17-8613-280CEAAC4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97112"/>
            <a:ext cx="4838700" cy="876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943382-9962-4BEE-BE2D-05FD1B747F79}"/>
              </a:ext>
            </a:extLst>
          </p:cNvPr>
          <p:cNvSpPr txBox="1"/>
          <p:nvPr/>
        </p:nvSpPr>
        <p:spPr>
          <a:xfrm>
            <a:off x="1097280" y="3067124"/>
            <a:ext cx="4924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↑ </a:t>
            </a:r>
            <a:r>
              <a:rPr lang="en-US" altLang="ko-KR" dirty="0">
                <a:solidFill>
                  <a:srgbClr val="FF0000"/>
                </a:solidFill>
              </a:rPr>
              <a:t>ahead</a:t>
            </a:r>
            <a:r>
              <a:rPr lang="ko-KR" altLang="en-US" dirty="0">
                <a:solidFill>
                  <a:srgbClr val="FF0000"/>
                </a:solidFill>
              </a:rPr>
              <a:t>라는 문구는 현재 저장소가 원본 저장소보다 버전이 앞서 나갈 때 나타난다</a:t>
            </a:r>
            <a:r>
              <a:rPr lang="en-US" altLang="ko-KR" dirty="0">
                <a:solidFill>
                  <a:srgbClr val="FF0000"/>
                </a:solidFill>
              </a:rPr>
              <a:t>.  </a:t>
            </a:r>
          </a:p>
          <a:p>
            <a:endParaRPr lang="en-US" altLang="ko-KR" dirty="0"/>
          </a:p>
          <a:p>
            <a:r>
              <a:rPr lang="ko-KR" altLang="en-US" dirty="0"/>
              <a:t>사용자는 </a:t>
            </a:r>
            <a:r>
              <a:rPr lang="en-US" altLang="ko-KR" b="1" dirty="0"/>
              <a:t>PR(Pull Request)</a:t>
            </a:r>
            <a:r>
              <a:rPr lang="ko-KR" altLang="en-US" dirty="0"/>
              <a:t>를 보내는 것으로</a:t>
            </a:r>
            <a:r>
              <a:rPr lang="en-US" altLang="ko-KR" dirty="0"/>
              <a:t>, </a:t>
            </a:r>
            <a:r>
              <a:rPr lang="ko-KR" altLang="en-US" u="sng" dirty="0"/>
              <a:t>원본 저장소의 관리자</a:t>
            </a:r>
            <a:r>
              <a:rPr lang="ko-KR" altLang="en-US" dirty="0"/>
              <a:t>에게</a:t>
            </a:r>
            <a:r>
              <a:rPr lang="en-US" altLang="ko-KR" dirty="0"/>
              <a:t> </a:t>
            </a:r>
            <a:r>
              <a:rPr lang="ko-KR" altLang="en-US" dirty="0"/>
              <a:t>사용자가 수정한 사항의 </a:t>
            </a:r>
            <a:r>
              <a:rPr lang="ko-KR" altLang="en-US" b="1" dirty="0"/>
              <a:t>반영 여부</a:t>
            </a:r>
            <a:r>
              <a:rPr lang="ko-KR" altLang="en-US" dirty="0"/>
              <a:t>를 물어볼 수 있다</a:t>
            </a:r>
            <a:r>
              <a:rPr lang="en-US" altLang="ko-KR" dirty="0"/>
              <a:t>.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A2AB81-8F81-441D-9D50-F3B7D44EC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298" y="2097112"/>
            <a:ext cx="4855622" cy="272433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8A94F2A-4F39-4DD7-8F79-F3CD660A0009}"/>
              </a:ext>
            </a:extLst>
          </p:cNvPr>
          <p:cNvSpPr/>
          <p:nvPr/>
        </p:nvSpPr>
        <p:spPr>
          <a:xfrm>
            <a:off x="9923807" y="3305908"/>
            <a:ext cx="1102113" cy="3270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76AB76-93EC-4022-B8F7-C9E1FCAC2C87}"/>
              </a:ext>
            </a:extLst>
          </p:cNvPr>
          <p:cNvSpPr txBox="1"/>
          <p:nvPr/>
        </p:nvSpPr>
        <p:spPr>
          <a:xfrm>
            <a:off x="7327900" y="3873500"/>
            <a:ext cx="3698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버튼을 누르고 </a:t>
            </a:r>
            <a:r>
              <a:rPr lang="en-US" altLang="ko-KR" sz="1600" dirty="0">
                <a:solidFill>
                  <a:srgbClr val="FF0000"/>
                </a:solidFill>
              </a:rPr>
              <a:t>comment</a:t>
            </a:r>
            <a:r>
              <a:rPr lang="ko-KR" altLang="en-US" sz="1600" dirty="0">
                <a:solidFill>
                  <a:srgbClr val="FF0000"/>
                </a:solidFill>
              </a:rPr>
              <a:t>를 입력하면 ↑ 관리자에게 </a:t>
            </a:r>
            <a:r>
              <a:rPr lang="en-US" altLang="ko-KR" sz="1600" dirty="0">
                <a:solidFill>
                  <a:srgbClr val="FF0000"/>
                </a:solidFill>
              </a:rPr>
              <a:t>PR</a:t>
            </a:r>
            <a:r>
              <a:rPr lang="ko-KR" altLang="en-US" sz="1600" dirty="0">
                <a:solidFill>
                  <a:srgbClr val="FF0000"/>
                </a:solidFill>
              </a:rPr>
              <a:t>을 보낼 수 있다</a:t>
            </a:r>
            <a:r>
              <a:rPr lang="en-US" altLang="ko-KR" sz="1600" dirty="0">
                <a:solidFill>
                  <a:srgbClr val="FF0000"/>
                </a:solidFill>
              </a:rPr>
              <a:t>. 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AD42BC-E4A1-4EC3-9031-8B4BE13E928D}"/>
              </a:ext>
            </a:extLst>
          </p:cNvPr>
          <p:cNvSpPr txBox="1"/>
          <p:nvPr/>
        </p:nvSpPr>
        <p:spPr>
          <a:xfrm>
            <a:off x="2257106" y="5531366"/>
            <a:ext cx="752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=&gt; </a:t>
            </a:r>
            <a:r>
              <a:rPr lang="ko-KR" altLang="en-US" sz="2000" dirty="0"/>
              <a:t>관리자는 수신한 </a:t>
            </a:r>
            <a:r>
              <a:rPr lang="en-US" altLang="ko-KR" sz="2000" dirty="0"/>
              <a:t>PR</a:t>
            </a:r>
            <a:r>
              <a:rPr lang="ko-KR" altLang="en-US" sz="2000" dirty="0"/>
              <a:t>을 확인하고 실제 버전에 반영할지 선택한다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103591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1FC89-1FC2-4F46-B51C-68A3F092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PR(Pull Request)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AD42BC-E4A1-4EC3-9031-8B4BE13E928D}"/>
              </a:ext>
            </a:extLst>
          </p:cNvPr>
          <p:cNvSpPr txBox="1"/>
          <p:nvPr/>
        </p:nvSpPr>
        <p:spPr>
          <a:xfrm>
            <a:off x="6186074" y="2312671"/>
            <a:ext cx="4283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=&gt; </a:t>
            </a:r>
            <a:r>
              <a:rPr lang="ko-KR" altLang="en-US" sz="2000" dirty="0"/>
              <a:t>관리자는 수신한 </a:t>
            </a:r>
            <a:r>
              <a:rPr lang="en-US" altLang="ko-KR" sz="2000" dirty="0"/>
              <a:t>PR</a:t>
            </a:r>
            <a:r>
              <a:rPr lang="ko-KR" altLang="en-US" sz="2000" dirty="0"/>
              <a:t>을 확인하고 실제 버전에 반영할지 결정한다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E2C2C4-CACA-4198-9DF0-280D04C4A836}"/>
              </a:ext>
            </a:extLst>
          </p:cNvPr>
          <p:cNvSpPr/>
          <p:nvPr/>
        </p:nvSpPr>
        <p:spPr>
          <a:xfrm>
            <a:off x="1722534" y="4427866"/>
            <a:ext cx="1069144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원본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Ver.12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35085F-A08C-4CE8-A1A3-AB8EFFC4506E}"/>
              </a:ext>
            </a:extLst>
          </p:cNvPr>
          <p:cNvSpPr/>
          <p:nvPr/>
        </p:nvSpPr>
        <p:spPr>
          <a:xfrm>
            <a:off x="3903025" y="3894627"/>
            <a:ext cx="1069144" cy="731520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복제본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Ver.12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351FB25-4956-45A2-ADDD-DCE651C6D89E}"/>
              </a:ext>
            </a:extLst>
          </p:cNvPr>
          <p:cNvSpPr/>
          <p:nvPr/>
        </p:nvSpPr>
        <p:spPr>
          <a:xfrm>
            <a:off x="1722534" y="2286784"/>
            <a:ext cx="1069144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원본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Ver.13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4589C23-3E73-4DD9-A678-AD62A1338F0E}"/>
              </a:ext>
            </a:extLst>
          </p:cNvPr>
          <p:cNvCxnSpPr>
            <a:cxnSpLocks/>
          </p:cNvCxnSpPr>
          <p:nvPr/>
        </p:nvCxnSpPr>
        <p:spPr>
          <a:xfrm flipV="1">
            <a:off x="2988626" y="4427866"/>
            <a:ext cx="815926" cy="3657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B4BBB31-08C9-405E-B811-C4011DA27798}"/>
              </a:ext>
            </a:extLst>
          </p:cNvPr>
          <p:cNvSpPr txBox="1"/>
          <p:nvPr/>
        </p:nvSpPr>
        <p:spPr>
          <a:xfrm>
            <a:off x="3211056" y="4659225"/>
            <a:ext cx="59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Fork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FA04AE6-FCD0-4D5E-84D9-C70EA48BE870}"/>
              </a:ext>
            </a:extLst>
          </p:cNvPr>
          <p:cNvCxnSpPr>
            <a:cxnSpLocks/>
          </p:cNvCxnSpPr>
          <p:nvPr/>
        </p:nvCxnSpPr>
        <p:spPr>
          <a:xfrm flipV="1">
            <a:off x="4421403" y="3043313"/>
            <a:ext cx="0" cy="7069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8ED162-C56C-421C-A0AE-1E01EACC8D7A}"/>
              </a:ext>
            </a:extLst>
          </p:cNvPr>
          <p:cNvSpPr/>
          <p:nvPr/>
        </p:nvSpPr>
        <p:spPr>
          <a:xfrm>
            <a:off x="3903025" y="2268820"/>
            <a:ext cx="1069144" cy="731520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복제본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Ver.13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010EE2D-8272-4A29-832E-287907107437}"/>
              </a:ext>
            </a:extLst>
          </p:cNvPr>
          <p:cNvCxnSpPr>
            <a:cxnSpLocks/>
          </p:cNvCxnSpPr>
          <p:nvPr/>
        </p:nvCxnSpPr>
        <p:spPr>
          <a:xfrm flipH="1">
            <a:off x="2958064" y="2666614"/>
            <a:ext cx="74293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39485F4-2A86-463C-BE37-9ED1074DF068}"/>
              </a:ext>
            </a:extLst>
          </p:cNvPr>
          <p:cNvSpPr txBox="1"/>
          <p:nvPr/>
        </p:nvSpPr>
        <p:spPr>
          <a:xfrm>
            <a:off x="3118780" y="271328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1BB2F45-0D8A-4C63-AB21-6BD11E8B7C76}"/>
              </a:ext>
            </a:extLst>
          </p:cNvPr>
          <p:cNvCxnSpPr>
            <a:cxnSpLocks/>
          </p:cNvCxnSpPr>
          <p:nvPr/>
        </p:nvCxnSpPr>
        <p:spPr>
          <a:xfrm flipV="1">
            <a:off x="2257106" y="5305671"/>
            <a:ext cx="0" cy="7069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5854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14D8DE-12E7-4C3B-B69F-56D2162F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A67D0D-40BC-4DE9-B3F8-0AAC0DA7D3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400" dirty="0"/>
              <a:t>내 프로필 꾸미기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5511257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571E8-F5B8-4742-A9DE-20D3D3AA4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 프로필 꾸미기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EC1D416-9AE7-423A-86BC-89CCE3877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29353"/>
            <a:ext cx="4797083" cy="199041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7284FF-0216-4E89-8867-DFF8F5389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800" y="1927225"/>
            <a:ext cx="4146215" cy="3495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00E056-4974-40A7-A9A3-B0B5D534C841}"/>
              </a:ext>
            </a:extLst>
          </p:cNvPr>
          <p:cNvSpPr txBox="1"/>
          <p:nvPr/>
        </p:nvSpPr>
        <p:spPr>
          <a:xfrm>
            <a:off x="1097281" y="4310839"/>
            <a:ext cx="54019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새 </a:t>
            </a:r>
            <a:r>
              <a:rPr lang="en-US" altLang="ko-KR" sz="1600" dirty="0"/>
              <a:t>Repository</a:t>
            </a:r>
            <a:r>
              <a:rPr lang="ko-KR" altLang="en-US" sz="1600" dirty="0"/>
              <a:t>를 생성한다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Repository </a:t>
            </a:r>
            <a:r>
              <a:rPr lang="ko-KR" altLang="en-US" sz="1600" dirty="0"/>
              <a:t>이름은 사용자 이름과 동일하게 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README.md </a:t>
            </a:r>
            <a:r>
              <a:rPr lang="ko-KR" altLang="en-US" sz="1600" dirty="0"/>
              <a:t>생성 여부도 체크한다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/>
              <a:t>위와 같이 </a:t>
            </a:r>
            <a:r>
              <a:rPr lang="en-US" altLang="ko-KR" sz="1600" dirty="0"/>
              <a:t>Special Repository</a:t>
            </a:r>
            <a:r>
              <a:rPr lang="ko-KR" altLang="en-US" sz="1600" dirty="0"/>
              <a:t>라는 문구가 나타난다</a:t>
            </a:r>
            <a:r>
              <a:rPr lang="en-US" altLang="ko-KR" sz="16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D3C301-A5C2-4FB2-9749-53691A1EED45}"/>
              </a:ext>
            </a:extLst>
          </p:cNvPr>
          <p:cNvSpPr txBox="1"/>
          <p:nvPr/>
        </p:nvSpPr>
        <p:spPr>
          <a:xfrm>
            <a:off x="6654800" y="5324427"/>
            <a:ext cx="4768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프로필을 꾸밀 수 있는 </a:t>
            </a:r>
            <a:r>
              <a:rPr lang="en-US" altLang="ko-KR" sz="1600" dirty="0"/>
              <a:t>Repository</a:t>
            </a:r>
            <a:r>
              <a:rPr lang="ko-KR" altLang="en-US" sz="1600" dirty="0"/>
              <a:t>가 생성되었다</a:t>
            </a:r>
            <a:r>
              <a:rPr lang="en-US" altLang="ko-KR" sz="1600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0017853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AFE7F-2AD7-4AF7-9BE4-23C4C79DB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 프로필 꾸미기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DC197D3-270B-4E34-BADA-EBA2303FB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413" y="2068758"/>
            <a:ext cx="6516966" cy="22781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FA8010-7DB5-4D27-91B3-4B436C3FF02D}"/>
              </a:ext>
            </a:extLst>
          </p:cNvPr>
          <p:cNvSpPr txBox="1"/>
          <p:nvPr/>
        </p:nvSpPr>
        <p:spPr>
          <a:xfrm>
            <a:off x="1231413" y="4586068"/>
            <a:ext cx="8784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프로필의 </a:t>
            </a:r>
            <a:r>
              <a:rPr lang="en-US" altLang="ko-KR" dirty="0"/>
              <a:t>Overview</a:t>
            </a:r>
            <a:r>
              <a:rPr lang="ko-KR" altLang="en-US" dirty="0"/>
              <a:t>로 돌아가면</a:t>
            </a:r>
            <a:r>
              <a:rPr lang="en-US" altLang="ko-KR" dirty="0"/>
              <a:t>, </a:t>
            </a:r>
            <a:r>
              <a:rPr lang="ko-KR" altLang="en-US" dirty="0"/>
              <a:t>최상단에 </a:t>
            </a:r>
            <a:r>
              <a:rPr lang="en-US" altLang="ko-KR" dirty="0"/>
              <a:t>README</a:t>
            </a:r>
            <a:r>
              <a:rPr lang="ko-KR" altLang="en-US" dirty="0"/>
              <a:t> 내용이 그대로 나타난다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Repository</a:t>
            </a:r>
            <a:r>
              <a:rPr lang="ko-KR" altLang="en-US" dirty="0"/>
              <a:t>의 </a:t>
            </a:r>
            <a:r>
              <a:rPr lang="en-US" altLang="ko-KR" dirty="0"/>
              <a:t>README.md</a:t>
            </a:r>
            <a:r>
              <a:rPr lang="ko-KR" altLang="en-US" dirty="0"/>
              <a:t>파일의 내용을 수정하여 프로필을 꾸밀 수 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1588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5AF3B-61E0-4A9B-8299-6678EF69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관리의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4D3BF-DE59-4CDA-9302-AF5BC8065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시간의 흐름에 따라 파일 집합에 대한 변경 사항을 추적</a:t>
            </a:r>
            <a:r>
              <a:rPr lang="en-US" altLang="ko-KR" dirty="0"/>
              <a:t>, </a:t>
            </a:r>
            <a:r>
              <a:rPr lang="ko-KR" altLang="en-US" dirty="0"/>
              <a:t>관리</a:t>
            </a:r>
            <a:endParaRPr lang="en-US" altLang="ko-KR" dirty="0"/>
          </a:p>
          <a:p>
            <a:r>
              <a:rPr lang="en-US" altLang="ko-KR" sz="1600" dirty="0"/>
              <a:t>-</a:t>
            </a:r>
            <a:r>
              <a:rPr lang="ko-KR" altLang="en-US" sz="1600" dirty="0"/>
              <a:t> 버전의 저장과 백업 </a:t>
            </a:r>
            <a:r>
              <a:rPr lang="en-US" altLang="ko-KR" sz="1600" dirty="0"/>
              <a:t>: </a:t>
            </a:r>
            <a:r>
              <a:rPr lang="ko-KR" altLang="en-US" sz="1600" dirty="0"/>
              <a:t>변경사항 확인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여러 사용자에 대한 버전 이력 추적관리 </a:t>
            </a:r>
            <a:r>
              <a:rPr lang="en-US" altLang="ko-KR" sz="1600" dirty="0"/>
              <a:t>: </a:t>
            </a:r>
            <a:r>
              <a:rPr lang="ko-KR" altLang="en-US" sz="1600" dirty="0"/>
              <a:t>파일의 추가</a:t>
            </a:r>
            <a:r>
              <a:rPr lang="en-US" altLang="ko-KR" sz="1600" dirty="0"/>
              <a:t>&amp;</a:t>
            </a:r>
            <a:r>
              <a:rPr lang="ko-KR" altLang="en-US" sz="1600" dirty="0"/>
              <a:t>삭제</a:t>
            </a:r>
            <a:r>
              <a:rPr lang="en-US" altLang="ko-KR" sz="1600" dirty="0"/>
              <a:t>&amp;</a:t>
            </a:r>
            <a:r>
              <a:rPr lang="ko-KR" altLang="en-US" sz="1600" dirty="0"/>
              <a:t>충돌 확인</a:t>
            </a:r>
            <a:endParaRPr lang="en-US" altLang="ko-KR" sz="1600" dirty="0"/>
          </a:p>
          <a:p>
            <a:endParaRPr lang="en-US" altLang="ko-KR" dirty="0"/>
          </a:p>
          <a:p>
            <a:r>
              <a:rPr lang="ko-KR" altLang="en-US" dirty="0"/>
              <a:t>필요에 따라 과거의 상태로 복원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1104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14D8DE-12E7-4C3B-B69F-56D2162F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2-3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A67D0D-40BC-4DE9-B3F8-0AAC0DA7D3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github.io</a:t>
            </a:r>
            <a:r>
              <a:rPr lang="ko-KR" altLang="en-US" sz="2400" dirty="0"/>
              <a:t>의 웹 호스팅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7161737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AFE7F-2AD7-4AF7-9BE4-23C4C79DB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github.io</a:t>
            </a:r>
            <a:r>
              <a:rPr lang="ko-KR" altLang="en-US" dirty="0"/>
              <a:t> 웹 호스팅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A8010-7DB5-4D27-91B3-4B436C3FF02D}"/>
              </a:ext>
            </a:extLst>
          </p:cNvPr>
          <p:cNvSpPr txBox="1"/>
          <p:nvPr/>
        </p:nvSpPr>
        <p:spPr>
          <a:xfrm>
            <a:off x="5217729" y="2027579"/>
            <a:ext cx="57428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계정당 </a:t>
            </a:r>
            <a:r>
              <a:rPr lang="en-US" altLang="ko-KR" dirty="0"/>
              <a:t>1</a:t>
            </a:r>
            <a:r>
              <a:rPr lang="ko-KR" altLang="en-US" dirty="0"/>
              <a:t>개씩</a:t>
            </a:r>
            <a:r>
              <a:rPr lang="en-US" altLang="ko-KR" dirty="0"/>
              <a:t>, </a:t>
            </a:r>
            <a:r>
              <a:rPr lang="ko-KR" altLang="en-US" dirty="0"/>
              <a:t>웹 호스팅 도메인을 할당 받을 수 있다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Repository</a:t>
            </a:r>
            <a:r>
              <a:rPr lang="ko-KR" altLang="en-US" dirty="0"/>
              <a:t> 이름을 </a:t>
            </a:r>
            <a:r>
              <a:rPr lang="en-US" altLang="ko-KR" dirty="0"/>
              <a:t>“[</a:t>
            </a:r>
            <a:r>
              <a:rPr lang="ko-KR" altLang="en-US" dirty="0"/>
              <a:t>사용자명</a:t>
            </a:r>
            <a:r>
              <a:rPr lang="en-US" altLang="ko-KR" dirty="0"/>
              <a:t>].github.io”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생성한다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Repository</a:t>
            </a:r>
            <a:r>
              <a:rPr lang="ko-KR" altLang="en-US" dirty="0"/>
              <a:t>는 무조건 </a:t>
            </a:r>
            <a:r>
              <a:rPr lang="en-US" altLang="ko-KR" dirty="0"/>
              <a:t>Public</a:t>
            </a:r>
            <a:r>
              <a:rPr lang="ko-KR" altLang="en-US" dirty="0"/>
              <a:t>이어야 한다</a:t>
            </a:r>
            <a:r>
              <a:rPr lang="en-US" altLang="ko-KR" dirty="0"/>
              <a:t>. 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FD02BB2-1C28-4BFC-80F9-8CD8A9C55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413" y="1986940"/>
            <a:ext cx="3502825" cy="4022725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8EECE15-711E-491A-82AB-DE9577443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729" y="3429000"/>
            <a:ext cx="36576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189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AFE7F-2AD7-4AF7-9BE4-23C4C79DB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github.io</a:t>
            </a:r>
            <a:r>
              <a:rPr lang="ko-KR" altLang="en-US" dirty="0"/>
              <a:t> 웹 호스팅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4E7EF2-8A33-4E82-A019-2FEF2E234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 html</a:t>
            </a:r>
            <a:r>
              <a:rPr lang="ko-KR" altLang="en-US" dirty="0"/>
              <a:t>파일 혹은 기타 웹 프레임워크의 빌드 파일을 업로드한다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dirty="0">
                <a:hlinkClick r:id="rId2"/>
              </a:rPr>
              <a:t>https://logg9715.github.io/</a:t>
            </a:r>
            <a:r>
              <a:rPr lang="en-US" altLang="ko-KR" dirty="0"/>
              <a:t>[</a:t>
            </a:r>
            <a:r>
              <a:rPr lang="ko-KR" altLang="en-US" dirty="0"/>
              <a:t>파일이름</a:t>
            </a:r>
            <a:r>
              <a:rPr lang="en-US" altLang="ko-KR" dirty="0"/>
              <a:t>] </a:t>
            </a:r>
            <a:r>
              <a:rPr lang="ko-KR" altLang="en-US" dirty="0"/>
              <a:t>으로 접속할 수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변경 사항이 반영되는데 시간이 다소 소요된다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빌드 상황은 </a:t>
            </a:r>
            <a:r>
              <a:rPr lang="en-US" altLang="ko-KR" dirty="0"/>
              <a:t>Actions</a:t>
            </a:r>
            <a:r>
              <a:rPr lang="ko-KR" altLang="en-US" dirty="0"/>
              <a:t>에서 확인할 수 있다</a:t>
            </a:r>
            <a:r>
              <a:rPr lang="en-US" altLang="ko-KR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9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CE7DE-09EB-4DB2-A05D-04296220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깃</a:t>
            </a:r>
            <a:r>
              <a:rPr lang="en-US" altLang="ko-KR" dirty="0"/>
              <a:t>(Git)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2F5BA1-A415-4DF5-B1D4-7A5479DA4F6B}"/>
              </a:ext>
            </a:extLst>
          </p:cNvPr>
          <p:cNvSpPr txBox="1"/>
          <p:nvPr/>
        </p:nvSpPr>
        <p:spPr>
          <a:xfrm>
            <a:off x="1214651" y="2279176"/>
            <a:ext cx="658542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2000" dirty="0"/>
              <a:t>컴퓨터 파일의 변경을 추적하는데 사용되는 버전 관리 시스템</a:t>
            </a:r>
            <a:endParaRPr lang="en-US" altLang="ko-KR" sz="2000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dirty="0"/>
          </a:p>
          <a:p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여러 개발자가 협업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소스 코드의 변경 사항을 추적하는데 용이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소스 코드 관리에 분산 버전 제어 도구</a:t>
            </a:r>
            <a:r>
              <a:rPr lang="en-US" altLang="ko-KR" dirty="0"/>
              <a:t>(</a:t>
            </a:r>
            <a:r>
              <a:rPr lang="ko-KR" altLang="en-US" dirty="0"/>
              <a:t>버전 병합</a:t>
            </a:r>
            <a:r>
              <a:rPr lang="en-US" altLang="ko-KR" dirty="0"/>
              <a:t>)</a:t>
            </a:r>
            <a:r>
              <a:rPr lang="ko-KR" altLang="en-US" dirty="0"/>
              <a:t>가 사용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여러 개의 평행 분기를 통해 비선형 개발을 지원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32" name="Picture 8" descr="git 브랜치 전략에 대해서">
            <a:extLst>
              <a:ext uri="{FF2B5EF4-FFF2-40B4-BE49-F238E27FC236}">
                <a16:creationId xmlns:a16="http://schemas.microsoft.com/office/drawing/2014/main" id="{8EA5A7E1-8FDD-4987-99B2-751059F91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874" y="2848324"/>
            <a:ext cx="26574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27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80C28-31F4-4344-9A8D-AF66504A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3A86116-C1CD-4CD4-9DBA-D9BD22290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79145"/>
            <a:ext cx="5792110" cy="28997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6C87D1-8F69-4ADA-B630-69A9ADBCE344}"/>
              </a:ext>
            </a:extLst>
          </p:cNvPr>
          <p:cNvSpPr txBox="1"/>
          <p:nvPr/>
        </p:nvSpPr>
        <p:spPr>
          <a:xfrm>
            <a:off x="7246051" y="2245727"/>
            <a:ext cx="3848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GUI</a:t>
            </a:r>
            <a:r>
              <a:rPr lang="ko-KR" altLang="en-US" dirty="0"/>
              <a:t>와 </a:t>
            </a:r>
            <a:r>
              <a:rPr lang="en-US" altLang="ko-KR" dirty="0"/>
              <a:t>CLI</a:t>
            </a:r>
            <a:r>
              <a:rPr lang="ko-KR" altLang="en-US" dirty="0"/>
              <a:t>가 설치됨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CLI(Command line </a:t>
            </a:r>
            <a:r>
              <a:rPr lang="en-US" altLang="ko-KR" dirty="0" err="1"/>
              <a:t>InterFace</a:t>
            </a:r>
            <a:r>
              <a:rPr lang="en-US" altLang="ko-KR" dirty="0"/>
              <a:t>)</a:t>
            </a:r>
            <a:r>
              <a:rPr lang="ko-KR" altLang="en-US" dirty="0"/>
              <a:t>를 주로 사용</a:t>
            </a:r>
          </a:p>
        </p:txBody>
      </p:sp>
    </p:spTree>
    <p:extLst>
      <p:ext uri="{BB962C8B-B14F-4D97-AF65-F5344CB8AC3E}">
        <p14:creationId xmlns:p14="http://schemas.microsoft.com/office/powerpoint/2010/main" val="4048098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244D2-F111-46DC-A61A-1CD9C137A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3B214C-F9A9-4436-AE0C-868B7A2CA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6677"/>
            <a:ext cx="4593836" cy="353575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- Git </a:t>
            </a:r>
            <a:r>
              <a:rPr lang="ko-KR" altLang="en-US" dirty="0"/>
              <a:t>에서 지원하는 </a:t>
            </a:r>
            <a:r>
              <a:rPr lang="en-US" altLang="ko-KR" dirty="0"/>
              <a:t>CLI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- </a:t>
            </a:r>
            <a:r>
              <a:rPr lang="ko-KR" altLang="en-US" dirty="0"/>
              <a:t>터미널</a:t>
            </a:r>
            <a:r>
              <a:rPr lang="en-US" altLang="ko-KR" dirty="0"/>
              <a:t>, </a:t>
            </a:r>
            <a:r>
              <a:rPr lang="ko-KR" altLang="en-US" dirty="0"/>
              <a:t>파워 쉘과 유사하다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- </a:t>
            </a:r>
            <a:r>
              <a:rPr lang="ko-KR" altLang="en-US" dirty="0"/>
              <a:t>통용되는 리눅스 명령어 지원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DB0FB9-1338-4346-8538-04A7B0F68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116" y="1907705"/>
            <a:ext cx="54673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54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43E16-7080-42BC-ACEA-0CD0311F7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의 내부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D55B51-B93F-4DAC-936A-D8195C79F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108738" cy="4023360"/>
          </a:xfrm>
        </p:spPr>
        <p:txBody>
          <a:bodyPr/>
          <a:lstStyle/>
          <a:p>
            <a:r>
              <a:rPr lang="en-US" altLang="ko-KR" dirty="0"/>
              <a:t>Working directory, Staging Area, Local Repository</a:t>
            </a:r>
            <a:r>
              <a:rPr lang="ko-KR" altLang="en-US" dirty="0"/>
              <a:t>로 구성</a:t>
            </a:r>
            <a:endParaRPr lang="en-US" altLang="ko-KR" dirty="0"/>
          </a:p>
          <a:p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sz="1800" dirty="0"/>
              <a:t>- Working directory : </a:t>
            </a:r>
            <a:r>
              <a:rPr lang="ko-KR" altLang="en-US" sz="1800" dirty="0"/>
              <a:t>실제 작업 공간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en-US" altLang="ko-KR" sz="1800" dirty="0"/>
              <a:t>- Staging Area : </a:t>
            </a:r>
            <a:r>
              <a:rPr lang="ko-KR" altLang="en-US" sz="1800" dirty="0"/>
              <a:t>변경사항을 기록하는 </a:t>
            </a:r>
            <a:r>
              <a:rPr lang="ko-KR" altLang="en-US" sz="1800" dirty="0" err="1"/>
              <a:t>스테이징</a:t>
            </a:r>
            <a:r>
              <a:rPr lang="ko-KR" altLang="en-US" sz="1800" dirty="0"/>
              <a:t> 영역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en-US" altLang="ko-KR" sz="1800" dirty="0"/>
              <a:t>- Local Repository : </a:t>
            </a:r>
            <a:r>
              <a:rPr lang="ko-KR" altLang="en-US" sz="1800" dirty="0"/>
              <a:t>로컬 저장소</a:t>
            </a:r>
            <a:r>
              <a:rPr lang="en-US" altLang="ko-KR" sz="1800" dirty="0"/>
              <a:t>, git hub</a:t>
            </a:r>
            <a:r>
              <a:rPr lang="ko-KR" altLang="en-US" sz="1800" dirty="0"/>
              <a:t>에 </a:t>
            </a:r>
            <a:r>
              <a:rPr lang="en-US" altLang="ko-KR" sz="1800" dirty="0"/>
              <a:t>push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A7C0A0-566C-44AC-934B-C90B9F6D5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176" y="2169609"/>
            <a:ext cx="4748904" cy="275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67468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406</TotalTime>
  <Words>1915</Words>
  <Application>Microsoft Office PowerPoint</Application>
  <PresentationFormat>와이드스크린</PresentationFormat>
  <Paragraphs>338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8" baseType="lpstr">
      <vt:lpstr>Arial</vt:lpstr>
      <vt:lpstr>Calibri</vt:lpstr>
      <vt:lpstr>Calibri Light</vt:lpstr>
      <vt:lpstr>Helvetica</vt:lpstr>
      <vt:lpstr>Symbol</vt:lpstr>
      <vt:lpstr>추억</vt:lpstr>
      <vt:lpstr>Git &amp; GitHub 활용</vt:lpstr>
      <vt:lpstr>목차</vt:lpstr>
      <vt:lpstr>1-1</vt:lpstr>
      <vt:lpstr>버전 관리의 필요성</vt:lpstr>
      <vt:lpstr>버전 관리의 정의</vt:lpstr>
      <vt:lpstr>깃(Git) 이란?</vt:lpstr>
      <vt:lpstr>Git 설치</vt:lpstr>
      <vt:lpstr>Git Bash</vt:lpstr>
      <vt:lpstr>Git의 내부 구조</vt:lpstr>
      <vt:lpstr>Git의 내부 구조</vt:lpstr>
      <vt:lpstr>1-2</vt:lpstr>
      <vt:lpstr>깃 허브(GitHub) 소개</vt:lpstr>
      <vt:lpstr>깃 허브 계정 생성</vt:lpstr>
      <vt:lpstr>깃 허브 저장소 만들기</vt:lpstr>
      <vt:lpstr>README.md</vt:lpstr>
      <vt:lpstr>파일 업로드</vt:lpstr>
      <vt:lpstr>디렉터리 생성</vt:lpstr>
      <vt:lpstr>Github 프로필 화면</vt:lpstr>
      <vt:lpstr>Issues</vt:lpstr>
      <vt:lpstr>Issues</vt:lpstr>
      <vt:lpstr>1-3</vt:lpstr>
      <vt:lpstr>Github 저장소 가져오기</vt:lpstr>
      <vt:lpstr>Git clone</vt:lpstr>
      <vt:lpstr>버전 관리 실습</vt:lpstr>
      <vt:lpstr>버전 관리 실습</vt:lpstr>
      <vt:lpstr>버전 관리 실습</vt:lpstr>
      <vt:lpstr>버전 관리 실습</vt:lpstr>
      <vt:lpstr>버전 관리 실습</vt:lpstr>
      <vt:lpstr>버전 관리 실습</vt:lpstr>
      <vt:lpstr>버전 관리 실습</vt:lpstr>
      <vt:lpstr>버전 관리 실습</vt:lpstr>
      <vt:lpstr>버전 관리 수정</vt:lpstr>
      <vt:lpstr>1-4</vt:lpstr>
      <vt:lpstr>VS Code에서 Git Bash 열기</vt:lpstr>
      <vt:lpstr>이전 버전으로 되돌리기</vt:lpstr>
      <vt:lpstr>이전 버전으로 되돌리기</vt:lpstr>
      <vt:lpstr>이전 버전으로 되돌리기</vt:lpstr>
      <vt:lpstr>branch 생성&amp;관리</vt:lpstr>
      <vt:lpstr>branch 생성&amp;관리</vt:lpstr>
      <vt:lpstr>branch 간 이동</vt:lpstr>
      <vt:lpstr>branch란?</vt:lpstr>
      <vt:lpstr>2-1</vt:lpstr>
      <vt:lpstr>다른 사람의 저장소 가져오기</vt:lpstr>
      <vt:lpstr>Fork Sync</vt:lpstr>
      <vt:lpstr>PR(Pull Request)</vt:lpstr>
      <vt:lpstr>PR(Pull Request)</vt:lpstr>
      <vt:lpstr>2-2</vt:lpstr>
      <vt:lpstr>내 프로필 꾸미기</vt:lpstr>
      <vt:lpstr>내 프로필 꾸미기</vt:lpstr>
      <vt:lpstr>2-3</vt:lpstr>
      <vt:lpstr>github.io 웹 호스팅</vt:lpstr>
      <vt:lpstr>github.io 웹 호스팅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 활용</dc:title>
  <dc:creator>dongheon kim</dc:creator>
  <cp:lastModifiedBy>dongheon kim</cp:lastModifiedBy>
  <cp:revision>66</cp:revision>
  <dcterms:created xsi:type="dcterms:W3CDTF">2023-08-11T03:56:06Z</dcterms:created>
  <dcterms:modified xsi:type="dcterms:W3CDTF">2023-08-11T10:43:46Z</dcterms:modified>
</cp:coreProperties>
</file>