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73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3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3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2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2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5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610B22-B71C-4586-B157-6847D0C1C04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2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13932-9DF4-49D6-AABD-C85A60EB8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ko-KR" altLang="en-US" dirty="0" err="1"/>
              <a:t>튜터링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C679E-78FB-4110-9201-605F1CD9E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기초 이론</a:t>
            </a:r>
          </a:p>
        </p:txBody>
      </p:sp>
    </p:spTree>
    <p:extLst>
      <p:ext uri="{BB962C8B-B14F-4D97-AF65-F5344CB8AC3E}">
        <p14:creationId xmlns:p14="http://schemas.microsoft.com/office/powerpoint/2010/main" val="378626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1D695-1A5A-422C-AB28-D6498972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반복문과 조건문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9B2CB-087E-4278-98D4-DAC1D666782C}"/>
              </a:ext>
            </a:extLst>
          </p:cNvPr>
          <p:cNvSpPr txBox="1"/>
          <p:nvPr/>
        </p:nvSpPr>
        <p:spPr>
          <a:xfrm>
            <a:off x="5235389" y="2063563"/>
            <a:ext cx="57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프로그램의 실행 결과를 예측해보고</a:t>
            </a:r>
            <a:r>
              <a:rPr lang="en-US" altLang="ko-KR" dirty="0"/>
              <a:t>, </a:t>
            </a:r>
            <a:r>
              <a:rPr lang="ko-KR" altLang="en-US" dirty="0"/>
              <a:t>실제로 실행해보자</a:t>
            </a:r>
            <a:r>
              <a:rPr lang="en-US" altLang="ko-KR" dirty="0"/>
              <a:t>.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A91CA6A-11B1-498F-A168-1F60DED0E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381" y="2063563"/>
            <a:ext cx="3533775" cy="3390900"/>
          </a:xfrm>
        </p:spPr>
      </p:pic>
    </p:spTree>
    <p:extLst>
      <p:ext uri="{BB962C8B-B14F-4D97-AF65-F5344CB8AC3E}">
        <p14:creationId xmlns:p14="http://schemas.microsoft.com/office/powerpoint/2010/main" val="40512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반복문과 조건문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EB8BC9-9E4E-4CFB-BBE3-5C729E53F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43" y="1900238"/>
            <a:ext cx="3467100" cy="3914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F473-4A37-424C-83E1-348393FEB9BA}"/>
              </a:ext>
            </a:extLst>
          </p:cNvPr>
          <p:cNvSpPr txBox="1"/>
          <p:nvPr/>
        </p:nvSpPr>
        <p:spPr>
          <a:xfrm>
            <a:off x="5334000" y="1900238"/>
            <a:ext cx="582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프로그램의 실행 결과를 예측해보고</a:t>
            </a:r>
            <a:r>
              <a:rPr lang="en-US" altLang="ko-KR" dirty="0"/>
              <a:t>, </a:t>
            </a:r>
            <a:r>
              <a:rPr lang="ko-KR" altLang="en-US" dirty="0"/>
              <a:t>실제로 실행해보자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986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별 찍기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4169795-6482-4C0E-8920-ACC96B61E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088" y="2147393"/>
            <a:ext cx="1448454" cy="30047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1610D4-6F94-4BB0-ACD2-3F5E127B25FB}"/>
              </a:ext>
            </a:extLst>
          </p:cNvPr>
          <p:cNvSpPr txBox="1"/>
          <p:nvPr/>
        </p:nvSpPr>
        <p:spPr>
          <a:xfrm>
            <a:off x="3944471" y="2147393"/>
            <a:ext cx="7028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반복문을 사용하여 피라미드 모양 별을 콘솔에 출력해보자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for</a:t>
            </a:r>
            <a:r>
              <a:rPr lang="ko-KR" altLang="en-US" dirty="0"/>
              <a:t>문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281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70586CD-827A-4A9D-812B-E35102BA6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389975"/>
            <a:ext cx="10058400" cy="293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3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- 2</a:t>
            </a:r>
            <a:r>
              <a:rPr lang="ko-KR" altLang="en-US" dirty="0"/>
              <a:t>의 보수 표기법</a:t>
            </a:r>
          </a:p>
        </p:txBody>
      </p:sp>
      <p:pic>
        <p:nvPicPr>
          <p:cNvPr id="13314" name="Picture 2" descr="코딩의 시작, TCP School">
            <a:extLst>
              <a:ext uri="{FF2B5EF4-FFF2-40B4-BE49-F238E27FC236}">
                <a16:creationId xmlns:a16="http://schemas.microsoft.com/office/drawing/2014/main" id="{517403D3-B5A1-4630-AA16-0A90519B0B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57" y="2257571"/>
            <a:ext cx="4857143" cy="23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87D212-B880-4978-A5F7-2696D426D8F9}"/>
              </a:ext>
            </a:extLst>
          </p:cNvPr>
          <p:cNvSpPr txBox="1"/>
          <p:nvPr/>
        </p:nvSpPr>
        <p:spPr>
          <a:xfrm>
            <a:off x="7431738" y="2235063"/>
            <a:ext cx="3810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실수의 양수와 음수를 구분하기 위한 표기법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선두 비트가 </a:t>
            </a:r>
            <a:r>
              <a:rPr lang="en-US" altLang="ko-KR" dirty="0"/>
              <a:t>0=</a:t>
            </a:r>
            <a:r>
              <a:rPr lang="ko-KR" altLang="en-US" dirty="0"/>
              <a:t>음수</a:t>
            </a:r>
            <a:r>
              <a:rPr lang="en-US" altLang="ko-KR" dirty="0"/>
              <a:t>, 1=</a:t>
            </a:r>
            <a:r>
              <a:rPr lang="ko-KR" altLang="en-US" dirty="0"/>
              <a:t>양수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</a:t>
            </a:r>
            <a:r>
              <a:rPr lang="ko-KR" altLang="en-US" dirty="0"/>
              <a:t>은 양수로 취급</a:t>
            </a:r>
            <a:r>
              <a:rPr lang="en-US" altLang="ko-KR" dirty="0"/>
              <a:t>. (</a:t>
            </a:r>
            <a:r>
              <a:rPr lang="ko-KR" altLang="en-US" dirty="0"/>
              <a:t>양수의 범위</a:t>
            </a:r>
            <a:r>
              <a:rPr lang="en-US" altLang="ko-KR" dirty="0"/>
              <a:t>+1 = </a:t>
            </a:r>
            <a:r>
              <a:rPr lang="ko-KR" altLang="en-US" dirty="0"/>
              <a:t>음수의 범위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음수의 모든 비트를 반전시키고 </a:t>
            </a:r>
            <a:r>
              <a:rPr lang="en-US" altLang="ko-KR" dirty="0"/>
              <a:t>1</a:t>
            </a:r>
            <a:r>
              <a:rPr lang="ko-KR" altLang="en-US" dirty="0"/>
              <a:t>을 더하면 절댓값이 나옴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C2C19B-077F-4587-99F0-A81513CC8658}"/>
                  </a:ext>
                </a:extLst>
              </p:cNvPr>
              <p:cNvSpPr txBox="1"/>
              <p:nvPr/>
            </p:nvSpPr>
            <p:spPr>
              <a:xfrm>
                <a:off x="1389529" y="5097385"/>
                <a:ext cx="4857143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값의 범위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u="sng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sng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altLang="ko-KR" b="0" i="1" u="sng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u="sng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u="sng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ko-KR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i="1" u="sng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u="sng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altLang="ko-KR" i="1" u="sng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u="sng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 u="sng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ko-KR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u="sng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dirty="0"/>
                  <a:t>(N=</a:t>
                </a:r>
                <a:r>
                  <a:rPr lang="ko-KR" altLang="en-US" dirty="0"/>
                  <a:t>비트의 수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i="1" dirty="0"/>
                  <a:t>(</a:t>
                </a:r>
                <a:r>
                  <a:rPr lang="ko-KR" altLang="en-US" i="1" dirty="0"/>
                  <a:t>중요</a:t>
                </a:r>
                <a:r>
                  <a:rPr lang="en-US" altLang="ko-KR" i="1" dirty="0"/>
                  <a:t>)</a:t>
                </a:r>
                <a:endParaRPr lang="ko-KR" altLang="en-US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C2C19B-077F-4587-99F0-A81513CC8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529" y="5097385"/>
                <a:ext cx="4857143" cy="664926"/>
              </a:xfrm>
              <a:prstGeom prst="rect">
                <a:avLst/>
              </a:prstGeom>
              <a:blipFill>
                <a:blip r:embed="rId3"/>
                <a:stretch>
                  <a:fillRect l="-1129" t="-3670" b="-13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5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/>
              <a:t>- 2</a:t>
            </a:r>
            <a:r>
              <a:rPr lang="ko-KR" altLang="en-US" dirty="0"/>
              <a:t>의 보수 표기법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D212-B880-4978-A5F7-2696D426D8F9}"/>
              </a:ext>
            </a:extLst>
          </p:cNvPr>
          <p:cNvSpPr txBox="1"/>
          <p:nvPr/>
        </p:nvSpPr>
        <p:spPr>
          <a:xfrm>
            <a:off x="5307106" y="2103064"/>
            <a:ext cx="474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다음 코드의 실행 결과를 예측하고</a:t>
            </a:r>
            <a:r>
              <a:rPr lang="en-US" altLang="ko-KR" dirty="0"/>
              <a:t>, </a:t>
            </a:r>
            <a:r>
              <a:rPr lang="ko-KR" altLang="en-US" dirty="0"/>
              <a:t>실제로 실행해보자</a:t>
            </a:r>
            <a:r>
              <a:rPr lang="en-US" altLang="ko-KR" dirty="0"/>
              <a:t>.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6D3C175-CEA3-435E-A172-2431D618A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29" y="2103064"/>
            <a:ext cx="3374266" cy="2424112"/>
          </a:xfrm>
        </p:spPr>
      </p:pic>
    </p:spTree>
    <p:extLst>
      <p:ext uri="{BB962C8B-B14F-4D97-AF65-F5344CB8AC3E}">
        <p14:creationId xmlns:p14="http://schemas.microsoft.com/office/powerpoint/2010/main" val="259207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– </a:t>
            </a:r>
            <a:r>
              <a:rPr lang="ko-KR" altLang="en-US" dirty="0"/>
              <a:t>아스키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D212-B880-4978-A5F7-2696D426D8F9}"/>
              </a:ext>
            </a:extLst>
          </p:cNvPr>
          <p:cNvSpPr txBox="1"/>
          <p:nvPr/>
        </p:nvSpPr>
        <p:spPr>
          <a:xfrm>
            <a:off x="5307106" y="1960451"/>
            <a:ext cx="578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char, char[]</a:t>
            </a:r>
            <a:r>
              <a:rPr lang="ko-KR" altLang="en-US" dirty="0"/>
              <a:t>을 </a:t>
            </a:r>
            <a:r>
              <a:rPr lang="en-US" altLang="ko-KR" dirty="0"/>
              <a:t>%c, %s</a:t>
            </a:r>
            <a:r>
              <a:rPr lang="ko-KR" altLang="en-US" dirty="0"/>
              <a:t>로 출력하면 아스키 코드에 따라 출력된다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 코드의 실행 결과를 예측하고</a:t>
            </a:r>
            <a:r>
              <a:rPr lang="en-US" altLang="ko-KR" dirty="0"/>
              <a:t>, </a:t>
            </a:r>
            <a:r>
              <a:rPr lang="ko-KR" altLang="en-US" dirty="0"/>
              <a:t>실제로 실행해보자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3773A1-9F88-4844-ACD6-45C92671F5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98" y="1896328"/>
            <a:ext cx="3172302" cy="429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48DA51-8898-47EA-A802-142BAABB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38" y="3602845"/>
            <a:ext cx="2609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– </a:t>
            </a:r>
            <a:r>
              <a:rPr lang="ko-KR" altLang="en-US" dirty="0"/>
              <a:t>문자열 입출력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D212-B880-4978-A5F7-2696D426D8F9}"/>
              </a:ext>
            </a:extLst>
          </p:cNvPr>
          <p:cNvSpPr txBox="1"/>
          <p:nvPr/>
        </p:nvSpPr>
        <p:spPr>
          <a:xfrm>
            <a:off x="4976309" y="2103064"/>
            <a:ext cx="59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다음 코드의 실행 결과를 예측하고</a:t>
            </a:r>
            <a:r>
              <a:rPr lang="en-US" altLang="ko-KR" dirty="0"/>
              <a:t>, </a:t>
            </a:r>
            <a:r>
              <a:rPr lang="ko-KR" altLang="en-US" dirty="0"/>
              <a:t>실제로 실행해보자</a:t>
            </a:r>
            <a:r>
              <a:rPr lang="en-US" altLang="ko-KR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220F1B-E8B6-4463-BA51-01873622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26" y="2103064"/>
            <a:ext cx="2953284" cy="20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5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– </a:t>
            </a:r>
            <a:r>
              <a:rPr lang="ko-KR" altLang="en-US" dirty="0"/>
              <a:t>문자열 입출력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D212-B880-4978-A5F7-2696D426D8F9}"/>
              </a:ext>
            </a:extLst>
          </p:cNvPr>
          <p:cNvSpPr txBox="1"/>
          <p:nvPr/>
        </p:nvSpPr>
        <p:spPr>
          <a:xfrm>
            <a:off x="6434356" y="2043314"/>
            <a:ext cx="472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다음 코드의 실행 결과를 예측하고</a:t>
            </a:r>
            <a:r>
              <a:rPr lang="en-US" altLang="ko-KR" dirty="0"/>
              <a:t>, </a:t>
            </a:r>
            <a:r>
              <a:rPr lang="ko-KR" altLang="en-US" dirty="0"/>
              <a:t>실제로 실행해보자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18A3C4-B174-4F45-9E98-9CFD2693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946813"/>
            <a:ext cx="4781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4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– </a:t>
            </a:r>
            <a:r>
              <a:rPr lang="ko-KR" altLang="en-US" dirty="0"/>
              <a:t>문자열 입출력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D212-B880-4978-A5F7-2696D426D8F9}"/>
              </a:ext>
            </a:extLst>
          </p:cNvPr>
          <p:cNvSpPr txBox="1"/>
          <p:nvPr/>
        </p:nvSpPr>
        <p:spPr>
          <a:xfrm>
            <a:off x="5307106" y="2103064"/>
            <a:ext cx="4742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문자열 </a:t>
            </a:r>
            <a:r>
              <a:rPr lang="en-US" altLang="ko-KR" dirty="0"/>
              <a:t>= char</a:t>
            </a:r>
            <a:r>
              <a:rPr lang="ko-KR" altLang="en-US" dirty="0"/>
              <a:t>들의 배열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문자열의 끝에는 항상 </a:t>
            </a:r>
            <a:r>
              <a:rPr lang="en-US" altLang="ko-KR" dirty="0"/>
              <a:t>‘</a:t>
            </a:r>
            <a:r>
              <a:rPr lang="ko-KR" altLang="en-US" dirty="0"/>
              <a:t>종료</a:t>
            </a:r>
            <a:r>
              <a:rPr lang="en-US" altLang="ko-KR" dirty="0"/>
              <a:t>’</a:t>
            </a:r>
            <a:r>
              <a:rPr lang="ko-KR" altLang="en-US" dirty="0"/>
              <a:t>를 알리는 공백문자 </a:t>
            </a:r>
            <a:r>
              <a:rPr lang="en-US" altLang="ko-KR" dirty="0"/>
              <a:t>\0</a:t>
            </a:r>
            <a:r>
              <a:rPr lang="ko-KR" altLang="en-US" dirty="0"/>
              <a:t>이 들어간다</a:t>
            </a:r>
            <a:r>
              <a:rPr lang="en-US" altLang="ko-KR" dirty="0"/>
              <a:t>. (</a:t>
            </a:r>
            <a:r>
              <a:rPr lang="ko-KR" altLang="en-US" dirty="0"/>
              <a:t>아스키코드 </a:t>
            </a:r>
            <a:r>
              <a:rPr lang="en-US" altLang="ko-KR" dirty="0"/>
              <a:t>0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문자열의 이름 변수는</a:t>
            </a:r>
            <a:r>
              <a:rPr lang="en-US" altLang="ko-KR" dirty="0"/>
              <a:t>,</a:t>
            </a:r>
            <a:r>
              <a:rPr lang="ko-KR" altLang="en-US" dirty="0"/>
              <a:t> 문자열이 </a:t>
            </a:r>
            <a:r>
              <a:rPr lang="ko-KR" altLang="en-US" u="sng" dirty="0">
                <a:solidFill>
                  <a:srgbClr val="00B0F0"/>
                </a:solidFill>
              </a:rPr>
              <a:t>실제로 저장된 메모리의 위치</a:t>
            </a:r>
            <a:r>
              <a:rPr lang="ko-KR" altLang="en-US" dirty="0"/>
              <a:t>를 가리키는 역할만을 수행한다</a:t>
            </a:r>
            <a:r>
              <a:rPr lang="en-US" altLang="ko-KR" dirty="0"/>
              <a:t>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195DF6-8792-4BC7-9393-432C49F3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78" y="2103064"/>
            <a:ext cx="36385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40A46-EB3F-4A81-8952-92E1978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1CD807-9254-4CE4-BBBB-F73A2952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7075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0. </a:t>
            </a:r>
            <a:r>
              <a:rPr lang="ko-KR" altLang="en-US" sz="2400" dirty="0"/>
              <a:t>컴퓨터 구조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1. C</a:t>
            </a:r>
            <a:r>
              <a:rPr lang="ko-KR" altLang="en-US" sz="2400" dirty="0"/>
              <a:t>언어 </a:t>
            </a:r>
            <a:r>
              <a:rPr lang="en-US" altLang="ko-KR" sz="2400" dirty="0"/>
              <a:t>– Hello World</a:t>
            </a:r>
          </a:p>
          <a:p>
            <a:endParaRPr lang="en-US" altLang="ko-KR" sz="2400" dirty="0"/>
          </a:p>
          <a:p>
            <a:r>
              <a:rPr lang="en-US" altLang="ko-KR" sz="2400" dirty="0"/>
              <a:t>2. C</a:t>
            </a:r>
            <a:r>
              <a:rPr lang="ko-KR" altLang="en-US" sz="2400" dirty="0"/>
              <a:t>언어 </a:t>
            </a:r>
            <a:r>
              <a:rPr lang="en-US" altLang="ko-KR" sz="2400" dirty="0"/>
              <a:t>– </a:t>
            </a:r>
            <a:r>
              <a:rPr lang="ko-KR" altLang="en-US" sz="2400" dirty="0"/>
              <a:t>반복문과 조건문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C</a:t>
            </a:r>
            <a:r>
              <a:rPr lang="ko-KR" altLang="en-US" sz="2400" dirty="0"/>
              <a:t>언어 </a:t>
            </a:r>
            <a:r>
              <a:rPr lang="en-US" altLang="ko-KR" sz="2400" dirty="0"/>
              <a:t>– </a:t>
            </a:r>
            <a:r>
              <a:rPr lang="ko-KR" altLang="en-US" sz="2400" dirty="0"/>
              <a:t>별 찍기</a:t>
            </a:r>
          </a:p>
        </p:txBody>
      </p:sp>
    </p:spTree>
    <p:extLst>
      <p:ext uri="{BB962C8B-B14F-4D97-AF65-F5344CB8AC3E}">
        <p14:creationId xmlns:p14="http://schemas.microsoft.com/office/powerpoint/2010/main" val="3988504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– </a:t>
            </a:r>
            <a:r>
              <a:rPr lang="ko-KR" altLang="en-US" dirty="0"/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D212-B880-4978-A5F7-2696D426D8F9}"/>
              </a:ext>
            </a:extLst>
          </p:cNvPr>
          <p:cNvSpPr txBox="1"/>
          <p:nvPr/>
        </p:nvSpPr>
        <p:spPr>
          <a:xfrm>
            <a:off x="5503178" y="2043314"/>
            <a:ext cx="580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다음 코드를 작성해보고</a:t>
            </a:r>
            <a:r>
              <a:rPr lang="en-US" altLang="ko-KR" dirty="0"/>
              <a:t>, </a:t>
            </a:r>
            <a:r>
              <a:rPr lang="ko-KR" altLang="en-US" dirty="0"/>
              <a:t>구조를 분석해보자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C4B838-7447-4302-A9EF-3B03DC68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38" y="1871750"/>
            <a:ext cx="38481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– </a:t>
            </a:r>
            <a:r>
              <a:rPr lang="ko-KR" altLang="en-US" dirty="0"/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D212-B880-4978-A5F7-2696D426D8F9}"/>
              </a:ext>
            </a:extLst>
          </p:cNvPr>
          <p:cNvSpPr txBox="1"/>
          <p:nvPr/>
        </p:nvSpPr>
        <p:spPr>
          <a:xfrm>
            <a:off x="5251508" y="2177538"/>
            <a:ext cx="59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다음 코드의 실행 결과를 예측하고</a:t>
            </a:r>
            <a:r>
              <a:rPr lang="en-US" altLang="ko-KR" dirty="0"/>
              <a:t>, </a:t>
            </a:r>
            <a:r>
              <a:rPr lang="ko-KR" altLang="en-US" dirty="0"/>
              <a:t>실제로 실행해보자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4350B-DE1A-40B8-96DA-18C1FDAF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44" y="2043314"/>
            <a:ext cx="3694401" cy="34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9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97AB-2ED8-47D2-9B3C-EE64DC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– </a:t>
            </a:r>
            <a:r>
              <a:rPr lang="ko-KR" altLang="en-US" dirty="0"/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D212-B880-4978-A5F7-2696D426D8F9}"/>
              </a:ext>
            </a:extLst>
          </p:cNvPr>
          <p:cNvSpPr txBox="1"/>
          <p:nvPr/>
        </p:nvSpPr>
        <p:spPr>
          <a:xfrm>
            <a:off x="5259897" y="2177538"/>
            <a:ext cx="5972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프로토타입 함수를 선언만 함</a:t>
            </a:r>
            <a:r>
              <a:rPr lang="en-US" altLang="ko-KR" dirty="0"/>
              <a:t>. (</a:t>
            </a:r>
            <a:r>
              <a:rPr lang="ko-KR" altLang="en-US" dirty="0"/>
              <a:t>정의는 하지 않음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파라미터로 변수를 함수로 전달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파라미터는 원본 변수의 복사된 값 </a:t>
            </a:r>
            <a:r>
              <a:rPr lang="en-US" altLang="ko-KR" dirty="0"/>
              <a:t>-&gt; </a:t>
            </a:r>
            <a:r>
              <a:rPr lang="ko-KR" altLang="en-US" dirty="0"/>
              <a:t>파라미터가 변하더라도</a:t>
            </a:r>
            <a:r>
              <a:rPr lang="en-US" altLang="ko-KR" dirty="0"/>
              <a:t>, </a:t>
            </a:r>
            <a:r>
              <a:rPr lang="ko-KR" altLang="en-US" dirty="0"/>
              <a:t>원본 변수는 변하지 않음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return </a:t>
            </a:r>
            <a:r>
              <a:rPr lang="ko-KR" altLang="en-US" dirty="0"/>
              <a:t>값으로 함수의 결과값을 외부로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(void</a:t>
            </a:r>
            <a:r>
              <a:rPr lang="ko-KR" altLang="en-US" dirty="0"/>
              <a:t>는 </a:t>
            </a:r>
            <a:r>
              <a:rPr lang="en-US" altLang="ko-KR" dirty="0"/>
              <a:t>return</a:t>
            </a:r>
            <a:r>
              <a:rPr lang="ko-KR" altLang="en-US" dirty="0"/>
              <a:t>이 없다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B604F3-1B7A-47D6-8B0F-834CCA66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98" y="2177538"/>
            <a:ext cx="32099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3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40A46-EB3F-4A81-8952-92E1978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1CD807-9254-4CE4-BBBB-F73A2952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7075"/>
            <a:ext cx="10058400" cy="269040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3.5 </a:t>
            </a:r>
            <a:r>
              <a:rPr lang="ko-KR" altLang="en-US" sz="2400" dirty="0"/>
              <a:t>휴식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C</a:t>
            </a:r>
            <a:r>
              <a:rPr lang="ko-KR" altLang="en-US" sz="2400" dirty="0"/>
              <a:t>언어</a:t>
            </a:r>
            <a:r>
              <a:rPr lang="en-US" altLang="ko-KR" sz="2400" dirty="0"/>
              <a:t> – </a:t>
            </a:r>
            <a:r>
              <a:rPr lang="ko-KR" altLang="en-US" sz="2400" dirty="0"/>
              <a:t>자료형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5. C</a:t>
            </a:r>
            <a:r>
              <a:rPr lang="ko-KR" altLang="en-US" sz="2400" dirty="0"/>
              <a:t>언어 </a:t>
            </a:r>
            <a:r>
              <a:rPr lang="en-US" altLang="ko-KR" sz="2400" dirty="0"/>
              <a:t>– </a:t>
            </a:r>
            <a:r>
              <a:rPr lang="ko-KR" altLang="en-US" sz="2400" dirty="0"/>
              <a:t>함수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003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40A46-EB3F-4A81-8952-92E1978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구조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0B6166D-8FC9-42DF-8752-EB2422372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6263"/>
            <a:ext cx="695196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AA02DE-9C06-4DF7-93D1-987EE0CF806C}"/>
              </a:ext>
            </a:extLst>
          </p:cNvPr>
          <p:cNvSpPr txBox="1"/>
          <p:nvPr/>
        </p:nvSpPr>
        <p:spPr>
          <a:xfrm>
            <a:off x="8390965" y="2142565"/>
            <a:ext cx="27647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현대의 컴퓨터 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소프트웨어를 통해 여러 명령을 수행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CPU, Memory In/Out</a:t>
            </a:r>
            <a:r>
              <a:rPr lang="ko-KR" altLang="en-US" dirty="0"/>
              <a:t>으로 구성 </a:t>
            </a:r>
          </a:p>
        </p:txBody>
      </p:sp>
    </p:spTree>
    <p:extLst>
      <p:ext uri="{BB962C8B-B14F-4D97-AF65-F5344CB8AC3E}">
        <p14:creationId xmlns:p14="http://schemas.microsoft.com/office/powerpoint/2010/main" val="45234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40A46-EB3F-4A81-8952-92E1978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A02DE-9C06-4DF7-93D1-987EE0CF806C}"/>
              </a:ext>
            </a:extLst>
          </p:cNvPr>
          <p:cNvSpPr txBox="1"/>
          <p:nvPr/>
        </p:nvSpPr>
        <p:spPr>
          <a:xfrm>
            <a:off x="6920755" y="2029885"/>
            <a:ext cx="4410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ALU, CU, Registers, Bus Interface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ALU(Arithmetic and Logical Unit) : </a:t>
            </a:r>
            <a:r>
              <a:rPr lang="ko-KR" altLang="en-US" dirty="0"/>
              <a:t>산술 논리 장치</a:t>
            </a:r>
            <a:r>
              <a:rPr lang="en-US" altLang="ko-KR" dirty="0"/>
              <a:t>, </a:t>
            </a:r>
            <a:r>
              <a:rPr lang="ko-KR" altLang="en-US" dirty="0"/>
              <a:t>논리 연산을 수행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CU(Control Unit) : </a:t>
            </a:r>
            <a:r>
              <a:rPr lang="ko-KR" altLang="en-US" dirty="0"/>
              <a:t>제어 장치</a:t>
            </a:r>
            <a:r>
              <a:rPr lang="en-US" altLang="ko-KR" dirty="0"/>
              <a:t>, </a:t>
            </a:r>
            <a:r>
              <a:rPr lang="ko-KR" altLang="en-US" dirty="0"/>
              <a:t>명령어를 해석하여 </a:t>
            </a:r>
            <a:r>
              <a:rPr lang="en-US" altLang="ko-KR" dirty="0"/>
              <a:t>ALU</a:t>
            </a:r>
            <a:r>
              <a:rPr lang="ko-KR" altLang="en-US" dirty="0"/>
              <a:t>에게 연산을 명령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Registers : CPU </a:t>
            </a:r>
            <a:r>
              <a:rPr lang="ko-KR" altLang="en-US" dirty="0"/>
              <a:t>내부의 작은 저장공간</a:t>
            </a:r>
            <a:r>
              <a:rPr lang="en-US" altLang="ko-KR" dirty="0"/>
              <a:t>, </a:t>
            </a:r>
            <a:r>
              <a:rPr lang="ko-KR" altLang="en-US" dirty="0"/>
              <a:t> 상태</a:t>
            </a:r>
            <a:r>
              <a:rPr lang="en-US" altLang="ko-KR" dirty="0"/>
              <a:t>, </a:t>
            </a:r>
            <a:r>
              <a:rPr lang="ko-KR" altLang="en-US" dirty="0"/>
              <a:t>작업 등 여러 종류의 레지스터가 존재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Bus Interface : CPU </a:t>
            </a:r>
            <a:r>
              <a:rPr lang="ko-KR" altLang="en-US" dirty="0"/>
              <a:t>내부</a:t>
            </a:r>
            <a:r>
              <a:rPr lang="en-US" altLang="ko-KR" dirty="0"/>
              <a:t>/</a:t>
            </a:r>
            <a:r>
              <a:rPr lang="ko-KR" altLang="en-US" dirty="0"/>
              <a:t>외부의 데이터를 주고받는 역할</a:t>
            </a:r>
            <a:endParaRPr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9CCB5B-5763-4D8A-A011-FAB745276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31" y="2038850"/>
            <a:ext cx="5906324" cy="357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9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40A46-EB3F-4A81-8952-92E1978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A02DE-9C06-4DF7-93D1-987EE0CF806C}"/>
              </a:ext>
            </a:extLst>
          </p:cNvPr>
          <p:cNvSpPr txBox="1"/>
          <p:nvPr/>
        </p:nvSpPr>
        <p:spPr>
          <a:xfrm>
            <a:off x="4061011" y="2188896"/>
            <a:ext cx="767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 유닉스 운영 체제에서 사용하기 위해 개발한 프로그래밍 언어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시스템 프로그램 개발에 매우 적합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Heap</a:t>
            </a:r>
            <a:r>
              <a:rPr lang="ko-KR" altLang="en-US" dirty="0"/>
              <a:t>과 </a:t>
            </a:r>
            <a:r>
              <a:rPr lang="en-US" altLang="ko-KR" dirty="0"/>
              <a:t>Stack</a:t>
            </a:r>
            <a:r>
              <a:rPr lang="ko-KR" altLang="en-US" dirty="0"/>
              <a:t> 영역을 활용하여 메모리 관리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F960A5-BFCB-4B96-8492-F2C34F6A5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19" y="2187388"/>
            <a:ext cx="2249021" cy="24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8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40A46-EB3F-4A81-8952-92E1978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A02DE-9C06-4DF7-93D1-987EE0CF806C}"/>
              </a:ext>
            </a:extLst>
          </p:cNvPr>
          <p:cNvSpPr txBox="1"/>
          <p:nvPr/>
        </p:nvSpPr>
        <p:spPr>
          <a:xfrm>
            <a:off x="6221503" y="2235063"/>
            <a:ext cx="5334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r>
              <a:rPr lang="ko-KR" altLang="en-US" dirty="0"/>
              <a:t>을 작성하는 이유는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int main()</a:t>
            </a:r>
            <a:r>
              <a:rPr lang="ko-KR" altLang="en-US" dirty="0"/>
              <a:t>의 의미는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printf</a:t>
            </a:r>
            <a:r>
              <a:rPr lang="en-US" altLang="ko-KR" dirty="0"/>
              <a:t>(); </a:t>
            </a:r>
            <a:r>
              <a:rPr lang="ko-KR" altLang="en-US" dirty="0"/>
              <a:t>함수의 역할은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A30A9-FE66-4A06-8C41-BA1CAB7DE19B}"/>
              </a:ext>
            </a:extLst>
          </p:cNvPr>
          <p:cNvSpPr txBox="1"/>
          <p:nvPr/>
        </p:nvSpPr>
        <p:spPr>
          <a:xfrm>
            <a:off x="1308847" y="2235063"/>
            <a:ext cx="378310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Hello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World.c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 World!"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//return 0;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57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40A46-EB3F-4A81-8952-92E1978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main()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A02DE-9C06-4DF7-93D1-987EE0CF806C}"/>
              </a:ext>
            </a:extLst>
          </p:cNvPr>
          <p:cNvSpPr txBox="1"/>
          <p:nvPr/>
        </p:nvSpPr>
        <p:spPr>
          <a:xfrm>
            <a:off x="7431738" y="2235063"/>
            <a:ext cx="3810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main()</a:t>
            </a:r>
            <a:r>
              <a:rPr lang="ko-KR" altLang="en-US" dirty="0"/>
              <a:t>은 운영체제가 가장 먼저 실행하는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프로그램의 종료 시에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프로그램이 정상 종료되었는지  알림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void main(), main()</a:t>
            </a:r>
            <a:r>
              <a:rPr lang="ko-KR" altLang="en-US" dirty="0"/>
              <a:t>과 차이는 리턴 값의 유무</a:t>
            </a:r>
            <a:r>
              <a:rPr lang="en-US" altLang="ko-KR" dirty="0"/>
              <a:t>. </a:t>
            </a:r>
            <a:r>
              <a:rPr lang="ko-KR" altLang="en-US" dirty="0"/>
              <a:t>그 외는 동일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2C171B0-38C9-4886-912A-9E9A1EC9B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66975"/>
              </p:ext>
            </p:extLst>
          </p:nvPr>
        </p:nvGraphicFramePr>
        <p:xfrm>
          <a:off x="1097280" y="2235063"/>
          <a:ext cx="5778650" cy="2407920"/>
        </p:xfrm>
        <a:graphic>
          <a:graphicData uri="http://schemas.openxmlformats.org/drawingml/2006/table">
            <a:tbl>
              <a:tblPr/>
              <a:tblGrid>
                <a:gridCol w="1861073">
                  <a:extLst>
                    <a:ext uri="{9D8B030D-6E8A-4147-A177-3AD203B41FA5}">
                      <a16:colId xmlns:a16="http://schemas.microsoft.com/office/drawing/2014/main" val="3299115351"/>
                    </a:ext>
                  </a:extLst>
                </a:gridCol>
                <a:gridCol w="3917577">
                  <a:extLst>
                    <a:ext uri="{9D8B030D-6E8A-4147-A177-3AD203B41FA5}">
                      <a16:colId xmlns:a16="http://schemas.microsoft.com/office/drawing/2014/main" val="1609159872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리턴 값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의미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57765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0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정상 종료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4048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-1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에러 발생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8308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1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이상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정상 종료 되었으나 다른 인자가 있음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398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-2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이하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se-nanumgothic"/>
                        </a:rPr>
                        <a:t>에러 발생했고 구체적으로 어떤 것인지 명시</a:t>
                      </a:r>
                      <a:endParaRPr lang="ko-KR" altLang="en-US" b="0" i="0" dirty="0">
                        <a:solidFill>
                          <a:schemeClr val="bg1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02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1D695-1A5A-422C-AB28-D6498972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빌드 과정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CA9C56-88E4-4728-9CF7-498741DBC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5554754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69B2CB-087E-4278-98D4-DAC1D666782C}"/>
              </a:ext>
            </a:extLst>
          </p:cNvPr>
          <p:cNvSpPr txBox="1"/>
          <p:nvPr/>
        </p:nvSpPr>
        <p:spPr>
          <a:xfrm>
            <a:off x="6777318" y="2235063"/>
            <a:ext cx="4464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Preprocess(</a:t>
            </a:r>
            <a:r>
              <a:rPr lang="ko-KR" altLang="en-US" dirty="0" err="1"/>
              <a:t>전처리</a:t>
            </a:r>
            <a:r>
              <a:rPr lang="en-US" altLang="ko-KR" dirty="0"/>
              <a:t>) : </a:t>
            </a:r>
            <a:r>
              <a:rPr lang="ko-KR" altLang="en-US" dirty="0"/>
              <a:t>헤더파일 포함</a:t>
            </a:r>
            <a:r>
              <a:rPr lang="en-US" altLang="ko-KR" dirty="0"/>
              <a:t>(#include) , </a:t>
            </a:r>
            <a:r>
              <a:rPr lang="ko-KR" altLang="en-US" dirty="0"/>
              <a:t>매크로 확장</a:t>
            </a:r>
            <a:r>
              <a:rPr lang="en-US" altLang="ko-KR" dirty="0"/>
              <a:t>(#define)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Compile(</a:t>
            </a:r>
            <a:r>
              <a:rPr lang="ko-KR" altLang="en-US" dirty="0"/>
              <a:t>컴파일</a:t>
            </a:r>
            <a:r>
              <a:rPr lang="en-US" altLang="ko-KR" dirty="0"/>
              <a:t>) : C</a:t>
            </a:r>
            <a:r>
              <a:rPr lang="ko-KR" altLang="en-US" dirty="0"/>
              <a:t>코드를 어셈블리어로 변환 </a:t>
            </a:r>
            <a:r>
              <a:rPr lang="en-US" altLang="ko-KR" dirty="0"/>
              <a:t>&gt;&gt; </a:t>
            </a:r>
            <a:r>
              <a:rPr lang="ko-KR" altLang="en-US" dirty="0"/>
              <a:t>어셈블리 코드 파일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Assemble(</a:t>
            </a:r>
            <a:r>
              <a:rPr lang="ko-KR" altLang="en-US" dirty="0" err="1"/>
              <a:t>어셈블</a:t>
            </a:r>
            <a:r>
              <a:rPr lang="en-US" altLang="ko-KR" dirty="0"/>
              <a:t>) : </a:t>
            </a:r>
            <a:r>
              <a:rPr lang="ko-KR" altLang="en-US" dirty="0"/>
              <a:t>어셈블리어 코드를 기계어로 변환 </a:t>
            </a:r>
            <a:r>
              <a:rPr lang="en-US" altLang="ko-KR" dirty="0"/>
              <a:t>&gt;&gt; </a:t>
            </a:r>
            <a:r>
              <a:rPr lang="ko-KR" altLang="en-US" dirty="0"/>
              <a:t>오브젝트 파일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Link(</a:t>
            </a:r>
            <a:r>
              <a:rPr lang="ko-KR" altLang="en-US" dirty="0"/>
              <a:t>링크</a:t>
            </a:r>
            <a:r>
              <a:rPr lang="en-US" altLang="ko-KR" dirty="0"/>
              <a:t>) : </a:t>
            </a:r>
            <a:r>
              <a:rPr lang="ko-KR" altLang="en-US" dirty="0"/>
              <a:t>생성된 오브젝트 파일을 기계어 파일끼리 혹은 라이브러리와 연결 </a:t>
            </a:r>
            <a:r>
              <a:rPr lang="en-US" altLang="ko-KR" dirty="0"/>
              <a:t>&gt;&gt; </a:t>
            </a:r>
            <a:r>
              <a:rPr lang="ko-KR" altLang="en-US" dirty="0"/>
              <a:t>실행파일 </a:t>
            </a:r>
            <a:r>
              <a:rPr lang="en-US" altLang="ko-KR" dirty="0"/>
              <a:t>.exe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650573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614</Words>
  <Application>Microsoft Office PowerPoint</Application>
  <PresentationFormat>와이드스크린</PresentationFormat>
  <Paragraphs>128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inherit</vt:lpstr>
      <vt:lpstr>se-nanumgothic</vt:lpstr>
      <vt:lpstr>Dotum</vt:lpstr>
      <vt:lpstr>돋움체</vt:lpstr>
      <vt:lpstr>Arial</vt:lpstr>
      <vt:lpstr>Calibri</vt:lpstr>
      <vt:lpstr>Calibri Light</vt:lpstr>
      <vt:lpstr>Cambria Math</vt:lpstr>
      <vt:lpstr>추억</vt:lpstr>
      <vt:lpstr>자료구조 튜터링 </vt:lpstr>
      <vt:lpstr>목차</vt:lpstr>
      <vt:lpstr>목차</vt:lpstr>
      <vt:lpstr>컴퓨터 구조</vt:lpstr>
      <vt:lpstr>CPU 구성</vt:lpstr>
      <vt:lpstr>C언어</vt:lpstr>
      <vt:lpstr>Hello World!</vt:lpstr>
      <vt:lpstr>Int main()</vt:lpstr>
      <vt:lpstr>C언어 빌드 과정</vt:lpstr>
      <vt:lpstr>반복문과 조건문</vt:lpstr>
      <vt:lpstr>반복문과 조건문</vt:lpstr>
      <vt:lpstr>별 찍기</vt:lpstr>
      <vt:lpstr>자료형</vt:lpstr>
      <vt:lpstr>자료형 - 2의 보수 표기법</vt:lpstr>
      <vt:lpstr>자료형 - 2의 보수 표기법</vt:lpstr>
      <vt:lpstr>자료형 – 아스키 코드</vt:lpstr>
      <vt:lpstr>자료형 – 문자열 입출력</vt:lpstr>
      <vt:lpstr>자료형 – 문자열 입출력</vt:lpstr>
      <vt:lpstr>자료형 – 문자열 입출력</vt:lpstr>
      <vt:lpstr>자료형 – 함수</vt:lpstr>
      <vt:lpstr>자료형 – 함수</vt:lpstr>
      <vt:lpstr>자료형 –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튜터링 </dc:title>
  <dc:creator>동헌 김</dc:creator>
  <cp:lastModifiedBy>동헌 김</cp:lastModifiedBy>
  <cp:revision>34</cp:revision>
  <dcterms:created xsi:type="dcterms:W3CDTF">2023-09-29T00:14:33Z</dcterms:created>
  <dcterms:modified xsi:type="dcterms:W3CDTF">2023-10-04T04:37:00Z</dcterms:modified>
</cp:coreProperties>
</file>