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3"/>
  </p:notesMasterIdLst>
  <p:handoutMasterIdLst>
    <p:handoutMasterId r:id="rId24"/>
  </p:handoutMasterIdLst>
  <p:sldIdLst>
    <p:sldId id="306" r:id="rId5"/>
    <p:sldId id="307" r:id="rId6"/>
    <p:sldId id="314" r:id="rId7"/>
    <p:sldId id="315" r:id="rId8"/>
    <p:sldId id="316" r:id="rId9"/>
    <p:sldId id="317" r:id="rId10"/>
    <p:sldId id="322" r:id="rId11"/>
    <p:sldId id="323" r:id="rId12"/>
    <p:sldId id="324" r:id="rId13"/>
    <p:sldId id="318" r:id="rId14"/>
    <p:sldId id="319" r:id="rId15"/>
    <p:sldId id="320" r:id="rId16"/>
    <p:sldId id="321" r:id="rId17"/>
    <p:sldId id="325" r:id="rId18"/>
    <p:sldId id="327" r:id="rId19"/>
    <p:sldId id="328" r:id="rId20"/>
    <p:sldId id="326" r:id="rId21"/>
    <p:sldId id="312" r:id="rId2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967" autoAdjust="0"/>
  </p:normalViewPr>
  <p:slideViewPr>
    <p:cSldViewPr snapToGrid="0">
      <p:cViewPr varScale="1">
        <p:scale>
          <a:sx n="63" d="100"/>
          <a:sy n="63" d="100"/>
        </p:scale>
        <p:origin x="807" y="45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893A7-208D-49A2-ADF3-6D51FF1E3A67}" type="datetime1">
              <a:rPr lang="ko-KR" altLang="en-US" smtClean="0">
                <a:latin typeface="+mj-lt"/>
              </a:rPr>
              <a:t>2024-05-29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C9CB7-07FF-4D57-AB49-9C3B8C50138F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979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88382B4-BA11-4387-BBF0-6A871BD5BB3D}" type="datetime1">
              <a:rPr lang="ko-KR" altLang="en-US" smtClean="0"/>
              <a:pPr/>
              <a:t>2024-05-29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5939589-3E79-4C82-AA4A-FE78234FAA5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4026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10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34791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28039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55150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13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6871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디바이스제어 부분</a:t>
            </a:r>
            <a:r>
              <a:rPr lang="en-US" altLang="ko-KR" dirty="0">
                <a:latin typeface="+mj-ea"/>
                <a:ea typeface="+mj-ea"/>
              </a:rPr>
              <a:t>-----</a:t>
            </a:r>
          </a:p>
          <a:p>
            <a:r>
              <a:rPr lang="en-US" altLang="ko-KR" dirty="0">
                <a:latin typeface="+mj-ea"/>
                <a:ea typeface="+mj-ea"/>
              </a:rPr>
              <a:t>React</a:t>
            </a:r>
            <a:r>
              <a:rPr lang="ko-KR" altLang="en-US" dirty="0">
                <a:latin typeface="+mj-ea"/>
                <a:ea typeface="+mj-ea"/>
              </a:rPr>
              <a:t>에서 센서 정보를 표시하기 위해 스프링에 데이터를 제공하는 </a:t>
            </a:r>
            <a:r>
              <a:rPr lang="en-US" altLang="ko-KR" dirty="0" err="1">
                <a:latin typeface="+mj-ea"/>
                <a:ea typeface="+mj-ea"/>
              </a:rPr>
              <a:t>api</a:t>
            </a:r>
            <a:r>
              <a:rPr lang="ko-KR" altLang="en-US" dirty="0" err="1">
                <a:latin typeface="+mj-ea"/>
                <a:ea typeface="+mj-ea"/>
              </a:rPr>
              <a:t>를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useEffect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훅</a:t>
            </a:r>
            <a:r>
              <a:rPr lang="en-US" altLang="ko-KR" dirty="0">
                <a:latin typeface="+mj-ea"/>
                <a:ea typeface="+mj-ea"/>
              </a:rPr>
              <a:t>(hook = </a:t>
            </a:r>
            <a:r>
              <a:rPr lang="ko-KR" altLang="en-US" dirty="0">
                <a:latin typeface="+mj-ea"/>
                <a:ea typeface="+mj-ea"/>
              </a:rPr>
              <a:t>메서드</a:t>
            </a:r>
            <a:r>
              <a:rPr lang="en-US" altLang="ko-KR" dirty="0">
                <a:latin typeface="+mj-ea"/>
                <a:ea typeface="+mj-ea"/>
              </a:rPr>
              <a:t>)</a:t>
            </a:r>
            <a:r>
              <a:rPr lang="ko-KR" altLang="en-US" dirty="0">
                <a:latin typeface="+mj-ea"/>
                <a:ea typeface="+mj-ea"/>
              </a:rPr>
              <a:t>을 이용해 일정시간마다 요청하여 </a:t>
            </a:r>
            <a:r>
              <a:rPr lang="ko-KR" altLang="en-US" dirty="0" err="1">
                <a:latin typeface="+mj-ea"/>
                <a:ea typeface="+mj-ea"/>
              </a:rPr>
              <a:t>프리젠테이션</a:t>
            </a:r>
            <a:r>
              <a:rPr lang="ko-KR" altLang="en-US" dirty="0">
                <a:latin typeface="+mj-ea"/>
                <a:ea typeface="+mj-ea"/>
              </a:rPr>
              <a:t> 영역에 실시간으로 갱신하며 표시한다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14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04381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디바이스제어 부분</a:t>
            </a:r>
            <a:r>
              <a:rPr lang="en-US" altLang="ko-KR" dirty="0">
                <a:latin typeface="+mj-ea"/>
                <a:ea typeface="+mj-ea"/>
              </a:rPr>
              <a:t>-----</a:t>
            </a:r>
          </a:p>
          <a:p>
            <a:r>
              <a:rPr lang="en-US" altLang="ko-KR" dirty="0">
                <a:latin typeface="+mj-ea"/>
                <a:ea typeface="+mj-ea"/>
              </a:rPr>
              <a:t>React</a:t>
            </a:r>
            <a:r>
              <a:rPr lang="ko-KR" altLang="en-US" dirty="0">
                <a:latin typeface="+mj-ea"/>
                <a:ea typeface="+mj-ea"/>
              </a:rPr>
              <a:t>에서 센서 정보를 표시하기 위해 스프링에 데이터를 제공하는 </a:t>
            </a:r>
            <a:r>
              <a:rPr lang="en-US" altLang="ko-KR" dirty="0" err="1">
                <a:latin typeface="+mj-ea"/>
                <a:ea typeface="+mj-ea"/>
              </a:rPr>
              <a:t>api</a:t>
            </a:r>
            <a:r>
              <a:rPr lang="ko-KR" altLang="en-US" dirty="0" err="1">
                <a:latin typeface="+mj-ea"/>
                <a:ea typeface="+mj-ea"/>
              </a:rPr>
              <a:t>를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useEffect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훅</a:t>
            </a:r>
            <a:r>
              <a:rPr lang="en-US" altLang="ko-KR" dirty="0">
                <a:latin typeface="+mj-ea"/>
                <a:ea typeface="+mj-ea"/>
              </a:rPr>
              <a:t>(hook = </a:t>
            </a:r>
            <a:r>
              <a:rPr lang="ko-KR" altLang="en-US" dirty="0">
                <a:latin typeface="+mj-ea"/>
                <a:ea typeface="+mj-ea"/>
              </a:rPr>
              <a:t>메서드</a:t>
            </a:r>
            <a:r>
              <a:rPr lang="en-US" altLang="ko-KR" dirty="0">
                <a:latin typeface="+mj-ea"/>
                <a:ea typeface="+mj-ea"/>
              </a:rPr>
              <a:t>)</a:t>
            </a:r>
            <a:r>
              <a:rPr lang="ko-KR" altLang="en-US" dirty="0">
                <a:latin typeface="+mj-ea"/>
                <a:ea typeface="+mj-ea"/>
              </a:rPr>
              <a:t>을 이용해 일정시간마다 요청하여 </a:t>
            </a:r>
            <a:r>
              <a:rPr lang="ko-KR" altLang="en-US" dirty="0" err="1">
                <a:latin typeface="+mj-ea"/>
                <a:ea typeface="+mj-ea"/>
              </a:rPr>
              <a:t>프리젠테이션</a:t>
            </a:r>
            <a:r>
              <a:rPr lang="ko-KR" altLang="en-US" dirty="0">
                <a:latin typeface="+mj-ea"/>
                <a:ea typeface="+mj-ea"/>
              </a:rPr>
              <a:t> 영역에 실시간으로 갱신하며 표시한다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15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28366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디바이스제어 부분</a:t>
            </a:r>
            <a:r>
              <a:rPr lang="en-US" altLang="ko-KR" dirty="0">
                <a:latin typeface="+mj-ea"/>
                <a:ea typeface="+mj-ea"/>
              </a:rPr>
              <a:t>-----</a:t>
            </a:r>
          </a:p>
          <a:p>
            <a:r>
              <a:rPr lang="en-US" altLang="ko-KR" dirty="0">
                <a:latin typeface="+mj-ea"/>
                <a:ea typeface="+mj-ea"/>
              </a:rPr>
              <a:t>React</a:t>
            </a:r>
            <a:r>
              <a:rPr lang="ko-KR" altLang="en-US" dirty="0">
                <a:latin typeface="+mj-ea"/>
                <a:ea typeface="+mj-ea"/>
              </a:rPr>
              <a:t>에서 센서 정보를 표시하기 위해 스프링에 데이터를 제공하는 </a:t>
            </a:r>
            <a:r>
              <a:rPr lang="en-US" altLang="ko-KR" dirty="0" err="1">
                <a:latin typeface="+mj-ea"/>
                <a:ea typeface="+mj-ea"/>
              </a:rPr>
              <a:t>api</a:t>
            </a:r>
            <a:r>
              <a:rPr lang="ko-KR" altLang="en-US" dirty="0" err="1">
                <a:latin typeface="+mj-ea"/>
                <a:ea typeface="+mj-ea"/>
              </a:rPr>
              <a:t>를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useEffect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훅</a:t>
            </a:r>
            <a:r>
              <a:rPr lang="en-US" altLang="ko-KR" dirty="0">
                <a:latin typeface="+mj-ea"/>
                <a:ea typeface="+mj-ea"/>
              </a:rPr>
              <a:t>(hook = </a:t>
            </a:r>
            <a:r>
              <a:rPr lang="ko-KR" altLang="en-US" dirty="0">
                <a:latin typeface="+mj-ea"/>
                <a:ea typeface="+mj-ea"/>
              </a:rPr>
              <a:t>메서드</a:t>
            </a:r>
            <a:r>
              <a:rPr lang="en-US" altLang="ko-KR" dirty="0">
                <a:latin typeface="+mj-ea"/>
                <a:ea typeface="+mj-ea"/>
              </a:rPr>
              <a:t>)</a:t>
            </a:r>
            <a:r>
              <a:rPr lang="ko-KR" altLang="en-US" dirty="0">
                <a:latin typeface="+mj-ea"/>
                <a:ea typeface="+mj-ea"/>
              </a:rPr>
              <a:t>을 이용해 일정시간마다 요청하여 </a:t>
            </a:r>
            <a:r>
              <a:rPr lang="ko-KR" altLang="en-US" dirty="0" err="1">
                <a:latin typeface="+mj-ea"/>
                <a:ea typeface="+mj-ea"/>
              </a:rPr>
              <a:t>프리젠테이션</a:t>
            </a:r>
            <a:r>
              <a:rPr lang="ko-KR" altLang="en-US" dirty="0">
                <a:latin typeface="+mj-ea"/>
                <a:ea typeface="+mj-ea"/>
              </a:rPr>
              <a:t> 영역에 실시간으로 갱신하며 표시한다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16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6640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17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677792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18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24027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4779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+mj-ea"/>
                <a:ea typeface="+mj-ea"/>
              </a:rPr>
              <a:t>데이터베이스 </a:t>
            </a:r>
            <a:r>
              <a:rPr lang="ko-KR" altLang="en-US" dirty="0">
                <a:latin typeface="+mj-ea"/>
                <a:ea typeface="+mj-ea"/>
              </a:rPr>
              <a:t>개념적 논리적 설계입니다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각각 회원의 정보를 담을 </a:t>
            </a:r>
            <a:r>
              <a:rPr lang="en-US" altLang="ko-KR" dirty="0">
                <a:latin typeface="+mj-ea"/>
                <a:ea typeface="+mj-ea"/>
              </a:rPr>
              <a:t>User</a:t>
            </a:r>
            <a:r>
              <a:rPr lang="ko-KR" altLang="en-US" dirty="0">
                <a:latin typeface="+mj-ea"/>
                <a:ea typeface="+mj-ea"/>
              </a:rPr>
              <a:t>테이블 식물의 정보를 담을 </a:t>
            </a:r>
            <a:r>
              <a:rPr lang="en-US" altLang="ko-KR" dirty="0">
                <a:latin typeface="+mj-ea"/>
                <a:ea typeface="+mj-ea"/>
              </a:rPr>
              <a:t>Plants </a:t>
            </a:r>
            <a:r>
              <a:rPr lang="ko-KR" altLang="en-US" dirty="0">
                <a:latin typeface="+mj-ea"/>
                <a:ea typeface="+mj-ea"/>
              </a:rPr>
              <a:t>테이블이 있고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각 식물을 유저에게 부여한 내용을 담은 </a:t>
            </a:r>
            <a:r>
              <a:rPr lang="en-US" altLang="ko-KR" dirty="0" err="1">
                <a:latin typeface="+mj-ea"/>
                <a:ea typeface="+mj-ea"/>
              </a:rPr>
              <a:t>Userplants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테이블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유저가 쓰는 일기나 커뮤니티의 </a:t>
            </a:r>
            <a:r>
              <a:rPr lang="ko-KR" altLang="en-US" dirty="0" err="1">
                <a:latin typeface="+mj-ea"/>
                <a:ea typeface="+mj-ea"/>
              </a:rPr>
              <a:t>글등을</a:t>
            </a:r>
            <a:r>
              <a:rPr lang="ko-KR" altLang="en-US" dirty="0">
                <a:latin typeface="+mj-ea"/>
                <a:ea typeface="+mj-ea"/>
              </a:rPr>
              <a:t> 저장할 </a:t>
            </a:r>
            <a:r>
              <a:rPr lang="en-US" altLang="ko-KR" dirty="0">
                <a:latin typeface="+mj-ea"/>
                <a:ea typeface="+mj-ea"/>
              </a:rPr>
              <a:t>Diary </a:t>
            </a:r>
            <a:r>
              <a:rPr lang="en-US" altLang="ko-KR" dirty="0" err="1">
                <a:latin typeface="+mj-ea"/>
                <a:ea typeface="+mj-ea"/>
              </a:rPr>
              <a:t>CMPost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테이블 달린 댓글의 내용을 저장할 </a:t>
            </a:r>
            <a:r>
              <a:rPr lang="en-US" altLang="ko-KR" dirty="0" err="1">
                <a:latin typeface="+mj-ea"/>
                <a:ea typeface="+mj-ea"/>
              </a:rPr>
              <a:t>CMComment</a:t>
            </a:r>
            <a:r>
              <a:rPr lang="ko-KR" altLang="en-US" dirty="0">
                <a:latin typeface="+mj-ea"/>
                <a:ea typeface="+mj-ea"/>
              </a:rPr>
              <a:t>로 </a:t>
            </a:r>
            <a:r>
              <a:rPr lang="ko-KR" altLang="en-US" dirty="0" err="1">
                <a:latin typeface="+mj-ea"/>
                <a:ea typeface="+mj-ea"/>
              </a:rPr>
              <a:t>구성되어있습니다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다음은 물리적 설계 부분입니다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각각 테이블은 </a:t>
            </a:r>
            <a:r>
              <a:rPr lang="ko-KR" altLang="en-US" dirty="0" err="1">
                <a:latin typeface="+mj-ea"/>
                <a:ea typeface="+mj-ea"/>
              </a:rPr>
              <a:t>이런식으로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구성되어있습니다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다음은 테이블 </a:t>
            </a:r>
            <a:r>
              <a:rPr lang="ko-KR" altLang="en-US" dirty="0" err="1">
                <a:latin typeface="+mj-ea"/>
                <a:ea typeface="+mj-ea"/>
              </a:rPr>
              <a:t>생성구문입니다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3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76493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4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39875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5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39012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6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04740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F96A1-B685-CA24-B610-EAB095B0D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31BEA3B-5E37-5459-33E5-E4C0A19003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AAFF40F-3928-61A6-003D-DCC8CB4B67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C268A6-D5C3-9538-66A6-C79CA5C5DB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7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5106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8FDE9-649A-AADE-FF92-0613641CB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4CFF701-1FC5-A92D-7024-E694145C8D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FD8881A-2F32-E358-721B-61E3EC713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18D295-8927-004B-3B52-FD73D94E68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8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8242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8B3AC-D013-8273-929D-ADC67BCC2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CF1C87-9240-4F96-90FB-AD8AC78B18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6B39C1A-D4B7-5ABD-4FB3-FA262D61DE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C4DCD1-12D6-3F8B-ABF1-F54FA57C87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9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7282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11" name="직선 연결선(S)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래픽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그래픽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래픽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그래픽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7" name="내용 개체 틀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0" name="그림 개체 틀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1" name="그림 개체 틀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그림 개체 틀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1" name="그림 개체 틀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0" name="그림 개체 틀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그래픽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그래픽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래픽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5" name="직선 연결선(S)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2 슬라이드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래픽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그래픽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그래픽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1" name="그래픽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래픽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그래픽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그래픽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그래픽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구역 머리글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그래픽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그래픽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그래픽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그래픽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그래픽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래픽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콘텐츠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9" name="그래픽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그래픽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그래픽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래픽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br>
              <a:rPr lang="en-US" altLang="ko-KR" spc="400" dirty="0"/>
            </a:br>
            <a:r>
              <a:rPr lang="ko-KR" altLang="en-US" sz="1800" spc="400" dirty="0"/>
              <a:t>시스템 분석설계 프로젝트</a:t>
            </a:r>
            <a:br>
              <a:rPr lang="en-US" altLang="ko-KR" sz="1800" spc="400" dirty="0"/>
            </a:br>
            <a:r>
              <a:rPr lang="en-US" altLang="ko-KR" spc="400" dirty="0"/>
              <a:t>M.G.M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꽃인 줄 알았어요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발표자 김동헌</a:t>
            </a: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5400" dirty="0"/>
              <a:t>통신 설계</a:t>
            </a:r>
            <a:endParaRPr lang="ko-KR" altLang="en-US" sz="5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78732"/>
            <a:ext cx="4549775" cy="823912"/>
          </a:xfrm>
        </p:spPr>
        <p:txBody>
          <a:bodyPr rtlCol="0"/>
          <a:lstStyle/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ea typeface="휴먼명조" panose="02010504000101010101" pitchFamily="2" charset="-127"/>
              </a:rPr>
              <a:t>↔ </a:t>
            </a:r>
            <a:r>
              <a:rPr lang="ko-KR" altLang="en-US" b="1" kern="0" spc="0" dirty="0">
                <a:solidFill>
                  <a:srgbClr val="000000"/>
                </a:solidFill>
                <a:effectLst/>
              </a:rPr>
              <a:t>웹서버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43A61CD-B3A4-C718-E681-433B821E1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142" y="2604295"/>
            <a:ext cx="9219715" cy="263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8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5400" dirty="0"/>
              <a:t>통신 설계</a:t>
            </a:r>
            <a:endParaRPr lang="ko-KR" altLang="en-US" sz="5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78732"/>
            <a:ext cx="7523617" cy="823912"/>
          </a:xfrm>
        </p:spPr>
        <p:txBody>
          <a:bodyPr rtlCol="0"/>
          <a:lstStyle/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디바이스</a:t>
            </a:r>
            <a:r>
              <a:rPr lang="ko-KR" altLang="en-US" dirty="0">
                <a:latin typeface="맑은고딕"/>
              </a:rPr>
              <a:t>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고딕"/>
                <a:ea typeface="휴먼명조" panose="02010504000101010101" pitchFamily="2" charset="-127"/>
              </a:rPr>
              <a:t>↔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</a:t>
            </a:r>
            <a:r>
              <a:rPr lang="en-US" altLang="ko-KR" dirty="0"/>
              <a:t> UDP</a:t>
            </a:r>
            <a:r>
              <a:rPr lang="ko-KR" altLang="en-US" dirty="0"/>
              <a:t>서버</a:t>
            </a:r>
            <a:endParaRPr lang="ko-KR" altLang="en-US" b="1" kern="0" spc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774795-B856-41F5-5C7A-33FA314F9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755" y="2500901"/>
            <a:ext cx="8290490" cy="355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1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5400" dirty="0"/>
              <a:t>통신 설계</a:t>
            </a:r>
            <a:endParaRPr lang="ko-KR" altLang="en-US" sz="5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78732"/>
            <a:ext cx="7523617" cy="823912"/>
          </a:xfrm>
        </p:spPr>
        <p:txBody>
          <a:bodyPr rtlCol="0"/>
          <a:lstStyle/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영상</a:t>
            </a:r>
            <a:r>
              <a:rPr lang="ko-KR" altLang="en-US" dirty="0">
                <a:latin typeface="맑은고딕"/>
              </a:rPr>
              <a:t>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고딕"/>
                <a:ea typeface="휴먼명조" panose="02010504000101010101" pitchFamily="2" charset="-127"/>
              </a:rPr>
              <a:t>↔ </a:t>
            </a:r>
            <a:r>
              <a:rPr lang="ko-KR" altLang="en-US" b="1" kern="0" spc="0" dirty="0">
                <a:solidFill>
                  <a:srgbClr val="000000"/>
                </a:solidFill>
                <a:effectLst/>
              </a:rPr>
              <a:t>웹서버</a:t>
            </a:r>
          </a:p>
        </p:txBody>
      </p:sp>
      <p:pic>
        <p:nvPicPr>
          <p:cNvPr id="5121" name="_x252443224">
            <a:extLst>
              <a:ext uri="{FF2B5EF4-FFF2-40B4-BE49-F238E27FC236}">
                <a16:creationId xmlns:a16="http://schemas.microsoft.com/office/drawing/2014/main" id="{261C1E39-F881-B676-9D79-10F8A681A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945" y="2705544"/>
            <a:ext cx="8806109" cy="277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131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5400" dirty="0"/>
              <a:t>통신 설계</a:t>
            </a:r>
            <a:endParaRPr lang="ko-KR" altLang="en-US" sz="5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78732"/>
            <a:ext cx="7523617" cy="823912"/>
          </a:xfrm>
        </p:spPr>
        <p:txBody>
          <a:bodyPr rtlCol="0"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고딕"/>
                <a:ea typeface="휴먼명조" panose="02010504000101010101" pitchFamily="2" charset="-127"/>
              </a:rPr>
              <a:t>↔ </a:t>
            </a:r>
            <a:r>
              <a:rPr lang="ko-KR" altLang="en-US" b="1" kern="0" spc="0" dirty="0">
                <a:solidFill>
                  <a:srgbClr val="000000"/>
                </a:solidFill>
                <a:effectLst/>
              </a:rPr>
              <a:t>웹서버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40062FC-83D2-1EAB-EEB7-E49C51751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52442504">
            <a:extLst>
              <a:ext uri="{FF2B5EF4-FFF2-40B4-BE49-F238E27FC236}">
                <a16:creationId xmlns:a16="http://schemas.microsoft.com/office/drawing/2014/main" id="{374DBB70-546E-9697-DA10-AC6CC016A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620" y="2783499"/>
            <a:ext cx="8470760" cy="328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30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5400" dirty="0"/>
              <a:t>디바이스 제어</a:t>
            </a:r>
            <a:endParaRPr lang="ko-KR" altLang="en-US" sz="5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78732"/>
            <a:ext cx="7523617" cy="823912"/>
          </a:xfrm>
        </p:spPr>
        <p:txBody>
          <a:bodyPr rtlCol="0"/>
          <a:lstStyle/>
          <a:p>
            <a:r>
              <a:rPr lang="ko-KR" altLang="en-US" dirty="0"/>
              <a:t>센서 정보 수집</a:t>
            </a:r>
            <a:endParaRPr lang="ko-KR" altLang="en-US" b="1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40062FC-83D2-1EAB-EEB7-E49C51751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45E25B-EE6E-486C-B8C2-84FD4A73D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2512220"/>
            <a:ext cx="7523617" cy="25695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5B8F97-B51D-8E93-E9CB-ECA8AE85A17F}"/>
              </a:ext>
            </a:extLst>
          </p:cNvPr>
          <p:cNvSpPr txBox="1"/>
          <p:nvPr/>
        </p:nvSpPr>
        <p:spPr>
          <a:xfrm>
            <a:off x="7808495" y="2484772"/>
            <a:ext cx="42952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라즈베리파이의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서버 프로세스가 실행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스레드를 생성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arenBoth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각각의 센서 포트에 접근하여 값을 읽음</a:t>
            </a:r>
          </a:p>
          <a:p>
            <a:pPr marL="457200" indent="-457200">
              <a:buAutoNum type="arabicParenBoth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읽어낸 값을 프로세스 공유메모리에 저장</a:t>
            </a:r>
          </a:p>
          <a:p>
            <a:pPr marL="457200" indent="-457200">
              <a:buAutoNum type="arabicParenBoth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서버가 종료될 때까지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(2), (3)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반복 </a:t>
            </a:r>
          </a:p>
        </p:txBody>
      </p:sp>
    </p:spTree>
    <p:extLst>
      <p:ext uri="{BB962C8B-B14F-4D97-AF65-F5344CB8AC3E}">
        <p14:creationId xmlns:p14="http://schemas.microsoft.com/office/powerpoint/2010/main" val="4013059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5400" dirty="0"/>
              <a:t>디바이스 제어</a:t>
            </a:r>
            <a:endParaRPr lang="ko-KR" altLang="en-US" sz="5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78732"/>
            <a:ext cx="7523617" cy="823912"/>
          </a:xfrm>
        </p:spPr>
        <p:txBody>
          <a:bodyPr rtlCol="0"/>
          <a:lstStyle/>
          <a:p>
            <a:r>
              <a:rPr lang="ko-KR" altLang="en-US" b="1" kern="0" spc="0" dirty="0">
                <a:solidFill>
                  <a:srgbClr val="000000"/>
                </a:solidFill>
                <a:effectLst/>
              </a:rPr>
              <a:t>스레드 실행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40062FC-83D2-1EAB-EEB7-E49C51751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Picture 0">
            <a:extLst>
              <a:ext uri="{FF2B5EF4-FFF2-40B4-BE49-F238E27FC236}">
                <a16:creationId xmlns:a16="http://schemas.microsoft.com/office/drawing/2014/main" id="{776A79DD-88D3-493A-807D-65403522E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0724" y="2724150"/>
            <a:ext cx="5570551" cy="213788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14223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5400" dirty="0"/>
              <a:t>디바이스 제어</a:t>
            </a:r>
            <a:endParaRPr lang="ko-KR" altLang="en-US" sz="5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78732"/>
            <a:ext cx="7523617" cy="823912"/>
          </a:xfrm>
        </p:spPr>
        <p:txBody>
          <a:bodyPr rtlCol="0"/>
          <a:lstStyle/>
          <a:p>
            <a:r>
              <a:rPr lang="ko-KR" altLang="en-US" kern="0" dirty="0">
                <a:solidFill>
                  <a:srgbClr val="000000"/>
                </a:solidFill>
              </a:rPr>
              <a:t>센서 동작</a:t>
            </a:r>
            <a:endParaRPr lang="ko-KR" altLang="en-US" b="1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40062FC-83D2-1EAB-EEB7-E49C51751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88EB6324-7A8D-4F66-A766-D4209C61AB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r="48180"/>
          <a:stretch/>
        </p:blipFill>
        <p:spPr>
          <a:xfrm>
            <a:off x="1423353" y="2739772"/>
            <a:ext cx="2920048" cy="247992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F0FE06-0340-44AD-9BB3-038CDC080D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70880" y="1887759"/>
            <a:ext cx="5679580" cy="439874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99704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5400" dirty="0"/>
              <a:t>디바이스 제어</a:t>
            </a:r>
            <a:endParaRPr lang="ko-KR" altLang="en-US" sz="5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78732"/>
            <a:ext cx="7523617" cy="823912"/>
          </a:xfrm>
        </p:spPr>
        <p:txBody>
          <a:bodyPr rtlCol="0"/>
          <a:lstStyle/>
          <a:p>
            <a:r>
              <a:rPr lang="ko-KR" altLang="en-US" kern="0" dirty="0">
                <a:solidFill>
                  <a:srgbClr val="000000"/>
                </a:solidFill>
              </a:rPr>
              <a:t>웹서버에서 </a:t>
            </a:r>
            <a:r>
              <a:rPr lang="ko-KR" altLang="en-US" kern="0" dirty="0" err="1">
                <a:solidFill>
                  <a:srgbClr val="000000"/>
                </a:solidFill>
              </a:rPr>
              <a:t>라즈베리파이</a:t>
            </a:r>
            <a:r>
              <a:rPr lang="ko-KR" altLang="en-US" kern="0" dirty="0">
                <a:solidFill>
                  <a:srgbClr val="000000"/>
                </a:solidFill>
              </a:rPr>
              <a:t> 원격제어</a:t>
            </a:r>
            <a:endParaRPr lang="ko-KR" altLang="en-US" b="1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40062FC-83D2-1EAB-EEB7-E49C51751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D7056BE-146C-4A55-E139-8619B6A5B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978" y="2532852"/>
            <a:ext cx="9048043" cy="332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0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날짜 개체 틀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바닥글 개체 틀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pic>
        <p:nvPicPr>
          <p:cNvPr id="9" name="그림 개체 틀 8" descr="일몰 중인 산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그림 개체 틀 10" descr="일몰 중인 산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5" name="그림 개체 틀 14" descr="가까운 해질녘 하늘 아래에 있는 산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그림 개체 틀 12" descr="동이 트기 바로 전 밤 하늘 아래의 산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885" y="589975"/>
            <a:ext cx="5833872" cy="2276856"/>
          </a:xfrm>
        </p:spPr>
        <p:txBody>
          <a:bodyPr rtlCol="0"/>
          <a:lstStyle/>
          <a:p>
            <a:pPr algn="l" rtl="0"/>
            <a:r>
              <a:rPr lang="ko-KR" altLang="en-US" dirty="0"/>
              <a:t>목차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3885" y="3149921"/>
            <a:ext cx="5833872" cy="3118104"/>
          </a:xfrm>
        </p:spPr>
        <p:txBody>
          <a:bodyPr rtlCol="0">
            <a:normAutofit/>
          </a:bodyPr>
          <a:lstStyle/>
          <a:p>
            <a:pPr marL="514350" indent="-514350" algn="l" rtl="0">
              <a:buAutoNum type="arabicPeriod"/>
            </a:pPr>
            <a:r>
              <a:rPr lang="ko-KR" altLang="en-US" sz="2800" dirty="0"/>
              <a:t>데이터베이스 설계</a:t>
            </a:r>
            <a:endParaRPr lang="en-US" altLang="ko-KR" sz="2800" dirty="0"/>
          </a:p>
          <a:p>
            <a:pPr marL="514350" indent="-514350" algn="l" rtl="0">
              <a:buAutoNum type="arabicPeriod"/>
            </a:pPr>
            <a:endParaRPr lang="en-US" altLang="ko-KR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rtl="0"/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통신 설계</a:t>
            </a:r>
            <a:endParaRPr lang="en-US" altLang="ko-KR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rtl="0"/>
            <a:endParaRPr lang="en-US" altLang="ko-KR" sz="2800" dirty="0"/>
          </a:p>
          <a:p>
            <a:pPr algn="l" rtl="0"/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제어</a:t>
            </a:r>
            <a:endParaRPr lang="en-US" altLang="ko-KR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설계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9358" y="1383219"/>
            <a:ext cx="4549775" cy="595888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개념적 논리적 설계</a:t>
            </a:r>
          </a:p>
        </p:txBody>
      </p:sp>
      <p:pic>
        <p:nvPicPr>
          <p:cNvPr id="1027" name="_x181310440">
            <a:extLst>
              <a:ext uri="{FF2B5EF4-FFF2-40B4-BE49-F238E27FC236}">
                <a16:creationId xmlns:a16="http://schemas.microsoft.com/office/drawing/2014/main" id="{EA03455A-F05A-8829-7DA8-E14A20BC2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783" y="1366139"/>
            <a:ext cx="5156688" cy="518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73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설계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9358" y="1383219"/>
            <a:ext cx="4549775" cy="595888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물리적 설계</a:t>
            </a:r>
          </a:p>
        </p:txBody>
      </p:sp>
      <p:pic>
        <p:nvPicPr>
          <p:cNvPr id="2049" name="_x252444344">
            <a:extLst>
              <a:ext uri="{FF2B5EF4-FFF2-40B4-BE49-F238E27FC236}">
                <a16:creationId xmlns:a16="http://schemas.microsoft.com/office/drawing/2014/main" id="{169B653B-C0F4-DED4-0C67-1AC90F6A8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133" y="1690688"/>
            <a:ext cx="5375275" cy="175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252444424">
            <a:extLst>
              <a:ext uri="{FF2B5EF4-FFF2-40B4-BE49-F238E27FC236}">
                <a16:creationId xmlns:a16="http://schemas.microsoft.com/office/drawing/2014/main" id="{00DC05F5-0958-284D-2A61-1769152FC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133" y="3755520"/>
            <a:ext cx="5411788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사각형: 잘린 한쪽 모서리 10">
            <a:extLst>
              <a:ext uri="{FF2B5EF4-FFF2-40B4-BE49-F238E27FC236}">
                <a16:creationId xmlns:a16="http://schemas.microsoft.com/office/drawing/2014/main" id="{9FC78FD4-5AC2-B73A-C7C7-6F0BEDCBBE94}"/>
              </a:ext>
            </a:extLst>
          </p:cNvPr>
          <p:cNvSpPr/>
          <p:nvPr/>
        </p:nvSpPr>
        <p:spPr>
          <a:xfrm>
            <a:off x="3099111" y="2271425"/>
            <a:ext cx="1879042" cy="595888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고딕"/>
              </a:rPr>
              <a:t>유저</a:t>
            </a:r>
          </a:p>
        </p:txBody>
      </p:sp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F80001D6-5A8E-4C75-51A7-6D5352E004F0}"/>
              </a:ext>
            </a:extLst>
          </p:cNvPr>
          <p:cNvSpPr/>
          <p:nvPr/>
        </p:nvSpPr>
        <p:spPr>
          <a:xfrm>
            <a:off x="3099111" y="4733926"/>
            <a:ext cx="1879042" cy="595888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유저 보유식물</a:t>
            </a:r>
          </a:p>
        </p:txBody>
      </p:sp>
    </p:spTree>
    <p:extLst>
      <p:ext uri="{BB962C8B-B14F-4D97-AF65-F5344CB8AC3E}">
        <p14:creationId xmlns:p14="http://schemas.microsoft.com/office/powerpoint/2010/main" val="251120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설계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9358" y="1383219"/>
            <a:ext cx="4549775" cy="595888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물리적 설계</a:t>
            </a:r>
          </a:p>
        </p:txBody>
      </p:sp>
      <p:sp>
        <p:nvSpPr>
          <p:cNvPr id="11" name="사각형: 잘린 한쪽 모서리 10">
            <a:extLst>
              <a:ext uri="{FF2B5EF4-FFF2-40B4-BE49-F238E27FC236}">
                <a16:creationId xmlns:a16="http://schemas.microsoft.com/office/drawing/2014/main" id="{9FC78FD4-5AC2-B73A-C7C7-6F0BEDCBBE94}"/>
              </a:ext>
            </a:extLst>
          </p:cNvPr>
          <p:cNvSpPr/>
          <p:nvPr/>
        </p:nvSpPr>
        <p:spPr>
          <a:xfrm>
            <a:off x="3099111" y="2271425"/>
            <a:ext cx="1879042" cy="595888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고딕"/>
              </a:rPr>
              <a:t>일기장</a:t>
            </a:r>
          </a:p>
        </p:txBody>
      </p:sp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F80001D6-5A8E-4C75-51A7-6D5352E004F0}"/>
              </a:ext>
            </a:extLst>
          </p:cNvPr>
          <p:cNvSpPr/>
          <p:nvPr/>
        </p:nvSpPr>
        <p:spPr>
          <a:xfrm>
            <a:off x="3099111" y="4733926"/>
            <a:ext cx="1879042" cy="595888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식물 도감</a:t>
            </a:r>
          </a:p>
        </p:txBody>
      </p:sp>
      <p:pic>
        <p:nvPicPr>
          <p:cNvPr id="3073" name="_x252444584">
            <a:extLst>
              <a:ext uri="{FF2B5EF4-FFF2-40B4-BE49-F238E27FC236}">
                <a16:creationId xmlns:a16="http://schemas.microsoft.com/office/drawing/2014/main" id="{9EFBD6A9-10C5-FC33-8182-9E1E21C98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398" y="1816100"/>
            <a:ext cx="5002213" cy="150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252444584">
            <a:extLst>
              <a:ext uri="{FF2B5EF4-FFF2-40B4-BE49-F238E27FC236}">
                <a16:creationId xmlns:a16="http://schemas.microsoft.com/office/drawing/2014/main" id="{0E08F9D9-7AA0-4708-48F2-86C28F1AA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223" y="4501645"/>
            <a:ext cx="5005388" cy="106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105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설계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9358" y="1383219"/>
            <a:ext cx="4549775" cy="595888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물리적 설계</a:t>
            </a:r>
          </a:p>
        </p:txBody>
      </p:sp>
      <p:sp>
        <p:nvSpPr>
          <p:cNvPr id="11" name="사각형: 잘린 한쪽 모서리 10">
            <a:extLst>
              <a:ext uri="{FF2B5EF4-FFF2-40B4-BE49-F238E27FC236}">
                <a16:creationId xmlns:a16="http://schemas.microsoft.com/office/drawing/2014/main" id="{9FC78FD4-5AC2-B73A-C7C7-6F0BEDCBBE94}"/>
              </a:ext>
            </a:extLst>
          </p:cNvPr>
          <p:cNvSpPr/>
          <p:nvPr/>
        </p:nvSpPr>
        <p:spPr>
          <a:xfrm>
            <a:off x="3099111" y="2494032"/>
            <a:ext cx="1879042" cy="595888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고딕"/>
              </a:rPr>
              <a:t>커뮤니티 게시글</a:t>
            </a:r>
          </a:p>
        </p:txBody>
      </p:sp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F80001D6-5A8E-4C75-51A7-6D5352E004F0}"/>
              </a:ext>
            </a:extLst>
          </p:cNvPr>
          <p:cNvSpPr/>
          <p:nvPr/>
        </p:nvSpPr>
        <p:spPr>
          <a:xfrm>
            <a:off x="3099111" y="4733926"/>
            <a:ext cx="1879042" cy="595888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커뮤니티 댓글</a:t>
            </a:r>
          </a:p>
        </p:txBody>
      </p:sp>
      <p:pic>
        <p:nvPicPr>
          <p:cNvPr id="4097" name="_x252444344">
            <a:extLst>
              <a:ext uri="{FF2B5EF4-FFF2-40B4-BE49-F238E27FC236}">
                <a16:creationId xmlns:a16="http://schemas.microsoft.com/office/drawing/2014/main" id="{2AAC35ED-D01A-C694-AC6F-B1A1C0546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566" y="1858526"/>
            <a:ext cx="4948238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7248C0-1DAB-0780-B32A-DD1008224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_x252444344">
            <a:extLst>
              <a:ext uri="{FF2B5EF4-FFF2-40B4-BE49-F238E27FC236}">
                <a16:creationId xmlns:a16="http://schemas.microsoft.com/office/drawing/2014/main" id="{0CD9CC46-596C-9FAC-3DDA-69BB048D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416" y="4196845"/>
            <a:ext cx="5005388" cy="167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96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1ADAB-D6C8-F1B6-7A30-60D1C91C4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EAB35-B10A-2968-0AF9-76A7C29B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설계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A5C295-E690-CBC0-5ACA-93DC716CF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9358" y="1383219"/>
            <a:ext cx="4549775" cy="595888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생성 구문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5A6A1B-EB31-387B-6914-9EBF770B5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B3B2C1-59E6-ECDF-E2AD-96958396E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2616708"/>
            <a:ext cx="5325219" cy="41457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F57A6A4-6E23-BD05-0CF3-AAA599DCD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471" y="2900487"/>
            <a:ext cx="5169340" cy="269101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50EE8D3-522E-909A-8E3F-833DA18F351D}"/>
              </a:ext>
            </a:extLst>
          </p:cNvPr>
          <p:cNvSpPr/>
          <p:nvPr/>
        </p:nvSpPr>
        <p:spPr>
          <a:xfrm>
            <a:off x="1533100" y="2123090"/>
            <a:ext cx="3342290" cy="4936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Users Table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55DDBB-4E96-C54F-8A37-6C2174D3083E}"/>
              </a:ext>
            </a:extLst>
          </p:cNvPr>
          <p:cNvSpPr/>
          <p:nvPr/>
        </p:nvSpPr>
        <p:spPr>
          <a:xfrm>
            <a:off x="7653996" y="2123090"/>
            <a:ext cx="3342290" cy="4936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Plants 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8084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55BD1-6F04-F4E0-DAC0-9D40B9BB5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56B3B-FB95-981E-E51B-6267E050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설계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EF2FD8-BD12-F484-8EDF-185F8B9BF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9358" y="1383219"/>
            <a:ext cx="4549775" cy="595888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생성 구문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CE8C6E-2D23-B3A3-C104-37C6DFE53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4B0A09-D09F-896A-77F5-34FA84953BC5}"/>
              </a:ext>
            </a:extLst>
          </p:cNvPr>
          <p:cNvSpPr/>
          <p:nvPr/>
        </p:nvSpPr>
        <p:spPr>
          <a:xfrm>
            <a:off x="1533100" y="2055813"/>
            <a:ext cx="3342290" cy="4936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Users_Plant</a:t>
            </a:r>
            <a:r>
              <a:rPr lang="en-US" altLang="ko-KR" dirty="0"/>
              <a:t> Table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80E843-FAD6-21B9-E884-E779C7F78054}"/>
              </a:ext>
            </a:extLst>
          </p:cNvPr>
          <p:cNvSpPr/>
          <p:nvPr/>
        </p:nvSpPr>
        <p:spPr>
          <a:xfrm>
            <a:off x="7548891" y="2055813"/>
            <a:ext cx="3342290" cy="4936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Diary Table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238B99-2882-DDA7-F4CB-F009CCEC8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93" y="2717567"/>
            <a:ext cx="5243907" cy="41109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8DD7D6E-B991-CE66-D718-64B06A7BA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583" y="2760690"/>
            <a:ext cx="5701115" cy="313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9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69FF6-564A-9611-BDAC-59DE4365F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960B6-199F-E15A-DB14-6CDD5C59D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설계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D83267-C91D-B670-BA5D-76FA16F84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9358" y="1383219"/>
            <a:ext cx="4549775" cy="595888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생성 구문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50BEF3-B2F4-4CB5-AA2A-CDDEA334A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4D49D1-202E-D465-00D1-9342FCFC1DD0}"/>
              </a:ext>
            </a:extLst>
          </p:cNvPr>
          <p:cNvSpPr/>
          <p:nvPr/>
        </p:nvSpPr>
        <p:spPr>
          <a:xfrm>
            <a:off x="1533100" y="2210889"/>
            <a:ext cx="3342290" cy="4936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CMPost</a:t>
            </a:r>
            <a:r>
              <a:rPr lang="en-US" altLang="ko-KR" dirty="0"/>
              <a:t> Table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5887B1-63E3-2B09-82C5-0A84798E13AA}"/>
              </a:ext>
            </a:extLst>
          </p:cNvPr>
          <p:cNvSpPr/>
          <p:nvPr/>
        </p:nvSpPr>
        <p:spPr>
          <a:xfrm>
            <a:off x="7653996" y="2123090"/>
            <a:ext cx="3342290" cy="4936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CMComment</a:t>
            </a:r>
            <a:r>
              <a:rPr lang="en-US" altLang="ko-KR" dirty="0"/>
              <a:t> Table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379BA3-C389-BAFD-44D4-1429C2C78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2905126"/>
            <a:ext cx="5466419" cy="36664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94C99D-F000-B996-B61B-657FAC7FC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044" y="2905126"/>
            <a:ext cx="5625027" cy="34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7652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3_TF89338750_Win32.potx" id="{700DB809-292A-4B13-B444-555C3CA3BAF9}" vid="{A356E11F-EA95-4991-AC6F-0A9671DA64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{7A238172-0F6F-4F55-8772-872271FE3474}tf89338750_win32</Template>
  <TotalTime>90</TotalTime>
  <Words>341</Words>
  <Application>Microsoft Office PowerPoint</Application>
  <PresentationFormat>와이드스크린</PresentationFormat>
  <Paragraphs>87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맑은고딕</vt:lpstr>
      <vt:lpstr>휴먼명조</vt:lpstr>
      <vt:lpstr>Arial</vt:lpstr>
      <vt:lpstr>Univers</vt:lpstr>
      <vt:lpstr>GradientUnivers</vt:lpstr>
      <vt:lpstr> 시스템 분석설계 프로젝트 M.G.M</vt:lpstr>
      <vt:lpstr>목차</vt:lpstr>
      <vt:lpstr>데이터베이스 설계</vt:lpstr>
      <vt:lpstr>데이터베이스 설계</vt:lpstr>
      <vt:lpstr>데이터베이스 설계</vt:lpstr>
      <vt:lpstr>데이터베이스 설계</vt:lpstr>
      <vt:lpstr>데이터베이스 설계</vt:lpstr>
      <vt:lpstr>데이터베이스 설계</vt:lpstr>
      <vt:lpstr>데이터베이스 설계</vt:lpstr>
      <vt:lpstr>통신 설계</vt:lpstr>
      <vt:lpstr>통신 설계</vt:lpstr>
      <vt:lpstr>통신 설계</vt:lpstr>
      <vt:lpstr>통신 설계</vt:lpstr>
      <vt:lpstr>디바이스 제어</vt:lpstr>
      <vt:lpstr>디바이스 제어</vt:lpstr>
      <vt:lpstr>디바이스 제어</vt:lpstr>
      <vt:lpstr>디바이스 제어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시스템 분석설계 프로젝트 M.G.M</dc:title>
  <dc:creator>정찬희</dc:creator>
  <cp:lastModifiedBy>김동헌</cp:lastModifiedBy>
  <cp:revision>6</cp:revision>
  <dcterms:created xsi:type="dcterms:W3CDTF">2024-05-21T12:31:03Z</dcterms:created>
  <dcterms:modified xsi:type="dcterms:W3CDTF">2024-05-29T01:42:33Z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