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24" r:id="rId3"/>
    <p:sldId id="266" r:id="rId4"/>
    <p:sldId id="267" r:id="rId5"/>
    <p:sldId id="268" r:id="rId6"/>
    <p:sldId id="330" r:id="rId7"/>
    <p:sldId id="358" r:id="rId8"/>
    <p:sldId id="354" r:id="rId9"/>
    <p:sldId id="355" r:id="rId10"/>
    <p:sldId id="405" r:id="rId11"/>
    <p:sldId id="406" r:id="rId12"/>
    <p:sldId id="407" r:id="rId13"/>
    <p:sldId id="331" r:id="rId14"/>
    <p:sldId id="332" r:id="rId15"/>
    <p:sldId id="356" r:id="rId16"/>
    <p:sldId id="408" r:id="rId17"/>
    <p:sldId id="393" r:id="rId18"/>
    <p:sldId id="399" r:id="rId19"/>
    <p:sldId id="400" r:id="rId20"/>
    <p:sldId id="336" r:id="rId21"/>
    <p:sldId id="337" r:id="rId22"/>
    <p:sldId id="409" r:id="rId23"/>
    <p:sldId id="338" r:id="rId24"/>
    <p:sldId id="401" r:id="rId25"/>
    <p:sldId id="339" r:id="rId26"/>
    <p:sldId id="394" r:id="rId27"/>
    <p:sldId id="367" r:id="rId28"/>
    <p:sldId id="368" r:id="rId29"/>
    <p:sldId id="392" r:id="rId30"/>
    <p:sldId id="369" r:id="rId31"/>
    <p:sldId id="387" r:id="rId32"/>
    <p:sldId id="388" r:id="rId33"/>
    <p:sldId id="403" r:id="rId34"/>
    <p:sldId id="373" r:id="rId35"/>
    <p:sldId id="374" r:id="rId36"/>
    <p:sldId id="411" r:id="rId37"/>
    <p:sldId id="376" r:id="rId38"/>
    <p:sldId id="389" r:id="rId39"/>
    <p:sldId id="378" r:id="rId40"/>
    <p:sldId id="379" r:id="rId41"/>
    <p:sldId id="381" r:id="rId42"/>
    <p:sldId id="397" r:id="rId43"/>
    <p:sldId id="382" r:id="rId44"/>
    <p:sldId id="259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24" autoAdjust="0"/>
    <p:restoredTop sz="78769" autoAdjust="0"/>
  </p:normalViewPr>
  <p:slideViewPr>
    <p:cSldViewPr>
      <p:cViewPr varScale="1">
        <p:scale>
          <a:sx n="53" d="100"/>
          <a:sy n="53" d="100"/>
        </p:scale>
        <p:origin x="-137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* 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页面中不需要创建，直接使用的对象 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* 一共有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个： 变量名 真实类型 作用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zh-CN" altLang="en-US" dirty="0" smtClean="0"/>
              <a:t>  * </a:t>
            </a:r>
            <a:r>
              <a:rPr lang="en-US" altLang="zh-CN" dirty="0" smtClean="0"/>
              <a:t>pageContext PageContext </a:t>
            </a:r>
            <a:r>
              <a:rPr lang="zh-CN" altLang="en-US" dirty="0" smtClean="0"/>
              <a:t>当前页面共享数据，还可以获取其他八个内置对象 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* </a:t>
            </a:r>
            <a:r>
              <a:rPr lang="en-US" altLang="zh-CN" dirty="0" smtClean="0"/>
              <a:t>request HttpServletRequest </a:t>
            </a:r>
            <a:r>
              <a:rPr lang="zh-CN" altLang="en-US" dirty="0" smtClean="0"/>
              <a:t>一次请求访问的多个资源</a:t>
            </a:r>
            <a:r>
              <a:rPr lang="en-US" altLang="zh-CN" dirty="0" smtClean="0"/>
              <a:t>(</a:t>
            </a:r>
            <a:r>
              <a:rPr lang="zh-CN" altLang="en-US" dirty="0" smtClean="0"/>
              <a:t>转发</a:t>
            </a:r>
            <a:r>
              <a:rPr lang="en-US" altLang="zh-CN" dirty="0" smtClean="0"/>
              <a:t>) </a:t>
            </a:r>
          </a:p>
          <a:p>
            <a:pPr marL="228600" indent="-228600">
              <a:buNone/>
            </a:pPr>
            <a:r>
              <a:rPr lang="en-US" altLang="zh-CN" dirty="0" smtClean="0"/>
              <a:t>  * session HttpSession </a:t>
            </a:r>
            <a:r>
              <a:rPr lang="zh-CN" altLang="en-US" dirty="0" smtClean="0"/>
              <a:t>一次会话的多个请求间 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* </a:t>
            </a:r>
            <a:r>
              <a:rPr lang="en-US" altLang="zh-CN" dirty="0" smtClean="0"/>
              <a:t>application ServletContext </a:t>
            </a:r>
            <a:r>
              <a:rPr lang="zh-CN" altLang="en-US" dirty="0" smtClean="0"/>
              <a:t>所有用户间共享数据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 * </a:t>
            </a:r>
            <a:r>
              <a:rPr lang="en-US" altLang="zh-CN" dirty="0" smtClean="0"/>
              <a:t>response HttpServletResponse </a:t>
            </a:r>
            <a:r>
              <a:rPr lang="zh-CN" altLang="en-US" dirty="0" smtClean="0"/>
              <a:t>响应对象 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* </a:t>
            </a:r>
            <a:r>
              <a:rPr lang="en-US" altLang="zh-CN" dirty="0" smtClean="0"/>
              <a:t>page Object </a:t>
            </a:r>
            <a:r>
              <a:rPr lang="zh-CN" altLang="en-US" dirty="0" smtClean="0"/>
              <a:t>当前页面</a:t>
            </a:r>
            <a:r>
              <a:rPr lang="en-US" altLang="zh-CN" dirty="0" smtClean="0"/>
              <a:t>(Servlet)</a:t>
            </a:r>
            <a:r>
              <a:rPr lang="zh-CN" altLang="en-US" dirty="0" smtClean="0"/>
              <a:t>的对象 </a:t>
            </a:r>
            <a:r>
              <a:rPr lang="en-US" altLang="zh-CN" dirty="0" smtClean="0"/>
              <a:t>this </a:t>
            </a:r>
          </a:p>
          <a:p>
            <a:pPr marL="228600" indent="-228600">
              <a:buNone/>
            </a:pPr>
            <a:r>
              <a:rPr lang="en-US" altLang="zh-CN" dirty="0" smtClean="0"/>
              <a:t>  * out JspWriter </a:t>
            </a:r>
            <a:r>
              <a:rPr lang="zh-CN" altLang="en-US" dirty="0" smtClean="0"/>
              <a:t>输出对象，数据输出到页面上 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* </a:t>
            </a:r>
            <a:r>
              <a:rPr lang="en-US" altLang="zh-CN" dirty="0" smtClean="0"/>
              <a:t>config ServletConfig Servlet</a:t>
            </a:r>
            <a:r>
              <a:rPr lang="zh-CN" altLang="en-US" dirty="0" smtClean="0"/>
              <a:t>的配置对象 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* </a:t>
            </a:r>
            <a:r>
              <a:rPr lang="en-US" altLang="zh-CN" dirty="0" smtClean="0"/>
              <a:t>exception Throwable </a:t>
            </a:r>
            <a:r>
              <a:rPr lang="zh-CN" altLang="en-US" dirty="0" smtClean="0"/>
              <a:t>异常对象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r>
              <a:rPr lang="en-US" altLang="zh-CN" dirty="0" smtClean="0"/>
              <a:t>MVC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，模型。</a:t>
            </a:r>
            <a:r>
              <a:rPr lang="en-US" altLang="zh-CN" dirty="0" smtClean="0"/>
              <a:t>JavaBean * </a:t>
            </a:r>
            <a:r>
              <a:rPr lang="zh-CN" altLang="en-US" dirty="0" smtClean="0"/>
              <a:t>完成具体的业务操作，如：查询数据库，封装对象 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V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，视图。</a:t>
            </a:r>
            <a:r>
              <a:rPr lang="en-US" altLang="zh-CN" dirty="0" smtClean="0"/>
              <a:t>JSP * </a:t>
            </a:r>
            <a:r>
              <a:rPr lang="zh-CN" altLang="en-US" dirty="0" smtClean="0"/>
              <a:t>展示数据 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，控制器。</a:t>
            </a:r>
            <a:r>
              <a:rPr lang="en-US" altLang="zh-CN" dirty="0" smtClean="0"/>
              <a:t>Servlet * </a:t>
            </a:r>
            <a:r>
              <a:rPr lang="zh-CN" altLang="en-US" dirty="0" smtClean="0"/>
              <a:t>获取用户的输入 * 调用模型 * 将数据交给视图进行展示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121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121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zh-CN" dirty="0" smtClean="0"/>
              <a:t>web</a:t>
            </a:r>
            <a:r>
              <a:rPr lang="zh-CN" altLang="en-US" dirty="0" smtClean="0"/>
              <a:t>界面层</a:t>
            </a:r>
            <a:r>
              <a:rPr lang="en-US" altLang="zh-CN" dirty="0" smtClean="0"/>
              <a:t>(</a:t>
            </a:r>
            <a:r>
              <a:rPr lang="zh-CN" altLang="en-US" dirty="0" smtClean="0"/>
              <a:t>表示层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：用户看的得界面。用户可以通过界面上的组件和服务器进行交互 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service</a:t>
            </a:r>
            <a:r>
              <a:rPr lang="zh-CN" altLang="en-US" dirty="0" smtClean="0"/>
              <a:t>业务逻辑层：处理业务逻辑的。 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dao</a:t>
            </a:r>
            <a:r>
              <a:rPr lang="zh-CN" altLang="en-US" dirty="0" smtClean="0"/>
              <a:t>数据访问层：操作数据存储文件。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275274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* 作用：用于配置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页面，导入资源文件 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* 格式： </a:t>
            </a:r>
            <a:r>
              <a:rPr lang="en-US" altLang="zh-CN" dirty="0" smtClean="0"/>
              <a:t>&lt;%@ </a:t>
            </a:r>
            <a:r>
              <a:rPr lang="zh-CN" altLang="en-US" dirty="0" smtClean="0"/>
              <a:t>指令名称 属性名</a:t>
            </a:r>
            <a:r>
              <a:rPr lang="en-US" altLang="zh-CN" dirty="0" smtClean="0"/>
              <a:t>1=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1 </a:t>
            </a:r>
            <a:r>
              <a:rPr lang="zh-CN" altLang="en-US" dirty="0" smtClean="0"/>
              <a:t>属性名</a:t>
            </a:r>
            <a:r>
              <a:rPr lang="en-US" altLang="zh-CN" dirty="0" smtClean="0"/>
              <a:t>2=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2 ... %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_JSP_&#27880;&#37322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_JSP_&#20869;&#32622;&#23545;&#35937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_MVC_jsp&#28436;&#21464;&#21382;&#21490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_MVC_&#35814;&#35299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_EL_&#27010;&#36848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_EL_&#36816;&#31639;&#31526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_EL_&#33719;&#21462;&#22495;&#20013;&#23384;&#20648;&#30340;&#20540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_EL_&#33719;&#21462;&#22495;&#20013;&#23384;&#20648;&#30340;&#20540;_&#23545;&#35937;&#20540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_EL_&#33719;&#21462;&#22495;&#20013;&#23384;&#20648;&#30340;&#20540;_List&#38598;&#21512;&amp;Map&#38598;&#21512;&#20540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_EL_empty&#36816;&#31639;&#31526;&amp;&#38544;&#24335;&#23545;&#35937;pageContext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_JSTL_&#27010;&#36848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_JSTL_&#24120;&#29992;&#26631;&#31614;_if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_JSTL_&#24120;&#29992;&#26631;&#31614;_choose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_JSTL_&#24120;&#29992;&#26631;&#31614;_foreach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9_JSTL_&#32451;&#20064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0_&#19977;&#23618;&#26550;&#26500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1_&#26696;&#20363;_&#38656;&#27714;&#20998;&#26512;&amp;&#35774;&#35745;.av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2_&#26696;&#20363;_&#29615;&#22659;&#25645;&#24314;.avi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3_&#26696;&#20363;_&#21015;&#34920;&#26597;&#35810;_&#20998;&#26512;.av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4_&#26696;&#20363;_&#21015;&#34920;&#26597;&#35810;_&#20195;&#30721;&#23454;&#29616;1.avi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5_&#26696;&#20363;_&#21015;&#34920;&#26597;&#35810;_&#20195;&#30721;&#23454;&#29616;2.avi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_&#20170;&#26085;&#20869;&#234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_JSP_&#25351;&#20196;_&#27010;&#36848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_JSP_&#25351;&#20196;_page&#25351;&#20196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_JSP_&#25351;&#20196;_include&amp;taglib&#25351;&#20196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97381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Day17_EL&amp;JSTL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925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,java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自身注释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JSP_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925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的九大内置对象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JSP_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内置对象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内置对象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的九大内置对象是什么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4" y="1800000"/>
            <a:ext cx="56350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MVC_jsp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演变历史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获取域中存储的值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的发展历史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MVC_jsp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演变历史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Jsp</a:t>
            </a:r>
            <a:r>
              <a:rPr lang="zh-CN" altLang="en-US" dirty="0" smtClean="0">
                <a:solidFill>
                  <a:schemeClr val="bg1"/>
                </a:solidFill>
              </a:rPr>
              <a:t>两种开发模式和</a:t>
            </a:r>
            <a:r>
              <a:rPr lang="en-US" altLang="zh-CN" dirty="0" smtClean="0">
                <a:solidFill>
                  <a:schemeClr val="bg1"/>
                </a:solidFill>
              </a:rPr>
              <a:t>MVC</a:t>
            </a:r>
            <a:r>
              <a:rPr lang="zh-CN" altLang="en-US" dirty="0" smtClean="0">
                <a:solidFill>
                  <a:schemeClr val="bg1"/>
                </a:solidFill>
              </a:rPr>
              <a:t>的联系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m,v,c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分别表示什么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详解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具体作用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：算术运算符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较运算符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获取域对象保存的值语法介绍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获取域中存储的值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28"/>
          <p:cNvSpPr txBox="1"/>
          <p:nvPr/>
        </p:nvSpPr>
        <p:spPr>
          <a:xfrm>
            <a:off x="611560" y="1628800"/>
            <a:ext cx="7848872" cy="3129692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MVC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javaEE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三层架构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握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jsp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的基本使用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够掌握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EL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的使用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JSTL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的使用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262651" y="486498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196184" y="1832839"/>
            <a:ext cx="52436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获取域中存储的值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对象值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获取域中存储的值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_List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&amp;Map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集合值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EL_empty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隐式对象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pageContext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96184" y="1806231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06687" y="1762143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53" name="圆角矩形 52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66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象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属性名称获取对象中值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获取域中存储的值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象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31" y="3664807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获取域中存储的值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对象值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习获取对象中的值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通过下标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获取值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获取域中存储的值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_List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&amp;Map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集合值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54" y="36322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获取域中存储的值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_List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&amp;Map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集合值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习获取集合中的值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的具体使用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EL_empty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隐式对象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pageContext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9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9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_if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_choose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_foreach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标签进行条件判断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_if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_if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15816" y="2420888"/>
            <a:ext cx="544649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/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33982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8"/>
          <p:cNvSpPr txBox="1"/>
          <p:nvPr/>
        </p:nvSpPr>
        <p:spPr>
          <a:xfrm>
            <a:off x="611560" y="1628800"/>
            <a:ext cx="2033229" cy="1898586"/>
          </a:xfrm>
          <a:prstGeom prst="rect">
            <a:avLst/>
          </a:prstGeom>
          <a:noFill/>
          <a:ln>
            <a:noFill/>
          </a:ln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JSP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MVC</a:t>
            </a:r>
            <a:r>
              <a:rPr lang="zh-CN" altLang="en-US" sz="2000" dirty="0" smtClean="0"/>
              <a:t>开发模式 </a:t>
            </a:r>
            <a:endParaRPr lang="en-US" altLang="zh-CN" sz="2000" dirty="0" smtClean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EL</a:t>
            </a:r>
            <a:r>
              <a:rPr lang="zh-CN" altLang="en-US" sz="2000" dirty="0" smtClean="0"/>
              <a:t>表达式 </a:t>
            </a:r>
            <a:endParaRPr lang="en-US" altLang="zh-CN" sz="2000" dirty="0" smtClean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JSTL</a:t>
            </a:r>
            <a:r>
              <a:rPr lang="zh-CN" altLang="en-US" sz="2000" dirty="0" smtClean="0"/>
              <a:t>标签 </a:t>
            </a:r>
            <a:endParaRPr lang="en-US" altLang="zh-CN" sz="2000" dirty="0" smtClean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三</a:t>
            </a:r>
            <a:r>
              <a:rPr lang="zh-CN" altLang="en-US" sz="2000" dirty="0" smtClean="0"/>
              <a:t>层架构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29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choose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 else if  ,if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,case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_choose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：遍历标签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_foreach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4179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_foreach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67294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的综合使用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4179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2060848"/>
            <a:ext cx="58322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三层架构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：三层架构是什么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三层架构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javaEE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三层架构哪三层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67294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能前的需求分析和表设计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搭建项目环境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92173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列表查询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列表查询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列表查询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5552" y="1628800"/>
            <a:ext cx="37629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日内容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_page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_include&amp;taglib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JSP_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 JSP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内置对象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5552" y="1800000"/>
            <a:ext cx="6624920" cy="165600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1800000"/>
            <a:ext cx="1656000" cy="16560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列表查询功能的具体执行流程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6"/>
            <a:ext cx="9144000" cy="80371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列表查询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：列表查询功能的后台代码实现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列表查询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：前台页面遍历显示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列表查询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列表查询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习列表查询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学习目标：今日内容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81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的三大指令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掌握程度：记忆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三大指令是什么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的指令作用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格式是什么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指令设置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页面属性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_page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指令的属性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1625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925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实现静态包含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,taglib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引入标签库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JSP_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_include&amp;taglib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2151</Words>
  <Application>Microsoft Office PowerPoint</Application>
  <PresentationFormat>全屏显示(4:3)</PresentationFormat>
  <Paragraphs>393</Paragraphs>
  <Slides>44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幻灯片 1</vt:lpstr>
      <vt:lpstr>幻灯片 2</vt:lpstr>
      <vt:lpstr>幻灯片 3</vt:lpstr>
      <vt:lpstr>幻灯片 4</vt:lpstr>
      <vt:lpstr>1.1 主要内容概述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1885</cp:revision>
  <dcterms:created xsi:type="dcterms:W3CDTF">2015-06-29T07:19:00Z</dcterms:created>
  <dcterms:modified xsi:type="dcterms:W3CDTF">2018-07-08T17:16:01Z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