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8DD58-B958-47D3-9980-909B50F69120}"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4C520-2000-4AD7-84DC-FFAEA3E9ACD7}" type="slidenum">
              <a:rPr lang="en-IN" smtClean="0"/>
              <a:t>‹#›</a:t>
            </a:fld>
            <a:endParaRPr lang="en-IN"/>
          </a:p>
        </p:txBody>
      </p:sp>
    </p:spTree>
    <p:extLst>
      <p:ext uri="{BB962C8B-B14F-4D97-AF65-F5344CB8AC3E}">
        <p14:creationId xmlns:p14="http://schemas.microsoft.com/office/powerpoint/2010/main" val="115319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154C520-2000-4AD7-84DC-FFAEA3E9ACD7}" type="slidenum">
              <a:rPr lang="en-IN" smtClean="0"/>
              <a:t>8</a:t>
            </a:fld>
            <a:endParaRPr lang="en-IN"/>
          </a:p>
        </p:txBody>
      </p:sp>
    </p:spTree>
    <p:extLst>
      <p:ext uri="{BB962C8B-B14F-4D97-AF65-F5344CB8AC3E}">
        <p14:creationId xmlns:p14="http://schemas.microsoft.com/office/powerpoint/2010/main" val="3002456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E334-B46A-D711-7550-6C9112606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77D322-6118-DE91-133D-F71E191E1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3CFB90-CC88-11EB-2BB8-A6C996A9C9A3}"/>
              </a:ext>
            </a:extLst>
          </p:cNvPr>
          <p:cNvSpPr>
            <a:spLocks noGrp="1"/>
          </p:cNvSpPr>
          <p:nvPr>
            <p:ph type="dt" sz="half" idx="10"/>
          </p:nvPr>
        </p:nvSpPr>
        <p:spPr/>
        <p:txBody>
          <a:bodyPr/>
          <a:lstStyle/>
          <a:p>
            <a:fld id="{EA0C0817-A112-4847-8014-A94B7D2A4EA3}" type="datetime1">
              <a:rPr lang="en-US" smtClean="0"/>
              <a:t>3/27/2024</a:t>
            </a:fld>
            <a:endParaRPr lang="en-US" dirty="0"/>
          </a:p>
        </p:txBody>
      </p:sp>
      <p:sp>
        <p:nvSpPr>
          <p:cNvPr id="5" name="Footer Placeholder 4">
            <a:extLst>
              <a:ext uri="{FF2B5EF4-FFF2-40B4-BE49-F238E27FC236}">
                <a16:creationId xmlns:a16="http://schemas.microsoft.com/office/drawing/2014/main" id="{3C5EFA43-4741-6247-FDFE-4527D89E4F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245239-4F60-10AC-4A1E-97B267DE15D0}"/>
              </a:ext>
            </a:extLst>
          </p:cNvPr>
          <p:cNvSpPr>
            <a:spLocks noGrp="1"/>
          </p:cNvSpPr>
          <p:nvPr>
            <p:ph type="sldNum" sz="quarter" idx="12"/>
          </p:nvPr>
        </p:nvSpPr>
        <p:spPr/>
        <p:txBody>
          <a:bodyPr/>
          <a:lstStyle/>
          <a:p>
            <a:fld id="{34B7E4EF-A1BD-40F4-AB7B-04F084DD991D}" type="slidenum">
              <a:rPr lang="en-US" smtClean="0"/>
              <a:t>‹#›</a:t>
            </a:fld>
            <a:endParaRPr lang="en-US" dirty="0"/>
          </a:p>
        </p:txBody>
      </p:sp>
      <p:sp>
        <p:nvSpPr>
          <p:cNvPr id="7" name="flSlideMaster.Title SlideFooter" descr="Classification: Confidential Contains PII: No">
            <a:extLst>
              <a:ext uri="{FF2B5EF4-FFF2-40B4-BE49-F238E27FC236}">
                <a16:creationId xmlns:a16="http://schemas.microsoft.com/office/drawing/2014/main" id="{62E9C305-561B-82A0-60D3-02885AD5D74C}"/>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8782938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B0D8-6262-E289-874A-4D30B23C27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65F9A3-2822-33E3-C5FD-655E8CE1FD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7499E-86E0-2D02-61A4-183D8BDFFBF4}"/>
              </a:ext>
            </a:extLst>
          </p:cNvPr>
          <p:cNvSpPr>
            <a:spLocks noGrp="1"/>
          </p:cNvSpPr>
          <p:nvPr>
            <p:ph type="dt" sz="half" idx="10"/>
          </p:nvPr>
        </p:nvSpPr>
        <p:spPr/>
        <p:txBody>
          <a:bodyPr/>
          <a:lstStyle/>
          <a:p>
            <a:fld id="{134F40B7-36AB-4376-BE14-EF7004D79BB9}" type="datetime1">
              <a:rPr lang="en-US" smtClean="0"/>
              <a:t>3/27/2024</a:t>
            </a:fld>
            <a:endParaRPr lang="en-US"/>
          </a:p>
        </p:txBody>
      </p:sp>
      <p:sp>
        <p:nvSpPr>
          <p:cNvPr id="5" name="Footer Placeholder 4">
            <a:extLst>
              <a:ext uri="{FF2B5EF4-FFF2-40B4-BE49-F238E27FC236}">
                <a16:creationId xmlns:a16="http://schemas.microsoft.com/office/drawing/2014/main" id="{1BED24F6-9528-2E5C-1A2C-6721E3A77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265F6-4EA9-4C6C-6F57-42C59400AAD3}"/>
              </a:ext>
            </a:extLst>
          </p:cNvPr>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Title and Vertical TextFooter" descr="Classification: Confidential Contains PII: No">
            <a:extLst>
              <a:ext uri="{FF2B5EF4-FFF2-40B4-BE49-F238E27FC236}">
                <a16:creationId xmlns:a16="http://schemas.microsoft.com/office/drawing/2014/main" id="{2E4DCBD6-A5DD-6200-C3EE-B9724FEA1E63}"/>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354435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839E5-8832-561E-DF07-810E6E8A8B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94BB4-E18C-7F2B-2384-A0D52FC45D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84B3E-FE11-EF27-ADD0-E1ED1C78BBD8}"/>
              </a:ext>
            </a:extLst>
          </p:cNvPr>
          <p:cNvSpPr>
            <a:spLocks noGrp="1"/>
          </p:cNvSpPr>
          <p:nvPr>
            <p:ph type="dt" sz="half" idx="10"/>
          </p:nvPr>
        </p:nvSpPr>
        <p:spPr/>
        <p:txBody>
          <a:bodyPr/>
          <a:lstStyle/>
          <a:p>
            <a:fld id="{FF87CAB8-DCAE-46A5-AADA-B3FAD11A54E0}" type="datetime1">
              <a:rPr lang="en-US" smtClean="0"/>
              <a:t>3/27/2024</a:t>
            </a:fld>
            <a:endParaRPr lang="en-US"/>
          </a:p>
        </p:txBody>
      </p:sp>
      <p:sp>
        <p:nvSpPr>
          <p:cNvPr id="5" name="Footer Placeholder 4">
            <a:extLst>
              <a:ext uri="{FF2B5EF4-FFF2-40B4-BE49-F238E27FC236}">
                <a16:creationId xmlns:a16="http://schemas.microsoft.com/office/drawing/2014/main" id="{0E0A4883-B5AE-F37B-2329-546C8168F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E9E9D-C140-10BD-CED8-46AA58D2AEC4}"/>
              </a:ext>
            </a:extLst>
          </p:cNvPr>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Vertical Title and TextFooter" descr="Classification: Confidential Contains PII: No">
            <a:extLst>
              <a:ext uri="{FF2B5EF4-FFF2-40B4-BE49-F238E27FC236}">
                <a16:creationId xmlns:a16="http://schemas.microsoft.com/office/drawing/2014/main" id="{869138B9-5233-B5EB-F6D1-4B8C946C167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5935044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69B6-838E-AA21-49B9-FC9DB2898F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967265-13FA-D52F-140C-3E9BDF238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D9885-799A-01B7-1254-F65660E5388E}"/>
              </a:ext>
            </a:extLst>
          </p:cNvPr>
          <p:cNvSpPr>
            <a:spLocks noGrp="1"/>
          </p:cNvSpPr>
          <p:nvPr>
            <p:ph type="dt" sz="half" idx="10"/>
          </p:nvPr>
        </p:nvSpPr>
        <p:spPr/>
        <p:txBody>
          <a:bodyPr/>
          <a:lstStyle/>
          <a:p>
            <a:fld id="{7332B432-ACDA-4023-A761-2BAB76577B62}" type="datetime1">
              <a:rPr lang="en-US" smtClean="0"/>
              <a:t>3/27/2024</a:t>
            </a:fld>
            <a:endParaRPr lang="en-US"/>
          </a:p>
        </p:txBody>
      </p:sp>
      <p:sp>
        <p:nvSpPr>
          <p:cNvPr id="5" name="Footer Placeholder 4">
            <a:extLst>
              <a:ext uri="{FF2B5EF4-FFF2-40B4-BE49-F238E27FC236}">
                <a16:creationId xmlns:a16="http://schemas.microsoft.com/office/drawing/2014/main" id="{56B2BAAC-FE43-DBA6-DB51-DFB361E44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F6DE0-00F9-4DA0-DAE6-0FED79EF5178}"/>
              </a:ext>
            </a:extLst>
          </p:cNvPr>
          <p:cNvSpPr>
            <a:spLocks noGrp="1"/>
          </p:cNvSpPr>
          <p:nvPr>
            <p:ph type="sldNum" sz="quarter" idx="12"/>
          </p:nvPr>
        </p:nvSpPr>
        <p:spPr/>
        <p:txBody>
          <a:bodyPr/>
          <a:lstStyle/>
          <a:p>
            <a:fld id="{34B7E4EF-A1BD-40F4-AB7B-04F084DD991D}" type="slidenum">
              <a:rPr lang="en-US" smtClean="0"/>
              <a:t>‹#›</a:t>
            </a:fld>
            <a:endParaRPr lang="en-US"/>
          </a:p>
        </p:txBody>
      </p:sp>
      <p:sp>
        <p:nvSpPr>
          <p:cNvPr id="7" name="flSlideMaster.Title and ContentFooter" descr="Classification: Confidential Contains PII: No">
            <a:extLst>
              <a:ext uri="{FF2B5EF4-FFF2-40B4-BE49-F238E27FC236}">
                <a16:creationId xmlns:a16="http://schemas.microsoft.com/office/drawing/2014/main" id="{BFF835A4-E542-421C-20F0-5CBEF90E7DDA}"/>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5653821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C4C6-5F07-D9B5-DAD8-B75DB8B06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1C9DB5-C4ED-DF45-CEB4-A92AD8481A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3C644-FFAC-1839-8F7E-CB8BEFC51921}"/>
              </a:ext>
            </a:extLst>
          </p:cNvPr>
          <p:cNvSpPr>
            <a:spLocks noGrp="1"/>
          </p:cNvSpPr>
          <p:nvPr>
            <p:ph type="dt" sz="half" idx="10"/>
          </p:nvPr>
        </p:nvSpPr>
        <p:spPr/>
        <p:txBody>
          <a:bodyPr/>
          <a:lstStyle/>
          <a:p>
            <a:fld id="{D9C646AA-F36E-4540-911D-FFFC0A0EF24A}" type="datetime1">
              <a:rPr lang="en-US" smtClean="0"/>
              <a:t>3/27/2024</a:t>
            </a:fld>
            <a:endParaRPr lang="en-US" dirty="0"/>
          </a:p>
        </p:txBody>
      </p:sp>
      <p:sp>
        <p:nvSpPr>
          <p:cNvPr id="5" name="Footer Placeholder 4">
            <a:extLst>
              <a:ext uri="{FF2B5EF4-FFF2-40B4-BE49-F238E27FC236}">
                <a16:creationId xmlns:a16="http://schemas.microsoft.com/office/drawing/2014/main" id="{D2CF80A4-7227-4BD8-38B0-F880C063C5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5E1BC2-A6AA-668D-3C5C-B1A32A16F0A5}"/>
              </a:ext>
            </a:extLst>
          </p:cNvPr>
          <p:cNvSpPr>
            <a:spLocks noGrp="1"/>
          </p:cNvSpPr>
          <p:nvPr>
            <p:ph type="sldNum" sz="quarter" idx="12"/>
          </p:nvPr>
        </p:nvSpPr>
        <p:spPr/>
        <p:txBody>
          <a:bodyPr/>
          <a:lstStyle/>
          <a:p>
            <a:fld id="{34B7E4EF-A1BD-40F4-AB7B-04F084DD991D}" type="slidenum">
              <a:rPr lang="en-US" smtClean="0"/>
              <a:t>‹#›</a:t>
            </a:fld>
            <a:endParaRPr lang="en-US" dirty="0"/>
          </a:p>
        </p:txBody>
      </p:sp>
      <p:sp>
        <p:nvSpPr>
          <p:cNvPr id="7" name="flSlideMaster.Section HeaderFooter" descr="Classification: Confidential Contains PII: No">
            <a:extLst>
              <a:ext uri="{FF2B5EF4-FFF2-40B4-BE49-F238E27FC236}">
                <a16:creationId xmlns:a16="http://schemas.microsoft.com/office/drawing/2014/main" id="{AE6BF806-73B7-7775-A92B-53C431220E0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9003690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CEF3-E248-AF0E-804F-39346D5C1C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8DCFA1-7440-5FB7-F713-9130633812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07EFD-F9E1-36F2-3F64-8CC58B26DF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0D13CA-E947-F437-CE30-7FAAE234965B}"/>
              </a:ext>
            </a:extLst>
          </p:cNvPr>
          <p:cNvSpPr>
            <a:spLocks noGrp="1"/>
          </p:cNvSpPr>
          <p:nvPr>
            <p:ph type="dt" sz="half" idx="10"/>
          </p:nvPr>
        </p:nvSpPr>
        <p:spPr/>
        <p:txBody>
          <a:bodyPr/>
          <a:lstStyle/>
          <a:p>
            <a:fld id="{69186D26-FA5F-4637-B602-B7C2DC34CFD4}" type="datetime1">
              <a:rPr lang="en-US" smtClean="0"/>
              <a:t>3/27/2024</a:t>
            </a:fld>
            <a:endParaRPr lang="en-US"/>
          </a:p>
        </p:txBody>
      </p:sp>
      <p:sp>
        <p:nvSpPr>
          <p:cNvPr id="6" name="Footer Placeholder 5">
            <a:extLst>
              <a:ext uri="{FF2B5EF4-FFF2-40B4-BE49-F238E27FC236}">
                <a16:creationId xmlns:a16="http://schemas.microsoft.com/office/drawing/2014/main" id="{E6A543ED-FB0B-BF1F-C31A-990B7463E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FCAA6-0A50-DD80-1F3C-181B136E247D}"/>
              </a:ext>
            </a:extLst>
          </p:cNvPr>
          <p:cNvSpPr>
            <a:spLocks noGrp="1"/>
          </p:cNvSpPr>
          <p:nvPr>
            <p:ph type="sldNum" sz="quarter" idx="12"/>
          </p:nvPr>
        </p:nvSpPr>
        <p:spPr/>
        <p:txBody>
          <a:bodyPr/>
          <a:lstStyle/>
          <a:p>
            <a:fld id="{34B7E4EF-A1BD-40F4-AB7B-04F084DD991D}" type="slidenum">
              <a:rPr lang="en-US" smtClean="0"/>
              <a:t>‹#›</a:t>
            </a:fld>
            <a:endParaRPr lang="en-US"/>
          </a:p>
        </p:txBody>
      </p:sp>
      <p:sp>
        <p:nvSpPr>
          <p:cNvPr id="8" name="flSlideMaster.Two ContentFooter" descr="Classification: Confidential Contains PII: No">
            <a:extLst>
              <a:ext uri="{FF2B5EF4-FFF2-40B4-BE49-F238E27FC236}">
                <a16:creationId xmlns:a16="http://schemas.microsoft.com/office/drawing/2014/main" id="{7B4BF6FB-ADD0-AFB0-8781-31288214F5B1}"/>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400213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164E-183A-B81F-7101-0937B11AB0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C35162-D01E-1C78-70DB-00A1C3B78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77E1C3-593A-EDE5-4FFB-902CF8AA1D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DDCB6B-F6E8-2CF1-CB1A-BE9E13334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32AD0-377F-EEBB-B693-BA9EB9176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646482-F731-C11D-A7E8-2418251AEA7D}"/>
              </a:ext>
            </a:extLst>
          </p:cNvPr>
          <p:cNvSpPr>
            <a:spLocks noGrp="1"/>
          </p:cNvSpPr>
          <p:nvPr>
            <p:ph type="dt" sz="half" idx="10"/>
          </p:nvPr>
        </p:nvSpPr>
        <p:spPr/>
        <p:txBody>
          <a:bodyPr/>
          <a:lstStyle/>
          <a:p>
            <a:fld id="{8A7F15D8-96D1-4781-BC50-CA8A088B2FE4}" type="datetime1">
              <a:rPr lang="en-US" smtClean="0"/>
              <a:t>3/27/2024</a:t>
            </a:fld>
            <a:endParaRPr lang="en-US"/>
          </a:p>
        </p:txBody>
      </p:sp>
      <p:sp>
        <p:nvSpPr>
          <p:cNvPr id="8" name="Footer Placeholder 7">
            <a:extLst>
              <a:ext uri="{FF2B5EF4-FFF2-40B4-BE49-F238E27FC236}">
                <a16:creationId xmlns:a16="http://schemas.microsoft.com/office/drawing/2014/main" id="{0A8C4F12-5612-23BC-3BA4-F84459F781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CBE0A4-00B0-42B0-B011-006225C1C1AD}"/>
              </a:ext>
            </a:extLst>
          </p:cNvPr>
          <p:cNvSpPr>
            <a:spLocks noGrp="1"/>
          </p:cNvSpPr>
          <p:nvPr>
            <p:ph type="sldNum" sz="quarter" idx="12"/>
          </p:nvPr>
        </p:nvSpPr>
        <p:spPr/>
        <p:txBody>
          <a:bodyPr/>
          <a:lstStyle/>
          <a:p>
            <a:fld id="{34B7E4EF-A1BD-40F4-AB7B-04F084DD991D}" type="slidenum">
              <a:rPr lang="en-US" smtClean="0"/>
              <a:t>‹#›</a:t>
            </a:fld>
            <a:endParaRPr lang="en-US"/>
          </a:p>
        </p:txBody>
      </p:sp>
      <p:sp>
        <p:nvSpPr>
          <p:cNvPr id="10" name="flSlideMaster.ComparisonFooter" descr="Classification: Confidential Contains PII: No">
            <a:extLst>
              <a:ext uri="{FF2B5EF4-FFF2-40B4-BE49-F238E27FC236}">
                <a16:creationId xmlns:a16="http://schemas.microsoft.com/office/drawing/2014/main" id="{05F97085-4404-5ADE-5EE1-5A6BA35AEB53}"/>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6066584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52F3-ED7C-CAAB-1094-6F83C91B7D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7BD8DB-320B-1C8D-B527-4B4C474C58C6}"/>
              </a:ext>
            </a:extLst>
          </p:cNvPr>
          <p:cNvSpPr>
            <a:spLocks noGrp="1"/>
          </p:cNvSpPr>
          <p:nvPr>
            <p:ph type="dt" sz="half" idx="10"/>
          </p:nvPr>
        </p:nvSpPr>
        <p:spPr/>
        <p:txBody>
          <a:bodyPr/>
          <a:lstStyle/>
          <a:p>
            <a:fld id="{F9A96C99-B8F8-4528-BD05-0E16E943DC09}" type="datetime1">
              <a:rPr lang="en-US" smtClean="0"/>
              <a:t>3/27/2024</a:t>
            </a:fld>
            <a:endParaRPr lang="en-US"/>
          </a:p>
        </p:txBody>
      </p:sp>
      <p:sp>
        <p:nvSpPr>
          <p:cNvPr id="4" name="Footer Placeholder 3">
            <a:extLst>
              <a:ext uri="{FF2B5EF4-FFF2-40B4-BE49-F238E27FC236}">
                <a16:creationId xmlns:a16="http://schemas.microsoft.com/office/drawing/2014/main" id="{F857E183-A39E-9643-F22D-7DAF479321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AF34A4-5DD6-06EC-3723-9EA3824821D7}"/>
              </a:ext>
            </a:extLst>
          </p:cNvPr>
          <p:cNvSpPr>
            <a:spLocks noGrp="1"/>
          </p:cNvSpPr>
          <p:nvPr>
            <p:ph type="sldNum" sz="quarter" idx="12"/>
          </p:nvPr>
        </p:nvSpPr>
        <p:spPr/>
        <p:txBody>
          <a:bodyPr/>
          <a:lstStyle/>
          <a:p>
            <a:fld id="{34B7E4EF-A1BD-40F4-AB7B-04F084DD991D}" type="slidenum">
              <a:rPr lang="en-US" smtClean="0"/>
              <a:t>‹#›</a:t>
            </a:fld>
            <a:endParaRPr lang="en-US"/>
          </a:p>
        </p:txBody>
      </p:sp>
      <p:sp>
        <p:nvSpPr>
          <p:cNvPr id="6" name="flSlideMaster.Title OnlyFooter" descr="Classification: Confidential Contains PII: No">
            <a:extLst>
              <a:ext uri="{FF2B5EF4-FFF2-40B4-BE49-F238E27FC236}">
                <a16:creationId xmlns:a16="http://schemas.microsoft.com/office/drawing/2014/main" id="{AD676767-0442-1297-3573-F609D33437EE}"/>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9124059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7435E-BA73-8886-5B0B-C2AB96A18A6D}"/>
              </a:ext>
            </a:extLst>
          </p:cNvPr>
          <p:cNvSpPr>
            <a:spLocks noGrp="1"/>
          </p:cNvSpPr>
          <p:nvPr>
            <p:ph type="dt" sz="half" idx="10"/>
          </p:nvPr>
        </p:nvSpPr>
        <p:spPr/>
        <p:txBody>
          <a:bodyPr/>
          <a:lstStyle/>
          <a:p>
            <a:fld id="{03636942-C211-4B28-8DBD-C953E00AF71B}" type="datetime1">
              <a:rPr lang="en-US" smtClean="0"/>
              <a:t>3/27/2024</a:t>
            </a:fld>
            <a:endParaRPr lang="en-US"/>
          </a:p>
        </p:txBody>
      </p:sp>
      <p:sp>
        <p:nvSpPr>
          <p:cNvPr id="3" name="Footer Placeholder 2">
            <a:extLst>
              <a:ext uri="{FF2B5EF4-FFF2-40B4-BE49-F238E27FC236}">
                <a16:creationId xmlns:a16="http://schemas.microsoft.com/office/drawing/2014/main" id="{BD7DB410-2BB3-1481-EFEA-60A9FB3F62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079F9B-4C3B-335C-9255-F08F9C903B42}"/>
              </a:ext>
            </a:extLst>
          </p:cNvPr>
          <p:cNvSpPr>
            <a:spLocks noGrp="1"/>
          </p:cNvSpPr>
          <p:nvPr>
            <p:ph type="sldNum" sz="quarter" idx="12"/>
          </p:nvPr>
        </p:nvSpPr>
        <p:spPr/>
        <p:txBody>
          <a:bodyPr/>
          <a:lstStyle/>
          <a:p>
            <a:fld id="{34B7E4EF-A1BD-40F4-AB7B-04F084DD991D}" type="slidenum">
              <a:rPr lang="en-US" smtClean="0"/>
              <a:t>‹#›</a:t>
            </a:fld>
            <a:endParaRPr lang="en-US"/>
          </a:p>
        </p:txBody>
      </p:sp>
      <p:sp>
        <p:nvSpPr>
          <p:cNvPr id="5" name="flSlideMaster.BlankFooter" descr="Classification: Confidential Contains PII: No">
            <a:extLst>
              <a:ext uri="{FF2B5EF4-FFF2-40B4-BE49-F238E27FC236}">
                <a16:creationId xmlns:a16="http://schemas.microsoft.com/office/drawing/2014/main" id="{CF43546C-4E97-CF4D-A2CF-5A05E0533E6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62317729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1453-9D34-13DE-F3F7-28439B791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7B8018-6A10-055C-AF4B-BB962AA41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3011C4-8ABA-47C6-E6CD-E5EFEE5BD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4ED61-DC38-BFE2-FA47-410F84ADD22C}"/>
              </a:ext>
            </a:extLst>
          </p:cNvPr>
          <p:cNvSpPr>
            <a:spLocks noGrp="1"/>
          </p:cNvSpPr>
          <p:nvPr>
            <p:ph type="dt" sz="half" idx="10"/>
          </p:nvPr>
        </p:nvSpPr>
        <p:spPr/>
        <p:txBody>
          <a:bodyPr/>
          <a:lstStyle/>
          <a:p>
            <a:fld id="{7E8D12A6-918A-48BD-8CB9-CA713993B0EA}" type="datetime1">
              <a:rPr lang="en-US" smtClean="0"/>
              <a:t>3/27/2024</a:t>
            </a:fld>
            <a:endParaRPr lang="en-US"/>
          </a:p>
        </p:txBody>
      </p:sp>
      <p:sp>
        <p:nvSpPr>
          <p:cNvPr id="6" name="Footer Placeholder 5">
            <a:extLst>
              <a:ext uri="{FF2B5EF4-FFF2-40B4-BE49-F238E27FC236}">
                <a16:creationId xmlns:a16="http://schemas.microsoft.com/office/drawing/2014/main" id="{8A3032A0-2793-6E90-1F3E-51F8C9FFF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DC0EE-9E7C-6CC2-569E-3EAECC5074EA}"/>
              </a:ext>
            </a:extLst>
          </p:cNvPr>
          <p:cNvSpPr>
            <a:spLocks noGrp="1"/>
          </p:cNvSpPr>
          <p:nvPr>
            <p:ph type="sldNum" sz="quarter" idx="12"/>
          </p:nvPr>
        </p:nvSpPr>
        <p:spPr/>
        <p:txBody>
          <a:bodyPr/>
          <a:lstStyle/>
          <a:p>
            <a:fld id="{34B7E4EF-A1BD-40F4-AB7B-04F084DD991D}" type="slidenum">
              <a:rPr lang="en-US" smtClean="0"/>
              <a:t>‹#›</a:t>
            </a:fld>
            <a:endParaRPr lang="en-US"/>
          </a:p>
        </p:txBody>
      </p:sp>
      <p:sp>
        <p:nvSpPr>
          <p:cNvPr id="8" name="flSlideMaster.Content with CaptionFooter" descr="Classification: Confidential Contains PII: No">
            <a:extLst>
              <a:ext uri="{FF2B5EF4-FFF2-40B4-BE49-F238E27FC236}">
                <a16:creationId xmlns:a16="http://schemas.microsoft.com/office/drawing/2014/main" id="{DB7D74FA-F7EC-867E-648D-1EF5BA09E7BD}"/>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5965523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F786-C757-6BE4-823F-E85552C34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FB0BFF-8936-B283-8612-01DF98188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A56431-FA4F-29DF-BEF3-C6F7EBEED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E7060-04EA-4093-9727-FC2993DAC8C5}"/>
              </a:ext>
            </a:extLst>
          </p:cNvPr>
          <p:cNvSpPr>
            <a:spLocks noGrp="1"/>
          </p:cNvSpPr>
          <p:nvPr>
            <p:ph type="dt" sz="half" idx="10"/>
          </p:nvPr>
        </p:nvSpPr>
        <p:spPr/>
        <p:txBody>
          <a:bodyPr/>
          <a:lstStyle/>
          <a:p>
            <a:fld id="{E778CE86-875F-4587-BCF6-FA054AFC0D53}" type="datetime1">
              <a:rPr lang="en-US" smtClean="0"/>
              <a:pPr/>
              <a:t>3/27/2024</a:t>
            </a:fld>
            <a:endParaRPr lang="en-US" dirty="0"/>
          </a:p>
        </p:txBody>
      </p:sp>
      <p:sp>
        <p:nvSpPr>
          <p:cNvPr id="6" name="Footer Placeholder 5">
            <a:extLst>
              <a:ext uri="{FF2B5EF4-FFF2-40B4-BE49-F238E27FC236}">
                <a16:creationId xmlns:a16="http://schemas.microsoft.com/office/drawing/2014/main" id="{A105A429-4FD5-9CE0-ABDA-95B224A34CB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C4849BB1-225B-70F6-50D1-138BDAA03A71}"/>
              </a:ext>
            </a:extLst>
          </p:cNvPr>
          <p:cNvSpPr>
            <a:spLocks noGrp="1"/>
          </p:cNvSpPr>
          <p:nvPr>
            <p:ph type="sldNum" sz="quarter" idx="12"/>
          </p:nvPr>
        </p:nvSpPr>
        <p:spPr/>
        <p:txBody>
          <a:bodyPr/>
          <a:lstStyle/>
          <a:p>
            <a:fld id="{34B7E4EF-A1BD-40F4-AB7B-04F084DD991D}" type="slidenum">
              <a:rPr lang="en-US" smtClean="0"/>
              <a:t>‹#›</a:t>
            </a:fld>
            <a:endParaRPr lang="en-US"/>
          </a:p>
        </p:txBody>
      </p:sp>
      <p:sp>
        <p:nvSpPr>
          <p:cNvPr id="8" name="flSlideMaster.Picture with CaptionFooter" descr="Classification: Confidential Contains PII: No">
            <a:extLst>
              <a:ext uri="{FF2B5EF4-FFF2-40B4-BE49-F238E27FC236}">
                <a16:creationId xmlns:a16="http://schemas.microsoft.com/office/drawing/2014/main" id="{4B11A476-D60C-0484-FB7D-4441E38A4CB3}"/>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3519945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FD7F5-4F24-81E3-EF26-35A41B34E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EADEBF-DD05-258F-0C14-C9396A731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5EECB-1A2B-B6D7-07E7-E4B4A7806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FA2B21-3FCD-4721-B95C-427943F61125}" type="datetime1">
              <a:rPr lang="en-US" smtClean="0"/>
              <a:t>3/27/2024</a:t>
            </a:fld>
            <a:endParaRPr lang="en-US"/>
          </a:p>
        </p:txBody>
      </p:sp>
      <p:sp>
        <p:nvSpPr>
          <p:cNvPr id="5" name="Footer Placeholder 4">
            <a:extLst>
              <a:ext uri="{FF2B5EF4-FFF2-40B4-BE49-F238E27FC236}">
                <a16:creationId xmlns:a16="http://schemas.microsoft.com/office/drawing/2014/main" id="{4F23E86D-D748-F821-853C-C6F9027B2C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221EE4D5-B6DE-3B34-45F4-C22EFC4B8A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260915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8CB35D7-C61A-6F7A-8058-638538CD12B7}"/>
              </a:ext>
            </a:extLst>
          </p:cNvPr>
          <p:cNvSpPr>
            <a:spLocks noGrp="1"/>
          </p:cNvSpPr>
          <p:nvPr>
            <p:ph type="ctrTitle"/>
          </p:nvPr>
        </p:nvSpPr>
        <p:spPr>
          <a:xfrm>
            <a:off x="1314824" y="735106"/>
            <a:ext cx="10053763" cy="2928470"/>
          </a:xfrm>
        </p:spPr>
        <p:txBody>
          <a:bodyPr anchor="b">
            <a:normAutofit/>
          </a:bodyPr>
          <a:lstStyle/>
          <a:p>
            <a:pPr algn="l"/>
            <a:r>
              <a:rPr lang="en-IN" sz="4800" dirty="0">
                <a:solidFill>
                  <a:srgbClr val="FFFFFF"/>
                </a:solidFill>
                <a:latin typeface="Abadi Extra Light" panose="020B0204020104020204" pitchFamily="34" charset="0"/>
                <a:cs typeface="Aldhabi" panose="020F0502020204030204" pitchFamily="2" charset="-78"/>
              </a:rPr>
              <a:t>Re Assessment</a:t>
            </a:r>
            <a:br>
              <a:rPr lang="en-IN" sz="4800" dirty="0">
                <a:solidFill>
                  <a:srgbClr val="FFFFFF"/>
                </a:solidFill>
                <a:latin typeface="Abadi Extra Light" panose="020B0204020104020204" pitchFamily="34" charset="0"/>
                <a:cs typeface="Aldhabi" panose="020F0502020204030204" pitchFamily="2" charset="-78"/>
              </a:rPr>
            </a:br>
            <a:r>
              <a:rPr lang="en-IN" sz="4800" dirty="0">
                <a:solidFill>
                  <a:srgbClr val="FFFFFF"/>
                </a:solidFill>
                <a:latin typeface="+mn-lt"/>
                <a:cs typeface="Aldhabi" panose="020F0502020204030204" pitchFamily="2" charset="-78"/>
              </a:rPr>
              <a:t>EXCEL</a:t>
            </a:r>
            <a:br>
              <a:rPr lang="en-IN" sz="4800" dirty="0">
                <a:solidFill>
                  <a:srgbClr val="FFFFFF"/>
                </a:solidFill>
                <a:latin typeface="+mn-lt"/>
                <a:cs typeface="Aldhabi" panose="020F0502020204030204" pitchFamily="2" charset="-78"/>
              </a:rPr>
            </a:br>
            <a:br>
              <a:rPr lang="en-IN" sz="4800" dirty="0">
                <a:solidFill>
                  <a:srgbClr val="FFFFFF"/>
                </a:solidFill>
                <a:latin typeface="+mn-lt"/>
                <a:cs typeface="Aldhabi" panose="020F0502020204030204" pitchFamily="2" charset="-78"/>
              </a:rPr>
            </a:br>
            <a:r>
              <a:rPr lang="en-IN" sz="4800" dirty="0">
                <a:solidFill>
                  <a:srgbClr val="FFFFFF"/>
                </a:solidFill>
                <a:latin typeface="+mn-lt"/>
                <a:cs typeface="Aldhabi" panose="020F0502020204030204" pitchFamily="2" charset="-78"/>
              </a:rPr>
              <a:t>A E S LOGHAPRIYA</a:t>
            </a:r>
          </a:p>
        </p:txBody>
      </p:sp>
    </p:spTree>
    <p:extLst>
      <p:ext uri="{BB962C8B-B14F-4D97-AF65-F5344CB8AC3E}">
        <p14:creationId xmlns:p14="http://schemas.microsoft.com/office/powerpoint/2010/main" val="349163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67349B-FA2C-14A3-B910-36CF94A1BBBF}"/>
              </a:ext>
            </a:extLst>
          </p:cNvPr>
          <p:cNvSpPr>
            <a:spLocks noGrp="1"/>
          </p:cNvSpPr>
          <p:nvPr>
            <p:ph type="title"/>
          </p:nvPr>
        </p:nvSpPr>
        <p:spPr>
          <a:xfrm>
            <a:off x="145395" y="174697"/>
            <a:ext cx="3298846" cy="1236911"/>
          </a:xfrm>
        </p:spPr>
        <p:txBody>
          <a:bodyPr vert="horz" lIns="91440" tIns="45720" rIns="91440" bIns="45720" rtlCol="0" anchor="t">
            <a:normAutofit/>
          </a:bodyPr>
          <a:lstStyle/>
          <a:p>
            <a:pPr>
              <a:lnSpc>
                <a:spcPct val="83000"/>
              </a:lnSpc>
            </a:pPr>
            <a:r>
              <a:rPr lang="en-US" sz="6000" cap="all" spc="-100" dirty="0">
                <a:solidFill>
                  <a:schemeClr val="bg1"/>
                </a:solidFill>
              </a:rPr>
              <a:t>Q9</a:t>
            </a:r>
          </a:p>
        </p:txBody>
      </p:sp>
      <p:pic>
        <p:nvPicPr>
          <p:cNvPr id="16" name="Picture 15">
            <a:extLst>
              <a:ext uri="{FF2B5EF4-FFF2-40B4-BE49-F238E27FC236}">
                <a16:creationId xmlns:a16="http://schemas.microsoft.com/office/drawing/2014/main" id="{D7260194-C43E-DCB3-FFF6-0EF7D703B894}"/>
              </a:ext>
            </a:extLst>
          </p:cNvPr>
          <p:cNvPicPr>
            <a:picLocks noChangeAspect="1"/>
          </p:cNvPicPr>
          <p:nvPr/>
        </p:nvPicPr>
        <p:blipFill>
          <a:blip r:embed="rId2"/>
          <a:stretch>
            <a:fillRect/>
          </a:stretch>
        </p:blipFill>
        <p:spPr>
          <a:xfrm>
            <a:off x="0" y="985127"/>
            <a:ext cx="12072050" cy="4176153"/>
          </a:xfrm>
          <a:prstGeom prst="rect">
            <a:avLst/>
          </a:prstGeom>
        </p:spPr>
      </p:pic>
      <p:sp>
        <p:nvSpPr>
          <p:cNvPr id="18" name="TextBox 17">
            <a:extLst>
              <a:ext uri="{FF2B5EF4-FFF2-40B4-BE49-F238E27FC236}">
                <a16:creationId xmlns:a16="http://schemas.microsoft.com/office/drawing/2014/main" id="{6E0DCF3C-6B76-7883-40E8-2286C56D9CDB}"/>
              </a:ext>
            </a:extLst>
          </p:cNvPr>
          <p:cNvSpPr txBox="1"/>
          <p:nvPr/>
        </p:nvSpPr>
        <p:spPr>
          <a:xfrm>
            <a:off x="761125" y="218581"/>
            <a:ext cx="2067386" cy="369332"/>
          </a:xfrm>
          <a:prstGeom prst="rect">
            <a:avLst/>
          </a:prstGeom>
          <a:noFill/>
        </p:spPr>
        <p:txBody>
          <a:bodyPr wrap="square" rtlCol="0">
            <a:spAutoFit/>
          </a:bodyPr>
          <a:lstStyle/>
          <a:p>
            <a:r>
              <a:rPr lang="en-IN" b="1" dirty="0"/>
              <a:t>DASHBOARD</a:t>
            </a:r>
          </a:p>
        </p:txBody>
      </p:sp>
    </p:spTree>
    <p:extLst>
      <p:ext uri="{BB962C8B-B14F-4D97-AF65-F5344CB8AC3E}">
        <p14:creationId xmlns:p14="http://schemas.microsoft.com/office/powerpoint/2010/main" val="85158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997C191-AA4F-607E-8CBB-BD584944D02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cap="all" spc="-100" dirty="0">
                <a:solidFill>
                  <a:schemeClr val="tx1"/>
                </a:solidFill>
                <a:latin typeface="+mj-lt"/>
                <a:ea typeface="+mj-ea"/>
                <a:cs typeface="+mj-cs"/>
              </a:rPr>
              <a:t>Q1</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C242025-5AC8-94DC-3B3A-4570DEF883E8}"/>
              </a:ext>
            </a:extLst>
          </p:cNvPr>
          <p:cNvSpPr>
            <a:spLocks noGrp="1"/>
          </p:cNvSpPr>
          <p:nvPr>
            <p:ph type="body" sz="half" idx="2"/>
          </p:nvPr>
        </p:nvSpPr>
        <p:spPr>
          <a:xfrm>
            <a:off x="630936" y="2817368"/>
            <a:ext cx="3429000" cy="3410712"/>
          </a:xfrm>
        </p:spPr>
        <p:txBody>
          <a:bodyPr vert="horz" lIns="91440" tIns="45720" rIns="91440" bIns="45720" rtlCol="0" anchor="t">
            <a:normAutofit/>
          </a:bodyPr>
          <a:lstStyle/>
          <a:p>
            <a:pPr>
              <a:spcBef>
                <a:spcPts val="0"/>
              </a:spcBef>
              <a:spcAft>
                <a:spcPts val="600"/>
              </a:spcAft>
            </a:pPr>
            <a:r>
              <a:rPr lang="en-US" sz="2000" b="1" spc="80" dirty="0"/>
              <a:t>Insights</a:t>
            </a:r>
            <a:r>
              <a:rPr lang="en-US" sz="2000" spc="80" dirty="0"/>
              <a:t> – </a:t>
            </a:r>
          </a:p>
          <a:p>
            <a:pPr indent="-228600">
              <a:spcBef>
                <a:spcPts val="0"/>
              </a:spcBef>
              <a:spcAft>
                <a:spcPts val="600"/>
              </a:spcAft>
              <a:buFont typeface="Arial" panose="020B0604020202020204" pitchFamily="34" charset="0"/>
              <a:buChar char="•"/>
            </a:pPr>
            <a:r>
              <a:rPr lang="en-US" sz="2000" b="0" i="0" dirty="0">
                <a:effectLst/>
              </a:rPr>
              <a:t>The number of orders returned indicates the extent of dissatisfaction or issues faced by customers with the products or services offered. It reflects on product quality, accuracy in fulfilling orders, and customer service effectiveness.</a:t>
            </a:r>
            <a:endParaRPr lang="en-US" sz="2000" spc="80" dirty="0"/>
          </a:p>
        </p:txBody>
      </p:sp>
      <p:pic>
        <p:nvPicPr>
          <p:cNvPr id="10" name="Picture Placeholder 9" descr="A screenshot of a computer&#10;&#10;Description automatically generated">
            <a:extLst>
              <a:ext uri="{FF2B5EF4-FFF2-40B4-BE49-F238E27FC236}">
                <a16:creationId xmlns:a16="http://schemas.microsoft.com/office/drawing/2014/main" id="{F5CB0467-7605-1229-DAE6-C76A21D2ADA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240" t="28877" r="59338" b="14077"/>
          <a:stretch/>
        </p:blipFill>
        <p:spPr>
          <a:xfrm>
            <a:off x="5171440" y="171358"/>
            <a:ext cx="5232400" cy="4187630"/>
          </a:xfrm>
          <a:prstGeom prst="rect">
            <a:avLst/>
          </a:prstGeom>
        </p:spPr>
      </p:pic>
      <p:sp>
        <p:nvSpPr>
          <p:cNvPr id="5" name="Subtitle 2">
            <a:extLst>
              <a:ext uri="{FF2B5EF4-FFF2-40B4-BE49-F238E27FC236}">
                <a16:creationId xmlns:a16="http://schemas.microsoft.com/office/drawing/2014/main" id="{0F237067-E728-4185-8C35-02431C2FA8E8}"/>
              </a:ext>
            </a:extLst>
          </p:cNvPr>
          <p:cNvSpPr txBox="1">
            <a:spLocks/>
          </p:cNvSpPr>
          <p:nvPr/>
        </p:nvSpPr>
        <p:spPr>
          <a:xfrm>
            <a:off x="4785360" y="4512564"/>
            <a:ext cx="5730240" cy="186404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t>Inference</a:t>
            </a:r>
          </a:p>
          <a:p>
            <a:pPr marL="342900" indent="-342900" algn="l">
              <a:buFont typeface="Arial" panose="020B0604020202020204" pitchFamily="34" charset="0"/>
              <a:buChar char="•"/>
            </a:pPr>
            <a:r>
              <a:rPr lang="en-IN" sz="2000" dirty="0"/>
              <a:t>A total of 800 order were returned. i.e., 8% of the total orders.</a:t>
            </a:r>
          </a:p>
          <a:p>
            <a:pPr marL="342900" indent="-342900" algn="l">
              <a:buFont typeface="Arial" panose="020B0604020202020204" pitchFamily="34" charset="0"/>
              <a:buChar char="•"/>
            </a:pPr>
            <a:r>
              <a:rPr lang="en-IN" sz="2000" dirty="0"/>
              <a:t>The loss of these returned order is </a:t>
            </a:r>
            <a:r>
              <a:rPr lang="en-IN" sz="1800" b="0" i="0" u="none" strike="noStrike" dirty="0">
                <a:solidFill>
                  <a:srgbClr val="000000"/>
                </a:solidFill>
                <a:effectLst/>
                <a:latin typeface="Calibri" panose="020F0502020204030204" pitchFamily="34" charset="0"/>
              </a:rPr>
              <a:t>38.39%</a:t>
            </a:r>
            <a:r>
              <a:rPr lang="en-IN" sz="1600" dirty="0"/>
              <a:t> </a:t>
            </a:r>
            <a:endParaRPr lang="en-IN" sz="2000" b="1" u="sng" dirty="0"/>
          </a:p>
        </p:txBody>
      </p:sp>
    </p:spTree>
    <p:extLst>
      <p:ext uri="{BB962C8B-B14F-4D97-AF65-F5344CB8AC3E}">
        <p14:creationId xmlns:p14="http://schemas.microsoft.com/office/powerpoint/2010/main" val="202265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404CA5-9917-2515-6063-0F1C738DD02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0A30874-665D-1540-7A2E-4A545CC1D4EA}"/>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Q2</a:t>
            </a:r>
          </a:p>
        </p:txBody>
      </p:sp>
      <p:sp>
        <p:nvSpPr>
          <p:cNvPr id="4" name="Text Placeholder 3">
            <a:extLst>
              <a:ext uri="{FF2B5EF4-FFF2-40B4-BE49-F238E27FC236}">
                <a16:creationId xmlns:a16="http://schemas.microsoft.com/office/drawing/2014/main" id="{F02EB804-6AA7-F530-FB04-36F8BA593462}"/>
              </a:ext>
            </a:extLst>
          </p:cNvPr>
          <p:cNvSpPr>
            <a:spLocks noGrp="1"/>
          </p:cNvSpPr>
          <p:nvPr>
            <p:ph type="body" sz="half" idx="2"/>
          </p:nvPr>
        </p:nvSpPr>
        <p:spPr>
          <a:xfrm>
            <a:off x="8560024" y="4708186"/>
            <a:ext cx="3238829" cy="1496816"/>
          </a:xfrm>
        </p:spPr>
        <p:txBody>
          <a:bodyPr vert="horz" lIns="91440" tIns="45720" rIns="91440" bIns="45720" rtlCol="0">
            <a:normAutofit fontScale="92500" lnSpcReduction="10000"/>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 </a:t>
            </a:r>
          </a:p>
          <a:p>
            <a:pPr algn="just">
              <a:lnSpc>
                <a:spcPct val="100000"/>
              </a:lnSpc>
              <a:spcBef>
                <a:spcPts val="0"/>
              </a:spcBef>
              <a:spcAft>
                <a:spcPts val="600"/>
              </a:spcAft>
            </a:pPr>
            <a:r>
              <a:rPr lang="en-US" b="0" i="0" dirty="0">
                <a:solidFill>
                  <a:srgbClr val="FF0000"/>
                </a:solidFill>
                <a:effectLst/>
                <a:highlight>
                  <a:srgbClr val="FFFF00"/>
                </a:highlight>
                <a:latin typeface="Söhne"/>
              </a:rPr>
              <a:t>Calculating the average shipping time for each shipping mode allows businesses to understand the typical turnaround time from order placement to shipment.</a:t>
            </a:r>
            <a:endParaRPr lang="en-US" spc="80" dirty="0">
              <a:solidFill>
                <a:srgbClr val="FF0000"/>
              </a:solidFill>
              <a:highlight>
                <a:srgbClr val="FFFF00"/>
              </a:highlight>
            </a:endParaRPr>
          </a:p>
        </p:txBody>
      </p:sp>
      <p:pic>
        <p:nvPicPr>
          <p:cNvPr id="8" name="Picture 7">
            <a:extLst>
              <a:ext uri="{FF2B5EF4-FFF2-40B4-BE49-F238E27FC236}">
                <a16:creationId xmlns:a16="http://schemas.microsoft.com/office/drawing/2014/main" id="{70EFDE74-C418-571D-C499-C73E9C96296A}"/>
              </a:ext>
            </a:extLst>
          </p:cNvPr>
          <p:cNvPicPr>
            <a:picLocks noChangeAspect="1"/>
          </p:cNvPicPr>
          <p:nvPr/>
        </p:nvPicPr>
        <p:blipFill>
          <a:blip r:embed="rId2"/>
          <a:stretch>
            <a:fillRect/>
          </a:stretch>
        </p:blipFill>
        <p:spPr>
          <a:xfrm>
            <a:off x="393147" y="704757"/>
            <a:ext cx="11030517" cy="3676839"/>
          </a:xfrm>
          <a:prstGeom prst="rect">
            <a:avLst/>
          </a:prstGeom>
        </p:spPr>
      </p:pic>
      <p:sp>
        <p:nvSpPr>
          <p:cNvPr id="10" name="TextBox 9">
            <a:extLst>
              <a:ext uri="{FF2B5EF4-FFF2-40B4-BE49-F238E27FC236}">
                <a16:creationId xmlns:a16="http://schemas.microsoft.com/office/drawing/2014/main" id="{0079328A-77E0-F28A-F99E-A05BC636E385}"/>
              </a:ext>
            </a:extLst>
          </p:cNvPr>
          <p:cNvSpPr txBox="1"/>
          <p:nvPr/>
        </p:nvSpPr>
        <p:spPr>
          <a:xfrm>
            <a:off x="1076960" y="4314823"/>
            <a:ext cx="6096000" cy="1477328"/>
          </a:xfrm>
          <a:prstGeom prst="rect">
            <a:avLst/>
          </a:prstGeom>
          <a:noFill/>
        </p:spPr>
        <p:txBody>
          <a:bodyPr wrap="square">
            <a:spAutoFit/>
          </a:bodyPr>
          <a:lstStyle/>
          <a:p>
            <a:r>
              <a:rPr lang="en-IN" dirty="0"/>
              <a:t>INFERENCE:</a:t>
            </a:r>
          </a:p>
          <a:p>
            <a:r>
              <a:rPr lang="en-IN" dirty="0"/>
              <a:t>The Same day –Fastest delivery</a:t>
            </a:r>
          </a:p>
          <a:p>
            <a:r>
              <a:rPr lang="en-IN" dirty="0"/>
              <a:t>and Standard class takes the slowest for shipping.</a:t>
            </a:r>
          </a:p>
          <a:p>
            <a:r>
              <a:rPr lang="en-IN" dirty="0"/>
              <a:t>High = 5</a:t>
            </a:r>
          </a:p>
          <a:p>
            <a:r>
              <a:rPr lang="en-IN" dirty="0"/>
              <a:t>Low = 0.04</a:t>
            </a:r>
          </a:p>
        </p:txBody>
      </p:sp>
      <p:sp>
        <p:nvSpPr>
          <p:cNvPr id="11" name="TextBox 10">
            <a:extLst>
              <a:ext uri="{FF2B5EF4-FFF2-40B4-BE49-F238E27FC236}">
                <a16:creationId xmlns:a16="http://schemas.microsoft.com/office/drawing/2014/main" id="{FE14D959-0271-2465-5174-165A09FD8FF6}"/>
              </a:ext>
            </a:extLst>
          </p:cNvPr>
          <p:cNvSpPr txBox="1"/>
          <p:nvPr/>
        </p:nvSpPr>
        <p:spPr>
          <a:xfrm>
            <a:off x="393147" y="193501"/>
            <a:ext cx="1270000" cy="369332"/>
          </a:xfrm>
          <a:prstGeom prst="rect">
            <a:avLst/>
          </a:prstGeom>
          <a:noFill/>
        </p:spPr>
        <p:txBody>
          <a:bodyPr wrap="square" rtlCol="0">
            <a:spAutoFit/>
          </a:bodyPr>
          <a:lstStyle/>
          <a:p>
            <a:r>
              <a:rPr lang="en-IN" dirty="0"/>
              <a:t>Q2</a:t>
            </a:r>
          </a:p>
        </p:txBody>
      </p:sp>
    </p:spTree>
    <p:extLst>
      <p:ext uri="{BB962C8B-B14F-4D97-AF65-F5344CB8AC3E}">
        <p14:creationId xmlns:p14="http://schemas.microsoft.com/office/powerpoint/2010/main" val="21624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2A3C63-3DB4-D140-779A-121257AF5A2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E3F4CE-A7A2-94B2-97EC-22EB24FDC84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Q3</a:t>
            </a:r>
          </a:p>
        </p:txBody>
      </p:sp>
      <p:sp>
        <p:nvSpPr>
          <p:cNvPr id="4" name="Text Placeholder 3">
            <a:extLst>
              <a:ext uri="{FF2B5EF4-FFF2-40B4-BE49-F238E27FC236}">
                <a16:creationId xmlns:a16="http://schemas.microsoft.com/office/drawing/2014/main" id="{8A46F848-59E2-F10E-D5A5-0BA545C85742}"/>
              </a:ext>
            </a:extLst>
          </p:cNvPr>
          <p:cNvSpPr>
            <a:spLocks noGrp="1"/>
          </p:cNvSpPr>
          <p:nvPr>
            <p:ph type="body" sz="half" idx="2"/>
          </p:nvPr>
        </p:nvSpPr>
        <p:spPr>
          <a:xfrm>
            <a:off x="8560024" y="4708186"/>
            <a:ext cx="3238829" cy="1496816"/>
          </a:xfrm>
        </p:spPr>
        <p:txBody>
          <a:bodyPr vert="horz" lIns="91440" tIns="45720" rIns="91440" bIns="45720" rtlCol="0">
            <a:normAutofit fontScale="92500" lnSpcReduction="10000"/>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a:t>
            </a:r>
          </a:p>
          <a:p>
            <a:pPr algn="just">
              <a:lnSpc>
                <a:spcPct val="100000"/>
              </a:lnSpc>
              <a:spcBef>
                <a:spcPts val="0"/>
              </a:spcBef>
              <a:spcAft>
                <a:spcPts val="600"/>
              </a:spcAft>
            </a:pPr>
            <a:r>
              <a:rPr lang="en-US" b="0" i="0" dirty="0">
                <a:solidFill>
                  <a:srgbClr val="FF0000"/>
                </a:solidFill>
                <a:effectLst/>
                <a:highlight>
                  <a:srgbClr val="FFFF00"/>
                </a:highlight>
                <a:latin typeface="Söhne"/>
              </a:rPr>
              <a:t>Segmenting customers based on factors such as total sales, frequency of orders, average order value, or product preferences helps identify distinct groups with similar buying patterns.</a:t>
            </a:r>
            <a:endParaRPr lang="en-US" spc="80" dirty="0">
              <a:solidFill>
                <a:srgbClr val="FF0000"/>
              </a:solidFill>
              <a:highlight>
                <a:srgbClr val="FFFF00"/>
              </a:highlight>
            </a:endParaRPr>
          </a:p>
        </p:txBody>
      </p:sp>
      <p:pic>
        <p:nvPicPr>
          <p:cNvPr id="8" name="Picture 7">
            <a:extLst>
              <a:ext uri="{FF2B5EF4-FFF2-40B4-BE49-F238E27FC236}">
                <a16:creationId xmlns:a16="http://schemas.microsoft.com/office/drawing/2014/main" id="{707139F1-6566-13E1-9638-FA6F7134FC0E}"/>
              </a:ext>
            </a:extLst>
          </p:cNvPr>
          <p:cNvPicPr>
            <a:picLocks noChangeAspect="1"/>
          </p:cNvPicPr>
          <p:nvPr/>
        </p:nvPicPr>
        <p:blipFill>
          <a:blip r:embed="rId2"/>
          <a:stretch>
            <a:fillRect/>
          </a:stretch>
        </p:blipFill>
        <p:spPr>
          <a:xfrm>
            <a:off x="503111" y="283779"/>
            <a:ext cx="5588287" cy="3759393"/>
          </a:xfrm>
          <a:prstGeom prst="rect">
            <a:avLst/>
          </a:prstGeom>
        </p:spPr>
      </p:pic>
    </p:spTree>
    <p:extLst>
      <p:ext uri="{BB962C8B-B14F-4D97-AF65-F5344CB8AC3E}">
        <p14:creationId xmlns:p14="http://schemas.microsoft.com/office/powerpoint/2010/main" val="227751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B6C4E2-C924-F33B-8A13-4350C0DFC5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5F82FEB-36CD-4A02-F87B-4E25AEA64F4A}"/>
              </a:ext>
            </a:extLst>
          </p:cNvPr>
          <p:cNvSpPr>
            <a:spLocks noGrp="1"/>
          </p:cNvSpPr>
          <p:nvPr>
            <p:ph type="title"/>
          </p:nvPr>
        </p:nvSpPr>
        <p:spPr>
          <a:xfrm>
            <a:off x="9321801" y="612843"/>
            <a:ext cx="2312480" cy="1499738"/>
          </a:xfrm>
        </p:spPr>
        <p:txBody>
          <a:bodyPr vert="horz" lIns="91440" tIns="45720" rIns="91440" bIns="45720" rtlCol="0" anchor="b">
            <a:normAutofit/>
          </a:bodyPr>
          <a:lstStyle/>
          <a:p>
            <a:pPr>
              <a:lnSpc>
                <a:spcPct val="90000"/>
              </a:lnSpc>
            </a:pPr>
            <a:r>
              <a:rPr lang="en-US" sz="2800" spc="0">
                <a:solidFill>
                  <a:schemeClr val="tx1">
                    <a:lumMod val="85000"/>
                    <a:lumOff val="15000"/>
                  </a:schemeClr>
                </a:solidFill>
              </a:rPr>
              <a:t>Q4</a:t>
            </a:r>
          </a:p>
        </p:txBody>
      </p:sp>
      <p:sp>
        <p:nvSpPr>
          <p:cNvPr id="4" name="Text Placeholder 3">
            <a:extLst>
              <a:ext uri="{FF2B5EF4-FFF2-40B4-BE49-F238E27FC236}">
                <a16:creationId xmlns:a16="http://schemas.microsoft.com/office/drawing/2014/main" id="{E5878D9D-864B-F1B8-38F9-D48A650B77B5}"/>
              </a:ext>
            </a:extLst>
          </p:cNvPr>
          <p:cNvSpPr>
            <a:spLocks noGrp="1"/>
          </p:cNvSpPr>
          <p:nvPr>
            <p:ph type="body" sz="half" idx="2"/>
          </p:nvPr>
        </p:nvSpPr>
        <p:spPr>
          <a:xfrm>
            <a:off x="9321801" y="2149813"/>
            <a:ext cx="2312479" cy="4046706"/>
          </a:xfrm>
        </p:spPr>
        <p:txBody>
          <a:bodyPr vert="horz" lIns="91440" tIns="45720" rIns="91440" bIns="45720" rtlCol="0">
            <a:normAutofit/>
          </a:bodyPr>
          <a:lstStyle/>
          <a:p>
            <a:pPr>
              <a:lnSpc>
                <a:spcPct val="100000"/>
              </a:lnSpc>
              <a:spcBef>
                <a:spcPts val="0"/>
              </a:spcBef>
              <a:spcAft>
                <a:spcPts val="600"/>
              </a:spcAft>
            </a:pPr>
            <a:endParaRPr lang="en-US" sz="1400" spc="80" dirty="0">
              <a:solidFill>
                <a:schemeClr val="tx1">
                  <a:lumMod val="85000"/>
                  <a:lumOff val="15000"/>
                </a:schemeClr>
              </a:solidFill>
              <a:highlight>
                <a:srgbClr val="FFFF00"/>
              </a:highlight>
            </a:endParaRPr>
          </a:p>
          <a:p>
            <a:pPr>
              <a:lnSpc>
                <a:spcPct val="100000"/>
              </a:lnSpc>
              <a:spcBef>
                <a:spcPts val="0"/>
              </a:spcBef>
              <a:spcAft>
                <a:spcPts val="600"/>
              </a:spcAft>
            </a:pPr>
            <a:r>
              <a:rPr lang="en-US" sz="1400" spc="80" dirty="0">
                <a:solidFill>
                  <a:schemeClr val="tx1">
                    <a:lumMod val="85000"/>
                    <a:lumOff val="15000"/>
                  </a:schemeClr>
                </a:solidFill>
                <a:highlight>
                  <a:srgbClr val="FFFF00"/>
                </a:highlight>
              </a:rPr>
              <a:t>Insights –</a:t>
            </a:r>
          </a:p>
          <a:p>
            <a:pPr>
              <a:lnSpc>
                <a:spcPct val="100000"/>
              </a:lnSpc>
              <a:spcBef>
                <a:spcPts val="0"/>
              </a:spcBef>
              <a:spcAft>
                <a:spcPts val="600"/>
              </a:spcAft>
            </a:pPr>
            <a:endParaRPr lang="en-US" sz="1400" spc="80" dirty="0">
              <a:solidFill>
                <a:schemeClr val="tx1">
                  <a:lumMod val="85000"/>
                  <a:lumOff val="15000"/>
                </a:schemeClr>
              </a:solidFill>
              <a:highlight>
                <a:srgbClr val="FFFF00"/>
              </a:highlight>
            </a:endParaRPr>
          </a:p>
          <a:p>
            <a:pPr algn="just">
              <a:lnSpc>
                <a:spcPct val="100000"/>
              </a:lnSpc>
              <a:spcBef>
                <a:spcPts val="0"/>
              </a:spcBef>
              <a:spcAft>
                <a:spcPts val="600"/>
              </a:spcAft>
            </a:pPr>
            <a:r>
              <a:rPr lang="en-US" sz="1400" b="0" i="0" dirty="0">
                <a:solidFill>
                  <a:srgbClr val="FF0000"/>
                </a:solidFill>
                <a:effectLst/>
                <a:highlight>
                  <a:srgbClr val="FFFF00"/>
                </a:highlight>
                <a:latin typeface="Söhne"/>
              </a:rPr>
              <a:t>The average profit margin provides insights into the profitability of products within each category and sub-category, taking into account variations in cost and pricing strategies.</a:t>
            </a:r>
            <a:endParaRPr lang="en-US" sz="1400" spc="80" dirty="0">
              <a:solidFill>
                <a:srgbClr val="FF0000"/>
              </a:solidFill>
              <a:highlight>
                <a:srgbClr val="FFFF00"/>
              </a:highlight>
            </a:endParaRPr>
          </a:p>
        </p:txBody>
      </p:sp>
      <p:pic>
        <p:nvPicPr>
          <p:cNvPr id="8" name="Picture 7">
            <a:extLst>
              <a:ext uri="{FF2B5EF4-FFF2-40B4-BE49-F238E27FC236}">
                <a16:creationId xmlns:a16="http://schemas.microsoft.com/office/drawing/2014/main" id="{F0B795CC-E04B-834C-8915-A0E554BBCB44}"/>
              </a:ext>
            </a:extLst>
          </p:cNvPr>
          <p:cNvPicPr>
            <a:picLocks noChangeAspect="1"/>
          </p:cNvPicPr>
          <p:nvPr/>
        </p:nvPicPr>
        <p:blipFill>
          <a:blip r:embed="rId2"/>
          <a:stretch>
            <a:fillRect/>
          </a:stretch>
        </p:blipFill>
        <p:spPr>
          <a:xfrm>
            <a:off x="293079" y="612843"/>
            <a:ext cx="7912507" cy="3949903"/>
          </a:xfrm>
          <a:prstGeom prst="rect">
            <a:avLst/>
          </a:prstGeom>
        </p:spPr>
      </p:pic>
      <p:sp>
        <p:nvSpPr>
          <p:cNvPr id="9" name="Subtitle 2">
            <a:extLst>
              <a:ext uri="{FF2B5EF4-FFF2-40B4-BE49-F238E27FC236}">
                <a16:creationId xmlns:a16="http://schemas.microsoft.com/office/drawing/2014/main" id="{C77E6AA5-551F-EE6C-9C34-64670BCCB4BA}"/>
              </a:ext>
            </a:extLst>
          </p:cNvPr>
          <p:cNvSpPr txBox="1">
            <a:spLocks/>
          </p:cNvSpPr>
          <p:nvPr/>
        </p:nvSpPr>
        <p:spPr>
          <a:xfrm>
            <a:off x="6096000" y="4821238"/>
            <a:ext cx="5730240" cy="186404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t>Inference</a:t>
            </a:r>
          </a:p>
          <a:p>
            <a:r>
              <a:rPr lang="en-IN" dirty="0"/>
              <a:t>The </a:t>
            </a:r>
            <a:r>
              <a:rPr lang="en-IN" b="1" dirty="0"/>
              <a:t>Technology</a:t>
            </a:r>
            <a:r>
              <a:rPr lang="en-IN" dirty="0"/>
              <a:t> category and </a:t>
            </a:r>
            <a:r>
              <a:rPr lang="en-IN" b="1" dirty="0"/>
              <a:t>Phones</a:t>
            </a:r>
            <a:r>
              <a:rPr lang="en-IN" dirty="0"/>
              <a:t> Sub-category has the highest  sales among others </a:t>
            </a:r>
          </a:p>
          <a:p>
            <a:endParaRPr lang="en-IN" b="1" u="sng" dirty="0"/>
          </a:p>
        </p:txBody>
      </p:sp>
    </p:spTree>
    <p:extLst>
      <p:ext uri="{BB962C8B-B14F-4D97-AF65-F5344CB8AC3E}">
        <p14:creationId xmlns:p14="http://schemas.microsoft.com/office/powerpoint/2010/main" val="23800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3716B5-702B-FB86-5FD9-EE0A7A6BE50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B6F580A-B024-F1D6-0DEB-37A759EAA6EE}"/>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Q5</a:t>
            </a:r>
          </a:p>
        </p:txBody>
      </p:sp>
      <p:sp>
        <p:nvSpPr>
          <p:cNvPr id="4" name="Text Placeholder 3">
            <a:extLst>
              <a:ext uri="{FF2B5EF4-FFF2-40B4-BE49-F238E27FC236}">
                <a16:creationId xmlns:a16="http://schemas.microsoft.com/office/drawing/2014/main" id="{A4569F30-F45F-E3E2-4D40-6E5708D367CA}"/>
              </a:ext>
            </a:extLst>
          </p:cNvPr>
          <p:cNvSpPr>
            <a:spLocks noGrp="1"/>
          </p:cNvSpPr>
          <p:nvPr>
            <p:ph type="body" sz="half" idx="2"/>
          </p:nvPr>
        </p:nvSpPr>
        <p:spPr>
          <a:xfrm>
            <a:off x="8560024" y="4033520"/>
            <a:ext cx="3238829" cy="2171482"/>
          </a:xfrm>
        </p:spPr>
        <p:txBody>
          <a:bodyPr vert="horz" lIns="91440" tIns="45720" rIns="91440" bIns="45720" rtlCol="0">
            <a:normAutofit/>
          </a:bodyPr>
          <a:lstStyle/>
          <a:p>
            <a:pPr algn="ctr">
              <a:lnSpc>
                <a:spcPct val="100000"/>
              </a:lnSpc>
              <a:spcBef>
                <a:spcPts val="0"/>
              </a:spcBef>
              <a:spcAft>
                <a:spcPts val="600"/>
              </a:spcAft>
            </a:pPr>
            <a:r>
              <a:rPr lang="en-US" sz="1400" spc="80" dirty="0">
                <a:solidFill>
                  <a:schemeClr val="tx1">
                    <a:lumMod val="85000"/>
                    <a:lumOff val="15000"/>
                  </a:schemeClr>
                </a:solidFill>
                <a:highlight>
                  <a:srgbClr val="FFFF00"/>
                </a:highlight>
              </a:rPr>
              <a:t>Insights-  </a:t>
            </a:r>
          </a:p>
          <a:p>
            <a:pPr algn="l"/>
            <a:r>
              <a:rPr lang="en-US" sz="1400" b="0" i="0" dirty="0">
                <a:solidFill>
                  <a:srgbClr val="FF0000"/>
                </a:solidFill>
                <a:effectLst/>
                <a:highlight>
                  <a:srgbClr val="FFFF00"/>
                </a:highlight>
                <a:latin typeface="Söhne"/>
              </a:rPr>
              <a:t>Aggregate sales data by region to determine total sales volume for each region.</a:t>
            </a:r>
          </a:p>
          <a:p>
            <a:pPr algn="l">
              <a:buFont typeface="Arial" panose="020B0604020202020204" pitchFamily="34" charset="0"/>
              <a:buChar char="•"/>
            </a:pPr>
            <a:r>
              <a:rPr lang="en-US" sz="1400" b="0" i="0" dirty="0">
                <a:solidFill>
                  <a:srgbClr val="FF0000"/>
                </a:solidFill>
                <a:effectLst/>
                <a:highlight>
                  <a:srgbClr val="FFFF00"/>
                </a:highlight>
                <a:latin typeface="Söhne"/>
              </a:rPr>
              <a:t>Compare sales performance across regions to identify regions with the highest and lowest sales. This comparison helps understand geographic variations in demand and market potential.</a:t>
            </a:r>
          </a:p>
          <a:p>
            <a:pPr algn="just">
              <a:lnSpc>
                <a:spcPct val="100000"/>
              </a:lnSpc>
              <a:spcBef>
                <a:spcPts val="0"/>
              </a:spcBef>
              <a:spcAft>
                <a:spcPts val="600"/>
              </a:spcAft>
            </a:pPr>
            <a:endParaRPr lang="en-US" sz="1400" spc="80" dirty="0">
              <a:solidFill>
                <a:schemeClr val="tx1">
                  <a:lumMod val="85000"/>
                  <a:lumOff val="15000"/>
                </a:schemeClr>
              </a:solidFill>
              <a:highlight>
                <a:srgbClr val="FFFF00"/>
              </a:highlight>
            </a:endParaRPr>
          </a:p>
        </p:txBody>
      </p:sp>
      <p:pic>
        <p:nvPicPr>
          <p:cNvPr id="8" name="Picture 7">
            <a:extLst>
              <a:ext uri="{FF2B5EF4-FFF2-40B4-BE49-F238E27FC236}">
                <a16:creationId xmlns:a16="http://schemas.microsoft.com/office/drawing/2014/main" id="{DA694ED4-9006-CBB5-D8DB-F423E131F3AF}"/>
              </a:ext>
            </a:extLst>
          </p:cNvPr>
          <p:cNvPicPr>
            <a:picLocks noChangeAspect="1"/>
          </p:cNvPicPr>
          <p:nvPr/>
        </p:nvPicPr>
        <p:blipFill>
          <a:blip r:embed="rId2"/>
          <a:stretch>
            <a:fillRect/>
          </a:stretch>
        </p:blipFill>
        <p:spPr>
          <a:xfrm>
            <a:off x="248755" y="254530"/>
            <a:ext cx="8426883" cy="3416476"/>
          </a:xfrm>
          <a:prstGeom prst="rect">
            <a:avLst/>
          </a:prstGeom>
        </p:spPr>
      </p:pic>
      <p:sp>
        <p:nvSpPr>
          <p:cNvPr id="9" name="Subtitle 2">
            <a:extLst>
              <a:ext uri="{FF2B5EF4-FFF2-40B4-BE49-F238E27FC236}">
                <a16:creationId xmlns:a16="http://schemas.microsoft.com/office/drawing/2014/main" id="{5E887585-A866-D050-4633-B6FC24CFC7EA}"/>
              </a:ext>
            </a:extLst>
          </p:cNvPr>
          <p:cNvSpPr txBox="1">
            <a:spLocks/>
          </p:cNvSpPr>
          <p:nvPr/>
        </p:nvSpPr>
        <p:spPr>
          <a:xfrm>
            <a:off x="766857" y="4172606"/>
            <a:ext cx="4940260" cy="238944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t>Inference</a:t>
            </a:r>
          </a:p>
          <a:p>
            <a:pPr marL="342900" indent="-342900" algn="l">
              <a:buFont typeface="Arial" panose="020B0604020202020204" pitchFamily="34" charset="0"/>
              <a:buChar char="•"/>
            </a:pPr>
            <a:r>
              <a:rPr lang="en-IN" sz="2200" dirty="0"/>
              <a:t>Highest sales – South Region</a:t>
            </a:r>
          </a:p>
          <a:p>
            <a:pPr marL="342900" indent="-342900" algn="l">
              <a:buFont typeface="Arial" panose="020B0604020202020204" pitchFamily="34" charset="0"/>
              <a:buChar char="•"/>
            </a:pPr>
            <a:r>
              <a:rPr lang="en-IN" sz="2200" dirty="0"/>
              <a:t>Lowest Sales – Central Region</a:t>
            </a:r>
          </a:p>
          <a:p>
            <a:pPr marL="342900" indent="-342900" algn="l">
              <a:buFont typeface="Arial" panose="020B0604020202020204" pitchFamily="34" charset="0"/>
              <a:buChar char="•"/>
            </a:pPr>
            <a:r>
              <a:rPr lang="en-IN" sz="2200" dirty="0"/>
              <a:t>High profit – West</a:t>
            </a:r>
          </a:p>
          <a:p>
            <a:pPr marL="342900" indent="-342900" algn="l">
              <a:buFont typeface="Arial" panose="020B0604020202020204" pitchFamily="34" charset="0"/>
              <a:buChar char="•"/>
            </a:pPr>
            <a:r>
              <a:rPr lang="en-IN" sz="2200" dirty="0"/>
              <a:t>Low profit – Central</a:t>
            </a:r>
          </a:p>
          <a:p>
            <a:pPr marL="342900" indent="-342900" algn="l">
              <a:buFont typeface="Arial" panose="020B0604020202020204" pitchFamily="34" charset="0"/>
              <a:buChar char="•"/>
            </a:pPr>
            <a:r>
              <a:rPr lang="en-IN" sz="2200" dirty="0"/>
              <a:t>Even though the south region has the highest sales, it has not accountable for the profitability. The profit % in south is low.</a:t>
            </a:r>
          </a:p>
        </p:txBody>
      </p:sp>
    </p:spTree>
    <p:extLst>
      <p:ext uri="{BB962C8B-B14F-4D97-AF65-F5344CB8AC3E}">
        <p14:creationId xmlns:p14="http://schemas.microsoft.com/office/powerpoint/2010/main" val="395851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91C032-6CBB-EFFB-ED4A-40B0347967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8D1497E-2911-4BF2-28CE-B55BC1B5542C}"/>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solidFill>
                  <a:schemeClr val="tx1">
                    <a:lumMod val="85000"/>
                    <a:lumOff val="15000"/>
                  </a:schemeClr>
                </a:solidFill>
              </a:rPr>
              <a:t>Q6</a:t>
            </a:r>
          </a:p>
        </p:txBody>
      </p:sp>
      <p:sp>
        <p:nvSpPr>
          <p:cNvPr id="4" name="Text Placeholder 3">
            <a:extLst>
              <a:ext uri="{FF2B5EF4-FFF2-40B4-BE49-F238E27FC236}">
                <a16:creationId xmlns:a16="http://schemas.microsoft.com/office/drawing/2014/main" id="{26354831-0732-1DB7-2E79-120FA183737E}"/>
              </a:ext>
            </a:extLst>
          </p:cNvPr>
          <p:cNvSpPr>
            <a:spLocks noGrp="1"/>
          </p:cNvSpPr>
          <p:nvPr>
            <p:ph type="body" sz="half" idx="2"/>
          </p:nvPr>
        </p:nvSpPr>
        <p:spPr>
          <a:xfrm>
            <a:off x="8560024" y="3429000"/>
            <a:ext cx="3238829" cy="2776002"/>
          </a:xfrm>
        </p:spPr>
        <p:txBody>
          <a:bodyPr vert="horz" lIns="91440" tIns="45720" rIns="91440" bIns="45720" rtlCol="0">
            <a:normAutofit/>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a:t>
            </a:r>
          </a:p>
          <a:p>
            <a:pPr algn="just"/>
            <a:r>
              <a:rPr lang="en-US" b="0" i="0" dirty="0">
                <a:solidFill>
                  <a:srgbClr val="FF0000"/>
                </a:solidFill>
                <a:effectLst/>
                <a:highlight>
                  <a:srgbClr val="FFFF00"/>
                </a:highlight>
                <a:latin typeface="Söhne"/>
              </a:rPr>
              <a:t>Calculating the correlation between the discount rate and the quantity sold provides insights into the relationship between discounts and sales volume. A positive correlation suggests that higher discounts are associated with increased sales, while a negative correlation indicates the opposite.</a:t>
            </a:r>
            <a:r>
              <a:rPr lang="en-US" spc="80" dirty="0">
                <a:solidFill>
                  <a:srgbClr val="FF0000"/>
                </a:solidFill>
                <a:highlight>
                  <a:srgbClr val="FFFF00"/>
                </a:highlight>
              </a:rPr>
              <a:t> </a:t>
            </a:r>
          </a:p>
        </p:txBody>
      </p:sp>
      <p:pic>
        <p:nvPicPr>
          <p:cNvPr id="8" name="Picture 7">
            <a:extLst>
              <a:ext uri="{FF2B5EF4-FFF2-40B4-BE49-F238E27FC236}">
                <a16:creationId xmlns:a16="http://schemas.microsoft.com/office/drawing/2014/main" id="{1C151933-D64F-65C3-FBBB-FE21EDBFC375}"/>
              </a:ext>
            </a:extLst>
          </p:cNvPr>
          <p:cNvPicPr>
            <a:picLocks noChangeAspect="1"/>
          </p:cNvPicPr>
          <p:nvPr/>
        </p:nvPicPr>
        <p:blipFill>
          <a:blip r:embed="rId2"/>
          <a:stretch>
            <a:fillRect/>
          </a:stretch>
        </p:blipFill>
        <p:spPr>
          <a:xfrm>
            <a:off x="545043" y="638842"/>
            <a:ext cx="7086964" cy="3835597"/>
          </a:xfrm>
          <a:prstGeom prst="rect">
            <a:avLst/>
          </a:prstGeom>
        </p:spPr>
      </p:pic>
      <p:sp>
        <p:nvSpPr>
          <p:cNvPr id="9" name="Subtitle 2">
            <a:extLst>
              <a:ext uri="{FF2B5EF4-FFF2-40B4-BE49-F238E27FC236}">
                <a16:creationId xmlns:a16="http://schemas.microsoft.com/office/drawing/2014/main" id="{12A7FE8F-5631-868D-71C8-5323B3CD2F39}"/>
              </a:ext>
            </a:extLst>
          </p:cNvPr>
          <p:cNvSpPr txBox="1">
            <a:spLocks/>
          </p:cNvSpPr>
          <p:nvPr/>
        </p:nvSpPr>
        <p:spPr>
          <a:xfrm>
            <a:off x="2522482" y="4817001"/>
            <a:ext cx="5730240" cy="178087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t>Inference</a:t>
            </a:r>
          </a:p>
          <a:p>
            <a:pPr marL="342900" indent="-342900" algn="l">
              <a:buFont typeface="Arial" panose="020B0604020202020204" pitchFamily="34" charset="0"/>
              <a:buChar char="•"/>
            </a:pPr>
            <a:r>
              <a:rPr lang="en-IN" sz="2000" b="0" i="0" u="none" strike="noStrike" dirty="0">
                <a:solidFill>
                  <a:srgbClr val="000000"/>
                </a:solidFill>
                <a:effectLst/>
                <a:latin typeface="Calibri" panose="020F0502020204030204" pitchFamily="34" charset="0"/>
              </a:rPr>
              <a:t>The discount affects the sales by -0.21%</a:t>
            </a:r>
          </a:p>
          <a:p>
            <a:pPr marL="342900" indent="-342900" algn="l">
              <a:buFont typeface="Arial" panose="020B0604020202020204" pitchFamily="34" charset="0"/>
              <a:buChar char="•"/>
            </a:pPr>
            <a:r>
              <a:rPr lang="en-IN" sz="2000" b="0" i="0" u="none" strike="noStrike" dirty="0">
                <a:solidFill>
                  <a:srgbClr val="000000"/>
                </a:solidFill>
                <a:effectLst/>
                <a:latin typeface="Calibri" panose="020F0502020204030204" pitchFamily="34" charset="0"/>
              </a:rPr>
              <a:t>Discount affects the Quantity sold 0.008%</a:t>
            </a:r>
            <a:endParaRPr lang="en-IN" sz="2000" dirty="0">
              <a:solidFill>
                <a:srgbClr val="000000"/>
              </a:solidFill>
              <a:latin typeface="Calibri" panose="020F0502020204030204" pitchFamily="34" charset="0"/>
            </a:endParaRPr>
          </a:p>
          <a:p>
            <a:pPr marL="342900" indent="-342900" algn="l">
              <a:buFont typeface="Arial" panose="020B0604020202020204" pitchFamily="34" charset="0"/>
              <a:buChar char="•"/>
            </a:pPr>
            <a:r>
              <a:rPr lang="en-IN" sz="2000" dirty="0">
                <a:solidFill>
                  <a:srgbClr val="000000"/>
                </a:solidFill>
                <a:latin typeface="Calibri" panose="020F0502020204030204" pitchFamily="34" charset="0"/>
              </a:rPr>
              <a:t>Quantity and discount = 1%</a:t>
            </a:r>
            <a:r>
              <a:rPr lang="en-IN" sz="2000" dirty="0"/>
              <a:t> </a:t>
            </a:r>
            <a:endParaRPr lang="en-IN" sz="2000" b="1" u="sng" dirty="0"/>
          </a:p>
        </p:txBody>
      </p:sp>
    </p:spTree>
    <p:extLst>
      <p:ext uri="{BB962C8B-B14F-4D97-AF65-F5344CB8AC3E}">
        <p14:creationId xmlns:p14="http://schemas.microsoft.com/office/powerpoint/2010/main" val="32500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6E891-D7F8-CCAE-A030-2D894B4D3D9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BD0B5A0-3026-F5B5-F27B-386C8EB970D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solidFill>
                  <a:schemeClr val="tx1">
                    <a:lumMod val="85000"/>
                    <a:lumOff val="15000"/>
                  </a:schemeClr>
                </a:solidFill>
              </a:rPr>
              <a:t>Q7</a:t>
            </a:r>
          </a:p>
        </p:txBody>
      </p:sp>
      <p:sp>
        <p:nvSpPr>
          <p:cNvPr id="4" name="Text Placeholder 3">
            <a:extLst>
              <a:ext uri="{FF2B5EF4-FFF2-40B4-BE49-F238E27FC236}">
                <a16:creationId xmlns:a16="http://schemas.microsoft.com/office/drawing/2014/main" id="{98500368-41AB-D90D-10F3-E0CE26028D5B}"/>
              </a:ext>
            </a:extLst>
          </p:cNvPr>
          <p:cNvSpPr>
            <a:spLocks noGrp="1"/>
          </p:cNvSpPr>
          <p:nvPr>
            <p:ph type="body" sz="half" idx="2"/>
          </p:nvPr>
        </p:nvSpPr>
        <p:spPr>
          <a:xfrm>
            <a:off x="8560024" y="3576320"/>
            <a:ext cx="3238829" cy="2628682"/>
          </a:xfrm>
        </p:spPr>
        <p:txBody>
          <a:bodyPr vert="horz" lIns="91440" tIns="45720" rIns="91440" bIns="45720" rtlCol="0">
            <a:normAutofit fontScale="92500" lnSpcReduction="20000"/>
          </a:bodyPr>
          <a:lstStyle/>
          <a:p>
            <a:pPr algn="ctr">
              <a:lnSpc>
                <a:spcPct val="100000"/>
              </a:lnSpc>
              <a:spcBef>
                <a:spcPts val="0"/>
              </a:spcBef>
              <a:spcAft>
                <a:spcPts val="600"/>
              </a:spcAft>
            </a:pPr>
            <a:r>
              <a:rPr lang="en-US" spc="80" dirty="0">
                <a:solidFill>
                  <a:schemeClr val="tx1">
                    <a:lumMod val="85000"/>
                    <a:lumOff val="15000"/>
                  </a:schemeClr>
                </a:solidFill>
                <a:highlight>
                  <a:srgbClr val="FFFF00"/>
                </a:highlight>
              </a:rPr>
              <a:t>Insights</a:t>
            </a:r>
          </a:p>
          <a:p>
            <a:pPr algn="l"/>
            <a:r>
              <a:rPr lang="en-US" b="0" i="0" dirty="0">
                <a:solidFill>
                  <a:srgbClr val="FF0000"/>
                </a:solidFill>
                <a:effectLst/>
                <a:highlight>
                  <a:srgbClr val="FFFF00"/>
                </a:highlight>
                <a:latin typeface="Söhne"/>
              </a:rPr>
              <a:t>Conduct market research to identify regions where your products or services are underrepresented or where there is a growing demand for similar offerings.</a:t>
            </a:r>
          </a:p>
          <a:p>
            <a:pPr algn="l"/>
            <a:r>
              <a:rPr lang="en-US" b="0" i="0" dirty="0">
                <a:solidFill>
                  <a:srgbClr val="FF0000"/>
                </a:solidFill>
                <a:effectLst/>
                <a:highlight>
                  <a:srgbClr val="FFFF00"/>
                </a:highlight>
                <a:latin typeface="Söhne"/>
              </a:rPr>
              <a:t>Analyze demographic data, economic indicators, consumer behavior, and competitive landscape to assess market potential and identify regions with low market saturation and high growth potential.</a:t>
            </a:r>
          </a:p>
          <a:p>
            <a:pPr algn="ctr">
              <a:lnSpc>
                <a:spcPct val="100000"/>
              </a:lnSpc>
              <a:spcBef>
                <a:spcPts val="0"/>
              </a:spcBef>
              <a:spcAft>
                <a:spcPts val="600"/>
              </a:spcAft>
            </a:pPr>
            <a:endParaRPr lang="en-US" spc="80" dirty="0">
              <a:solidFill>
                <a:schemeClr val="tx1">
                  <a:lumMod val="85000"/>
                  <a:lumOff val="15000"/>
                </a:schemeClr>
              </a:solidFill>
              <a:highlight>
                <a:srgbClr val="FFFF00"/>
              </a:highlight>
            </a:endParaRPr>
          </a:p>
          <a:p>
            <a:pPr algn="ctr">
              <a:lnSpc>
                <a:spcPct val="100000"/>
              </a:lnSpc>
              <a:spcBef>
                <a:spcPts val="0"/>
              </a:spcBef>
              <a:spcAft>
                <a:spcPts val="600"/>
              </a:spcAft>
            </a:pPr>
            <a:endParaRPr lang="en-US" spc="80" dirty="0">
              <a:solidFill>
                <a:schemeClr val="tx1">
                  <a:lumMod val="85000"/>
                  <a:lumOff val="15000"/>
                </a:schemeClr>
              </a:solidFill>
            </a:endParaRPr>
          </a:p>
        </p:txBody>
      </p:sp>
      <p:pic>
        <p:nvPicPr>
          <p:cNvPr id="8" name="Picture 7">
            <a:extLst>
              <a:ext uri="{FF2B5EF4-FFF2-40B4-BE49-F238E27FC236}">
                <a16:creationId xmlns:a16="http://schemas.microsoft.com/office/drawing/2014/main" id="{18142980-3842-56E2-AF6E-70E2D908E278}"/>
              </a:ext>
            </a:extLst>
          </p:cNvPr>
          <p:cNvPicPr>
            <a:picLocks noChangeAspect="1"/>
          </p:cNvPicPr>
          <p:nvPr/>
        </p:nvPicPr>
        <p:blipFill>
          <a:blip r:embed="rId3"/>
          <a:stretch>
            <a:fillRect/>
          </a:stretch>
        </p:blipFill>
        <p:spPr>
          <a:xfrm>
            <a:off x="92513" y="0"/>
            <a:ext cx="6875845" cy="5399501"/>
          </a:xfrm>
          <a:prstGeom prst="rect">
            <a:avLst/>
          </a:prstGeom>
        </p:spPr>
      </p:pic>
      <p:sp>
        <p:nvSpPr>
          <p:cNvPr id="9" name="Subtitle 2">
            <a:extLst>
              <a:ext uri="{FF2B5EF4-FFF2-40B4-BE49-F238E27FC236}">
                <a16:creationId xmlns:a16="http://schemas.microsoft.com/office/drawing/2014/main" id="{47E50C3E-3DC7-E973-9B8B-06A0A9CDC89D}"/>
              </a:ext>
            </a:extLst>
          </p:cNvPr>
          <p:cNvSpPr txBox="1">
            <a:spLocks/>
          </p:cNvSpPr>
          <p:nvPr/>
        </p:nvSpPr>
        <p:spPr>
          <a:xfrm>
            <a:off x="2259724" y="4890661"/>
            <a:ext cx="5730240" cy="186404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t>Inference</a:t>
            </a:r>
          </a:p>
          <a:p>
            <a:r>
              <a:rPr lang="en-IN" dirty="0"/>
              <a:t>The average sales is almost equal among all regions. Central and West region have a constant growth in sales over the years. So the regions are potential to increase the market value.</a:t>
            </a:r>
          </a:p>
        </p:txBody>
      </p:sp>
    </p:spTree>
    <p:extLst>
      <p:ext uri="{BB962C8B-B14F-4D97-AF65-F5344CB8AC3E}">
        <p14:creationId xmlns:p14="http://schemas.microsoft.com/office/powerpoint/2010/main" val="36103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5818C-4EAF-3502-3AA0-9611702BF4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A4F4268-B1AB-A218-1B91-F93AAE71C90B}"/>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solidFill>
                  <a:schemeClr val="tx1">
                    <a:lumMod val="85000"/>
                    <a:lumOff val="15000"/>
                  </a:schemeClr>
                </a:solidFill>
              </a:rPr>
              <a:t>Q8</a:t>
            </a:r>
          </a:p>
        </p:txBody>
      </p:sp>
      <p:sp>
        <p:nvSpPr>
          <p:cNvPr id="4" name="Text Placeholder 3">
            <a:extLst>
              <a:ext uri="{FF2B5EF4-FFF2-40B4-BE49-F238E27FC236}">
                <a16:creationId xmlns:a16="http://schemas.microsoft.com/office/drawing/2014/main" id="{79821B78-3310-C7F6-0F4B-40E5C2614E38}"/>
              </a:ext>
            </a:extLst>
          </p:cNvPr>
          <p:cNvSpPr>
            <a:spLocks noGrp="1"/>
          </p:cNvSpPr>
          <p:nvPr>
            <p:ph type="body" sz="half" idx="2"/>
          </p:nvPr>
        </p:nvSpPr>
        <p:spPr>
          <a:xfrm>
            <a:off x="8560024" y="3429000"/>
            <a:ext cx="3238829" cy="2776002"/>
          </a:xfrm>
        </p:spPr>
        <p:txBody>
          <a:bodyPr vert="horz" lIns="91440" tIns="45720" rIns="91440" bIns="45720" rtlCol="0">
            <a:normAutofit/>
          </a:bodyPr>
          <a:lstStyle/>
          <a:p>
            <a:pPr algn="ctr">
              <a:lnSpc>
                <a:spcPct val="100000"/>
              </a:lnSpc>
              <a:spcBef>
                <a:spcPts val="0"/>
              </a:spcBef>
              <a:spcAft>
                <a:spcPts val="600"/>
              </a:spcAft>
            </a:pPr>
            <a:r>
              <a:rPr lang="en-US" spc="80" dirty="0">
                <a:solidFill>
                  <a:schemeClr val="tx1">
                    <a:lumMod val="85000"/>
                    <a:lumOff val="15000"/>
                  </a:schemeClr>
                </a:solidFill>
              </a:rPr>
              <a:t>Insights</a:t>
            </a:r>
          </a:p>
          <a:p>
            <a:pPr algn="just">
              <a:lnSpc>
                <a:spcPct val="100000"/>
              </a:lnSpc>
              <a:spcBef>
                <a:spcPts val="0"/>
              </a:spcBef>
              <a:spcAft>
                <a:spcPts val="600"/>
              </a:spcAft>
            </a:pPr>
            <a:r>
              <a:rPr lang="en-US" b="0" i="0" dirty="0">
                <a:solidFill>
                  <a:srgbClr val="FF0000"/>
                </a:solidFill>
                <a:effectLst/>
                <a:highlight>
                  <a:srgbClr val="FFFF00"/>
                </a:highlight>
                <a:latin typeface="Söhne"/>
              </a:rPr>
              <a:t>Analyzing repeat orders from existing customers allows businesses to calculate the customer retention rate, which represents the percentage of customers who continue to make purchases over time.</a:t>
            </a:r>
            <a:endParaRPr lang="en-US" spc="80" dirty="0">
              <a:solidFill>
                <a:srgbClr val="FF0000"/>
              </a:solidFill>
              <a:highlight>
                <a:srgbClr val="FFFF00"/>
              </a:highlight>
            </a:endParaRPr>
          </a:p>
        </p:txBody>
      </p:sp>
      <p:pic>
        <p:nvPicPr>
          <p:cNvPr id="10" name="Picture 9">
            <a:extLst>
              <a:ext uri="{FF2B5EF4-FFF2-40B4-BE49-F238E27FC236}">
                <a16:creationId xmlns:a16="http://schemas.microsoft.com/office/drawing/2014/main" id="{FA9908F3-291B-BCFE-E38D-2E3AF8626BB9}"/>
              </a:ext>
            </a:extLst>
          </p:cNvPr>
          <p:cNvPicPr>
            <a:picLocks noChangeAspect="1"/>
          </p:cNvPicPr>
          <p:nvPr/>
        </p:nvPicPr>
        <p:blipFill>
          <a:blip r:embed="rId2"/>
          <a:stretch>
            <a:fillRect/>
          </a:stretch>
        </p:blipFill>
        <p:spPr>
          <a:xfrm>
            <a:off x="393147" y="459182"/>
            <a:ext cx="7783901" cy="3816546"/>
          </a:xfrm>
          <a:prstGeom prst="rect">
            <a:avLst/>
          </a:prstGeom>
        </p:spPr>
      </p:pic>
    </p:spTree>
    <p:extLst>
      <p:ext uri="{BB962C8B-B14F-4D97-AF65-F5344CB8AC3E}">
        <p14:creationId xmlns:p14="http://schemas.microsoft.com/office/powerpoint/2010/main" val="34279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94b1bfed-2060-4667-ab2b-eb3c62db6cd1</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573204DF-AC11-45ED-BAE9-A775C94356C0}">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emplate/>
  <TotalTime>260</TotalTime>
  <Words>485</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Abadi Extra Light</vt:lpstr>
      <vt:lpstr>Aptos</vt:lpstr>
      <vt:lpstr>Aptos Display</vt:lpstr>
      <vt:lpstr>Arial</vt:lpstr>
      <vt:lpstr>Calibri</vt:lpstr>
      <vt:lpstr>Microsoft Sans Serif</vt:lpstr>
      <vt:lpstr>Söhne</vt:lpstr>
      <vt:lpstr>Office Theme</vt:lpstr>
      <vt:lpstr>Re Assessment EXCEL  A E S LOGHAPRIYA</vt:lpstr>
      <vt:lpstr>Q1</vt:lpstr>
      <vt:lpstr>Q2</vt:lpstr>
      <vt:lpstr>Q3</vt:lpstr>
      <vt:lpstr>Q4</vt:lpstr>
      <vt:lpstr>Q5</vt:lpstr>
      <vt:lpstr>Q6</vt:lpstr>
      <vt:lpstr>Q7</vt:lpstr>
      <vt:lpstr>Q8</vt:lpstr>
      <vt:lpstr>Q9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Assessment excel -------------------------------------------------------------------------------------------------------------------------------------------------- NANDHA S P</dc:title>
  <dc:creator>A E S LOGHAPRIYA</dc:creator>
  <cp:keywords>Classification=LV_C0NF1D3NT1AL</cp:keywords>
  <cp:lastModifiedBy>A E S Loghapriya</cp:lastModifiedBy>
  <cp:revision>18</cp:revision>
  <dcterms:created xsi:type="dcterms:W3CDTF">2024-02-28T07:30:42Z</dcterms:created>
  <dcterms:modified xsi:type="dcterms:W3CDTF">2024-03-27T11:55:42Z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94b1bfed-2060-4667-ab2b-eb3c62db6cd1</vt:lpwstr>
  </property>
  <property fmtid="{D5CDD505-2E9C-101B-9397-08002B2CF9AE}" pid="3" name="Classification">
    <vt:lpwstr>LV_C0NF1D3NT1AL</vt:lpwstr>
  </property>
  <property fmtid="{D5CDD505-2E9C-101B-9397-08002B2CF9AE}" pid="4" name="ContainsPII">
    <vt:lpwstr>No</vt:lpwstr>
  </property>
</Properties>
</file>