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8"/>
  </p:notesMasterIdLst>
  <p:sldIdLst>
    <p:sldId id="256" r:id="rId3"/>
    <p:sldId id="257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71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oghapriya.aes.lv\Downloads\Loghapriya%20Final%20Assessme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[Loghapriya Final Assessment.xlsx]Q16!PivotTable12</c:name>
    <c:fmtId val="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'Q16'!$B$1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'Q16'!$A$2:$A$37</c:f>
              <c:strCache>
                <c:ptCount val="36"/>
                <c:pt idx="0">
                  <c:v>Andaman and Nicobar Islands</c:v>
                </c:pt>
                <c:pt idx="1">
                  <c:v>Andhra Pradesh</c:v>
                </c:pt>
                <c:pt idx="2">
                  <c:v>Arunachal Pradesh</c:v>
                </c:pt>
                <c:pt idx="3">
                  <c:v>Assam</c:v>
                </c:pt>
                <c:pt idx="4">
                  <c:v>Bihar</c:v>
                </c:pt>
                <c:pt idx="5">
                  <c:v>Chandigarh</c:v>
                </c:pt>
                <c:pt idx="6">
                  <c:v>Chhattisgarh</c:v>
                </c:pt>
                <c:pt idx="7">
                  <c:v>Dadra and Nagar Haveli and Daman and Diu</c:v>
                </c:pt>
                <c:pt idx="8">
                  <c:v>Delhi</c:v>
                </c:pt>
                <c:pt idx="9">
                  <c:v>Goa</c:v>
                </c:pt>
                <c:pt idx="10">
                  <c:v>Gujarat</c:v>
                </c:pt>
                <c:pt idx="11">
                  <c:v>Haryana</c:v>
                </c:pt>
                <c:pt idx="12">
                  <c:v>Himachal Pradesh</c:v>
                </c:pt>
                <c:pt idx="13">
                  <c:v>Jammu and Kashmir</c:v>
                </c:pt>
                <c:pt idx="14">
                  <c:v>Jharkhand</c:v>
                </c:pt>
                <c:pt idx="15">
                  <c:v>Karnataka</c:v>
                </c:pt>
                <c:pt idx="16">
                  <c:v>Kerala</c:v>
                </c:pt>
                <c:pt idx="17">
                  <c:v>Ladakh</c:v>
                </c:pt>
                <c:pt idx="18">
                  <c:v>Lakshadweep</c:v>
                </c:pt>
                <c:pt idx="19">
                  <c:v>Madhya Pradesh</c:v>
                </c:pt>
                <c:pt idx="20">
                  <c:v>Maharashtra</c:v>
                </c:pt>
                <c:pt idx="21">
                  <c:v>Manipur</c:v>
                </c:pt>
                <c:pt idx="22">
                  <c:v>Meghalaya</c:v>
                </c:pt>
                <c:pt idx="23">
                  <c:v>Mizoram</c:v>
                </c:pt>
                <c:pt idx="24">
                  <c:v>Nagaland</c:v>
                </c:pt>
                <c:pt idx="25">
                  <c:v>Odisha</c:v>
                </c:pt>
                <c:pt idx="26">
                  <c:v>Puducherry</c:v>
                </c:pt>
                <c:pt idx="27">
                  <c:v>Punjab</c:v>
                </c:pt>
                <c:pt idx="28">
                  <c:v>Rajasthan</c:v>
                </c:pt>
                <c:pt idx="29">
                  <c:v>Sikkim</c:v>
                </c:pt>
                <c:pt idx="30">
                  <c:v>Tamil Nadu</c:v>
                </c:pt>
                <c:pt idx="31">
                  <c:v>Telangana</c:v>
                </c:pt>
                <c:pt idx="32">
                  <c:v>Tripura</c:v>
                </c:pt>
                <c:pt idx="33">
                  <c:v>Uttar Pradesh</c:v>
                </c:pt>
                <c:pt idx="34">
                  <c:v>Uttarakhand</c:v>
                </c:pt>
                <c:pt idx="35">
                  <c:v>West Bengal</c:v>
                </c:pt>
              </c:strCache>
            </c:strRef>
          </c:cat>
          <c:val>
            <c:numRef>
              <c:f>'Q16'!$B$2:$B$37</c:f>
              <c:numCache>
                <c:formatCode>General</c:formatCode>
                <c:ptCount val="36"/>
                <c:pt idx="0">
                  <c:v>2711851</c:v>
                </c:pt>
                <c:pt idx="1">
                  <c:v>6004535</c:v>
                </c:pt>
                <c:pt idx="2">
                  <c:v>2882953</c:v>
                </c:pt>
                <c:pt idx="3">
                  <c:v>7528471</c:v>
                </c:pt>
                <c:pt idx="4">
                  <c:v>13411807</c:v>
                </c:pt>
                <c:pt idx="5">
                  <c:v>3206468</c:v>
                </c:pt>
                <c:pt idx="6">
                  <c:v>5658688</c:v>
                </c:pt>
                <c:pt idx="7">
                  <c:v>5688166</c:v>
                </c:pt>
                <c:pt idx="8">
                  <c:v>3030601</c:v>
                </c:pt>
                <c:pt idx="9">
                  <c:v>3438975</c:v>
                </c:pt>
                <c:pt idx="10">
                  <c:v>2902732</c:v>
                </c:pt>
                <c:pt idx="11">
                  <c:v>7508335</c:v>
                </c:pt>
                <c:pt idx="12">
                  <c:v>4506391</c:v>
                </c:pt>
                <c:pt idx="13">
                  <c:v>4681945</c:v>
                </c:pt>
                <c:pt idx="14">
                  <c:v>3001414</c:v>
                </c:pt>
                <c:pt idx="15">
                  <c:v>11039543</c:v>
                </c:pt>
                <c:pt idx="16">
                  <c:v>8702065</c:v>
                </c:pt>
                <c:pt idx="17">
                  <c:v>3262571</c:v>
                </c:pt>
                <c:pt idx="18">
                  <c:v>1221848</c:v>
                </c:pt>
                <c:pt idx="19">
                  <c:v>1677230</c:v>
                </c:pt>
                <c:pt idx="20">
                  <c:v>5926215</c:v>
                </c:pt>
                <c:pt idx="21">
                  <c:v>4367770</c:v>
                </c:pt>
                <c:pt idx="22">
                  <c:v>4140417</c:v>
                </c:pt>
                <c:pt idx="23">
                  <c:v>1630595</c:v>
                </c:pt>
                <c:pt idx="24">
                  <c:v>10672152</c:v>
                </c:pt>
                <c:pt idx="25">
                  <c:v>6602986</c:v>
                </c:pt>
                <c:pt idx="26">
                  <c:v>4768383</c:v>
                </c:pt>
                <c:pt idx="27">
                  <c:v>6354892</c:v>
                </c:pt>
                <c:pt idx="28">
                  <c:v>12480132</c:v>
                </c:pt>
                <c:pt idx="29">
                  <c:v>2607172</c:v>
                </c:pt>
                <c:pt idx="30">
                  <c:v>7532330</c:v>
                </c:pt>
                <c:pt idx="31">
                  <c:v>5969689</c:v>
                </c:pt>
                <c:pt idx="32">
                  <c:v>3406148</c:v>
                </c:pt>
                <c:pt idx="33">
                  <c:v>13381048</c:v>
                </c:pt>
                <c:pt idx="34">
                  <c:v>5926028</c:v>
                </c:pt>
                <c:pt idx="35">
                  <c:v>11213541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ED-4802-8F67-F3F391438B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2370592"/>
        <c:axId val="171965584"/>
        <c:axId val="0"/>
      </c:bar3DChart>
      <c:catAx>
        <c:axId val="182370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 dirty="0"/>
                  <a:t>Country</a:t>
                </a:r>
              </a:p>
            </c:rich>
          </c:tx>
          <c:layout>
            <c:manualLayout>
              <c:xMode val="edge"/>
              <c:yMode val="edge"/>
              <c:x val="0.47895228107986093"/>
              <c:y val="0.840832203523125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1965584"/>
        <c:crosses val="autoZero"/>
        <c:auto val="1"/>
        <c:lblAlgn val="ctr"/>
        <c:lblOffset val="100"/>
        <c:noMultiLvlLbl val="0"/>
      </c:catAx>
      <c:valAx>
        <c:axId val="171965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 dirty="0"/>
                  <a:t>Views</a:t>
                </a:r>
                <a:endParaRPr lang="en-IN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,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82370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2923D-625A-4ED8-98B8-15939D1B509F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FF0A7-1C0E-46B0-8DFC-3ABD63B8A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913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FF0A7-1C0E-46B0-8DFC-3ABD63B8A80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740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CD3-9CAE-451B-8BA4-30EC8D13168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008E-6FFB-4AB8-9085-2356D2911E36}" type="slidenum">
              <a:rPr lang="en-IN" smtClean="0"/>
              <a:t>‹#›</a:t>
            </a:fld>
            <a:endParaRPr lang="en-IN"/>
          </a:p>
        </p:txBody>
      </p:sp>
      <p:sp>
        <p:nvSpPr>
          <p:cNvPr id="4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D86CC8AC-C249-4D40-6759-7671D2D6530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030023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CD3-9CAE-451B-8BA4-30EC8D13168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008E-6FFB-4AB8-9085-2356D2911E3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Panoramic Picture with CaptionFooter" descr="Classification: Confidential Contains PII: No">
            <a:extLst>
              <a:ext uri="{FF2B5EF4-FFF2-40B4-BE49-F238E27FC236}">
                <a16:creationId xmlns:a16="http://schemas.microsoft.com/office/drawing/2014/main" id="{87288DDB-02A1-0368-5E08-987165CFC8C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708004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CD3-9CAE-451B-8BA4-30EC8D13168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008E-6FFB-4AB8-9085-2356D2911E36}" type="slidenum">
              <a:rPr lang="en-IN" smtClean="0"/>
              <a:t>‹#›</a:t>
            </a:fld>
            <a:endParaRPr lang="en-IN"/>
          </a:p>
        </p:txBody>
      </p:sp>
      <p:sp>
        <p:nvSpPr>
          <p:cNvPr id="3" name="flSlideMaster.Title and CaptionFooter" descr="Classification: Confidential Contains PII: No">
            <a:extLst>
              <a:ext uri="{FF2B5EF4-FFF2-40B4-BE49-F238E27FC236}">
                <a16:creationId xmlns:a16="http://schemas.microsoft.com/office/drawing/2014/main" id="{D2725002-A536-D916-9915-6D8EEAD83DC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718646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CD3-9CAE-451B-8BA4-30EC8D13168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008E-6FFB-4AB8-9085-2356D2911E3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3" name="flSlideMaster.Quote with CaptionFooter" descr="Classification: Confidential Contains PII: No">
            <a:extLst>
              <a:ext uri="{FF2B5EF4-FFF2-40B4-BE49-F238E27FC236}">
                <a16:creationId xmlns:a16="http://schemas.microsoft.com/office/drawing/2014/main" id="{44B654EF-FFB4-BCC3-7E98-3051A7BFDD7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9016603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CD3-9CAE-451B-8BA4-30EC8D13168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008E-6FFB-4AB8-9085-2356D2911E36}" type="slidenum">
              <a:rPr lang="en-IN" smtClean="0"/>
              <a:t>‹#›</a:t>
            </a:fld>
            <a:endParaRPr lang="en-IN"/>
          </a:p>
        </p:txBody>
      </p:sp>
      <p:sp>
        <p:nvSpPr>
          <p:cNvPr id="3" name="flSlideMaster.Name CardFooter" descr="Classification: Confidential Contains PII: No">
            <a:extLst>
              <a:ext uri="{FF2B5EF4-FFF2-40B4-BE49-F238E27FC236}">
                <a16:creationId xmlns:a16="http://schemas.microsoft.com/office/drawing/2014/main" id="{703E4399-D907-D815-F439-DA76ECDB7D0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1588716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CD3-9CAE-451B-8BA4-30EC8D13168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008E-6FFB-4AB8-9085-2356D2911E36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3 ColumnFooter" descr="Classification: Confidential Contains PII: No">
            <a:extLst>
              <a:ext uri="{FF2B5EF4-FFF2-40B4-BE49-F238E27FC236}">
                <a16:creationId xmlns:a16="http://schemas.microsoft.com/office/drawing/2014/main" id="{F791AA05-6D6B-C816-F6B1-2E098D774D8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45408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CD3-9CAE-451B-8BA4-30EC8D13168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008E-6FFB-4AB8-9085-2356D2911E36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3 Picture ColumnFooter" descr="Classification: Confidential Contains PII: No">
            <a:extLst>
              <a:ext uri="{FF2B5EF4-FFF2-40B4-BE49-F238E27FC236}">
                <a16:creationId xmlns:a16="http://schemas.microsoft.com/office/drawing/2014/main" id="{7069EDAB-C1BF-41B3-15E9-94380E82E98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8734245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CD3-9CAE-451B-8BA4-30EC8D13168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008E-6FFB-4AB8-9085-2356D2911E3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3FFF8EEC-3965-AEA9-C775-72BA3362A7D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04328660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CD3-9CAE-451B-8BA4-30EC8D13168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008E-6FFB-4AB8-9085-2356D2911E3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4ED55E07-0126-4ADA-BB01-10F0808D916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6608943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CD3-9CAE-451B-8BA4-30EC8D13168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008E-6FFB-4AB8-9085-2356D2911E36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4FC7FA65-FD1A-D912-FB6F-2118C91D943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448830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CD3-9CAE-451B-8BA4-30EC8D13168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008E-6FFB-4AB8-9085-2356D2911E36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0EAD45CB-0A88-E82C-35C9-E6906E8BA39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693159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CD3-9CAE-451B-8BA4-30EC8D13168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008E-6FFB-4AB8-9085-2356D2911E3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DC51C42C-43B8-C2C7-5629-A6A229023DA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310250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CD3-9CAE-451B-8BA4-30EC8D13168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008E-6FFB-4AB8-9085-2356D2911E3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C5F9E657-0593-E72B-7C35-B541C17B5AF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845711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CD3-9CAE-451B-8BA4-30EC8D13168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008E-6FFB-4AB8-9085-2356D2911E3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BE644C60-2F63-4C55-4668-317D8B38046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1553673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CD3-9CAE-451B-8BA4-30EC8D13168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008E-6FFB-4AB8-9085-2356D2911E3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3C6D6BA2-519D-A929-0B6E-4A7F978EAF7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3812135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CD3-9CAE-451B-8BA4-30EC8D13168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008E-6FFB-4AB8-9085-2356D2911E3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E9FF6110-FA8A-21D8-BED1-5F797422EEB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51710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CD3-9CAE-451B-8BA4-30EC8D13168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008E-6FFB-4AB8-9085-2356D2911E3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9C23EA1E-5E56-7F1F-CA53-9B4C5DE5412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895915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A6A5CD3-9CAE-451B-8BA4-30EC8D13168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D0B008E-6FFB-4AB8-9085-2356D2911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341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F72D-1F38-CEC1-7E9F-71DD8B862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E S Loghapriya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6D087-D03C-BEB5-42D3-C7F697142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Excel final Assessment</a:t>
            </a:r>
          </a:p>
        </p:txBody>
      </p:sp>
    </p:spTree>
    <p:extLst>
      <p:ext uri="{BB962C8B-B14F-4D97-AF65-F5344CB8AC3E}">
        <p14:creationId xmlns:p14="http://schemas.microsoft.com/office/powerpoint/2010/main" val="2453408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0064B-603C-AF66-8F25-5380E725E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BD24-E7CB-1DA2-102E-4CA02DA2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884"/>
            <a:ext cx="10515600" cy="959586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40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Question 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E686E9-7651-6FF2-F30B-AC6339CB6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828" y="1573655"/>
            <a:ext cx="7504862" cy="40199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F0B818-50FB-7745-2B43-9004CFDD6B38}"/>
              </a:ext>
            </a:extLst>
          </p:cNvPr>
          <p:cNvSpPr txBox="1"/>
          <p:nvPr/>
        </p:nvSpPr>
        <p:spPr>
          <a:xfrm>
            <a:off x="7979230" y="1536174"/>
            <a:ext cx="3657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pivot with category and video ID as rows. And Sum of views, likes and Engagement rate as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change it into tabular form and remove the grand totals.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Sort the table in descending order w.r.t sum of views and then select the Top 5 in each Category.</a:t>
            </a:r>
          </a:p>
        </p:txBody>
      </p:sp>
    </p:spTree>
    <p:extLst>
      <p:ext uri="{BB962C8B-B14F-4D97-AF65-F5344CB8AC3E}">
        <p14:creationId xmlns:p14="http://schemas.microsoft.com/office/powerpoint/2010/main" val="1190212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5696-5672-9906-9DD3-07520023C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36771" cy="995589"/>
          </a:xfrm>
        </p:spPr>
        <p:txBody>
          <a:bodyPr>
            <a:normAutofit/>
          </a:bodyPr>
          <a:lstStyle/>
          <a:p>
            <a:r>
              <a:rPr lang="en-IN" sz="2800" dirty="0"/>
              <a:t>Top 5 videos in each category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E1704D-6C43-BE37-E39C-75976E2C0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75" y="1262741"/>
            <a:ext cx="7074644" cy="4637315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B1B0397-558C-F504-1A5C-581CD7BE6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922127"/>
              </p:ext>
            </p:extLst>
          </p:nvPr>
        </p:nvGraphicFramePr>
        <p:xfrm>
          <a:off x="7772400" y="195943"/>
          <a:ext cx="4245429" cy="63355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5217">
                  <a:extLst>
                    <a:ext uri="{9D8B030D-6E8A-4147-A177-3AD203B41FA5}">
                      <a16:colId xmlns:a16="http://schemas.microsoft.com/office/drawing/2014/main" val="2032111"/>
                    </a:ext>
                  </a:extLst>
                </a:gridCol>
                <a:gridCol w="2100212">
                  <a:extLst>
                    <a:ext uri="{9D8B030D-6E8A-4147-A177-3AD203B41FA5}">
                      <a16:colId xmlns:a16="http://schemas.microsoft.com/office/drawing/2014/main" val="1477883566"/>
                    </a:ext>
                  </a:extLst>
                </a:gridCol>
              </a:tblGrid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category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video_id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3252567411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Entertainment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6Q0AazVu1Tc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3947133640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PTQMog9u2Zo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84788732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Q3jege0p0dQ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3095367343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T2YJYVYYhfI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3004732667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XYviM5xevC8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2216712782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News &amp; Politics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7T-4A2MZYxE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3274974305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9kt_lhXnl1o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4020552836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rucOLpxX6WE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523925940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yTjmwsla5Vs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1129526208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zUZ1z7FwLc8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3563276945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Film &amp; Animation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45Nkhoa72gY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3154565050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duEp1tSxEcw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3107100470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LRi7p4vNa9w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3391958050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v2TrdKpGlhw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3803858584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vQa-pLzQWRs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2246862705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People &amp; Blogs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3KdPBWXHA58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1637239528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CEXva7G-7r4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2408692236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ks6PS2hAcw4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2561314517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pARwtWh3cC4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892301478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rWVgT8Rbk-c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3369532680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Howto &amp; Style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g4XLlizgeC0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4244369550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G6a67bzgy2w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2898690851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h6Z9mmSNJcw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3248280665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o38WAS8ufyQ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3357246715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Xpzc6hZpVKI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1752908404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Science &amp; Technology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GNloY_4s8RA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1036071417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IprmiOa2zH8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3031427602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ogfYd705cRs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1241955894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xq_6mXK-5hI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2817599286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Autos &amp; Vehicles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gbRijjvIeyk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2858082008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M63L7XozWbY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556515572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Sports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476M0nR46bs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2095714351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fNddOeXJj3Y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4148866866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Hy8ISlyuz-A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165164752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Music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9xWc6dYwkRA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4232748157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p7tLPOnkzE8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669426817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QF9dcrBABdc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2324111856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yS0QXeFz7Uc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2830269107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Education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59B8UR6l824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3580186233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K_b4KfPFqSA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349939212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kyu8bTVhXMU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474689815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Rhq6uJkoy_o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3607688879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SrmBuGll6No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3164991003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Religious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0eSiddTE0Oo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3021194075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2eiBztJHjBY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4020771219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doqFLMEUVXc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3844369260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WEW4DESwnF8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2092788681"/>
                  </a:ext>
                </a:extLst>
              </a:tr>
              <a:tr h="12929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 dirty="0">
                          <a:effectLst/>
                        </a:rPr>
                        <a:t>WSU5NcuYIb8</a:t>
                      </a:r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15" marR="3515" marT="3515" marB="0" anchor="b"/>
                </a:tc>
                <a:extLst>
                  <a:ext uri="{0D108BD9-81ED-4DB2-BD59-A6C34878D82A}">
                    <a16:rowId xmlns:a16="http://schemas.microsoft.com/office/drawing/2014/main" val="2679387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65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79B56-0B15-51BD-5647-B4BD7A3F0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6744-204C-46CF-0B9E-8B9E1D6A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884"/>
            <a:ext cx="10515600" cy="959586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40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Question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A66BEB-5631-9F1F-5F82-05CA74316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515" y="1280670"/>
            <a:ext cx="8960052" cy="3337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EBF376-7CE2-8F24-CEFB-29A6E0CCA37A}"/>
              </a:ext>
            </a:extLst>
          </p:cNvPr>
          <p:cNvSpPr txBox="1"/>
          <p:nvPr/>
        </p:nvSpPr>
        <p:spPr>
          <a:xfrm>
            <a:off x="403270" y="4920343"/>
            <a:ext cx="8740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pivot table with Publish date in rows and Sum of views in columns.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group the publish date with Year and Month.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F4483-6646-089F-FAA4-4E05EB2FF86A}"/>
              </a:ext>
            </a:extLst>
          </p:cNvPr>
          <p:cNvSpPr txBox="1"/>
          <p:nvPr/>
        </p:nvSpPr>
        <p:spPr>
          <a:xfrm>
            <a:off x="9351134" y="1280670"/>
            <a:ext cx="2437596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 has highest number of 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2018,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month has highest views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month has lowest views.</a:t>
            </a:r>
          </a:p>
        </p:txBody>
      </p:sp>
    </p:spTree>
    <p:extLst>
      <p:ext uri="{BB962C8B-B14F-4D97-AF65-F5344CB8AC3E}">
        <p14:creationId xmlns:p14="http://schemas.microsoft.com/office/powerpoint/2010/main" val="562124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DC74A-A5F2-41A1-E678-8E193E09C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4815-0B62-43E1-FB13-F9F7A2521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884"/>
            <a:ext cx="10515600" cy="959586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40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Question 10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85A719E-6D42-97BC-01BB-560D21AD6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593" y="408884"/>
            <a:ext cx="6876101" cy="347131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7C8B80-71E6-39BE-AACC-7C3A3CE509F5}"/>
              </a:ext>
            </a:extLst>
          </p:cNvPr>
          <p:cNvSpPr txBox="1"/>
          <p:nvPr/>
        </p:nvSpPr>
        <p:spPr>
          <a:xfrm>
            <a:off x="9231086" y="1368470"/>
            <a:ext cx="273231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significant growth of about 369% in the year 2018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w.r.t.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Average Likes.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of Average views, the is moderate growth of 205% in year 2018.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there is no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growth,it’s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remains constant in the comments count over the years.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E7233F-3BDB-DF58-74E3-E1C8EF7BDCE9}"/>
              </a:ext>
            </a:extLst>
          </p:cNvPr>
          <p:cNvSpPr txBox="1"/>
          <p:nvPr/>
        </p:nvSpPr>
        <p:spPr>
          <a:xfrm>
            <a:off x="722128" y="4212772"/>
            <a:ext cx="81207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pivot table with year of publishing in rows and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Likes, Views and Comments in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change the values to average and shows them as percentage with previous year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line chart to show the growth in these columns.</a:t>
            </a:r>
          </a:p>
        </p:txBody>
      </p:sp>
    </p:spTree>
    <p:extLst>
      <p:ext uri="{BB962C8B-B14F-4D97-AF65-F5344CB8AC3E}">
        <p14:creationId xmlns:p14="http://schemas.microsoft.com/office/powerpoint/2010/main" val="1810256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2990E-1E18-29CE-A1A0-D26D1FE4E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0C92-723D-39E9-B0D4-3B75CA580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884"/>
            <a:ext cx="10515600" cy="959586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40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Question 11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9A8380-8F2D-A9E0-407F-E0E81D77D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3200" y="1695042"/>
            <a:ext cx="4998647" cy="3645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EE4901-9E95-BE9B-45AC-D358E9DF7868}"/>
              </a:ext>
            </a:extLst>
          </p:cNvPr>
          <p:cNvSpPr txBox="1"/>
          <p:nvPr/>
        </p:nvSpPr>
        <p:spPr>
          <a:xfrm>
            <a:off x="838200" y="947057"/>
            <a:ext cx="42345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pivot with Views and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Revenue by Product of (views x 2) (Assume its 2rs for each view).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group the views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E58B13-6251-A5DB-2DB8-2C0CBCC68AAB}"/>
              </a:ext>
            </a:extLst>
          </p:cNvPr>
          <p:cNvSpPr txBox="1"/>
          <p:nvPr/>
        </p:nvSpPr>
        <p:spPr>
          <a:xfrm>
            <a:off x="838200" y="3923400"/>
            <a:ext cx="49986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revenue : </a:t>
            </a:r>
            <a:r>
              <a:rPr lang="en-IN" sz="2400" b="1" i="0" u="none" strike="noStrike" dirty="0">
                <a:effectLst/>
                <a:latin typeface="Arial" panose="020B0604020202020204" pitchFamily="34" charset="0"/>
              </a:rPr>
              <a:t>418092.17K</a:t>
            </a:r>
            <a:r>
              <a:rPr lang="en-IN" sz="2400" dirty="0"/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revenue is earned for videos with 15000 – 1014999 views, followed by 1015000-2014999</a:t>
            </a:r>
          </a:p>
        </p:txBody>
      </p:sp>
    </p:spTree>
    <p:extLst>
      <p:ext uri="{BB962C8B-B14F-4D97-AF65-F5344CB8AC3E}">
        <p14:creationId xmlns:p14="http://schemas.microsoft.com/office/powerpoint/2010/main" val="647096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F5DF77-D6B6-96FD-0E2E-B53CFDA36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8EAD4B-1714-4507-B2D8-1F34FAEB1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199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3408590-87D0-4AA3-AFFD-3207C71C5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7"/>
            <a:ext cx="12192000" cy="2285999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10CDA2-5511-E946-8CFE-410E3E2D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7924"/>
            <a:ext cx="10515600" cy="12790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spc="-30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Question 16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4590620-EFA7-6F89-8BBF-9A319CAB75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979101"/>
              </p:ext>
            </p:extLst>
          </p:nvPr>
        </p:nvGraphicFramePr>
        <p:xfrm>
          <a:off x="239486" y="271822"/>
          <a:ext cx="11713027" cy="4463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0814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9D4E-4E88-1C8E-05CA-0D1759E8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884"/>
            <a:ext cx="10515600" cy="959586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40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Question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C89C8-BE02-1331-D157-ED2FBAFBE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1466" y="1368470"/>
            <a:ext cx="10372334" cy="3889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9E33A5-1CE6-489B-154C-06A9C936A47F}"/>
              </a:ext>
            </a:extLst>
          </p:cNvPr>
          <p:cNvSpPr txBox="1"/>
          <p:nvPr/>
        </p:nvSpPr>
        <p:spPr>
          <a:xfrm>
            <a:off x="1076960" y="5499690"/>
            <a:ext cx="867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change the comments count to 1 as there is only one comment under each Video.</a:t>
            </a:r>
          </a:p>
        </p:txBody>
      </p:sp>
    </p:spTree>
    <p:extLst>
      <p:ext uri="{BB962C8B-B14F-4D97-AF65-F5344CB8AC3E}">
        <p14:creationId xmlns:p14="http://schemas.microsoft.com/office/powerpoint/2010/main" val="343854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93498-E68E-0240-8B38-A4A186F8D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0D57-042B-F7AD-90EC-FFAE8732A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884"/>
            <a:ext cx="10515600" cy="959586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40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Question 2 – Time 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D9BB1-F7C2-F915-7A5F-E1FB75A6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3345815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208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D7924-EFCF-F7C4-D317-DEBD8382C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7C93-3987-EBFC-3D2B-8719935F5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884"/>
            <a:ext cx="10515600" cy="959586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40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Question 3 – Category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2885E2-AA88-9432-95B7-47EE134B1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0489" y="1684156"/>
            <a:ext cx="5407412" cy="41040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AD070F-4F28-8655-24C9-BA84B34B8E6A}"/>
              </a:ext>
            </a:extLst>
          </p:cNvPr>
          <p:cNvSpPr txBox="1"/>
          <p:nvPr/>
        </p:nvSpPr>
        <p:spPr>
          <a:xfrm>
            <a:off x="6096000" y="1607956"/>
            <a:ext cx="56355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Xlookup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create a Category column corresponding to each video with its category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Create a new column – Engagement rate with the formula :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=SUM($H2,$J2).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pivot table that contains the category,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Views and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Engagement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sort the category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w.r.t.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Views in Descending order.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35122-5734-4BEB-07AB-81836131730A}"/>
              </a:ext>
            </a:extLst>
          </p:cNvPr>
          <p:cNvSpPr txBox="1"/>
          <p:nvPr/>
        </p:nvSpPr>
        <p:spPr>
          <a:xfrm>
            <a:off x="6128657" y="4709764"/>
            <a:ext cx="47135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Top 3 categories with highest average views and engagement rate are: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Autos &amp; Vehicles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Film &amp; Animation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Science &amp; Technology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104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E6642-0539-A8AE-368A-12C6A62E2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87BC-C268-5B60-1ED5-CDA8973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884"/>
            <a:ext cx="10515600" cy="959586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40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Question 4 – Filter and </a:t>
            </a:r>
            <a:r>
              <a:rPr lang="en-US" sz="4000" spc="-300" dirty="0" err="1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xlookup</a:t>
            </a:r>
            <a:endParaRPr lang="en-US" sz="4000" spc="-300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2F9E6-A4E3-FB19-B9AD-66AB6D3C3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29" y="1368470"/>
            <a:ext cx="10330542" cy="959586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=XLOOKUP($E2,Category!A:A,Category!B:B)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=UNIQUE(FILTER(dataQ4!D:D,dataQ4!Q:Q=Sheet6!D1))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53388-E19F-45D2-C9CB-C12A0F98C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448" y="2328056"/>
            <a:ext cx="6968087" cy="2860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4402FD-BA7D-27DF-7BD8-01C69A93B9E1}"/>
              </a:ext>
            </a:extLst>
          </p:cNvPr>
          <p:cNvSpPr txBox="1"/>
          <p:nvPr/>
        </p:nvSpPr>
        <p:spPr>
          <a:xfrm>
            <a:off x="8191498" y="2328056"/>
            <a:ext cx="35541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column category name, and using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xlookup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fill the name according to the category ID.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Filter, list out the channel list under the specified Category.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EA6C21-AB2B-8186-B709-11E315B8AFD5}"/>
              </a:ext>
            </a:extLst>
          </p:cNvPr>
          <p:cNvSpPr txBox="1"/>
          <p:nvPr/>
        </p:nvSpPr>
        <p:spPr>
          <a:xfrm>
            <a:off x="1050469" y="5450061"/>
            <a:ext cx="7141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07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67C8B-EA65-7ECE-20BD-0E4D3FDC2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7584-D944-6390-5802-CFAE96BA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884"/>
            <a:ext cx="10515600" cy="959586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40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Question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08A2B-09BD-1964-8DAA-2A2839961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028" y="1270454"/>
            <a:ext cx="7218457" cy="1189718"/>
          </a:xfrm>
        </p:spPr>
        <p:txBody>
          <a:bodyPr/>
          <a:lstStyle/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=CONCATENATE(C2:C593,D2:D593)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=TEXTJOIN("|",TRUE,P2,R2)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F0F606-DF1F-0878-7888-27969A1AFA8E}"/>
              </a:ext>
            </a:extLst>
          </p:cNvPr>
          <p:cNvSpPr txBox="1"/>
          <p:nvPr/>
        </p:nvSpPr>
        <p:spPr>
          <a:xfrm>
            <a:off x="641028" y="2675378"/>
            <a:ext cx="510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concatenate formula, join the two columns, channel title &amp;  Title.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using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textjoin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delimiter – “|”, Join the comments and title. (As there is no multiple comments for a single video, I have Joined title and comments)</a:t>
            </a:r>
          </a:p>
        </p:txBody>
      </p:sp>
    </p:spTree>
    <p:extLst>
      <p:ext uri="{BB962C8B-B14F-4D97-AF65-F5344CB8AC3E}">
        <p14:creationId xmlns:p14="http://schemas.microsoft.com/office/powerpoint/2010/main" val="70748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06D2-5561-E71A-FA77-3F7137EA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IN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5 -</a:t>
            </a:r>
            <a:r>
              <a:rPr lang="en-IN" dirty="0"/>
              <a:t> Snapshot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F4A45C-9C5C-CCA2-3B4A-35433DDB1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221" y="1828800"/>
            <a:ext cx="11623558" cy="434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3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DB99A-CF3F-B1CA-C6E6-45DCE924A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FE423-A2B3-766B-E624-C97696EB8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884"/>
            <a:ext cx="10515600" cy="959586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40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Question 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FB543F-1CF1-D649-94B0-C6008F490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48" y="1368470"/>
            <a:ext cx="3587934" cy="8064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A3AED8-D068-770E-1625-808751A05C4B}"/>
              </a:ext>
            </a:extLst>
          </p:cNvPr>
          <p:cNvSpPr txBox="1"/>
          <p:nvPr/>
        </p:nvSpPr>
        <p:spPr>
          <a:xfrm>
            <a:off x="751114" y="2667000"/>
            <a:ext cx="5192486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pivot table selecting all rows, Then add Disable comments in rows and Average of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comments_count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Values.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A5E8F1-FFBE-5968-B494-58EF4FD64EE9}"/>
              </a:ext>
            </a:extLst>
          </p:cNvPr>
          <p:cNvSpPr txBox="1"/>
          <p:nvPr/>
        </p:nvSpPr>
        <p:spPr>
          <a:xfrm>
            <a:off x="6477000" y="2711878"/>
            <a:ext cx="2928257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comments are disabled for all the videos,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comments disable is 1.</a:t>
            </a:r>
          </a:p>
        </p:txBody>
      </p:sp>
    </p:spTree>
    <p:extLst>
      <p:ext uri="{BB962C8B-B14F-4D97-AF65-F5344CB8AC3E}">
        <p14:creationId xmlns:p14="http://schemas.microsoft.com/office/powerpoint/2010/main" val="659469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3253D-60F4-0B91-25B0-29F637E3B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C5B6-E358-9EF4-7F62-854A144C7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884"/>
            <a:ext cx="10515600" cy="959586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40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Question 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0CD14D-BFCB-F22A-6E78-4A77201C7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51717"/>
            <a:ext cx="5835950" cy="25718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0E3BC1-EB5C-1B1E-92EC-301024FDCF1B}"/>
              </a:ext>
            </a:extLst>
          </p:cNvPr>
          <p:cNvSpPr txBox="1"/>
          <p:nvPr/>
        </p:nvSpPr>
        <p:spPr>
          <a:xfrm>
            <a:off x="609601" y="3634402"/>
            <a:ext cx="58359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pivot table with Sum of Likes, Sum of Views, And count of comments disabled.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the numbers into Millions using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0.00,,”M”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add the slicer to Pivot with Category.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4537C4-3826-2B68-4C51-AFBF2E47AC0C}"/>
              </a:ext>
            </a:extLst>
          </p:cNvPr>
          <p:cNvSpPr txBox="1"/>
          <p:nvPr/>
        </p:nvSpPr>
        <p:spPr>
          <a:xfrm>
            <a:off x="6966858" y="3553054"/>
            <a:ext cx="2830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IN" sz="20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number of Views is in Entertainment category - </a:t>
            </a:r>
            <a:r>
              <a:rPr lang="en-IN" sz="20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91.07M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differ a lot with each category.</a:t>
            </a:r>
          </a:p>
        </p:txBody>
      </p:sp>
    </p:spTree>
    <p:extLst>
      <p:ext uri="{BB962C8B-B14F-4D97-AF65-F5344CB8AC3E}">
        <p14:creationId xmlns:p14="http://schemas.microsoft.com/office/powerpoint/2010/main" val="192352186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f625c627-8ecf-48ee-a8dc-c3a306ef350b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1188AA09-3F84-4D31-80CE-446EBD1DAE5E}">
  <ds:schemaRefs>
    <ds:schemaRef ds:uri="http://schemas.titus.com/TitusProperties/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171</TotalTime>
  <Words>816</Words>
  <Application>Microsoft Office PowerPoint</Application>
  <PresentationFormat>Widescreen</PresentationFormat>
  <Paragraphs>180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Arial</vt:lpstr>
      <vt:lpstr>Corbel</vt:lpstr>
      <vt:lpstr>Courier New</vt:lpstr>
      <vt:lpstr>Microsoft Sans Serif</vt:lpstr>
      <vt:lpstr>Times New Roman</vt:lpstr>
      <vt:lpstr>Wingdings</vt:lpstr>
      <vt:lpstr>Depth</vt:lpstr>
      <vt:lpstr>A E S Loghapriya</vt:lpstr>
      <vt:lpstr>Question 1</vt:lpstr>
      <vt:lpstr>Question 2 – Time  Analysis</vt:lpstr>
      <vt:lpstr>Question 3 – Category Analysis</vt:lpstr>
      <vt:lpstr>Question 4 – Filter and xlookup</vt:lpstr>
      <vt:lpstr>Question 5</vt:lpstr>
      <vt:lpstr>Question 5 - Snapshot</vt:lpstr>
      <vt:lpstr>Question 6</vt:lpstr>
      <vt:lpstr>Question 7</vt:lpstr>
      <vt:lpstr>Question 8</vt:lpstr>
      <vt:lpstr>Top 5 videos in each category</vt:lpstr>
      <vt:lpstr>Question 1</vt:lpstr>
      <vt:lpstr>Question 10</vt:lpstr>
      <vt:lpstr>Question 11</vt:lpstr>
      <vt:lpstr>Question 16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E S Loghapriya</dc:creator>
  <cp:keywords>Classification=LV_C0NF1D3NT1AL</cp:keywords>
  <cp:lastModifiedBy>A E S Loghapriya</cp:lastModifiedBy>
  <cp:revision>12</cp:revision>
  <dcterms:created xsi:type="dcterms:W3CDTF">2024-02-28T09:20:35Z</dcterms:created>
  <dcterms:modified xsi:type="dcterms:W3CDTF">2024-02-28T12:13:17Z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f625c627-8ecf-48ee-a8dc-c3a306ef350b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