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0" r:id="rId13"/>
    <p:sldId id="274" r:id="rId14"/>
  </p:sldIdLst>
  <p:sldSz cx="6858000" cy="9906000" type="A4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132" d="100"/>
          <a:sy n="132" d="100"/>
        </p:scale>
        <p:origin x="43" y="29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CE944-E5D9-41B1-91F8-5C5EDB17E66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44538"/>
            <a:ext cx="25749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74714-A387-4578-A3C0-2D52AF9395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52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74714-A387-4578-A3C0-2D52AF93954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91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74714-A387-4578-A3C0-2D52AF93954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46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74714-A387-4578-A3C0-2D52AF93954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6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74714-A387-4578-A3C0-2D52AF93954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17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74714-A387-4578-A3C0-2D52AF93954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65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74714-A387-4578-A3C0-2D52AF93954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75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74714-A387-4578-A3C0-2D52AF93954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5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74714-A387-4578-A3C0-2D52AF93954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2B6D-65AA-4B71-A672-3AB3E7392DD1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5639-FB22-4E1E-9897-9A795CFA32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3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2B6D-65AA-4B71-A672-3AB3E7392DD1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5639-FB22-4E1E-9897-9A795CFA32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6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2B6D-65AA-4B71-A672-3AB3E7392DD1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5639-FB22-4E1E-9897-9A795CFA32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4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2B6D-65AA-4B71-A672-3AB3E7392DD1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5639-FB22-4E1E-9897-9A795CFA32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5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2B6D-65AA-4B71-A672-3AB3E7392DD1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5639-FB22-4E1E-9897-9A795CFA32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6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6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1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2B6D-65AA-4B71-A672-3AB3E7392DD1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5639-FB22-4E1E-9897-9A795CFA32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8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2B6D-65AA-4B71-A672-3AB3E7392DD1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5639-FB22-4E1E-9897-9A795CFA32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6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2B6D-65AA-4B71-A672-3AB3E7392DD1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5639-FB22-4E1E-9897-9A795CFA32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3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2B6D-65AA-4B71-A672-3AB3E7392DD1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5639-FB22-4E1E-9897-9A795CFA32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4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2B6D-65AA-4B71-A672-3AB3E7392DD1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5639-FB22-4E1E-9897-9A795CFA32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9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2B6D-65AA-4B71-A672-3AB3E7392DD1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5639-FB22-4E1E-9897-9A795CFA32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1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92B6D-65AA-4B71-A672-3AB3E7392DD1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15639-FB22-4E1E-9897-9A795CFA32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8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879881"/>
              </p:ext>
            </p:extLst>
          </p:nvPr>
        </p:nvGraphicFramePr>
        <p:xfrm>
          <a:off x="119604" y="4414242"/>
          <a:ext cx="6584471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9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2453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Significant Histories: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Disease / Hospitalized</a:t>
                      </a:r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900" dirty="0"/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539">
                <a:tc rowSpan="8">
                  <a:txBody>
                    <a:bodyPr/>
                    <a:lstStyle/>
                    <a:p>
                      <a:pPr algn="r"/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Accident</a:t>
                      </a:r>
                      <a:endParaRPr lang="en-US" sz="9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539">
                <a:tc vMerge="1">
                  <a:txBody>
                    <a:bodyPr/>
                    <a:lstStyle/>
                    <a:p>
                      <a:pPr algn="r"/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Allergies</a:t>
                      </a:r>
                      <a:endParaRPr lang="en-US" sz="9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539">
                <a:tc vMerge="1">
                  <a:txBody>
                    <a:bodyPr/>
                    <a:lstStyle/>
                    <a:p>
                      <a:pPr algn="r"/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Previous Medication</a:t>
                      </a:r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539">
                <a:tc vMerge="1">
                  <a:txBody>
                    <a:bodyPr/>
                    <a:lstStyle/>
                    <a:p>
                      <a:pPr algn="r"/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Present Medication</a:t>
                      </a:r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539">
                <a:tc vMerge="1">
                  <a:txBody>
                    <a:bodyPr/>
                    <a:lstStyle/>
                    <a:p>
                      <a:pPr algn="r"/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Para-functional habits</a:t>
                      </a:r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539">
                <a:tc vMerge="1">
                  <a:txBody>
                    <a:bodyPr/>
                    <a:lstStyle/>
                    <a:p>
                      <a:pPr algn="r"/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Smoking habits</a:t>
                      </a:r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4539">
                <a:tc vMerge="1">
                  <a:txBody>
                    <a:bodyPr/>
                    <a:lstStyle/>
                    <a:p>
                      <a:pPr algn="r"/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Pregnancy</a:t>
                      </a:r>
                      <a:endParaRPr lang="en-US" sz="9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4539">
                <a:tc vMerge="1">
                  <a:txBody>
                    <a:bodyPr/>
                    <a:lstStyle/>
                    <a:p>
                      <a:pPr algn="r"/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Premature loss of deciduous teeth</a:t>
                      </a:r>
                      <a:endParaRPr lang="en-US" sz="9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4539">
                <a:tc>
                  <a:txBody>
                    <a:bodyPr/>
                    <a:lstStyle/>
                    <a:p>
                      <a:pPr algn="r"/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  <a:latin typeface="+mn-lt"/>
                          <a:ea typeface="Calibri"/>
                          <a:cs typeface="Arial"/>
                        </a:rPr>
                        <a:t>Non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335240"/>
              </p:ext>
            </p:extLst>
          </p:nvPr>
        </p:nvGraphicFramePr>
        <p:xfrm>
          <a:off x="117500" y="2555008"/>
          <a:ext cx="6588100" cy="91439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073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Delivery: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Normal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Early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Late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19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effectLst/>
                        </a:rPr>
                        <a:t>Type: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Normal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Forceps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Suction Cup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 err="1">
                          <a:effectLst/>
                        </a:rPr>
                        <a:t>Ceasarian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73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effectLst/>
                        </a:rPr>
                        <a:t>Weight: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Normal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Lighter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Heavy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r>
                        <a:rPr lang="en-US" sz="800" dirty="0" err="1">
                          <a:effectLst/>
                        </a:rPr>
                        <a:t>kgs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73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Height: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Normal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Shorter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Longer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r>
                        <a:rPr lang="en-US" sz="800" dirty="0">
                          <a:effectLst/>
                        </a:rPr>
                        <a:t>cm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959313"/>
              </p:ext>
            </p:extLst>
          </p:nvPr>
        </p:nvGraphicFramePr>
        <p:xfrm>
          <a:off x="95049" y="106363"/>
          <a:ext cx="6667723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8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0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Name:</a:t>
                      </a:r>
                      <a:endParaRPr 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Surname:</a:t>
                      </a:r>
                      <a:endParaRPr 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649642"/>
              </p:ext>
            </p:extLst>
          </p:nvPr>
        </p:nvGraphicFramePr>
        <p:xfrm>
          <a:off x="1412776" y="539552"/>
          <a:ext cx="33528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900" u="sng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2939"/>
              </p:ext>
            </p:extLst>
          </p:nvPr>
        </p:nvGraphicFramePr>
        <p:xfrm>
          <a:off x="152400" y="2007528"/>
          <a:ext cx="6553199" cy="1371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25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8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9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Condition of mother: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Normal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 Nutritional disorders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 Psychological problems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 Accident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 Medication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455957"/>
              </p:ext>
            </p:extLst>
          </p:nvPr>
        </p:nvGraphicFramePr>
        <p:xfrm>
          <a:off x="128259" y="3887666"/>
          <a:ext cx="6590327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54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72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3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07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Feeding:</a:t>
                      </a:r>
                      <a:endParaRPr lang="en-US" sz="10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effectLst/>
                        </a:rPr>
                        <a:t>Breast fed, till</a:t>
                      </a:r>
                      <a:endParaRPr lang="en-US" sz="10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10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months</a:t>
                      </a:r>
                      <a:endParaRPr lang="en-US" sz="105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effectLst/>
                        </a:rPr>
                        <a:t>Bottle fed, till</a:t>
                      </a:r>
                      <a:endParaRPr lang="en-US" sz="10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1000" u="none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months</a:t>
                      </a:r>
                      <a:endParaRPr lang="en-US" sz="105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Development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Milestones:</a:t>
                      </a:r>
                      <a:endParaRPr lang="en-US" sz="1050" dirty="0"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Normal</a:t>
                      </a:r>
                      <a:endParaRPr lang="en-US" sz="10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Early</a:t>
                      </a:r>
                      <a:endParaRPr lang="en-US" sz="10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Late</a:t>
                      </a:r>
                      <a:endParaRPr lang="en-US" sz="10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544380"/>
              </p:ext>
            </p:extLst>
          </p:nvPr>
        </p:nvGraphicFramePr>
        <p:xfrm>
          <a:off x="154076" y="6762328"/>
          <a:ext cx="6563807" cy="1143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06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6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75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80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effectLst/>
                        </a:rPr>
                        <a:t>Development Age: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effectLst/>
                        </a:rPr>
                        <a:t>Pubertal Status: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Very Early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 Onset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effectLst/>
                        </a:rPr>
                        <a:t>months back</a:t>
                      </a:r>
                      <a:endParaRPr lang="en-US" sz="8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 Post-pubertal  By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effectLst/>
                        </a:rPr>
                        <a:t>years</a:t>
                      </a:r>
                      <a:endParaRPr lang="en-US" sz="8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Pre-pubertal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effectLst/>
                        </a:rPr>
                        <a:t>Adolescent growth spurt: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Stage 1 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Stage 3 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Stage 2 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Stage 4 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280938"/>
              </p:ext>
            </p:extLst>
          </p:nvPr>
        </p:nvGraphicFramePr>
        <p:xfrm>
          <a:off x="152400" y="1208584"/>
          <a:ext cx="655320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Similar</a:t>
                      </a:r>
                      <a:r>
                        <a:rPr lang="en-US" sz="1000" baseline="0" dirty="0"/>
                        <a:t>  Malocclusion :       Yes                      No</a:t>
                      </a:r>
                      <a:endParaRPr lang="en-US" sz="10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344488"/>
            <a:ext cx="3429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000" b="1" dirty="0"/>
              <a:t>1.    </a:t>
            </a:r>
            <a:r>
              <a:rPr lang="en-US" sz="1000" b="1" u="sng" dirty="0"/>
              <a:t>History (interview &amp; Observations):</a:t>
            </a: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200680" y="570856"/>
            <a:ext cx="12923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1.1.   Chief Complaint :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3700" y="997961"/>
            <a:ext cx="3886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rtl="1"/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1.2.   Family History: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9207" y="1617472"/>
            <a:ext cx="12346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1.3.   Patient’s History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0908" y="1768678"/>
            <a:ext cx="194509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r" rtl="1"/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1.3.1.   Prenatal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3240" y="2317353"/>
            <a:ext cx="200883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rtl="1"/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1.3.2.   Birth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2300" y="3643114"/>
            <a:ext cx="19062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r" rtl="1"/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1.3.3.   Postnatal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0976" y="2033172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02976" y="2032592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94424" y="2032592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70656" y="2039572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881984" y="2039572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26180" y="2623557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47560" y="2622977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221340" y="2622977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219200" y="2866117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140580" y="2865537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214360" y="2865537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219200" y="3095297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40580" y="3094717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214360" y="3094717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219200" y="3323317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140580" y="3322737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214360" y="3322737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402440" y="2856592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780208" y="4483618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773228" y="4716653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773228" y="4945833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773228" y="5173853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773228" y="5398018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766248" y="5631053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766248" y="5860233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766248" y="6088253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766248" y="6321943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140580" y="4205290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359780" y="4198466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578980" y="4198466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828800" y="3955906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142720" y="3955906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447800" y="7074264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447800" y="7289484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447800" y="752448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447800" y="7746104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687940" y="7524484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687940" y="7746104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952750" y="7177648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795198" y="7184628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571750" y="1293968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809750" y="1293968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467350" y="6543625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651869"/>
              </p:ext>
            </p:extLst>
          </p:nvPr>
        </p:nvGraphicFramePr>
        <p:xfrm>
          <a:off x="110320" y="8582745"/>
          <a:ext cx="6647181" cy="87995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74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9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20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15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7717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Personality: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Lively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Quite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Nervous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Indifferent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 Easy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Difficult to educate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Immature Mentally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91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Reason </a:t>
                      </a:r>
                      <a:r>
                        <a:rPr lang="en-US" sz="800" dirty="0">
                          <a:effectLst/>
                        </a:rPr>
                        <a:t>for taking orthodontic treatment: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Esthetics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Chewing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Speech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Hygiene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 _ _ _ _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717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Attitude </a:t>
                      </a:r>
                      <a:r>
                        <a:rPr lang="en-US" sz="800" dirty="0">
                          <a:effectLst/>
                        </a:rPr>
                        <a:t>to treatment: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Not Interested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Interested</a:t>
                      </a:r>
                      <a:endParaRPr lang="en-US" sz="9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To be motivated</a:t>
                      </a:r>
                      <a:endParaRPr lang="en-US" sz="9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9" name="Rectangle 88"/>
          <p:cNvSpPr/>
          <p:nvPr/>
        </p:nvSpPr>
        <p:spPr>
          <a:xfrm>
            <a:off x="0" y="8093968"/>
            <a:ext cx="15872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   </a:t>
            </a:r>
            <a:r>
              <a:rPr lang="en-US" sz="1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General Observations: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28600" y="8322568"/>
            <a:ext cx="165141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2.1.   Psycho-social evaluation: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390852" y="8673639"/>
            <a:ext cx="76200" cy="76200"/>
          </a:xfrm>
          <a:prstGeom prst="rect">
            <a:avLst/>
          </a:prstGeom>
          <a:solidFill>
            <a:schemeClr val="bg2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152936" y="8673059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09248" y="8673059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671248" y="8673059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612944" y="8673059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202072" y="8673059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040272" y="8673059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398896" y="8994999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154072" y="8994999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909248" y="8994999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678072" y="8994999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612944" y="8994999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398896" y="9292556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151496" y="9292556"/>
            <a:ext cx="76200" cy="76200"/>
          </a:xfrm>
          <a:prstGeom prst="rect">
            <a:avLst/>
          </a:prstGeom>
          <a:solidFill>
            <a:schemeClr val="bg2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585648" y="9292556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4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41529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00" b="1" dirty="0"/>
              <a:t>7.    </a:t>
            </a:r>
            <a:r>
              <a:rPr lang="en-US" sz="1000" b="1" u="sng" dirty="0"/>
              <a:t>Problem List,  Diagnosis (Classification), Treatment Option: </a:t>
            </a:r>
            <a:endParaRPr lang="en-US" sz="1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931016"/>
              </p:ext>
            </p:extLst>
          </p:nvPr>
        </p:nvGraphicFramePr>
        <p:xfrm>
          <a:off x="228600" y="457200"/>
          <a:ext cx="6400800" cy="891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05000"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Transverse:  </a:t>
                      </a:r>
                    </a:p>
                    <a:p>
                      <a:pPr marL="342900" marR="71755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>
                          <a:effectLst/>
                        </a:rPr>
                        <a:t>Midlines</a:t>
                      </a:r>
                    </a:p>
                    <a:p>
                      <a:pPr marL="342900" marR="71755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 err="1">
                          <a:effectLst/>
                        </a:rPr>
                        <a:t>Crossbites</a:t>
                      </a:r>
                      <a:r>
                        <a:rPr lang="en-US" sz="900" dirty="0">
                          <a:effectLst/>
                        </a:rPr>
                        <a:t>,  </a:t>
                      </a:r>
                    </a:p>
                    <a:p>
                      <a:pPr marL="342900" marR="71755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>
                          <a:effectLst/>
                        </a:rPr>
                        <a:t>Yaw</a:t>
                      </a:r>
                      <a:endParaRPr lang="en-US" sz="9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vert="vert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Vertical:  </a:t>
                      </a:r>
                    </a:p>
                    <a:p>
                      <a:pPr marL="342900" marR="71755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>
                          <a:effectLst/>
                        </a:rPr>
                        <a:t>Incisor’s display</a:t>
                      </a:r>
                    </a:p>
                    <a:p>
                      <a:pPr marL="342900" marR="71755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>
                          <a:effectLst/>
                        </a:rPr>
                        <a:t>Bite depth, </a:t>
                      </a:r>
                    </a:p>
                    <a:p>
                      <a:pPr marL="342900" marR="71755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>
                          <a:effectLst/>
                        </a:rPr>
                        <a:t>Pitch  &amp;  Roll </a:t>
                      </a:r>
                      <a:endParaRPr lang="en-US" sz="9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vert="vert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Antero-posterior:  </a:t>
                      </a:r>
                    </a:p>
                    <a:p>
                      <a:pPr marL="342900" marR="71755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>
                          <a:effectLst/>
                        </a:rPr>
                        <a:t>Angle classification, </a:t>
                      </a:r>
                    </a:p>
                    <a:p>
                      <a:pPr marL="342900" marR="71755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>
                          <a:effectLst/>
                        </a:rPr>
                        <a:t>Skeletal &amp; dental</a:t>
                      </a:r>
                    </a:p>
                  </a:txBody>
                  <a:tcPr vert="vert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Alignment:  </a:t>
                      </a:r>
                    </a:p>
                    <a:p>
                      <a:pPr marL="342900" marR="71755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>
                          <a:effectLst/>
                        </a:rPr>
                        <a:t>Crowding / spacing, </a:t>
                      </a:r>
                    </a:p>
                    <a:p>
                      <a:pPr marL="342900" marR="71755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>
                          <a:effectLst/>
                        </a:rPr>
                        <a:t>Arch form, Symmetry , </a:t>
                      </a:r>
                    </a:p>
                    <a:p>
                      <a:pPr marL="342900" marR="71755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>
                          <a:effectLst/>
                        </a:rPr>
                        <a:t>Orientation of line of occlusion</a:t>
                      </a:r>
                    </a:p>
                  </a:txBody>
                  <a:tcPr vert="vert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Dentofacial</a:t>
                      </a:r>
                      <a:r>
                        <a:rPr lang="en-US" sz="900" dirty="0">
                          <a:effectLst/>
                        </a:rPr>
                        <a:t> appearance:  </a:t>
                      </a:r>
                    </a:p>
                    <a:p>
                      <a:pPr marL="342900" marR="71755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>
                          <a:effectLst/>
                        </a:rPr>
                        <a:t>Facial proportions, </a:t>
                      </a:r>
                    </a:p>
                    <a:p>
                      <a:pPr marL="342900" marR="71755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>
                          <a:effectLst/>
                        </a:rPr>
                        <a:t>Orientation of esthetic line of occlusion, </a:t>
                      </a:r>
                      <a:endParaRPr lang="en-US" sz="900" dirty="0"/>
                    </a:p>
                    <a:p>
                      <a:endParaRPr lang="en-US" sz="900" dirty="0"/>
                    </a:p>
                  </a:txBody>
                  <a:tcPr vert="vert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    Pathology:</a:t>
                      </a:r>
                      <a:endParaRPr lang="en-US" sz="9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vert="vert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Growth (Timing of Treatment): </a:t>
                      </a:r>
                    </a:p>
                  </a:txBody>
                  <a:tcPr vert="vert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Chief Complaint:</a:t>
                      </a:r>
                    </a:p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(Patient’s/Parent’s goal &amp; desire)</a:t>
                      </a:r>
                    </a:p>
                  </a:txBody>
                  <a:tcPr vert="vert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/>
                    </a:p>
                  </a:txBody>
                  <a:tcPr vert="vert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vert="vert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vert="vert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endParaRPr 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vert="vert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vert="vert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vert="vert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vert="vert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vert="vert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vert="vert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effectLst/>
                        </a:rPr>
                        <a:t>Problem List</a:t>
                      </a:r>
                      <a:endParaRPr lang="en-US" sz="1000" b="1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vert="vert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vert="vert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vert="vert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vert="vert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vert="vert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vert="vert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vert="vert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vert="vert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vert="vert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effectLst/>
                        </a:rPr>
                        <a:t>Diagnosis</a:t>
                      </a:r>
                      <a:endParaRPr lang="en-US" sz="1000" b="1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vert="vert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vert="vert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vert="vert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vert="vert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vert="vert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vert="vert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vert="vert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vert="vert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vert="vert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effectLst/>
                        </a:rPr>
                        <a:t>Possible Treatment Options</a:t>
                      </a:r>
                      <a:endParaRPr lang="en-US" sz="1000" b="1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vert="vert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028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664346"/>
              </p:ext>
            </p:extLst>
          </p:nvPr>
        </p:nvGraphicFramePr>
        <p:xfrm>
          <a:off x="130790" y="416496"/>
          <a:ext cx="6574809" cy="7200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316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8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>
                          <a:effectLst/>
                        </a:rPr>
                        <a:t>Skeletal: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 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</a:rPr>
                        <a:t>Dento</a:t>
                      </a:r>
                      <a:r>
                        <a:rPr lang="en-US" sz="900" dirty="0">
                          <a:effectLst/>
                        </a:rPr>
                        <a:t>-Alveolar: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>
                          <a:effectLst/>
                        </a:rPr>
                        <a:t>Soft tissue: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 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>
                          <a:effectLst/>
                        </a:rPr>
                        <a:t>Local Factors: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141007"/>
              </p:ext>
            </p:extLst>
          </p:nvPr>
        </p:nvGraphicFramePr>
        <p:xfrm>
          <a:off x="123965" y="1532434"/>
          <a:ext cx="6581635" cy="6096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33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02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The dental health component: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61" marR="68361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Grade 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61" marR="6836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Grade 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61" marR="68361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Grade 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61" marR="68361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Grade 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61" marR="68361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Grade 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61" marR="68361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61" marR="68361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61" marR="68361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Esthetic component: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61" marR="68361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  <a:r>
                        <a:rPr lang="en-US" sz="1000" dirty="0">
                          <a:effectLst/>
                          <a:sym typeface="Wingdings 2"/>
                        </a:rPr>
                        <a:t>      </a:t>
                      </a:r>
                      <a:r>
                        <a:rPr lang="en-US" sz="1000" dirty="0">
                          <a:effectLst/>
                        </a:rPr>
                        <a:t>,  2</a:t>
                      </a:r>
                      <a:r>
                        <a:rPr lang="en-US" sz="1000" dirty="0">
                          <a:effectLst/>
                          <a:sym typeface="Wingdings 2"/>
                        </a:rPr>
                        <a:t>      </a:t>
                      </a:r>
                      <a:r>
                        <a:rPr lang="en-US" sz="1000" dirty="0">
                          <a:effectLst/>
                        </a:rPr>
                        <a:t>,  3</a:t>
                      </a:r>
                      <a:r>
                        <a:rPr lang="en-US" sz="1000" dirty="0">
                          <a:effectLst/>
                          <a:sym typeface="Wingdings 2"/>
                        </a:rPr>
                        <a:t>      </a:t>
                      </a:r>
                      <a:r>
                        <a:rPr lang="en-US" sz="1000" dirty="0">
                          <a:effectLst/>
                        </a:rPr>
                        <a:t>,  4</a:t>
                      </a:r>
                      <a:r>
                        <a:rPr lang="en-US" sz="1000" dirty="0">
                          <a:effectLst/>
                          <a:sym typeface="Wingdings 2"/>
                        </a:rPr>
                        <a:t>      </a:t>
                      </a:r>
                      <a:r>
                        <a:rPr lang="en-US" sz="1000" dirty="0">
                          <a:effectLst/>
                        </a:rPr>
                        <a:t>,  5</a:t>
                      </a:r>
                      <a:r>
                        <a:rPr lang="en-US" sz="1000" dirty="0">
                          <a:effectLst/>
                          <a:sym typeface="Wingdings 2"/>
                        </a:rPr>
                        <a:t>      </a:t>
                      </a:r>
                      <a:r>
                        <a:rPr lang="en-US" sz="1000" dirty="0">
                          <a:effectLst/>
                        </a:rPr>
                        <a:t>,  6</a:t>
                      </a:r>
                      <a:r>
                        <a:rPr lang="en-US" sz="1000" dirty="0">
                          <a:effectLst/>
                          <a:sym typeface="Wingdings 2"/>
                        </a:rPr>
                        <a:t>      </a:t>
                      </a:r>
                      <a:r>
                        <a:rPr lang="en-US" sz="1000" dirty="0">
                          <a:effectLst/>
                        </a:rPr>
                        <a:t>,</a:t>
                      </a:r>
                      <a:r>
                        <a:rPr lang="en-US" sz="1100" dirty="0">
                          <a:effectLst/>
                        </a:rPr>
                        <a:t>  </a:t>
                      </a:r>
                      <a:r>
                        <a:rPr lang="en-US" sz="1000" dirty="0">
                          <a:effectLst/>
                        </a:rPr>
                        <a:t>7</a:t>
                      </a:r>
                      <a:r>
                        <a:rPr lang="en-US" sz="1000" dirty="0">
                          <a:effectLst/>
                          <a:sym typeface="Wingdings 2"/>
                        </a:rPr>
                        <a:t>      </a:t>
                      </a:r>
                      <a:r>
                        <a:rPr lang="en-US" sz="1000" dirty="0">
                          <a:effectLst/>
                        </a:rPr>
                        <a:t>,   8</a:t>
                      </a:r>
                      <a:r>
                        <a:rPr lang="en-US" sz="1000" dirty="0">
                          <a:effectLst/>
                          <a:sym typeface="Wingdings 2"/>
                        </a:rPr>
                        <a:t>      </a:t>
                      </a:r>
                      <a:r>
                        <a:rPr lang="en-US" sz="1000" dirty="0">
                          <a:effectLst/>
                        </a:rPr>
                        <a:t>,  9</a:t>
                      </a:r>
                      <a:r>
                        <a:rPr lang="en-US" sz="1000" dirty="0">
                          <a:effectLst/>
                          <a:sym typeface="Wingdings 2"/>
                        </a:rPr>
                        <a:t>      </a:t>
                      </a:r>
                      <a:r>
                        <a:rPr lang="en-US" sz="1000" dirty="0">
                          <a:effectLst/>
                        </a:rPr>
                        <a:t>,  10</a:t>
                      </a:r>
                      <a:r>
                        <a:rPr lang="en-US" sz="1000" dirty="0">
                          <a:effectLst/>
                          <a:sym typeface="Wingdings 2"/>
                        </a:rPr>
                        <a:t>      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61" marR="68361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61" marR="68361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097172"/>
              </p:ext>
            </p:extLst>
          </p:nvPr>
        </p:nvGraphicFramePr>
        <p:xfrm>
          <a:off x="152401" y="2555885"/>
          <a:ext cx="6553198" cy="6096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1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3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3200"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Overall Objectives: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09" marR="46109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    Observe</a:t>
                      </a:r>
                      <a:endParaRPr 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09" marR="46109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09" marR="46109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yrs</a:t>
                      </a:r>
                      <a:endParaRPr 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09" marR="46109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46109" marR="46109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Comprehensive Orthodontic:</a:t>
                      </a:r>
                      <a:endParaRPr 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09" marR="46109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1.    Growth Modulation</a:t>
                      </a:r>
                      <a:endParaRPr 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09" marR="46109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    Preventive Orthodontic</a:t>
                      </a:r>
                      <a:endParaRPr 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09" marR="46109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09" marR="4610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2.    Camouflaged</a:t>
                      </a:r>
                      <a:endParaRPr 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09" marR="46109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    Adjunctive Orthodontic </a:t>
                      </a:r>
                      <a:endParaRPr 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09" marR="46109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09" marR="4610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3.    Surgical</a:t>
                      </a:r>
                      <a:endParaRPr 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09" marR="46109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229086"/>
              </p:ext>
            </p:extLst>
          </p:nvPr>
        </p:nvGraphicFramePr>
        <p:xfrm>
          <a:off x="152402" y="3368824"/>
          <a:ext cx="6553196" cy="312420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80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0258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Individual Objectives: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To Maintain</a:t>
                      </a:r>
                    </a:p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++, ?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To Correct </a:t>
                      </a:r>
                    </a:p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++, ?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3323590" algn="r"/>
                        </a:tabLs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Expected to change with growth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3323590" algn="r"/>
                        </a:tabLs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++: No uncertainty</a:t>
                      </a:r>
                    </a:p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3323590" algn="r"/>
                        </a:tabLs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?: doubtful 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19">
                <a:tc rowSpan="7">
                  <a:txBody>
                    <a:bodyPr/>
                    <a:lstStyle/>
                    <a:p>
                      <a:pPr marL="71755" marR="7175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</a:rPr>
                        <a:t>Dento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-Facial Appearance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Facial Appearance: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9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Facial Convexity: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9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Facial Height: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9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Sagittal Skeletal Relationship: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9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Lateral Skeletal Relationship: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9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Upper Lip Prominence: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9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Lower Lip Prominence: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919">
                <a:tc rowSpan="6">
                  <a:txBody>
                    <a:bodyPr/>
                    <a:lstStyle/>
                    <a:p>
                      <a:pPr marL="71755" marR="7175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Occlusion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vert="vert2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Protrusion of Upper dentition: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9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Protrusion of Lower dentition: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49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Molar relationship: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49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Canine relationship: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49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Over jet: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49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Over Bite: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70" marR="6237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95478"/>
              </p:ext>
            </p:extLst>
          </p:nvPr>
        </p:nvGraphicFramePr>
        <p:xfrm>
          <a:off x="152400" y="6985992"/>
          <a:ext cx="6553200" cy="1524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72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8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9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19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 err="1">
                          <a:effectLst/>
                        </a:rPr>
                        <a:t>Periodontist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61" marR="6836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Restorative Dentistry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61" marR="6836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 err="1">
                          <a:effectLst/>
                        </a:rPr>
                        <a:t>Endodontist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61" marR="6836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Oral Surgery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61" marR="6836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ENT specialist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61" marR="6836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181422"/>
            <a:ext cx="1219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8.    </a:t>
            </a:r>
            <a:r>
              <a:rPr lang="en-US" sz="1000" b="1" u="sng" dirty="0"/>
              <a:t>Etiology: 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0" y="1299642"/>
            <a:ext cx="3505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00" b="1" dirty="0"/>
              <a:t>9.    </a:t>
            </a:r>
            <a:r>
              <a:rPr lang="en-US" sz="1000" b="1" u="sng" dirty="0"/>
              <a:t>Index of Orthodontic Treatment Need (IOTN) score: 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0" y="2288704"/>
            <a:ext cx="16786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/>
              <a:t>10.    </a:t>
            </a:r>
            <a:r>
              <a:rPr lang="en-US" sz="1000" b="1" u="sng" dirty="0"/>
              <a:t>Treatment Objectives:</a:t>
            </a:r>
            <a:r>
              <a:rPr lang="en-US" sz="1000" b="1" dirty="0"/>
              <a:t> 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0" y="6681192"/>
            <a:ext cx="17171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b="1" dirty="0"/>
              <a:t>11.   </a:t>
            </a:r>
            <a:r>
              <a:rPr lang="en-US" sz="1000" b="1" u="sng" dirty="0"/>
              <a:t>Consultations required: 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3249304" y="163593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28280" y="163593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20904" y="163593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299880" y="163593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56680" y="163593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272584" y="194755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83624" y="194755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51528" y="194755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204648" y="194755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72552" y="194755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539320" y="194755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214048" y="194755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95600" y="194755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563504" y="194755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238232" y="194755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923128" y="2819741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674056" y="3026733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227928" y="2611613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490416" y="2819741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08584" y="3026733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408584" y="2611613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408584" y="2819741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44840" y="4851880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44840" y="4419704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4840" y="4627832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43704" y="4205888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343704" y="3778256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343704" y="3984112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352800" y="6138184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352800" y="5719656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352800" y="5927784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351664" y="5499016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351664" y="5071384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351664" y="5277240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351664" y="6352000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293360" y="485188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293360" y="441970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293360" y="4627832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292224" y="4205888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292224" y="3778256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292224" y="3984112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301320" y="613818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301320" y="5719656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301320" y="592778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300184" y="5499016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300184" y="507138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300184" y="527724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300184" y="635200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506640" y="485188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506640" y="4419704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506640" y="4627832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505504" y="4205888"/>
            <a:ext cx="76200" cy="76200"/>
          </a:xfrm>
          <a:prstGeom prst="rect">
            <a:avLst/>
          </a:prstGeom>
          <a:solidFill>
            <a:schemeClr val="bg2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505504" y="3778256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505504" y="3984112"/>
            <a:ext cx="76200" cy="76200"/>
          </a:xfrm>
          <a:prstGeom prst="rect">
            <a:avLst/>
          </a:prstGeom>
          <a:solidFill>
            <a:schemeClr val="bg2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514600" y="613818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514600" y="5719656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514600" y="5927784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13464" y="5499016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13464" y="507138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513464" y="527724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13464" y="635200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600200" y="701442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241344" y="701442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363872" y="701442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562600" y="701442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45744" y="7014424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630638"/>
              </p:ext>
            </p:extLst>
          </p:nvPr>
        </p:nvGraphicFramePr>
        <p:xfrm>
          <a:off x="152400" y="7300952"/>
          <a:ext cx="6554336" cy="74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8392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Descriptions: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Rectangle 80"/>
          <p:cNvSpPr/>
          <p:nvPr/>
        </p:nvSpPr>
        <p:spPr>
          <a:xfrm>
            <a:off x="187515" y="8121352"/>
            <a:ext cx="19453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b="1" u="sng" dirty="0"/>
              <a:t>Cooperation Status:</a:t>
            </a:r>
            <a:endParaRPr lang="en-US" sz="1400" dirty="0"/>
          </a:p>
        </p:txBody>
      </p: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708092"/>
              </p:ext>
            </p:extLst>
          </p:nvPr>
        </p:nvGraphicFramePr>
        <p:xfrm>
          <a:off x="142585" y="8405212"/>
          <a:ext cx="4654567" cy="1066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9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Period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Date: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Rank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(++,+,0,-,--)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Comments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At start: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1000" baseline="30000">
                          <a:solidFill>
                            <a:schemeClr val="tx1"/>
                          </a:solidFill>
                          <a:effectLst/>
                        </a:rPr>
                        <a:t>st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 month Tt: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4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1000" baseline="30000">
                          <a:solidFill>
                            <a:schemeClr val="tx1"/>
                          </a:solidFill>
                          <a:effectLst/>
                        </a:rPr>
                        <a:t>st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 year Tt: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Last month Tt: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End of Retention: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3" name="Rectangle 82"/>
          <p:cNvSpPr/>
          <p:nvPr/>
        </p:nvSpPr>
        <p:spPr>
          <a:xfrm>
            <a:off x="857232" y="452406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38142" y="642906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742931" y="819121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33393" y="1000098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13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52400"/>
            <a:ext cx="13756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b="1" dirty="0"/>
              <a:t>12.    </a:t>
            </a:r>
            <a:r>
              <a:rPr lang="en-US" sz="1000" b="1" u="sng" dirty="0"/>
              <a:t>Treatment Plans:</a:t>
            </a:r>
            <a:endParaRPr lang="en-US" sz="1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362250"/>
              </p:ext>
            </p:extLst>
          </p:nvPr>
        </p:nvGraphicFramePr>
        <p:xfrm>
          <a:off x="152400" y="416496"/>
          <a:ext cx="6553200" cy="165618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031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546" marR="63546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Main Plan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546" marR="63546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effectLst/>
                        </a:rPr>
                        <a:t>Alternative Plan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546" marR="63546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Plan: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546" marR="63546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dirty="0">
                        <a:effectLst/>
                      </a:endParaRPr>
                    </a:p>
                  </a:txBody>
                  <a:tcPr marL="63546" marR="63546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546" marR="63546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Benefits: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546" marR="63546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a-IR" sz="900" dirty="0"/>
                    </a:p>
                  </a:txBody>
                  <a:tcPr marL="63546" marR="63546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546" marR="63546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Complexity: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546" marR="63546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a-IR" dirty="0"/>
                    </a:p>
                  </a:txBody>
                  <a:tcPr marL="63546" marR="63546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546" marR="63546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Costs: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546" marR="63546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546" marR="63546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546" marR="63546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Risk: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546" marR="63546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546" marR="63546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546" marR="63546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2186499"/>
            <a:ext cx="18020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b="1" dirty="0"/>
              <a:t>13.    </a:t>
            </a:r>
            <a:r>
              <a:rPr lang="en-US" sz="1000" b="1" u="sng" dirty="0"/>
              <a:t>Detailed Treatment Plan:</a:t>
            </a:r>
            <a:endParaRPr lang="en-US" sz="1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971711"/>
              </p:ext>
            </p:extLst>
          </p:nvPr>
        </p:nvGraphicFramePr>
        <p:xfrm>
          <a:off x="152399" y="2464449"/>
          <a:ext cx="6553200" cy="519657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81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395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8856" marR="48856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Treatment Approach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8856" marR="48856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Justifications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8856" marR="48856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4572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Space Management Plan: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>
                          <a:effectLst/>
                        </a:rPr>
                        <a:t>Non-Extraction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>
                          <a:effectLst/>
                        </a:rPr>
                        <a:t>Expansion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>
                          <a:effectLst/>
                        </a:rPr>
                        <a:t>Inter-proximal reduction (IPR)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>
                          <a:effectLst/>
                        </a:rPr>
                        <a:t>All 4 / 5 / 6 extractions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>
                          <a:effectLst/>
                        </a:rPr>
                        <a:t>Individual extractions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8856" marR="48856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8856" marR="48856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8856" marR="48856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868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Tooth movement Plan: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>
                          <a:effectLst/>
                        </a:rPr>
                        <a:t>Antero-posterior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>
                          <a:effectLst/>
                        </a:rPr>
                        <a:t>Vertical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>
                          <a:effectLst/>
                        </a:rPr>
                        <a:t>Transverse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8856" marR="48856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8856" marR="48856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8856" marR="48856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868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Anchorage Plan: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>
                          <a:effectLst/>
                        </a:rPr>
                        <a:t>Antero-posterior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>
                          <a:effectLst/>
                        </a:rPr>
                        <a:t>Vertical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>
                          <a:effectLst/>
                        </a:rPr>
                        <a:t>Transverse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8856" marR="48856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8856" marR="48856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8856" marR="48856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3276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Appliance Type &amp; Design: 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>
                          <a:effectLst/>
                        </a:rPr>
                        <a:t>Space Maintainers, 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>
                          <a:effectLst/>
                        </a:rPr>
                        <a:t>Removable Appl.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>
                          <a:effectLst/>
                        </a:rPr>
                        <a:t>Fixed Appl.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>
                          <a:effectLst/>
                        </a:rPr>
                        <a:t>RPE / Hass,  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>
                          <a:effectLst/>
                        </a:rPr>
                        <a:t>Headgear (H/</a:t>
                      </a:r>
                      <a:r>
                        <a:rPr lang="en-US" sz="900" dirty="0" err="1">
                          <a:effectLst/>
                        </a:rPr>
                        <a:t>Combi</a:t>
                      </a:r>
                      <a:r>
                        <a:rPr lang="en-US" sz="900" dirty="0">
                          <a:effectLst/>
                        </a:rPr>
                        <a:t>/C)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>
                          <a:effectLst/>
                        </a:rPr>
                        <a:t>Rem. / Fixed Functional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 err="1">
                          <a:effectLst/>
                        </a:rPr>
                        <a:t>Cl</a:t>
                      </a:r>
                      <a:r>
                        <a:rPr lang="en-US" sz="900" dirty="0">
                          <a:effectLst/>
                        </a:rPr>
                        <a:t> II  /  III mechanics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>
                          <a:effectLst/>
                        </a:rPr>
                        <a:t>Others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8856" marR="48856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8856" marR="48856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8856" marR="48856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4572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Retention Plan: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>
                          <a:effectLst/>
                        </a:rPr>
                        <a:t>No retention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>
                          <a:effectLst/>
                        </a:rPr>
                        <a:t>Limited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>
                          <a:effectLst/>
                        </a:rPr>
                        <a:t>Long term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>
                          <a:effectLst/>
                        </a:rPr>
                        <a:t>Permanent  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>
                          <a:effectLst/>
                        </a:rPr>
                        <a:t>Fixed / Rem. Retainer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8856" marR="48856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8856" marR="48856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8856" marR="48856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2400" y="7983379"/>
            <a:ext cx="19832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bg1">
                    <a:lumMod val="75000"/>
                  </a:schemeClr>
                </a:solidFill>
              </a:rPr>
              <a:t>Diagrammatic design of appliance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495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52400"/>
            <a:ext cx="2066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000" b="1" u="sng" dirty="0"/>
              <a:t>Peer Assessment Rating Index</a:t>
            </a:r>
            <a:endParaRPr lang="en-US" sz="1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704164"/>
              </p:ext>
            </p:extLst>
          </p:nvPr>
        </p:nvGraphicFramePr>
        <p:xfrm>
          <a:off x="2113596" y="246062"/>
          <a:ext cx="3525204" cy="43973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8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Pre-Treatment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effectLst/>
                        </a:rPr>
                        <a:t>End-Treatemnt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effectLst/>
                        </a:rPr>
                        <a:t>Difference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8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838200"/>
            <a:ext cx="19976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1000" b="1" u="sng" dirty="0"/>
              <a:t>Diagnostic records collected:</a:t>
            </a:r>
            <a:endParaRPr lang="en-US" sz="1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430596"/>
              </p:ext>
            </p:extLst>
          </p:nvPr>
        </p:nvGraphicFramePr>
        <p:xfrm>
          <a:off x="9501" y="1219200"/>
          <a:ext cx="6834235" cy="475437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3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3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3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3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63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43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43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43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43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431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43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431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431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431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431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431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488866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Date: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vert="vert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Stage of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Treatment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Study Models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Radiographs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(Please repeat post treatment &amp; recall RGs from same </a:t>
                      </a:r>
                      <a:r>
                        <a:rPr lang="en-US" sz="800" dirty="0" err="1">
                          <a:effectLst/>
                        </a:rPr>
                        <a:t>cephalostat</a:t>
                      </a:r>
                      <a:r>
                        <a:rPr lang="en-US" sz="800" dirty="0">
                          <a:effectLst/>
                        </a:rPr>
                        <a:t>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Photographs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Signature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9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1755" marR="71755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Upper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vert="vert27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71755" marR="71755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Lower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vert="vert27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71755" marR="71755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Wax bite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vert="vert27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71755" marR="71755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IOPA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vert="vert27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71755" marR="71755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OPG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vert="vert27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71755" marR="71755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Lat. </a:t>
                      </a:r>
                      <a:r>
                        <a:rPr lang="en-US" sz="700" dirty="0" err="1">
                          <a:effectLst/>
                        </a:rPr>
                        <a:t>Ceph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vert="vert27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71755" marR="71755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PA skull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vert="vert27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Others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(please write the name of record)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Extra-Oral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Intra-Oral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1755" marR="71755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Over-Jet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vert="vert27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EO-F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vert="vert27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EO-R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vert="vert27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EO-L</a:t>
                      </a:r>
                      <a:endParaRPr lang="en-US" sz="7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vert="vert27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EO-RO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vert="vert27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EO-LO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vert="vert27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IO-F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vert="vert27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IO-R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vert="vert27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IO-L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vert="vert27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IO-UO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vert="vert27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IO-LO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vert="vert27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86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800" dirty="0">
                          <a:effectLst/>
                        </a:rPr>
                        <a:t>1.  Pretreatment 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86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800" dirty="0">
                          <a:effectLst/>
                        </a:rPr>
                        <a:t>2.  End of active </a:t>
                      </a:r>
                      <a:r>
                        <a:rPr lang="en-US" sz="800" dirty="0" err="1">
                          <a:effectLst/>
                        </a:rPr>
                        <a:t>Tt</a:t>
                      </a:r>
                      <a:r>
                        <a:rPr lang="en-US" sz="800" dirty="0">
                          <a:effectLst/>
                        </a:rPr>
                        <a:t>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86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800" dirty="0">
                          <a:effectLst/>
                        </a:rPr>
                        <a:t>3.  Pre-surgical 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86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800" dirty="0">
                          <a:effectLst/>
                        </a:rPr>
                        <a:t>4.</a:t>
                      </a:r>
                      <a:r>
                        <a:rPr lang="en-US" sz="800" baseline="0" dirty="0">
                          <a:effectLst/>
                        </a:rPr>
                        <a:t>  </a:t>
                      </a:r>
                      <a:r>
                        <a:rPr lang="en-US" sz="800" dirty="0">
                          <a:effectLst/>
                        </a:rPr>
                        <a:t>Post-surgical 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86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800" dirty="0">
                          <a:effectLst/>
                        </a:rPr>
                        <a:t>5.  Retention (6m-1yr)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86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800" dirty="0">
                          <a:effectLst/>
                        </a:rPr>
                        <a:t>6.</a:t>
                      </a:r>
                      <a:r>
                        <a:rPr lang="en-US" sz="800" baseline="0" dirty="0">
                          <a:effectLst/>
                        </a:rPr>
                        <a:t>  </a:t>
                      </a:r>
                      <a:r>
                        <a:rPr lang="en-US" sz="800" dirty="0">
                          <a:effectLst/>
                        </a:rPr>
                        <a:t>Others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86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800" dirty="0">
                          <a:effectLst/>
                        </a:rPr>
                        <a:t> a)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486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800" dirty="0">
                          <a:effectLst/>
                        </a:rPr>
                        <a:t> b)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486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800" dirty="0">
                          <a:effectLst/>
                        </a:rPr>
                        <a:t> c)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486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800" dirty="0">
                          <a:effectLst/>
                        </a:rPr>
                        <a:t> d)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486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800" dirty="0">
                          <a:effectLst/>
                        </a:rPr>
                        <a:t> e)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486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800" dirty="0">
                          <a:effectLst/>
                        </a:rPr>
                        <a:t> f)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486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g)</a:t>
                      </a: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486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800" dirty="0">
                          <a:effectLst/>
                        </a:rPr>
                        <a:t> h)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486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800" dirty="0">
                          <a:effectLst/>
                        </a:rPr>
                        <a:t> i)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486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800" dirty="0">
                          <a:effectLst/>
                        </a:rPr>
                        <a:t> j)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486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800" dirty="0">
                          <a:effectLst/>
                        </a:rPr>
                        <a:t> k)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486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800" dirty="0">
                          <a:effectLst/>
                        </a:rPr>
                        <a:t> l)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3" marR="6375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6230779"/>
            <a:ext cx="1085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1000" b="1" u="sng" dirty="0"/>
              <a:t>Recall Plan:</a:t>
            </a:r>
            <a:endParaRPr lang="en-US" sz="1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83698"/>
              </p:ext>
            </p:extLst>
          </p:nvPr>
        </p:nvGraphicFramePr>
        <p:xfrm>
          <a:off x="32698" y="6523100"/>
          <a:ext cx="6791347" cy="28495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41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4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48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48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7500">
                <a:tc rowSpan="6"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Recall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Date of appointments should be decided on the day of </a:t>
                      </a:r>
                      <a:r>
                        <a:rPr lang="en-US" sz="800" dirty="0" err="1">
                          <a:solidFill>
                            <a:schemeClr val="bg1"/>
                          </a:solidFill>
                          <a:effectLst/>
                        </a:rPr>
                        <a:t>debonding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 and should be included in the appointment card of the patient.</a:t>
                      </a: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Appointment for: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r>
                        <a:rPr lang="en-US" sz="1200" baseline="30000" dirty="0">
                          <a:effectLst/>
                        </a:rPr>
                        <a:t>st</a:t>
                      </a:r>
                      <a:r>
                        <a:rPr lang="en-US" sz="1200" dirty="0">
                          <a:effectLst/>
                        </a:rPr>
                        <a:t>m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r>
                        <a:rPr lang="en-US" sz="1200" baseline="30000" dirty="0">
                          <a:effectLst/>
                        </a:rPr>
                        <a:t>rd</a:t>
                      </a:r>
                      <a:r>
                        <a:rPr lang="en-US" sz="1200" dirty="0">
                          <a:effectLst/>
                        </a:rPr>
                        <a:t>m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r>
                        <a:rPr lang="en-US" sz="1200" baseline="30000" dirty="0">
                          <a:effectLst/>
                        </a:rPr>
                        <a:t>th</a:t>
                      </a:r>
                      <a:r>
                        <a:rPr lang="en-US" sz="1200" dirty="0">
                          <a:effectLst/>
                        </a:rPr>
                        <a:t>m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r>
                        <a:rPr lang="en-US" sz="1200" baseline="30000" dirty="0">
                          <a:effectLst/>
                        </a:rPr>
                        <a:t>st</a:t>
                      </a:r>
                      <a:r>
                        <a:rPr lang="en-US" sz="1200" dirty="0">
                          <a:effectLst/>
                        </a:rPr>
                        <a:t>yr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r>
                        <a:rPr lang="en-US" sz="1200" baseline="30000" dirty="0">
                          <a:effectLst/>
                        </a:rPr>
                        <a:t>nd</a:t>
                      </a:r>
                      <a:r>
                        <a:rPr lang="en-US" sz="1200" dirty="0">
                          <a:effectLst/>
                        </a:rPr>
                        <a:t>yr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r>
                        <a:rPr lang="en-US" sz="1200" baseline="30000" dirty="0">
                          <a:effectLst/>
                        </a:rPr>
                        <a:t>rd</a:t>
                      </a:r>
                      <a:r>
                        <a:rPr lang="en-US" sz="1200" dirty="0">
                          <a:effectLst/>
                        </a:rPr>
                        <a:t>yr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r>
                        <a:rPr lang="en-US" sz="1200" baseline="30000" dirty="0">
                          <a:effectLst/>
                        </a:rPr>
                        <a:t>th</a:t>
                      </a:r>
                      <a:r>
                        <a:rPr lang="en-US" sz="1200" dirty="0">
                          <a:effectLst/>
                        </a:rPr>
                        <a:t>yr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r>
                        <a:rPr lang="en-US" sz="1200" baseline="30000" dirty="0">
                          <a:effectLst/>
                        </a:rPr>
                        <a:t>th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yr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Date: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Student’s name: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Student’s class: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dirty="0">
                          <a:effectLst/>
                        </a:rPr>
                        <a:t>Records Collected: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700" dirty="0">
                          <a:effectLst/>
                        </a:rPr>
                        <a:t>Study Casts 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700" dirty="0">
                          <a:effectLst/>
                        </a:rPr>
                        <a:t>OPG,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700" dirty="0" err="1">
                          <a:effectLst/>
                        </a:rPr>
                        <a:t>Lat.Ceph</a:t>
                      </a:r>
                      <a:r>
                        <a:rPr lang="en-US" sz="700" dirty="0">
                          <a:effectLst/>
                        </a:rPr>
                        <a:t>.,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700" dirty="0">
                          <a:effectLst/>
                        </a:rPr>
                        <a:t>Photos IO &amp; EO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700" dirty="0">
                          <a:effectLst/>
                        </a:rPr>
                        <a:t>Study Casts 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700" dirty="0">
                          <a:effectLst/>
                        </a:rPr>
                        <a:t>OPG,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700" dirty="0" err="1">
                          <a:effectLst/>
                        </a:rPr>
                        <a:t>Lat.Ceph</a:t>
                      </a:r>
                      <a:r>
                        <a:rPr lang="en-US" sz="700" dirty="0">
                          <a:effectLst/>
                        </a:rPr>
                        <a:t>.,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700" dirty="0">
                          <a:effectLst/>
                        </a:rPr>
                        <a:t>Photos IO &amp; EO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700" dirty="0">
                          <a:effectLst/>
                        </a:rPr>
                        <a:t>Study Casts 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700" dirty="0">
                          <a:effectLst/>
                        </a:rPr>
                        <a:t>OPG,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700" dirty="0" err="1">
                          <a:effectLst/>
                        </a:rPr>
                        <a:t>Lat.Ceph</a:t>
                      </a:r>
                      <a:r>
                        <a:rPr lang="en-US" sz="700" dirty="0">
                          <a:effectLst/>
                        </a:rPr>
                        <a:t>.,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700" dirty="0">
                          <a:effectLst/>
                        </a:rPr>
                        <a:t>Photos IO &amp; EO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700" dirty="0">
                          <a:effectLst/>
                        </a:rPr>
                        <a:t>Study Casts 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700" dirty="0">
                          <a:effectLst/>
                        </a:rPr>
                        <a:t>OPG,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700" dirty="0" err="1">
                          <a:effectLst/>
                        </a:rPr>
                        <a:t>Lat.Ceph</a:t>
                      </a:r>
                      <a:r>
                        <a:rPr lang="en-US" sz="700" dirty="0">
                          <a:effectLst/>
                        </a:rPr>
                        <a:t>.,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700" dirty="0">
                          <a:effectLst/>
                        </a:rPr>
                        <a:t>Photos IO &amp; EO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700" dirty="0">
                          <a:effectLst/>
                        </a:rPr>
                        <a:t>Study Casts 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700" dirty="0">
                          <a:effectLst/>
                        </a:rPr>
                        <a:t>OPG,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700" dirty="0" err="1">
                          <a:effectLst/>
                        </a:rPr>
                        <a:t>Lat.Ceph</a:t>
                      </a:r>
                      <a:r>
                        <a:rPr lang="en-US" sz="700" dirty="0">
                          <a:effectLst/>
                        </a:rPr>
                        <a:t>.,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700" dirty="0">
                          <a:effectLst/>
                        </a:rPr>
                        <a:t>Photos IO &amp; EO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</a:rPr>
                        <a:t>Staff Signature: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27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872200"/>
              </p:ext>
            </p:extLst>
          </p:nvPr>
        </p:nvGraphicFramePr>
        <p:xfrm>
          <a:off x="103497" y="446873"/>
          <a:ext cx="6730544" cy="54372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81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476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545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Build: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Strong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Tall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Average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Short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Adipose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27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 Body Type: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 err="1">
                          <a:effectLst/>
                        </a:rPr>
                        <a:t>Ecto</a:t>
                      </a:r>
                      <a:r>
                        <a:rPr lang="en-US" sz="900" dirty="0">
                          <a:effectLst/>
                        </a:rPr>
                        <a:t>-morph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 err="1">
                          <a:effectLst/>
                        </a:rPr>
                        <a:t>Meso</a:t>
                      </a:r>
                      <a:r>
                        <a:rPr lang="en-US" sz="900" dirty="0">
                          <a:effectLst/>
                        </a:rPr>
                        <a:t>-morph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Endo-morph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28516"/>
              </p:ext>
            </p:extLst>
          </p:nvPr>
        </p:nvGraphicFramePr>
        <p:xfrm>
          <a:off x="63674" y="3294233"/>
          <a:ext cx="6737191" cy="599818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60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7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7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17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17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718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2179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2179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53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8010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54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70002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2179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11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861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222155">
                <a:tc rowSpan="2">
                  <a:txBody>
                    <a:bodyPr/>
                    <a:lstStyle/>
                    <a:p>
                      <a:pPr marL="71755" marR="7175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effectLst/>
                        </a:rPr>
                        <a:t>Head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vert="vert27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>
                          <a:effectLst/>
                        </a:rPr>
                        <a:t>Pathology (on face &amp;/or head):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Absent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 Present     _ _ _ _ _ _ _ _ _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1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>
                          <a:effectLst/>
                        </a:rPr>
                        <a:t>Head Form: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>
                          <a:effectLst/>
                        </a:rPr>
                        <a:t>Meso</a:t>
                      </a:r>
                      <a:r>
                        <a:rPr lang="en-US" sz="900" dirty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>
                          <a:effectLst/>
                        </a:rPr>
                        <a:t>Dolico</a:t>
                      </a:r>
                      <a:r>
                        <a:rPr lang="en-US" sz="900" dirty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>
                          <a:effectLst/>
                        </a:rPr>
                        <a:t>Brachy</a:t>
                      </a:r>
                      <a:r>
                        <a:rPr lang="en-US" sz="900" dirty="0">
                          <a:effectLst/>
                        </a:rPr>
                        <a:t>-cephalic</a:t>
                      </a:r>
                      <a:endParaRPr lang="en-US" sz="9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 rtl="1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155">
                <a:tc rowSpan="7">
                  <a:txBody>
                    <a:bodyPr/>
                    <a:lstStyle/>
                    <a:p>
                      <a:pPr marL="71755" marR="7175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effectLst/>
                        </a:rPr>
                        <a:t>Face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vert="vert27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900" dirty="0">
                          <a:effectLst/>
                        </a:rPr>
                        <a:t>Esthetic appraisal: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Pleasing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Acceptable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Unpleasing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900" dirty="0">
                          <a:effectLst/>
                        </a:rPr>
                        <a:t>Facial Symmetry: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algn="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4">
                  <a:txBody>
                    <a:bodyPr/>
                    <a:lstStyle/>
                    <a:p>
                      <a:pPr marL="0" marR="0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900" dirty="0">
                          <a:effectLst/>
                        </a:rPr>
                        <a:t>Symmetrical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Nose to </a:t>
                      </a:r>
                      <a:r>
                        <a:rPr lang="en-US" sz="900" baseline="0" dirty="0">
                          <a:effectLst/>
                          <a:sym typeface="Wingdings 2"/>
                        </a:rPr>
                        <a:t>      </a:t>
                      </a:r>
                      <a:r>
                        <a:rPr lang="en-US" sz="900" dirty="0">
                          <a:effectLst/>
                        </a:rPr>
                        <a:t>Right / </a:t>
                      </a:r>
                      <a:r>
                        <a:rPr lang="en-US" sz="900" baseline="0" dirty="0">
                          <a:effectLst/>
                          <a:sym typeface="Wingdings 2"/>
                        </a:rPr>
                        <a:t>      </a:t>
                      </a:r>
                      <a:r>
                        <a:rPr lang="en-US" sz="900" dirty="0">
                          <a:effectLst/>
                        </a:rPr>
                        <a:t>Left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/>
                </a:tc>
                <a:tc gridSpan="7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Right Face height </a:t>
                      </a:r>
                      <a:r>
                        <a:rPr lang="en-US" sz="900" dirty="0">
                          <a:effectLst/>
                          <a:sym typeface="Wingdings 2"/>
                        </a:rPr>
                        <a:t>      </a:t>
                      </a:r>
                      <a:r>
                        <a:rPr lang="en-US" sz="900" dirty="0">
                          <a:effectLst/>
                        </a:rPr>
                        <a:t>Normal  /  </a:t>
                      </a:r>
                      <a:r>
                        <a:rPr lang="en-US" sz="900" dirty="0">
                          <a:effectLst/>
                          <a:sym typeface="Wingdings 2"/>
                        </a:rPr>
                        <a:t>      </a:t>
                      </a:r>
                      <a:r>
                        <a:rPr lang="en-US" sz="900" dirty="0">
                          <a:effectLst/>
                        </a:rPr>
                        <a:t>Longer  /  </a:t>
                      </a:r>
                      <a:r>
                        <a:rPr lang="en-US" sz="900" dirty="0">
                          <a:effectLst/>
                          <a:sym typeface="Wingdings 2"/>
                        </a:rPr>
                        <a:t>      </a:t>
                      </a:r>
                      <a:r>
                        <a:rPr lang="en-US" sz="900" dirty="0">
                          <a:effectLst/>
                        </a:rPr>
                        <a:t>Shorter 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1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Chin to </a:t>
                      </a:r>
                      <a:r>
                        <a:rPr lang="en-US" sz="900" baseline="0" dirty="0">
                          <a:effectLst/>
                          <a:sym typeface="Wingdings 2"/>
                        </a:rPr>
                        <a:t>       </a:t>
                      </a:r>
                      <a:r>
                        <a:rPr lang="en-US" sz="900" dirty="0">
                          <a:effectLst/>
                        </a:rPr>
                        <a:t>Right / </a:t>
                      </a:r>
                      <a:r>
                        <a:rPr lang="en-US" sz="900" baseline="0" dirty="0">
                          <a:effectLst/>
                          <a:sym typeface="Wingdings 2"/>
                        </a:rPr>
                        <a:t>      </a:t>
                      </a:r>
                      <a:r>
                        <a:rPr lang="en-US" sz="900" dirty="0">
                          <a:effectLst/>
                        </a:rPr>
                        <a:t>Left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/>
                </a:tc>
                <a:tc gridSpan="7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Left Face height </a:t>
                      </a:r>
                      <a:r>
                        <a:rPr lang="en-US" sz="900" dirty="0">
                          <a:effectLst/>
                          <a:sym typeface="Wingdings 2"/>
                        </a:rPr>
                        <a:t>      </a:t>
                      </a:r>
                      <a:r>
                        <a:rPr lang="en-US" sz="900" dirty="0">
                          <a:effectLst/>
                        </a:rPr>
                        <a:t>Normal  /  </a:t>
                      </a:r>
                      <a:r>
                        <a:rPr lang="en-US" sz="900" dirty="0">
                          <a:effectLst/>
                          <a:sym typeface="Wingdings 2"/>
                        </a:rPr>
                        <a:t>      </a:t>
                      </a:r>
                      <a:r>
                        <a:rPr lang="en-US" sz="900" dirty="0">
                          <a:effectLst/>
                        </a:rPr>
                        <a:t>Longer  /  </a:t>
                      </a:r>
                      <a:r>
                        <a:rPr lang="en-US" sz="900" dirty="0">
                          <a:effectLst/>
                          <a:sym typeface="Wingdings 2"/>
                        </a:rPr>
                        <a:t>      </a:t>
                      </a:r>
                      <a:r>
                        <a:rPr lang="en-US" sz="900" dirty="0">
                          <a:effectLst/>
                        </a:rPr>
                        <a:t>Shorter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900">
                          <a:effectLst/>
                        </a:rPr>
                        <a:t>Facial Height (Vertical):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Matching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9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Lower Anterior Face Height: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      Increased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Mid-face height: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Increased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aseline="0" dirty="0">
                          <a:effectLst/>
                          <a:sym typeface="Wingdings 2"/>
                        </a:rPr>
                        <a:t>      </a:t>
                      </a:r>
                      <a:r>
                        <a:rPr lang="en-US" sz="900" dirty="0">
                          <a:effectLst/>
                        </a:rPr>
                        <a:t>Decreased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Decreased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900" dirty="0">
                          <a:effectLst/>
                        </a:rPr>
                        <a:t>Facial Form: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Average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 err="1">
                          <a:effectLst/>
                        </a:rPr>
                        <a:t>Leptoprosopic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 err="1">
                          <a:effectLst/>
                        </a:rPr>
                        <a:t>Euryprosopic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900" dirty="0">
                          <a:effectLst/>
                        </a:rPr>
                        <a:t>Facial Profile: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Straight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Convex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Concave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55">
                <a:tc rowSpan="3">
                  <a:txBody>
                    <a:bodyPr/>
                    <a:lstStyle/>
                    <a:p>
                      <a:pPr marL="71755" marR="7175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effectLst/>
                        </a:rPr>
                        <a:t>Jaws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vert="vert27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900" dirty="0">
                          <a:effectLst/>
                        </a:rPr>
                        <a:t>Maxilla: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Normal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Protrusive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 err="1">
                          <a:effectLst/>
                        </a:rPr>
                        <a:t>Retrusive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900" dirty="0">
                          <a:effectLst/>
                        </a:rPr>
                        <a:t>Mandible: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Normal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Protrusive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 err="1">
                          <a:effectLst/>
                        </a:rPr>
                        <a:t>Retrusive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1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900" dirty="0">
                          <a:effectLst/>
                        </a:rPr>
                        <a:t>Mandibular Plane Angle: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Normal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Increased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Decreased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55">
                <a:tc rowSpan="3">
                  <a:txBody>
                    <a:bodyPr/>
                    <a:lstStyle/>
                    <a:p>
                      <a:pPr marL="71755" marR="7175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effectLst/>
                        </a:rPr>
                        <a:t>Nose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vert="vert27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900">
                          <a:effectLst/>
                        </a:rPr>
                        <a:t>Bridge of Nose: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Straight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Humped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Saddled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900">
                          <a:effectLst/>
                        </a:rPr>
                        <a:t>Nasal Projection: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Normal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Long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Short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900" dirty="0">
                          <a:effectLst/>
                        </a:rPr>
                        <a:t>Nose Tip: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Average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Tipped Up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Tipped Down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155">
                <a:tc rowSpan="7">
                  <a:txBody>
                    <a:bodyPr/>
                    <a:lstStyle/>
                    <a:p>
                      <a:pPr marL="71755" marR="7175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effectLst/>
                        </a:rPr>
                        <a:t>Lips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vert="vert27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900">
                          <a:effectLst/>
                        </a:rPr>
                        <a:t>Naso-Labial Angle: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Normal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Acute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Obtuse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900">
                          <a:effectLst/>
                        </a:rPr>
                        <a:t>Lip posture: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Normal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Protrusive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 err="1">
                          <a:effectLst/>
                        </a:rPr>
                        <a:t>Retrusive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21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900">
                          <a:effectLst/>
                        </a:rPr>
                        <a:t>Lip Step: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Positive ґ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Straight |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Negative </a:t>
                      </a:r>
                      <a:r>
                        <a:rPr lang="he-IL" sz="900" dirty="0">
                          <a:effectLst/>
                        </a:rPr>
                        <a:t>ל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21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900" dirty="0">
                          <a:effectLst/>
                        </a:rPr>
                        <a:t>Lip Competence: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Competent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aseline="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 Potentially Competent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     Incompetent (Lip Strain +</a:t>
                      </a:r>
                      <a:r>
                        <a:rPr lang="en-US" sz="900" dirty="0" err="1">
                          <a:effectLst/>
                        </a:rPr>
                        <a:t>ve</a:t>
                      </a:r>
                      <a:r>
                        <a:rPr lang="en-US" sz="900" dirty="0">
                          <a:effectLst/>
                        </a:rPr>
                        <a:t>)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Inter-labial gap: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effectLst/>
                        </a:rPr>
                        <a:t>mm</a:t>
                      </a:r>
                      <a:endParaRPr lang="en-US" sz="8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21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algn="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900">
                          <a:effectLst/>
                        </a:rPr>
                        <a:t>Lip Tone: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Upper lip: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Normal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     Hyper-functional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Hypo-functional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21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Lower lip: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Normal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aseline="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Hyper-functional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Hypo-functional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21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900" dirty="0">
                          <a:effectLst/>
                        </a:rPr>
                        <a:t>Perioral &amp; </a:t>
                      </a:r>
                      <a:r>
                        <a:rPr lang="en-US" sz="900" dirty="0" err="1">
                          <a:effectLst/>
                        </a:rPr>
                        <a:t>Mentalis</a:t>
                      </a:r>
                      <a:r>
                        <a:rPr lang="en-US" sz="900" dirty="0">
                          <a:effectLst/>
                        </a:rPr>
                        <a:t> Muscles: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      Normal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aseline="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Hyper-functional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Hypo-functional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2155">
                <a:tc rowSpan="5">
                  <a:txBody>
                    <a:bodyPr/>
                    <a:lstStyle/>
                    <a:p>
                      <a:pPr marL="71755" marR="7175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effectLst/>
                        </a:rPr>
                        <a:t>Chin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vert="vert27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Mento-Labial Sulcus: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      Normal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Deep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Shallow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21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Chin Projection: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      Average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Prominent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Recessive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21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effectLst/>
                        </a:rPr>
                        <a:t>Contour of Submental Area: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      Straight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Convex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221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>
                          <a:effectLst/>
                        </a:rPr>
                        <a:t>Chin-Throat Angle: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      Normal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Acute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Obtuse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221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>
                          <a:effectLst/>
                        </a:rPr>
                        <a:t>Throat length: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      Normal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Long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aseline="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Short</a:t>
                      </a:r>
                      <a:endParaRPr lang="en-US" sz="900" dirty="0">
                        <a:effectLst/>
                        <a:latin typeface="Calibri"/>
                        <a:cs typeface="Arial"/>
                      </a:endParaRPr>
                    </a:p>
                  </a:txBody>
                  <a:tcPr marL="26866" marR="2686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26866" marR="2686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217227" y="216041"/>
            <a:ext cx="16466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r" rtl="1"/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2.2.   Physical Status: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98896" y="571421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298512" y="570841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20872" y="570841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363872" y="570841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437496" y="570841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848744" y="844352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340768" y="848544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370696" y="847765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0" y="2819400"/>
            <a:ext cx="16690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b="1" dirty="0"/>
              <a:t>3.    </a:t>
            </a:r>
            <a:r>
              <a:rPr lang="en-US" sz="1000" b="1" u="sng" dirty="0"/>
              <a:t>Extra-Oral Examination: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188687" y="3045149"/>
            <a:ext cx="172996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r" rtl="1"/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3.1.   Macro-Esthetics: 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43752" y="3348813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283424" y="3356773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676400" y="3586652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409968" y="3585516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152775" y="3585516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76400" y="3803176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653352" y="3810000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761096" y="3800475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76400" y="4124325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268872" y="4030497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268872" y="424019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068472" y="4030497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068472" y="4230665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560928" y="4037321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560928" y="4237489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021240" y="4038457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021240" y="4238625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652448" y="4030497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652448" y="4230665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138080" y="4483431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138080" y="4689001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495800" y="4476607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495800" y="468630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676400" y="4591050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676400" y="5564022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676400" y="4928405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676400" y="5122885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676400" y="5344804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676400" y="6456528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7" name="Rectangle 76"/>
          <p:cNvSpPr/>
          <p:nvPr/>
        </p:nvSpPr>
        <p:spPr>
          <a:xfrm>
            <a:off x="1676400" y="5782811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8" name="Rectangle 77"/>
          <p:cNvSpPr/>
          <p:nvPr/>
        </p:nvSpPr>
        <p:spPr>
          <a:xfrm>
            <a:off x="1676400" y="6005866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9" name="Rectangle 78"/>
          <p:cNvSpPr/>
          <p:nvPr/>
        </p:nvSpPr>
        <p:spPr>
          <a:xfrm>
            <a:off x="1676400" y="6227785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0" name="Rectangle 79"/>
          <p:cNvSpPr/>
          <p:nvPr/>
        </p:nvSpPr>
        <p:spPr>
          <a:xfrm>
            <a:off x="1676400" y="7353317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676400" y="6672616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676400" y="6914721"/>
            <a:ext cx="76200" cy="76200"/>
          </a:xfrm>
          <a:prstGeom prst="rect">
            <a:avLst/>
          </a:prstGeom>
          <a:solidFill>
            <a:schemeClr val="bg2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676400" y="7127115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770496" y="557767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70496" y="4942053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770496" y="5136533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70496" y="5358452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770496" y="6470176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9" name="Rectangle 88"/>
          <p:cNvSpPr/>
          <p:nvPr/>
        </p:nvSpPr>
        <p:spPr>
          <a:xfrm>
            <a:off x="2770496" y="5796459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0" name="Rectangle 89"/>
          <p:cNvSpPr/>
          <p:nvPr/>
        </p:nvSpPr>
        <p:spPr>
          <a:xfrm>
            <a:off x="2770496" y="6019514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1" name="Rectangle 90"/>
          <p:cNvSpPr/>
          <p:nvPr/>
        </p:nvSpPr>
        <p:spPr>
          <a:xfrm>
            <a:off x="2770496" y="6241433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3" name="Rectangle 92"/>
          <p:cNvSpPr/>
          <p:nvPr/>
        </p:nvSpPr>
        <p:spPr>
          <a:xfrm>
            <a:off x="2770496" y="6686264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70496" y="6918844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2770496" y="7140763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865728" y="5577670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865728" y="4932528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865728" y="5136533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865728" y="5358452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865728" y="6460651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1" name="Rectangle 100"/>
          <p:cNvSpPr/>
          <p:nvPr/>
        </p:nvSpPr>
        <p:spPr>
          <a:xfrm>
            <a:off x="3865728" y="5796459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2" name="Rectangle 101"/>
          <p:cNvSpPr/>
          <p:nvPr/>
        </p:nvSpPr>
        <p:spPr>
          <a:xfrm>
            <a:off x="3865728" y="601951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3" name="Rectangle 102"/>
          <p:cNvSpPr/>
          <p:nvPr/>
        </p:nvSpPr>
        <p:spPr>
          <a:xfrm>
            <a:off x="3865728" y="6241433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5" name="Rectangle 104"/>
          <p:cNvSpPr/>
          <p:nvPr/>
        </p:nvSpPr>
        <p:spPr>
          <a:xfrm>
            <a:off x="3865728" y="668626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65728" y="691884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865728" y="7140763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1828800" y="8238999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6" name="Rectangle 115"/>
          <p:cNvSpPr/>
          <p:nvPr/>
        </p:nvSpPr>
        <p:spPr>
          <a:xfrm>
            <a:off x="1828800" y="8010256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7" name="Rectangle 116"/>
          <p:cNvSpPr/>
          <p:nvPr/>
        </p:nvSpPr>
        <p:spPr>
          <a:xfrm>
            <a:off x="1828800" y="9138329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1828800" y="8464612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1828800" y="8668617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1828800" y="8909586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535072" y="7795590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2" name="Rectangle 121"/>
          <p:cNvSpPr/>
          <p:nvPr/>
        </p:nvSpPr>
        <p:spPr>
          <a:xfrm>
            <a:off x="2535072" y="7576372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3" name="Rectangle 122"/>
          <p:cNvSpPr/>
          <p:nvPr/>
        </p:nvSpPr>
        <p:spPr>
          <a:xfrm>
            <a:off x="2535072" y="9144017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535072" y="847030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535072" y="8674305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2535072" y="891527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872552" y="8244687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8" name="Rectangle 127"/>
          <p:cNvSpPr/>
          <p:nvPr/>
        </p:nvSpPr>
        <p:spPr>
          <a:xfrm>
            <a:off x="3872552" y="801594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9" name="Rectangle 128"/>
          <p:cNvSpPr/>
          <p:nvPr/>
        </p:nvSpPr>
        <p:spPr>
          <a:xfrm>
            <a:off x="3872552" y="9134492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872552" y="8470300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872552" y="8905749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2535072" y="8244687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4" name="Rectangle 133"/>
          <p:cNvSpPr/>
          <p:nvPr/>
        </p:nvSpPr>
        <p:spPr>
          <a:xfrm>
            <a:off x="2535072" y="8015944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5" name="Rectangle 134"/>
          <p:cNvSpPr/>
          <p:nvPr/>
        </p:nvSpPr>
        <p:spPr>
          <a:xfrm>
            <a:off x="3872552" y="758206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6" name="Rectangle 135"/>
          <p:cNvSpPr/>
          <p:nvPr/>
        </p:nvSpPr>
        <p:spPr>
          <a:xfrm>
            <a:off x="3872552" y="7353317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7" name="Rectangle 136"/>
          <p:cNvSpPr/>
          <p:nvPr/>
        </p:nvSpPr>
        <p:spPr>
          <a:xfrm>
            <a:off x="3872552" y="7796726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5278272" y="7583196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9" name="Rectangle 138"/>
          <p:cNvSpPr/>
          <p:nvPr/>
        </p:nvSpPr>
        <p:spPr>
          <a:xfrm>
            <a:off x="5278272" y="7797862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541896" y="7354453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aphicFrame>
        <p:nvGraphicFramePr>
          <p:cNvPr id="143" name="Table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298787"/>
              </p:ext>
            </p:extLst>
          </p:nvPr>
        </p:nvGraphicFramePr>
        <p:xfrm>
          <a:off x="152400" y="1309662"/>
          <a:ext cx="5285096" cy="106680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92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7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Period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Date:</a:t>
                      </a:r>
                      <a:endParaRPr lang="en-US" sz="1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Age</a:t>
                      </a:r>
                      <a:endParaRPr lang="en-US" sz="1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Weight (kg)</a:t>
                      </a:r>
                      <a:endParaRPr lang="en-US" sz="1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Height (cm)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51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Initial Examination:</a:t>
                      </a:r>
                      <a:endParaRPr lang="en-US" sz="1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51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After 1 year:</a:t>
                      </a:r>
                      <a:endParaRPr lang="en-US" sz="1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51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After 2 years:</a:t>
                      </a:r>
                      <a:endParaRPr lang="en-US" sz="1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51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After 3 years: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53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584766"/>
              </p:ext>
            </p:extLst>
          </p:nvPr>
        </p:nvGraphicFramePr>
        <p:xfrm>
          <a:off x="152409" y="356793"/>
          <a:ext cx="6561073" cy="394813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0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2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32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65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58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25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446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98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98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65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59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722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0604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547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3551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22849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Incisor crown Height: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mm</a:t>
                      </a:r>
                      <a:endParaRPr lang="en-US" sz="9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 err="1">
                          <a:effectLst/>
                        </a:rPr>
                        <a:t>Philtrum</a:t>
                      </a:r>
                      <a:r>
                        <a:rPr lang="en-US" sz="900" dirty="0">
                          <a:effectLst/>
                        </a:rPr>
                        <a:t> Height: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mm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 err="1">
                          <a:effectLst/>
                        </a:rPr>
                        <a:t>Commissure</a:t>
                      </a:r>
                      <a:r>
                        <a:rPr lang="en-US" sz="900" dirty="0">
                          <a:effectLst/>
                        </a:rPr>
                        <a:t> Height: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mm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280">
                <a:tc rowSpan="2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Vermillion Display: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Upper lip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aseline="0" dirty="0">
                          <a:effectLst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Average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 Thick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gridSpan="7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Thin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2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effectLst/>
                        </a:rPr>
                        <a:t>Lower lip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 Average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 Thick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Thin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2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Incisor display at Rest: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 Less than 2 mm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 2 to 5 mm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More than 5 mm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Full crown + gingiva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2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Incisor display on Smile: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 Only </a:t>
                      </a:r>
                      <a:r>
                        <a:rPr lang="en-US" sz="900" dirty="0" err="1">
                          <a:effectLst/>
                        </a:rPr>
                        <a:t>incisal</a:t>
                      </a:r>
                      <a:r>
                        <a:rPr lang="en-US" sz="900" dirty="0">
                          <a:effectLst/>
                        </a:rPr>
                        <a:t> 3</a:t>
                      </a:r>
                      <a:r>
                        <a:rPr lang="en-US" sz="900" baseline="30000" dirty="0">
                          <a:effectLst/>
                        </a:rPr>
                        <a:t>rd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 err="1">
                          <a:effectLst/>
                        </a:rPr>
                        <a:t>Upto</a:t>
                      </a:r>
                      <a:r>
                        <a:rPr lang="en-US" sz="900" dirty="0">
                          <a:effectLst/>
                        </a:rPr>
                        <a:t> middle 3</a:t>
                      </a:r>
                      <a:r>
                        <a:rPr lang="en-US" sz="900" baseline="30000" dirty="0">
                          <a:effectLst/>
                        </a:rPr>
                        <a:t>rd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 err="1">
                          <a:effectLst/>
                        </a:rPr>
                        <a:t>Upto</a:t>
                      </a:r>
                      <a:r>
                        <a:rPr lang="en-US" sz="900" dirty="0">
                          <a:effectLst/>
                        </a:rPr>
                        <a:t> Cervical 3</a:t>
                      </a:r>
                      <a:r>
                        <a:rPr lang="en-US" sz="900" baseline="30000" dirty="0">
                          <a:effectLst/>
                        </a:rPr>
                        <a:t>rd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 err="1">
                          <a:effectLst/>
                        </a:rPr>
                        <a:t>Upto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effectLst/>
                        </a:rPr>
                        <a:t>mm  of gingiva</a:t>
                      </a:r>
                      <a:endParaRPr lang="en-US" sz="8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492">
                <a:tc rowSpan="2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Tooth display on smile: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9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effectLst/>
                        </a:rPr>
                        <a:t>Maximum bulk of maxillary dentition is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effectLst/>
                        </a:rPr>
                        <a:t>inter-commissure line or smile is </a:t>
                      </a:r>
                      <a:endParaRPr lang="en-US" sz="8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Tooth less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1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Below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rgbClr val="595959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Along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Much below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49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Smile Symmetry: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 </a:t>
                      </a:r>
                      <a:r>
                        <a:rPr lang="en-US" sz="900" dirty="0">
                          <a:effectLst/>
                        </a:rPr>
                        <a:t>Symmetrical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gridSpan="14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Asymmetrical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280">
                <a:tc rowSpan="2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 err="1">
                          <a:effectLst/>
                        </a:rPr>
                        <a:t>Buccal</a:t>
                      </a:r>
                      <a:r>
                        <a:rPr lang="en-US" sz="900" dirty="0">
                          <a:effectLst/>
                        </a:rPr>
                        <a:t> Corridor Width: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Right: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Acceptable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Absent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Wide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Narrow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2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Left: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Acceptable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Absent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aseline="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Wide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Narrow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49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Smile Arc: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 </a:t>
                      </a:r>
                      <a:r>
                        <a:rPr lang="en-US" sz="900" dirty="0">
                          <a:effectLst/>
                        </a:rPr>
                        <a:t>Consonant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Flat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Reversed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492">
                <a:tc rowSpan="2" gridSpan="2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Upper dental midline to Maxilla: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5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Matching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Bodily to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 Right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 Left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    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Mm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49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effectLst/>
                        </a:rPr>
                        <a:t>Tipped to 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     Right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 Left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492">
                <a:tc rowSpan="2" gridSpan="2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Lower dental midline to Mandible: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5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Matching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Bodily to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 Right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 Left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Mm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49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Tipped to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Right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 Left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7353"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Lower to Upper Midline (Dental) :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     Matching</a:t>
                      </a:r>
                      <a:r>
                        <a:rPr lang="en-US" sz="900" baseline="0" dirty="0">
                          <a:effectLst/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Calibri"/>
                          <a:cs typeface="Arial"/>
                        </a:rPr>
                        <a:t>     Right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  <a:latin typeface="+mn-lt"/>
                          <a:ea typeface="Calibri"/>
                          <a:cs typeface="Arial"/>
                        </a:rPr>
                        <a:t>      Left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Mm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260623"/>
              </p:ext>
            </p:extLst>
          </p:nvPr>
        </p:nvGraphicFramePr>
        <p:xfrm>
          <a:off x="152400" y="4584274"/>
          <a:ext cx="6553202" cy="23517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14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7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97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0157">
                <a:tc rowSpan="5"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Tooth Proportions: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800" dirty="0">
                          <a:effectLst/>
                        </a:rPr>
                        <a:t>Width relationship: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8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800" dirty="0">
                          <a:effectLst/>
                        </a:rPr>
                        <a:t>Acceptable (62% ratio)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8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800" dirty="0">
                          <a:effectLst/>
                        </a:rPr>
                        <a:t>Not Acceptable  for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1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894"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1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800" dirty="0">
                          <a:effectLst/>
                        </a:rPr>
                        <a:t>Height-Width Ratio: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8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800" dirty="0">
                          <a:effectLst/>
                        </a:rPr>
                        <a:t>Acceptable (80% W:H)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8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800" dirty="0">
                          <a:effectLst/>
                        </a:rPr>
                        <a:t>Not Acceptable  for 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1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63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0157">
                <a:tc rowSpan="5"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Gingival Contour: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800" dirty="0">
                          <a:effectLst/>
                        </a:rPr>
                        <a:t>Height: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8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800" dirty="0">
                          <a:effectLst/>
                        </a:rPr>
                        <a:t>Acceptable (&lt;2mm)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8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800" dirty="0">
                          <a:effectLst/>
                        </a:rPr>
                        <a:t>Not Acceptable  for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01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4572"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01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800" dirty="0">
                          <a:effectLst/>
                        </a:rPr>
                        <a:t>Shape (</a:t>
                      </a:r>
                      <a:r>
                        <a:rPr lang="en-US" sz="800" dirty="0" err="1">
                          <a:effectLst/>
                        </a:rPr>
                        <a:t>Gignival</a:t>
                      </a:r>
                      <a:r>
                        <a:rPr lang="en-US" sz="800" dirty="0">
                          <a:effectLst/>
                        </a:rPr>
                        <a:t> Zenith):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8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800" dirty="0">
                          <a:effectLst/>
                        </a:rPr>
                        <a:t>Acceptable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8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800" dirty="0">
                          <a:effectLst/>
                        </a:rPr>
                        <a:t>Not Acceptable  for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01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0157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0157">
                <a:tc rowSpan="2"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Connectors: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8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800" dirty="0">
                          <a:effectLst/>
                        </a:rPr>
                        <a:t>Acceptable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8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800" dirty="0">
                          <a:effectLst/>
                        </a:rPr>
                        <a:t>Not Acceptable  for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01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01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10157">
                <a:tc rowSpan="2"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Embrasure: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8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800" dirty="0">
                          <a:effectLst/>
                        </a:rPr>
                        <a:t>Acceptable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8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800" dirty="0">
                          <a:effectLst/>
                        </a:rPr>
                        <a:t>Not Acceptable  for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101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01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10157">
                <a:tc rowSpan="2"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Tooth Color: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8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800" dirty="0">
                          <a:effectLst/>
                        </a:rPr>
                        <a:t>Acceptable 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8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800" dirty="0">
                          <a:effectLst/>
                        </a:rPr>
                        <a:t>Not Acceptable  for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101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213585"/>
              </p:ext>
            </p:extLst>
          </p:nvPr>
        </p:nvGraphicFramePr>
        <p:xfrm>
          <a:off x="152401" y="7325816"/>
          <a:ext cx="6553200" cy="209168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24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86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06716">
                <a:tc rowSpan="2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Pitch: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aseline="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Average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Parallel Up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 err="1">
                          <a:effectLst/>
                        </a:rPr>
                        <a:t>Anteriors</a:t>
                      </a:r>
                      <a:r>
                        <a:rPr lang="en-US" sz="900" dirty="0">
                          <a:effectLst/>
                        </a:rPr>
                        <a:t> Up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sz="900" dirty="0"/>
                        <a:t> 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 err="1">
                          <a:effectLst/>
                        </a:rPr>
                        <a:t>Anteriors</a:t>
                      </a:r>
                      <a:r>
                        <a:rPr lang="en-US" sz="900" dirty="0">
                          <a:effectLst/>
                        </a:rPr>
                        <a:t> Down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rgbClr val="595959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Parallel down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Posteriors Down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Posteriors Up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409">
                <a:tc rowSpan="2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Roll: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Absent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solidFill>
                          <a:srgbClr val="595959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aseline="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Left Up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Rt.         </a:t>
                      </a:r>
                      <a:r>
                        <a:rPr lang="en-US" sz="900" baseline="0" dirty="0">
                          <a:effectLst/>
                        </a:rPr>
                        <a:t>       </a:t>
                      </a:r>
                      <a:r>
                        <a:rPr lang="en-US" sz="900" dirty="0">
                          <a:effectLst/>
                        </a:rPr>
                        <a:t> Lt.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aseline="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Left Down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Rt.                 Lt.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/>
                        <a:buNone/>
                      </a:pPr>
                      <a:r>
                        <a:rPr lang="en-US" sz="900" dirty="0">
                          <a:effectLst/>
                        </a:rPr>
                        <a:t>    With skeletal Roll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Right Down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Right Up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716">
                <a:tc rowSpan="2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Yaw: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Absent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Upper dentition to </a:t>
                      </a:r>
                      <a:r>
                        <a:rPr lang="en-US" sz="900" dirty="0">
                          <a:effectLst/>
                          <a:sym typeface="Wingdings 2"/>
                        </a:rPr>
                        <a:t>      </a:t>
                      </a:r>
                      <a:r>
                        <a:rPr lang="en-US" sz="900" dirty="0">
                          <a:effectLst/>
                        </a:rPr>
                        <a:t>L                        / </a:t>
                      </a: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R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skeletal Yaw Maxilla                            to       L  / </a:t>
                      </a:r>
                      <a:r>
                        <a:rPr lang="en-US" sz="900" baseline="0" dirty="0">
                          <a:effectLst/>
                        </a:rPr>
                        <a:t>     R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skeletal Yaw mandible                        to       L  /      R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7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Lower dentition to </a:t>
                      </a:r>
                      <a:r>
                        <a:rPr lang="en-US" sz="900" dirty="0">
                          <a:effectLst/>
                          <a:sym typeface="Wingdings 2"/>
                        </a:rPr>
                        <a:t>      </a:t>
                      </a:r>
                      <a:r>
                        <a:rPr lang="en-US" sz="900" dirty="0">
                          <a:effectLst/>
                        </a:rPr>
                        <a:t>L                        / </a:t>
                      </a: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R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Picture 8" descr="Pitch Up-01.jpg"/>
          <p:cNvPicPr/>
          <p:nvPr/>
        </p:nvPicPr>
        <p:blipFill>
          <a:blip r:embed="rId3" cstate="print"/>
          <a:srcRect t="28378"/>
          <a:stretch>
            <a:fillRect/>
          </a:stretch>
        </p:blipFill>
        <p:spPr>
          <a:xfrm>
            <a:off x="3870280" y="1916705"/>
            <a:ext cx="694690" cy="215900"/>
          </a:xfrm>
          <a:prstGeom prst="rect">
            <a:avLst/>
          </a:prstGeom>
        </p:spPr>
      </p:pic>
      <p:pic>
        <p:nvPicPr>
          <p:cNvPr id="10" name="Picture 9" descr="Pitch Down-01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43600" y="1902753"/>
            <a:ext cx="727710" cy="251460"/>
          </a:xfrm>
          <a:prstGeom prst="rect">
            <a:avLst/>
          </a:prstGeom>
        </p:spPr>
      </p:pic>
      <p:pic>
        <p:nvPicPr>
          <p:cNvPr id="11" name="Picture 10" descr="Pitch normal-01.jp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17561" y="1923225"/>
            <a:ext cx="647700" cy="215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3344" y="4376936"/>
            <a:ext cx="2819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rtl="1"/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3.3.   Micro-Esthetics (Dental </a:t>
            </a:r>
            <a:r>
              <a:rPr lang="en-US" sz="900" b="1" dirty="0" err="1">
                <a:solidFill>
                  <a:schemeClr val="bg1">
                    <a:lumMod val="50000"/>
                  </a:schemeClr>
                </a:solidFill>
              </a:rPr>
              <a:t>Appearacne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):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4480" y="140704"/>
            <a:ext cx="2971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rtl="1"/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3.2.   Mini-Esthetics (Tooth-Lip Relationship):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55896" y="7119812"/>
            <a:ext cx="3429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3.4.   Esthetic line of Occlusion Evaluation: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36" name="Picture 14" descr="Description: Pitch-00Up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407746"/>
            <a:ext cx="4953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5" descr="Description: Pitch-0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072" y="7661870"/>
            <a:ext cx="43815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1" descr="Description: Pitch-10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880" y="7680920"/>
            <a:ext cx="43815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escription: Pitch-00Down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427" y="7811219"/>
            <a:ext cx="4953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4" descr="Description: Roll-lateral cant-00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431" y="8293593"/>
            <a:ext cx="3429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escription: Roll-lateral cant-01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352" y="8284279"/>
            <a:ext cx="3714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3" descr="Description: Roll-lateral cant-10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630" y="8298140"/>
            <a:ext cx="3524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32" descr="Description: YawUjaw&amp;Udentition-01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51" y="8707419"/>
            <a:ext cx="53340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12" descr="Description: YawUjaw&amp;Udentition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975" y="8709223"/>
            <a:ext cx="5238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" descr="Description: YawUjawLjaw-01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" r="6615"/>
          <a:stretch>
            <a:fillRect/>
          </a:stretch>
        </p:blipFill>
        <p:spPr bwMode="auto">
          <a:xfrm>
            <a:off x="5405451" y="8858277"/>
            <a:ext cx="51435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30" descr="Description: YawLjaw&amp;Ldentition-01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143" y="9111555"/>
            <a:ext cx="55245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5" descr="Description: YawLjaw&amp;Ldentition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7" y="9106536"/>
            <a:ext cx="5238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5464792" y="2492576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44872" y="3467061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464792" y="2756225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44872" y="3239666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744872" y="3696654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744872" y="3918218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879376" y="2492576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79376" y="3467061"/>
            <a:ext cx="76200" cy="76200"/>
          </a:xfrm>
          <a:prstGeom prst="rect">
            <a:avLst/>
          </a:prstGeom>
          <a:solidFill>
            <a:schemeClr val="bg2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79376" y="2756225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79376" y="3004592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79376" y="3239666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879376" y="3696654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0" name="Rectangle 39"/>
          <p:cNvSpPr/>
          <p:nvPr/>
        </p:nvSpPr>
        <p:spPr>
          <a:xfrm>
            <a:off x="3879376" y="3918218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8" name="Rectangle 47"/>
          <p:cNvSpPr/>
          <p:nvPr/>
        </p:nvSpPr>
        <p:spPr>
          <a:xfrm>
            <a:off x="4744872" y="2492576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744872" y="2756225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020704" y="2267956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020704" y="2491011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020704" y="2764185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020704" y="3004592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752600" y="1185342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752600" y="2261132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752600" y="1443658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752600" y="1973381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752600" y="3003456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1" name="Rectangle 60"/>
          <p:cNvSpPr/>
          <p:nvPr/>
        </p:nvSpPr>
        <p:spPr>
          <a:xfrm>
            <a:off x="2008496" y="3349774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2" name="Rectangle 61"/>
          <p:cNvSpPr/>
          <p:nvPr/>
        </p:nvSpPr>
        <p:spPr>
          <a:xfrm>
            <a:off x="2008496" y="3808184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3" name="Rectangle 62"/>
          <p:cNvSpPr/>
          <p:nvPr/>
        </p:nvSpPr>
        <p:spPr>
          <a:xfrm>
            <a:off x="2438400" y="671761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438400" y="925885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294496" y="670625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294496" y="924749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294496" y="1178518"/>
            <a:ext cx="76200" cy="76200"/>
          </a:xfrm>
          <a:prstGeom prst="rect">
            <a:avLst/>
          </a:prstGeom>
          <a:solidFill>
            <a:schemeClr val="bg2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442648" y="670625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442648" y="924749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442648" y="1178518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457968" y="1185342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881952" y="1443658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038600" y="1443658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181600" y="1449346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970896" y="168493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931392" y="1980205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331192" y="1980205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828800" y="6069233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828800" y="6428906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828800" y="6788376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166280" y="5008138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166280" y="5363693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166280" y="5719536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166280" y="6069233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166280" y="6423218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166280" y="678724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765344" y="4659523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765344" y="5009274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765344" y="5364829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766480" y="5711147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166280" y="4659523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72152" y="7703098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72152" y="8336952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72152" y="8971731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895600" y="7482953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895600" y="7891685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453209" y="8865428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453209" y="9096406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859685" y="7485225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859685" y="7893957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962400" y="8211991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962400" y="843910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981200" y="8211991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981200" y="8439100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672154" y="8328992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243394" y="9101167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1371600" y="7482953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1371600" y="7891685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133724" y="8762297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133724" y="917425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3875906" y="4147195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 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4740002" y="4147195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0" name="Rectangle 139"/>
          <p:cNvSpPr/>
          <p:nvPr/>
        </p:nvSpPr>
        <p:spPr>
          <a:xfrm>
            <a:off x="2009775" y="4147195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5" name="Rectangle 114"/>
          <p:cNvSpPr/>
          <p:nvPr/>
        </p:nvSpPr>
        <p:spPr>
          <a:xfrm>
            <a:off x="4243394" y="888209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2273774" y="8762297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273774" y="917425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6148407" y="8865428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6148407" y="9096406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283501"/>
              </p:ext>
            </p:extLst>
          </p:nvPr>
        </p:nvGraphicFramePr>
        <p:xfrm>
          <a:off x="172879" y="2920131"/>
          <a:ext cx="6550502" cy="174483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351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7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35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9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34953">
                <a:tc rowSpan="3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Sagittal: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 err="1">
                          <a:effectLst/>
                        </a:rPr>
                        <a:t>Intercuspation</a:t>
                      </a:r>
                      <a:r>
                        <a:rPr lang="en-US" sz="900" dirty="0">
                          <a:effectLst/>
                        </a:rPr>
                        <a:t>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Right: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Good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Cusp to cusp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Very Poor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9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Left: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aseline="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Good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Cusp to cusp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Very Poor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9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Shift: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No shift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aseline="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Mandibular anterior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Mandibular posterior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mm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18">
                <a:tc rowSpan="3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Transverse (Mandibular midline shift):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Maximum jaw opening: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Right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Matching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Left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mm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9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In rest position: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Right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Matching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Left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mm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9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In habitual occlusion: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Right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Matching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Left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mm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  Dual</a:t>
                      </a:r>
                      <a:r>
                        <a:rPr lang="en-US" sz="900" baseline="0" dirty="0">
                          <a:effectLst/>
                          <a:latin typeface="Calibri"/>
                          <a:ea typeface="Calibri"/>
                          <a:cs typeface="Arial"/>
                        </a:rPr>
                        <a:t>  Bite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95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Vertical (freeway space):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Normal</a:t>
                      </a:r>
                      <a:endParaRPr lang="en-US" sz="9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Increased (&gt; 4mm)</a:t>
                      </a:r>
                      <a:endParaRPr lang="en-US" sz="9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Reduced  (&lt;2mm)</a:t>
                      </a:r>
                      <a:endParaRPr lang="en-US" sz="9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761910"/>
              </p:ext>
            </p:extLst>
          </p:nvPr>
        </p:nvGraphicFramePr>
        <p:xfrm>
          <a:off x="152400" y="4989959"/>
          <a:ext cx="6553200" cy="188595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2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2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35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History of</a:t>
                      </a:r>
                      <a:r>
                        <a:rPr lang="en-US" sz="900" baseline="0" dirty="0">
                          <a:effectLst/>
                          <a:latin typeface="Calibri"/>
                          <a:ea typeface="Calibri"/>
                          <a:cs typeface="Arial"/>
                        </a:rPr>
                        <a:t> Pain: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     Right</a:t>
                      </a:r>
                    </a:p>
                  </a:txBody>
                  <a:tcPr marL="68414" marR="6841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     Left</a:t>
                      </a:r>
                    </a:p>
                  </a:txBody>
                  <a:tcPr marL="68414" marR="6841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     Both</a:t>
                      </a:r>
                    </a:p>
                  </a:txBody>
                  <a:tcPr marL="68414" marR="68414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</a:rPr>
                        <a:t>Crepitus: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Right TMJ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Left TMJ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Both TMJ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</a:rPr>
                        <a:t>Clicking Side: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Right TMJ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Left TMJ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Both TMJ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>
                          <a:effectLst/>
                        </a:rPr>
                        <a:t>Clicking Type: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Initial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Intermediate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Terminal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Reciprocal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</a:rPr>
                        <a:t>Pressure Sensitivity: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Right TMJ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Left TMJ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Both TMJ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</a:rPr>
                        <a:t>Pressure Sensitivity-Musculature: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Lateral </a:t>
                      </a:r>
                      <a:r>
                        <a:rPr lang="en-US" sz="900" dirty="0" err="1">
                          <a:effectLst/>
                        </a:rPr>
                        <a:t>Pterygoid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Masseter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 Temporalis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Others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355">
                <a:tc rowSpan="3">
                  <a:txBody>
                    <a:bodyPr/>
                    <a:lstStyle/>
                    <a:p>
                      <a:pPr marL="0" marR="0" algn="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</a:rPr>
                        <a:t>Maximum Mandibular Mobility: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     Maximal Opening</a:t>
                      </a:r>
                    </a:p>
                  </a:txBody>
                  <a:tcPr marL="68414" marR="68414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355">
                <a:tc vMerge="1">
                  <a:txBody>
                    <a:bodyPr/>
                    <a:lstStyle/>
                    <a:p>
                      <a:pPr marL="0" marR="0" algn="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Limited maximal opening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 err="1">
                          <a:effectLst/>
                        </a:rPr>
                        <a:t>Interincisal</a:t>
                      </a:r>
                      <a:r>
                        <a:rPr lang="en-US" sz="900" dirty="0">
                          <a:effectLst/>
                        </a:rPr>
                        <a:t> Distance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mm</a:t>
                      </a:r>
                      <a:endParaRPr lang="en-US" sz="9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Limited maximal lateral movement (</a:t>
                      </a:r>
                      <a:r>
                        <a:rPr lang="en-US" sz="900" dirty="0">
                          <a:effectLst/>
                          <a:sym typeface="Wingdings 2"/>
                        </a:rPr>
                        <a:t>       </a:t>
                      </a:r>
                      <a:r>
                        <a:rPr lang="en-US" sz="900" dirty="0">
                          <a:effectLst/>
                        </a:rPr>
                        <a:t>Right / </a:t>
                      </a:r>
                      <a:r>
                        <a:rPr lang="en-US" sz="900" dirty="0">
                          <a:effectLst/>
                          <a:sym typeface="Wingdings 2"/>
                        </a:rPr>
                        <a:t>      </a:t>
                      </a:r>
                      <a:r>
                        <a:rPr lang="en-US" sz="900" dirty="0">
                          <a:effectLst/>
                        </a:rPr>
                        <a:t>Left)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2878">
                <a:tc rowSpan="2">
                  <a:txBody>
                    <a:bodyPr/>
                    <a:lstStyle/>
                    <a:p>
                      <a:pPr marL="0" marR="0" algn="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</a:rPr>
                        <a:t>Tooth Guide Shift / Slide: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Absence of any tooth interference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baseline="0" dirty="0">
                          <a:effectLst/>
                          <a:sym typeface="Wingdings 2"/>
                        </a:rPr>
                        <a:t> </a:t>
                      </a:r>
                      <a:r>
                        <a:rPr lang="en-US" sz="900" dirty="0">
                          <a:effectLst/>
                        </a:rPr>
                        <a:t>Tooth interference: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>
                    <a:lnL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28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>
                    <a:lnL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414" marR="68414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683182"/>
              </p:ext>
            </p:extLst>
          </p:nvPr>
        </p:nvGraphicFramePr>
        <p:xfrm>
          <a:off x="152401" y="7353508"/>
          <a:ext cx="6579221" cy="214175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51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5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204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</a:rPr>
                        <a:t>Oral Hygiene status: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Very good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</a:t>
                      </a:r>
                      <a:r>
                        <a:rPr lang="en-US" sz="900" dirty="0">
                          <a:effectLst/>
                        </a:rPr>
                        <a:t> Ok-good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</a:t>
                      </a:r>
                      <a:r>
                        <a:rPr lang="en-US" sz="900" dirty="0">
                          <a:effectLst/>
                        </a:rPr>
                        <a:t> Need guidance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Poor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Very Poor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48">
                <a:tc rowSpan="3">
                  <a:txBody>
                    <a:bodyPr/>
                    <a:lstStyle/>
                    <a:p>
                      <a:pPr marL="0" marR="0" algn="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</a:rPr>
                        <a:t>Gingival Condition: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Normal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Edematous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Mild gingivitis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gridSpan="2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Sever Inflammation of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0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808">
                <a:tc vMerge="1">
                  <a:txBody>
                    <a:bodyPr/>
                    <a:lstStyle/>
                    <a:p>
                      <a:pPr marL="0" marR="0" algn="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endParaRPr lang="en-US" sz="900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endParaRPr lang="en-US" sz="900" dirty="0">
                        <a:solidFill>
                          <a:srgbClr val="FFC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endParaRPr lang="en-US" sz="9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900" dirty="0"/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048">
                <a:tc rowSpan="2">
                  <a:txBody>
                    <a:bodyPr/>
                    <a:lstStyle/>
                    <a:p>
                      <a:pPr marL="0" marR="0" algn="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>
                          <a:effectLst/>
                        </a:rPr>
                        <a:t>Periodontal Disease: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Absent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Moderate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solidFill>
                            <a:srgbClr val="FF0000"/>
                          </a:solidFill>
                          <a:effectLst/>
                        </a:rPr>
                        <a:t>Severe</a:t>
                      </a:r>
                      <a:endParaRPr lang="en-US" sz="9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900" dirty="0"/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0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900" dirty="0"/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11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>
                          <a:effectLst/>
                        </a:rPr>
                        <a:t>Frenum attachment </a:t>
                      </a:r>
                    </a:p>
                    <a:p>
                      <a:pPr marL="0" marR="0" algn="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>
                          <a:effectLst/>
                        </a:rPr>
                        <a:t>(extended to attached gingiva):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Normal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Maxillary Labial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Mandibular Labial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Lower Lingual </a:t>
                      </a:r>
                      <a:r>
                        <a:rPr lang="en-US" sz="900" dirty="0" err="1">
                          <a:effectLst/>
                        </a:rPr>
                        <a:t>Frenum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04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>
                          <a:effectLst/>
                        </a:rPr>
                        <a:t>Tongue Size: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Normal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Large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Small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04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>
                          <a:effectLst/>
                        </a:rPr>
                        <a:t>Tongue Position: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Normal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Anterior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Posterior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204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>
                          <a:effectLst/>
                        </a:rPr>
                        <a:t>Oral Mucosa: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Normal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Pathology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</a:rPr>
                        <a:t>_ _ _ _ _ _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204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>
                          <a:effectLst/>
                        </a:rPr>
                        <a:t>Palatal Mucosa: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Normal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Swelling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Cleft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Scar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Pathology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204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</a:rPr>
                        <a:t>Tonsils: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Normal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Enlarged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Inflamed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19416" y="2720752"/>
            <a:ext cx="37940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 rtl="1"/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3.6.   Rest Position-Habitual Occlusion Relationship Examination: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57675" y="3230141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01120" y="3461500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57675" y="3754388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57675" y="4046612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57675" y="4262636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74099" y="4501902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57675" y="2990938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57800" y="3230141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24808" y="3754388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424808" y="4262636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257800" y="2990938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419475" y="3220616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24808" y="4046612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419475" y="2990938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701120" y="4501902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419475" y="346150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704728" y="3754388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704728" y="4262636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704728" y="4046612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419475" y="4501902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01304" y="4751834"/>
            <a:ext cx="3810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3.7.   </a:t>
            </a:r>
            <a:r>
              <a:rPr lang="en-US" sz="900" b="1" dirty="0" err="1">
                <a:solidFill>
                  <a:schemeClr val="bg1">
                    <a:lumMod val="50000"/>
                  </a:schemeClr>
                </a:solidFill>
              </a:rPr>
              <a:t>Tempromandibular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 Joint Examination:	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 2"/>
              </a:rPr>
              <a:t>     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 Problem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048000" y="4822306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29150" y="3459882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339152" y="537302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339152" y="5547028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339152" y="572672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39152" y="5892772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981200" y="6066284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981200" y="6430935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39152" y="503410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981200" y="6678585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329752" y="537302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329752" y="5547028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329752" y="572672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329752" y="5892772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329752" y="503410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865728" y="6417287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257800" y="5547028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350224" y="667588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257800" y="5892772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350224" y="6417287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981200" y="537302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981200" y="5547028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981200" y="572672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981200" y="5892772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981200" y="503410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0" y="6953264"/>
            <a:ext cx="16498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b="1" dirty="0"/>
              <a:t>4.    </a:t>
            </a:r>
            <a:r>
              <a:rPr lang="en-US" sz="1000" b="1" u="sng" dirty="0"/>
              <a:t>Intra-Oral Examination:</a:t>
            </a:r>
            <a:endParaRPr lang="en-US" sz="1000" dirty="0"/>
          </a:p>
        </p:txBody>
      </p:sp>
      <p:sp>
        <p:nvSpPr>
          <p:cNvPr id="58" name="Rectangle 57"/>
          <p:cNvSpPr/>
          <p:nvPr/>
        </p:nvSpPr>
        <p:spPr>
          <a:xfrm>
            <a:off x="186520" y="7116461"/>
            <a:ext cx="14590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r" rtl="1"/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4.1.   Soft tissue: 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631744" y="8879807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631744" y="9033629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631744" y="9192296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631744" y="7705745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631744" y="8083601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631744" y="8434116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631744" y="8712623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631744" y="7388563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631744" y="935834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615520" y="8879807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615520" y="9192296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615520" y="7705745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615520" y="8083601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615520" y="8434116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615520" y="8712623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615520" y="7388563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615520" y="935834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691827" y="919912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758520" y="9201821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758520" y="7705745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758520" y="8083601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4758520" y="8434116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694528" y="7381739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758520" y="7388563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869744" y="8879807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869744" y="9033629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869744" y="9192296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869744" y="7705745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869744" y="8083601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869744" y="8434116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869744" y="8712623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869744" y="7388563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869744" y="9358344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5772150" y="426528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339152" y="5200148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29752" y="5200148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1981200" y="5200148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1981200" y="6248538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30671"/>
              </p:ext>
            </p:extLst>
          </p:nvPr>
        </p:nvGraphicFramePr>
        <p:xfrm>
          <a:off x="152398" y="307550"/>
          <a:ext cx="6553206" cy="226513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24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876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Breathing Pattern: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Nasal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Oro-nasal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Oral only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761">
                <a:tc rowSpan="2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Deglutition: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Normal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Simple Tongue Thrust Swallow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Infantile Swallow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Complex Tongue Thrust Swallow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76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Lip dysfunction: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Lower lip thrusting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Lower lip sucking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Lip </a:t>
                      </a:r>
                      <a:r>
                        <a:rPr lang="en-US" sz="900" dirty="0" err="1">
                          <a:effectLst/>
                        </a:rPr>
                        <a:t>bitting</a:t>
                      </a:r>
                      <a:endParaRPr lang="en-US" sz="9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Non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76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Mastication (chewing side):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Bilateral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Problem with chewing 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76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Unilateral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Combination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761">
                <a:tc rowSpan="5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Speech defects: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Nil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Cleft patient speech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761">
                <a:tc vMerge="1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Lisping of sibilants (s, z) associated with Anterior open bite, large gap between incisors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522">
                <a:tc vMerge="1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Difficulty in production of </a:t>
                      </a:r>
                      <a:r>
                        <a:rPr lang="en-US" sz="900" dirty="0" err="1">
                          <a:effectLst/>
                        </a:rPr>
                        <a:t>linguoalveolar</a:t>
                      </a:r>
                      <a:r>
                        <a:rPr lang="en-US" sz="900" dirty="0">
                          <a:effectLst/>
                        </a:rPr>
                        <a:t> stops (</a:t>
                      </a:r>
                      <a:r>
                        <a:rPr lang="en-US" sz="900" dirty="0" err="1">
                          <a:effectLst/>
                        </a:rPr>
                        <a:t>t,d</a:t>
                      </a:r>
                      <a:r>
                        <a:rPr lang="en-US" sz="900" dirty="0">
                          <a:effectLst/>
                        </a:rPr>
                        <a:t>) ass. with irregular incisors specially lingual position of maxillary incisors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761">
                <a:tc vMerge="1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Distortion of labiodentals fricatives (f, v) associated with Class III malocclusion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761">
                <a:tc vMerge="1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Distortion of </a:t>
                      </a:r>
                      <a:r>
                        <a:rPr lang="en-US" sz="900" dirty="0" err="1">
                          <a:effectLst/>
                        </a:rPr>
                        <a:t>linguodenta</a:t>
                      </a:r>
                      <a:r>
                        <a:rPr lang="en-US" sz="900" dirty="0">
                          <a:effectLst/>
                        </a:rPr>
                        <a:t> fricatives (</a:t>
                      </a:r>
                      <a:r>
                        <a:rPr lang="en-US" sz="900" dirty="0" err="1">
                          <a:effectLst/>
                        </a:rPr>
                        <a:t>th</a:t>
                      </a:r>
                      <a:r>
                        <a:rPr lang="en-US" sz="900" dirty="0">
                          <a:effectLst/>
                        </a:rPr>
                        <a:t>, </a:t>
                      </a:r>
                      <a:r>
                        <a:rPr lang="en-US" sz="900" dirty="0" err="1">
                          <a:effectLst/>
                        </a:rPr>
                        <a:t>sh</a:t>
                      </a:r>
                      <a:r>
                        <a:rPr lang="en-US" sz="900" dirty="0">
                          <a:effectLst/>
                        </a:rPr>
                        <a:t>, </a:t>
                      </a:r>
                      <a:r>
                        <a:rPr lang="en-US" sz="900" dirty="0" err="1">
                          <a:effectLst/>
                        </a:rPr>
                        <a:t>ch</a:t>
                      </a:r>
                      <a:r>
                        <a:rPr lang="en-US" sz="900" dirty="0">
                          <a:effectLst/>
                        </a:rPr>
                        <a:t>) voiced or voiceless, associated with anterior open bite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122"/>
          <p:cNvSpPr/>
          <p:nvPr/>
        </p:nvSpPr>
        <p:spPr>
          <a:xfrm>
            <a:off x="172872" y="103974"/>
            <a:ext cx="20681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r" rtl="1"/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3.5.   Functional Examination: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291920" y="655742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5800725" y="919688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1752600" y="1109955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1752600" y="1304435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1752600" y="1490955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5291920" y="359441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1752600" y="1677475"/>
            <a:ext cx="76200" cy="76200"/>
          </a:xfrm>
          <a:prstGeom prst="rect">
            <a:avLst/>
          </a:prstGeom>
          <a:solidFill>
            <a:schemeClr val="bg2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1752600" y="649625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1752600" y="925090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1752600" y="359441"/>
            <a:ext cx="76200" cy="76200"/>
          </a:xfrm>
          <a:prstGeom prst="rect">
            <a:avLst/>
          </a:prstGeom>
          <a:solidFill>
            <a:schemeClr val="bg2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154912" y="1114078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3154912" y="1304435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3154912" y="1490955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3154912" y="553382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3154912" y="743739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3154912" y="919688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154912" y="359441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1752600" y="1893563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1752600" y="2428528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1752600" y="2248832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714875" y="919688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81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527112"/>
              </p:ext>
            </p:extLst>
          </p:nvPr>
        </p:nvGraphicFramePr>
        <p:xfrm>
          <a:off x="118281" y="3926167"/>
          <a:ext cx="6629399" cy="89847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0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0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25787">
                <a:tc rowSpan="2" gridSpan="2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Abnormal Anatomy / Texture: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Peg shaped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 err="1">
                          <a:effectLst/>
                        </a:rPr>
                        <a:t>Macrodontia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 err="1">
                          <a:effectLst/>
                        </a:rPr>
                        <a:t>Microdontia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87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72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None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72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White lesion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72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Enamel Defects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72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Hypoplasia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745179"/>
              </p:ext>
            </p:extLst>
          </p:nvPr>
        </p:nvGraphicFramePr>
        <p:xfrm>
          <a:off x="152401" y="5062399"/>
          <a:ext cx="6607227" cy="442799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93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0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635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484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390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198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286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7701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949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2848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0642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37158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01885">
                <a:tc rowSpan="11">
                  <a:txBody>
                    <a:bodyPr/>
                    <a:lstStyle/>
                    <a:p>
                      <a:pPr marL="71755" marR="71755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Antero-Posterior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vert="vert270"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Molars: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Canines: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Incisors: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8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Right  __ mm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Left  __ __ mm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Right  __ __ mm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Left  __ __ mm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Difficult to classify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8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Class I</a:t>
                      </a:r>
                      <a:r>
                        <a:rPr lang="fa-IR" sz="900" baseline="0" dirty="0">
                          <a:effectLst/>
                          <a:sym typeface="Wingdings 2"/>
                        </a:rPr>
                        <a:t>    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Class I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Class I</a:t>
                      </a:r>
                      <a:r>
                        <a:rPr lang="fa-IR" sz="900" dirty="0">
                          <a:effectLst/>
                          <a:sym typeface="Wingdings 2"/>
                        </a:rPr>
                        <a:t>   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Class I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Class I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8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End-on</a:t>
                      </a:r>
                      <a:r>
                        <a:rPr lang="fa-IR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End-on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End-on</a:t>
                      </a:r>
                      <a:r>
                        <a:rPr lang="fa-IR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End-on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Class II div 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8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Class II</a:t>
                      </a:r>
                      <a:r>
                        <a:rPr lang="fa-IR" sz="900" dirty="0">
                          <a:effectLst/>
                          <a:sym typeface="Wingdings 2"/>
                        </a:rPr>
                        <a:t>    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Class II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Class II</a:t>
                      </a:r>
                      <a:r>
                        <a:rPr lang="fa-IR" sz="900" dirty="0">
                          <a:effectLst/>
                          <a:sym typeface="Wingdings 2"/>
                        </a:rPr>
                        <a:t>   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Class II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Class II div 2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8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Super-Cl. I</a:t>
                      </a:r>
                      <a:r>
                        <a:rPr lang="fa-IR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Super-Cl. I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Super-Cl. I</a:t>
                      </a:r>
                      <a:r>
                        <a:rPr lang="fa-IR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Super-Cl. I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Edge to edge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8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Class III</a:t>
                      </a:r>
                      <a:r>
                        <a:rPr lang="fa-IR" sz="900" dirty="0">
                          <a:effectLst/>
                          <a:sym typeface="Wingdings 2"/>
                        </a:rPr>
                        <a:t>    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Class III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Class III</a:t>
                      </a:r>
                      <a:r>
                        <a:rPr lang="fa-IR" sz="900" dirty="0">
                          <a:effectLst/>
                          <a:sym typeface="Wingdings 2"/>
                        </a:rPr>
                        <a:t>   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Class III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Class III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8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8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 err="1">
                          <a:effectLst/>
                        </a:rPr>
                        <a:t>Overjet</a:t>
                      </a:r>
                      <a:r>
                        <a:rPr lang="en-US" sz="900" dirty="0">
                          <a:effectLst/>
                        </a:rPr>
                        <a:t>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mm</a:t>
                      </a:r>
                      <a:endParaRPr lang="en-US" sz="9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Average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 </a:t>
                      </a:r>
                      <a:r>
                        <a:rPr lang="en-US" sz="900" dirty="0">
                          <a:effectLst/>
                        </a:rPr>
                        <a:t>Mildly increased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Increased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Decreased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09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Anterior </a:t>
                      </a:r>
                      <a:r>
                        <a:rPr lang="en-US" sz="900" dirty="0" err="1">
                          <a:effectLst/>
                        </a:rPr>
                        <a:t>CrossBite</a:t>
                      </a:r>
                      <a:r>
                        <a:rPr lang="en-US" sz="900" dirty="0">
                          <a:effectLst/>
                        </a:rPr>
                        <a:t>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Absent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Present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/>
                      <a:endParaRPr lang="en-US" sz="900" dirty="0"/>
                    </a:p>
                  </a:txBody>
                  <a:tcPr marL="51610" marR="5161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51610" marR="5161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1610" marR="5161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1610" marR="5161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rowSpan="2" gridSpan="5">
                  <a:txBody>
                    <a:bodyPr/>
                    <a:lstStyle/>
                    <a:p>
                      <a:endParaRPr lang="en-US" dirty="0"/>
                    </a:p>
                  </a:txBody>
                  <a:tcPr marL="51610" marR="5161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11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/>
                      <a:endParaRPr lang="en-US" sz="900" dirty="0"/>
                    </a:p>
                  </a:txBody>
                  <a:tcPr marL="51610" marR="5161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51610" marR="5161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1610" marR="5161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1885">
                <a:tc rowSpan="8">
                  <a:txBody>
                    <a:bodyPr/>
                    <a:lstStyle/>
                    <a:p>
                      <a:pPr marL="71755" marR="7175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Vertical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vert="vert270"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Overbite: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effectLst/>
                        </a:rPr>
                        <a:t>mm  &amp;</a:t>
                      </a:r>
                      <a:endParaRPr lang="en-US" sz="8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51610" marR="5161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effectLst/>
                      </a:endParaRPr>
                    </a:p>
                  </a:txBody>
                  <a:tcPr marL="51610" marR="5161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effectLst/>
                        </a:rPr>
                        <a:t>%   (OB/L1 height) x100</a:t>
                      </a:r>
                    </a:p>
                  </a:txBody>
                  <a:tcPr marL="51610" marR="5161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/>
                </a:tc>
                <a:tc rowSpan="2"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Average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Increased (&gt;40%)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18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/>
                </a:tc>
                <a:tc gridSpan="8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/>
                </a:tc>
                <a:tc hMerge="1"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Decreased (&lt;10%)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Closed Bite (&gt;90%)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18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Ant. bite relation: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/>
                </a:tc>
                <a:tc gridSpan="11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</a:t>
                      </a:r>
                      <a:r>
                        <a:rPr lang="en-US" sz="900" dirty="0">
                          <a:effectLst/>
                        </a:rPr>
                        <a:t>Supported dentally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Supported </a:t>
                      </a:r>
                      <a:r>
                        <a:rPr lang="en-US" sz="900" dirty="0" err="1">
                          <a:effectLst/>
                        </a:rPr>
                        <a:t>gingivally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Unsupported</a:t>
                      </a:r>
                    </a:p>
                  </a:txBody>
                  <a:tcPr marL="51610" marR="51610" marT="0" marB="0" anchor="ctr">
                    <a:lnL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18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 err="1">
                          <a:effectLst/>
                        </a:rPr>
                        <a:t>Openbite</a:t>
                      </a:r>
                      <a:r>
                        <a:rPr lang="en-US" sz="900" dirty="0">
                          <a:effectLst/>
                        </a:rPr>
                        <a:t>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mm</a:t>
                      </a:r>
                      <a:endParaRPr lang="en-US" sz="9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  </a:t>
                      </a:r>
                      <a:r>
                        <a:rPr lang="en-US" sz="900" dirty="0">
                          <a:effectLst/>
                        </a:rPr>
                        <a:t>Mild (&lt;1mm)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Moderate (&lt;3mm)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Severe (&gt;3mm)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3610"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18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 err="1">
                          <a:effectLst/>
                        </a:rPr>
                        <a:t>Openbite</a:t>
                      </a:r>
                      <a:r>
                        <a:rPr lang="en-US" sz="900" dirty="0">
                          <a:effectLst/>
                        </a:rPr>
                        <a:t> Type: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Anterior: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u="sng" dirty="0">
                          <a:effectLst/>
                        </a:rPr>
                        <a:t>3 | 3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 </a:t>
                      </a:r>
                      <a:r>
                        <a:rPr lang="en-US" sz="900" u="sng" dirty="0">
                          <a:effectLst/>
                        </a:rPr>
                        <a:t>4 | 4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 </a:t>
                      </a:r>
                      <a:r>
                        <a:rPr lang="en-US" sz="900" u="sng" dirty="0">
                          <a:effectLst/>
                        </a:rPr>
                        <a:t>6 | 6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 Open-bite in spite of overlapping of </a:t>
                      </a:r>
                      <a:r>
                        <a:rPr lang="en-US" sz="900" dirty="0" err="1">
                          <a:effectLst/>
                        </a:rPr>
                        <a:t>anteriors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Posterior: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12"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Unilateral open bite in region of</a:t>
                      </a:r>
                      <a:r>
                        <a:rPr lang="fa-IR" sz="900" baseline="0" dirty="0">
                          <a:effectLst/>
                        </a:rPr>
                        <a:t> </a:t>
                      </a:r>
                      <a:r>
                        <a:rPr lang="en-US" sz="900" baseline="0" dirty="0">
                          <a:effectLst/>
                        </a:rPr>
                        <a:t> (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endParaRPr lang="en-US" sz="900" dirty="0"/>
                    </a:p>
                  </a:txBody>
                  <a:tcPr marL="51610" marR="5161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)</a:t>
                      </a:r>
                    </a:p>
                  </a:txBody>
                  <a:tcPr marL="51610" marR="5161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endParaRPr lang="en-US" sz="900" dirty="0"/>
                    </a:p>
                  </a:txBody>
                  <a:tcPr marL="51610" marR="5161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2400">
                <a:tc rowSpan="6"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Transverse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vert="vert270"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1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1610" marR="51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vert="vert27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2" gridSpan="6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 </a:t>
                      </a:r>
                      <a:r>
                        <a:rPr lang="en-US" sz="900" dirty="0">
                          <a:effectLst/>
                        </a:rPr>
                        <a:t>Individual cross bites: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r" rtl="1"/>
                      <a:endParaRPr lang="fa-IR" sz="900" dirty="0"/>
                    </a:p>
                  </a:txBody>
                  <a:tcPr marL="51610" marR="5161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1610" marR="5161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1610" marR="51610" marT="0" marB="0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rtl="1"/>
                      <a:endParaRPr lang="fa-IR" sz="900" dirty="0"/>
                    </a:p>
                  </a:txBody>
                  <a:tcPr marL="51610" marR="5161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1610" marR="5161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6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51610" marR="51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r" rtl="1"/>
                      <a:endParaRPr lang="fa-IR" sz="900" dirty="0"/>
                    </a:p>
                  </a:txBody>
                  <a:tcPr marL="51610" marR="5161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1610" marR="5161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1610" marR="51610" marT="0" marB="0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rtl="1"/>
                      <a:endParaRPr lang="fa-IR" sz="900" dirty="0"/>
                    </a:p>
                  </a:txBody>
                  <a:tcPr marL="51610" marR="5161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1610" marR="5161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19405"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21">
                  <a:txBody>
                    <a:bodyPr/>
                    <a:lstStyle/>
                    <a:p>
                      <a:pPr algn="r" rtl="1"/>
                      <a:endParaRPr lang="fa-IR" sz="900" dirty="0"/>
                    </a:p>
                  </a:txBody>
                  <a:tcPr marL="51610" marR="51610" marT="0" marB="0" anchor="ctr">
                    <a:lnL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6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 </a:t>
                      </a:r>
                      <a:r>
                        <a:rPr lang="en-US" sz="900" dirty="0">
                          <a:effectLst/>
                        </a:rPr>
                        <a:t>Posterior </a:t>
                      </a:r>
                      <a:r>
                        <a:rPr lang="en-US" sz="900" dirty="0" err="1">
                          <a:effectLst/>
                        </a:rPr>
                        <a:t>buccal</a:t>
                      </a:r>
                      <a:r>
                        <a:rPr lang="en-US" sz="900" dirty="0">
                          <a:effectLst/>
                        </a:rPr>
                        <a:t> [Scissor bite]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r" rtl="1"/>
                      <a:endParaRPr lang="fa-IR" sz="900" dirty="0"/>
                    </a:p>
                  </a:txBody>
                  <a:tcPr marL="51610" marR="5161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rtl="1"/>
                      <a:endParaRPr lang="fa-IR" sz="900" dirty="0"/>
                    </a:p>
                  </a:txBody>
                  <a:tcPr marL="51610" marR="5161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6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      </a:t>
                      </a:r>
                      <a:r>
                        <a:rPr lang="en-US" sz="900" dirty="0">
                          <a:effectLst/>
                        </a:rPr>
                        <a:t>Unilateral </a:t>
                      </a:r>
                      <a:r>
                        <a:rPr lang="en-US" sz="900" dirty="0">
                          <a:effectLst/>
                          <a:sym typeface="Wingdings 2"/>
                        </a:rPr>
                        <a:t>               </a:t>
                      </a:r>
                      <a:r>
                        <a:rPr lang="en-US" sz="900" dirty="0">
                          <a:effectLst/>
                        </a:rPr>
                        <a:t>Bilateral posterior cross bite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r" rtl="1"/>
                      <a:endParaRPr lang="fa-IR" sz="900" dirty="0"/>
                    </a:p>
                  </a:txBody>
                  <a:tcPr marL="51610" marR="5161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rtl="1"/>
                      <a:endParaRPr lang="fa-IR" sz="900" dirty="0"/>
                    </a:p>
                  </a:txBody>
                  <a:tcPr marL="51610" marR="5161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610" marR="5161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443784" y="4005211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39520" y="4005211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66248" y="4005211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2472" y="4375407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2472" y="4710347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2472" y="4542877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2472" y="4217748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6520" y="4810124"/>
            <a:ext cx="14237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r" rtl="1"/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4.3.   Occlusion: 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76232" y="5738171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76232" y="5932651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76232" y="6138507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76232" y="5530043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76232" y="6326163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01152" y="5738171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01152" y="5932651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101152" y="6138507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101152" y="5530043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101152" y="6326163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89728" y="5738171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389728" y="5932651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389728" y="6138507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389728" y="5530043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389728" y="6326163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754272" y="5738171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754272" y="5932651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754272" y="6138507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754272" y="5530043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54272" y="6326163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828800" y="5738171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28800" y="5932651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828800" y="6138507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828800" y="5530043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828800" y="6326163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389728" y="5321916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290248" y="6723369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482152" y="6723369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389728" y="6723369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552694" y="6723369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107976" y="7420269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107976" y="7630660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107976" y="782400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107976" y="7218965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07964" y="8157523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374944" y="7213277"/>
            <a:ext cx="76200" cy="76200"/>
          </a:xfrm>
          <a:prstGeom prst="rect">
            <a:avLst/>
          </a:prstGeom>
          <a:solidFill>
            <a:schemeClr val="bg2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374944" y="7420269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374944" y="763066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433631" y="7617012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374944" y="781718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428868" y="781718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054812" y="8164347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588212" y="8164347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430285" y="8164347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52443" y="8849851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076837" y="9296431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56423" y="9305916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203388" y="9289607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548720" y="697102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1690048" y="6971020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456111"/>
              </p:ext>
            </p:extLst>
          </p:nvPr>
        </p:nvGraphicFramePr>
        <p:xfrm>
          <a:off x="152401" y="323816"/>
          <a:ext cx="6553199" cy="3810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Dentition Type: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     Deciduous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Early Mixed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Late Mixed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Early Permanent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aseline="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Adult Permanent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Caries Susceptibility: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aseline="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None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Mild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Moderate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Severe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131416"/>
              </p:ext>
            </p:extLst>
          </p:nvPr>
        </p:nvGraphicFramePr>
        <p:xfrm>
          <a:off x="116631" y="1044339"/>
          <a:ext cx="6582427" cy="270018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6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1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1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1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1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12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12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12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12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12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12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12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12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9218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15094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Transposition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94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Supernumerary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8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94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 err="1">
                          <a:effectLst/>
                          <a:latin typeface="Calibri"/>
                          <a:ea typeface="Calibri"/>
                          <a:cs typeface="Arial"/>
                        </a:rPr>
                        <a:t>Ankylosed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94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Crown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94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Root Canal Therapy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17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effectLst/>
                          <a:latin typeface="Calibri"/>
                          <a:ea typeface="Calibri"/>
                          <a:cs typeface="Arial"/>
                        </a:rPr>
                        <a:t>Filling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a-IR" sz="800" dirty="0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a-IR" sz="800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a-IR" sz="800" dirty="0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a-IR" sz="800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a-IR" sz="800" dirty="0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a-IR" sz="800" dirty="0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a-IR" sz="800" dirty="0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a-IR" sz="800" dirty="0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a-IR" sz="800" dirty="0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a-IR" sz="800" dirty="0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94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Carious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94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Missing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942">
                <a:tc rowSpan="2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Right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8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7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6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4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3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2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2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3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4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6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effectLst/>
                        </a:rPr>
                        <a:t>8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effectLst/>
                        </a:rPr>
                        <a:t>Left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942">
                <a:tc vMerge="1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8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7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6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4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3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3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4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6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7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8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94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Calibri"/>
                          <a:cs typeface="Arial"/>
                        </a:rPr>
                        <a:t>Missing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94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Calibri"/>
                          <a:cs typeface="Arial"/>
                        </a:rPr>
                        <a:t>Carious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094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Calibri"/>
                          <a:cs typeface="Arial"/>
                        </a:rPr>
                        <a:t>Filling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a-IR" sz="800" dirty="0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a-IR" sz="800" dirty="0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a-IR" sz="800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a-IR" sz="800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a-IR" sz="800" dirty="0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a-IR" sz="800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a-IR" sz="800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a-IR" sz="800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a-IR" sz="800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a-IR" sz="800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a-IR" sz="800" dirty="0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094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  <a:latin typeface="+mn-lt"/>
                          <a:ea typeface="Calibri"/>
                          <a:cs typeface="Arial"/>
                        </a:rPr>
                        <a:t>Root Canal Therapy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094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Calibri"/>
                          <a:cs typeface="Arial"/>
                        </a:rPr>
                        <a:t>Crown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094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 err="1">
                          <a:effectLst/>
                          <a:latin typeface="+mn-lt"/>
                          <a:ea typeface="Calibri"/>
                          <a:cs typeface="Arial"/>
                        </a:rPr>
                        <a:t>Ankylosed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094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Calibri"/>
                          <a:cs typeface="Arial"/>
                        </a:rPr>
                        <a:t>Supernumerary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8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094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Calibri"/>
                          <a:cs typeface="Arial"/>
                        </a:rPr>
                        <a:t>Transposition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25" name="Rectangle 124"/>
          <p:cNvSpPr/>
          <p:nvPr/>
        </p:nvSpPr>
        <p:spPr>
          <a:xfrm>
            <a:off x="190920" y="95216"/>
            <a:ext cx="14991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r" rtl="1"/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4.2.   Hard tissue: 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362200" y="37954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2362200" y="559240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352800" y="379544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352800" y="55924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343400" y="379544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343400" y="55924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5569424" y="379544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1371600" y="37954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1371600" y="55924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0" y="792197"/>
            <a:ext cx="26516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Teeth Present &amp; Dental Findings: line of fracture UL1</a:t>
            </a:r>
          </a:p>
        </p:txBody>
      </p:sp>
    </p:spTree>
    <p:extLst>
      <p:ext uri="{BB962C8B-B14F-4D97-AF65-F5344CB8AC3E}">
        <p14:creationId xmlns:p14="http://schemas.microsoft.com/office/powerpoint/2010/main" val="81786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220345"/>
              </p:ext>
            </p:extLst>
          </p:nvPr>
        </p:nvGraphicFramePr>
        <p:xfrm>
          <a:off x="91273" y="4504026"/>
          <a:ext cx="6671476" cy="271092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31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19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93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15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6611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17929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 err="1">
                          <a:effectLst/>
                          <a:latin typeface="Calibri"/>
                          <a:ea typeface="Calibri"/>
                          <a:cs typeface="Arial"/>
                        </a:rPr>
                        <a:t>Occlusal</a:t>
                      </a:r>
                      <a:r>
                        <a:rPr lang="en-US" sz="900" baseline="0" dirty="0">
                          <a:effectLst/>
                          <a:latin typeface="Calibri"/>
                          <a:ea typeface="Calibri"/>
                          <a:cs typeface="Arial"/>
                        </a:rPr>
                        <a:t> Wear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9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Rotation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800" dirty="0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800" dirty="0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29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Displacement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a-IR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a-IR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a-IR" dirty="0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a-IR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a-IR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a-IR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a-IR" dirty="0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29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Angulations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29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Inclination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29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Teeth Width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29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 R</a:t>
                      </a:r>
                      <a:endParaRPr lang="en-US" sz="9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8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7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6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5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5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6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7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8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29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Teeth Width</a:t>
                      </a:r>
                      <a:endParaRPr lang="en-US" sz="9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29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Inclination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a-IR" sz="700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929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Angulations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929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Displacement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a-IR" dirty="0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a-IR" dirty="0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29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Rotation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dirty="0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29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>
                          <a:effectLst/>
                          <a:latin typeface="+mn-lt"/>
                          <a:ea typeface="Calibri"/>
                          <a:cs typeface="Arial"/>
                        </a:rPr>
                        <a:t>Occlusal</a:t>
                      </a:r>
                      <a:r>
                        <a:rPr lang="en-US" sz="900" baseline="0" dirty="0">
                          <a:effectLst/>
                          <a:latin typeface="+mn-lt"/>
                          <a:ea typeface="Calibri"/>
                          <a:cs typeface="Arial"/>
                        </a:rPr>
                        <a:t> Wear</a:t>
                      </a:r>
                      <a:endParaRPr lang="en-US" sz="9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22436"/>
              </p:ext>
            </p:extLst>
          </p:nvPr>
        </p:nvGraphicFramePr>
        <p:xfrm>
          <a:off x="178094" y="8206680"/>
          <a:ext cx="2811090" cy="1066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50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+mj-lt"/>
                        <a:buNone/>
                      </a:pPr>
                      <a:endParaRPr lang="en-US" sz="900" b="1" u="non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Upper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effectLst/>
                        </a:rPr>
                        <a:t>Lower</a:t>
                      </a: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Inter-canine width: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a-IR" sz="1000" dirty="0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a-IR" sz="1000" dirty="0"/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Inter-premolar width: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a-IR" sz="1000" dirty="0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a-IR" sz="1000" dirty="0"/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Inter-molar width: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a-IR" sz="1000" dirty="0"/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a-IR" sz="1000" dirty="0"/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96672" y="4283384"/>
            <a:ext cx="3886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Alignment, Inclination, Angulation, Displacement, Rotation &amp; </a:t>
            </a:r>
            <a:r>
              <a:rPr lang="en-US" sz="800" dirty="0" err="1"/>
              <a:t>Occlusal</a:t>
            </a:r>
            <a:r>
              <a:rPr lang="en-US" sz="800" dirty="0"/>
              <a:t> Wear Examination:</a:t>
            </a:r>
          </a:p>
        </p:txBody>
      </p:sp>
      <p:sp>
        <p:nvSpPr>
          <p:cNvPr id="8" name="Rectangle 7"/>
          <p:cNvSpPr/>
          <p:nvPr/>
        </p:nvSpPr>
        <p:spPr>
          <a:xfrm>
            <a:off x="178093" y="4088904"/>
            <a:ext cx="224452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r" rtl="1"/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5.3.   Individual tooth evaluation: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499" y="7185248"/>
            <a:ext cx="33003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800" u="sng" dirty="0"/>
              <a:t>Teeth Width</a:t>
            </a:r>
            <a:r>
              <a:rPr lang="en-US" sz="800" dirty="0"/>
              <a:t>= Actual </a:t>
            </a:r>
            <a:r>
              <a:rPr lang="en-US" sz="800" dirty="0" err="1"/>
              <a:t>Mesio</a:t>
            </a:r>
            <a:r>
              <a:rPr lang="en-US" sz="800" dirty="0"/>
              <a:t>-Distal width of each tooth measured in millimeters.</a:t>
            </a:r>
          </a:p>
          <a:p>
            <a:pPr algn="just"/>
            <a:r>
              <a:rPr lang="en-US" sz="800" u="sng" dirty="0"/>
              <a:t>Inclination</a:t>
            </a:r>
            <a:r>
              <a:rPr lang="en-US" sz="800" dirty="0"/>
              <a:t>= Average (A), Inclined </a:t>
            </a:r>
            <a:r>
              <a:rPr lang="en-US" sz="800" dirty="0" err="1"/>
              <a:t>Palatally</a:t>
            </a:r>
            <a:r>
              <a:rPr lang="en-US" sz="800" dirty="0"/>
              <a:t>  (IP), Inclined </a:t>
            </a:r>
            <a:r>
              <a:rPr lang="en-US" sz="800" dirty="0" err="1"/>
              <a:t>Buccally</a:t>
            </a:r>
            <a:r>
              <a:rPr lang="en-US" sz="800" dirty="0"/>
              <a:t> (IB).</a:t>
            </a:r>
          </a:p>
          <a:p>
            <a:pPr algn="just"/>
            <a:r>
              <a:rPr lang="en-US" sz="800" u="sng" dirty="0"/>
              <a:t>Angulations</a:t>
            </a:r>
            <a:r>
              <a:rPr lang="en-US" sz="800" dirty="0"/>
              <a:t>= Average (A), Mesial Tip Increased (M), Upright (U), Distally Tipped (D) </a:t>
            </a:r>
          </a:p>
          <a:p>
            <a:pPr algn="just"/>
            <a:r>
              <a:rPr lang="en-US" sz="800" u="sng" dirty="0"/>
              <a:t>Displacement</a:t>
            </a:r>
            <a:r>
              <a:rPr lang="en-US" sz="800" dirty="0"/>
              <a:t>= Average (A), Palatal / Lingual (P / Li), </a:t>
            </a:r>
            <a:r>
              <a:rPr lang="en-US" sz="800" dirty="0" err="1"/>
              <a:t>Buccal</a:t>
            </a:r>
            <a:r>
              <a:rPr lang="en-US" sz="800" dirty="0"/>
              <a:t> / Labial (B / </a:t>
            </a:r>
            <a:r>
              <a:rPr lang="en-US" sz="800" dirty="0" err="1"/>
              <a:t>Lb</a:t>
            </a:r>
            <a:r>
              <a:rPr lang="en-US" sz="800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51664" y="7197442"/>
            <a:ext cx="3429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800" u="sng" dirty="0"/>
              <a:t>Rotation</a:t>
            </a:r>
            <a:r>
              <a:rPr lang="en-US" sz="800" dirty="0"/>
              <a:t>= Average (A), Distal In (DI), Distal Out (DO), Mesial In (MI), Mesial Out (MO), Axial (Ax)</a:t>
            </a:r>
          </a:p>
          <a:p>
            <a:pPr algn="just"/>
            <a:r>
              <a:rPr lang="en-US" sz="800" u="sng" dirty="0" err="1"/>
              <a:t>Occlusal</a:t>
            </a:r>
            <a:r>
              <a:rPr lang="en-US" sz="800" u="sng" dirty="0"/>
              <a:t> Wear</a:t>
            </a:r>
            <a:r>
              <a:rPr lang="en-US" sz="800" dirty="0"/>
              <a:t>= Absent (A), Present (P)</a:t>
            </a:r>
          </a:p>
          <a:p>
            <a:pPr algn="just"/>
            <a:r>
              <a:rPr lang="en-US" sz="800" u="sng" dirty="0"/>
              <a:t>Crowding &amp; Spacing</a:t>
            </a:r>
            <a:r>
              <a:rPr lang="en-US" sz="800" dirty="0"/>
              <a:t> = Write the actual value of spacing or overlapping of teeth in spaces representing the contact areas.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3344" y="7983808"/>
            <a:ext cx="14606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r" rtl="1">
              <a:spcBef>
                <a:spcPts val="200"/>
              </a:spcBef>
              <a:spcAft>
                <a:spcPts val="200"/>
              </a:spcAft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5.4.   Arch width:</a:t>
            </a:r>
            <a:endParaRPr lang="en-US" sz="900" b="1" dirty="0">
              <a:solidFill>
                <a:schemeClr val="bg1">
                  <a:lumMod val="50000"/>
                </a:schemeClr>
              </a:solidFill>
              <a:ea typeface="Calibri"/>
              <a:cs typeface="Arial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604908"/>
              </p:ext>
            </p:extLst>
          </p:nvPr>
        </p:nvGraphicFramePr>
        <p:xfrm>
          <a:off x="145576" y="557126"/>
          <a:ext cx="6553200" cy="165825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03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65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2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17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06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1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672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Shape: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1000" dirty="0">
                          <a:effectLst/>
                        </a:rPr>
                        <a:t>Tapered 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1000" dirty="0">
                          <a:effectLst/>
                        </a:rPr>
                        <a:t>Square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baseline="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1000" dirty="0">
                          <a:effectLst/>
                        </a:rPr>
                        <a:t>Oval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310">
                <a:tc rowSpan="2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Arch Symmetry: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1000" dirty="0">
                          <a:effectLst/>
                        </a:rPr>
                        <a:t>Symmetrical 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1000" dirty="0">
                          <a:effectLst/>
                        </a:rPr>
                        <a:t>Narrow Bilateral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baseline="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1000" dirty="0">
                          <a:effectLst/>
                        </a:rPr>
                        <a:t>Broad Bilateral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732">
                <a:tc vMerge="1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1000" dirty="0">
                          <a:effectLst/>
                        </a:rPr>
                        <a:t>Asymmetrical 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Right: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baseline="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1000" dirty="0">
                          <a:effectLst/>
                        </a:rPr>
                        <a:t>Narrow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1000" dirty="0">
                          <a:effectLst/>
                        </a:rPr>
                        <a:t> Broad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Left: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1000" dirty="0">
                          <a:effectLst/>
                        </a:rPr>
                        <a:t>Narrow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1000" dirty="0">
                          <a:effectLst/>
                        </a:rPr>
                        <a:t>Broad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2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effectLst/>
                        </a:rPr>
                        <a:t>Alignment: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1000" dirty="0">
                          <a:effectLst/>
                        </a:rPr>
                        <a:t>Well aligned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1000" dirty="0">
                          <a:effectLst/>
                        </a:rPr>
                        <a:t>Crowding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baseline="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1000" dirty="0">
                          <a:effectLst/>
                        </a:rPr>
                        <a:t>Spacing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310">
                <a:tc rowSpan="2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effectLst/>
                        </a:rPr>
                        <a:t>Curve of Spee: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Right: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1000" dirty="0">
                          <a:effectLst/>
                        </a:rPr>
                        <a:t>Average 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baseline="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1000" dirty="0">
                          <a:effectLst/>
                        </a:rPr>
                        <a:t>Flat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1000" dirty="0">
                          <a:effectLst/>
                        </a:rPr>
                        <a:t>Increased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  <a:sym typeface="Wingdings 2"/>
                        </a:rPr>
                        <a:t>      </a:t>
                      </a:r>
                      <a:r>
                        <a:rPr lang="en-US" sz="1000" dirty="0">
                          <a:effectLst/>
                        </a:rPr>
                        <a:t>Reversed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7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Left: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1000" dirty="0">
                          <a:effectLst/>
                        </a:rPr>
                        <a:t>Average 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baseline="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1000" dirty="0">
                          <a:effectLst/>
                        </a:rPr>
                        <a:t>Flat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1000" dirty="0">
                          <a:effectLst/>
                        </a:rPr>
                        <a:t>Increased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  <a:sym typeface="Wingdings 2"/>
                        </a:rPr>
                        <a:t>      </a:t>
                      </a:r>
                      <a:r>
                        <a:rPr lang="en-US" sz="1000" dirty="0">
                          <a:effectLst/>
                        </a:rPr>
                        <a:t>Reversed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73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Palatal Contour: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1000" dirty="0">
                          <a:effectLst/>
                        </a:rPr>
                        <a:t>Average 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1000" dirty="0">
                          <a:effectLst/>
                        </a:rPr>
                        <a:t>High (Deep)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baseline="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1000" dirty="0">
                          <a:effectLst/>
                        </a:rPr>
                        <a:t>Flat (Shallow)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504194"/>
              </p:ext>
            </p:extLst>
          </p:nvPr>
        </p:nvGraphicFramePr>
        <p:xfrm>
          <a:off x="160361" y="2674568"/>
          <a:ext cx="6573330" cy="121696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5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38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3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28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814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Shape: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aseline="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Tapered 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aseline="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Square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Oval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45">
                <a:tc rowSpan="2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Arch Symmetry: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aseline="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Symmetrical 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aseline="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Narrow Bilateral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Broad Bilateral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45">
                <a:tc vMerge="1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aseline="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Asymmetrical 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Right: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aseline="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Narrow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Broad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Left: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Narrow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 Broad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4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Alignment: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aseline="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Well aligned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aseline="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Crowding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aseline="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Spacing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243">
                <a:tc rowSpan="2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Curve of </a:t>
                      </a:r>
                      <a:r>
                        <a:rPr lang="en-US" sz="900" dirty="0" err="1">
                          <a:effectLst/>
                        </a:rPr>
                        <a:t>Spee</a:t>
                      </a:r>
                      <a:r>
                        <a:rPr lang="en-US" sz="900" dirty="0">
                          <a:effectLst/>
                        </a:rPr>
                        <a:t>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Right: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aseline="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Average 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aseline="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Flat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Increased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Reversed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mm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Left: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aseline="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Average 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aseline="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Flat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Increased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Reversed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mm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0" y="103391"/>
            <a:ext cx="3054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5.    </a:t>
            </a:r>
            <a:r>
              <a:rPr lang="en-US" sz="1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Study Models Examination</a:t>
            </a:r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4480" y="283087"/>
            <a:ext cx="13837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r" rtl="1"/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5.1.   Maxillary: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14800" y="177359"/>
            <a:ext cx="2743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Date of </a:t>
            </a:r>
            <a:r>
              <a:rPr lang="en-US" sz="900">
                <a:solidFill>
                  <a:schemeClr val="tx1">
                    <a:lumMod val="95000"/>
                    <a:lumOff val="5000"/>
                  </a:schemeClr>
                </a:solidFill>
              </a:rPr>
              <a:t>Impression: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85699" y="2417912"/>
            <a:ext cx="149752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r" rtl="1"/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5.2.   Mandibular: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29000" y="85744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429000" y="1834383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429000" y="1329415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29000" y="607232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429000" y="2062983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219200" y="857440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219200" y="1122423"/>
            <a:ext cx="76200" cy="76200"/>
          </a:xfrm>
          <a:prstGeom prst="rect">
            <a:avLst/>
          </a:prstGeom>
          <a:solidFill>
            <a:schemeClr val="bg2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219200" y="1329415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219200" y="607232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219200" y="2062983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429000" y="1571663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286000" y="857440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286000" y="1834383"/>
            <a:ext cx="76200" cy="76200"/>
          </a:xfrm>
          <a:prstGeom prst="rect">
            <a:avLst/>
          </a:prstGeom>
          <a:solidFill>
            <a:schemeClr val="bg2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286000" y="1329415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286000" y="607232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286000" y="2062983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286000" y="1571663"/>
            <a:ext cx="76200" cy="76200"/>
          </a:xfrm>
          <a:prstGeom prst="rect">
            <a:avLst/>
          </a:prstGeom>
          <a:solidFill>
            <a:schemeClr val="bg2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162568" y="1114463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959824" y="1834383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959824" y="1571663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54472" y="1114463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11920" y="1114463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162568" y="1834383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162568" y="1571663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429000" y="1114463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295400" y="3129536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295400" y="272124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295400" y="3317192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295400" y="2922544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286000" y="3752784"/>
            <a:ext cx="76200" cy="76200"/>
          </a:xfrm>
          <a:prstGeom prst="rect">
            <a:avLst/>
          </a:prstGeom>
          <a:solidFill>
            <a:schemeClr val="bg2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286000" y="2721240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86000" y="3317192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286000" y="292254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286000" y="3537832"/>
            <a:ext cx="76200" cy="76200"/>
          </a:xfrm>
          <a:prstGeom prst="rect">
            <a:avLst/>
          </a:prstGeom>
          <a:solidFill>
            <a:schemeClr val="bg2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800600" y="375278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029200" y="3129536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67153" y="2734888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864449" y="3122712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800600" y="3537832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770728" y="3122712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124200" y="3122712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867153" y="2928232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893024" y="3752784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893024" y="3537832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124200" y="3317192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124200" y="375278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124200" y="3537832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9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426327"/>
              </p:ext>
            </p:extLst>
          </p:nvPr>
        </p:nvGraphicFramePr>
        <p:xfrm>
          <a:off x="172873" y="4881562"/>
          <a:ext cx="6519079" cy="107035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61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94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7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8088">
                <a:tc rowSpan="5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Radiographs Available: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OPG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aseline="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 err="1">
                          <a:effectLst/>
                        </a:rPr>
                        <a:t>Occlusal</a:t>
                      </a:r>
                      <a:r>
                        <a:rPr lang="en-US" sz="900" dirty="0">
                          <a:effectLst/>
                        </a:rPr>
                        <a:t> radiograph of Maxilla</a:t>
                      </a:r>
                      <a:r>
                        <a:rPr lang="en-US" sz="900" baseline="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  / Mandible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IOPA of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7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3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Lateral </a:t>
                      </a:r>
                      <a:r>
                        <a:rPr lang="en-US" sz="900" dirty="0" err="1">
                          <a:effectLst/>
                        </a:rPr>
                        <a:t>Cephalogram</a:t>
                      </a:r>
                      <a:r>
                        <a:rPr lang="en-US" sz="900" dirty="0">
                          <a:effectLst/>
                        </a:rPr>
                        <a:t> with teeth in Occlusion</a:t>
                      </a: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  / Rest position</a:t>
                      </a: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 &amp; Lips relaxed</a:t>
                      </a: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  / lips closed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>
                      <a:noFill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3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P.A. </a:t>
                      </a:r>
                      <a:r>
                        <a:rPr lang="en-US" sz="900" dirty="0" err="1">
                          <a:effectLst/>
                        </a:rPr>
                        <a:t>Cephalogram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 Hand wrist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 err="1">
                          <a:effectLst/>
                        </a:rPr>
                        <a:t>Temporomandibular</a:t>
                      </a:r>
                      <a:r>
                        <a:rPr lang="en-US" sz="900" dirty="0">
                          <a:effectLst/>
                        </a:rPr>
                        <a:t> Joint </a:t>
                      </a:r>
                      <a:r>
                        <a:rPr lang="en-US" sz="900" dirty="0" err="1">
                          <a:effectLst/>
                        </a:rPr>
                        <a:t>Radiogrpahs</a:t>
                      </a:r>
                      <a:r>
                        <a:rPr lang="en-US" sz="900" dirty="0">
                          <a:effectLst/>
                        </a:rPr>
                        <a:t>  _ _ _ _ _ _ _ _ _ _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>
                      <a:noFill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3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CBCT of    _ _ _ _ _ _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Other: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>
                      <a:noFill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503126"/>
              </p:ext>
            </p:extLst>
          </p:nvPr>
        </p:nvGraphicFramePr>
        <p:xfrm>
          <a:off x="186519" y="6171927"/>
          <a:ext cx="6519081" cy="99060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61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4457">
                <a:tc rowSpan="2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Quality of Radiographs: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OPG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Lateral </a:t>
                      </a:r>
                      <a:r>
                        <a:rPr lang="en-US" sz="900" dirty="0" err="1">
                          <a:effectLst/>
                        </a:rPr>
                        <a:t>Cephalogram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P.A. </a:t>
                      </a:r>
                      <a:r>
                        <a:rPr lang="en-US" sz="900" dirty="0" err="1">
                          <a:effectLst/>
                        </a:rPr>
                        <a:t>Cephalogram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0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aseline="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Acceptable</a:t>
                      </a:r>
                    </a:p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To be repeated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Acceptable</a:t>
                      </a:r>
                    </a:p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To be repeated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Acceptable</a:t>
                      </a:r>
                    </a:p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To be repeated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07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Reason for repetition: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759" marR="63759" marT="0" marB="0"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574655"/>
              </p:ext>
            </p:extLst>
          </p:nvPr>
        </p:nvGraphicFramePr>
        <p:xfrm>
          <a:off x="186520" y="7600255"/>
          <a:ext cx="6519081" cy="135557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309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6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6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8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6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6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8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61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8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61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484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61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61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2533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Dental Development Stage: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967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Crown Position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967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8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7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6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4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3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2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2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3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4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6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7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8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67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Crown Position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33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Dental Development Stage: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4419327"/>
            <a:ext cx="18261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b="1" dirty="0"/>
              <a:t>6.    </a:t>
            </a:r>
            <a:r>
              <a:rPr lang="en-US" sz="1000" b="1" u="sng" dirty="0"/>
              <a:t>Radiographic Examination:</a:t>
            </a: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186520" y="4613807"/>
            <a:ext cx="19415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r" rtl="1"/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6.1.   General Examination: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8552" y="4939079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20320" y="4939079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93608" y="4939079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15552" y="4939079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40624" y="5215447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29552" y="5486127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33800" y="5763631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10352" y="4932255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9960" y="5215447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96552" y="5215447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10352" y="5215447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33800" y="5486127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10352" y="5486127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10352" y="5763631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32920" y="6434647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32920" y="6601831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920752" y="6434647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920752" y="6601831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24000" y="6434647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24000" y="6601831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2400" y="7371655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i="1" dirty="0"/>
              <a:t>Radiographic Findings:</a:t>
            </a:r>
            <a:endParaRPr lang="en-US" sz="800" b="1" dirty="0"/>
          </a:p>
        </p:txBody>
      </p:sp>
      <p:sp>
        <p:nvSpPr>
          <p:cNvPr id="31" name="Rectangle 30"/>
          <p:cNvSpPr/>
          <p:nvPr/>
        </p:nvSpPr>
        <p:spPr>
          <a:xfrm>
            <a:off x="186520" y="8955831"/>
            <a:ext cx="6519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800" b="1" dirty="0"/>
              <a:t>Crown Position</a:t>
            </a:r>
            <a:r>
              <a:rPr lang="en-US" sz="800" dirty="0"/>
              <a:t>: WB (within Bone) / OB (Out of Bone),  </a:t>
            </a:r>
            <a:r>
              <a:rPr lang="en-US" sz="800" b="1" dirty="0"/>
              <a:t>Dental Development Stage</a:t>
            </a:r>
            <a:r>
              <a:rPr lang="en-US" sz="800" dirty="0"/>
              <a:t>:  O=Tooth germ without signs of calcification, A=Calcification of </a:t>
            </a:r>
            <a:r>
              <a:rPr lang="en-US" sz="800" dirty="0" err="1"/>
              <a:t>occlusal</a:t>
            </a:r>
            <a:r>
              <a:rPr lang="en-US" sz="800" dirty="0"/>
              <a:t> point without fusion, B=Fusion of mineralization points, C=calcification of crown is complete, D=Crown formation completed, E=Root length shorter than crown, F=Root length larger than crown, G=Root formation finished, H=Apical foramen is closed</a:t>
            </a: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659366"/>
              </p:ext>
            </p:extLst>
          </p:nvPr>
        </p:nvGraphicFramePr>
        <p:xfrm>
          <a:off x="170132" y="501824"/>
          <a:ext cx="3115992" cy="128282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4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80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Upper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Lower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80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Space available: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80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Predicted sum of 3/4/5: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80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Curve of </a:t>
                      </a:r>
                      <a:r>
                        <a:rPr lang="en-US" sz="1000" dirty="0" err="1">
                          <a:effectLst/>
                        </a:rPr>
                        <a:t>Spee</a:t>
                      </a:r>
                      <a:r>
                        <a:rPr lang="en-US" sz="1000" dirty="0">
                          <a:effectLst/>
                        </a:rPr>
                        <a:t>: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80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Tooth material: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80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Space Required: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091259"/>
              </p:ext>
            </p:extLst>
          </p:nvPr>
        </p:nvGraphicFramePr>
        <p:xfrm>
          <a:off x="178087" y="2377423"/>
          <a:ext cx="6527512" cy="193263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79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8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1579">
                <a:tc rowSpan="4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Anterior Tooth Ratio: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∑ 3-3  (</a:t>
                      </a:r>
                      <a:r>
                        <a:rPr lang="en-US" sz="900" baseline="0" dirty="0">
                          <a:effectLst/>
                        </a:rPr>
                        <a:t> 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mm)</a:t>
                      </a:r>
                      <a:endParaRPr lang="en-US" sz="9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X 100= </a:t>
                      </a:r>
                      <a:r>
                        <a:rPr lang="en-US" sz="900" baseline="0" dirty="0">
                          <a:effectLst/>
                        </a:rPr>
                        <a:t>    </a:t>
                      </a:r>
                      <a:r>
                        <a:rPr lang="en-US" sz="900" dirty="0">
                          <a:effectLst/>
                        </a:rPr>
                        <a:t>  % </a:t>
                      </a:r>
                    </a:p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 (77.2%)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Average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Increased 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Decreased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Excess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   Upper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5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   Lower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579"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∑ 3+3 ( 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mm)</a:t>
                      </a:r>
                      <a:endParaRPr lang="en-US" sz="9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Deficiency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   Upper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5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Calibri"/>
                          <a:cs typeface="Arial"/>
                        </a:rPr>
                        <a:t>   Lower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579">
                <a:tc rowSpan="4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Overall Tooth Ratio: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∑ 6-6  ( 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mm)</a:t>
                      </a:r>
                      <a:endParaRPr lang="en-US" sz="9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X 100= </a:t>
                      </a:r>
                      <a:r>
                        <a:rPr lang="en-US" sz="900" baseline="0" dirty="0">
                          <a:effectLst/>
                        </a:rPr>
                        <a:t> 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(91.3%)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Average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Increased 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Decreased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  <a:latin typeface="+mn-lt"/>
                          <a:ea typeface="Calibri"/>
                          <a:cs typeface="Arial"/>
                        </a:rPr>
                        <a:t>Excess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Calibri"/>
                          <a:cs typeface="Arial"/>
                        </a:rPr>
                        <a:t>   Upper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579"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Calibri"/>
                          <a:cs typeface="Arial"/>
                        </a:rPr>
                        <a:t>   Lower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579"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∑ 6+6 ( 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mm)</a:t>
                      </a:r>
                      <a:endParaRPr lang="en-US" sz="9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  <a:latin typeface="+mn-lt"/>
                          <a:ea typeface="Calibri"/>
                          <a:cs typeface="Arial"/>
                        </a:rPr>
                        <a:t>Deficiency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Calibri"/>
                          <a:cs typeface="Arial"/>
                        </a:rPr>
                        <a:t>   Upper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579"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Calibri"/>
                          <a:cs typeface="Arial"/>
                        </a:rPr>
                        <a:t>   Lower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8" name="Rectangle 77"/>
          <p:cNvSpPr/>
          <p:nvPr/>
        </p:nvSpPr>
        <p:spPr>
          <a:xfrm>
            <a:off x="186520" y="270992"/>
            <a:ext cx="20714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r" rtl="1"/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5.6.   Arch perimeter analysis: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4161" y="2119292"/>
            <a:ext cx="15584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r" rtl="1"/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5.7.   Bolton Ratio :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714752" y="3780919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714752" y="3919671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714752" y="3643303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714752" y="2814125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714752" y="2952877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714752" y="2676509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876925" y="3667116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867400" y="3176572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876925" y="3419466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867400" y="2938447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876925" y="2690795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876925" y="2452670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876943" y="4157657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876943" y="3900482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37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358150"/>
              </p:ext>
            </p:extLst>
          </p:nvPr>
        </p:nvGraphicFramePr>
        <p:xfrm>
          <a:off x="186519" y="272480"/>
          <a:ext cx="6519080" cy="461220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413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946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Other Significant Findings: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692" marR="63692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</a:rPr>
                        <a:t>    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Supernumerary tooth / teeth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Developmental abnormalities of teeth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Bony Pathology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Bone loss (Horizontal / Vertical defect)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 err="1">
                          <a:effectLst/>
                        </a:rPr>
                        <a:t>Ankylosis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Root </a:t>
                      </a:r>
                      <a:r>
                        <a:rPr lang="en-US" sz="900" dirty="0" err="1">
                          <a:effectLst/>
                        </a:rPr>
                        <a:t>Resorption</a:t>
                      </a:r>
                      <a:r>
                        <a:rPr lang="en-US" sz="900" dirty="0">
                          <a:effectLst/>
                        </a:rPr>
                        <a:t> (Significant)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Tonsils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Sinuses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Condyles, Coronoid Process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 err="1">
                          <a:effectLst/>
                        </a:rPr>
                        <a:t>Gonial</a:t>
                      </a:r>
                      <a:r>
                        <a:rPr lang="en-US" sz="900" dirty="0">
                          <a:effectLst/>
                        </a:rPr>
                        <a:t> angle, </a:t>
                      </a:r>
                      <a:r>
                        <a:rPr lang="en-US" sz="900" dirty="0" err="1">
                          <a:effectLst/>
                        </a:rPr>
                        <a:t>Antegonial</a:t>
                      </a:r>
                      <a:r>
                        <a:rPr lang="en-US" sz="900" dirty="0">
                          <a:effectLst/>
                        </a:rPr>
                        <a:t> notch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 err="1">
                          <a:effectLst/>
                        </a:rPr>
                        <a:t>Styloid</a:t>
                      </a:r>
                      <a:r>
                        <a:rPr lang="en-US" sz="900" dirty="0">
                          <a:effectLst/>
                        </a:rPr>
                        <a:t> process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Hyoid bone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Cervical Vertebrae (C1,C2,C3 &amp; C4)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Restorations (Poor / Questionable Restorations)</a:t>
                      </a:r>
                    </a:p>
                  </a:txBody>
                  <a:tcPr marL="63692" marR="63692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692" marR="63692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0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692" marR="63692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692" marR="63692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  <a:latin typeface="+mn-lt"/>
                          <a:ea typeface="Calibri"/>
                          <a:cs typeface="Arial"/>
                        </a:rPr>
                        <a:t>None</a:t>
                      </a:r>
                    </a:p>
                  </a:txBody>
                  <a:tcPr marL="63692" marR="6369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7">
                <a:tc rowSpan="3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Dental Age Evaluation: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692" marR="63692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&lt; yrs6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692" marR="63692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8yrs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692" marR="636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11yrs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692" marR="636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&gt; 13yrs</a:t>
                      </a:r>
                    </a:p>
                  </a:txBody>
                  <a:tcPr marL="63692" marR="636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692" marR="63692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6 </a:t>
                      </a:r>
                      <a:r>
                        <a:rPr lang="en-US" sz="900" dirty="0" err="1">
                          <a:effectLst/>
                        </a:rPr>
                        <a:t>yrs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692" marR="63692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9yrs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692" marR="636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12yrs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692" marR="636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692" marR="636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692" marR="63692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7yrs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692" marR="63692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</a:t>
                      </a:r>
                      <a:r>
                        <a:rPr lang="en-US" sz="900" baseline="0" dirty="0">
                          <a:effectLst/>
                          <a:sym typeface="Wingdings 2"/>
                        </a:rPr>
                        <a:t> </a:t>
                      </a:r>
                      <a:r>
                        <a:rPr lang="en-US" sz="900" dirty="0">
                          <a:effectLst/>
                        </a:rPr>
                        <a:t>10yrs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692" marR="636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13yrs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692" marR="636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692" marR="636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692" marR="63692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7">
                <a:tc rowSpan="3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Skeletal Age Evaluations:</a:t>
                      </a:r>
                    </a:p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692" marR="63692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Index finger radiograph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692" marR="63692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692" marR="6369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Hand Wrist Radiograph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692" marR="63692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692" marR="63692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4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effectLst/>
                          <a:sym typeface="Wingdings 2"/>
                        </a:rPr>
                        <a:t>     </a:t>
                      </a:r>
                      <a:r>
                        <a:rPr lang="en-US" sz="900" dirty="0">
                          <a:effectLst/>
                        </a:rPr>
                        <a:t>Cervical Vertebrae (CVM stage): CS1</a:t>
                      </a:r>
                      <a:r>
                        <a:rPr lang="en-US" sz="900" dirty="0">
                          <a:effectLst/>
                          <a:sym typeface="Wingdings 2"/>
                        </a:rPr>
                        <a:t>      </a:t>
                      </a:r>
                      <a:r>
                        <a:rPr lang="en-US" sz="900" dirty="0">
                          <a:effectLst/>
                        </a:rPr>
                        <a:t>, CS2</a:t>
                      </a:r>
                      <a:r>
                        <a:rPr lang="en-US" sz="900" dirty="0">
                          <a:effectLst/>
                          <a:sym typeface="Wingdings 2"/>
                        </a:rPr>
                        <a:t>      </a:t>
                      </a:r>
                      <a:r>
                        <a:rPr lang="en-US" sz="900" dirty="0">
                          <a:effectLst/>
                        </a:rPr>
                        <a:t>, CS3</a:t>
                      </a:r>
                      <a:r>
                        <a:rPr lang="en-US" sz="900" dirty="0">
                          <a:effectLst/>
                          <a:sym typeface="Wingdings 2"/>
                        </a:rPr>
                        <a:t>      </a:t>
                      </a:r>
                      <a:r>
                        <a:rPr lang="en-US" sz="900" dirty="0">
                          <a:effectLst/>
                        </a:rPr>
                        <a:t>, CS4</a:t>
                      </a:r>
                      <a:r>
                        <a:rPr lang="en-US" sz="900" dirty="0">
                          <a:effectLst/>
                          <a:sym typeface="Wingdings 2"/>
                        </a:rPr>
                        <a:t>      </a:t>
                      </a:r>
                      <a:r>
                        <a:rPr lang="en-US" sz="900" dirty="0">
                          <a:effectLst/>
                        </a:rPr>
                        <a:t>, CS5</a:t>
                      </a:r>
                      <a:r>
                        <a:rPr lang="en-US" sz="900" dirty="0">
                          <a:effectLst/>
                          <a:sym typeface="Wingdings 2"/>
                        </a:rPr>
                        <a:t>      </a:t>
                      </a:r>
                      <a:r>
                        <a:rPr lang="en-US" sz="900" dirty="0">
                          <a:effectLst/>
                        </a:rPr>
                        <a:t>, CS6</a:t>
                      </a:r>
                      <a:r>
                        <a:rPr lang="en-US" sz="900" dirty="0">
                          <a:effectLst/>
                          <a:sym typeface="Wingdings 2"/>
                        </a:rPr>
                        <a:t>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692" marR="63692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692" marR="636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90262"/>
              </p:ext>
            </p:extLst>
          </p:nvPr>
        </p:nvGraphicFramePr>
        <p:xfrm>
          <a:off x="1313294" y="5385048"/>
          <a:ext cx="539230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2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9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683224" y="1742105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83224" y="196800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83224" y="2198026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83224" y="244027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83224" y="1513505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83224" y="4328796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83224" y="451418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89728" y="4718185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83224" y="394666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83224" y="266574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83224" y="573088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83224" y="818037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83224" y="1048059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83224" y="1280782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83224" y="344488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83224" y="4127492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369024" y="394666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985448" y="394666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40624" y="3766964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683224" y="376696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369024" y="413318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369024" y="376696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85448" y="4133180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985448" y="3757439"/>
            <a:ext cx="76200" cy="76200"/>
          </a:xfrm>
          <a:prstGeom prst="rect">
            <a:avLst/>
          </a:prstGeom>
          <a:solidFill>
            <a:schemeClr val="bg2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83224" y="2894344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683224" y="3120243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683224" y="3350265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015552" y="4718185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634552" y="4718185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260376" y="4718185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86200" y="4718185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512024" y="4718185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683224" y="4718185"/>
            <a:ext cx="76200" cy="76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56238" y="5404098"/>
            <a:ext cx="12779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i="1" dirty="0"/>
              <a:t>Other analysis / findings: </a:t>
            </a:r>
            <a:endParaRPr lang="en-US" sz="800" dirty="0"/>
          </a:p>
        </p:txBody>
      </p:sp>
      <p:sp>
        <p:nvSpPr>
          <p:cNvPr id="42" name="Rectangle 41"/>
          <p:cNvSpPr/>
          <p:nvPr/>
        </p:nvSpPr>
        <p:spPr>
          <a:xfrm>
            <a:off x="4857760" y="3548053"/>
            <a:ext cx="76200" cy="76200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12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8464"/>
            <a:ext cx="3200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rtl="1"/>
            <a:r>
              <a:rPr lang="en-US" sz="1000" b="1" dirty="0"/>
              <a:t>7.    </a:t>
            </a:r>
            <a:r>
              <a:rPr lang="en-US" sz="1000" b="1" u="sng" dirty="0" err="1"/>
              <a:t>Cephalometric</a:t>
            </a:r>
            <a:r>
              <a:rPr lang="en-US" sz="1000" b="1" u="sng" dirty="0"/>
              <a:t> </a:t>
            </a:r>
            <a:r>
              <a:rPr lang="en-US" sz="1000" b="1" u="sng" dirty="0" err="1"/>
              <a:t>Exa</a:t>
            </a:r>
            <a:r>
              <a:rPr lang="en-US" sz="1000" b="1" u="sng" dirty="0"/>
              <a:t>  </a:t>
            </a:r>
            <a:r>
              <a:rPr lang="en-US" sz="1000" b="1" u="sng" dirty="0" err="1"/>
              <a:t>mination</a:t>
            </a:r>
            <a:r>
              <a:rPr lang="en-US" sz="1000" b="1" u="sng" dirty="0"/>
              <a:t> &amp; Analysis:</a:t>
            </a:r>
            <a:endParaRPr lang="en-US" sz="1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484411"/>
              </p:ext>
            </p:extLst>
          </p:nvPr>
        </p:nvGraphicFramePr>
        <p:xfrm>
          <a:off x="200026" y="344488"/>
          <a:ext cx="6023731" cy="894901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7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3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32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9855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         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Measurements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Date: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rtl="1"/>
                      <a:endParaRPr lang="fa-IR" sz="900" dirty="0"/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Inference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Mean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Ceph.1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Ceph.2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Ceph.3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855">
                <a:tc rowSpan="16">
                  <a:txBody>
                    <a:bodyPr/>
                    <a:lstStyle/>
                    <a:p>
                      <a:pPr marL="71755" marR="7175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Vertical Skeletal (Rotations)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vert="vert27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     SN-FH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7°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800" dirty="0"/>
                    </a:p>
                  </a:txBody>
                  <a:tcPr marL="39434" marR="39434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↑   ◊  ↓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6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8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     N-S-</a:t>
                      </a:r>
                      <a:r>
                        <a:rPr 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Ar</a:t>
                      </a: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[Saddle angle]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123± 5°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↑   ◊  ↓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8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     S-</a:t>
                      </a:r>
                      <a:r>
                        <a:rPr 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Ar</a:t>
                      </a: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-Go ([Articular angle]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143± 6°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↑   ◊  ↓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8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4.     </a:t>
                      </a:r>
                      <a:r>
                        <a:rPr 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Ar</a:t>
                      </a: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-Go-Me [</a:t>
                      </a:r>
                      <a:r>
                        <a:rPr 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Gonial</a:t>
                      </a: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angle]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130 ± 7°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↑   ◊  ↓</a:t>
                      </a:r>
                      <a:endParaRPr 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8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5.     Sum of Post. Angles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394°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↑   ◊  ↓</a:t>
                      </a:r>
                      <a:endParaRPr 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8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6.     </a:t>
                      </a:r>
                      <a:r>
                        <a:rPr 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Ar</a:t>
                      </a: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-Go-N [Go1]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52- 55°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↑   ◊  ↓</a:t>
                      </a:r>
                      <a:endParaRPr 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8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7.     N-Go-Me [Go2]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70- 75°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↑   ◊  ↓</a:t>
                      </a:r>
                      <a:endParaRPr 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98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8.     </a:t>
                      </a:r>
                      <a:r>
                        <a:rPr 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Pn</a:t>
                      </a: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-Pal [Inclination angle]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85°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↑   ◊  ↓</a:t>
                      </a:r>
                      <a:endParaRPr lang="en-US" sz="9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98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9.     Pal-</a:t>
                      </a:r>
                      <a:r>
                        <a:rPr 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GoMe</a:t>
                      </a: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[basal angle]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25°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↑   ◊  ↓</a:t>
                      </a:r>
                      <a:endParaRPr 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8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10.   Pal-</a:t>
                      </a:r>
                      <a:r>
                        <a:rPr 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Occ</a:t>
                      </a: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(°)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11°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↑   ◊  ↓</a:t>
                      </a:r>
                      <a:endParaRPr lang="en-US" sz="9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8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11.   MP-</a:t>
                      </a:r>
                      <a:r>
                        <a:rPr 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Occ</a:t>
                      </a: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(°)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14°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↑   ◊  ↓</a:t>
                      </a:r>
                      <a:endParaRPr lang="en-US" sz="9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8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12.   N-Me [Ant. face height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_  mm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↑   ◊  ↓</a:t>
                      </a:r>
                      <a:endParaRPr lang="en-US" sz="9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98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13.   S-Go [Post. face height]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_  mm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↑   ◊  ↓</a:t>
                      </a:r>
                      <a:endParaRPr lang="en-US" sz="9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98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14.   S-Go : N-Me x 100 (ratio)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62 – 65%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↑   ◊  ↓</a:t>
                      </a:r>
                      <a:endParaRPr lang="en-US" sz="9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98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15.</a:t>
                      </a:r>
                      <a:r>
                        <a:rPr lang="en-US" sz="9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</a:t>
                      </a: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SN-</a:t>
                      </a:r>
                      <a:r>
                        <a:rPr 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MeGo</a:t>
                      </a: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[MPA] 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34°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↑   ◊  ↓</a:t>
                      </a:r>
                      <a:endParaRPr 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98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16.   SN-</a:t>
                      </a:r>
                      <a:r>
                        <a:rPr 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GoGn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32°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↑   ◊  ↓</a:t>
                      </a:r>
                      <a:endParaRPr 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9855">
                <a:tc gridSpan="8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228600" marR="0" indent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9855">
                <a:tc rowSpan="9">
                  <a:txBody>
                    <a:bodyPr/>
                    <a:lstStyle/>
                    <a:p>
                      <a:pPr marL="71755" marR="7175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Antero-posterior Skeletal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vert="vert27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17.   S-N-A 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82± 2°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↑   ◊  ↓</a:t>
                      </a:r>
                      <a:endParaRPr 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9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98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18.   Na </a:t>
                      </a:r>
                      <a:r>
                        <a:rPr 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Perp</a:t>
                      </a: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 A 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 mm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↑   ◊  ↓</a:t>
                      </a:r>
                      <a:endParaRPr lang="en-US" sz="9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98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19.   S-N-B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80± 2°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↑   ◊  ↓</a:t>
                      </a:r>
                      <a:endParaRPr 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98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20.   Na </a:t>
                      </a:r>
                      <a:r>
                        <a:rPr 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Perp-Pog</a:t>
                      </a: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-6 mm?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↑   ◊  ↓</a:t>
                      </a:r>
                      <a:endParaRPr 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98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21.   FH-</a:t>
                      </a:r>
                      <a:r>
                        <a:rPr 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NPog</a:t>
                      </a: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[Facial angle]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87.8±3.57°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↑   ◊  ↓</a:t>
                      </a:r>
                      <a:endParaRPr lang="en-US" sz="9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98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22.   Y axis (N-S-</a:t>
                      </a:r>
                      <a:r>
                        <a:rPr 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Gn</a:t>
                      </a: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) 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60°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↑   ◊  ↓</a:t>
                      </a:r>
                      <a:endParaRPr 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98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23.   Facial Axis Angle 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90°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↑   ◊  ↓</a:t>
                      </a:r>
                      <a:endParaRPr lang="en-US" sz="9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98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24.   A-N-B 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2°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↑   ◊  ↓</a:t>
                      </a:r>
                      <a:endParaRPr lang="en-US" sz="9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798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25.   Wit’s appraisal (AO-BO) 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0-1mm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39434" marR="39434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↑   ◊  ↓</a:t>
                      </a:r>
                      <a:endParaRPr 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79855">
                <a:tc gridSpan="8">
                  <a:txBody>
                    <a:bodyPr/>
                    <a:lstStyle/>
                    <a:p>
                      <a:pPr marL="71755" marR="7175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79855">
                <a:tc rowSpan="10">
                  <a:txBody>
                    <a:bodyPr/>
                    <a:lstStyle/>
                    <a:p>
                      <a:pPr marL="71755" marR="71755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Antero-posterior Dentition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39434" marR="39434" marT="0" marB="0" vert="vert27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26.   U1 – NA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22°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63942" marR="63942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↑   ◊  ↓</a:t>
                      </a:r>
                      <a:endParaRPr 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0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79855">
                <a:tc vMerge="1">
                  <a:txBody>
                    <a:bodyPr/>
                    <a:lstStyle/>
                    <a:p>
                      <a:pPr marL="71755" marR="7175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27.   U1 – NA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 mm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63942" marR="63942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↑   ◊  ↓</a:t>
                      </a:r>
                      <a:endParaRPr 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79855">
                <a:tc vMerge="1">
                  <a:txBody>
                    <a:bodyPr/>
                    <a:lstStyle/>
                    <a:p>
                      <a:pPr marL="71755" marR="7175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28.   U1 – SN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102°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63942" marR="63942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↑   ◊  ↓</a:t>
                      </a:r>
                      <a:endParaRPr 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79855">
                <a:tc vMerge="1">
                  <a:txBody>
                    <a:bodyPr/>
                    <a:lstStyle/>
                    <a:p>
                      <a:pPr marL="71755" marR="7175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29.   U1 – Pal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70±5°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63942" marR="63942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↑   ◊  ↓</a:t>
                      </a:r>
                      <a:endParaRPr 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79855">
                <a:tc vMerge="1">
                  <a:txBody>
                    <a:bodyPr/>
                    <a:lstStyle/>
                    <a:p>
                      <a:pPr marL="71755" marR="7175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30.   L1 – NB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25°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63942" marR="63942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↑   ◊  ↓</a:t>
                      </a:r>
                      <a:endParaRPr 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79855">
                <a:tc vMerge="1">
                  <a:txBody>
                    <a:bodyPr/>
                    <a:lstStyle/>
                    <a:p>
                      <a:pPr marL="71755" marR="7175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31.   L1 – NB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 mm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63942" marR="63942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↑   ◊  ↓</a:t>
                      </a:r>
                      <a:endParaRPr 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79855">
                <a:tc vMerge="1">
                  <a:txBody>
                    <a:bodyPr/>
                    <a:lstStyle/>
                    <a:p>
                      <a:pPr marL="71755" marR="7175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32.   IMPA [L1 – MP]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90±3°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63942" marR="63942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↑   ◊  ↓</a:t>
                      </a:r>
                      <a:endParaRPr 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79855">
                <a:tc vMerge="1">
                  <a:txBody>
                    <a:bodyPr/>
                    <a:lstStyle/>
                    <a:p>
                      <a:pPr marL="71755" marR="7175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33.   L1 </a:t>
                      </a:r>
                      <a:r>
                        <a:rPr 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Apog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 mm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63942" marR="63942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↑   ◊  ↓</a:t>
                      </a:r>
                      <a:endParaRPr 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79855">
                <a:tc vMerge="1">
                  <a:txBody>
                    <a:bodyPr/>
                    <a:lstStyle/>
                    <a:p>
                      <a:pPr marL="71755" marR="7175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-22860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AutoNum type="arabicPeriod" startAt="34"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FMIA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65°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63942" marR="63942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↑   ◊  ↓</a:t>
                      </a:r>
                      <a:endParaRPr 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79855">
                <a:tc vMerge="1">
                  <a:txBody>
                    <a:bodyPr/>
                    <a:lstStyle/>
                    <a:p>
                      <a:pPr marL="71755" marR="7175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35.   </a:t>
                      </a:r>
                      <a:r>
                        <a:rPr 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Interincisal</a:t>
                      </a: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angle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135°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63942" marR="63942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↑   ◊  ↓</a:t>
                      </a:r>
                      <a:endParaRPr 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79855">
                <a:tc gridSpan="8">
                  <a:txBody>
                    <a:bodyPr/>
                    <a:lstStyle/>
                    <a:p>
                      <a:pPr marL="71755" marR="71755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39434" marR="39434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79855">
                <a:tc rowSpan="5">
                  <a:txBody>
                    <a:bodyPr/>
                    <a:lstStyle/>
                    <a:p>
                      <a:pPr marL="71755" marR="71755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Soft tissue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39434" marR="39434" marT="0" marB="0" vert="vert27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36.   </a:t>
                      </a:r>
                      <a:r>
                        <a:rPr 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Naso</a:t>
                      </a: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-labial Angle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1200" dirty="0"/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600" dirty="0"/>
                    </a:p>
                  </a:txBody>
                  <a:tcPr marL="63942" marR="63942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↑   ◊  ↓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179855">
                <a:tc vMerge="1">
                  <a:txBody>
                    <a:bodyPr/>
                    <a:lstStyle/>
                    <a:p>
                      <a:pPr marL="71755" marR="71755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39434" marR="39434" marT="0" marB="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37.   Upper Lip to ‘S’ line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900" dirty="0"/>
                    </a:p>
                  </a:txBody>
                  <a:tcPr marL="63942" marR="63942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↑   ◊  ↓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179855">
                <a:tc vMerge="1">
                  <a:txBody>
                    <a:bodyPr/>
                    <a:lstStyle/>
                    <a:p>
                      <a:pPr marL="71755" marR="71755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39434" marR="39434" marT="0" marB="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38.   Lower Lip to ‘S’ line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900" dirty="0"/>
                    </a:p>
                  </a:txBody>
                  <a:tcPr marL="63942" marR="63942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↑   ◊  ↓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179855">
                <a:tc vMerge="1">
                  <a:txBody>
                    <a:bodyPr/>
                    <a:lstStyle/>
                    <a:p>
                      <a:pPr marL="71755" marR="71755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39434" marR="39434" marT="0" marB="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39.   Upper Lip to ‘E’ line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900" dirty="0"/>
                    </a:p>
                  </a:txBody>
                  <a:tcPr marL="63942" marR="63942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↑   ◊  ↓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179855">
                <a:tc vMerge="1">
                  <a:txBody>
                    <a:bodyPr/>
                    <a:lstStyle/>
                    <a:p>
                      <a:pPr marL="71755" marR="71755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39434" marR="39434" marT="0" marB="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40.   Lower Lip to ‘E’ line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900" dirty="0"/>
                    </a:p>
                  </a:txBody>
                  <a:tcPr marL="63942" marR="63942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↑   ◊  ↓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  <a:tr h="179855">
                <a:tc gridSpan="8">
                  <a:txBody>
                    <a:bodyPr/>
                    <a:lstStyle/>
                    <a:p>
                      <a:pPr marL="0" marR="0" indent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45"/>
                  </a:ext>
                </a:extLst>
              </a:tr>
              <a:tr h="179855">
                <a:tc rowSpan="3">
                  <a:txBody>
                    <a:bodyPr/>
                    <a:lstStyle/>
                    <a:p>
                      <a:pPr marL="71755" marR="71755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Airway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/>
                        <a:cs typeface="Arial"/>
                      </a:endParaRPr>
                    </a:p>
                    <a:p>
                      <a:pPr marL="71755" marR="71755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39434" marR="39434" marT="0" marB="0" vert="vert27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41.</a:t>
                      </a:r>
                      <a:r>
                        <a:rPr lang="en-US" sz="9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</a:t>
                      </a: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McNamara’s Upper Pharynx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63942" marR="63942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↑   ◊  ↓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46"/>
                  </a:ext>
                </a:extLst>
              </a:tr>
              <a:tr h="179855">
                <a:tc vMerge="1">
                  <a:txBody>
                    <a:bodyPr/>
                    <a:lstStyle/>
                    <a:p>
                      <a:pPr marL="71755" marR="71755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39434" marR="39434" marT="0" marB="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42.   McNamara’s Lower Pharynx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a-IR" sz="700" dirty="0"/>
                    </a:p>
                  </a:txBody>
                  <a:tcPr marL="63942" marR="63942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↑   ◊  ↓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47"/>
                  </a:ext>
                </a:extLst>
              </a:tr>
              <a:tr h="151936">
                <a:tc vMerge="1">
                  <a:txBody>
                    <a:bodyPr/>
                    <a:lstStyle/>
                    <a:p>
                      <a:pPr marL="0" marR="0" indent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434" marR="39434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sz="900"/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sz="900"/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None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48"/>
                  </a:ext>
                </a:extLst>
              </a:tr>
              <a:tr h="161011">
                <a:tc>
                  <a:txBody>
                    <a:bodyPr/>
                    <a:lstStyle/>
                    <a:p>
                      <a:pPr marL="71755" marR="71755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39434" marR="39434" marT="0" marB="0" vert="vert27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Other measurements: 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3942" marR="6394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783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4449</Words>
  <Application>Microsoft Office PowerPoint</Application>
  <PresentationFormat>A4 Paper (210x297 mm)</PresentationFormat>
  <Paragraphs>1943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Symbol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parisa</dc:creator>
  <cp:lastModifiedBy>abdolreza</cp:lastModifiedBy>
  <cp:revision>291</cp:revision>
  <cp:lastPrinted>2016-07-27T22:28:25Z</cp:lastPrinted>
  <dcterms:created xsi:type="dcterms:W3CDTF">2010-11-26T17:53:08Z</dcterms:created>
  <dcterms:modified xsi:type="dcterms:W3CDTF">2023-07-06T13:59:41Z</dcterms:modified>
</cp:coreProperties>
</file>