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44" r:id="rId2"/>
    <p:sldId id="345" r:id="rId3"/>
    <p:sldId id="346" r:id="rId4"/>
    <p:sldId id="326" r:id="rId5"/>
    <p:sldId id="352" r:id="rId6"/>
    <p:sldId id="327" r:id="rId7"/>
    <p:sldId id="347" r:id="rId8"/>
    <p:sldId id="328" r:id="rId9"/>
    <p:sldId id="353" r:id="rId10"/>
    <p:sldId id="355" r:id="rId11"/>
    <p:sldId id="357" r:id="rId12"/>
    <p:sldId id="348" r:id="rId13"/>
    <p:sldId id="330" r:id="rId14"/>
    <p:sldId id="333" r:id="rId15"/>
    <p:sldId id="358" r:id="rId16"/>
    <p:sldId id="329" r:id="rId17"/>
    <p:sldId id="359" r:id="rId18"/>
    <p:sldId id="335" r:id="rId19"/>
    <p:sldId id="361" r:id="rId20"/>
    <p:sldId id="349" r:id="rId21"/>
    <p:sldId id="362" r:id="rId22"/>
    <p:sldId id="340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3" pos="118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282737"/>
    <a:srgbClr val="4D844A"/>
    <a:srgbClr val="9A0000"/>
    <a:srgbClr val="BDBDBD"/>
    <a:srgbClr val="C4AF99"/>
    <a:srgbClr val="222222"/>
    <a:srgbClr val="2B31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-582" y="1446"/>
      </p:cViewPr>
      <p:guideLst>
        <p:guide orient="horz" pos="2160"/>
        <p:guide pos="3840"/>
        <p:guide pos="3205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2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8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17435" y="320118"/>
            <a:ext cx="637324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5305" y="325101"/>
            <a:ext cx="574808" cy="574808"/>
            <a:chOff x="5369567" y="695153"/>
            <a:chExt cx="1452867" cy="1452867"/>
          </a:xfrm>
        </p:grpSpPr>
        <p:sp>
          <p:nvSpPr>
            <p:cNvPr id="4" name="椭圆 3"/>
            <p:cNvSpPr/>
            <p:nvPr/>
          </p:nvSpPr>
          <p:spPr>
            <a:xfrm>
              <a:off x="5369567" y="695153"/>
              <a:ext cx="1452867" cy="1452867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20"/>
            <p:cNvGrpSpPr>
              <a:grpSpLocks noChangeAspect="1"/>
            </p:cNvGrpSpPr>
            <p:nvPr/>
          </p:nvGrpSpPr>
          <p:grpSpPr>
            <a:xfrm>
              <a:off x="5671471" y="996331"/>
              <a:ext cx="849058" cy="850510"/>
              <a:chOff x="7287419" y="3505994"/>
              <a:chExt cx="464344" cy="465138"/>
            </a:xfr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p:grpSpPr>
          <p:sp>
            <p:nvSpPr>
              <p:cNvPr id="6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1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2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87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4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1802581" y="30908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8428523" y="30908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671966" y="33490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 userDrawn="1"/>
        </p:nvGrpSpPr>
        <p:grpSpPr>
          <a:xfrm>
            <a:off x="8779856" y="32824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19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TextBox 39"/>
          <p:cNvSpPr txBox="1"/>
          <p:nvPr userDrawn="1"/>
        </p:nvSpPr>
        <p:spPr>
          <a:xfrm>
            <a:off x="3857722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9"/>
          <p:cNvSpPr txBox="1"/>
          <p:nvPr userDrawn="1"/>
        </p:nvSpPr>
        <p:spPr>
          <a:xfrm>
            <a:off x="4792120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6" name="TextBox 39"/>
          <p:cNvSpPr txBox="1"/>
          <p:nvPr userDrawn="1"/>
        </p:nvSpPr>
        <p:spPr>
          <a:xfrm>
            <a:off x="5726518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7" name="TextBox 39"/>
          <p:cNvSpPr txBox="1"/>
          <p:nvPr userDrawn="1"/>
        </p:nvSpPr>
        <p:spPr>
          <a:xfrm>
            <a:off x="6660916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8" name="TextBox 39"/>
          <p:cNvSpPr txBox="1"/>
          <p:nvPr userDrawn="1"/>
        </p:nvSpPr>
        <p:spPr>
          <a:xfrm>
            <a:off x="7595314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9" name="矩形 38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rgbClr val="28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dirty="0" smtClean="0">
                <a:solidFill>
                  <a:srgbClr val="E6E6E6"/>
                </a:solidFill>
              </a:rPr>
              <a:t>KOPPT WWW.KOPPT.CN</a:t>
            </a:r>
            <a:endParaRPr lang="en-US" sz="1200" dirty="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952931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6E6E6"/>
                </a:solidFill>
              </a:rPr>
              <a:t>www.koppt.cn​​</a:t>
            </a:r>
            <a:endParaRPr lang="zh-CN" alt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4" r:id="rId4"/>
    <p:sldLayoutId id="2147483671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2105598" y="1735193"/>
            <a:ext cx="7980803" cy="193899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zh-CN" altLang="en-US" sz="6000" b="1" dirty="0" smtClean="0">
                <a:latin typeface="微软雅黑"/>
              </a:rPr>
              <a:t>嵌入式</a:t>
            </a:r>
            <a:r>
              <a:rPr lang="zh-CN" altLang="en-US" sz="6000" b="1" dirty="0">
                <a:latin typeface="微软雅黑"/>
              </a:rPr>
              <a:t>视频信息传输系统处理端设计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3874879" y="4392259"/>
            <a:ext cx="4442242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：党家翮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视频采集</a:t>
            </a:r>
            <a:r>
              <a:rPr lang="en-US" altLang="zh-CN" dirty="0"/>
              <a:t>——</a:t>
            </a:r>
            <a:r>
              <a:rPr lang="zh-CN" altLang="en-US" dirty="0"/>
              <a:t>数据</a:t>
            </a:r>
            <a:r>
              <a:rPr lang="zh-CN" altLang="en-US" dirty="0" smtClean="0"/>
              <a:t>帧格式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76186" y="1986173"/>
            <a:ext cx="2557287" cy="3628448"/>
            <a:chOff x="1376186" y="1986173"/>
            <a:chExt cx="2557287" cy="3628448"/>
          </a:xfrm>
        </p:grpSpPr>
        <p:sp>
          <p:nvSpPr>
            <p:cNvPr id="52" name="矩形 51"/>
            <p:cNvSpPr/>
            <p:nvPr/>
          </p:nvSpPr>
          <p:spPr>
            <a:xfrm>
              <a:off x="1376186" y="2801835"/>
              <a:ext cx="2447637" cy="4652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14287" y="3444796"/>
              <a:ext cx="2519186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是一种颜色的编码。它可以用来显示一帧的图像。但是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是一种不压缩的编码方式。数据量较大。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76187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6197" y="1986173"/>
            <a:ext cx="2555178" cy="3230573"/>
            <a:chOff x="4636197" y="1986173"/>
            <a:chExt cx="2555178" cy="3230573"/>
          </a:xfrm>
        </p:grpSpPr>
        <p:sp>
          <p:nvSpPr>
            <p:cNvPr id="55" name="矩形 54"/>
            <p:cNvSpPr/>
            <p:nvPr/>
          </p:nvSpPr>
          <p:spPr>
            <a:xfrm>
              <a:off x="4636197" y="2801835"/>
              <a:ext cx="2447637" cy="465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674297" y="3462420"/>
              <a:ext cx="25170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是一种视频的压缩格式。其中的每一帧数据格式为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格式。压缩方式为帧内压缩。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78915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45540" y="1986173"/>
            <a:ext cx="2803409" cy="3646072"/>
            <a:chOff x="7845540" y="1986173"/>
            <a:chExt cx="2803409" cy="3646072"/>
          </a:xfrm>
        </p:grpSpPr>
        <p:sp>
          <p:nvSpPr>
            <p:cNvPr id="58" name="矩形 57"/>
            <p:cNvSpPr/>
            <p:nvPr/>
          </p:nvSpPr>
          <p:spPr>
            <a:xfrm>
              <a:off x="8024361" y="2801834"/>
              <a:ext cx="2447637" cy="4652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845540" y="3462420"/>
              <a:ext cx="2803409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又称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MPEG-4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的第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部分。是一种视频流的编码格式。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IBP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帧间的压缩方式。具有很高的压缩比。数据量小。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24361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9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视频传输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3853024"/>
            <a:ext cx="12192000" cy="2978654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85461" y="2363809"/>
            <a:ext cx="475512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85462" y="4342098"/>
            <a:ext cx="28802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6493" y="2183478"/>
            <a:ext cx="3949700" cy="3339092"/>
            <a:chOff x="996729" y="2183478"/>
            <a:chExt cx="3949700" cy="3339092"/>
          </a:xfrm>
        </p:grpSpPr>
        <p:grpSp>
          <p:nvGrpSpPr>
            <p:cNvPr id="36" name="组合 35"/>
            <p:cNvGrpSpPr/>
            <p:nvPr/>
          </p:nvGrpSpPr>
          <p:grpSpPr>
            <a:xfrm>
              <a:off x="996729" y="2183478"/>
              <a:ext cx="3949700" cy="3339092"/>
              <a:chOff x="4216936" y="2201477"/>
              <a:chExt cx="3949700" cy="333909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216936" y="2201477"/>
                <a:ext cx="3949700" cy="16695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16936" y="3871023"/>
                <a:ext cx="3949700" cy="16695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20240" y="4316592"/>
                <a:ext cx="18026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20240" y="2664256"/>
                <a:ext cx="19624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23"/>
            <p:cNvSpPr>
              <a:spLocks noChangeAspect="1"/>
            </p:cNvSpPr>
            <p:nvPr/>
          </p:nvSpPr>
          <p:spPr bwMode="auto">
            <a:xfrm>
              <a:off x="1369767" y="4234398"/>
              <a:ext cx="570864" cy="837352"/>
            </a:xfrm>
            <a:custGeom>
              <a:avLst/>
              <a:gdLst>
                <a:gd name="T0" fmla="*/ 202 w 407"/>
                <a:gd name="T1" fmla="*/ 8 h 597"/>
                <a:gd name="T2" fmla="*/ 380 w 407"/>
                <a:gd name="T3" fmla="*/ 47 h 597"/>
                <a:gd name="T4" fmla="*/ 380 w 407"/>
                <a:gd name="T5" fmla="*/ 335 h 597"/>
                <a:gd name="T6" fmla="*/ 204 w 407"/>
                <a:gd name="T7" fmla="*/ 358 h 597"/>
                <a:gd name="T8" fmla="*/ 41 w 407"/>
                <a:gd name="T9" fmla="*/ 388 h 597"/>
                <a:gd name="T10" fmla="*/ 28 w 407"/>
                <a:gd name="T11" fmla="*/ 429 h 597"/>
                <a:gd name="T12" fmla="*/ 222 w 407"/>
                <a:gd name="T13" fmla="*/ 429 h 597"/>
                <a:gd name="T14" fmla="*/ 387 w 407"/>
                <a:gd name="T15" fmla="*/ 361 h 597"/>
                <a:gd name="T16" fmla="*/ 387 w 407"/>
                <a:gd name="T17" fmla="*/ 450 h 597"/>
                <a:gd name="T18" fmla="*/ 302 w 407"/>
                <a:gd name="T19" fmla="*/ 482 h 597"/>
                <a:gd name="T20" fmla="*/ 33 w 407"/>
                <a:gd name="T21" fmla="*/ 505 h 597"/>
                <a:gd name="T22" fmla="*/ 315 w 407"/>
                <a:gd name="T23" fmla="*/ 573 h 597"/>
                <a:gd name="T24" fmla="*/ 363 w 407"/>
                <a:gd name="T25" fmla="*/ 564 h 597"/>
                <a:gd name="T26" fmla="*/ 383 w 407"/>
                <a:gd name="T27" fmla="*/ 575 h 597"/>
                <a:gd name="T28" fmla="*/ 369 w 407"/>
                <a:gd name="T29" fmla="*/ 592 h 597"/>
                <a:gd name="T30" fmla="*/ 321 w 407"/>
                <a:gd name="T31" fmla="*/ 593 h 597"/>
                <a:gd name="T32" fmla="*/ 17 w 407"/>
                <a:gd name="T33" fmla="*/ 569 h 597"/>
                <a:gd name="T34" fmla="*/ 282 w 407"/>
                <a:gd name="T35" fmla="*/ 486 h 597"/>
                <a:gd name="T36" fmla="*/ 305 w 407"/>
                <a:gd name="T37" fmla="*/ 433 h 597"/>
                <a:gd name="T38" fmla="*/ 391 w 407"/>
                <a:gd name="T39" fmla="*/ 381 h 597"/>
                <a:gd name="T40" fmla="*/ 238 w 407"/>
                <a:gd name="T41" fmla="*/ 381 h 597"/>
                <a:gd name="T42" fmla="*/ 31 w 407"/>
                <a:gd name="T43" fmla="*/ 448 h 597"/>
                <a:gd name="T44" fmla="*/ 7 w 407"/>
                <a:gd name="T45" fmla="*/ 395 h 597"/>
                <a:gd name="T46" fmla="*/ 8 w 407"/>
                <a:gd name="T47" fmla="*/ 354 h 597"/>
                <a:gd name="T48" fmla="*/ 47 w 407"/>
                <a:gd name="T49" fmla="*/ 367 h 597"/>
                <a:gd name="T50" fmla="*/ 125 w 407"/>
                <a:gd name="T51" fmla="*/ 292 h 597"/>
                <a:gd name="T52" fmla="*/ 321 w 407"/>
                <a:gd name="T53" fmla="*/ 260 h 597"/>
                <a:gd name="T54" fmla="*/ 278 w 407"/>
                <a:gd name="T55" fmla="*/ 198 h 597"/>
                <a:gd name="T56" fmla="*/ 266 w 407"/>
                <a:gd name="T57" fmla="*/ 244 h 597"/>
                <a:gd name="T58" fmla="*/ 229 w 407"/>
                <a:gd name="T59" fmla="*/ 217 h 597"/>
                <a:gd name="T60" fmla="*/ 211 w 407"/>
                <a:gd name="T61" fmla="*/ 217 h 597"/>
                <a:gd name="T62" fmla="*/ 145 w 407"/>
                <a:gd name="T63" fmla="*/ 190 h 597"/>
                <a:gd name="T64" fmla="*/ 209 w 407"/>
                <a:gd name="T65" fmla="*/ 164 h 597"/>
                <a:gd name="T66" fmla="*/ 229 w 407"/>
                <a:gd name="T67" fmla="*/ 163 h 597"/>
                <a:gd name="T68" fmla="*/ 266 w 407"/>
                <a:gd name="T69" fmla="*/ 136 h 597"/>
                <a:gd name="T70" fmla="*/ 278 w 407"/>
                <a:gd name="T71" fmla="*/ 182 h 597"/>
                <a:gd name="T72" fmla="*/ 337 w 407"/>
                <a:gd name="T73" fmla="*/ 260 h 597"/>
                <a:gd name="T74" fmla="*/ 141 w 407"/>
                <a:gd name="T75" fmla="*/ 292 h 597"/>
                <a:gd name="T76" fmla="*/ 180 w 407"/>
                <a:gd name="T77" fmla="*/ 367 h 597"/>
                <a:gd name="T78" fmla="*/ 212 w 407"/>
                <a:gd name="T79" fmla="*/ 319 h 597"/>
                <a:gd name="T80" fmla="*/ 388 w 407"/>
                <a:gd name="T81" fmla="*/ 71 h 597"/>
                <a:gd name="T82" fmla="*/ 202 w 407"/>
                <a:gd name="T83" fmla="*/ 68 h 597"/>
                <a:gd name="T84" fmla="*/ 165 w 407"/>
                <a:gd name="T85" fmla="*/ 108 h 597"/>
                <a:gd name="T86" fmla="*/ 152 w 407"/>
                <a:gd name="T87" fmla="*/ 76 h 597"/>
                <a:gd name="T88" fmla="*/ 132 w 407"/>
                <a:gd name="T89" fmla="*/ 106 h 597"/>
                <a:gd name="T90" fmla="*/ 118 w 407"/>
                <a:gd name="T91" fmla="*/ 0 h 597"/>
                <a:gd name="T92" fmla="*/ 143 w 407"/>
                <a:gd name="T93" fmla="*/ 32 h 597"/>
                <a:gd name="T94" fmla="*/ 157 w 407"/>
                <a:gd name="T95" fmla="*/ 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7" h="597">
                  <a:moveTo>
                    <a:pt x="165" y="0"/>
                  </a:moveTo>
                  <a:cubicBezTo>
                    <a:pt x="175" y="0"/>
                    <a:pt x="185" y="0"/>
                    <a:pt x="194" y="0"/>
                  </a:cubicBezTo>
                  <a:cubicBezTo>
                    <a:pt x="198" y="0"/>
                    <a:pt x="202" y="4"/>
                    <a:pt x="202" y="8"/>
                  </a:cubicBezTo>
                  <a:cubicBezTo>
                    <a:pt x="202" y="20"/>
                    <a:pt x="202" y="31"/>
                    <a:pt x="202" y="43"/>
                  </a:cubicBezTo>
                  <a:cubicBezTo>
                    <a:pt x="202" y="45"/>
                    <a:pt x="204" y="47"/>
                    <a:pt x="206" y="47"/>
                  </a:cubicBezTo>
                  <a:cubicBezTo>
                    <a:pt x="264" y="47"/>
                    <a:pt x="322" y="47"/>
                    <a:pt x="380" y="47"/>
                  </a:cubicBezTo>
                  <a:cubicBezTo>
                    <a:pt x="394" y="47"/>
                    <a:pt x="404" y="58"/>
                    <a:pt x="404" y="71"/>
                  </a:cubicBezTo>
                  <a:cubicBezTo>
                    <a:pt x="404" y="151"/>
                    <a:pt x="404" y="231"/>
                    <a:pt x="404" y="311"/>
                  </a:cubicBezTo>
                  <a:cubicBezTo>
                    <a:pt x="404" y="324"/>
                    <a:pt x="393" y="335"/>
                    <a:pt x="380" y="335"/>
                  </a:cubicBezTo>
                  <a:cubicBezTo>
                    <a:pt x="324" y="335"/>
                    <a:pt x="268" y="335"/>
                    <a:pt x="212" y="335"/>
                  </a:cubicBezTo>
                  <a:cubicBezTo>
                    <a:pt x="208" y="335"/>
                    <a:pt x="204" y="339"/>
                    <a:pt x="204" y="343"/>
                  </a:cubicBezTo>
                  <a:cubicBezTo>
                    <a:pt x="204" y="348"/>
                    <a:pt x="204" y="353"/>
                    <a:pt x="204" y="358"/>
                  </a:cubicBezTo>
                  <a:cubicBezTo>
                    <a:pt x="204" y="372"/>
                    <a:pt x="193" y="382"/>
                    <a:pt x="180" y="382"/>
                  </a:cubicBezTo>
                  <a:cubicBezTo>
                    <a:pt x="136" y="382"/>
                    <a:pt x="91" y="382"/>
                    <a:pt x="47" y="382"/>
                  </a:cubicBezTo>
                  <a:cubicBezTo>
                    <a:pt x="44" y="382"/>
                    <a:pt x="41" y="385"/>
                    <a:pt x="41" y="388"/>
                  </a:cubicBezTo>
                  <a:cubicBezTo>
                    <a:pt x="41" y="392"/>
                    <a:pt x="38" y="395"/>
                    <a:pt x="33" y="396"/>
                  </a:cubicBezTo>
                  <a:cubicBezTo>
                    <a:pt x="30" y="396"/>
                    <a:pt x="28" y="398"/>
                    <a:pt x="28" y="401"/>
                  </a:cubicBezTo>
                  <a:cubicBezTo>
                    <a:pt x="28" y="429"/>
                    <a:pt x="28" y="429"/>
                    <a:pt x="28" y="429"/>
                  </a:cubicBezTo>
                  <a:cubicBezTo>
                    <a:pt x="28" y="431"/>
                    <a:pt x="30" y="432"/>
                    <a:pt x="31" y="432"/>
                  </a:cubicBezTo>
                  <a:cubicBezTo>
                    <a:pt x="94" y="432"/>
                    <a:pt x="156" y="432"/>
                    <a:pt x="219" y="432"/>
                  </a:cubicBezTo>
                  <a:cubicBezTo>
                    <a:pt x="221" y="432"/>
                    <a:pt x="222" y="431"/>
                    <a:pt x="222" y="429"/>
                  </a:cubicBezTo>
                  <a:cubicBezTo>
                    <a:pt x="222" y="413"/>
                    <a:pt x="222" y="397"/>
                    <a:pt x="222" y="381"/>
                  </a:cubicBezTo>
                  <a:cubicBezTo>
                    <a:pt x="222" y="370"/>
                    <a:pt x="231" y="361"/>
                    <a:pt x="242" y="361"/>
                  </a:cubicBezTo>
                  <a:cubicBezTo>
                    <a:pt x="290" y="361"/>
                    <a:pt x="339" y="361"/>
                    <a:pt x="387" y="361"/>
                  </a:cubicBezTo>
                  <a:cubicBezTo>
                    <a:pt x="398" y="361"/>
                    <a:pt x="407" y="370"/>
                    <a:pt x="407" y="381"/>
                  </a:cubicBezTo>
                  <a:cubicBezTo>
                    <a:pt x="407" y="397"/>
                    <a:pt x="407" y="414"/>
                    <a:pt x="407" y="430"/>
                  </a:cubicBezTo>
                  <a:cubicBezTo>
                    <a:pt x="407" y="441"/>
                    <a:pt x="398" y="450"/>
                    <a:pt x="387" y="450"/>
                  </a:cubicBezTo>
                  <a:cubicBezTo>
                    <a:pt x="360" y="450"/>
                    <a:pt x="333" y="450"/>
                    <a:pt x="305" y="450"/>
                  </a:cubicBezTo>
                  <a:cubicBezTo>
                    <a:pt x="303" y="450"/>
                    <a:pt x="302" y="451"/>
                    <a:pt x="302" y="453"/>
                  </a:cubicBezTo>
                  <a:cubicBezTo>
                    <a:pt x="302" y="463"/>
                    <a:pt x="302" y="472"/>
                    <a:pt x="302" y="482"/>
                  </a:cubicBezTo>
                  <a:cubicBezTo>
                    <a:pt x="302" y="493"/>
                    <a:pt x="293" y="502"/>
                    <a:pt x="282" y="502"/>
                  </a:cubicBezTo>
                  <a:cubicBezTo>
                    <a:pt x="200" y="502"/>
                    <a:pt x="118" y="502"/>
                    <a:pt x="36" y="502"/>
                  </a:cubicBezTo>
                  <a:cubicBezTo>
                    <a:pt x="35" y="502"/>
                    <a:pt x="33" y="503"/>
                    <a:pt x="33" y="505"/>
                  </a:cubicBezTo>
                  <a:cubicBezTo>
                    <a:pt x="33" y="527"/>
                    <a:pt x="33" y="548"/>
                    <a:pt x="33" y="569"/>
                  </a:cubicBezTo>
                  <a:cubicBezTo>
                    <a:pt x="33" y="571"/>
                    <a:pt x="35" y="573"/>
                    <a:pt x="36" y="573"/>
                  </a:cubicBezTo>
                  <a:cubicBezTo>
                    <a:pt x="315" y="573"/>
                    <a:pt x="315" y="573"/>
                    <a:pt x="315" y="573"/>
                  </a:cubicBezTo>
                  <a:cubicBezTo>
                    <a:pt x="318" y="573"/>
                    <a:pt x="320" y="571"/>
                    <a:pt x="321" y="569"/>
                  </a:cubicBezTo>
                  <a:cubicBezTo>
                    <a:pt x="321" y="566"/>
                    <a:pt x="324" y="564"/>
                    <a:pt x="327" y="564"/>
                  </a:cubicBezTo>
                  <a:cubicBezTo>
                    <a:pt x="363" y="564"/>
                    <a:pt x="363" y="564"/>
                    <a:pt x="363" y="564"/>
                  </a:cubicBezTo>
                  <a:cubicBezTo>
                    <a:pt x="366" y="564"/>
                    <a:pt x="369" y="566"/>
                    <a:pt x="369" y="569"/>
                  </a:cubicBezTo>
                  <a:cubicBezTo>
                    <a:pt x="369" y="572"/>
                    <a:pt x="372" y="575"/>
                    <a:pt x="375" y="575"/>
                  </a:cubicBezTo>
                  <a:cubicBezTo>
                    <a:pt x="383" y="575"/>
                    <a:pt x="383" y="575"/>
                    <a:pt x="383" y="575"/>
                  </a:cubicBezTo>
                  <a:cubicBezTo>
                    <a:pt x="390" y="575"/>
                    <a:pt x="390" y="586"/>
                    <a:pt x="383" y="586"/>
                  </a:cubicBezTo>
                  <a:cubicBezTo>
                    <a:pt x="375" y="586"/>
                    <a:pt x="375" y="586"/>
                    <a:pt x="375" y="586"/>
                  </a:cubicBezTo>
                  <a:cubicBezTo>
                    <a:pt x="372" y="586"/>
                    <a:pt x="369" y="588"/>
                    <a:pt x="369" y="592"/>
                  </a:cubicBezTo>
                  <a:cubicBezTo>
                    <a:pt x="369" y="595"/>
                    <a:pt x="366" y="597"/>
                    <a:pt x="363" y="597"/>
                  </a:cubicBezTo>
                  <a:cubicBezTo>
                    <a:pt x="327" y="597"/>
                    <a:pt x="327" y="597"/>
                    <a:pt x="327" y="597"/>
                  </a:cubicBezTo>
                  <a:cubicBezTo>
                    <a:pt x="324" y="597"/>
                    <a:pt x="322" y="595"/>
                    <a:pt x="321" y="593"/>
                  </a:cubicBezTo>
                  <a:cubicBezTo>
                    <a:pt x="320" y="591"/>
                    <a:pt x="318" y="589"/>
                    <a:pt x="315" y="589"/>
                  </a:cubicBezTo>
                  <a:cubicBezTo>
                    <a:pt x="36" y="589"/>
                    <a:pt x="36" y="589"/>
                    <a:pt x="36" y="589"/>
                  </a:cubicBezTo>
                  <a:cubicBezTo>
                    <a:pt x="26" y="589"/>
                    <a:pt x="17" y="580"/>
                    <a:pt x="17" y="569"/>
                  </a:cubicBezTo>
                  <a:cubicBezTo>
                    <a:pt x="17" y="548"/>
                    <a:pt x="17" y="527"/>
                    <a:pt x="17" y="505"/>
                  </a:cubicBezTo>
                  <a:cubicBezTo>
                    <a:pt x="17" y="494"/>
                    <a:pt x="26" y="486"/>
                    <a:pt x="36" y="486"/>
                  </a:cubicBezTo>
                  <a:cubicBezTo>
                    <a:pt x="118" y="486"/>
                    <a:pt x="200" y="486"/>
                    <a:pt x="282" y="486"/>
                  </a:cubicBezTo>
                  <a:cubicBezTo>
                    <a:pt x="284" y="486"/>
                    <a:pt x="286" y="484"/>
                    <a:pt x="286" y="482"/>
                  </a:cubicBezTo>
                  <a:cubicBezTo>
                    <a:pt x="286" y="472"/>
                    <a:pt x="286" y="463"/>
                    <a:pt x="286" y="453"/>
                  </a:cubicBezTo>
                  <a:cubicBezTo>
                    <a:pt x="286" y="443"/>
                    <a:pt x="294" y="433"/>
                    <a:pt x="305" y="433"/>
                  </a:cubicBezTo>
                  <a:cubicBezTo>
                    <a:pt x="333" y="433"/>
                    <a:pt x="360" y="433"/>
                    <a:pt x="387" y="433"/>
                  </a:cubicBezTo>
                  <a:cubicBezTo>
                    <a:pt x="389" y="433"/>
                    <a:pt x="391" y="432"/>
                    <a:pt x="391" y="430"/>
                  </a:cubicBezTo>
                  <a:cubicBezTo>
                    <a:pt x="391" y="414"/>
                    <a:pt x="391" y="397"/>
                    <a:pt x="391" y="381"/>
                  </a:cubicBezTo>
                  <a:cubicBezTo>
                    <a:pt x="391" y="379"/>
                    <a:pt x="389" y="377"/>
                    <a:pt x="387" y="377"/>
                  </a:cubicBezTo>
                  <a:cubicBezTo>
                    <a:pt x="339" y="377"/>
                    <a:pt x="290" y="377"/>
                    <a:pt x="242" y="377"/>
                  </a:cubicBezTo>
                  <a:cubicBezTo>
                    <a:pt x="240" y="377"/>
                    <a:pt x="238" y="379"/>
                    <a:pt x="238" y="381"/>
                  </a:cubicBezTo>
                  <a:cubicBezTo>
                    <a:pt x="238" y="397"/>
                    <a:pt x="238" y="413"/>
                    <a:pt x="238" y="429"/>
                  </a:cubicBezTo>
                  <a:cubicBezTo>
                    <a:pt x="238" y="440"/>
                    <a:pt x="230" y="448"/>
                    <a:pt x="219" y="448"/>
                  </a:cubicBezTo>
                  <a:cubicBezTo>
                    <a:pt x="156" y="448"/>
                    <a:pt x="94" y="448"/>
                    <a:pt x="31" y="448"/>
                  </a:cubicBezTo>
                  <a:cubicBezTo>
                    <a:pt x="21" y="448"/>
                    <a:pt x="12" y="440"/>
                    <a:pt x="12" y="429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2" y="398"/>
                    <a:pt x="10" y="396"/>
                    <a:pt x="7" y="395"/>
                  </a:cubicBezTo>
                  <a:cubicBezTo>
                    <a:pt x="3" y="395"/>
                    <a:pt x="0" y="391"/>
                    <a:pt x="0" y="387"/>
                  </a:cubicBezTo>
                  <a:cubicBezTo>
                    <a:pt x="0" y="379"/>
                    <a:pt x="0" y="370"/>
                    <a:pt x="0" y="362"/>
                  </a:cubicBezTo>
                  <a:cubicBezTo>
                    <a:pt x="0" y="357"/>
                    <a:pt x="4" y="354"/>
                    <a:pt x="8" y="354"/>
                  </a:cubicBezTo>
                  <a:cubicBezTo>
                    <a:pt x="17" y="354"/>
                    <a:pt x="25" y="354"/>
                    <a:pt x="33" y="354"/>
                  </a:cubicBezTo>
                  <a:cubicBezTo>
                    <a:pt x="37" y="354"/>
                    <a:pt x="41" y="357"/>
                    <a:pt x="41" y="361"/>
                  </a:cubicBezTo>
                  <a:cubicBezTo>
                    <a:pt x="41" y="364"/>
                    <a:pt x="44" y="367"/>
                    <a:pt x="47" y="367"/>
                  </a:cubicBezTo>
                  <a:cubicBezTo>
                    <a:pt x="71" y="367"/>
                    <a:pt x="96" y="367"/>
                    <a:pt x="120" y="367"/>
                  </a:cubicBezTo>
                  <a:cubicBezTo>
                    <a:pt x="123" y="367"/>
                    <a:pt x="125" y="364"/>
                    <a:pt x="125" y="362"/>
                  </a:cubicBezTo>
                  <a:cubicBezTo>
                    <a:pt x="125" y="339"/>
                    <a:pt x="125" y="315"/>
                    <a:pt x="125" y="292"/>
                  </a:cubicBezTo>
                  <a:cubicBezTo>
                    <a:pt x="125" y="279"/>
                    <a:pt x="136" y="268"/>
                    <a:pt x="149" y="268"/>
                  </a:cubicBezTo>
                  <a:cubicBezTo>
                    <a:pt x="204" y="268"/>
                    <a:pt x="259" y="268"/>
                    <a:pt x="314" y="268"/>
                  </a:cubicBezTo>
                  <a:cubicBezTo>
                    <a:pt x="318" y="268"/>
                    <a:pt x="321" y="265"/>
                    <a:pt x="321" y="260"/>
                  </a:cubicBezTo>
                  <a:cubicBezTo>
                    <a:pt x="321" y="242"/>
                    <a:pt x="321" y="224"/>
                    <a:pt x="321" y="206"/>
                  </a:cubicBezTo>
                  <a:cubicBezTo>
                    <a:pt x="321" y="202"/>
                    <a:pt x="318" y="198"/>
                    <a:pt x="314" y="198"/>
                  </a:cubicBezTo>
                  <a:cubicBezTo>
                    <a:pt x="302" y="198"/>
                    <a:pt x="290" y="198"/>
                    <a:pt x="278" y="198"/>
                  </a:cubicBezTo>
                  <a:cubicBezTo>
                    <a:pt x="275" y="198"/>
                    <a:pt x="273" y="200"/>
                    <a:pt x="273" y="203"/>
                  </a:cubicBezTo>
                  <a:cubicBezTo>
                    <a:pt x="273" y="214"/>
                    <a:pt x="273" y="225"/>
                    <a:pt x="273" y="236"/>
                  </a:cubicBezTo>
                  <a:cubicBezTo>
                    <a:pt x="273" y="241"/>
                    <a:pt x="270" y="244"/>
                    <a:pt x="266" y="244"/>
                  </a:cubicBezTo>
                  <a:cubicBezTo>
                    <a:pt x="256" y="244"/>
                    <a:pt x="246" y="244"/>
                    <a:pt x="236" y="244"/>
                  </a:cubicBezTo>
                  <a:cubicBezTo>
                    <a:pt x="232" y="244"/>
                    <a:pt x="229" y="241"/>
                    <a:pt x="229" y="236"/>
                  </a:cubicBezTo>
                  <a:cubicBezTo>
                    <a:pt x="229" y="230"/>
                    <a:pt x="229" y="224"/>
                    <a:pt x="229" y="217"/>
                  </a:cubicBezTo>
                  <a:cubicBezTo>
                    <a:pt x="229" y="214"/>
                    <a:pt x="227" y="212"/>
                    <a:pt x="224" y="212"/>
                  </a:cubicBezTo>
                  <a:cubicBezTo>
                    <a:pt x="221" y="212"/>
                    <a:pt x="219" y="212"/>
                    <a:pt x="216" y="212"/>
                  </a:cubicBezTo>
                  <a:cubicBezTo>
                    <a:pt x="213" y="212"/>
                    <a:pt x="211" y="214"/>
                    <a:pt x="211" y="217"/>
                  </a:cubicBezTo>
                  <a:cubicBezTo>
                    <a:pt x="210" y="230"/>
                    <a:pt x="207" y="240"/>
                    <a:pt x="203" y="241"/>
                  </a:cubicBezTo>
                  <a:cubicBezTo>
                    <a:pt x="199" y="243"/>
                    <a:pt x="195" y="244"/>
                    <a:pt x="190" y="244"/>
                  </a:cubicBezTo>
                  <a:cubicBezTo>
                    <a:pt x="165" y="244"/>
                    <a:pt x="145" y="220"/>
                    <a:pt x="145" y="190"/>
                  </a:cubicBezTo>
                  <a:cubicBezTo>
                    <a:pt x="145" y="160"/>
                    <a:pt x="165" y="136"/>
                    <a:pt x="190" y="136"/>
                  </a:cubicBezTo>
                  <a:cubicBezTo>
                    <a:pt x="194" y="136"/>
                    <a:pt x="198" y="137"/>
                    <a:pt x="201" y="138"/>
                  </a:cubicBezTo>
                  <a:cubicBezTo>
                    <a:pt x="204" y="139"/>
                    <a:pt x="207" y="150"/>
                    <a:pt x="209" y="164"/>
                  </a:cubicBezTo>
                  <a:cubicBezTo>
                    <a:pt x="209" y="166"/>
                    <a:pt x="212" y="168"/>
                    <a:pt x="214" y="168"/>
                  </a:cubicBezTo>
                  <a:cubicBezTo>
                    <a:pt x="218" y="168"/>
                    <a:pt x="221" y="168"/>
                    <a:pt x="224" y="168"/>
                  </a:cubicBezTo>
                  <a:cubicBezTo>
                    <a:pt x="227" y="168"/>
                    <a:pt x="229" y="166"/>
                    <a:pt x="229" y="163"/>
                  </a:cubicBezTo>
                  <a:cubicBezTo>
                    <a:pt x="229" y="156"/>
                    <a:pt x="229" y="150"/>
                    <a:pt x="229" y="143"/>
                  </a:cubicBezTo>
                  <a:cubicBezTo>
                    <a:pt x="229" y="140"/>
                    <a:pt x="232" y="136"/>
                    <a:pt x="236" y="136"/>
                  </a:cubicBezTo>
                  <a:cubicBezTo>
                    <a:pt x="246" y="136"/>
                    <a:pt x="256" y="136"/>
                    <a:pt x="266" y="136"/>
                  </a:cubicBezTo>
                  <a:cubicBezTo>
                    <a:pt x="270" y="136"/>
                    <a:pt x="273" y="140"/>
                    <a:pt x="273" y="143"/>
                  </a:cubicBezTo>
                  <a:cubicBezTo>
                    <a:pt x="273" y="155"/>
                    <a:pt x="273" y="166"/>
                    <a:pt x="273" y="178"/>
                  </a:cubicBezTo>
                  <a:cubicBezTo>
                    <a:pt x="273" y="180"/>
                    <a:pt x="275" y="182"/>
                    <a:pt x="278" y="182"/>
                  </a:cubicBezTo>
                  <a:cubicBezTo>
                    <a:pt x="290" y="182"/>
                    <a:pt x="302" y="182"/>
                    <a:pt x="314" y="182"/>
                  </a:cubicBezTo>
                  <a:cubicBezTo>
                    <a:pt x="327" y="182"/>
                    <a:pt x="337" y="193"/>
                    <a:pt x="337" y="206"/>
                  </a:cubicBezTo>
                  <a:cubicBezTo>
                    <a:pt x="337" y="224"/>
                    <a:pt x="337" y="242"/>
                    <a:pt x="337" y="260"/>
                  </a:cubicBezTo>
                  <a:cubicBezTo>
                    <a:pt x="337" y="273"/>
                    <a:pt x="327" y="284"/>
                    <a:pt x="314" y="284"/>
                  </a:cubicBezTo>
                  <a:cubicBezTo>
                    <a:pt x="259" y="284"/>
                    <a:pt x="204" y="284"/>
                    <a:pt x="149" y="284"/>
                  </a:cubicBezTo>
                  <a:cubicBezTo>
                    <a:pt x="145" y="284"/>
                    <a:pt x="141" y="288"/>
                    <a:pt x="141" y="292"/>
                  </a:cubicBezTo>
                  <a:cubicBezTo>
                    <a:pt x="141" y="315"/>
                    <a:pt x="141" y="339"/>
                    <a:pt x="141" y="362"/>
                  </a:cubicBezTo>
                  <a:cubicBezTo>
                    <a:pt x="141" y="364"/>
                    <a:pt x="143" y="367"/>
                    <a:pt x="146" y="367"/>
                  </a:cubicBezTo>
                  <a:cubicBezTo>
                    <a:pt x="157" y="367"/>
                    <a:pt x="169" y="367"/>
                    <a:pt x="180" y="367"/>
                  </a:cubicBezTo>
                  <a:cubicBezTo>
                    <a:pt x="185" y="367"/>
                    <a:pt x="188" y="363"/>
                    <a:pt x="188" y="358"/>
                  </a:cubicBezTo>
                  <a:cubicBezTo>
                    <a:pt x="188" y="353"/>
                    <a:pt x="188" y="348"/>
                    <a:pt x="188" y="343"/>
                  </a:cubicBezTo>
                  <a:cubicBezTo>
                    <a:pt x="188" y="330"/>
                    <a:pt x="199" y="319"/>
                    <a:pt x="212" y="319"/>
                  </a:cubicBezTo>
                  <a:cubicBezTo>
                    <a:pt x="268" y="319"/>
                    <a:pt x="324" y="319"/>
                    <a:pt x="380" y="319"/>
                  </a:cubicBezTo>
                  <a:cubicBezTo>
                    <a:pt x="385" y="319"/>
                    <a:pt x="388" y="315"/>
                    <a:pt x="388" y="311"/>
                  </a:cubicBezTo>
                  <a:cubicBezTo>
                    <a:pt x="388" y="231"/>
                    <a:pt x="388" y="151"/>
                    <a:pt x="388" y="71"/>
                  </a:cubicBezTo>
                  <a:cubicBezTo>
                    <a:pt x="388" y="67"/>
                    <a:pt x="385" y="63"/>
                    <a:pt x="380" y="63"/>
                  </a:cubicBezTo>
                  <a:cubicBezTo>
                    <a:pt x="322" y="63"/>
                    <a:pt x="264" y="63"/>
                    <a:pt x="206" y="63"/>
                  </a:cubicBezTo>
                  <a:cubicBezTo>
                    <a:pt x="204" y="63"/>
                    <a:pt x="202" y="65"/>
                    <a:pt x="202" y="68"/>
                  </a:cubicBezTo>
                  <a:cubicBezTo>
                    <a:pt x="202" y="79"/>
                    <a:pt x="202" y="90"/>
                    <a:pt x="202" y="101"/>
                  </a:cubicBezTo>
                  <a:cubicBezTo>
                    <a:pt x="202" y="105"/>
                    <a:pt x="198" y="108"/>
                    <a:pt x="194" y="108"/>
                  </a:cubicBezTo>
                  <a:cubicBezTo>
                    <a:pt x="185" y="108"/>
                    <a:pt x="175" y="108"/>
                    <a:pt x="165" y="108"/>
                  </a:cubicBezTo>
                  <a:cubicBezTo>
                    <a:pt x="161" y="108"/>
                    <a:pt x="157" y="105"/>
                    <a:pt x="157" y="101"/>
                  </a:cubicBezTo>
                  <a:cubicBezTo>
                    <a:pt x="157" y="94"/>
                    <a:pt x="157" y="88"/>
                    <a:pt x="157" y="82"/>
                  </a:cubicBezTo>
                  <a:cubicBezTo>
                    <a:pt x="157" y="79"/>
                    <a:pt x="155" y="76"/>
                    <a:pt x="152" y="76"/>
                  </a:cubicBezTo>
                  <a:cubicBezTo>
                    <a:pt x="150" y="76"/>
                    <a:pt x="147" y="76"/>
                    <a:pt x="144" y="76"/>
                  </a:cubicBezTo>
                  <a:cubicBezTo>
                    <a:pt x="142" y="76"/>
                    <a:pt x="139" y="78"/>
                    <a:pt x="139" y="81"/>
                  </a:cubicBezTo>
                  <a:cubicBezTo>
                    <a:pt x="138" y="94"/>
                    <a:pt x="136" y="104"/>
                    <a:pt x="132" y="106"/>
                  </a:cubicBezTo>
                  <a:cubicBezTo>
                    <a:pt x="127" y="107"/>
                    <a:pt x="123" y="108"/>
                    <a:pt x="118" y="108"/>
                  </a:cubicBezTo>
                  <a:cubicBezTo>
                    <a:pt x="94" y="108"/>
                    <a:pt x="74" y="84"/>
                    <a:pt x="74" y="54"/>
                  </a:cubicBezTo>
                  <a:cubicBezTo>
                    <a:pt x="74" y="25"/>
                    <a:pt x="94" y="0"/>
                    <a:pt x="118" y="0"/>
                  </a:cubicBezTo>
                  <a:cubicBezTo>
                    <a:pt x="122" y="0"/>
                    <a:pt x="126" y="1"/>
                    <a:pt x="130" y="2"/>
                  </a:cubicBezTo>
                  <a:cubicBezTo>
                    <a:pt x="133" y="3"/>
                    <a:pt x="136" y="14"/>
                    <a:pt x="137" y="28"/>
                  </a:cubicBezTo>
                  <a:cubicBezTo>
                    <a:pt x="138" y="31"/>
                    <a:pt x="140" y="32"/>
                    <a:pt x="143" y="32"/>
                  </a:cubicBezTo>
                  <a:cubicBezTo>
                    <a:pt x="146" y="32"/>
                    <a:pt x="149" y="32"/>
                    <a:pt x="152" y="32"/>
                  </a:cubicBezTo>
                  <a:cubicBezTo>
                    <a:pt x="155" y="32"/>
                    <a:pt x="157" y="30"/>
                    <a:pt x="157" y="27"/>
                  </a:cubicBezTo>
                  <a:cubicBezTo>
                    <a:pt x="157" y="21"/>
                    <a:pt x="157" y="14"/>
                    <a:pt x="157" y="8"/>
                  </a:cubicBezTo>
                  <a:cubicBezTo>
                    <a:pt x="157" y="4"/>
                    <a:pt x="161" y="0"/>
                    <a:pt x="1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5"/>
            <p:cNvSpPr>
              <a:spLocks noChangeAspect="1" noEditPoints="1"/>
            </p:cNvSpPr>
            <p:nvPr/>
          </p:nvSpPr>
          <p:spPr bwMode="auto">
            <a:xfrm>
              <a:off x="1227212" y="2723437"/>
              <a:ext cx="840959" cy="704393"/>
            </a:xfrm>
            <a:custGeom>
              <a:avLst/>
              <a:gdLst>
                <a:gd name="T0" fmla="*/ 187 w 3277"/>
                <a:gd name="T1" fmla="*/ 0 h 2736"/>
                <a:gd name="T2" fmla="*/ 0 w 3277"/>
                <a:gd name="T3" fmla="*/ 2047 h 2736"/>
                <a:gd name="T4" fmla="*/ 1338 w 3277"/>
                <a:gd name="T5" fmla="*/ 2214 h 2736"/>
                <a:gd name="T6" fmla="*/ 1078 w 3277"/>
                <a:gd name="T7" fmla="*/ 2548 h 2736"/>
                <a:gd name="T8" fmla="*/ 2323 w 3277"/>
                <a:gd name="T9" fmla="*/ 2736 h 2736"/>
                <a:gd name="T10" fmla="*/ 1970 w 3277"/>
                <a:gd name="T11" fmla="*/ 2548 h 2736"/>
                <a:gd name="T12" fmla="*/ 3111 w 3277"/>
                <a:gd name="T13" fmla="*/ 2214 h 2736"/>
                <a:gd name="T14" fmla="*/ 3277 w 3277"/>
                <a:gd name="T15" fmla="*/ 167 h 2736"/>
                <a:gd name="T16" fmla="*/ 3090 w 3277"/>
                <a:gd name="T17" fmla="*/ 1734 h 2736"/>
                <a:gd name="T18" fmla="*/ 207 w 3277"/>
                <a:gd name="T19" fmla="*/ 188 h 2736"/>
                <a:gd name="T20" fmla="*/ 3090 w 3277"/>
                <a:gd name="T21" fmla="*/ 1734 h 2736"/>
                <a:gd name="T22" fmla="*/ 1127 w 3277"/>
                <a:gd name="T23" fmla="*/ 676 h 2736"/>
                <a:gd name="T24" fmla="*/ 1127 w 3277"/>
                <a:gd name="T25" fmla="*/ 410 h 2736"/>
                <a:gd name="T26" fmla="*/ 863 w 3277"/>
                <a:gd name="T27" fmla="*/ 410 h 2736"/>
                <a:gd name="T28" fmla="*/ 863 w 3277"/>
                <a:gd name="T29" fmla="*/ 676 h 2736"/>
                <a:gd name="T30" fmla="*/ 2530 w 3277"/>
                <a:gd name="T31" fmla="*/ 982 h 2736"/>
                <a:gd name="T32" fmla="*/ 1742 w 3277"/>
                <a:gd name="T33" fmla="*/ 1525 h 2736"/>
                <a:gd name="T34" fmla="*/ 2530 w 3277"/>
                <a:gd name="T35" fmla="*/ 982 h 2736"/>
                <a:gd name="T36" fmla="*/ 1742 w 3277"/>
                <a:gd name="T37" fmla="*/ 439 h 2736"/>
                <a:gd name="T38" fmla="*/ 2530 w 3277"/>
                <a:gd name="T39" fmla="*/ 501 h 2736"/>
                <a:gd name="T40" fmla="*/ 2530 w 3277"/>
                <a:gd name="T41" fmla="*/ 564 h 2736"/>
                <a:gd name="T42" fmla="*/ 1742 w 3277"/>
                <a:gd name="T43" fmla="*/ 627 h 2736"/>
                <a:gd name="T44" fmla="*/ 2530 w 3277"/>
                <a:gd name="T45" fmla="*/ 564 h 2736"/>
                <a:gd name="T46" fmla="*/ 767 w 3277"/>
                <a:gd name="T47" fmla="*/ 982 h 2736"/>
                <a:gd name="T48" fmla="*/ 1555 w 3277"/>
                <a:gd name="T49" fmla="*/ 1044 h 2736"/>
                <a:gd name="T50" fmla="*/ 1555 w 3277"/>
                <a:gd name="T51" fmla="*/ 1107 h 2736"/>
                <a:gd name="T52" fmla="*/ 767 w 3277"/>
                <a:gd name="T53" fmla="*/ 1170 h 2736"/>
                <a:gd name="T54" fmla="*/ 1555 w 3277"/>
                <a:gd name="T55" fmla="*/ 1107 h 2736"/>
                <a:gd name="T56" fmla="*/ 767 w 3277"/>
                <a:gd name="T57" fmla="*/ 1211 h 2736"/>
                <a:gd name="T58" fmla="*/ 1555 w 3277"/>
                <a:gd name="T59" fmla="*/ 1274 h 2736"/>
                <a:gd name="T60" fmla="*/ 1555 w 3277"/>
                <a:gd name="T61" fmla="*/ 1337 h 2736"/>
                <a:gd name="T62" fmla="*/ 767 w 3277"/>
                <a:gd name="T63" fmla="*/ 1399 h 2736"/>
                <a:gd name="T64" fmla="*/ 1555 w 3277"/>
                <a:gd name="T65" fmla="*/ 1337 h 2736"/>
                <a:gd name="T66" fmla="*/ 767 w 3277"/>
                <a:gd name="T67" fmla="*/ 1462 h 2736"/>
                <a:gd name="T68" fmla="*/ 1555 w 3277"/>
                <a:gd name="T69" fmla="*/ 1525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7" h="2736">
                  <a:moveTo>
                    <a:pt x="3111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83" y="0"/>
                    <a:pt x="0" y="63"/>
                    <a:pt x="0" y="167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131"/>
                    <a:pt x="83" y="2214"/>
                    <a:pt x="166" y="2214"/>
                  </a:cubicBezTo>
                  <a:cubicBezTo>
                    <a:pt x="1338" y="2214"/>
                    <a:pt x="1338" y="2214"/>
                    <a:pt x="1338" y="2214"/>
                  </a:cubicBezTo>
                  <a:cubicBezTo>
                    <a:pt x="1307" y="2548"/>
                    <a:pt x="1307" y="2548"/>
                    <a:pt x="1307" y="2548"/>
                  </a:cubicBezTo>
                  <a:cubicBezTo>
                    <a:pt x="1078" y="2548"/>
                    <a:pt x="1078" y="2548"/>
                    <a:pt x="1078" y="2548"/>
                  </a:cubicBezTo>
                  <a:cubicBezTo>
                    <a:pt x="995" y="2548"/>
                    <a:pt x="933" y="2653"/>
                    <a:pt x="933" y="2736"/>
                  </a:cubicBezTo>
                  <a:cubicBezTo>
                    <a:pt x="2323" y="2736"/>
                    <a:pt x="2323" y="2736"/>
                    <a:pt x="2323" y="2736"/>
                  </a:cubicBezTo>
                  <a:cubicBezTo>
                    <a:pt x="2344" y="2674"/>
                    <a:pt x="2281" y="2548"/>
                    <a:pt x="2198" y="2548"/>
                  </a:cubicBezTo>
                  <a:cubicBezTo>
                    <a:pt x="1970" y="2548"/>
                    <a:pt x="1970" y="2548"/>
                    <a:pt x="1970" y="2548"/>
                  </a:cubicBezTo>
                  <a:cubicBezTo>
                    <a:pt x="1939" y="2214"/>
                    <a:pt x="1939" y="2214"/>
                    <a:pt x="1939" y="2214"/>
                  </a:cubicBezTo>
                  <a:cubicBezTo>
                    <a:pt x="3111" y="2214"/>
                    <a:pt x="3111" y="2214"/>
                    <a:pt x="3111" y="2214"/>
                  </a:cubicBezTo>
                  <a:cubicBezTo>
                    <a:pt x="3194" y="2214"/>
                    <a:pt x="3277" y="2131"/>
                    <a:pt x="3277" y="2047"/>
                  </a:cubicBezTo>
                  <a:cubicBezTo>
                    <a:pt x="3277" y="167"/>
                    <a:pt x="3277" y="167"/>
                    <a:pt x="3277" y="167"/>
                  </a:cubicBezTo>
                  <a:cubicBezTo>
                    <a:pt x="3277" y="63"/>
                    <a:pt x="3194" y="0"/>
                    <a:pt x="3111" y="0"/>
                  </a:cubicBezTo>
                  <a:close/>
                  <a:moveTo>
                    <a:pt x="3090" y="1734"/>
                  </a:moveTo>
                  <a:cubicBezTo>
                    <a:pt x="207" y="1734"/>
                    <a:pt x="207" y="1734"/>
                    <a:pt x="207" y="1734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3090" y="188"/>
                    <a:pt x="3090" y="188"/>
                    <a:pt x="3090" y="188"/>
                  </a:cubicBezTo>
                  <a:cubicBezTo>
                    <a:pt x="3090" y="1734"/>
                    <a:pt x="3090" y="1734"/>
                    <a:pt x="3090" y="1734"/>
                  </a:cubicBezTo>
                  <a:close/>
                  <a:moveTo>
                    <a:pt x="995" y="731"/>
                  </a:moveTo>
                  <a:cubicBezTo>
                    <a:pt x="1044" y="731"/>
                    <a:pt x="1093" y="711"/>
                    <a:pt x="1127" y="676"/>
                  </a:cubicBezTo>
                  <a:cubicBezTo>
                    <a:pt x="1162" y="641"/>
                    <a:pt x="1182" y="592"/>
                    <a:pt x="1182" y="543"/>
                  </a:cubicBezTo>
                  <a:cubicBezTo>
                    <a:pt x="1182" y="494"/>
                    <a:pt x="1162" y="445"/>
                    <a:pt x="1127" y="410"/>
                  </a:cubicBezTo>
                  <a:cubicBezTo>
                    <a:pt x="1093" y="375"/>
                    <a:pt x="1044" y="355"/>
                    <a:pt x="995" y="355"/>
                  </a:cubicBezTo>
                  <a:cubicBezTo>
                    <a:pt x="947" y="355"/>
                    <a:pt x="898" y="375"/>
                    <a:pt x="863" y="410"/>
                  </a:cubicBezTo>
                  <a:cubicBezTo>
                    <a:pt x="829" y="445"/>
                    <a:pt x="809" y="494"/>
                    <a:pt x="809" y="543"/>
                  </a:cubicBezTo>
                  <a:cubicBezTo>
                    <a:pt x="809" y="592"/>
                    <a:pt x="829" y="641"/>
                    <a:pt x="863" y="676"/>
                  </a:cubicBezTo>
                  <a:cubicBezTo>
                    <a:pt x="898" y="711"/>
                    <a:pt x="947" y="731"/>
                    <a:pt x="995" y="731"/>
                  </a:cubicBezTo>
                  <a:close/>
                  <a:moveTo>
                    <a:pt x="2530" y="982"/>
                  </a:moveTo>
                  <a:cubicBezTo>
                    <a:pt x="1742" y="982"/>
                    <a:pt x="1742" y="982"/>
                    <a:pt x="1742" y="982"/>
                  </a:cubicBezTo>
                  <a:cubicBezTo>
                    <a:pt x="1742" y="1525"/>
                    <a:pt x="1742" y="1525"/>
                    <a:pt x="1742" y="1525"/>
                  </a:cubicBezTo>
                  <a:cubicBezTo>
                    <a:pt x="2530" y="1525"/>
                    <a:pt x="2530" y="1525"/>
                    <a:pt x="2530" y="1525"/>
                  </a:cubicBezTo>
                  <a:cubicBezTo>
                    <a:pt x="2530" y="982"/>
                    <a:pt x="2530" y="982"/>
                    <a:pt x="2530" y="982"/>
                  </a:cubicBezTo>
                  <a:close/>
                  <a:moveTo>
                    <a:pt x="2530" y="439"/>
                  </a:moveTo>
                  <a:cubicBezTo>
                    <a:pt x="1742" y="439"/>
                    <a:pt x="1742" y="439"/>
                    <a:pt x="1742" y="439"/>
                  </a:cubicBezTo>
                  <a:cubicBezTo>
                    <a:pt x="1742" y="501"/>
                    <a:pt x="1742" y="501"/>
                    <a:pt x="1742" y="501"/>
                  </a:cubicBezTo>
                  <a:cubicBezTo>
                    <a:pt x="2530" y="501"/>
                    <a:pt x="2530" y="501"/>
                    <a:pt x="2530" y="501"/>
                  </a:cubicBezTo>
                  <a:cubicBezTo>
                    <a:pt x="2530" y="439"/>
                    <a:pt x="2530" y="439"/>
                    <a:pt x="2530" y="439"/>
                  </a:cubicBezTo>
                  <a:close/>
                  <a:moveTo>
                    <a:pt x="2530" y="564"/>
                  </a:moveTo>
                  <a:cubicBezTo>
                    <a:pt x="1742" y="564"/>
                    <a:pt x="1742" y="564"/>
                    <a:pt x="1742" y="564"/>
                  </a:cubicBezTo>
                  <a:cubicBezTo>
                    <a:pt x="1742" y="627"/>
                    <a:pt x="1742" y="627"/>
                    <a:pt x="1742" y="627"/>
                  </a:cubicBezTo>
                  <a:cubicBezTo>
                    <a:pt x="2530" y="627"/>
                    <a:pt x="2530" y="627"/>
                    <a:pt x="2530" y="627"/>
                  </a:cubicBezTo>
                  <a:cubicBezTo>
                    <a:pt x="2530" y="564"/>
                    <a:pt x="2530" y="564"/>
                    <a:pt x="2530" y="564"/>
                  </a:cubicBezTo>
                  <a:close/>
                  <a:moveTo>
                    <a:pt x="1555" y="982"/>
                  </a:moveTo>
                  <a:cubicBezTo>
                    <a:pt x="767" y="982"/>
                    <a:pt x="767" y="982"/>
                    <a:pt x="767" y="982"/>
                  </a:cubicBezTo>
                  <a:cubicBezTo>
                    <a:pt x="767" y="1044"/>
                    <a:pt x="767" y="1044"/>
                    <a:pt x="767" y="1044"/>
                  </a:cubicBezTo>
                  <a:cubicBezTo>
                    <a:pt x="1555" y="1044"/>
                    <a:pt x="1555" y="1044"/>
                    <a:pt x="1555" y="1044"/>
                  </a:cubicBezTo>
                  <a:cubicBezTo>
                    <a:pt x="1555" y="982"/>
                    <a:pt x="1555" y="982"/>
                    <a:pt x="1555" y="982"/>
                  </a:cubicBezTo>
                  <a:close/>
                  <a:moveTo>
                    <a:pt x="1555" y="1107"/>
                  </a:moveTo>
                  <a:cubicBezTo>
                    <a:pt x="767" y="1107"/>
                    <a:pt x="767" y="1107"/>
                    <a:pt x="767" y="1107"/>
                  </a:cubicBezTo>
                  <a:cubicBezTo>
                    <a:pt x="767" y="1170"/>
                    <a:pt x="767" y="1170"/>
                    <a:pt x="767" y="1170"/>
                  </a:cubicBezTo>
                  <a:cubicBezTo>
                    <a:pt x="1555" y="1170"/>
                    <a:pt x="1555" y="1170"/>
                    <a:pt x="1555" y="1170"/>
                  </a:cubicBezTo>
                  <a:cubicBezTo>
                    <a:pt x="1555" y="1107"/>
                    <a:pt x="1555" y="1107"/>
                    <a:pt x="1555" y="1107"/>
                  </a:cubicBezTo>
                  <a:close/>
                  <a:moveTo>
                    <a:pt x="1555" y="1211"/>
                  </a:moveTo>
                  <a:cubicBezTo>
                    <a:pt x="767" y="1211"/>
                    <a:pt x="767" y="1211"/>
                    <a:pt x="767" y="1211"/>
                  </a:cubicBezTo>
                  <a:cubicBezTo>
                    <a:pt x="767" y="1274"/>
                    <a:pt x="767" y="1274"/>
                    <a:pt x="767" y="1274"/>
                  </a:cubicBezTo>
                  <a:cubicBezTo>
                    <a:pt x="1555" y="1274"/>
                    <a:pt x="1555" y="1274"/>
                    <a:pt x="1555" y="1274"/>
                  </a:cubicBezTo>
                  <a:cubicBezTo>
                    <a:pt x="1555" y="1211"/>
                    <a:pt x="1555" y="1211"/>
                    <a:pt x="1555" y="1211"/>
                  </a:cubicBezTo>
                  <a:close/>
                  <a:moveTo>
                    <a:pt x="1555" y="1337"/>
                  </a:moveTo>
                  <a:cubicBezTo>
                    <a:pt x="767" y="1337"/>
                    <a:pt x="767" y="1337"/>
                    <a:pt x="767" y="1337"/>
                  </a:cubicBezTo>
                  <a:cubicBezTo>
                    <a:pt x="767" y="1399"/>
                    <a:pt x="767" y="1399"/>
                    <a:pt x="767" y="1399"/>
                  </a:cubicBezTo>
                  <a:cubicBezTo>
                    <a:pt x="1555" y="1399"/>
                    <a:pt x="1555" y="1399"/>
                    <a:pt x="1555" y="1399"/>
                  </a:cubicBezTo>
                  <a:cubicBezTo>
                    <a:pt x="1555" y="1337"/>
                    <a:pt x="1555" y="1337"/>
                    <a:pt x="1555" y="1337"/>
                  </a:cubicBezTo>
                  <a:close/>
                  <a:moveTo>
                    <a:pt x="1555" y="1462"/>
                  </a:moveTo>
                  <a:cubicBezTo>
                    <a:pt x="767" y="1462"/>
                    <a:pt x="767" y="1462"/>
                    <a:pt x="767" y="1462"/>
                  </a:cubicBezTo>
                  <a:cubicBezTo>
                    <a:pt x="767" y="1525"/>
                    <a:pt x="767" y="1525"/>
                    <a:pt x="767" y="1525"/>
                  </a:cubicBezTo>
                  <a:cubicBezTo>
                    <a:pt x="1555" y="1525"/>
                    <a:pt x="1555" y="1525"/>
                    <a:pt x="1555" y="1525"/>
                  </a:cubicBezTo>
                  <a:cubicBezTo>
                    <a:pt x="1555" y="1462"/>
                    <a:pt x="1555" y="1462"/>
                    <a:pt x="1555" y="1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2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959751" cy="1785975"/>
            <a:chOff x="2568766" y="2382227"/>
            <a:chExt cx="6959751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9700" y="2464923"/>
              <a:ext cx="4258817" cy="1513269"/>
              <a:chOff x="5059438" y="2735875"/>
              <a:chExt cx="4258817" cy="151326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73587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研究方法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59438" y="3938027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Method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03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工作步骤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473399" y="3803862"/>
            <a:ext cx="2012626" cy="93079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90800" y="2529173"/>
            <a:ext cx="1584553" cy="220548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58814" y="2635603"/>
            <a:ext cx="3551711" cy="209905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265494" y="2529173"/>
            <a:ext cx="1601005" cy="2321809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>
            <a:off x="10256061" y="2635603"/>
            <a:ext cx="1061698" cy="53645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49743" y="3666612"/>
            <a:ext cx="247312" cy="247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10918" y="4875483"/>
            <a:ext cx="451443" cy="451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698487" y="2257622"/>
            <a:ext cx="170232" cy="170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281541" y="3135840"/>
            <a:ext cx="247312" cy="247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61613" y="4065009"/>
            <a:ext cx="4282542" cy="1571946"/>
            <a:chOff x="1561613" y="4065009"/>
            <a:chExt cx="4282542" cy="1571946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3" y="4065009"/>
              <a:ext cx="4282542" cy="1571946"/>
              <a:chOff x="1561613" y="4065009"/>
              <a:chExt cx="4282542" cy="157194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1613" y="4065009"/>
                <a:ext cx="1571946" cy="15719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190869" y="4461371"/>
                <a:ext cx="265328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系统框架设计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849489" y="4435484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399" y="1952652"/>
            <a:ext cx="4232727" cy="1061545"/>
            <a:chOff x="473399" y="1952652"/>
            <a:chExt cx="4232727" cy="1061545"/>
          </a:xfrm>
        </p:grpSpPr>
        <p:grpSp>
          <p:nvGrpSpPr>
            <p:cNvPr id="3" name="组合 2"/>
            <p:cNvGrpSpPr/>
            <p:nvPr/>
          </p:nvGrpSpPr>
          <p:grpSpPr>
            <a:xfrm>
              <a:off x="473399" y="1952652"/>
              <a:ext cx="4232727" cy="1061545"/>
              <a:chOff x="473399" y="1952652"/>
              <a:chExt cx="4232727" cy="106154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644581" y="1952652"/>
                <a:ext cx="1061545" cy="1061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3399" y="2082480"/>
                <a:ext cx="306122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方案设计选型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33195" y="2221814"/>
              <a:ext cx="684317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041" y="4465495"/>
            <a:ext cx="4138267" cy="1061545"/>
            <a:chOff x="7574041" y="4465495"/>
            <a:chExt cx="4138267" cy="1061545"/>
          </a:xfrm>
        </p:grpSpPr>
        <p:grpSp>
          <p:nvGrpSpPr>
            <p:cNvPr id="4" name="组合 3"/>
            <p:cNvGrpSpPr/>
            <p:nvPr/>
          </p:nvGrpSpPr>
          <p:grpSpPr>
            <a:xfrm>
              <a:off x="7574041" y="4465495"/>
              <a:ext cx="4138267" cy="1061545"/>
              <a:chOff x="7574041" y="4465495"/>
              <a:chExt cx="4138267" cy="1061545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574041" y="4465495"/>
                <a:ext cx="1061545" cy="1061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745617" y="4654326"/>
                <a:ext cx="2966691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方案论证</a:t>
                </a:r>
                <a:endPara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7772544" y="4734657"/>
              <a:ext cx="664539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99173" y="1888055"/>
            <a:ext cx="4234979" cy="1495097"/>
            <a:chOff x="6299173" y="1888055"/>
            <a:chExt cx="4234979" cy="1495097"/>
          </a:xfrm>
        </p:grpSpPr>
        <p:grpSp>
          <p:nvGrpSpPr>
            <p:cNvPr id="5" name="组合 4"/>
            <p:cNvGrpSpPr/>
            <p:nvPr/>
          </p:nvGrpSpPr>
          <p:grpSpPr>
            <a:xfrm>
              <a:off x="6299173" y="1888055"/>
              <a:ext cx="4234979" cy="1495097"/>
              <a:chOff x="6299173" y="1888055"/>
              <a:chExt cx="4234979" cy="149509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039055" y="1888055"/>
                <a:ext cx="1495097" cy="14950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99173" y="2250389"/>
                <a:ext cx="268052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联合调试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288506" y="2220105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4327424" y="2976542"/>
            <a:ext cx="451443" cy="451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480007" y="3839287"/>
            <a:ext cx="451443" cy="451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415056" y="3462481"/>
            <a:ext cx="451443" cy="451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13774" y="4290730"/>
            <a:ext cx="341282" cy="341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843952" y="3109076"/>
            <a:ext cx="246381" cy="2463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263919" y="3971050"/>
            <a:ext cx="246381" cy="246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0415255" y="3209166"/>
            <a:ext cx="341282" cy="341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16709" y="4315480"/>
            <a:ext cx="4785389" cy="1060713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9466" y="3254767"/>
            <a:ext cx="2932632" cy="106071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40105" y="2194055"/>
            <a:ext cx="3961993" cy="106071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摄像头采集模式选择</a:t>
            </a:r>
          </a:p>
        </p:txBody>
      </p:sp>
      <p:sp>
        <p:nvSpPr>
          <p:cNvPr id="25" name="椭圆 24"/>
          <p:cNvSpPr/>
          <p:nvPr/>
        </p:nvSpPr>
        <p:spPr>
          <a:xfrm>
            <a:off x="2401926" y="3117824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2597015" y="3453085"/>
            <a:ext cx="944902" cy="6471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372565" y="2057112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2"/>
          <p:cNvSpPr txBox="1"/>
          <p:nvPr/>
        </p:nvSpPr>
        <p:spPr>
          <a:xfrm>
            <a:off x="1567653" y="2447409"/>
            <a:ext cx="9449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52742" y="4178537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5"/>
          <p:cNvSpPr txBox="1"/>
          <p:nvPr/>
        </p:nvSpPr>
        <p:spPr>
          <a:xfrm>
            <a:off x="747831" y="4568836"/>
            <a:ext cx="944902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13"/>
          <p:cNvSpPr txBox="1"/>
          <p:nvPr/>
        </p:nvSpPr>
        <p:spPr>
          <a:xfrm>
            <a:off x="3835617" y="2425449"/>
            <a:ext cx="1784798" cy="5979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FFMpeg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13"/>
          <p:cNvSpPr txBox="1"/>
          <p:nvPr/>
        </p:nvSpPr>
        <p:spPr>
          <a:xfrm>
            <a:off x="3835617" y="3486163"/>
            <a:ext cx="1784798" cy="5979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13"/>
          <p:cNvSpPr txBox="1"/>
          <p:nvPr/>
        </p:nvSpPr>
        <p:spPr>
          <a:xfrm>
            <a:off x="3162300" y="4519593"/>
            <a:ext cx="2914650" cy="6524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自行调用</a:t>
            </a: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V4L2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4"/>
          <p:cNvSpPr txBox="1"/>
          <p:nvPr/>
        </p:nvSpPr>
        <p:spPr>
          <a:xfrm>
            <a:off x="6233325" y="2278914"/>
            <a:ext cx="532020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</a:rPr>
              <a:t>FFMpeg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是一个十分强大的音视频编解码的软件。可以从上层调用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接口来完成图像读取。</a:t>
            </a:r>
            <a:endParaRPr lang="en-US" altLang="zh-CN" sz="2000" b="1" dirty="0"/>
          </a:p>
        </p:txBody>
      </p:sp>
      <p:sp>
        <p:nvSpPr>
          <p:cNvPr id="43" name="TextBox 64"/>
          <p:cNvSpPr txBox="1"/>
          <p:nvPr/>
        </p:nvSpPr>
        <p:spPr>
          <a:xfrm>
            <a:off x="6233325" y="3373464"/>
            <a:ext cx="5596725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</a:rPr>
              <a:t>OpenCv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是一个免费开源的计算机视觉库，可以用来做图像识别。同样从上层调用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</a:t>
            </a:r>
            <a:endParaRPr lang="en-US" altLang="zh-CN" sz="2000" b="1" dirty="0"/>
          </a:p>
        </p:txBody>
      </p:sp>
      <p:sp>
        <p:nvSpPr>
          <p:cNvPr id="46" name="TextBox 64"/>
          <p:cNvSpPr txBox="1"/>
          <p:nvPr/>
        </p:nvSpPr>
        <p:spPr>
          <a:xfrm>
            <a:off x="6233325" y="4519593"/>
            <a:ext cx="532020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</a:rPr>
              <a:t>自行调用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接口，而不使用其他的开源工具。需要自行对图像相关参数进行配置。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406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摄像头采集模式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TextBox 64"/>
          <p:cNvSpPr txBox="1"/>
          <p:nvPr/>
        </p:nvSpPr>
        <p:spPr>
          <a:xfrm>
            <a:off x="2118523" y="2176194"/>
            <a:ext cx="8139902" cy="2731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ts val="7080"/>
              </a:lnSpc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本次的系统设计没有涉及到较为复杂的视频编解码和图像的识别。所以就自行调用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接口来采集摄像头数据。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466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视频帧格式的选择</a:t>
            </a:r>
            <a:endParaRPr 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6439185" y="1349575"/>
            <a:ext cx="4588334" cy="1529607"/>
            <a:chOff x="6429907" y="2130364"/>
            <a:chExt cx="4450721" cy="1483731"/>
          </a:xfrm>
        </p:grpSpPr>
        <p:sp>
          <p:nvSpPr>
            <p:cNvPr id="83" name="矩形 82"/>
            <p:cNvSpPr/>
            <p:nvPr/>
          </p:nvSpPr>
          <p:spPr>
            <a:xfrm>
              <a:off x="6429907" y="2130364"/>
              <a:ext cx="1799693" cy="3321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29907" y="2449766"/>
              <a:ext cx="4450721" cy="1164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是把每一帧的数据压缩为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格式的图片。数据量相对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小很多。每一帧可作为图片保存。但相比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还差一些。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439185" y="3009982"/>
            <a:ext cx="4588334" cy="1486133"/>
            <a:chOff x="6429907" y="3578530"/>
            <a:chExt cx="4450721" cy="1441561"/>
          </a:xfrm>
        </p:grpSpPr>
        <p:sp>
          <p:nvSpPr>
            <p:cNvPr id="81" name="矩形 80"/>
            <p:cNvSpPr/>
            <p:nvPr/>
          </p:nvSpPr>
          <p:spPr>
            <a:xfrm>
              <a:off x="6429907" y="3578530"/>
              <a:ext cx="1799693" cy="3321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29907" y="3897932"/>
              <a:ext cx="4450721" cy="1122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压缩比，数据量等各项性能都很好。但是缺点是编码和解码复杂。将会占用大量的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时间，且受解码器影响。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39185" y="4648352"/>
            <a:ext cx="4588334" cy="1529607"/>
            <a:chOff x="6429907" y="5026696"/>
            <a:chExt cx="4450721" cy="1483730"/>
          </a:xfrm>
        </p:grpSpPr>
        <p:sp>
          <p:nvSpPr>
            <p:cNvPr id="79" name="矩形 78"/>
            <p:cNvSpPr/>
            <p:nvPr/>
          </p:nvSpPr>
          <p:spPr>
            <a:xfrm>
              <a:off x="6429907" y="5026696"/>
              <a:ext cx="1799693" cy="332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429907" y="5346098"/>
              <a:ext cx="4450721" cy="1164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格式是颜色的原始编码数据，数据量很大。一般不会用来作为视频数据的传输。一般会把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数据解码成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，然后显示在屏幕上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7237" y="2114379"/>
            <a:ext cx="4718233" cy="2681775"/>
            <a:chOff x="927237" y="2114379"/>
            <a:chExt cx="4718233" cy="2681775"/>
          </a:xfrm>
        </p:grpSpPr>
        <p:sp>
          <p:nvSpPr>
            <p:cNvPr id="29" name="文本框 84"/>
            <p:cNvSpPr txBox="1"/>
            <p:nvPr/>
          </p:nvSpPr>
          <p:spPr>
            <a:xfrm>
              <a:off x="4182897" y="3152604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27237" y="2114379"/>
              <a:ext cx="4718233" cy="2681775"/>
              <a:chOff x="927237" y="2114379"/>
              <a:chExt cx="4718233" cy="26817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27237" y="2114379"/>
                <a:ext cx="4718233" cy="2681775"/>
                <a:chOff x="927237" y="2114379"/>
                <a:chExt cx="4718233" cy="2681775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27237" y="2805458"/>
                  <a:ext cx="4718233" cy="1990696"/>
                  <a:chOff x="1073178" y="3171645"/>
                  <a:chExt cx="4576725" cy="1930991"/>
                </a:xfrm>
              </p:grpSpPr>
              <p:sp>
                <p:nvSpPr>
                  <p:cNvPr id="87" name="Rectangle 1"/>
                  <p:cNvSpPr/>
                  <p:nvPr/>
                </p:nvSpPr>
                <p:spPr>
                  <a:xfrm>
                    <a:off x="1073178" y="3541065"/>
                    <a:ext cx="1524000" cy="1561571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8" name="Rectangle 6"/>
                  <p:cNvSpPr/>
                  <p:nvPr/>
                </p:nvSpPr>
                <p:spPr>
                  <a:xfrm>
                    <a:off x="2601903" y="3171645"/>
                    <a:ext cx="1524000" cy="193099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9" name="Rectangle 7"/>
                  <p:cNvSpPr/>
                  <p:nvPr/>
                </p:nvSpPr>
                <p:spPr>
                  <a:xfrm>
                    <a:off x="4125903" y="4137139"/>
                    <a:ext cx="1524000" cy="9654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30" name="文本框 84"/>
                <p:cNvSpPr txBox="1"/>
                <p:nvPr/>
              </p:nvSpPr>
              <p:spPr>
                <a:xfrm>
                  <a:off x="2557502" y="2114379"/>
                  <a:ext cx="1462573" cy="49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H.264</a:t>
                  </a:r>
                </a:p>
              </p:txBody>
            </p:sp>
          </p:grpSp>
          <p:sp>
            <p:nvSpPr>
              <p:cNvPr id="31" name="文本框 84"/>
              <p:cNvSpPr txBox="1"/>
              <p:nvPr/>
            </p:nvSpPr>
            <p:spPr>
              <a:xfrm>
                <a:off x="981509" y="2688342"/>
                <a:ext cx="1462573" cy="49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MJPEG</a:t>
                </a:r>
              </a:p>
            </p:txBody>
          </p:sp>
        </p:grpSp>
      </p:grpSp>
      <p:sp>
        <p:nvSpPr>
          <p:cNvPr id="32" name="文本框 84"/>
          <p:cNvSpPr txBox="1"/>
          <p:nvPr/>
        </p:nvSpPr>
        <p:spPr>
          <a:xfrm>
            <a:off x="2503229" y="5059163"/>
            <a:ext cx="146257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7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视频帧格式的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  <p:sp>
        <p:nvSpPr>
          <p:cNvPr id="3" name="TextBox 64"/>
          <p:cNvSpPr txBox="1"/>
          <p:nvPr/>
        </p:nvSpPr>
        <p:spPr>
          <a:xfrm>
            <a:off x="2032798" y="1966644"/>
            <a:ext cx="8139902" cy="3642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ts val="7080"/>
              </a:lnSpc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在选择视频传输格式时，本应选择性能较好的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H.264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。但是由于在接收端缺少相应的解码器，所以最终还是使用了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MJPEG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来传输视频。后期可以对此进行改进。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15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层</a:t>
            </a:r>
            <a:r>
              <a:rPr lang="zh-CN" altLang="en-US" dirty="0" smtClean="0"/>
              <a:t>协议选择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518818" y="1314450"/>
            <a:ext cx="2808512" cy="4796064"/>
            <a:chOff x="3490687" y="1966559"/>
            <a:chExt cx="2452914" cy="4110239"/>
          </a:xfrm>
        </p:grpSpPr>
        <p:sp>
          <p:nvSpPr>
            <p:cNvPr id="56" name="任意多边形 55"/>
            <p:cNvSpPr/>
            <p:nvPr/>
          </p:nvSpPr>
          <p:spPr>
            <a:xfrm>
              <a:off x="3490687" y="1966559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 cap="flat">
              <a:solidFill>
                <a:schemeClr val="accent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751943" y="5249484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lvl="0" algn="ctr" defTabSz="410765" hangingPunct="0"/>
              <a:r>
                <a:rPr lang="en-US" sz="2000" b="1" dirty="0" smtClean="0">
                  <a:ea typeface="Lantinghei SC Extralight"/>
                  <a:cs typeface="Lantinghei SC Extralight"/>
                  <a:sym typeface="Lantinghei SC Extralight"/>
                </a:rPr>
                <a:t>02</a:t>
              </a:r>
              <a:endParaRPr lang="en-US" sz="2000" b="1" dirty="0">
                <a:ea typeface="Lantinghei SC Extralight"/>
                <a:cs typeface="Lantinghei SC Extralight"/>
                <a:sym typeface="Lantinghei SC Extralight"/>
              </a:endParaRPr>
            </a:p>
            <a:p>
              <a:pPr lvl="0" algn="ctr" defTabSz="410765" hangingPunct="0"/>
              <a:r>
                <a:rPr lang="en-US" sz="1400" dirty="0" smtClean="0"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lang="en-US" sz="2000" dirty="0"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0323" y="2623648"/>
              <a:ext cx="1812019" cy="1290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RTSP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实时串流协议，一般与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结合使用。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21221" y="1759406"/>
            <a:ext cx="2452914" cy="4093031"/>
            <a:chOff x="6248401" y="2017483"/>
            <a:chExt cx="2452914" cy="4093031"/>
          </a:xfrm>
        </p:grpSpPr>
        <p:sp>
          <p:nvSpPr>
            <p:cNvPr id="52" name="任意多边形 51"/>
            <p:cNvSpPr/>
            <p:nvPr/>
          </p:nvSpPr>
          <p:spPr>
            <a:xfrm>
              <a:off x="6248401" y="2017483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flat">
              <a:solidFill>
                <a:schemeClr val="accent3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509658" y="5283200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lvl="0" algn="ctr" defTabSz="410765" hangingPunct="0"/>
              <a:r>
                <a:rPr lang="en-US" sz="2000" b="1" dirty="0" smtClean="0">
                  <a:ea typeface="Lantinghei SC Extralight"/>
                  <a:cs typeface="Lantinghei SC Extralight"/>
                  <a:sym typeface="Lantinghei SC Extralight"/>
                </a:rPr>
                <a:t>03</a:t>
              </a:r>
              <a:endParaRPr lang="en-US" sz="2000" b="1" dirty="0">
                <a:ea typeface="Lantinghei SC Extralight"/>
                <a:cs typeface="Lantinghei SC Extralight"/>
                <a:sym typeface="Lantinghei SC Extralight"/>
              </a:endParaRPr>
            </a:p>
            <a:p>
              <a:pPr lvl="0" algn="ctr" defTabSz="410765" hangingPunct="0"/>
              <a:r>
                <a:rPr lang="en-US" sz="1400" dirty="0" smtClean="0"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lang="en-US" sz="2000" dirty="0"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28039" y="2506647"/>
              <a:ext cx="181201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RTMP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实时消息协议，基于</a:t>
              </a:r>
              <a:r>
                <a:rPr lang="en-US" altLang="zh-CN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。是一个不开源的协议。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65768" y="1759406"/>
            <a:ext cx="2452914" cy="4093031"/>
            <a:chOff x="1727025" y="1759406"/>
            <a:chExt cx="2452914" cy="4093031"/>
          </a:xfrm>
        </p:grpSpPr>
        <p:sp>
          <p:nvSpPr>
            <p:cNvPr id="32" name="任意多边形 31"/>
            <p:cNvSpPr/>
            <p:nvPr/>
          </p:nvSpPr>
          <p:spPr>
            <a:xfrm>
              <a:off x="1727025" y="1759406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988282" y="5025123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ctr" anchorCtr="0"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effectLst/>
                  <a:uFillTx/>
                  <a:latin typeface="+mj-lt"/>
                  <a:ea typeface="Lantinghei SC Extralight"/>
                  <a:cs typeface="Lantinghei SC Extralight"/>
                  <a:sym typeface="Lantinghei SC Extralight"/>
                </a:rPr>
                <a:t>01</a:t>
              </a:r>
            </a:p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j-lt"/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kumimoji="0" lang="en-US" sz="200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06663" y="2248570"/>
              <a:ext cx="181201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超文本传输协议，提供网页和资源的请求和提取。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应用层协议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  <p:sp>
        <p:nvSpPr>
          <p:cNvPr id="3" name="TextBox 64"/>
          <p:cNvSpPr txBox="1"/>
          <p:nvPr/>
        </p:nvSpPr>
        <p:spPr>
          <a:xfrm>
            <a:off x="1688951" y="1633157"/>
            <a:ext cx="8483749" cy="3642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ts val="7080"/>
              </a:lnSpc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在本次的系统设计中，除了必要的视频数据外，还有一些额外的控制信息。并且，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http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协议非常适合于浏览器的场景，且实现简单。所以本次设计使用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http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协议搭建服务器。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36835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42309" y="813469"/>
            <a:ext cx="10382916" cy="4404664"/>
            <a:chOff x="942309" y="528265"/>
            <a:chExt cx="10382916" cy="4404664"/>
          </a:xfrm>
        </p:grpSpPr>
        <p:grpSp>
          <p:nvGrpSpPr>
            <p:cNvPr id="7" name="组合 6"/>
            <p:cNvGrpSpPr/>
            <p:nvPr/>
          </p:nvGrpSpPr>
          <p:grpSpPr>
            <a:xfrm>
              <a:off x="942309" y="2844079"/>
              <a:ext cx="10382916" cy="2088850"/>
              <a:chOff x="486397" y="3047279"/>
              <a:chExt cx="10382916" cy="20888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6397" y="3047279"/>
                <a:ext cx="2039015" cy="2088850"/>
                <a:chOff x="486397" y="3047279"/>
                <a:chExt cx="2039015" cy="208885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002754" y="3047279"/>
                  <a:ext cx="973816" cy="973816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01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 flipH="1">
                  <a:off x="486397" y="4551354"/>
                  <a:ext cx="20390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系统概述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367649" y="3047279"/>
                <a:ext cx="1862863" cy="2088850"/>
                <a:chOff x="3606820" y="3047279"/>
                <a:chExt cx="1862863" cy="208885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008876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02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flipH="1">
                  <a:off x="3606820" y="4551354"/>
                  <a:ext cx="186286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研究内容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106025" y="3047279"/>
                <a:ext cx="1905787" cy="2088850"/>
                <a:chOff x="6584367" y="3047279"/>
                <a:chExt cx="1905787" cy="208885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7014998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03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 flipH="1">
                  <a:off x="6584367" y="4551354"/>
                  <a:ext cx="19057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研究方法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8821438" y="3047279"/>
                <a:ext cx="2047875" cy="2088850"/>
                <a:chOff x="9538952" y="3047279"/>
                <a:chExt cx="2047875" cy="208885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0021120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04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 flipH="1">
                  <a:off x="9538952" y="4551354"/>
                  <a:ext cx="20478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spc="300" noProof="0" dirty="0" smtClean="0">
                      <a:latin typeface="+mj-ea"/>
                      <a:ea typeface="+mj-ea"/>
                      <a:sym typeface="Helvetica Light"/>
                    </a:rPr>
                    <a:t>成果演示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658491" y="528265"/>
              <a:ext cx="2875018" cy="1446550"/>
              <a:chOff x="4602612" y="712780"/>
              <a:chExt cx="2875018" cy="14465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602612" y="712780"/>
                <a:ext cx="287501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4000" dirty="0">
                    <a:latin typeface="+mj-ea"/>
                    <a:ea typeface="+mj-ea"/>
                    <a:cs typeface="+mn-ea"/>
                    <a:sym typeface="+mn-lt"/>
                  </a:rPr>
                  <a:t>目录</a:t>
                </a:r>
                <a:r>
                  <a:rPr lang="zh-CN" altLang="en-US" sz="3600" dirty="0">
                    <a:latin typeface="+mj-ea"/>
                    <a:ea typeface="+mj-ea"/>
                    <a:cs typeface="+mn-ea"/>
                    <a:sym typeface="+mn-lt"/>
                  </a:rPr>
                  <a:t> </a:t>
                </a:r>
                <a:endParaRPr lang="en-US" altLang="zh-CN" sz="3600" dirty="0" smtClean="0">
                  <a:latin typeface="+mj-ea"/>
                  <a:ea typeface="+mj-ea"/>
                  <a:cs typeface="+mn-ea"/>
                  <a:sym typeface="+mn-lt"/>
                </a:endParaRPr>
              </a:p>
              <a:p>
                <a:pPr lvl="0" algn="ctr">
                  <a:defRPr/>
                </a:pPr>
                <a:r>
                  <a:rPr lang="en-US" altLang="zh-CN" sz="4800" b="1" dirty="0" smtClean="0">
                    <a:latin typeface="+mj-ea"/>
                    <a:ea typeface="+mj-ea"/>
                    <a:cs typeface="+mn-ea"/>
                    <a:sym typeface="+mn-lt"/>
                  </a:rPr>
                  <a:t>contents</a:t>
                </a:r>
                <a:endParaRPr lang="en-US" altLang="zh-CN" sz="4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657569" y="2134520"/>
                <a:ext cx="2765105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accent1"/>
                    </a:gs>
                    <a:gs pos="72000">
                      <a:schemeClr val="accent2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4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14679"/>
            <a:ext cx="6965468" cy="1807309"/>
            <a:chOff x="2568766" y="2360893"/>
            <a:chExt cx="6965468" cy="1807309"/>
          </a:xfrm>
        </p:grpSpPr>
        <p:grpSp>
          <p:nvGrpSpPr>
            <p:cNvPr id="18" name="组合 17"/>
            <p:cNvGrpSpPr/>
            <p:nvPr/>
          </p:nvGrpSpPr>
          <p:grpSpPr>
            <a:xfrm>
              <a:off x="5275417" y="2360893"/>
              <a:ext cx="4258817" cy="1574092"/>
              <a:chOff x="5065155" y="2631845"/>
              <a:chExt cx="4258817" cy="1574092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63184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成果</a:t>
                </a:r>
                <a:r>
                  <a:rPr lang="zh-CN" altLang="en-US" sz="6000" b="1" dirty="0"/>
                  <a:t>演示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65155" y="3894820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</a:rPr>
                  <a:t>Results Show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04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登</a:t>
            </a:r>
            <a:r>
              <a:rPr lang="zh-CN" altLang="en-US" dirty="0" smtClean="0"/>
              <a:t>入指南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221727" y="1129269"/>
            <a:ext cx="4350734" cy="5160657"/>
            <a:chOff x="619299" y="1205517"/>
            <a:chExt cx="4350734" cy="5160657"/>
          </a:xfrm>
        </p:grpSpPr>
        <p:sp>
          <p:nvSpPr>
            <p:cNvPr id="4" name="矩形 3"/>
            <p:cNvSpPr/>
            <p:nvPr/>
          </p:nvSpPr>
          <p:spPr>
            <a:xfrm>
              <a:off x="619299" y="1205517"/>
              <a:ext cx="31996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手机用户：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81877" y="1971288"/>
              <a:ext cx="3888156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开关，连接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SSID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remote-display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密码： </a:t>
              </a: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123456789</a:t>
              </a:r>
            </a:p>
            <a:p>
              <a:pPr>
                <a:lnSpc>
                  <a:spcPct val="150000"/>
                </a:lnSpc>
              </a:pP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081877" y="3470723"/>
              <a:ext cx="38881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、打开浏览器扫描二维码：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Picture 2" descr="C:\Users\logic-basic\Desktop\下载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82" y="4232574"/>
              <a:ext cx="2133600" cy="2133600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6344159" y="1129269"/>
            <a:ext cx="4092551" cy="3166428"/>
            <a:chOff x="6935830" y="1129269"/>
            <a:chExt cx="4092551" cy="3166428"/>
          </a:xfrm>
        </p:grpSpPr>
        <p:sp>
          <p:nvSpPr>
            <p:cNvPr id="10" name="矩形 9"/>
            <p:cNvSpPr/>
            <p:nvPr/>
          </p:nvSpPr>
          <p:spPr>
            <a:xfrm>
              <a:off x="6935830" y="1129269"/>
              <a:ext cx="31996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电脑用户：</a:t>
              </a:r>
              <a:endParaRPr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7140225" y="2047439"/>
              <a:ext cx="388815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、确保网线接入交换机</a:t>
              </a:r>
              <a:r>
                <a:rPr lang="zh-CN" altLang="en-US" sz="20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140225" y="2818369"/>
              <a:ext cx="388815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、打开浏览器。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输入地址：   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222.24.12.178:8080/</a:t>
              </a:r>
              <a:endPara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8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存在的不足与展望</a:t>
            </a:r>
            <a:endParaRPr 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1977773" y="1951932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3">
              <a:lumMod val="50000"/>
            </a:scheme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可升级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29492" y="2797373"/>
            <a:ext cx="433099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目前系统使用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MJPE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格式进行压缩，压缩的程度和数据量的大小都还不够好。那么之后可以继续研究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在浏览器端的解码方案。如果可以升级为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H.264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压缩。那么效果会好很多。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301700" y="1951933"/>
            <a:ext cx="2169886" cy="664029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10765" hangingPunct="0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98519" y="2797374"/>
            <a:ext cx="456988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目前的系统只是做了一个视频的传输，那么之后可以继续在系统中增加图像识别模块，比如使用</a:t>
            </a:r>
            <a:r>
              <a:rPr lang="en-US" altLang="zh-CN" sz="2000" b="1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20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对图像进行处理、分割。那么整个系统的可实用性将进一步增强。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7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027" y="2502965"/>
            <a:ext cx="7961947" cy="1852070"/>
            <a:chOff x="2115027" y="2921169"/>
            <a:chExt cx="7961947" cy="1852070"/>
          </a:xfrm>
        </p:grpSpPr>
        <p:sp>
          <p:nvSpPr>
            <p:cNvPr id="3" name="矩形 2"/>
            <p:cNvSpPr/>
            <p:nvPr/>
          </p:nvSpPr>
          <p:spPr>
            <a:xfrm>
              <a:off x="2115027" y="2921169"/>
              <a:ext cx="79619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6000" b="1" dirty="0" smtClean="0">
                  <a:latin typeface="微软雅黑"/>
                </a:rPr>
                <a:t>请各位老师批评指正！</a:t>
              </a:r>
              <a:endParaRPr lang="zh-CN" altLang="en-US" sz="6000" b="1" dirty="0">
                <a:latin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3874878" y="4250019"/>
              <a:ext cx="444224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：党家翮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20886" y="2536013"/>
            <a:ext cx="6965468" cy="1785975"/>
            <a:chOff x="2568766" y="2382227"/>
            <a:chExt cx="6965468" cy="1785975"/>
          </a:xfrm>
        </p:grpSpPr>
        <p:grpSp>
          <p:nvGrpSpPr>
            <p:cNvPr id="5" name="组合 4"/>
            <p:cNvGrpSpPr/>
            <p:nvPr/>
          </p:nvGrpSpPr>
          <p:grpSpPr>
            <a:xfrm>
              <a:off x="5275417" y="2458427"/>
              <a:ext cx="4258817" cy="1478507"/>
              <a:chOff x="5065155" y="2729379"/>
              <a:chExt cx="4258817" cy="147850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065155" y="2729379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6000" b="1" dirty="0"/>
                  <a:t>系统概述</a:t>
                </a:r>
                <a:endParaRPr lang="zh-CN" altLang="en-US" sz="6000" b="1" spc="300" dirty="0">
                  <a:latin typeface="+mj-ea"/>
                  <a:sym typeface="Helvetica Ligh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65155" y="3896769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System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  <a:ea typeface="+mj-ea"/>
                  </a:rPr>
                  <a:t>summary</a:t>
                </a:r>
                <a:endParaRPr lang="zh-CN" altLang="en-US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3" name="文本框 2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01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2511565" cy="5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功能</a:t>
            </a:r>
            <a:r>
              <a:rPr lang="zh-CN" altLang="en-US" dirty="0" smtClean="0"/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5314" y="2064823"/>
            <a:ext cx="2169723" cy="2951449"/>
            <a:chOff x="1505100" y="2051944"/>
            <a:chExt cx="2169723" cy="2951449"/>
          </a:xfrm>
        </p:grpSpPr>
        <p:sp>
          <p:nvSpPr>
            <p:cNvPr id="27" name="矩形 26"/>
            <p:cNvSpPr/>
            <p:nvPr/>
          </p:nvSpPr>
          <p:spPr>
            <a:xfrm>
              <a:off x="1505100" y="3997605"/>
              <a:ext cx="2169723" cy="100578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使用网络对视频进行传输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50976" y="2888676"/>
              <a:ext cx="877973" cy="884698"/>
              <a:chOff x="4945019" y="2717222"/>
              <a:chExt cx="877973" cy="88469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45019" y="2717222"/>
                <a:ext cx="877973" cy="884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5"/>
              <p:cNvSpPr>
                <a:spLocks noChangeAspect="1" noEditPoints="1"/>
              </p:cNvSpPr>
              <p:nvPr/>
            </p:nvSpPr>
            <p:spPr bwMode="auto">
              <a:xfrm>
                <a:off x="5174455" y="2953901"/>
                <a:ext cx="419100" cy="411339"/>
              </a:xfrm>
              <a:custGeom>
                <a:avLst/>
                <a:gdLst>
                  <a:gd name="T0" fmla="*/ 3068 w 3347"/>
                  <a:gd name="T1" fmla="*/ 209 h 3277"/>
                  <a:gd name="T2" fmla="*/ 2649 w 3347"/>
                  <a:gd name="T3" fmla="*/ 209 h 3277"/>
                  <a:gd name="T4" fmla="*/ 2649 w 3347"/>
                  <a:gd name="T5" fmla="*/ 0 h 3277"/>
                  <a:gd name="T6" fmla="*/ 697 w 3347"/>
                  <a:gd name="T7" fmla="*/ 0 h 3277"/>
                  <a:gd name="T8" fmla="*/ 697 w 3347"/>
                  <a:gd name="T9" fmla="*/ 209 h 3277"/>
                  <a:gd name="T10" fmla="*/ 279 w 3347"/>
                  <a:gd name="T11" fmla="*/ 209 h 3277"/>
                  <a:gd name="T12" fmla="*/ 279 w 3347"/>
                  <a:gd name="T13" fmla="*/ 0 h 3277"/>
                  <a:gd name="T14" fmla="*/ 0 w 3347"/>
                  <a:gd name="T15" fmla="*/ 232 h 3277"/>
                  <a:gd name="T16" fmla="*/ 0 w 3347"/>
                  <a:gd name="T17" fmla="*/ 3045 h 3277"/>
                  <a:gd name="T18" fmla="*/ 279 w 3347"/>
                  <a:gd name="T19" fmla="*/ 3277 h 3277"/>
                  <a:gd name="T20" fmla="*/ 279 w 3347"/>
                  <a:gd name="T21" fmla="*/ 3068 h 3277"/>
                  <a:gd name="T22" fmla="*/ 697 w 3347"/>
                  <a:gd name="T23" fmla="*/ 3068 h 3277"/>
                  <a:gd name="T24" fmla="*/ 697 w 3347"/>
                  <a:gd name="T25" fmla="*/ 3277 h 3277"/>
                  <a:gd name="T26" fmla="*/ 2649 w 3347"/>
                  <a:gd name="T27" fmla="*/ 3277 h 3277"/>
                  <a:gd name="T28" fmla="*/ 2649 w 3347"/>
                  <a:gd name="T29" fmla="*/ 3068 h 3277"/>
                  <a:gd name="T30" fmla="*/ 3068 w 3347"/>
                  <a:gd name="T31" fmla="*/ 3068 h 3277"/>
                  <a:gd name="T32" fmla="*/ 3068 w 3347"/>
                  <a:gd name="T33" fmla="*/ 3277 h 3277"/>
                  <a:gd name="T34" fmla="*/ 3347 w 3347"/>
                  <a:gd name="T35" fmla="*/ 3045 h 3277"/>
                  <a:gd name="T36" fmla="*/ 3347 w 3347"/>
                  <a:gd name="T37" fmla="*/ 232 h 3277"/>
                  <a:gd name="T38" fmla="*/ 3068 w 3347"/>
                  <a:gd name="T39" fmla="*/ 0 h 3277"/>
                  <a:gd name="T40" fmla="*/ 3068 w 3347"/>
                  <a:gd name="T41" fmla="*/ 209 h 3277"/>
                  <a:gd name="T42" fmla="*/ 279 w 3347"/>
                  <a:gd name="T43" fmla="*/ 2231 h 3277"/>
                  <a:gd name="T44" fmla="*/ 697 w 3347"/>
                  <a:gd name="T45" fmla="*/ 2231 h 3277"/>
                  <a:gd name="T46" fmla="*/ 697 w 3347"/>
                  <a:gd name="T47" fmla="*/ 2649 h 3277"/>
                  <a:gd name="T48" fmla="*/ 279 w 3347"/>
                  <a:gd name="T49" fmla="*/ 2649 h 3277"/>
                  <a:gd name="T50" fmla="*/ 279 w 3347"/>
                  <a:gd name="T51" fmla="*/ 2231 h 3277"/>
                  <a:gd name="T52" fmla="*/ 2649 w 3347"/>
                  <a:gd name="T53" fmla="*/ 2231 h 3277"/>
                  <a:gd name="T54" fmla="*/ 3068 w 3347"/>
                  <a:gd name="T55" fmla="*/ 2231 h 3277"/>
                  <a:gd name="T56" fmla="*/ 3068 w 3347"/>
                  <a:gd name="T57" fmla="*/ 2649 h 3277"/>
                  <a:gd name="T58" fmla="*/ 2649 w 3347"/>
                  <a:gd name="T59" fmla="*/ 2649 h 3277"/>
                  <a:gd name="T60" fmla="*/ 2649 w 3347"/>
                  <a:gd name="T61" fmla="*/ 2231 h 3277"/>
                  <a:gd name="T62" fmla="*/ 279 w 3347"/>
                  <a:gd name="T63" fmla="*/ 1394 h 3277"/>
                  <a:gd name="T64" fmla="*/ 697 w 3347"/>
                  <a:gd name="T65" fmla="*/ 1394 h 3277"/>
                  <a:gd name="T66" fmla="*/ 697 w 3347"/>
                  <a:gd name="T67" fmla="*/ 1813 h 3277"/>
                  <a:gd name="T68" fmla="*/ 279 w 3347"/>
                  <a:gd name="T69" fmla="*/ 1813 h 3277"/>
                  <a:gd name="T70" fmla="*/ 279 w 3347"/>
                  <a:gd name="T71" fmla="*/ 1394 h 3277"/>
                  <a:gd name="T72" fmla="*/ 2649 w 3347"/>
                  <a:gd name="T73" fmla="*/ 1394 h 3277"/>
                  <a:gd name="T74" fmla="*/ 3068 w 3347"/>
                  <a:gd name="T75" fmla="*/ 1394 h 3277"/>
                  <a:gd name="T76" fmla="*/ 3068 w 3347"/>
                  <a:gd name="T77" fmla="*/ 1813 h 3277"/>
                  <a:gd name="T78" fmla="*/ 2649 w 3347"/>
                  <a:gd name="T79" fmla="*/ 1813 h 3277"/>
                  <a:gd name="T80" fmla="*/ 2649 w 3347"/>
                  <a:gd name="T81" fmla="*/ 1394 h 3277"/>
                  <a:gd name="T82" fmla="*/ 279 w 3347"/>
                  <a:gd name="T83" fmla="*/ 558 h 3277"/>
                  <a:gd name="T84" fmla="*/ 697 w 3347"/>
                  <a:gd name="T85" fmla="*/ 558 h 3277"/>
                  <a:gd name="T86" fmla="*/ 697 w 3347"/>
                  <a:gd name="T87" fmla="*/ 976 h 3277"/>
                  <a:gd name="T88" fmla="*/ 279 w 3347"/>
                  <a:gd name="T89" fmla="*/ 976 h 3277"/>
                  <a:gd name="T90" fmla="*/ 279 w 3347"/>
                  <a:gd name="T91" fmla="*/ 558 h 3277"/>
                  <a:gd name="T92" fmla="*/ 2649 w 3347"/>
                  <a:gd name="T93" fmla="*/ 558 h 3277"/>
                  <a:gd name="T94" fmla="*/ 3068 w 3347"/>
                  <a:gd name="T95" fmla="*/ 558 h 3277"/>
                  <a:gd name="T96" fmla="*/ 3068 w 3347"/>
                  <a:gd name="T97" fmla="*/ 976 h 3277"/>
                  <a:gd name="T98" fmla="*/ 2649 w 3347"/>
                  <a:gd name="T99" fmla="*/ 976 h 3277"/>
                  <a:gd name="T100" fmla="*/ 2649 w 3347"/>
                  <a:gd name="T101" fmla="*/ 558 h 3277"/>
                  <a:gd name="T102" fmla="*/ 1185 w 3347"/>
                  <a:gd name="T103" fmla="*/ 2317 h 3277"/>
                  <a:gd name="T104" fmla="*/ 1185 w 3347"/>
                  <a:gd name="T105" fmla="*/ 993 h 3277"/>
                  <a:gd name="T106" fmla="*/ 2322 w 3347"/>
                  <a:gd name="T107" fmla="*/ 1655 h 3277"/>
                  <a:gd name="T108" fmla="*/ 1185 w 3347"/>
                  <a:gd name="T109" fmla="*/ 2317 h 3277"/>
                  <a:gd name="T110" fmla="*/ 1185 w 3347"/>
                  <a:gd name="T111" fmla="*/ 2317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47" h="3277">
                    <a:moveTo>
                      <a:pt x="3068" y="209"/>
                    </a:moveTo>
                    <a:cubicBezTo>
                      <a:pt x="2649" y="209"/>
                      <a:pt x="2649" y="209"/>
                      <a:pt x="2649" y="209"/>
                    </a:cubicBezTo>
                    <a:cubicBezTo>
                      <a:pt x="2649" y="0"/>
                      <a:pt x="2649" y="0"/>
                      <a:pt x="2649" y="0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7" y="209"/>
                      <a:pt x="697" y="209"/>
                      <a:pt x="697" y="209"/>
                    </a:cubicBezTo>
                    <a:cubicBezTo>
                      <a:pt x="279" y="209"/>
                      <a:pt x="279" y="209"/>
                      <a:pt x="279" y="20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169" y="1"/>
                      <a:pt x="0" y="102"/>
                      <a:pt x="0" y="232"/>
                    </a:cubicBezTo>
                    <a:cubicBezTo>
                      <a:pt x="0" y="3045"/>
                      <a:pt x="0" y="3045"/>
                      <a:pt x="0" y="3045"/>
                    </a:cubicBezTo>
                    <a:cubicBezTo>
                      <a:pt x="0" y="3175"/>
                      <a:pt x="99" y="3276"/>
                      <a:pt x="279" y="3277"/>
                    </a:cubicBezTo>
                    <a:cubicBezTo>
                      <a:pt x="279" y="3068"/>
                      <a:pt x="279" y="3068"/>
                      <a:pt x="279" y="3068"/>
                    </a:cubicBezTo>
                    <a:cubicBezTo>
                      <a:pt x="697" y="3068"/>
                      <a:pt x="697" y="3068"/>
                      <a:pt x="697" y="3068"/>
                    </a:cubicBezTo>
                    <a:cubicBezTo>
                      <a:pt x="697" y="3277"/>
                      <a:pt x="697" y="3277"/>
                      <a:pt x="697" y="3277"/>
                    </a:cubicBezTo>
                    <a:cubicBezTo>
                      <a:pt x="2649" y="3277"/>
                      <a:pt x="2649" y="3277"/>
                      <a:pt x="2649" y="3277"/>
                    </a:cubicBezTo>
                    <a:cubicBezTo>
                      <a:pt x="2649" y="3068"/>
                      <a:pt x="2649" y="3068"/>
                      <a:pt x="2649" y="3068"/>
                    </a:cubicBezTo>
                    <a:cubicBezTo>
                      <a:pt x="3068" y="3068"/>
                      <a:pt x="3068" y="3068"/>
                      <a:pt x="3068" y="3068"/>
                    </a:cubicBezTo>
                    <a:cubicBezTo>
                      <a:pt x="3068" y="3277"/>
                      <a:pt x="3068" y="3277"/>
                      <a:pt x="3068" y="3277"/>
                    </a:cubicBezTo>
                    <a:cubicBezTo>
                      <a:pt x="3177" y="3276"/>
                      <a:pt x="3347" y="3175"/>
                      <a:pt x="3347" y="3045"/>
                    </a:cubicBezTo>
                    <a:cubicBezTo>
                      <a:pt x="3347" y="232"/>
                      <a:pt x="3347" y="232"/>
                      <a:pt x="3347" y="232"/>
                    </a:cubicBezTo>
                    <a:cubicBezTo>
                      <a:pt x="3347" y="102"/>
                      <a:pt x="3177" y="1"/>
                      <a:pt x="3068" y="0"/>
                    </a:cubicBezTo>
                    <a:cubicBezTo>
                      <a:pt x="3068" y="209"/>
                      <a:pt x="3068" y="209"/>
                      <a:pt x="3068" y="209"/>
                    </a:cubicBezTo>
                    <a:close/>
                    <a:moveTo>
                      <a:pt x="279" y="2231"/>
                    </a:moveTo>
                    <a:cubicBezTo>
                      <a:pt x="697" y="2231"/>
                      <a:pt x="697" y="2231"/>
                      <a:pt x="697" y="2231"/>
                    </a:cubicBezTo>
                    <a:cubicBezTo>
                      <a:pt x="697" y="2649"/>
                      <a:pt x="697" y="2649"/>
                      <a:pt x="697" y="2649"/>
                    </a:cubicBezTo>
                    <a:cubicBezTo>
                      <a:pt x="279" y="2649"/>
                      <a:pt x="279" y="2649"/>
                      <a:pt x="279" y="2649"/>
                    </a:cubicBezTo>
                    <a:cubicBezTo>
                      <a:pt x="279" y="2231"/>
                      <a:pt x="279" y="2231"/>
                      <a:pt x="279" y="2231"/>
                    </a:cubicBezTo>
                    <a:close/>
                    <a:moveTo>
                      <a:pt x="2649" y="2231"/>
                    </a:moveTo>
                    <a:cubicBezTo>
                      <a:pt x="3068" y="2231"/>
                      <a:pt x="3068" y="2231"/>
                      <a:pt x="3068" y="2231"/>
                    </a:cubicBezTo>
                    <a:cubicBezTo>
                      <a:pt x="3068" y="2649"/>
                      <a:pt x="3068" y="2649"/>
                      <a:pt x="3068" y="2649"/>
                    </a:cubicBezTo>
                    <a:cubicBezTo>
                      <a:pt x="2649" y="2649"/>
                      <a:pt x="2649" y="2649"/>
                      <a:pt x="2649" y="2649"/>
                    </a:cubicBezTo>
                    <a:cubicBezTo>
                      <a:pt x="2649" y="2231"/>
                      <a:pt x="2649" y="2231"/>
                      <a:pt x="2649" y="2231"/>
                    </a:cubicBezTo>
                    <a:close/>
                    <a:moveTo>
                      <a:pt x="279" y="1394"/>
                    </a:moveTo>
                    <a:cubicBezTo>
                      <a:pt x="697" y="1394"/>
                      <a:pt x="697" y="1394"/>
                      <a:pt x="697" y="1394"/>
                    </a:cubicBezTo>
                    <a:cubicBezTo>
                      <a:pt x="697" y="1813"/>
                      <a:pt x="697" y="1813"/>
                      <a:pt x="697" y="1813"/>
                    </a:cubicBezTo>
                    <a:cubicBezTo>
                      <a:pt x="279" y="1813"/>
                      <a:pt x="279" y="1813"/>
                      <a:pt x="279" y="1813"/>
                    </a:cubicBezTo>
                    <a:cubicBezTo>
                      <a:pt x="279" y="1394"/>
                      <a:pt x="279" y="1394"/>
                      <a:pt x="279" y="1394"/>
                    </a:cubicBezTo>
                    <a:close/>
                    <a:moveTo>
                      <a:pt x="2649" y="1394"/>
                    </a:moveTo>
                    <a:cubicBezTo>
                      <a:pt x="3068" y="1394"/>
                      <a:pt x="3068" y="1394"/>
                      <a:pt x="3068" y="1394"/>
                    </a:cubicBezTo>
                    <a:cubicBezTo>
                      <a:pt x="3068" y="1813"/>
                      <a:pt x="3068" y="1813"/>
                      <a:pt x="3068" y="1813"/>
                    </a:cubicBezTo>
                    <a:cubicBezTo>
                      <a:pt x="2649" y="1813"/>
                      <a:pt x="2649" y="1813"/>
                      <a:pt x="2649" y="1813"/>
                    </a:cubicBezTo>
                    <a:cubicBezTo>
                      <a:pt x="2649" y="1394"/>
                      <a:pt x="2649" y="1394"/>
                      <a:pt x="2649" y="1394"/>
                    </a:cubicBezTo>
                    <a:close/>
                    <a:moveTo>
                      <a:pt x="279" y="558"/>
                    </a:moveTo>
                    <a:cubicBezTo>
                      <a:pt x="697" y="558"/>
                      <a:pt x="697" y="558"/>
                      <a:pt x="697" y="558"/>
                    </a:cubicBezTo>
                    <a:cubicBezTo>
                      <a:pt x="697" y="976"/>
                      <a:pt x="697" y="976"/>
                      <a:pt x="697" y="976"/>
                    </a:cubicBezTo>
                    <a:cubicBezTo>
                      <a:pt x="279" y="976"/>
                      <a:pt x="279" y="976"/>
                      <a:pt x="279" y="976"/>
                    </a:cubicBezTo>
                    <a:cubicBezTo>
                      <a:pt x="279" y="558"/>
                      <a:pt x="279" y="558"/>
                      <a:pt x="279" y="558"/>
                    </a:cubicBezTo>
                    <a:close/>
                    <a:moveTo>
                      <a:pt x="2649" y="558"/>
                    </a:moveTo>
                    <a:cubicBezTo>
                      <a:pt x="3068" y="558"/>
                      <a:pt x="3068" y="558"/>
                      <a:pt x="3068" y="558"/>
                    </a:cubicBezTo>
                    <a:cubicBezTo>
                      <a:pt x="3068" y="976"/>
                      <a:pt x="3068" y="976"/>
                      <a:pt x="3068" y="976"/>
                    </a:cubicBezTo>
                    <a:cubicBezTo>
                      <a:pt x="2649" y="976"/>
                      <a:pt x="2649" y="976"/>
                      <a:pt x="2649" y="976"/>
                    </a:cubicBezTo>
                    <a:cubicBezTo>
                      <a:pt x="2649" y="558"/>
                      <a:pt x="2649" y="558"/>
                      <a:pt x="2649" y="558"/>
                    </a:cubicBezTo>
                    <a:close/>
                    <a:moveTo>
                      <a:pt x="1185" y="2317"/>
                    </a:moveTo>
                    <a:cubicBezTo>
                      <a:pt x="1185" y="993"/>
                      <a:pt x="1185" y="993"/>
                      <a:pt x="1185" y="993"/>
                    </a:cubicBezTo>
                    <a:cubicBezTo>
                      <a:pt x="2322" y="1655"/>
                      <a:pt x="2322" y="1655"/>
                      <a:pt x="2322" y="1655"/>
                    </a:cubicBezTo>
                    <a:cubicBezTo>
                      <a:pt x="1185" y="2317"/>
                      <a:pt x="1185" y="2317"/>
                      <a:pt x="1185" y="2317"/>
                    </a:cubicBezTo>
                    <a:cubicBezTo>
                      <a:pt x="1185" y="2317"/>
                      <a:pt x="1185" y="2317"/>
                      <a:pt x="1185" y="23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676890" y="205194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8321" y="2069994"/>
            <a:ext cx="2169723" cy="2974853"/>
            <a:chOff x="4263287" y="2060969"/>
            <a:chExt cx="2169723" cy="2974853"/>
          </a:xfrm>
        </p:grpSpPr>
        <p:grpSp>
          <p:nvGrpSpPr>
            <p:cNvPr id="6" name="组合 5"/>
            <p:cNvGrpSpPr/>
            <p:nvPr/>
          </p:nvGrpSpPr>
          <p:grpSpPr>
            <a:xfrm>
              <a:off x="4908563" y="2897701"/>
              <a:ext cx="877973" cy="884698"/>
              <a:chOff x="2123455" y="2655338"/>
              <a:chExt cx="877973" cy="88469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23455" y="2655338"/>
                <a:ext cx="877973" cy="884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2316567" y="2885995"/>
                <a:ext cx="491748" cy="423383"/>
                <a:chOff x="7970415" y="1262923"/>
                <a:chExt cx="551638" cy="474947"/>
              </a:xfrm>
              <a:solidFill>
                <a:schemeClr val="tx1"/>
              </a:solidFill>
            </p:grpSpPr>
            <p:sp>
              <p:nvSpPr>
                <p:cNvPr id="22" name="Freeform 294"/>
                <p:cNvSpPr>
                  <a:spLocks noEditPoints="1"/>
                </p:cNvSpPr>
                <p:nvPr/>
              </p:nvSpPr>
              <p:spPr bwMode="auto">
                <a:xfrm>
                  <a:off x="7970415" y="1262923"/>
                  <a:ext cx="551638" cy="474947"/>
                </a:xfrm>
                <a:custGeom>
                  <a:avLst/>
                  <a:gdLst>
                    <a:gd name="T0" fmla="*/ 224 w 261"/>
                    <a:gd name="T1" fmla="*/ 22 h 225"/>
                    <a:gd name="T2" fmla="*/ 224 w 261"/>
                    <a:gd name="T3" fmla="*/ 15 h 225"/>
                    <a:gd name="T4" fmla="*/ 192 w 261"/>
                    <a:gd name="T5" fmla="*/ 0 h 225"/>
                    <a:gd name="T6" fmla="*/ 159 w 261"/>
                    <a:gd name="T7" fmla="*/ 15 h 225"/>
                    <a:gd name="T8" fmla="*/ 159 w 261"/>
                    <a:gd name="T9" fmla="*/ 22 h 225"/>
                    <a:gd name="T10" fmla="*/ 36 w 261"/>
                    <a:gd name="T11" fmla="*/ 22 h 225"/>
                    <a:gd name="T12" fmla="*/ 0 w 261"/>
                    <a:gd name="T13" fmla="*/ 58 h 225"/>
                    <a:gd name="T14" fmla="*/ 0 w 261"/>
                    <a:gd name="T15" fmla="*/ 188 h 225"/>
                    <a:gd name="T16" fmla="*/ 36 w 261"/>
                    <a:gd name="T17" fmla="*/ 225 h 225"/>
                    <a:gd name="T18" fmla="*/ 224 w 261"/>
                    <a:gd name="T19" fmla="*/ 225 h 225"/>
                    <a:gd name="T20" fmla="*/ 261 w 261"/>
                    <a:gd name="T21" fmla="*/ 188 h 225"/>
                    <a:gd name="T22" fmla="*/ 261 w 261"/>
                    <a:gd name="T23" fmla="*/ 58 h 225"/>
                    <a:gd name="T24" fmla="*/ 224 w 261"/>
                    <a:gd name="T25" fmla="*/ 22 h 225"/>
                    <a:gd name="T26" fmla="*/ 239 w 261"/>
                    <a:gd name="T27" fmla="*/ 188 h 225"/>
                    <a:gd name="T28" fmla="*/ 224 w 261"/>
                    <a:gd name="T29" fmla="*/ 203 h 225"/>
                    <a:gd name="T30" fmla="*/ 36 w 261"/>
                    <a:gd name="T31" fmla="*/ 203 h 225"/>
                    <a:gd name="T32" fmla="*/ 22 w 261"/>
                    <a:gd name="T33" fmla="*/ 188 h 225"/>
                    <a:gd name="T34" fmla="*/ 22 w 261"/>
                    <a:gd name="T35" fmla="*/ 58 h 225"/>
                    <a:gd name="T36" fmla="*/ 36 w 261"/>
                    <a:gd name="T37" fmla="*/ 44 h 225"/>
                    <a:gd name="T38" fmla="*/ 224 w 261"/>
                    <a:gd name="T39" fmla="*/ 44 h 225"/>
                    <a:gd name="T40" fmla="*/ 239 w 261"/>
                    <a:gd name="T41" fmla="*/ 58 h 225"/>
                    <a:gd name="T42" fmla="*/ 239 w 261"/>
                    <a:gd name="T43" fmla="*/ 188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1" h="225">
                      <a:moveTo>
                        <a:pt x="224" y="22"/>
                      </a:moveTo>
                      <a:cubicBezTo>
                        <a:pt x="224" y="15"/>
                        <a:pt x="224" y="15"/>
                        <a:pt x="224" y="15"/>
                      </a:cubicBezTo>
                      <a:cubicBezTo>
                        <a:pt x="224" y="7"/>
                        <a:pt x="210" y="0"/>
                        <a:pt x="192" y="0"/>
                      </a:cubicBezTo>
                      <a:cubicBezTo>
                        <a:pt x="174" y="0"/>
                        <a:pt x="159" y="7"/>
                        <a:pt x="159" y="15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16" y="22"/>
                        <a:pt x="0" y="38"/>
                        <a:pt x="0" y="5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8"/>
                        <a:pt x="16" y="225"/>
                        <a:pt x="36" y="225"/>
                      </a:cubicBezTo>
                      <a:cubicBezTo>
                        <a:pt x="224" y="225"/>
                        <a:pt x="224" y="225"/>
                        <a:pt x="224" y="225"/>
                      </a:cubicBezTo>
                      <a:cubicBezTo>
                        <a:pt x="244" y="225"/>
                        <a:pt x="261" y="208"/>
                        <a:pt x="261" y="188"/>
                      </a:cubicBezTo>
                      <a:cubicBezTo>
                        <a:pt x="261" y="58"/>
                        <a:pt x="261" y="58"/>
                        <a:pt x="261" y="58"/>
                      </a:cubicBezTo>
                      <a:cubicBezTo>
                        <a:pt x="261" y="38"/>
                        <a:pt x="244" y="22"/>
                        <a:pt x="224" y="22"/>
                      </a:cubicBezTo>
                      <a:close/>
                      <a:moveTo>
                        <a:pt x="239" y="188"/>
                      </a:moveTo>
                      <a:cubicBezTo>
                        <a:pt x="239" y="196"/>
                        <a:pt x="232" y="203"/>
                        <a:pt x="224" y="203"/>
                      </a:cubicBezTo>
                      <a:cubicBezTo>
                        <a:pt x="36" y="203"/>
                        <a:pt x="36" y="203"/>
                        <a:pt x="36" y="203"/>
                      </a:cubicBezTo>
                      <a:cubicBezTo>
                        <a:pt x="28" y="203"/>
                        <a:pt x="22" y="196"/>
                        <a:pt x="22" y="188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50"/>
                        <a:pt x="28" y="44"/>
                        <a:pt x="36" y="44"/>
                      </a:cubicBezTo>
                      <a:cubicBezTo>
                        <a:pt x="224" y="44"/>
                        <a:pt x="224" y="44"/>
                        <a:pt x="224" y="44"/>
                      </a:cubicBezTo>
                      <a:cubicBezTo>
                        <a:pt x="232" y="44"/>
                        <a:pt x="239" y="50"/>
                        <a:pt x="239" y="58"/>
                      </a:cubicBezTo>
                      <a:lnTo>
                        <a:pt x="239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295"/>
                <p:cNvSpPr>
                  <a:spLocks noEditPoints="1"/>
                </p:cNvSpPr>
                <p:nvPr/>
              </p:nvSpPr>
              <p:spPr bwMode="auto">
                <a:xfrm>
                  <a:off x="8117070" y="1393433"/>
                  <a:ext cx="259674" cy="259674"/>
                </a:xfrm>
                <a:custGeom>
                  <a:avLst/>
                  <a:gdLst>
                    <a:gd name="T0" fmla="*/ 61 w 123"/>
                    <a:gd name="T1" fmla="*/ 0 h 123"/>
                    <a:gd name="T2" fmla="*/ 0 w 123"/>
                    <a:gd name="T3" fmla="*/ 61 h 123"/>
                    <a:gd name="T4" fmla="*/ 61 w 123"/>
                    <a:gd name="T5" fmla="*/ 123 h 123"/>
                    <a:gd name="T6" fmla="*/ 123 w 123"/>
                    <a:gd name="T7" fmla="*/ 61 h 123"/>
                    <a:gd name="T8" fmla="*/ 61 w 123"/>
                    <a:gd name="T9" fmla="*/ 0 h 123"/>
                    <a:gd name="T10" fmla="*/ 61 w 123"/>
                    <a:gd name="T11" fmla="*/ 101 h 123"/>
                    <a:gd name="T12" fmla="*/ 21 w 123"/>
                    <a:gd name="T13" fmla="*/ 61 h 123"/>
                    <a:gd name="T14" fmla="*/ 61 w 123"/>
                    <a:gd name="T15" fmla="*/ 21 h 123"/>
                    <a:gd name="T16" fmla="*/ 101 w 123"/>
                    <a:gd name="T17" fmla="*/ 61 h 123"/>
                    <a:gd name="T18" fmla="*/ 61 w 123"/>
                    <a:gd name="T19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3"/>
                        <a:pt x="61" y="123"/>
                      </a:cubicBezTo>
                      <a:cubicBezTo>
                        <a:pt x="95" y="123"/>
                        <a:pt x="123" y="95"/>
                        <a:pt x="123" y="61"/>
                      </a:cubicBezTo>
                      <a:cubicBezTo>
                        <a:pt x="123" y="27"/>
                        <a:pt x="95" y="0"/>
                        <a:pt x="61" y="0"/>
                      </a:cubicBezTo>
                      <a:close/>
                      <a:moveTo>
                        <a:pt x="61" y="101"/>
                      </a:moveTo>
                      <a:cubicBezTo>
                        <a:pt x="39" y="101"/>
                        <a:pt x="21" y="83"/>
                        <a:pt x="21" y="61"/>
                      </a:cubicBezTo>
                      <a:cubicBezTo>
                        <a:pt x="21" y="39"/>
                        <a:pt x="39" y="21"/>
                        <a:pt x="61" y="21"/>
                      </a:cubicBezTo>
                      <a:cubicBezTo>
                        <a:pt x="83" y="21"/>
                        <a:pt x="101" y="39"/>
                        <a:pt x="101" y="61"/>
                      </a:cubicBezTo>
                      <a:cubicBezTo>
                        <a:pt x="101" y="83"/>
                        <a:pt x="83" y="101"/>
                        <a:pt x="6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4434480" y="2060969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63287" y="3983226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嵌入式开发板和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1993" y="2069994"/>
            <a:ext cx="2169723" cy="2974853"/>
            <a:chOff x="6348193" y="2069994"/>
            <a:chExt cx="2169723" cy="2974853"/>
          </a:xfrm>
        </p:grpSpPr>
        <p:grpSp>
          <p:nvGrpSpPr>
            <p:cNvPr id="10" name="组合 9"/>
            <p:cNvGrpSpPr/>
            <p:nvPr/>
          </p:nvGrpSpPr>
          <p:grpSpPr>
            <a:xfrm>
              <a:off x="6994069" y="2919410"/>
              <a:ext cx="877973" cy="884698"/>
              <a:chOff x="8599057" y="2401259"/>
              <a:chExt cx="877973" cy="88469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599057" y="2401259"/>
                <a:ext cx="877973" cy="8846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8774949" y="2617290"/>
                <a:ext cx="526188" cy="400299"/>
              </a:xfrm>
              <a:custGeom>
                <a:avLst/>
                <a:gdLst>
                  <a:gd name="T0" fmla="*/ 525 w 790"/>
                  <a:gd name="T1" fmla="*/ 472 h 600"/>
                  <a:gd name="T2" fmla="*/ 489 w 790"/>
                  <a:gd name="T3" fmla="*/ 457 h 600"/>
                  <a:gd name="T4" fmla="*/ 395 w 790"/>
                  <a:gd name="T5" fmla="*/ 415 h 600"/>
                  <a:gd name="T6" fmla="*/ 300 w 790"/>
                  <a:gd name="T7" fmla="*/ 456 h 600"/>
                  <a:gd name="T8" fmla="*/ 233 w 790"/>
                  <a:gd name="T9" fmla="*/ 460 h 600"/>
                  <a:gd name="T10" fmla="*/ 229 w 790"/>
                  <a:gd name="T11" fmla="*/ 392 h 600"/>
                  <a:gd name="T12" fmla="*/ 395 w 790"/>
                  <a:gd name="T13" fmla="*/ 319 h 600"/>
                  <a:gd name="T14" fmla="*/ 560 w 790"/>
                  <a:gd name="T15" fmla="*/ 392 h 600"/>
                  <a:gd name="T16" fmla="*/ 557 w 790"/>
                  <a:gd name="T17" fmla="*/ 460 h 600"/>
                  <a:gd name="T18" fmla="*/ 525 w 790"/>
                  <a:gd name="T19" fmla="*/ 472 h 600"/>
                  <a:gd name="T20" fmla="*/ 631 w 790"/>
                  <a:gd name="T21" fmla="*/ 353 h 600"/>
                  <a:gd name="T22" fmla="*/ 597 w 790"/>
                  <a:gd name="T23" fmla="*/ 339 h 600"/>
                  <a:gd name="T24" fmla="*/ 395 w 790"/>
                  <a:gd name="T25" fmla="*/ 255 h 600"/>
                  <a:gd name="T26" fmla="*/ 192 w 790"/>
                  <a:gd name="T27" fmla="*/ 338 h 600"/>
                  <a:gd name="T28" fmla="*/ 125 w 790"/>
                  <a:gd name="T29" fmla="*/ 338 h 600"/>
                  <a:gd name="T30" fmla="*/ 125 w 790"/>
                  <a:gd name="T31" fmla="*/ 271 h 600"/>
                  <a:gd name="T32" fmla="*/ 395 w 790"/>
                  <a:gd name="T33" fmla="*/ 159 h 600"/>
                  <a:gd name="T34" fmla="*/ 665 w 790"/>
                  <a:gd name="T35" fmla="*/ 271 h 600"/>
                  <a:gd name="T36" fmla="*/ 665 w 790"/>
                  <a:gd name="T37" fmla="*/ 339 h 600"/>
                  <a:gd name="T38" fmla="*/ 631 w 790"/>
                  <a:gd name="T39" fmla="*/ 353 h 600"/>
                  <a:gd name="T40" fmla="*/ 737 w 790"/>
                  <a:gd name="T41" fmla="*/ 233 h 600"/>
                  <a:gd name="T42" fmla="*/ 704 w 790"/>
                  <a:gd name="T43" fmla="*/ 220 h 600"/>
                  <a:gd name="T44" fmla="*/ 395 w 790"/>
                  <a:gd name="T45" fmla="*/ 96 h 600"/>
                  <a:gd name="T46" fmla="*/ 86 w 790"/>
                  <a:gd name="T47" fmla="*/ 220 h 600"/>
                  <a:gd name="T48" fmla="*/ 18 w 790"/>
                  <a:gd name="T49" fmla="*/ 218 h 600"/>
                  <a:gd name="T50" fmla="*/ 19 w 790"/>
                  <a:gd name="T51" fmla="*/ 151 h 600"/>
                  <a:gd name="T52" fmla="*/ 395 w 790"/>
                  <a:gd name="T53" fmla="*/ 0 h 600"/>
                  <a:gd name="T54" fmla="*/ 770 w 790"/>
                  <a:gd name="T55" fmla="*/ 151 h 600"/>
                  <a:gd name="T56" fmla="*/ 772 w 790"/>
                  <a:gd name="T57" fmla="*/ 218 h 600"/>
                  <a:gd name="T58" fmla="*/ 737 w 790"/>
                  <a:gd name="T59" fmla="*/ 233 h 600"/>
                  <a:gd name="T60" fmla="*/ 337 w 790"/>
                  <a:gd name="T61" fmla="*/ 542 h 600"/>
                  <a:gd name="T62" fmla="*/ 395 w 790"/>
                  <a:gd name="T63" fmla="*/ 600 h 600"/>
                  <a:gd name="T64" fmla="*/ 453 w 790"/>
                  <a:gd name="T65" fmla="*/ 542 h 600"/>
                  <a:gd name="T66" fmla="*/ 395 w 790"/>
                  <a:gd name="T67" fmla="*/ 484 h 600"/>
                  <a:gd name="T68" fmla="*/ 337 w 790"/>
                  <a:gd name="T69" fmla="*/ 54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0" h="600">
                    <a:moveTo>
                      <a:pt x="525" y="472"/>
                    </a:moveTo>
                    <a:cubicBezTo>
                      <a:pt x="512" y="472"/>
                      <a:pt x="499" y="467"/>
                      <a:pt x="489" y="457"/>
                    </a:cubicBezTo>
                    <a:cubicBezTo>
                      <a:pt x="465" y="430"/>
                      <a:pt x="431" y="415"/>
                      <a:pt x="395" y="415"/>
                    </a:cubicBezTo>
                    <a:cubicBezTo>
                      <a:pt x="358" y="415"/>
                      <a:pt x="325" y="429"/>
                      <a:pt x="300" y="456"/>
                    </a:cubicBezTo>
                    <a:cubicBezTo>
                      <a:pt x="283" y="476"/>
                      <a:pt x="252" y="478"/>
                      <a:pt x="233" y="460"/>
                    </a:cubicBezTo>
                    <a:cubicBezTo>
                      <a:pt x="213" y="442"/>
                      <a:pt x="212" y="412"/>
                      <a:pt x="229" y="392"/>
                    </a:cubicBezTo>
                    <a:cubicBezTo>
                      <a:pt x="272" y="346"/>
                      <a:pt x="332" y="319"/>
                      <a:pt x="395" y="319"/>
                    </a:cubicBezTo>
                    <a:cubicBezTo>
                      <a:pt x="458" y="319"/>
                      <a:pt x="518" y="346"/>
                      <a:pt x="560" y="392"/>
                    </a:cubicBezTo>
                    <a:cubicBezTo>
                      <a:pt x="578" y="412"/>
                      <a:pt x="577" y="442"/>
                      <a:pt x="557" y="460"/>
                    </a:cubicBezTo>
                    <a:cubicBezTo>
                      <a:pt x="548" y="468"/>
                      <a:pt x="536" y="472"/>
                      <a:pt x="525" y="472"/>
                    </a:cubicBezTo>
                    <a:close/>
                    <a:moveTo>
                      <a:pt x="631" y="353"/>
                    </a:moveTo>
                    <a:cubicBezTo>
                      <a:pt x="619" y="353"/>
                      <a:pt x="607" y="348"/>
                      <a:pt x="597" y="339"/>
                    </a:cubicBezTo>
                    <a:cubicBezTo>
                      <a:pt x="543" y="285"/>
                      <a:pt x="471" y="255"/>
                      <a:pt x="395" y="255"/>
                    </a:cubicBezTo>
                    <a:cubicBezTo>
                      <a:pt x="318" y="255"/>
                      <a:pt x="246" y="285"/>
                      <a:pt x="192" y="338"/>
                    </a:cubicBezTo>
                    <a:cubicBezTo>
                      <a:pt x="174" y="357"/>
                      <a:pt x="143" y="357"/>
                      <a:pt x="125" y="338"/>
                    </a:cubicBezTo>
                    <a:cubicBezTo>
                      <a:pt x="106" y="320"/>
                      <a:pt x="106" y="289"/>
                      <a:pt x="125" y="271"/>
                    </a:cubicBezTo>
                    <a:cubicBezTo>
                      <a:pt x="197" y="199"/>
                      <a:pt x="293" y="159"/>
                      <a:pt x="395" y="159"/>
                    </a:cubicBezTo>
                    <a:cubicBezTo>
                      <a:pt x="497" y="159"/>
                      <a:pt x="593" y="199"/>
                      <a:pt x="665" y="271"/>
                    </a:cubicBezTo>
                    <a:cubicBezTo>
                      <a:pt x="684" y="289"/>
                      <a:pt x="684" y="320"/>
                      <a:pt x="665" y="339"/>
                    </a:cubicBezTo>
                    <a:cubicBezTo>
                      <a:pt x="656" y="348"/>
                      <a:pt x="643" y="353"/>
                      <a:pt x="631" y="353"/>
                    </a:cubicBezTo>
                    <a:close/>
                    <a:moveTo>
                      <a:pt x="737" y="233"/>
                    </a:moveTo>
                    <a:cubicBezTo>
                      <a:pt x="725" y="233"/>
                      <a:pt x="713" y="229"/>
                      <a:pt x="704" y="220"/>
                    </a:cubicBezTo>
                    <a:cubicBezTo>
                      <a:pt x="620" y="140"/>
                      <a:pt x="511" y="96"/>
                      <a:pt x="395" y="96"/>
                    </a:cubicBezTo>
                    <a:cubicBezTo>
                      <a:pt x="279" y="96"/>
                      <a:pt x="169" y="140"/>
                      <a:pt x="86" y="220"/>
                    </a:cubicBezTo>
                    <a:cubicBezTo>
                      <a:pt x="67" y="238"/>
                      <a:pt x="36" y="237"/>
                      <a:pt x="18" y="218"/>
                    </a:cubicBezTo>
                    <a:cubicBezTo>
                      <a:pt x="0" y="199"/>
                      <a:pt x="0" y="169"/>
                      <a:pt x="19" y="151"/>
                    </a:cubicBezTo>
                    <a:cubicBezTo>
                      <a:pt x="121" y="53"/>
                      <a:pt x="254" y="0"/>
                      <a:pt x="395" y="0"/>
                    </a:cubicBezTo>
                    <a:cubicBezTo>
                      <a:pt x="535" y="0"/>
                      <a:pt x="669" y="54"/>
                      <a:pt x="770" y="151"/>
                    </a:cubicBezTo>
                    <a:cubicBezTo>
                      <a:pt x="789" y="169"/>
                      <a:pt x="790" y="199"/>
                      <a:pt x="772" y="218"/>
                    </a:cubicBezTo>
                    <a:cubicBezTo>
                      <a:pt x="762" y="228"/>
                      <a:pt x="750" y="233"/>
                      <a:pt x="737" y="233"/>
                    </a:cubicBezTo>
                    <a:close/>
                    <a:moveTo>
                      <a:pt x="337" y="542"/>
                    </a:moveTo>
                    <a:cubicBezTo>
                      <a:pt x="337" y="574"/>
                      <a:pt x="363" y="600"/>
                      <a:pt x="395" y="600"/>
                    </a:cubicBezTo>
                    <a:cubicBezTo>
                      <a:pt x="427" y="600"/>
                      <a:pt x="453" y="574"/>
                      <a:pt x="453" y="542"/>
                    </a:cubicBezTo>
                    <a:cubicBezTo>
                      <a:pt x="453" y="510"/>
                      <a:pt x="427" y="484"/>
                      <a:pt x="395" y="484"/>
                    </a:cubicBezTo>
                    <a:cubicBezTo>
                      <a:pt x="363" y="484"/>
                      <a:pt x="337" y="510"/>
                      <a:pt x="337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519984" y="206999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348193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和有线连接均可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5516" y="2093398"/>
            <a:ext cx="2169723" cy="2951449"/>
            <a:chOff x="8951716" y="2093398"/>
            <a:chExt cx="2169723" cy="2951449"/>
          </a:xfrm>
        </p:grpSpPr>
        <p:grpSp>
          <p:nvGrpSpPr>
            <p:cNvPr id="12" name="组合 11"/>
            <p:cNvGrpSpPr/>
            <p:nvPr/>
          </p:nvGrpSpPr>
          <p:grpSpPr>
            <a:xfrm>
              <a:off x="9562870" y="2906725"/>
              <a:ext cx="877973" cy="884698"/>
              <a:chOff x="9526145" y="2894004"/>
              <a:chExt cx="877973" cy="88469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9526145" y="2894004"/>
                <a:ext cx="877973" cy="8846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9724741" y="3059605"/>
                <a:ext cx="480779" cy="578938"/>
                <a:chOff x="3480" y="657"/>
                <a:chExt cx="720" cy="867"/>
              </a:xfrm>
              <a:solidFill>
                <a:schemeClr val="bg1"/>
              </a:solidFill>
            </p:grpSpPr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3480" y="657"/>
                  <a:ext cx="360" cy="395"/>
                </a:xfrm>
                <a:custGeom>
                  <a:avLst/>
                  <a:gdLst>
                    <a:gd name="T0" fmla="*/ 121 w 125"/>
                    <a:gd name="T1" fmla="*/ 4 h 137"/>
                    <a:gd name="T2" fmla="*/ 111 w 125"/>
                    <a:gd name="T3" fmla="*/ 0 h 137"/>
                    <a:gd name="T4" fmla="*/ 14 w 125"/>
                    <a:gd name="T5" fmla="*/ 0 h 137"/>
                    <a:gd name="T6" fmla="*/ 4 w 125"/>
                    <a:gd name="T7" fmla="*/ 4 h 137"/>
                    <a:gd name="T8" fmla="*/ 0 w 125"/>
                    <a:gd name="T9" fmla="*/ 14 h 137"/>
                    <a:gd name="T10" fmla="*/ 0 w 125"/>
                    <a:gd name="T11" fmla="*/ 90 h 137"/>
                    <a:gd name="T12" fmla="*/ 4 w 125"/>
                    <a:gd name="T13" fmla="*/ 100 h 137"/>
                    <a:gd name="T14" fmla="*/ 14 w 125"/>
                    <a:gd name="T15" fmla="*/ 104 h 137"/>
                    <a:gd name="T16" fmla="*/ 111 w 125"/>
                    <a:gd name="T17" fmla="*/ 104 h 137"/>
                    <a:gd name="T18" fmla="*/ 121 w 125"/>
                    <a:gd name="T19" fmla="*/ 100 h 137"/>
                    <a:gd name="T20" fmla="*/ 125 w 125"/>
                    <a:gd name="T21" fmla="*/ 90 h 137"/>
                    <a:gd name="T22" fmla="*/ 125 w 125"/>
                    <a:gd name="T23" fmla="*/ 14 h 137"/>
                    <a:gd name="T24" fmla="*/ 121 w 125"/>
                    <a:gd name="T25" fmla="*/ 4 h 137"/>
                    <a:gd name="T26" fmla="*/ 118 w 125"/>
                    <a:gd name="T27" fmla="*/ 90 h 137"/>
                    <a:gd name="T28" fmla="*/ 116 w 125"/>
                    <a:gd name="T29" fmla="*/ 95 h 137"/>
                    <a:gd name="T30" fmla="*/ 111 w 125"/>
                    <a:gd name="T31" fmla="*/ 97 h 137"/>
                    <a:gd name="T32" fmla="*/ 14 w 125"/>
                    <a:gd name="T33" fmla="*/ 97 h 137"/>
                    <a:gd name="T34" fmla="*/ 9 w 125"/>
                    <a:gd name="T35" fmla="*/ 95 h 137"/>
                    <a:gd name="T36" fmla="*/ 7 w 125"/>
                    <a:gd name="T37" fmla="*/ 90 h 137"/>
                    <a:gd name="T38" fmla="*/ 7 w 125"/>
                    <a:gd name="T39" fmla="*/ 14 h 137"/>
                    <a:gd name="T40" fmla="*/ 9 w 125"/>
                    <a:gd name="T41" fmla="*/ 9 h 137"/>
                    <a:gd name="T42" fmla="*/ 14 w 125"/>
                    <a:gd name="T43" fmla="*/ 7 h 137"/>
                    <a:gd name="T44" fmla="*/ 111 w 125"/>
                    <a:gd name="T45" fmla="*/ 7 h 137"/>
                    <a:gd name="T46" fmla="*/ 116 w 125"/>
                    <a:gd name="T47" fmla="*/ 9 h 137"/>
                    <a:gd name="T48" fmla="*/ 118 w 125"/>
                    <a:gd name="T49" fmla="*/ 14 h 137"/>
                    <a:gd name="T50" fmla="*/ 118 w 125"/>
                    <a:gd name="T51" fmla="*/ 90 h 137"/>
                    <a:gd name="T52" fmla="*/ 120 w 125"/>
                    <a:gd name="T53" fmla="*/ 106 h 137"/>
                    <a:gd name="T54" fmla="*/ 5 w 125"/>
                    <a:gd name="T55" fmla="*/ 106 h 137"/>
                    <a:gd name="T56" fmla="*/ 2 w 125"/>
                    <a:gd name="T57" fmla="*/ 107 h 137"/>
                    <a:gd name="T58" fmla="*/ 1 w 125"/>
                    <a:gd name="T59" fmla="*/ 109 h 137"/>
                    <a:gd name="T60" fmla="*/ 1 w 125"/>
                    <a:gd name="T61" fmla="*/ 133 h 137"/>
                    <a:gd name="T62" fmla="*/ 2 w 125"/>
                    <a:gd name="T63" fmla="*/ 136 h 137"/>
                    <a:gd name="T64" fmla="*/ 5 w 125"/>
                    <a:gd name="T65" fmla="*/ 137 h 137"/>
                    <a:gd name="T66" fmla="*/ 120 w 125"/>
                    <a:gd name="T67" fmla="*/ 137 h 137"/>
                    <a:gd name="T68" fmla="*/ 123 w 125"/>
                    <a:gd name="T69" fmla="*/ 136 h 137"/>
                    <a:gd name="T70" fmla="*/ 124 w 125"/>
                    <a:gd name="T71" fmla="*/ 133 h 137"/>
                    <a:gd name="T72" fmla="*/ 124 w 125"/>
                    <a:gd name="T73" fmla="*/ 109 h 137"/>
                    <a:gd name="T74" fmla="*/ 123 w 125"/>
                    <a:gd name="T75" fmla="*/ 107 h 137"/>
                    <a:gd name="T76" fmla="*/ 120 w 125"/>
                    <a:gd name="T77" fmla="*/ 106 h 137"/>
                    <a:gd name="T78" fmla="*/ 117 w 125"/>
                    <a:gd name="T79" fmla="*/ 130 h 137"/>
                    <a:gd name="T80" fmla="*/ 8 w 125"/>
                    <a:gd name="T81" fmla="*/ 130 h 137"/>
                    <a:gd name="T82" fmla="*/ 8 w 125"/>
                    <a:gd name="T83" fmla="*/ 113 h 137"/>
                    <a:gd name="T84" fmla="*/ 117 w 125"/>
                    <a:gd name="T85" fmla="*/ 113 h 137"/>
                    <a:gd name="T86" fmla="*/ 117 w 125"/>
                    <a:gd name="T87" fmla="*/ 130 h 137"/>
                    <a:gd name="T88" fmla="*/ 14 w 125"/>
                    <a:gd name="T89" fmla="*/ 127 h 137"/>
                    <a:gd name="T90" fmla="*/ 69 w 125"/>
                    <a:gd name="T91" fmla="*/ 127 h 137"/>
                    <a:gd name="T92" fmla="*/ 71 w 125"/>
                    <a:gd name="T93" fmla="*/ 126 h 137"/>
                    <a:gd name="T94" fmla="*/ 72 w 125"/>
                    <a:gd name="T95" fmla="*/ 124 h 137"/>
                    <a:gd name="T96" fmla="*/ 72 w 125"/>
                    <a:gd name="T97" fmla="*/ 120 h 137"/>
                    <a:gd name="T98" fmla="*/ 71 w 125"/>
                    <a:gd name="T99" fmla="*/ 117 h 137"/>
                    <a:gd name="T100" fmla="*/ 69 w 125"/>
                    <a:gd name="T101" fmla="*/ 116 h 137"/>
                    <a:gd name="T102" fmla="*/ 14 w 125"/>
                    <a:gd name="T103" fmla="*/ 116 h 137"/>
                    <a:gd name="T104" fmla="*/ 12 w 125"/>
                    <a:gd name="T105" fmla="*/ 117 h 137"/>
                    <a:gd name="T106" fmla="*/ 11 w 125"/>
                    <a:gd name="T107" fmla="*/ 120 h 137"/>
                    <a:gd name="T108" fmla="*/ 11 w 125"/>
                    <a:gd name="T109" fmla="*/ 124 h 137"/>
                    <a:gd name="T110" fmla="*/ 12 w 125"/>
                    <a:gd name="T111" fmla="*/ 126 h 137"/>
                    <a:gd name="T112" fmla="*/ 14 w 125"/>
                    <a:gd name="T113" fmla="*/ 12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5" h="137">
                      <a:moveTo>
                        <a:pt x="121" y="4"/>
                      </a:moveTo>
                      <a:cubicBezTo>
                        <a:pt x="118" y="2"/>
                        <a:pt x="115" y="0"/>
                        <a:pt x="11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4"/>
                      </a:cubicBezTo>
                      <a:cubicBezTo>
                        <a:pt x="1" y="7"/>
                        <a:pt x="0" y="10"/>
                        <a:pt x="0" y="1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4"/>
                        <a:pt x="1" y="97"/>
                        <a:pt x="4" y="100"/>
                      </a:cubicBezTo>
                      <a:cubicBezTo>
                        <a:pt x="6" y="102"/>
                        <a:pt x="10" y="104"/>
                        <a:pt x="14" y="104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5" y="104"/>
                        <a:pt x="118" y="102"/>
                        <a:pt x="121" y="100"/>
                      </a:cubicBezTo>
                      <a:cubicBezTo>
                        <a:pt x="123" y="97"/>
                        <a:pt x="125" y="94"/>
                        <a:pt x="125" y="90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5" y="10"/>
                        <a:pt x="123" y="7"/>
                        <a:pt x="121" y="4"/>
                      </a:cubicBezTo>
                      <a:close/>
                      <a:moveTo>
                        <a:pt x="118" y="90"/>
                      </a:moveTo>
                      <a:cubicBezTo>
                        <a:pt x="118" y="92"/>
                        <a:pt x="117" y="93"/>
                        <a:pt x="116" y="95"/>
                      </a:cubicBezTo>
                      <a:cubicBezTo>
                        <a:pt x="114" y="96"/>
                        <a:pt x="113" y="97"/>
                        <a:pt x="111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12" y="97"/>
                        <a:pt x="10" y="96"/>
                        <a:pt x="9" y="95"/>
                      </a:cubicBezTo>
                      <a:cubicBezTo>
                        <a:pt x="7" y="93"/>
                        <a:pt x="7" y="92"/>
                        <a:pt x="7" y="9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2"/>
                        <a:pt x="7" y="10"/>
                        <a:pt x="9" y="9"/>
                      </a:cubicBezTo>
                      <a:cubicBezTo>
                        <a:pt x="10" y="8"/>
                        <a:pt x="12" y="7"/>
                        <a:pt x="14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3" y="7"/>
                        <a:pt x="114" y="8"/>
                        <a:pt x="116" y="9"/>
                      </a:cubicBezTo>
                      <a:cubicBezTo>
                        <a:pt x="117" y="10"/>
                        <a:pt x="118" y="12"/>
                        <a:pt x="118" y="14"/>
                      </a:cubicBezTo>
                      <a:lnTo>
                        <a:pt x="118" y="90"/>
                      </a:lnTo>
                      <a:close/>
                      <a:moveTo>
                        <a:pt x="120" y="106"/>
                      </a:moveTo>
                      <a:cubicBezTo>
                        <a:pt x="5" y="106"/>
                        <a:pt x="5" y="106"/>
                        <a:pt x="5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5" y="137"/>
                        <a:pt x="5" y="137"/>
                        <a:pt x="5" y="137"/>
                      </a:cubicBezTo>
                      <a:cubicBezTo>
                        <a:pt x="120" y="137"/>
                        <a:pt x="120" y="137"/>
                        <a:pt x="120" y="137"/>
                      </a:cubicBezTo>
                      <a:cubicBezTo>
                        <a:pt x="123" y="136"/>
                        <a:pt x="123" y="136"/>
                        <a:pt x="123" y="136"/>
                      </a:cubicBezTo>
                      <a:cubicBezTo>
                        <a:pt x="124" y="133"/>
                        <a:pt x="124" y="133"/>
                        <a:pt x="124" y="133"/>
                      </a:cubicBezTo>
                      <a:cubicBezTo>
                        <a:pt x="124" y="109"/>
                        <a:pt x="124" y="109"/>
                        <a:pt x="124" y="109"/>
                      </a:cubicBezTo>
                      <a:cubicBezTo>
                        <a:pt x="123" y="107"/>
                        <a:pt x="123" y="107"/>
                        <a:pt x="123" y="107"/>
                      </a:cubicBezTo>
                      <a:lnTo>
                        <a:pt x="120" y="106"/>
                      </a:lnTo>
                      <a:close/>
                      <a:moveTo>
                        <a:pt x="117" y="130"/>
                      </a:moveTo>
                      <a:cubicBezTo>
                        <a:pt x="8" y="130"/>
                        <a:pt x="8" y="130"/>
                        <a:pt x="8" y="130"/>
                      </a:cubicBezTo>
                      <a:cubicBezTo>
                        <a:pt x="8" y="113"/>
                        <a:pt x="8" y="113"/>
                        <a:pt x="8" y="113"/>
                      </a:cubicBezTo>
                      <a:cubicBezTo>
                        <a:pt x="117" y="113"/>
                        <a:pt x="117" y="113"/>
                        <a:pt x="117" y="113"/>
                      </a:cubicBezTo>
                      <a:lnTo>
                        <a:pt x="117" y="130"/>
                      </a:lnTo>
                      <a:close/>
                      <a:moveTo>
                        <a:pt x="14" y="127"/>
                      </a:moveTo>
                      <a:cubicBezTo>
                        <a:pt x="69" y="127"/>
                        <a:pt x="69" y="127"/>
                        <a:pt x="69" y="127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1" y="117"/>
                        <a:pt x="71" y="117"/>
                        <a:pt x="71" y="117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1" y="120"/>
                        <a:pt x="11" y="120"/>
                        <a:pt x="11" y="120"/>
                      </a:cubicBezTo>
                      <a:cubicBezTo>
                        <a:pt x="11" y="124"/>
                        <a:pt x="11" y="124"/>
                        <a:pt x="11" y="124"/>
                      </a:cubicBezTo>
                      <a:cubicBezTo>
                        <a:pt x="12" y="126"/>
                        <a:pt x="12" y="126"/>
                        <a:pt x="12" y="126"/>
                      </a:cubicBezTo>
                      <a:lnTo>
                        <a:pt x="14" y="1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Rectangle 6"/>
                <p:cNvSpPr>
                  <a:spLocks noChangeArrowheads="1"/>
                </p:cNvSpPr>
                <p:nvPr/>
              </p:nvSpPr>
              <p:spPr bwMode="auto">
                <a:xfrm>
                  <a:off x="3892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010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"/>
                <p:cNvSpPr>
                  <a:spLocks noEditPoints="1"/>
                </p:cNvSpPr>
                <p:nvPr/>
              </p:nvSpPr>
              <p:spPr bwMode="auto">
                <a:xfrm>
                  <a:off x="4131" y="738"/>
                  <a:ext cx="40" cy="279"/>
                </a:xfrm>
                <a:custGeom>
                  <a:avLst/>
                  <a:gdLst>
                    <a:gd name="T0" fmla="*/ 0 w 40"/>
                    <a:gd name="T1" fmla="*/ 0 h 279"/>
                    <a:gd name="T2" fmla="*/ 0 w 40"/>
                    <a:gd name="T3" fmla="*/ 20 h 279"/>
                    <a:gd name="T4" fmla="*/ 20 w 40"/>
                    <a:gd name="T5" fmla="*/ 20 h 279"/>
                    <a:gd name="T6" fmla="*/ 20 w 40"/>
                    <a:gd name="T7" fmla="*/ 43 h 279"/>
                    <a:gd name="T8" fmla="*/ 40 w 40"/>
                    <a:gd name="T9" fmla="*/ 43 h 279"/>
                    <a:gd name="T10" fmla="*/ 40 w 40"/>
                    <a:gd name="T11" fmla="*/ 0 h 279"/>
                    <a:gd name="T12" fmla="*/ 0 w 40"/>
                    <a:gd name="T13" fmla="*/ 0 h 279"/>
                    <a:gd name="T14" fmla="*/ 20 w 40"/>
                    <a:gd name="T15" fmla="*/ 279 h 279"/>
                    <a:gd name="T16" fmla="*/ 40 w 40"/>
                    <a:gd name="T17" fmla="*/ 279 h 279"/>
                    <a:gd name="T18" fmla="*/ 40 w 40"/>
                    <a:gd name="T19" fmla="*/ 213 h 279"/>
                    <a:gd name="T20" fmla="*/ 20 w 40"/>
                    <a:gd name="T21" fmla="*/ 213 h 279"/>
                    <a:gd name="T22" fmla="*/ 20 w 40"/>
                    <a:gd name="T23" fmla="*/ 279 h 279"/>
                    <a:gd name="T24" fmla="*/ 20 w 40"/>
                    <a:gd name="T25" fmla="*/ 161 h 279"/>
                    <a:gd name="T26" fmla="*/ 40 w 40"/>
                    <a:gd name="T27" fmla="*/ 161 h 279"/>
                    <a:gd name="T28" fmla="*/ 40 w 40"/>
                    <a:gd name="T29" fmla="*/ 95 h 279"/>
                    <a:gd name="T30" fmla="*/ 20 w 40"/>
                    <a:gd name="T31" fmla="*/ 95 h 279"/>
                    <a:gd name="T32" fmla="*/ 20 w 40"/>
                    <a:gd name="T33" fmla="*/ 16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79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20" y="20"/>
                      </a:lnTo>
                      <a:lnTo>
                        <a:pt x="20" y="43"/>
                      </a:lnTo>
                      <a:lnTo>
                        <a:pt x="40" y="4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  <a:moveTo>
                        <a:pt x="20" y="279"/>
                      </a:moveTo>
                      <a:lnTo>
                        <a:pt x="40" y="279"/>
                      </a:lnTo>
                      <a:lnTo>
                        <a:pt x="40" y="213"/>
                      </a:lnTo>
                      <a:lnTo>
                        <a:pt x="20" y="213"/>
                      </a:lnTo>
                      <a:lnTo>
                        <a:pt x="20" y="279"/>
                      </a:lnTo>
                      <a:close/>
                      <a:moveTo>
                        <a:pt x="20" y="161"/>
                      </a:moveTo>
                      <a:lnTo>
                        <a:pt x="40" y="161"/>
                      </a:lnTo>
                      <a:lnTo>
                        <a:pt x="40" y="95"/>
                      </a:lnTo>
                      <a:lnTo>
                        <a:pt x="20" y="95"/>
                      </a:lnTo>
                      <a:lnTo>
                        <a:pt x="2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3751" y="1420"/>
                  <a:ext cx="63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32" y="1420"/>
                  <a:ext cx="64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3534" y="1164"/>
                  <a:ext cx="41" cy="279"/>
                </a:xfrm>
                <a:custGeom>
                  <a:avLst/>
                  <a:gdLst>
                    <a:gd name="T0" fmla="*/ 41 w 41"/>
                    <a:gd name="T1" fmla="*/ 279 h 279"/>
                    <a:gd name="T2" fmla="*/ 41 w 41"/>
                    <a:gd name="T3" fmla="*/ 256 h 279"/>
                    <a:gd name="T4" fmla="*/ 24 w 41"/>
                    <a:gd name="T5" fmla="*/ 256 h 279"/>
                    <a:gd name="T6" fmla="*/ 24 w 41"/>
                    <a:gd name="T7" fmla="*/ 236 h 279"/>
                    <a:gd name="T8" fmla="*/ 0 w 41"/>
                    <a:gd name="T9" fmla="*/ 236 h 279"/>
                    <a:gd name="T10" fmla="*/ 0 w 41"/>
                    <a:gd name="T11" fmla="*/ 279 h 279"/>
                    <a:gd name="T12" fmla="*/ 41 w 41"/>
                    <a:gd name="T13" fmla="*/ 279 h 279"/>
                    <a:gd name="T14" fmla="*/ 24 w 41"/>
                    <a:gd name="T15" fmla="*/ 0 h 279"/>
                    <a:gd name="T16" fmla="*/ 0 w 41"/>
                    <a:gd name="T17" fmla="*/ 0 h 279"/>
                    <a:gd name="T18" fmla="*/ 0 w 41"/>
                    <a:gd name="T19" fmla="*/ 63 h 279"/>
                    <a:gd name="T20" fmla="*/ 24 w 41"/>
                    <a:gd name="T21" fmla="*/ 63 h 279"/>
                    <a:gd name="T22" fmla="*/ 24 w 41"/>
                    <a:gd name="T23" fmla="*/ 0 h 279"/>
                    <a:gd name="T24" fmla="*/ 24 w 41"/>
                    <a:gd name="T25" fmla="*/ 118 h 279"/>
                    <a:gd name="T26" fmla="*/ 0 w 41"/>
                    <a:gd name="T27" fmla="*/ 118 h 279"/>
                    <a:gd name="T28" fmla="*/ 0 w 41"/>
                    <a:gd name="T29" fmla="*/ 182 h 279"/>
                    <a:gd name="T30" fmla="*/ 24 w 41"/>
                    <a:gd name="T31" fmla="*/ 182 h 279"/>
                    <a:gd name="T32" fmla="*/ 24 w 41"/>
                    <a:gd name="T33" fmla="*/ 11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" h="279">
                      <a:moveTo>
                        <a:pt x="41" y="279"/>
                      </a:moveTo>
                      <a:lnTo>
                        <a:pt x="41" y="256"/>
                      </a:lnTo>
                      <a:lnTo>
                        <a:pt x="24" y="256"/>
                      </a:lnTo>
                      <a:lnTo>
                        <a:pt x="24" y="236"/>
                      </a:lnTo>
                      <a:lnTo>
                        <a:pt x="0" y="236"/>
                      </a:lnTo>
                      <a:lnTo>
                        <a:pt x="0" y="279"/>
                      </a:lnTo>
                      <a:lnTo>
                        <a:pt x="41" y="279"/>
                      </a:lnTo>
                      <a:close/>
                      <a:moveTo>
                        <a:pt x="24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4" y="63"/>
                      </a:lnTo>
                      <a:lnTo>
                        <a:pt x="24" y="0"/>
                      </a:lnTo>
                      <a:close/>
                      <a:moveTo>
                        <a:pt x="24" y="118"/>
                      </a:moveTo>
                      <a:lnTo>
                        <a:pt x="0" y="118"/>
                      </a:lnTo>
                      <a:lnTo>
                        <a:pt x="0" y="182"/>
                      </a:lnTo>
                      <a:lnTo>
                        <a:pt x="24" y="182"/>
                      </a:lnTo>
                      <a:lnTo>
                        <a:pt x="24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3895" y="1052"/>
                  <a:ext cx="305" cy="472"/>
                </a:xfrm>
                <a:custGeom>
                  <a:avLst/>
                  <a:gdLst>
                    <a:gd name="T0" fmla="*/ 71 w 106"/>
                    <a:gd name="T1" fmla="*/ 23 h 164"/>
                    <a:gd name="T2" fmla="*/ 71 w 106"/>
                    <a:gd name="T3" fmla="*/ 3 h 164"/>
                    <a:gd name="T4" fmla="*/ 68 w 106"/>
                    <a:gd name="T5" fmla="*/ 0 h 164"/>
                    <a:gd name="T6" fmla="*/ 66 w 106"/>
                    <a:gd name="T7" fmla="*/ 3 h 164"/>
                    <a:gd name="T8" fmla="*/ 66 w 106"/>
                    <a:gd name="T9" fmla="*/ 23 h 164"/>
                    <a:gd name="T10" fmla="*/ 24 w 106"/>
                    <a:gd name="T11" fmla="*/ 23 h 164"/>
                    <a:gd name="T12" fmla="*/ 0 w 106"/>
                    <a:gd name="T13" fmla="*/ 47 h 164"/>
                    <a:gd name="T14" fmla="*/ 0 w 106"/>
                    <a:gd name="T15" fmla="*/ 140 h 164"/>
                    <a:gd name="T16" fmla="*/ 24 w 106"/>
                    <a:gd name="T17" fmla="*/ 164 h 164"/>
                    <a:gd name="T18" fmla="*/ 70 w 106"/>
                    <a:gd name="T19" fmla="*/ 164 h 164"/>
                    <a:gd name="T20" fmla="*/ 94 w 106"/>
                    <a:gd name="T21" fmla="*/ 140 h 164"/>
                    <a:gd name="T22" fmla="*/ 94 w 106"/>
                    <a:gd name="T23" fmla="*/ 47 h 164"/>
                    <a:gd name="T24" fmla="*/ 71 w 106"/>
                    <a:gd name="T25" fmla="*/ 23 h 164"/>
                    <a:gd name="T26" fmla="*/ 26 w 106"/>
                    <a:gd name="T27" fmla="*/ 150 h 164"/>
                    <a:gd name="T28" fmla="*/ 17 w 106"/>
                    <a:gd name="T29" fmla="*/ 141 h 164"/>
                    <a:gd name="T30" fmla="*/ 26 w 106"/>
                    <a:gd name="T31" fmla="*/ 132 h 164"/>
                    <a:gd name="T32" fmla="*/ 35 w 106"/>
                    <a:gd name="T33" fmla="*/ 141 h 164"/>
                    <a:gd name="T34" fmla="*/ 26 w 106"/>
                    <a:gd name="T35" fmla="*/ 150 h 164"/>
                    <a:gd name="T36" fmla="*/ 68 w 106"/>
                    <a:gd name="T37" fmla="*/ 150 h 164"/>
                    <a:gd name="T38" fmla="*/ 59 w 106"/>
                    <a:gd name="T39" fmla="*/ 141 h 164"/>
                    <a:gd name="T40" fmla="*/ 68 w 106"/>
                    <a:gd name="T41" fmla="*/ 132 h 164"/>
                    <a:gd name="T42" fmla="*/ 77 w 106"/>
                    <a:gd name="T43" fmla="*/ 141 h 164"/>
                    <a:gd name="T44" fmla="*/ 68 w 106"/>
                    <a:gd name="T45" fmla="*/ 150 h 164"/>
                    <a:gd name="T46" fmla="*/ 88 w 106"/>
                    <a:gd name="T47" fmla="*/ 111 h 164"/>
                    <a:gd name="T48" fmla="*/ 67 w 106"/>
                    <a:gd name="T49" fmla="*/ 128 h 164"/>
                    <a:gd name="T50" fmla="*/ 27 w 106"/>
                    <a:gd name="T51" fmla="*/ 128 h 164"/>
                    <a:gd name="T52" fmla="*/ 6 w 106"/>
                    <a:gd name="T53" fmla="*/ 111 h 164"/>
                    <a:gd name="T54" fmla="*/ 6 w 106"/>
                    <a:gd name="T55" fmla="*/ 49 h 164"/>
                    <a:gd name="T56" fmla="*/ 27 w 106"/>
                    <a:gd name="T57" fmla="*/ 31 h 164"/>
                    <a:gd name="T58" fmla="*/ 67 w 106"/>
                    <a:gd name="T59" fmla="*/ 31 h 164"/>
                    <a:gd name="T60" fmla="*/ 88 w 106"/>
                    <a:gd name="T61" fmla="*/ 49 h 164"/>
                    <a:gd name="T62" fmla="*/ 88 w 106"/>
                    <a:gd name="T63" fmla="*/ 111 h 164"/>
                    <a:gd name="T64" fmla="*/ 98 w 106"/>
                    <a:gd name="T65" fmla="*/ 22 h 164"/>
                    <a:gd name="T66" fmla="*/ 98 w 106"/>
                    <a:gd name="T67" fmla="*/ 119 h 164"/>
                    <a:gd name="T68" fmla="*/ 101 w 106"/>
                    <a:gd name="T69" fmla="*/ 119 h 164"/>
                    <a:gd name="T70" fmla="*/ 101 w 106"/>
                    <a:gd name="T71" fmla="*/ 164 h 164"/>
                    <a:gd name="T72" fmla="*/ 106 w 106"/>
                    <a:gd name="T73" fmla="*/ 164 h 164"/>
                    <a:gd name="T74" fmla="*/ 106 w 106"/>
                    <a:gd name="T75" fmla="*/ 119 h 164"/>
                    <a:gd name="T76" fmla="*/ 106 w 106"/>
                    <a:gd name="T77" fmla="*/ 108 h 164"/>
                    <a:gd name="T78" fmla="*/ 106 w 106"/>
                    <a:gd name="T79" fmla="*/ 22 h 164"/>
                    <a:gd name="T80" fmla="*/ 98 w 106"/>
                    <a:gd name="T81" fmla="*/ 2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6" h="164">
                      <a:moveTo>
                        <a:pt x="71" y="23"/>
                      </a:move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1"/>
                        <a:pt x="70" y="0"/>
                        <a:pt x="68" y="0"/>
                      </a:cubicBezTo>
                      <a:cubicBezTo>
                        <a:pt x="67" y="0"/>
                        <a:pt x="66" y="1"/>
                        <a:pt x="66" y="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11" y="23"/>
                        <a:pt x="0" y="33"/>
                        <a:pt x="0" y="47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3"/>
                        <a:pt x="11" y="164"/>
                        <a:pt x="24" y="164"/>
                      </a:cubicBezTo>
                      <a:cubicBezTo>
                        <a:pt x="70" y="164"/>
                        <a:pt x="70" y="164"/>
                        <a:pt x="70" y="164"/>
                      </a:cubicBezTo>
                      <a:cubicBezTo>
                        <a:pt x="83" y="164"/>
                        <a:pt x="94" y="153"/>
                        <a:pt x="94" y="140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34"/>
                        <a:pt x="84" y="23"/>
                        <a:pt x="71" y="23"/>
                      </a:cubicBezTo>
                      <a:close/>
                      <a:moveTo>
                        <a:pt x="26" y="150"/>
                      </a:moveTo>
                      <a:cubicBezTo>
                        <a:pt x="21" y="150"/>
                        <a:pt x="17" y="146"/>
                        <a:pt x="17" y="141"/>
                      </a:cubicBezTo>
                      <a:cubicBezTo>
                        <a:pt x="17" y="136"/>
                        <a:pt x="21" y="132"/>
                        <a:pt x="26" y="132"/>
                      </a:cubicBezTo>
                      <a:cubicBezTo>
                        <a:pt x="31" y="132"/>
                        <a:pt x="35" y="136"/>
                        <a:pt x="35" y="141"/>
                      </a:cubicBezTo>
                      <a:cubicBezTo>
                        <a:pt x="35" y="146"/>
                        <a:pt x="31" y="150"/>
                        <a:pt x="26" y="150"/>
                      </a:cubicBezTo>
                      <a:close/>
                      <a:moveTo>
                        <a:pt x="68" y="150"/>
                      </a:moveTo>
                      <a:cubicBezTo>
                        <a:pt x="63" y="150"/>
                        <a:pt x="59" y="146"/>
                        <a:pt x="59" y="141"/>
                      </a:cubicBezTo>
                      <a:cubicBezTo>
                        <a:pt x="59" y="136"/>
                        <a:pt x="63" y="132"/>
                        <a:pt x="68" y="132"/>
                      </a:cubicBezTo>
                      <a:cubicBezTo>
                        <a:pt x="73" y="132"/>
                        <a:pt x="77" y="136"/>
                        <a:pt x="77" y="141"/>
                      </a:cubicBezTo>
                      <a:cubicBezTo>
                        <a:pt x="77" y="146"/>
                        <a:pt x="73" y="150"/>
                        <a:pt x="68" y="150"/>
                      </a:cubicBezTo>
                      <a:close/>
                      <a:moveTo>
                        <a:pt x="88" y="111"/>
                      </a:moveTo>
                      <a:cubicBezTo>
                        <a:pt x="88" y="121"/>
                        <a:pt x="78" y="128"/>
                        <a:pt x="67" y="128"/>
                      </a:cubicBezTo>
                      <a:cubicBezTo>
                        <a:pt x="27" y="128"/>
                        <a:pt x="27" y="128"/>
                        <a:pt x="27" y="128"/>
                      </a:cubicBezTo>
                      <a:cubicBezTo>
                        <a:pt x="16" y="128"/>
                        <a:pt x="6" y="121"/>
                        <a:pt x="6" y="111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6" y="39"/>
                        <a:pt x="16" y="31"/>
                        <a:pt x="27" y="31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78" y="31"/>
                        <a:pt x="88" y="39"/>
                        <a:pt x="88" y="49"/>
                      </a:cubicBezTo>
                      <a:lnTo>
                        <a:pt x="88" y="111"/>
                      </a:lnTo>
                      <a:close/>
                      <a:moveTo>
                        <a:pt x="98" y="22"/>
                      </a:move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1" y="119"/>
                        <a:pt x="101" y="119"/>
                        <a:pt x="101" y="119"/>
                      </a:cubicBezTo>
                      <a:cubicBezTo>
                        <a:pt x="101" y="164"/>
                        <a:pt x="101" y="164"/>
                        <a:pt x="101" y="164"/>
                      </a:cubicBezTo>
                      <a:cubicBezTo>
                        <a:pt x="106" y="164"/>
                        <a:pt x="106" y="164"/>
                        <a:pt x="106" y="164"/>
                      </a:cubicBezTo>
                      <a:cubicBezTo>
                        <a:pt x="106" y="119"/>
                        <a:pt x="106" y="119"/>
                        <a:pt x="106" y="11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6" y="22"/>
                        <a:pt x="106" y="22"/>
                        <a:pt x="106" y="22"/>
                      </a:cubicBezTo>
                      <a:lnTo>
                        <a:pt x="98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9071423" y="2093398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951716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电脑或手机登录浏览器即可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系统组成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268" y="1661931"/>
            <a:ext cx="2663563" cy="4402581"/>
            <a:chOff x="692280" y="1926712"/>
            <a:chExt cx="2663563" cy="4402581"/>
          </a:xfrm>
        </p:grpSpPr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836415" y="4347585"/>
              <a:ext cx="236387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嵌入式</a:t>
              </a:r>
              <a:r>
                <a:rPr lang="en-US" altLang="zh-CN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A9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92280" y="4892746"/>
              <a:ext cx="2663563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次设计所使用的嵌入式开发板是讯为公司的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itop-4412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开发板，属于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ARM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Crotex-A9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架构。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42127" y="3929987"/>
              <a:ext cx="236387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>
              <a:spLocks/>
            </p:cNvSpPr>
            <p:nvPr/>
          </p:nvSpPr>
          <p:spPr>
            <a:xfrm flipV="1">
              <a:off x="1874089" y="3986892"/>
              <a:ext cx="299947" cy="2023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2" y="1926712"/>
              <a:ext cx="2645321" cy="16369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3345688" y="1661931"/>
            <a:ext cx="2728848" cy="4484814"/>
            <a:chOff x="3374263" y="1913407"/>
            <a:chExt cx="2728848" cy="4484814"/>
          </a:xfrm>
        </p:grpSpPr>
        <p:sp>
          <p:nvSpPr>
            <p:cNvPr id="52" name="TextBox 9"/>
            <p:cNvSpPr txBox="1">
              <a:spLocks noChangeArrowheads="1"/>
            </p:cNvSpPr>
            <p:nvPr/>
          </p:nvSpPr>
          <p:spPr bwMode="auto">
            <a:xfrm>
              <a:off x="3556752" y="4352842"/>
              <a:ext cx="2363870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USB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摄像头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3374263" y="4920893"/>
              <a:ext cx="272884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本次使用的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摄像头支持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UVC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免驱。只要插上即可使用。支出输出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的格式数据。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556752" y="3929987"/>
              <a:ext cx="23638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等腰三角形 54"/>
            <p:cNvSpPr>
              <a:spLocks/>
            </p:cNvSpPr>
            <p:nvPr/>
          </p:nvSpPr>
          <p:spPr>
            <a:xfrm flipV="1">
              <a:off x="4588714" y="3986892"/>
              <a:ext cx="299947" cy="2023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536" y="1913407"/>
              <a:ext cx="2552301" cy="16502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155563" y="1661931"/>
            <a:ext cx="2728848" cy="4106372"/>
            <a:chOff x="6155563" y="1661931"/>
            <a:chExt cx="2728848" cy="4106372"/>
          </a:xfrm>
        </p:grpSpPr>
        <p:sp>
          <p:nvSpPr>
            <p:cNvPr id="56" name="TextBox 9"/>
            <p:cNvSpPr txBox="1">
              <a:spLocks noChangeArrowheads="1"/>
            </p:cNvSpPr>
            <p:nvPr/>
          </p:nvSpPr>
          <p:spPr bwMode="auto">
            <a:xfrm>
              <a:off x="6338052" y="4088061"/>
              <a:ext cx="2363870" cy="4616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交换网络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6155563" y="4678005"/>
              <a:ext cx="2728848" cy="109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交换机网络负责把各个节点连接到同一个网段下。这样各个节点间就可以互相进行通信。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338052" y="3665206"/>
              <a:ext cx="236387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/>
            <p:cNvSpPr>
              <a:spLocks/>
            </p:cNvSpPr>
            <p:nvPr/>
          </p:nvSpPr>
          <p:spPr>
            <a:xfrm flipV="1">
              <a:off x="7370014" y="3722111"/>
              <a:ext cx="299947" cy="2023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273" y="1661931"/>
              <a:ext cx="2633427" cy="170725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9043987" y="1661931"/>
            <a:ext cx="2728848" cy="4452006"/>
            <a:chOff x="8948737" y="1926712"/>
            <a:chExt cx="2728848" cy="4452006"/>
          </a:xfrm>
        </p:grpSpPr>
        <p:sp>
          <p:nvSpPr>
            <p:cNvPr id="60" name="TextBox 9"/>
            <p:cNvSpPr txBox="1">
              <a:spLocks noChangeArrowheads="1"/>
            </p:cNvSpPr>
            <p:nvPr/>
          </p:nvSpPr>
          <p:spPr bwMode="auto">
            <a:xfrm>
              <a:off x="9071727" y="4352842"/>
              <a:ext cx="2363870" cy="4616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用户终端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61" name="TextBox 16"/>
            <p:cNvSpPr txBox="1">
              <a:spLocks noChangeArrowheads="1"/>
            </p:cNvSpPr>
            <p:nvPr/>
          </p:nvSpPr>
          <p:spPr bwMode="auto">
            <a:xfrm>
              <a:off x="8948737" y="4942171"/>
              <a:ext cx="2728848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用户终端使用浏览器登录地址。即可查看摄像头视频。终端使用电脑和手机均可。手机需要连接至该网段内的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WIFI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。</a:t>
              </a:r>
              <a:endPara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71727" y="3929987"/>
              <a:ext cx="236387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>
              <a:spLocks/>
            </p:cNvSpPr>
            <p:nvPr/>
          </p:nvSpPr>
          <p:spPr>
            <a:xfrm flipV="1">
              <a:off x="10103689" y="3986892"/>
              <a:ext cx="299947" cy="2023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7" y="1926712"/>
              <a:ext cx="2609850" cy="16852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2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sp>
        <p:nvSpPr>
          <p:cNvPr id="43" name="Plaque 5"/>
          <p:cNvSpPr/>
          <p:nvPr/>
        </p:nvSpPr>
        <p:spPr>
          <a:xfrm>
            <a:off x="4691414" y="2425790"/>
            <a:ext cx="2824265" cy="2824264"/>
          </a:xfrm>
          <a:prstGeom prst="plaqu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Freeform 55"/>
          <p:cNvSpPr>
            <a:spLocks noChangeAspect="1" noEditPoints="1"/>
          </p:cNvSpPr>
          <p:nvPr/>
        </p:nvSpPr>
        <p:spPr bwMode="auto">
          <a:xfrm>
            <a:off x="5823758" y="3531646"/>
            <a:ext cx="559576" cy="612553"/>
          </a:xfrm>
          <a:custGeom>
            <a:avLst/>
            <a:gdLst>
              <a:gd name="T0" fmla="*/ 65 w 128"/>
              <a:gd name="T1" fmla="*/ 0 h 140"/>
              <a:gd name="T2" fmla="*/ 52 w 128"/>
              <a:gd name="T3" fmla="*/ 12 h 140"/>
              <a:gd name="T4" fmla="*/ 65 w 128"/>
              <a:gd name="T5" fmla="*/ 25 h 140"/>
              <a:gd name="T6" fmla="*/ 77 w 128"/>
              <a:gd name="T7" fmla="*/ 12 h 140"/>
              <a:gd name="T8" fmla="*/ 65 w 128"/>
              <a:gd name="T9" fmla="*/ 0 h 140"/>
              <a:gd name="T10" fmla="*/ 26 w 128"/>
              <a:gd name="T11" fmla="*/ 92 h 140"/>
              <a:gd name="T12" fmla="*/ 8 w 128"/>
              <a:gd name="T13" fmla="*/ 88 h 140"/>
              <a:gd name="T14" fmla="*/ 3 w 128"/>
              <a:gd name="T15" fmla="*/ 105 h 140"/>
              <a:gd name="T16" fmla="*/ 21 w 128"/>
              <a:gd name="T17" fmla="*/ 109 h 140"/>
              <a:gd name="T18" fmla="*/ 26 w 128"/>
              <a:gd name="T19" fmla="*/ 92 h 140"/>
              <a:gd name="T20" fmla="*/ 120 w 128"/>
              <a:gd name="T21" fmla="*/ 88 h 140"/>
              <a:gd name="T22" fmla="*/ 104 w 128"/>
              <a:gd name="T23" fmla="*/ 92 h 140"/>
              <a:gd name="T24" fmla="*/ 108 w 128"/>
              <a:gd name="T25" fmla="*/ 109 h 140"/>
              <a:gd name="T26" fmla="*/ 125 w 128"/>
              <a:gd name="T27" fmla="*/ 105 h 140"/>
              <a:gd name="T28" fmla="*/ 120 w 128"/>
              <a:gd name="T29" fmla="*/ 88 h 140"/>
              <a:gd name="T30" fmla="*/ 114 w 128"/>
              <a:gd name="T31" fmla="*/ 78 h 140"/>
              <a:gd name="T32" fmla="*/ 122 w 128"/>
              <a:gd name="T33" fmla="*/ 80 h 140"/>
              <a:gd name="T34" fmla="*/ 122 w 128"/>
              <a:gd name="T35" fmla="*/ 60 h 140"/>
              <a:gd name="T36" fmla="*/ 114 w 128"/>
              <a:gd name="T37" fmla="*/ 61 h 140"/>
              <a:gd name="T38" fmla="*/ 114 w 128"/>
              <a:gd name="T39" fmla="*/ 78 h 140"/>
              <a:gd name="T40" fmla="*/ 120 w 128"/>
              <a:gd name="T41" fmla="*/ 52 h 140"/>
              <a:gd name="T42" fmla="*/ 125 w 128"/>
              <a:gd name="T43" fmla="*/ 35 h 140"/>
              <a:gd name="T44" fmla="*/ 108 w 128"/>
              <a:gd name="T45" fmla="*/ 30 h 140"/>
              <a:gd name="T46" fmla="*/ 104 w 128"/>
              <a:gd name="T47" fmla="*/ 47 h 140"/>
              <a:gd name="T48" fmla="*/ 120 w 128"/>
              <a:gd name="T49" fmla="*/ 52 h 140"/>
              <a:gd name="T50" fmla="*/ 28 w 128"/>
              <a:gd name="T51" fmla="*/ 25 h 140"/>
              <a:gd name="T52" fmla="*/ 33 w 128"/>
              <a:gd name="T53" fmla="*/ 31 h 140"/>
              <a:gd name="T54" fmla="*/ 47 w 128"/>
              <a:gd name="T55" fmla="*/ 23 h 140"/>
              <a:gd name="T56" fmla="*/ 45 w 128"/>
              <a:gd name="T57" fmla="*/ 15 h 140"/>
              <a:gd name="T58" fmla="*/ 28 w 128"/>
              <a:gd name="T59" fmla="*/ 25 h 140"/>
              <a:gd name="T60" fmla="*/ 65 w 128"/>
              <a:gd name="T61" fmla="*/ 115 h 140"/>
              <a:gd name="T62" fmla="*/ 52 w 128"/>
              <a:gd name="T63" fmla="*/ 127 h 140"/>
              <a:gd name="T64" fmla="*/ 65 w 128"/>
              <a:gd name="T65" fmla="*/ 140 h 140"/>
              <a:gd name="T66" fmla="*/ 77 w 128"/>
              <a:gd name="T67" fmla="*/ 127 h 140"/>
              <a:gd name="T68" fmla="*/ 65 w 128"/>
              <a:gd name="T69" fmla="*/ 115 h 140"/>
              <a:gd name="T70" fmla="*/ 7 w 128"/>
              <a:gd name="T71" fmla="*/ 80 h 140"/>
              <a:gd name="T72" fmla="*/ 15 w 128"/>
              <a:gd name="T73" fmla="*/ 78 h 140"/>
              <a:gd name="T74" fmla="*/ 15 w 128"/>
              <a:gd name="T75" fmla="*/ 61 h 140"/>
              <a:gd name="T76" fmla="*/ 7 w 128"/>
              <a:gd name="T77" fmla="*/ 60 h 140"/>
              <a:gd name="T78" fmla="*/ 7 w 128"/>
              <a:gd name="T79" fmla="*/ 80 h 140"/>
              <a:gd name="T80" fmla="*/ 8 w 128"/>
              <a:gd name="T81" fmla="*/ 52 h 140"/>
              <a:gd name="T82" fmla="*/ 26 w 128"/>
              <a:gd name="T83" fmla="*/ 47 h 140"/>
              <a:gd name="T84" fmla="*/ 21 w 128"/>
              <a:gd name="T85" fmla="*/ 30 h 140"/>
              <a:gd name="T86" fmla="*/ 3 w 128"/>
              <a:gd name="T87" fmla="*/ 35 h 140"/>
              <a:gd name="T88" fmla="*/ 8 w 128"/>
              <a:gd name="T89" fmla="*/ 52 h 140"/>
              <a:gd name="T90" fmla="*/ 27 w 128"/>
              <a:gd name="T91" fmla="*/ 115 h 140"/>
              <a:gd name="T92" fmla="*/ 45 w 128"/>
              <a:gd name="T93" fmla="*/ 124 h 140"/>
              <a:gd name="T94" fmla="*/ 47 w 128"/>
              <a:gd name="T95" fmla="*/ 117 h 140"/>
              <a:gd name="T96" fmla="*/ 33 w 128"/>
              <a:gd name="T97" fmla="*/ 109 h 140"/>
              <a:gd name="T98" fmla="*/ 27 w 128"/>
              <a:gd name="T99" fmla="*/ 115 h 140"/>
              <a:gd name="T100" fmla="*/ 82 w 128"/>
              <a:gd name="T101" fmla="*/ 22 h 140"/>
              <a:gd name="T102" fmla="*/ 97 w 128"/>
              <a:gd name="T103" fmla="*/ 31 h 140"/>
              <a:gd name="T104" fmla="*/ 102 w 128"/>
              <a:gd name="T105" fmla="*/ 25 h 140"/>
              <a:gd name="T106" fmla="*/ 85 w 128"/>
              <a:gd name="T107" fmla="*/ 15 h 140"/>
              <a:gd name="T108" fmla="*/ 82 w 128"/>
              <a:gd name="T109" fmla="*/ 22 h 140"/>
              <a:gd name="T110" fmla="*/ 82 w 128"/>
              <a:gd name="T111" fmla="*/ 117 h 140"/>
              <a:gd name="T112" fmla="*/ 84 w 128"/>
              <a:gd name="T113" fmla="*/ 124 h 140"/>
              <a:gd name="T114" fmla="*/ 102 w 128"/>
              <a:gd name="T115" fmla="*/ 114 h 140"/>
              <a:gd name="T116" fmla="*/ 97 w 128"/>
              <a:gd name="T117" fmla="*/ 108 h 140"/>
              <a:gd name="T118" fmla="*/ 82 w 128"/>
              <a:gd name="T119" fmla="*/ 11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40">
                <a:moveTo>
                  <a:pt x="65" y="0"/>
                </a:moveTo>
                <a:cubicBezTo>
                  <a:pt x="58" y="0"/>
                  <a:pt x="52" y="5"/>
                  <a:pt x="52" y="12"/>
                </a:cubicBezTo>
                <a:cubicBezTo>
                  <a:pt x="52" y="19"/>
                  <a:pt x="58" y="25"/>
                  <a:pt x="65" y="25"/>
                </a:cubicBezTo>
                <a:cubicBezTo>
                  <a:pt x="71" y="25"/>
                  <a:pt x="77" y="19"/>
                  <a:pt x="77" y="12"/>
                </a:cubicBezTo>
                <a:cubicBezTo>
                  <a:pt x="77" y="5"/>
                  <a:pt x="71" y="0"/>
                  <a:pt x="65" y="0"/>
                </a:cubicBezTo>
                <a:close/>
                <a:moveTo>
                  <a:pt x="26" y="92"/>
                </a:moveTo>
                <a:cubicBezTo>
                  <a:pt x="22" y="86"/>
                  <a:pt x="14" y="84"/>
                  <a:pt x="8" y="88"/>
                </a:cubicBezTo>
                <a:cubicBezTo>
                  <a:pt x="2" y="91"/>
                  <a:pt x="0" y="99"/>
                  <a:pt x="3" y="105"/>
                </a:cubicBezTo>
                <a:cubicBezTo>
                  <a:pt x="7" y="111"/>
                  <a:pt x="15" y="113"/>
                  <a:pt x="21" y="109"/>
                </a:cubicBezTo>
                <a:cubicBezTo>
                  <a:pt x="27" y="106"/>
                  <a:pt x="29" y="98"/>
                  <a:pt x="26" y="92"/>
                </a:cubicBezTo>
                <a:close/>
                <a:moveTo>
                  <a:pt x="120" y="88"/>
                </a:moveTo>
                <a:cubicBezTo>
                  <a:pt x="115" y="84"/>
                  <a:pt x="107" y="86"/>
                  <a:pt x="104" y="92"/>
                </a:cubicBezTo>
                <a:cubicBezTo>
                  <a:pt x="101" y="98"/>
                  <a:pt x="103" y="106"/>
                  <a:pt x="108" y="109"/>
                </a:cubicBezTo>
                <a:cubicBezTo>
                  <a:pt x="114" y="113"/>
                  <a:pt x="121" y="111"/>
                  <a:pt x="125" y="105"/>
                </a:cubicBezTo>
                <a:cubicBezTo>
                  <a:pt x="128" y="99"/>
                  <a:pt x="126" y="91"/>
                  <a:pt x="120" y="88"/>
                </a:cubicBezTo>
                <a:close/>
                <a:moveTo>
                  <a:pt x="114" y="78"/>
                </a:moveTo>
                <a:cubicBezTo>
                  <a:pt x="117" y="78"/>
                  <a:pt x="119" y="79"/>
                  <a:pt x="122" y="8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19" y="61"/>
                  <a:pt x="117" y="61"/>
                  <a:pt x="114" y="61"/>
                </a:cubicBezTo>
                <a:lnTo>
                  <a:pt x="114" y="78"/>
                </a:lnTo>
                <a:close/>
                <a:moveTo>
                  <a:pt x="120" y="52"/>
                </a:moveTo>
                <a:cubicBezTo>
                  <a:pt x="126" y="48"/>
                  <a:pt x="128" y="41"/>
                  <a:pt x="125" y="35"/>
                </a:cubicBezTo>
                <a:cubicBezTo>
                  <a:pt x="121" y="29"/>
                  <a:pt x="114" y="27"/>
                  <a:pt x="108" y="30"/>
                </a:cubicBezTo>
                <a:cubicBezTo>
                  <a:pt x="103" y="34"/>
                  <a:pt x="101" y="41"/>
                  <a:pt x="104" y="47"/>
                </a:cubicBezTo>
                <a:cubicBezTo>
                  <a:pt x="107" y="53"/>
                  <a:pt x="115" y="55"/>
                  <a:pt x="120" y="52"/>
                </a:cubicBezTo>
                <a:close/>
                <a:moveTo>
                  <a:pt x="28" y="25"/>
                </a:moveTo>
                <a:cubicBezTo>
                  <a:pt x="30" y="27"/>
                  <a:pt x="32" y="29"/>
                  <a:pt x="33" y="31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1"/>
                  <a:pt x="45" y="18"/>
                  <a:pt x="45" y="15"/>
                </a:cubicBezTo>
                <a:lnTo>
                  <a:pt x="28" y="25"/>
                </a:lnTo>
                <a:close/>
                <a:moveTo>
                  <a:pt x="65" y="115"/>
                </a:moveTo>
                <a:cubicBezTo>
                  <a:pt x="58" y="115"/>
                  <a:pt x="52" y="121"/>
                  <a:pt x="52" y="127"/>
                </a:cubicBezTo>
                <a:cubicBezTo>
                  <a:pt x="52" y="134"/>
                  <a:pt x="58" y="140"/>
                  <a:pt x="65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21"/>
                  <a:pt x="71" y="115"/>
                  <a:pt x="65" y="115"/>
                </a:cubicBezTo>
                <a:close/>
                <a:moveTo>
                  <a:pt x="7" y="80"/>
                </a:moveTo>
                <a:cubicBezTo>
                  <a:pt x="10" y="79"/>
                  <a:pt x="12" y="78"/>
                  <a:pt x="15" y="78"/>
                </a:cubicBezTo>
                <a:cubicBezTo>
                  <a:pt x="15" y="61"/>
                  <a:pt x="15" y="61"/>
                  <a:pt x="15" y="61"/>
                </a:cubicBezTo>
                <a:cubicBezTo>
                  <a:pt x="12" y="61"/>
                  <a:pt x="10" y="61"/>
                  <a:pt x="7" y="60"/>
                </a:cubicBezTo>
                <a:lnTo>
                  <a:pt x="7" y="80"/>
                </a:lnTo>
                <a:close/>
                <a:moveTo>
                  <a:pt x="8" y="52"/>
                </a:moveTo>
                <a:cubicBezTo>
                  <a:pt x="14" y="55"/>
                  <a:pt x="22" y="53"/>
                  <a:pt x="26" y="47"/>
                </a:cubicBezTo>
                <a:cubicBezTo>
                  <a:pt x="29" y="41"/>
                  <a:pt x="27" y="34"/>
                  <a:pt x="21" y="30"/>
                </a:cubicBezTo>
                <a:cubicBezTo>
                  <a:pt x="15" y="27"/>
                  <a:pt x="7" y="29"/>
                  <a:pt x="3" y="35"/>
                </a:cubicBezTo>
                <a:cubicBezTo>
                  <a:pt x="0" y="41"/>
                  <a:pt x="2" y="48"/>
                  <a:pt x="8" y="52"/>
                </a:cubicBezTo>
                <a:close/>
                <a:moveTo>
                  <a:pt x="27" y="115"/>
                </a:moveTo>
                <a:cubicBezTo>
                  <a:pt x="45" y="124"/>
                  <a:pt x="45" y="124"/>
                  <a:pt x="45" y="124"/>
                </a:cubicBezTo>
                <a:cubicBezTo>
                  <a:pt x="45" y="122"/>
                  <a:pt x="46" y="119"/>
                  <a:pt x="47" y="117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1" y="111"/>
                  <a:pt x="29" y="113"/>
                  <a:pt x="27" y="115"/>
                </a:cubicBezTo>
                <a:close/>
                <a:moveTo>
                  <a:pt x="82" y="22"/>
                </a:moveTo>
                <a:cubicBezTo>
                  <a:pt x="97" y="31"/>
                  <a:pt x="97" y="31"/>
                  <a:pt x="97" y="31"/>
                </a:cubicBezTo>
                <a:cubicBezTo>
                  <a:pt x="98" y="29"/>
                  <a:pt x="100" y="27"/>
                  <a:pt x="102" y="25"/>
                </a:cubicBezTo>
                <a:cubicBezTo>
                  <a:pt x="85" y="15"/>
                  <a:pt x="85" y="15"/>
                  <a:pt x="85" y="15"/>
                </a:cubicBezTo>
                <a:cubicBezTo>
                  <a:pt x="84" y="18"/>
                  <a:pt x="83" y="20"/>
                  <a:pt x="82" y="22"/>
                </a:cubicBezTo>
                <a:close/>
                <a:moveTo>
                  <a:pt x="82" y="117"/>
                </a:moveTo>
                <a:cubicBezTo>
                  <a:pt x="83" y="119"/>
                  <a:pt x="84" y="121"/>
                  <a:pt x="84" y="12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0" y="112"/>
                  <a:pt x="98" y="110"/>
                  <a:pt x="97" y="108"/>
                </a:cubicBezTo>
                <a:lnTo>
                  <a:pt x="82" y="11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9497" y="1859497"/>
            <a:ext cx="5451750" cy="1803448"/>
            <a:chOff x="369497" y="1859497"/>
            <a:chExt cx="5451750" cy="1803448"/>
          </a:xfrm>
        </p:grpSpPr>
        <p:sp>
          <p:nvSpPr>
            <p:cNvPr id="55" name="矩形 54"/>
            <p:cNvSpPr/>
            <p:nvPr/>
          </p:nvSpPr>
          <p:spPr>
            <a:xfrm flipH="1">
              <a:off x="369497" y="1859497"/>
              <a:ext cx="34158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多节点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系统可支持多节点视频采集。每个节点拥有一个属于自己的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67867" y="1884477"/>
              <a:ext cx="1753380" cy="1778468"/>
              <a:chOff x="4098420" y="1896309"/>
              <a:chExt cx="1753380" cy="1778468"/>
            </a:xfrm>
          </p:grpSpPr>
          <p:grpSp>
            <p:nvGrpSpPr>
              <p:cNvPr id="44" name="Group 34"/>
              <p:cNvGrpSpPr/>
              <p:nvPr/>
            </p:nvGrpSpPr>
            <p:grpSpPr>
              <a:xfrm>
                <a:off x="4098420" y="1896309"/>
                <a:ext cx="1753380" cy="1778468"/>
                <a:chOff x="3045240" y="1362746"/>
                <a:chExt cx="1315035" cy="1333851"/>
              </a:xfrm>
            </p:grpSpPr>
            <p:sp>
              <p:nvSpPr>
                <p:cNvPr id="65" name="Teardrop 30"/>
                <p:cNvSpPr/>
                <p:nvPr/>
              </p:nvSpPr>
              <p:spPr>
                <a:xfrm rot="16200000">
                  <a:off x="3074219" y="1410542"/>
                  <a:ext cx="1286055" cy="128605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6" name="Teardrop 6"/>
                <p:cNvSpPr/>
                <p:nvPr/>
              </p:nvSpPr>
              <p:spPr>
                <a:xfrm rot="16200000">
                  <a:off x="3045240" y="1362746"/>
                  <a:ext cx="1286055" cy="1286056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28" name="组合 27"/>
              <p:cNvGrpSpPr>
                <a:grpSpLocks noChangeAspect="1"/>
              </p:cNvGrpSpPr>
              <p:nvPr/>
            </p:nvGrpSpPr>
            <p:grpSpPr>
              <a:xfrm>
                <a:off x="4488090" y="2284711"/>
                <a:ext cx="839046" cy="874320"/>
                <a:chOff x="10804526" y="414338"/>
                <a:chExt cx="717550" cy="747713"/>
              </a:xfrm>
              <a:solidFill>
                <a:schemeClr val="bg1"/>
              </a:solidFill>
            </p:grpSpPr>
            <p:sp>
              <p:nvSpPr>
                <p:cNvPr id="29" name="Freeform 180"/>
                <p:cNvSpPr>
                  <a:spLocks noEditPoints="1"/>
                </p:cNvSpPr>
                <p:nvPr/>
              </p:nvSpPr>
              <p:spPr bwMode="auto">
                <a:xfrm>
                  <a:off x="10988676" y="823913"/>
                  <a:ext cx="466725" cy="222250"/>
                </a:xfrm>
                <a:custGeom>
                  <a:avLst/>
                  <a:gdLst>
                    <a:gd name="T0" fmla="*/ 5 w 124"/>
                    <a:gd name="T1" fmla="*/ 21 h 59"/>
                    <a:gd name="T2" fmla="*/ 1 w 124"/>
                    <a:gd name="T3" fmla="*/ 28 h 59"/>
                    <a:gd name="T4" fmla="*/ 4 w 124"/>
                    <a:gd name="T5" fmla="*/ 32 h 59"/>
                    <a:gd name="T6" fmla="*/ 0 w 124"/>
                    <a:gd name="T7" fmla="*/ 36 h 59"/>
                    <a:gd name="T8" fmla="*/ 5 w 124"/>
                    <a:gd name="T9" fmla="*/ 43 h 59"/>
                    <a:gd name="T10" fmla="*/ 73 w 124"/>
                    <a:gd name="T11" fmla="*/ 58 h 59"/>
                    <a:gd name="T12" fmla="*/ 80 w 124"/>
                    <a:gd name="T13" fmla="*/ 54 h 59"/>
                    <a:gd name="T14" fmla="*/ 75 w 124"/>
                    <a:gd name="T15" fmla="*/ 47 h 59"/>
                    <a:gd name="T16" fmla="*/ 10 w 124"/>
                    <a:gd name="T17" fmla="*/ 32 h 59"/>
                    <a:gd name="T18" fmla="*/ 108 w 124"/>
                    <a:gd name="T19" fmla="*/ 11 h 59"/>
                    <a:gd name="T20" fmla="*/ 103 w 124"/>
                    <a:gd name="T21" fmla="*/ 1 h 59"/>
                    <a:gd name="T22" fmla="*/ 103 w 124"/>
                    <a:gd name="T23" fmla="*/ 0 h 59"/>
                    <a:gd name="T24" fmla="*/ 5 w 124"/>
                    <a:gd name="T25" fmla="*/ 21 h 59"/>
                    <a:gd name="T26" fmla="*/ 123 w 124"/>
                    <a:gd name="T27" fmla="*/ 20 h 59"/>
                    <a:gd name="T28" fmla="*/ 124 w 124"/>
                    <a:gd name="T29" fmla="*/ 16 h 59"/>
                    <a:gd name="T30" fmla="*/ 123 w 124"/>
                    <a:gd name="T31" fmla="*/ 16 h 59"/>
                    <a:gd name="T32" fmla="*/ 113 w 124"/>
                    <a:gd name="T33" fmla="*/ 15 h 59"/>
                    <a:gd name="T34" fmla="*/ 113 w 124"/>
                    <a:gd name="T35" fmla="*/ 15 h 59"/>
                    <a:gd name="T36" fmla="*/ 103 w 124"/>
                    <a:gd name="T37" fmla="*/ 34 h 59"/>
                    <a:gd name="T38" fmla="*/ 106 w 124"/>
                    <a:gd name="T39" fmla="*/ 42 h 59"/>
                    <a:gd name="T40" fmla="*/ 114 w 124"/>
                    <a:gd name="T41" fmla="*/ 39 h 59"/>
                    <a:gd name="T42" fmla="*/ 123 w 124"/>
                    <a:gd name="T43" fmla="*/ 2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4" h="59">
                      <a:moveTo>
                        <a:pt x="5" y="21"/>
                      </a:moveTo>
                      <a:cubicBezTo>
                        <a:pt x="2" y="22"/>
                        <a:pt x="0" y="25"/>
                        <a:pt x="1" y="28"/>
                      </a:cubicBezTo>
                      <a:cubicBezTo>
                        <a:pt x="1" y="30"/>
                        <a:pt x="2" y="31"/>
                        <a:pt x="4" y="32"/>
                      </a:cubicBezTo>
                      <a:cubicBezTo>
                        <a:pt x="2" y="33"/>
                        <a:pt x="1" y="34"/>
                        <a:pt x="0" y="36"/>
                      </a:cubicBezTo>
                      <a:cubicBezTo>
                        <a:pt x="0" y="39"/>
                        <a:pt x="2" y="42"/>
                        <a:pt x="5" y="43"/>
                      </a:cubicBezTo>
                      <a:cubicBezTo>
                        <a:pt x="73" y="58"/>
                        <a:pt x="73" y="58"/>
                        <a:pt x="73" y="58"/>
                      </a:cubicBezTo>
                      <a:cubicBezTo>
                        <a:pt x="76" y="59"/>
                        <a:pt x="79" y="57"/>
                        <a:pt x="80" y="54"/>
                      </a:cubicBezTo>
                      <a:cubicBezTo>
                        <a:pt x="80" y="51"/>
                        <a:pt x="78" y="48"/>
                        <a:pt x="75" y="4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5" y="8"/>
                        <a:pt x="103" y="5"/>
                        <a:pt x="103" y="1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5" y="21"/>
                        <a:pt x="5" y="21"/>
                        <a:pt x="5" y="21"/>
                      </a:cubicBezTo>
                      <a:close/>
                      <a:moveTo>
                        <a:pt x="123" y="20"/>
                      </a:moveTo>
                      <a:cubicBezTo>
                        <a:pt x="124" y="19"/>
                        <a:pt x="124" y="17"/>
                        <a:pt x="124" y="16"/>
                      </a:cubicBezTo>
                      <a:cubicBezTo>
                        <a:pt x="124" y="16"/>
                        <a:pt x="123" y="16"/>
                        <a:pt x="123" y="16"/>
                      </a:cubicBezTo>
                      <a:cubicBezTo>
                        <a:pt x="120" y="16"/>
                        <a:pt x="116" y="16"/>
                        <a:pt x="113" y="15"/>
                      </a:cubicBezTo>
                      <a:cubicBezTo>
                        <a:pt x="113" y="15"/>
                        <a:pt x="113" y="15"/>
                        <a:pt x="113" y="15"/>
                      </a:cubicBezTo>
                      <a:cubicBezTo>
                        <a:pt x="103" y="34"/>
                        <a:pt x="103" y="34"/>
                        <a:pt x="103" y="34"/>
                      </a:cubicBezTo>
                      <a:cubicBezTo>
                        <a:pt x="102" y="37"/>
                        <a:pt x="103" y="40"/>
                        <a:pt x="106" y="42"/>
                      </a:cubicBezTo>
                      <a:cubicBezTo>
                        <a:pt x="109" y="43"/>
                        <a:pt x="112" y="42"/>
                        <a:pt x="114" y="39"/>
                      </a:cubicBezTo>
                      <a:cubicBezTo>
                        <a:pt x="123" y="20"/>
                        <a:pt x="123" y="20"/>
                        <a:pt x="12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" name="Freeform 181"/>
                <p:cNvSpPr>
                  <a:spLocks noEditPoints="1"/>
                </p:cNvSpPr>
                <p:nvPr/>
              </p:nvSpPr>
              <p:spPr bwMode="auto">
                <a:xfrm>
                  <a:off x="10947401" y="587376"/>
                  <a:ext cx="401638" cy="395288"/>
                </a:xfrm>
                <a:custGeom>
                  <a:avLst/>
                  <a:gdLst>
                    <a:gd name="T0" fmla="*/ 2 w 107"/>
                    <a:gd name="T1" fmla="*/ 72 h 105"/>
                    <a:gd name="T2" fmla="*/ 4 w 107"/>
                    <a:gd name="T3" fmla="*/ 80 h 105"/>
                    <a:gd name="T4" fmla="*/ 12 w 107"/>
                    <a:gd name="T5" fmla="*/ 78 h 105"/>
                    <a:gd name="T6" fmla="*/ 56 w 107"/>
                    <a:gd name="T7" fmla="*/ 9 h 105"/>
                    <a:gd name="T8" fmla="*/ 55 w 107"/>
                    <a:gd name="T9" fmla="*/ 1 h 105"/>
                    <a:gd name="T10" fmla="*/ 47 w 107"/>
                    <a:gd name="T11" fmla="*/ 3 h 105"/>
                    <a:gd name="T12" fmla="*/ 2 w 107"/>
                    <a:gd name="T13" fmla="*/ 72 h 105"/>
                    <a:gd name="T14" fmla="*/ 78 w 107"/>
                    <a:gd name="T15" fmla="*/ 7 h 105"/>
                    <a:gd name="T16" fmla="*/ 70 w 107"/>
                    <a:gd name="T17" fmla="*/ 4 h 105"/>
                    <a:gd name="T18" fmla="*/ 67 w 107"/>
                    <a:gd name="T19" fmla="*/ 11 h 105"/>
                    <a:gd name="T20" fmla="*/ 95 w 107"/>
                    <a:gd name="T21" fmla="*/ 100 h 105"/>
                    <a:gd name="T22" fmla="*/ 103 w 107"/>
                    <a:gd name="T23" fmla="*/ 104 h 105"/>
                    <a:gd name="T24" fmla="*/ 106 w 107"/>
                    <a:gd name="T25" fmla="*/ 96 h 105"/>
                    <a:gd name="T26" fmla="*/ 78 w 107"/>
                    <a:gd name="T27" fmla="*/ 7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7" h="105">
                      <a:moveTo>
                        <a:pt x="2" y="72"/>
                      </a:moveTo>
                      <a:cubicBezTo>
                        <a:pt x="0" y="74"/>
                        <a:pt x="1" y="78"/>
                        <a:pt x="4" y="80"/>
                      </a:cubicBezTo>
                      <a:cubicBezTo>
                        <a:pt x="6" y="81"/>
                        <a:pt x="10" y="81"/>
                        <a:pt x="12" y="78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8" y="7"/>
                        <a:pt x="57" y="3"/>
                        <a:pt x="55" y="1"/>
                      </a:cubicBezTo>
                      <a:cubicBezTo>
                        <a:pt x="52" y="0"/>
                        <a:pt x="48" y="0"/>
                        <a:pt x="47" y="3"/>
                      </a:cubicBezTo>
                      <a:cubicBezTo>
                        <a:pt x="2" y="72"/>
                        <a:pt x="2" y="72"/>
                        <a:pt x="2" y="72"/>
                      </a:cubicBezTo>
                      <a:close/>
                      <a:moveTo>
                        <a:pt x="78" y="7"/>
                      </a:moveTo>
                      <a:cubicBezTo>
                        <a:pt x="77" y="4"/>
                        <a:pt x="73" y="3"/>
                        <a:pt x="70" y="4"/>
                      </a:cubicBezTo>
                      <a:cubicBezTo>
                        <a:pt x="67" y="5"/>
                        <a:pt x="66" y="8"/>
                        <a:pt x="67" y="11"/>
                      </a:cubicBezTo>
                      <a:cubicBezTo>
                        <a:pt x="95" y="100"/>
                        <a:pt x="95" y="100"/>
                        <a:pt x="95" y="100"/>
                      </a:cubicBezTo>
                      <a:cubicBezTo>
                        <a:pt x="96" y="103"/>
                        <a:pt x="100" y="105"/>
                        <a:pt x="103" y="104"/>
                      </a:cubicBezTo>
                      <a:cubicBezTo>
                        <a:pt x="106" y="103"/>
                        <a:pt x="107" y="99"/>
                        <a:pt x="106" y="96"/>
                      </a:cubicBezTo>
                      <a:cubicBezTo>
                        <a:pt x="78" y="7"/>
                        <a:pt x="78" y="7"/>
                        <a:pt x="7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Freeform 182"/>
                <p:cNvSpPr>
                  <a:spLocks/>
                </p:cNvSpPr>
                <p:nvPr/>
              </p:nvSpPr>
              <p:spPr bwMode="auto">
                <a:xfrm>
                  <a:off x="11229976" y="576263"/>
                  <a:ext cx="195263" cy="200025"/>
                </a:xfrm>
                <a:custGeom>
                  <a:avLst/>
                  <a:gdLst>
                    <a:gd name="T0" fmla="*/ 10 w 52"/>
                    <a:gd name="T1" fmla="*/ 3 h 53"/>
                    <a:gd name="T2" fmla="*/ 2 w 52"/>
                    <a:gd name="T3" fmla="*/ 2 h 53"/>
                    <a:gd name="T4" fmla="*/ 2 w 52"/>
                    <a:gd name="T5" fmla="*/ 11 h 53"/>
                    <a:gd name="T6" fmla="*/ 42 w 52"/>
                    <a:gd name="T7" fmla="*/ 53 h 53"/>
                    <a:gd name="T8" fmla="*/ 47 w 52"/>
                    <a:gd name="T9" fmla="*/ 49 h 53"/>
                    <a:gd name="T10" fmla="*/ 52 w 52"/>
                    <a:gd name="T11" fmla="*/ 47 h 53"/>
                    <a:gd name="T12" fmla="*/ 10 w 52"/>
                    <a:gd name="T13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3">
                      <a:moveTo>
                        <a:pt x="10" y="3"/>
                      </a:moveTo>
                      <a:cubicBezTo>
                        <a:pt x="8" y="0"/>
                        <a:pt x="4" y="0"/>
                        <a:pt x="2" y="2"/>
                      </a:cubicBezTo>
                      <a:cubicBezTo>
                        <a:pt x="0" y="5"/>
                        <a:pt x="0" y="8"/>
                        <a:pt x="2" y="11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3" y="52"/>
                        <a:pt x="45" y="50"/>
                        <a:pt x="47" y="49"/>
                      </a:cubicBezTo>
                      <a:cubicBezTo>
                        <a:pt x="49" y="48"/>
                        <a:pt x="50" y="47"/>
                        <a:pt x="52" y="47"/>
                      </a:cubicBezTo>
                      <a:cubicBezTo>
                        <a:pt x="10" y="3"/>
                        <a:pt x="10" y="3"/>
                        <a:pt x="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" name="Freeform 183"/>
                <p:cNvSpPr>
                  <a:spLocks noEditPoints="1"/>
                </p:cNvSpPr>
                <p:nvPr/>
              </p:nvSpPr>
              <p:spPr bwMode="auto">
                <a:xfrm>
                  <a:off x="11071226" y="414338"/>
                  <a:ext cx="236538" cy="241300"/>
                </a:xfrm>
                <a:custGeom>
                  <a:avLst/>
                  <a:gdLst>
                    <a:gd name="T0" fmla="*/ 2 w 63"/>
                    <a:gd name="T1" fmla="*/ 37 h 64"/>
                    <a:gd name="T2" fmla="*/ 16 w 63"/>
                    <a:gd name="T3" fmla="*/ 7 h 64"/>
                    <a:gd name="T4" fmla="*/ 49 w 63"/>
                    <a:gd name="T5" fmla="*/ 8 h 64"/>
                    <a:gd name="T6" fmla="*/ 61 w 63"/>
                    <a:gd name="T7" fmla="*/ 39 h 64"/>
                    <a:gd name="T8" fmla="*/ 36 w 63"/>
                    <a:gd name="T9" fmla="*/ 62 h 64"/>
                    <a:gd name="T10" fmla="*/ 2 w 63"/>
                    <a:gd name="T11" fmla="*/ 37 h 64"/>
                    <a:gd name="T12" fmla="*/ 34 w 63"/>
                    <a:gd name="T13" fmla="*/ 50 h 64"/>
                    <a:gd name="T14" fmla="*/ 49 w 63"/>
                    <a:gd name="T15" fmla="*/ 37 h 64"/>
                    <a:gd name="T16" fmla="*/ 42 w 63"/>
                    <a:gd name="T17" fmla="*/ 18 h 64"/>
                    <a:gd name="T18" fmla="*/ 22 w 63"/>
                    <a:gd name="T19" fmla="*/ 17 h 64"/>
                    <a:gd name="T20" fmla="*/ 14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7"/>
                      </a:moveTo>
                      <a:cubicBezTo>
                        <a:pt x="0" y="25"/>
                        <a:pt x="6" y="13"/>
                        <a:pt x="16" y="7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3" y="28"/>
                        <a:pt x="61" y="39"/>
                      </a:cubicBezTo>
                      <a:cubicBezTo>
                        <a:pt x="58" y="51"/>
                        <a:pt x="48" y="60"/>
                        <a:pt x="36" y="62"/>
                      </a:cubicBezTo>
                      <a:cubicBezTo>
                        <a:pt x="20" y="64"/>
                        <a:pt x="5" y="53"/>
                        <a:pt x="2" y="37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7" y="44"/>
                        <a:pt x="49" y="37"/>
                      </a:cubicBezTo>
                      <a:cubicBezTo>
                        <a:pt x="51" y="29"/>
                        <a:pt x="48" y="22"/>
                        <a:pt x="42" y="18"/>
                      </a:cubicBezTo>
                      <a:cubicBezTo>
                        <a:pt x="37" y="13"/>
                        <a:pt x="29" y="13"/>
                        <a:pt x="22" y="17"/>
                      </a:cubicBezTo>
                      <a:cubicBezTo>
                        <a:pt x="16" y="20"/>
                        <a:pt x="13" y="28"/>
                        <a:pt x="14" y="35"/>
                      </a:cubicBezTo>
                      <a:cubicBezTo>
                        <a:pt x="15" y="45"/>
                        <a:pt x="24" y="52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" name="Freeform 184"/>
                <p:cNvSpPr>
                  <a:spLocks noEditPoints="1"/>
                </p:cNvSpPr>
                <p:nvPr/>
              </p:nvSpPr>
              <p:spPr bwMode="auto">
                <a:xfrm>
                  <a:off x="10804526" y="823913"/>
                  <a:ext cx="241300" cy="241300"/>
                </a:xfrm>
                <a:custGeom>
                  <a:avLst/>
                  <a:gdLst>
                    <a:gd name="T0" fmla="*/ 2 w 64"/>
                    <a:gd name="T1" fmla="*/ 36 h 64"/>
                    <a:gd name="T2" fmla="*/ 16 w 64"/>
                    <a:gd name="T3" fmla="*/ 6 h 64"/>
                    <a:gd name="T4" fmla="*/ 49 w 64"/>
                    <a:gd name="T5" fmla="*/ 8 h 64"/>
                    <a:gd name="T6" fmla="*/ 61 w 64"/>
                    <a:gd name="T7" fmla="*/ 39 h 64"/>
                    <a:gd name="T8" fmla="*/ 36 w 64"/>
                    <a:gd name="T9" fmla="*/ 61 h 64"/>
                    <a:gd name="T10" fmla="*/ 2 w 64"/>
                    <a:gd name="T11" fmla="*/ 36 h 64"/>
                    <a:gd name="T12" fmla="*/ 34 w 64"/>
                    <a:gd name="T13" fmla="*/ 50 h 64"/>
                    <a:gd name="T14" fmla="*/ 49 w 64"/>
                    <a:gd name="T15" fmla="*/ 36 h 64"/>
                    <a:gd name="T16" fmla="*/ 43 w 64"/>
                    <a:gd name="T17" fmla="*/ 17 h 64"/>
                    <a:gd name="T18" fmla="*/ 22 w 64"/>
                    <a:gd name="T19" fmla="*/ 16 h 64"/>
                    <a:gd name="T20" fmla="*/ 14 w 64"/>
                    <a:gd name="T21" fmla="*/ 35 h 64"/>
                    <a:gd name="T22" fmla="*/ 34 w 64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4" y="27"/>
                        <a:pt x="61" y="39"/>
                      </a:cubicBezTo>
                      <a:cubicBezTo>
                        <a:pt x="58" y="51"/>
                        <a:pt x="48" y="60"/>
                        <a:pt x="36" y="61"/>
                      </a:cubicBezTo>
                      <a:cubicBezTo>
                        <a:pt x="20" y="64"/>
                        <a:pt x="5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8" y="43"/>
                        <a:pt x="49" y="36"/>
                      </a:cubicBezTo>
                      <a:cubicBezTo>
                        <a:pt x="51" y="29"/>
                        <a:pt x="49" y="22"/>
                        <a:pt x="43" y="17"/>
                      </a:cubicBezTo>
                      <a:cubicBezTo>
                        <a:pt x="37" y="13"/>
                        <a:pt x="29" y="12"/>
                        <a:pt x="22" y="16"/>
                      </a:cubicBezTo>
                      <a:cubicBezTo>
                        <a:pt x="16" y="20"/>
                        <a:pt x="13" y="27"/>
                        <a:pt x="14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" name="Freeform 185"/>
                <p:cNvSpPr>
                  <a:spLocks noEditPoints="1"/>
                </p:cNvSpPr>
                <p:nvPr/>
              </p:nvSpPr>
              <p:spPr bwMode="auto">
                <a:xfrm>
                  <a:off x="11236326" y="922338"/>
                  <a:ext cx="236538" cy="239713"/>
                </a:xfrm>
                <a:custGeom>
                  <a:avLst/>
                  <a:gdLst>
                    <a:gd name="T0" fmla="*/ 2 w 63"/>
                    <a:gd name="T1" fmla="*/ 36 h 64"/>
                    <a:gd name="T2" fmla="*/ 16 w 63"/>
                    <a:gd name="T3" fmla="*/ 6 h 64"/>
                    <a:gd name="T4" fmla="*/ 49 w 63"/>
                    <a:gd name="T5" fmla="*/ 8 h 64"/>
                    <a:gd name="T6" fmla="*/ 60 w 63"/>
                    <a:gd name="T7" fmla="*/ 39 h 64"/>
                    <a:gd name="T8" fmla="*/ 36 w 63"/>
                    <a:gd name="T9" fmla="*/ 61 h 64"/>
                    <a:gd name="T10" fmla="*/ 2 w 63"/>
                    <a:gd name="T11" fmla="*/ 36 h 64"/>
                    <a:gd name="T12" fmla="*/ 34 w 63"/>
                    <a:gd name="T13" fmla="*/ 50 h 64"/>
                    <a:gd name="T14" fmla="*/ 49 w 63"/>
                    <a:gd name="T15" fmla="*/ 36 h 64"/>
                    <a:gd name="T16" fmla="*/ 42 w 63"/>
                    <a:gd name="T17" fmla="*/ 17 h 64"/>
                    <a:gd name="T18" fmla="*/ 22 w 63"/>
                    <a:gd name="T19" fmla="*/ 16 h 64"/>
                    <a:gd name="T20" fmla="*/ 13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6" y="0"/>
                        <a:pt x="39" y="1"/>
                        <a:pt x="49" y="8"/>
                      </a:cubicBezTo>
                      <a:cubicBezTo>
                        <a:pt x="59" y="15"/>
                        <a:pt x="63" y="27"/>
                        <a:pt x="60" y="39"/>
                      </a:cubicBezTo>
                      <a:cubicBezTo>
                        <a:pt x="57" y="51"/>
                        <a:pt x="48" y="60"/>
                        <a:pt x="36" y="61"/>
                      </a:cubicBezTo>
                      <a:cubicBezTo>
                        <a:pt x="19" y="64"/>
                        <a:pt x="4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1" y="49"/>
                        <a:pt x="47" y="43"/>
                        <a:pt x="49" y="36"/>
                      </a:cubicBezTo>
                      <a:cubicBezTo>
                        <a:pt x="51" y="29"/>
                        <a:pt x="48" y="22"/>
                        <a:pt x="42" y="17"/>
                      </a:cubicBezTo>
                      <a:cubicBezTo>
                        <a:pt x="36" y="13"/>
                        <a:pt x="28" y="12"/>
                        <a:pt x="22" y="16"/>
                      </a:cubicBezTo>
                      <a:cubicBezTo>
                        <a:pt x="16" y="20"/>
                        <a:pt x="12" y="27"/>
                        <a:pt x="13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" name="Freeform 186"/>
                <p:cNvSpPr>
                  <a:spLocks noEditPoints="1"/>
                </p:cNvSpPr>
                <p:nvPr/>
              </p:nvSpPr>
              <p:spPr bwMode="auto">
                <a:xfrm>
                  <a:off x="11360151" y="738188"/>
                  <a:ext cx="161925" cy="161925"/>
                </a:xfrm>
                <a:custGeom>
                  <a:avLst/>
                  <a:gdLst>
                    <a:gd name="T0" fmla="*/ 21 w 43"/>
                    <a:gd name="T1" fmla="*/ 0 h 43"/>
                    <a:gd name="T2" fmla="*/ 43 w 43"/>
                    <a:gd name="T3" fmla="*/ 21 h 43"/>
                    <a:gd name="T4" fmla="*/ 21 w 43"/>
                    <a:gd name="T5" fmla="*/ 43 h 43"/>
                    <a:gd name="T6" fmla="*/ 0 w 43"/>
                    <a:gd name="T7" fmla="*/ 21 h 43"/>
                    <a:gd name="T8" fmla="*/ 21 w 43"/>
                    <a:gd name="T9" fmla="*/ 0 h 43"/>
                    <a:gd name="T10" fmla="*/ 21 w 43"/>
                    <a:gd name="T11" fmla="*/ 11 h 43"/>
                    <a:gd name="T12" fmla="*/ 31 w 43"/>
                    <a:gd name="T13" fmla="*/ 21 h 43"/>
                    <a:gd name="T14" fmla="*/ 21 w 43"/>
                    <a:gd name="T15" fmla="*/ 31 h 43"/>
                    <a:gd name="T16" fmla="*/ 11 w 43"/>
                    <a:gd name="T17" fmla="*/ 21 h 43"/>
                    <a:gd name="T18" fmla="*/ 21 w 43"/>
                    <a:gd name="T1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1" y="0"/>
                      </a:moveTo>
                      <a:cubicBezTo>
                        <a:pt x="33" y="0"/>
                        <a:pt x="43" y="9"/>
                        <a:pt x="43" y="21"/>
                      </a:cubicBezTo>
                      <a:cubicBezTo>
                        <a:pt x="43" y="33"/>
                        <a:pt x="33" y="43"/>
                        <a:pt x="21" y="43"/>
                      </a:cubicBezTo>
                      <a:cubicBezTo>
                        <a:pt x="9" y="43"/>
                        <a:pt x="0" y="33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lose/>
                      <a:moveTo>
                        <a:pt x="21" y="11"/>
                      </a:moveTo>
                      <a:cubicBezTo>
                        <a:pt x="27" y="11"/>
                        <a:pt x="31" y="16"/>
                        <a:pt x="31" y="21"/>
                      </a:cubicBezTo>
                      <a:cubicBezTo>
                        <a:pt x="31" y="27"/>
                        <a:pt x="27" y="31"/>
                        <a:pt x="21" y="31"/>
                      </a:cubicBezTo>
                      <a:cubicBezTo>
                        <a:pt x="16" y="31"/>
                        <a:pt x="11" y="27"/>
                        <a:pt x="11" y="21"/>
                      </a:cubicBezTo>
                      <a:cubicBezTo>
                        <a:pt x="11" y="16"/>
                        <a:pt x="16" y="11"/>
                        <a:pt x="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6424485" y="1729468"/>
            <a:ext cx="5603612" cy="1933249"/>
            <a:chOff x="6424485" y="1729468"/>
            <a:chExt cx="5603612" cy="1933249"/>
          </a:xfrm>
        </p:grpSpPr>
        <p:sp>
          <p:nvSpPr>
            <p:cNvPr id="57" name="矩形 56"/>
            <p:cNvSpPr/>
            <p:nvPr/>
          </p:nvSpPr>
          <p:spPr>
            <a:xfrm>
              <a:off x="8421715" y="1729468"/>
              <a:ext cx="3606382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多用户访问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每个节点都会有一个服务器。可以有很多个用户同时对一个节点进行访问。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424485" y="1884477"/>
              <a:ext cx="1714741" cy="1778240"/>
              <a:chOff x="6455038" y="1896309"/>
              <a:chExt cx="1714741" cy="1778240"/>
            </a:xfrm>
          </p:grpSpPr>
          <p:grpSp>
            <p:nvGrpSpPr>
              <p:cNvPr id="45" name="Group 37"/>
              <p:cNvGrpSpPr/>
              <p:nvPr/>
            </p:nvGrpSpPr>
            <p:grpSpPr>
              <a:xfrm>
                <a:off x="6455038" y="1896309"/>
                <a:ext cx="1714741" cy="1778240"/>
                <a:chOff x="4812704" y="1362746"/>
                <a:chExt cx="1286056" cy="1333680"/>
              </a:xfrm>
            </p:grpSpPr>
            <p:sp>
              <p:nvSpPr>
                <p:cNvPr id="63" name="Teardrop 31"/>
                <p:cNvSpPr/>
                <p:nvPr/>
              </p:nvSpPr>
              <p:spPr>
                <a:xfrm>
                  <a:off x="4812704" y="1410371"/>
                  <a:ext cx="1286056" cy="1286055"/>
                </a:xfrm>
                <a:prstGeom prst="teardrop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4" name="Teardrop 7"/>
                <p:cNvSpPr/>
                <p:nvPr/>
              </p:nvSpPr>
              <p:spPr>
                <a:xfrm>
                  <a:off x="4812704" y="1362746"/>
                  <a:ext cx="1286056" cy="1286055"/>
                </a:xfrm>
                <a:prstGeom prst="teardrop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36" name="组合 35"/>
              <p:cNvGrpSpPr>
                <a:grpSpLocks noChangeAspect="1"/>
              </p:cNvGrpSpPr>
              <p:nvPr/>
            </p:nvGrpSpPr>
            <p:grpSpPr>
              <a:xfrm>
                <a:off x="6874378" y="2337136"/>
                <a:ext cx="949126" cy="914920"/>
                <a:chOff x="2957513" y="8609013"/>
                <a:chExt cx="352425" cy="339725"/>
              </a:xfrm>
              <a:solidFill>
                <a:schemeClr val="bg1"/>
              </a:solidFill>
            </p:grpSpPr>
            <p:sp>
              <p:nvSpPr>
                <p:cNvPr id="37" name="Freeform 520"/>
                <p:cNvSpPr>
                  <a:spLocks noChangeAspect="1"/>
                </p:cNvSpPr>
                <p:nvPr/>
              </p:nvSpPr>
              <p:spPr bwMode="auto">
                <a:xfrm>
                  <a:off x="3089276" y="8620125"/>
                  <a:ext cx="107950" cy="79375"/>
                </a:xfrm>
                <a:custGeom>
                  <a:avLst/>
                  <a:gdLst>
                    <a:gd name="T0" fmla="*/ 51 w 56"/>
                    <a:gd name="T1" fmla="*/ 0 h 41"/>
                    <a:gd name="T2" fmla="*/ 4 w 56"/>
                    <a:gd name="T3" fmla="*/ 0 h 41"/>
                    <a:gd name="T4" fmla="*/ 0 w 56"/>
                    <a:gd name="T5" fmla="*/ 5 h 41"/>
                    <a:gd name="T6" fmla="*/ 0 w 56"/>
                    <a:gd name="T7" fmla="*/ 36 h 41"/>
                    <a:gd name="T8" fmla="*/ 4 w 56"/>
                    <a:gd name="T9" fmla="*/ 41 h 41"/>
                    <a:gd name="T10" fmla="*/ 51 w 56"/>
                    <a:gd name="T11" fmla="*/ 41 h 41"/>
                    <a:gd name="T12" fmla="*/ 56 w 56"/>
                    <a:gd name="T13" fmla="*/ 36 h 41"/>
                    <a:gd name="T14" fmla="*/ 56 w 56"/>
                    <a:gd name="T15" fmla="*/ 5 h 41"/>
                    <a:gd name="T16" fmla="*/ 51 w 5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1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2" y="41"/>
                        <a:pt x="4" y="41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4" y="41"/>
                        <a:pt x="56" y="39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" name="Freeform 521"/>
                <p:cNvSpPr>
                  <a:spLocks noChangeAspect="1"/>
                </p:cNvSpPr>
                <p:nvPr/>
              </p:nvSpPr>
              <p:spPr bwMode="auto">
                <a:xfrm>
                  <a:off x="30781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" name="Freeform 522"/>
                <p:cNvSpPr>
                  <a:spLocks noChangeAspect="1"/>
                </p:cNvSpPr>
                <p:nvPr/>
              </p:nvSpPr>
              <p:spPr bwMode="auto">
                <a:xfrm>
                  <a:off x="3101976" y="8739188"/>
                  <a:ext cx="14288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" name="Freeform 523"/>
                <p:cNvSpPr>
                  <a:spLocks noChangeAspect="1"/>
                </p:cNvSpPr>
                <p:nvPr/>
              </p:nvSpPr>
              <p:spPr bwMode="auto">
                <a:xfrm>
                  <a:off x="3124201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" name="Freeform 524"/>
                <p:cNvSpPr>
                  <a:spLocks noChangeAspect="1"/>
                </p:cNvSpPr>
                <p:nvPr/>
              </p:nvSpPr>
              <p:spPr bwMode="auto">
                <a:xfrm>
                  <a:off x="3146426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Freeform 525"/>
                <p:cNvSpPr>
                  <a:spLocks noChangeAspect="1"/>
                </p:cNvSpPr>
                <p:nvPr/>
              </p:nvSpPr>
              <p:spPr bwMode="auto">
                <a:xfrm>
                  <a:off x="3170238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" name="Freeform 526"/>
                <p:cNvSpPr>
                  <a:spLocks noChangeAspect="1"/>
                </p:cNvSpPr>
                <p:nvPr/>
              </p:nvSpPr>
              <p:spPr bwMode="auto">
                <a:xfrm>
                  <a:off x="31924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" name="Freeform 527"/>
                <p:cNvSpPr>
                  <a:spLocks noChangeAspect="1"/>
                </p:cNvSpPr>
                <p:nvPr/>
              </p:nvSpPr>
              <p:spPr bwMode="auto">
                <a:xfrm>
                  <a:off x="3089276" y="8731250"/>
                  <a:ext cx="15875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" name="Freeform 528"/>
                <p:cNvSpPr>
                  <a:spLocks noChangeAspect="1"/>
                </p:cNvSpPr>
                <p:nvPr/>
              </p:nvSpPr>
              <p:spPr bwMode="auto">
                <a:xfrm>
                  <a:off x="3113088" y="8731250"/>
                  <a:ext cx="14288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" name="Freeform 529"/>
                <p:cNvSpPr>
                  <a:spLocks noChangeAspect="1"/>
                </p:cNvSpPr>
                <p:nvPr/>
              </p:nvSpPr>
              <p:spPr bwMode="auto">
                <a:xfrm>
                  <a:off x="3135313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" name="Freeform 530"/>
                <p:cNvSpPr>
                  <a:spLocks noChangeAspect="1"/>
                </p:cNvSpPr>
                <p:nvPr/>
              </p:nvSpPr>
              <p:spPr bwMode="auto">
                <a:xfrm>
                  <a:off x="3159126" y="8731250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" name="Freeform 531"/>
                <p:cNvSpPr>
                  <a:spLocks noChangeAspect="1"/>
                </p:cNvSpPr>
                <p:nvPr/>
              </p:nvSpPr>
              <p:spPr bwMode="auto">
                <a:xfrm>
                  <a:off x="3181351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4" name="Freeform 532"/>
                <p:cNvSpPr>
                  <a:spLocks noChangeAspect="1"/>
                </p:cNvSpPr>
                <p:nvPr/>
              </p:nvSpPr>
              <p:spPr bwMode="auto">
                <a:xfrm>
                  <a:off x="2992438" y="8777288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4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4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5" name="Freeform 533"/>
                <p:cNvSpPr>
                  <a:spLocks noChangeAspect="1" noEditPoints="1"/>
                </p:cNvSpPr>
                <p:nvPr/>
              </p:nvSpPr>
              <p:spPr bwMode="auto">
                <a:xfrm>
                  <a:off x="2957513" y="8766175"/>
                  <a:ext cx="176213" cy="144463"/>
                </a:xfrm>
                <a:custGeom>
                  <a:avLst/>
                  <a:gdLst>
                    <a:gd name="T0" fmla="*/ 89 w 92"/>
                    <a:gd name="T1" fmla="*/ 66 h 76"/>
                    <a:gd name="T2" fmla="*/ 85 w 92"/>
                    <a:gd name="T3" fmla="*/ 61 h 76"/>
                    <a:gd name="T4" fmla="*/ 82 w 92"/>
                    <a:gd name="T5" fmla="*/ 61 h 76"/>
                    <a:gd name="T6" fmla="*/ 79 w 92"/>
                    <a:gd name="T7" fmla="*/ 55 h 76"/>
                    <a:gd name="T8" fmla="*/ 69 w 92"/>
                    <a:gd name="T9" fmla="*/ 55 h 76"/>
                    <a:gd name="T10" fmla="*/ 69 w 92"/>
                    <a:gd name="T11" fmla="*/ 52 h 76"/>
                    <a:gd name="T12" fmla="*/ 75 w 92"/>
                    <a:gd name="T13" fmla="*/ 52 h 76"/>
                    <a:gd name="T14" fmla="*/ 80 w 92"/>
                    <a:gd name="T15" fmla="*/ 48 h 76"/>
                    <a:gd name="T16" fmla="*/ 80 w 92"/>
                    <a:gd name="T17" fmla="*/ 4 h 76"/>
                    <a:gd name="T18" fmla="*/ 75 w 92"/>
                    <a:gd name="T19" fmla="*/ 0 h 76"/>
                    <a:gd name="T20" fmla="*/ 17 w 92"/>
                    <a:gd name="T21" fmla="*/ 0 h 76"/>
                    <a:gd name="T22" fmla="*/ 12 w 92"/>
                    <a:gd name="T23" fmla="*/ 4 h 76"/>
                    <a:gd name="T24" fmla="*/ 12 w 92"/>
                    <a:gd name="T25" fmla="*/ 48 h 76"/>
                    <a:gd name="T26" fmla="*/ 17 w 92"/>
                    <a:gd name="T27" fmla="*/ 52 h 76"/>
                    <a:gd name="T28" fmla="*/ 23 w 92"/>
                    <a:gd name="T29" fmla="*/ 52 h 76"/>
                    <a:gd name="T30" fmla="*/ 23 w 92"/>
                    <a:gd name="T31" fmla="*/ 55 h 76"/>
                    <a:gd name="T32" fmla="*/ 13 w 92"/>
                    <a:gd name="T33" fmla="*/ 55 h 76"/>
                    <a:gd name="T34" fmla="*/ 10 w 92"/>
                    <a:gd name="T35" fmla="*/ 61 h 76"/>
                    <a:gd name="T36" fmla="*/ 7 w 92"/>
                    <a:gd name="T37" fmla="*/ 61 h 76"/>
                    <a:gd name="T38" fmla="*/ 3 w 92"/>
                    <a:gd name="T39" fmla="*/ 66 h 76"/>
                    <a:gd name="T40" fmla="*/ 0 w 92"/>
                    <a:gd name="T41" fmla="*/ 72 h 76"/>
                    <a:gd name="T42" fmla="*/ 4 w 92"/>
                    <a:gd name="T43" fmla="*/ 76 h 76"/>
                    <a:gd name="T44" fmla="*/ 88 w 92"/>
                    <a:gd name="T45" fmla="*/ 76 h 76"/>
                    <a:gd name="T46" fmla="*/ 92 w 92"/>
                    <a:gd name="T47" fmla="*/ 72 h 76"/>
                    <a:gd name="T48" fmla="*/ 89 w 92"/>
                    <a:gd name="T49" fmla="*/ 66 h 76"/>
                    <a:gd name="T50" fmla="*/ 17 w 92"/>
                    <a:gd name="T51" fmla="*/ 49 h 76"/>
                    <a:gd name="T52" fmla="*/ 15 w 92"/>
                    <a:gd name="T53" fmla="*/ 48 h 76"/>
                    <a:gd name="T54" fmla="*/ 15 w 92"/>
                    <a:gd name="T55" fmla="*/ 4 h 76"/>
                    <a:gd name="T56" fmla="*/ 17 w 92"/>
                    <a:gd name="T57" fmla="*/ 2 h 76"/>
                    <a:gd name="T58" fmla="*/ 75 w 92"/>
                    <a:gd name="T59" fmla="*/ 2 h 76"/>
                    <a:gd name="T60" fmla="*/ 77 w 92"/>
                    <a:gd name="T61" fmla="*/ 4 h 76"/>
                    <a:gd name="T62" fmla="*/ 77 w 92"/>
                    <a:gd name="T63" fmla="*/ 48 h 76"/>
                    <a:gd name="T64" fmla="*/ 75 w 92"/>
                    <a:gd name="T65" fmla="*/ 49 h 76"/>
                    <a:gd name="T66" fmla="*/ 17 w 92"/>
                    <a:gd name="T67" fmla="*/ 49 h 76"/>
                    <a:gd name="T68" fmla="*/ 77 w 92"/>
                    <a:gd name="T69" fmla="*/ 58 h 76"/>
                    <a:gd name="T70" fmla="*/ 80 w 92"/>
                    <a:gd name="T71" fmla="*/ 64 h 76"/>
                    <a:gd name="T72" fmla="*/ 85 w 92"/>
                    <a:gd name="T73" fmla="*/ 64 h 76"/>
                    <a:gd name="T74" fmla="*/ 87 w 92"/>
                    <a:gd name="T75" fmla="*/ 66 h 76"/>
                    <a:gd name="T76" fmla="*/ 87 w 92"/>
                    <a:gd name="T77" fmla="*/ 66 h 76"/>
                    <a:gd name="T78" fmla="*/ 90 w 92"/>
                    <a:gd name="T79" fmla="*/ 72 h 76"/>
                    <a:gd name="T80" fmla="*/ 88 w 92"/>
                    <a:gd name="T81" fmla="*/ 74 h 76"/>
                    <a:gd name="T82" fmla="*/ 4 w 92"/>
                    <a:gd name="T83" fmla="*/ 74 h 76"/>
                    <a:gd name="T84" fmla="*/ 2 w 92"/>
                    <a:gd name="T85" fmla="*/ 72 h 76"/>
                    <a:gd name="T86" fmla="*/ 5 w 92"/>
                    <a:gd name="T87" fmla="*/ 66 h 76"/>
                    <a:gd name="T88" fmla="*/ 5 w 92"/>
                    <a:gd name="T89" fmla="*/ 66 h 76"/>
                    <a:gd name="T90" fmla="*/ 7 w 92"/>
                    <a:gd name="T91" fmla="*/ 64 h 76"/>
                    <a:gd name="T92" fmla="*/ 12 w 92"/>
                    <a:gd name="T93" fmla="*/ 64 h 76"/>
                    <a:gd name="T94" fmla="*/ 15 w 92"/>
                    <a:gd name="T95" fmla="*/ 58 h 76"/>
                    <a:gd name="T96" fmla="*/ 26 w 92"/>
                    <a:gd name="T97" fmla="*/ 58 h 76"/>
                    <a:gd name="T98" fmla="*/ 26 w 92"/>
                    <a:gd name="T99" fmla="*/ 54 h 76"/>
                    <a:gd name="T100" fmla="*/ 66 w 92"/>
                    <a:gd name="T10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2" h="76">
                      <a:moveTo>
                        <a:pt x="89" y="66"/>
                      </a:moveTo>
                      <a:cubicBezTo>
                        <a:pt x="89" y="63"/>
                        <a:pt x="88" y="61"/>
                        <a:pt x="85" y="61"/>
                      </a:cubicBezTo>
                      <a:cubicBezTo>
                        <a:pt x="82" y="61"/>
                        <a:pt x="82" y="61"/>
                        <a:pt x="82" y="61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69" y="55"/>
                        <a:pt x="69" y="55"/>
                        <a:pt x="69" y="55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8" y="52"/>
                        <a:pt x="80" y="50"/>
                        <a:pt x="80" y="48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0" y="2"/>
                        <a:pt x="78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2" y="2"/>
                        <a:pt x="12" y="4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0"/>
                        <a:pt x="14" y="52"/>
                        <a:pt x="17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0" y="61"/>
                        <a:pt x="10" y="61"/>
                        <a:pt x="10" y="61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4" y="61"/>
                        <a:pt x="3" y="63"/>
                        <a:pt x="3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" y="76"/>
                        <a:pt x="4" y="76"/>
                      </a:cubicBezTo>
                      <a:cubicBezTo>
                        <a:pt x="88" y="76"/>
                        <a:pt x="88" y="76"/>
                        <a:pt x="88" y="76"/>
                      </a:cubicBezTo>
                      <a:cubicBezTo>
                        <a:pt x="91" y="76"/>
                        <a:pt x="92" y="75"/>
                        <a:pt x="92" y="72"/>
                      </a:cubicBezTo>
                      <a:lnTo>
                        <a:pt x="89" y="66"/>
                      </a:lnTo>
                      <a:close/>
                      <a:moveTo>
                        <a:pt x="17" y="49"/>
                      </a:moveTo>
                      <a:cubicBezTo>
                        <a:pt x="15" y="49"/>
                        <a:pt x="15" y="49"/>
                        <a:pt x="15" y="4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2"/>
                        <a:pt x="17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7" y="2"/>
                        <a:pt x="77" y="3"/>
                        <a:pt x="77" y="4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7" y="49"/>
                        <a:pt x="77" y="49"/>
                        <a:pt x="75" y="49"/>
                      </a:cubicBezTo>
                      <a:lnTo>
                        <a:pt x="17" y="49"/>
                      </a:lnTo>
                      <a:close/>
                      <a:moveTo>
                        <a:pt x="77" y="58"/>
                      </a:moveTo>
                      <a:cubicBezTo>
                        <a:pt x="78" y="59"/>
                        <a:pt x="80" y="64"/>
                        <a:pt x="80" y="64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6" y="64"/>
                        <a:pt x="87" y="65"/>
                        <a:pt x="87" y="66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87" y="66"/>
                        <a:pt x="89" y="71"/>
                        <a:pt x="90" y="72"/>
                      </a:cubicBezTo>
                      <a:cubicBezTo>
                        <a:pt x="90" y="73"/>
                        <a:pt x="89" y="74"/>
                        <a:pt x="8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3" y="74"/>
                        <a:pt x="2" y="73"/>
                        <a:pt x="2" y="72"/>
                      </a:cubicBezTo>
                      <a:cubicBezTo>
                        <a:pt x="3" y="71"/>
                        <a:pt x="5" y="66"/>
                        <a:pt x="5" y="66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65"/>
                        <a:pt x="6" y="64"/>
                        <a:pt x="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4" y="59"/>
                        <a:pt x="15" y="58"/>
                      </a:cubicBezTo>
                      <a:cubicBezTo>
                        <a:pt x="17" y="58"/>
                        <a:pt x="26" y="58"/>
                        <a:pt x="26" y="58"/>
                      </a:cubicBezTo>
                      <a:cubicBezTo>
                        <a:pt x="26" y="58"/>
                        <a:pt x="26" y="54"/>
                        <a:pt x="26" y="54"/>
                      </a:cubicBezTo>
                      <a:cubicBezTo>
                        <a:pt x="30" y="54"/>
                        <a:pt x="62" y="54"/>
                        <a:pt x="66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6" name="Freeform 534"/>
                <p:cNvSpPr>
                  <a:spLocks noChangeAspect="1"/>
                </p:cNvSpPr>
                <p:nvPr/>
              </p:nvSpPr>
              <p:spPr bwMode="auto">
                <a:xfrm>
                  <a:off x="2981326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Freeform 535"/>
                <p:cNvSpPr>
                  <a:spLocks noChangeAspect="1"/>
                </p:cNvSpPr>
                <p:nvPr/>
              </p:nvSpPr>
              <p:spPr bwMode="auto">
                <a:xfrm>
                  <a:off x="3003551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8" name="Freeform 536"/>
                <p:cNvSpPr>
                  <a:spLocks noChangeAspect="1"/>
                </p:cNvSpPr>
                <p:nvPr/>
              </p:nvSpPr>
              <p:spPr bwMode="auto">
                <a:xfrm>
                  <a:off x="3027363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9" name="Freeform 537"/>
                <p:cNvSpPr>
                  <a:spLocks noChangeAspect="1"/>
                </p:cNvSpPr>
                <p:nvPr/>
              </p:nvSpPr>
              <p:spPr bwMode="auto">
                <a:xfrm>
                  <a:off x="3049588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" name="Freeform 538"/>
                <p:cNvSpPr>
                  <a:spLocks noChangeAspect="1"/>
                </p:cNvSpPr>
                <p:nvPr/>
              </p:nvSpPr>
              <p:spPr bwMode="auto">
                <a:xfrm>
                  <a:off x="3071813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Freeform 539"/>
                <p:cNvSpPr>
                  <a:spLocks noChangeAspect="1"/>
                </p:cNvSpPr>
                <p:nvPr/>
              </p:nvSpPr>
              <p:spPr bwMode="auto">
                <a:xfrm>
                  <a:off x="3095626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Freeform 540"/>
                <p:cNvSpPr>
                  <a:spLocks noChangeAspect="1"/>
                </p:cNvSpPr>
                <p:nvPr/>
              </p:nvSpPr>
              <p:spPr bwMode="auto">
                <a:xfrm>
                  <a:off x="2992438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3" name="Freeform 541"/>
                <p:cNvSpPr>
                  <a:spLocks noChangeAspect="1"/>
                </p:cNvSpPr>
                <p:nvPr/>
              </p:nvSpPr>
              <p:spPr bwMode="auto">
                <a:xfrm>
                  <a:off x="3014663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" name="Freeform 542"/>
                <p:cNvSpPr>
                  <a:spLocks noChangeAspect="1"/>
                </p:cNvSpPr>
                <p:nvPr/>
              </p:nvSpPr>
              <p:spPr bwMode="auto">
                <a:xfrm>
                  <a:off x="3038476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5" name="Freeform 543"/>
                <p:cNvSpPr>
                  <a:spLocks noChangeAspect="1"/>
                </p:cNvSpPr>
                <p:nvPr/>
              </p:nvSpPr>
              <p:spPr bwMode="auto">
                <a:xfrm>
                  <a:off x="3060701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" name="Freeform 544"/>
                <p:cNvSpPr>
                  <a:spLocks noChangeAspect="1"/>
                </p:cNvSpPr>
                <p:nvPr/>
              </p:nvSpPr>
              <p:spPr bwMode="auto">
                <a:xfrm>
                  <a:off x="3084513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Freeform 545"/>
                <p:cNvSpPr>
                  <a:spLocks noChangeAspect="1"/>
                </p:cNvSpPr>
                <p:nvPr/>
              </p:nvSpPr>
              <p:spPr bwMode="auto">
                <a:xfrm>
                  <a:off x="3168651" y="8813800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5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5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" name="Freeform 546"/>
                <p:cNvSpPr>
                  <a:spLocks noChangeAspect="1" noEditPoints="1"/>
                </p:cNvSpPr>
                <p:nvPr/>
              </p:nvSpPr>
              <p:spPr bwMode="auto">
                <a:xfrm>
                  <a:off x="3052763" y="8609013"/>
                  <a:ext cx="257175" cy="339725"/>
                </a:xfrm>
                <a:custGeom>
                  <a:avLst/>
                  <a:gdLst>
                    <a:gd name="T0" fmla="*/ 127 w 134"/>
                    <a:gd name="T1" fmla="*/ 163 h 178"/>
                    <a:gd name="T2" fmla="*/ 121 w 134"/>
                    <a:gd name="T3" fmla="*/ 156 h 178"/>
                    <a:gd name="T4" fmla="*/ 111 w 134"/>
                    <a:gd name="T5" fmla="*/ 153 h 178"/>
                    <a:gd name="T6" fmla="*/ 122 w 134"/>
                    <a:gd name="T7" fmla="*/ 149 h 178"/>
                    <a:gd name="T8" fmla="*/ 117 w 134"/>
                    <a:gd name="T9" fmla="*/ 101 h 178"/>
                    <a:gd name="T10" fmla="*/ 54 w 134"/>
                    <a:gd name="T11" fmla="*/ 105 h 178"/>
                    <a:gd name="T12" fmla="*/ 46 w 134"/>
                    <a:gd name="T13" fmla="*/ 112 h 178"/>
                    <a:gd name="T14" fmla="*/ 89 w 134"/>
                    <a:gd name="T15" fmla="*/ 77 h 178"/>
                    <a:gd name="T16" fmla="*/ 90 w 134"/>
                    <a:gd name="T17" fmla="*/ 66 h 178"/>
                    <a:gd name="T18" fmla="*/ 83 w 134"/>
                    <a:gd name="T19" fmla="*/ 62 h 178"/>
                    <a:gd name="T20" fmla="*/ 70 w 134"/>
                    <a:gd name="T21" fmla="*/ 55 h 178"/>
                    <a:gd name="T22" fmla="*/ 76 w 134"/>
                    <a:gd name="T23" fmla="*/ 53 h 178"/>
                    <a:gd name="T24" fmla="*/ 81 w 134"/>
                    <a:gd name="T25" fmla="*/ 4 h 178"/>
                    <a:gd name="T26" fmla="*/ 17 w 134"/>
                    <a:gd name="T27" fmla="*/ 0 h 178"/>
                    <a:gd name="T28" fmla="*/ 13 w 134"/>
                    <a:gd name="T29" fmla="*/ 49 h 178"/>
                    <a:gd name="T30" fmla="*/ 24 w 134"/>
                    <a:gd name="T31" fmla="*/ 53 h 178"/>
                    <a:gd name="T32" fmla="*/ 14 w 134"/>
                    <a:gd name="T33" fmla="*/ 55 h 178"/>
                    <a:gd name="T34" fmla="*/ 8 w 134"/>
                    <a:gd name="T35" fmla="*/ 62 h 178"/>
                    <a:gd name="T36" fmla="*/ 0 w 134"/>
                    <a:gd name="T37" fmla="*/ 73 h 178"/>
                    <a:gd name="T38" fmla="*/ 41 w 134"/>
                    <a:gd name="T39" fmla="*/ 77 h 178"/>
                    <a:gd name="T40" fmla="*/ 30 w 134"/>
                    <a:gd name="T41" fmla="*/ 112 h 178"/>
                    <a:gd name="T42" fmla="*/ 54 w 134"/>
                    <a:gd name="T43" fmla="*/ 116 h 178"/>
                    <a:gd name="T44" fmla="*/ 59 w 134"/>
                    <a:gd name="T45" fmla="*/ 153 h 178"/>
                    <a:gd name="T46" fmla="*/ 65 w 134"/>
                    <a:gd name="T47" fmla="*/ 156 h 178"/>
                    <a:gd name="T48" fmla="*/ 52 w 134"/>
                    <a:gd name="T49" fmla="*/ 163 h 178"/>
                    <a:gd name="T50" fmla="*/ 45 w 134"/>
                    <a:gd name="T51" fmla="*/ 167 h 178"/>
                    <a:gd name="T52" fmla="*/ 46 w 134"/>
                    <a:gd name="T53" fmla="*/ 178 h 178"/>
                    <a:gd name="T54" fmla="*/ 134 w 134"/>
                    <a:gd name="T55" fmla="*/ 173 h 178"/>
                    <a:gd name="T56" fmla="*/ 17 w 134"/>
                    <a:gd name="T57" fmla="*/ 50 h 178"/>
                    <a:gd name="T58" fmla="*/ 15 w 134"/>
                    <a:gd name="T59" fmla="*/ 4 h 178"/>
                    <a:gd name="T60" fmla="*/ 76 w 134"/>
                    <a:gd name="T61" fmla="*/ 3 h 178"/>
                    <a:gd name="T62" fmla="*/ 78 w 134"/>
                    <a:gd name="T63" fmla="*/ 49 h 178"/>
                    <a:gd name="T64" fmla="*/ 17 w 134"/>
                    <a:gd name="T65" fmla="*/ 50 h 178"/>
                    <a:gd name="T66" fmla="*/ 6 w 134"/>
                    <a:gd name="T67" fmla="*/ 67 h 178"/>
                    <a:gd name="T68" fmla="*/ 8 w 134"/>
                    <a:gd name="T69" fmla="*/ 64 h 178"/>
                    <a:gd name="T70" fmla="*/ 15 w 134"/>
                    <a:gd name="T71" fmla="*/ 58 h 178"/>
                    <a:gd name="T72" fmla="*/ 26 w 134"/>
                    <a:gd name="T73" fmla="*/ 54 h 178"/>
                    <a:gd name="T74" fmla="*/ 67 w 134"/>
                    <a:gd name="T75" fmla="*/ 58 h 178"/>
                    <a:gd name="T76" fmla="*/ 81 w 134"/>
                    <a:gd name="T77" fmla="*/ 64 h 178"/>
                    <a:gd name="T78" fmla="*/ 88 w 134"/>
                    <a:gd name="T79" fmla="*/ 66 h 178"/>
                    <a:gd name="T80" fmla="*/ 91 w 134"/>
                    <a:gd name="T81" fmla="*/ 73 h 178"/>
                    <a:gd name="T82" fmla="*/ 5 w 134"/>
                    <a:gd name="T83" fmla="*/ 74 h 178"/>
                    <a:gd name="T84" fmla="*/ 59 w 134"/>
                    <a:gd name="T85" fmla="*/ 151 h 178"/>
                    <a:gd name="T86" fmla="*/ 57 w 134"/>
                    <a:gd name="T87" fmla="*/ 105 h 178"/>
                    <a:gd name="T88" fmla="*/ 117 w 134"/>
                    <a:gd name="T89" fmla="*/ 104 h 178"/>
                    <a:gd name="T90" fmla="*/ 119 w 134"/>
                    <a:gd name="T91" fmla="*/ 149 h 178"/>
                    <a:gd name="T92" fmla="*/ 59 w 134"/>
                    <a:gd name="T93" fmla="*/ 151 h 178"/>
                    <a:gd name="T94" fmla="*/ 46 w 134"/>
                    <a:gd name="T95" fmla="*/ 175 h 178"/>
                    <a:gd name="T96" fmla="*/ 47 w 134"/>
                    <a:gd name="T97" fmla="*/ 167 h 178"/>
                    <a:gd name="T98" fmla="*/ 49 w 134"/>
                    <a:gd name="T99" fmla="*/ 165 h 178"/>
                    <a:gd name="T100" fmla="*/ 57 w 134"/>
                    <a:gd name="T101" fmla="*/ 159 h 178"/>
                    <a:gd name="T102" fmla="*/ 68 w 134"/>
                    <a:gd name="T103" fmla="*/ 155 h 178"/>
                    <a:gd name="T104" fmla="*/ 108 w 134"/>
                    <a:gd name="T105" fmla="*/ 159 h 178"/>
                    <a:gd name="T106" fmla="*/ 122 w 134"/>
                    <a:gd name="T107" fmla="*/ 165 h 178"/>
                    <a:gd name="T108" fmla="*/ 129 w 134"/>
                    <a:gd name="T109" fmla="*/ 167 h 178"/>
                    <a:gd name="T110" fmla="*/ 132 w 134"/>
                    <a:gd name="T111" fmla="*/ 174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34" h="178">
                      <a:moveTo>
                        <a:pt x="131" y="167"/>
                      </a:moveTo>
                      <a:cubicBezTo>
                        <a:pt x="131" y="165"/>
                        <a:pt x="130" y="163"/>
                        <a:pt x="127" y="163"/>
                      </a:cubicBezTo>
                      <a:cubicBezTo>
                        <a:pt x="124" y="163"/>
                        <a:pt x="124" y="163"/>
                        <a:pt x="124" y="163"/>
                      </a:cubicBezTo>
                      <a:cubicBezTo>
                        <a:pt x="121" y="156"/>
                        <a:pt x="121" y="156"/>
                        <a:pt x="121" y="156"/>
                      </a:cubicBezTo>
                      <a:cubicBezTo>
                        <a:pt x="111" y="156"/>
                        <a:pt x="111" y="156"/>
                        <a:pt x="111" y="156"/>
                      </a:cubicBezTo>
                      <a:cubicBezTo>
                        <a:pt x="111" y="153"/>
                        <a:pt x="111" y="153"/>
                        <a:pt x="111" y="153"/>
                      </a:cubicBezTo>
                      <a:cubicBezTo>
                        <a:pt x="117" y="153"/>
                        <a:pt x="117" y="153"/>
                        <a:pt x="117" y="153"/>
                      </a:cubicBezTo>
                      <a:cubicBezTo>
                        <a:pt x="120" y="153"/>
                        <a:pt x="122" y="152"/>
                        <a:pt x="122" y="149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22" y="103"/>
                        <a:pt x="120" y="101"/>
                        <a:pt x="117" y="101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56" y="101"/>
                        <a:pt x="54" y="103"/>
                        <a:pt x="54" y="105"/>
                      </a:cubicBezTo>
                      <a:cubicBezTo>
                        <a:pt x="54" y="112"/>
                        <a:pt x="54" y="112"/>
                        <a:pt x="54" y="112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89" y="77"/>
                        <a:pt x="89" y="77"/>
                        <a:pt x="89" y="77"/>
                      </a:cubicBezTo>
                      <a:cubicBezTo>
                        <a:pt x="91" y="77"/>
                        <a:pt x="93" y="75"/>
                        <a:pt x="93" y="73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64"/>
                        <a:pt x="88" y="62"/>
                        <a:pt x="86" y="62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ubicBezTo>
                        <a:pt x="79" y="53"/>
                        <a:pt x="81" y="51"/>
                        <a:pt x="81" y="49"/>
                      </a:cubicBezTo>
                      <a:cubicBezTo>
                        <a:pt x="81" y="4"/>
                        <a:pt x="81" y="4"/>
                        <a:pt x="81" y="4"/>
                      </a:cubicBezTo>
                      <a:cubicBezTo>
                        <a:pt x="81" y="2"/>
                        <a:pt x="79" y="0"/>
                        <a:pt x="76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5" y="0"/>
                        <a:pt x="13" y="2"/>
                        <a:pt x="13" y="4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13" y="51"/>
                        <a:pt x="15" y="53"/>
                        <a:pt x="17" y="53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4" y="55"/>
                        <a:pt x="14" y="55"/>
                        <a:pt x="14" y="55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5" y="62"/>
                        <a:pt x="3" y="64"/>
                        <a:pt x="3" y="66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5"/>
                        <a:pt x="2" y="77"/>
                        <a:pt x="5" y="77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30" y="112"/>
                        <a:pt x="30" y="112"/>
                        <a:pt x="30" y="112"/>
                      </a:cubicBezTo>
                      <a:cubicBezTo>
                        <a:pt x="30" y="116"/>
                        <a:pt x="30" y="116"/>
                        <a:pt x="30" y="116"/>
                      </a:cubicBezTo>
                      <a:cubicBezTo>
                        <a:pt x="54" y="116"/>
                        <a:pt x="54" y="116"/>
                        <a:pt x="54" y="116"/>
                      </a:cubicBezTo>
                      <a:cubicBezTo>
                        <a:pt x="54" y="149"/>
                        <a:pt x="54" y="149"/>
                        <a:pt x="54" y="149"/>
                      </a:cubicBezTo>
                      <a:cubicBezTo>
                        <a:pt x="54" y="152"/>
                        <a:pt x="56" y="153"/>
                        <a:pt x="59" y="153"/>
                      </a:cubicBezTo>
                      <a:cubicBezTo>
                        <a:pt x="65" y="153"/>
                        <a:pt x="65" y="153"/>
                        <a:pt x="65" y="153"/>
                      </a:cubicBezTo>
                      <a:cubicBezTo>
                        <a:pt x="65" y="156"/>
                        <a:pt x="65" y="156"/>
                        <a:pt x="65" y="156"/>
                      </a:cubicBezTo>
                      <a:cubicBezTo>
                        <a:pt x="55" y="156"/>
                        <a:pt x="55" y="156"/>
                        <a:pt x="55" y="156"/>
                      </a:cubicBezTo>
                      <a:cubicBezTo>
                        <a:pt x="52" y="163"/>
                        <a:pt x="52" y="163"/>
                        <a:pt x="52" y="163"/>
                      </a:cubicBezTo>
                      <a:cubicBezTo>
                        <a:pt x="49" y="163"/>
                        <a:pt x="49" y="163"/>
                        <a:pt x="49" y="163"/>
                      </a:cubicBezTo>
                      <a:cubicBezTo>
                        <a:pt x="46" y="163"/>
                        <a:pt x="45" y="165"/>
                        <a:pt x="45" y="167"/>
                      </a:cubicBezTo>
                      <a:cubicBezTo>
                        <a:pt x="42" y="173"/>
                        <a:pt x="42" y="173"/>
                        <a:pt x="42" y="173"/>
                      </a:cubicBezTo>
                      <a:cubicBezTo>
                        <a:pt x="42" y="176"/>
                        <a:pt x="43" y="178"/>
                        <a:pt x="46" y="178"/>
                      </a:cubicBezTo>
                      <a:cubicBezTo>
                        <a:pt x="130" y="178"/>
                        <a:pt x="130" y="178"/>
                        <a:pt x="130" y="178"/>
                      </a:cubicBezTo>
                      <a:cubicBezTo>
                        <a:pt x="133" y="178"/>
                        <a:pt x="134" y="176"/>
                        <a:pt x="134" y="173"/>
                      </a:cubicBezTo>
                      <a:lnTo>
                        <a:pt x="131" y="167"/>
                      </a:lnTo>
                      <a:close/>
                      <a:moveTo>
                        <a:pt x="17" y="50"/>
                      </a:moveTo>
                      <a:cubicBezTo>
                        <a:pt x="16" y="50"/>
                        <a:pt x="15" y="49"/>
                        <a:pt x="15" y="49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6" y="3"/>
                        <a:pt x="17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8" y="3"/>
                        <a:pt x="78" y="4"/>
                      </a:cubicBezTo>
                      <a:cubicBezTo>
                        <a:pt x="78" y="49"/>
                        <a:pt x="78" y="49"/>
                        <a:pt x="78" y="49"/>
                      </a:cubicBezTo>
                      <a:cubicBezTo>
                        <a:pt x="78" y="49"/>
                        <a:pt x="77" y="50"/>
                        <a:pt x="76" y="50"/>
                      </a:cubicBezTo>
                      <a:lnTo>
                        <a:pt x="17" y="50"/>
                      </a:lnTo>
                      <a:close/>
                      <a:moveTo>
                        <a:pt x="3" y="73"/>
                      </a:moveTo>
                      <a:cubicBezTo>
                        <a:pt x="3" y="72"/>
                        <a:pt x="6" y="67"/>
                        <a:pt x="6" y="67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5"/>
                        <a:pt x="7" y="64"/>
                        <a:pt x="8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5" y="60"/>
                        <a:pt x="15" y="58"/>
                      </a:cubicBezTo>
                      <a:cubicBezTo>
                        <a:pt x="18" y="58"/>
                        <a:pt x="26" y="58"/>
                        <a:pt x="26" y="58"/>
                      </a:cubicBezTo>
                      <a:cubicBezTo>
                        <a:pt x="26" y="58"/>
                        <a:pt x="26" y="55"/>
                        <a:pt x="26" y="54"/>
                      </a:cubicBezTo>
                      <a:cubicBezTo>
                        <a:pt x="31" y="54"/>
                        <a:pt x="63" y="54"/>
                        <a:pt x="67" y="54"/>
                      </a:cubicBezTo>
                      <a:cubicBezTo>
                        <a:pt x="67" y="55"/>
                        <a:pt x="67" y="58"/>
                        <a:pt x="67" y="58"/>
                      </a:cubicBezTo>
                      <a:cubicBezTo>
                        <a:pt x="67" y="58"/>
                        <a:pt x="76" y="58"/>
                        <a:pt x="78" y="58"/>
                      </a:cubicBezTo>
                      <a:cubicBezTo>
                        <a:pt x="79" y="60"/>
                        <a:pt x="81" y="64"/>
                        <a:pt x="81" y="64"/>
                      </a:cubicBezTo>
                      <a:cubicBezTo>
                        <a:pt x="86" y="64"/>
                        <a:pt x="86" y="64"/>
                        <a:pt x="86" y="64"/>
                      </a:cubicBezTo>
                      <a:cubicBezTo>
                        <a:pt x="87" y="64"/>
                        <a:pt x="88" y="65"/>
                        <a:pt x="88" y="66"/>
                      </a:cubicBezTo>
                      <a:cubicBezTo>
                        <a:pt x="88" y="67"/>
                        <a:pt x="88" y="67"/>
                        <a:pt x="88" y="67"/>
                      </a:cubicBezTo>
                      <a:cubicBezTo>
                        <a:pt x="88" y="67"/>
                        <a:pt x="90" y="72"/>
                        <a:pt x="91" y="73"/>
                      </a:cubicBezTo>
                      <a:cubicBezTo>
                        <a:pt x="90" y="74"/>
                        <a:pt x="90" y="74"/>
                        <a:pt x="89" y="74"/>
                      </a:cubicBezTo>
                      <a:cubicBezTo>
                        <a:pt x="5" y="74"/>
                        <a:pt x="5" y="74"/>
                        <a:pt x="5" y="74"/>
                      </a:cubicBezTo>
                      <a:cubicBezTo>
                        <a:pt x="4" y="74"/>
                        <a:pt x="3" y="74"/>
                        <a:pt x="3" y="73"/>
                      </a:cubicBezTo>
                      <a:close/>
                      <a:moveTo>
                        <a:pt x="59" y="151"/>
                      </a:moveTo>
                      <a:cubicBezTo>
                        <a:pt x="57" y="151"/>
                        <a:pt x="57" y="150"/>
                        <a:pt x="57" y="149"/>
                      </a:cubicBez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7" y="104"/>
                        <a:pt x="57" y="104"/>
                        <a:pt x="59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9" y="104"/>
                        <a:pt x="119" y="104"/>
                        <a:pt x="119" y="105"/>
                      </a:cubicBezTo>
                      <a:cubicBezTo>
                        <a:pt x="119" y="149"/>
                        <a:pt x="119" y="149"/>
                        <a:pt x="119" y="149"/>
                      </a:cubicBezTo>
                      <a:cubicBezTo>
                        <a:pt x="119" y="150"/>
                        <a:pt x="119" y="151"/>
                        <a:pt x="117" y="151"/>
                      </a:cubicBezTo>
                      <a:lnTo>
                        <a:pt x="59" y="151"/>
                      </a:lnTo>
                      <a:close/>
                      <a:moveTo>
                        <a:pt x="130" y="175"/>
                      </a:moveTo>
                      <a:cubicBezTo>
                        <a:pt x="46" y="175"/>
                        <a:pt x="46" y="175"/>
                        <a:pt x="46" y="175"/>
                      </a:cubicBezTo>
                      <a:cubicBezTo>
                        <a:pt x="45" y="175"/>
                        <a:pt x="44" y="175"/>
                        <a:pt x="44" y="174"/>
                      </a:cubicBezTo>
                      <a:cubicBezTo>
                        <a:pt x="45" y="173"/>
                        <a:pt x="47" y="167"/>
                        <a:pt x="47" y="167"/>
                      </a:cubicBezTo>
                      <a:cubicBezTo>
                        <a:pt x="47" y="167"/>
                        <a:pt x="47" y="167"/>
                        <a:pt x="47" y="167"/>
                      </a:cubicBezTo>
                      <a:cubicBezTo>
                        <a:pt x="47" y="166"/>
                        <a:pt x="48" y="165"/>
                        <a:pt x="49" y="165"/>
                      </a:cubicBezTo>
                      <a:cubicBezTo>
                        <a:pt x="54" y="165"/>
                        <a:pt x="54" y="165"/>
                        <a:pt x="54" y="165"/>
                      </a:cubicBezTo>
                      <a:cubicBezTo>
                        <a:pt x="54" y="165"/>
                        <a:pt x="56" y="161"/>
                        <a:pt x="57" y="159"/>
                      </a:cubicBezTo>
                      <a:cubicBezTo>
                        <a:pt x="59" y="159"/>
                        <a:pt x="68" y="159"/>
                        <a:pt x="68" y="159"/>
                      </a:cubicBezTo>
                      <a:cubicBezTo>
                        <a:pt x="68" y="159"/>
                        <a:pt x="68" y="155"/>
                        <a:pt x="68" y="155"/>
                      </a:cubicBezTo>
                      <a:cubicBezTo>
                        <a:pt x="72" y="155"/>
                        <a:pt x="104" y="155"/>
                        <a:pt x="108" y="155"/>
                      </a:cubicBezTo>
                      <a:cubicBezTo>
                        <a:pt x="108" y="155"/>
                        <a:pt x="108" y="159"/>
                        <a:pt x="108" y="159"/>
                      </a:cubicBezTo>
                      <a:cubicBezTo>
                        <a:pt x="108" y="159"/>
                        <a:pt x="117" y="159"/>
                        <a:pt x="119" y="159"/>
                      </a:cubicBezTo>
                      <a:cubicBezTo>
                        <a:pt x="120" y="161"/>
                        <a:pt x="122" y="165"/>
                        <a:pt x="122" y="165"/>
                      </a:cubicBezTo>
                      <a:cubicBezTo>
                        <a:pt x="127" y="165"/>
                        <a:pt x="127" y="165"/>
                        <a:pt x="127" y="165"/>
                      </a:cubicBezTo>
                      <a:cubicBezTo>
                        <a:pt x="128" y="165"/>
                        <a:pt x="129" y="166"/>
                        <a:pt x="129" y="167"/>
                      </a:cubicBezTo>
                      <a:cubicBezTo>
                        <a:pt x="129" y="167"/>
                        <a:pt x="129" y="167"/>
                        <a:pt x="129" y="167"/>
                      </a:cubicBezTo>
                      <a:cubicBezTo>
                        <a:pt x="129" y="167"/>
                        <a:pt x="131" y="173"/>
                        <a:pt x="132" y="174"/>
                      </a:cubicBezTo>
                      <a:cubicBezTo>
                        <a:pt x="132" y="175"/>
                        <a:pt x="131" y="175"/>
                        <a:pt x="130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Freeform 547"/>
                <p:cNvSpPr>
                  <a:spLocks noChangeAspect="1"/>
                </p:cNvSpPr>
                <p:nvPr/>
              </p:nvSpPr>
              <p:spPr bwMode="auto">
                <a:xfrm>
                  <a:off x="3155951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548"/>
                <p:cNvSpPr>
                  <a:spLocks noChangeAspect="1"/>
                </p:cNvSpPr>
                <p:nvPr/>
              </p:nvSpPr>
              <p:spPr bwMode="auto">
                <a:xfrm>
                  <a:off x="3179763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Freeform 549"/>
                <p:cNvSpPr>
                  <a:spLocks noChangeAspect="1"/>
                </p:cNvSpPr>
                <p:nvPr/>
              </p:nvSpPr>
              <p:spPr bwMode="auto">
                <a:xfrm>
                  <a:off x="3201988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" name="Freeform 550"/>
                <p:cNvSpPr>
                  <a:spLocks noChangeAspect="1"/>
                </p:cNvSpPr>
                <p:nvPr/>
              </p:nvSpPr>
              <p:spPr bwMode="auto">
                <a:xfrm>
                  <a:off x="3225801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3" name="Freeform 551"/>
                <p:cNvSpPr>
                  <a:spLocks noChangeAspect="1"/>
                </p:cNvSpPr>
                <p:nvPr/>
              </p:nvSpPr>
              <p:spPr bwMode="auto">
                <a:xfrm>
                  <a:off x="3248026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552"/>
                <p:cNvSpPr>
                  <a:spLocks noChangeAspect="1"/>
                </p:cNvSpPr>
                <p:nvPr/>
              </p:nvSpPr>
              <p:spPr bwMode="auto">
                <a:xfrm>
                  <a:off x="3271838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" name="Freeform 553"/>
                <p:cNvSpPr>
                  <a:spLocks noChangeAspect="1"/>
                </p:cNvSpPr>
                <p:nvPr/>
              </p:nvSpPr>
              <p:spPr bwMode="auto">
                <a:xfrm>
                  <a:off x="3168651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554"/>
                <p:cNvSpPr>
                  <a:spLocks noChangeAspect="1"/>
                </p:cNvSpPr>
                <p:nvPr/>
              </p:nvSpPr>
              <p:spPr bwMode="auto">
                <a:xfrm>
                  <a:off x="3190876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Freeform 555"/>
                <p:cNvSpPr>
                  <a:spLocks noChangeAspect="1"/>
                </p:cNvSpPr>
                <p:nvPr/>
              </p:nvSpPr>
              <p:spPr bwMode="auto">
                <a:xfrm>
                  <a:off x="3214688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556"/>
                <p:cNvSpPr>
                  <a:spLocks noChangeAspect="1"/>
                </p:cNvSpPr>
                <p:nvPr/>
              </p:nvSpPr>
              <p:spPr bwMode="auto">
                <a:xfrm>
                  <a:off x="3236913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557"/>
                <p:cNvSpPr>
                  <a:spLocks noChangeAspect="1"/>
                </p:cNvSpPr>
                <p:nvPr/>
              </p:nvSpPr>
              <p:spPr bwMode="auto">
                <a:xfrm>
                  <a:off x="3259138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598097" y="4047922"/>
            <a:ext cx="5235310" cy="1752840"/>
            <a:chOff x="598097" y="4047922"/>
            <a:chExt cx="5235310" cy="1752840"/>
          </a:xfrm>
        </p:grpSpPr>
        <p:sp>
          <p:nvSpPr>
            <p:cNvPr id="56" name="矩形 55"/>
            <p:cNvSpPr/>
            <p:nvPr/>
          </p:nvSpPr>
          <p:spPr>
            <a:xfrm flipH="1">
              <a:off x="598097" y="4273977"/>
              <a:ext cx="31872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无线连接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在交换机网络中架设路由器。手机即可使用无线网观看视频。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067866" y="4047922"/>
              <a:ext cx="1765541" cy="1752840"/>
              <a:chOff x="4098419" y="4059754"/>
              <a:chExt cx="1765541" cy="1752840"/>
            </a:xfrm>
          </p:grpSpPr>
          <p:grpSp>
            <p:nvGrpSpPr>
              <p:cNvPr id="46" name="Group 35"/>
              <p:cNvGrpSpPr/>
              <p:nvPr/>
            </p:nvGrpSpPr>
            <p:grpSpPr>
              <a:xfrm>
                <a:off x="4098419" y="4059754"/>
                <a:ext cx="1765541" cy="1752840"/>
                <a:chOff x="3045240" y="2985330"/>
                <a:chExt cx="1324156" cy="1314630"/>
              </a:xfrm>
            </p:grpSpPr>
            <p:sp>
              <p:nvSpPr>
                <p:cNvPr id="61" name="Teardrop 32"/>
                <p:cNvSpPr/>
                <p:nvPr/>
              </p:nvSpPr>
              <p:spPr>
                <a:xfrm rot="10800000">
                  <a:off x="3083340" y="2985330"/>
                  <a:ext cx="1286056" cy="1286055"/>
                </a:xfrm>
                <a:prstGeom prst="teardrop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2" name="Teardrop 8"/>
                <p:cNvSpPr/>
                <p:nvPr/>
              </p:nvSpPr>
              <p:spPr>
                <a:xfrm rot="10800000">
                  <a:off x="3045240" y="3013905"/>
                  <a:ext cx="1286056" cy="1286055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0" name="KSO_Shape"/>
              <p:cNvSpPr>
                <a:spLocks noChangeAspect="1"/>
              </p:cNvSpPr>
              <p:nvPr/>
            </p:nvSpPr>
            <p:spPr>
              <a:xfrm>
                <a:off x="4380242" y="4789446"/>
                <a:ext cx="1116000" cy="472440"/>
              </a:xfrm>
              <a:custGeom>
                <a:avLst/>
                <a:gdLst>
                  <a:gd name="connsiteX0" fmla="*/ 430390 w 520647"/>
                  <a:gd name="connsiteY0" fmla="*/ 89306 h 220357"/>
                  <a:gd name="connsiteX1" fmla="*/ 430390 w 520647"/>
                  <a:gd name="connsiteY1" fmla="*/ 168043 h 220357"/>
                  <a:gd name="connsiteX2" fmla="*/ 458474 w 520647"/>
                  <a:gd name="connsiteY2" fmla="*/ 168043 h 220357"/>
                  <a:gd name="connsiteX3" fmla="*/ 458474 w 520647"/>
                  <a:gd name="connsiteY3" fmla="*/ 89306 h 220357"/>
                  <a:gd name="connsiteX4" fmla="*/ 200913 w 520647"/>
                  <a:gd name="connsiteY4" fmla="*/ 88360 h 220357"/>
                  <a:gd name="connsiteX5" fmla="*/ 228998 w 520647"/>
                  <a:gd name="connsiteY5" fmla="*/ 88360 h 220357"/>
                  <a:gd name="connsiteX6" fmla="*/ 228998 w 520647"/>
                  <a:gd name="connsiteY6" fmla="*/ 167097 h 220357"/>
                  <a:gd name="connsiteX7" fmla="*/ 200913 w 520647"/>
                  <a:gd name="connsiteY7" fmla="*/ 167097 h 220357"/>
                  <a:gd name="connsiteX8" fmla="*/ 314333 w 520647"/>
                  <a:gd name="connsiteY8" fmla="*/ 63603 h 220357"/>
                  <a:gd name="connsiteX9" fmla="*/ 314333 w 520647"/>
                  <a:gd name="connsiteY9" fmla="*/ 168270 h 220357"/>
                  <a:gd name="connsiteX10" fmla="*/ 342417 w 520647"/>
                  <a:gd name="connsiteY10" fmla="*/ 168270 h 220357"/>
                  <a:gd name="connsiteX11" fmla="*/ 343497 w 520647"/>
                  <a:gd name="connsiteY11" fmla="*/ 133729 h 220357"/>
                  <a:gd name="connsiteX12" fmla="*/ 403988 w 520647"/>
                  <a:gd name="connsiteY12" fmla="*/ 133729 h 220357"/>
                  <a:gd name="connsiteX13" fmla="*/ 403988 w 520647"/>
                  <a:gd name="connsiteY13" fmla="*/ 111749 h 220357"/>
                  <a:gd name="connsiteX14" fmla="*/ 343497 w 520647"/>
                  <a:gd name="connsiteY14" fmla="*/ 111749 h 220357"/>
                  <a:gd name="connsiteX15" fmla="*/ 343497 w 520647"/>
                  <a:gd name="connsiteY15" fmla="*/ 86629 h 220357"/>
                  <a:gd name="connsiteX16" fmla="*/ 407228 w 520647"/>
                  <a:gd name="connsiteY16" fmla="*/ 86629 h 220357"/>
                  <a:gd name="connsiteX17" fmla="*/ 407228 w 520647"/>
                  <a:gd name="connsiteY17" fmla="*/ 63603 h 220357"/>
                  <a:gd name="connsiteX18" fmla="*/ 47878 w 520647"/>
                  <a:gd name="connsiteY18" fmla="*/ 62543 h 220357"/>
                  <a:gd name="connsiteX19" fmla="*/ 81509 w 520647"/>
                  <a:gd name="connsiteY19" fmla="*/ 62543 h 220357"/>
                  <a:gd name="connsiteX20" fmla="*/ 92720 w 520647"/>
                  <a:gd name="connsiteY20" fmla="*/ 112783 h 220357"/>
                  <a:gd name="connsiteX21" fmla="*/ 106733 w 520647"/>
                  <a:gd name="connsiteY21" fmla="*/ 62543 h 220357"/>
                  <a:gd name="connsiteX22" fmla="*/ 130555 w 520647"/>
                  <a:gd name="connsiteY22" fmla="*/ 62543 h 220357"/>
                  <a:gd name="connsiteX23" fmla="*/ 144569 w 520647"/>
                  <a:gd name="connsiteY23" fmla="*/ 114141 h 220357"/>
                  <a:gd name="connsiteX24" fmla="*/ 158582 w 520647"/>
                  <a:gd name="connsiteY24" fmla="*/ 62543 h 220357"/>
                  <a:gd name="connsiteX25" fmla="*/ 188009 w 520647"/>
                  <a:gd name="connsiteY25" fmla="*/ 62543 h 220357"/>
                  <a:gd name="connsiteX26" fmla="*/ 158582 w 520647"/>
                  <a:gd name="connsiteY26" fmla="*/ 166786 h 220357"/>
                  <a:gd name="connsiteX27" fmla="*/ 130555 w 520647"/>
                  <a:gd name="connsiteY27" fmla="*/ 167097 h 220357"/>
                  <a:gd name="connsiteX28" fmla="*/ 119345 w 520647"/>
                  <a:gd name="connsiteY28" fmla="*/ 108710 h 220357"/>
                  <a:gd name="connsiteX29" fmla="*/ 108134 w 520647"/>
                  <a:gd name="connsiteY29" fmla="*/ 166786 h 220357"/>
                  <a:gd name="connsiteX30" fmla="*/ 75904 w 520647"/>
                  <a:gd name="connsiteY30" fmla="*/ 167097 h 220357"/>
                  <a:gd name="connsiteX31" fmla="*/ 445129 w 520647"/>
                  <a:gd name="connsiteY31" fmla="*/ 55732 h 220357"/>
                  <a:gd name="connsiteX32" fmla="*/ 431784 w 520647"/>
                  <a:gd name="connsiteY32" fmla="*/ 68663 h 220357"/>
                  <a:gd name="connsiteX33" fmla="*/ 445129 w 520647"/>
                  <a:gd name="connsiteY33" fmla="*/ 81594 h 220357"/>
                  <a:gd name="connsiteX34" fmla="*/ 458474 w 520647"/>
                  <a:gd name="connsiteY34" fmla="*/ 68663 h 220357"/>
                  <a:gd name="connsiteX35" fmla="*/ 445129 w 520647"/>
                  <a:gd name="connsiteY35" fmla="*/ 55732 h 220357"/>
                  <a:gd name="connsiteX36" fmla="*/ 215653 w 520647"/>
                  <a:gd name="connsiteY36" fmla="*/ 54786 h 220357"/>
                  <a:gd name="connsiteX37" fmla="*/ 228998 w 520647"/>
                  <a:gd name="connsiteY37" fmla="*/ 67717 h 220357"/>
                  <a:gd name="connsiteX38" fmla="*/ 215653 w 520647"/>
                  <a:gd name="connsiteY38" fmla="*/ 80648 h 220357"/>
                  <a:gd name="connsiteX39" fmla="*/ 202308 w 520647"/>
                  <a:gd name="connsiteY39" fmla="*/ 67717 h 220357"/>
                  <a:gd name="connsiteX40" fmla="*/ 215653 w 520647"/>
                  <a:gd name="connsiteY40" fmla="*/ 54786 h 220357"/>
                  <a:gd name="connsiteX41" fmla="*/ 405451 w 520647"/>
                  <a:gd name="connsiteY41" fmla="*/ 23682 h 220357"/>
                  <a:gd name="connsiteX42" fmla="*/ 434092 w 520647"/>
                  <a:gd name="connsiteY42" fmla="*/ 23829 h 220357"/>
                  <a:gd name="connsiteX43" fmla="*/ 495663 w 520647"/>
                  <a:gd name="connsiteY43" fmla="*/ 84536 h 220357"/>
                  <a:gd name="connsiteX44" fmla="*/ 495663 w 520647"/>
                  <a:gd name="connsiteY44" fmla="*/ 144196 h 220357"/>
                  <a:gd name="connsiteX45" fmla="*/ 426531 w 520647"/>
                  <a:gd name="connsiteY45" fmla="*/ 197576 h 220357"/>
                  <a:gd name="connsiteX46" fmla="*/ 233179 w 520647"/>
                  <a:gd name="connsiteY46" fmla="*/ 197576 h 220357"/>
                  <a:gd name="connsiteX47" fmla="*/ 267745 w 520647"/>
                  <a:gd name="connsiteY47" fmla="*/ 135823 h 220357"/>
                  <a:gd name="connsiteX48" fmla="*/ 266665 w 520647"/>
                  <a:gd name="connsiteY48" fmla="*/ 74069 h 220357"/>
                  <a:gd name="connsiteX49" fmla="*/ 321754 w 520647"/>
                  <a:gd name="connsiteY49" fmla="*/ 23829 h 220357"/>
                  <a:gd name="connsiteX50" fmla="*/ 405451 w 520647"/>
                  <a:gd name="connsiteY50" fmla="*/ 23682 h 220357"/>
                  <a:gd name="connsiteX51" fmla="*/ 86856 w 520647"/>
                  <a:gd name="connsiteY51" fmla="*/ 16233 h 220357"/>
                  <a:gd name="connsiteX52" fmla="*/ 14590 w 520647"/>
                  <a:gd name="connsiteY52" fmla="*/ 88500 h 220357"/>
                  <a:gd name="connsiteX53" fmla="*/ 14590 w 520647"/>
                  <a:gd name="connsiteY53" fmla="*/ 132968 h 220357"/>
                  <a:gd name="connsiteX54" fmla="*/ 86856 w 520647"/>
                  <a:gd name="connsiteY54" fmla="*/ 205235 h 220357"/>
                  <a:gd name="connsiteX55" fmla="*/ 430588 w 520647"/>
                  <a:gd name="connsiteY55" fmla="*/ 205235 h 220357"/>
                  <a:gd name="connsiteX56" fmla="*/ 502855 w 520647"/>
                  <a:gd name="connsiteY56" fmla="*/ 132968 h 220357"/>
                  <a:gd name="connsiteX57" fmla="*/ 502855 w 520647"/>
                  <a:gd name="connsiteY57" fmla="*/ 88500 h 220357"/>
                  <a:gd name="connsiteX58" fmla="*/ 430588 w 520647"/>
                  <a:gd name="connsiteY58" fmla="*/ 16233 h 220357"/>
                  <a:gd name="connsiteX59" fmla="*/ 84256 w 520647"/>
                  <a:gd name="connsiteY59" fmla="*/ 0 h 220357"/>
                  <a:gd name="connsiteX60" fmla="*/ 436391 w 520647"/>
                  <a:gd name="connsiteY60" fmla="*/ 0 h 220357"/>
                  <a:gd name="connsiteX61" fmla="*/ 520647 w 520647"/>
                  <a:gd name="connsiteY61" fmla="*/ 84256 h 220357"/>
                  <a:gd name="connsiteX62" fmla="*/ 520647 w 520647"/>
                  <a:gd name="connsiteY62" fmla="*/ 136101 h 220357"/>
                  <a:gd name="connsiteX63" fmla="*/ 436391 w 520647"/>
                  <a:gd name="connsiteY63" fmla="*/ 220357 h 220357"/>
                  <a:gd name="connsiteX64" fmla="*/ 84256 w 520647"/>
                  <a:gd name="connsiteY64" fmla="*/ 220357 h 220357"/>
                  <a:gd name="connsiteX65" fmla="*/ 0 w 520647"/>
                  <a:gd name="connsiteY65" fmla="*/ 136101 h 220357"/>
                  <a:gd name="connsiteX66" fmla="*/ 0 w 520647"/>
                  <a:gd name="connsiteY66" fmla="*/ 84256 h 220357"/>
                  <a:gd name="connsiteX67" fmla="*/ 84256 w 520647"/>
                  <a:gd name="connsiteY67" fmla="*/ 0 h 22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20647" h="220357">
                    <a:moveTo>
                      <a:pt x="430390" y="89306"/>
                    </a:moveTo>
                    <a:lnTo>
                      <a:pt x="430390" y="168043"/>
                    </a:lnTo>
                    <a:lnTo>
                      <a:pt x="458474" y="168043"/>
                    </a:lnTo>
                    <a:lnTo>
                      <a:pt x="458474" y="89306"/>
                    </a:lnTo>
                    <a:close/>
                    <a:moveTo>
                      <a:pt x="200913" y="88360"/>
                    </a:moveTo>
                    <a:lnTo>
                      <a:pt x="228998" y="88360"/>
                    </a:lnTo>
                    <a:lnTo>
                      <a:pt x="228998" y="167097"/>
                    </a:lnTo>
                    <a:lnTo>
                      <a:pt x="200913" y="167097"/>
                    </a:lnTo>
                    <a:close/>
                    <a:moveTo>
                      <a:pt x="314333" y="63603"/>
                    </a:moveTo>
                    <a:lnTo>
                      <a:pt x="314333" y="168270"/>
                    </a:lnTo>
                    <a:lnTo>
                      <a:pt x="342417" y="168270"/>
                    </a:lnTo>
                    <a:lnTo>
                      <a:pt x="343497" y="133729"/>
                    </a:lnTo>
                    <a:lnTo>
                      <a:pt x="403988" y="133729"/>
                    </a:lnTo>
                    <a:lnTo>
                      <a:pt x="403988" y="111749"/>
                    </a:lnTo>
                    <a:lnTo>
                      <a:pt x="343497" y="111749"/>
                    </a:lnTo>
                    <a:lnTo>
                      <a:pt x="343497" y="86629"/>
                    </a:lnTo>
                    <a:lnTo>
                      <a:pt x="407228" y="86629"/>
                    </a:lnTo>
                    <a:lnTo>
                      <a:pt x="407228" y="63603"/>
                    </a:lnTo>
                    <a:close/>
                    <a:moveTo>
                      <a:pt x="47878" y="62543"/>
                    </a:moveTo>
                    <a:lnTo>
                      <a:pt x="81509" y="62543"/>
                    </a:lnTo>
                    <a:lnTo>
                      <a:pt x="92720" y="112783"/>
                    </a:lnTo>
                    <a:lnTo>
                      <a:pt x="106733" y="62543"/>
                    </a:lnTo>
                    <a:lnTo>
                      <a:pt x="130555" y="62543"/>
                    </a:lnTo>
                    <a:lnTo>
                      <a:pt x="144569" y="114141"/>
                    </a:lnTo>
                    <a:lnTo>
                      <a:pt x="158582" y="62543"/>
                    </a:lnTo>
                    <a:lnTo>
                      <a:pt x="188009" y="62543"/>
                    </a:lnTo>
                    <a:lnTo>
                      <a:pt x="158582" y="166786"/>
                    </a:lnTo>
                    <a:lnTo>
                      <a:pt x="130555" y="167097"/>
                    </a:lnTo>
                    <a:lnTo>
                      <a:pt x="119345" y="108710"/>
                    </a:lnTo>
                    <a:lnTo>
                      <a:pt x="108134" y="166786"/>
                    </a:lnTo>
                    <a:lnTo>
                      <a:pt x="75904" y="167097"/>
                    </a:lnTo>
                    <a:close/>
                    <a:moveTo>
                      <a:pt x="445129" y="55732"/>
                    </a:moveTo>
                    <a:cubicBezTo>
                      <a:pt x="437759" y="55732"/>
                      <a:pt x="431784" y="61522"/>
                      <a:pt x="431784" y="68663"/>
                    </a:cubicBezTo>
                    <a:cubicBezTo>
                      <a:pt x="431784" y="75805"/>
                      <a:pt x="437759" y="81594"/>
                      <a:pt x="445129" y="81594"/>
                    </a:cubicBezTo>
                    <a:cubicBezTo>
                      <a:pt x="452500" y="81594"/>
                      <a:pt x="458474" y="75805"/>
                      <a:pt x="458474" y="68663"/>
                    </a:cubicBezTo>
                    <a:cubicBezTo>
                      <a:pt x="458474" y="61522"/>
                      <a:pt x="452500" y="55732"/>
                      <a:pt x="445129" y="55732"/>
                    </a:cubicBezTo>
                    <a:close/>
                    <a:moveTo>
                      <a:pt x="215653" y="54786"/>
                    </a:moveTo>
                    <a:cubicBezTo>
                      <a:pt x="223023" y="54786"/>
                      <a:pt x="228998" y="60576"/>
                      <a:pt x="228998" y="67717"/>
                    </a:cubicBezTo>
                    <a:cubicBezTo>
                      <a:pt x="228998" y="74859"/>
                      <a:pt x="223023" y="80648"/>
                      <a:pt x="215653" y="80648"/>
                    </a:cubicBezTo>
                    <a:cubicBezTo>
                      <a:pt x="208282" y="80648"/>
                      <a:pt x="202308" y="74859"/>
                      <a:pt x="202308" y="67717"/>
                    </a:cubicBezTo>
                    <a:cubicBezTo>
                      <a:pt x="202308" y="60576"/>
                      <a:pt x="208282" y="54786"/>
                      <a:pt x="215653" y="54786"/>
                    </a:cubicBezTo>
                    <a:close/>
                    <a:moveTo>
                      <a:pt x="405451" y="23682"/>
                    </a:moveTo>
                    <a:cubicBezTo>
                      <a:pt x="415865" y="23698"/>
                      <a:pt x="425721" y="23742"/>
                      <a:pt x="434092" y="23829"/>
                    </a:cubicBezTo>
                    <a:cubicBezTo>
                      <a:pt x="467578" y="24178"/>
                      <a:pt x="494583" y="59067"/>
                      <a:pt x="495663" y="84536"/>
                    </a:cubicBezTo>
                    <a:cubicBezTo>
                      <a:pt x="496743" y="110005"/>
                      <a:pt x="496023" y="118029"/>
                      <a:pt x="495663" y="144196"/>
                    </a:cubicBezTo>
                    <a:cubicBezTo>
                      <a:pt x="495303" y="170363"/>
                      <a:pt x="463617" y="197576"/>
                      <a:pt x="426531" y="197576"/>
                    </a:cubicBezTo>
                    <a:lnTo>
                      <a:pt x="233179" y="197576"/>
                    </a:lnTo>
                    <a:cubicBezTo>
                      <a:pt x="267385" y="175945"/>
                      <a:pt x="268105" y="152220"/>
                      <a:pt x="267745" y="135823"/>
                    </a:cubicBezTo>
                    <a:cubicBezTo>
                      <a:pt x="267385" y="119425"/>
                      <a:pt x="267745" y="97096"/>
                      <a:pt x="266665" y="74069"/>
                    </a:cubicBezTo>
                    <a:cubicBezTo>
                      <a:pt x="265585" y="51043"/>
                      <a:pt x="300150" y="23829"/>
                      <a:pt x="321754" y="23829"/>
                    </a:cubicBezTo>
                    <a:cubicBezTo>
                      <a:pt x="337957" y="23829"/>
                      <a:pt x="374210" y="23633"/>
                      <a:pt x="405451" y="23682"/>
                    </a:cubicBezTo>
                    <a:close/>
                    <a:moveTo>
                      <a:pt x="86856" y="16233"/>
                    </a:moveTo>
                    <a:cubicBezTo>
                      <a:pt x="46944" y="16233"/>
                      <a:pt x="14590" y="48588"/>
                      <a:pt x="14590" y="88500"/>
                    </a:cubicBezTo>
                    <a:lnTo>
                      <a:pt x="14590" y="132968"/>
                    </a:lnTo>
                    <a:cubicBezTo>
                      <a:pt x="14590" y="172880"/>
                      <a:pt x="46944" y="205235"/>
                      <a:pt x="86856" y="205235"/>
                    </a:cubicBezTo>
                    <a:lnTo>
                      <a:pt x="430588" y="205235"/>
                    </a:lnTo>
                    <a:cubicBezTo>
                      <a:pt x="470500" y="205235"/>
                      <a:pt x="502855" y="172880"/>
                      <a:pt x="502855" y="132968"/>
                    </a:cubicBezTo>
                    <a:lnTo>
                      <a:pt x="502855" y="88500"/>
                    </a:lnTo>
                    <a:cubicBezTo>
                      <a:pt x="502855" y="48588"/>
                      <a:pt x="470500" y="16233"/>
                      <a:pt x="430588" y="16233"/>
                    </a:cubicBezTo>
                    <a:close/>
                    <a:moveTo>
                      <a:pt x="84256" y="0"/>
                    </a:moveTo>
                    <a:lnTo>
                      <a:pt x="436391" y="0"/>
                    </a:lnTo>
                    <a:cubicBezTo>
                      <a:pt x="482925" y="0"/>
                      <a:pt x="520647" y="37723"/>
                      <a:pt x="520647" y="84256"/>
                    </a:cubicBezTo>
                    <a:lnTo>
                      <a:pt x="520647" y="136101"/>
                    </a:lnTo>
                    <a:cubicBezTo>
                      <a:pt x="520647" y="182635"/>
                      <a:pt x="482925" y="220357"/>
                      <a:pt x="436391" y="220357"/>
                    </a:cubicBezTo>
                    <a:lnTo>
                      <a:pt x="84256" y="220357"/>
                    </a:lnTo>
                    <a:cubicBezTo>
                      <a:pt x="37722" y="220357"/>
                      <a:pt x="0" y="182635"/>
                      <a:pt x="0" y="136101"/>
                    </a:cubicBezTo>
                    <a:lnTo>
                      <a:pt x="0" y="84256"/>
                    </a:lnTo>
                    <a:cubicBezTo>
                      <a:pt x="0" y="37723"/>
                      <a:pt x="37722" y="0"/>
                      <a:pt x="84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dist="12700">
                  <a:prstClr val="black"/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600" dirty="0">
                  <a:solidFill>
                    <a:schemeClr val="tx1"/>
                  </a:solidFill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386387" y="4047922"/>
            <a:ext cx="5641710" cy="1752840"/>
            <a:chOff x="6386387" y="4047922"/>
            <a:chExt cx="5641710" cy="1752840"/>
          </a:xfrm>
        </p:grpSpPr>
        <p:sp>
          <p:nvSpPr>
            <p:cNvPr id="58" name="矩形 57"/>
            <p:cNvSpPr/>
            <p:nvPr/>
          </p:nvSpPr>
          <p:spPr>
            <a:xfrm>
              <a:off x="8421715" y="4273977"/>
              <a:ext cx="36063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无需安装软件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用户端直接使用浏览器登录即可，无需额外安装上位机软件。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386387" y="4047922"/>
              <a:ext cx="1752841" cy="1752840"/>
              <a:chOff x="6416940" y="4059754"/>
              <a:chExt cx="1752841" cy="1752840"/>
            </a:xfrm>
          </p:grpSpPr>
          <p:grpSp>
            <p:nvGrpSpPr>
              <p:cNvPr id="47" name="Group 36"/>
              <p:cNvGrpSpPr/>
              <p:nvPr/>
            </p:nvGrpSpPr>
            <p:grpSpPr>
              <a:xfrm>
                <a:off x="6416940" y="4059754"/>
                <a:ext cx="1752841" cy="1752840"/>
                <a:chOff x="4784130" y="2985330"/>
                <a:chExt cx="1314631" cy="1314630"/>
              </a:xfrm>
            </p:grpSpPr>
            <p:sp>
              <p:nvSpPr>
                <p:cNvPr id="59" name="Teardrop 33"/>
                <p:cNvSpPr/>
                <p:nvPr/>
              </p:nvSpPr>
              <p:spPr>
                <a:xfrm rot="5400000">
                  <a:off x="4784130" y="2985330"/>
                  <a:ext cx="1286055" cy="1286056"/>
                </a:xfrm>
                <a:prstGeom prst="teardrop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0" name="Teardrop 9"/>
                <p:cNvSpPr/>
                <p:nvPr/>
              </p:nvSpPr>
              <p:spPr>
                <a:xfrm rot="5400000">
                  <a:off x="4812705" y="3013905"/>
                  <a:ext cx="1286055" cy="1286056"/>
                </a:xfrm>
                <a:prstGeom prst="teardrop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1" name="Freeform 5"/>
              <p:cNvSpPr>
                <a:spLocks noChangeAspect="1" noEditPoints="1"/>
              </p:cNvSpPr>
              <p:nvPr/>
            </p:nvSpPr>
            <p:spPr bwMode="auto">
              <a:xfrm>
                <a:off x="6888091" y="4580876"/>
                <a:ext cx="782770" cy="748693"/>
              </a:xfrm>
              <a:custGeom>
                <a:avLst/>
                <a:gdLst>
                  <a:gd name="T0" fmla="*/ 645 w 841"/>
                  <a:gd name="T1" fmla="*/ 463 h 805"/>
                  <a:gd name="T2" fmla="*/ 839 w 841"/>
                  <a:gd name="T3" fmla="*/ 463 h 805"/>
                  <a:gd name="T4" fmla="*/ 841 w 841"/>
                  <a:gd name="T5" fmla="*/ 422 h 805"/>
                  <a:gd name="T6" fmla="*/ 792 w 841"/>
                  <a:gd name="T7" fmla="*/ 240 h 805"/>
                  <a:gd name="T8" fmla="*/ 780 w 841"/>
                  <a:gd name="T9" fmla="*/ 40 h 805"/>
                  <a:gd name="T10" fmla="*/ 507 w 841"/>
                  <a:gd name="T11" fmla="*/ 61 h 805"/>
                  <a:gd name="T12" fmla="*/ 479 w 841"/>
                  <a:gd name="T13" fmla="*/ 60 h 805"/>
                  <a:gd name="T14" fmla="*/ 128 w 841"/>
                  <a:gd name="T15" fmla="*/ 334 h 805"/>
                  <a:gd name="T16" fmla="*/ 312 w 841"/>
                  <a:gd name="T17" fmla="*/ 180 h 805"/>
                  <a:gd name="T18" fmla="*/ 259 w 841"/>
                  <a:gd name="T19" fmla="*/ 233 h 805"/>
                  <a:gd name="T20" fmla="*/ 67 w 841"/>
                  <a:gd name="T21" fmla="*/ 754 h 805"/>
                  <a:gd name="T22" fmla="*/ 316 w 841"/>
                  <a:gd name="T23" fmla="*/ 744 h 805"/>
                  <a:gd name="T24" fmla="*/ 479 w 841"/>
                  <a:gd name="T25" fmla="*/ 783 h 805"/>
                  <a:gd name="T26" fmla="*/ 822 w 841"/>
                  <a:gd name="T27" fmla="*/ 539 h 805"/>
                  <a:gd name="T28" fmla="*/ 626 w 841"/>
                  <a:gd name="T29" fmla="*/ 539 h 805"/>
                  <a:gd name="T30" fmla="*/ 486 w 841"/>
                  <a:gd name="T31" fmla="*/ 622 h 805"/>
                  <a:gd name="T32" fmla="*/ 346 w 841"/>
                  <a:gd name="T33" fmla="*/ 539 h 805"/>
                  <a:gd name="T34" fmla="*/ 327 w 841"/>
                  <a:gd name="T35" fmla="*/ 463 h 805"/>
                  <a:gd name="T36" fmla="*/ 327 w 841"/>
                  <a:gd name="T37" fmla="*/ 463 h 805"/>
                  <a:gd name="T38" fmla="*/ 645 w 841"/>
                  <a:gd name="T39" fmla="*/ 463 h 805"/>
                  <a:gd name="T40" fmla="*/ 327 w 841"/>
                  <a:gd name="T41" fmla="*/ 367 h 805"/>
                  <a:gd name="T42" fmla="*/ 479 w 841"/>
                  <a:gd name="T43" fmla="*/ 224 h 805"/>
                  <a:gd name="T44" fmla="*/ 631 w 841"/>
                  <a:gd name="T45" fmla="*/ 367 h 805"/>
                  <a:gd name="T46" fmla="*/ 327 w 841"/>
                  <a:gd name="T47" fmla="*/ 367 h 805"/>
                  <a:gd name="T48" fmla="*/ 779 w 841"/>
                  <a:gd name="T49" fmla="*/ 80 h 805"/>
                  <a:gd name="T50" fmla="*/ 782 w 841"/>
                  <a:gd name="T51" fmla="*/ 224 h 805"/>
                  <a:gd name="T52" fmla="*/ 614 w 841"/>
                  <a:gd name="T53" fmla="*/ 86 h 805"/>
                  <a:gd name="T54" fmla="*/ 779 w 841"/>
                  <a:gd name="T55" fmla="*/ 80 h 805"/>
                  <a:gd name="T56" fmla="*/ 118 w 841"/>
                  <a:gd name="T57" fmla="*/ 741 h 805"/>
                  <a:gd name="T58" fmla="*/ 139 w 841"/>
                  <a:gd name="T59" fmla="*/ 543 h 805"/>
                  <a:gd name="T60" fmla="*/ 293 w 841"/>
                  <a:gd name="T61" fmla="*/ 732 h 805"/>
                  <a:gd name="T62" fmla="*/ 118 w 841"/>
                  <a:gd name="T63" fmla="*/ 741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41" h="805">
                    <a:moveTo>
                      <a:pt x="645" y="463"/>
                    </a:moveTo>
                    <a:cubicBezTo>
                      <a:pt x="839" y="463"/>
                      <a:pt x="839" y="463"/>
                      <a:pt x="839" y="463"/>
                    </a:cubicBezTo>
                    <a:cubicBezTo>
                      <a:pt x="840" y="449"/>
                      <a:pt x="841" y="436"/>
                      <a:pt x="841" y="422"/>
                    </a:cubicBezTo>
                    <a:cubicBezTo>
                      <a:pt x="841" y="356"/>
                      <a:pt x="823" y="294"/>
                      <a:pt x="792" y="240"/>
                    </a:cubicBezTo>
                    <a:cubicBezTo>
                      <a:pt x="824" y="155"/>
                      <a:pt x="823" y="83"/>
                      <a:pt x="780" y="40"/>
                    </a:cubicBezTo>
                    <a:cubicBezTo>
                      <a:pt x="740" y="0"/>
                      <a:pt x="631" y="6"/>
                      <a:pt x="507" y="61"/>
                    </a:cubicBezTo>
                    <a:cubicBezTo>
                      <a:pt x="498" y="60"/>
                      <a:pt x="489" y="60"/>
                      <a:pt x="479" y="60"/>
                    </a:cubicBezTo>
                    <a:cubicBezTo>
                      <a:pt x="310" y="60"/>
                      <a:pt x="168" y="177"/>
                      <a:pt x="128" y="334"/>
                    </a:cubicBezTo>
                    <a:cubicBezTo>
                      <a:pt x="182" y="266"/>
                      <a:pt x="237" y="216"/>
                      <a:pt x="312" y="180"/>
                    </a:cubicBezTo>
                    <a:cubicBezTo>
                      <a:pt x="305" y="187"/>
                      <a:pt x="266" y="226"/>
                      <a:pt x="259" y="233"/>
                    </a:cubicBezTo>
                    <a:cubicBezTo>
                      <a:pt x="62" y="430"/>
                      <a:pt x="0" y="687"/>
                      <a:pt x="67" y="754"/>
                    </a:cubicBezTo>
                    <a:cubicBezTo>
                      <a:pt x="118" y="805"/>
                      <a:pt x="210" y="796"/>
                      <a:pt x="316" y="744"/>
                    </a:cubicBezTo>
                    <a:cubicBezTo>
                      <a:pt x="365" y="769"/>
                      <a:pt x="420" y="783"/>
                      <a:pt x="479" y="783"/>
                    </a:cubicBezTo>
                    <a:cubicBezTo>
                      <a:pt x="638" y="783"/>
                      <a:pt x="773" y="681"/>
                      <a:pt x="822" y="539"/>
                    </a:cubicBezTo>
                    <a:cubicBezTo>
                      <a:pt x="626" y="539"/>
                      <a:pt x="626" y="539"/>
                      <a:pt x="626" y="539"/>
                    </a:cubicBezTo>
                    <a:cubicBezTo>
                      <a:pt x="599" y="588"/>
                      <a:pt x="546" y="622"/>
                      <a:pt x="486" y="622"/>
                    </a:cubicBezTo>
                    <a:cubicBezTo>
                      <a:pt x="426" y="622"/>
                      <a:pt x="373" y="588"/>
                      <a:pt x="346" y="539"/>
                    </a:cubicBezTo>
                    <a:cubicBezTo>
                      <a:pt x="334" y="516"/>
                      <a:pt x="327" y="491"/>
                      <a:pt x="327" y="463"/>
                    </a:cubicBezTo>
                    <a:cubicBezTo>
                      <a:pt x="327" y="463"/>
                      <a:pt x="327" y="463"/>
                      <a:pt x="327" y="463"/>
                    </a:cubicBezTo>
                    <a:cubicBezTo>
                      <a:pt x="645" y="463"/>
                      <a:pt x="645" y="463"/>
                      <a:pt x="645" y="463"/>
                    </a:cubicBezTo>
                    <a:close/>
                    <a:moveTo>
                      <a:pt x="327" y="367"/>
                    </a:moveTo>
                    <a:cubicBezTo>
                      <a:pt x="332" y="288"/>
                      <a:pt x="398" y="224"/>
                      <a:pt x="479" y="224"/>
                    </a:cubicBezTo>
                    <a:cubicBezTo>
                      <a:pt x="560" y="224"/>
                      <a:pt x="627" y="288"/>
                      <a:pt x="631" y="367"/>
                    </a:cubicBezTo>
                    <a:cubicBezTo>
                      <a:pt x="327" y="367"/>
                      <a:pt x="327" y="367"/>
                      <a:pt x="327" y="367"/>
                    </a:cubicBezTo>
                    <a:close/>
                    <a:moveTo>
                      <a:pt x="779" y="80"/>
                    </a:moveTo>
                    <a:cubicBezTo>
                      <a:pt x="806" y="108"/>
                      <a:pt x="806" y="160"/>
                      <a:pt x="782" y="224"/>
                    </a:cubicBezTo>
                    <a:cubicBezTo>
                      <a:pt x="742" y="162"/>
                      <a:pt x="683" y="113"/>
                      <a:pt x="614" y="86"/>
                    </a:cubicBezTo>
                    <a:cubicBezTo>
                      <a:pt x="688" y="54"/>
                      <a:pt x="748" y="50"/>
                      <a:pt x="779" y="80"/>
                    </a:cubicBezTo>
                    <a:close/>
                    <a:moveTo>
                      <a:pt x="118" y="741"/>
                    </a:moveTo>
                    <a:cubicBezTo>
                      <a:pt x="83" y="706"/>
                      <a:pt x="93" y="632"/>
                      <a:pt x="139" y="543"/>
                    </a:cubicBezTo>
                    <a:cubicBezTo>
                      <a:pt x="167" y="622"/>
                      <a:pt x="222" y="689"/>
                      <a:pt x="293" y="732"/>
                    </a:cubicBezTo>
                    <a:cubicBezTo>
                      <a:pt x="214" y="767"/>
                      <a:pt x="150" y="773"/>
                      <a:pt x="118" y="7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803543" cy="1785975"/>
            <a:chOff x="2568766" y="2382227"/>
            <a:chExt cx="6803543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113492" y="2466116"/>
              <a:ext cx="4258817" cy="1470817"/>
              <a:chOff x="4903230" y="2737068"/>
              <a:chExt cx="4258817" cy="147081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903230" y="2737068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研究内容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03230" y="3896768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Contents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02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需要研究的两大内容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3462" y="2251614"/>
            <a:ext cx="5657988" cy="3307986"/>
            <a:chOff x="593462" y="2251614"/>
            <a:chExt cx="5657988" cy="3307986"/>
          </a:xfrm>
        </p:grpSpPr>
        <p:sp>
          <p:nvSpPr>
            <p:cNvPr id="23" name="Freeform 41"/>
            <p:cNvSpPr/>
            <p:nvPr/>
          </p:nvSpPr>
          <p:spPr>
            <a:xfrm>
              <a:off x="3519196" y="2651665"/>
              <a:ext cx="2732254" cy="2732250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marL="0" marR="0" lvl="0" indent="0" algn="l" defTabSz="177795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Oval 48"/>
            <p:cNvSpPr/>
            <p:nvPr/>
          </p:nvSpPr>
          <p:spPr>
            <a:xfrm>
              <a:off x="4037740" y="3170207"/>
              <a:ext cx="1695165" cy="16951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3462" y="2251614"/>
              <a:ext cx="4794561" cy="3307986"/>
              <a:chOff x="593462" y="2251614"/>
              <a:chExt cx="4794561" cy="330798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3462" y="3674982"/>
                <a:ext cx="2925734" cy="1884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视频采集方面有两个内容。包括摄像头采集驱动的编写和视频帧的处理。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 flipV="1">
                <a:off x="1547040" y="2251614"/>
                <a:ext cx="3302713" cy="1176537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82620" y="3479181"/>
                <a:ext cx="10054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视频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采集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251449" y="2251614"/>
            <a:ext cx="5283999" cy="3471266"/>
            <a:chOff x="6251449" y="2251614"/>
            <a:chExt cx="5283999" cy="3471266"/>
          </a:xfrm>
        </p:grpSpPr>
        <p:grpSp>
          <p:nvGrpSpPr>
            <p:cNvPr id="25" name="Group 49"/>
            <p:cNvGrpSpPr/>
            <p:nvPr/>
          </p:nvGrpSpPr>
          <p:grpSpPr>
            <a:xfrm>
              <a:off x="6251449" y="2251614"/>
              <a:ext cx="2113128" cy="2113125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26" name="Freeform 4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5308" tIns="731520" rIns="475308" bIns="582340" numCol="1" spcCol="1270" anchor="ctr" anchorCtr="0">
                <a:noAutofit/>
              </a:bodyPr>
              <a:lstStyle/>
              <a:p>
                <a:pPr marL="0" marR="0" lvl="0" indent="0" algn="l" defTabSz="1777956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7" name="Oval 48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5400000">
              <a:off x="7940404" y="3974897"/>
              <a:ext cx="1115592" cy="2380374"/>
            </a:xfrm>
            <a:custGeom>
              <a:avLst/>
              <a:gdLst>
                <a:gd name="connsiteX0" fmla="*/ 0 w 1333500"/>
                <a:gd name="connsiteY0" fmla="*/ 1473200 h 1473200"/>
                <a:gd name="connsiteX1" fmla="*/ 0 w 1333500"/>
                <a:gd name="connsiteY1" fmla="*/ 1473200 h 1473200"/>
                <a:gd name="connsiteX2" fmla="*/ 1333500 w 1333500"/>
                <a:gd name="connsiteY2" fmla="*/ 1473200 h 1473200"/>
                <a:gd name="connsiteX3" fmla="*/ 1333500 w 1333500"/>
                <a:gd name="connsiteY3" fmla="*/ 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0" h="1473200">
                  <a:moveTo>
                    <a:pt x="0" y="1473200"/>
                  </a:moveTo>
                  <a:lnTo>
                    <a:pt x="0" y="1473200"/>
                  </a:lnTo>
                  <a:lnTo>
                    <a:pt x="1333500" y="1473200"/>
                  </a:lnTo>
                  <a:lnTo>
                    <a:pt x="13335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miter lim="400000"/>
              <a:headEnd type="oval"/>
              <a:tailEnd type="oval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714" y="3277809"/>
              <a:ext cx="29257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视频传输使用网络进行传输，需要考虑的是使用哪一种网络协议进行传输。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07904" y="2892678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视频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传输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>
            <a:stCxn id="6" idx="0"/>
          </p:cNvCxnSpPr>
          <p:nvPr/>
        </p:nvCxnSpPr>
        <p:spPr>
          <a:xfrm flipH="1" flipV="1">
            <a:off x="6062443" y="3042724"/>
            <a:ext cx="838" cy="54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62442" y="1990255"/>
            <a:ext cx="0" cy="1052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视频采集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摄像头读取数据</a:t>
            </a:r>
            <a:endParaRPr lang="zh-CN" altLang="en-US" dirty="0"/>
          </a:p>
        </p:txBody>
      </p:sp>
      <p:sp>
        <p:nvSpPr>
          <p:cNvPr id="4" name="Shape 1785"/>
          <p:cNvSpPr/>
          <p:nvPr/>
        </p:nvSpPr>
        <p:spPr>
          <a:xfrm>
            <a:off x="6062444" y="3592268"/>
            <a:ext cx="4556387" cy="149315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5" name="Shape 1786"/>
          <p:cNvSpPr/>
          <p:nvPr/>
        </p:nvSpPr>
        <p:spPr>
          <a:xfrm>
            <a:off x="6068978" y="3592266"/>
            <a:ext cx="1550719" cy="154392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6" name="Shape 1788"/>
          <p:cNvSpPr/>
          <p:nvPr/>
        </p:nvSpPr>
        <p:spPr>
          <a:xfrm flipH="1">
            <a:off x="4725070" y="3592266"/>
            <a:ext cx="1338211" cy="15344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7" name="Shape 1789"/>
          <p:cNvSpPr/>
          <p:nvPr/>
        </p:nvSpPr>
        <p:spPr>
          <a:xfrm flipH="1">
            <a:off x="1497954" y="3592266"/>
            <a:ext cx="4564491" cy="15012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83454" y="4802421"/>
            <a:ext cx="2083236" cy="648490"/>
            <a:chOff x="2822661" y="3564064"/>
            <a:chExt cx="2083236" cy="648490"/>
          </a:xfrm>
        </p:grpSpPr>
        <p:sp>
          <p:nvSpPr>
            <p:cNvPr id="9" name="Shape 1796"/>
            <p:cNvSpPr/>
            <p:nvPr/>
          </p:nvSpPr>
          <p:spPr>
            <a:xfrm>
              <a:off x="2822661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3097088" y="3663296"/>
              <a:ext cx="1534381" cy="45002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OpenCv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78079" y="4811947"/>
            <a:ext cx="2083236" cy="648490"/>
            <a:chOff x="5077518" y="3564064"/>
            <a:chExt cx="2083236" cy="648490"/>
          </a:xfrm>
        </p:grpSpPr>
        <p:sp>
          <p:nvSpPr>
            <p:cNvPr id="12" name="Shape 1798"/>
            <p:cNvSpPr/>
            <p:nvPr/>
          </p:nvSpPr>
          <p:spPr>
            <a:xfrm>
              <a:off x="5077518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5469908" y="3663295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24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OpenGl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2045" y="4811946"/>
            <a:ext cx="2083236" cy="648490"/>
            <a:chOff x="551837" y="3564064"/>
            <a:chExt cx="2083236" cy="648490"/>
          </a:xfrm>
        </p:grpSpPr>
        <p:sp>
          <p:nvSpPr>
            <p:cNvPr id="18" name="Shape 1794"/>
            <p:cNvSpPr/>
            <p:nvPr/>
          </p:nvSpPr>
          <p:spPr>
            <a:xfrm>
              <a:off x="551837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944227" y="3663295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FFMpeg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331871" y="4811947"/>
            <a:ext cx="2083236" cy="648490"/>
            <a:chOff x="9556928" y="3564064"/>
            <a:chExt cx="2083236" cy="648490"/>
          </a:xfrm>
        </p:grpSpPr>
        <p:sp>
          <p:nvSpPr>
            <p:cNvPr id="21" name="Shape 1802"/>
            <p:cNvSpPr/>
            <p:nvPr/>
          </p:nvSpPr>
          <p:spPr>
            <a:xfrm>
              <a:off x="9556928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9949318" y="3604424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建程序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55615" y="1620135"/>
            <a:ext cx="2626726" cy="740240"/>
            <a:chOff x="5454573" y="1738020"/>
            <a:chExt cx="1512945" cy="1311444"/>
          </a:xfrm>
        </p:grpSpPr>
        <p:sp>
          <p:nvSpPr>
            <p:cNvPr id="24" name="Shape 1790"/>
            <p:cNvSpPr/>
            <p:nvPr/>
          </p:nvSpPr>
          <p:spPr>
            <a:xfrm>
              <a:off x="5555324" y="1738020"/>
              <a:ext cx="1311444" cy="131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r>
                <a:rPr lang="en-US" sz="1300" dirty="0" smtClean="0"/>
                <a:t> </a:t>
              </a:r>
              <a:endParaRPr sz="13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54573" y="1884257"/>
              <a:ext cx="1512945" cy="97122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Linux/UVC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95253" y="2711446"/>
            <a:ext cx="1534381" cy="662554"/>
            <a:chOff x="3132869" y="2335724"/>
            <a:chExt cx="1534381" cy="662554"/>
          </a:xfrm>
        </p:grpSpPr>
        <p:sp>
          <p:nvSpPr>
            <p:cNvPr id="27" name="圆角矩形 26"/>
            <p:cNvSpPr/>
            <p:nvPr/>
          </p:nvSpPr>
          <p:spPr>
            <a:xfrm>
              <a:off x="3132869" y="2362201"/>
              <a:ext cx="1534381" cy="609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17747" y="2335724"/>
              <a:ext cx="1164623" cy="662554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V4l2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1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koppt.cn">
  <a:themeElements>
    <a:clrScheme name="0000038论文答辩">
      <a:dk1>
        <a:srgbClr val="F8F8F8"/>
      </a:dk1>
      <a:lt1>
        <a:srgbClr val="FFFFFF"/>
      </a:lt1>
      <a:dk2>
        <a:srgbClr val="EAEAEA"/>
      </a:dk2>
      <a:lt2>
        <a:srgbClr val="E7E6E6"/>
      </a:lt2>
      <a:accent1>
        <a:srgbClr val="03DFDF"/>
      </a:accent1>
      <a:accent2>
        <a:srgbClr val="E84385"/>
      </a:accent2>
      <a:accent3>
        <a:srgbClr val="638CD7"/>
      </a:accent3>
      <a:accent4>
        <a:srgbClr val="FFC000"/>
      </a:accent4>
      <a:accent5>
        <a:srgbClr val="03DFDF"/>
      </a:accent5>
      <a:accent6>
        <a:srgbClr val="E84385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50000"/>
          </a:lnSpc>
          <a:defRPr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1039</Words>
  <Application>Microsoft Office PowerPoint</Application>
  <PresentationFormat>自定义</PresentationFormat>
  <Paragraphs>148</Paragraphs>
  <Slides>23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www.koppt.cn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KOPPT</dc:creator>
  <cp:lastModifiedBy>logic-basic</cp:lastModifiedBy>
  <cp:revision>671</cp:revision>
  <dcterms:created xsi:type="dcterms:W3CDTF">2016-07-28T14:37:42Z</dcterms:created>
  <dcterms:modified xsi:type="dcterms:W3CDTF">2017-05-16T15:26:59Z</dcterms:modified>
</cp:coreProperties>
</file>