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0" r:id="rId3"/>
    <p:sldId id="257" r:id="rId4"/>
    <p:sldId id="289" r:id="rId5"/>
    <p:sldId id="341" r:id="rId6"/>
    <p:sldId id="258" r:id="rId7"/>
    <p:sldId id="408" r:id="rId8"/>
    <p:sldId id="348" r:id="rId9"/>
    <p:sldId id="409" r:id="rId10"/>
    <p:sldId id="449" r:id="rId11"/>
    <p:sldId id="450" r:id="rId12"/>
    <p:sldId id="451" r:id="rId13"/>
    <p:sldId id="452" r:id="rId14"/>
    <p:sldId id="456" r:id="rId15"/>
    <p:sldId id="454" r:id="rId16"/>
    <p:sldId id="455" r:id="rId17"/>
    <p:sldId id="350" r:id="rId18"/>
    <p:sldId id="354" r:id="rId19"/>
    <p:sldId id="349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57" r:id="rId43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7"/>
        <p:sld r:id="rId8"/>
        <p:sld r:id="rId9"/>
        <p:sld r:id="rId10"/>
        <p:sld r:id="rId11"/>
        <p:sld r:id="rId12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</p:sldLst>
    </p:custShow>
  </p:custShowLst>
  <p:custDataLst>
    <p:tags r:id="rId4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4FF"/>
    <a:srgbClr val="70D7FC"/>
    <a:srgbClr val="F0A000"/>
    <a:srgbClr val="C3F7FD"/>
    <a:srgbClr val="EAFCF9"/>
    <a:srgbClr val="E9EDF7"/>
    <a:srgbClr val="FFF8E5"/>
    <a:srgbClr val="EF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3" autoAdjust="0"/>
    <p:restoredTop sz="92974" autoAdjust="0"/>
  </p:normalViewPr>
  <p:slideViewPr>
    <p:cSldViewPr snapToGrid="0" snapToObjects="1">
      <p:cViewPr>
        <p:scale>
          <a:sx n="100" d="100"/>
          <a:sy n="100" d="100"/>
        </p:scale>
        <p:origin x="-1944" y="-222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E6BAFD8-570F-47BB-B125-CF67EB6AE587}" type="datetimeFigureOut">
              <a:rPr lang="zh-CN" altLang="en-US"/>
              <a:pPr>
                <a:defRPr/>
              </a:pPr>
              <a:t>2019/9/8/Sunday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43961F-CFC5-4EBB-9B20-765CCB5EAA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61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6084" name="页脚占位符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mtClean="0">
              <a:latin typeface="Arial" charset="0"/>
            </a:endParaRPr>
          </a:p>
        </p:txBody>
      </p:sp>
      <p:sp>
        <p:nvSpPr>
          <p:cNvPr id="4608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15219D-DCBB-4F54-8287-3E7FB3ADE42E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4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8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3728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0734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3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9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7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4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4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893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33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image" Target="../media/image3.png"/><Relationship Id="rId7" Type="http://schemas.openxmlformats.org/officeDocument/2006/relationships/slide" Target="slide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12.xml"/><Relationship Id="rId4" Type="http://schemas.openxmlformats.org/officeDocument/2006/relationships/slide" Target="slide38.xml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more_learning01.doc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chapter01&#8212;Example/1-2.doc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3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4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chapter01&#8212;Example/1-5.doc" TargetMode="Externa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6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chapter01&#8212;Example/1-7.doc" TargetMode="Externa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8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9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0.doc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chapter01&#8212;Example/more_learning02.doc" TargetMode="Externa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1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2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3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chapter01&#8212;Example/1-14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chapter04&#8212;Example/4-2.doc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13"/>
          <p:cNvSpPr>
            <a:spLocks noChangeArrowheads="1"/>
          </p:cNvSpPr>
          <p:nvPr/>
        </p:nvSpPr>
        <p:spPr bwMode="auto">
          <a:xfrm>
            <a:off x="6129338" y="2760663"/>
            <a:ext cx="25130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altLang="zh-CN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C++</a:t>
            </a: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US" altLang="zh-CN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C++</a:t>
            </a: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</a:t>
            </a:r>
            <a:r>
              <a:rPr lang="en-US" altLang="zh-CN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的扩充</a:t>
            </a:r>
            <a:endParaRPr lang="en-US" altLang="zh-CN" sz="20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第一个</a:t>
            </a:r>
            <a:r>
              <a:rPr lang="en-US" altLang="zh-CN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C++</a:t>
            </a:r>
            <a:r>
              <a:rPr lang="zh-CN" altLang="en-US" sz="20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程序</a:t>
            </a:r>
          </a:p>
        </p:txBody>
      </p:sp>
      <p:grpSp>
        <p:nvGrpSpPr>
          <p:cNvPr id="2051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2054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3188" y="1600200"/>
            <a:ext cx="3467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初识</a:t>
            </a:r>
            <a:r>
              <a:rPr lang="en-US" altLang="zh-CN" sz="3600" b="1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C++</a:t>
            </a:r>
            <a:endParaRPr lang="zh-CN" altLang="en-US" sz="3600" b="1">
              <a:solidFill>
                <a:srgbClr val="00ACE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05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224088"/>
            <a:ext cx="56626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十字形 25602"/>
          <p:cNvSpPr>
            <a:spLocks noChangeArrowheads="1"/>
          </p:cNvSpPr>
          <p:nvPr/>
        </p:nvSpPr>
        <p:spPr bwMode="auto">
          <a:xfrm>
            <a:off x="2962275" y="2873375"/>
            <a:ext cx="373063" cy="373063"/>
          </a:xfrm>
          <a:prstGeom prst="plus">
            <a:avLst>
              <a:gd name="adj" fmla="val 2500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3" name="十字形 82"/>
          <p:cNvSpPr>
            <a:spLocks noChangeArrowheads="1"/>
          </p:cNvSpPr>
          <p:nvPr/>
        </p:nvSpPr>
        <p:spPr bwMode="auto">
          <a:xfrm>
            <a:off x="5795963" y="2873375"/>
            <a:ext cx="373062" cy="373063"/>
          </a:xfrm>
          <a:prstGeom prst="plus">
            <a:avLst>
              <a:gd name="adj" fmla="val 2500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18459" name="组合 73"/>
          <p:cNvGrpSpPr>
            <a:grpSpLocks/>
          </p:cNvGrpSpPr>
          <p:nvPr/>
        </p:nvGrpSpPr>
        <p:grpSpPr bwMode="auto">
          <a:xfrm>
            <a:off x="3413125" y="1979613"/>
            <a:ext cx="2274888" cy="2214562"/>
            <a:chOff x="788054" y="3849511"/>
            <a:chExt cx="2429279" cy="2364995"/>
          </a:xfrm>
        </p:grpSpPr>
        <p:sp>
          <p:nvSpPr>
            <p:cNvPr id="11294" name="弧形 25599"/>
            <p:cNvSpPr>
              <a:spLocks/>
            </p:cNvSpPr>
            <p:nvPr/>
          </p:nvSpPr>
          <p:spPr bwMode="auto">
            <a:xfrm>
              <a:off x="941341" y="5558696"/>
              <a:ext cx="2121180" cy="612661"/>
            </a:xfrm>
            <a:custGeom>
              <a:avLst/>
              <a:gdLst>
                <a:gd name="T0" fmla="*/ 2121180 w 2121180"/>
                <a:gd name="T1" fmla="*/ 9205 h 612661"/>
                <a:gd name="T2" fmla="*/ 1057951 w 2121180"/>
                <a:gd name="T3" fmla="*/ 612650 h 612661"/>
                <a:gd name="T4" fmla="*/ 0 w 2121180"/>
                <a:gd name="T5" fmla="*/ 0 h 6126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1180" h="612661" stroke="0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  <a:lnTo>
                    <a:pt x="2121180" y="9205"/>
                  </a:lnTo>
                  <a:close/>
                </a:path>
                <a:path w="2121180" h="612661" fill="none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椭圆 75"/>
            <p:cNvSpPr>
              <a:spLocks noChangeArrowheads="1"/>
            </p:cNvSpPr>
            <p:nvPr/>
          </p:nvSpPr>
          <p:spPr bwMode="auto">
            <a:xfrm>
              <a:off x="788054" y="3849511"/>
              <a:ext cx="2429279" cy="2348089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1296" name="矩形 147"/>
            <p:cNvSpPr>
              <a:spLocks noChangeArrowheads="1"/>
            </p:cNvSpPr>
            <p:nvPr/>
          </p:nvSpPr>
          <p:spPr bwMode="auto">
            <a:xfrm>
              <a:off x="1324361" y="5524257"/>
              <a:ext cx="1363018" cy="69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454" name="组合 25600"/>
          <p:cNvGrpSpPr>
            <a:grpSpLocks/>
          </p:cNvGrpSpPr>
          <p:nvPr/>
        </p:nvGrpSpPr>
        <p:grpSpPr bwMode="auto">
          <a:xfrm>
            <a:off x="595313" y="1979613"/>
            <a:ext cx="2274887" cy="2214562"/>
            <a:chOff x="788054" y="3849511"/>
            <a:chExt cx="2429279" cy="2364995"/>
          </a:xfrm>
        </p:grpSpPr>
        <p:sp>
          <p:nvSpPr>
            <p:cNvPr id="11291" name="弧形 25599"/>
            <p:cNvSpPr>
              <a:spLocks/>
            </p:cNvSpPr>
            <p:nvPr/>
          </p:nvSpPr>
          <p:spPr bwMode="auto">
            <a:xfrm>
              <a:off x="941341" y="5558696"/>
              <a:ext cx="2121180" cy="612661"/>
            </a:xfrm>
            <a:custGeom>
              <a:avLst/>
              <a:gdLst>
                <a:gd name="T0" fmla="*/ 2121180 w 2121180"/>
                <a:gd name="T1" fmla="*/ 9205 h 612661"/>
                <a:gd name="T2" fmla="*/ 1057951 w 2121180"/>
                <a:gd name="T3" fmla="*/ 612650 h 612661"/>
                <a:gd name="T4" fmla="*/ 0 w 2121180"/>
                <a:gd name="T5" fmla="*/ 0 h 6126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1180" h="612661" stroke="0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  <a:lnTo>
                    <a:pt x="2121180" y="9205"/>
                  </a:lnTo>
                  <a:close/>
                </a:path>
                <a:path w="2121180" h="612661" fill="none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椭圆 61"/>
            <p:cNvSpPr>
              <a:spLocks noChangeArrowheads="1"/>
            </p:cNvSpPr>
            <p:nvPr/>
          </p:nvSpPr>
          <p:spPr bwMode="auto">
            <a:xfrm>
              <a:off x="788054" y="3849511"/>
              <a:ext cx="2429279" cy="2348089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1293" name="矩形 147"/>
            <p:cNvSpPr>
              <a:spLocks noChangeArrowheads="1"/>
            </p:cNvSpPr>
            <p:nvPr/>
          </p:nvSpPr>
          <p:spPr bwMode="auto">
            <a:xfrm>
              <a:off x="1311871" y="5524257"/>
              <a:ext cx="1363018" cy="69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449" name="组合 77"/>
          <p:cNvGrpSpPr>
            <a:grpSpLocks/>
          </p:cNvGrpSpPr>
          <p:nvPr/>
        </p:nvGrpSpPr>
        <p:grpSpPr bwMode="auto">
          <a:xfrm>
            <a:off x="6230938" y="1979613"/>
            <a:ext cx="2274887" cy="2203450"/>
            <a:chOff x="788054" y="3849511"/>
            <a:chExt cx="2429279" cy="2352938"/>
          </a:xfrm>
        </p:grpSpPr>
        <p:sp>
          <p:nvSpPr>
            <p:cNvPr id="11288" name="弧形 25599"/>
            <p:cNvSpPr>
              <a:spLocks/>
            </p:cNvSpPr>
            <p:nvPr/>
          </p:nvSpPr>
          <p:spPr bwMode="auto">
            <a:xfrm>
              <a:off x="941341" y="5558696"/>
              <a:ext cx="2121180" cy="612661"/>
            </a:xfrm>
            <a:custGeom>
              <a:avLst/>
              <a:gdLst>
                <a:gd name="T0" fmla="*/ 2121180 w 2121180"/>
                <a:gd name="T1" fmla="*/ 9205 h 612661"/>
                <a:gd name="T2" fmla="*/ 1057951 w 2121180"/>
                <a:gd name="T3" fmla="*/ 612650 h 612661"/>
                <a:gd name="T4" fmla="*/ 0 w 2121180"/>
                <a:gd name="T5" fmla="*/ 0 h 6126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1180" h="612661" stroke="0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  <a:lnTo>
                    <a:pt x="2121180" y="9205"/>
                  </a:lnTo>
                  <a:close/>
                </a:path>
                <a:path w="2121180" h="612661" fill="none">
                  <a:moveTo>
                    <a:pt x="2121180" y="9205"/>
                  </a:moveTo>
                  <a:cubicBezTo>
                    <a:pt x="1899049" y="384861"/>
                    <a:pt x="1494364" y="614544"/>
                    <a:pt x="1057951" y="612650"/>
                  </a:cubicBezTo>
                  <a:cubicBezTo>
                    <a:pt x="621538" y="610756"/>
                    <a:pt x="218862" y="377570"/>
                    <a:pt x="0" y="0"/>
                  </a:cubicBezTo>
                </a:path>
              </a:pathLst>
            </a:custGeom>
            <a:solidFill>
              <a:srgbClr val="00B0F0"/>
            </a:solidFill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椭圆 79"/>
            <p:cNvSpPr>
              <a:spLocks noChangeArrowheads="1"/>
            </p:cNvSpPr>
            <p:nvPr/>
          </p:nvSpPr>
          <p:spPr bwMode="auto">
            <a:xfrm>
              <a:off x="788054" y="3849511"/>
              <a:ext cx="2429279" cy="2348089"/>
            </a:xfrm>
            <a:prstGeom prst="ellipse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1290" name="矩形 147"/>
            <p:cNvSpPr>
              <a:spLocks noChangeArrowheads="1"/>
            </p:cNvSpPr>
            <p:nvPr/>
          </p:nvSpPr>
          <p:spPr bwMode="auto">
            <a:xfrm>
              <a:off x="1325669" y="5512200"/>
              <a:ext cx="1363018" cy="690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128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8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1272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738188" y="2720975"/>
            <a:ext cx="19859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新建项目</a:t>
            </a:r>
            <a:endParaRPr lang="zh-CN" altLang="en-US" sz="2800" dirty="0">
              <a:solidFill>
                <a:schemeClr val="accent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7113" y="2720975"/>
            <a:ext cx="19891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28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添加源文件</a:t>
            </a:r>
            <a:endParaRPr lang="zh-CN" altLang="en-US" sz="2800" b="1" dirty="0">
              <a:solidFill>
                <a:schemeClr val="accent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6538" y="2709863"/>
            <a:ext cx="1627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2800" b="1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编写代码</a:t>
            </a:r>
            <a:endParaRPr lang="zh-CN" altLang="en-US" sz="2800" b="1" dirty="0">
              <a:solidFill>
                <a:schemeClr val="accent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剪去对角的矩形 3"/>
          <p:cNvSpPr>
            <a:spLocks/>
          </p:cNvSpPr>
          <p:nvPr/>
        </p:nvSpPr>
        <p:spPr bwMode="auto">
          <a:xfrm>
            <a:off x="1042988" y="4775200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cxnSp>
        <p:nvCxnSpPr>
          <p:cNvPr id="77" name="直线连接符 9"/>
          <p:cNvCxnSpPr>
            <a:cxnSpLocks noChangeShapeType="1"/>
          </p:cNvCxnSpPr>
          <p:nvPr/>
        </p:nvCxnSpPr>
        <p:spPr bwMode="auto">
          <a:xfrm>
            <a:off x="1042988" y="5381625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5868988" y="4775200"/>
            <a:ext cx="2085975" cy="403225"/>
            <a:chOff x="6356350" y="4670298"/>
            <a:chExt cx="2085975" cy="403036"/>
          </a:xfrm>
        </p:grpSpPr>
        <p:grpSp>
          <p:nvGrpSpPr>
            <p:cNvPr id="11279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11281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82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84" name="半闭框 83"/>
              <p:cNvSpPr/>
              <p:nvPr/>
            </p:nvSpPr>
            <p:spPr bwMode="auto">
              <a:xfrm>
                <a:off x="2225739" y="5069046"/>
                <a:ext cx="107527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半闭框 84"/>
              <p:cNvSpPr/>
              <p:nvPr/>
            </p:nvSpPr>
            <p:spPr bwMode="auto">
              <a:xfrm flipH="1" flipV="1">
                <a:off x="4596999" y="5337474"/>
                <a:ext cx="107528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1285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280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83" grpId="0" animBg="1"/>
      <p:bldP spid="2" grpId="0"/>
      <p:bldP spid="3" grpId="0"/>
      <p:bldP spid="5" grpId="0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1985963"/>
            <a:ext cx="48196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直接连接符 50"/>
          <p:cNvSpPr/>
          <p:nvPr/>
        </p:nvSpPr>
        <p:spPr>
          <a:xfrm>
            <a:off x="1435100" y="5284788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直接连接符 52"/>
          <p:cNvSpPr/>
          <p:nvPr/>
        </p:nvSpPr>
        <p:spPr>
          <a:xfrm>
            <a:off x="1435100" y="5848350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29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231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32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2293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38918" name="矩形 3"/>
          <p:cNvSpPr>
            <a:spLocks noChangeArrowheads="1"/>
          </p:cNvSpPr>
          <p:nvPr/>
        </p:nvSpPr>
        <p:spPr bwMode="auto">
          <a:xfrm>
            <a:off x="454025" y="1298575"/>
            <a:ext cx="8348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zh-CN" altLang="zh-CN" dirty="0">
                <a:ea typeface="宋体" pitchFamily="2" charset="-122"/>
              </a:rPr>
              <a:t>例</a:t>
            </a:r>
            <a:r>
              <a:rPr lang="en-US" altLang="zh-CN" dirty="0">
                <a:ea typeface="宋体" pitchFamily="2" charset="-122"/>
              </a:rPr>
              <a:t>1-1</a:t>
            </a:r>
            <a:r>
              <a:rPr lang="zh-CN" altLang="zh-CN" dirty="0">
                <a:ea typeface="宋体" pitchFamily="2" charset="-122"/>
              </a:rPr>
              <a:t>就是一个完整的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语言程序，接下来针对该程序中的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三部分</a:t>
            </a:r>
            <a:r>
              <a:rPr lang="zh-CN" altLang="zh-CN" dirty="0">
                <a:ea typeface="宋体" pitchFamily="2" charset="-122"/>
              </a:rPr>
              <a:t>主要语法内容进行详细地讲解，具体如下：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" name="直接连接符 36"/>
          <p:cNvSpPr/>
          <p:nvPr/>
        </p:nvSpPr>
        <p:spPr>
          <a:xfrm>
            <a:off x="1435100" y="4754563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直接连接符 37"/>
          <p:cNvSpPr/>
          <p:nvPr/>
        </p:nvSpPr>
        <p:spPr>
          <a:xfrm>
            <a:off x="1435100" y="4197350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tailEnd type="oval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任意多边形 39"/>
          <p:cNvSpPr/>
          <p:nvPr/>
        </p:nvSpPr>
        <p:spPr>
          <a:xfrm>
            <a:off x="932674" y="5158851"/>
            <a:ext cx="1601215" cy="825627"/>
          </a:xfrm>
          <a:custGeom>
            <a:avLst/>
            <a:gdLst>
              <a:gd name="connsiteX0" fmla="*/ 0 w 1950720"/>
              <a:gd name="connsiteY0" fmla="*/ 0 h 1005840"/>
              <a:gd name="connsiteX1" fmla="*/ 1950720 w 1950720"/>
              <a:gd name="connsiteY1" fmla="*/ 0 h 1005840"/>
              <a:gd name="connsiteX2" fmla="*/ 1950720 w 1950720"/>
              <a:gd name="connsiteY2" fmla="*/ 1005840 h 1005840"/>
              <a:gd name="connsiteX3" fmla="*/ 0 w 1950720"/>
              <a:gd name="connsiteY3" fmla="*/ 1005840 h 1005840"/>
              <a:gd name="connsiteX4" fmla="*/ 0 w 195072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1005840">
                <a:moveTo>
                  <a:pt x="0" y="0"/>
                </a:moveTo>
                <a:lnTo>
                  <a:pt x="1950720" y="0"/>
                </a:lnTo>
                <a:lnTo>
                  <a:pt x="195072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b"/>
          <a:lstStyle/>
          <a:p>
            <a:pPr algn="ctr"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/>
          </a:p>
        </p:txBody>
      </p:sp>
      <p:grpSp>
        <p:nvGrpSpPr>
          <p:cNvPr id="12298" name="组合 13"/>
          <p:cNvGrpSpPr>
            <a:grpSpLocks/>
          </p:cNvGrpSpPr>
          <p:nvPr/>
        </p:nvGrpSpPr>
        <p:grpSpPr bwMode="auto">
          <a:xfrm>
            <a:off x="504031" y="3195638"/>
            <a:ext cx="3287713" cy="2501900"/>
            <a:chOff x="482600" y="2373313"/>
            <a:chExt cx="3287713" cy="2501900"/>
          </a:xfrm>
        </p:grpSpPr>
        <p:sp>
          <p:nvSpPr>
            <p:cNvPr id="39" name="椭圆 38"/>
            <p:cNvSpPr/>
            <p:nvPr/>
          </p:nvSpPr>
          <p:spPr>
            <a:xfrm>
              <a:off x="482600" y="2373313"/>
              <a:ext cx="2501900" cy="25019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椭圆 40"/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18" name="矩形 147"/>
            <p:cNvSpPr>
              <a:spLocks noChangeArrowheads="1"/>
            </p:cNvSpPr>
            <p:nvPr/>
          </p:nvSpPr>
          <p:spPr bwMode="auto">
            <a:xfrm>
              <a:off x="836613" y="3294063"/>
              <a:ext cx="29337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 sz="32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详细讲解</a:t>
              </a:r>
              <a:endParaRPr lang="zh-CN" altLang="en-US" sz="3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4551363" y="4303713"/>
            <a:ext cx="100012" cy="449262"/>
          </a:xfrm>
          <a:custGeom>
            <a:avLst/>
            <a:gdLst>
              <a:gd name="connsiteX0" fmla="*/ 0 w 120761"/>
              <a:gd name="connsiteY0" fmla="*/ 0 h 548640"/>
              <a:gd name="connsiteX1" fmla="*/ 120761 w 120761"/>
              <a:gd name="connsiteY1" fmla="*/ 0 h 548640"/>
              <a:gd name="connsiteX2" fmla="*/ 120761 w 120761"/>
              <a:gd name="connsiteY2" fmla="*/ 548640 h 548640"/>
              <a:gd name="connsiteX3" fmla="*/ 0 w 120761"/>
              <a:gd name="connsiteY3" fmla="*/ 548640 h 548640"/>
              <a:gd name="connsiteX4" fmla="*/ 0 w 120761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61" h="548640">
                <a:moveTo>
                  <a:pt x="0" y="0"/>
                </a:moveTo>
                <a:lnTo>
                  <a:pt x="120761" y="0"/>
                </a:lnTo>
                <a:lnTo>
                  <a:pt x="120761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9050" tIns="0" rIns="19050" bIns="0" spcCol="1270" anchor="ctr"/>
          <a:lstStyle/>
          <a:p>
            <a:pPr defTabSz="222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500"/>
          </a:p>
        </p:txBody>
      </p:sp>
      <p:sp>
        <p:nvSpPr>
          <p:cNvPr id="44" name="任意多边形 43"/>
          <p:cNvSpPr/>
          <p:nvPr/>
        </p:nvSpPr>
        <p:spPr>
          <a:xfrm>
            <a:off x="4159250" y="4775200"/>
            <a:ext cx="138113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9050" tIns="0" rIns="19050" bIns="0" spcCol="1270" anchor="ctr"/>
          <a:lstStyle/>
          <a:p>
            <a:pPr defTabSz="222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500" dirty="0"/>
          </a:p>
        </p:txBody>
      </p:sp>
      <p:sp>
        <p:nvSpPr>
          <p:cNvPr id="45" name="任意多边形 44"/>
          <p:cNvSpPr/>
          <p:nvPr/>
        </p:nvSpPr>
        <p:spPr>
          <a:xfrm>
            <a:off x="4016375" y="5246688"/>
            <a:ext cx="153988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9050" tIns="0" rIns="19050" bIns="0" spcCol="1270" anchor="ctr"/>
          <a:lstStyle/>
          <a:p>
            <a:pPr defTabSz="222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500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3643313" y="4341813"/>
            <a:ext cx="296862" cy="29845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3" name="矩形 5"/>
          <p:cNvSpPr>
            <a:spLocks noChangeArrowheads="1"/>
          </p:cNvSpPr>
          <p:nvPr/>
        </p:nvSpPr>
        <p:spPr bwMode="auto">
          <a:xfrm>
            <a:off x="3627438" y="4298950"/>
            <a:ext cx="1995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/>
              <a:t>1    </a:t>
            </a:r>
            <a:r>
              <a:rPr lang="en-US" altLang="zh-CN" b="1" dirty="0" err="1"/>
              <a:t>iostream</a:t>
            </a:r>
            <a:r>
              <a:rPr lang="zh-CN" altLang="zh-CN" b="1" dirty="0"/>
              <a:t>文件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3643313" y="4862513"/>
            <a:ext cx="296862" cy="29845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643313" y="5408613"/>
            <a:ext cx="296862" cy="29845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6" name="矩形 7"/>
          <p:cNvSpPr>
            <a:spLocks noChangeArrowheads="1"/>
          </p:cNvSpPr>
          <p:nvPr/>
        </p:nvSpPr>
        <p:spPr bwMode="auto">
          <a:xfrm>
            <a:off x="3632200" y="5376863"/>
            <a:ext cx="162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3    cin</a:t>
            </a:r>
            <a:r>
              <a:rPr lang="zh-CN" altLang="zh-CN" b="1"/>
              <a:t>与</a:t>
            </a:r>
            <a:r>
              <a:rPr lang="en-US" altLang="zh-CN" b="1"/>
              <a:t>cout</a:t>
            </a:r>
            <a:endParaRPr lang="zh-CN" altLang="zh-CN"/>
          </a:p>
        </p:txBody>
      </p:sp>
      <p:sp>
        <p:nvSpPr>
          <p:cNvPr id="12307" name="矩形 6"/>
          <p:cNvSpPr>
            <a:spLocks noChangeArrowheads="1"/>
          </p:cNvSpPr>
          <p:nvPr/>
        </p:nvSpPr>
        <p:spPr bwMode="auto">
          <a:xfrm>
            <a:off x="3632200" y="4832350"/>
            <a:ext cx="149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2    </a:t>
            </a:r>
            <a:r>
              <a:rPr lang="zh-CN" altLang="zh-CN" b="1"/>
              <a:t>命名空间</a:t>
            </a:r>
          </a:p>
        </p:txBody>
      </p:sp>
      <p:sp>
        <p:nvSpPr>
          <p:cNvPr id="62" name="圆角矩形 61">
            <a:hlinkClick r:id="rId4" action="ppaction://hlinksldjump"/>
          </p:cNvPr>
          <p:cNvSpPr/>
          <p:nvPr/>
        </p:nvSpPr>
        <p:spPr bwMode="auto">
          <a:xfrm>
            <a:off x="6516688" y="4341813"/>
            <a:ext cx="917575" cy="29845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9" name="矩形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67475" y="4313238"/>
            <a:ext cx="100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查看详情</a:t>
            </a:r>
          </a:p>
        </p:txBody>
      </p:sp>
      <p:sp>
        <p:nvSpPr>
          <p:cNvPr id="63" name="圆角矩形 62">
            <a:hlinkClick r:id="rId6" action="ppaction://hlinksldjump"/>
          </p:cNvPr>
          <p:cNvSpPr/>
          <p:nvPr/>
        </p:nvSpPr>
        <p:spPr bwMode="auto">
          <a:xfrm>
            <a:off x="6516688" y="4875213"/>
            <a:ext cx="917575" cy="296862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11" name="矩形 6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467475" y="4846638"/>
            <a:ext cx="1004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查看详情</a:t>
            </a:r>
          </a:p>
        </p:txBody>
      </p:sp>
      <p:sp>
        <p:nvSpPr>
          <p:cNvPr id="65" name="圆角矩形 64">
            <a:hlinkClick r:id="rId8" action="ppaction://hlinksldjump"/>
          </p:cNvPr>
          <p:cNvSpPr/>
          <p:nvPr/>
        </p:nvSpPr>
        <p:spPr bwMode="auto">
          <a:xfrm>
            <a:off x="6516688" y="5418138"/>
            <a:ext cx="917575" cy="29845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13" name="矩形 65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67475" y="5389563"/>
            <a:ext cx="1004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查看详情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332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3315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0" y="1585913"/>
            <a:ext cx="8137525" cy="474186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 bwMode="auto">
          <a:xfrm>
            <a:off x="687388" y="1206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2988" y="1262063"/>
            <a:ext cx="161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iostream</a:t>
            </a:r>
            <a:r>
              <a:rPr lang="zh-CN" altLang="zh-CN" b="1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39943" name="矩形 8"/>
          <p:cNvSpPr>
            <a:spLocks noChangeArrowheads="1"/>
          </p:cNvSpPr>
          <p:nvPr/>
        </p:nvSpPr>
        <p:spPr bwMode="auto">
          <a:xfrm>
            <a:off x="717550" y="2030413"/>
            <a:ext cx="77454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zh-CN" altLang="zh-CN" sz="2400" dirty="0">
                <a:ea typeface="宋体" pitchFamily="2" charset="-122"/>
              </a:rPr>
              <a:t>例</a:t>
            </a:r>
            <a:r>
              <a:rPr lang="en-US" altLang="zh-CN" sz="2400" dirty="0">
                <a:ea typeface="宋体" pitchFamily="2" charset="-122"/>
              </a:rPr>
              <a:t>1-1</a:t>
            </a:r>
            <a:r>
              <a:rPr lang="zh-CN" altLang="zh-CN" sz="2400" dirty="0">
                <a:ea typeface="宋体" pitchFamily="2" charset="-122"/>
              </a:rPr>
              <a:t>中</a:t>
            </a:r>
            <a:r>
              <a:rPr lang="zh-CN" altLang="zh-CN" sz="2400" dirty="0">
                <a:solidFill>
                  <a:schemeClr val="accent4"/>
                </a:solidFill>
                <a:ea typeface="宋体" pitchFamily="2" charset="-122"/>
              </a:rPr>
              <a:t>第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1</a:t>
            </a:r>
            <a:r>
              <a:rPr lang="zh-CN" altLang="zh-CN" sz="2400" dirty="0">
                <a:solidFill>
                  <a:schemeClr val="accent4"/>
                </a:solidFill>
                <a:ea typeface="宋体" pitchFamily="2" charset="-122"/>
              </a:rPr>
              <a:t>行代码</a:t>
            </a:r>
            <a:r>
              <a:rPr lang="zh-CN" altLang="zh-CN" sz="2400" dirty="0">
                <a:ea typeface="宋体" pitchFamily="2" charset="-122"/>
              </a:rPr>
              <a:t>包含了输入输出头文件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iostream</a:t>
            </a:r>
            <a:r>
              <a:rPr lang="zh-CN" altLang="zh-CN" sz="2400" dirty="0">
                <a:ea typeface="宋体" pitchFamily="2" charset="-122"/>
              </a:rPr>
              <a:t>，它是标准的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头文件，在旧的标准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中，使用的是</a:t>
            </a:r>
            <a:r>
              <a:rPr lang="en-US" altLang="zh-CN" sz="2400" dirty="0" err="1">
                <a:ea typeface="宋体" pitchFamily="2" charset="-122"/>
              </a:rPr>
              <a:t>iostream.h</a:t>
            </a:r>
            <a:r>
              <a:rPr lang="zh-CN" altLang="zh-CN" sz="2400" dirty="0">
                <a:ea typeface="宋体" pitchFamily="2" charset="-122"/>
              </a:rPr>
              <a:t>，实际上这两个文件是不同的，在编绎器</a:t>
            </a:r>
            <a:r>
              <a:rPr lang="en-US" altLang="zh-CN" sz="2400" dirty="0">
                <a:ea typeface="宋体" pitchFamily="2" charset="-122"/>
              </a:rPr>
              <a:t>include</a:t>
            </a:r>
            <a:r>
              <a:rPr lang="zh-CN" altLang="zh-CN" sz="2400" dirty="0">
                <a:ea typeface="宋体" pitchFamily="2" charset="-122"/>
              </a:rPr>
              <a:t>文件夹里它是两个文件，并且内容不同。后缀为</a:t>
            </a:r>
            <a:r>
              <a:rPr lang="en-US" altLang="zh-CN" sz="2400" dirty="0">
                <a:ea typeface="宋体" pitchFamily="2" charset="-122"/>
              </a:rPr>
              <a:t>.h</a:t>
            </a:r>
            <a:r>
              <a:rPr lang="zh-CN" altLang="zh-CN" sz="2400" dirty="0">
                <a:ea typeface="宋体" pitchFamily="2" charset="-122"/>
              </a:rPr>
              <a:t>的头文件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标准明确提出不支持了，早期在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中调用</a:t>
            </a:r>
            <a:r>
              <a:rPr lang="en-US" altLang="zh-CN" sz="2400" dirty="0">
                <a:ea typeface="宋体" pitchFamily="2" charset="-122"/>
              </a:rPr>
              <a:t>.h</a:t>
            </a:r>
            <a:r>
              <a:rPr lang="zh-CN" altLang="zh-CN" sz="2400" dirty="0">
                <a:ea typeface="宋体" pitchFamily="2" charset="-122"/>
              </a:rPr>
              <a:t>头文件其实相当于调用的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zh-CN" sz="2400" dirty="0">
                <a:ea typeface="宋体" pitchFamily="2" charset="-122"/>
              </a:rPr>
              <a:t>标准库，为了和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zh-CN" sz="2400" dirty="0">
                <a:ea typeface="宋体" pitchFamily="2" charset="-122"/>
              </a:rPr>
              <a:t>语言区分开，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标准规定不使用后缀</a:t>
            </a:r>
            <a:r>
              <a:rPr lang="en-US" altLang="zh-CN" sz="2400" dirty="0">
                <a:ea typeface="宋体" pitchFamily="2" charset="-122"/>
              </a:rPr>
              <a:t>.h</a:t>
            </a:r>
            <a:r>
              <a:rPr lang="zh-CN" altLang="zh-CN" sz="2400" dirty="0">
                <a:ea typeface="宋体" pitchFamily="2" charset="-122"/>
              </a:rPr>
              <a:t>的头文件，例如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zh-CN" sz="2400" dirty="0">
                <a:ea typeface="宋体" pitchFamily="2" charset="-122"/>
              </a:rPr>
              <a:t>语言中的</a:t>
            </a:r>
            <a:r>
              <a:rPr lang="en-US" altLang="zh-CN" sz="2400" dirty="0" err="1">
                <a:ea typeface="宋体" pitchFamily="2" charset="-122"/>
              </a:rPr>
              <a:t>string.h</a:t>
            </a:r>
            <a:r>
              <a:rPr lang="zh-CN" altLang="zh-CN" sz="2400" dirty="0">
                <a:ea typeface="宋体" pitchFamily="2" charset="-122"/>
              </a:rPr>
              <a:t>头文件，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用</a:t>
            </a:r>
            <a:r>
              <a:rPr lang="en-US" altLang="zh-CN" sz="2400" dirty="0" err="1">
                <a:ea typeface="宋体" pitchFamily="2" charset="-122"/>
              </a:rPr>
              <a:t>cstring</a:t>
            </a:r>
            <a:r>
              <a:rPr lang="zh-CN" altLang="zh-CN" sz="2400" dirty="0">
                <a:ea typeface="宋体" pitchFamily="2" charset="-122"/>
              </a:rPr>
              <a:t>，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zh-CN" sz="2400" dirty="0">
                <a:ea typeface="宋体" pitchFamily="2" charset="-122"/>
              </a:rPr>
              <a:t>语言中的</a:t>
            </a:r>
            <a:r>
              <a:rPr lang="en-US" altLang="zh-CN" sz="2400" dirty="0">
                <a:ea typeface="宋体" pitchFamily="2" charset="-122"/>
              </a:rPr>
              <a:t>math</a:t>
            </a:r>
            <a:r>
              <a:rPr lang="zh-CN" altLang="zh-CN" sz="2400" dirty="0">
                <a:ea typeface="宋体" pitchFamily="2" charset="-122"/>
              </a:rPr>
              <a:t>头文件，</a:t>
            </a:r>
            <a:r>
              <a:rPr lang="en-US" altLang="zh-CN" sz="2400" dirty="0">
                <a:ea typeface="宋体" pitchFamily="2" charset="-122"/>
              </a:rPr>
              <a:t>C++</a:t>
            </a:r>
            <a:r>
              <a:rPr lang="zh-CN" altLang="zh-CN" sz="2400" dirty="0">
                <a:ea typeface="宋体" pitchFamily="2" charset="-122"/>
              </a:rPr>
              <a:t>使用</a:t>
            </a:r>
            <a:r>
              <a:rPr lang="en-US" altLang="zh-CN" sz="2400" dirty="0" err="1">
                <a:ea typeface="宋体" pitchFamily="2" charset="-122"/>
              </a:rPr>
              <a:t>cmath</a:t>
            </a:r>
            <a:r>
              <a:rPr lang="zh-CN" altLang="zh-CN" sz="2400" dirty="0">
                <a:ea typeface="宋体" pitchFamily="2" charset="-122"/>
              </a:rPr>
              <a:t>头文件。这不只是形式上的改变，其实现也有所不同。</a:t>
            </a:r>
          </a:p>
        </p:txBody>
      </p:sp>
      <p:pic>
        <p:nvPicPr>
          <p:cNvPr id="1332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5610225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图片 18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5630863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hlinkClick r:id="rId3" action="ppaction://hlinksldjump"/>
          </p:cNvPr>
          <p:cNvSpPr/>
          <p:nvPr/>
        </p:nvSpPr>
        <p:spPr bwMode="auto">
          <a:xfrm>
            <a:off x="7245350" y="5678488"/>
            <a:ext cx="6731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435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5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4339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0" y="1585913"/>
            <a:ext cx="8137525" cy="474186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 bwMode="auto">
          <a:xfrm>
            <a:off x="687388" y="1206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17625" y="126206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命名空间</a:t>
            </a:r>
          </a:p>
        </p:txBody>
      </p:sp>
      <p:sp>
        <p:nvSpPr>
          <p:cNvPr id="40967" name="矩形 8"/>
          <p:cNvSpPr>
            <a:spLocks noChangeArrowheads="1"/>
          </p:cNvSpPr>
          <p:nvPr/>
        </p:nvSpPr>
        <p:spPr bwMode="auto">
          <a:xfrm>
            <a:off x="717550" y="1754188"/>
            <a:ext cx="7745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>
                <a:ea typeface="宋体" pitchFamily="2" charset="-122"/>
              </a:rPr>
              <a:t>命名空间是为了解决相同作用域下的命名问题</a:t>
            </a:r>
            <a:r>
              <a:rPr lang="zh-CN" altLang="zh-CN" dirty="0">
                <a:ea typeface="宋体" pitchFamily="2" charset="-122"/>
              </a:rPr>
              <a:t>，程序设计者可以根据需要指定一些有名字的空间区域，把一些自己定义的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变量、函数等标识符</a:t>
            </a:r>
            <a:r>
              <a:rPr lang="zh-CN" altLang="zh-CN" dirty="0">
                <a:ea typeface="宋体" pitchFamily="2" charset="-122"/>
              </a:rPr>
              <a:t>存放在这个空间中，从而与其他实体定义分隔开来。其定义格式如下所示：</a:t>
            </a:r>
          </a:p>
        </p:txBody>
      </p:sp>
      <p:sp>
        <p:nvSpPr>
          <p:cNvPr id="14344" name="矩形 12"/>
          <p:cNvSpPr>
            <a:spLocks noChangeArrowheads="1"/>
          </p:cNvSpPr>
          <p:nvPr/>
        </p:nvSpPr>
        <p:spPr bwMode="auto">
          <a:xfrm>
            <a:off x="561975" y="2970213"/>
            <a:ext cx="8040688" cy="4699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4345" name="矩形 2"/>
          <p:cNvSpPr>
            <a:spLocks noChangeArrowheads="1"/>
          </p:cNvSpPr>
          <p:nvPr/>
        </p:nvSpPr>
        <p:spPr bwMode="auto">
          <a:xfrm>
            <a:off x="1057275" y="3035300"/>
            <a:ext cx="2749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namespace </a:t>
            </a:r>
            <a:r>
              <a:rPr lang="zh-CN" altLang="zh-CN"/>
              <a:t>空间名</a:t>
            </a:r>
            <a:r>
              <a:rPr lang="en-US" altLang="zh-CN"/>
              <a:t>{……}</a:t>
            </a:r>
            <a:endParaRPr lang="zh-CN" altLang="zh-CN"/>
          </a:p>
        </p:txBody>
      </p:sp>
      <p:sp>
        <p:nvSpPr>
          <p:cNvPr id="14346" name="矩形 3"/>
          <p:cNvSpPr>
            <a:spLocks noChangeArrowheads="1"/>
          </p:cNvSpPr>
          <p:nvPr/>
        </p:nvSpPr>
        <p:spPr bwMode="auto">
          <a:xfrm>
            <a:off x="677863" y="3525838"/>
            <a:ext cx="7708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namespace</a:t>
            </a:r>
            <a:r>
              <a:rPr lang="zh-CN" altLang="zh-CN"/>
              <a:t>是定义命名空间的</a:t>
            </a:r>
            <a:r>
              <a:rPr lang="zh-CN" altLang="zh-CN">
                <a:solidFill>
                  <a:srgbClr val="FF0000"/>
                </a:solidFill>
              </a:rPr>
              <a:t>关键字</a:t>
            </a:r>
            <a:r>
              <a:rPr lang="zh-CN" altLang="zh-CN"/>
              <a:t>，空间名可以用任意合法的标识符，在</a:t>
            </a:r>
            <a:r>
              <a:rPr lang="en-US" altLang="zh-CN"/>
              <a:t>{}</a:t>
            </a:r>
            <a:r>
              <a:rPr lang="zh-CN" altLang="zh-CN"/>
              <a:t>内声明空间成员，例如定义一个命名空间</a:t>
            </a:r>
            <a:r>
              <a:rPr lang="en-US" altLang="zh-CN"/>
              <a:t>A1</a:t>
            </a:r>
            <a:r>
              <a:rPr lang="zh-CN" altLang="zh-CN"/>
              <a:t>，代码如下所示：</a:t>
            </a:r>
            <a:endParaRPr lang="zh-CN" altLang="en-US"/>
          </a:p>
        </p:txBody>
      </p:sp>
      <p:sp>
        <p:nvSpPr>
          <p:cNvPr id="14347" name="矩形 16"/>
          <p:cNvSpPr>
            <a:spLocks noChangeArrowheads="1"/>
          </p:cNvSpPr>
          <p:nvPr/>
        </p:nvSpPr>
        <p:spPr bwMode="auto">
          <a:xfrm>
            <a:off x="561975" y="4221163"/>
            <a:ext cx="8040688" cy="12001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4348" name="矩形 4"/>
          <p:cNvSpPr>
            <a:spLocks noChangeArrowheads="1"/>
          </p:cNvSpPr>
          <p:nvPr/>
        </p:nvSpPr>
        <p:spPr bwMode="auto">
          <a:xfrm>
            <a:off x="1057275" y="422116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namespace A1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   int a = 10;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</p:txBody>
      </p:sp>
      <p:sp>
        <p:nvSpPr>
          <p:cNvPr id="14349" name="矩形 9"/>
          <p:cNvSpPr>
            <a:spLocks noChangeArrowheads="1"/>
          </p:cNvSpPr>
          <p:nvPr/>
        </p:nvSpPr>
        <p:spPr bwMode="auto">
          <a:xfrm>
            <a:off x="862013" y="5565775"/>
            <a:ext cx="7581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变量</a:t>
            </a:r>
            <a:r>
              <a:rPr lang="en-US" altLang="zh-CN"/>
              <a:t>a</a:t>
            </a:r>
            <a:r>
              <a:rPr lang="zh-CN" altLang="zh-CN"/>
              <a:t>只在</a:t>
            </a:r>
            <a:r>
              <a:rPr lang="en-US" altLang="zh-CN"/>
              <a:t>A1</a:t>
            </a:r>
            <a:r>
              <a:rPr lang="zh-CN" altLang="zh-CN"/>
              <a:t>空间内（</a:t>
            </a:r>
            <a:r>
              <a:rPr lang="en-US" altLang="zh-CN"/>
              <a:t>{}</a:t>
            </a:r>
            <a:r>
              <a:rPr lang="zh-CN" altLang="zh-CN"/>
              <a:t>作用域）有效，命名空间的作用就是建立一些互相分隔的作用域，把一些实体定义分隔开来</a:t>
            </a:r>
            <a:r>
              <a:rPr lang="zh-CN" altLang="en-US"/>
              <a:t>。</a:t>
            </a:r>
          </a:p>
        </p:txBody>
      </p:sp>
      <p:pic>
        <p:nvPicPr>
          <p:cNvPr id="14350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124575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图片 18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45213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hlinkClick r:id="rId3" action="ppaction://hlinksldjump"/>
          </p:cNvPr>
          <p:cNvSpPr/>
          <p:nvPr/>
        </p:nvSpPr>
        <p:spPr bwMode="auto">
          <a:xfrm>
            <a:off x="7124700" y="6192838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538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81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5363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0" y="1585913"/>
            <a:ext cx="8137525" cy="474186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 bwMode="auto">
          <a:xfrm>
            <a:off x="687388" y="1206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5366" name="矩形 7"/>
          <p:cNvSpPr>
            <a:spLocks noChangeArrowheads="1"/>
          </p:cNvSpPr>
          <p:nvPr/>
        </p:nvSpPr>
        <p:spPr bwMode="auto">
          <a:xfrm>
            <a:off x="1317625" y="126206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命名空间</a:t>
            </a:r>
          </a:p>
        </p:txBody>
      </p:sp>
      <p:sp>
        <p:nvSpPr>
          <p:cNvPr id="40967" name="矩形 8"/>
          <p:cNvSpPr>
            <a:spLocks noChangeArrowheads="1"/>
          </p:cNvSpPr>
          <p:nvPr/>
        </p:nvSpPr>
        <p:spPr bwMode="auto">
          <a:xfrm>
            <a:off x="717550" y="1754188"/>
            <a:ext cx="7745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当命名空间外的作用域要使用空间内定义的标识符时，有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三种方法</a:t>
            </a:r>
            <a:r>
              <a:rPr lang="zh-CN" altLang="zh-CN" dirty="0">
                <a:ea typeface="宋体" pitchFamily="2" charset="-122"/>
              </a:rPr>
              <a:t>可以使用：</a:t>
            </a:r>
          </a:p>
        </p:txBody>
      </p:sp>
      <p:sp>
        <p:nvSpPr>
          <p:cNvPr id="15368" name="矩形 12"/>
          <p:cNvSpPr>
            <a:spLocks noChangeArrowheads="1"/>
          </p:cNvSpPr>
          <p:nvPr/>
        </p:nvSpPr>
        <p:spPr bwMode="auto">
          <a:xfrm>
            <a:off x="862013" y="2390775"/>
            <a:ext cx="7407275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zh-CN"/>
              <a:t>用空间名加上作用域标识符“</a:t>
            </a:r>
            <a:r>
              <a:rPr lang="en-US" altLang="zh-CN"/>
              <a:t>::</a:t>
            </a:r>
            <a:r>
              <a:rPr lang="zh-CN" altLang="zh-CN"/>
              <a:t>”来标识要引用的实体，例如要引用上述</a:t>
            </a:r>
            <a:r>
              <a:rPr lang="en-US" altLang="zh-CN"/>
              <a:t>A1</a:t>
            </a:r>
            <a:r>
              <a:rPr lang="zh-CN" altLang="zh-CN"/>
              <a:t>空间中的变量</a:t>
            </a:r>
            <a:r>
              <a:rPr lang="en-US" altLang="zh-CN"/>
              <a:t>a</a:t>
            </a:r>
            <a:r>
              <a:rPr lang="zh-CN" altLang="zh-CN"/>
              <a:t>，代码如下所示：</a:t>
            </a:r>
          </a:p>
          <a:p>
            <a:pPr eaLnBrk="1" hangingPunct="1"/>
            <a:endParaRPr lang="zh-CN" altLang="zh-CN"/>
          </a:p>
        </p:txBody>
      </p:sp>
      <p:pic>
        <p:nvPicPr>
          <p:cNvPr id="15369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124575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图片 18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6145213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hlinkClick r:id="rId3" action="ppaction://hlinksldjump"/>
          </p:cNvPr>
          <p:cNvSpPr/>
          <p:nvPr/>
        </p:nvSpPr>
        <p:spPr bwMode="auto">
          <a:xfrm>
            <a:off x="7124700" y="6192838"/>
            <a:ext cx="9144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</a:p>
        </p:txBody>
      </p:sp>
      <p:sp>
        <p:nvSpPr>
          <p:cNvPr id="26" name="椭圆 25"/>
          <p:cNvSpPr/>
          <p:nvPr/>
        </p:nvSpPr>
        <p:spPr bwMode="auto">
          <a:xfrm>
            <a:off x="881063" y="2360613"/>
            <a:ext cx="447675" cy="368300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3" name="矩形 10"/>
          <p:cNvSpPr>
            <a:spLocks noChangeArrowheads="1"/>
          </p:cNvSpPr>
          <p:nvPr/>
        </p:nvSpPr>
        <p:spPr bwMode="auto">
          <a:xfrm>
            <a:off x="987425" y="3048000"/>
            <a:ext cx="7169150" cy="369888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cout&lt;&lt;A1::a;</a:t>
            </a:r>
            <a:endParaRPr lang="zh-CN" altLang="zh-CN"/>
          </a:p>
        </p:txBody>
      </p:sp>
      <p:sp>
        <p:nvSpPr>
          <p:cNvPr id="15374" name="矩形 12"/>
          <p:cNvSpPr>
            <a:spLocks noChangeArrowheads="1"/>
          </p:cNvSpPr>
          <p:nvPr/>
        </p:nvSpPr>
        <p:spPr bwMode="auto">
          <a:xfrm>
            <a:off x="854075" y="3556000"/>
            <a:ext cx="7408863" cy="658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zh-CN"/>
              <a:t>使用</a:t>
            </a:r>
            <a:r>
              <a:rPr lang="en-US" altLang="zh-CN"/>
              <a:t>using</a:t>
            </a:r>
            <a:r>
              <a:rPr lang="zh-CN" altLang="zh-CN"/>
              <a:t>关键字，在要引用空间实体的上面，使用</a:t>
            </a:r>
            <a:r>
              <a:rPr lang="en-US" altLang="zh-CN"/>
              <a:t>using</a:t>
            </a:r>
            <a:r>
              <a:rPr lang="zh-CN" altLang="zh-CN"/>
              <a:t>关键字引入要使用的空间变量，代码如下所示：</a:t>
            </a:r>
          </a:p>
          <a:p>
            <a:pPr eaLnBrk="1" hangingPunct="1"/>
            <a:endParaRPr lang="zh-CN" altLang="zh-CN"/>
          </a:p>
        </p:txBody>
      </p:sp>
      <p:sp>
        <p:nvSpPr>
          <p:cNvPr id="30" name="椭圆 29"/>
          <p:cNvSpPr/>
          <p:nvPr/>
        </p:nvSpPr>
        <p:spPr bwMode="auto">
          <a:xfrm>
            <a:off x="871538" y="3498850"/>
            <a:ext cx="447675" cy="368300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6" name="矩形 37"/>
          <p:cNvSpPr>
            <a:spLocks noChangeArrowheads="1"/>
          </p:cNvSpPr>
          <p:nvPr/>
        </p:nvSpPr>
        <p:spPr bwMode="auto">
          <a:xfrm>
            <a:off x="987425" y="4170363"/>
            <a:ext cx="7169150" cy="646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using A1::a;</a:t>
            </a:r>
            <a:endParaRPr lang="zh-CN" altLang="zh-CN"/>
          </a:p>
          <a:p>
            <a:pPr eaLnBrk="1" hangingPunct="1"/>
            <a:r>
              <a:rPr lang="en-US" altLang="zh-CN"/>
              <a:t>cout&lt;&lt;a;</a:t>
            </a:r>
            <a:endParaRPr lang="zh-CN" altLang="zh-CN"/>
          </a:p>
        </p:txBody>
      </p:sp>
      <p:sp>
        <p:nvSpPr>
          <p:cNvPr id="15377" name="矩形 12"/>
          <p:cNvSpPr>
            <a:spLocks noChangeArrowheads="1"/>
          </p:cNvSpPr>
          <p:nvPr/>
        </p:nvSpPr>
        <p:spPr bwMode="auto">
          <a:xfrm>
            <a:off x="873125" y="4889500"/>
            <a:ext cx="7408863" cy="658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zh-CN"/>
              <a:t>使用</a:t>
            </a:r>
            <a:r>
              <a:rPr lang="en-US" altLang="zh-CN"/>
              <a:t>using</a:t>
            </a:r>
            <a:r>
              <a:rPr lang="zh-CN" altLang="zh-CN"/>
              <a:t>关键字，在要引用空间实体的上面，使用</a:t>
            </a:r>
            <a:r>
              <a:rPr lang="en-US" altLang="zh-CN"/>
              <a:t>using</a:t>
            </a:r>
            <a:r>
              <a:rPr lang="zh-CN" altLang="zh-CN"/>
              <a:t>关键字引入要使用的空间变量，代码如下所示：</a:t>
            </a:r>
          </a:p>
          <a:p>
            <a:pPr eaLnBrk="1" hangingPunct="1"/>
            <a:endParaRPr lang="zh-CN" altLang="zh-CN"/>
          </a:p>
        </p:txBody>
      </p:sp>
      <p:sp>
        <p:nvSpPr>
          <p:cNvPr id="33" name="椭圆 32"/>
          <p:cNvSpPr/>
          <p:nvPr/>
        </p:nvSpPr>
        <p:spPr bwMode="auto">
          <a:xfrm>
            <a:off x="881063" y="4852988"/>
            <a:ext cx="447675" cy="368300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79" name="矩形 47"/>
          <p:cNvSpPr>
            <a:spLocks noChangeArrowheads="1"/>
          </p:cNvSpPr>
          <p:nvPr/>
        </p:nvSpPr>
        <p:spPr bwMode="auto">
          <a:xfrm>
            <a:off x="987425" y="5626100"/>
            <a:ext cx="7169150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using A1;</a:t>
            </a:r>
            <a:endParaRPr lang="zh-CN" altLang="zh-CN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640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40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6387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0" y="1585913"/>
            <a:ext cx="8137525" cy="37560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 bwMode="auto">
          <a:xfrm>
            <a:off x="687388" y="1206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17625" y="126206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命名空间</a:t>
            </a:r>
          </a:p>
        </p:txBody>
      </p:sp>
      <p:sp>
        <p:nvSpPr>
          <p:cNvPr id="16391" name="矩形 8"/>
          <p:cNvSpPr>
            <a:spLocks noChangeArrowheads="1"/>
          </p:cNvSpPr>
          <p:nvPr/>
        </p:nvSpPr>
        <p:spPr bwMode="auto">
          <a:xfrm>
            <a:off x="717550" y="1725613"/>
            <a:ext cx="7745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定义了两个命名空间，两个空间都定义了变量</a:t>
            </a:r>
            <a:r>
              <a:rPr lang="en-US" altLang="zh-CN"/>
              <a:t>a</a:t>
            </a:r>
            <a:r>
              <a:rPr lang="zh-CN" altLang="zh-CN"/>
              <a:t>，示例代码如下所示：</a:t>
            </a:r>
          </a:p>
        </p:txBody>
      </p:sp>
      <p:sp>
        <p:nvSpPr>
          <p:cNvPr id="16392" name="矩形 16"/>
          <p:cNvSpPr>
            <a:spLocks noChangeArrowheads="1"/>
          </p:cNvSpPr>
          <p:nvPr/>
        </p:nvSpPr>
        <p:spPr bwMode="auto">
          <a:xfrm>
            <a:off x="561975" y="2138363"/>
            <a:ext cx="8040688" cy="31321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6393" name="矩形 1"/>
          <p:cNvSpPr>
            <a:spLocks noChangeArrowheads="1"/>
          </p:cNvSpPr>
          <p:nvPr/>
        </p:nvSpPr>
        <p:spPr bwMode="auto">
          <a:xfrm>
            <a:off x="1006475" y="2130425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namespace A1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     int a = 10;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  <a:p>
            <a:pPr eaLnBrk="1" hangingPunct="1"/>
            <a:r>
              <a:rPr lang="en-US" altLang="zh-CN"/>
              <a:t>namespace A2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     int a = 20;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  <a:p>
            <a:pPr eaLnBrk="1" hangingPunct="1"/>
            <a:r>
              <a:rPr lang="en-US" altLang="zh-CN"/>
              <a:t>using namespace A1; //</a:t>
            </a:r>
            <a:r>
              <a:rPr lang="zh-CN" altLang="zh-CN"/>
              <a:t>引入</a:t>
            </a:r>
            <a:r>
              <a:rPr lang="en-US" altLang="zh-CN"/>
              <a:t>A1</a:t>
            </a:r>
            <a:r>
              <a:rPr lang="zh-CN" altLang="zh-CN"/>
              <a:t>命名空间</a:t>
            </a:r>
          </a:p>
          <a:p>
            <a:pPr eaLnBrk="1" hangingPunct="1"/>
            <a:r>
              <a:rPr lang="en-US" altLang="zh-CN"/>
              <a:t>using namespace A2; //</a:t>
            </a:r>
            <a:r>
              <a:rPr lang="zh-CN" altLang="zh-CN"/>
              <a:t>引入</a:t>
            </a:r>
            <a:r>
              <a:rPr lang="en-US" altLang="zh-CN"/>
              <a:t>A2</a:t>
            </a:r>
            <a:r>
              <a:rPr lang="zh-CN" altLang="zh-CN"/>
              <a:t>命名空间</a:t>
            </a:r>
          </a:p>
          <a:p>
            <a:pPr eaLnBrk="1" hangingPunct="1"/>
            <a:r>
              <a:rPr lang="en-US" altLang="zh-CN"/>
              <a:t>cout&lt;&lt;a;  //</a:t>
            </a:r>
            <a:r>
              <a:rPr lang="zh-CN" altLang="zh-CN"/>
              <a:t>引起编绎错误</a:t>
            </a:r>
          </a:p>
        </p:txBody>
      </p:sp>
      <p:sp>
        <p:nvSpPr>
          <p:cNvPr id="16394" name="矩形 5"/>
          <p:cNvSpPr>
            <a:spLocks noChangeArrowheads="1"/>
          </p:cNvSpPr>
          <p:nvPr/>
        </p:nvSpPr>
        <p:spPr bwMode="auto">
          <a:xfrm>
            <a:off x="2684463" y="5695950"/>
            <a:ext cx="20304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微软雅黑" pitchFamily="34" charset="-122"/>
                <a:ea typeface="微软雅黑" pitchFamily="34" charset="-122"/>
              </a:rPr>
              <a:t>多学一招：</a:t>
            </a:r>
            <a:endParaRPr lang="en-US" altLang="zh-CN" sz="2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匿名命名空间</a:t>
            </a:r>
            <a:endParaRPr lang="zh-CN" altLang="en-US" sz="24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5" name="Group 9"/>
          <p:cNvGrpSpPr>
            <a:grpSpLocks noChangeAspect="1"/>
          </p:cNvGrpSpPr>
          <p:nvPr/>
        </p:nvGrpSpPr>
        <p:grpSpPr bwMode="auto">
          <a:xfrm>
            <a:off x="885825" y="5478463"/>
            <a:ext cx="1552575" cy="1268412"/>
            <a:chOff x="4410" y="748"/>
            <a:chExt cx="1246" cy="1017"/>
          </a:xfrm>
        </p:grpSpPr>
        <p:sp>
          <p:nvSpPr>
            <p:cNvPr id="16403" name="AutoShape 8"/>
            <p:cNvSpPr>
              <a:spLocks noChangeAspect="1" noChangeArrowheads="1" noTextEdit="1"/>
            </p:cNvSpPr>
            <p:nvPr/>
          </p:nvSpPr>
          <p:spPr bwMode="auto">
            <a:xfrm>
              <a:off x="4410" y="748"/>
              <a:ext cx="1246" cy="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4410" y="748"/>
              <a:ext cx="748" cy="1017"/>
            </a:xfrm>
            <a:custGeom>
              <a:avLst/>
              <a:gdLst>
                <a:gd name="T0" fmla="*/ 639 w 1495"/>
                <a:gd name="T1" fmla="*/ 2027 h 2034"/>
                <a:gd name="T2" fmla="*/ 682 w 1495"/>
                <a:gd name="T3" fmla="*/ 2016 h 2034"/>
                <a:gd name="T4" fmla="*/ 724 w 1495"/>
                <a:gd name="T5" fmla="*/ 2005 h 2034"/>
                <a:gd name="T6" fmla="*/ 767 w 1495"/>
                <a:gd name="T7" fmla="*/ 1994 h 2034"/>
                <a:gd name="T8" fmla="*/ 810 w 1495"/>
                <a:gd name="T9" fmla="*/ 1982 h 2034"/>
                <a:gd name="T10" fmla="*/ 1329 w 1495"/>
                <a:gd name="T11" fmla="*/ 1728 h 2034"/>
                <a:gd name="T12" fmla="*/ 1426 w 1495"/>
                <a:gd name="T13" fmla="*/ 940 h 2034"/>
                <a:gd name="T14" fmla="*/ 1372 w 1495"/>
                <a:gd name="T15" fmla="*/ 958 h 2034"/>
                <a:gd name="T16" fmla="*/ 1316 w 1495"/>
                <a:gd name="T17" fmla="*/ 976 h 2034"/>
                <a:gd name="T18" fmla="*/ 1261 w 1495"/>
                <a:gd name="T19" fmla="*/ 993 h 2034"/>
                <a:gd name="T20" fmla="*/ 1206 w 1495"/>
                <a:gd name="T21" fmla="*/ 1010 h 2034"/>
                <a:gd name="T22" fmla="*/ 1150 w 1495"/>
                <a:gd name="T23" fmla="*/ 1027 h 2034"/>
                <a:gd name="T24" fmla="*/ 1216 w 1495"/>
                <a:gd name="T25" fmla="*/ 1000 h 2034"/>
                <a:gd name="T26" fmla="*/ 1281 w 1495"/>
                <a:gd name="T27" fmla="*/ 971 h 2034"/>
                <a:gd name="T28" fmla="*/ 1345 w 1495"/>
                <a:gd name="T29" fmla="*/ 941 h 2034"/>
                <a:gd name="T30" fmla="*/ 1410 w 1495"/>
                <a:gd name="T31" fmla="*/ 910 h 2034"/>
                <a:gd name="T32" fmla="*/ 1473 w 1495"/>
                <a:gd name="T33" fmla="*/ 875 h 2034"/>
                <a:gd name="T34" fmla="*/ 1247 w 1495"/>
                <a:gd name="T35" fmla="*/ 540 h 2034"/>
                <a:gd name="T36" fmla="*/ 1207 w 1495"/>
                <a:gd name="T37" fmla="*/ 554 h 2034"/>
                <a:gd name="T38" fmla="*/ 1165 w 1495"/>
                <a:gd name="T39" fmla="*/ 567 h 2034"/>
                <a:gd name="T40" fmla="*/ 1124 w 1495"/>
                <a:gd name="T41" fmla="*/ 580 h 2034"/>
                <a:gd name="T42" fmla="*/ 1082 w 1495"/>
                <a:gd name="T43" fmla="*/ 594 h 2034"/>
                <a:gd name="T44" fmla="*/ 1041 w 1495"/>
                <a:gd name="T45" fmla="*/ 607 h 2034"/>
                <a:gd name="T46" fmla="*/ 1017 w 1495"/>
                <a:gd name="T47" fmla="*/ 615 h 2034"/>
                <a:gd name="T48" fmla="*/ 992 w 1495"/>
                <a:gd name="T49" fmla="*/ 623 h 2034"/>
                <a:gd name="T50" fmla="*/ 989 w 1495"/>
                <a:gd name="T51" fmla="*/ 618 h 2034"/>
                <a:gd name="T52" fmla="*/ 1036 w 1495"/>
                <a:gd name="T53" fmla="*/ 590 h 2034"/>
                <a:gd name="T54" fmla="*/ 1082 w 1495"/>
                <a:gd name="T55" fmla="*/ 561 h 2034"/>
                <a:gd name="T56" fmla="*/ 1127 w 1495"/>
                <a:gd name="T57" fmla="*/ 533 h 2034"/>
                <a:gd name="T58" fmla="*/ 1173 w 1495"/>
                <a:gd name="T59" fmla="*/ 504 h 2034"/>
                <a:gd name="T60" fmla="*/ 1220 w 1495"/>
                <a:gd name="T61" fmla="*/ 477 h 2034"/>
                <a:gd name="T62" fmla="*/ 456 w 1495"/>
                <a:gd name="T63" fmla="*/ 434 h 2034"/>
                <a:gd name="T64" fmla="*/ 180 w 1495"/>
                <a:gd name="T65" fmla="*/ 365 h 2034"/>
                <a:gd name="T66" fmla="*/ 249 w 1495"/>
                <a:gd name="T67" fmla="*/ 667 h 2034"/>
                <a:gd name="T68" fmla="*/ 287 w 1495"/>
                <a:gd name="T69" fmla="*/ 658 h 2034"/>
                <a:gd name="T70" fmla="*/ 325 w 1495"/>
                <a:gd name="T71" fmla="*/ 647 h 2034"/>
                <a:gd name="T72" fmla="*/ 364 w 1495"/>
                <a:gd name="T73" fmla="*/ 638 h 2034"/>
                <a:gd name="T74" fmla="*/ 402 w 1495"/>
                <a:gd name="T75" fmla="*/ 629 h 2034"/>
                <a:gd name="T76" fmla="*/ 441 w 1495"/>
                <a:gd name="T77" fmla="*/ 620 h 2034"/>
                <a:gd name="T78" fmla="*/ 424 w 1495"/>
                <a:gd name="T79" fmla="*/ 636 h 2034"/>
                <a:gd name="T80" fmla="*/ 379 w 1495"/>
                <a:gd name="T81" fmla="*/ 665 h 2034"/>
                <a:gd name="T82" fmla="*/ 334 w 1495"/>
                <a:gd name="T83" fmla="*/ 695 h 2034"/>
                <a:gd name="T84" fmla="*/ 302 w 1495"/>
                <a:gd name="T85" fmla="*/ 715 h 2034"/>
                <a:gd name="T86" fmla="*/ 269 w 1495"/>
                <a:gd name="T87" fmla="*/ 735 h 2034"/>
                <a:gd name="T88" fmla="*/ 249 w 1495"/>
                <a:gd name="T89" fmla="*/ 847 h 2034"/>
                <a:gd name="T90" fmla="*/ 180 w 1495"/>
                <a:gd name="T91" fmla="*/ 1358 h 2034"/>
                <a:gd name="T92" fmla="*/ 154 w 1495"/>
                <a:gd name="T93" fmla="*/ 1624 h 2034"/>
                <a:gd name="T94" fmla="*/ 222 w 1495"/>
                <a:gd name="T95" fmla="*/ 1611 h 2034"/>
                <a:gd name="T96" fmla="*/ 290 w 1495"/>
                <a:gd name="T97" fmla="*/ 1599 h 2034"/>
                <a:gd name="T98" fmla="*/ 358 w 1495"/>
                <a:gd name="T99" fmla="*/ 1586 h 2034"/>
                <a:gd name="T100" fmla="*/ 425 w 1495"/>
                <a:gd name="T101" fmla="*/ 1572 h 2034"/>
                <a:gd name="T102" fmla="*/ 493 w 1495"/>
                <a:gd name="T103" fmla="*/ 1557 h 2034"/>
                <a:gd name="T104" fmla="*/ 433 w 1495"/>
                <a:gd name="T105" fmla="*/ 1591 h 2034"/>
                <a:gd name="T106" fmla="*/ 374 w 1495"/>
                <a:gd name="T107" fmla="*/ 1625 h 2034"/>
                <a:gd name="T108" fmla="*/ 314 w 1495"/>
                <a:gd name="T109" fmla="*/ 1660 h 2034"/>
                <a:gd name="T110" fmla="*/ 256 w 1495"/>
                <a:gd name="T111" fmla="*/ 1695 h 2034"/>
                <a:gd name="T112" fmla="*/ 197 w 1495"/>
                <a:gd name="T113" fmla="*/ 1731 h 2034"/>
                <a:gd name="T114" fmla="*/ 176 w 1495"/>
                <a:gd name="T115" fmla="*/ 1748 h 2034"/>
                <a:gd name="T116" fmla="*/ 174 w 1495"/>
                <a:gd name="T117" fmla="*/ 1754 h 2034"/>
                <a:gd name="T118" fmla="*/ 173 w 1495"/>
                <a:gd name="T119" fmla="*/ 1755 h 2034"/>
                <a:gd name="T120" fmla="*/ 172 w 1495"/>
                <a:gd name="T121" fmla="*/ 1770 h 2034"/>
                <a:gd name="T122" fmla="*/ 170 w 1495"/>
                <a:gd name="T123" fmla="*/ 1788 h 2034"/>
                <a:gd name="T124" fmla="*/ 180 w 1495"/>
                <a:gd name="T125" fmla="*/ 1799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5" h="2034">
                  <a:moveTo>
                    <a:pt x="610" y="2034"/>
                  </a:moveTo>
                  <a:lnTo>
                    <a:pt x="624" y="2031"/>
                  </a:lnTo>
                  <a:lnTo>
                    <a:pt x="639" y="2027"/>
                  </a:lnTo>
                  <a:lnTo>
                    <a:pt x="653" y="2024"/>
                  </a:lnTo>
                  <a:lnTo>
                    <a:pt x="667" y="2020"/>
                  </a:lnTo>
                  <a:lnTo>
                    <a:pt x="682" y="2016"/>
                  </a:lnTo>
                  <a:lnTo>
                    <a:pt x="696" y="2012"/>
                  </a:lnTo>
                  <a:lnTo>
                    <a:pt x="711" y="2009"/>
                  </a:lnTo>
                  <a:lnTo>
                    <a:pt x="724" y="2005"/>
                  </a:lnTo>
                  <a:lnTo>
                    <a:pt x="738" y="2001"/>
                  </a:lnTo>
                  <a:lnTo>
                    <a:pt x="753" y="1997"/>
                  </a:lnTo>
                  <a:lnTo>
                    <a:pt x="767" y="1994"/>
                  </a:lnTo>
                  <a:lnTo>
                    <a:pt x="781" y="1989"/>
                  </a:lnTo>
                  <a:lnTo>
                    <a:pt x="795" y="1986"/>
                  </a:lnTo>
                  <a:lnTo>
                    <a:pt x="810" y="1982"/>
                  </a:lnTo>
                  <a:lnTo>
                    <a:pt x="823" y="1978"/>
                  </a:lnTo>
                  <a:lnTo>
                    <a:pt x="837" y="1974"/>
                  </a:lnTo>
                  <a:lnTo>
                    <a:pt x="1329" y="1728"/>
                  </a:lnTo>
                  <a:lnTo>
                    <a:pt x="1073" y="1183"/>
                  </a:lnTo>
                  <a:lnTo>
                    <a:pt x="1444" y="934"/>
                  </a:lnTo>
                  <a:lnTo>
                    <a:pt x="1426" y="940"/>
                  </a:lnTo>
                  <a:lnTo>
                    <a:pt x="1407" y="946"/>
                  </a:lnTo>
                  <a:lnTo>
                    <a:pt x="1390" y="953"/>
                  </a:lnTo>
                  <a:lnTo>
                    <a:pt x="1372" y="958"/>
                  </a:lnTo>
                  <a:lnTo>
                    <a:pt x="1353" y="964"/>
                  </a:lnTo>
                  <a:lnTo>
                    <a:pt x="1335" y="970"/>
                  </a:lnTo>
                  <a:lnTo>
                    <a:pt x="1316" y="976"/>
                  </a:lnTo>
                  <a:lnTo>
                    <a:pt x="1298" y="981"/>
                  </a:lnTo>
                  <a:lnTo>
                    <a:pt x="1279" y="987"/>
                  </a:lnTo>
                  <a:lnTo>
                    <a:pt x="1261" y="993"/>
                  </a:lnTo>
                  <a:lnTo>
                    <a:pt x="1243" y="999"/>
                  </a:lnTo>
                  <a:lnTo>
                    <a:pt x="1224" y="1004"/>
                  </a:lnTo>
                  <a:lnTo>
                    <a:pt x="1206" y="1010"/>
                  </a:lnTo>
                  <a:lnTo>
                    <a:pt x="1187" y="1016"/>
                  </a:lnTo>
                  <a:lnTo>
                    <a:pt x="1169" y="1022"/>
                  </a:lnTo>
                  <a:lnTo>
                    <a:pt x="1150" y="1027"/>
                  </a:lnTo>
                  <a:lnTo>
                    <a:pt x="1172" y="1018"/>
                  </a:lnTo>
                  <a:lnTo>
                    <a:pt x="1194" y="1009"/>
                  </a:lnTo>
                  <a:lnTo>
                    <a:pt x="1216" y="1000"/>
                  </a:lnTo>
                  <a:lnTo>
                    <a:pt x="1237" y="991"/>
                  </a:lnTo>
                  <a:lnTo>
                    <a:pt x="1259" y="981"/>
                  </a:lnTo>
                  <a:lnTo>
                    <a:pt x="1281" y="971"/>
                  </a:lnTo>
                  <a:lnTo>
                    <a:pt x="1302" y="962"/>
                  </a:lnTo>
                  <a:lnTo>
                    <a:pt x="1323" y="951"/>
                  </a:lnTo>
                  <a:lnTo>
                    <a:pt x="1345" y="941"/>
                  </a:lnTo>
                  <a:lnTo>
                    <a:pt x="1367" y="931"/>
                  </a:lnTo>
                  <a:lnTo>
                    <a:pt x="1388" y="920"/>
                  </a:lnTo>
                  <a:lnTo>
                    <a:pt x="1410" y="910"/>
                  </a:lnTo>
                  <a:lnTo>
                    <a:pt x="1430" y="898"/>
                  </a:lnTo>
                  <a:lnTo>
                    <a:pt x="1452" y="887"/>
                  </a:lnTo>
                  <a:lnTo>
                    <a:pt x="1473" y="875"/>
                  </a:lnTo>
                  <a:lnTo>
                    <a:pt x="1495" y="864"/>
                  </a:lnTo>
                  <a:lnTo>
                    <a:pt x="1261" y="536"/>
                  </a:lnTo>
                  <a:lnTo>
                    <a:pt x="1247" y="540"/>
                  </a:lnTo>
                  <a:lnTo>
                    <a:pt x="1233" y="545"/>
                  </a:lnTo>
                  <a:lnTo>
                    <a:pt x="1220" y="549"/>
                  </a:lnTo>
                  <a:lnTo>
                    <a:pt x="1207" y="554"/>
                  </a:lnTo>
                  <a:lnTo>
                    <a:pt x="1193" y="559"/>
                  </a:lnTo>
                  <a:lnTo>
                    <a:pt x="1179" y="563"/>
                  </a:lnTo>
                  <a:lnTo>
                    <a:pt x="1165" y="567"/>
                  </a:lnTo>
                  <a:lnTo>
                    <a:pt x="1152" y="571"/>
                  </a:lnTo>
                  <a:lnTo>
                    <a:pt x="1138" y="576"/>
                  </a:lnTo>
                  <a:lnTo>
                    <a:pt x="1124" y="580"/>
                  </a:lnTo>
                  <a:lnTo>
                    <a:pt x="1110" y="585"/>
                  </a:lnTo>
                  <a:lnTo>
                    <a:pt x="1096" y="590"/>
                  </a:lnTo>
                  <a:lnTo>
                    <a:pt x="1082" y="594"/>
                  </a:lnTo>
                  <a:lnTo>
                    <a:pt x="1069" y="598"/>
                  </a:lnTo>
                  <a:lnTo>
                    <a:pt x="1055" y="602"/>
                  </a:lnTo>
                  <a:lnTo>
                    <a:pt x="1041" y="607"/>
                  </a:lnTo>
                  <a:lnTo>
                    <a:pt x="1033" y="610"/>
                  </a:lnTo>
                  <a:lnTo>
                    <a:pt x="1025" y="613"/>
                  </a:lnTo>
                  <a:lnTo>
                    <a:pt x="1017" y="615"/>
                  </a:lnTo>
                  <a:lnTo>
                    <a:pt x="1008" y="618"/>
                  </a:lnTo>
                  <a:lnTo>
                    <a:pt x="1000" y="621"/>
                  </a:lnTo>
                  <a:lnTo>
                    <a:pt x="992" y="623"/>
                  </a:lnTo>
                  <a:lnTo>
                    <a:pt x="982" y="625"/>
                  </a:lnTo>
                  <a:lnTo>
                    <a:pt x="974" y="628"/>
                  </a:lnTo>
                  <a:lnTo>
                    <a:pt x="989" y="618"/>
                  </a:lnTo>
                  <a:lnTo>
                    <a:pt x="1005" y="609"/>
                  </a:lnTo>
                  <a:lnTo>
                    <a:pt x="1020" y="599"/>
                  </a:lnTo>
                  <a:lnTo>
                    <a:pt x="1036" y="590"/>
                  </a:lnTo>
                  <a:lnTo>
                    <a:pt x="1051" y="580"/>
                  </a:lnTo>
                  <a:lnTo>
                    <a:pt x="1066" y="571"/>
                  </a:lnTo>
                  <a:lnTo>
                    <a:pt x="1082" y="561"/>
                  </a:lnTo>
                  <a:lnTo>
                    <a:pt x="1097" y="552"/>
                  </a:lnTo>
                  <a:lnTo>
                    <a:pt x="1112" y="542"/>
                  </a:lnTo>
                  <a:lnTo>
                    <a:pt x="1127" y="533"/>
                  </a:lnTo>
                  <a:lnTo>
                    <a:pt x="1144" y="524"/>
                  </a:lnTo>
                  <a:lnTo>
                    <a:pt x="1158" y="514"/>
                  </a:lnTo>
                  <a:lnTo>
                    <a:pt x="1173" y="504"/>
                  </a:lnTo>
                  <a:lnTo>
                    <a:pt x="1188" y="495"/>
                  </a:lnTo>
                  <a:lnTo>
                    <a:pt x="1205" y="486"/>
                  </a:lnTo>
                  <a:lnTo>
                    <a:pt x="1220" y="477"/>
                  </a:lnTo>
                  <a:lnTo>
                    <a:pt x="882" y="0"/>
                  </a:lnTo>
                  <a:lnTo>
                    <a:pt x="456" y="571"/>
                  </a:lnTo>
                  <a:lnTo>
                    <a:pt x="456" y="434"/>
                  </a:lnTo>
                  <a:lnTo>
                    <a:pt x="489" y="434"/>
                  </a:lnTo>
                  <a:lnTo>
                    <a:pt x="489" y="365"/>
                  </a:lnTo>
                  <a:lnTo>
                    <a:pt x="180" y="365"/>
                  </a:lnTo>
                  <a:lnTo>
                    <a:pt x="180" y="434"/>
                  </a:lnTo>
                  <a:lnTo>
                    <a:pt x="249" y="434"/>
                  </a:lnTo>
                  <a:lnTo>
                    <a:pt x="249" y="667"/>
                  </a:lnTo>
                  <a:lnTo>
                    <a:pt x="261" y="663"/>
                  </a:lnTo>
                  <a:lnTo>
                    <a:pt x="274" y="660"/>
                  </a:lnTo>
                  <a:lnTo>
                    <a:pt x="287" y="658"/>
                  </a:lnTo>
                  <a:lnTo>
                    <a:pt x="299" y="654"/>
                  </a:lnTo>
                  <a:lnTo>
                    <a:pt x="312" y="651"/>
                  </a:lnTo>
                  <a:lnTo>
                    <a:pt x="325" y="647"/>
                  </a:lnTo>
                  <a:lnTo>
                    <a:pt x="339" y="644"/>
                  </a:lnTo>
                  <a:lnTo>
                    <a:pt x="351" y="642"/>
                  </a:lnTo>
                  <a:lnTo>
                    <a:pt x="364" y="638"/>
                  </a:lnTo>
                  <a:lnTo>
                    <a:pt x="377" y="635"/>
                  </a:lnTo>
                  <a:lnTo>
                    <a:pt x="389" y="631"/>
                  </a:lnTo>
                  <a:lnTo>
                    <a:pt x="402" y="629"/>
                  </a:lnTo>
                  <a:lnTo>
                    <a:pt x="415" y="625"/>
                  </a:lnTo>
                  <a:lnTo>
                    <a:pt x="428" y="622"/>
                  </a:lnTo>
                  <a:lnTo>
                    <a:pt x="441" y="620"/>
                  </a:lnTo>
                  <a:lnTo>
                    <a:pt x="454" y="616"/>
                  </a:lnTo>
                  <a:lnTo>
                    <a:pt x="439" y="625"/>
                  </a:lnTo>
                  <a:lnTo>
                    <a:pt x="424" y="636"/>
                  </a:lnTo>
                  <a:lnTo>
                    <a:pt x="409" y="645"/>
                  </a:lnTo>
                  <a:lnTo>
                    <a:pt x="394" y="655"/>
                  </a:lnTo>
                  <a:lnTo>
                    <a:pt x="379" y="665"/>
                  </a:lnTo>
                  <a:lnTo>
                    <a:pt x="364" y="675"/>
                  </a:lnTo>
                  <a:lnTo>
                    <a:pt x="349" y="684"/>
                  </a:lnTo>
                  <a:lnTo>
                    <a:pt x="334" y="695"/>
                  </a:lnTo>
                  <a:lnTo>
                    <a:pt x="324" y="701"/>
                  </a:lnTo>
                  <a:lnTo>
                    <a:pt x="312" y="708"/>
                  </a:lnTo>
                  <a:lnTo>
                    <a:pt x="302" y="715"/>
                  </a:lnTo>
                  <a:lnTo>
                    <a:pt x="291" y="721"/>
                  </a:lnTo>
                  <a:lnTo>
                    <a:pt x="280" y="728"/>
                  </a:lnTo>
                  <a:lnTo>
                    <a:pt x="269" y="735"/>
                  </a:lnTo>
                  <a:lnTo>
                    <a:pt x="259" y="741"/>
                  </a:lnTo>
                  <a:lnTo>
                    <a:pt x="249" y="747"/>
                  </a:lnTo>
                  <a:lnTo>
                    <a:pt x="249" y="847"/>
                  </a:lnTo>
                  <a:lnTo>
                    <a:pt x="0" y="1178"/>
                  </a:lnTo>
                  <a:lnTo>
                    <a:pt x="180" y="1178"/>
                  </a:lnTo>
                  <a:lnTo>
                    <a:pt x="180" y="1358"/>
                  </a:lnTo>
                  <a:lnTo>
                    <a:pt x="131" y="1358"/>
                  </a:lnTo>
                  <a:lnTo>
                    <a:pt x="131" y="1627"/>
                  </a:lnTo>
                  <a:lnTo>
                    <a:pt x="154" y="1624"/>
                  </a:lnTo>
                  <a:lnTo>
                    <a:pt x="176" y="1619"/>
                  </a:lnTo>
                  <a:lnTo>
                    <a:pt x="199" y="1616"/>
                  </a:lnTo>
                  <a:lnTo>
                    <a:pt x="222" y="1611"/>
                  </a:lnTo>
                  <a:lnTo>
                    <a:pt x="244" y="1608"/>
                  </a:lnTo>
                  <a:lnTo>
                    <a:pt x="267" y="1603"/>
                  </a:lnTo>
                  <a:lnTo>
                    <a:pt x="290" y="1599"/>
                  </a:lnTo>
                  <a:lnTo>
                    <a:pt x="312" y="1594"/>
                  </a:lnTo>
                  <a:lnTo>
                    <a:pt x="335" y="1591"/>
                  </a:lnTo>
                  <a:lnTo>
                    <a:pt x="358" y="1586"/>
                  </a:lnTo>
                  <a:lnTo>
                    <a:pt x="380" y="1581"/>
                  </a:lnTo>
                  <a:lnTo>
                    <a:pt x="403" y="1577"/>
                  </a:lnTo>
                  <a:lnTo>
                    <a:pt x="425" y="1572"/>
                  </a:lnTo>
                  <a:lnTo>
                    <a:pt x="448" y="1566"/>
                  </a:lnTo>
                  <a:lnTo>
                    <a:pt x="470" y="1562"/>
                  </a:lnTo>
                  <a:lnTo>
                    <a:pt x="493" y="1557"/>
                  </a:lnTo>
                  <a:lnTo>
                    <a:pt x="473" y="1569"/>
                  </a:lnTo>
                  <a:lnTo>
                    <a:pt x="454" y="1580"/>
                  </a:lnTo>
                  <a:lnTo>
                    <a:pt x="433" y="1591"/>
                  </a:lnTo>
                  <a:lnTo>
                    <a:pt x="413" y="1602"/>
                  </a:lnTo>
                  <a:lnTo>
                    <a:pt x="394" y="1614"/>
                  </a:lnTo>
                  <a:lnTo>
                    <a:pt x="374" y="1625"/>
                  </a:lnTo>
                  <a:lnTo>
                    <a:pt x="354" y="1637"/>
                  </a:lnTo>
                  <a:lnTo>
                    <a:pt x="334" y="1648"/>
                  </a:lnTo>
                  <a:lnTo>
                    <a:pt x="314" y="1660"/>
                  </a:lnTo>
                  <a:lnTo>
                    <a:pt x="295" y="1671"/>
                  </a:lnTo>
                  <a:lnTo>
                    <a:pt x="275" y="1684"/>
                  </a:lnTo>
                  <a:lnTo>
                    <a:pt x="256" y="1695"/>
                  </a:lnTo>
                  <a:lnTo>
                    <a:pt x="236" y="1707"/>
                  </a:lnTo>
                  <a:lnTo>
                    <a:pt x="216" y="1720"/>
                  </a:lnTo>
                  <a:lnTo>
                    <a:pt x="197" y="1731"/>
                  </a:lnTo>
                  <a:lnTo>
                    <a:pt x="177" y="1744"/>
                  </a:lnTo>
                  <a:lnTo>
                    <a:pt x="176" y="1746"/>
                  </a:lnTo>
                  <a:lnTo>
                    <a:pt x="176" y="1748"/>
                  </a:lnTo>
                  <a:lnTo>
                    <a:pt x="176" y="1752"/>
                  </a:lnTo>
                  <a:lnTo>
                    <a:pt x="175" y="1754"/>
                  </a:lnTo>
                  <a:lnTo>
                    <a:pt x="174" y="1754"/>
                  </a:lnTo>
                  <a:lnTo>
                    <a:pt x="174" y="1754"/>
                  </a:lnTo>
                  <a:lnTo>
                    <a:pt x="174" y="1755"/>
                  </a:lnTo>
                  <a:lnTo>
                    <a:pt x="173" y="1755"/>
                  </a:lnTo>
                  <a:lnTo>
                    <a:pt x="172" y="1760"/>
                  </a:lnTo>
                  <a:lnTo>
                    <a:pt x="172" y="1766"/>
                  </a:lnTo>
                  <a:lnTo>
                    <a:pt x="172" y="1770"/>
                  </a:lnTo>
                  <a:lnTo>
                    <a:pt x="172" y="1776"/>
                  </a:lnTo>
                  <a:lnTo>
                    <a:pt x="170" y="1782"/>
                  </a:lnTo>
                  <a:lnTo>
                    <a:pt x="170" y="1788"/>
                  </a:lnTo>
                  <a:lnTo>
                    <a:pt x="170" y="1793"/>
                  </a:lnTo>
                  <a:lnTo>
                    <a:pt x="169" y="1799"/>
                  </a:lnTo>
                  <a:lnTo>
                    <a:pt x="180" y="1799"/>
                  </a:lnTo>
                  <a:lnTo>
                    <a:pt x="180" y="2034"/>
                  </a:lnTo>
                  <a:lnTo>
                    <a:pt x="610" y="2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979" y="1085"/>
              <a:ext cx="665" cy="527"/>
            </a:xfrm>
            <a:custGeom>
              <a:avLst/>
              <a:gdLst>
                <a:gd name="T0" fmla="*/ 1296 w 1335"/>
                <a:gd name="T1" fmla="*/ 6 h 1054"/>
                <a:gd name="T2" fmla="*/ 1245 w 1335"/>
                <a:gd name="T3" fmla="*/ 0 h 1054"/>
                <a:gd name="T4" fmla="*/ 1164 w 1335"/>
                <a:gd name="T5" fmla="*/ 11 h 1054"/>
                <a:gd name="T6" fmla="*/ 1099 w 1335"/>
                <a:gd name="T7" fmla="*/ 27 h 1054"/>
                <a:gd name="T8" fmla="*/ 1062 w 1335"/>
                <a:gd name="T9" fmla="*/ 41 h 1054"/>
                <a:gd name="T10" fmla="*/ 1099 w 1335"/>
                <a:gd name="T11" fmla="*/ 110 h 1054"/>
                <a:gd name="T12" fmla="*/ 1157 w 1335"/>
                <a:gd name="T13" fmla="*/ 91 h 1054"/>
                <a:gd name="T14" fmla="*/ 1229 w 1335"/>
                <a:gd name="T15" fmla="*/ 78 h 1054"/>
                <a:gd name="T16" fmla="*/ 1218 w 1335"/>
                <a:gd name="T17" fmla="*/ 118 h 1054"/>
                <a:gd name="T18" fmla="*/ 1168 w 1335"/>
                <a:gd name="T19" fmla="*/ 181 h 1054"/>
                <a:gd name="T20" fmla="*/ 1116 w 1335"/>
                <a:gd name="T21" fmla="*/ 226 h 1054"/>
                <a:gd name="T22" fmla="*/ 1052 w 1335"/>
                <a:gd name="T23" fmla="*/ 259 h 1054"/>
                <a:gd name="T24" fmla="*/ 984 w 1335"/>
                <a:gd name="T25" fmla="*/ 285 h 1054"/>
                <a:gd name="T26" fmla="*/ 900 w 1335"/>
                <a:gd name="T27" fmla="*/ 319 h 1054"/>
                <a:gd name="T28" fmla="*/ 842 w 1335"/>
                <a:gd name="T29" fmla="*/ 374 h 1054"/>
                <a:gd name="T30" fmla="*/ 826 w 1335"/>
                <a:gd name="T31" fmla="*/ 507 h 1054"/>
                <a:gd name="T32" fmla="*/ 828 w 1335"/>
                <a:gd name="T33" fmla="*/ 592 h 1054"/>
                <a:gd name="T34" fmla="*/ 782 w 1335"/>
                <a:gd name="T35" fmla="*/ 633 h 1054"/>
                <a:gd name="T36" fmla="*/ 542 w 1335"/>
                <a:gd name="T37" fmla="*/ 440 h 1054"/>
                <a:gd name="T38" fmla="*/ 483 w 1335"/>
                <a:gd name="T39" fmla="*/ 759 h 1054"/>
                <a:gd name="T40" fmla="*/ 452 w 1335"/>
                <a:gd name="T41" fmla="*/ 699 h 1054"/>
                <a:gd name="T42" fmla="*/ 216 w 1335"/>
                <a:gd name="T43" fmla="*/ 792 h 1054"/>
                <a:gd name="T44" fmla="*/ 184 w 1335"/>
                <a:gd name="T45" fmla="*/ 723 h 1054"/>
                <a:gd name="T46" fmla="*/ 379 w 1335"/>
                <a:gd name="T47" fmla="*/ 542 h 1054"/>
                <a:gd name="T48" fmla="*/ 348 w 1335"/>
                <a:gd name="T49" fmla="*/ 484 h 1054"/>
                <a:gd name="T50" fmla="*/ 113 w 1335"/>
                <a:gd name="T51" fmla="*/ 576 h 1054"/>
                <a:gd name="T52" fmla="*/ 477 w 1335"/>
                <a:gd name="T53" fmla="*/ 306 h 1054"/>
                <a:gd name="T54" fmla="*/ 602 w 1335"/>
                <a:gd name="T55" fmla="*/ 226 h 1054"/>
                <a:gd name="T56" fmla="*/ 655 w 1335"/>
                <a:gd name="T57" fmla="*/ 206 h 1054"/>
                <a:gd name="T58" fmla="*/ 725 w 1335"/>
                <a:gd name="T59" fmla="*/ 269 h 1054"/>
                <a:gd name="T60" fmla="*/ 843 w 1335"/>
                <a:gd name="T61" fmla="*/ 308 h 1054"/>
                <a:gd name="T62" fmla="*/ 904 w 1335"/>
                <a:gd name="T63" fmla="*/ 272 h 1054"/>
                <a:gd name="T64" fmla="*/ 976 w 1335"/>
                <a:gd name="T65" fmla="*/ 204 h 1054"/>
                <a:gd name="T66" fmla="*/ 1047 w 1335"/>
                <a:gd name="T67" fmla="*/ 141 h 1054"/>
                <a:gd name="T68" fmla="*/ 995 w 1335"/>
                <a:gd name="T69" fmla="*/ 84 h 1054"/>
                <a:gd name="T70" fmla="*/ 898 w 1335"/>
                <a:gd name="T71" fmla="*/ 173 h 1054"/>
                <a:gd name="T72" fmla="*/ 850 w 1335"/>
                <a:gd name="T73" fmla="*/ 217 h 1054"/>
                <a:gd name="T74" fmla="*/ 809 w 1335"/>
                <a:gd name="T75" fmla="*/ 230 h 1054"/>
                <a:gd name="T76" fmla="*/ 741 w 1335"/>
                <a:gd name="T77" fmla="*/ 178 h 1054"/>
                <a:gd name="T78" fmla="*/ 679 w 1335"/>
                <a:gd name="T79" fmla="*/ 132 h 1054"/>
                <a:gd name="T80" fmla="*/ 612 w 1335"/>
                <a:gd name="T81" fmla="*/ 137 h 1054"/>
                <a:gd name="T82" fmla="*/ 544 w 1335"/>
                <a:gd name="T83" fmla="*/ 170 h 1054"/>
                <a:gd name="T84" fmla="*/ 0 w 1335"/>
                <a:gd name="T85" fmla="*/ 518 h 1054"/>
                <a:gd name="T86" fmla="*/ 672 w 1335"/>
                <a:gd name="T87" fmla="*/ 791 h 1054"/>
                <a:gd name="T88" fmla="*/ 839 w 1335"/>
                <a:gd name="T89" fmla="*/ 687 h 1054"/>
                <a:gd name="T90" fmla="*/ 910 w 1335"/>
                <a:gd name="T91" fmla="*/ 549 h 1054"/>
                <a:gd name="T92" fmla="*/ 922 w 1335"/>
                <a:gd name="T93" fmla="*/ 394 h 1054"/>
                <a:gd name="T94" fmla="*/ 974 w 1335"/>
                <a:gd name="T95" fmla="*/ 371 h 1054"/>
                <a:gd name="T96" fmla="*/ 1043 w 1335"/>
                <a:gd name="T97" fmla="*/ 345 h 1054"/>
                <a:gd name="T98" fmla="*/ 1120 w 1335"/>
                <a:gd name="T99" fmla="*/ 311 h 1054"/>
                <a:gd name="T100" fmla="*/ 1192 w 1335"/>
                <a:gd name="T101" fmla="*/ 265 h 1054"/>
                <a:gd name="T102" fmla="*/ 1286 w 1335"/>
                <a:gd name="T103" fmla="*/ 155 h 1054"/>
                <a:gd name="T104" fmla="*/ 1332 w 1335"/>
                <a:gd name="T105" fmla="*/ 4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35" h="1054">
                  <a:moveTo>
                    <a:pt x="1322" y="24"/>
                  </a:moveTo>
                  <a:lnTo>
                    <a:pt x="1317" y="18"/>
                  </a:lnTo>
                  <a:lnTo>
                    <a:pt x="1311" y="14"/>
                  </a:lnTo>
                  <a:lnTo>
                    <a:pt x="1304" y="9"/>
                  </a:lnTo>
                  <a:lnTo>
                    <a:pt x="1296" y="6"/>
                  </a:lnTo>
                  <a:lnTo>
                    <a:pt x="1288" y="3"/>
                  </a:lnTo>
                  <a:lnTo>
                    <a:pt x="1279" y="1"/>
                  </a:lnTo>
                  <a:lnTo>
                    <a:pt x="1268" y="0"/>
                  </a:lnTo>
                  <a:lnTo>
                    <a:pt x="1258" y="0"/>
                  </a:lnTo>
                  <a:lnTo>
                    <a:pt x="1245" y="0"/>
                  </a:lnTo>
                  <a:lnTo>
                    <a:pt x="1231" y="1"/>
                  </a:lnTo>
                  <a:lnTo>
                    <a:pt x="1217" y="3"/>
                  </a:lnTo>
                  <a:lnTo>
                    <a:pt x="1200" y="6"/>
                  </a:lnTo>
                  <a:lnTo>
                    <a:pt x="1183" y="8"/>
                  </a:lnTo>
                  <a:lnTo>
                    <a:pt x="1164" y="11"/>
                  </a:lnTo>
                  <a:lnTo>
                    <a:pt x="1143" y="16"/>
                  </a:lnTo>
                  <a:lnTo>
                    <a:pt x="1120" y="21"/>
                  </a:lnTo>
                  <a:lnTo>
                    <a:pt x="1114" y="22"/>
                  </a:lnTo>
                  <a:lnTo>
                    <a:pt x="1107" y="24"/>
                  </a:lnTo>
                  <a:lnTo>
                    <a:pt x="1099" y="27"/>
                  </a:lnTo>
                  <a:lnTo>
                    <a:pt x="1091" y="30"/>
                  </a:lnTo>
                  <a:lnTo>
                    <a:pt x="1083" y="33"/>
                  </a:lnTo>
                  <a:lnTo>
                    <a:pt x="1075" y="35"/>
                  </a:lnTo>
                  <a:lnTo>
                    <a:pt x="1068" y="39"/>
                  </a:lnTo>
                  <a:lnTo>
                    <a:pt x="1062" y="41"/>
                  </a:lnTo>
                  <a:lnTo>
                    <a:pt x="1062" y="131"/>
                  </a:lnTo>
                  <a:lnTo>
                    <a:pt x="1070" y="126"/>
                  </a:lnTo>
                  <a:lnTo>
                    <a:pt x="1079" y="121"/>
                  </a:lnTo>
                  <a:lnTo>
                    <a:pt x="1090" y="115"/>
                  </a:lnTo>
                  <a:lnTo>
                    <a:pt x="1099" y="110"/>
                  </a:lnTo>
                  <a:lnTo>
                    <a:pt x="1109" y="106"/>
                  </a:lnTo>
                  <a:lnTo>
                    <a:pt x="1119" y="101"/>
                  </a:lnTo>
                  <a:lnTo>
                    <a:pt x="1128" y="98"/>
                  </a:lnTo>
                  <a:lnTo>
                    <a:pt x="1136" y="95"/>
                  </a:lnTo>
                  <a:lnTo>
                    <a:pt x="1157" y="91"/>
                  </a:lnTo>
                  <a:lnTo>
                    <a:pt x="1175" y="87"/>
                  </a:lnTo>
                  <a:lnTo>
                    <a:pt x="1192" y="84"/>
                  </a:lnTo>
                  <a:lnTo>
                    <a:pt x="1206" y="82"/>
                  </a:lnTo>
                  <a:lnTo>
                    <a:pt x="1219" y="80"/>
                  </a:lnTo>
                  <a:lnTo>
                    <a:pt x="1229" y="78"/>
                  </a:lnTo>
                  <a:lnTo>
                    <a:pt x="1238" y="78"/>
                  </a:lnTo>
                  <a:lnTo>
                    <a:pt x="1246" y="77"/>
                  </a:lnTo>
                  <a:lnTo>
                    <a:pt x="1238" y="90"/>
                  </a:lnTo>
                  <a:lnTo>
                    <a:pt x="1228" y="103"/>
                  </a:lnTo>
                  <a:lnTo>
                    <a:pt x="1218" y="118"/>
                  </a:lnTo>
                  <a:lnTo>
                    <a:pt x="1206" y="133"/>
                  </a:lnTo>
                  <a:lnTo>
                    <a:pt x="1195" y="147"/>
                  </a:lnTo>
                  <a:lnTo>
                    <a:pt x="1184" y="161"/>
                  </a:lnTo>
                  <a:lnTo>
                    <a:pt x="1175" y="171"/>
                  </a:lnTo>
                  <a:lnTo>
                    <a:pt x="1168" y="181"/>
                  </a:lnTo>
                  <a:lnTo>
                    <a:pt x="1159" y="191"/>
                  </a:lnTo>
                  <a:lnTo>
                    <a:pt x="1150" y="200"/>
                  </a:lnTo>
                  <a:lnTo>
                    <a:pt x="1139" y="208"/>
                  </a:lnTo>
                  <a:lnTo>
                    <a:pt x="1129" y="217"/>
                  </a:lnTo>
                  <a:lnTo>
                    <a:pt x="1116" y="226"/>
                  </a:lnTo>
                  <a:lnTo>
                    <a:pt x="1105" y="232"/>
                  </a:lnTo>
                  <a:lnTo>
                    <a:pt x="1092" y="239"/>
                  </a:lnTo>
                  <a:lnTo>
                    <a:pt x="1078" y="246"/>
                  </a:lnTo>
                  <a:lnTo>
                    <a:pt x="1066" y="253"/>
                  </a:lnTo>
                  <a:lnTo>
                    <a:pt x="1052" y="259"/>
                  </a:lnTo>
                  <a:lnTo>
                    <a:pt x="1038" y="265"/>
                  </a:lnTo>
                  <a:lnTo>
                    <a:pt x="1024" y="270"/>
                  </a:lnTo>
                  <a:lnTo>
                    <a:pt x="1010" y="275"/>
                  </a:lnTo>
                  <a:lnTo>
                    <a:pt x="998" y="281"/>
                  </a:lnTo>
                  <a:lnTo>
                    <a:pt x="984" y="285"/>
                  </a:lnTo>
                  <a:lnTo>
                    <a:pt x="971" y="290"/>
                  </a:lnTo>
                  <a:lnTo>
                    <a:pt x="952" y="298"/>
                  </a:lnTo>
                  <a:lnTo>
                    <a:pt x="933" y="305"/>
                  </a:lnTo>
                  <a:lnTo>
                    <a:pt x="916" y="312"/>
                  </a:lnTo>
                  <a:lnTo>
                    <a:pt x="900" y="319"/>
                  </a:lnTo>
                  <a:lnTo>
                    <a:pt x="886" y="326"/>
                  </a:lnTo>
                  <a:lnTo>
                    <a:pt x="874" y="334"/>
                  </a:lnTo>
                  <a:lnTo>
                    <a:pt x="864" y="342"/>
                  </a:lnTo>
                  <a:lnTo>
                    <a:pt x="856" y="351"/>
                  </a:lnTo>
                  <a:lnTo>
                    <a:pt x="842" y="374"/>
                  </a:lnTo>
                  <a:lnTo>
                    <a:pt x="832" y="398"/>
                  </a:lnTo>
                  <a:lnTo>
                    <a:pt x="826" y="424"/>
                  </a:lnTo>
                  <a:lnTo>
                    <a:pt x="824" y="450"/>
                  </a:lnTo>
                  <a:lnTo>
                    <a:pt x="824" y="478"/>
                  </a:lnTo>
                  <a:lnTo>
                    <a:pt x="826" y="507"/>
                  </a:lnTo>
                  <a:lnTo>
                    <a:pt x="830" y="535"/>
                  </a:lnTo>
                  <a:lnTo>
                    <a:pt x="835" y="564"/>
                  </a:lnTo>
                  <a:lnTo>
                    <a:pt x="835" y="573"/>
                  </a:lnTo>
                  <a:lnTo>
                    <a:pt x="833" y="583"/>
                  </a:lnTo>
                  <a:lnTo>
                    <a:pt x="828" y="592"/>
                  </a:lnTo>
                  <a:lnTo>
                    <a:pt x="822" y="600"/>
                  </a:lnTo>
                  <a:lnTo>
                    <a:pt x="812" y="609"/>
                  </a:lnTo>
                  <a:lnTo>
                    <a:pt x="803" y="618"/>
                  </a:lnTo>
                  <a:lnTo>
                    <a:pt x="793" y="626"/>
                  </a:lnTo>
                  <a:lnTo>
                    <a:pt x="782" y="633"/>
                  </a:lnTo>
                  <a:lnTo>
                    <a:pt x="689" y="440"/>
                  </a:lnTo>
                  <a:lnTo>
                    <a:pt x="605" y="440"/>
                  </a:lnTo>
                  <a:lnTo>
                    <a:pt x="716" y="672"/>
                  </a:lnTo>
                  <a:lnTo>
                    <a:pt x="667" y="703"/>
                  </a:lnTo>
                  <a:lnTo>
                    <a:pt x="542" y="440"/>
                  </a:lnTo>
                  <a:lnTo>
                    <a:pt x="456" y="440"/>
                  </a:lnTo>
                  <a:lnTo>
                    <a:pt x="602" y="745"/>
                  </a:lnTo>
                  <a:lnTo>
                    <a:pt x="288" y="943"/>
                  </a:lnTo>
                  <a:lnTo>
                    <a:pt x="265" y="896"/>
                  </a:lnTo>
                  <a:lnTo>
                    <a:pt x="483" y="759"/>
                  </a:lnTo>
                  <a:lnTo>
                    <a:pt x="473" y="743"/>
                  </a:lnTo>
                  <a:lnTo>
                    <a:pt x="257" y="879"/>
                  </a:lnTo>
                  <a:lnTo>
                    <a:pt x="245" y="853"/>
                  </a:lnTo>
                  <a:lnTo>
                    <a:pt x="462" y="715"/>
                  </a:lnTo>
                  <a:lnTo>
                    <a:pt x="452" y="699"/>
                  </a:lnTo>
                  <a:lnTo>
                    <a:pt x="237" y="835"/>
                  </a:lnTo>
                  <a:lnTo>
                    <a:pt x="225" y="809"/>
                  </a:lnTo>
                  <a:lnTo>
                    <a:pt x="442" y="672"/>
                  </a:lnTo>
                  <a:lnTo>
                    <a:pt x="431" y="656"/>
                  </a:lnTo>
                  <a:lnTo>
                    <a:pt x="216" y="792"/>
                  </a:lnTo>
                  <a:lnTo>
                    <a:pt x="204" y="767"/>
                  </a:lnTo>
                  <a:lnTo>
                    <a:pt x="421" y="629"/>
                  </a:lnTo>
                  <a:lnTo>
                    <a:pt x="410" y="613"/>
                  </a:lnTo>
                  <a:lnTo>
                    <a:pt x="195" y="748"/>
                  </a:lnTo>
                  <a:lnTo>
                    <a:pt x="184" y="723"/>
                  </a:lnTo>
                  <a:lnTo>
                    <a:pt x="400" y="586"/>
                  </a:lnTo>
                  <a:lnTo>
                    <a:pt x="390" y="570"/>
                  </a:lnTo>
                  <a:lnTo>
                    <a:pt x="175" y="706"/>
                  </a:lnTo>
                  <a:lnTo>
                    <a:pt x="163" y="680"/>
                  </a:lnTo>
                  <a:lnTo>
                    <a:pt x="379" y="542"/>
                  </a:lnTo>
                  <a:lnTo>
                    <a:pt x="369" y="526"/>
                  </a:lnTo>
                  <a:lnTo>
                    <a:pt x="155" y="662"/>
                  </a:lnTo>
                  <a:lnTo>
                    <a:pt x="142" y="637"/>
                  </a:lnTo>
                  <a:lnTo>
                    <a:pt x="359" y="500"/>
                  </a:lnTo>
                  <a:lnTo>
                    <a:pt x="348" y="484"/>
                  </a:lnTo>
                  <a:lnTo>
                    <a:pt x="134" y="619"/>
                  </a:lnTo>
                  <a:lnTo>
                    <a:pt x="121" y="594"/>
                  </a:lnTo>
                  <a:lnTo>
                    <a:pt x="338" y="456"/>
                  </a:lnTo>
                  <a:lnTo>
                    <a:pt x="327" y="440"/>
                  </a:lnTo>
                  <a:lnTo>
                    <a:pt x="113" y="576"/>
                  </a:lnTo>
                  <a:lnTo>
                    <a:pt x="98" y="546"/>
                  </a:lnTo>
                  <a:lnTo>
                    <a:pt x="413" y="348"/>
                  </a:lnTo>
                  <a:lnTo>
                    <a:pt x="456" y="440"/>
                  </a:lnTo>
                  <a:lnTo>
                    <a:pt x="542" y="440"/>
                  </a:lnTo>
                  <a:lnTo>
                    <a:pt x="477" y="306"/>
                  </a:lnTo>
                  <a:lnTo>
                    <a:pt x="527" y="276"/>
                  </a:lnTo>
                  <a:lnTo>
                    <a:pt x="605" y="440"/>
                  </a:lnTo>
                  <a:lnTo>
                    <a:pt x="689" y="440"/>
                  </a:lnTo>
                  <a:lnTo>
                    <a:pt x="590" y="232"/>
                  </a:lnTo>
                  <a:lnTo>
                    <a:pt x="602" y="226"/>
                  </a:lnTo>
                  <a:lnTo>
                    <a:pt x="613" y="219"/>
                  </a:lnTo>
                  <a:lnTo>
                    <a:pt x="625" y="214"/>
                  </a:lnTo>
                  <a:lnTo>
                    <a:pt x="636" y="209"/>
                  </a:lnTo>
                  <a:lnTo>
                    <a:pt x="645" y="207"/>
                  </a:lnTo>
                  <a:lnTo>
                    <a:pt x="655" y="206"/>
                  </a:lnTo>
                  <a:lnTo>
                    <a:pt x="661" y="207"/>
                  </a:lnTo>
                  <a:lnTo>
                    <a:pt x="666" y="211"/>
                  </a:lnTo>
                  <a:lnTo>
                    <a:pt x="684" y="231"/>
                  </a:lnTo>
                  <a:lnTo>
                    <a:pt x="704" y="251"/>
                  </a:lnTo>
                  <a:lnTo>
                    <a:pt x="725" y="269"/>
                  </a:lnTo>
                  <a:lnTo>
                    <a:pt x="747" y="284"/>
                  </a:lnTo>
                  <a:lnTo>
                    <a:pt x="770" y="297"/>
                  </a:lnTo>
                  <a:lnTo>
                    <a:pt x="793" y="306"/>
                  </a:lnTo>
                  <a:lnTo>
                    <a:pt x="818" y="310"/>
                  </a:lnTo>
                  <a:lnTo>
                    <a:pt x="843" y="308"/>
                  </a:lnTo>
                  <a:lnTo>
                    <a:pt x="855" y="305"/>
                  </a:lnTo>
                  <a:lnTo>
                    <a:pt x="866" y="299"/>
                  </a:lnTo>
                  <a:lnTo>
                    <a:pt x="879" y="292"/>
                  </a:lnTo>
                  <a:lnTo>
                    <a:pt x="892" y="283"/>
                  </a:lnTo>
                  <a:lnTo>
                    <a:pt x="904" y="272"/>
                  </a:lnTo>
                  <a:lnTo>
                    <a:pt x="918" y="259"/>
                  </a:lnTo>
                  <a:lnTo>
                    <a:pt x="934" y="244"/>
                  </a:lnTo>
                  <a:lnTo>
                    <a:pt x="950" y="228"/>
                  </a:lnTo>
                  <a:lnTo>
                    <a:pt x="963" y="216"/>
                  </a:lnTo>
                  <a:lnTo>
                    <a:pt x="976" y="204"/>
                  </a:lnTo>
                  <a:lnTo>
                    <a:pt x="990" y="191"/>
                  </a:lnTo>
                  <a:lnTo>
                    <a:pt x="1003" y="178"/>
                  </a:lnTo>
                  <a:lnTo>
                    <a:pt x="1017" y="166"/>
                  </a:lnTo>
                  <a:lnTo>
                    <a:pt x="1032" y="153"/>
                  </a:lnTo>
                  <a:lnTo>
                    <a:pt x="1047" y="141"/>
                  </a:lnTo>
                  <a:lnTo>
                    <a:pt x="1062" y="131"/>
                  </a:lnTo>
                  <a:lnTo>
                    <a:pt x="1062" y="41"/>
                  </a:lnTo>
                  <a:lnTo>
                    <a:pt x="1039" y="54"/>
                  </a:lnTo>
                  <a:lnTo>
                    <a:pt x="1017" y="69"/>
                  </a:lnTo>
                  <a:lnTo>
                    <a:pt x="995" y="84"/>
                  </a:lnTo>
                  <a:lnTo>
                    <a:pt x="975" y="101"/>
                  </a:lnTo>
                  <a:lnTo>
                    <a:pt x="954" y="118"/>
                  </a:lnTo>
                  <a:lnTo>
                    <a:pt x="934" y="137"/>
                  </a:lnTo>
                  <a:lnTo>
                    <a:pt x="916" y="155"/>
                  </a:lnTo>
                  <a:lnTo>
                    <a:pt x="898" y="173"/>
                  </a:lnTo>
                  <a:lnTo>
                    <a:pt x="888" y="182"/>
                  </a:lnTo>
                  <a:lnTo>
                    <a:pt x="878" y="191"/>
                  </a:lnTo>
                  <a:lnTo>
                    <a:pt x="869" y="201"/>
                  </a:lnTo>
                  <a:lnTo>
                    <a:pt x="858" y="209"/>
                  </a:lnTo>
                  <a:lnTo>
                    <a:pt x="850" y="217"/>
                  </a:lnTo>
                  <a:lnTo>
                    <a:pt x="841" y="224"/>
                  </a:lnTo>
                  <a:lnTo>
                    <a:pt x="835" y="229"/>
                  </a:lnTo>
                  <a:lnTo>
                    <a:pt x="830" y="232"/>
                  </a:lnTo>
                  <a:lnTo>
                    <a:pt x="819" y="232"/>
                  </a:lnTo>
                  <a:lnTo>
                    <a:pt x="809" y="230"/>
                  </a:lnTo>
                  <a:lnTo>
                    <a:pt x="797" y="226"/>
                  </a:lnTo>
                  <a:lnTo>
                    <a:pt x="785" y="219"/>
                  </a:lnTo>
                  <a:lnTo>
                    <a:pt x="771" y="208"/>
                  </a:lnTo>
                  <a:lnTo>
                    <a:pt x="757" y="194"/>
                  </a:lnTo>
                  <a:lnTo>
                    <a:pt x="741" y="178"/>
                  </a:lnTo>
                  <a:lnTo>
                    <a:pt x="725" y="160"/>
                  </a:lnTo>
                  <a:lnTo>
                    <a:pt x="714" y="150"/>
                  </a:lnTo>
                  <a:lnTo>
                    <a:pt x="703" y="141"/>
                  </a:lnTo>
                  <a:lnTo>
                    <a:pt x="691" y="136"/>
                  </a:lnTo>
                  <a:lnTo>
                    <a:pt x="679" y="132"/>
                  </a:lnTo>
                  <a:lnTo>
                    <a:pt x="666" y="130"/>
                  </a:lnTo>
                  <a:lnTo>
                    <a:pt x="653" y="129"/>
                  </a:lnTo>
                  <a:lnTo>
                    <a:pt x="640" y="130"/>
                  </a:lnTo>
                  <a:lnTo>
                    <a:pt x="626" y="132"/>
                  </a:lnTo>
                  <a:lnTo>
                    <a:pt x="612" y="137"/>
                  </a:lnTo>
                  <a:lnTo>
                    <a:pt x="598" y="141"/>
                  </a:lnTo>
                  <a:lnTo>
                    <a:pt x="584" y="147"/>
                  </a:lnTo>
                  <a:lnTo>
                    <a:pt x="570" y="154"/>
                  </a:lnTo>
                  <a:lnTo>
                    <a:pt x="558" y="162"/>
                  </a:lnTo>
                  <a:lnTo>
                    <a:pt x="544" y="170"/>
                  </a:lnTo>
                  <a:lnTo>
                    <a:pt x="531" y="179"/>
                  </a:lnTo>
                  <a:lnTo>
                    <a:pt x="520" y="189"/>
                  </a:lnTo>
                  <a:lnTo>
                    <a:pt x="408" y="260"/>
                  </a:lnTo>
                  <a:lnTo>
                    <a:pt x="29" y="500"/>
                  </a:lnTo>
                  <a:lnTo>
                    <a:pt x="0" y="518"/>
                  </a:lnTo>
                  <a:lnTo>
                    <a:pt x="15" y="548"/>
                  </a:lnTo>
                  <a:lnTo>
                    <a:pt x="238" y="1014"/>
                  </a:lnTo>
                  <a:lnTo>
                    <a:pt x="256" y="1054"/>
                  </a:lnTo>
                  <a:lnTo>
                    <a:pt x="293" y="1031"/>
                  </a:lnTo>
                  <a:lnTo>
                    <a:pt x="672" y="791"/>
                  </a:lnTo>
                  <a:lnTo>
                    <a:pt x="701" y="773"/>
                  </a:lnTo>
                  <a:lnTo>
                    <a:pt x="784" y="721"/>
                  </a:lnTo>
                  <a:lnTo>
                    <a:pt x="796" y="714"/>
                  </a:lnTo>
                  <a:lnTo>
                    <a:pt x="816" y="702"/>
                  </a:lnTo>
                  <a:lnTo>
                    <a:pt x="839" y="687"/>
                  </a:lnTo>
                  <a:lnTo>
                    <a:pt x="863" y="668"/>
                  </a:lnTo>
                  <a:lnTo>
                    <a:pt x="885" y="644"/>
                  </a:lnTo>
                  <a:lnTo>
                    <a:pt x="902" y="616"/>
                  </a:lnTo>
                  <a:lnTo>
                    <a:pt x="911" y="584"/>
                  </a:lnTo>
                  <a:lnTo>
                    <a:pt x="910" y="549"/>
                  </a:lnTo>
                  <a:lnTo>
                    <a:pt x="903" y="507"/>
                  </a:lnTo>
                  <a:lnTo>
                    <a:pt x="900" y="464"/>
                  </a:lnTo>
                  <a:lnTo>
                    <a:pt x="904" y="427"/>
                  </a:lnTo>
                  <a:lnTo>
                    <a:pt x="917" y="397"/>
                  </a:lnTo>
                  <a:lnTo>
                    <a:pt x="922" y="394"/>
                  </a:lnTo>
                  <a:lnTo>
                    <a:pt x="929" y="389"/>
                  </a:lnTo>
                  <a:lnTo>
                    <a:pt x="938" y="384"/>
                  </a:lnTo>
                  <a:lnTo>
                    <a:pt x="949" y="380"/>
                  </a:lnTo>
                  <a:lnTo>
                    <a:pt x="961" y="375"/>
                  </a:lnTo>
                  <a:lnTo>
                    <a:pt x="974" y="371"/>
                  </a:lnTo>
                  <a:lnTo>
                    <a:pt x="986" y="367"/>
                  </a:lnTo>
                  <a:lnTo>
                    <a:pt x="998" y="363"/>
                  </a:lnTo>
                  <a:lnTo>
                    <a:pt x="1013" y="357"/>
                  </a:lnTo>
                  <a:lnTo>
                    <a:pt x="1028" y="351"/>
                  </a:lnTo>
                  <a:lnTo>
                    <a:pt x="1043" y="345"/>
                  </a:lnTo>
                  <a:lnTo>
                    <a:pt x="1058" y="340"/>
                  </a:lnTo>
                  <a:lnTo>
                    <a:pt x="1074" y="333"/>
                  </a:lnTo>
                  <a:lnTo>
                    <a:pt x="1090" y="326"/>
                  </a:lnTo>
                  <a:lnTo>
                    <a:pt x="1105" y="319"/>
                  </a:lnTo>
                  <a:lnTo>
                    <a:pt x="1120" y="311"/>
                  </a:lnTo>
                  <a:lnTo>
                    <a:pt x="1136" y="303"/>
                  </a:lnTo>
                  <a:lnTo>
                    <a:pt x="1150" y="295"/>
                  </a:lnTo>
                  <a:lnTo>
                    <a:pt x="1165" y="285"/>
                  </a:lnTo>
                  <a:lnTo>
                    <a:pt x="1179" y="275"/>
                  </a:lnTo>
                  <a:lnTo>
                    <a:pt x="1192" y="265"/>
                  </a:lnTo>
                  <a:lnTo>
                    <a:pt x="1205" y="253"/>
                  </a:lnTo>
                  <a:lnTo>
                    <a:pt x="1217" y="242"/>
                  </a:lnTo>
                  <a:lnTo>
                    <a:pt x="1228" y="229"/>
                  </a:lnTo>
                  <a:lnTo>
                    <a:pt x="1259" y="190"/>
                  </a:lnTo>
                  <a:lnTo>
                    <a:pt x="1286" y="155"/>
                  </a:lnTo>
                  <a:lnTo>
                    <a:pt x="1306" y="125"/>
                  </a:lnTo>
                  <a:lnTo>
                    <a:pt x="1322" y="100"/>
                  </a:lnTo>
                  <a:lnTo>
                    <a:pt x="1332" y="77"/>
                  </a:lnTo>
                  <a:lnTo>
                    <a:pt x="1335" y="57"/>
                  </a:lnTo>
                  <a:lnTo>
                    <a:pt x="1332" y="40"/>
                  </a:lnTo>
                  <a:lnTo>
                    <a:pt x="1322" y="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16396" name="图片 2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5842000"/>
            <a:ext cx="21209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4619625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8" name="图片 18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4640263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>
            <a:hlinkClick r:id="rId5" action="ppaction://hlinksldjump"/>
          </p:cNvPr>
          <p:cNvSpPr/>
          <p:nvPr/>
        </p:nvSpPr>
        <p:spPr bwMode="auto">
          <a:xfrm>
            <a:off x="7488238" y="4687888"/>
            <a:ext cx="67151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grpSp>
        <p:nvGrpSpPr>
          <p:cNvPr id="16400" name="组合 26"/>
          <p:cNvGrpSpPr>
            <a:grpSpLocks/>
          </p:cNvGrpSpPr>
          <p:nvPr/>
        </p:nvGrpSpPr>
        <p:grpSpPr bwMode="auto">
          <a:xfrm>
            <a:off x="6824663" y="1235075"/>
            <a:ext cx="1800225" cy="368300"/>
            <a:chOff x="4497665" y="5115490"/>
            <a:chExt cx="1800493" cy="369332"/>
          </a:xfrm>
        </p:grpSpPr>
        <p:sp>
          <p:nvSpPr>
            <p:cNvPr id="28" name="矩形 27"/>
            <p:cNvSpPr/>
            <p:nvPr/>
          </p:nvSpPr>
          <p:spPr>
            <a:xfrm>
              <a:off x="4497665" y="5115490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dirty="0">
                  <a:solidFill>
                    <a:schemeClr val="accent4"/>
                  </a:solidFill>
                  <a:ea typeface="宋体" pitchFamily="2" charset="-122"/>
                </a:rPr>
                <a:t>容易出错</a:t>
              </a:r>
              <a:r>
                <a:rPr lang="zh-CN" altLang="en-US" dirty="0">
                  <a:solidFill>
                    <a:schemeClr val="accent4"/>
                  </a:solidFill>
                  <a:ea typeface="宋体" pitchFamily="2" charset="-122"/>
                </a:rPr>
                <a:t>的情况</a:t>
              </a:r>
            </a:p>
          </p:txBody>
        </p:sp>
        <p:sp>
          <p:nvSpPr>
            <p:cNvPr id="29" name="剪去单角的矩形 28"/>
            <p:cNvSpPr/>
            <p:nvPr/>
          </p:nvSpPr>
          <p:spPr bwMode="auto">
            <a:xfrm>
              <a:off x="4507191" y="5129818"/>
              <a:ext cx="1790967" cy="345452"/>
            </a:xfrm>
            <a:prstGeom prst="snip1Rect">
              <a:avLst/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743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3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7411" name="标题 1"/>
          <p:cNvSpPr>
            <a:spLocks noChangeArrowheads="1"/>
          </p:cNvSpPr>
          <p:nvPr/>
        </p:nvSpPr>
        <p:spPr bwMode="auto">
          <a:xfrm>
            <a:off x="-173038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/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1.2 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08000" y="1585913"/>
            <a:ext cx="8137525" cy="27543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 bwMode="auto">
          <a:xfrm>
            <a:off x="687388" y="1206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7414" name="矩形 7"/>
          <p:cNvSpPr>
            <a:spLocks noChangeArrowheads="1"/>
          </p:cNvSpPr>
          <p:nvPr/>
        </p:nvSpPr>
        <p:spPr bwMode="auto">
          <a:xfrm>
            <a:off x="1260475" y="1262063"/>
            <a:ext cx="1238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cin</a:t>
            </a:r>
            <a:r>
              <a:rPr lang="zh-CN" altLang="zh-CN" b="1">
                <a:solidFill>
                  <a:schemeClr val="bg1"/>
                </a:solidFill>
              </a:rPr>
              <a:t>与</a:t>
            </a:r>
            <a:r>
              <a:rPr lang="en-US" altLang="zh-CN" b="1">
                <a:solidFill>
                  <a:schemeClr val="bg1"/>
                </a:solidFill>
              </a:rPr>
              <a:t>cout</a:t>
            </a:r>
            <a:endParaRPr lang="zh-CN" altLang="zh-CN" b="1">
              <a:solidFill>
                <a:schemeClr val="bg1"/>
              </a:solidFill>
            </a:endParaRPr>
          </a:p>
        </p:txBody>
      </p:sp>
      <p:sp>
        <p:nvSpPr>
          <p:cNvPr id="44039" name="矩形 8"/>
          <p:cNvSpPr>
            <a:spLocks noChangeArrowheads="1"/>
          </p:cNvSpPr>
          <p:nvPr/>
        </p:nvSpPr>
        <p:spPr bwMode="auto">
          <a:xfrm>
            <a:off x="717550" y="1768475"/>
            <a:ext cx="77454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z="2200" dirty="0" err="1">
                <a:ea typeface="宋体" pitchFamily="2" charset="-122"/>
              </a:rPr>
              <a:t>cin</a:t>
            </a:r>
            <a:r>
              <a:rPr lang="zh-CN" altLang="zh-CN" sz="2200" dirty="0">
                <a:ea typeface="宋体" pitchFamily="2" charset="-122"/>
              </a:rPr>
              <a:t>与提取运算符“</a:t>
            </a:r>
            <a:r>
              <a:rPr lang="en-US" altLang="zh-CN" sz="2200" dirty="0">
                <a:ea typeface="宋体" pitchFamily="2" charset="-122"/>
              </a:rPr>
              <a:t>&gt;&gt;</a:t>
            </a:r>
            <a:r>
              <a:rPr lang="zh-CN" altLang="zh-CN" sz="2200" dirty="0">
                <a:ea typeface="宋体" pitchFamily="2" charset="-122"/>
              </a:rPr>
              <a:t>”结合使用，读入用户的输入，</a:t>
            </a:r>
            <a:r>
              <a:rPr lang="zh-CN" altLang="zh-CN" sz="2200" dirty="0">
                <a:solidFill>
                  <a:schemeClr val="accent4"/>
                </a:solidFill>
                <a:ea typeface="宋体" pitchFamily="2" charset="-122"/>
              </a:rPr>
              <a:t>可连续输入</a:t>
            </a:r>
            <a:r>
              <a:rPr lang="zh-CN" altLang="zh-CN" sz="2200" dirty="0">
                <a:ea typeface="宋体" pitchFamily="2" charset="-122"/>
              </a:rPr>
              <a:t>，以空白（包括空格、回车、</a:t>
            </a:r>
            <a:r>
              <a:rPr lang="en-US" altLang="zh-CN" sz="2200" dirty="0">
                <a:ea typeface="宋体" pitchFamily="2" charset="-122"/>
              </a:rPr>
              <a:t>TAB</a:t>
            </a:r>
            <a:r>
              <a:rPr lang="zh-CN" altLang="zh-CN" sz="2200" dirty="0">
                <a:ea typeface="宋体" pitchFamily="2" charset="-122"/>
              </a:rPr>
              <a:t>）为分隔符。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sz="2200" dirty="0">
                <a:ea typeface="宋体" pitchFamily="2" charset="-122"/>
              </a:rPr>
              <a:t>cout</a:t>
            </a:r>
            <a:r>
              <a:rPr lang="zh-CN" altLang="zh-CN" sz="2200" dirty="0">
                <a:ea typeface="宋体" pitchFamily="2" charset="-122"/>
              </a:rPr>
              <a:t>与插入运算符“</a:t>
            </a:r>
            <a:r>
              <a:rPr lang="en-US" altLang="zh-CN" sz="2200" dirty="0">
                <a:ea typeface="宋体" pitchFamily="2" charset="-122"/>
              </a:rPr>
              <a:t>&lt;&lt;</a:t>
            </a:r>
            <a:r>
              <a:rPr lang="zh-CN" altLang="zh-CN" sz="2200" dirty="0">
                <a:ea typeface="宋体" pitchFamily="2" charset="-122"/>
              </a:rPr>
              <a:t>”结合使用，打印消息。通常它还会与操纵符</a:t>
            </a:r>
            <a:r>
              <a:rPr lang="en-US" altLang="zh-CN" sz="2200" dirty="0" err="1">
                <a:ea typeface="宋体" pitchFamily="2" charset="-122"/>
              </a:rPr>
              <a:t>endl</a:t>
            </a:r>
            <a:r>
              <a:rPr lang="zh-CN" altLang="zh-CN" sz="2200" dirty="0">
                <a:ea typeface="宋体" pitchFamily="2" charset="-122"/>
              </a:rPr>
              <a:t>使用，</a:t>
            </a:r>
            <a:r>
              <a:rPr lang="en-US" altLang="zh-CN" sz="2200" dirty="0" err="1">
                <a:ea typeface="宋体" pitchFamily="2" charset="-122"/>
              </a:rPr>
              <a:t>endl</a:t>
            </a:r>
            <a:r>
              <a:rPr lang="zh-CN" altLang="zh-CN" sz="2200" dirty="0">
                <a:ea typeface="宋体" pitchFamily="2" charset="-122"/>
              </a:rPr>
              <a:t>的效果是结束当前行，并将与设备关联的缓冲区（</a:t>
            </a:r>
            <a:r>
              <a:rPr lang="en-US" altLang="zh-CN" sz="2200" dirty="0">
                <a:ea typeface="宋体" pitchFamily="2" charset="-122"/>
              </a:rPr>
              <a:t>buffer</a:t>
            </a:r>
            <a:r>
              <a:rPr lang="zh-CN" altLang="zh-CN" sz="2200" dirty="0">
                <a:ea typeface="宋体" pitchFamily="2" charset="-122"/>
              </a:rPr>
              <a:t>）中的数据刷新到设备中，保证程序所产生的所有输出都写入输出流中，而</a:t>
            </a:r>
            <a:endParaRPr lang="en-US" altLang="zh-CN" sz="2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200" dirty="0">
                <a:ea typeface="宋体" pitchFamily="2" charset="-122"/>
              </a:rPr>
              <a:t>   </a:t>
            </a:r>
            <a:r>
              <a:rPr lang="zh-CN" altLang="zh-CN" sz="2200" dirty="0">
                <a:ea typeface="宋体" pitchFamily="2" charset="-122"/>
              </a:rPr>
              <a:t>不是仅停留在内存中。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523875" y="4562475"/>
            <a:ext cx="8137525" cy="16351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剪去对角的矩形 3"/>
          <p:cNvSpPr>
            <a:spLocks/>
          </p:cNvSpPr>
          <p:nvPr/>
        </p:nvSpPr>
        <p:spPr bwMode="auto">
          <a:xfrm>
            <a:off x="6481763" y="4692650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17418" name="矩形 1"/>
          <p:cNvSpPr>
            <a:spLocks noChangeArrowheads="1"/>
          </p:cNvSpPr>
          <p:nvPr/>
        </p:nvSpPr>
        <p:spPr bwMode="auto">
          <a:xfrm>
            <a:off x="1022350" y="5643563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17419" name="直线连接符 9"/>
          <p:cNvCxnSpPr>
            <a:cxnSpLocks noChangeShapeType="1"/>
          </p:cNvCxnSpPr>
          <p:nvPr/>
        </p:nvCxnSpPr>
        <p:spPr bwMode="auto">
          <a:xfrm>
            <a:off x="1042988" y="5299075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20" name="组合 17"/>
          <p:cNvGrpSpPr>
            <a:grpSpLocks/>
          </p:cNvGrpSpPr>
          <p:nvPr/>
        </p:nvGrpSpPr>
        <p:grpSpPr bwMode="auto">
          <a:xfrm>
            <a:off x="5883275" y="5686425"/>
            <a:ext cx="2085975" cy="403225"/>
            <a:chOff x="6356350" y="4670298"/>
            <a:chExt cx="2085975" cy="403036"/>
          </a:xfrm>
        </p:grpSpPr>
        <p:grpSp>
          <p:nvGrpSpPr>
            <p:cNvPr id="17424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17426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427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3" name="半闭框 22"/>
              <p:cNvSpPr/>
              <p:nvPr/>
            </p:nvSpPr>
            <p:spPr bwMode="auto">
              <a:xfrm>
                <a:off x="2225739" y="5069046"/>
                <a:ext cx="107528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4" name="半闭框 23"/>
              <p:cNvSpPr/>
              <p:nvPr/>
            </p:nvSpPr>
            <p:spPr bwMode="auto">
              <a:xfrm flipH="1" flipV="1">
                <a:off x="4597000" y="5337474"/>
                <a:ext cx="107527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7430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7425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21" name="Picture 3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36385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22" name="图片 18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36591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>
            <a:hlinkClick r:id="rId6" action="ppaction://hlinksldjump"/>
          </p:cNvPr>
          <p:cNvSpPr/>
          <p:nvPr/>
        </p:nvSpPr>
        <p:spPr bwMode="auto">
          <a:xfrm>
            <a:off x="7386638" y="3706813"/>
            <a:ext cx="67310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584200" y="5030788"/>
            <a:ext cx="8040688" cy="6223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584200" y="3654425"/>
            <a:ext cx="8040688" cy="6254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84200" y="2286000"/>
            <a:ext cx="8040688" cy="6223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844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8438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295275" y="960438"/>
            <a:ext cx="6111875" cy="958850"/>
            <a:chOff x="-295275" y="960438"/>
            <a:chExt cx="6111875" cy="958850"/>
          </a:xfrm>
        </p:grpSpPr>
        <p:sp>
          <p:nvSpPr>
            <p:cNvPr id="79" name="燕尾形箭头 32"/>
            <p:cNvSpPr/>
            <p:nvPr/>
          </p:nvSpPr>
          <p:spPr>
            <a:xfrm>
              <a:off x="0" y="960438"/>
              <a:ext cx="5816600" cy="958850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446" name="矩形 2"/>
            <p:cNvSpPr>
              <a:spLocks noChangeArrowheads="1"/>
            </p:cNvSpPr>
            <p:nvPr/>
          </p:nvSpPr>
          <p:spPr bwMode="auto">
            <a:xfrm>
              <a:off x="-295275" y="1085850"/>
              <a:ext cx="25034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bool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类型 </a:t>
              </a:r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84200" y="1709738"/>
            <a:ext cx="79009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中，提供了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bool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类型</a:t>
            </a:r>
            <a:r>
              <a:rPr lang="zh-CN" altLang="zh-CN" dirty="0">
                <a:ea typeface="宋体" pitchFamily="2" charset="-122"/>
              </a:rPr>
              <a:t>来表示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真</a:t>
            </a:r>
            <a:r>
              <a:rPr lang="zh-CN" altLang="zh-CN" dirty="0">
                <a:ea typeface="宋体" pitchFamily="2" charset="-122"/>
              </a:rPr>
              <a:t>与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假</a:t>
            </a:r>
            <a:r>
              <a:rPr lang="zh-CN" altLang="zh-CN" dirty="0">
                <a:ea typeface="宋体" pitchFamily="2" charset="-122"/>
              </a:rPr>
              <a:t>，它有两个取值：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true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false</a:t>
            </a:r>
            <a:r>
              <a:rPr lang="zh-CN" altLang="zh-CN" dirty="0">
                <a:ea typeface="宋体" pitchFamily="2" charset="-122"/>
              </a:rPr>
              <a:t>。按照定义，</a:t>
            </a:r>
            <a:r>
              <a:rPr lang="en-US" altLang="zh-CN" dirty="0">
                <a:ea typeface="宋体" pitchFamily="2" charset="-122"/>
              </a:rPr>
              <a:t>true</a:t>
            </a:r>
            <a:r>
              <a:rPr lang="zh-CN" altLang="zh-CN" dirty="0">
                <a:ea typeface="宋体" pitchFamily="2" charset="-122"/>
              </a:rPr>
              <a:t>的值为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false</a:t>
            </a:r>
            <a:r>
              <a:rPr lang="zh-CN" altLang="zh-CN" dirty="0">
                <a:ea typeface="宋体" pitchFamily="2" charset="-122"/>
              </a:rPr>
              <a:t>的值为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。例如下面的代码：</a:t>
            </a:r>
          </a:p>
          <a:p>
            <a:pPr>
              <a:defRPr/>
            </a:pPr>
            <a:r>
              <a:rPr lang="en-US" altLang="zh-CN" dirty="0" err="1">
                <a:ea typeface="宋体" pitchFamily="2" charset="-122"/>
              </a:rPr>
              <a:t>bool</a:t>
            </a:r>
            <a:r>
              <a:rPr lang="en-US" altLang="zh-CN" dirty="0">
                <a:ea typeface="宋体" pitchFamily="2" charset="-122"/>
              </a:rPr>
              <a:t> b;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 = 3 == 3; //3==3</a:t>
            </a:r>
            <a:r>
              <a:rPr lang="zh-CN" altLang="zh-CN" dirty="0">
                <a:ea typeface="宋体" pitchFamily="2" charset="-122"/>
              </a:rPr>
              <a:t>成立，则为</a:t>
            </a:r>
            <a:r>
              <a:rPr lang="en-US" altLang="zh-CN" dirty="0">
                <a:ea typeface="宋体" pitchFamily="2" charset="-122"/>
              </a:rPr>
              <a:t>true,</a:t>
            </a:r>
            <a:r>
              <a:rPr lang="zh-CN" altLang="zh-CN" dirty="0">
                <a:ea typeface="宋体" pitchFamily="2" charset="-122"/>
              </a:rPr>
              <a:t>所以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zh-CN" dirty="0">
                <a:ea typeface="宋体" pitchFamily="2" charset="-122"/>
              </a:rPr>
              <a:t>的值为</a:t>
            </a:r>
            <a:r>
              <a:rPr lang="en-US" altLang="zh-CN" dirty="0">
                <a:ea typeface="宋体" pitchFamily="2" charset="-122"/>
              </a:rPr>
              <a:t>1</a:t>
            </a:r>
          </a:p>
          <a:p>
            <a:pPr>
              <a:defRPr/>
            </a:pPr>
            <a:endParaRPr lang="zh-CN" altLang="zh-CN" dirty="0"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71538" y="5911850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0000"/>
                </a:solidFill>
              </a:rPr>
              <a:t>注意：</a:t>
            </a:r>
            <a:r>
              <a:rPr lang="zh-CN" altLang="zh-CN"/>
              <a:t>指针也可以隐式的转换为</a:t>
            </a:r>
            <a:r>
              <a:rPr lang="en-US" altLang="zh-CN"/>
              <a:t>bool</a:t>
            </a:r>
            <a:r>
              <a:rPr lang="zh-CN" altLang="zh-CN"/>
              <a:t>类型，空指针转换为</a:t>
            </a:r>
            <a:r>
              <a:rPr lang="en-US" altLang="zh-CN"/>
              <a:t>false</a:t>
            </a:r>
            <a:r>
              <a:rPr lang="zh-CN" altLang="zh-CN"/>
              <a:t>，非空指针转换为</a:t>
            </a:r>
            <a:r>
              <a:rPr lang="en-US" altLang="zh-CN"/>
              <a:t>true</a:t>
            </a:r>
            <a:r>
              <a:rPr lang="zh-CN" altLang="zh-CN"/>
              <a:t>。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84200" y="5848350"/>
            <a:ext cx="4914900" cy="7429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4200" y="3067050"/>
            <a:ext cx="8040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bool</a:t>
            </a:r>
            <a:r>
              <a:rPr lang="zh-CN" altLang="zh-CN" dirty="0">
                <a:ea typeface="宋体" pitchFamily="2" charset="-122"/>
              </a:rPr>
              <a:t>类型最常见的用途是作为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函数的结果类型</a:t>
            </a:r>
            <a:r>
              <a:rPr lang="zh-CN" altLang="zh-CN" dirty="0">
                <a:ea typeface="宋体" pitchFamily="2" charset="-122"/>
              </a:rPr>
              <a:t>，判断某一个条件是否成立。例如下面的代码：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bool greater(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x,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y){return x &gt; y;}  //</a:t>
            </a:r>
            <a:r>
              <a:rPr lang="zh-CN" altLang="zh-CN" dirty="0">
                <a:ea typeface="宋体" pitchFamily="2" charset="-122"/>
              </a:rPr>
              <a:t>判断两个数的大小，返回</a:t>
            </a:r>
            <a:r>
              <a:rPr lang="en-US" altLang="zh-CN" dirty="0">
                <a:ea typeface="宋体" pitchFamily="2" charset="-122"/>
              </a:rPr>
              <a:t>true</a:t>
            </a:r>
            <a:r>
              <a:rPr lang="zh-CN" altLang="zh-CN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false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4200" y="4695825"/>
            <a:ext cx="8040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bool</a:t>
            </a:r>
            <a:r>
              <a:rPr lang="zh-CN" altLang="zh-CN" dirty="0">
                <a:ea typeface="宋体" pitchFamily="2" charset="-122"/>
              </a:rPr>
              <a:t>类型还常用于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循环语句的判断条件</a:t>
            </a:r>
            <a:r>
              <a:rPr lang="zh-CN" altLang="zh-CN" dirty="0">
                <a:ea typeface="宋体" pitchFamily="2" charset="-122"/>
              </a:rPr>
              <a:t>，例如下面的代码：</a:t>
            </a:r>
          </a:p>
          <a:p>
            <a:pPr>
              <a:defRPr/>
            </a:pPr>
            <a:r>
              <a:rPr lang="en-US" altLang="zh-CN" dirty="0" err="1">
                <a:ea typeface="宋体" pitchFamily="2" charset="-122"/>
              </a:rPr>
              <a:t>bool</a:t>
            </a:r>
            <a:r>
              <a:rPr lang="en-US" altLang="zh-CN" dirty="0">
                <a:ea typeface="宋体" pitchFamily="2" charset="-122"/>
              </a:rPr>
              <a:t> b1 = true;</a:t>
            </a: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while(b){……};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5" grpId="0" animBg="1"/>
      <p:bldP spid="4" grpId="0"/>
      <p:bldP spid="6" grpId="0"/>
      <p:bldP spid="7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3314700" y="3216275"/>
            <a:ext cx="4787900" cy="4397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3314700" y="3665538"/>
            <a:ext cx="4787900" cy="4413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3314700" y="4117975"/>
            <a:ext cx="4787900" cy="4397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3314700" y="2770188"/>
            <a:ext cx="4787900" cy="43973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直接连接符 3"/>
          <p:cNvSpPr/>
          <p:nvPr/>
        </p:nvSpPr>
        <p:spPr>
          <a:xfrm>
            <a:off x="1403350" y="4556125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直接连接符 5"/>
          <p:cNvSpPr/>
          <p:nvPr/>
        </p:nvSpPr>
        <p:spPr>
          <a:xfrm>
            <a:off x="1435100" y="4106863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直接连接符 6"/>
          <p:cNvSpPr/>
          <p:nvPr/>
        </p:nvSpPr>
        <p:spPr>
          <a:xfrm>
            <a:off x="1435100" y="3659188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直接连接符 7"/>
          <p:cNvSpPr/>
          <p:nvPr/>
        </p:nvSpPr>
        <p:spPr>
          <a:xfrm>
            <a:off x="1435100" y="3209925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headEnd type="oval" w="med" len="med"/>
            <a:tailEnd type="oval" w="med" len="med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直接连接符 8"/>
          <p:cNvSpPr/>
          <p:nvPr/>
        </p:nvSpPr>
        <p:spPr>
          <a:xfrm>
            <a:off x="1435100" y="2762250"/>
            <a:ext cx="7078663" cy="0"/>
          </a:xfrm>
          <a:prstGeom prst="line">
            <a:avLst/>
          </a:prstGeom>
          <a:ln w="3175">
            <a:solidFill>
              <a:srgbClr val="C3F7FD"/>
            </a:solidFill>
            <a:tailEnd type="oval"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932674" y="3701526"/>
            <a:ext cx="1601215" cy="825627"/>
          </a:xfrm>
          <a:custGeom>
            <a:avLst/>
            <a:gdLst>
              <a:gd name="connsiteX0" fmla="*/ 0 w 1950720"/>
              <a:gd name="connsiteY0" fmla="*/ 0 h 1005840"/>
              <a:gd name="connsiteX1" fmla="*/ 1950720 w 1950720"/>
              <a:gd name="connsiteY1" fmla="*/ 0 h 1005840"/>
              <a:gd name="connsiteX2" fmla="*/ 1950720 w 1950720"/>
              <a:gd name="connsiteY2" fmla="*/ 1005840 h 1005840"/>
              <a:gd name="connsiteX3" fmla="*/ 0 w 1950720"/>
              <a:gd name="connsiteY3" fmla="*/ 1005840 h 1005840"/>
              <a:gd name="connsiteX4" fmla="*/ 0 w 195072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720" h="1005840">
                <a:moveTo>
                  <a:pt x="0" y="0"/>
                </a:moveTo>
                <a:lnTo>
                  <a:pt x="1950720" y="0"/>
                </a:lnTo>
                <a:lnTo>
                  <a:pt x="195072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b"/>
          <a:lstStyle/>
          <a:p>
            <a:pPr algn="ctr"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/>
          </a:p>
        </p:txBody>
      </p:sp>
      <p:grpSp>
        <p:nvGrpSpPr>
          <p:cNvPr id="1946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948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9469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62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482" name="矩形 60"/>
            <p:cNvSpPr>
              <a:spLocks noChangeArrowheads="1"/>
            </p:cNvSpPr>
            <p:nvPr/>
          </p:nvSpPr>
          <p:spPr bwMode="auto">
            <a:xfrm>
              <a:off x="-381000" y="1016000"/>
              <a:ext cx="46682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中的类型转换</a:t>
              </a:r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（自学）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38138" y="2373313"/>
            <a:ext cx="2789237" cy="2501900"/>
            <a:chOff x="338132" y="2373313"/>
            <a:chExt cx="2789482" cy="2501900"/>
          </a:xfrm>
        </p:grpSpPr>
        <p:sp>
          <p:nvSpPr>
            <p:cNvPr id="10" name="椭圆 9"/>
            <p:cNvSpPr/>
            <p:nvPr/>
          </p:nvSpPr>
          <p:spPr>
            <a:xfrm>
              <a:off x="482607" y="2373313"/>
              <a:ext cx="2502120" cy="25019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 bwMode="auto">
            <a:xfrm>
              <a:off x="684269" y="2570359"/>
              <a:ext cx="2101549" cy="2101549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76200" dist="50800" dir="16200000">
                <a:prstClr val="black">
                  <a:alpha val="34000"/>
                </a:prstClr>
              </a:inn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480" name="矩形 1"/>
            <p:cNvSpPr>
              <a:spLocks noChangeArrowheads="1"/>
            </p:cNvSpPr>
            <p:nvPr/>
          </p:nvSpPr>
          <p:spPr bwMode="auto">
            <a:xfrm>
              <a:off x="338132" y="2800420"/>
              <a:ext cx="2789482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32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的</a:t>
              </a:r>
              <a:endParaRPr lang="en-US" altLang="zh-CN" sz="32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1" hangingPunct="1"/>
              <a:r>
                <a:rPr lang="zh-CN" altLang="zh-CN" sz="32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类型转换</a:t>
              </a:r>
              <a:endParaRPr lang="en-US" altLang="zh-CN" sz="32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 eaLnBrk="1" hangingPunct="1"/>
              <a:r>
                <a:rPr lang="zh-CN" altLang="zh-CN" sz="32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操作符</a:t>
              </a: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556000" y="280035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static_cast&lt;new_type&gt;(expression);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56000" y="324802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const_cast&lt;new_type&gt;(expression);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556000" y="3694113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dynamic_cast&lt;new_type&gt;(expression);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556000" y="4151313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reinterpret_cast&lt;new_type&gt;(expression);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68" grpId="0" animBg="1"/>
      <p:bldP spid="3" grpId="0"/>
      <p:bldP spid="5" grpId="0"/>
      <p:bldP spid="18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 bwMode="auto">
          <a:xfrm>
            <a:off x="508000" y="1587500"/>
            <a:ext cx="8137525" cy="49006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任意多边形 58"/>
          <p:cNvSpPr/>
          <p:nvPr/>
        </p:nvSpPr>
        <p:spPr bwMode="auto">
          <a:xfrm>
            <a:off x="687388" y="1208088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54" name="矩形 15"/>
          <p:cNvSpPr>
            <a:spLocks noChangeArrowheads="1"/>
          </p:cNvSpPr>
          <p:nvPr/>
        </p:nvSpPr>
        <p:spPr bwMode="auto">
          <a:xfrm>
            <a:off x="706438" y="1700213"/>
            <a:ext cx="79994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作用一：</a:t>
            </a:r>
            <a:endParaRPr lang="en-US" altLang="zh-CN" sz="2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35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基本数据类型之间的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转换</a:t>
            </a:r>
            <a:r>
              <a:rPr lang="zh-CN" altLang="zh-CN" sz="2000" dirty="0">
                <a:ea typeface="宋体" pitchFamily="2" charset="-122"/>
              </a:rPr>
              <a:t>，如把</a:t>
            </a:r>
            <a:r>
              <a:rPr lang="en-US" altLang="zh-CN" sz="2000" dirty="0" err="1">
                <a:ea typeface="宋体" pitchFamily="2" charset="-122"/>
              </a:rPr>
              <a:t>int</a:t>
            </a:r>
            <a:r>
              <a:rPr lang="zh-CN" altLang="zh-CN" sz="2000" dirty="0">
                <a:ea typeface="宋体" pitchFamily="2" charset="-122"/>
              </a:rPr>
              <a:t>类型转换为</a:t>
            </a:r>
            <a:r>
              <a:rPr lang="en-US" altLang="zh-CN" sz="2000" dirty="0">
                <a:ea typeface="宋体" pitchFamily="2" charset="-122"/>
              </a:rPr>
              <a:t>char</a:t>
            </a:r>
            <a:r>
              <a:rPr lang="zh-CN" altLang="zh-CN" sz="2000" dirty="0">
                <a:ea typeface="宋体" pitchFamily="2" charset="-122"/>
              </a:rPr>
              <a:t>类型等。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5" name="矩形 15"/>
          <p:cNvSpPr>
            <a:spLocks noChangeArrowheads="1"/>
          </p:cNvSpPr>
          <p:nvPr/>
        </p:nvSpPr>
        <p:spPr bwMode="auto">
          <a:xfrm>
            <a:off x="717550" y="2457450"/>
            <a:ext cx="7999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作用二：</a:t>
            </a:r>
            <a:endParaRPr lang="en-US" altLang="zh-CN" sz="2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35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把任何类型的表达式转换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成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void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类型</a:t>
            </a:r>
            <a:r>
              <a:rPr lang="zh-CN" altLang="zh-CN" sz="2000" dirty="0">
                <a:ea typeface="宋体" pitchFamily="2" charset="-122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0" name="矩形 15"/>
          <p:cNvSpPr>
            <a:spLocks noChangeArrowheads="1"/>
          </p:cNvSpPr>
          <p:nvPr/>
        </p:nvSpPr>
        <p:spPr bwMode="auto">
          <a:xfrm>
            <a:off x="717550" y="3297238"/>
            <a:ext cx="79994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作用三：</a:t>
            </a:r>
            <a:endParaRPr lang="en-US" altLang="zh-CN" sz="2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ea typeface="宋体" pitchFamily="2" charset="-122"/>
              </a:rPr>
              <a:t>    </a:t>
            </a:r>
            <a:r>
              <a:rPr lang="zh-CN" altLang="zh-CN" sz="2000" dirty="0">
                <a:ea typeface="宋体" pitchFamily="2" charset="-122"/>
              </a:rPr>
              <a:t>把空指针转换成目标类型的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指针</a:t>
            </a:r>
            <a:r>
              <a:rPr lang="zh-CN" altLang="zh-CN" sz="2000" dirty="0">
                <a:ea typeface="宋体" pitchFamily="2" charset="-122"/>
              </a:rPr>
              <a:t>。</a:t>
            </a:r>
          </a:p>
        </p:txBody>
      </p:sp>
      <p:sp>
        <p:nvSpPr>
          <p:cNvPr id="61" name="矩形 15"/>
          <p:cNvSpPr>
            <a:spLocks noChangeArrowheads="1"/>
          </p:cNvSpPr>
          <p:nvPr/>
        </p:nvSpPr>
        <p:spPr bwMode="auto">
          <a:xfrm>
            <a:off x="717550" y="4160838"/>
            <a:ext cx="799941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作用四：</a:t>
            </a:r>
            <a:endParaRPr lang="en-US" altLang="zh-CN" sz="2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35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zh-CN" altLang="zh-CN" sz="2000" dirty="0">
                <a:ea typeface="宋体" pitchFamily="2" charset="-122"/>
              </a:rPr>
              <a:t>用于类层次结构中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基类</a:t>
            </a:r>
            <a:r>
              <a:rPr lang="zh-CN" altLang="zh-CN" sz="2000" dirty="0">
                <a:ea typeface="宋体" pitchFamily="2" charset="-122"/>
              </a:rPr>
              <a:t>和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子类</a:t>
            </a:r>
            <a:r>
              <a:rPr lang="zh-CN" altLang="zh-CN" sz="2000" dirty="0">
                <a:ea typeface="宋体" pitchFamily="2" charset="-122"/>
              </a:rPr>
              <a:t>之间指针或引用的转换，在进行上行转换（把子类的指针或引用转换成基类类型）是安全的，但是在进行下行转换（把基类指针或引用转换成子类类型）时，由于没有动态类型检查，是不安全的。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2048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049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49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0489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95363" y="1252538"/>
            <a:ext cx="164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static_cast&lt;&gt;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38800" y="3195638"/>
            <a:ext cx="2528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0000"/>
                </a:solidFill>
              </a:rPr>
              <a:t>注意：</a:t>
            </a:r>
            <a:r>
              <a:rPr lang="en-US" altLang="zh-CN"/>
              <a:t>static_cast&lt;&gt;</a:t>
            </a:r>
            <a:r>
              <a:rPr lang="zh-CN" altLang="zh-CN"/>
              <a:t>不能转换掉数据的</a:t>
            </a:r>
            <a:r>
              <a:rPr lang="en-US" altLang="zh-CN"/>
              <a:t>const</a:t>
            </a:r>
            <a:r>
              <a:rPr lang="zh-CN" altLang="zh-CN"/>
              <a:t>、</a:t>
            </a:r>
            <a:r>
              <a:rPr lang="en-US" altLang="zh-CN"/>
              <a:t>valitble</a:t>
            </a:r>
            <a:r>
              <a:rPr lang="zh-CN" altLang="zh-CN"/>
              <a:t>等特性。</a:t>
            </a:r>
          </a:p>
        </p:txBody>
      </p:sp>
      <p:sp>
        <p:nvSpPr>
          <p:cNvPr id="64" name="圆角矩形 63"/>
          <p:cNvSpPr>
            <a:spLocks noChangeArrowheads="1"/>
          </p:cNvSpPr>
          <p:nvPr/>
        </p:nvSpPr>
        <p:spPr bwMode="auto">
          <a:xfrm>
            <a:off x="5441950" y="3060700"/>
            <a:ext cx="2860675" cy="11652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1838325" y="1803400"/>
            <a:ext cx="5326063" cy="3652838"/>
            <a:chOff x="1952911" y="1932880"/>
            <a:chExt cx="5325872" cy="3652647"/>
          </a:xfrm>
        </p:grpSpPr>
        <p:sp>
          <p:nvSpPr>
            <p:cNvPr id="81" name="弧形 80"/>
            <p:cNvSpPr/>
            <p:nvPr/>
          </p:nvSpPr>
          <p:spPr bwMode="auto">
            <a:xfrm rot="5400000">
              <a:off x="3976912" y="3085334"/>
              <a:ext cx="1314381" cy="1314403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2" name="弧形 81"/>
            <p:cNvSpPr/>
            <p:nvPr/>
          </p:nvSpPr>
          <p:spPr bwMode="auto">
            <a:xfrm>
              <a:off x="4092784" y="3202814"/>
              <a:ext cx="1082636" cy="1085793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3" name="弧形 82"/>
            <p:cNvSpPr/>
            <p:nvPr/>
          </p:nvSpPr>
          <p:spPr bwMode="auto">
            <a:xfrm rot="16200000">
              <a:off x="4172165" y="3347261"/>
              <a:ext cx="900065" cy="823883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130" name="组合 3"/>
            <p:cNvGrpSpPr>
              <a:grpSpLocks/>
            </p:cNvGrpSpPr>
            <p:nvPr/>
          </p:nvGrpSpPr>
          <p:grpSpPr bwMode="auto">
            <a:xfrm>
              <a:off x="1952911" y="1932880"/>
              <a:ext cx="5325872" cy="3652647"/>
              <a:chOff x="1952910" y="1932879"/>
              <a:chExt cx="5325869" cy="3652644"/>
            </a:xfrm>
          </p:grpSpPr>
          <p:graphicFrame>
            <p:nvGraphicFramePr>
              <p:cNvPr id="3137" name="图表 2"/>
              <p:cNvGraphicFramePr>
                <a:graphicFrameLocks/>
              </p:cNvGraphicFramePr>
              <p:nvPr/>
            </p:nvGraphicFramePr>
            <p:xfrm>
              <a:off x="1902111" y="1882081"/>
              <a:ext cx="5427467" cy="3754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r:id="rId3" imgW="5432007" imgH="3749365" progId="Excel.Chart.8">
                      <p:embed/>
                    </p:oleObj>
                  </mc:Choice>
                  <mc:Fallback>
                    <p:oleObj r:id="rId3" imgW="5432007" imgH="3749365" progId="Excel.Char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2111" y="1882081"/>
                            <a:ext cx="5427467" cy="3754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" name="TextBox 88"/>
              <p:cNvSpPr txBox="1"/>
              <p:nvPr/>
            </p:nvSpPr>
            <p:spPr>
              <a:xfrm rot="19961020">
                <a:off x="3737195" y="2399579"/>
                <a:ext cx="1041362" cy="3698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 rot="1744680" flipH="1">
              <a:off x="4772210" y="2609120"/>
              <a:ext cx="1041363" cy="368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0800000" flipH="1" flipV="1">
              <a:off x="4329314" y="4802930"/>
              <a:ext cx="1041363" cy="368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4842904" flipH="1">
              <a:off x="5392112" y="3360759"/>
              <a:ext cx="792122" cy="3682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7042083" flipH="1">
              <a:off x="3071270" y="3227416"/>
              <a:ext cx="792122" cy="3682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3467254" flipH="1">
              <a:off x="3219691" y="4301306"/>
              <a:ext cx="792135" cy="368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7656461" flipH="1">
              <a:off x="5120660" y="4351308"/>
              <a:ext cx="792122" cy="3682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学习目标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25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2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48" name="组合 18"/>
          <p:cNvGrpSpPr>
            <a:grpSpLocks/>
          </p:cNvGrpSpPr>
          <p:nvPr/>
        </p:nvGrpSpPr>
        <p:grpSpPr bwMode="auto">
          <a:xfrm>
            <a:off x="981075" y="1241425"/>
            <a:ext cx="2938463" cy="1016000"/>
            <a:chOff x="660455" y="2497831"/>
            <a:chExt cx="2936996" cy="1015312"/>
          </a:xfrm>
        </p:grpSpPr>
        <p:sp>
          <p:nvSpPr>
            <p:cNvPr id="3118" name="矩形 5"/>
            <p:cNvSpPr>
              <a:spLocks noChangeArrowheads="1"/>
            </p:cNvSpPr>
            <p:nvPr/>
          </p:nvSpPr>
          <p:spPr bwMode="auto">
            <a:xfrm>
              <a:off x="1202524" y="2497831"/>
              <a:ext cx="2394927" cy="101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的发展史、特点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应用领域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19" name="组合 16"/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312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20" name="组合 15"/>
            <p:cNvGrpSpPr>
              <a:grpSpLocks/>
            </p:cNvGrpSpPr>
            <p:nvPr/>
          </p:nvGrpSpPr>
          <p:grpSpPr bwMode="auto">
            <a:xfrm>
              <a:off x="660455" y="2549881"/>
              <a:ext cx="474424" cy="522280"/>
              <a:chOff x="1345113" y="3723287"/>
              <a:chExt cx="474424" cy="522280"/>
            </a:xfrm>
          </p:grpSpPr>
          <p:sp>
            <p:nvSpPr>
              <p:cNvPr id="52" name="椭圆 51"/>
              <p:cNvSpPr/>
              <p:nvPr/>
            </p:nvSpPr>
            <p:spPr bwMode="auto">
              <a:xfrm>
                <a:off x="1345113" y="3752145"/>
                <a:ext cx="474426" cy="474340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400648" y="3723590"/>
                <a:ext cx="334795" cy="52193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368925" y="1035050"/>
            <a:ext cx="3444875" cy="1016000"/>
            <a:chOff x="6253149" y="2250536"/>
            <a:chExt cx="3444268" cy="1014140"/>
          </a:xfrm>
        </p:grpSpPr>
        <p:grpSp>
          <p:nvGrpSpPr>
            <p:cNvPr id="3111" name="组合 32"/>
            <p:cNvGrpSpPr>
              <a:grpSpLocks/>
            </p:cNvGrpSpPr>
            <p:nvPr/>
          </p:nvGrpSpPr>
          <p:grpSpPr bwMode="auto">
            <a:xfrm flipH="1">
              <a:off x="6253149" y="2871733"/>
              <a:ext cx="2633254" cy="338192"/>
              <a:chOff x="404956" y="2666394"/>
              <a:chExt cx="2633517" cy="338063"/>
            </a:xfrm>
          </p:grpSpPr>
          <p:cxnSp>
            <p:nvCxnSpPr>
              <p:cNvPr id="3116" name="直接连接符 33"/>
              <p:cNvCxnSpPr>
                <a:cxnSpLocks noChangeShapeType="1"/>
              </p:cNvCxnSpPr>
              <p:nvPr/>
            </p:nvCxnSpPr>
            <p:spPr bwMode="auto">
              <a:xfrm>
                <a:off x="404956" y="2666394"/>
                <a:ext cx="498910" cy="33806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7" name="直接连接符 34"/>
              <p:cNvCxnSpPr>
                <a:cxnSpLocks noChangeShapeType="1"/>
              </p:cNvCxnSpPr>
              <p:nvPr/>
            </p:nvCxnSpPr>
            <p:spPr bwMode="auto">
              <a:xfrm>
                <a:off x="903866" y="3004457"/>
                <a:ext cx="213460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12" name="组合 35"/>
            <p:cNvGrpSpPr>
              <a:grpSpLocks/>
            </p:cNvGrpSpPr>
            <p:nvPr/>
          </p:nvGrpSpPr>
          <p:grpSpPr bwMode="auto">
            <a:xfrm>
              <a:off x="8724500" y="2367667"/>
              <a:ext cx="472990" cy="523089"/>
              <a:chOff x="1735114" y="3788117"/>
              <a:chExt cx="474330" cy="523544"/>
            </a:xfrm>
          </p:grpSpPr>
          <p:sp>
            <p:nvSpPr>
              <p:cNvPr id="68" name="椭圆 67"/>
              <p:cNvSpPr/>
              <p:nvPr/>
            </p:nvSpPr>
            <p:spPr bwMode="auto">
              <a:xfrm>
                <a:off x="1735065" y="3816793"/>
                <a:ext cx="474332" cy="475792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797141" y="3788246"/>
                <a:ext cx="335853" cy="5233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13" name="矩形 46"/>
            <p:cNvSpPr>
              <a:spLocks noChangeArrowheads="1"/>
            </p:cNvSpPr>
            <p:nvPr/>
          </p:nvSpPr>
          <p:spPr bwMode="auto">
            <a:xfrm>
              <a:off x="6272807" y="2250536"/>
              <a:ext cx="3424610" cy="1014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bool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类型、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3600"/>
                </a:lnSpc>
              </a:pP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引用的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5270500" y="4587875"/>
            <a:ext cx="4002088" cy="1104900"/>
            <a:chOff x="4695792" y="4225925"/>
            <a:chExt cx="4000533" cy="1104900"/>
          </a:xfrm>
        </p:grpSpPr>
        <p:sp>
          <p:nvSpPr>
            <p:cNvPr id="3104" name="矩形 51"/>
            <p:cNvSpPr>
              <a:spLocks noChangeArrowheads="1"/>
            </p:cNvSpPr>
            <p:nvPr/>
          </p:nvSpPr>
          <p:spPr bwMode="auto">
            <a:xfrm>
              <a:off x="4695792" y="4256780"/>
              <a:ext cx="3368600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charset="-122"/>
                </a:rPr>
                <a:t>理解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默认参数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charset="-122"/>
                </a:rPr>
                <a:t>与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内联函数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grpSp>
          <p:nvGrpSpPr>
            <p:cNvPr id="3105" name="组合 38"/>
            <p:cNvGrpSpPr>
              <a:grpSpLocks/>
            </p:cNvGrpSpPr>
            <p:nvPr/>
          </p:nvGrpSpPr>
          <p:grpSpPr bwMode="auto">
            <a:xfrm rot="10800000">
              <a:off x="5260917" y="4225925"/>
              <a:ext cx="3170296" cy="652463"/>
              <a:chOff x="860198" y="2352244"/>
              <a:chExt cx="3170625" cy="652213"/>
            </a:xfrm>
          </p:grpSpPr>
          <p:cxnSp>
            <p:nvCxnSpPr>
              <p:cNvPr id="310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9" y="2992727"/>
                <a:ext cx="2807884" cy="1173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06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6" name="椭圆 75"/>
              <p:cNvSpPr/>
              <p:nvPr/>
            </p:nvSpPr>
            <p:spPr bwMode="auto">
              <a:xfrm>
                <a:off x="1232465" y="3558997"/>
                <a:ext cx="474231" cy="474070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05668" y="3533629"/>
                <a:ext cx="335781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5507038" y="2762250"/>
            <a:ext cx="3816350" cy="842963"/>
            <a:chOff x="4779650" y="2367724"/>
            <a:chExt cx="3817137" cy="842201"/>
          </a:xfrm>
        </p:grpSpPr>
        <p:grpSp>
          <p:nvGrpSpPr>
            <p:cNvPr id="3097" name="组合 32"/>
            <p:cNvGrpSpPr>
              <a:grpSpLocks/>
            </p:cNvGrpSpPr>
            <p:nvPr/>
          </p:nvGrpSpPr>
          <p:grpSpPr bwMode="auto">
            <a:xfrm flipH="1">
              <a:off x="5365245" y="2557463"/>
              <a:ext cx="3065968" cy="652462"/>
              <a:chOff x="860198" y="2352244"/>
              <a:chExt cx="3066286" cy="652213"/>
            </a:xfrm>
          </p:grpSpPr>
          <p:cxnSp>
            <p:nvCxnSpPr>
              <p:cNvPr id="3102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3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7" y="3004457"/>
                <a:ext cx="270354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98" name="组合 35"/>
            <p:cNvGrpSpPr>
              <a:grpSpLocks/>
            </p:cNvGrpSpPr>
            <p:nvPr/>
          </p:nvGrpSpPr>
          <p:grpSpPr bwMode="auto">
            <a:xfrm>
              <a:off x="8123712" y="2367724"/>
              <a:ext cx="473075" cy="523264"/>
              <a:chOff x="1132643" y="3788173"/>
              <a:chExt cx="474415" cy="523719"/>
            </a:xfrm>
          </p:grpSpPr>
          <p:sp>
            <p:nvSpPr>
              <p:cNvPr id="61" name="椭圆 60"/>
              <p:cNvSpPr/>
              <p:nvPr/>
            </p:nvSpPr>
            <p:spPr bwMode="auto">
              <a:xfrm>
                <a:off x="1132545" y="3816747"/>
                <a:ext cx="474513" cy="476234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94645" y="3788173"/>
                <a:ext cx="335981" cy="52385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99" name="矩形 46"/>
            <p:cNvSpPr>
              <a:spLocks noChangeArrowheads="1"/>
            </p:cNvSpPr>
            <p:nvPr/>
          </p:nvSpPr>
          <p:spPr bwMode="auto">
            <a:xfrm>
              <a:off x="4779650" y="2608990"/>
              <a:ext cx="3424610" cy="55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new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delete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18"/>
          <p:cNvGrpSpPr>
            <a:grpSpLocks/>
          </p:cNvGrpSpPr>
          <p:nvPr/>
        </p:nvGrpSpPr>
        <p:grpSpPr bwMode="auto">
          <a:xfrm>
            <a:off x="142875" y="3251200"/>
            <a:ext cx="2813050" cy="733425"/>
            <a:chOff x="630231" y="2763837"/>
            <a:chExt cx="2811446" cy="734096"/>
          </a:xfrm>
        </p:grpSpPr>
        <p:sp>
          <p:nvSpPr>
            <p:cNvPr id="3090" name="矩形 5"/>
            <p:cNvSpPr>
              <a:spLocks noChangeArrowheads="1"/>
            </p:cNvSpPr>
            <p:nvPr/>
          </p:nvSpPr>
          <p:spPr bwMode="auto">
            <a:xfrm>
              <a:off x="1046750" y="2951258"/>
              <a:ext cx="2394927" cy="49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程序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编写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91" name="组合 16"/>
            <p:cNvGrpSpPr>
              <a:grpSpLocks/>
            </p:cNvGrpSpPr>
            <p:nvPr/>
          </p:nvGrpSpPr>
          <p:grpSpPr bwMode="auto">
            <a:xfrm>
              <a:off x="679436" y="3024977"/>
              <a:ext cx="2359038" cy="472956"/>
              <a:chOff x="679436" y="2531501"/>
              <a:chExt cx="2359038" cy="472956"/>
            </a:xfrm>
          </p:grpSpPr>
          <p:cxnSp>
            <p:nvCxnSpPr>
              <p:cNvPr id="3095" name="直接连接符 7"/>
              <p:cNvCxnSpPr>
                <a:cxnSpLocks noChangeShapeType="1"/>
              </p:cNvCxnSpPr>
              <p:nvPr/>
            </p:nvCxnSpPr>
            <p:spPr bwMode="auto">
              <a:xfrm>
                <a:off x="679436" y="2531501"/>
                <a:ext cx="313264" cy="472956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6" name="直接连接符 10"/>
              <p:cNvCxnSpPr>
                <a:cxnSpLocks noChangeShapeType="1"/>
              </p:cNvCxnSpPr>
              <p:nvPr/>
            </p:nvCxnSpPr>
            <p:spPr bwMode="auto">
              <a:xfrm>
                <a:off x="975979" y="3004457"/>
                <a:ext cx="2062495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92" name="组合 15"/>
            <p:cNvGrpSpPr>
              <a:grpSpLocks/>
            </p:cNvGrpSpPr>
            <p:nvPr/>
          </p:nvGrpSpPr>
          <p:grpSpPr bwMode="auto">
            <a:xfrm>
              <a:off x="630231" y="2763837"/>
              <a:ext cx="474424" cy="522280"/>
              <a:chOff x="1314889" y="3937243"/>
              <a:chExt cx="474424" cy="522280"/>
            </a:xfrm>
          </p:grpSpPr>
          <p:sp>
            <p:nvSpPr>
              <p:cNvPr id="73" name="椭圆 72"/>
              <p:cNvSpPr/>
              <p:nvPr/>
            </p:nvSpPr>
            <p:spPr bwMode="auto">
              <a:xfrm>
                <a:off x="1314889" y="3965844"/>
                <a:ext cx="474392" cy="475097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0420" y="3937243"/>
                <a:ext cx="334771" cy="522765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" name="组合 18"/>
          <p:cNvGrpSpPr>
            <a:grpSpLocks/>
          </p:cNvGrpSpPr>
          <p:nvPr/>
        </p:nvGrpSpPr>
        <p:grpSpPr bwMode="auto">
          <a:xfrm>
            <a:off x="1238250" y="4818063"/>
            <a:ext cx="2859088" cy="779462"/>
            <a:chOff x="660455" y="2549881"/>
            <a:chExt cx="2858012" cy="778717"/>
          </a:xfrm>
        </p:grpSpPr>
        <p:sp>
          <p:nvSpPr>
            <p:cNvPr id="3083" name="矩形 5"/>
            <p:cNvSpPr>
              <a:spLocks noChangeArrowheads="1"/>
            </p:cNvSpPr>
            <p:nvPr/>
          </p:nvSpPr>
          <p:spPr bwMode="auto">
            <a:xfrm>
              <a:off x="1123540" y="2762358"/>
              <a:ext cx="2394927" cy="55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-4572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重载函数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84" name="组合 16"/>
            <p:cNvGrpSpPr>
              <a:grpSpLocks/>
            </p:cNvGrpSpPr>
            <p:nvPr/>
          </p:nvGrpSpPr>
          <p:grpSpPr bwMode="auto">
            <a:xfrm>
              <a:off x="837632" y="2676385"/>
              <a:ext cx="2625384" cy="652213"/>
              <a:chOff x="837632" y="2182909"/>
              <a:chExt cx="2625384" cy="652213"/>
            </a:xfrm>
          </p:grpSpPr>
          <p:cxnSp>
            <p:nvCxnSpPr>
              <p:cNvPr id="3088" name="直接连接符 7"/>
              <p:cNvCxnSpPr>
                <a:cxnSpLocks noChangeShapeType="1"/>
              </p:cNvCxnSpPr>
              <p:nvPr/>
            </p:nvCxnSpPr>
            <p:spPr bwMode="auto">
              <a:xfrm>
                <a:off x="837632" y="2182909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89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00373" y="2835122"/>
                <a:ext cx="2262643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85" name="组合 15"/>
            <p:cNvGrpSpPr>
              <a:grpSpLocks/>
            </p:cNvGrpSpPr>
            <p:nvPr/>
          </p:nvGrpSpPr>
          <p:grpSpPr bwMode="auto">
            <a:xfrm>
              <a:off x="660455" y="2549881"/>
              <a:ext cx="474424" cy="522280"/>
              <a:chOff x="1345113" y="3723287"/>
              <a:chExt cx="474424" cy="522280"/>
            </a:xfrm>
          </p:grpSpPr>
          <p:sp>
            <p:nvSpPr>
              <p:cNvPr id="90" name="椭圆 89"/>
              <p:cNvSpPr/>
              <p:nvPr/>
            </p:nvSpPr>
            <p:spPr bwMode="auto">
              <a:xfrm>
                <a:off x="1345113" y="3751835"/>
                <a:ext cx="474484" cy="474208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00655" y="3723287"/>
                <a:ext cx="334836" cy="52178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152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2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1507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508000" y="1587500"/>
            <a:ext cx="8137525" cy="4900613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 bwMode="auto">
          <a:xfrm>
            <a:off x="687388" y="1208088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5366" name="矩形 15"/>
          <p:cNvSpPr>
            <a:spLocks noChangeArrowheads="1"/>
          </p:cNvSpPr>
          <p:nvPr/>
        </p:nvSpPr>
        <p:spPr bwMode="auto">
          <a:xfrm>
            <a:off x="717550" y="1906588"/>
            <a:ext cx="77565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en-US" altLang="zh-CN" sz="2000" dirty="0" err="1">
                <a:ea typeface="宋体" pitchFamily="2" charset="-122"/>
              </a:rPr>
              <a:t>const_cast</a:t>
            </a:r>
            <a:r>
              <a:rPr lang="en-US" altLang="zh-CN" sz="2000" dirty="0">
                <a:ea typeface="宋体" pitchFamily="2" charset="-122"/>
              </a:rPr>
              <a:t>&lt;&gt;</a:t>
            </a:r>
            <a:r>
              <a:rPr lang="zh-CN" altLang="zh-CN" sz="2000" dirty="0">
                <a:ea typeface="宋体" pitchFamily="2" charset="-122"/>
              </a:rPr>
              <a:t>在进行类型转换时用来修改类型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4"/>
                </a:solidFill>
                <a:ea typeface="宋体" pitchFamily="2" charset="-122"/>
              </a:rPr>
              <a:t>const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或</a:t>
            </a:r>
            <a:r>
              <a:rPr lang="en-US" altLang="zh-CN" sz="2000" dirty="0">
                <a:solidFill>
                  <a:schemeClr val="accent4"/>
                </a:solidFill>
                <a:ea typeface="宋体" pitchFamily="2" charset="-122"/>
              </a:rPr>
              <a:t>volatile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属性</a:t>
            </a:r>
            <a:r>
              <a:rPr lang="zh-CN" altLang="zh-CN" sz="2000" dirty="0">
                <a:ea typeface="宋体" pitchFamily="2" charset="-122"/>
              </a:rPr>
              <a:t>，除了将</a:t>
            </a:r>
            <a:r>
              <a:rPr lang="en-US" altLang="zh-CN" sz="2000" dirty="0" err="1">
                <a:ea typeface="宋体" pitchFamily="2" charset="-122"/>
              </a:rPr>
              <a:t>const</a:t>
            </a:r>
            <a:r>
              <a:rPr lang="zh-CN" altLang="zh-CN" sz="2000" dirty="0">
                <a:ea typeface="宋体" pitchFamily="2" charset="-122"/>
              </a:rPr>
              <a:t>或</a:t>
            </a:r>
            <a:r>
              <a:rPr lang="en-US" altLang="zh-CN" sz="2000" dirty="0">
                <a:ea typeface="宋体" pitchFamily="2" charset="-122"/>
              </a:rPr>
              <a:t>volatile</a:t>
            </a:r>
            <a:r>
              <a:rPr lang="zh-CN" altLang="zh-CN" sz="2000" dirty="0">
                <a:ea typeface="宋体" pitchFamily="2" charset="-122"/>
              </a:rPr>
              <a:t>属性去除之外，原来的数据和数据类型都是不变的。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68375" y="126365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const_cast&lt;&gt;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5" name="剪去对角的矩形 3"/>
          <p:cNvSpPr>
            <a:spLocks/>
          </p:cNvSpPr>
          <p:nvPr/>
        </p:nvSpPr>
        <p:spPr bwMode="auto">
          <a:xfrm>
            <a:off x="1120775" y="3652838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1513" name="矩形 1"/>
          <p:cNvSpPr>
            <a:spLocks noChangeArrowheads="1"/>
          </p:cNvSpPr>
          <p:nvPr/>
        </p:nvSpPr>
        <p:spPr bwMode="auto">
          <a:xfrm>
            <a:off x="1033463" y="4592638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1514" name="直线连接符 9"/>
          <p:cNvCxnSpPr>
            <a:cxnSpLocks noChangeShapeType="1"/>
          </p:cNvCxnSpPr>
          <p:nvPr/>
        </p:nvCxnSpPr>
        <p:spPr bwMode="auto">
          <a:xfrm>
            <a:off x="1054100" y="4403725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515" name="组合 18"/>
          <p:cNvGrpSpPr>
            <a:grpSpLocks/>
          </p:cNvGrpSpPr>
          <p:nvPr/>
        </p:nvGrpSpPr>
        <p:grpSpPr bwMode="auto">
          <a:xfrm>
            <a:off x="5894388" y="4635500"/>
            <a:ext cx="2085975" cy="403225"/>
            <a:chOff x="6356350" y="4670298"/>
            <a:chExt cx="2085975" cy="403039"/>
          </a:xfrm>
        </p:grpSpPr>
        <p:grpSp>
          <p:nvGrpSpPr>
            <p:cNvPr id="21516" name="组合 15"/>
            <p:cNvGrpSpPr>
              <a:grpSpLocks/>
            </p:cNvGrpSpPr>
            <p:nvPr/>
          </p:nvGrpSpPr>
          <p:grpSpPr bwMode="auto">
            <a:xfrm>
              <a:off x="6356350" y="4728496"/>
              <a:ext cx="2085975" cy="344841"/>
              <a:chOff x="2225739" y="5060870"/>
              <a:chExt cx="2478788" cy="410818"/>
            </a:xfrm>
          </p:grpSpPr>
          <p:sp>
            <p:nvSpPr>
              <p:cNvPr id="21518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519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5" name="半闭框 34"/>
              <p:cNvSpPr/>
              <p:nvPr/>
            </p:nvSpPr>
            <p:spPr bwMode="auto">
              <a:xfrm>
                <a:off x="2225739" y="5069042"/>
                <a:ext cx="107527" cy="136106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半闭框 35"/>
              <p:cNvSpPr/>
              <p:nvPr/>
            </p:nvSpPr>
            <p:spPr bwMode="auto">
              <a:xfrm flipH="1" flipV="1">
                <a:off x="4596999" y="5337473"/>
                <a:ext cx="107528" cy="13421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1522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1517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508000" y="3451225"/>
            <a:ext cx="8137525" cy="2667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5203825"/>
            <a:ext cx="8040688" cy="6223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254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4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2533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08000" y="1587500"/>
            <a:ext cx="8137525" cy="137318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687388" y="1208088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6392" name="矩形 15"/>
          <p:cNvSpPr>
            <a:spLocks noChangeArrowheads="1"/>
          </p:cNvSpPr>
          <p:nvPr/>
        </p:nvSpPr>
        <p:spPr bwMode="auto">
          <a:xfrm>
            <a:off x="717550" y="1863725"/>
            <a:ext cx="77565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zh-CN" sz="2000" dirty="0">
                <a:ea typeface="宋体" pitchFamily="2" charset="-122"/>
              </a:rPr>
              <a:t>用于运行时检查类型转换是否安全，但只在多态类型时合法，即该类型至少具有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一个虚拟方法</a:t>
            </a:r>
            <a:r>
              <a:rPr lang="zh-CN" altLang="zh-CN" sz="2000" dirty="0">
                <a:ea typeface="宋体" pitchFamily="2" charset="-122"/>
              </a:rPr>
              <a:t>。</a:t>
            </a:r>
          </a:p>
        </p:txBody>
      </p:sp>
      <p:sp>
        <p:nvSpPr>
          <p:cNvPr id="23" name="任意多边形 22"/>
          <p:cNvSpPr/>
          <p:nvPr/>
        </p:nvSpPr>
        <p:spPr bwMode="auto">
          <a:xfrm>
            <a:off x="687388" y="3071813"/>
            <a:ext cx="2198687" cy="468312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6394" name="矩形 15"/>
          <p:cNvSpPr>
            <a:spLocks noChangeArrowheads="1"/>
          </p:cNvSpPr>
          <p:nvPr/>
        </p:nvSpPr>
        <p:spPr bwMode="auto">
          <a:xfrm>
            <a:off x="717550" y="3759200"/>
            <a:ext cx="775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zh-CN" altLang="zh-CN" sz="2000" dirty="0">
                <a:ea typeface="宋体" pitchFamily="2" charset="-122"/>
              </a:rPr>
              <a:t>通常为操作数的位模式提供较低层的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重新解释</a:t>
            </a:r>
            <a:r>
              <a:rPr lang="zh-CN" altLang="zh-CN" sz="2000" dirty="0">
                <a:ea typeface="宋体" pitchFamily="2" charset="-122"/>
              </a:rPr>
              <a:t>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96925" y="1265238"/>
            <a:ext cx="1979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dynamic_cast&lt;&gt;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17550" y="3132138"/>
            <a:ext cx="219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reinterpret_cast&lt;&gt;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6397" name="矩形 2"/>
          <p:cNvSpPr>
            <a:spLocks noChangeArrowheads="1"/>
          </p:cNvSpPr>
          <p:nvPr/>
        </p:nvSpPr>
        <p:spPr bwMode="auto">
          <a:xfrm>
            <a:off x="749300" y="4376738"/>
            <a:ext cx="7519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reinterpret_cast</a:t>
            </a:r>
            <a:r>
              <a:rPr lang="zh-CN" altLang="zh-CN" dirty="0">
                <a:ea typeface="宋体" pitchFamily="2" charset="-122"/>
              </a:rPr>
              <a:t>要转换的</a:t>
            </a:r>
            <a:r>
              <a:rPr lang="en-US" altLang="zh-CN" dirty="0" err="1">
                <a:ea typeface="宋体" pitchFamily="2" charset="-122"/>
              </a:rPr>
              <a:t>new_type</a:t>
            </a:r>
            <a:r>
              <a:rPr lang="zh-CN" altLang="zh-CN" dirty="0">
                <a:ea typeface="宋体" pitchFamily="2" charset="-122"/>
              </a:rPr>
              <a:t>类型必须是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指针类型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引用</a:t>
            </a:r>
            <a:r>
              <a:rPr lang="zh-CN" altLang="zh-CN" dirty="0">
                <a:ea typeface="宋体" pitchFamily="2" charset="-122"/>
              </a:rPr>
              <a:t>或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算术类型</a:t>
            </a:r>
            <a:r>
              <a:rPr lang="zh-CN" altLang="zh-CN" dirty="0">
                <a:ea typeface="宋体" pitchFamily="2" charset="-122"/>
              </a:rPr>
              <a:t>，例如下面的代码：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9200" y="51736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char c = 'a';</a:t>
            </a:r>
            <a:endParaRPr lang="zh-CN" altLang="zh-CN"/>
          </a:p>
          <a:p>
            <a:pPr eaLnBrk="1" hangingPunct="1"/>
            <a:r>
              <a:rPr lang="en-US" altLang="zh-CN"/>
              <a:t>int d = reinterpret_cast&lt;int&amp;&gt;(ch);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2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182813"/>
            <a:ext cx="8137525" cy="41751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1975" y="3386138"/>
            <a:ext cx="8040688" cy="14382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3556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356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6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3557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3558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565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48285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中的字符串——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string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80340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17550" y="2459038"/>
            <a:ext cx="7756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5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ea typeface="宋体" pitchFamily="2" charset="-122"/>
              </a:rPr>
              <a:t>string</a:t>
            </a:r>
            <a:r>
              <a:rPr lang="zh-CN" altLang="zh-CN" sz="2000" dirty="0">
                <a:ea typeface="宋体" pitchFamily="2" charset="-122"/>
              </a:rPr>
              <a:t>是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标准库</a:t>
            </a:r>
            <a:r>
              <a:rPr lang="zh-CN" altLang="zh-CN" sz="2000" dirty="0">
                <a:ea typeface="宋体" pitchFamily="2" charset="-122"/>
              </a:rPr>
              <a:t>的一个类，但是我们尽可以把它当作</a:t>
            </a:r>
            <a:r>
              <a:rPr lang="en-US" altLang="zh-CN" sz="2000" dirty="0">
                <a:ea typeface="宋体" pitchFamily="2" charset="-122"/>
              </a:rPr>
              <a:t>C++</a:t>
            </a:r>
            <a:r>
              <a:rPr lang="zh-CN" altLang="zh-CN" sz="2000" dirty="0">
                <a:ea typeface="宋体" pitchFamily="2" charset="-122"/>
              </a:rPr>
              <a:t>的一个基本数据类型来用，用</a:t>
            </a:r>
            <a:r>
              <a:rPr lang="en-US" altLang="zh-CN" sz="2000" dirty="0">
                <a:ea typeface="宋体" pitchFamily="2" charset="-122"/>
              </a:rPr>
              <a:t>string</a:t>
            </a:r>
            <a:r>
              <a:rPr lang="zh-CN" altLang="zh-CN" sz="2000" dirty="0">
                <a:ea typeface="宋体" pitchFamily="2" charset="-122"/>
              </a:rPr>
              <a:t>来定义字符串有如下几种方式：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7863" y="1860550"/>
            <a:ext cx="221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用</a:t>
            </a:r>
            <a:r>
              <a:rPr lang="en-US" altLang="zh-CN" b="1">
                <a:solidFill>
                  <a:schemeClr val="bg1"/>
                </a:solidFill>
              </a:rPr>
              <a:t>string</a:t>
            </a:r>
            <a:r>
              <a:rPr lang="zh-CN" altLang="zh-CN" b="1">
                <a:solidFill>
                  <a:schemeClr val="bg1"/>
                </a:solidFill>
              </a:rPr>
              <a:t>定义字符串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9663" y="335756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string s1;</a:t>
            </a:r>
            <a:endParaRPr lang="zh-CN" altLang="zh-CN"/>
          </a:p>
          <a:p>
            <a:pPr eaLnBrk="1" hangingPunct="1"/>
            <a:r>
              <a:rPr lang="en-US" altLang="zh-CN"/>
              <a:t>s1 = "hello C++"; </a:t>
            </a:r>
            <a:endParaRPr lang="zh-CN" altLang="zh-CN"/>
          </a:p>
          <a:p>
            <a:pPr eaLnBrk="1" hangingPunct="1"/>
            <a:r>
              <a:rPr lang="en-US" altLang="zh-CN"/>
              <a:t>string s2 = "hello C++";</a:t>
            </a:r>
            <a:endParaRPr lang="zh-CN" altLang="zh-CN"/>
          </a:p>
          <a:p>
            <a:pPr eaLnBrk="1" hangingPunct="1"/>
            <a:r>
              <a:rPr lang="en-US" altLang="zh-CN"/>
              <a:t>string s3("hello C++");</a:t>
            </a:r>
            <a:endParaRPr lang="zh-CN" altLang="zh-CN"/>
          </a:p>
          <a:p>
            <a:pPr eaLnBrk="1" hangingPunct="1"/>
            <a:r>
              <a:rPr lang="en-US" altLang="zh-CN"/>
              <a:t>string s4(6, 'a');</a:t>
            </a:r>
            <a:endParaRPr lang="zh-CN" altLang="zh-CN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200" y="4987925"/>
            <a:ext cx="744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第一种</a:t>
            </a:r>
            <a:r>
              <a:rPr lang="zh-CN" altLang="zh-CN" dirty="0">
                <a:ea typeface="宋体" pitchFamily="2" charset="-122"/>
              </a:rPr>
              <a:t>方式定义字符串变量，再为字符串变量赋值；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第二种</a:t>
            </a:r>
            <a:r>
              <a:rPr lang="zh-CN" altLang="zh-CN" dirty="0">
                <a:ea typeface="宋体" pitchFamily="2" charset="-122"/>
              </a:rPr>
              <a:t>方式用“</a:t>
            </a:r>
            <a:r>
              <a:rPr lang="en-US" altLang="zh-CN" dirty="0">
                <a:ea typeface="宋体" pitchFamily="2" charset="-122"/>
              </a:rPr>
              <a:t>=</a:t>
            </a:r>
            <a:r>
              <a:rPr lang="zh-CN" altLang="zh-CN" dirty="0">
                <a:ea typeface="宋体" pitchFamily="2" charset="-122"/>
              </a:rPr>
              <a:t>”号为字符串变量赋值，这种方式与普通变量的定义相同；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第三种</a:t>
            </a:r>
            <a:r>
              <a:rPr lang="zh-CN" altLang="zh-CN" dirty="0">
                <a:ea typeface="宋体" pitchFamily="2" charset="-122"/>
              </a:rPr>
              <a:t>方式是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用字符串变量赋值；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第四种</a:t>
            </a:r>
            <a:r>
              <a:rPr lang="zh-CN" altLang="zh-CN" dirty="0">
                <a:ea typeface="宋体" pitchFamily="2" charset="-122"/>
              </a:rPr>
              <a:t>方式有两个参数，它表示用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zh-CN" dirty="0">
                <a:ea typeface="宋体" pitchFamily="2" charset="-122"/>
              </a:rPr>
              <a:t>个字符</a:t>
            </a:r>
            <a:r>
              <a:rPr lang="en-US" altLang="zh-CN" dirty="0">
                <a:ea typeface="宋体" pitchFamily="2" charset="-122"/>
              </a:rPr>
              <a:t>’a’</a:t>
            </a:r>
            <a:r>
              <a:rPr lang="zh-CN" altLang="zh-CN" dirty="0">
                <a:ea typeface="宋体" pitchFamily="2" charset="-122"/>
              </a:rPr>
              <a:t>去初始化</a:t>
            </a:r>
            <a:r>
              <a:rPr lang="en-US" altLang="zh-CN" dirty="0">
                <a:ea typeface="宋体" pitchFamily="2" charset="-122"/>
              </a:rPr>
              <a:t>s4</a:t>
            </a:r>
            <a:r>
              <a:rPr lang="zh-CN" altLang="zh-CN" dirty="0">
                <a:ea typeface="宋体" pitchFamily="2" charset="-122"/>
              </a:rPr>
              <a:t>，初始化后</a:t>
            </a:r>
            <a:r>
              <a:rPr lang="en-US" altLang="zh-CN" dirty="0">
                <a:ea typeface="宋体" pitchFamily="2" charset="-122"/>
              </a:rPr>
              <a:t>s4</a:t>
            </a:r>
            <a:r>
              <a:rPr lang="zh-CN" altLang="zh-CN" dirty="0">
                <a:ea typeface="宋体" pitchFamily="2" charset="-122"/>
              </a:rPr>
              <a:t>的值为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en-US" altLang="zh-CN" dirty="0" err="1">
                <a:ea typeface="宋体" pitchFamily="2" charset="-122"/>
              </a:rPr>
              <a:t>aaaaaa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zh-CN" dirty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182813"/>
            <a:ext cx="8137525" cy="2032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461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61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4580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4581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610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48285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中的字符串——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string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803400"/>
            <a:ext cx="3025775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33425" y="186055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用</a:t>
            </a:r>
            <a:r>
              <a:rPr lang="en-US" altLang="zh-CN" b="1">
                <a:solidFill>
                  <a:schemeClr val="bg1"/>
                </a:solidFill>
              </a:rPr>
              <a:t>[]</a:t>
            </a:r>
            <a:r>
              <a:rPr lang="zh-CN" altLang="zh-CN" b="1">
                <a:solidFill>
                  <a:schemeClr val="bg1"/>
                </a:solidFill>
              </a:rPr>
              <a:t>来访问字符串中的字符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6" name="剪去对角的矩形 3"/>
          <p:cNvSpPr>
            <a:spLocks/>
          </p:cNvSpPr>
          <p:nvPr/>
        </p:nvSpPr>
        <p:spPr bwMode="auto">
          <a:xfrm>
            <a:off x="6492875" y="2347913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4585" name="矩形 1"/>
          <p:cNvSpPr>
            <a:spLocks noChangeArrowheads="1"/>
          </p:cNvSpPr>
          <p:nvPr/>
        </p:nvSpPr>
        <p:spPr bwMode="auto">
          <a:xfrm>
            <a:off x="1033463" y="3298825"/>
            <a:ext cx="6673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4586" name="直线连接符 9"/>
          <p:cNvCxnSpPr>
            <a:cxnSpLocks noChangeShapeType="1"/>
          </p:cNvCxnSpPr>
          <p:nvPr/>
        </p:nvCxnSpPr>
        <p:spPr bwMode="auto">
          <a:xfrm>
            <a:off x="1054100" y="2954338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587" name="组合 18"/>
          <p:cNvGrpSpPr>
            <a:grpSpLocks/>
          </p:cNvGrpSpPr>
          <p:nvPr/>
        </p:nvGrpSpPr>
        <p:grpSpPr bwMode="auto">
          <a:xfrm>
            <a:off x="5894388" y="3341688"/>
            <a:ext cx="2085975" cy="403225"/>
            <a:chOff x="6356350" y="4670298"/>
            <a:chExt cx="2085975" cy="403039"/>
          </a:xfrm>
        </p:grpSpPr>
        <p:grpSp>
          <p:nvGrpSpPr>
            <p:cNvPr id="24602" name="组合 15"/>
            <p:cNvGrpSpPr>
              <a:grpSpLocks/>
            </p:cNvGrpSpPr>
            <p:nvPr/>
          </p:nvGrpSpPr>
          <p:grpSpPr bwMode="auto">
            <a:xfrm>
              <a:off x="6356350" y="4728496"/>
              <a:ext cx="2085975" cy="344841"/>
              <a:chOff x="2225739" y="5060870"/>
              <a:chExt cx="2478788" cy="410818"/>
            </a:xfrm>
          </p:grpSpPr>
          <p:sp>
            <p:nvSpPr>
              <p:cNvPr id="24604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605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34" name="半闭框 33"/>
              <p:cNvSpPr/>
              <p:nvPr/>
            </p:nvSpPr>
            <p:spPr bwMode="auto">
              <a:xfrm>
                <a:off x="2225739" y="5069041"/>
                <a:ext cx="107527" cy="136106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" name="半闭框 34"/>
              <p:cNvSpPr/>
              <p:nvPr/>
            </p:nvSpPr>
            <p:spPr bwMode="auto">
              <a:xfrm flipH="1" flipV="1">
                <a:off x="4596999" y="5337472"/>
                <a:ext cx="107528" cy="134216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4608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4603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矩形 36"/>
          <p:cNvSpPr/>
          <p:nvPr/>
        </p:nvSpPr>
        <p:spPr bwMode="auto">
          <a:xfrm>
            <a:off x="508000" y="4724400"/>
            <a:ext cx="8137525" cy="2032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任意多边形 37"/>
          <p:cNvSpPr/>
          <p:nvPr/>
        </p:nvSpPr>
        <p:spPr bwMode="auto">
          <a:xfrm>
            <a:off x="687388" y="4344988"/>
            <a:ext cx="41640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33425" y="4402138"/>
            <a:ext cx="4037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直接用“</a:t>
            </a:r>
            <a:r>
              <a:rPr lang="en-US" altLang="zh-CN" b="1">
                <a:solidFill>
                  <a:schemeClr val="bg1"/>
                </a:solidFill>
              </a:rPr>
              <a:t>+</a:t>
            </a:r>
            <a:r>
              <a:rPr lang="zh-CN" altLang="zh-CN" b="1">
                <a:solidFill>
                  <a:schemeClr val="bg1"/>
                </a:solidFill>
              </a:rPr>
              <a:t>”运算符将两个字符串连接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0" name="剪去对角的矩形 3"/>
          <p:cNvSpPr>
            <a:spLocks/>
          </p:cNvSpPr>
          <p:nvPr/>
        </p:nvSpPr>
        <p:spPr bwMode="auto">
          <a:xfrm>
            <a:off x="6492875" y="4889500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4592" name="矩形 1"/>
          <p:cNvSpPr>
            <a:spLocks noChangeArrowheads="1"/>
          </p:cNvSpPr>
          <p:nvPr/>
        </p:nvSpPr>
        <p:spPr bwMode="auto">
          <a:xfrm>
            <a:off x="1033463" y="5840413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4593" name="直线连接符 9"/>
          <p:cNvCxnSpPr>
            <a:cxnSpLocks noChangeShapeType="1"/>
          </p:cNvCxnSpPr>
          <p:nvPr/>
        </p:nvCxnSpPr>
        <p:spPr bwMode="auto">
          <a:xfrm>
            <a:off x="1054100" y="5484813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594" name="组合 18"/>
          <p:cNvGrpSpPr>
            <a:grpSpLocks/>
          </p:cNvGrpSpPr>
          <p:nvPr/>
        </p:nvGrpSpPr>
        <p:grpSpPr bwMode="auto">
          <a:xfrm>
            <a:off x="5894388" y="5883275"/>
            <a:ext cx="2085975" cy="403225"/>
            <a:chOff x="6356350" y="4670298"/>
            <a:chExt cx="2085975" cy="403037"/>
          </a:xfrm>
        </p:grpSpPr>
        <p:grpSp>
          <p:nvGrpSpPr>
            <p:cNvPr id="24595" name="组合 15"/>
            <p:cNvGrpSpPr>
              <a:grpSpLocks/>
            </p:cNvGrpSpPr>
            <p:nvPr/>
          </p:nvGrpSpPr>
          <p:grpSpPr bwMode="auto">
            <a:xfrm>
              <a:off x="6356350" y="4728500"/>
              <a:ext cx="2085975" cy="344835"/>
              <a:chOff x="2225739" y="5060877"/>
              <a:chExt cx="2478788" cy="410811"/>
            </a:xfrm>
          </p:grpSpPr>
          <p:sp>
            <p:nvSpPr>
              <p:cNvPr id="24597" name="矩形 10">
                <a:hlinkClick r:id="rId6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7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598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8" name="半闭框 47"/>
              <p:cNvSpPr/>
              <p:nvPr/>
            </p:nvSpPr>
            <p:spPr bwMode="auto">
              <a:xfrm>
                <a:off x="2225739" y="5069044"/>
                <a:ext cx="107527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半闭框 48"/>
              <p:cNvSpPr/>
              <p:nvPr/>
            </p:nvSpPr>
            <p:spPr bwMode="auto">
              <a:xfrm flipH="1" flipV="1">
                <a:off x="4596999" y="5337474"/>
                <a:ext cx="107528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4601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4596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563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5603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5604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634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48285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中的字符串——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string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508000" y="2182813"/>
            <a:ext cx="8137525" cy="2032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 bwMode="auto">
          <a:xfrm>
            <a:off x="687388" y="1803400"/>
            <a:ext cx="37607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3425" y="1860550"/>
            <a:ext cx="3670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可以直接比较两个字符串是否相等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" name="剪去对角的矩形 3"/>
          <p:cNvSpPr>
            <a:spLocks/>
          </p:cNvSpPr>
          <p:nvPr/>
        </p:nvSpPr>
        <p:spPr bwMode="auto">
          <a:xfrm>
            <a:off x="6492875" y="2347913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5609" name="矩形 1"/>
          <p:cNvSpPr>
            <a:spLocks noChangeArrowheads="1"/>
          </p:cNvSpPr>
          <p:nvPr/>
        </p:nvSpPr>
        <p:spPr bwMode="auto">
          <a:xfrm>
            <a:off x="1033463" y="3298825"/>
            <a:ext cx="6673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5610" name="直线连接符 9"/>
          <p:cNvCxnSpPr>
            <a:cxnSpLocks noChangeShapeType="1"/>
          </p:cNvCxnSpPr>
          <p:nvPr/>
        </p:nvCxnSpPr>
        <p:spPr bwMode="auto">
          <a:xfrm>
            <a:off x="1054100" y="2954338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11" name="组合 18"/>
          <p:cNvGrpSpPr>
            <a:grpSpLocks/>
          </p:cNvGrpSpPr>
          <p:nvPr/>
        </p:nvGrpSpPr>
        <p:grpSpPr bwMode="auto">
          <a:xfrm>
            <a:off x="5894388" y="3341688"/>
            <a:ext cx="2085975" cy="403225"/>
            <a:chOff x="6356350" y="4670298"/>
            <a:chExt cx="2085975" cy="403036"/>
          </a:xfrm>
        </p:grpSpPr>
        <p:grpSp>
          <p:nvGrpSpPr>
            <p:cNvPr id="25626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25628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629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" name="半闭框 26"/>
              <p:cNvSpPr/>
              <p:nvPr/>
            </p:nvSpPr>
            <p:spPr bwMode="auto">
              <a:xfrm>
                <a:off x="2225739" y="5069045"/>
                <a:ext cx="107527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半闭框 27"/>
              <p:cNvSpPr/>
              <p:nvPr/>
            </p:nvSpPr>
            <p:spPr bwMode="auto">
              <a:xfrm flipH="1" flipV="1">
                <a:off x="4596999" y="5337473"/>
                <a:ext cx="107528" cy="13421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5632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5627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矩形 29"/>
          <p:cNvSpPr/>
          <p:nvPr/>
        </p:nvSpPr>
        <p:spPr bwMode="auto">
          <a:xfrm>
            <a:off x="508000" y="4724400"/>
            <a:ext cx="8137525" cy="203200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多边形 30"/>
          <p:cNvSpPr/>
          <p:nvPr/>
        </p:nvSpPr>
        <p:spPr bwMode="auto">
          <a:xfrm>
            <a:off x="687388" y="4344988"/>
            <a:ext cx="23637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33425" y="4402138"/>
            <a:ext cx="2317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length()</a:t>
            </a:r>
            <a:r>
              <a:rPr lang="zh-CN" altLang="zh-CN" b="1">
                <a:solidFill>
                  <a:schemeClr val="bg1"/>
                </a:solidFill>
              </a:rPr>
              <a:t>与</a:t>
            </a:r>
            <a:r>
              <a:rPr lang="en-US" altLang="zh-CN" b="1">
                <a:solidFill>
                  <a:schemeClr val="bg1"/>
                </a:solidFill>
              </a:rPr>
              <a:t>size()</a:t>
            </a:r>
            <a:r>
              <a:rPr lang="zh-CN" altLang="zh-CN" b="1">
                <a:solidFill>
                  <a:schemeClr val="bg1"/>
                </a:solidFill>
              </a:rPr>
              <a:t>函数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3" name="剪去对角的矩形 3"/>
          <p:cNvSpPr>
            <a:spLocks/>
          </p:cNvSpPr>
          <p:nvPr/>
        </p:nvSpPr>
        <p:spPr bwMode="auto">
          <a:xfrm>
            <a:off x="6492875" y="4889500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5616" name="矩形 1"/>
          <p:cNvSpPr>
            <a:spLocks noChangeArrowheads="1"/>
          </p:cNvSpPr>
          <p:nvPr/>
        </p:nvSpPr>
        <p:spPr bwMode="auto">
          <a:xfrm>
            <a:off x="1033463" y="5840413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5617" name="直线连接符 9"/>
          <p:cNvCxnSpPr>
            <a:cxnSpLocks noChangeShapeType="1"/>
          </p:cNvCxnSpPr>
          <p:nvPr/>
        </p:nvCxnSpPr>
        <p:spPr bwMode="auto">
          <a:xfrm>
            <a:off x="1054100" y="5484813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18" name="组合 18"/>
          <p:cNvGrpSpPr>
            <a:grpSpLocks/>
          </p:cNvGrpSpPr>
          <p:nvPr/>
        </p:nvGrpSpPr>
        <p:grpSpPr bwMode="auto">
          <a:xfrm>
            <a:off x="5894388" y="5883275"/>
            <a:ext cx="2085975" cy="403225"/>
            <a:chOff x="6356350" y="4670298"/>
            <a:chExt cx="2085975" cy="403037"/>
          </a:xfrm>
        </p:grpSpPr>
        <p:grpSp>
          <p:nvGrpSpPr>
            <p:cNvPr id="25619" name="组合 15"/>
            <p:cNvGrpSpPr>
              <a:grpSpLocks/>
            </p:cNvGrpSpPr>
            <p:nvPr/>
          </p:nvGrpSpPr>
          <p:grpSpPr bwMode="auto">
            <a:xfrm>
              <a:off x="6356350" y="4728500"/>
              <a:ext cx="2085975" cy="344835"/>
              <a:chOff x="2225739" y="5060877"/>
              <a:chExt cx="2478788" cy="410811"/>
            </a:xfrm>
          </p:grpSpPr>
          <p:sp>
            <p:nvSpPr>
              <p:cNvPr id="25621" name="矩形 10">
                <a:hlinkClick r:id="rId6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7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622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41" name="半闭框 40"/>
              <p:cNvSpPr/>
              <p:nvPr/>
            </p:nvSpPr>
            <p:spPr bwMode="auto">
              <a:xfrm>
                <a:off x="2225739" y="5069044"/>
                <a:ext cx="107527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半闭框 41"/>
              <p:cNvSpPr/>
              <p:nvPr/>
            </p:nvSpPr>
            <p:spPr bwMode="auto">
              <a:xfrm flipH="1" flipV="1">
                <a:off x="4596999" y="5337474"/>
                <a:ext cx="107528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5625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5620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182813"/>
            <a:ext cx="8137525" cy="41751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1975" y="3084513"/>
            <a:ext cx="8040688" cy="34131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6648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649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6629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6630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647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48285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C++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中的字符串——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string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80340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20488" name="矩形 15"/>
          <p:cNvSpPr>
            <a:spLocks noChangeArrowheads="1"/>
          </p:cNvSpPr>
          <p:nvPr/>
        </p:nvSpPr>
        <p:spPr bwMode="auto">
          <a:xfrm>
            <a:off x="717550" y="2638425"/>
            <a:ext cx="775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en-US" altLang="zh-CN" sz="2000" dirty="0">
                <a:ea typeface="宋体" pitchFamily="2" charset="-122"/>
              </a:rPr>
              <a:t>swap()</a:t>
            </a:r>
            <a:r>
              <a:rPr lang="zh-CN" altLang="zh-CN" sz="2000" dirty="0">
                <a:ea typeface="宋体" pitchFamily="2" charset="-122"/>
              </a:rPr>
              <a:t>函数是用来交换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两个字符串</a:t>
            </a:r>
            <a:r>
              <a:rPr lang="zh-CN" altLang="zh-CN" sz="2000" dirty="0">
                <a:ea typeface="宋体" pitchFamily="2" charset="-122"/>
              </a:rPr>
              <a:t>的值，其函数原型如下所示：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66800" y="1860550"/>
            <a:ext cx="138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</a:rPr>
              <a:t>swap()</a:t>
            </a:r>
            <a:r>
              <a:rPr lang="zh-CN" altLang="zh-CN" b="1">
                <a:solidFill>
                  <a:schemeClr val="bg1"/>
                </a:solidFill>
              </a:rPr>
              <a:t>函数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9663" y="3055938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void swap(string &amp;s);</a:t>
            </a:r>
            <a:endParaRPr lang="zh-CN" altLang="zh-CN"/>
          </a:p>
        </p:txBody>
      </p:sp>
      <p:sp>
        <p:nvSpPr>
          <p:cNvPr id="16" name="剪去对角的矩形 3"/>
          <p:cNvSpPr>
            <a:spLocks/>
          </p:cNvSpPr>
          <p:nvPr/>
        </p:nvSpPr>
        <p:spPr bwMode="auto">
          <a:xfrm>
            <a:off x="6481763" y="3943350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26636" name="矩形 1"/>
          <p:cNvSpPr>
            <a:spLocks noChangeArrowheads="1"/>
          </p:cNvSpPr>
          <p:nvPr/>
        </p:nvSpPr>
        <p:spPr bwMode="auto">
          <a:xfrm>
            <a:off x="1022350" y="4894263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26637" name="直线连接符 9"/>
          <p:cNvCxnSpPr>
            <a:cxnSpLocks noChangeShapeType="1"/>
          </p:cNvCxnSpPr>
          <p:nvPr/>
        </p:nvCxnSpPr>
        <p:spPr bwMode="auto">
          <a:xfrm>
            <a:off x="1042988" y="4548188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38" name="组合 18"/>
          <p:cNvGrpSpPr>
            <a:grpSpLocks/>
          </p:cNvGrpSpPr>
          <p:nvPr/>
        </p:nvGrpSpPr>
        <p:grpSpPr bwMode="auto">
          <a:xfrm>
            <a:off x="5883275" y="4937125"/>
            <a:ext cx="2085975" cy="403225"/>
            <a:chOff x="6356350" y="4670298"/>
            <a:chExt cx="2085975" cy="403036"/>
          </a:xfrm>
        </p:grpSpPr>
        <p:grpSp>
          <p:nvGrpSpPr>
            <p:cNvPr id="26639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26641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642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4" name="半闭框 23"/>
              <p:cNvSpPr/>
              <p:nvPr/>
            </p:nvSpPr>
            <p:spPr bwMode="auto">
              <a:xfrm>
                <a:off x="2225739" y="5069046"/>
                <a:ext cx="107528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半闭框 24"/>
              <p:cNvSpPr/>
              <p:nvPr/>
            </p:nvSpPr>
            <p:spPr bwMode="auto">
              <a:xfrm flipH="1" flipV="1">
                <a:off x="4597000" y="5337474"/>
                <a:ext cx="107527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26645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26640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808288"/>
            <a:ext cx="8137525" cy="36591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1975" y="3709988"/>
            <a:ext cx="8040688" cy="3397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765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766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66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7653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7654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665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37449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引用（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reference</a:t>
              </a:r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2428875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17550" y="2973388"/>
            <a:ext cx="77565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sz="2000"/>
              <a:t>引用就是给一个变量起一个</a:t>
            </a:r>
            <a:r>
              <a:rPr lang="zh-CN" altLang="zh-CN" sz="2000">
                <a:solidFill>
                  <a:srgbClr val="FF0000"/>
                </a:solidFill>
              </a:rPr>
              <a:t>别名</a:t>
            </a:r>
            <a:r>
              <a:rPr lang="zh-CN" altLang="zh-CN" sz="2000"/>
              <a:t>，用</a:t>
            </a:r>
            <a:r>
              <a:rPr lang="en-US" altLang="zh-CN" sz="2000">
                <a:solidFill>
                  <a:srgbClr val="FF0000"/>
                </a:solidFill>
              </a:rPr>
              <a:t>&amp;</a:t>
            </a:r>
            <a:r>
              <a:rPr lang="zh-CN" altLang="zh-CN" sz="2000">
                <a:solidFill>
                  <a:srgbClr val="FF0000"/>
                </a:solidFill>
              </a:rPr>
              <a:t>标识符</a:t>
            </a:r>
            <a:r>
              <a:rPr lang="zh-CN" altLang="zh-CN" sz="2000"/>
              <a:t>来标识，其格式如下所示。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22350" y="2486025"/>
            <a:ext cx="157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引用的初始化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09663" y="3681413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数据类型</a:t>
            </a:r>
            <a:r>
              <a:rPr lang="en-US" altLang="zh-CN"/>
              <a:t> &amp; </a:t>
            </a:r>
            <a:r>
              <a:rPr lang="zh-CN" altLang="zh-CN"/>
              <a:t>引用名</a:t>
            </a:r>
            <a:r>
              <a:rPr lang="en-US" altLang="zh-CN"/>
              <a:t> = </a:t>
            </a:r>
            <a:r>
              <a:rPr lang="zh-CN" altLang="zh-CN"/>
              <a:t>变量名</a:t>
            </a:r>
            <a:r>
              <a:rPr lang="en-US" altLang="zh-CN"/>
              <a:t>;</a:t>
            </a:r>
            <a:endParaRPr lang="zh-CN" altLang="zh-CN"/>
          </a:p>
        </p:txBody>
      </p:sp>
      <p:sp>
        <p:nvSpPr>
          <p:cNvPr id="21515" name="矩形 1"/>
          <p:cNvSpPr>
            <a:spLocks noChangeArrowheads="1"/>
          </p:cNvSpPr>
          <p:nvPr/>
        </p:nvSpPr>
        <p:spPr bwMode="auto">
          <a:xfrm>
            <a:off x="512763" y="1657350"/>
            <a:ext cx="8112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引用是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隐式的指针</a:t>
            </a:r>
            <a:r>
              <a:rPr lang="zh-CN" altLang="zh-CN" dirty="0">
                <a:ea typeface="宋体" pitchFamily="2" charset="-122"/>
              </a:rPr>
              <a:t>，是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常用的重要内容之一，灵活的使用引用可以使程序简洁高效。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71525" y="4100513"/>
            <a:ext cx="74977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在这里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zh-CN">
                <a:solidFill>
                  <a:srgbClr val="FF0000"/>
                </a:solidFill>
              </a:rPr>
              <a:t>并不是取地址操作符，而是起标识作用</a:t>
            </a:r>
            <a:r>
              <a:rPr lang="zh-CN" altLang="zh-CN"/>
              <a:t>，标识所定义的标识符是一个引用。引用声明完成以后相当于目标变量有两个名称，如下代码所示。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5051425"/>
            <a:ext cx="8040688" cy="5683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31888" y="49911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a = 10;</a:t>
            </a:r>
            <a:endParaRPr lang="zh-CN" altLang="zh-CN"/>
          </a:p>
          <a:p>
            <a:pPr eaLnBrk="1" hangingPunct="1"/>
            <a:r>
              <a:rPr lang="en-US" altLang="zh-CN"/>
              <a:t>int &amp;b = a;</a:t>
            </a:r>
            <a:endParaRPr lang="zh-CN" altLang="zh-CN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15975" y="5689600"/>
            <a:ext cx="754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在上述代码中，</a:t>
            </a:r>
            <a:r>
              <a:rPr lang="en-US" altLang="zh-CN"/>
              <a:t>b</a:t>
            </a:r>
            <a:r>
              <a:rPr lang="zh-CN" altLang="zh-CN"/>
              <a:t>就是变量</a:t>
            </a:r>
            <a:r>
              <a:rPr lang="en-US" altLang="zh-CN"/>
              <a:t>a</a:t>
            </a:r>
            <a:r>
              <a:rPr lang="zh-CN" altLang="zh-CN"/>
              <a:t>的引用，</a:t>
            </a:r>
            <a:r>
              <a:rPr lang="en-US" altLang="zh-CN"/>
              <a:t>b</a:t>
            </a:r>
            <a:r>
              <a:rPr lang="zh-CN" altLang="zh-CN"/>
              <a:t>和</a:t>
            </a:r>
            <a:r>
              <a:rPr lang="en-US" altLang="zh-CN"/>
              <a:t>a</a:t>
            </a:r>
            <a:r>
              <a:rPr lang="zh-CN" altLang="zh-CN"/>
              <a:t>标识的是同一块内存，相当于一个人有两个名字。对</a:t>
            </a:r>
            <a:r>
              <a:rPr lang="en-US" altLang="zh-CN"/>
              <a:t>a</a:t>
            </a:r>
            <a:r>
              <a:rPr lang="zh-CN" altLang="zh-CN"/>
              <a:t>与</a:t>
            </a:r>
            <a:r>
              <a:rPr lang="en-US" altLang="zh-CN"/>
              <a:t>b</a:t>
            </a:r>
            <a:r>
              <a:rPr lang="zh-CN" altLang="zh-CN"/>
              <a:t>进行操作，都会更改内存中的数据。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3" grpId="0"/>
      <p:bldP spid="4" grpId="0"/>
      <p:bldP spid="6" grpId="0"/>
      <p:bldP spid="29" grpId="0" animBg="1"/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869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869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8675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8676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695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649413" y="2355850"/>
            <a:ext cx="6096000" cy="1127125"/>
            <a:chOff x="1649413" y="2355832"/>
            <a:chExt cx="6096000" cy="1127125"/>
          </a:xfrm>
        </p:grpSpPr>
        <p:sp>
          <p:nvSpPr>
            <p:cNvPr id="22" name="任意多边形 21"/>
            <p:cNvSpPr/>
            <p:nvPr/>
          </p:nvSpPr>
          <p:spPr bwMode="auto">
            <a:xfrm>
              <a:off x="1649413" y="2355832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23" name="任意多边形 22"/>
            <p:cNvSpPr/>
            <p:nvPr/>
          </p:nvSpPr>
          <p:spPr bwMode="auto">
            <a:xfrm>
              <a:off x="2438400" y="2355832"/>
              <a:ext cx="5307013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22549" name="矩形 19"/>
            <p:cNvSpPr>
              <a:spLocks noChangeArrowheads="1"/>
            </p:cNvSpPr>
            <p:nvPr/>
          </p:nvSpPr>
          <p:spPr bwMode="auto">
            <a:xfrm>
              <a:off x="2632075" y="2371707"/>
              <a:ext cx="51133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85750" indent="-285750" eaLnBrk="0" hangingPunct="0">
                <a:buFont typeface="Wingdings" pitchFamily="2" charset="2"/>
                <a:buChar char="Ø"/>
                <a:defRPr/>
              </a:pPr>
              <a:r>
                <a:rPr lang="zh-CN" altLang="zh-CN" sz="2000" dirty="0">
                  <a:ea typeface="宋体" pitchFamily="2" charset="-122"/>
                </a:rPr>
                <a:t>引用在定义时</a:t>
              </a:r>
              <a:r>
                <a:rPr lang="zh-CN" altLang="zh-CN" sz="2000" dirty="0">
                  <a:solidFill>
                    <a:schemeClr val="accent4"/>
                  </a:solidFill>
                  <a:ea typeface="宋体" pitchFamily="2" charset="-122"/>
                </a:rPr>
                <a:t>必须初始化</a:t>
              </a:r>
              <a:r>
                <a:rPr lang="zh-CN" altLang="zh-CN" sz="2000" dirty="0">
                  <a:ea typeface="宋体" pitchFamily="2" charset="-122"/>
                </a:rPr>
                <a:t>，如</a:t>
              </a:r>
              <a:r>
                <a:rPr lang="en-US" altLang="zh-CN" sz="2000" dirty="0" err="1">
                  <a:ea typeface="宋体" pitchFamily="2" charset="-122"/>
                </a:rPr>
                <a:t>int</a:t>
              </a:r>
              <a:r>
                <a:rPr lang="en-US" altLang="zh-CN" sz="2000" dirty="0">
                  <a:ea typeface="宋体" pitchFamily="2" charset="-122"/>
                </a:rPr>
                <a:t> &amp;b;</a:t>
              </a:r>
              <a:r>
                <a:rPr lang="zh-CN" altLang="zh-CN" sz="2000" dirty="0">
                  <a:ea typeface="宋体" pitchFamily="2" charset="-122"/>
                </a:rPr>
                <a:t>语句是错误的。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649413" y="3332163"/>
            <a:ext cx="6096000" cy="1127125"/>
            <a:chOff x="1649413" y="3332145"/>
            <a:chExt cx="6096000" cy="1127125"/>
          </a:xfrm>
        </p:grpSpPr>
        <p:sp>
          <p:nvSpPr>
            <p:cNvPr id="26" name="任意多边形 25"/>
            <p:cNvSpPr/>
            <p:nvPr/>
          </p:nvSpPr>
          <p:spPr bwMode="auto">
            <a:xfrm>
              <a:off x="1649413" y="3332145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7" name="任意多边形 26"/>
            <p:cNvSpPr/>
            <p:nvPr/>
          </p:nvSpPr>
          <p:spPr bwMode="auto">
            <a:xfrm>
              <a:off x="2438400" y="3332145"/>
              <a:ext cx="5307013" cy="731837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22546" name="矩形 20"/>
            <p:cNvSpPr>
              <a:spLocks noChangeArrowheads="1"/>
            </p:cNvSpPr>
            <p:nvPr/>
          </p:nvSpPr>
          <p:spPr bwMode="auto">
            <a:xfrm>
              <a:off x="2632075" y="3352782"/>
              <a:ext cx="51133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  <a:defRPr/>
              </a:pPr>
              <a:r>
                <a:rPr lang="zh-CN" altLang="zh-CN" sz="2000" dirty="0">
                  <a:ea typeface="宋体" pitchFamily="2" charset="-122"/>
                </a:rPr>
                <a:t>引用在初始时</a:t>
              </a:r>
              <a:r>
                <a:rPr lang="zh-CN" altLang="zh-CN" sz="2000" dirty="0">
                  <a:solidFill>
                    <a:schemeClr val="accent4"/>
                  </a:solidFill>
                  <a:ea typeface="宋体" pitchFamily="2" charset="-122"/>
                </a:rPr>
                <a:t>只能绑定左值</a:t>
              </a:r>
              <a:r>
                <a:rPr lang="zh-CN" altLang="zh-CN" sz="2000" dirty="0">
                  <a:ea typeface="宋体" pitchFamily="2" charset="-122"/>
                </a:rPr>
                <a:t>，不能绑定常量值，如</a:t>
              </a:r>
              <a:r>
                <a:rPr lang="en-US" altLang="zh-CN" sz="2000" dirty="0" err="1">
                  <a:ea typeface="宋体" pitchFamily="2" charset="-122"/>
                </a:rPr>
                <a:t>int</a:t>
              </a:r>
              <a:r>
                <a:rPr lang="en-US" altLang="zh-CN" sz="2000" dirty="0">
                  <a:ea typeface="宋体" pitchFamily="2" charset="-122"/>
                </a:rPr>
                <a:t> &amp;b = 10;</a:t>
              </a:r>
              <a:r>
                <a:rPr lang="zh-CN" altLang="zh-CN" sz="2000" dirty="0">
                  <a:ea typeface="宋体" pitchFamily="2" charset="-122"/>
                </a:rPr>
                <a:t>语句是错误的。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649413" y="4310063"/>
            <a:ext cx="6096000" cy="1127125"/>
            <a:chOff x="1649413" y="4310045"/>
            <a:chExt cx="6096000" cy="1127125"/>
          </a:xfrm>
        </p:grpSpPr>
        <p:sp>
          <p:nvSpPr>
            <p:cNvPr id="31" name="任意多边形 30"/>
            <p:cNvSpPr/>
            <p:nvPr/>
          </p:nvSpPr>
          <p:spPr bwMode="auto">
            <a:xfrm>
              <a:off x="1649413" y="4310045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32" name="同侧圆角矩形 31"/>
            <p:cNvSpPr/>
            <p:nvPr/>
          </p:nvSpPr>
          <p:spPr bwMode="auto">
            <a:xfrm rot="5400000">
              <a:off x="4725194" y="2023251"/>
              <a:ext cx="733425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543" name="矩形 21"/>
            <p:cNvSpPr>
              <a:spLocks noChangeArrowheads="1"/>
            </p:cNvSpPr>
            <p:nvPr/>
          </p:nvSpPr>
          <p:spPr bwMode="auto">
            <a:xfrm>
              <a:off x="2632075" y="4322745"/>
              <a:ext cx="51133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Char char="Ø"/>
                <a:defRPr/>
              </a:pPr>
              <a:r>
                <a:rPr lang="zh-CN" altLang="zh-CN" sz="2000" dirty="0">
                  <a:ea typeface="宋体" pitchFamily="2" charset="-122"/>
                </a:rPr>
                <a:t>引用一旦初始化，其值就不能再更改，即</a:t>
              </a:r>
              <a:r>
                <a:rPr lang="zh-CN" altLang="zh-CN" sz="2000" dirty="0">
                  <a:solidFill>
                    <a:schemeClr val="accent4"/>
                  </a:solidFill>
                  <a:ea typeface="宋体" pitchFamily="2" charset="-122"/>
                </a:rPr>
                <a:t>不能再做</a:t>
              </a:r>
              <a:r>
                <a:rPr lang="zh-CN" altLang="zh-CN" sz="2000" dirty="0">
                  <a:ea typeface="宋体" pitchFamily="2" charset="-122"/>
                </a:rPr>
                <a:t>别的变量的引用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643063" y="5232400"/>
            <a:ext cx="6096000" cy="1158875"/>
            <a:chOff x="1643063" y="5231920"/>
            <a:chExt cx="6096000" cy="1159337"/>
          </a:xfrm>
        </p:grpSpPr>
        <p:sp>
          <p:nvSpPr>
            <p:cNvPr id="35" name="任意多边形 34"/>
            <p:cNvSpPr/>
            <p:nvPr/>
          </p:nvSpPr>
          <p:spPr bwMode="auto">
            <a:xfrm>
              <a:off x="1643063" y="5263683"/>
              <a:ext cx="788987" cy="1127574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6" name="同侧圆角矩形 35"/>
            <p:cNvSpPr/>
            <p:nvPr/>
          </p:nvSpPr>
          <p:spPr bwMode="auto">
            <a:xfrm rot="5400000">
              <a:off x="4718698" y="2977035"/>
              <a:ext cx="733717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540" name="矩形 21"/>
            <p:cNvSpPr>
              <a:spLocks noChangeArrowheads="1"/>
            </p:cNvSpPr>
            <p:nvPr/>
          </p:nvSpPr>
          <p:spPr bwMode="auto">
            <a:xfrm>
              <a:off x="2625725" y="5231920"/>
              <a:ext cx="5113338" cy="82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eaLnBrk="0" hangingPunct="0">
                <a:lnSpc>
                  <a:spcPct val="125000"/>
                </a:lnSpc>
                <a:buFont typeface="Wingdings" pitchFamily="2" charset="2"/>
                <a:buChar char="Ø"/>
                <a:defRPr/>
              </a:pPr>
              <a:r>
                <a:rPr lang="zh-CN" altLang="zh-CN" sz="2000" dirty="0">
                  <a:ea typeface="宋体" pitchFamily="2" charset="-122"/>
                </a:rPr>
                <a:t>数组</a:t>
              </a:r>
              <a:r>
                <a:rPr lang="zh-CN" altLang="zh-CN" sz="2000" dirty="0">
                  <a:solidFill>
                    <a:schemeClr val="accent4"/>
                  </a:solidFill>
                  <a:ea typeface="宋体" pitchFamily="2" charset="-122"/>
                </a:rPr>
                <a:t>不能定义</a:t>
              </a:r>
              <a:r>
                <a:rPr lang="zh-CN" altLang="zh-CN" sz="2000" dirty="0">
                  <a:ea typeface="宋体" pitchFamily="2" charset="-122"/>
                </a:rPr>
                <a:t>引用，因为数组是一组数据，无法定义其别名。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  <p:sp>
        <p:nvSpPr>
          <p:cNvPr id="28681" name="矩形 4"/>
          <p:cNvSpPr>
            <a:spLocks noChangeArrowheads="1"/>
          </p:cNvSpPr>
          <p:nvPr/>
        </p:nvSpPr>
        <p:spPr bwMode="auto">
          <a:xfrm>
            <a:off x="557213" y="1689100"/>
            <a:ext cx="5164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在定义引用时有以下几点需要注意，具体如下：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49463"/>
            <a:ext cx="8137525" cy="43291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1975" y="3263900"/>
            <a:ext cx="8040688" cy="8890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2971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971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9701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29702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712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67005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717550" y="2214563"/>
            <a:ext cx="7756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  <a:defRPr/>
            </a:pPr>
            <a:r>
              <a:rPr lang="zh-CN" altLang="zh-CN" sz="2000" dirty="0">
                <a:ea typeface="宋体" pitchFamily="2" charset="-122"/>
              </a:rPr>
              <a:t>引用实际上是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隐式的指针</a:t>
            </a:r>
            <a:r>
              <a:rPr lang="zh-CN" altLang="zh-CN" sz="2000" dirty="0">
                <a:ea typeface="宋体" pitchFamily="2" charset="-122"/>
              </a:rPr>
              <a:t>，它与指针的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区别</a:t>
            </a:r>
            <a:r>
              <a:rPr lang="zh-CN" altLang="zh-CN" sz="2000" dirty="0">
                <a:ea typeface="宋体" pitchFamily="2" charset="-122"/>
              </a:rPr>
              <a:t>主要是，指针是一种数据类型而引用不是，指针可以转换为它所指向的变量的数据类型，如下代码所示。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22350" y="1727200"/>
            <a:ext cx="157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引用的初始化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4192588"/>
            <a:ext cx="74993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经过转换之后，</a:t>
            </a:r>
            <a:r>
              <a:rPr lang="en-US" altLang="zh-CN" dirty="0" err="1">
                <a:ea typeface="宋体" pitchFamily="2" charset="-122"/>
              </a:rPr>
              <a:t>pd</a:t>
            </a:r>
            <a:r>
              <a:rPr lang="zh-CN" altLang="zh-CN" dirty="0">
                <a:ea typeface="宋体" pitchFamily="2" charset="-122"/>
              </a:rPr>
              <a:t>指针就可以指向</a:t>
            </a:r>
            <a:r>
              <a:rPr lang="en-US" altLang="zh-CN" dirty="0">
                <a:ea typeface="宋体" pitchFamily="2" charset="-122"/>
              </a:rPr>
              <a:t>double</a:t>
            </a:r>
            <a:r>
              <a:rPr lang="zh-CN" altLang="zh-CN" dirty="0">
                <a:ea typeface="宋体" pitchFamily="2" charset="-122"/>
              </a:rPr>
              <a:t>类型数据，而引用则必须要和目标变量的数据类型相同，无法进行数据类型转换。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相对指针</a:t>
            </a:r>
            <a:r>
              <a:rPr lang="zh-CN" altLang="zh-CN" dirty="0">
                <a:ea typeface="宋体" pitchFamily="2" charset="-122"/>
              </a:rPr>
              <a:t>，引用的定义与使用更为简单，与普通变量的操作相同。如下代码所示。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0388" y="5137150"/>
            <a:ext cx="8040687" cy="8350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4900" y="513715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a = 10;</a:t>
            </a:r>
            <a:endParaRPr lang="zh-CN" altLang="zh-CN"/>
          </a:p>
          <a:p>
            <a:pPr eaLnBrk="1" hangingPunct="1"/>
            <a:r>
              <a:rPr lang="en-US" altLang="zh-CN"/>
              <a:t>int &amp;b = a;</a:t>
            </a:r>
            <a:endParaRPr lang="zh-CN" altLang="zh-CN"/>
          </a:p>
          <a:p>
            <a:pPr eaLnBrk="1" hangingPunct="1"/>
            <a:r>
              <a:rPr lang="en-US" altLang="zh-CN"/>
              <a:t>b = 20; </a:t>
            </a:r>
            <a:endParaRPr lang="zh-CN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31888" y="3230563"/>
            <a:ext cx="59372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a = 10;</a:t>
            </a:r>
            <a:endParaRPr lang="zh-CN" altLang="zh-CN"/>
          </a:p>
          <a:p>
            <a:pPr eaLnBrk="1" hangingPunct="1"/>
            <a:r>
              <a:rPr lang="en-US" altLang="zh-CN"/>
              <a:t>int *p = &amp;a;</a:t>
            </a:r>
            <a:endParaRPr lang="zh-CN" altLang="zh-CN"/>
          </a:p>
          <a:p>
            <a:pPr eaLnBrk="1" hangingPunct="1"/>
            <a:r>
              <a:rPr lang="en-US" altLang="zh-CN"/>
              <a:t>double *pd = (double*)p;</a:t>
            </a:r>
            <a:endParaRPr lang="zh-CN" altLang="zh-CN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39775" y="5994400"/>
            <a:ext cx="7634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通过引用</a:t>
            </a:r>
            <a:r>
              <a:rPr lang="en-US" altLang="zh-CN"/>
              <a:t>b</a:t>
            </a:r>
            <a:r>
              <a:rPr lang="zh-CN" altLang="zh-CN"/>
              <a:t>改变变量的值，即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标识的内存中的值被改变了。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3" grpId="0"/>
      <p:bldP spid="6" grpId="0"/>
      <p:bldP spid="29" grpId="0" animBg="1"/>
      <p:bldP spid="9" grpId="0"/>
      <p:bldP spid="8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49463"/>
            <a:ext cx="8137525" cy="43291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074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74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0724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0725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743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67005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44538" y="1727200"/>
            <a:ext cx="204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引用作为函数参数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4192588"/>
            <a:ext cx="7499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引用是隐式的指针，但使用引用与使用指针却有着本质的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区别</a:t>
            </a:r>
            <a:r>
              <a:rPr lang="zh-CN" altLang="zh-CN" dirty="0">
                <a:ea typeface="宋体" pitchFamily="2" charset="-122"/>
              </a:rPr>
              <a:t>：</a:t>
            </a:r>
          </a:p>
        </p:txBody>
      </p:sp>
      <p:sp>
        <p:nvSpPr>
          <p:cNvPr id="19" name="剪去对角的矩形 3"/>
          <p:cNvSpPr>
            <a:spLocks/>
          </p:cNvSpPr>
          <p:nvPr/>
        </p:nvSpPr>
        <p:spPr bwMode="auto">
          <a:xfrm>
            <a:off x="6492875" y="222567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30730" name="矩形 1"/>
          <p:cNvSpPr>
            <a:spLocks noChangeArrowheads="1"/>
          </p:cNvSpPr>
          <p:nvPr/>
        </p:nvSpPr>
        <p:spPr bwMode="auto">
          <a:xfrm>
            <a:off x="1033463" y="3176588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30731" name="直线连接符 9"/>
          <p:cNvCxnSpPr>
            <a:cxnSpLocks noChangeShapeType="1"/>
          </p:cNvCxnSpPr>
          <p:nvPr/>
        </p:nvCxnSpPr>
        <p:spPr bwMode="auto">
          <a:xfrm>
            <a:off x="1054100" y="283210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732" name="组合 18"/>
          <p:cNvGrpSpPr>
            <a:grpSpLocks/>
          </p:cNvGrpSpPr>
          <p:nvPr/>
        </p:nvGrpSpPr>
        <p:grpSpPr bwMode="auto">
          <a:xfrm>
            <a:off x="5894388" y="3219450"/>
            <a:ext cx="2085975" cy="403225"/>
            <a:chOff x="6356350" y="4670298"/>
            <a:chExt cx="2085975" cy="403036"/>
          </a:xfrm>
        </p:grpSpPr>
        <p:grpSp>
          <p:nvGrpSpPr>
            <p:cNvPr id="30735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30737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738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" name="半闭框 26"/>
              <p:cNvSpPr/>
              <p:nvPr/>
            </p:nvSpPr>
            <p:spPr bwMode="auto">
              <a:xfrm>
                <a:off x="2225739" y="5069046"/>
                <a:ext cx="107527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半闭框 27"/>
              <p:cNvSpPr/>
              <p:nvPr/>
            </p:nvSpPr>
            <p:spPr bwMode="auto">
              <a:xfrm flipH="1" flipV="1">
                <a:off x="4596999" y="5337474"/>
                <a:ext cx="107528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0741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0736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4681538"/>
            <a:ext cx="7442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/>
              <a:t>（</a:t>
            </a:r>
            <a:r>
              <a:rPr lang="en-US" altLang="zh-CN" sz="2400"/>
              <a:t>1</a:t>
            </a:r>
            <a:r>
              <a:rPr lang="zh-CN" altLang="zh-CN" sz="2400"/>
              <a:t>）使用引用类型就不必在</a:t>
            </a:r>
            <a:r>
              <a:rPr lang="en-US" altLang="zh-CN" sz="2400"/>
              <a:t>swap()</a:t>
            </a:r>
            <a:r>
              <a:rPr lang="zh-CN" altLang="zh-CN" sz="2400"/>
              <a:t>函数中声明形参是指针变量。指针变量要另外开辟内存单元，其内容是地址。而引用变量不是一个独立的变量，不单独占内存单元</a:t>
            </a:r>
            <a:r>
              <a:rPr lang="zh-CN" altLang="en-US" sz="2400"/>
              <a:t>。</a:t>
            </a:r>
            <a:endParaRPr lang="zh-CN" altLang="zh-CN" sz="2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17563" y="4692650"/>
            <a:ext cx="7443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/>
              <a:t>（</a:t>
            </a:r>
            <a:r>
              <a:rPr lang="en-US" altLang="zh-CN" sz="2400"/>
              <a:t>2</a:t>
            </a:r>
            <a:r>
              <a:rPr lang="zh-CN" altLang="zh-CN" sz="2400"/>
              <a:t>）在</a:t>
            </a:r>
            <a:r>
              <a:rPr lang="en-US" altLang="zh-CN" sz="2400"/>
              <a:t>main</a:t>
            </a:r>
            <a:r>
              <a:rPr lang="zh-CN" altLang="zh-CN" sz="2400"/>
              <a:t>函数中调用</a:t>
            </a:r>
            <a:r>
              <a:rPr lang="en-US" altLang="zh-CN" sz="2400"/>
              <a:t>swap()</a:t>
            </a:r>
            <a:r>
              <a:rPr lang="zh-CN" altLang="zh-CN" sz="2400"/>
              <a:t>函数时，实参不必用变量的地址</a:t>
            </a:r>
            <a:r>
              <a:rPr lang="en-US" altLang="zh-CN" sz="2400"/>
              <a:t>(</a:t>
            </a:r>
            <a:r>
              <a:rPr lang="zh-CN" altLang="zh-CN" sz="2400"/>
              <a:t>在变量名的前面加</a:t>
            </a:r>
            <a:r>
              <a:rPr lang="en-US" altLang="zh-CN" sz="2400"/>
              <a:t>&amp;)</a:t>
            </a:r>
            <a:r>
              <a:rPr lang="zh-CN" altLang="zh-CN" sz="2400"/>
              <a:t>，而直接用变量名。系统向形参传送的是实参的地址而不是实参的值。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" grpId="0"/>
      <p:bldP spid="2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目录</a:t>
            </a:r>
          </a:p>
        </p:txBody>
      </p:sp>
      <p:grpSp>
        <p:nvGrpSpPr>
          <p:cNvPr id="4099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131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3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4343400" y="3135313"/>
            <a:ext cx="2943225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101" name="矩形 36"/>
          <p:cNvSpPr>
            <a:spLocks noChangeArrowheads="1"/>
          </p:cNvSpPr>
          <p:nvPr/>
        </p:nvSpPr>
        <p:spPr bwMode="auto">
          <a:xfrm flipH="1">
            <a:off x="4225925" y="2632075"/>
            <a:ext cx="238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02" name="组合 111"/>
          <p:cNvGrpSpPr>
            <a:grpSpLocks/>
          </p:cNvGrpSpPr>
          <p:nvPr/>
        </p:nvGrpSpPr>
        <p:grpSpPr bwMode="auto">
          <a:xfrm rot="-12767">
            <a:off x="3221038" y="2632075"/>
            <a:ext cx="884237" cy="954088"/>
            <a:chOff x="1936620" y="1275606"/>
            <a:chExt cx="1296144" cy="1728192"/>
          </a:xfrm>
        </p:grpSpPr>
        <p:grpSp>
          <p:nvGrpSpPr>
            <p:cNvPr id="412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1961224" y="1347495"/>
                <a:ext cx="1189103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6" name="圆角矩形 5"/>
            <p:cNvSpPr/>
            <p:nvPr/>
          </p:nvSpPr>
          <p:spPr>
            <a:xfrm>
              <a:off x="1819091" y="2062958"/>
              <a:ext cx="1293818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4103" name="直接连接符 51"/>
          <p:cNvCxnSpPr>
            <a:cxnSpLocks noChangeShapeType="1"/>
          </p:cNvCxnSpPr>
          <p:nvPr/>
        </p:nvCxnSpPr>
        <p:spPr bwMode="auto">
          <a:xfrm>
            <a:off x="2779713" y="4473575"/>
            <a:ext cx="3627437" cy="0"/>
          </a:xfrm>
          <a:prstGeom prst="line">
            <a:avLst/>
          </a:prstGeom>
          <a:noFill/>
          <a:ln w="3175" algn="ctr">
            <a:solidFill>
              <a:srgbClr val="404040"/>
            </a:solidFill>
            <a:prstDash val="sysDot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矩形 53"/>
          <p:cNvSpPr>
            <a:spLocks noChangeArrowheads="1"/>
          </p:cNvSpPr>
          <p:nvPr/>
        </p:nvSpPr>
        <p:spPr bwMode="auto">
          <a:xfrm flipH="1">
            <a:off x="2662238" y="3971925"/>
            <a:ext cx="2281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的扩充</a:t>
            </a:r>
          </a:p>
        </p:txBody>
      </p:sp>
      <p:grpSp>
        <p:nvGrpSpPr>
          <p:cNvPr id="4105" name="组合 116"/>
          <p:cNvGrpSpPr>
            <a:grpSpLocks/>
          </p:cNvGrpSpPr>
          <p:nvPr/>
        </p:nvGrpSpPr>
        <p:grpSpPr bwMode="auto">
          <a:xfrm rot="-12767">
            <a:off x="1711325" y="3965575"/>
            <a:ext cx="884238" cy="952500"/>
            <a:chOff x="1936620" y="1275606"/>
            <a:chExt cx="1296144" cy="1728192"/>
          </a:xfrm>
        </p:grpSpPr>
        <p:grpSp>
          <p:nvGrpSpPr>
            <p:cNvPr id="4123" name="组合 117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1.3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961226" y="1347615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4" name="圆角矩形 5"/>
            <p:cNvSpPr/>
            <p:nvPr/>
          </p:nvSpPr>
          <p:spPr>
            <a:xfrm>
              <a:off x="1819091" y="2064271"/>
              <a:ext cx="1293816" cy="936105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4106" name="TextBox 12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70175" y="4495800"/>
            <a:ext cx="3565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点击查看本案例相关知识点</a:t>
            </a:r>
          </a:p>
        </p:txBody>
      </p:sp>
      <p:grpSp>
        <p:nvGrpSpPr>
          <p:cNvPr id="4107" name="4.1"/>
          <p:cNvGrpSpPr>
            <a:grpSpLocks/>
          </p:cNvGrpSpPr>
          <p:nvPr/>
        </p:nvGrpSpPr>
        <p:grpSpPr bwMode="auto">
          <a:xfrm>
            <a:off x="1711325" y="1431925"/>
            <a:ext cx="4695825" cy="952500"/>
            <a:chOff x="1711766" y="1263329"/>
            <a:chExt cx="4696001" cy="952284"/>
          </a:xfrm>
        </p:grpSpPr>
        <p:grpSp>
          <p:nvGrpSpPr>
            <p:cNvPr id="4116" name="组合 29"/>
            <p:cNvGrpSpPr>
              <a:grpSpLocks/>
            </p:cNvGrpSpPr>
            <p:nvPr/>
          </p:nvGrpSpPr>
          <p:grpSpPr bwMode="auto">
            <a:xfrm rot="-12767">
              <a:off x="1711766" y="1263329"/>
              <a:ext cx="884380" cy="952284"/>
              <a:chOff x="1936620" y="1275606"/>
              <a:chExt cx="1296144" cy="1728192"/>
            </a:xfrm>
          </p:grpSpPr>
          <p:grpSp>
            <p:nvGrpSpPr>
              <p:cNvPr id="411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72" name="圆角矩形 71"/>
                <p:cNvSpPr/>
                <p:nvPr/>
              </p:nvSpPr>
              <p:spPr>
                <a:xfrm>
                  <a:off x="1907704" y="1275606"/>
                  <a:ext cx="129598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1961219" y="1347615"/>
                  <a:ext cx="1188953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1" name="圆角矩形 5"/>
              <p:cNvSpPr/>
              <p:nvPr/>
            </p:nvSpPr>
            <p:spPr>
              <a:xfrm>
                <a:off x="1819105" y="2064270"/>
                <a:ext cx="1293657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>
            <a:xfrm>
              <a:off x="2810357" y="1760104"/>
              <a:ext cx="359741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118" name="矩形 35"/>
            <p:cNvSpPr>
              <a:spLocks noChangeArrowheads="1"/>
            </p:cNvSpPr>
            <p:nvPr/>
          </p:nvSpPr>
          <p:spPr bwMode="auto">
            <a:xfrm>
              <a:off x="2671209" y="1286488"/>
              <a:ext cx="155208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>
                  <a:latin typeface="微软雅黑" pitchFamily="34" charset="-122"/>
                  <a:ea typeface="微软雅黑" pitchFamily="34" charset="-122"/>
                </a:rPr>
                <a:t>C++ </a:t>
              </a:r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0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944688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点击查看本案例相关知识点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4360863" y="5749925"/>
            <a:ext cx="2943225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4110" name="矩形 36"/>
          <p:cNvSpPr>
            <a:spLocks noChangeArrowheads="1"/>
          </p:cNvSpPr>
          <p:nvPr/>
        </p:nvSpPr>
        <p:spPr bwMode="auto">
          <a:xfrm flipH="1">
            <a:off x="4243388" y="5246688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11" name="组合 111"/>
          <p:cNvGrpSpPr>
            <a:grpSpLocks/>
          </p:cNvGrpSpPr>
          <p:nvPr/>
        </p:nvGrpSpPr>
        <p:grpSpPr bwMode="auto">
          <a:xfrm rot="-12767">
            <a:off x="3238500" y="5246688"/>
            <a:ext cx="884238" cy="954087"/>
            <a:chOff x="1936620" y="1275606"/>
            <a:chExt cx="1296144" cy="1728192"/>
          </a:xfrm>
        </p:grpSpPr>
        <p:grpSp>
          <p:nvGrpSpPr>
            <p:cNvPr id="4112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3BCCFF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4" name="圆角矩形 5"/>
            <p:cNvSpPr/>
            <p:nvPr/>
          </p:nvSpPr>
          <p:spPr>
            <a:xfrm>
              <a:off x="1819091" y="2062959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49463"/>
            <a:ext cx="8137525" cy="43291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175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175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1748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1749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756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67005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44538" y="1727200"/>
            <a:ext cx="2043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引用作为函数参数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328863"/>
            <a:ext cx="74993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sz="2400" dirty="0">
                <a:ea typeface="宋体" pitchFamily="2" charset="-122"/>
              </a:rPr>
              <a:t>有时候在传递参数时，不希望函数改变实参传入的值，也可以使用</a:t>
            </a:r>
            <a:r>
              <a:rPr lang="en-US" altLang="zh-CN" sz="2400" dirty="0" err="1">
                <a:ea typeface="宋体" pitchFamily="2" charset="-122"/>
              </a:rPr>
              <a:t>const</a:t>
            </a:r>
            <a:r>
              <a:rPr lang="zh-CN" altLang="zh-CN" sz="2400" dirty="0">
                <a:ea typeface="宋体" pitchFamily="2" charset="-122"/>
              </a:rPr>
              <a:t>来限定形参，就像使用常量指针一样，例如下面的函数，比较两个字符串长短</a:t>
            </a:r>
            <a:r>
              <a:rPr lang="zh-CN" altLang="zh-CN" sz="2400" dirty="0">
                <a:solidFill>
                  <a:schemeClr val="accent4"/>
                </a:solidFill>
                <a:ea typeface="宋体" pitchFamily="2" charset="-122"/>
              </a:rPr>
              <a:t>（不是比较两个字符串大小）</a:t>
            </a:r>
            <a:r>
              <a:rPr lang="zh-CN" altLang="zh-CN" sz="2400" dirty="0">
                <a:ea typeface="宋体" pitchFamily="2" charset="-122"/>
              </a:rPr>
              <a:t>。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4052888"/>
            <a:ext cx="8040688" cy="123666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81088" y="4089400"/>
            <a:ext cx="6480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bool isLonger(const string &amp;s1, const string &amp;s2)</a:t>
            </a:r>
            <a:endParaRPr lang="zh-CN" altLang="zh-CN"/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	return s1.size() &gt; s2.size();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49463"/>
            <a:ext cx="8137525" cy="43291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77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27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2772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2773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784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67005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7863" y="1727200"/>
            <a:ext cx="219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引用与</a:t>
            </a:r>
            <a:r>
              <a:rPr lang="en-US" altLang="zh-CN" b="1">
                <a:solidFill>
                  <a:schemeClr val="bg1"/>
                </a:solidFill>
              </a:rPr>
              <a:t>const</a:t>
            </a:r>
            <a:r>
              <a:rPr lang="zh-CN" altLang="zh-CN" b="1">
                <a:solidFill>
                  <a:schemeClr val="bg1"/>
                </a:solidFill>
              </a:rPr>
              <a:t>限定符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328863"/>
            <a:ext cx="749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const</a:t>
            </a:r>
            <a:r>
              <a:rPr lang="zh-CN" altLang="zh-CN"/>
              <a:t>引用可以用</a:t>
            </a:r>
            <a:r>
              <a:rPr lang="en-US" altLang="zh-CN"/>
              <a:t>const</a:t>
            </a:r>
            <a:r>
              <a:rPr lang="zh-CN" altLang="zh-CN"/>
              <a:t>对象和常量值来初始化，示例代码如下：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2638425"/>
            <a:ext cx="8040688" cy="96043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14413" y="2652713"/>
            <a:ext cx="5419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const int &amp;a = 10;  //</a:t>
            </a:r>
            <a:r>
              <a:rPr lang="zh-CN" altLang="zh-CN"/>
              <a:t>常量值初始化</a:t>
            </a:r>
            <a:r>
              <a:rPr lang="en-US" altLang="zh-CN"/>
              <a:t>const</a:t>
            </a:r>
            <a:r>
              <a:rPr lang="zh-CN" altLang="zh-CN"/>
              <a:t>引用</a:t>
            </a:r>
          </a:p>
          <a:p>
            <a:pPr eaLnBrk="1" hangingPunct="1"/>
            <a:r>
              <a:rPr lang="en-US" altLang="zh-CN"/>
              <a:t>const int a = 10;</a:t>
            </a:r>
            <a:endParaRPr lang="zh-CN" altLang="zh-CN"/>
          </a:p>
          <a:p>
            <a:pPr eaLnBrk="1" hangingPunct="1"/>
            <a:r>
              <a:rPr lang="en-US" altLang="zh-CN"/>
              <a:t>const int &amp;b = a;  //const</a:t>
            </a:r>
            <a:r>
              <a:rPr lang="zh-CN" altLang="zh-CN"/>
              <a:t>对象初始化</a:t>
            </a:r>
            <a:r>
              <a:rPr lang="en-US" altLang="zh-CN"/>
              <a:t>const</a:t>
            </a:r>
            <a:r>
              <a:rPr lang="zh-CN" altLang="zh-CN"/>
              <a:t>引用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8188" y="3598863"/>
            <a:ext cx="7702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一般来说对于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对象而言，只能采用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引用，如果没有对引用进行限定，那么就可以通过引用对数据进行修改，这是不允许的。但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引用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不一定</a:t>
            </a:r>
            <a:r>
              <a:rPr lang="zh-CN" altLang="zh-CN" dirty="0">
                <a:ea typeface="宋体" pitchFamily="2" charset="-122"/>
              </a:rPr>
              <a:t>都得用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对象初始化，还可以用非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对象来初始化，示例代码如下：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1975" y="4797425"/>
            <a:ext cx="8040688" cy="66516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14413" y="47894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a = 10;</a:t>
            </a:r>
            <a:endParaRPr lang="zh-CN" altLang="zh-CN"/>
          </a:p>
          <a:p>
            <a:pPr eaLnBrk="1" hangingPunct="1"/>
            <a:r>
              <a:rPr lang="en-US" altLang="zh-CN"/>
              <a:t>const int &amp;b = a;</a:t>
            </a:r>
            <a:endParaRPr lang="zh-CN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38188" y="5581650"/>
            <a:ext cx="7702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上述代码中，用非</a:t>
            </a:r>
            <a:r>
              <a:rPr lang="en-US" altLang="zh-CN"/>
              <a:t>const</a:t>
            </a:r>
            <a:r>
              <a:rPr lang="zh-CN" altLang="zh-CN"/>
              <a:t>对象初始化</a:t>
            </a:r>
            <a:r>
              <a:rPr lang="en-US" altLang="zh-CN"/>
              <a:t>const</a:t>
            </a:r>
            <a:r>
              <a:rPr lang="zh-CN" altLang="zh-CN"/>
              <a:t>引用，只是不允许通过该引用修改变量值。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5" grpId="0"/>
      <p:bldP spid="2" grpId="0"/>
      <p:bldP spid="16" grpId="0" animBg="1"/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49463"/>
            <a:ext cx="8137525" cy="43291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380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381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3796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3797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808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17267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引用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67005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77863" y="1727200"/>
            <a:ext cx="219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chemeClr val="bg1"/>
                </a:solidFill>
              </a:rPr>
              <a:t>引用与</a:t>
            </a:r>
            <a:r>
              <a:rPr lang="en-US" altLang="zh-CN" b="1">
                <a:solidFill>
                  <a:schemeClr val="bg1"/>
                </a:solidFill>
              </a:rPr>
              <a:t>const</a:t>
            </a:r>
            <a:r>
              <a:rPr lang="zh-CN" altLang="zh-CN" b="1">
                <a:solidFill>
                  <a:schemeClr val="bg1"/>
                </a:solidFill>
              </a:rPr>
              <a:t>限定符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217738"/>
            <a:ext cx="7745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引用甚至可以用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不同类型</a:t>
            </a:r>
            <a:r>
              <a:rPr lang="zh-CN" altLang="zh-CN" dirty="0">
                <a:ea typeface="宋体" pitchFamily="2" charset="-122"/>
              </a:rPr>
              <a:t>的变量来初始化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引用，示例代码如下：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2560638"/>
            <a:ext cx="8040688" cy="6604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14413" y="255905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double d = 1.2;</a:t>
            </a:r>
            <a:endParaRPr lang="zh-CN" altLang="zh-CN"/>
          </a:p>
          <a:p>
            <a:pPr eaLnBrk="1" hangingPunct="1"/>
            <a:r>
              <a:rPr lang="en-US" altLang="zh-CN"/>
              <a:t>const int &amp;b = d;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8188" y="3208338"/>
            <a:ext cx="7702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在上述代码中，</a:t>
            </a:r>
            <a:r>
              <a:rPr lang="en-US" altLang="zh-CN"/>
              <a:t>b</a:t>
            </a:r>
            <a:r>
              <a:rPr lang="zh-CN" altLang="zh-CN"/>
              <a:t>引用了一个</a:t>
            </a:r>
            <a:r>
              <a:rPr lang="en-US" altLang="zh-CN"/>
              <a:t>double</a:t>
            </a:r>
            <a:r>
              <a:rPr lang="zh-CN" altLang="zh-CN"/>
              <a:t>类型的数值，编绎器在编绎这两行代码时，先把</a:t>
            </a:r>
            <a:r>
              <a:rPr lang="en-US" altLang="zh-CN"/>
              <a:t>d</a:t>
            </a:r>
            <a:r>
              <a:rPr lang="zh-CN" altLang="zh-CN"/>
              <a:t>进行了一下转换，转换</a:t>
            </a:r>
            <a:r>
              <a:rPr lang="en-US" altLang="zh-CN"/>
              <a:t>int</a:t>
            </a:r>
            <a:r>
              <a:rPr lang="zh-CN" altLang="zh-CN"/>
              <a:t>类型数据，然后又赋值给了引用</a:t>
            </a:r>
            <a:r>
              <a:rPr lang="en-US" altLang="zh-CN"/>
              <a:t>b</a:t>
            </a:r>
            <a:r>
              <a:rPr lang="zh-CN" altLang="zh-CN"/>
              <a:t>，其转换过程如下代码所示：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1975" y="4110038"/>
            <a:ext cx="8040688" cy="9398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14413" y="41132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double d = 1.2;</a:t>
            </a:r>
            <a:endParaRPr lang="zh-CN" altLang="zh-CN"/>
          </a:p>
          <a:p>
            <a:pPr eaLnBrk="1" hangingPunct="1"/>
            <a:r>
              <a:rPr lang="en-US" altLang="zh-CN"/>
              <a:t>const int temp = (int) d;</a:t>
            </a:r>
            <a:endParaRPr lang="zh-CN" altLang="zh-CN"/>
          </a:p>
          <a:p>
            <a:pPr eaLnBrk="1" hangingPunct="1"/>
            <a:r>
              <a:rPr lang="en-US" altLang="zh-CN"/>
              <a:t>const int &amp;b = temp;</a:t>
            </a:r>
            <a:endParaRPr lang="zh-CN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39775" y="5057775"/>
            <a:ext cx="7723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 dirty="0"/>
              <a:t>在这种情况下，</a:t>
            </a:r>
            <a:r>
              <a:rPr lang="en-US" altLang="zh-CN" dirty="0"/>
              <a:t>b</a:t>
            </a:r>
            <a:r>
              <a:rPr lang="zh-CN" altLang="zh-CN" dirty="0"/>
              <a:t>绑定的是一个临时变量。而当非</a:t>
            </a:r>
            <a:r>
              <a:rPr lang="en-US" altLang="zh-CN" dirty="0" err="1"/>
              <a:t>const</a:t>
            </a:r>
            <a:r>
              <a:rPr lang="zh-CN" altLang="zh-CN" dirty="0"/>
              <a:t>引用时，如果绑定到临时变量，那么可以通过引用修改临时变量的值，修改一个临时变量的值是没有任何意义的，因此编绎器把这种行为定为是非法的，那么用不同类型的变量初始化一个</a:t>
            </a:r>
            <a:r>
              <a:rPr lang="zh-CN" altLang="zh-CN" dirty="0">
                <a:solidFill>
                  <a:srgbClr val="FF0000"/>
                </a:solidFill>
              </a:rPr>
              <a:t>普通引用</a:t>
            </a:r>
            <a:r>
              <a:rPr lang="zh-CN" altLang="zh-CN" dirty="0"/>
              <a:t>自然也是非法的。</a:t>
            </a:r>
            <a:r>
              <a:rPr lang="zh-CN" altLang="en-US" dirty="0">
                <a:solidFill>
                  <a:srgbClr val="FF0000"/>
                </a:solidFill>
              </a:rPr>
              <a:t>所以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5" grpId="0"/>
      <p:bldP spid="2" grpId="0"/>
      <p:bldP spid="16" grpId="0" animBg="1"/>
      <p:bldP spid="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974975"/>
            <a:ext cx="8137525" cy="3425825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483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83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4820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4821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833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529183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动态分配内存（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new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delete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2595563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34823" name="矩形 12"/>
          <p:cNvSpPr>
            <a:spLocks noChangeArrowheads="1"/>
          </p:cNvSpPr>
          <p:nvPr/>
        </p:nvSpPr>
        <p:spPr bwMode="auto">
          <a:xfrm>
            <a:off x="200025" y="2651125"/>
            <a:ext cx="225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new</a:t>
            </a:r>
            <a:r>
              <a:rPr lang="zh-CN" altLang="zh-CN" b="1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3143250"/>
            <a:ext cx="774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new</a:t>
            </a:r>
            <a:r>
              <a:rPr lang="zh-CN" altLang="zh-CN"/>
              <a:t>运算符用来申请一块</a:t>
            </a:r>
            <a:r>
              <a:rPr lang="zh-CN" altLang="zh-CN">
                <a:solidFill>
                  <a:srgbClr val="FF0000"/>
                </a:solidFill>
              </a:rPr>
              <a:t>连续的内存</a:t>
            </a:r>
            <a:r>
              <a:rPr lang="zh-CN" altLang="zh-CN"/>
              <a:t>，其语法格式如下：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486150"/>
            <a:ext cx="8040688" cy="3397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14413" y="3455988"/>
            <a:ext cx="541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new </a:t>
            </a:r>
            <a:r>
              <a:rPr lang="zh-CN" altLang="zh-CN"/>
              <a:t>数据类型（初始化列表）</a:t>
            </a:r>
            <a:r>
              <a:rPr lang="en-US" altLang="zh-CN"/>
              <a:t>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4850" y="3878263"/>
            <a:ext cx="770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用</a:t>
            </a:r>
            <a:r>
              <a:rPr lang="en-US" altLang="zh-CN"/>
              <a:t>new</a:t>
            </a:r>
            <a:r>
              <a:rPr lang="zh-CN" altLang="zh-CN"/>
              <a:t>可以创建基本数据类型对象，示例代码如下：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1975" y="4332288"/>
            <a:ext cx="8040688" cy="93980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8838" y="4387850"/>
            <a:ext cx="8120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char *pc = new char; //</a:t>
            </a:r>
            <a:r>
              <a:rPr lang="zh-CN" altLang="zh-CN" sz="1600"/>
              <a:t>申请一段空间用来存储</a:t>
            </a:r>
            <a:r>
              <a:rPr lang="en-US" altLang="zh-CN" sz="1600"/>
              <a:t>char</a:t>
            </a:r>
            <a:r>
              <a:rPr lang="zh-CN" altLang="zh-CN" sz="1600"/>
              <a:t>类型，内存中没有初始值</a:t>
            </a:r>
            <a:r>
              <a:rPr lang="zh-CN" altLang="en-US" sz="1600"/>
              <a:t>（是随机值）</a:t>
            </a:r>
            <a:endParaRPr lang="zh-CN" altLang="zh-CN" sz="1600"/>
          </a:p>
          <a:p>
            <a:pPr eaLnBrk="1" hangingPunct="1"/>
            <a:r>
              <a:rPr lang="en-US" altLang="zh-CN" sz="1600"/>
              <a:t>int *pi = new int(10); //</a:t>
            </a:r>
            <a:r>
              <a:rPr lang="zh-CN" altLang="zh-CN" sz="1600"/>
              <a:t>申请一段空间存储</a:t>
            </a:r>
            <a:r>
              <a:rPr lang="en-US" altLang="zh-CN" sz="1600"/>
              <a:t>int</a:t>
            </a:r>
            <a:r>
              <a:rPr lang="zh-CN" altLang="zh-CN" sz="1600"/>
              <a:t>类型数据，初始值为</a:t>
            </a:r>
            <a:r>
              <a:rPr lang="en-US" altLang="zh-CN" sz="1600"/>
              <a:t>10</a:t>
            </a:r>
            <a:endParaRPr lang="zh-CN" altLang="zh-CN" sz="1600"/>
          </a:p>
          <a:p>
            <a:pPr eaLnBrk="1" hangingPunct="1"/>
            <a:r>
              <a:rPr lang="en-US" altLang="zh-CN" sz="1600"/>
              <a:t>double *pd = new double(); //</a:t>
            </a:r>
            <a:r>
              <a:rPr lang="zh-CN" altLang="zh-CN" sz="1600"/>
              <a:t>申请一段空间存储</a:t>
            </a:r>
            <a:r>
              <a:rPr lang="en-US" altLang="zh-CN" sz="1600"/>
              <a:t>double</a:t>
            </a:r>
            <a:r>
              <a:rPr lang="zh-CN" altLang="zh-CN" sz="1600"/>
              <a:t>类型的数据，默认初始值为</a:t>
            </a:r>
            <a:r>
              <a:rPr lang="en-US" altLang="zh-CN" sz="1600"/>
              <a:t>0</a:t>
            </a:r>
            <a:endParaRPr lang="zh-CN" altLang="zh-CN" sz="160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08000" y="1606550"/>
            <a:ext cx="8116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</a:t>
            </a:r>
            <a:r>
              <a:rPr lang="zh-CN" altLang="zh-CN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语言中，动态分配内存时一般使用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malloc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()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，但是对于非内置数据类型（如</a:t>
            </a:r>
            <a:r>
              <a:rPr lang="en-US" altLang="zh-CN" dirty="0" err="1">
                <a:ea typeface="宋体" pitchFamily="2" charset="-122"/>
              </a:rPr>
              <a:t>struct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en-US" altLang="zh-CN" dirty="0" err="1">
                <a:ea typeface="宋体" pitchFamily="2" charset="-122"/>
              </a:rPr>
              <a:t>enum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class</a:t>
            </a:r>
            <a:r>
              <a:rPr lang="zh-CN" altLang="zh-CN" dirty="0">
                <a:ea typeface="宋体" pitchFamily="2" charset="-122"/>
              </a:rPr>
              <a:t>等），</a:t>
            </a:r>
            <a:r>
              <a:rPr lang="en-US" altLang="zh-CN" dirty="0" err="1">
                <a:ea typeface="宋体" pitchFamily="2" charset="-122"/>
              </a:rPr>
              <a:t>malloc</a:t>
            </a:r>
            <a:r>
              <a:rPr lang="en-US" altLang="zh-CN" dirty="0">
                <a:ea typeface="宋体" pitchFamily="2" charset="-122"/>
              </a:rPr>
              <a:t>()</a:t>
            </a:r>
            <a:r>
              <a:rPr lang="zh-CN" altLang="zh-CN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free()</a:t>
            </a:r>
            <a:r>
              <a:rPr lang="zh-CN" altLang="zh-CN" dirty="0">
                <a:ea typeface="宋体" pitchFamily="2" charset="-122"/>
              </a:rPr>
              <a:t>无法满足动态对象的需求，因此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引入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zh-CN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delete</a:t>
            </a:r>
            <a:r>
              <a:rPr lang="zh-CN" altLang="zh-CN" dirty="0">
                <a:ea typeface="宋体" pitchFamily="2" charset="-122"/>
              </a:rPr>
              <a:t>关键字，用来进行内存申请与释放空间。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5963" y="5260975"/>
            <a:ext cx="7791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上述代码分别用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zh-CN" dirty="0">
                <a:ea typeface="宋体" pitchFamily="2" charset="-122"/>
              </a:rPr>
              <a:t>创建了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char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、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int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、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double</a:t>
            </a:r>
            <a:r>
              <a:rPr lang="zh-CN" altLang="zh-CN" dirty="0">
                <a:ea typeface="宋体" pitchFamily="2" charset="-122"/>
              </a:rPr>
              <a:t>三个对象，其中</a:t>
            </a:r>
            <a:r>
              <a:rPr lang="en-US" altLang="zh-CN" dirty="0">
                <a:ea typeface="宋体" pitchFamily="2" charset="-122"/>
              </a:rPr>
              <a:t>char</a:t>
            </a:r>
            <a:r>
              <a:rPr lang="zh-CN" altLang="zh-CN" dirty="0">
                <a:ea typeface="宋体" pitchFamily="2" charset="-122"/>
              </a:rPr>
              <a:t>对象没有初始化列表，新分配内存中没有初始值；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zh-CN" dirty="0">
                <a:ea typeface="宋体" pitchFamily="2" charset="-122"/>
              </a:rPr>
              <a:t>对象初始化列表为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zh-CN" dirty="0">
                <a:ea typeface="宋体" pitchFamily="2" charset="-122"/>
              </a:rPr>
              <a:t>，是分配一个空间存储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zh-CN" dirty="0">
                <a:ea typeface="宋体" pitchFamily="2" charset="-122"/>
              </a:rPr>
              <a:t>类型数据，并把</a:t>
            </a:r>
            <a:r>
              <a:rPr lang="en-US" altLang="zh-CN" dirty="0">
                <a:ea typeface="宋体" pitchFamily="2" charset="-122"/>
              </a:rPr>
              <a:t>10</a:t>
            </a:r>
            <a:r>
              <a:rPr lang="zh-CN" altLang="zh-CN" dirty="0">
                <a:ea typeface="宋体" pitchFamily="2" charset="-122"/>
              </a:rPr>
              <a:t>存入该空间；</a:t>
            </a:r>
            <a:r>
              <a:rPr lang="en-US" altLang="zh-CN" dirty="0">
                <a:ea typeface="宋体" pitchFamily="2" charset="-122"/>
              </a:rPr>
              <a:t>double</a:t>
            </a:r>
            <a:r>
              <a:rPr lang="zh-CN" altLang="zh-CN" dirty="0">
                <a:ea typeface="宋体" pitchFamily="2" charset="-122"/>
              </a:rPr>
              <a:t>对象初始化列表为空，表示用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初始化该对象。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5" grpId="0"/>
      <p:bldP spid="2" grpId="0"/>
      <p:bldP spid="16" grpId="0" animBg="1"/>
      <p:bldP spid="4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585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85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5844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5845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856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529183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动态分配内存（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new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delete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0025" y="1770063"/>
            <a:ext cx="2254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new</a:t>
            </a:r>
            <a:r>
              <a:rPr lang="zh-CN" altLang="zh-CN" b="1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262188"/>
            <a:ext cx="7745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/>
              <a:t>new</a:t>
            </a:r>
            <a:r>
              <a:rPr lang="zh-CN" altLang="zh-CN"/>
              <a:t>也可以用来创建数组对象，其语法格式如下：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2605088"/>
            <a:ext cx="8040688" cy="3397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14413" y="2574925"/>
            <a:ext cx="541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new </a:t>
            </a:r>
            <a:r>
              <a:rPr lang="zh-CN" altLang="zh-CN"/>
              <a:t>数据类型</a:t>
            </a:r>
            <a:r>
              <a:rPr lang="en-US" altLang="zh-CN"/>
              <a:t>[</a:t>
            </a:r>
            <a:r>
              <a:rPr lang="zh-CN" altLang="zh-CN"/>
              <a:t>数组长度</a:t>
            </a:r>
            <a:r>
              <a:rPr lang="en-US" altLang="zh-CN"/>
              <a:t>];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4850" y="2997200"/>
            <a:ext cx="77025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new</a:t>
            </a:r>
            <a:r>
              <a:rPr lang="zh-CN" altLang="zh-CN"/>
              <a:t>数组时，后面可以加小括号</a:t>
            </a:r>
            <a:r>
              <a:rPr lang="en-US" altLang="zh-CN"/>
              <a:t>()</a:t>
            </a:r>
            <a:r>
              <a:rPr lang="zh-CN" altLang="zh-CN"/>
              <a:t>，但括号中不可以指定任何初始值，加小括号时由编绎器为其提供默认初始值，而不加小括号时不提供任何初始值。其示例代码如下：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1975" y="3941763"/>
            <a:ext cx="8040688" cy="9413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85838" y="3975100"/>
            <a:ext cx="78851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*pi = new int[10]();</a:t>
            </a:r>
            <a:endParaRPr lang="zh-CN" altLang="zh-CN"/>
          </a:p>
          <a:p>
            <a:pPr eaLnBrk="1" hangingPunct="1"/>
            <a:r>
              <a:rPr lang="en-US" altLang="zh-CN"/>
              <a:t>char *pc = new char[10];</a:t>
            </a:r>
            <a:endParaRPr lang="zh-CN" altLang="zh-CN"/>
          </a:p>
          <a:p>
            <a:pPr eaLnBrk="1" hangingPunct="1"/>
            <a:r>
              <a:rPr lang="en-US" altLang="zh-CN"/>
              <a:t>double* pd = new double[0];</a:t>
            </a:r>
            <a:endParaRPr lang="zh-CN" altLang="zh-CN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5963" y="4860925"/>
            <a:ext cx="7791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pi</a:t>
            </a:r>
            <a:r>
              <a:rPr lang="zh-CN" altLang="zh-CN"/>
              <a:t>所指向的数组中</a:t>
            </a:r>
            <a:r>
              <a:rPr lang="en-US" altLang="zh-CN"/>
              <a:t>10</a:t>
            </a:r>
            <a:r>
              <a:rPr lang="zh-CN" altLang="zh-CN"/>
              <a:t>个元素初始化为</a:t>
            </a:r>
            <a:r>
              <a:rPr lang="en-US" altLang="zh-CN"/>
              <a:t>0</a:t>
            </a:r>
            <a:r>
              <a:rPr lang="zh-CN" altLang="zh-CN"/>
              <a:t>，</a:t>
            </a:r>
            <a:r>
              <a:rPr lang="en-US" altLang="zh-CN"/>
              <a:t>pc</a:t>
            </a:r>
            <a:r>
              <a:rPr lang="zh-CN" altLang="zh-CN"/>
              <a:t>所指向的数组中没有提供初始值。而</a:t>
            </a:r>
            <a:r>
              <a:rPr lang="en-US" altLang="zh-CN"/>
              <a:t>pd</a:t>
            </a:r>
            <a:r>
              <a:rPr lang="zh-CN" altLang="zh-CN"/>
              <a:t>是一个</a:t>
            </a:r>
            <a:r>
              <a:rPr lang="en-US" altLang="zh-CN"/>
              <a:t>dobule</a:t>
            </a:r>
            <a:r>
              <a:rPr lang="zh-CN" altLang="zh-CN"/>
              <a:t>类型数组，</a:t>
            </a:r>
            <a:r>
              <a:rPr lang="en-US" altLang="zh-CN"/>
              <a:t>C++</a:t>
            </a:r>
            <a:r>
              <a:rPr lang="zh-CN" altLang="zh-CN"/>
              <a:t>虽然不允许定义长度为</a:t>
            </a:r>
            <a:r>
              <a:rPr lang="en-US" altLang="zh-CN"/>
              <a:t>0</a:t>
            </a:r>
            <a:r>
              <a:rPr lang="zh-CN" altLang="zh-CN"/>
              <a:t>的数组变量，但明确指出，调用</a:t>
            </a:r>
            <a:r>
              <a:rPr lang="en-US" altLang="zh-CN"/>
              <a:t>new</a:t>
            </a:r>
            <a:r>
              <a:rPr lang="zh-CN" altLang="zh-CN"/>
              <a:t>创建长度为</a:t>
            </a:r>
            <a:r>
              <a:rPr lang="en-US" altLang="zh-CN"/>
              <a:t>0</a:t>
            </a:r>
            <a:r>
              <a:rPr lang="zh-CN" altLang="zh-CN"/>
              <a:t>的数组是合法的，它返回有效的非零指针，但该指针不能进行有效的解引用操作，因为它没有指向任何元素，它主要的作用是用于比较运算。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5" grpId="0"/>
      <p:bldP spid="2" grpId="0"/>
      <p:bldP spid="16" grpId="0" animBg="1"/>
      <p:bldP spid="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6881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82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6868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6869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880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529183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动态分配内存（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new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delete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0025" y="1770063"/>
            <a:ext cx="247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delete</a:t>
            </a:r>
            <a:r>
              <a:rPr lang="zh-CN" altLang="zh-CN" b="1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74913"/>
            <a:ext cx="7745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zh-CN" dirty="0">
                <a:ea typeface="宋体" pitchFamily="2" charset="-122"/>
              </a:rPr>
              <a:t>运算符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分配内存</a:t>
            </a:r>
            <a:r>
              <a:rPr lang="zh-CN" altLang="zh-CN" dirty="0">
                <a:ea typeface="宋体" pitchFamily="2" charset="-122"/>
              </a:rPr>
              <a:t>，使用后要及时释放以免造成内存泄露，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提供了</a:t>
            </a:r>
            <a:r>
              <a:rPr lang="en-US" altLang="zh-CN" dirty="0">
                <a:ea typeface="宋体" pitchFamily="2" charset="-122"/>
              </a:rPr>
              <a:t>delete</a:t>
            </a:r>
            <a:r>
              <a:rPr lang="zh-CN" altLang="zh-CN" dirty="0">
                <a:ea typeface="宋体" pitchFamily="2" charset="-122"/>
              </a:rPr>
              <a:t>运算符来释放</a:t>
            </a:r>
            <a:r>
              <a:rPr lang="en-US" altLang="zh-CN" dirty="0">
                <a:ea typeface="宋体" pitchFamily="2" charset="-122"/>
              </a:rPr>
              <a:t>new</a:t>
            </a:r>
            <a:r>
              <a:rPr lang="zh-CN" altLang="zh-CN" dirty="0">
                <a:ea typeface="宋体" pitchFamily="2" charset="-122"/>
              </a:rPr>
              <a:t>出来的内存空间，其格式如下：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128963"/>
            <a:ext cx="8040688" cy="3397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14413" y="3098800"/>
            <a:ext cx="541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delete </a:t>
            </a:r>
            <a:r>
              <a:rPr lang="zh-CN" altLang="zh-CN"/>
              <a:t>指针名</a:t>
            </a:r>
            <a:r>
              <a:rPr lang="en-US" altLang="zh-CN"/>
              <a:t>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4850" y="3798888"/>
            <a:ext cx="770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直接作用于指针就可以删除由</a:t>
            </a:r>
            <a:r>
              <a:rPr lang="en-US" altLang="zh-CN"/>
              <a:t>new</a:t>
            </a:r>
            <a:r>
              <a:rPr lang="zh-CN" altLang="zh-CN"/>
              <a:t>创建的对象，释放指针所指向的内存空间。但在释放数组对象时要在指针名前加上</a:t>
            </a:r>
            <a:r>
              <a:rPr lang="en-US" altLang="zh-CN"/>
              <a:t>[]</a:t>
            </a:r>
            <a:r>
              <a:rPr lang="zh-CN" altLang="zh-CN"/>
              <a:t>，其格式如下：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1975" y="4432300"/>
            <a:ext cx="8040688" cy="4032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85838" y="4432300"/>
            <a:ext cx="7885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delete []</a:t>
            </a:r>
            <a:r>
              <a:rPr lang="zh-CN" altLang="zh-CN"/>
              <a:t>指针名</a:t>
            </a:r>
            <a:r>
              <a:rPr lang="en-US" altLang="zh-CN"/>
              <a:t>;</a:t>
            </a:r>
            <a:endParaRPr lang="zh-CN" altLang="zh-CN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5963" y="5316538"/>
            <a:ext cx="7791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如果漏掉了</a:t>
            </a:r>
            <a:r>
              <a:rPr lang="en-US" altLang="zh-CN"/>
              <a:t>[]</a:t>
            </a:r>
            <a:r>
              <a:rPr lang="zh-CN" altLang="zh-CN"/>
              <a:t>，编绎器在编绎时无法发现错误，但它会导致少释放内存空间，内存泄露严重时会产生运行错误等。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5" grpId="0"/>
      <p:bldP spid="2" grpId="0"/>
      <p:bldP spid="16" grpId="0" animBg="1"/>
      <p:bldP spid="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1636712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7916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91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7892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7893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915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529183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动态分配内存（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new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delete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00025" y="1770063"/>
            <a:ext cx="247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delete</a:t>
            </a:r>
            <a:r>
              <a:rPr lang="zh-CN" altLang="zh-CN" b="1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19" name="剪去对角的矩形 3"/>
          <p:cNvSpPr>
            <a:spLocks/>
          </p:cNvSpPr>
          <p:nvPr/>
        </p:nvSpPr>
        <p:spPr bwMode="auto">
          <a:xfrm>
            <a:off x="6481763" y="2225675"/>
            <a:ext cx="1606550" cy="469900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案例代码</a:t>
            </a:r>
          </a:p>
        </p:txBody>
      </p:sp>
      <p:sp>
        <p:nvSpPr>
          <p:cNvPr id="37897" name="矩形 1"/>
          <p:cNvSpPr>
            <a:spLocks noChangeArrowheads="1"/>
          </p:cNvSpPr>
          <p:nvPr/>
        </p:nvSpPr>
        <p:spPr bwMode="auto">
          <a:xfrm>
            <a:off x="1022350" y="3176588"/>
            <a:ext cx="6673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>
                <a:solidFill>
                  <a:srgbClr val="009ED6"/>
                </a:solidFill>
                <a:latin typeface="微软雅黑" pitchFamily="34" charset="-122"/>
                <a:ea typeface="微软雅黑" pitchFamily="34" charset="-122"/>
              </a:rPr>
              <a:t>接下来，通过一个案例来演示。</a:t>
            </a:r>
          </a:p>
        </p:txBody>
      </p:sp>
      <p:cxnSp>
        <p:nvCxnSpPr>
          <p:cNvPr id="37898" name="直线连接符 9"/>
          <p:cNvCxnSpPr>
            <a:cxnSpLocks noChangeShapeType="1"/>
          </p:cNvCxnSpPr>
          <p:nvPr/>
        </p:nvCxnSpPr>
        <p:spPr bwMode="auto">
          <a:xfrm>
            <a:off x="1042988" y="2832100"/>
            <a:ext cx="7045325" cy="0"/>
          </a:xfrm>
          <a:prstGeom prst="line">
            <a:avLst/>
          </a:prstGeom>
          <a:noFill/>
          <a:ln w="28575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899" name="组合 21"/>
          <p:cNvGrpSpPr>
            <a:grpSpLocks/>
          </p:cNvGrpSpPr>
          <p:nvPr/>
        </p:nvGrpSpPr>
        <p:grpSpPr bwMode="auto">
          <a:xfrm>
            <a:off x="5883275" y="3219450"/>
            <a:ext cx="2085975" cy="403225"/>
            <a:chOff x="6356350" y="4670298"/>
            <a:chExt cx="2085975" cy="403036"/>
          </a:xfrm>
        </p:grpSpPr>
        <p:grpSp>
          <p:nvGrpSpPr>
            <p:cNvPr id="37907" name="组合 15"/>
            <p:cNvGrpSpPr>
              <a:grpSpLocks/>
            </p:cNvGrpSpPr>
            <p:nvPr/>
          </p:nvGrpSpPr>
          <p:grpSpPr bwMode="auto">
            <a:xfrm>
              <a:off x="6356350" y="4728493"/>
              <a:ext cx="2085975" cy="344841"/>
              <a:chOff x="2225739" y="5060870"/>
              <a:chExt cx="2478788" cy="410818"/>
            </a:xfrm>
          </p:grpSpPr>
          <p:sp>
            <p:nvSpPr>
              <p:cNvPr id="37909" name="矩形 10">
                <a:hlinkClick r:id="rId3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2519540" y="5060870"/>
                <a:ext cx="1640471" cy="366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[</a:t>
                </a:r>
                <a:r>
                  <a:rPr lang="zh-CN" altLang="en-US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点击查看案例</a:t>
                </a:r>
                <a:r>
                  <a:rPr lang="en-US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rPr>
                  <a:t>]</a:t>
                </a:r>
                <a:endParaRPr lang="zh-CN" altLang="zh-CN" sz="1400">
                  <a:solidFill>
                    <a:srgbClr val="F0A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910" name="立方体 18"/>
              <p:cNvSpPr>
                <a:spLocks noChangeArrowheads="1"/>
              </p:cNvSpPr>
              <p:nvPr/>
            </p:nvSpPr>
            <p:spPr bwMode="auto">
              <a:xfrm>
                <a:off x="2288817" y="5125857"/>
                <a:ext cx="270137" cy="270137"/>
              </a:xfrm>
              <a:prstGeom prst="cube">
                <a:avLst>
                  <a:gd name="adj" fmla="val 25000"/>
                </a:avLst>
              </a:prstGeom>
              <a:solidFill>
                <a:srgbClr val="F3B60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buFont typeface="Arial" charset="0"/>
                  <a:buNone/>
                </a:pPr>
                <a:endParaRPr lang="zh-CN" altLang="en-US"/>
              </a:p>
            </p:txBody>
          </p:sp>
          <p:sp>
            <p:nvSpPr>
              <p:cNvPr id="27" name="半闭框 26"/>
              <p:cNvSpPr/>
              <p:nvPr/>
            </p:nvSpPr>
            <p:spPr bwMode="auto">
              <a:xfrm>
                <a:off x="2225739" y="5069046"/>
                <a:ext cx="107528" cy="136105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半闭框 27"/>
              <p:cNvSpPr/>
              <p:nvPr/>
            </p:nvSpPr>
            <p:spPr bwMode="auto">
              <a:xfrm flipH="1" flipV="1">
                <a:off x="4597000" y="5337474"/>
                <a:ext cx="107527" cy="134214"/>
              </a:xfrm>
              <a:prstGeom prst="halfFrame">
                <a:avLst/>
              </a:prstGeom>
              <a:solidFill>
                <a:srgbClr val="F3B60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37913" name="直接连接符 21"/>
              <p:cNvCxnSpPr>
                <a:cxnSpLocks noChangeShapeType="1"/>
              </p:cNvCxnSpPr>
              <p:nvPr/>
            </p:nvCxnSpPr>
            <p:spPr bwMode="auto">
              <a:xfrm>
                <a:off x="2293496" y="5449202"/>
                <a:ext cx="1802720" cy="0"/>
              </a:xfrm>
              <a:prstGeom prst="line">
                <a:avLst/>
              </a:prstGeom>
              <a:noFill/>
              <a:ln w="19050" algn="ctr">
                <a:solidFill>
                  <a:srgbClr val="F3B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37908" name="Picture 13" descr="C:\Users\Administrator\Desktop\未标题-2.png">
              <a:hlinkClick r:id="rId4" action="ppaction://hlinkfil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06" y="4670298"/>
              <a:ext cx="439629" cy="38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85825" y="4354513"/>
            <a:ext cx="6318250" cy="1350962"/>
            <a:chOff x="885816" y="4354126"/>
            <a:chExt cx="6317805" cy="1351835"/>
          </a:xfrm>
        </p:grpSpPr>
        <p:sp>
          <p:nvSpPr>
            <p:cNvPr id="37901" name="矩形 5"/>
            <p:cNvSpPr>
              <a:spLocks noChangeArrowheads="1"/>
            </p:cNvSpPr>
            <p:nvPr/>
          </p:nvSpPr>
          <p:spPr bwMode="auto">
            <a:xfrm>
              <a:off x="2698477" y="4375886"/>
              <a:ext cx="4505144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latin typeface="微软雅黑" pitchFamily="34" charset="-122"/>
                  <a:ea typeface="微软雅黑" pitchFamily="34" charset="-122"/>
                </a:rPr>
                <a:t>多学一招：</a:t>
              </a:r>
              <a:endParaRPr lang="en-US" altLang="zh-CN" sz="28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new/delete</a:t>
              </a:r>
              <a:r>
                <a:rPr lang="zh-CN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2400" b="1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malloc()/free()</a:t>
              </a:r>
              <a:endParaRPr lang="zh-CN" altLang="en-US" sz="2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902" name="Group 9"/>
            <p:cNvGrpSpPr>
              <a:grpSpLocks noChangeAspect="1"/>
            </p:cNvGrpSpPr>
            <p:nvPr/>
          </p:nvGrpSpPr>
          <p:grpSpPr bwMode="auto">
            <a:xfrm>
              <a:off x="885816" y="4354126"/>
              <a:ext cx="1579562" cy="1289050"/>
              <a:chOff x="4410" y="748"/>
              <a:chExt cx="1246" cy="1017"/>
            </a:xfrm>
          </p:grpSpPr>
          <p:sp>
            <p:nvSpPr>
              <p:cNvPr id="37904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auto">
              <a:xfrm>
                <a:off x="4410" y="748"/>
                <a:ext cx="748" cy="1014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4978" y="1085"/>
                <a:ext cx="665" cy="524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pic>
          <p:nvPicPr>
            <p:cNvPr id="37903" name="图片 35">
              <a:hlinkClick r:id="rId6" action="ppaction://hlinkfile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696" y="5315436"/>
              <a:ext cx="21209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893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893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8915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8916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936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默认参数</a:t>
              </a:r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8917" name="矩形 12"/>
          <p:cNvSpPr>
            <a:spLocks noChangeArrowheads="1"/>
          </p:cNvSpPr>
          <p:nvPr/>
        </p:nvSpPr>
        <p:spPr bwMode="auto">
          <a:xfrm>
            <a:off x="200025" y="2917825"/>
            <a:ext cx="2473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>
                <a:solidFill>
                  <a:schemeClr val="bg1"/>
                </a:solidFill>
              </a:rPr>
              <a:t>delete</a:t>
            </a:r>
            <a:r>
              <a:rPr lang="zh-CN" altLang="zh-CN" b="1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2774" name="矩形 5"/>
          <p:cNvSpPr>
            <a:spLocks noChangeArrowheads="1"/>
          </p:cNvSpPr>
          <p:nvPr/>
        </p:nvSpPr>
        <p:spPr bwMode="auto">
          <a:xfrm>
            <a:off x="523875" y="1652588"/>
            <a:ext cx="8121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对比于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语言中的函数，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增加了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重载（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overload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内联（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inline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en-US" altLang="zh-CN" dirty="0" err="1">
                <a:solidFill>
                  <a:schemeClr val="accent4"/>
                </a:solidFill>
                <a:ea typeface="宋体" pitchFamily="2" charset="-122"/>
              </a:rPr>
              <a:t>const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（常成员函数）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virtual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（虚函数）</a:t>
            </a:r>
            <a:r>
              <a:rPr lang="zh-CN" altLang="zh-CN" dirty="0">
                <a:ea typeface="宋体" pitchFamily="2" charset="-122"/>
              </a:rPr>
              <a:t>四种新机制，其中重载和内联机制既可用于全局函数也可用于类的成员函数，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virtual</a:t>
            </a:r>
            <a:r>
              <a:rPr lang="zh-CN" altLang="zh-CN" dirty="0">
                <a:ea typeface="宋体" pitchFamily="2" charset="-122"/>
              </a:rPr>
              <a:t>机制仅适用于类的成员函数。而且在函数的参数传递上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也新增了引用作为函数参数，默认参数等。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5150" y="3894138"/>
            <a:ext cx="8040688" cy="64928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4838" y="2943225"/>
            <a:ext cx="79009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的函数也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支持默认参数机制</a:t>
            </a:r>
            <a:r>
              <a:rPr lang="zh-CN" altLang="zh-CN" dirty="0">
                <a:ea typeface="宋体" pitchFamily="2" charset="-122"/>
              </a:rPr>
              <a:t>，即在定义或声明函数时给形参一个初始值，在调用函数时，可以不传递实参就使用默认参数值。例如下面两个设置图片大小的的函数声明，一个带默认参数值，一个不带。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36638" y="38750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_size1(int length = 20, int width = 30);</a:t>
            </a:r>
            <a:endParaRPr lang="zh-CN" altLang="zh-CN"/>
          </a:p>
          <a:p>
            <a:pPr eaLnBrk="1" hangingPunct="1"/>
            <a:r>
              <a:rPr lang="en-US" altLang="zh-CN"/>
              <a:t>int _size2(int length, int width);</a:t>
            </a:r>
            <a:endParaRPr lang="zh-CN" altLang="zh-CN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08000" y="4681538"/>
            <a:ext cx="8137525" cy="1636712"/>
            <a:chOff x="508000" y="4681368"/>
            <a:chExt cx="8137525" cy="1636332"/>
          </a:xfrm>
        </p:grpSpPr>
        <p:sp>
          <p:nvSpPr>
            <p:cNvPr id="22" name="矩形 21"/>
            <p:cNvSpPr/>
            <p:nvPr/>
          </p:nvSpPr>
          <p:spPr bwMode="auto">
            <a:xfrm>
              <a:off x="508000" y="4681368"/>
              <a:ext cx="8137525" cy="163633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剪去对角的矩形 3"/>
            <p:cNvSpPr>
              <a:spLocks/>
            </p:cNvSpPr>
            <p:nvPr/>
          </p:nvSpPr>
          <p:spPr bwMode="auto">
            <a:xfrm>
              <a:off x="6481763" y="4813099"/>
              <a:ext cx="1606550" cy="469791"/>
            </a:xfrm>
            <a:custGeom>
              <a:avLst/>
              <a:gdLst>
                <a:gd name="T0" fmla="*/ 0 w 1606550"/>
                <a:gd name="T1" fmla="*/ 0 h 585787"/>
                <a:gd name="T2" fmla="*/ 1508917 w 1606550"/>
                <a:gd name="T3" fmla="*/ 0 h 585787"/>
                <a:gd name="T4" fmla="*/ 1606550 w 1606550"/>
                <a:gd name="T5" fmla="*/ 97633 h 585787"/>
                <a:gd name="T6" fmla="*/ 1606550 w 1606550"/>
                <a:gd name="T7" fmla="*/ 585787 h 585787"/>
                <a:gd name="T8" fmla="*/ 1606550 w 1606550"/>
                <a:gd name="T9" fmla="*/ 585787 h 585787"/>
                <a:gd name="T10" fmla="*/ 97633 w 1606550"/>
                <a:gd name="T11" fmla="*/ 585787 h 585787"/>
                <a:gd name="T12" fmla="*/ 0 w 1606550"/>
                <a:gd name="T13" fmla="*/ 488154 h 585787"/>
                <a:gd name="T14" fmla="*/ 0 w 1606550"/>
                <a:gd name="T15" fmla="*/ 0 h 5857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6550"/>
                <a:gd name="T25" fmla="*/ 0 h 585787"/>
                <a:gd name="T26" fmla="*/ 1606550 w 1606550"/>
                <a:gd name="T27" fmla="*/ 585787 h 5857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6550" h="585787">
                  <a:moveTo>
                    <a:pt x="0" y="0"/>
                  </a:moveTo>
                  <a:lnTo>
                    <a:pt x="1508917" y="0"/>
                  </a:lnTo>
                  <a:lnTo>
                    <a:pt x="1606550" y="97633"/>
                  </a:lnTo>
                  <a:lnTo>
                    <a:pt x="1606550" y="585787"/>
                  </a:lnTo>
                  <a:lnTo>
                    <a:pt x="97633" y="585787"/>
                  </a:lnTo>
                  <a:lnTo>
                    <a:pt x="0" y="488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案例代码</a:t>
              </a:r>
            </a:p>
          </p:txBody>
        </p:sp>
        <p:sp>
          <p:nvSpPr>
            <p:cNvPr id="38925" name="矩形 1"/>
            <p:cNvSpPr>
              <a:spLocks noChangeArrowheads="1"/>
            </p:cNvSpPr>
            <p:nvPr/>
          </p:nvSpPr>
          <p:spPr bwMode="auto">
            <a:xfrm>
              <a:off x="1022312" y="5618523"/>
              <a:ext cx="66738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>
                  <a:solidFill>
                    <a:srgbClr val="009ED6"/>
                  </a:solidFill>
                  <a:latin typeface="微软雅黑" pitchFamily="34" charset="-122"/>
                  <a:ea typeface="微软雅黑" pitchFamily="34" charset="-122"/>
                </a:rPr>
                <a:t>接下来，通过一个案例来演示。</a:t>
              </a:r>
            </a:p>
          </p:txBody>
        </p:sp>
        <p:cxnSp>
          <p:nvCxnSpPr>
            <p:cNvPr id="38926" name="直线连接符 9"/>
            <p:cNvCxnSpPr>
              <a:cxnSpLocks noChangeShapeType="1"/>
            </p:cNvCxnSpPr>
            <p:nvPr/>
          </p:nvCxnSpPr>
          <p:spPr bwMode="auto">
            <a:xfrm>
              <a:off x="1042949" y="5418636"/>
              <a:ext cx="7045325" cy="0"/>
            </a:xfrm>
            <a:prstGeom prst="line">
              <a:avLst/>
            </a:prstGeom>
            <a:noFill/>
            <a:ln w="28575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927" name="组合 25"/>
            <p:cNvGrpSpPr>
              <a:grpSpLocks/>
            </p:cNvGrpSpPr>
            <p:nvPr/>
          </p:nvGrpSpPr>
          <p:grpSpPr bwMode="auto">
            <a:xfrm>
              <a:off x="5883237" y="5690409"/>
              <a:ext cx="2085975" cy="403168"/>
              <a:chOff x="6356350" y="4670294"/>
              <a:chExt cx="2085975" cy="402982"/>
            </a:xfrm>
          </p:grpSpPr>
          <p:grpSp>
            <p:nvGrpSpPr>
              <p:cNvPr id="38928" name="组合 15"/>
              <p:cNvGrpSpPr>
                <a:grpSpLocks/>
              </p:cNvGrpSpPr>
              <p:nvPr/>
            </p:nvGrpSpPr>
            <p:grpSpPr bwMode="auto">
              <a:xfrm>
                <a:off x="6356350" y="4728494"/>
                <a:ext cx="2085975" cy="344782"/>
                <a:chOff x="2225739" y="5060935"/>
                <a:chExt cx="2478788" cy="410753"/>
              </a:xfrm>
            </p:grpSpPr>
            <p:sp>
              <p:nvSpPr>
                <p:cNvPr id="38930" name="矩形 10">
                  <a:hlinkClick r:id="rId3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935"/>
                  <a:ext cx="1640471" cy="366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931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901"/>
                  <a:ext cx="270136" cy="27013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半闭框 31"/>
                <p:cNvSpPr/>
                <p:nvPr/>
              </p:nvSpPr>
              <p:spPr bwMode="auto">
                <a:xfrm>
                  <a:off x="2225784" y="5082763"/>
                  <a:ext cx="107528" cy="122845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半闭框 32"/>
                <p:cNvSpPr/>
                <p:nvPr/>
              </p:nvSpPr>
              <p:spPr bwMode="auto">
                <a:xfrm flipH="1" flipV="1">
                  <a:off x="4597045" y="5337904"/>
                  <a:ext cx="107527" cy="134186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38934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38929" name="Picture 13" descr="C:\Users\Administrator\Desktop\未标题-2.png">
                <a:hlinkClick r:id="rId4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5206" y="4670294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3995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96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9939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39940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958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内联函数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23875" y="1819275"/>
            <a:ext cx="8121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为了解决</a:t>
            </a:r>
            <a:r>
              <a:rPr lang="zh-CN" altLang="zh-CN" dirty="0">
                <a:solidFill>
                  <a:srgbClr val="FF0000"/>
                </a:solidFill>
                <a:ea typeface="宋体" pitchFamily="2" charset="-122"/>
              </a:rPr>
              <a:t>频繁的函数调用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所</a:t>
            </a:r>
            <a:r>
              <a:rPr lang="zh-CN" altLang="zh-CN" dirty="0">
                <a:solidFill>
                  <a:srgbClr val="FF0000"/>
                </a:solidFill>
                <a:ea typeface="宋体" pitchFamily="2" charset="-122"/>
              </a:rPr>
              <a:t>带来很大开销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的问题</a:t>
            </a:r>
            <a:r>
              <a:rPr lang="zh-CN" altLang="zh-CN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提供了内联（</a:t>
            </a:r>
            <a:r>
              <a:rPr lang="en-US" altLang="zh-CN" dirty="0">
                <a:ea typeface="宋体" pitchFamily="2" charset="-122"/>
              </a:rPr>
              <a:t>inline</a:t>
            </a:r>
            <a:r>
              <a:rPr lang="zh-CN" altLang="zh-CN" dirty="0">
                <a:ea typeface="宋体" pitchFamily="2" charset="-122"/>
              </a:rPr>
              <a:t>）函数，在编绎时将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函数体嵌入到调用处</a:t>
            </a:r>
            <a:r>
              <a:rPr lang="zh-CN" altLang="zh-CN" dirty="0">
                <a:ea typeface="宋体" pitchFamily="2" charset="-122"/>
              </a:rPr>
              <a:t>。内联函数其实只是在函数定义前面加上一个</a:t>
            </a:r>
            <a:r>
              <a:rPr lang="en-US" altLang="zh-CN" dirty="0">
                <a:ea typeface="宋体" pitchFamily="2" charset="-122"/>
              </a:rPr>
              <a:t>inline</a:t>
            </a:r>
            <a:r>
              <a:rPr lang="zh-CN" altLang="zh-CN" dirty="0">
                <a:ea typeface="宋体" pitchFamily="2" charset="-122"/>
              </a:rPr>
              <a:t>关键字，其格式如下：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5150" y="2960688"/>
            <a:ext cx="8040688" cy="112712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23875" y="4457700"/>
            <a:ext cx="8137525" cy="1636713"/>
            <a:chOff x="524463" y="4458348"/>
            <a:chExt cx="8137525" cy="1636332"/>
          </a:xfrm>
        </p:grpSpPr>
        <p:sp>
          <p:nvSpPr>
            <p:cNvPr id="22" name="矩形 21"/>
            <p:cNvSpPr/>
            <p:nvPr/>
          </p:nvSpPr>
          <p:spPr bwMode="auto">
            <a:xfrm>
              <a:off x="524463" y="4458348"/>
              <a:ext cx="8137525" cy="163633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剪去对角的矩形 3"/>
            <p:cNvSpPr>
              <a:spLocks/>
            </p:cNvSpPr>
            <p:nvPr/>
          </p:nvSpPr>
          <p:spPr bwMode="auto">
            <a:xfrm>
              <a:off x="6482351" y="4590080"/>
              <a:ext cx="1606550" cy="469791"/>
            </a:xfrm>
            <a:custGeom>
              <a:avLst/>
              <a:gdLst>
                <a:gd name="T0" fmla="*/ 0 w 1606550"/>
                <a:gd name="T1" fmla="*/ 0 h 585787"/>
                <a:gd name="T2" fmla="*/ 1508917 w 1606550"/>
                <a:gd name="T3" fmla="*/ 0 h 585787"/>
                <a:gd name="T4" fmla="*/ 1606550 w 1606550"/>
                <a:gd name="T5" fmla="*/ 97633 h 585787"/>
                <a:gd name="T6" fmla="*/ 1606550 w 1606550"/>
                <a:gd name="T7" fmla="*/ 585787 h 585787"/>
                <a:gd name="T8" fmla="*/ 1606550 w 1606550"/>
                <a:gd name="T9" fmla="*/ 585787 h 585787"/>
                <a:gd name="T10" fmla="*/ 97633 w 1606550"/>
                <a:gd name="T11" fmla="*/ 585787 h 585787"/>
                <a:gd name="T12" fmla="*/ 0 w 1606550"/>
                <a:gd name="T13" fmla="*/ 488154 h 585787"/>
                <a:gd name="T14" fmla="*/ 0 w 1606550"/>
                <a:gd name="T15" fmla="*/ 0 h 5857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6550"/>
                <a:gd name="T25" fmla="*/ 0 h 585787"/>
                <a:gd name="T26" fmla="*/ 1606550 w 1606550"/>
                <a:gd name="T27" fmla="*/ 585787 h 5857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6550" h="585787">
                  <a:moveTo>
                    <a:pt x="0" y="0"/>
                  </a:moveTo>
                  <a:lnTo>
                    <a:pt x="1508917" y="0"/>
                  </a:lnTo>
                  <a:lnTo>
                    <a:pt x="1606550" y="97633"/>
                  </a:lnTo>
                  <a:lnTo>
                    <a:pt x="1606550" y="585787"/>
                  </a:lnTo>
                  <a:lnTo>
                    <a:pt x="97633" y="585787"/>
                  </a:lnTo>
                  <a:lnTo>
                    <a:pt x="0" y="488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案例代码</a:t>
              </a:r>
            </a:p>
          </p:txBody>
        </p:sp>
        <p:sp>
          <p:nvSpPr>
            <p:cNvPr id="39947" name="矩形 1"/>
            <p:cNvSpPr>
              <a:spLocks noChangeArrowheads="1"/>
            </p:cNvSpPr>
            <p:nvPr/>
          </p:nvSpPr>
          <p:spPr bwMode="auto">
            <a:xfrm>
              <a:off x="1022312" y="5395503"/>
              <a:ext cx="66738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>
                  <a:solidFill>
                    <a:srgbClr val="009ED6"/>
                  </a:solidFill>
                  <a:latin typeface="微软雅黑" pitchFamily="34" charset="-122"/>
                  <a:ea typeface="微软雅黑" pitchFamily="34" charset="-122"/>
                </a:rPr>
                <a:t>接下来，通过一个案例来演示。</a:t>
              </a:r>
            </a:p>
          </p:txBody>
        </p:sp>
        <p:cxnSp>
          <p:nvCxnSpPr>
            <p:cNvPr id="39948" name="直线连接符 9"/>
            <p:cNvCxnSpPr>
              <a:cxnSpLocks noChangeShapeType="1"/>
            </p:cNvCxnSpPr>
            <p:nvPr/>
          </p:nvCxnSpPr>
          <p:spPr bwMode="auto">
            <a:xfrm>
              <a:off x="1042949" y="5195616"/>
              <a:ext cx="7045325" cy="0"/>
            </a:xfrm>
            <a:prstGeom prst="line">
              <a:avLst/>
            </a:prstGeom>
            <a:noFill/>
            <a:ln w="28575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949" name="组合 25"/>
            <p:cNvGrpSpPr>
              <a:grpSpLocks/>
            </p:cNvGrpSpPr>
            <p:nvPr/>
          </p:nvGrpSpPr>
          <p:grpSpPr bwMode="auto">
            <a:xfrm>
              <a:off x="5883237" y="5438365"/>
              <a:ext cx="2085975" cy="403222"/>
              <a:chOff x="6356350" y="4670298"/>
              <a:chExt cx="2085975" cy="403036"/>
            </a:xfrm>
          </p:grpSpPr>
          <p:grpSp>
            <p:nvGrpSpPr>
              <p:cNvPr id="39950" name="组合 15"/>
              <p:cNvGrpSpPr>
                <a:grpSpLocks/>
              </p:cNvGrpSpPr>
              <p:nvPr/>
            </p:nvGrpSpPr>
            <p:grpSpPr bwMode="auto">
              <a:xfrm>
                <a:off x="6356350" y="4728493"/>
                <a:ext cx="2085975" cy="344841"/>
                <a:chOff x="2225739" y="5060870"/>
                <a:chExt cx="2478788" cy="410818"/>
              </a:xfrm>
            </p:grpSpPr>
            <p:sp>
              <p:nvSpPr>
                <p:cNvPr id="39952" name="矩形 10">
                  <a:hlinkClick r:id="rId3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640471" cy="366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953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半闭框 31"/>
                <p:cNvSpPr/>
                <p:nvPr/>
              </p:nvSpPr>
              <p:spPr bwMode="auto">
                <a:xfrm>
                  <a:off x="2226483" y="5068126"/>
                  <a:ext cx="107528" cy="137964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半闭框 32"/>
                <p:cNvSpPr/>
                <p:nvPr/>
              </p:nvSpPr>
              <p:spPr bwMode="auto">
                <a:xfrm flipH="1" flipV="1">
                  <a:off x="4597744" y="5338384"/>
                  <a:ext cx="107527" cy="134183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39956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39951" name="Picture 13" descr="C:\Users\Administrator\Desktop\未标题-2.png">
                <a:hlinkClick r:id="rId4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5206" y="4670298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350" y="2924175"/>
            <a:ext cx="6488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inline </a:t>
            </a:r>
            <a:r>
              <a:rPr lang="zh-CN" altLang="zh-CN"/>
              <a:t>返回值类型</a:t>
            </a:r>
            <a:r>
              <a:rPr lang="en-US" altLang="zh-CN"/>
              <a:t>  </a:t>
            </a:r>
            <a:r>
              <a:rPr lang="zh-CN" altLang="zh-CN"/>
              <a:t>函数名（参数列表）</a:t>
            </a:r>
          </a:p>
          <a:p>
            <a:pPr eaLnBrk="1" hangingPunct="1"/>
            <a:r>
              <a:rPr lang="en-US" altLang="zh-CN"/>
              <a:t>{</a:t>
            </a:r>
            <a:endParaRPr lang="zh-CN" altLang="zh-CN"/>
          </a:p>
          <a:p>
            <a:pPr eaLnBrk="1" hangingPunct="1"/>
            <a:r>
              <a:rPr lang="en-US" altLang="zh-CN"/>
              <a:t>   </a:t>
            </a:r>
            <a:r>
              <a:rPr lang="zh-CN" altLang="zh-CN"/>
              <a:t>函数体</a:t>
            </a:r>
            <a:r>
              <a:rPr lang="en-US" altLang="zh-CN"/>
              <a:t>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0985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0986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63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40964" name="组合 2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984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重载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函数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23875" y="1585913"/>
            <a:ext cx="813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      </a:t>
            </a:r>
            <a:r>
              <a:rPr lang="zh-CN" altLang="zh-CN" dirty="0">
                <a:ea typeface="宋体" pitchFamily="2" charset="-122"/>
              </a:rPr>
              <a:t>几个不同的函数有着相同的名字，在调用时根据参数的不同来确定调用哪个函数，这就是</a:t>
            </a:r>
            <a:r>
              <a:rPr lang="en-US" altLang="zh-CN" dirty="0">
                <a:ea typeface="宋体" pitchFamily="2" charset="-122"/>
              </a:rPr>
              <a:t>C++</a:t>
            </a:r>
            <a:r>
              <a:rPr lang="zh-CN" altLang="zh-CN" dirty="0">
                <a:ea typeface="宋体" pitchFamily="2" charset="-122"/>
              </a:rPr>
              <a:t>提供的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函数重载机制</a:t>
            </a:r>
            <a:r>
              <a:rPr lang="zh-CN" altLang="zh-CN" dirty="0">
                <a:ea typeface="宋体" pitchFamily="2" charset="-122"/>
              </a:rPr>
              <a:t>。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65150" y="2921000"/>
            <a:ext cx="8040688" cy="9715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523875" y="4837113"/>
            <a:ext cx="8137525" cy="1636712"/>
            <a:chOff x="524463" y="4837482"/>
            <a:chExt cx="8137525" cy="1636332"/>
          </a:xfrm>
        </p:grpSpPr>
        <p:sp>
          <p:nvSpPr>
            <p:cNvPr id="22" name="矩形 21"/>
            <p:cNvSpPr/>
            <p:nvPr/>
          </p:nvSpPr>
          <p:spPr bwMode="auto">
            <a:xfrm>
              <a:off x="524463" y="4837482"/>
              <a:ext cx="8137525" cy="1636332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剪去对角的矩形 3"/>
            <p:cNvSpPr>
              <a:spLocks/>
            </p:cNvSpPr>
            <p:nvPr/>
          </p:nvSpPr>
          <p:spPr bwMode="auto">
            <a:xfrm>
              <a:off x="6482351" y="4969213"/>
              <a:ext cx="1606550" cy="469791"/>
            </a:xfrm>
            <a:custGeom>
              <a:avLst/>
              <a:gdLst>
                <a:gd name="T0" fmla="*/ 0 w 1606550"/>
                <a:gd name="T1" fmla="*/ 0 h 585787"/>
                <a:gd name="T2" fmla="*/ 1508917 w 1606550"/>
                <a:gd name="T3" fmla="*/ 0 h 585787"/>
                <a:gd name="T4" fmla="*/ 1606550 w 1606550"/>
                <a:gd name="T5" fmla="*/ 97633 h 585787"/>
                <a:gd name="T6" fmla="*/ 1606550 w 1606550"/>
                <a:gd name="T7" fmla="*/ 585787 h 585787"/>
                <a:gd name="T8" fmla="*/ 1606550 w 1606550"/>
                <a:gd name="T9" fmla="*/ 585787 h 585787"/>
                <a:gd name="T10" fmla="*/ 97633 w 1606550"/>
                <a:gd name="T11" fmla="*/ 585787 h 585787"/>
                <a:gd name="T12" fmla="*/ 0 w 1606550"/>
                <a:gd name="T13" fmla="*/ 488154 h 585787"/>
                <a:gd name="T14" fmla="*/ 0 w 1606550"/>
                <a:gd name="T15" fmla="*/ 0 h 5857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6550"/>
                <a:gd name="T25" fmla="*/ 0 h 585787"/>
                <a:gd name="T26" fmla="*/ 1606550 w 1606550"/>
                <a:gd name="T27" fmla="*/ 585787 h 5857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6550" h="585787">
                  <a:moveTo>
                    <a:pt x="0" y="0"/>
                  </a:moveTo>
                  <a:lnTo>
                    <a:pt x="1508917" y="0"/>
                  </a:lnTo>
                  <a:lnTo>
                    <a:pt x="1606550" y="97633"/>
                  </a:lnTo>
                  <a:lnTo>
                    <a:pt x="1606550" y="585787"/>
                  </a:lnTo>
                  <a:lnTo>
                    <a:pt x="97633" y="585787"/>
                  </a:lnTo>
                  <a:lnTo>
                    <a:pt x="0" y="488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案例代码</a:t>
              </a:r>
            </a:p>
          </p:txBody>
        </p:sp>
        <p:sp>
          <p:nvSpPr>
            <p:cNvPr id="40973" name="矩形 1"/>
            <p:cNvSpPr>
              <a:spLocks noChangeArrowheads="1"/>
            </p:cNvSpPr>
            <p:nvPr/>
          </p:nvSpPr>
          <p:spPr bwMode="auto">
            <a:xfrm>
              <a:off x="1022312" y="5774637"/>
              <a:ext cx="66738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>
                  <a:solidFill>
                    <a:srgbClr val="009ED6"/>
                  </a:solidFill>
                  <a:latin typeface="微软雅黑" pitchFamily="34" charset="-122"/>
                  <a:ea typeface="微软雅黑" pitchFamily="34" charset="-122"/>
                </a:rPr>
                <a:t>接下来，通过一个案例来演示。</a:t>
              </a:r>
            </a:p>
          </p:txBody>
        </p:sp>
        <p:cxnSp>
          <p:nvCxnSpPr>
            <p:cNvPr id="40974" name="直线连接符 9"/>
            <p:cNvCxnSpPr>
              <a:cxnSpLocks noChangeShapeType="1"/>
            </p:cNvCxnSpPr>
            <p:nvPr/>
          </p:nvCxnSpPr>
          <p:spPr bwMode="auto">
            <a:xfrm>
              <a:off x="1042949" y="5574750"/>
              <a:ext cx="7045325" cy="0"/>
            </a:xfrm>
            <a:prstGeom prst="line">
              <a:avLst/>
            </a:prstGeom>
            <a:noFill/>
            <a:ln w="28575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0975" name="组合 25"/>
            <p:cNvGrpSpPr>
              <a:grpSpLocks/>
            </p:cNvGrpSpPr>
            <p:nvPr/>
          </p:nvGrpSpPr>
          <p:grpSpPr bwMode="auto">
            <a:xfrm>
              <a:off x="5883237" y="5817499"/>
              <a:ext cx="2085975" cy="403222"/>
              <a:chOff x="6356350" y="4670298"/>
              <a:chExt cx="2085975" cy="403036"/>
            </a:xfrm>
          </p:grpSpPr>
          <p:grpSp>
            <p:nvGrpSpPr>
              <p:cNvPr id="40976" name="组合 15"/>
              <p:cNvGrpSpPr>
                <a:grpSpLocks/>
              </p:cNvGrpSpPr>
              <p:nvPr/>
            </p:nvGrpSpPr>
            <p:grpSpPr bwMode="auto">
              <a:xfrm>
                <a:off x="6356350" y="4728493"/>
                <a:ext cx="2085975" cy="344841"/>
                <a:chOff x="2225739" y="5060870"/>
                <a:chExt cx="2478788" cy="410818"/>
              </a:xfrm>
            </p:grpSpPr>
            <p:sp>
              <p:nvSpPr>
                <p:cNvPr id="40978" name="矩形 10">
                  <a:hlinkClick r:id="rId3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640471" cy="366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979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半闭框 31"/>
                <p:cNvSpPr/>
                <p:nvPr/>
              </p:nvSpPr>
              <p:spPr bwMode="auto">
                <a:xfrm>
                  <a:off x="2226483" y="5068126"/>
                  <a:ext cx="107528" cy="137963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3" name="半闭框 32"/>
                <p:cNvSpPr/>
                <p:nvPr/>
              </p:nvSpPr>
              <p:spPr bwMode="auto">
                <a:xfrm flipH="1" flipV="1">
                  <a:off x="4597744" y="5338383"/>
                  <a:ext cx="107527" cy="134185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40982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0977" name="Picture 13" descr="C:\Users\Administrator\Desktop\未标题-2.png">
                <a:hlinkClick r:id="rId4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5206" y="4670298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350" y="2938463"/>
            <a:ext cx="64881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void add(int x, int y);</a:t>
            </a:r>
            <a:endParaRPr lang="zh-CN" altLang="zh-CN"/>
          </a:p>
          <a:p>
            <a:pPr eaLnBrk="1" hangingPunct="1"/>
            <a:r>
              <a:rPr lang="en-US" altLang="zh-CN"/>
              <a:t>void add(float x);</a:t>
            </a:r>
            <a:endParaRPr lang="zh-CN" altLang="zh-CN"/>
          </a:p>
          <a:p>
            <a:pPr eaLnBrk="1" hangingPunct="1"/>
            <a:r>
              <a:rPr lang="en-US" altLang="zh-CN"/>
              <a:t>double add(double x, double y);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3888" y="2278063"/>
            <a:ext cx="798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所谓重载（</a:t>
            </a:r>
            <a:r>
              <a:rPr lang="en-US" altLang="zh-CN" dirty="0">
                <a:ea typeface="宋体" pitchFamily="2" charset="-122"/>
              </a:rPr>
              <a:t>overload</a:t>
            </a:r>
            <a:r>
              <a:rPr lang="zh-CN" altLang="zh-CN" dirty="0">
                <a:ea typeface="宋体" pitchFamily="2" charset="-122"/>
              </a:rPr>
              <a:t>）函数就是在同一个作用域内几个函数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名字相同但形参列表不同</a:t>
            </a:r>
            <a:r>
              <a:rPr lang="zh-CN" altLang="zh-CN" dirty="0">
                <a:ea typeface="宋体" pitchFamily="2" charset="-122"/>
              </a:rPr>
              <a:t>。例如在同一个作用域内同时定义几个</a:t>
            </a:r>
            <a:r>
              <a:rPr lang="en-US" altLang="zh-CN" dirty="0">
                <a:ea typeface="宋体" pitchFamily="2" charset="-122"/>
              </a:rPr>
              <a:t>add()</a:t>
            </a:r>
            <a:r>
              <a:rPr lang="zh-CN" altLang="zh-CN" dirty="0">
                <a:ea typeface="宋体" pitchFamily="2" charset="-122"/>
              </a:rPr>
              <a:t>函数。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3888" y="3860800"/>
            <a:ext cx="7981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zh-CN"/>
              <a:t>这几个就是重载函数，它们</a:t>
            </a:r>
            <a:r>
              <a:rPr lang="zh-CN" altLang="zh-CN" b="1">
                <a:solidFill>
                  <a:srgbClr val="FF0000"/>
                </a:solidFill>
              </a:rPr>
              <a:t>函数名相同但参数列表却不相同</a:t>
            </a:r>
            <a:r>
              <a:rPr lang="zh-CN" altLang="zh-CN"/>
              <a:t>，参数列表的不同有三种含义：</a:t>
            </a:r>
            <a:r>
              <a:rPr lang="zh-CN" altLang="zh-CN" b="1">
                <a:solidFill>
                  <a:srgbClr val="FF0000"/>
                </a:solidFill>
              </a:rPr>
              <a:t>参数个数不同，或者参数类型不同或者参数个数和类型都不同</a:t>
            </a:r>
            <a:r>
              <a:rPr lang="zh-CN" altLang="zh-CN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4" grpId="0"/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sp>
        <p:nvSpPr>
          <p:cNvPr id="6" name="AutoShape 207"/>
          <p:cNvSpPr>
            <a:spLocks noChangeArrowheads="1"/>
          </p:cNvSpPr>
          <p:nvPr/>
        </p:nvSpPr>
        <p:spPr bwMode="auto">
          <a:xfrm>
            <a:off x="254000" y="989013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128" name="TextBox 154"/>
          <p:cNvSpPr txBox="1">
            <a:spLocks noChangeArrowheads="1"/>
          </p:cNvSpPr>
          <p:nvPr/>
        </p:nvSpPr>
        <p:spPr bwMode="auto">
          <a:xfrm>
            <a:off x="3303588" y="1420813"/>
            <a:ext cx="541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/>
              <a:t>1.1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pic>
        <p:nvPicPr>
          <p:cNvPr id="5129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图片 18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hlinkClick r:id="rId2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5132" name="组合 1"/>
          <p:cNvGrpSpPr>
            <a:grpSpLocks/>
          </p:cNvGrpSpPr>
          <p:nvPr/>
        </p:nvGrpSpPr>
        <p:grpSpPr bwMode="auto">
          <a:xfrm>
            <a:off x="1065213" y="2651125"/>
            <a:ext cx="6662737" cy="577850"/>
            <a:chOff x="1040635" y="2276476"/>
            <a:chExt cx="6663610" cy="577956"/>
          </a:xfrm>
        </p:grpSpPr>
        <p:grpSp>
          <p:nvGrpSpPr>
            <p:cNvPr id="5164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5167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83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79" y="5393260"/>
                  <a:ext cx="5806801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73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85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2" y="4868192"/>
                    <a:ext cx="6137253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86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4" y="4983531"/>
                    <a:ext cx="5689305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79" name="Line 188"/>
              <p:cNvSpPr>
                <a:spLocks noChangeShapeType="1"/>
              </p:cNvSpPr>
              <p:nvPr/>
            </p:nvSpPr>
            <p:spPr bwMode="auto">
              <a:xfrm flipH="1">
                <a:off x="1500238" y="5330202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69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1" name="Oval 148"/>
                <p:cNvSpPr>
                  <a:spLocks noChangeArrowheads="1"/>
                </p:cNvSpPr>
                <p:nvPr/>
              </p:nvSpPr>
              <p:spPr bwMode="auto">
                <a:xfrm>
                  <a:off x="1097380" y="4776118"/>
                  <a:ext cx="903544" cy="9071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2" name="Oval 151"/>
                <p:cNvSpPr>
                  <a:spLocks noChangeArrowheads="1"/>
                </p:cNvSpPr>
                <p:nvPr/>
              </p:nvSpPr>
              <p:spPr bwMode="auto">
                <a:xfrm>
                  <a:off x="1413360" y="4802262"/>
                  <a:ext cx="242859" cy="243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5165" name="TextBox 317"/>
            <p:cNvSpPr txBox="1">
              <a:spLocks noChangeArrowheads="1"/>
            </p:cNvSpPr>
            <p:nvPr/>
          </p:nvSpPr>
          <p:spPr bwMode="auto">
            <a:xfrm>
              <a:off x="1040635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1.1.1</a:t>
              </a:r>
              <a:endParaRPr lang="zh-CN" altLang="en-US" sz="1600"/>
            </a:p>
          </p:txBody>
        </p:sp>
        <p:sp>
          <p:nvSpPr>
            <p:cNvPr id="5166" name="TextBox 320"/>
            <p:cNvSpPr txBox="1">
              <a:spLocks noChangeArrowheads="1"/>
            </p:cNvSpPr>
            <p:nvPr/>
          </p:nvSpPr>
          <p:spPr bwMode="auto">
            <a:xfrm>
              <a:off x="3213100" y="2356299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的发展史</a:t>
              </a:r>
            </a:p>
          </p:txBody>
        </p:sp>
      </p:grpSp>
      <p:grpSp>
        <p:nvGrpSpPr>
          <p:cNvPr id="5133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5162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6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5134" name="组合 2"/>
          <p:cNvGrpSpPr>
            <a:grpSpLocks/>
          </p:cNvGrpSpPr>
          <p:nvPr/>
        </p:nvGrpSpPr>
        <p:grpSpPr bwMode="auto">
          <a:xfrm>
            <a:off x="1065213" y="3656013"/>
            <a:ext cx="6692900" cy="614362"/>
            <a:chOff x="1040636" y="2814639"/>
            <a:chExt cx="6693664" cy="612880"/>
          </a:xfrm>
        </p:grpSpPr>
        <p:grpSp>
          <p:nvGrpSpPr>
            <p:cNvPr id="5149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5155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1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1" y="5394094"/>
                  <a:ext cx="5874053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59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3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069"/>
                    <a:ext cx="6208139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4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5" y="4983107"/>
                    <a:ext cx="5758408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9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0" name="Oval 151"/>
              <p:cNvSpPr>
                <a:spLocks noChangeArrowheads="1"/>
              </p:cNvSpPr>
              <p:nvPr/>
            </p:nvSpPr>
            <p:spPr bwMode="auto">
              <a:xfrm>
                <a:off x="1251410" y="5063558"/>
                <a:ext cx="170715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50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04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5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1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51" name="TextBox 321"/>
            <p:cNvSpPr txBox="1">
              <a:spLocks noChangeArrowheads="1"/>
            </p:cNvSpPr>
            <p:nvPr/>
          </p:nvSpPr>
          <p:spPr bwMode="auto">
            <a:xfrm>
              <a:off x="3213101" y="2929444"/>
              <a:ext cx="2310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的特点</a:t>
              </a:r>
            </a:p>
          </p:txBody>
        </p:sp>
        <p:sp>
          <p:nvSpPr>
            <p:cNvPr id="5152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1.1.2</a:t>
              </a:r>
              <a:endParaRPr lang="zh-CN" altLang="en-US" sz="1600"/>
            </a:p>
          </p:txBody>
        </p:sp>
      </p:grpSp>
      <p:grpSp>
        <p:nvGrpSpPr>
          <p:cNvPr id="5135" name="组合 4"/>
          <p:cNvGrpSpPr>
            <a:grpSpLocks/>
          </p:cNvGrpSpPr>
          <p:nvPr/>
        </p:nvGrpSpPr>
        <p:grpSpPr bwMode="auto">
          <a:xfrm>
            <a:off x="1065213" y="4691063"/>
            <a:ext cx="6692900" cy="612775"/>
            <a:chOff x="1040636" y="3360738"/>
            <a:chExt cx="6693664" cy="614469"/>
          </a:xfrm>
        </p:grpSpPr>
        <p:grpSp>
          <p:nvGrpSpPr>
            <p:cNvPr id="5136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5142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9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1" y="5392432"/>
                  <a:ext cx="5874053" cy="3218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5146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01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342"/>
                    <a:ext cx="6208139" cy="71977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02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5" y="4983979"/>
                    <a:ext cx="5758408" cy="4885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97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1054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8" name="Oval 151"/>
              <p:cNvSpPr>
                <a:spLocks noChangeArrowheads="1"/>
              </p:cNvSpPr>
              <p:nvPr/>
            </p:nvSpPr>
            <p:spPr bwMode="auto">
              <a:xfrm>
                <a:off x="1251410" y="5063866"/>
                <a:ext cx="170715" cy="17136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5137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07" name="Oval 148"/>
              <p:cNvSpPr>
                <a:spLocks noChangeArrowheads="1"/>
              </p:cNvSpPr>
              <p:nvPr/>
            </p:nvSpPr>
            <p:spPr bwMode="auto">
              <a:xfrm>
                <a:off x="1189585" y="2772022"/>
                <a:ext cx="635269" cy="63759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08" name="Oval 151"/>
              <p:cNvSpPr>
                <a:spLocks noChangeArrowheads="1"/>
              </p:cNvSpPr>
              <p:nvPr/>
            </p:nvSpPr>
            <p:spPr bwMode="auto">
              <a:xfrm>
                <a:off x="1411747" y="2790450"/>
                <a:ext cx="170751" cy="17137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5138" name="TextBox 322"/>
            <p:cNvSpPr txBox="1">
              <a:spLocks noChangeArrowheads="1"/>
            </p:cNvSpPr>
            <p:nvPr/>
          </p:nvSpPr>
          <p:spPr bwMode="auto">
            <a:xfrm>
              <a:off x="3213100" y="3478607"/>
              <a:ext cx="2407203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的应用领域</a:t>
              </a:r>
            </a:p>
          </p:txBody>
        </p:sp>
        <p:sp>
          <p:nvSpPr>
            <p:cNvPr id="5139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9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1.1.3</a:t>
              </a:r>
              <a:endParaRPr lang="zh-CN" altLang="en-US" sz="1600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987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2009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010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1988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41989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08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重载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函数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-33338" y="1770063"/>
            <a:ext cx="288607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zh-CN" b="1">
                <a:solidFill>
                  <a:schemeClr val="bg1"/>
                </a:solidFill>
              </a:rPr>
              <a:t>重载与</a:t>
            </a:r>
            <a:r>
              <a:rPr lang="en-US" altLang="zh-CN" b="1">
                <a:solidFill>
                  <a:schemeClr val="bg1"/>
                </a:solidFill>
              </a:rPr>
              <a:t>const</a:t>
            </a:r>
            <a:r>
              <a:rPr lang="zh-CN" altLang="zh-CN" b="1">
                <a:solidFill>
                  <a:schemeClr val="bg1"/>
                </a:solidFill>
              </a:rPr>
              <a:t>形参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284413"/>
            <a:ext cx="7745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Ø"/>
              <a:defRPr/>
            </a:pPr>
            <a:r>
              <a:rPr lang="zh-CN" altLang="zh-CN" dirty="0">
                <a:ea typeface="宋体" pitchFamily="2" charset="-122"/>
              </a:rPr>
              <a:t>如果是底层的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形参，即</a:t>
            </a:r>
            <a:r>
              <a:rPr lang="en-US" altLang="zh-CN" dirty="0" err="1">
                <a:ea typeface="宋体" pitchFamily="2" charset="-122"/>
              </a:rPr>
              <a:t>const</a:t>
            </a:r>
            <a:r>
              <a:rPr lang="zh-CN" altLang="zh-CN" dirty="0">
                <a:ea typeface="宋体" pitchFamily="2" charset="-122"/>
              </a:rPr>
              <a:t>修饰的是指针指向的</a:t>
            </a:r>
            <a:r>
              <a:rPr lang="zh-CN" altLang="zh-CN" dirty="0">
                <a:solidFill>
                  <a:schemeClr val="accent4"/>
                </a:solidFill>
                <a:ea typeface="宋体" pitchFamily="2" charset="-122"/>
              </a:rPr>
              <a:t>变量</a:t>
            </a:r>
            <a:r>
              <a:rPr lang="zh-CN" altLang="zh-CN" dirty="0">
                <a:ea typeface="宋体" pitchFamily="2" charset="-122"/>
              </a:rPr>
              <a:t>，则通过区分其指向的是常量对象还是非常量对象可以实现函数重载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简单地说：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类型也可以实现重载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zh-CN" altLang="zh-CN" dirty="0">
                <a:ea typeface="宋体" pitchFamily="2" charset="-122"/>
              </a:rPr>
              <a:t>，例如下面两对函数：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394075"/>
            <a:ext cx="8040688" cy="122396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4274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void func1(int *x);  //</a:t>
            </a:r>
            <a:r>
              <a:rPr lang="zh-CN" altLang="zh-CN"/>
              <a:t>普通指针</a:t>
            </a:r>
          </a:p>
          <a:p>
            <a:pPr eaLnBrk="1" hangingPunct="1"/>
            <a:r>
              <a:rPr lang="en-US" altLang="zh-CN"/>
              <a:t>void func1(const int*x); //</a:t>
            </a:r>
            <a:r>
              <a:rPr lang="zh-CN" altLang="zh-CN"/>
              <a:t>常量指针</a:t>
            </a:r>
          </a:p>
          <a:p>
            <a:pPr eaLnBrk="1" hangingPunct="1"/>
            <a:r>
              <a:rPr lang="en-US" altLang="zh-CN"/>
              <a:t>void func2(int &amp;x); //</a:t>
            </a:r>
            <a:r>
              <a:rPr lang="zh-CN" altLang="zh-CN"/>
              <a:t>普通引用</a:t>
            </a:r>
          </a:p>
          <a:p>
            <a:pPr eaLnBrk="1" hangingPunct="1"/>
            <a:r>
              <a:rPr lang="en-US" altLang="zh-CN"/>
              <a:t>void func2(const int &amp;x); //</a:t>
            </a:r>
            <a:r>
              <a:rPr lang="zh-CN" altLang="zh-CN"/>
              <a:t>常引用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2350" y="4633913"/>
            <a:ext cx="7065963" cy="1374775"/>
            <a:chOff x="1022312" y="4634296"/>
            <a:chExt cx="7065962" cy="1374362"/>
          </a:xfrm>
        </p:grpSpPr>
        <p:sp>
          <p:nvSpPr>
            <p:cNvPr id="20" name="剪去对角的矩形 3"/>
            <p:cNvSpPr>
              <a:spLocks/>
            </p:cNvSpPr>
            <p:nvPr/>
          </p:nvSpPr>
          <p:spPr bwMode="auto">
            <a:xfrm>
              <a:off x="6481724" y="4634296"/>
              <a:ext cx="1606550" cy="469759"/>
            </a:xfrm>
            <a:custGeom>
              <a:avLst/>
              <a:gdLst>
                <a:gd name="T0" fmla="*/ 0 w 1606550"/>
                <a:gd name="T1" fmla="*/ 0 h 585787"/>
                <a:gd name="T2" fmla="*/ 1508917 w 1606550"/>
                <a:gd name="T3" fmla="*/ 0 h 585787"/>
                <a:gd name="T4" fmla="*/ 1606550 w 1606550"/>
                <a:gd name="T5" fmla="*/ 97633 h 585787"/>
                <a:gd name="T6" fmla="*/ 1606550 w 1606550"/>
                <a:gd name="T7" fmla="*/ 585787 h 585787"/>
                <a:gd name="T8" fmla="*/ 1606550 w 1606550"/>
                <a:gd name="T9" fmla="*/ 585787 h 585787"/>
                <a:gd name="T10" fmla="*/ 97633 w 1606550"/>
                <a:gd name="T11" fmla="*/ 585787 h 585787"/>
                <a:gd name="T12" fmla="*/ 0 w 1606550"/>
                <a:gd name="T13" fmla="*/ 488154 h 585787"/>
                <a:gd name="T14" fmla="*/ 0 w 1606550"/>
                <a:gd name="T15" fmla="*/ 0 h 5857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06550"/>
                <a:gd name="T25" fmla="*/ 0 h 585787"/>
                <a:gd name="T26" fmla="*/ 1606550 w 1606550"/>
                <a:gd name="T27" fmla="*/ 585787 h 5857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06550" h="585787">
                  <a:moveTo>
                    <a:pt x="0" y="0"/>
                  </a:moveTo>
                  <a:lnTo>
                    <a:pt x="1508917" y="0"/>
                  </a:lnTo>
                  <a:lnTo>
                    <a:pt x="1606550" y="97633"/>
                  </a:lnTo>
                  <a:lnTo>
                    <a:pt x="1606550" y="585787"/>
                  </a:lnTo>
                  <a:lnTo>
                    <a:pt x="97633" y="585787"/>
                  </a:lnTo>
                  <a:lnTo>
                    <a:pt x="0" y="488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案例代码</a:t>
              </a:r>
            </a:p>
          </p:txBody>
        </p:sp>
        <p:sp>
          <p:nvSpPr>
            <p:cNvPr id="41997" name="矩形 1"/>
            <p:cNvSpPr>
              <a:spLocks noChangeArrowheads="1"/>
            </p:cNvSpPr>
            <p:nvPr/>
          </p:nvSpPr>
          <p:spPr bwMode="auto">
            <a:xfrm>
              <a:off x="1022312" y="5454621"/>
              <a:ext cx="667385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>
                  <a:solidFill>
                    <a:srgbClr val="009ED6"/>
                  </a:solidFill>
                  <a:latin typeface="微软雅黑" pitchFamily="34" charset="-122"/>
                  <a:ea typeface="微软雅黑" pitchFamily="34" charset="-122"/>
                </a:rPr>
                <a:t>接下来，通过一个案例来演示。</a:t>
              </a:r>
            </a:p>
          </p:txBody>
        </p:sp>
        <p:cxnSp>
          <p:nvCxnSpPr>
            <p:cNvPr id="41998" name="直线连接符 9"/>
            <p:cNvCxnSpPr>
              <a:cxnSpLocks noChangeShapeType="1"/>
            </p:cNvCxnSpPr>
            <p:nvPr/>
          </p:nvCxnSpPr>
          <p:spPr bwMode="auto">
            <a:xfrm>
              <a:off x="1042949" y="5240220"/>
              <a:ext cx="7045325" cy="0"/>
            </a:xfrm>
            <a:prstGeom prst="line">
              <a:avLst/>
            </a:prstGeom>
            <a:noFill/>
            <a:ln w="28575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999" name="组合 22"/>
            <p:cNvGrpSpPr>
              <a:grpSpLocks/>
            </p:cNvGrpSpPr>
            <p:nvPr/>
          </p:nvGrpSpPr>
          <p:grpSpPr bwMode="auto">
            <a:xfrm>
              <a:off x="5883237" y="5497483"/>
              <a:ext cx="2085975" cy="403222"/>
              <a:chOff x="6356350" y="4670298"/>
              <a:chExt cx="2085975" cy="403036"/>
            </a:xfrm>
          </p:grpSpPr>
          <p:grpSp>
            <p:nvGrpSpPr>
              <p:cNvPr id="42000" name="组合 15"/>
              <p:cNvGrpSpPr>
                <a:grpSpLocks/>
              </p:cNvGrpSpPr>
              <p:nvPr/>
            </p:nvGrpSpPr>
            <p:grpSpPr bwMode="auto">
              <a:xfrm>
                <a:off x="6356350" y="4728493"/>
                <a:ext cx="2085975" cy="344841"/>
                <a:chOff x="2225739" y="5060870"/>
                <a:chExt cx="2478788" cy="410818"/>
              </a:xfrm>
            </p:grpSpPr>
            <p:sp>
              <p:nvSpPr>
                <p:cNvPr id="42002" name="矩形 10">
                  <a:hlinkClick r:id="rId3" action="ppaction://hlinkfile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540" y="5060870"/>
                  <a:ext cx="1640471" cy="366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ts val="500"/>
                    </a:spcBef>
                    <a:spcAft>
                      <a:spcPts val="500"/>
                    </a:spcAft>
                  </a:pP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[</a:t>
                  </a:r>
                  <a:r>
                    <a:rPr lang="zh-CN" altLang="en-US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点击查看案例</a:t>
                  </a:r>
                  <a:r>
                    <a:rPr lang="en-US" altLang="zh-CN" sz="1400">
                      <a:solidFill>
                        <a:srgbClr val="F0A000"/>
                      </a:solidFill>
                      <a:latin typeface="微软雅黑" pitchFamily="34" charset="-122"/>
                      <a:ea typeface="微软雅黑" pitchFamily="34" charset="-122"/>
                    </a:rPr>
                    <a:t>]</a:t>
                  </a:r>
                  <a:endParaRPr lang="zh-CN" altLang="zh-CN" sz="1400">
                    <a:solidFill>
                      <a:srgbClr val="F0A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2003" name="立方体 18"/>
                <p:cNvSpPr>
                  <a:spLocks noChangeArrowheads="1"/>
                </p:cNvSpPr>
                <p:nvPr/>
              </p:nvSpPr>
              <p:spPr bwMode="auto">
                <a:xfrm>
                  <a:off x="2288817" y="5125857"/>
                  <a:ext cx="270137" cy="270137"/>
                </a:xfrm>
                <a:prstGeom prst="cube">
                  <a:avLst>
                    <a:gd name="adj" fmla="val 25000"/>
                  </a:avLst>
                </a:prstGeom>
                <a:solidFill>
                  <a:srgbClr val="F3B600"/>
                </a:solidFill>
                <a:ln w="1905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buFont typeface="Arial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8" name="半闭框 27"/>
                <p:cNvSpPr/>
                <p:nvPr/>
              </p:nvSpPr>
              <p:spPr bwMode="auto">
                <a:xfrm>
                  <a:off x="2225738" y="5069205"/>
                  <a:ext cx="107528" cy="136065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30" name="半闭框 29"/>
                <p:cNvSpPr/>
                <p:nvPr/>
              </p:nvSpPr>
              <p:spPr bwMode="auto">
                <a:xfrm flipH="1" flipV="1">
                  <a:off x="4596999" y="5337555"/>
                  <a:ext cx="107527" cy="134176"/>
                </a:xfrm>
                <a:prstGeom prst="halfFrame">
                  <a:avLst/>
                </a:prstGeom>
                <a:solidFill>
                  <a:srgbClr val="F3B600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cxnSp>
              <p:nvCxnSpPr>
                <p:cNvPr id="42006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2293496" y="5449202"/>
                  <a:ext cx="1802720" cy="0"/>
                </a:xfrm>
                <a:prstGeom prst="line">
                  <a:avLst/>
                </a:prstGeom>
                <a:noFill/>
                <a:ln w="19050" algn="ctr">
                  <a:solidFill>
                    <a:srgbClr val="F3B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2001" name="Picture 13" descr="C:\Users\Administrator\Desktop\未标题-2.png">
                <a:hlinkClick r:id="rId4" action="ppaction://hlinkfile"/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5206" y="4670298"/>
                <a:ext cx="439629" cy="387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08000" y="2093913"/>
            <a:ext cx="8137525" cy="4217987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3023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024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3012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1.3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对</a:t>
            </a: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的扩充</a:t>
            </a:r>
          </a:p>
        </p:txBody>
      </p:sp>
      <p:grpSp>
        <p:nvGrpSpPr>
          <p:cNvPr id="43013" name="组合 11"/>
          <p:cNvGrpSpPr>
            <a:grpSpLocks/>
          </p:cNvGrpSpPr>
          <p:nvPr/>
        </p:nvGrpSpPr>
        <p:grpSpPr bwMode="auto">
          <a:xfrm>
            <a:off x="-381000" y="960438"/>
            <a:ext cx="6223000" cy="963612"/>
            <a:chOff x="-381000" y="960438"/>
            <a:chExt cx="6223000" cy="963612"/>
          </a:xfrm>
        </p:grpSpPr>
        <p:sp>
          <p:nvSpPr>
            <p:cNvPr id="7" name="燕尾形箭头 32"/>
            <p:cNvSpPr/>
            <p:nvPr/>
          </p:nvSpPr>
          <p:spPr>
            <a:xfrm>
              <a:off x="0" y="960438"/>
              <a:ext cx="5842000" cy="963612"/>
            </a:xfrm>
            <a:custGeom>
              <a:avLst/>
              <a:gdLst>
                <a:gd name="connsiteX0" fmla="*/ 0 w 6096000"/>
                <a:gd name="connsiteY0" fmla="*/ 406400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0 w 6096000"/>
                <a:gd name="connsiteY8" fmla="*/ 406400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406400 w 6096000"/>
                <a:gd name="connsiteY7" fmla="*/ 812800 h 1625600"/>
                <a:gd name="connsiteX8" fmla="*/ 798285 w 6096000"/>
                <a:gd name="connsiteY8" fmla="*/ 420914 h 1625600"/>
                <a:gd name="connsiteX0" fmla="*/ 798285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798285 w 6096000"/>
                <a:gd name="connsiteY7" fmla="*/ 420914 h 1625600"/>
                <a:gd name="connsiteX0" fmla="*/ 580571 w 6096000"/>
                <a:gd name="connsiteY0" fmla="*/ 420914 h 1625600"/>
                <a:gd name="connsiteX1" fmla="*/ 5283200 w 6096000"/>
                <a:gd name="connsiteY1" fmla="*/ 406400 h 1625600"/>
                <a:gd name="connsiteX2" fmla="*/ 5283200 w 6096000"/>
                <a:gd name="connsiteY2" fmla="*/ 0 h 1625600"/>
                <a:gd name="connsiteX3" fmla="*/ 6096000 w 6096000"/>
                <a:gd name="connsiteY3" fmla="*/ 812800 h 1625600"/>
                <a:gd name="connsiteX4" fmla="*/ 5283200 w 6096000"/>
                <a:gd name="connsiteY4" fmla="*/ 1625600 h 1625600"/>
                <a:gd name="connsiteX5" fmla="*/ 5283200 w 6096000"/>
                <a:gd name="connsiteY5" fmla="*/ 1219200 h 1625600"/>
                <a:gd name="connsiteX6" fmla="*/ 0 w 6096000"/>
                <a:gd name="connsiteY6" fmla="*/ 1219200 h 1625600"/>
                <a:gd name="connsiteX7" fmla="*/ 580571 w 6096000"/>
                <a:gd name="connsiteY7" fmla="*/ 420914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1625600">
                  <a:moveTo>
                    <a:pt x="580571" y="420914"/>
                  </a:moveTo>
                  <a:lnTo>
                    <a:pt x="5283200" y="406400"/>
                  </a:lnTo>
                  <a:lnTo>
                    <a:pt x="5283200" y="0"/>
                  </a:lnTo>
                  <a:lnTo>
                    <a:pt x="6096000" y="812800"/>
                  </a:lnTo>
                  <a:lnTo>
                    <a:pt x="5283200" y="1625600"/>
                  </a:lnTo>
                  <a:lnTo>
                    <a:pt x="5283200" y="1219200"/>
                  </a:lnTo>
                  <a:lnTo>
                    <a:pt x="0" y="1219200"/>
                  </a:lnTo>
                  <a:lnTo>
                    <a:pt x="580571" y="420914"/>
                  </a:lnTo>
                  <a:close/>
                </a:path>
              </a:pathLst>
            </a:custGeom>
            <a:solidFill>
              <a:srgbClr val="E1F9FF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022" name="矩形 7"/>
            <p:cNvSpPr>
              <a:spLocks noChangeArrowheads="1"/>
            </p:cNvSpPr>
            <p:nvPr/>
          </p:nvSpPr>
          <p:spPr bwMode="auto">
            <a:xfrm>
              <a:off x="-381000" y="1016000"/>
              <a:ext cx="2345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2" eaLnBrk="1" hangingPunct="1"/>
              <a:r>
                <a:rPr lang="zh-CN" altLang="en-US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重载</a:t>
              </a:r>
              <a:r>
                <a:rPr lang="zh-CN" altLang="zh-CN" sz="2400" b="1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函数</a:t>
              </a:r>
            </a:p>
            <a:p>
              <a:pPr lvl="2" eaLnBrk="1" hangingPunct="1"/>
              <a:endParaRPr lang="zh-CN" altLang="zh-CN" sz="2400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 bwMode="auto">
          <a:xfrm>
            <a:off x="687388" y="1714500"/>
            <a:ext cx="2335212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 eaLnBrk="0" hangingPunct="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113" y="1770063"/>
            <a:ext cx="2735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zh-CN" b="1">
                <a:solidFill>
                  <a:schemeClr val="bg1"/>
                </a:solidFill>
              </a:rPr>
              <a:t>重载和默认参数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7550" y="2400300"/>
            <a:ext cx="774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zh-CN" sz="2000" dirty="0">
                <a:ea typeface="宋体" pitchFamily="2" charset="-122"/>
              </a:rPr>
              <a:t>当使用具有默认参数的函数重载形式时须注意防止调用的</a:t>
            </a:r>
            <a:r>
              <a:rPr lang="zh-CN" altLang="zh-CN" sz="2000" dirty="0">
                <a:solidFill>
                  <a:schemeClr val="accent4"/>
                </a:solidFill>
                <a:ea typeface="宋体" pitchFamily="2" charset="-122"/>
              </a:rPr>
              <a:t>二义性</a:t>
            </a:r>
            <a:r>
              <a:rPr lang="zh-CN" altLang="zh-CN" sz="2000" dirty="0">
                <a:ea typeface="宋体" pitchFamily="2" charset="-122"/>
              </a:rPr>
              <a:t>，例如下面的两个函数：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1975" y="3354388"/>
            <a:ext cx="8040688" cy="6794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36650" y="337661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int add(int x, int y = 1);</a:t>
            </a:r>
            <a:endParaRPr lang="zh-CN" altLang="zh-CN"/>
          </a:p>
          <a:p>
            <a:pPr eaLnBrk="1" hangingPunct="1"/>
            <a:r>
              <a:rPr lang="en-US" altLang="zh-CN"/>
              <a:t>void add(int x);</a:t>
            </a:r>
            <a:endParaRPr lang="zh-CN" altLang="zh-CN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25513" y="4846638"/>
            <a:ext cx="7226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zh-CN"/>
              <a:t>当有如下函数调用时就会产生歧义：</a:t>
            </a:r>
            <a:r>
              <a:rPr lang="en-US" altLang="zh-CN"/>
              <a:t>add(10);</a:t>
            </a:r>
            <a:r>
              <a:rPr lang="zh-CN" altLang="zh-CN"/>
              <a:t>它既可以调用第一个</a:t>
            </a:r>
            <a:r>
              <a:rPr lang="en-US" altLang="zh-CN"/>
              <a:t>add()</a:t>
            </a:r>
            <a:r>
              <a:rPr lang="zh-CN" altLang="zh-CN"/>
              <a:t>函数也可以调用第二个</a:t>
            </a:r>
            <a:r>
              <a:rPr lang="en-US" altLang="zh-CN"/>
              <a:t>add()</a:t>
            </a:r>
            <a:r>
              <a:rPr lang="zh-CN" altLang="zh-CN"/>
              <a:t>函数，编绎器无法确认到底要调用哪个重载函数，这就产生了调用的二义性。</a:t>
            </a:r>
            <a:endParaRPr lang="zh-CN" altLang="en-US"/>
          </a:p>
        </p:txBody>
      </p:sp>
      <p:sp>
        <p:nvSpPr>
          <p:cNvPr id="32" name="圆角矩形 31"/>
          <p:cNvSpPr>
            <a:spLocks noChangeArrowheads="1"/>
          </p:cNvSpPr>
          <p:nvPr/>
        </p:nvSpPr>
        <p:spPr bwMode="auto">
          <a:xfrm>
            <a:off x="739775" y="4670425"/>
            <a:ext cx="7685088" cy="1273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29" grpId="0" animBg="1"/>
      <p:bldP spid="3" grpId="0"/>
      <p:bldP spid="2" grpId="0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44040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4041" name="矩形 3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4035" name="标题 1"/>
          <p:cNvSpPr>
            <a:spLocks noChangeArrowheads="1"/>
          </p:cNvSpPr>
          <p:nvPr/>
        </p:nvSpPr>
        <p:spPr bwMode="auto">
          <a:xfrm>
            <a:off x="163513" y="136525"/>
            <a:ext cx="4386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1.4 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小结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2082800" y="1581150"/>
            <a:ext cx="6527800" cy="3095625"/>
            <a:chOff x="2174875" y="3068391"/>
            <a:chExt cx="6003925" cy="2553041"/>
          </a:xfrm>
        </p:grpSpPr>
        <p:sp>
          <p:nvSpPr>
            <p:cNvPr id="44038" name="TextBox 43"/>
            <p:cNvSpPr txBox="1">
              <a:spLocks noChangeArrowheads="1"/>
            </p:cNvSpPr>
            <p:nvPr/>
          </p:nvSpPr>
          <p:spPr bwMode="auto">
            <a:xfrm>
              <a:off x="2464375" y="3388400"/>
              <a:ext cx="5534209" cy="185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本章首先讲解了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语言的发展历史、特点及应用领域，然后带领大家编写了第一个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程序，最后讲解了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语言相对于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语言在基础语法上的扩充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，包括新的数据类型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bool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string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，新的概念引用、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new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、重载等。通过本章的学习，大家会对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语言有有一个大体上的认识，并了解如何开发一个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zh-CN" sz="2000" b="1">
                  <a:latin typeface="微软雅黑" pitchFamily="34" charset="-122"/>
                  <a:ea typeface="微软雅黑" pitchFamily="34" charset="-122"/>
                </a:rPr>
                <a:t>语言程序，为后面的程序开发奠定基础。</a:t>
              </a: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174875" y="3068391"/>
              <a:ext cx="6003925" cy="2553041"/>
            </a:xfrm>
            <a:prstGeom prst="roundRect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buFont typeface="Wingdings" pitchFamily="2" charset="2"/>
                <a:buNone/>
                <a:defRPr/>
              </a:pPr>
              <a:endParaRPr lang="zh-CN" altLang="en-US" dirty="0">
                <a:ln w="19050"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633663"/>
            <a:ext cx="26844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207"/>
          <p:cNvSpPr>
            <a:spLocks noChangeArrowheads="1"/>
          </p:cNvSpPr>
          <p:nvPr/>
        </p:nvSpPr>
        <p:spPr bwMode="auto">
          <a:xfrm>
            <a:off x="233363" y="1127125"/>
            <a:ext cx="8724900" cy="5524500"/>
          </a:xfrm>
          <a:prstGeom prst="roundRect">
            <a:avLst>
              <a:gd name="adj" fmla="val 4171"/>
            </a:avLst>
          </a:prstGeom>
          <a:solidFill>
            <a:schemeClr val="bg1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D5F4FF"/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eaLnBrk="0" latinLnBrk="1" hangingPunct="0">
              <a:defRPr/>
            </a:pPr>
            <a:endParaRPr kumimoji="1"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6" name="AutoShape 208"/>
          <p:cNvSpPr>
            <a:spLocks noChangeArrowheads="1"/>
          </p:cNvSpPr>
          <p:nvPr/>
        </p:nvSpPr>
        <p:spPr bwMode="auto">
          <a:xfrm>
            <a:off x="2670175" y="12382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151" name="TextBox 154"/>
          <p:cNvSpPr txBox="1">
            <a:spLocks noChangeArrowheads="1"/>
          </p:cNvSpPr>
          <p:nvPr/>
        </p:nvSpPr>
        <p:spPr bwMode="auto">
          <a:xfrm>
            <a:off x="3268663" y="1420813"/>
            <a:ext cx="541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/>
              <a:t>1.3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的扩充</a:t>
            </a:r>
          </a:p>
        </p:txBody>
      </p:sp>
      <p:pic>
        <p:nvPicPr>
          <p:cNvPr id="615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93850"/>
            <a:ext cx="16351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图片 18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14488"/>
            <a:ext cx="4794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hlinkClick r:id="rId2" action="ppaction://hlinksldjump"/>
          </p:cNvPr>
          <p:cNvSpPr/>
          <p:nvPr/>
        </p:nvSpPr>
        <p:spPr bwMode="auto">
          <a:xfrm>
            <a:off x="971550" y="166211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返回目录</a:t>
            </a:r>
          </a:p>
        </p:txBody>
      </p:sp>
      <p:grpSp>
        <p:nvGrpSpPr>
          <p:cNvPr id="6155" name="组合 1"/>
          <p:cNvGrpSpPr>
            <a:grpSpLocks/>
          </p:cNvGrpSpPr>
          <p:nvPr/>
        </p:nvGrpSpPr>
        <p:grpSpPr bwMode="auto">
          <a:xfrm>
            <a:off x="1079500" y="2179638"/>
            <a:ext cx="6662738" cy="577850"/>
            <a:chOff x="1040636" y="2276476"/>
            <a:chExt cx="6663609" cy="577956"/>
          </a:xfrm>
        </p:grpSpPr>
        <p:grpSp>
          <p:nvGrpSpPr>
            <p:cNvPr id="6258" name="组合 311"/>
            <p:cNvGrpSpPr>
              <a:grpSpLocks/>
            </p:cNvGrpSpPr>
            <p:nvPr/>
          </p:nvGrpSpPr>
          <p:grpSpPr bwMode="auto">
            <a:xfrm>
              <a:off x="1106489" y="2276476"/>
              <a:ext cx="6597756" cy="577956"/>
              <a:chOff x="1029300" y="5045322"/>
              <a:chExt cx="7628925" cy="669008"/>
            </a:xfrm>
          </p:grpSpPr>
          <p:grpSp>
            <p:nvGrpSpPr>
              <p:cNvPr id="6261" name="组合 345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9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721080" y="5393260"/>
                  <a:ext cx="5806799" cy="32107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67" name="组合 351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9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520972" y="4868192"/>
                    <a:ext cx="6137253" cy="7202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9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763304" y="4983530"/>
                    <a:ext cx="5689305" cy="48960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 flipH="1">
                <a:off x="1500239" y="5330201"/>
                <a:ext cx="1498055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6263" name="组合 347"/>
              <p:cNvGrpSpPr>
                <a:grpSpLocks/>
              </p:cNvGrpSpPr>
              <p:nvPr/>
            </p:nvGrpSpPr>
            <p:grpSpPr bwMode="auto">
              <a:xfrm>
                <a:off x="1029300" y="5045322"/>
                <a:ext cx="635025" cy="637257"/>
                <a:chOff x="1098627" y="4776118"/>
                <a:chExt cx="903287" cy="906462"/>
              </a:xfrm>
            </p:grpSpPr>
            <p:sp>
              <p:nvSpPr>
                <p:cNvPr id="88" name="Oval 148"/>
                <p:cNvSpPr>
                  <a:spLocks noChangeArrowheads="1"/>
                </p:cNvSpPr>
                <p:nvPr/>
              </p:nvSpPr>
              <p:spPr bwMode="auto">
                <a:xfrm>
                  <a:off x="1097383" y="4776118"/>
                  <a:ext cx="903542" cy="9071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3D3FF"/>
                    </a:gs>
                    <a:gs pos="100000">
                      <a:srgbClr val="B9E9FF"/>
                    </a:gs>
                  </a:gsLst>
                  <a:lin ang="27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89" name="Oval 151"/>
                <p:cNvSpPr>
                  <a:spLocks noChangeArrowheads="1"/>
                </p:cNvSpPr>
                <p:nvPr/>
              </p:nvSpPr>
              <p:spPr bwMode="auto">
                <a:xfrm>
                  <a:off x="1413361" y="4802262"/>
                  <a:ext cx="242860" cy="24313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50000"/>
                      </a:srgb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ko-KR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259" name="TextBox 317"/>
            <p:cNvSpPr txBox="1">
              <a:spLocks noChangeArrowheads="1"/>
            </p:cNvSpPr>
            <p:nvPr/>
          </p:nvSpPr>
          <p:spPr bwMode="auto">
            <a:xfrm>
              <a:off x="1040636" y="2343150"/>
              <a:ext cx="685035" cy="33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1.3.1</a:t>
              </a:r>
              <a:endParaRPr lang="zh-CN" altLang="en-US" sz="1600"/>
            </a:p>
          </p:txBody>
        </p:sp>
        <p:sp>
          <p:nvSpPr>
            <p:cNvPr id="6260" name="TextBox 320"/>
            <p:cNvSpPr txBox="1">
              <a:spLocks noChangeArrowheads="1"/>
            </p:cNvSpPr>
            <p:nvPr/>
          </p:nvSpPr>
          <p:spPr bwMode="auto">
            <a:xfrm>
              <a:off x="3213100" y="2339968"/>
              <a:ext cx="4038648" cy="36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bool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</p:grpSp>
      <p:grpSp>
        <p:nvGrpSpPr>
          <p:cNvPr id="6156" name="logo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6256" name="Picture 4" descr="D:\幻灯片\图片\logo2.pnglogo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57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6157" name="组合 2"/>
          <p:cNvGrpSpPr>
            <a:grpSpLocks/>
          </p:cNvGrpSpPr>
          <p:nvPr/>
        </p:nvGrpSpPr>
        <p:grpSpPr bwMode="auto">
          <a:xfrm>
            <a:off x="1079500" y="2735263"/>
            <a:ext cx="6692900" cy="614362"/>
            <a:chOff x="1040636" y="2814639"/>
            <a:chExt cx="6693664" cy="612880"/>
          </a:xfrm>
        </p:grpSpPr>
        <p:grpSp>
          <p:nvGrpSpPr>
            <p:cNvPr id="6243" name="组合 313"/>
            <p:cNvGrpSpPr>
              <a:grpSpLocks/>
            </p:cNvGrpSpPr>
            <p:nvPr/>
          </p:nvGrpSpPr>
          <p:grpSpPr bwMode="auto">
            <a:xfrm>
              <a:off x="1328739" y="2849564"/>
              <a:ext cx="6405561" cy="577955"/>
              <a:chOff x="1252258" y="5045323"/>
              <a:chExt cx="7405967" cy="669007"/>
            </a:xfrm>
          </p:grpSpPr>
          <p:grpSp>
            <p:nvGrpSpPr>
              <p:cNvPr id="6249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4094"/>
                  <a:ext cx="5874053" cy="32023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53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2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069"/>
                    <a:ext cx="6208139" cy="7207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23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107"/>
                    <a:ext cx="5758407" cy="4906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18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2936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19" name="Oval 151"/>
              <p:cNvSpPr>
                <a:spLocks noChangeArrowheads="1"/>
              </p:cNvSpPr>
              <p:nvPr/>
            </p:nvSpPr>
            <p:spPr bwMode="auto">
              <a:xfrm>
                <a:off x="1251412" y="5063558"/>
                <a:ext cx="170714" cy="17048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244" name="组合 315"/>
            <p:cNvGrpSpPr>
              <a:grpSpLocks/>
            </p:cNvGrpSpPr>
            <p:nvPr/>
          </p:nvGrpSpPr>
          <p:grpSpPr bwMode="auto">
            <a:xfrm>
              <a:off x="1112838" y="2814639"/>
              <a:ext cx="549127" cy="551873"/>
              <a:chOff x="1190461" y="2772022"/>
              <a:chExt cx="635025" cy="637257"/>
            </a:xfrm>
          </p:grpSpPr>
          <p:sp>
            <p:nvSpPr>
              <p:cNvPr id="115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6385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6" name="Oval 151"/>
              <p:cNvSpPr>
                <a:spLocks noChangeArrowheads="1"/>
              </p:cNvSpPr>
              <p:nvPr/>
            </p:nvSpPr>
            <p:spPr bwMode="auto">
              <a:xfrm>
                <a:off x="1411747" y="2790309"/>
                <a:ext cx="170752" cy="17006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245" name="TextBox 321"/>
            <p:cNvSpPr txBox="1">
              <a:spLocks noChangeArrowheads="1"/>
            </p:cNvSpPr>
            <p:nvPr/>
          </p:nvSpPr>
          <p:spPr bwMode="auto">
            <a:xfrm>
              <a:off x="3213101" y="2951164"/>
              <a:ext cx="3182697" cy="368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中的类型转换</a:t>
              </a:r>
            </a:p>
          </p:txBody>
        </p:sp>
        <p:sp>
          <p:nvSpPr>
            <p:cNvPr id="6246" name="TextBox 317"/>
            <p:cNvSpPr txBox="1">
              <a:spLocks noChangeArrowheads="1"/>
            </p:cNvSpPr>
            <p:nvPr/>
          </p:nvSpPr>
          <p:spPr bwMode="auto">
            <a:xfrm>
              <a:off x="1040636" y="2903706"/>
              <a:ext cx="685035" cy="33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1.3.2</a:t>
              </a:r>
              <a:endParaRPr lang="zh-CN" altLang="en-US" sz="1600"/>
            </a:p>
          </p:txBody>
        </p:sp>
      </p:grpSp>
      <p:grpSp>
        <p:nvGrpSpPr>
          <p:cNvPr id="6158" name="组合 4"/>
          <p:cNvGrpSpPr>
            <a:grpSpLocks/>
          </p:cNvGrpSpPr>
          <p:nvPr/>
        </p:nvGrpSpPr>
        <p:grpSpPr bwMode="auto">
          <a:xfrm>
            <a:off x="1079500" y="3279775"/>
            <a:ext cx="6692900" cy="614363"/>
            <a:chOff x="1040636" y="3360738"/>
            <a:chExt cx="6693664" cy="614469"/>
          </a:xfrm>
        </p:grpSpPr>
        <p:grpSp>
          <p:nvGrpSpPr>
            <p:cNvPr id="6230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236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34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4"/>
                  <a:ext cx="5874053" cy="3210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40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36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2"/>
                    <a:ext cx="6208139" cy="7202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37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8"/>
                    <a:ext cx="5758407" cy="48959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32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33" name="Oval 151"/>
              <p:cNvSpPr>
                <a:spLocks noChangeArrowheads="1"/>
              </p:cNvSpPr>
              <p:nvPr/>
            </p:nvSpPr>
            <p:spPr bwMode="auto">
              <a:xfrm>
                <a:off x="1251412" y="5063709"/>
                <a:ext cx="170714" cy="1709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231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29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30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232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511531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C++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中的字符串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——string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33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1.3.3</a:t>
              </a:r>
              <a:endParaRPr lang="zh-CN" altLang="en-US" sz="1600"/>
            </a:p>
          </p:txBody>
        </p:sp>
      </p:grpSp>
      <p:grpSp>
        <p:nvGrpSpPr>
          <p:cNvPr id="6159" name="组合 8"/>
          <p:cNvGrpSpPr>
            <a:grpSpLocks/>
          </p:cNvGrpSpPr>
          <p:nvPr/>
        </p:nvGrpSpPr>
        <p:grpSpPr bwMode="auto">
          <a:xfrm>
            <a:off x="1079500" y="3830638"/>
            <a:ext cx="6692900" cy="612775"/>
            <a:chOff x="1040636" y="3932239"/>
            <a:chExt cx="6693664" cy="612880"/>
          </a:xfrm>
        </p:grpSpPr>
        <p:grpSp>
          <p:nvGrpSpPr>
            <p:cNvPr id="6217" name="组合 313"/>
            <p:cNvGrpSpPr>
              <a:grpSpLocks/>
            </p:cNvGrpSpPr>
            <p:nvPr/>
          </p:nvGrpSpPr>
          <p:grpSpPr bwMode="auto">
            <a:xfrm>
              <a:off x="1328739" y="3967164"/>
              <a:ext cx="6405561" cy="577955"/>
              <a:chOff x="1252258" y="5045323"/>
              <a:chExt cx="7405967" cy="669007"/>
            </a:xfrm>
          </p:grpSpPr>
          <p:grpSp>
            <p:nvGrpSpPr>
              <p:cNvPr id="6223" name="组合 338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48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4"/>
                  <a:ext cx="5874053" cy="3210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27" name="组合 342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50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2"/>
                    <a:ext cx="6208139" cy="7202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EB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51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8"/>
                    <a:ext cx="5758407" cy="48959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46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47" name="Oval 151"/>
              <p:cNvSpPr>
                <a:spLocks noChangeArrowheads="1"/>
              </p:cNvSpPr>
              <p:nvPr/>
            </p:nvSpPr>
            <p:spPr bwMode="auto">
              <a:xfrm>
                <a:off x="1251412" y="5063709"/>
                <a:ext cx="170714" cy="1709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218" name="组合 315"/>
            <p:cNvGrpSpPr>
              <a:grpSpLocks/>
            </p:cNvGrpSpPr>
            <p:nvPr/>
          </p:nvGrpSpPr>
          <p:grpSpPr bwMode="auto">
            <a:xfrm>
              <a:off x="1112838" y="3932239"/>
              <a:ext cx="549127" cy="551873"/>
              <a:chOff x="1190461" y="2772022"/>
              <a:chExt cx="635025" cy="637257"/>
            </a:xfrm>
          </p:grpSpPr>
          <p:sp>
            <p:nvSpPr>
              <p:cNvPr id="143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8033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44" name="Oval 151"/>
              <p:cNvSpPr>
                <a:spLocks noChangeArrowheads="1"/>
              </p:cNvSpPr>
              <p:nvPr/>
            </p:nvSpPr>
            <p:spPr bwMode="auto">
              <a:xfrm>
                <a:off x="1411747" y="2790356"/>
                <a:ext cx="170752" cy="1705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219" name="TextBox 321"/>
            <p:cNvSpPr txBox="1">
              <a:spLocks noChangeArrowheads="1"/>
            </p:cNvSpPr>
            <p:nvPr/>
          </p:nvSpPr>
          <p:spPr bwMode="auto">
            <a:xfrm>
              <a:off x="3213100" y="4017956"/>
              <a:ext cx="30641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引用</a:t>
              </a:r>
            </a:p>
          </p:txBody>
        </p:sp>
        <p:sp>
          <p:nvSpPr>
            <p:cNvPr id="6220" name="TextBox 317"/>
            <p:cNvSpPr txBox="1">
              <a:spLocks noChangeArrowheads="1"/>
            </p:cNvSpPr>
            <p:nvPr/>
          </p:nvSpPr>
          <p:spPr bwMode="auto">
            <a:xfrm>
              <a:off x="1040636" y="4024818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1.3.4</a:t>
              </a:r>
              <a:endParaRPr lang="zh-CN" altLang="en-US" sz="1600"/>
            </a:p>
          </p:txBody>
        </p:sp>
      </p:grpSp>
      <p:sp>
        <p:nvSpPr>
          <p:cNvPr id="68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rgbClr val="FFFF00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案例相关知识点</a:t>
            </a:r>
          </a:p>
        </p:txBody>
      </p:sp>
      <p:grpSp>
        <p:nvGrpSpPr>
          <p:cNvPr id="6161" name="组合 4"/>
          <p:cNvGrpSpPr>
            <a:grpSpLocks/>
          </p:cNvGrpSpPr>
          <p:nvPr/>
        </p:nvGrpSpPr>
        <p:grpSpPr bwMode="auto">
          <a:xfrm>
            <a:off x="1079500" y="4387850"/>
            <a:ext cx="6692900" cy="614363"/>
            <a:chOff x="1040636" y="3360738"/>
            <a:chExt cx="6693664" cy="614469"/>
          </a:xfrm>
        </p:grpSpPr>
        <p:grpSp>
          <p:nvGrpSpPr>
            <p:cNvPr id="6204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210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03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4"/>
                  <a:ext cx="5874053" cy="32106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14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05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2"/>
                    <a:ext cx="6208139" cy="72027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06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8"/>
                    <a:ext cx="5758407" cy="48959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01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02" name="Oval 151"/>
              <p:cNvSpPr>
                <a:spLocks noChangeArrowheads="1"/>
              </p:cNvSpPr>
              <p:nvPr/>
            </p:nvSpPr>
            <p:spPr bwMode="auto">
              <a:xfrm>
                <a:off x="1251412" y="5063709"/>
                <a:ext cx="170714" cy="1709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205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98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9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206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3824435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动态分配内存（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new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delete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6207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1.3.5</a:t>
              </a:r>
              <a:endParaRPr lang="zh-CN" altLang="en-US" sz="1600"/>
            </a:p>
          </p:txBody>
        </p:sp>
      </p:grpSp>
      <p:grpSp>
        <p:nvGrpSpPr>
          <p:cNvPr id="6162" name="组合 4"/>
          <p:cNvGrpSpPr>
            <a:grpSpLocks/>
          </p:cNvGrpSpPr>
          <p:nvPr/>
        </p:nvGrpSpPr>
        <p:grpSpPr bwMode="auto">
          <a:xfrm>
            <a:off x="1079500" y="4938713"/>
            <a:ext cx="6692900" cy="614362"/>
            <a:chOff x="1040636" y="3360738"/>
            <a:chExt cx="6693664" cy="614469"/>
          </a:xfrm>
        </p:grpSpPr>
        <p:grpSp>
          <p:nvGrpSpPr>
            <p:cNvPr id="6191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97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00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3"/>
                  <a:ext cx="5874053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201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0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0"/>
                    <a:ext cx="6208139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0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9"/>
                    <a:ext cx="5758407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96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97" name="Oval 151"/>
              <p:cNvSpPr>
                <a:spLocks noChangeArrowheads="1"/>
              </p:cNvSpPr>
              <p:nvPr/>
            </p:nvSpPr>
            <p:spPr bwMode="auto">
              <a:xfrm>
                <a:off x="1251412" y="5063708"/>
                <a:ext cx="170714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92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91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4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93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2407203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默认参数</a:t>
              </a:r>
            </a:p>
          </p:txBody>
        </p:sp>
        <p:sp>
          <p:nvSpPr>
            <p:cNvPr id="6194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1.3.6</a:t>
              </a:r>
              <a:endParaRPr lang="zh-CN" altLang="en-US" sz="1600"/>
            </a:p>
          </p:txBody>
        </p:sp>
      </p:grpSp>
      <p:grpSp>
        <p:nvGrpSpPr>
          <p:cNvPr id="6163" name="组合 4"/>
          <p:cNvGrpSpPr>
            <a:grpSpLocks/>
          </p:cNvGrpSpPr>
          <p:nvPr/>
        </p:nvGrpSpPr>
        <p:grpSpPr bwMode="auto">
          <a:xfrm>
            <a:off x="1079500" y="5481638"/>
            <a:ext cx="6692900" cy="614362"/>
            <a:chOff x="1040636" y="3360738"/>
            <a:chExt cx="6693664" cy="614469"/>
          </a:xfrm>
        </p:grpSpPr>
        <p:grpSp>
          <p:nvGrpSpPr>
            <p:cNvPr id="6178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84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26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3"/>
                  <a:ext cx="5874053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88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28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0"/>
                    <a:ext cx="6208139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31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9"/>
                    <a:ext cx="5758407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24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25" name="Oval 151"/>
              <p:cNvSpPr>
                <a:spLocks noChangeArrowheads="1"/>
              </p:cNvSpPr>
              <p:nvPr/>
            </p:nvSpPr>
            <p:spPr bwMode="auto">
              <a:xfrm>
                <a:off x="1251412" y="5063708"/>
                <a:ext cx="170714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79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14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17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80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2407203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内联函数</a:t>
              </a:r>
            </a:p>
          </p:txBody>
        </p:sp>
        <p:sp>
          <p:nvSpPr>
            <p:cNvPr id="6181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1.3.7</a:t>
              </a:r>
              <a:endParaRPr lang="zh-CN" altLang="en-US" sz="1600"/>
            </a:p>
          </p:txBody>
        </p:sp>
      </p:grpSp>
      <p:grpSp>
        <p:nvGrpSpPr>
          <p:cNvPr id="6164" name="组合 4"/>
          <p:cNvGrpSpPr>
            <a:grpSpLocks/>
          </p:cNvGrpSpPr>
          <p:nvPr/>
        </p:nvGrpSpPr>
        <p:grpSpPr bwMode="auto">
          <a:xfrm>
            <a:off x="1079500" y="6021388"/>
            <a:ext cx="6692900" cy="614362"/>
            <a:chOff x="1040636" y="3360738"/>
            <a:chExt cx="6693664" cy="614469"/>
          </a:xfrm>
        </p:grpSpPr>
        <p:grpSp>
          <p:nvGrpSpPr>
            <p:cNvPr id="6165" name="组合 314"/>
            <p:cNvGrpSpPr>
              <a:grpSpLocks/>
            </p:cNvGrpSpPr>
            <p:nvPr/>
          </p:nvGrpSpPr>
          <p:grpSpPr bwMode="auto">
            <a:xfrm>
              <a:off x="1328739" y="3397251"/>
              <a:ext cx="6405561" cy="577956"/>
              <a:chOff x="1252258" y="5045323"/>
              <a:chExt cx="7405967" cy="669007"/>
            </a:xfrm>
          </p:grpSpPr>
          <p:grpSp>
            <p:nvGrpSpPr>
              <p:cNvPr id="6171" name="组合 331"/>
              <p:cNvGrpSpPr>
                <a:grpSpLocks/>
              </p:cNvGrpSpPr>
              <p:nvPr/>
            </p:nvGrpSpPr>
            <p:grpSpPr bwMode="auto">
              <a:xfrm>
                <a:off x="2520950" y="5045323"/>
                <a:ext cx="6137275" cy="669007"/>
                <a:chOff x="2520950" y="4924673"/>
                <a:chExt cx="6137275" cy="789657"/>
              </a:xfrm>
            </p:grpSpPr>
            <p:sp>
              <p:nvSpPr>
                <p:cNvPr id="168" name="AutoShape 218"/>
                <p:cNvSpPr>
                  <a:spLocks noChangeArrowheads="1"/>
                </p:cNvSpPr>
                <p:nvPr/>
              </p:nvSpPr>
              <p:spPr bwMode="auto">
                <a:xfrm>
                  <a:off x="2653842" y="5393263"/>
                  <a:ext cx="5874053" cy="32106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>
                        <a:alpha val="50000"/>
                      </a:srgbClr>
                    </a:gs>
                    <a:gs pos="100000">
                      <a:srgbClr val="000000">
                        <a:gamma/>
                        <a:tint val="57647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grpSp>
              <p:nvGrpSpPr>
                <p:cNvPr id="6175" name="组合 335"/>
                <p:cNvGrpSpPr>
                  <a:grpSpLocks/>
                </p:cNvGrpSpPr>
                <p:nvPr/>
              </p:nvGrpSpPr>
              <p:grpSpPr bwMode="auto">
                <a:xfrm>
                  <a:off x="2520950" y="4924673"/>
                  <a:ext cx="6137275" cy="664245"/>
                  <a:chOff x="2520950" y="4868193"/>
                  <a:chExt cx="6137275" cy="720725"/>
                </a:xfrm>
              </p:grpSpPr>
              <p:sp>
                <p:nvSpPr>
                  <p:cNvPr id="170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50086" y="4868200"/>
                    <a:ext cx="6208139" cy="7202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F4FF"/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  <p:sp>
                <p:nvSpPr>
                  <p:cNvPr id="171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2694226" y="4983539"/>
                    <a:ext cx="5758407" cy="48959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>
                      <a:alpha val="45882"/>
                    </a:srgbClr>
                  </a:solidFill>
                  <a:ln w="19050" algn="ctr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 latinLnBrk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1" lang="ko-KR" altLang="en-US" ker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Gulim" pitchFamily="34" charset="-127"/>
                      <a:ea typeface="Gulim" pitchFamily="34" charset="-127"/>
                    </a:endParaRPr>
                  </a:p>
                </p:txBody>
              </p:sp>
            </p:grpSp>
          </p:grpSp>
          <p:sp>
            <p:nvSpPr>
              <p:cNvPr id="166" name="Line 188"/>
              <p:cNvSpPr>
                <a:spLocks noChangeShapeType="1"/>
              </p:cNvSpPr>
              <p:nvPr/>
            </p:nvSpPr>
            <p:spPr bwMode="auto">
              <a:xfrm flipH="1">
                <a:off x="1499223" y="5330206"/>
                <a:ext cx="1497884" cy="0"/>
              </a:xfrm>
              <a:prstGeom prst="line">
                <a:avLst/>
              </a:prstGeom>
              <a:noFill/>
              <a:ln w="31750" cap="rnd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latinLnBrk="1" hangingPunct="0">
                  <a:defRPr/>
                </a:pPr>
                <a:endPara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sp>
            <p:nvSpPr>
              <p:cNvPr id="167" name="Oval 151"/>
              <p:cNvSpPr>
                <a:spLocks noChangeArrowheads="1"/>
              </p:cNvSpPr>
              <p:nvPr/>
            </p:nvSpPr>
            <p:spPr bwMode="auto">
              <a:xfrm>
                <a:off x="1251412" y="5063708"/>
                <a:ext cx="170714" cy="170927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grpSp>
          <p:nvGrpSpPr>
            <p:cNvPr id="6166" name="组合 316"/>
            <p:cNvGrpSpPr>
              <a:grpSpLocks/>
            </p:cNvGrpSpPr>
            <p:nvPr/>
          </p:nvGrpSpPr>
          <p:grpSpPr bwMode="auto">
            <a:xfrm>
              <a:off x="1112838" y="3360738"/>
              <a:ext cx="549127" cy="550499"/>
              <a:chOff x="1190461" y="2772022"/>
              <a:chExt cx="635025" cy="637257"/>
            </a:xfrm>
          </p:grpSpPr>
          <p:sp>
            <p:nvSpPr>
              <p:cNvPr id="163" name="Oval 148"/>
              <p:cNvSpPr>
                <a:spLocks noChangeArrowheads="1"/>
              </p:cNvSpPr>
              <p:nvPr/>
            </p:nvSpPr>
            <p:spPr bwMode="auto">
              <a:xfrm>
                <a:off x="1189587" y="2772022"/>
                <a:ext cx="635269" cy="637788"/>
              </a:xfrm>
              <a:prstGeom prst="ellipse">
                <a:avLst/>
              </a:prstGeom>
              <a:gradFill flip="none" rotWithShape="1">
                <a:gsLst>
                  <a:gs pos="0">
                    <a:srgbClr val="A3D3FF"/>
                  </a:gs>
                  <a:gs pos="100000">
                    <a:srgbClr val="B9E9FF"/>
                  </a:gs>
                </a:gsLst>
                <a:lin ang="27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164" name="Oval 151"/>
              <p:cNvSpPr>
                <a:spLocks noChangeArrowheads="1"/>
              </p:cNvSpPr>
              <p:nvPr/>
            </p:nvSpPr>
            <p:spPr bwMode="auto">
              <a:xfrm>
                <a:off x="1411747" y="2790402"/>
                <a:ext cx="170752" cy="17093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  <p:sp>
          <p:nvSpPr>
            <p:cNvPr id="6167" name="TextBox 322"/>
            <p:cNvSpPr txBox="1">
              <a:spLocks noChangeArrowheads="1"/>
            </p:cNvSpPr>
            <p:nvPr/>
          </p:nvSpPr>
          <p:spPr bwMode="auto">
            <a:xfrm>
              <a:off x="3213100" y="3462333"/>
              <a:ext cx="2407203" cy="36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重载函数</a:t>
              </a:r>
            </a:p>
          </p:txBody>
        </p:sp>
        <p:sp>
          <p:nvSpPr>
            <p:cNvPr id="6168" name="TextBox 317"/>
            <p:cNvSpPr txBox="1">
              <a:spLocks noChangeArrowheads="1"/>
            </p:cNvSpPr>
            <p:nvPr/>
          </p:nvSpPr>
          <p:spPr bwMode="auto">
            <a:xfrm>
              <a:off x="1040636" y="3464262"/>
              <a:ext cx="685035" cy="33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1.3.8</a:t>
              </a:r>
              <a:endParaRPr lang="zh-CN" altLang="en-US" sz="1600"/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9438" y="4819650"/>
            <a:ext cx="6757987" cy="132238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80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7187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88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7172" name="标题 1"/>
          <p:cNvSpPr>
            <a:spLocks noChangeArrowheads="1"/>
          </p:cNvSpPr>
          <p:nvPr/>
        </p:nvSpPr>
        <p:spPr bwMode="auto">
          <a:xfrm>
            <a:off x="2508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初识</a:t>
            </a:r>
            <a:r>
              <a:rPr lang="en-US" altLang="zh-CN" sz="3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C++</a:t>
            </a:r>
            <a:endParaRPr lang="zh-CN" altLang="en-US" sz="36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28" y="1698767"/>
            <a:ext cx="9144000" cy="891956"/>
          </a:xfrm>
          <a:prstGeom prst="rect">
            <a:avLst/>
          </a:prstGeom>
          <a:gradFill>
            <a:gsLst>
              <a:gs pos="100000">
                <a:srgbClr val="00B0F0">
                  <a:alpha val="0"/>
                </a:srgbClr>
              </a:gs>
              <a:gs pos="0">
                <a:srgbClr val="D1ECFF">
                  <a:alpha val="0"/>
                </a:srgbClr>
              </a:gs>
              <a:gs pos="49000">
                <a:srgbClr val="D1ECFF"/>
              </a:gs>
            </a:gsLst>
            <a:lin ang="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8" name="Picture 8" descr="问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85838"/>
            <a:ext cx="226377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矩形 1"/>
          <p:cNvSpPr>
            <a:spLocks noChangeArrowheads="1"/>
          </p:cNvSpPr>
          <p:nvPr/>
        </p:nvSpPr>
        <p:spPr bwMode="auto">
          <a:xfrm>
            <a:off x="2378075" y="1792288"/>
            <a:ext cx="302101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80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72"/>
          <p:cNvGrpSpPr>
            <a:grpSpLocks/>
          </p:cNvGrpSpPr>
          <p:nvPr/>
        </p:nvGrpSpPr>
        <p:grpSpPr bwMode="auto">
          <a:xfrm>
            <a:off x="2079625" y="2840038"/>
            <a:ext cx="6583363" cy="1612900"/>
            <a:chOff x="3957026" y="2388304"/>
            <a:chExt cx="10315544" cy="2504072"/>
          </a:xfrm>
        </p:grpSpPr>
        <p:sp>
          <p:nvSpPr>
            <p:cNvPr id="22" name="矩形 21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多边形 22"/>
            <p:cNvSpPr/>
            <p:nvPr/>
          </p:nvSpPr>
          <p:spPr>
            <a:xfrm>
              <a:off x="10444351" y="2388304"/>
              <a:ext cx="3445148" cy="57672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1" name="矩形 75"/>
          <p:cNvSpPr>
            <a:spLocks noChangeArrowheads="1"/>
          </p:cNvSpPr>
          <p:nvPr/>
        </p:nvSpPr>
        <p:spPr bwMode="auto">
          <a:xfrm>
            <a:off x="6219825" y="2849563"/>
            <a:ext cx="210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9" name="矩形 15"/>
          <p:cNvSpPr>
            <a:spLocks noChangeArrowheads="1"/>
          </p:cNvSpPr>
          <p:nvPr/>
        </p:nvSpPr>
        <p:spPr bwMode="auto">
          <a:xfrm>
            <a:off x="2346325" y="3352800"/>
            <a:ext cx="19351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是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89263" y="3406775"/>
            <a:ext cx="267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语言基础上开发的</a:t>
            </a: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93950" y="3298825"/>
            <a:ext cx="6226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黑体" pitchFamily="49" charset="-122"/>
                <a:ea typeface="黑体" pitchFamily="49" charset="-122"/>
              </a:rPr>
              <a:t>                        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一种集面向对象编程、泛型编程和过程化编程于一体的</a:t>
            </a: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99125" y="3849688"/>
            <a:ext cx="134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编程语言</a:t>
            </a:r>
            <a:r>
              <a:rPr lang="zh-CN" altLang="en-US" b="1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85813" y="4973638"/>
            <a:ext cx="64484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>
                <a:latin typeface="黑体" pitchFamily="49" charset="-122"/>
                <a:ea typeface="黑体" pitchFamily="49" charset="-122"/>
              </a:rPr>
              <a:t>不同于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语言， </a:t>
            </a:r>
            <a:r>
              <a:rPr lang="en-US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是一种面向</a:t>
            </a:r>
            <a:r>
              <a:rPr lang="zh-CN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对象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的语言，在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语言的基础上，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扩充了一些自己特有的知识，如</a:t>
            </a:r>
            <a:r>
              <a:rPr lang="en-US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bool</a:t>
            </a:r>
            <a:r>
              <a:rPr lang="zh-CN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重载函数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模板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STL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等。</a:t>
            </a:r>
            <a:endParaRPr lang="zh-CN" altLang="en-US" sz="20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19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剪去对角的矩形 11264"/>
          <p:cNvSpPr/>
          <p:nvPr/>
        </p:nvSpPr>
        <p:spPr bwMode="auto">
          <a:xfrm>
            <a:off x="5016500" y="1084263"/>
            <a:ext cx="3454400" cy="577850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821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1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8196" name="矩形 7"/>
          <p:cNvSpPr>
            <a:spLocks noChangeArrowheads="1"/>
          </p:cNvSpPr>
          <p:nvPr/>
        </p:nvSpPr>
        <p:spPr bwMode="auto">
          <a:xfrm>
            <a:off x="5834063" y="1071563"/>
            <a:ext cx="2025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z="240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的发展史</a:t>
            </a:r>
            <a:endParaRPr lang="zh-CN" altLang="zh-CN" sz="240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7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1.1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354138" y="3321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a typeface="宋体" pitchFamily="2" charset="-122"/>
              </a:rPr>
              <a:t>C++</a:t>
            </a:r>
            <a:r>
              <a:rPr lang="zh-CN" altLang="zh-CN" b="1" dirty="0">
                <a:ea typeface="宋体" pitchFamily="2" charset="-122"/>
              </a:rPr>
              <a:t>的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诞生</a:t>
            </a:r>
            <a:r>
              <a:rPr lang="zh-CN" altLang="zh-CN" b="1" dirty="0">
                <a:ea typeface="宋体" pitchFamily="2" charset="-122"/>
              </a:rPr>
              <a:t>与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发展</a:t>
            </a:r>
            <a:endParaRPr lang="zh-CN" altLang="en-US" dirty="0">
              <a:solidFill>
                <a:schemeClr val="accent4"/>
              </a:solidFill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54138" y="1971675"/>
            <a:ext cx="271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a typeface="宋体" pitchFamily="2" charset="-122"/>
              </a:rPr>
              <a:t>C++</a:t>
            </a:r>
            <a:r>
              <a:rPr lang="zh-CN" altLang="zh-CN" b="1" dirty="0">
                <a:ea typeface="宋体" pitchFamily="2" charset="-122"/>
              </a:rPr>
              <a:t>语言出现的</a:t>
            </a:r>
            <a:r>
              <a:rPr lang="zh-CN" altLang="zh-CN" b="1" dirty="0">
                <a:solidFill>
                  <a:schemeClr val="accent4"/>
                </a:solidFill>
                <a:ea typeface="宋体" pitchFamily="2" charset="-122"/>
              </a:rPr>
              <a:t>历史背景</a:t>
            </a:r>
            <a:endParaRPr lang="zh-CN" altLang="en-US" dirty="0">
              <a:solidFill>
                <a:schemeClr val="accent4"/>
              </a:solidFill>
              <a:ea typeface="宋体" pitchFamily="2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114425" y="2092325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cxnSp>
        <p:nvCxnSpPr>
          <p:cNvPr id="7" name="直接连接符 6"/>
          <p:cNvCxnSpPr>
            <a:cxnSpLocks noChangeShapeType="1"/>
            <a:stCxn id="5" idx="4"/>
            <a:endCxn id="19" idx="0"/>
          </p:cNvCxnSpPr>
          <p:nvPr/>
        </p:nvCxnSpPr>
        <p:spPr bwMode="auto">
          <a:xfrm>
            <a:off x="1179513" y="2220913"/>
            <a:ext cx="0" cy="1220787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1114425" y="3441700"/>
            <a:ext cx="128588" cy="128588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cxnSp>
        <p:nvCxnSpPr>
          <p:cNvPr id="20" name="直接连接符 19"/>
          <p:cNvCxnSpPr>
            <a:cxnSpLocks noChangeShapeType="1"/>
            <a:stCxn id="19" idx="4"/>
            <a:endCxn id="21" idx="0"/>
          </p:cNvCxnSpPr>
          <p:nvPr/>
        </p:nvCxnSpPr>
        <p:spPr bwMode="auto">
          <a:xfrm>
            <a:off x="1179513" y="3570288"/>
            <a:ext cx="0" cy="1693862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1114425" y="5264150"/>
            <a:ext cx="128588" cy="127000"/>
          </a:xfrm>
          <a:prstGeom prst="ellips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01775" y="2493963"/>
            <a:ext cx="7123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面向对象程序设计方法（</a:t>
            </a:r>
            <a:r>
              <a:rPr lang="en-US" altLang="zh-CN"/>
              <a:t>OOP</a:t>
            </a:r>
            <a:r>
              <a:rPr lang="zh-CN" altLang="zh-CN"/>
              <a:t>）的提出以及它在大型项目编程中展现出的优越性，使得人们开始重视面向对象程序设计语言的研究。</a:t>
            </a: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16063" y="2362200"/>
            <a:ext cx="71231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1967</a:t>
            </a:r>
            <a:r>
              <a:rPr lang="zh-CN" altLang="zh-CN"/>
              <a:t>年诞生的第一个面向对象的</a:t>
            </a:r>
            <a:r>
              <a:rPr lang="en-US" altLang="zh-CN"/>
              <a:t>Simula67</a:t>
            </a:r>
            <a:r>
              <a:rPr lang="zh-CN" altLang="zh-CN"/>
              <a:t>语言，随后相继出现了</a:t>
            </a:r>
            <a:r>
              <a:rPr lang="en-US" altLang="zh-CN"/>
              <a:t>Smalltalk</a:t>
            </a:r>
            <a:r>
              <a:rPr lang="zh-CN" altLang="zh-CN"/>
              <a:t>与</a:t>
            </a:r>
            <a:r>
              <a:rPr lang="en-US" altLang="zh-CN"/>
              <a:t>Smalltalk</a:t>
            </a:r>
            <a:r>
              <a:rPr lang="zh-CN" altLang="zh-CN"/>
              <a:t>—</a:t>
            </a:r>
            <a:r>
              <a:rPr lang="en-US" altLang="zh-CN"/>
              <a:t>80</a:t>
            </a:r>
            <a:r>
              <a:rPr lang="zh-CN" altLang="zh-CN"/>
              <a:t>等面向对象的语言，开始向世人展现面向对象程序设计的魅力。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39875" y="4008438"/>
            <a:ext cx="7107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1982</a:t>
            </a:r>
            <a:r>
              <a:rPr lang="zh-CN" altLang="zh-CN"/>
              <a:t>年， </a:t>
            </a:r>
            <a:r>
              <a:rPr lang="en-US" altLang="zh-CN"/>
              <a:t>Bjarne Stroustrup</a:t>
            </a:r>
            <a:r>
              <a:rPr lang="zh-CN" altLang="zh-CN"/>
              <a:t>博士在</a:t>
            </a:r>
            <a:r>
              <a:rPr lang="en-US" altLang="zh-CN"/>
              <a:t>C</a:t>
            </a:r>
            <a:r>
              <a:rPr lang="zh-CN" altLang="zh-CN"/>
              <a:t>语言的基础上引入并扩充了面向对象的概念，发明了一种新的程序语言。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44638" y="3843338"/>
            <a:ext cx="7108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开始这种语言被称为</a:t>
            </a:r>
            <a:r>
              <a:rPr lang="en-US" altLang="zh-CN"/>
              <a:t>new C</a:t>
            </a:r>
            <a:r>
              <a:rPr lang="zh-CN" altLang="zh-CN"/>
              <a:t>，后来改为</a:t>
            </a:r>
            <a:r>
              <a:rPr lang="en-US" altLang="zh-CN"/>
              <a:t>C with Class</a:t>
            </a:r>
            <a:r>
              <a:rPr lang="zh-CN" altLang="zh-CN"/>
              <a:t>，</a:t>
            </a:r>
            <a:r>
              <a:rPr lang="en-US" altLang="zh-CN"/>
              <a:t>1983</a:t>
            </a:r>
            <a:r>
              <a:rPr lang="zh-CN" altLang="zh-CN"/>
              <a:t>年</a:t>
            </a:r>
            <a:r>
              <a:rPr lang="en-US" altLang="zh-CN"/>
              <a:t>12</a:t>
            </a:r>
            <a:r>
              <a:rPr lang="zh-CN" altLang="zh-CN"/>
              <a:t>月，</a:t>
            </a:r>
            <a:r>
              <a:rPr lang="en-US" altLang="zh-CN"/>
              <a:t>Rick Mascitti</a:t>
            </a:r>
            <a:r>
              <a:rPr lang="zh-CN" altLang="zh-CN"/>
              <a:t>建议命名为</a:t>
            </a:r>
            <a:r>
              <a:rPr lang="en-US" altLang="zh-CN"/>
              <a:t>CplusPlus</a:t>
            </a:r>
            <a:r>
              <a:rPr lang="zh-CN" altLang="zh-CN"/>
              <a:t>，即</a:t>
            </a:r>
            <a:r>
              <a:rPr lang="en-US" altLang="zh-CN"/>
              <a:t>C++</a:t>
            </a:r>
            <a:r>
              <a:rPr lang="zh-CN" altLang="zh-CN"/>
              <a:t>。此后，</a:t>
            </a:r>
            <a:r>
              <a:rPr lang="en-US" altLang="zh-CN"/>
              <a:t>C++</a:t>
            </a:r>
            <a:r>
              <a:rPr lang="zh-CN" altLang="zh-CN"/>
              <a:t>语言在实践中不断被完善。</a:t>
            </a: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538288" y="3678238"/>
            <a:ext cx="70818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C++</a:t>
            </a:r>
            <a:r>
              <a:rPr lang="zh-CN" altLang="zh-CN"/>
              <a:t>的发展大致可分为了三个阶段：</a:t>
            </a:r>
          </a:p>
          <a:p>
            <a:pPr eaLnBrk="1" hangingPunct="1"/>
            <a:r>
              <a:rPr lang="zh-CN" altLang="zh-CN"/>
              <a:t>从</a:t>
            </a:r>
            <a:r>
              <a:rPr lang="en-US" altLang="zh-CN"/>
              <a:t>C++</a:t>
            </a:r>
            <a:r>
              <a:rPr lang="zh-CN" altLang="zh-CN"/>
              <a:t>语言诞生到</a:t>
            </a:r>
            <a:r>
              <a:rPr lang="en-US" altLang="zh-CN"/>
              <a:t>1995</a:t>
            </a:r>
            <a:r>
              <a:rPr lang="zh-CN" altLang="zh-CN"/>
              <a:t>年，这一阶段</a:t>
            </a:r>
            <a:r>
              <a:rPr lang="en-US" altLang="zh-CN"/>
              <a:t>C++</a:t>
            </a:r>
            <a:r>
              <a:rPr lang="zh-CN" altLang="zh-CN"/>
              <a:t>语言基本上是传统类型上的面向对象语言，</a:t>
            </a:r>
            <a:r>
              <a:rPr lang="en-US" altLang="zh-CN"/>
              <a:t>Bjame</a:t>
            </a:r>
            <a:r>
              <a:rPr lang="zh-CN" altLang="zh-CN"/>
              <a:t>博士完成了《</a:t>
            </a:r>
            <a:r>
              <a:rPr lang="en-US" altLang="zh-CN"/>
              <a:t>The C++ Programming Language</a:t>
            </a:r>
            <a:r>
              <a:rPr lang="zh-CN" altLang="zh-CN"/>
              <a:t>》第一版；诞生了一个传世经典</a:t>
            </a:r>
            <a:r>
              <a:rPr lang="en-US" altLang="zh-CN"/>
              <a:t>ARM</a:t>
            </a:r>
            <a:r>
              <a:rPr lang="zh-CN" altLang="zh-CN"/>
              <a:t>；之后模板、异常、命名空间等相继被加入。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525588" y="3929063"/>
            <a:ext cx="713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</a:t>
            </a:r>
            <a:r>
              <a:rPr lang="en-US" altLang="zh-CN"/>
              <a:t>1995</a:t>
            </a:r>
            <a:r>
              <a:rPr lang="zh-CN" altLang="zh-CN"/>
              <a:t>年到</a:t>
            </a:r>
            <a:r>
              <a:rPr lang="en-US" altLang="zh-CN"/>
              <a:t>2000</a:t>
            </a:r>
            <a:r>
              <a:rPr lang="zh-CN" altLang="zh-CN"/>
              <a:t>年，这一阶段由于标准模板库（</a:t>
            </a:r>
            <a:r>
              <a:rPr lang="en-US" altLang="zh-CN"/>
              <a:t>STL</a:t>
            </a:r>
            <a:r>
              <a:rPr lang="zh-CN" altLang="zh-CN"/>
              <a:t>）和后来的</a:t>
            </a:r>
            <a:r>
              <a:rPr lang="en-US" altLang="zh-CN"/>
              <a:t>Boost</a:t>
            </a:r>
            <a:r>
              <a:rPr lang="zh-CN" altLang="zh-CN"/>
              <a:t>库等程序库的出现，泛型程序设计在</a:t>
            </a:r>
            <a:r>
              <a:rPr lang="en-US" altLang="zh-CN"/>
              <a:t>C++</a:t>
            </a:r>
            <a:r>
              <a:rPr lang="zh-CN" altLang="zh-CN"/>
              <a:t>中比重越来越大，同时由于</a:t>
            </a:r>
            <a:r>
              <a:rPr lang="en-US" altLang="zh-CN"/>
              <a:t>Java</a:t>
            </a:r>
            <a:r>
              <a:rPr lang="zh-CN" altLang="zh-CN"/>
              <a:t>、</a:t>
            </a:r>
            <a:r>
              <a:rPr lang="en-US" altLang="zh-CN"/>
              <a:t>C#</a:t>
            </a:r>
            <a:r>
              <a:rPr lang="zh-CN" altLang="zh-CN"/>
              <a:t>等语言的出现和硬件的影响，</a:t>
            </a:r>
            <a:r>
              <a:rPr lang="en-US" altLang="zh-CN"/>
              <a:t>C++</a:t>
            </a:r>
            <a:r>
              <a:rPr lang="zh-CN" altLang="zh-CN"/>
              <a:t>受到了一定的冲击。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33525" y="3829050"/>
            <a:ext cx="7164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从</a:t>
            </a:r>
            <a:r>
              <a:rPr lang="en-US" altLang="zh-CN"/>
              <a:t>2000</a:t>
            </a:r>
            <a:r>
              <a:rPr lang="zh-CN" altLang="zh-CN"/>
              <a:t>年至今，由于</a:t>
            </a:r>
            <a:r>
              <a:rPr lang="en-US" altLang="zh-CN"/>
              <a:t>Loki</a:t>
            </a:r>
            <a:r>
              <a:rPr lang="zh-CN" altLang="zh-CN"/>
              <a:t>、</a:t>
            </a:r>
            <a:r>
              <a:rPr lang="en-US" altLang="zh-CN"/>
              <a:t>MPL</a:t>
            </a:r>
            <a:r>
              <a:rPr lang="zh-CN" altLang="zh-CN"/>
              <a:t>等程序库为代表的产生式编程和模板元编程的出现，</a:t>
            </a:r>
            <a:r>
              <a:rPr lang="en-US" altLang="zh-CN"/>
              <a:t>C++</a:t>
            </a:r>
            <a:r>
              <a:rPr lang="zh-CN" altLang="zh-CN"/>
              <a:t>出现了发展上的又一个高峰。这些新技术的出现以及和原有技术的融合，使</a:t>
            </a:r>
            <a:r>
              <a:rPr lang="en-US" altLang="zh-CN"/>
              <a:t>C++</a:t>
            </a:r>
            <a:r>
              <a:rPr lang="zh-CN" altLang="zh-CN"/>
              <a:t>已经成为当今主流程序设计语言中最复杂的一员。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19" grpId="0" animBg="1"/>
      <p:bldP spid="21" grpId="0" animBg="1"/>
      <p:bldP spid="9" grpId="0"/>
      <p:bldP spid="9" grpId="1"/>
      <p:bldP spid="10" grpId="0"/>
      <p:bldP spid="13" grpId="0"/>
      <p:bldP spid="13" grpId="1"/>
      <p:bldP spid="15" grpId="0"/>
      <p:bldP spid="15" grpId="1"/>
      <p:bldP spid="23" grpId="0"/>
      <p:bldP spid="23" grpId="1"/>
      <p:bldP spid="24" grpId="0"/>
      <p:bldP spid="24" grpId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剪去对角的矩形 43"/>
          <p:cNvSpPr/>
          <p:nvPr/>
        </p:nvSpPr>
        <p:spPr bwMode="auto">
          <a:xfrm>
            <a:off x="482600" y="2551113"/>
            <a:ext cx="677863" cy="2114550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9242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43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9220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1.1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649413" y="1441450"/>
            <a:ext cx="6096000" cy="1127125"/>
            <a:chOff x="1910363" y="2286295"/>
            <a:chExt cx="6096000" cy="1127125"/>
          </a:xfrm>
        </p:grpSpPr>
        <p:sp>
          <p:nvSpPr>
            <p:cNvPr id="18" name="任意多边形 17"/>
            <p:cNvSpPr/>
            <p:nvPr/>
          </p:nvSpPr>
          <p:spPr>
            <a:xfrm>
              <a:off x="1910363" y="2286295"/>
              <a:ext cx="788987" cy="1127125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699350" y="2286295"/>
              <a:ext cx="5307013" cy="733425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 dirty="0"/>
            </a:p>
            <a:p>
              <a:pPr marL="0" lvl="1" defTabSz="844550" eaLnBrk="0" hangingPunct="0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en-US" altLang="zh-CN" sz="1900" dirty="0"/>
                <a:t>         </a:t>
              </a:r>
            </a:p>
          </p:txBody>
        </p:sp>
        <p:sp>
          <p:nvSpPr>
            <p:cNvPr id="9241" name="矩形 19"/>
            <p:cNvSpPr>
              <a:spLocks noChangeArrowheads="1"/>
            </p:cNvSpPr>
            <p:nvPr/>
          </p:nvSpPr>
          <p:spPr bwMode="auto">
            <a:xfrm>
              <a:off x="2892690" y="2447432"/>
              <a:ext cx="51136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zh-CN" altLang="en-US" sz="2000"/>
                <a:t>保持与</a:t>
              </a:r>
              <a:r>
                <a:rPr lang="en-US" altLang="zh-CN" sz="2000"/>
                <a:t>C</a:t>
              </a:r>
              <a:r>
                <a:rPr lang="zh-CN" altLang="en-US" sz="2000"/>
                <a:t>兼容</a:t>
              </a:r>
              <a:endParaRPr lang="zh-CN" altLang="zh-CN" sz="2000"/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649413" y="2417763"/>
            <a:ext cx="6096000" cy="1127125"/>
            <a:chOff x="1910363" y="3265414"/>
            <a:chExt cx="6096000" cy="1126563"/>
          </a:xfrm>
        </p:grpSpPr>
        <p:sp>
          <p:nvSpPr>
            <p:cNvPr id="23" name="任意多边形 22"/>
            <p:cNvSpPr/>
            <p:nvPr/>
          </p:nvSpPr>
          <p:spPr>
            <a:xfrm>
              <a:off x="1910363" y="3265414"/>
              <a:ext cx="788987" cy="1126563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699350" y="3265414"/>
              <a:ext cx="5307013" cy="731472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35129" tIns="47829" rIns="47829" bIns="47830" spcCol="1270" anchor="ctr"/>
            <a:lstStyle/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  <a:p>
              <a:pPr marL="171450" lvl="1" indent="-171450" defTabSz="844550" eaLnBrk="0" hangingPunct="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1900"/>
            </a:p>
          </p:txBody>
        </p:sp>
        <p:sp>
          <p:nvSpPr>
            <p:cNvPr id="9238" name="矩形 20"/>
            <p:cNvSpPr>
              <a:spLocks noChangeArrowheads="1"/>
            </p:cNvSpPr>
            <p:nvPr/>
          </p:nvSpPr>
          <p:spPr bwMode="auto">
            <a:xfrm>
              <a:off x="2892689" y="3409277"/>
              <a:ext cx="5113673" cy="39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zh-CN" altLang="en-US" sz="2000"/>
                <a:t>支持面向对象的机制</a:t>
              </a:r>
              <a:endParaRPr lang="zh-CN" altLang="zh-CN" sz="2000"/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49413" y="3395663"/>
            <a:ext cx="6096000" cy="1127125"/>
            <a:chOff x="1910363" y="4243265"/>
            <a:chExt cx="6096000" cy="1127269"/>
          </a:xfrm>
        </p:grpSpPr>
        <p:sp>
          <p:nvSpPr>
            <p:cNvPr id="30" name="任意多边形 29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31" name="同侧圆角矩形 30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35" name="矩形 21"/>
            <p:cNvSpPr>
              <a:spLocks noChangeArrowheads="1"/>
            </p:cNvSpPr>
            <p:nvPr/>
          </p:nvSpPr>
          <p:spPr bwMode="auto">
            <a:xfrm>
              <a:off x="2892690" y="4389335"/>
              <a:ext cx="5113672" cy="40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Ø"/>
              </a:pPr>
              <a:r>
                <a:rPr lang="zh-CN" altLang="en-US" sz="2000"/>
                <a:t>可重用性、可扩充性、可靠性和可维护性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643063" y="4349750"/>
            <a:ext cx="6096000" cy="1127125"/>
            <a:chOff x="1910363" y="4243265"/>
            <a:chExt cx="6096000" cy="1127269"/>
          </a:xfrm>
        </p:grpSpPr>
        <p:sp>
          <p:nvSpPr>
            <p:cNvPr id="34" name="任意多边形 33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35" name="同侧圆角矩形 34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32" name="矩形 21"/>
            <p:cNvSpPr>
              <a:spLocks noChangeArrowheads="1"/>
            </p:cNvSpPr>
            <p:nvPr/>
          </p:nvSpPr>
          <p:spPr bwMode="auto">
            <a:xfrm>
              <a:off x="2893025" y="4344878"/>
              <a:ext cx="5113338" cy="4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zh-CN" altLang="en-US" sz="2000"/>
                <a:t>代码性能高</a:t>
              </a:r>
            </a:p>
          </p:txBody>
        </p:sp>
      </p:grpSp>
      <p:sp>
        <p:nvSpPr>
          <p:cNvPr id="9225" name="矩形 1"/>
          <p:cNvSpPr>
            <a:spLocks noChangeArrowheads="1"/>
          </p:cNvSpPr>
          <p:nvPr/>
        </p:nvSpPr>
        <p:spPr bwMode="auto">
          <a:xfrm>
            <a:off x="542925" y="1897063"/>
            <a:ext cx="55403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rgbClr val="00B0F0"/>
                </a:solidFill>
              </a:rPr>
              <a:t>C++</a:t>
            </a:r>
            <a:r>
              <a:rPr lang="zh-CN" altLang="zh-CN" sz="2400" b="1">
                <a:solidFill>
                  <a:srgbClr val="00B0F0"/>
                </a:solidFill>
              </a:rPr>
              <a:t>的特点</a:t>
            </a: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1620838" y="5287963"/>
            <a:ext cx="6096000" cy="1127125"/>
            <a:chOff x="1910363" y="4243265"/>
            <a:chExt cx="6096000" cy="1127269"/>
          </a:xfrm>
        </p:grpSpPr>
        <p:sp>
          <p:nvSpPr>
            <p:cNvPr id="41" name="任意多边形 40"/>
            <p:cNvSpPr/>
            <p:nvPr/>
          </p:nvSpPr>
          <p:spPr>
            <a:xfrm>
              <a:off x="1910363" y="4243265"/>
              <a:ext cx="788987" cy="1127269"/>
            </a:xfrm>
            <a:custGeom>
              <a:avLst/>
              <a:gdLst>
                <a:gd name="connsiteX0" fmla="*/ 0 w 1127124"/>
                <a:gd name="connsiteY0" fmla="*/ 0 h 788987"/>
                <a:gd name="connsiteX1" fmla="*/ 732631 w 1127124"/>
                <a:gd name="connsiteY1" fmla="*/ 0 h 788987"/>
                <a:gd name="connsiteX2" fmla="*/ 1127124 w 1127124"/>
                <a:gd name="connsiteY2" fmla="*/ 394494 h 788987"/>
                <a:gd name="connsiteX3" fmla="*/ 732631 w 1127124"/>
                <a:gd name="connsiteY3" fmla="*/ 788987 h 788987"/>
                <a:gd name="connsiteX4" fmla="*/ 0 w 1127124"/>
                <a:gd name="connsiteY4" fmla="*/ 788987 h 788987"/>
                <a:gd name="connsiteX5" fmla="*/ 394494 w 1127124"/>
                <a:gd name="connsiteY5" fmla="*/ 394494 h 788987"/>
                <a:gd name="connsiteX6" fmla="*/ 0 w 1127124"/>
                <a:gd name="connsiteY6" fmla="*/ 0 h 78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124" h="788987">
                  <a:moveTo>
                    <a:pt x="1127123" y="0"/>
                  </a:moveTo>
                  <a:lnTo>
                    <a:pt x="1127123" y="512842"/>
                  </a:lnTo>
                  <a:lnTo>
                    <a:pt x="563561" y="788987"/>
                  </a:lnTo>
                  <a:lnTo>
                    <a:pt x="1" y="512842"/>
                  </a:lnTo>
                  <a:lnTo>
                    <a:pt x="1" y="0"/>
                  </a:lnTo>
                  <a:lnTo>
                    <a:pt x="563561" y="276146"/>
                  </a:lnTo>
                  <a:lnTo>
                    <a:pt x="1127123" y="0"/>
                  </a:lnTo>
                  <a:close/>
                </a:path>
              </a:pathLst>
            </a:custGeom>
            <a:solidFill>
              <a:srgbClr val="8FE2FF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701" tIns="407195" rIns="12700" bIns="407193" spcCol="1270" anchor="ctr"/>
            <a:lstStyle/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altLang="zh-CN" sz="1200" dirty="0"/>
            </a:p>
            <a:p>
              <a:pPr algn="ctr" defTabSz="88900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200" dirty="0"/>
                <a:t>5</a:t>
              </a:r>
              <a:endParaRPr lang="zh-CN" altLang="en-US" sz="3200" dirty="0"/>
            </a:p>
          </p:txBody>
        </p:sp>
        <p:sp>
          <p:nvSpPr>
            <p:cNvPr id="42" name="同侧圆角矩形 41"/>
            <p:cNvSpPr/>
            <p:nvPr/>
          </p:nvSpPr>
          <p:spPr>
            <a:xfrm rot="5400000">
              <a:off x="4986097" y="1956518"/>
              <a:ext cx="733519" cy="5307013"/>
            </a:xfrm>
            <a:prstGeom prst="round2SameRect">
              <a:avLst/>
            </a:prstGeom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29" name="矩形 21"/>
            <p:cNvSpPr>
              <a:spLocks noChangeArrowheads="1"/>
            </p:cNvSpPr>
            <p:nvPr/>
          </p:nvSpPr>
          <p:spPr bwMode="auto">
            <a:xfrm>
              <a:off x="2893025" y="4344878"/>
              <a:ext cx="5113338" cy="4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zh-CN" altLang="en-US" sz="2000"/>
                <a:t>多种设计风格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剪去对角的矩形 46"/>
          <p:cNvSpPr/>
          <p:nvPr/>
        </p:nvSpPr>
        <p:spPr bwMode="auto">
          <a:xfrm>
            <a:off x="317500" y="1108075"/>
            <a:ext cx="3454400" cy="577850"/>
          </a:xfrm>
          <a:prstGeom prst="snip2DiagRect">
            <a:avLst/>
          </a:prstGeom>
          <a:solidFill>
            <a:srgbClr val="E7F4FF"/>
          </a:solidFill>
          <a:ln w="28575" cap="flat" cmpd="sng" algn="ctr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3" name="右箭头 21"/>
          <p:cNvSpPr>
            <a:spLocks noChangeArrowheads="1"/>
          </p:cNvSpPr>
          <p:nvPr/>
        </p:nvSpPr>
        <p:spPr bwMode="auto">
          <a:xfrm rot="-8100000">
            <a:off x="3347245" y="3082131"/>
            <a:ext cx="722312" cy="415925"/>
          </a:xfrm>
          <a:prstGeom prst="rightArrow">
            <a:avLst>
              <a:gd name="adj1" fmla="val 50000"/>
              <a:gd name="adj2" fmla="val 4997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4" name="右箭头 22"/>
          <p:cNvSpPr>
            <a:spLocks noChangeArrowheads="1"/>
          </p:cNvSpPr>
          <p:nvPr/>
        </p:nvSpPr>
        <p:spPr bwMode="auto">
          <a:xfrm rot="2700000">
            <a:off x="4845844" y="4580732"/>
            <a:ext cx="720725" cy="414337"/>
          </a:xfrm>
          <a:prstGeom prst="rightArrow">
            <a:avLst>
              <a:gd name="adj1" fmla="val 50000"/>
              <a:gd name="adj2" fmla="val 50058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5" name="右箭头 23"/>
          <p:cNvSpPr>
            <a:spLocks noChangeArrowheads="1"/>
          </p:cNvSpPr>
          <p:nvPr/>
        </p:nvSpPr>
        <p:spPr bwMode="auto">
          <a:xfrm rot="8100000">
            <a:off x="3309938" y="4605338"/>
            <a:ext cx="757237" cy="395287"/>
          </a:xfrm>
          <a:prstGeom prst="rightArrow">
            <a:avLst>
              <a:gd name="adj1" fmla="val 50000"/>
              <a:gd name="adj2" fmla="val 49994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6" name="右箭头 24"/>
          <p:cNvSpPr>
            <a:spLocks noChangeArrowheads="1"/>
          </p:cNvSpPr>
          <p:nvPr/>
        </p:nvSpPr>
        <p:spPr bwMode="auto">
          <a:xfrm rot="-2700000">
            <a:off x="4843463" y="3071813"/>
            <a:ext cx="757237" cy="395287"/>
          </a:xfrm>
          <a:prstGeom prst="rightArrow">
            <a:avLst>
              <a:gd name="adj1" fmla="val 50000"/>
              <a:gd name="adj2" fmla="val 49994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7" name="右箭头 19"/>
          <p:cNvSpPr>
            <a:spLocks noChangeArrowheads="1"/>
          </p:cNvSpPr>
          <p:nvPr/>
        </p:nvSpPr>
        <p:spPr bwMode="auto">
          <a:xfrm rot="-5400000">
            <a:off x="4064000" y="2822575"/>
            <a:ext cx="800100" cy="361950"/>
          </a:xfrm>
          <a:prstGeom prst="rightArrow">
            <a:avLst>
              <a:gd name="adj1" fmla="val 50000"/>
              <a:gd name="adj2" fmla="val 50013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8" name="右箭头 20"/>
          <p:cNvSpPr>
            <a:spLocks noChangeArrowheads="1"/>
          </p:cNvSpPr>
          <p:nvPr/>
        </p:nvSpPr>
        <p:spPr bwMode="auto">
          <a:xfrm rot="5400000">
            <a:off x="4069556" y="4895057"/>
            <a:ext cx="788987" cy="361950"/>
          </a:xfrm>
          <a:prstGeom prst="rightArrow">
            <a:avLst>
              <a:gd name="adj1" fmla="val 50000"/>
              <a:gd name="adj2" fmla="val 50035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49" name="右箭头 18"/>
          <p:cNvSpPr>
            <a:spLocks noChangeArrowheads="1"/>
          </p:cNvSpPr>
          <p:nvPr/>
        </p:nvSpPr>
        <p:spPr bwMode="auto">
          <a:xfrm rot="10800000">
            <a:off x="3106738" y="3859213"/>
            <a:ext cx="719137" cy="361950"/>
          </a:xfrm>
          <a:prstGeom prst="rightArrow">
            <a:avLst>
              <a:gd name="adj1" fmla="val 50000"/>
              <a:gd name="adj2" fmla="val 4994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50" name="右箭头 5"/>
          <p:cNvSpPr>
            <a:spLocks noChangeArrowheads="1"/>
          </p:cNvSpPr>
          <p:nvPr/>
        </p:nvSpPr>
        <p:spPr bwMode="auto">
          <a:xfrm>
            <a:off x="5080000" y="3859213"/>
            <a:ext cx="787400" cy="361950"/>
          </a:xfrm>
          <a:prstGeom prst="rightArrow">
            <a:avLst>
              <a:gd name="adj1" fmla="val 50000"/>
              <a:gd name="adj2" fmla="val 49965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10251" name="Group 2"/>
          <p:cNvGrpSpPr>
            <a:grpSpLocks/>
          </p:cNvGrpSpPr>
          <p:nvPr/>
        </p:nvGrpSpPr>
        <p:grpSpPr bwMode="auto">
          <a:xfrm>
            <a:off x="5062538" y="119063"/>
            <a:ext cx="3916362" cy="725487"/>
            <a:chOff x="0" y="0"/>
            <a:chExt cx="6166" cy="1142"/>
          </a:xfrm>
        </p:grpSpPr>
        <p:pic>
          <p:nvPicPr>
            <p:cNvPr id="10274" name="Picture 3" descr="D:\幻灯片\图片\logo2.pnglogo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75" name="矩形 15"/>
            <p:cNvSpPr>
              <a:spLocks noChangeArrowheads="1"/>
            </p:cNvSpPr>
            <p:nvPr/>
          </p:nvSpPr>
          <p:spPr bwMode="auto">
            <a:xfrm>
              <a:off x="0" y="61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10252" name="标题 1"/>
          <p:cNvSpPr>
            <a:spLocks noChangeArrowheads="1"/>
          </p:cNvSpPr>
          <p:nvPr/>
        </p:nvSpPr>
        <p:spPr bwMode="auto">
          <a:xfrm>
            <a:off x="250825" y="1492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1.1 C++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简介</a:t>
            </a:r>
          </a:p>
        </p:txBody>
      </p:sp>
      <p:sp>
        <p:nvSpPr>
          <p:cNvPr id="10253" name="矩形 1"/>
          <p:cNvSpPr>
            <a:spLocks noChangeArrowheads="1"/>
          </p:cNvSpPr>
          <p:nvPr/>
        </p:nvSpPr>
        <p:spPr bwMode="auto">
          <a:xfrm>
            <a:off x="79375" y="1166813"/>
            <a:ext cx="323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sz="2400" b="1">
                <a:solidFill>
                  <a:srgbClr val="00B0F0"/>
                </a:solidFill>
              </a:rPr>
              <a:t>C++</a:t>
            </a:r>
            <a:r>
              <a:rPr lang="zh-CN" altLang="zh-CN" sz="2400" b="1">
                <a:solidFill>
                  <a:srgbClr val="00B0F0"/>
                </a:solidFill>
              </a:rPr>
              <a:t>的应用领域</a:t>
            </a:r>
          </a:p>
        </p:txBody>
      </p:sp>
      <p:sp>
        <p:nvSpPr>
          <p:cNvPr id="10254" name="椭圆 3"/>
          <p:cNvSpPr>
            <a:spLocks noChangeArrowheads="1"/>
          </p:cNvSpPr>
          <p:nvPr/>
        </p:nvSpPr>
        <p:spPr bwMode="auto">
          <a:xfrm>
            <a:off x="3746500" y="3327400"/>
            <a:ext cx="1435100" cy="1435100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10255" name="组合 15"/>
          <p:cNvGrpSpPr>
            <a:grpSpLocks/>
          </p:cNvGrpSpPr>
          <p:nvPr/>
        </p:nvGrpSpPr>
        <p:grpSpPr bwMode="auto">
          <a:xfrm>
            <a:off x="3822700" y="3403600"/>
            <a:ext cx="1282700" cy="1282700"/>
            <a:chOff x="3822409" y="3403309"/>
            <a:chExt cx="1283282" cy="1283282"/>
          </a:xfrm>
        </p:grpSpPr>
        <p:sp>
          <p:nvSpPr>
            <p:cNvPr id="10272" name="椭圆 14"/>
            <p:cNvSpPr>
              <a:spLocks noChangeArrowheads="1"/>
            </p:cNvSpPr>
            <p:nvPr/>
          </p:nvSpPr>
          <p:spPr bwMode="auto">
            <a:xfrm>
              <a:off x="3822409" y="3403309"/>
              <a:ext cx="1283282" cy="1283282"/>
            </a:xfrm>
            <a:prstGeom prst="ellipse">
              <a:avLst/>
            </a:prstGeom>
            <a:solidFill>
              <a:srgbClr val="00B0F0"/>
            </a:solidFill>
            <a:ln w="28575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0273" name="矩形 4"/>
            <p:cNvSpPr>
              <a:spLocks noChangeArrowheads="1"/>
            </p:cNvSpPr>
            <p:nvPr/>
          </p:nvSpPr>
          <p:spPr bwMode="auto">
            <a:xfrm>
              <a:off x="4020358" y="3777734"/>
              <a:ext cx="8643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</a:rPr>
                <a:t>C++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0256" name="圆角矩形 11"/>
          <p:cNvSpPr>
            <a:spLocks noChangeArrowheads="1"/>
          </p:cNvSpPr>
          <p:nvPr/>
        </p:nvSpPr>
        <p:spPr bwMode="auto">
          <a:xfrm>
            <a:off x="3502025" y="1866900"/>
            <a:ext cx="188277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57" name="圆角矩形 27"/>
          <p:cNvSpPr>
            <a:spLocks noChangeArrowheads="1"/>
          </p:cNvSpPr>
          <p:nvPr/>
        </p:nvSpPr>
        <p:spPr bwMode="auto">
          <a:xfrm>
            <a:off x="5572125" y="2586038"/>
            <a:ext cx="250507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58" name="圆角矩形 28"/>
          <p:cNvSpPr>
            <a:spLocks noChangeArrowheads="1"/>
          </p:cNvSpPr>
          <p:nvPr/>
        </p:nvSpPr>
        <p:spPr bwMode="auto">
          <a:xfrm>
            <a:off x="5905500" y="3683000"/>
            <a:ext cx="168592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59" name="圆角矩形 31"/>
          <p:cNvSpPr>
            <a:spLocks noChangeArrowheads="1"/>
          </p:cNvSpPr>
          <p:nvPr/>
        </p:nvSpPr>
        <p:spPr bwMode="auto">
          <a:xfrm>
            <a:off x="5508625" y="4995863"/>
            <a:ext cx="2001838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60" name="圆角矩形 32"/>
          <p:cNvSpPr>
            <a:spLocks noChangeArrowheads="1"/>
          </p:cNvSpPr>
          <p:nvPr/>
        </p:nvSpPr>
        <p:spPr bwMode="auto">
          <a:xfrm>
            <a:off x="3609975" y="5470525"/>
            <a:ext cx="168592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61" name="圆角矩形 33"/>
          <p:cNvSpPr>
            <a:spLocks noChangeArrowheads="1"/>
          </p:cNvSpPr>
          <p:nvPr/>
        </p:nvSpPr>
        <p:spPr bwMode="auto">
          <a:xfrm>
            <a:off x="1624013" y="5021263"/>
            <a:ext cx="168592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62" name="圆角矩形 34"/>
          <p:cNvSpPr>
            <a:spLocks noChangeArrowheads="1"/>
          </p:cNvSpPr>
          <p:nvPr/>
        </p:nvSpPr>
        <p:spPr bwMode="auto">
          <a:xfrm>
            <a:off x="1370013" y="3683000"/>
            <a:ext cx="168592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63" name="圆角矩形 35"/>
          <p:cNvSpPr>
            <a:spLocks noChangeArrowheads="1"/>
          </p:cNvSpPr>
          <p:nvPr/>
        </p:nvSpPr>
        <p:spPr bwMode="auto">
          <a:xfrm>
            <a:off x="1692275" y="2573338"/>
            <a:ext cx="1685925" cy="736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264" name="矩形 13"/>
          <p:cNvSpPr>
            <a:spLocks noChangeArrowheads="1"/>
          </p:cNvSpPr>
          <p:nvPr/>
        </p:nvSpPr>
        <p:spPr bwMode="auto">
          <a:xfrm>
            <a:off x="812800" y="2747963"/>
            <a:ext cx="2503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zh-CN" b="1"/>
              <a:t>应用</a:t>
            </a:r>
            <a:r>
              <a:rPr lang="zh-CN" altLang="en-US" b="1"/>
              <a:t>程序平台</a:t>
            </a:r>
            <a:endParaRPr lang="zh-CN" altLang="zh-CN" b="1"/>
          </a:p>
        </p:txBody>
      </p:sp>
      <p:sp>
        <p:nvSpPr>
          <p:cNvPr id="10265" name="矩形 38"/>
          <p:cNvSpPr>
            <a:spLocks noChangeArrowheads="1"/>
          </p:cNvSpPr>
          <p:nvPr/>
        </p:nvSpPr>
        <p:spPr bwMode="auto">
          <a:xfrm>
            <a:off x="585788" y="3852863"/>
            <a:ext cx="227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/>
              <a:t>系统级框架</a:t>
            </a:r>
            <a:endParaRPr lang="zh-CN" altLang="zh-CN" b="1"/>
          </a:p>
        </p:txBody>
      </p:sp>
      <p:sp>
        <p:nvSpPr>
          <p:cNvPr id="10266" name="矩形 39"/>
          <p:cNvSpPr>
            <a:spLocks noChangeArrowheads="1"/>
          </p:cNvSpPr>
          <p:nvPr/>
        </p:nvSpPr>
        <p:spPr bwMode="auto">
          <a:xfrm>
            <a:off x="752475" y="5038725"/>
            <a:ext cx="2501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algn="ctr" eaLnBrk="1" hangingPunct="1"/>
            <a:r>
              <a:rPr lang="zh-CN" altLang="en-US" b="1"/>
              <a:t>机器人及</a:t>
            </a:r>
            <a:endParaRPr lang="en-US" altLang="zh-CN" b="1"/>
          </a:p>
          <a:p>
            <a:pPr lvl="2" algn="ctr" eaLnBrk="1" hangingPunct="1"/>
            <a:r>
              <a:rPr lang="zh-CN" altLang="en-US" b="1"/>
              <a:t>工业控制系统</a:t>
            </a:r>
            <a:endParaRPr lang="zh-CN" altLang="zh-CN" b="1"/>
          </a:p>
        </p:txBody>
      </p:sp>
      <p:sp>
        <p:nvSpPr>
          <p:cNvPr id="10267" name="矩形 40"/>
          <p:cNvSpPr>
            <a:spLocks noChangeArrowheads="1"/>
          </p:cNvSpPr>
          <p:nvPr/>
        </p:nvSpPr>
        <p:spPr bwMode="auto">
          <a:xfrm>
            <a:off x="2593975" y="2035175"/>
            <a:ext cx="2735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/>
              <a:t>高性能实时计算</a:t>
            </a:r>
            <a:endParaRPr lang="zh-CN" altLang="zh-CN" b="1"/>
          </a:p>
        </p:txBody>
      </p:sp>
      <p:sp>
        <p:nvSpPr>
          <p:cNvPr id="10268" name="矩形 41"/>
          <p:cNvSpPr>
            <a:spLocks noChangeArrowheads="1"/>
          </p:cNvSpPr>
          <p:nvPr/>
        </p:nvSpPr>
        <p:spPr bwMode="auto">
          <a:xfrm>
            <a:off x="2695575" y="5661025"/>
            <a:ext cx="2503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/>
              <a:t>手机智能设备</a:t>
            </a:r>
            <a:endParaRPr lang="zh-CN" altLang="zh-CN" b="1"/>
          </a:p>
        </p:txBody>
      </p:sp>
      <p:sp>
        <p:nvSpPr>
          <p:cNvPr id="10269" name="矩形 42"/>
          <p:cNvSpPr>
            <a:spLocks noChangeArrowheads="1"/>
          </p:cNvSpPr>
          <p:nvPr/>
        </p:nvSpPr>
        <p:spPr bwMode="auto">
          <a:xfrm>
            <a:off x="4694238" y="2763838"/>
            <a:ext cx="3319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en-US" altLang="zh-CN" b="1"/>
              <a:t>CAD</a:t>
            </a:r>
            <a:r>
              <a:rPr lang="zh-CN" altLang="en-US" b="1"/>
              <a:t>、</a:t>
            </a:r>
            <a:r>
              <a:rPr lang="en-US" altLang="zh-CN" b="1"/>
              <a:t>CAE</a:t>
            </a:r>
            <a:r>
              <a:rPr lang="zh-CN" altLang="en-US" b="1"/>
              <a:t>、</a:t>
            </a:r>
            <a:r>
              <a:rPr lang="en-US" altLang="zh-CN" b="1"/>
              <a:t>CAM</a:t>
            </a:r>
            <a:r>
              <a:rPr lang="zh-CN" altLang="en-US" b="1"/>
              <a:t>等</a:t>
            </a:r>
            <a:endParaRPr lang="zh-CN" altLang="zh-CN" b="1"/>
          </a:p>
        </p:txBody>
      </p:sp>
      <p:sp>
        <p:nvSpPr>
          <p:cNvPr id="10270" name="矩形 43"/>
          <p:cNvSpPr>
            <a:spLocks noChangeArrowheads="1"/>
          </p:cNvSpPr>
          <p:nvPr/>
        </p:nvSpPr>
        <p:spPr bwMode="auto">
          <a:xfrm>
            <a:off x="5013325" y="3851275"/>
            <a:ext cx="2503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/>
              <a:t>多媒体游戏等</a:t>
            </a:r>
            <a:endParaRPr lang="zh-CN" altLang="zh-CN" b="1"/>
          </a:p>
        </p:txBody>
      </p:sp>
      <p:sp>
        <p:nvSpPr>
          <p:cNvPr id="10271" name="矩形 44"/>
          <p:cNvSpPr>
            <a:spLocks noChangeArrowheads="1"/>
          </p:cNvSpPr>
          <p:nvPr/>
        </p:nvSpPr>
        <p:spPr bwMode="auto">
          <a:xfrm>
            <a:off x="4665663" y="5153025"/>
            <a:ext cx="2735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 eaLnBrk="1" hangingPunct="1"/>
            <a:r>
              <a:rPr lang="zh-CN" altLang="en-US" b="1"/>
              <a:t>航空航天系统等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ffadd26cc57e7ebd095f1d6dcfa8d2e1926f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gradFill flip="none" rotWithShape="1">
          <a:gsLst>
            <a:gs pos="50000">
              <a:srgbClr val="C1EFFF"/>
            </a:gs>
            <a:gs pos="0">
              <a:schemeClr val="bg1">
                <a:lumMod val="4000"/>
                <a:lumOff val="96000"/>
                <a:alpha val="0"/>
              </a:schemeClr>
            </a:gs>
            <a:gs pos="100000">
              <a:schemeClr val="bg1">
                <a:alpha val="0"/>
              </a:schemeClr>
            </a:gs>
          </a:gsLst>
          <a:lin ang="0" scaled="0"/>
          <a:tileRect/>
        </a:gradFill>
      </a:spPr>
      <a:bodyPr wrap="square" anchor="ctr" anchorCtr="1">
        <a:spAutoFit/>
      </a:bodyPr>
      <a:lstStyle>
        <a:defPPr>
          <a:defRPr sz="8000" b="1" dirty="0">
            <a:solidFill>
              <a:srgbClr val="00B0F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Pages>0</Pages>
  <Words>4692</Words>
  <Characters>0</Characters>
  <Application>Microsoft Office PowerPoint</Application>
  <DocSecurity>0</DocSecurity>
  <PresentationFormat>全屏显示(4:3)</PresentationFormat>
  <Lines>0</Lines>
  <Paragraphs>439</Paragraphs>
  <Slides>42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默认设计模板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Hao Lu</cp:lastModifiedBy>
  <cp:revision>652</cp:revision>
  <dcterms:created xsi:type="dcterms:W3CDTF">2013-01-25T01:44:32Z</dcterms:created>
  <dcterms:modified xsi:type="dcterms:W3CDTF">2019-09-08T14:49:34Z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