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0" r:id="rId3"/>
    <p:sldId id="257" r:id="rId4"/>
    <p:sldId id="489" r:id="rId5"/>
    <p:sldId id="289" r:id="rId6"/>
    <p:sldId id="341" r:id="rId7"/>
    <p:sldId id="342" r:id="rId8"/>
    <p:sldId id="448" r:id="rId9"/>
    <p:sldId id="449" r:id="rId10"/>
    <p:sldId id="258" r:id="rId11"/>
    <p:sldId id="490" r:id="rId12"/>
    <p:sldId id="408" r:id="rId13"/>
    <p:sldId id="450" r:id="rId14"/>
    <p:sldId id="491" r:id="rId15"/>
    <p:sldId id="409" r:id="rId16"/>
    <p:sldId id="451" r:id="rId17"/>
    <p:sldId id="454" r:id="rId18"/>
    <p:sldId id="455" r:id="rId19"/>
    <p:sldId id="456" r:id="rId20"/>
    <p:sldId id="452" r:id="rId21"/>
    <p:sldId id="457" r:id="rId22"/>
    <p:sldId id="458" r:id="rId23"/>
    <p:sldId id="453" r:id="rId24"/>
    <p:sldId id="459" r:id="rId25"/>
    <p:sldId id="460" r:id="rId26"/>
    <p:sldId id="350" r:id="rId27"/>
    <p:sldId id="461" r:id="rId28"/>
    <p:sldId id="462" r:id="rId29"/>
    <p:sldId id="492" r:id="rId30"/>
    <p:sldId id="463" r:id="rId31"/>
    <p:sldId id="493" r:id="rId32"/>
    <p:sldId id="464" r:id="rId33"/>
    <p:sldId id="465" r:id="rId34"/>
    <p:sldId id="354" r:id="rId35"/>
    <p:sldId id="466" r:id="rId36"/>
    <p:sldId id="467" r:id="rId37"/>
    <p:sldId id="468" r:id="rId38"/>
    <p:sldId id="469" r:id="rId39"/>
    <p:sldId id="470" r:id="rId40"/>
    <p:sldId id="349" r:id="rId41"/>
    <p:sldId id="471" r:id="rId42"/>
    <p:sldId id="472" r:id="rId43"/>
    <p:sldId id="486" r:id="rId44"/>
    <p:sldId id="487" r:id="rId45"/>
    <p:sldId id="473" r:id="rId46"/>
    <p:sldId id="474" r:id="rId47"/>
    <p:sldId id="475" r:id="rId48"/>
    <p:sldId id="476" r:id="rId49"/>
    <p:sldId id="477" r:id="rId50"/>
    <p:sldId id="478" r:id="rId51"/>
    <p:sldId id="479" r:id="rId52"/>
    <p:sldId id="480" r:id="rId53"/>
    <p:sldId id="481" r:id="rId54"/>
    <p:sldId id="485" r:id="rId55"/>
    <p:sldId id="483" r:id="rId56"/>
    <p:sldId id="484" r:id="rId57"/>
    <p:sldId id="488" r:id="rId58"/>
  </p:sldIdLst>
  <p:sldSz cx="9144000" cy="6858000" type="screen4x3"/>
  <p:notesSz cx="6858000" cy="9144000"/>
  <p:custShowLst>
    <p:custShow name="播放顺序" id="0">
      <p:sldLst>
        <p:sld r:id="rId2"/>
        <p:sld r:id="rId3"/>
        <p:sld r:id="rId4"/>
        <p:sld r:id="rId5"/>
        <p:sld r:id="rId11"/>
        <p:sld r:id="rId13"/>
        <p:sld r:id="rId14"/>
        <p:sld r:id="rId16"/>
        <p:sld r:id="rId17"/>
        <p:sld r:id="rId18"/>
        <p:sld r:id="rId19"/>
        <p:sld r:id="rId20"/>
        <p:sld r:id="rId21"/>
        <p:sld r:id="rId22"/>
        <p:sld r:id="rId23"/>
        <p:sld r:id="rId24"/>
        <p:sld r:id="rId25"/>
        <p:sld r:id="rId26"/>
        <p:sld r:id="rId27"/>
        <p:sld r:id="rId28"/>
        <p:sld r:id="rId29"/>
        <p:sld r:id="rId31"/>
        <p:sld r:id="rId33"/>
        <p:sld r:id="rId34"/>
        <p:sld r:id="rId35"/>
        <p:sld r:id="rId36"/>
        <p:sld r:id="rId37"/>
        <p:sld r:id="rId38"/>
        <p:sld r:id="rId39"/>
        <p:sld r:id="rId40"/>
        <p:sld r:id="rId41"/>
        <p:sld r:id="rId42"/>
        <p:sld r:id="rId43"/>
        <p:sld r:id="rId44"/>
        <p:sld r:id="rId45"/>
        <p:sld r:id="rId46"/>
        <p:sld r:id="rId47"/>
        <p:sld r:id="rId48"/>
        <p:sld r:id="rId49"/>
        <p:sld r:id="rId50"/>
        <p:sld r:id="rId51"/>
        <p:sld r:id="rId52"/>
        <p:sld r:id="rId53"/>
        <p:sld r:id="rId54"/>
        <p:sld r:id="rId55"/>
        <p:sld r:id="rId56"/>
        <p:sld r:id="rId57"/>
        <p:sld r:id="rId58"/>
      </p:sldLst>
    </p:custShow>
  </p:custShowLst>
  <p:custDataLst>
    <p:tags r:id="rId60"/>
  </p:custDataLst>
  <p:kinsoku lang="zh-CN" invalStChars="!),.:;?]}、。—ˇ¨〃々～‖…’”〕〉》」』〗】∶！＂＇），．：；？］｀｜｝·" invalEndChars="([{‘“〔〈《「『〖【（［｛．·"/>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13">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4FF"/>
    <a:srgbClr val="70D7FC"/>
    <a:srgbClr val="F0A000"/>
    <a:srgbClr val="C3F7FD"/>
    <a:srgbClr val="EAFCF9"/>
    <a:srgbClr val="E9EDF7"/>
    <a:srgbClr val="FFF8E5"/>
    <a:srgbClr val="EF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77" autoAdjust="0"/>
    <p:restoredTop sz="96162" autoAdjust="0"/>
  </p:normalViewPr>
  <p:slideViewPr>
    <p:cSldViewPr snapToGrid="0" snapToObjects="1">
      <p:cViewPr varScale="1">
        <p:scale>
          <a:sx n="108" d="100"/>
          <a:sy n="108" d="100"/>
        </p:scale>
        <p:origin x="482" y="55"/>
      </p:cViewPr>
      <p:guideLst>
        <p:guide orient="horz" pos="2113"/>
        <p:guide pos="288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6BB5D6DF-1677-4C1F-8E4E-EDA1F66ECFBB}" type="datetimeFigureOut">
              <a:rPr lang="zh-CN" altLang="en-US"/>
              <a:pPr>
                <a:defRPr/>
              </a:pPr>
              <a:t>2020/4/26</a:t>
            </a:fld>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vl1pPr>
          </a:lstStyle>
          <a:p>
            <a:fld id="{46164ACA-96B6-40DA-BAAA-4800CBAB3077}" type="slidenum">
              <a:rPr lang="zh-CN" altLang="en-US"/>
              <a:pPr/>
              <a:t>‹#›</a:t>
            </a:fld>
            <a:endParaRPr lang="en-US" altLang="zh-CN"/>
          </a:p>
        </p:txBody>
      </p:sp>
    </p:spTree>
    <p:extLst>
      <p:ext uri="{BB962C8B-B14F-4D97-AF65-F5344CB8AC3E}">
        <p14:creationId xmlns:p14="http://schemas.microsoft.com/office/powerpoint/2010/main" val="207449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endParaRPr lang="zh-CN" altLang="en-US">
              <a:ea typeface="宋体" charset="-122"/>
            </a:endParaRPr>
          </a:p>
        </p:txBody>
      </p:sp>
      <p:sp>
        <p:nvSpPr>
          <p:cNvPr id="61444" name="页脚占位符 3"/>
          <p:cNvSpPr>
            <a:spLocks noGrp="1"/>
          </p:cNvSpPr>
          <p:nvPr>
            <p:ph type="ftr" sz="quarter" idx="4"/>
          </p:nvPr>
        </p:nvSpPr>
        <p:spPr>
          <a:noFill/>
        </p:spPr>
        <p:txBody>
          <a:bodyPr/>
          <a:lstStyle>
            <a:lvl1pPr>
              <a:spcBef>
                <a:spcPct val="30000"/>
              </a:spcBef>
              <a:defRPr sz="1200">
                <a:solidFill>
                  <a:schemeClr val="tx1"/>
                </a:solidFill>
                <a:latin typeface="Calibri" pitchFamily="34" charset="0"/>
                <a:ea typeface="宋体" charset="-122"/>
              </a:defRPr>
            </a:lvl1pPr>
            <a:lvl2pPr marL="742950" indent="-285750">
              <a:spcBef>
                <a:spcPct val="30000"/>
              </a:spcBef>
              <a:defRPr sz="1200">
                <a:solidFill>
                  <a:schemeClr val="tx1"/>
                </a:solidFill>
                <a:latin typeface="Calibri" pitchFamily="34" charset="0"/>
                <a:ea typeface="宋体" charset="-122"/>
              </a:defRPr>
            </a:lvl2pPr>
            <a:lvl3pPr marL="1143000" indent="-228600">
              <a:spcBef>
                <a:spcPct val="30000"/>
              </a:spcBef>
              <a:defRPr sz="1200">
                <a:solidFill>
                  <a:schemeClr val="tx1"/>
                </a:solidFill>
                <a:latin typeface="Calibri" pitchFamily="34" charset="0"/>
                <a:ea typeface="宋体" charset="-122"/>
              </a:defRPr>
            </a:lvl3pPr>
            <a:lvl4pPr marL="1600200" indent="-228600">
              <a:spcBef>
                <a:spcPct val="30000"/>
              </a:spcBef>
              <a:defRPr sz="1200">
                <a:solidFill>
                  <a:schemeClr val="tx1"/>
                </a:solidFill>
                <a:latin typeface="Calibri" pitchFamily="34" charset="0"/>
                <a:ea typeface="宋体" charset="-122"/>
              </a:defRPr>
            </a:lvl4pPr>
            <a:lvl5pPr marL="2057400" indent="-22860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buFontTx/>
              <a:buNone/>
            </a:pPr>
            <a:endParaRPr lang="en-US" altLang="zh-CN">
              <a:latin typeface="Arial" charset="0"/>
            </a:endParaRPr>
          </a:p>
        </p:txBody>
      </p:sp>
      <p:sp>
        <p:nvSpPr>
          <p:cNvPr id="61445" name="灯片编号占位符 4"/>
          <p:cNvSpPr>
            <a:spLocks noGrp="1"/>
          </p:cNvSpPr>
          <p:nvPr>
            <p:ph type="sldNum" sz="quarter" idx="5"/>
          </p:nvPr>
        </p:nvSpPr>
        <p:spPr>
          <a:noFill/>
        </p:spPr>
        <p:txBody>
          <a:bodyPr/>
          <a:lstStyle>
            <a:lvl1pPr>
              <a:spcBef>
                <a:spcPct val="30000"/>
              </a:spcBef>
              <a:defRPr sz="1200">
                <a:solidFill>
                  <a:schemeClr val="tx1"/>
                </a:solidFill>
                <a:latin typeface="Calibri" pitchFamily="34" charset="0"/>
                <a:ea typeface="宋体" charset="-122"/>
              </a:defRPr>
            </a:lvl1pPr>
            <a:lvl2pPr marL="742950" indent="-285750">
              <a:spcBef>
                <a:spcPct val="30000"/>
              </a:spcBef>
              <a:defRPr sz="1200">
                <a:solidFill>
                  <a:schemeClr val="tx1"/>
                </a:solidFill>
                <a:latin typeface="Calibri" pitchFamily="34" charset="0"/>
                <a:ea typeface="宋体" charset="-122"/>
              </a:defRPr>
            </a:lvl2pPr>
            <a:lvl3pPr marL="1143000" indent="-228600">
              <a:spcBef>
                <a:spcPct val="30000"/>
              </a:spcBef>
              <a:defRPr sz="1200">
                <a:solidFill>
                  <a:schemeClr val="tx1"/>
                </a:solidFill>
                <a:latin typeface="Calibri" pitchFamily="34" charset="0"/>
                <a:ea typeface="宋体" charset="-122"/>
              </a:defRPr>
            </a:lvl3pPr>
            <a:lvl4pPr marL="1600200" indent="-228600">
              <a:spcBef>
                <a:spcPct val="30000"/>
              </a:spcBef>
              <a:defRPr sz="1200">
                <a:solidFill>
                  <a:schemeClr val="tx1"/>
                </a:solidFill>
                <a:latin typeface="Calibri" pitchFamily="34" charset="0"/>
                <a:ea typeface="宋体" charset="-122"/>
              </a:defRPr>
            </a:lvl4pPr>
            <a:lvl5pPr marL="2057400" indent="-22860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buFontTx/>
              <a:buNone/>
            </a:pPr>
            <a:fld id="{D8DF9A82-FA6D-4982-B593-6734BF96A2A2}" type="slidenum">
              <a:rPr lang="zh-CN" altLang="en-US">
                <a:latin typeface="Arial" charset="0"/>
              </a:rPr>
              <a:pPr>
                <a:spcBef>
                  <a:spcPct val="0"/>
                </a:spcBef>
                <a:buFontTx/>
                <a:buNone/>
              </a:pPr>
              <a:t>57</a:t>
            </a:fld>
            <a:endParaRPr lang="en-US" altLang="zh-C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1011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71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803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val="3981484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val="275202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64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34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24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617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604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281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7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2107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8246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56"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1.doc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2.doc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3.doc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hyperlink" Target="chapter03&#8212;Example/3-4.doc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5.doc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6.doc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7.doc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hyperlink" Target="chapter03&#8212;Example/3-08.doc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8.doc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9.docx"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0.png"/><Relationship Id="rId4" Type="http://schemas.openxmlformats.org/officeDocument/2006/relationships/hyperlink" Target="chapter03&#8212;Example/3-11.docx"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chapter03&#8212;Example/3-12.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hyperlink" Target="chapter03&#8212;Example/3-13.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hyperlink" Target="chapter03&#8212;Example/3-14.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chapter03&#8212;Example/3-15.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hyperlink" Target="chapter03&#8212;Example/3-16.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chapter03&#8212;Example/3-18.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hyperlink" Target="chapter03&#8212;Example/3-19.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chapter03&#8212;Example/3-20.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hyperlink" Target="chapter03&#8212;Example/3-21.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chapter03&#8212;Example/3-22.docx"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chapter03&#8212;Example/3-23.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9" name="TextBox 13"/>
          <p:cNvSpPr>
            <a:spLocks noChangeArrowheads="1"/>
          </p:cNvSpPr>
          <p:nvPr/>
        </p:nvSpPr>
        <p:spPr bwMode="auto">
          <a:xfrm>
            <a:off x="6129338" y="2509838"/>
            <a:ext cx="2513012" cy="240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继承</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派生类</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多重继承</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多态</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抽象类与内部类</a:t>
            </a:r>
          </a:p>
        </p:txBody>
      </p:sp>
      <p:grpSp>
        <p:nvGrpSpPr>
          <p:cNvPr id="3075" name="Group 5"/>
          <p:cNvGrpSpPr>
            <a:grpSpLocks/>
          </p:cNvGrpSpPr>
          <p:nvPr/>
        </p:nvGrpSpPr>
        <p:grpSpPr bwMode="auto">
          <a:xfrm>
            <a:off x="5172075" y="44450"/>
            <a:ext cx="3863975" cy="687388"/>
            <a:chOff x="80" y="0"/>
            <a:chExt cx="6086" cy="1082"/>
          </a:xfrm>
        </p:grpSpPr>
        <p:pic>
          <p:nvPicPr>
            <p:cNvPr id="3078" name="Picture 6"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矩形 15"/>
            <p:cNvSpPr>
              <a:spLocks noChangeArrowheads="1"/>
            </p:cNvSpPr>
            <p:nvPr/>
          </p:nvSpPr>
          <p:spPr bwMode="auto">
            <a:xfrm>
              <a:off x="80" y="55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8" name="Text Box 2"/>
          <p:cNvSpPr txBox="1">
            <a:spLocks noChangeArrowheads="1"/>
          </p:cNvSpPr>
          <p:nvPr/>
        </p:nvSpPr>
        <p:spPr bwMode="auto">
          <a:xfrm>
            <a:off x="103188" y="1600200"/>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3600" b="1">
                <a:solidFill>
                  <a:srgbClr val="00ACE6"/>
                </a:solidFill>
                <a:latin typeface="微软雅黑" pitchFamily="34" charset="-122"/>
                <a:ea typeface="微软雅黑" pitchFamily="34" charset="-122"/>
                <a:sym typeface="微软雅黑" pitchFamily="34" charset="-122"/>
              </a:rPr>
              <a:t>第</a:t>
            </a:r>
            <a:r>
              <a:rPr lang="en-US" altLang="zh-CN" sz="3600" b="1">
                <a:solidFill>
                  <a:srgbClr val="00ACE6"/>
                </a:solidFill>
                <a:latin typeface="微软雅黑" pitchFamily="34" charset="-122"/>
                <a:ea typeface="微软雅黑" pitchFamily="34" charset="-122"/>
                <a:sym typeface="微软雅黑" pitchFamily="34" charset="-122"/>
              </a:rPr>
              <a:t>3</a:t>
            </a:r>
            <a:r>
              <a:rPr lang="zh-CN" altLang="en-US" sz="3600" b="1">
                <a:solidFill>
                  <a:srgbClr val="00ACE6"/>
                </a:solidFill>
                <a:latin typeface="微软雅黑" pitchFamily="34" charset="-122"/>
                <a:ea typeface="微软雅黑" pitchFamily="34" charset="-122"/>
                <a:sym typeface="微软雅黑" pitchFamily="34" charset="-122"/>
              </a:rPr>
              <a:t>章 继承和多态</a:t>
            </a:r>
          </a:p>
        </p:txBody>
      </p:sp>
      <p:pic>
        <p:nvPicPr>
          <p:cNvPr id="3077"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030413"/>
            <a:ext cx="5748338"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wipe(left)">
                                      <p:cBhvr>
                                        <p:cTn id="13"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5062538" y="119063"/>
            <a:ext cx="3916362" cy="725487"/>
            <a:chOff x="0" y="0"/>
            <a:chExt cx="6166" cy="1142"/>
          </a:xfrm>
        </p:grpSpPr>
        <p:pic>
          <p:nvPicPr>
            <p:cNvPr id="1229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54" name="组合 53"/>
          <p:cNvGrpSpPr>
            <a:grpSpLocks/>
          </p:cNvGrpSpPr>
          <p:nvPr/>
        </p:nvGrpSpPr>
        <p:grpSpPr bwMode="auto">
          <a:xfrm>
            <a:off x="3175" y="985838"/>
            <a:ext cx="9144000" cy="2341562"/>
            <a:chOff x="3628" y="985838"/>
            <a:chExt cx="9144000" cy="2341562"/>
          </a:xfrm>
        </p:grpSpPr>
        <p:sp>
          <p:nvSpPr>
            <p:cNvPr id="10" name="矩形 9"/>
            <p:cNvSpPr/>
            <p:nvPr/>
          </p:nvSpPr>
          <p:spPr bwMode="auto">
            <a:xfrm>
              <a:off x="3628" y="16987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dirty="0">
                <a:latin typeface="Arial" panose="020B0604020202020204" pitchFamily="34" charset="0"/>
                <a:ea typeface="宋体" panose="02010600030101010101" pitchFamily="2" charset="-122"/>
              </a:endParaRPr>
            </a:p>
          </p:txBody>
        </p:sp>
        <p:pic>
          <p:nvPicPr>
            <p:cNvPr id="12297"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85838"/>
              <a:ext cx="226377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矩形 1"/>
            <p:cNvSpPr>
              <a:spLocks noChangeArrowheads="1"/>
            </p:cNvSpPr>
            <p:nvPr/>
          </p:nvSpPr>
          <p:spPr bwMode="auto">
            <a:xfrm>
              <a:off x="2378528" y="1792288"/>
              <a:ext cx="30210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defRPr/>
              </a:pPr>
              <a:r>
                <a:rPr lang="zh-CN" altLang="en-US" sz="2800" dirty="0">
                  <a:latin typeface="微软雅黑" pitchFamily="34" charset="-122"/>
                  <a:ea typeface="微软雅黑" pitchFamily="34" charset="-122"/>
                </a:rPr>
                <a:t>什么是</a:t>
              </a:r>
              <a:r>
                <a:rPr lang="zh-CN" altLang="en-US" sz="2800" dirty="0">
                  <a:solidFill>
                    <a:schemeClr val="accent4"/>
                  </a:solidFill>
                  <a:latin typeface="微软雅黑" pitchFamily="34" charset="-122"/>
                  <a:ea typeface="微软雅黑" pitchFamily="34" charset="-122"/>
                </a:rPr>
                <a:t>继承</a:t>
              </a:r>
              <a:r>
                <a:rPr lang="zh-CN"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sp>
        <p:nvSpPr>
          <p:cNvPr id="122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sp>
        <p:nvSpPr>
          <p:cNvPr id="55" name="矩形 54"/>
          <p:cNvSpPr/>
          <p:nvPr/>
        </p:nvSpPr>
        <p:spPr>
          <a:xfrm>
            <a:off x="715963" y="3208338"/>
            <a:ext cx="7853362" cy="1570037"/>
          </a:xfrm>
          <a:prstGeom prst="rect">
            <a:avLst/>
          </a:prstGeom>
        </p:spPr>
        <p:txBody>
          <a:bodyPr>
            <a:spAutoFit/>
          </a:bodyPr>
          <a:lstStyle/>
          <a:p>
            <a:pPr eaLnBrk="1" hangingPunct="1">
              <a:defRPr/>
            </a:pPr>
            <a:r>
              <a:rPr lang="en-US" altLang="zh-CN" sz="2400" dirty="0">
                <a:latin typeface="黑体" pitchFamily="49" charset="-122"/>
                <a:ea typeface="黑体" pitchFamily="49" charset="-122"/>
              </a:rPr>
              <a:t>    </a:t>
            </a:r>
            <a:r>
              <a:rPr lang="en-US" altLang="zh-CN" sz="2400" dirty="0">
                <a:solidFill>
                  <a:schemeClr val="accent4"/>
                </a:solidFill>
                <a:latin typeface="黑体" pitchFamily="49" charset="-122"/>
                <a:ea typeface="黑体" pitchFamily="49" charset="-122"/>
              </a:rPr>
              <a:t>C++</a:t>
            </a:r>
            <a:r>
              <a:rPr lang="zh-CN" altLang="zh-CN" sz="2400" dirty="0">
                <a:latin typeface="黑体" pitchFamily="49" charset="-122"/>
                <a:ea typeface="黑体" pitchFamily="49" charset="-122"/>
              </a:rPr>
              <a:t>中，继承就是在现有类的基础上</a:t>
            </a:r>
            <a:r>
              <a:rPr lang="zh-CN" altLang="zh-CN" sz="2400" dirty="0">
                <a:solidFill>
                  <a:schemeClr val="accent4"/>
                </a:solidFill>
                <a:latin typeface="黑体" pitchFamily="49" charset="-122"/>
                <a:ea typeface="黑体" pitchFamily="49" charset="-122"/>
              </a:rPr>
              <a:t>建立新类</a:t>
            </a:r>
            <a:r>
              <a:rPr lang="zh-CN" altLang="zh-CN" sz="2400" dirty="0">
                <a:latin typeface="黑体" pitchFamily="49" charset="-122"/>
                <a:ea typeface="黑体" pitchFamily="49" charset="-122"/>
              </a:rPr>
              <a:t>，即新类从已有类中得到属性和行为，并可以在新类中添加新的属性及方法，新构建的类称为</a:t>
            </a:r>
            <a:r>
              <a:rPr lang="zh-CN" altLang="zh-CN" sz="2400" dirty="0">
                <a:solidFill>
                  <a:schemeClr val="accent4"/>
                </a:solidFill>
                <a:latin typeface="黑体" pitchFamily="49" charset="-122"/>
                <a:ea typeface="黑体" pitchFamily="49" charset="-122"/>
              </a:rPr>
              <a:t>子类</a:t>
            </a:r>
            <a:r>
              <a:rPr lang="zh-CN" altLang="zh-CN" sz="2400" dirty="0">
                <a:latin typeface="黑体" pitchFamily="49" charset="-122"/>
                <a:ea typeface="黑体" pitchFamily="49" charset="-122"/>
              </a:rPr>
              <a:t>或</a:t>
            </a:r>
            <a:r>
              <a:rPr lang="zh-CN" altLang="zh-CN" sz="2400" dirty="0">
                <a:solidFill>
                  <a:schemeClr val="accent4"/>
                </a:solidFill>
                <a:latin typeface="黑体" pitchFamily="49" charset="-122"/>
                <a:ea typeface="黑体" pitchFamily="49" charset="-122"/>
              </a:rPr>
              <a:t>派生类</a:t>
            </a:r>
            <a:r>
              <a:rPr lang="zh-CN" altLang="zh-CN" sz="2400" dirty="0">
                <a:latin typeface="黑体" pitchFamily="49" charset="-122"/>
                <a:ea typeface="黑体" pitchFamily="49" charset="-122"/>
              </a:rPr>
              <a:t>，现有类称为父类或基类。</a:t>
            </a:r>
            <a:endParaRPr lang="zh-CN" altLang="en-US" sz="240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062538" y="119063"/>
            <a:ext cx="3916362" cy="725487"/>
            <a:chOff x="0" y="0"/>
            <a:chExt cx="6166" cy="1142"/>
          </a:xfrm>
        </p:grpSpPr>
        <p:pic>
          <p:nvPicPr>
            <p:cNvPr id="1336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6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13315" name="组合 53"/>
          <p:cNvGrpSpPr>
            <a:grpSpLocks/>
          </p:cNvGrpSpPr>
          <p:nvPr/>
        </p:nvGrpSpPr>
        <p:grpSpPr bwMode="auto">
          <a:xfrm>
            <a:off x="3175" y="985838"/>
            <a:ext cx="9144000" cy="2341562"/>
            <a:chOff x="3628" y="985838"/>
            <a:chExt cx="9144000" cy="2341562"/>
          </a:xfrm>
        </p:grpSpPr>
        <p:sp>
          <p:nvSpPr>
            <p:cNvPr id="10" name="矩形 9"/>
            <p:cNvSpPr/>
            <p:nvPr/>
          </p:nvSpPr>
          <p:spPr bwMode="auto">
            <a:xfrm>
              <a:off x="3628" y="16987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dirty="0">
                <a:latin typeface="Arial" panose="020B0604020202020204" pitchFamily="34" charset="0"/>
                <a:ea typeface="宋体" panose="02010600030101010101" pitchFamily="2" charset="-122"/>
              </a:endParaRPr>
            </a:p>
          </p:txBody>
        </p:sp>
        <p:pic>
          <p:nvPicPr>
            <p:cNvPr id="13359"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85838"/>
              <a:ext cx="226377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矩形 1"/>
            <p:cNvSpPr>
              <a:spLocks noChangeArrowheads="1"/>
            </p:cNvSpPr>
            <p:nvPr/>
          </p:nvSpPr>
          <p:spPr bwMode="auto">
            <a:xfrm>
              <a:off x="2378528" y="1792288"/>
              <a:ext cx="30210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defRPr/>
              </a:pPr>
              <a:r>
                <a:rPr lang="zh-CN" altLang="en-US" sz="2800" dirty="0">
                  <a:latin typeface="微软雅黑" pitchFamily="34" charset="-122"/>
                  <a:ea typeface="微软雅黑" pitchFamily="34" charset="-122"/>
                </a:rPr>
                <a:t>什么是</a:t>
              </a:r>
              <a:r>
                <a:rPr lang="zh-CN" altLang="en-US" sz="2800" dirty="0">
                  <a:solidFill>
                    <a:schemeClr val="accent4"/>
                  </a:solidFill>
                  <a:latin typeface="微软雅黑" pitchFamily="34" charset="-122"/>
                  <a:ea typeface="微软雅黑" pitchFamily="34" charset="-122"/>
                </a:rPr>
                <a:t>继承</a:t>
              </a:r>
              <a:r>
                <a:rPr lang="zh-CN"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sp>
        <p:nvSpPr>
          <p:cNvPr id="1331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53" name="组合 52"/>
          <p:cNvGrpSpPr>
            <a:grpSpLocks/>
          </p:cNvGrpSpPr>
          <p:nvPr/>
        </p:nvGrpSpPr>
        <p:grpSpPr bwMode="auto">
          <a:xfrm>
            <a:off x="1177925" y="2738438"/>
            <a:ext cx="7112000" cy="3333750"/>
            <a:chOff x="1177161" y="2738656"/>
            <a:chExt cx="7113184" cy="3333821"/>
          </a:xfrm>
        </p:grpSpPr>
        <p:sp>
          <p:nvSpPr>
            <p:cNvPr id="3" name="流程图: 可选过程 2"/>
            <p:cNvSpPr/>
            <p:nvPr/>
          </p:nvSpPr>
          <p:spPr bwMode="auto">
            <a:xfrm>
              <a:off x="4027198" y="2738656"/>
              <a:ext cx="1371828" cy="484197"/>
            </a:xfrm>
            <a:prstGeom prst="flowChartAlternateProcess">
              <a:avLst/>
            </a:prstGeom>
            <a:solidFill>
              <a:schemeClr val="accent5">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3319" name="流程图: 可选过程 24"/>
            <p:cNvSpPr>
              <a:spLocks noChangeArrowheads="1"/>
            </p:cNvSpPr>
            <p:nvPr/>
          </p:nvSpPr>
          <p:spPr bwMode="auto">
            <a:xfrm>
              <a:off x="2261347" y="3685717"/>
              <a:ext cx="1371374" cy="483507"/>
            </a:xfrm>
            <a:prstGeom prst="flowChartAlternateProcess">
              <a:avLst/>
            </a:prstGeom>
            <a:solidFill>
              <a:schemeClr val="bg2"/>
            </a:solidFill>
            <a:ln w="28575" algn="ctr">
              <a:solidFill>
                <a:srgbClr val="00ACE6"/>
              </a:solidFill>
              <a:round/>
              <a:headEnd/>
              <a:tailEnd/>
            </a:ln>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3320" name="流程图: 可选过程 25"/>
            <p:cNvSpPr>
              <a:spLocks noChangeArrowheads="1"/>
            </p:cNvSpPr>
            <p:nvPr/>
          </p:nvSpPr>
          <p:spPr bwMode="auto">
            <a:xfrm>
              <a:off x="5795983" y="3685717"/>
              <a:ext cx="1371374" cy="483507"/>
            </a:xfrm>
            <a:prstGeom prst="flowChartAlternateProcess">
              <a:avLst/>
            </a:prstGeom>
            <a:solidFill>
              <a:schemeClr val="bg2"/>
            </a:solidFill>
            <a:ln w="28575" algn="ctr">
              <a:solidFill>
                <a:srgbClr val="00ACE6"/>
              </a:solidFill>
              <a:round/>
              <a:headEnd/>
              <a:tailEnd/>
            </a:ln>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7" name="流程图: 可选过程 26"/>
            <p:cNvSpPr/>
            <p:nvPr/>
          </p:nvSpPr>
          <p:spPr bwMode="auto">
            <a:xfrm>
              <a:off x="6720047" y="4724660"/>
              <a:ext cx="1370240" cy="484198"/>
            </a:xfrm>
            <a:prstGeom prst="flowChartAlternateProcess">
              <a:avLst/>
            </a:prstGeom>
            <a:solidFill>
              <a:schemeClr val="accent1">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8" name="流程图: 可选过程 27"/>
            <p:cNvSpPr/>
            <p:nvPr/>
          </p:nvSpPr>
          <p:spPr bwMode="auto">
            <a:xfrm>
              <a:off x="4932224" y="4724660"/>
              <a:ext cx="1371828" cy="484198"/>
            </a:xfrm>
            <a:prstGeom prst="flowChartAlternateProcess">
              <a:avLst/>
            </a:prstGeom>
            <a:solidFill>
              <a:schemeClr val="accent1">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9" name="流程图: 可选过程 28"/>
            <p:cNvSpPr/>
            <p:nvPr/>
          </p:nvSpPr>
          <p:spPr bwMode="auto">
            <a:xfrm>
              <a:off x="3131699" y="4724660"/>
              <a:ext cx="1371828" cy="484198"/>
            </a:xfrm>
            <a:prstGeom prst="flowChartAlternateProcess">
              <a:avLst/>
            </a:prstGeom>
            <a:solidFill>
              <a:schemeClr val="accent1">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 name="流程图: 可选过程 29"/>
            <p:cNvSpPr/>
            <p:nvPr/>
          </p:nvSpPr>
          <p:spPr bwMode="auto">
            <a:xfrm>
              <a:off x="1343877" y="4724660"/>
              <a:ext cx="1371828" cy="484198"/>
            </a:xfrm>
            <a:prstGeom prst="flowChartAlternateProcess">
              <a:avLst/>
            </a:prstGeom>
            <a:solidFill>
              <a:schemeClr val="accent1">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1" name="流程图: 可选过程 30"/>
            <p:cNvSpPr/>
            <p:nvPr/>
          </p:nvSpPr>
          <p:spPr bwMode="auto">
            <a:xfrm>
              <a:off x="6720047" y="5588279"/>
              <a:ext cx="1370240" cy="484198"/>
            </a:xfrm>
            <a:prstGeom prst="flowChartAlternateProcess">
              <a:avLst/>
            </a:prstGeom>
            <a:solidFill>
              <a:schemeClr val="accent2">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2" name="流程图: 可选过程 31"/>
            <p:cNvSpPr/>
            <p:nvPr/>
          </p:nvSpPr>
          <p:spPr bwMode="auto">
            <a:xfrm>
              <a:off x="4932224" y="5588279"/>
              <a:ext cx="1371828" cy="484198"/>
            </a:xfrm>
            <a:prstGeom prst="flowChartAlternateProcess">
              <a:avLst/>
            </a:prstGeom>
            <a:solidFill>
              <a:schemeClr val="accent2">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3" name="流程图: 可选过程 32"/>
            <p:cNvSpPr/>
            <p:nvPr/>
          </p:nvSpPr>
          <p:spPr bwMode="auto">
            <a:xfrm>
              <a:off x="3131699" y="5588279"/>
              <a:ext cx="1371828" cy="484198"/>
            </a:xfrm>
            <a:prstGeom prst="flowChartAlternateProcess">
              <a:avLst/>
            </a:prstGeom>
            <a:solidFill>
              <a:schemeClr val="accent2">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4" name="流程图: 可选过程 33"/>
            <p:cNvSpPr/>
            <p:nvPr/>
          </p:nvSpPr>
          <p:spPr bwMode="auto">
            <a:xfrm>
              <a:off x="1343877" y="5588279"/>
              <a:ext cx="1371828" cy="484198"/>
            </a:xfrm>
            <a:prstGeom prst="flowChartAlternateProcess">
              <a:avLst/>
            </a:prstGeom>
            <a:solidFill>
              <a:schemeClr val="accent2">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cxnSp>
          <p:nvCxnSpPr>
            <p:cNvPr id="13329" name="直接连接符 10"/>
            <p:cNvCxnSpPr>
              <a:cxnSpLocks noChangeShapeType="1"/>
              <a:stCxn id="13319" idx="0"/>
            </p:cNvCxnSpPr>
            <p:nvPr/>
          </p:nvCxnSpPr>
          <p:spPr bwMode="auto">
            <a:xfrm flipV="1">
              <a:off x="2947034" y="3494309"/>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0" name="直接连接符 34"/>
            <p:cNvCxnSpPr>
              <a:cxnSpLocks noChangeShapeType="1"/>
            </p:cNvCxnSpPr>
            <p:nvPr/>
          </p:nvCxnSpPr>
          <p:spPr bwMode="auto">
            <a:xfrm flipV="1">
              <a:off x="6487518" y="3494309"/>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1" name="直接连接符 35"/>
            <p:cNvCxnSpPr>
              <a:cxnSpLocks noChangeShapeType="1"/>
            </p:cNvCxnSpPr>
            <p:nvPr/>
          </p:nvCxnSpPr>
          <p:spPr bwMode="auto">
            <a:xfrm flipV="1">
              <a:off x="2052035" y="4508985"/>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直接连接符 36"/>
            <p:cNvCxnSpPr>
              <a:cxnSpLocks noChangeShapeType="1"/>
            </p:cNvCxnSpPr>
            <p:nvPr/>
          </p:nvCxnSpPr>
          <p:spPr bwMode="auto">
            <a:xfrm flipV="1">
              <a:off x="3852010" y="4508985"/>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直接连接符 37"/>
            <p:cNvCxnSpPr>
              <a:cxnSpLocks noChangeShapeType="1"/>
            </p:cNvCxnSpPr>
            <p:nvPr/>
          </p:nvCxnSpPr>
          <p:spPr bwMode="auto">
            <a:xfrm flipV="1">
              <a:off x="5579986" y="4508985"/>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4" name="直接连接符 38"/>
            <p:cNvCxnSpPr>
              <a:cxnSpLocks noChangeShapeType="1"/>
            </p:cNvCxnSpPr>
            <p:nvPr/>
          </p:nvCxnSpPr>
          <p:spPr bwMode="auto">
            <a:xfrm flipV="1">
              <a:off x="7379961" y="4508985"/>
              <a:ext cx="0" cy="19140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5" name="直接连接符 12"/>
            <p:cNvCxnSpPr>
              <a:cxnSpLocks noChangeShapeType="1"/>
            </p:cNvCxnSpPr>
            <p:nvPr/>
          </p:nvCxnSpPr>
          <p:spPr bwMode="auto">
            <a:xfrm>
              <a:off x="2947034" y="3494309"/>
              <a:ext cx="353463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6" name="直接连接符 16"/>
            <p:cNvCxnSpPr>
              <a:cxnSpLocks noChangeShapeType="1"/>
            </p:cNvCxnSpPr>
            <p:nvPr/>
          </p:nvCxnSpPr>
          <p:spPr bwMode="auto">
            <a:xfrm>
              <a:off x="2052035" y="4508985"/>
              <a:ext cx="1799975"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7" name="直接连接符 40"/>
            <p:cNvCxnSpPr>
              <a:cxnSpLocks noChangeShapeType="1"/>
            </p:cNvCxnSpPr>
            <p:nvPr/>
          </p:nvCxnSpPr>
          <p:spPr bwMode="auto">
            <a:xfrm>
              <a:off x="5579986" y="4508985"/>
              <a:ext cx="1799975"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8" name="直接箭头连接符 42"/>
            <p:cNvCxnSpPr>
              <a:cxnSpLocks noChangeShapeType="1"/>
              <a:endCxn id="3" idx="2"/>
            </p:cNvCxnSpPr>
            <p:nvPr/>
          </p:nvCxnSpPr>
          <p:spPr bwMode="auto">
            <a:xfrm flipV="1">
              <a:off x="4713401" y="3222163"/>
              <a:ext cx="0" cy="272146"/>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9" name="直接箭头连接符 44"/>
            <p:cNvCxnSpPr>
              <a:cxnSpLocks noChangeShapeType="1"/>
              <a:endCxn id="13319" idx="2"/>
            </p:cNvCxnSpPr>
            <p:nvPr/>
          </p:nvCxnSpPr>
          <p:spPr bwMode="auto">
            <a:xfrm flipV="1">
              <a:off x="2947034" y="4169224"/>
              <a:ext cx="0" cy="33976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0" name="直接箭头连接符 46"/>
            <p:cNvCxnSpPr>
              <a:cxnSpLocks noChangeShapeType="1"/>
            </p:cNvCxnSpPr>
            <p:nvPr/>
          </p:nvCxnSpPr>
          <p:spPr bwMode="auto">
            <a:xfrm flipV="1">
              <a:off x="6487518" y="4169224"/>
              <a:ext cx="0" cy="33976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1" name="直接箭头连接符 50"/>
            <p:cNvCxnSpPr>
              <a:cxnSpLocks noChangeShapeType="1"/>
              <a:stCxn id="34" idx="0"/>
              <a:endCxn id="30" idx="2"/>
            </p:cNvCxnSpPr>
            <p:nvPr/>
          </p:nvCxnSpPr>
          <p:spPr bwMode="auto">
            <a:xfrm flipV="1">
              <a:off x="2030262" y="5208489"/>
              <a:ext cx="0" cy="38048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2" name="直接箭头连接符 57"/>
            <p:cNvCxnSpPr>
              <a:cxnSpLocks noChangeShapeType="1"/>
            </p:cNvCxnSpPr>
            <p:nvPr/>
          </p:nvCxnSpPr>
          <p:spPr bwMode="auto">
            <a:xfrm flipV="1">
              <a:off x="3852010" y="5208489"/>
              <a:ext cx="0" cy="38048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3" name="直接箭头连接符 58"/>
            <p:cNvCxnSpPr>
              <a:cxnSpLocks noChangeShapeType="1"/>
            </p:cNvCxnSpPr>
            <p:nvPr/>
          </p:nvCxnSpPr>
          <p:spPr bwMode="auto">
            <a:xfrm flipV="1">
              <a:off x="5579986" y="5208489"/>
              <a:ext cx="0" cy="38048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4" name="直接箭头连接符 59"/>
            <p:cNvCxnSpPr>
              <a:cxnSpLocks noChangeShapeType="1"/>
            </p:cNvCxnSpPr>
            <p:nvPr/>
          </p:nvCxnSpPr>
          <p:spPr bwMode="auto">
            <a:xfrm flipV="1">
              <a:off x="7379961" y="5208489"/>
              <a:ext cx="0" cy="38048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5" name="TextBox 51"/>
            <p:cNvSpPr txBox="1">
              <a:spLocks noChangeArrowheads="1"/>
            </p:cNvSpPr>
            <p:nvPr/>
          </p:nvSpPr>
          <p:spPr bwMode="auto">
            <a:xfrm>
              <a:off x="3867853" y="2791240"/>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动物</a:t>
              </a:r>
            </a:p>
          </p:txBody>
        </p:sp>
        <p:sp>
          <p:nvSpPr>
            <p:cNvPr id="13346" name="TextBox 61"/>
            <p:cNvSpPr txBox="1">
              <a:spLocks noChangeArrowheads="1"/>
            </p:cNvSpPr>
            <p:nvPr/>
          </p:nvSpPr>
          <p:spPr bwMode="auto">
            <a:xfrm>
              <a:off x="2117351" y="3734565"/>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脊椎动物</a:t>
              </a:r>
            </a:p>
          </p:txBody>
        </p:sp>
        <p:sp>
          <p:nvSpPr>
            <p:cNvPr id="13347" name="TextBox 62"/>
            <p:cNvSpPr txBox="1">
              <a:spLocks noChangeArrowheads="1"/>
            </p:cNvSpPr>
            <p:nvPr/>
          </p:nvSpPr>
          <p:spPr bwMode="auto">
            <a:xfrm>
              <a:off x="5630213" y="3734565"/>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无脊椎动物</a:t>
              </a:r>
            </a:p>
          </p:txBody>
        </p:sp>
        <p:sp>
          <p:nvSpPr>
            <p:cNvPr id="13348" name="TextBox 63"/>
            <p:cNvSpPr txBox="1">
              <a:spLocks noChangeArrowheads="1"/>
            </p:cNvSpPr>
            <p:nvPr/>
          </p:nvSpPr>
          <p:spPr bwMode="auto">
            <a:xfrm>
              <a:off x="1177161" y="4768526"/>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哺乳动物</a:t>
              </a:r>
            </a:p>
          </p:txBody>
        </p:sp>
        <p:sp>
          <p:nvSpPr>
            <p:cNvPr id="13349" name="TextBox 64"/>
            <p:cNvSpPr txBox="1">
              <a:spLocks noChangeArrowheads="1"/>
            </p:cNvSpPr>
            <p:nvPr/>
          </p:nvSpPr>
          <p:spPr bwMode="auto">
            <a:xfrm>
              <a:off x="2977136" y="4768526"/>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两栖动物</a:t>
              </a:r>
            </a:p>
          </p:txBody>
        </p:sp>
        <p:sp>
          <p:nvSpPr>
            <p:cNvPr id="13350" name="TextBox 65"/>
            <p:cNvSpPr txBox="1">
              <a:spLocks noChangeArrowheads="1"/>
            </p:cNvSpPr>
            <p:nvPr/>
          </p:nvSpPr>
          <p:spPr bwMode="auto">
            <a:xfrm>
              <a:off x="4766225" y="4768526"/>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原生动物</a:t>
              </a:r>
            </a:p>
          </p:txBody>
        </p:sp>
        <p:sp>
          <p:nvSpPr>
            <p:cNvPr id="13351" name="TextBox 66"/>
            <p:cNvSpPr txBox="1">
              <a:spLocks noChangeArrowheads="1"/>
            </p:cNvSpPr>
            <p:nvPr/>
          </p:nvSpPr>
          <p:spPr bwMode="auto">
            <a:xfrm>
              <a:off x="6570403" y="4768526"/>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软体动物</a:t>
              </a:r>
            </a:p>
          </p:txBody>
        </p:sp>
        <p:sp>
          <p:nvSpPr>
            <p:cNvPr id="13352" name="TextBox 68"/>
            <p:cNvSpPr txBox="1">
              <a:spLocks noChangeArrowheads="1"/>
            </p:cNvSpPr>
            <p:nvPr/>
          </p:nvSpPr>
          <p:spPr bwMode="auto">
            <a:xfrm>
              <a:off x="1177161" y="5621628"/>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猫</a:t>
              </a:r>
            </a:p>
          </p:txBody>
        </p:sp>
        <p:sp>
          <p:nvSpPr>
            <p:cNvPr id="13353" name="TextBox 69"/>
            <p:cNvSpPr txBox="1">
              <a:spLocks noChangeArrowheads="1"/>
            </p:cNvSpPr>
            <p:nvPr/>
          </p:nvSpPr>
          <p:spPr bwMode="auto">
            <a:xfrm>
              <a:off x="2988022" y="5628311"/>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青蛙</a:t>
              </a:r>
            </a:p>
          </p:txBody>
        </p:sp>
        <p:sp>
          <p:nvSpPr>
            <p:cNvPr id="13354" name="TextBox 70"/>
            <p:cNvSpPr txBox="1">
              <a:spLocks noChangeArrowheads="1"/>
            </p:cNvSpPr>
            <p:nvPr/>
          </p:nvSpPr>
          <p:spPr bwMode="auto">
            <a:xfrm>
              <a:off x="4744453" y="5624108"/>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草履虫</a:t>
              </a:r>
            </a:p>
          </p:txBody>
        </p:sp>
        <p:sp>
          <p:nvSpPr>
            <p:cNvPr id="13355" name="TextBox 71"/>
            <p:cNvSpPr txBox="1">
              <a:spLocks noChangeArrowheads="1"/>
            </p:cNvSpPr>
            <p:nvPr/>
          </p:nvSpPr>
          <p:spPr bwMode="auto">
            <a:xfrm>
              <a:off x="6526859" y="5624108"/>
              <a:ext cx="1719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B0F0"/>
                  </a:solidFill>
                  <a:latin typeface="微软雅黑" pitchFamily="34" charset="-122"/>
                  <a:ea typeface="微软雅黑" pitchFamily="34" charset="-122"/>
                </a:rPr>
                <a:t>蜗牛</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randombar(horizontal)">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062538" y="119063"/>
            <a:ext cx="3916362" cy="725487"/>
            <a:chOff x="0" y="0"/>
            <a:chExt cx="6166" cy="1142"/>
          </a:xfrm>
        </p:grpSpPr>
        <p:pic>
          <p:nvPicPr>
            <p:cNvPr id="1434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43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9247" name="Picture 31" descr="C:\Users\admin\Desktop\201777-12062Q13024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82" y="1710924"/>
            <a:ext cx="4105178" cy="27434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16138" y="2538413"/>
            <a:ext cx="2295525" cy="708025"/>
          </a:xfrm>
          <a:prstGeom prst="rect">
            <a:avLst/>
          </a:prstGeom>
          <a:noFill/>
        </p:spPr>
        <p:txBody>
          <a:bodyPr anchor="ctr" anchorCtr="1">
            <a:spAutoFit/>
          </a:bodyPr>
          <a:lstStyle/>
          <a:p>
            <a:pPr eaLnBrk="1" hangingPunct="1">
              <a:defRPr/>
            </a:pPr>
            <a:r>
              <a:rPr lang="zh-CN" altLang="en-US" sz="4000" b="1" dirty="0">
                <a:solidFill>
                  <a:schemeClr val="accent4">
                    <a:lumMod val="60000"/>
                    <a:lumOff val="40000"/>
                  </a:schemeClr>
                </a:solidFill>
                <a:latin typeface="微软雅黑" pitchFamily="34" charset="-122"/>
                <a:ea typeface="微软雅黑" pitchFamily="34" charset="-122"/>
              </a:rPr>
              <a:t>举个例子</a:t>
            </a:r>
          </a:p>
        </p:txBody>
      </p:sp>
      <p:sp>
        <p:nvSpPr>
          <p:cNvPr id="8" name="矩形 7"/>
          <p:cNvSpPr/>
          <p:nvPr/>
        </p:nvSpPr>
        <p:spPr>
          <a:xfrm>
            <a:off x="2819400" y="3190875"/>
            <a:ext cx="1543050" cy="369888"/>
          </a:xfrm>
          <a:prstGeom prst="rect">
            <a:avLst/>
          </a:prstGeom>
        </p:spPr>
        <p:txBody>
          <a:bodyPr wrap="none">
            <a:spAutoFit/>
          </a:bodyPr>
          <a:lstStyle/>
          <a:p>
            <a:pPr eaLnBrk="1" hangingPunct="1">
              <a:defRPr/>
            </a:pPr>
            <a:r>
              <a:rPr lang="en-US" altLang="zh-CN" b="1" dirty="0">
                <a:solidFill>
                  <a:schemeClr val="bg1">
                    <a:lumMod val="75000"/>
                  </a:schemeClr>
                </a:solidFill>
                <a:ea typeface="宋体" panose="02010600030101010101" pitchFamily="2" charset="-122"/>
              </a:rPr>
              <a:t>For example</a:t>
            </a:r>
            <a:endParaRPr lang="zh-CN" altLang="en-US" dirty="0">
              <a:solidFill>
                <a:schemeClr val="bg1">
                  <a:lumMod val="75000"/>
                </a:schemeClr>
              </a:solidFill>
              <a:ea typeface="宋体" panose="02010600030101010101" pitchFamily="2" charset="-122"/>
            </a:endParaRPr>
          </a:p>
        </p:txBody>
      </p:sp>
      <p:sp>
        <p:nvSpPr>
          <p:cNvPr id="12" name="矩形 11"/>
          <p:cNvSpPr/>
          <p:nvPr/>
        </p:nvSpPr>
        <p:spPr bwMode="auto">
          <a:xfrm>
            <a:off x="2246313" y="3560763"/>
            <a:ext cx="2116137" cy="492125"/>
          </a:xfrm>
          <a:prstGeom prst="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4344" name="矩形 10"/>
          <p:cNvSpPr>
            <a:spLocks noChangeArrowheads="1"/>
          </p:cNvSpPr>
          <p:nvPr/>
        </p:nvSpPr>
        <p:spPr bwMode="auto">
          <a:xfrm>
            <a:off x="2159000" y="3529013"/>
            <a:ext cx="2297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800">
                <a:solidFill>
                  <a:schemeClr val="bg1"/>
                </a:solidFill>
                <a:latin typeface="黑体" pitchFamily="49" charset="-122"/>
                <a:ea typeface="黑体" pitchFamily="49" charset="-122"/>
              </a:rPr>
              <a:t>继承的作用</a:t>
            </a:r>
            <a:endParaRPr lang="zh-CN" altLang="en-US" sz="2800">
              <a:solidFill>
                <a:schemeClr val="bg1"/>
              </a:solidFill>
              <a:latin typeface="黑体" pitchFamily="49" charset="-122"/>
              <a:ea typeface="黑体" pitchFamily="49" charset="-122"/>
            </a:endParaRPr>
          </a:p>
        </p:txBody>
      </p:sp>
      <p:pic>
        <p:nvPicPr>
          <p:cNvPr id="20"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088" y="3376613"/>
            <a:ext cx="29527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剪去对角的矩形 3"/>
          <p:cNvSpPr>
            <a:spLocks/>
          </p:cNvSpPr>
          <p:nvPr/>
        </p:nvSpPr>
        <p:spPr bwMode="auto">
          <a:xfrm>
            <a:off x="5272088" y="25384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062538" y="119063"/>
            <a:ext cx="3916362" cy="725487"/>
            <a:chOff x="0" y="0"/>
            <a:chExt cx="6166" cy="1142"/>
          </a:xfrm>
        </p:grpSpPr>
        <p:pic>
          <p:nvPicPr>
            <p:cNvPr id="1538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8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536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sp>
        <p:nvSpPr>
          <p:cNvPr id="45" name="矩形 44"/>
          <p:cNvSpPr/>
          <p:nvPr/>
        </p:nvSpPr>
        <p:spPr bwMode="auto">
          <a:xfrm>
            <a:off x="901700" y="1084263"/>
            <a:ext cx="7366000" cy="733425"/>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dirty="0">
              <a:latin typeface="Arial" panose="020B0604020202020204" pitchFamily="34" charset="0"/>
              <a:ea typeface="宋体" panose="02010600030101010101" pitchFamily="2" charset="-122"/>
            </a:endParaRPr>
          </a:p>
        </p:txBody>
      </p:sp>
      <p:sp>
        <p:nvSpPr>
          <p:cNvPr id="12293" name="TextBox 6"/>
          <p:cNvSpPr txBox="1">
            <a:spLocks noChangeArrowheads="1"/>
          </p:cNvSpPr>
          <p:nvPr/>
        </p:nvSpPr>
        <p:spPr bwMode="auto">
          <a:xfrm>
            <a:off x="2900363" y="1127125"/>
            <a:ext cx="3641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a:solidFill>
                  <a:schemeClr val="bg1"/>
                </a:solidFill>
                <a:latin typeface="微软雅黑" pitchFamily="34" charset="-122"/>
                <a:ea typeface="微软雅黑" pitchFamily="34" charset="-122"/>
              </a:rPr>
              <a:t>注 意 事 项</a:t>
            </a:r>
          </a:p>
        </p:txBody>
      </p:sp>
      <p:grpSp>
        <p:nvGrpSpPr>
          <p:cNvPr id="13" name="组合 12"/>
          <p:cNvGrpSpPr>
            <a:grpSpLocks/>
          </p:cNvGrpSpPr>
          <p:nvPr/>
        </p:nvGrpSpPr>
        <p:grpSpPr bwMode="auto">
          <a:xfrm>
            <a:off x="900113" y="1920875"/>
            <a:ext cx="7367587" cy="733425"/>
            <a:chOff x="900052" y="2094605"/>
            <a:chExt cx="7367156" cy="733425"/>
          </a:xfrm>
        </p:grpSpPr>
        <p:sp>
          <p:nvSpPr>
            <p:cNvPr id="15377" name="矩形 5"/>
            <p:cNvSpPr>
              <a:spLocks noChangeArrowheads="1"/>
            </p:cNvSpPr>
            <p:nvPr/>
          </p:nvSpPr>
          <p:spPr bwMode="auto">
            <a:xfrm>
              <a:off x="2239959" y="2094605"/>
              <a:ext cx="6027249" cy="733425"/>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8" name="矩形 19"/>
            <p:cNvSpPr>
              <a:spLocks noChangeArrowheads="1"/>
            </p:cNvSpPr>
            <p:nvPr/>
          </p:nvSpPr>
          <p:spPr bwMode="auto">
            <a:xfrm>
              <a:off x="2435793" y="2255742"/>
              <a:ext cx="51136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b="1"/>
                <a:t>基类的构造函数和析构函数不可被继承。</a:t>
              </a:r>
            </a:p>
          </p:txBody>
        </p:sp>
        <p:sp>
          <p:nvSpPr>
            <p:cNvPr id="2" name="矩形 1"/>
            <p:cNvSpPr/>
            <p:nvPr/>
          </p:nvSpPr>
          <p:spPr bwMode="auto">
            <a:xfrm>
              <a:off x="901639" y="2094605"/>
              <a:ext cx="1338185" cy="733425"/>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5380" name="TextBox 45"/>
            <p:cNvSpPr txBox="1">
              <a:spLocks noChangeArrowheads="1"/>
            </p:cNvSpPr>
            <p:nvPr/>
          </p:nvSpPr>
          <p:spPr bwMode="auto">
            <a:xfrm>
              <a:off x="900052" y="2133018"/>
              <a:ext cx="1339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a:solidFill>
                    <a:schemeClr val="bg1"/>
                  </a:solidFill>
                  <a:latin typeface="微软雅黑" pitchFamily="34" charset="-122"/>
                  <a:ea typeface="微软雅黑" pitchFamily="34" charset="-122"/>
                </a:rPr>
                <a:t>1</a:t>
              </a:r>
              <a:endParaRPr lang="zh-CN" altLang="en-US" sz="3600" b="1">
                <a:solidFill>
                  <a:schemeClr val="bg1"/>
                </a:solidFill>
                <a:latin typeface="微软雅黑" pitchFamily="34" charset="-122"/>
                <a:ea typeface="微软雅黑" pitchFamily="34" charset="-122"/>
              </a:endParaRPr>
            </a:p>
          </p:txBody>
        </p:sp>
      </p:grpSp>
      <p:grpSp>
        <p:nvGrpSpPr>
          <p:cNvPr id="14" name="组合 13"/>
          <p:cNvGrpSpPr>
            <a:grpSpLocks/>
          </p:cNvGrpSpPr>
          <p:nvPr/>
        </p:nvGrpSpPr>
        <p:grpSpPr bwMode="auto">
          <a:xfrm>
            <a:off x="900113" y="2755900"/>
            <a:ext cx="7367587" cy="1674813"/>
            <a:chOff x="900052" y="2930171"/>
            <a:chExt cx="7367156" cy="1674498"/>
          </a:xfrm>
        </p:grpSpPr>
        <p:sp>
          <p:nvSpPr>
            <p:cNvPr id="15373" name="矩形 31"/>
            <p:cNvSpPr>
              <a:spLocks noChangeArrowheads="1"/>
            </p:cNvSpPr>
            <p:nvPr/>
          </p:nvSpPr>
          <p:spPr bwMode="auto">
            <a:xfrm>
              <a:off x="2239959" y="2930171"/>
              <a:ext cx="6027249" cy="1674498"/>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4" name="矩形 19"/>
            <p:cNvSpPr>
              <a:spLocks noChangeArrowheads="1"/>
            </p:cNvSpPr>
            <p:nvPr/>
          </p:nvSpPr>
          <p:spPr bwMode="auto">
            <a:xfrm>
              <a:off x="2435793" y="3091308"/>
              <a:ext cx="56383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b="1"/>
                <a:t>派生类继承了基类的全部数据成员和除了构造、析构函数之外的所有成员函数。派生类对于基类成员的继承是没有选择的，不能选择接收或舍弃基类中的某些成员。</a:t>
              </a:r>
            </a:p>
          </p:txBody>
        </p:sp>
        <p:sp>
          <p:nvSpPr>
            <p:cNvPr id="37" name="矩形 36"/>
            <p:cNvSpPr/>
            <p:nvPr/>
          </p:nvSpPr>
          <p:spPr bwMode="auto">
            <a:xfrm>
              <a:off x="901639" y="2930171"/>
              <a:ext cx="1338185" cy="1674498"/>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5376" name="TextBox 46"/>
            <p:cNvSpPr txBox="1">
              <a:spLocks noChangeArrowheads="1"/>
            </p:cNvSpPr>
            <p:nvPr/>
          </p:nvSpPr>
          <p:spPr bwMode="auto">
            <a:xfrm>
              <a:off x="900052" y="3429000"/>
              <a:ext cx="1339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a:solidFill>
                    <a:schemeClr val="bg1"/>
                  </a:solidFill>
                  <a:latin typeface="微软雅黑" pitchFamily="34" charset="-122"/>
                  <a:ea typeface="微软雅黑" pitchFamily="34" charset="-122"/>
                </a:rPr>
                <a:t>2</a:t>
              </a:r>
              <a:endParaRPr lang="zh-CN" altLang="en-US" sz="3600" b="1">
                <a:solidFill>
                  <a:schemeClr val="bg1"/>
                </a:solidFill>
                <a:latin typeface="微软雅黑" pitchFamily="34" charset="-122"/>
                <a:ea typeface="微软雅黑" pitchFamily="34" charset="-122"/>
              </a:endParaRPr>
            </a:p>
          </p:txBody>
        </p:sp>
      </p:grpSp>
      <p:grpSp>
        <p:nvGrpSpPr>
          <p:cNvPr id="15" name="组合 14"/>
          <p:cNvGrpSpPr>
            <a:grpSpLocks/>
          </p:cNvGrpSpPr>
          <p:nvPr/>
        </p:nvGrpSpPr>
        <p:grpSpPr bwMode="auto">
          <a:xfrm>
            <a:off x="900113" y="4551363"/>
            <a:ext cx="7367587" cy="1349375"/>
            <a:chOff x="900052" y="4725943"/>
            <a:chExt cx="7367156" cy="1348296"/>
          </a:xfrm>
        </p:grpSpPr>
        <p:sp>
          <p:nvSpPr>
            <p:cNvPr id="15369" name="矩形 37"/>
            <p:cNvSpPr>
              <a:spLocks noChangeArrowheads="1"/>
            </p:cNvSpPr>
            <p:nvPr/>
          </p:nvSpPr>
          <p:spPr bwMode="auto">
            <a:xfrm>
              <a:off x="2239959" y="4725943"/>
              <a:ext cx="6027249" cy="1348296"/>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0" name="矩形 19"/>
            <p:cNvSpPr>
              <a:spLocks noChangeArrowheads="1"/>
            </p:cNvSpPr>
            <p:nvPr/>
          </p:nvSpPr>
          <p:spPr bwMode="auto">
            <a:xfrm>
              <a:off x="2435793" y="4887080"/>
              <a:ext cx="56383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b="1"/>
                <a:t>派生类中除了与基类同名的成员外还可以添加新成员，用于实现新功能，保证了派生类的功能在基类基础上的发展。</a:t>
              </a:r>
            </a:p>
          </p:txBody>
        </p:sp>
        <p:sp>
          <p:nvSpPr>
            <p:cNvPr id="43" name="矩形 42"/>
            <p:cNvSpPr/>
            <p:nvPr/>
          </p:nvSpPr>
          <p:spPr bwMode="auto">
            <a:xfrm>
              <a:off x="901639" y="4725943"/>
              <a:ext cx="1338185" cy="1348296"/>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5372" name="TextBox 47"/>
            <p:cNvSpPr txBox="1">
              <a:spLocks noChangeArrowheads="1"/>
            </p:cNvSpPr>
            <p:nvPr/>
          </p:nvSpPr>
          <p:spPr bwMode="auto">
            <a:xfrm>
              <a:off x="900052" y="5084977"/>
              <a:ext cx="1339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a:solidFill>
                    <a:schemeClr val="bg1"/>
                  </a:solidFill>
                  <a:latin typeface="微软雅黑" pitchFamily="34" charset="-122"/>
                  <a:ea typeface="微软雅黑" pitchFamily="34" charset="-122"/>
                </a:rPr>
                <a:t>3</a:t>
              </a:r>
              <a:endParaRPr lang="zh-CN" altLang="en-US" sz="3600" b="1">
                <a:solidFill>
                  <a:schemeClr val="bg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fade">
                                      <p:cBhvr>
                                        <p:cTn id="12" dur="1000"/>
                                        <p:tgtEl>
                                          <p:spTgt spid="12293"/>
                                        </p:tgtEl>
                                      </p:cBhvr>
                                    </p:animEffect>
                                    <p:anim calcmode="lin" valueType="num">
                                      <p:cBhvr>
                                        <p:cTn id="13" dur="1000" fill="hold"/>
                                        <p:tgtEl>
                                          <p:spTgt spid="12293"/>
                                        </p:tgtEl>
                                        <p:attrNameLst>
                                          <p:attrName>ppt_x</p:attrName>
                                        </p:attrNameLst>
                                      </p:cBhvr>
                                      <p:tavLst>
                                        <p:tav tm="0">
                                          <p:val>
                                            <p:strVal val="#ppt_x"/>
                                          </p:val>
                                        </p:tav>
                                        <p:tav tm="100000">
                                          <p:val>
                                            <p:strVal val="#ppt_x"/>
                                          </p:val>
                                        </p:tav>
                                      </p:tavLst>
                                    </p:anim>
                                    <p:anim calcmode="lin" valueType="num">
                                      <p:cBhvr>
                                        <p:cTn id="14"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22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062538" y="119063"/>
            <a:ext cx="3916362" cy="725487"/>
            <a:chOff x="0" y="0"/>
            <a:chExt cx="6166" cy="1142"/>
          </a:xfrm>
        </p:grpSpPr>
        <p:pic>
          <p:nvPicPr>
            <p:cNvPr id="1640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638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sp>
        <p:nvSpPr>
          <p:cNvPr id="45" name="矩形 44"/>
          <p:cNvSpPr/>
          <p:nvPr/>
        </p:nvSpPr>
        <p:spPr bwMode="auto">
          <a:xfrm>
            <a:off x="901700" y="1084263"/>
            <a:ext cx="7366000" cy="733425"/>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dirty="0">
              <a:latin typeface="Arial" panose="020B0604020202020204" pitchFamily="34" charset="0"/>
              <a:ea typeface="宋体" panose="02010600030101010101" pitchFamily="2" charset="-122"/>
            </a:endParaRPr>
          </a:p>
        </p:txBody>
      </p:sp>
      <p:sp>
        <p:nvSpPr>
          <p:cNvPr id="16389" name="TextBox 6"/>
          <p:cNvSpPr txBox="1">
            <a:spLocks noChangeArrowheads="1"/>
          </p:cNvSpPr>
          <p:nvPr/>
        </p:nvSpPr>
        <p:spPr bwMode="auto">
          <a:xfrm>
            <a:off x="2900363" y="1127125"/>
            <a:ext cx="3641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a:solidFill>
                  <a:schemeClr val="bg1"/>
                </a:solidFill>
                <a:latin typeface="微软雅黑" pitchFamily="34" charset="-122"/>
                <a:ea typeface="微软雅黑" pitchFamily="34" charset="-122"/>
              </a:rPr>
              <a:t>注 意 事 项</a:t>
            </a:r>
          </a:p>
        </p:txBody>
      </p:sp>
      <p:grpSp>
        <p:nvGrpSpPr>
          <p:cNvPr id="16" name="组合 15"/>
          <p:cNvGrpSpPr>
            <a:grpSpLocks/>
          </p:cNvGrpSpPr>
          <p:nvPr/>
        </p:nvGrpSpPr>
        <p:grpSpPr bwMode="auto">
          <a:xfrm>
            <a:off x="901700" y="1911350"/>
            <a:ext cx="7366000" cy="1968500"/>
            <a:chOff x="-9301551" y="2068494"/>
            <a:chExt cx="7367157" cy="1968833"/>
          </a:xfrm>
        </p:grpSpPr>
        <p:sp>
          <p:nvSpPr>
            <p:cNvPr id="16398" name="矩形 48"/>
            <p:cNvSpPr>
              <a:spLocks noChangeArrowheads="1"/>
            </p:cNvSpPr>
            <p:nvPr/>
          </p:nvSpPr>
          <p:spPr bwMode="auto">
            <a:xfrm>
              <a:off x="-7961643" y="2068494"/>
              <a:ext cx="6027249" cy="1968833"/>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399" name="矩形 19"/>
            <p:cNvSpPr>
              <a:spLocks noChangeArrowheads="1"/>
            </p:cNvSpPr>
            <p:nvPr/>
          </p:nvSpPr>
          <p:spPr bwMode="auto">
            <a:xfrm>
              <a:off x="-7765809" y="2214162"/>
              <a:ext cx="56383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b="1"/>
                <a:t>多个派生类可以继承自一个基类，示例代码如下所示：</a:t>
              </a:r>
            </a:p>
          </p:txBody>
        </p:sp>
        <p:sp>
          <p:nvSpPr>
            <p:cNvPr id="51" name="矩形 50"/>
            <p:cNvSpPr/>
            <p:nvPr/>
          </p:nvSpPr>
          <p:spPr bwMode="auto">
            <a:xfrm>
              <a:off x="-9299963" y="2068494"/>
              <a:ext cx="1338472" cy="1968833"/>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6401" name="TextBox 51"/>
            <p:cNvSpPr txBox="1">
              <a:spLocks noChangeArrowheads="1"/>
            </p:cNvSpPr>
            <p:nvPr/>
          </p:nvSpPr>
          <p:spPr bwMode="auto">
            <a:xfrm>
              <a:off x="-9301551" y="2804460"/>
              <a:ext cx="1339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a:solidFill>
                    <a:schemeClr val="bg1"/>
                  </a:solidFill>
                  <a:latin typeface="微软雅黑" pitchFamily="34" charset="-122"/>
                  <a:ea typeface="微软雅黑" pitchFamily="34" charset="-122"/>
                </a:rPr>
                <a:t>4</a:t>
              </a:r>
              <a:endParaRPr lang="zh-CN" altLang="en-US" sz="3600" b="1">
                <a:solidFill>
                  <a:schemeClr val="bg1"/>
                </a:solidFill>
                <a:latin typeface="微软雅黑" pitchFamily="34" charset="-122"/>
                <a:ea typeface="微软雅黑" pitchFamily="34" charset="-122"/>
              </a:endParaRPr>
            </a:p>
          </p:txBody>
        </p:sp>
        <p:sp>
          <p:nvSpPr>
            <p:cNvPr id="16402" name="矩形 52"/>
            <p:cNvSpPr>
              <a:spLocks noChangeArrowheads="1"/>
            </p:cNvSpPr>
            <p:nvPr/>
          </p:nvSpPr>
          <p:spPr bwMode="auto">
            <a:xfrm>
              <a:off x="-7842012" y="3009368"/>
              <a:ext cx="5827431" cy="85847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403" name="矩形 8"/>
            <p:cNvSpPr>
              <a:spLocks noChangeArrowheads="1"/>
            </p:cNvSpPr>
            <p:nvPr/>
          </p:nvSpPr>
          <p:spPr bwMode="auto">
            <a:xfrm>
              <a:off x="-7747725" y="2974228"/>
              <a:ext cx="55912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a:t>
              </a:r>
            </a:p>
            <a:p>
              <a:pPr eaLnBrk="1" hangingPunct="1"/>
              <a:r>
                <a:rPr lang="en-US" altLang="zh-CN"/>
                <a:t>class B:public A{……};                        //</a:t>
              </a:r>
              <a:r>
                <a:rPr lang="zh-CN" altLang="en-US"/>
                <a:t>类</a:t>
              </a:r>
              <a:r>
                <a:rPr lang="en-US" altLang="zh-CN"/>
                <a:t>B</a:t>
              </a:r>
              <a:r>
                <a:rPr lang="zh-CN" altLang="en-US"/>
                <a:t>继承自类</a:t>
              </a:r>
              <a:r>
                <a:rPr lang="en-US" altLang="zh-CN"/>
                <a:t>A</a:t>
              </a:r>
            </a:p>
            <a:p>
              <a:pPr eaLnBrk="1" hangingPunct="1"/>
              <a:r>
                <a:rPr lang="en-US" altLang="zh-CN"/>
                <a:t>class C:public A{……};                        //</a:t>
              </a:r>
              <a:r>
                <a:rPr lang="zh-CN" altLang="en-US"/>
                <a:t>类</a:t>
              </a:r>
              <a:r>
                <a:rPr lang="en-US" altLang="zh-CN"/>
                <a:t>C</a:t>
              </a:r>
              <a:r>
                <a:rPr lang="zh-CN" altLang="en-US"/>
                <a:t>继承自类</a:t>
              </a:r>
              <a:r>
                <a:rPr lang="en-US" altLang="zh-CN"/>
                <a:t>A</a:t>
              </a:r>
            </a:p>
          </p:txBody>
        </p:sp>
      </p:grpSp>
      <p:grpSp>
        <p:nvGrpSpPr>
          <p:cNvPr id="17" name="组合 16"/>
          <p:cNvGrpSpPr>
            <a:grpSpLocks/>
          </p:cNvGrpSpPr>
          <p:nvPr/>
        </p:nvGrpSpPr>
        <p:grpSpPr bwMode="auto">
          <a:xfrm>
            <a:off x="901700" y="3998913"/>
            <a:ext cx="7367588" cy="2643187"/>
            <a:chOff x="-9300586" y="4155199"/>
            <a:chExt cx="7367157" cy="2642973"/>
          </a:xfrm>
        </p:grpSpPr>
        <p:sp>
          <p:nvSpPr>
            <p:cNvPr id="16392" name="矩形 54"/>
            <p:cNvSpPr>
              <a:spLocks noChangeArrowheads="1"/>
            </p:cNvSpPr>
            <p:nvPr/>
          </p:nvSpPr>
          <p:spPr bwMode="auto">
            <a:xfrm>
              <a:off x="-7960678" y="4155199"/>
              <a:ext cx="6027249" cy="2642973"/>
            </a:xfrm>
            <a:prstGeom prst="rect">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393" name="矩形 19"/>
            <p:cNvSpPr>
              <a:spLocks noChangeArrowheads="1"/>
            </p:cNvSpPr>
            <p:nvPr/>
          </p:nvSpPr>
          <p:spPr bwMode="auto">
            <a:xfrm>
              <a:off x="-7764844" y="4300867"/>
              <a:ext cx="56383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t>C++</a:t>
              </a:r>
              <a:r>
                <a:rPr lang="zh-CN" altLang="zh-CN" sz="2000" b="1"/>
                <a:t>中可以通过派生形成类的层次结构，即一个基类可以是另一个更高层次类的派生类，而另一个派生类也可以继续产生派生类，示例代码如下所示：</a:t>
              </a:r>
            </a:p>
          </p:txBody>
        </p:sp>
        <p:sp>
          <p:nvSpPr>
            <p:cNvPr id="57" name="矩形 56"/>
            <p:cNvSpPr/>
            <p:nvPr/>
          </p:nvSpPr>
          <p:spPr bwMode="auto">
            <a:xfrm>
              <a:off x="-9298998" y="4155199"/>
              <a:ext cx="1338184" cy="2642973"/>
            </a:xfrm>
            <a:prstGeom prst="rect">
              <a:avLst/>
            </a:prstGeom>
            <a:solidFill>
              <a:schemeClr val="accent4"/>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6395" name="TextBox 57"/>
            <p:cNvSpPr txBox="1">
              <a:spLocks noChangeArrowheads="1"/>
            </p:cNvSpPr>
            <p:nvPr/>
          </p:nvSpPr>
          <p:spPr bwMode="auto">
            <a:xfrm>
              <a:off x="-9300586" y="5152417"/>
              <a:ext cx="13399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a:solidFill>
                    <a:schemeClr val="bg1"/>
                  </a:solidFill>
                  <a:latin typeface="微软雅黑" pitchFamily="34" charset="-122"/>
                  <a:ea typeface="微软雅黑" pitchFamily="34" charset="-122"/>
                </a:rPr>
                <a:t>5</a:t>
              </a:r>
              <a:endParaRPr lang="zh-CN" altLang="en-US" sz="3600" b="1">
                <a:solidFill>
                  <a:schemeClr val="bg1"/>
                </a:solidFill>
                <a:latin typeface="微软雅黑" pitchFamily="34" charset="-122"/>
                <a:ea typeface="微软雅黑" pitchFamily="34" charset="-122"/>
              </a:endParaRPr>
            </a:p>
          </p:txBody>
        </p:sp>
        <p:sp>
          <p:nvSpPr>
            <p:cNvPr id="16396" name="矩形 58"/>
            <p:cNvSpPr>
              <a:spLocks noChangeArrowheads="1"/>
            </p:cNvSpPr>
            <p:nvPr/>
          </p:nvSpPr>
          <p:spPr bwMode="auto">
            <a:xfrm>
              <a:off x="-7841047" y="5670518"/>
              <a:ext cx="5827431" cy="961531"/>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397" name="矩形 59"/>
            <p:cNvSpPr>
              <a:spLocks noChangeArrowheads="1"/>
            </p:cNvSpPr>
            <p:nvPr/>
          </p:nvSpPr>
          <p:spPr bwMode="auto">
            <a:xfrm>
              <a:off x="-7717732" y="5749465"/>
              <a:ext cx="559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class A{……};</a:t>
              </a:r>
            </a:p>
            <a:p>
              <a:pPr eaLnBrk="1" hangingPunct="1"/>
              <a:r>
                <a:rPr lang="en-US" altLang="zh-CN" sz="1600"/>
                <a:t>class B:public A{……};                       //</a:t>
              </a:r>
              <a:r>
                <a:rPr lang="zh-CN" altLang="en-US" sz="1600"/>
                <a:t>类</a:t>
              </a:r>
              <a:r>
                <a:rPr lang="en-US" altLang="zh-CN" sz="1600"/>
                <a:t>B</a:t>
              </a:r>
              <a:r>
                <a:rPr lang="zh-CN" altLang="en-US" sz="1600"/>
                <a:t>是类</a:t>
              </a:r>
              <a:r>
                <a:rPr lang="en-US" altLang="zh-CN" sz="1600"/>
                <a:t>A</a:t>
              </a:r>
              <a:r>
                <a:rPr lang="zh-CN" altLang="en-US" sz="1600"/>
                <a:t>的派生类</a:t>
              </a:r>
            </a:p>
            <a:p>
              <a:pPr eaLnBrk="1" hangingPunct="1"/>
              <a:r>
                <a:rPr lang="en-US" altLang="zh-CN" sz="1600"/>
                <a:t>class C:public B{……};                       //</a:t>
              </a:r>
              <a:r>
                <a:rPr lang="zh-CN" altLang="en-US" sz="1600"/>
                <a:t>类</a:t>
              </a:r>
              <a:r>
                <a:rPr lang="en-US" altLang="zh-CN" sz="1600"/>
                <a:t>C</a:t>
              </a:r>
              <a:r>
                <a:rPr lang="zh-CN" altLang="en-US" sz="1600"/>
                <a:t>是类</a:t>
              </a:r>
              <a:r>
                <a:rPr lang="en-US" altLang="zh-CN" sz="1600"/>
                <a:t>B</a:t>
              </a:r>
              <a:r>
                <a:rPr lang="zh-CN" altLang="en-US" sz="1600"/>
                <a:t>的派生类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202"/>
          <p:cNvSpPr>
            <a:spLocks noChangeArrowheads="1"/>
          </p:cNvSpPr>
          <p:nvPr/>
        </p:nvSpPr>
        <p:spPr bwMode="auto">
          <a:xfrm>
            <a:off x="1143000" y="5026025"/>
            <a:ext cx="5689600" cy="382588"/>
          </a:xfrm>
          <a:prstGeom prst="roundRect">
            <a:avLst>
              <a:gd name="adj" fmla="val 50000"/>
            </a:avLst>
          </a:prstGeom>
          <a:solidFill>
            <a:schemeClr val="accent4">
              <a:lumMod val="60000"/>
              <a:lumOff val="40000"/>
            </a:scheme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9" name="AutoShape 202"/>
          <p:cNvSpPr>
            <a:spLocks noChangeArrowheads="1"/>
          </p:cNvSpPr>
          <p:nvPr/>
        </p:nvSpPr>
        <p:spPr bwMode="auto">
          <a:xfrm>
            <a:off x="1143000" y="4551363"/>
            <a:ext cx="5689600" cy="382587"/>
          </a:xfrm>
          <a:prstGeom prst="roundRect">
            <a:avLst>
              <a:gd name="adj" fmla="val 50000"/>
            </a:avLst>
          </a:prstGeom>
          <a:solidFill>
            <a:schemeClr val="accent4">
              <a:lumMod val="60000"/>
              <a:lumOff val="40000"/>
            </a:scheme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7413" name="矩形 2"/>
          <p:cNvSpPr>
            <a:spLocks noChangeArrowheads="1"/>
          </p:cNvSpPr>
          <p:nvPr/>
        </p:nvSpPr>
        <p:spPr bwMode="auto">
          <a:xfrm>
            <a:off x="609600" y="1438275"/>
            <a:ext cx="3309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p>
        </p:txBody>
      </p:sp>
      <p:grpSp>
        <p:nvGrpSpPr>
          <p:cNvPr id="17414" name="Group 2"/>
          <p:cNvGrpSpPr>
            <a:grpSpLocks/>
          </p:cNvGrpSpPr>
          <p:nvPr/>
        </p:nvGrpSpPr>
        <p:grpSpPr bwMode="auto">
          <a:xfrm>
            <a:off x="5062538" y="119063"/>
            <a:ext cx="3916362" cy="725487"/>
            <a:chOff x="0" y="0"/>
            <a:chExt cx="6166" cy="1142"/>
          </a:xfrm>
        </p:grpSpPr>
        <p:pic>
          <p:nvPicPr>
            <p:cNvPr id="1743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3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741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17416"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a:grpSpLocks/>
          </p:cNvGrpSpPr>
          <p:nvPr/>
        </p:nvGrpSpPr>
        <p:grpSpPr bwMode="auto">
          <a:xfrm>
            <a:off x="1143000" y="3081338"/>
            <a:ext cx="1787525" cy="542925"/>
            <a:chOff x="1143000" y="3081338"/>
            <a:chExt cx="1787525" cy="542925"/>
          </a:xfrm>
        </p:grpSpPr>
        <p:sp>
          <p:nvSpPr>
            <p:cNvPr id="7" name="矩形 6"/>
            <p:cNvSpPr/>
            <p:nvPr/>
          </p:nvSpPr>
          <p:spPr bwMode="auto">
            <a:xfrm>
              <a:off x="1143000" y="3081338"/>
              <a:ext cx="1787525" cy="542925"/>
            </a:xfrm>
            <a:prstGeom prst="rect">
              <a:avLst/>
            </a:prstGeom>
            <a:solidFill>
              <a:schemeClr val="accent4">
                <a:lumMod val="20000"/>
                <a:lumOff val="8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7429" name="矩形 3"/>
            <p:cNvSpPr>
              <a:spLocks noChangeArrowheads="1"/>
            </p:cNvSpPr>
            <p:nvPr/>
          </p:nvSpPr>
          <p:spPr bwMode="auto">
            <a:xfrm>
              <a:off x="1676400" y="316865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public</a:t>
              </a:r>
              <a:endParaRPr lang="zh-CN" altLang="en-US"/>
            </a:p>
          </p:txBody>
        </p:sp>
      </p:grpSp>
      <p:grpSp>
        <p:nvGrpSpPr>
          <p:cNvPr id="5" name="组合 4"/>
          <p:cNvGrpSpPr>
            <a:grpSpLocks/>
          </p:cNvGrpSpPr>
          <p:nvPr/>
        </p:nvGrpSpPr>
        <p:grpSpPr bwMode="auto">
          <a:xfrm>
            <a:off x="3611563" y="3081338"/>
            <a:ext cx="1787525" cy="542925"/>
            <a:chOff x="3611563" y="3081338"/>
            <a:chExt cx="1787525" cy="542925"/>
          </a:xfrm>
        </p:grpSpPr>
        <p:sp>
          <p:nvSpPr>
            <p:cNvPr id="48" name="矩形 47"/>
            <p:cNvSpPr/>
            <p:nvPr/>
          </p:nvSpPr>
          <p:spPr bwMode="auto">
            <a:xfrm>
              <a:off x="3611563" y="3081338"/>
              <a:ext cx="1787525" cy="542925"/>
            </a:xfrm>
            <a:prstGeom prst="rect">
              <a:avLst/>
            </a:prstGeom>
            <a:solidFill>
              <a:schemeClr val="accent4">
                <a:lumMod val="20000"/>
                <a:lumOff val="8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7427" name="矩形 4"/>
            <p:cNvSpPr>
              <a:spLocks noChangeArrowheads="1"/>
            </p:cNvSpPr>
            <p:nvPr/>
          </p:nvSpPr>
          <p:spPr bwMode="auto">
            <a:xfrm>
              <a:off x="3984625" y="316865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protected</a:t>
              </a:r>
              <a:endParaRPr lang="zh-CN" altLang="en-US"/>
            </a:p>
          </p:txBody>
        </p:sp>
      </p:grpSp>
      <p:grpSp>
        <p:nvGrpSpPr>
          <p:cNvPr id="6" name="组合 5"/>
          <p:cNvGrpSpPr>
            <a:grpSpLocks/>
          </p:cNvGrpSpPr>
          <p:nvPr/>
        </p:nvGrpSpPr>
        <p:grpSpPr bwMode="auto">
          <a:xfrm>
            <a:off x="6130925" y="3081338"/>
            <a:ext cx="1785938" cy="542925"/>
            <a:chOff x="6130925" y="3081338"/>
            <a:chExt cx="1785938" cy="542925"/>
          </a:xfrm>
        </p:grpSpPr>
        <p:sp>
          <p:nvSpPr>
            <p:cNvPr id="49" name="矩形 48"/>
            <p:cNvSpPr/>
            <p:nvPr/>
          </p:nvSpPr>
          <p:spPr bwMode="auto">
            <a:xfrm>
              <a:off x="6130925" y="3081338"/>
              <a:ext cx="1785938" cy="542925"/>
            </a:xfrm>
            <a:prstGeom prst="rect">
              <a:avLst/>
            </a:prstGeom>
            <a:solidFill>
              <a:schemeClr val="accent4">
                <a:lumMod val="20000"/>
                <a:lumOff val="8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7425" name="矩形 5"/>
            <p:cNvSpPr>
              <a:spLocks noChangeArrowheads="1"/>
            </p:cNvSpPr>
            <p:nvPr/>
          </p:nvSpPr>
          <p:spPr bwMode="auto">
            <a:xfrm>
              <a:off x="6600825" y="3168650"/>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private</a:t>
              </a:r>
              <a:endParaRPr lang="zh-CN" altLang="en-US"/>
            </a:p>
          </p:txBody>
        </p:sp>
      </p:grpSp>
      <p:sp>
        <p:nvSpPr>
          <p:cNvPr id="13325" name="矩形 7"/>
          <p:cNvSpPr>
            <a:spLocks noChangeArrowheads="1"/>
          </p:cNvSpPr>
          <p:nvPr/>
        </p:nvSpPr>
        <p:spPr bwMode="auto">
          <a:xfrm>
            <a:off x="1025525" y="4049713"/>
            <a:ext cx="4570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访问方式的不同主要体现在以下两个方面：</a:t>
            </a:r>
          </a:p>
        </p:txBody>
      </p:sp>
      <p:sp>
        <p:nvSpPr>
          <p:cNvPr id="13326" name="矩形 8"/>
          <p:cNvSpPr>
            <a:spLocks noChangeArrowheads="1"/>
          </p:cNvSpPr>
          <p:nvPr/>
        </p:nvSpPr>
        <p:spPr bwMode="auto">
          <a:xfrm>
            <a:off x="1336675" y="4546600"/>
            <a:ext cx="5530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派生类新增成员对从基类继承来的成员的访问方式。</a:t>
            </a:r>
          </a:p>
        </p:txBody>
      </p:sp>
      <p:sp>
        <p:nvSpPr>
          <p:cNvPr id="13327" name="矩形 9"/>
          <p:cNvSpPr>
            <a:spLocks noChangeArrowheads="1"/>
          </p:cNvSpPr>
          <p:nvPr/>
        </p:nvSpPr>
        <p:spPr bwMode="auto">
          <a:xfrm>
            <a:off x="1336675" y="5005388"/>
            <a:ext cx="5530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派生类对象对从基类继承来的成员的访问方式。</a:t>
            </a:r>
          </a:p>
        </p:txBody>
      </p:sp>
      <p:sp>
        <p:nvSpPr>
          <p:cNvPr id="17423" name="矩形 51"/>
          <p:cNvSpPr>
            <a:spLocks noChangeArrowheads="1"/>
          </p:cNvSpPr>
          <p:nvPr/>
        </p:nvSpPr>
        <p:spPr bwMode="auto">
          <a:xfrm>
            <a:off x="1025525" y="25654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latin typeface="黑体" pitchFamily="49" charset="-122"/>
                <a:ea typeface="黑体" pitchFamily="49" charset="-122"/>
              </a:rPr>
              <a:t>继承方式</a:t>
            </a:r>
            <a:r>
              <a:rPr lang="zh-CN" altLang="zh-CN">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32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326"/>
                                        </p:tgtEl>
                                        <p:attrNameLst>
                                          <p:attrName>style.visibility</p:attrName>
                                        </p:attrNameLst>
                                      </p:cBhvr>
                                      <p:to>
                                        <p:strVal val="visible"/>
                                      </p:to>
                                    </p:set>
                                    <p:animEffect transition="in" filter="fade">
                                      <p:cBhvr>
                                        <p:cTn id="31" dur="1000"/>
                                        <p:tgtEl>
                                          <p:spTgt spid="13326"/>
                                        </p:tgtEl>
                                      </p:cBhvr>
                                    </p:animEffect>
                                    <p:anim calcmode="lin" valueType="num">
                                      <p:cBhvr>
                                        <p:cTn id="32" dur="1000" fill="hold"/>
                                        <p:tgtEl>
                                          <p:spTgt spid="13326"/>
                                        </p:tgtEl>
                                        <p:attrNameLst>
                                          <p:attrName>ppt_x</p:attrName>
                                        </p:attrNameLst>
                                      </p:cBhvr>
                                      <p:tavLst>
                                        <p:tav tm="0">
                                          <p:val>
                                            <p:strVal val="#ppt_x"/>
                                          </p:val>
                                        </p:tav>
                                        <p:tav tm="100000">
                                          <p:val>
                                            <p:strVal val="#ppt_x"/>
                                          </p:val>
                                        </p:tav>
                                      </p:tavLst>
                                    </p:anim>
                                    <p:anim calcmode="lin" valueType="num">
                                      <p:cBhvr>
                                        <p:cTn id="33" dur="1000" fill="hold"/>
                                        <p:tgtEl>
                                          <p:spTgt spid="13326"/>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327"/>
                                        </p:tgtEl>
                                        <p:attrNameLst>
                                          <p:attrName>style.visibility</p:attrName>
                                        </p:attrNameLst>
                                      </p:cBhvr>
                                      <p:to>
                                        <p:strVal val="visible"/>
                                      </p:to>
                                    </p:set>
                                    <p:animEffect transition="in" filter="fade">
                                      <p:cBhvr>
                                        <p:cTn id="43" dur="1000"/>
                                        <p:tgtEl>
                                          <p:spTgt spid="13327"/>
                                        </p:tgtEl>
                                      </p:cBhvr>
                                    </p:animEffect>
                                    <p:anim calcmode="lin" valueType="num">
                                      <p:cBhvr>
                                        <p:cTn id="44" dur="1000" fill="hold"/>
                                        <p:tgtEl>
                                          <p:spTgt spid="13327"/>
                                        </p:tgtEl>
                                        <p:attrNameLst>
                                          <p:attrName>ppt_x</p:attrName>
                                        </p:attrNameLst>
                                      </p:cBhvr>
                                      <p:tavLst>
                                        <p:tav tm="0">
                                          <p:val>
                                            <p:strVal val="#ppt_x"/>
                                          </p:val>
                                        </p:tav>
                                        <p:tav tm="100000">
                                          <p:val>
                                            <p:strVal val="#ppt_x"/>
                                          </p:val>
                                        </p:tav>
                                      </p:tavLst>
                                    </p:anim>
                                    <p:anim calcmode="lin" valueType="num">
                                      <p:cBhvr>
                                        <p:cTn id="45" dur="1000" fill="hold"/>
                                        <p:tgtEl>
                                          <p:spTgt spid="133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3325" grpId="0"/>
      <p:bldP spid="13326" grpId="0"/>
      <p:bldP spid="133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0"/>
          <p:cNvSpPr>
            <a:spLocks noChangeArrowheads="1"/>
          </p:cNvSpPr>
          <p:nvPr/>
        </p:nvSpPr>
        <p:spPr bwMode="auto">
          <a:xfrm>
            <a:off x="1112838" y="3500438"/>
            <a:ext cx="7156450" cy="12001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8436" name="矩形 2"/>
          <p:cNvSpPr>
            <a:spLocks noChangeArrowheads="1"/>
          </p:cNvSpPr>
          <p:nvPr/>
        </p:nvSpPr>
        <p:spPr bwMode="auto">
          <a:xfrm>
            <a:off x="609600" y="1438275"/>
            <a:ext cx="570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公有继承方式</a:t>
            </a:r>
            <a:r>
              <a:rPr lang="en-US" altLang="zh-CN" sz="2000" b="1">
                <a:solidFill>
                  <a:schemeClr val="bg1"/>
                </a:solidFill>
                <a:latin typeface="黑体" pitchFamily="49" charset="-122"/>
                <a:ea typeface="黑体" pitchFamily="49" charset="-122"/>
              </a:rPr>
              <a:t>-public</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18437" name="Group 2"/>
          <p:cNvGrpSpPr>
            <a:grpSpLocks/>
          </p:cNvGrpSpPr>
          <p:nvPr/>
        </p:nvGrpSpPr>
        <p:grpSpPr bwMode="auto">
          <a:xfrm>
            <a:off x="5062538" y="119063"/>
            <a:ext cx="3916362" cy="725487"/>
            <a:chOff x="0" y="0"/>
            <a:chExt cx="6166" cy="1142"/>
          </a:xfrm>
        </p:grpSpPr>
        <p:pic>
          <p:nvPicPr>
            <p:cNvPr id="1844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843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18439"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矩形 1"/>
          <p:cNvSpPr>
            <a:spLocks noChangeArrowheads="1"/>
          </p:cNvSpPr>
          <p:nvPr/>
        </p:nvSpPr>
        <p:spPr bwMode="auto">
          <a:xfrm>
            <a:off x="1016000" y="2649538"/>
            <a:ext cx="7446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000" dirty="0">
                <a:solidFill>
                  <a:schemeClr val="accent4"/>
                </a:solidFill>
                <a:latin typeface="黑体" pitchFamily="49" charset="-122"/>
                <a:ea typeface="黑体" pitchFamily="49" charset="-122"/>
              </a:rPr>
              <a:t>公有继承</a:t>
            </a:r>
            <a:r>
              <a:rPr lang="zh-CN" altLang="zh-CN" sz="2000" dirty="0">
                <a:latin typeface="黑体" pitchFamily="49" charset="-122"/>
                <a:ea typeface="黑体" pitchFamily="49" charset="-122"/>
              </a:rPr>
              <a:t>是指通过</a:t>
            </a:r>
            <a:r>
              <a:rPr lang="en-US" altLang="zh-CN" sz="2000" dirty="0">
                <a:latin typeface="黑体" pitchFamily="49" charset="-122"/>
                <a:ea typeface="黑体" pitchFamily="49" charset="-122"/>
              </a:rPr>
              <a:t>public</a:t>
            </a:r>
            <a:r>
              <a:rPr lang="zh-CN" altLang="zh-CN" sz="2000" dirty="0">
                <a:latin typeface="黑体" pitchFamily="49" charset="-122"/>
                <a:ea typeface="黑体" pitchFamily="49" charset="-122"/>
              </a:rPr>
              <a:t>方式继承基类，公有继承的派生类定义形式如下所示：</a:t>
            </a:r>
          </a:p>
        </p:txBody>
      </p:sp>
      <p:sp>
        <p:nvSpPr>
          <p:cNvPr id="18441" name="矩形 10"/>
          <p:cNvSpPr>
            <a:spLocks noChangeArrowheads="1"/>
          </p:cNvSpPr>
          <p:nvPr/>
        </p:nvSpPr>
        <p:spPr bwMode="auto">
          <a:xfrm>
            <a:off x="1122363" y="3500438"/>
            <a:ext cx="6456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t>
            </a:r>
            <a:r>
              <a:rPr lang="zh-CN" altLang="en-US"/>
              <a:t>派生类名称：</a:t>
            </a:r>
            <a:r>
              <a:rPr lang="en-US" altLang="zh-CN"/>
              <a:t>public </a:t>
            </a:r>
            <a:r>
              <a:rPr lang="zh-CN" altLang="en-US"/>
              <a:t>基类名称</a:t>
            </a:r>
          </a:p>
          <a:p>
            <a:pPr eaLnBrk="1" hangingPunct="1"/>
            <a:r>
              <a:rPr lang="en-US" altLang="zh-CN"/>
              <a:t>{</a:t>
            </a:r>
          </a:p>
          <a:p>
            <a:pPr eaLnBrk="1" hangingPunct="1"/>
            <a:r>
              <a:rPr lang="en-US" altLang="zh-CN"/>
              <a:t>	</a:t>
            </a:r>
            <a:r>
              <a:rPr lang="zh-CN" altLang="en-US"/>
              <a:t>派生类成员声明</a:t>
            </a:r>
          </a:p>
          <a:p>
            <a:pPr eaLnBrk="1" hangingPunct="1"/>
            <a:r>
              <a:rPr lang="en-US" altLang="zh-CN"/>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38200" y="2751138"/>
            <a:ext cx="7735888" cy="431800"/>
          </a:xfrm>
          <a:prstGeom prst="rect">
            <a:avLst/>
          </a:prstGeom>
          <a:solidFill>
            <a:schemeClr val="bg1">
              <a:lumMod val="75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9460" name="矩形 2"/>
          <p:cNvSpPr>
            <a:spLocks noChangeArrowheads="1"/>
          </p:cNvSpPr>
          <p:nvPr/>
        </p:nvSpPr>
        <p:spPr bwMode="auto">
          <a:xfrm>
            <a:off x="609600" y="1438275"/>
            <a:ext cx="570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公有继承方式</a:t>
            </a:r>
            <a:r>
              <a:rPr lang="en-US" altLang="zh-CN" sz="2000" b="1">
                <a:solidFill>
                  <a:schemeClr val="bg1"/>
                </a:solidFill>
                <a:latin typeface="黑体" pitchFamily="49" charset="-122"/>
                <a:ea typeface="黑体" pitchFamily="49" charset="-122"/>
              </a:rPr>
              <a:t>-public</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19461" name="Group 2"/>
          <p:cNvGrpSpPr>
            <a:grpSpLocks/>
          </p:cNvGrpSpPr>
          <p:nvPr/>
        </p:nvGrpSpPr>
        <p:grpSpPr bwMode="auto">
          <a:xfrm>
            <a:off x="5062538" y="119063"/>
            <a:ext cx="3916362" cy="725487"/>
            <a:chOff x="0" y="0"/>
            <a:chExt cx="6166" cy="1142"/>
          </a:xfrm>
        </p:grpSpPr>
        <p:pic>
          <p:nvPicPr>
            <p:cNvPr id="1948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8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946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19463"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833438" y="3306763"/>
            <a:ext cx="1787525" cy="542925"/>
            <a:chOff x="833437" y="3306200"/>
            <a:chExt cx="1787525" cy="542925"/>
          </a:xfrm>
        </p:grpSpPr>
        <p:sp>
          <p:nvSpPr>
            <p:cNvPr id="22" name="矩形 21"/>
            <p:cNvSpPr/>
            <p:nvPr/>
          </p:nvSpPr>
          <p:spPr bwMode="auto">
            <a:xfrm>
              <a:off x="833437" y="3306200"/>
              <a:ext cx="1787525" cy="542925"/>
            </a:xfrm>
            <a:prstGeom prst="rect">
              <a:avLst/>
            </a:prstGeom>
            <a:solidFill>
              <a:schemeClr val="accent4">
                <a:lumMod val="40000"/>
                <a:lumOff val="6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9482" name="矩形 3"/>
            <p:cNvSpPr>
              <a:spLocks noChangeArrowheads="1"/>
            </p:cNvSpPr>
            <p:nvPr/>
          </p:nvSpPr>
          <p:spPr bwMode="auto">
            <a:xfrm>
              <a:off x="1108075" y="339566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黑体" pitchFamily="49" charset="-122"/>
                  <a:ea typeface="黑体" pitchFamily="49" charset="-122"/>
                </a:rPr>
                <a:t>public</a:t>
              </a:r>
              <a:r>
                <a:rPr lang="zh-CN" altLang="zh-CN">
                  <a:latin typeface="黑体" pitchFamily="49" charset="-122"/>
                  <a:ea typeface="黑体" pitchFamily="49" charset="-122"/>
                </a:rPr>
                <a:t>成员</a:t>
              </a:r>
              <a:endParaRPr lang="zh-CN" altLang="en-US">
                <a:latin typeface="黑体" pitchFamily="49" charset="-122"/>
                <a:ea typeface="黑体" pitchFamily="49" charset="-122"/>
              </a:endParaRPr>
            </a:p>
          </p:txBody>
        </p:sp>
      </p:grpSp>
      <p:grpSp>
        <p:nvGrpSpPr>
          <p:cNvPr id="4" name="组合 3"/>
          <p:cNvGrpSpPr>
            <a:grpSpLocks/>
          </p:cNvGrpSpPr>
          <p:nvPr/>
        </p:nvGrpSpPr>
        <p:grpSpPr bwMode="auto">
          <a:xfrm>
            <a:off x="2816225" y="3308350"/>
            <a:ext cx="1803400" cy="542925"/>
            <a:chOff x="2816225" y="3308350"/>
            <a:chExt cx="1804140" cy="542925"/>
          </a:xfrm>
        </p:grpSpPr>
        <p:sp>
          <p:nvSpPr>
            <p:cNvPr id="14" name="矩形 13"/>
            <p:cNvSpPr/>
            <p:nvPr/>
          </p:nvSpPr>
          <p:spPr bwMode="auto">
            <a:xfrm>
              <a:off x="2816225" y="3308350"/>
              <a:ext cx="1788258" cy="542925"/>
            </a:xfrm>
            <a:prstGeom prst="rect">
              <a:avLst/>
            </a:prstGeom>
            <a:solidFill>
              <a:schemeClr val="accent4">
                <a:lumMod val="40000"/>
                <a:lumOff val="6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solidFill>
                  <a:schemeClr val="accent4"/>
                </a:solidFill>
                <a:latin typeface="Arial" panose="020B0604020202020204" pitchFamily="34" charset="0"/>
                <a:ea typeface="宋体" panose="02010600030101010101" pitchFamily="2" charset="-122"/>
              </a:endParaRPr>
            </a:p>
          </p:txBody>
        </p:sp>
        <p:sp>
          <p:nvSpPr>
            <p:cNvPr id="19480" name="矩形 3"/>
            <p:cNvSpPr>
              <a:spLocks noChangeArrowheads="1"/>
            </p:cNvSpPr>
            <p:nvPr/>
          </p:nvSpPr>
          <p:spPr bwMode="auto">
            <a:xfrm>
              <a:off x="2935288" y="3395663"/>
              <a:ext cx="1685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黑体" pitchFamily="49" charset="-122"/>
                  <a:ea typeface="黑体" pitchFamily="49" charset="-122"/>
                </a:rPr>
                <a:t>protected</a:t>
              </a:r>
              <a:r>
                <a:rPr lang="zh-CN" altLang="zh-CN">
                  <a:latin typeface="黑体" pitchFamily="49" charset="-122"/>
                  <a:ea typeface="黑体" pitchFamily="49" charset="-122"/>
                </a:rPr>
                <a:t>成员</a:t>
              </a:r>
              <a:endParaRPr lang="zh-CN" altLang="en-US">
                <a:latin typeface="黑体" pitchFamily="49" charset="-122"/>
                <a:ea typeface="黑体" pitchFamily="49" charset="-122"/>
              </a:endParaRPr>
            </a:p>
          </p:txBody>
        </p:sp>
      </p:grpSp>
      <p:grpSp>
        <p:nvGrpSpPr>
          <p:cNvPr id="5" name="组合 4"/>
          <p:cNvGrpSpPr>
            <a:grpSpLocks/>
          </p:cNvGrpSpPr>
          <p:nvPr/>
        </p:nvGrpSpPr>
        <p:grpSpPr bwMode="auto">
          <a:xfrm>
            <a:off x="4810125" y="3308350"/>
            <a:ext cx="1787525" cy="542925"/>
            <a:chOff x="4810125" y="3308350"/>
            <a:chExt cx="1787525" cy="542925"/>
          </a:xfrm>
        </p:grpSpPr>
        <p:sp>
          <p:nvSpPr>
            <p:cNvPr id="16" name="矩形 15"/>
            <p:cNvSpPr/>
            <p:nvPr/>
          </p:nvSpPr>
          <p:spPr bwMode="auto">
            <a:xfrm>
              <a:off x="4810125" y="3308350"/>
              <a:ext cx="1787525" cy="542925"/>
            </a:xfrm>
            <a:prstGeom prst="rect">
              <a:avLst/>
            </a:prstGeom>
            <a:solidFill>
              <a:schemeClr val="accent4">
                <a:lumMod val="40000"/>
                <a:lumOff val="6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9478" name="矩形 3"/>
            <p:cNvSpPr>
              <a:spLocks noChangeArrowheads="1"/>
            </p:cNvSpPr>
            <p:nvPr/>
          </p:nvSpPr>
          <p:spPr bwMode="auto">
            <a:xfrm>
              <a:off x="5032375" y="3395663"/>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黑体" pitchFamily="49" charset="-122"/>
                  <a:ea typeface="黑体" pitchFamily="49" charset="-122"/>
                </a:rPr>
                <a:t>private</a:t>
              </a:r>
              <a:r>
                <a:rPr lang="zh-CN" altLang="zh-CN">
                  <a:latin typeface="黑体" pitchFamily="49" charset="-122"/>
                  <a:ea typeface="黑体" pitchFamily="49" charset="-122"/>
                </a:rPr>
                <a:t>成员</a:t>
              </a:r>
              <a:endParaRPr lang="zh-CN" altLang="en-US">
                <a:latin typeface="黑体" pitchFamily="49" charset="-122"/>
                <a:ea typeface="黑体" pitchFamily="49" charset="-122"/>
              </a:endParaRPr>
            </a:p>
          </p:txBody>
        </p:sp>
      </p:grpSp>
      <p:grpSp>
        <p:nvGrpSpPr>
          <p:cNvPr id="6" name="组合 5"/>
          <p:cNvGrpSpPr>
            <a:grpSpLocks/>
          </p:cNvGrpSpPr>
          <p:nvPr/>
        </p:nvGrpSpPr>
        <p:grpSpPr bwMode="auto">
          <a:xfrm>
            <a:off x="6783388" y="3308350"/>
            <a:ext cx="1790700" cy="542925"/>
            <a:chOff x="6782964" y="3308350"/>
            <a:chExt cx="1791124" cy="542925"/>
          </a:xfrm>
        </p:grpSpPr>
        <p:sp>
          <p:nvSpPr>
            <p:cNvPr id="18" name="矩形 17"/>
            <p:cNvSpPr/>
            <p:nvPr/>
          </p:nvSpPr>
          <p:spPr bwMode="auto">
            <a:xfrm>
              <a:off x="6786140" y="3308350"/>
              <a:ext cx="1787948" cy="542925"/>
            </a:xfrm>
            <a:prstGeom prst="rect">
              <a:avLst/>
            </a:prstGeom>
            <a:solidFill>
              <a:schemeClr val="bg1">
                <a:lumMod val="75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5" name="矩形 24"/>
            <p:cNvSpPr/>
            <p:nvPr/>
          </p:nvSpPr>
          <p:spPr bwMode="auto">
            <a:xfrm>
              <a:off x="6782964" y="3308350"/>
              <a:ext cx="1787948" cy="542925"/>
            </a:xfrm>
            <a:prstGeom prst="rect">
              <a:avLst/>
            </a:prstGeom>
            <a:solidFill>
              <a:schemeClr val="accent4">
                <a:lumMod val="40000"/>
                <a:lumOff val="60000"/>
              </a:schemeClr>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9476" name="矩形 3"/>
            <p:cNvSpPr>
              <a:spLocks noChangeArrowheads="1"/>
            </p:cNvSpPr>
            <p:nvPr/>
          </p:nvSpPr>
          <p:spPr bwMode="auto">
            <a:xfrm>
              <a:off x="6938963" y="339566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不可访问成员</a:t>
              </a:r>
              <a:endParaRPr lang="zh-CN" altLang="en-US">
                <a:latin typeface="黑体" pitchFamily="49" charset="-122"/>
                <a:ea typeface="黑体" pitchFamily="49" charset="-122"/>
              </a:endParaRPr>
            </a:p>
          </p:txBody>
        </p:sp>
      </p:grpSp>
      <p:sp>
        <p:nvSpPr>
          <p:cNvPr id="15372" name="矩形 1"/>
          <p:cNvSpPr>
            <a:spLocks noChangeArrowheads="1"/>
          </p:cNvSpPr>
          <p:nvPr/>
        </p:nvSpPr>
        <p:spPr bwMode="auto">
          <a:xfrm>
            <a:off x="3984625" y="2782888"/>
            <a:ext cx="145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dirty="0">
                <a:solidFill>
                  <a:schemeClr val="accent4"/>
                </a:solidFill>
                <a:latin typeface="黑体" pitchFamily="49" charset="-122"/>
                <a:ea typeface="黑体" pitchFamily="49" charset="-122"/>
              </a:rPr>
              <a:t>基</a:t>
            </a:r>
            <a:r>
              <a:rPr lang="en-US" altLang="zh-CN" dirty="0">
                <a:solidFill>
                  <a:schemeClr val="accent4"/>
                </a:solidFill>
                <a:latin typeface="黑体" pitchFamily="49" charset="-122"/>
                <a:ea typeface="黑体" pitchFamily="49" charset="-122"/>
              </a:rPr>
              <a:t> </a:t>
            </a:r>
            <a:r>
              <a:rPr lang="zh-CN" altLang="zh-CN" dirty="0">
                <a:solidFill>
                  <a:schemeClr val="accent4"/>
                </a:solidFill>
                <a:latin typeface="黑体" pitchFamily="49" charset="-122"/>
                <a:ea typeface="黑体" pitchFamily="49" charset="-122"/>
              </a:rPr>
              <a:t>类</a:t>
            </a:r>
            <a:r>
              <a:rPr lang="en-US" altLang="zh-CN" dirty="0">
                <a:solidFill>
                  <a:schemeClr val="accent4"/>
                </a:solidFill>
                <a:latin typeface="黑体" pitchFamily="49" charset="-122"/>
                <a:ea typeface="黑体" pitchFamily="49" charset="-122"/>
              </a:rPr>
              <a:t> </a:t>
            </a:r>
            <a:r>
              <a:rPr lang="zh-CN" altLang="zh-CN" dirty="0">
                <a:solidFill>
                  <a:schemeClr val="accent4"/>
                </a:solidFill>
                <a:latin typeface="黑体" pitchFamily="49" charset="-122"/>
                <a:ea typeface="黑体" pitchFamily="49" charset="-122"/>
              </a:rPr>
              <a:t>成</a:t>
            </a:r>
            <a:r>
              <a:rPr lang="en-US" altLang="zh-CN" dirty="0">
                <a:solidFill>
                  <a:schemeClr val="accent4"/>
                </a:solidFill>
                <a:latin typeface="黑体" pitchFamily="49" charset="-122"/>
                <a:ea typeface="黑体" pitchFamily="49" charset="-122"/>
              </a:rPr>
              <a:t> </a:t>
            </a:r>
            <a:r>
              <a:rPr lang="zh-CN" altLang="zh-CN" dirty="0">
                <a:solidFill>
                  <a:schemeClr val="accent4"/>
                </a:solidFill>
                <a:latin typeface="黑体" pitchFamily="49" charset="-122"/>
                <a:ea typeface="黑体" pitchFamily="49" charset="-122"/>
              </a:rPr>
              <a:t>员</a:t>
            </a:r>
            <a:endParaRPr lang="zh-CN" altLang="en-US" dirty="0">
              <a:solidFill>
                <a:schemeClr val="accent4"/>
              </a:solidFill>
              <a:latin typeface="黑体" pitchFamily="49" charset="-122"/>
              <a:ea typeface="黑体" pitchFamily="49" charset="-122"/>
            </a:endParaRPr>
          </a:p>
        </p:txBody>
      </p:sp>
      <p:grpSp>
        <p:nvGrpSpPr>
          <p:cNvPr id="11" name="组合 10"/>
          <p:cNvGrpSpPr>
            <a:grpSpLocks/>
          </p:cNvGrpSpPr>
          <p:nvPr/>
        </p:nvGrpSpPr>
        <p:grpSpPr bwMode="auto">
          <a:xfrm>
            <a:off x="1320800" y="4051300"/>
            <a:ext cx="3227388" cy="2641600"/>
            <a:chOff x="177799" y="4013200"/>
            <a:chExt cx="3227387" cy="2641600"/>
          </a:xfrm>
        </p:grpSpPr>
        <p:sp>
          <p:nvSpPr>
            <p:cNvPr id="10" name="圆角矩形标注 9"/>
            <p:cNvSpPr/>
            <p:nvPr/>
          </p:nvSpPr>
          <p:spPr bwMode="auto">
            <a:xfrm rot="10800000">
              <a:off x="177799" y="4013200"/>
              <a:ext cx="3227387" cy="2641600"/>
            </a:xfrm>
            <a:prstGeom prst="wedgeRoundRectCallou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5377" name="矩形 3"/>
            <p:cNvSpPr>
              <a:spLocks noChangeArrowheads="1"/>
            </p:cNvSpPr>
            <p:nvPr/>
          </p:nvSpPr>
          <p:spPr bwMode="auto">
            <a:xfrm>
              <a:off x="296862" y="4211638"/>
              <a:ext cx="3063874"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altLang="zh-CN" sz="2000" dirty="0">
                  <a:solidFill>
                    <a:schemeClr val="accent4"/>
                  </a:solidFill>
                  <a:latin typeface="黑体" pitchFamily="49" charset="-122"/>
                  <a:ea typeface="黑体" pitchFamily="49" charset="-122"/>
                </a:rPr>
                <a:t>protected</a:t>
              </a:r>
              <a:r>
                <a:rPr lang="zh-CN" altLang="zh-CN" sz="2000" dirty="0">
                  <a:solidFill>
                    <a:schemeClr val="accent4"/>
                  </a:solidFill>
                  <a:latin typeface="黑体" pitchFamily="49" charset="-122"/>
                  <a:ea typeface="黑体" pitchFamily="49" charset="-122"/>
                </a:rPr>
                <a:t>成员</a:t>
              </a:r>
              <a:r>
                <a:rPr lang="zh-CN" altLang="zh-CN" sz="2000" dirty="0">
                  <a:latin typeface="黑体" pitchFamily="49" charset="-122"/>
                  <a:ea typeface="黑体" pitchFamily="49" charset="-122"/>
                </a:rPr>
                <a:t>主要出现在基类中，只为派生类开放权限。若类中成员声明具有</a:t>
              </a:r>
              <a:r>
                <a:rPr lang="en-US" altLang="zh-CN" sz="2000" dirty="0">
                  <a:latin typeface="黑体" pitchFamily="49" charset="-122"/>
                  <a:ea typeface="黑体" pitchFamily="49" charset="-122"/>
                </a:rPr>
                <a:t>protected</a:t>
              </a:r>
              <a:r>
                <a:rPr lang="zh-CN" altLang="zh-CN" sz="2000" dirty="0">
                  <a:latin typeface="黑体" pitchFamily="49" charset="-122"/>
                  <a:ea typeface="黑体" pitchFamily="49" charset="-122"/>
                </a:rPr>
                <a:t>访问权限，则该成员只可在本类和派生类中访问，其访问权限由派生类的继承方式决定。</a:t>
              </a:r>
              <a:endParaRPr lang="zh-CN" altLang="en-US" sz="2000" dirty="0">
                <a:latin typeface="黑体" pitchFamily="49" charset="-122"/>
                <a:ea typeface="黑体" pitchFamily="49" charset="-122"/>
              </a:endParaRPr>
            </a:p>
          </p:txBody>
        </p:sp>
      </p:grpSp>
      <p:sp>
        <p:nvSpPr>
          <p:cNvPr id="35" name="圆角矩形标注 34"/>
          <p:cNvSpPr/>
          <p:nvPr/>
        </p:nvSpPr>
        <p:spPr bwMode="auto">
          <a:xfrm rot="10800000">
            <a:off x="5619750" y="4071938"/>
            <a:ext cx="3227388" cy="2641600"/>
          </a:xfrm>
          <a:prstGeom prst="wedgeRoundRectCallou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5378" name="矩形 4"/>
          <p:cNvSpPr>
            <a:spLocks noChangeArrowheads="1"/>
          </p:cNvSpPr>
          <p:nvPr/>
        </p:nvSpPr>
        <p:spPr bwMode="auto">
          <a:xfrm>
            <a:off x="5748338" y="4246563"/>
            <a:ext cx="29845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000" dirty="0">
                <a:solidFill>
                  <a:schemeClr val="accent4"/>
                </a:solidFill>
                <a:latin typeface="黑体" pitchFamily="49" charset="-122"/>
                <a:ea typeface="黑体" pitchFamily="49" charset="-122"/>
              </a:rPr>
              <a:t>不可访问成员</a:t>
            </a:r>
            <a:r>
              <a:rPr lang="zh-CN" altLang="zh-CN" sz="2000" dirty="0">
                <a:latin typeface="黑体" pitchFamily="49" charset="-122"/>
                <a:ea typeface="黑体" pitchFamily="49" charset="-122"/>
              </a:rPr>
              <a:t>是指无论在类内还是在类外均不可访问的成员，它与私有成员的区别是，私有成员在类外不可访问，但是在类内可以访问。不可访问成员完全是由类的派生形成的。</a:t>
            </a:r>
            <a:endParaRPr lang="zh-CN" altLang="en-US" sz="2000"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372"/>
                                        </p:tgtEl>
                                        <p:attrNameLst>
                                          <p:attrName>style.visibility</p:attrName>
                                        </p:attrNameLst>
                                      </p:cBhvr>
                                      <p:to>
                                        <p:strVal val="visible"/>
                                      </p:to>
                                    </p:set>
                                    <p:animEffect transition="in" filter="fade">
                                      <p:cBhvr>
                                        <p:cTn id="12" dur="1000"/>
                                        <p:tgtEl>
                                          <p:spTgt spid="15372"/>
                                        </p:tgtEl>
                                      </p:cBhvr>
                                    </p:animEffect>
                                    <p:anim calcmode="lin" valueType="num">
                                      <p:cBhvr>
                                        <p:cTn id="13" dur="1000" fill="hold"/>
                                        <p:tgtEl>
                                          <p:spTgt spid="15372"/>
                                        </p:tgtEl>
                                        <p:attrNameLst>
                                          <p:attrName>ppt_x</p:attrName>
                                        </p:attrNameLst>
                                      </p:cBhvr>
                                      <p:tavLst>
                                        <p:tav tm="0">
                                          <p:val>
                                            <p:strVal val="#ppt_x"/>
                                          </p:val>
                                        </p:tav>
                                        <p:tav tm="100000">
                                          <p:val>
                                            <p:strVal val="#ppt_x"/>
                                          </p:val>
                                        </p:tav>
                                      </p:tavLst>
                                    </p:anim>
                                    <p:anim calcmode="lin" valueType="num">
                                      <p:cBhvr>
                                        <p:cTn id="14" dur="1000" fill="hold"/>
                                        <p:tgtEl>
                                          <p:spTgt spid="1537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378"/>
                                        </p:tgtEl>
                                        <p:attrNameLst>
                                          <p:attrName>style.visibility</p:attrName>
                                        </p:attrNameLst>
                                      </p:cBhvr>
                                      <p:to>
                                        <p:strVal val="visible"/>
                                      </p:to>
                                    </p:set>
                                    <p:animEffect transition="in" filter="wipe(up)">
                                      <p:cBhvr>
                                        <p:cTn id="47" dur="500"/>
                                        <p:tgtEl>
                                          <p:spTgt spid="1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372" grpId="0"/>
      <p:bldP spid="35" grpId="0" animBg="1"/>
      <p:bldP spid="153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0483" name="矩形 2"/>
          <p:cNvSpPr>
            <a:spLocks noChangeArrowheads="1"/>
          </p:cNvSpPr>
          <p:nvPr/>
        </p:nvSpPr>
        <p:spPr bwMode="auto">
          <a:xfrm>
            <a:off x="609600" y="1438275"/>
            <a:ext cx="570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公有继承方式</a:t>
            </a:r>
            <a:r>
              <a:rPr lang="en-US" altLang="zh-CN" sz="2000" b="1">
                <a:solidFill>
                  <a:schemeClr val="bg1"/>
                </a:solidFill>
                <a:latin typeface="黑体" pitchFamily="49" charset="-122"/>
                <a:ea typeface="黑体" pitchFamily="49" charset="-122"/>
              </a:rPr>
              <a:t>-public</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20484" name="Group 2"/>
          <p:cNvGrpSpPr>
            <a:grpSpLocks/>
          </p:cNvGrpSpPr>
          <p:nvPr/>
        </p:nvGrpSpPr>
        <p:grpSpPr bwMode="auto">
          <a:xfrm>
            <a:off x="5062538" y="119063"/>
            <a:ext cx="3916362" cy="725487"/>
            <a:chOff x="0" y="0"/>
            <a:chExt cx="6166" cy="1142"/>
          </a:xfrm>
        </p:grpSpPr>
        <p:pic>
          <p:nvPicPr>
            <p:cNvPr id="2051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048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20486"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nvGraphicFramePr>
        <p:xfrm>
          <a:off x="280988" y="2690813"/>
          <a:ext cx="8567739" cy="1363661"/>
        </p:xfrm>
        <a:graphic>
          <a:graphicData uri="http://schemas.openxmlformats.org/drawingml/2006/table">
            <a:tbl>
              <a:tblPr firstRow="1" firstCol="1" bandRow="1">
                <a:tableStyleId>{5C22544A-7EE6-4342-B048-85BDC9FD1C3A}</a:tableStyleId>
              </a:tblPr>
              <a:tblGrid>
                <a:gridCol w="2141311">
                  <a:extLst>
                    <a:ext uri="{9D8B030D-6E8A-4147-A177-3AD203B41FA5}">
                      <a16:colId xmlns:a16="http://schemas.microsoft.com/office/drawing/2014/main" val="20000"/>
                    </a:ext>
                  </a:extLst>
                </a:gridCol>
                <a:gridCol w="1418900">
                  <a:extLst>
                    <a:ext uri="{9D8B030D-6E8A-4147-A177-3AD203B41FA5}">
                      <a16:colId xmlns:a16="http://schemas.microsoft.com/office/drawing/2014/main" val="20001"/>
                    </a:ext>
                  </a:extLst>
                </a:gridCol>
                <a:gridCol w="1665547">
                  <a:extLst>
                    <a:ext uri="{9D8B030D-6E8A-4147-A177-3AD203B41FA5}">
                      <a16:colId xmlns:a16="http://schemas.microsoft.com/office/drawing/2014/main" val="20002"/>
                    </a:ext>
                  </a:extLst>
                </a:gridCol>
                <a:gridCol w="1622004">
                  <a:extLst>
                    <a:ext uri="{9D8B030D-6E8A-4147-A177-3AD203B41FA5}">
                      <a16:colId xmlns:a16="http://schemas.microsoft.com/office/drawing/2014/main" val="20003"/>
                    </a:ext>
                  </a:extLst>
                </a:gridCol>
                <a:gridCol w="1719977">
                  <a:extLst>
                    <a:ext uri="{9D8B030D-6E8A-4147-A177-3AD203B41FA5}">
                      <a16:colId xmlns:a16="http://schemas.microsoft.com/office/drawing/2014/main" val="20004"/>
                    </a:ext>
                  </a:extLst>
                </a:gridCol>
              </a:tblGrid>
              <a:tr h="445879">
                <a:tc rowSpan="2">
                  <a:txBody>
                    <a:bodyPr/>
                    <a:lstStyle/>
                    <a:p>
                      <a:pPr indent="266700" algn="ctr">
                        <a:lnSpc>
                          <a:spcPct val="200000"/>
                        </a:lnSpc>
                        <a:spcAft>
                          <a:spcPts val="0"/>
                        </a:spcAft>
                      </a:pPr>
                      <a:r>
                        <a:rPr lang="zh-CN" sz="1500" kern="100" dirty="0">
                          <a:effectLst/>
                        </a:rPr>
                        <a:t>公有继承</a:t>
                      </a:r>
                      <a:endParaRPr lang="zh-CN" sz="1500" dirty="0">
                        <a:effectLst/>
                        <a:latin typeface="Times New Roman"/>
                        <a:ea typeface="宋体"/>
                        <a:cs typeface="宋体"/>
                      </a:endParaRPr>
                    </a:p>
                  </a:txBody>
                  <a:tcPr marL="98278" marR="98278" marT="0" marB="0" anchor="ctr">
                    <a:solidFill>
                      <a:schemeClr val="accent4"/>
                    </a:solidFill>
                  </a:tcPr>
                </a:tc>
                <a:tc gridSpan="4">
                  <a:txBody>
                    <a:bodyPr/>
                    <a:lstStyle/>
                    <a:p>
                      <a:pPr indent="266700" algn="ctr">
                        <a:spcAft>
                          <a:spcPts val="0"/>
                        </a:spcAft>
                      </a:pPr>
                      <a:r>
                        <a:rPr lang="zh-CN" sz="1500" kern="100" dirty="0">
                          <a:effectLst/>
                        </a:rPr>
                        <a:t>基类成员</a:t>
                      </a:r>
                      <a:endParaRPr lang="zh-CN" sz="1500" dirty="0">
                        <a:effectLst/>
                        <a:latin typeface="Times New Roman"/>
                        <a:ea typeface="宋体"/>
                        <a:cs typeface="宋体"/>
                      </a:endParaRPr>
                    </a:p>
                  </a:txBody>
                  <a:tcPr marL="98278" marR="98278" marT="0" marB="0" anchor="ctr">
                    <a:solidFill>
                      <a:schemeClr val="accent4">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8891">
                <a:tc vMerge="1">
                  <a:txBody>
                    <a:bodyPr/>
                    <a:lstStyle/>
                    <a:p>
                      <a:endParaRPr lang="zh-CN" altLang="en-US"/>
                    </a:p>
                  </a:txBody>
                  <a:tcPr/>
                </a:tc>
                <a:tc>
                  <a:txBody>
                    <a:bodyPr/>
                    <a:lstStyle/>
                    <a:p>
                      <a:pPr indent="266700" algn="ctr">
                        <a:spcAft>
                          <a:spcPts val="0"/>
                        </a:spcAft>
                      </a:pPr>
                      <a:r>
                        <a:rPr lang="en-US" sz="1500" kern="100" dirty="0">
                          <a:effectLst/>
                        </a:rPr>
                        <a:t>public</a:t>
                      </a:r>
                      <a:r>
                        <a:rPr lang="zh-CN" sz="1500" kern="100" dirty="0">
                          <a:effectLst/>
                        </a:rPr>
                        <a:t>成员</a:t>
                      </a:r>
                      <a:endParaRPr lang="zh-CN" sz="1500" dirty="0">
                        <a:effectLst/>
                        <a:latin typeface="Times New Roman"/>
                        <a:ea typeface="宋体"/>
                        <a:cs typeface="宋体"/>
                      </a:endParaRPr>
                    </a:p>
                  </a:txBody>
                  <a:tcPr marL="98278" marR="98278" marT="0" marB="0" anchor="ctr">
                    <a:solidFill>
                      <a:schemeClr val="accent4">
                        <a:lumMod val="40000"/>
                        <a:lumOff val="60000"/>
                      </a:schemeClr>
                    </a:solidFill>
                  </a:tcPr>
                </a:tc>
                <a:tc>
                  <a:txBody>
                    <a:bodyPr/>
                    <a:lstStyle/>
                    <a:p>
                      <a:pPr indent="266700" algn="ctr">
                        <a:spcAft>
                          <a:spcPts val="0"/>
                        </a:spcAft>
                      </a:pPr>
                      <a:r>
                        <a:rPr lang="en-US" sz="1500" kern="100" dirty="0">
                          <a:effectLst/>
                        </a:rPr>
                        <a:t>protected</a:t>
                      </a:r>
                      <a:r>
                        <a:rPr lang="zh-CN" sz="1500" kern="100" dirty="0">
                          <a:effectLst/>
                        </a:rPr>
                        <a:t>成员</a:t>
                      </a:r>
                      <a:endParaRPr lang="zh-CN" sz="1500" dirty="0">
                        <a:effectLst/>
                        <a:latin typeface="Times New Roman"/>
                        <a:ea typeface="宋体"/>
                        <a:cs typeface="宋体"/>
                      </a:endParaRPr>
                    </a:p>
                  </a:txBody>
                  <a:tcPr marL="98278" marR="98278" marT="0" marB="0" anchor="ctr">
                    <a:solidFill>
                      <a:schemeClr val="accent4">
                        <a:lumMod val="40000"/>
                        <a:lumOff val="60000"/>
                      </a:schemeClr>
                    </a:solidFill>
                  </a:tcPr>
                </a:tc>
                <a:tc>
                  <a:txBody>
                    <a:bodyPr/>
                    <a:lstStyle/>
                    <a:p>
                      <a:pPr indent="266700" algn="ctr">
                        <a:spcAft>
                          <a:spcPts val="0"/>
                        </a:spcAft>
                      </a:pPr>
                      <a:r>
                        <a:rPr lang="en-US" sz="1500" kern="100" dirty="0">
                          <a:effectLst/>
                        </a:rPr>
                        <a:t>private</a:t>
                      </a:r>
                      <a:r>
                        <a:rPr lang="zh-CN" sz="1500" kern="100" dirty="0">
                          <a:effectLst/>
                        </a:rPr>
                        <a:t>成员</a:t>
                      </a:r>
                      <a:endParaRPr lang="zh-CN" sz="1500" dirty="0">
                        <a:effectLst/>
                        <a:latin typeface="Times New Roman"/>
                        <a:ea typeface="宋体"/>
                        <a:cs typeface="宋体"/>
                      </a:endParaRPr>
                    </a:p>
                  </a:txBody>
                  <a:tcPr marL="98278" marR="98278" marT="0" marB="0" anchor="ctr">
                    <a:solidFill>
                      <a:schemeClr val="accent4">
                        <a:lumMod val="40000"/>
                        <a:lumOff val="6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98278" marR="98278" marT="0" marB="0" anchor="ctr">
                    <a:solidFill>
                      <a:schemeClr val="accent4">
                        <a:lumMod val="40000"/>
                        <a:lumOff val="60000"/>
                      </a:schemeClr>
                    </a:solidFill>
                  </a:tcPr>
                </a:tc>
                <a:extLst>
                  <a:ext uri="{0D108BD9-81ED-4DB2-BD59-A6C34878D82A}">
                    <a16:rowId xmlns:a16="http://schemas.microsoft.com/office/drawing/2014/main" val="10001"/>
                  </a:ext>
                </a:extLst>
              </a:tr>
              <a:tr h="458891">
                <a:tc>
                  <a:txBody>
                    <a:bodyPr/>
                    <a:lstStyle/>
                    <a:p>
                      <a:pPr indent="266700" algn="ctr">
                        <a:spcAft>
                          <a:spcPts val="0"/>
                        </a:spcAft>
                      </a:pPr>
                      <a:r>
                        <a:rPr lang="zh-CN" sz="1500" kern="100" dirty="0">
                          <a:effectLst/>
                        </a:rPr>
                        <a:t>作为派生类成员</a:t>
                      </a:r>
                      <a:endParaRPr lang="zh-CN" sz="1500" dirty="0">
                        <a:effectLst/>
                        <a:latin typeface="Times New Roman"/>
                        <a:ea typeface="宋体"/>
                        <a:cs typeface="宋体"/>
                      </a:endParaRPr>
                    </a:p>
                  </a:txBody>
                  <a:tcPr marL="98278" marR="98278" marT="0" marB="0" anchor="ctr">
                    <a:solidFill>
                      <a:schemeClr val="accent4"/>
                    </a:solidFill>
                  </a:tcPr>
                </a:tc>
                <a:tc>
                  <a:txBody>
                    <a:bodyPr/>
                    <a:lstStyle/>
                    <a:p>
                      <a:pPr indent="266700" algn="ctr">
                        <a:spcAft>
                          <a:spcPts val="0"/>
                        </a:spcAft>
                      </a:pPr>
                      <a:r>
                        <a:rPr lang="en-US" sz="1500" kern="100" dirty="0">
                          <a:effectLst/>
                        </a:rPr>
                        <a:t>public</a:t>
                      </a:r>
                      <a:r>
                        <a:rPr lang="zh-CN" sz="1500" kern="100" dirty="0">
                          <a:effectLst/>
                        </a:rPr>
                        <a:t>成员</a:t>
                      </a:r>
                      <a:endParaRPr lang="zh-CN" sz="1500" dirty="0">
                        <a:effectLst/>
                        <a:latin typeface="Times New Roman"/>
                        <a:ea typeface="宋体"/>
                        <a:cs typeface="宋体"/>
                      </a:endParaRPr>
                    </a:p>
                  </a:txBody>
                  <a:tcPr marL="98278" marR="98278" marT="0" marB="0" anchor="ctr">
                    <a:solidFill>
                      <a:schemeClr val="accent4">
                        <a:lumMod val="20000"/>
                        <a:lumOff val="80000"/>
                      </a:schemeClr>
                    </a:solidFill>
                  </a:tcPr>
                </a:tc>
                <a:tc>
                  <a:txBody>
                    <a:bodyPr/>
                    <a:lstStyle/>
                    <a:p>
                      <a:pPr indent="266700" algn="ctr">
                        <a:spcAft>
                          <a:spcPts val="0"/>
                        </a:spcAft>
                      </a:pPr>
                      <a:r>
                        <a:rPr lang="en-US" sz="1500" kern="100" dirty="0">
                          <a:effectLst/>
                        </a:rPr>
                        <a:t>protected</a:t>
                      </a:r>
                      <a:r>
                        <a:rPr lang="zh-CN" sz="1500" kern="100" dirty="0">
                          <a:effectLst/>
                        </a:rPr>
                        <a:t>成员</a:t>
                      </a:r>
                      <a:endParaRPr lang="zh-CN" sz="1500" dirty="0">
                        <a:effectLst/>
                        <a:latin typeface="Times New Roman"/>
                        <a:ea typeface="宋体"/>
                        <a:cs typeface="宋体"/>
                      </a:endParaRPr>
                    </a:p>
                  </a:txBody>
                  <a:tcPr marL="98278" marR="98278" marT="0" marB="0" anchor="ctr">
                    <a:solidFill>
                      <a:schemeClr val="accent4">
                        <a:lumMod val="20000"/>
                        <a:lumOff val="8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98278" marR="98278" marT="0" marB="0" anchor="ctr">
                    <a:solidFill>
                      <a:schemeClr val="accent4">
                        <a:lumMod val="20000"/>
                        <a:lumOff val="8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98278" marR="98278" marT="0" marB="0" anchor="c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grpSp>
        <p:nvGrpSpPr>
          <p:cNvPr id="2" name="组合 1"/>
          <p:cNvGrpSpPr>
            <a:grpSpLocks/>
          </p:cNvGrpSpPr>
          <p:nvPr/>
        </p:nvGrpSpPr>
        <p:grpSpPr bwMode="auto">
          <a:xfrm>
            <a:off x="314325" y="4821238"/>
            <a:ext cx="8534400" cy="730250"/>
            <a:chOff x="314325" y="4821238"/>
            <a:chExt cx="8534400" cy="730250"/>
          </a:xfrm>
        </p:grpSpPr>
        <p:sp>
          <p:nvSpPr>
            <p:cNvPr id="30" name="剪去对角的矩形 3"/>
            <p:cNvSpPr>
              <a:spLocks/>
            </p:cNvSpPr>
            <p:nvPr/>
          </p:nvSpPr>
          <p:spPr bwMode="auto">
            <a:xfrm>
              <a:off x="342900" y="49911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20515" name="矩形 1"/>
            <p:cNvSpPr>
              <a:spLocks noChangeArrowheads="1"/>
            </p:cNvSpPr>
            <p:nvPr/>
          </p:nvSpPr>
          <p:spPr bwMode="auto">
            <a:xfrm>
              <a:off x="2136775" y="4945063"/>
              <a:ext cx="3717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20516" name="直线连接符 9"/>
            <p:cNvCxnSpPr>
              <a:cxnSpLocks noChangeShapeType="1"/>
            </p:cNvCxnSpPr>
            <p:nvPr/>
          </p:nvCxnSpPr>
          <p:spPr bwMode="auto">
            <a:xfrm>
              <a:off x="314325" y="4821238"/>
              <a:ext cx="853440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517"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045075"/>
              <a:ext cx="2752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3" name="矩形 3"/>
          <p:cNvSpPr>
            <a:spLocks noChangeArrowheads="1"/>
          </p:cNvSpPr>
          <p:nvPr/>
        </p:nvSpPr>
        <p:spPr bwMode="auto">
          <a:xfrm>
            <a:off x="2547938" y="4117975"/>
            <a:ext cx="4505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表</a:t>
            </a:r>
            <a:r>
              <a:rPr lang="en-US" altLang="zh-CN"/>
              <a:t>3-1 </a:t>
            </a:r>
            <a:r>
              <a:rPr lang="zh-CN" altLang="en-US"/>
              <a:t>公有继承对基类成员的访问属性控制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3-1-2-公有继承-图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2247900"/>
            <a:ext cx="785495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1508" name="矩形 2"/>
          <p:cNvSpPr>
            <a:spLocks noChangeArrowheads="1"/>
          </p:cNvSpPr>
          <p:nvPr/>
        </p:nvSpPr>
        <p:spPr bwMode="auto">
          <a:xfrm>
            <a:off x="609600" y="1438275"/>
            <a:ext cx="570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公有继承方式</a:t>
            </a:r>
            <a:r>
              <a:rPr lang="en-US" altLang="zh-CN" sz="2000" b="1">
                <a:solidFill>
                  <a:schemeClr val="bg1"/>
                </a:solidFill>
                <a:latin typeface="黑体" pitchFamily="49" charset="-122"/>
                <a:ea typeface="黑体" pitchFamily="49" charset="-122"/>
              </a:rPr>
              <a:t>-public</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21509" name="Group 2"/>
          <p:cNvGrpSpPr>
            <a:grpSpLocks/>
          </p:cNvGrpSpPr>
          <p:nvPr/>
        </p:nvGrpSpPr>
        <p:grpSpPr bwMode="auto">
          <a:xfrm>
            <a:off x="5062538" y="119063"/>
            <a:ext cx="3916362" cy="725487"/>
            <a:chOff x="0" y="0"/>
            <a:chExt cx="6166" cy="1142"/>
          </a:xfrm>
        </p:grpSpPr>
        <p:pic>
          <p:nvPicPr>
            <p:cNvPr id="21513"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151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21511" name="Picture 17" descr="C:\Users\admin\Desktop\8879-120309193530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矩形 1"/>
          <p:cNvSpPr>
            <a:spLocks noChangeArrowheads="1"/>
          </p:cNvSpPr>
          <p:nvPr/>
        </p:nvSpPr>
        <p:spPr bwMode="auto">
          <a:xfrm>
            <a:off x="2273300" y="6178550"/>
            <a:ext cx="4416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图</a:t>
            </a:r>
            <a:r>
              <a:rPr lang="en-US" altLang="zh-CN"/>
              <a:t>3-7 </a:t>
            </a:r>
            <a:r>
              <a:rPr lang="zh-CN" altLang="en-US"/>
              <a:t>派生类</a:t>
            </a:r>
            <a:r>
              <a:rPr lang="en-US" altLang="zh-CN"/>
              <a:t>Cat</a:t>
            </a:r>
            <a:r>
              <a:rPr lang="zh-CN" altLang="en-US"/>
              <a:t>与基类</a:t>
            </a:r>
            <a:r>
              <a:rPr lang="en-US" altLang="zh-CN"/>
              <a:t>Animal</a:t>
            </a:r>
            <a:r>
              <a:rPr lang="zh-CN" altLang="en-US"/>
              <a:t>的继承关系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a:grpSpLocks/>
          </p:cNvGrpSpPr>
          <p:nvPr/>
        </p:nvGrpSpPr>
        <p:grpSpPr bwMode="auto">
          <a:xfrm>
            <a:off x="1787525" y="1752600"/>
            <a:ext cx="5427663" cy="3754438"/>
            <a:chOff x="1902144" y="1882114"/>
            <a:chExt cx="5427406" cy="3754179"/>
          </a:xfrm>
        </p:grpSpPr>
        <p:sp>
          <p:nvSpPr>
            <p:cNvPr id="81" name="弧形 80"/>
            <p:cNvSpPr/>
            <p:nvPr/>
          </p:nvSpPr>
          <p:spPr bwMode="auto">
            <a:xfrm rot="5400000">
              <a:off x="3976923" y="3085342"/>
              <a:ext cx="1314359" cy="131438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82" name="弧形 81"/>
            <p:cNvSpPr/>
            <p:nvPr/>
          </p:nvSpPr>
          <p:spPr bwMode="auto">
            <a:xfrm>
              <a:off x="4092790" y="3202823"/>
              <a:ext cx="1082624" cy="1085775"/>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83" name="弧形 82"/>
            <p:cNvSpPr/>
            <p:nvPr/>
          </p:nvSpPr>
          <p:spPr bwMode="auto">
            <a:xfrm rot="16200000">
              <a:off x="4172172" y="3347266"/>
              <a:ext cx="900050" cy="823874"/>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graphicFrame>
          <p:nvGraphicFramePr>
            <p:cNvPr id="4146" name="图表 2"/>
            <p:cNvGraphicFramePr>
              <a:graphicFrameLocks/>
            </p:cNvGraphicFramePr>
            <p:nvPr/>
          </p:nvGraphicFramePr>
          <p:xfrm>
            <a:off x="1851346" y="1831317"/>
            <a:ext cx="5529002" cy="3855774"/>
          </p:xfrm>
          <a:graphic>
            <a:graphicData uri="http://schemas.openxmlformats.org/presentationml/2006/ole">
              <mc:AlternateContent xmlns:mc="http://schemas.openxmlformats.org/markup-compatibility/2006">
                <mc:Choice xmlns:v="urn:schemas-microsoft-com:vml" Requires="v">
                  <p:oleObj spid="_x0000_s4154" r:id="rId3" imgW="5529551" imgH="3859102" progId="Excel.Chart.8">
                    <p:embed/>
                  </p:oleObj>
                </mc:Choice>
                <mc:Fallback>
                  <p:oleObj r:id="rId3" imgW="5529551" imgH="3859102" progId="Excel.Chart.8">
                    <p:embed/>
                    <p:pic>
                      <p:nvPicPr>
                        <p:cNvPr id="0" name="图表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346" y="1831317"/>
                          <a:ext cx="5529002" cy="385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 name="TextBox 84"/>
            <p:cNvSpPr txBox="1"/>
            <p:nvPr/>
          </p:nvSpPr>
          <p:spPr>
            <a:xfrm rot="2407849" flipH="1">
              <a:off x="4932539" y="2678984"/>
              <a:ext cx="1041351" cy="3682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40" name="TextBox 39"/>
            <p:cNvSpPr txBox="1"/>
            <p:nvPr/>
          </p:nvSpPr>
          <p:spPr>
            <a:xfrm rot="153331" flipH="1">
              <a:off x="4248358" y="4842598"/>
              <a:ext cx="792125" cy="3682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41" name="TextBox 40"/>
            <p:cNvSpPr txBox="1"/>
            <p:nvPr/>
          </p:nvSpPr>
          <p:spPr>
            <a:xfrm rot="19486538" flipH="1">
              <a:off x="3548304" y="2529769"/>
              <a:ext cx="792124" cy="3682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42" name="TextBox 41"/>
            <p:cNvSpPr txBox="1"/>
            <p:nvPr/>
          </p:nvSpPr>
          <p:spPr>
            <a:xfrm rot="14898011" flipH="1">
              <a:off x="3030017" y="3916352"/>
              <a:ext cx="792108" cy="368283"/>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43" name="TextBox 42"/>
            <p:cNvSpPr txBox="1"/>
            <p:nvPr/>
          </p:nvSpPr>
          <p:spPr>
            <a:xfrm rot="6759712" flipH="1">
              <a:off x="5350833" y="3975085"/>
              <a:ext cx="792107" cy="368283"/>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2048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3600" b="1">
                <a:solidFill>
                  <a:srgbClr val="FFFF00"/>
                </a:solidFill>
                <a:latin typeface="微软雅黑" pitchFamily="34" charset="-122"/>
                <a:ea typeface="微软雅黑" pitchFamily="34" charset="-122"/>
                <a:sym typeface="宋体" charset="-122"/>
              </a:rPr>
              <a:t>✎ 学习目标</a:t>
            </a:r>
          </a:p>
        </p:txBody>
      </p:sp>
      <p:grpSp>
        <p:nvGrpSpPr>
          <p:cNvPr id="4100" name="Group 3"/>
          <p:cNvGrpSpPr>
            <a:grpSpLocks/>
          </p:cNvGrpSpPr>
          <p:nvPr/>
        </p:nvGrpSpPr>
        <p:grpSpPr bwMode="auto">
          <a:xfrm>
            <a:off x="5062538" y="119063"/>
            <a:ext cx="3916362" cy="725487"/>
            <a:chOff x="0" y="0"/>
            <a:chExt cx="6166" cy="1142"/>
          </a:xfrm>
        </p:grpSpPr>
        <p:pic>
          <p:nvPicPr>
            <p:cNvPr id="4141"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4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48" name="组合 18"/>
          <p:cNvGrpSpPr>
            <a:grpSpLocks/>
          </p:cNvGrpSpPr>
          <p:nvPr/>
        </p:nvGrpSpPr>
        <p:grpSpPr bwMode="auto">
          <a:xfrm>
            <a:off x="463550" y="1154113"/>
            <a:ext cx="3135313" cy="1087437"/>
            <a:chOff x="660455" y="2410776"/>
            <a:chExt cx="3133074" cy="1087157"/>
          </a:xfrm>
        </p:grpSpPr>
        <p:sp>
          <p:nvSpPr>
            <p:cNvPr id="3126" name="矩形 5"/>
            <p:cNvSpPr>
              <a:spLocks noChangeArrowheads="1"/>
            </p:cNvSpPr>
            <p:nvPr/>
          </p:nvSpPr>
          <p:spPr bwMode="auto">
            <a:xfrm>
              <a:off x="1191888" y="2410776"/>
              <a:ext cx="2601641" cy="101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eaLnBrk="1" hangingPunct="1">
                <a:lnSpc>
                  <a:spcPts val="3600"/>
                </a:lnSpc>
                <a:defRPr/>
              </a:pPr>
              <a:r>
                <a:rPr lang="zh-CN" altLang="en-US" b="1" dirty="0">
                  <a:latin typeface="微软雅黑" pitchFamily="34" charset="-122"/>
                  <a:ea typeface="微软雅黑" pitchFamily="34" charset="-122"/>
                </a:rPr>
                <a:t>掌握以</a:t>
              </a:r>
              <a:r>
                <a:rPr lang="zh-CN" altLang="en-US" b="1" dirty="0">
                  <a:solidFill>
                    <a:schemeClr val="accent4"/>
                  </a:solidFill>
                  <a:latin typeface="微软雅黑" pitchFamily="34" charset="-122"/>
                  <a:ea typeface="微软雅黑" pitchFamily="34" charset="-122"/>
                </a:rPr>
                <a:t>继承</a:t>
              </a:r>
              <a:r>
                <a:rPr lang="zh-CN" altLang="en-US" b="1" dirty="0">
                  <a:latin typeface="微软雅黑" pitchFamily="34" charset="-122"/>
                  <a:ea typeface="微软雅黑" pitchFamily="34" charset="-122"/>
                </a:rPr>
                <a:t>方式定义</a:t>
              </a:r>
              <a:endParaRPr lang="en-US" altLang="zh-CN" b="1" dirty="0">
                <a:latin typeface="微软雅黑" pitchFamily="34" charset="-122"/>
                <a:ea typeface="微软雅黑" pitchFamily="34" charset="-122"/>
              </a:endParaRPr>
            </a:p>
            <a:p>
              <a:pPr indent="-457200" eaLnBrk="1" hangingPunct="1">
                <a:lnSpc>
                  <a:spcPts val="3600"/>
                </a:lnSpc>
                <a:defRPr/>
              </a:pPr>
              <a:r>
                <a:rPr lang="zh-CN" altLang="en-US" b="1" dirty="0">
                  <a:solidFill>
                    <a:schemeClr val="accent4"/>
                  </a:solidFill>
                  <a:latin typeface="微软雅黑" pitchFamily="34" charset="-122"/>
                  <a:ea typeface="微软雅黑" pitchFamily="34" charset="-122"/>
                </a:rPr>
                <a:t>新类</a:t>
              </a:r>
              <a:r>
                <a:rPr lang="zh-CN" altLang="en-US" b="1" dirty="0">
                  <a:latin typeface="微软雅黑" pitchFamily="34" charset="-122"/>
                  <a:ea typeface="微软雅黑" pitchFamily="34" charset="-122"/>
                </a:rPr>
                <a:t>及</a:t>
              </a:r>
              <a:r>
                <a:rPr lang="zh-CN" altLang="en-US" b="1" dirty="0">
                  <a:solidFill>
                    <a:schemeClr val="accent4"/>
                  </a:solidFill>
                  <a:latin typeface="微软雅黑" pitchFamily="34" charset="-122"/>
                  <a:ea typeface="微软雅黑" pitchFamily="34" charset="-122"/>
                </a:rPr>
                <a:t>创建对象</a:t>
              </a:r>
              <a:r>
                <a:rPr lang="zh-CN" altLang="en-US" b="1" dirty="0">
                  <a:latin typeface="微软雅黑" pitchFamily="34" charset="-122"/>
                  <a:ea typeface="微软雅黑" pitchFamily="34" charset="-122"/>
                </a:rPr>
                <a:t>的方法</a:t>
              </a:r>
              <a:endParaRPr lang="en-US" altLang="zh-CN" b="1" dirty="0">
                <a:solidFill>
                  <a:srgbClr val="00B0F0"/>
                </a:solidFill>
                <a:latin typeface="微软雅黑" pitchFamily="34" charset="-122"/>
                <a:ea typeface="微软雅黑" pitchFamily="34" charset="-122"/>
              </a:endParaRPr>
            </a:p>
          </p:txBody>
        </p:sp>
        <p:grpSp>
          <p:nvGrpSpPr>
            <p:cNvPr id="4135" name="组合 16"/>
            <p:cNvGrpSpPr>
              <a:grpSpLocks/>
            </p:cNvGrpSpPr>
            <p:nvPr/>
          </p:nvGrpSpPr>
          <p:grpSpPr bwMode="auto">
            <a:xfrm>
              <a:off x="860198" y="2845720"/>
              <a:ext cx="2673789" cy="652213"/>
              <a:chOff x="860198" y="2352244"/>
              <a:chExt cx="2673789" cy="652213"/>
            </a:xfrm>
          </p:grpSpPr>
          <p:cxnSp>
            <p:nvCxnSpPr>
              <p:cNvPr id="4139"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0" name="直接连接符 10"/>
              <p:cNvCxnSpPr>
                <a:cxnSpLocks noChangeShapeType="1"/>
              </p:cNvCxnSpPr>
              <p:nvPr/>
            </p:nvCxnSpPr>
            <p:spPr bwMode="auto">
              <a:xfrm>
                <a:off x="1222939" y="3004457"/>
                <a:ext cx="2311048"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36" name="组合 15"/>
            <p:cNvGrpSpPr>
              <a:grpSpLocks/>
            </p:cNvGrpSpPr>
            <p:nvPr/>
          </p:nvGrpSpPr>
          <p:grpSpPr bwMode="auto">
            <a:xfrm>
              <a:off x="660455" y="2549881"/>
              <a:ext cx="474424" cy="522280"/>
              <a:chOff x="1345113" y="3723287"/>
              <a:chExt cx="474424" cy="522280"/>
            </a:xfrm>
          </p:grpSpPr>
          <p:sp>
            <p:nvSpPr>
              <p:cNvPr id="52" name="椭圆 51"/>
              <p:cNvSpPr/>
              <p:nvPr/>
            </p:nvSpPr>
            <p:spPr bwMode="auto">
              <a:xfrm>
                <a:off x="1345113" y="3752413"/>
                <a:ext cx="474324" cy="47453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53" name="TextBox 52"/>
              <p:cNvSpPr txBox="1"/>
              <p:nvPr/>
            </p:nvSpPr>
            <p:spPr>
              <a:xfrm>
                <a:off x="1400636" y="3723846"/>
                <a:ext cx="334723" cy="52215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64" name="组合 63"/>
          <p:cNvGrpSpPr>
            <a:grpSpLocks/>
          </p:cNvGrpSpPr>
          <p:nvPr/>
        </p:nvGrpSpPr>
        <p:grpSpPr bwMode="auto">
          <a:xfrm>
            <a:off x="5699125" y="1358900"/>
            <a:ext cx="3451225" cy="846138"/>
            <a:chOff x="5632767" y="2367724"/>
            <a:chExt cx="3451244" cy="844687"/>
          </a:xfrm>
        </p:grpSpPr>
        <p:grpSp>
          <p:nvGrpSpPr>
            <p:cNvPr id="4127" name="组合 32"/>
            <p:cNvGrpSpPr>
              <a:grpSpLocks/>
            </p:cNvGrpSpPr>
            <p:nvPr/>
          </p:nvGrpSpPr>
          <p:grpSpPr bwMode="auto">
            <a:xfrm flipH="1">
              <a:off x="5632767" y="2557463"/>
              <a:ext cx="2798446" cy="654948"/>
              <a:chOff x="860198" y="2352244"/>
              <a:chExt cx="2798729" cy="654698"/>
            </a:xfrm>
          </p:grpSpPr>
          <p:cxnSp>
            <p:nvCxnSpPr>
              <p:cNvPr id="4132" name="直接连接符 33"/>
              <p:cNvCxnSpPr>
                <a:cxnSpLocks noChangeShapeType="1"/>
              </p:cNvCxnSpPr>
              <p:nvPr/>
            </p:nvCxnSpPr>
            <p:spPr bwMode="auto">
              <a:xfrm>
                <a:off x="860198" y="2352244"/>
                <a:ext cx="372268" cy="652212"/>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3" name="直接连接符 34"/>
              <p:cNvCxnSpPr>
                <a:cxnSpLocks noChangeShapeType="1"/>
              </p:cNvCxnSpPr>
              <p:nvPr/>
            </p:nvCxnSpPr>
            <p:spPr bwMode="auto">
              <a:xfrm flipV="1">
                <a:off x="1232466" y="3004457"/>
                <a:ext cx="2426461" cy="2485"/>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28" name="组合 35"/>
            <p:cNvGrpSpPr>
              <a:grpSpLocks/>
            </p:cNvGrpSpPr>
            <p:nvPr/>
          </p:nvGrpSpPr>
          <p:grpSpPr bwMode="auto">
            <a:xfrm>
              <a:off x="8123712" y="2367724"/>
              <a:ext cx="473075" cy="523264"/>
              <a:chOff x="1132643" y="3788173"/>
              <a:chExt cx="474415" cy="523719"/>
            </a:xfrm>
          </p:grpSpPr>
          <p:sp>
            <p:nvSpPr>
              <p:cNvPr id="68" name="椭圆 67"/>
              <p:cNvSpPr/>
              <p:nvPr/>
            </p:nvSpPr>
            <p:spPr bwMode="auto">
              <a:xfrm>
                <a:off x="1132500" y="3816724"/>
                <a:ext cx="474418" cy="47584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69" name="TextBox 68"/>
              <p:cNvSpPr txBox="1"/>
              <p:nvPr/>
            </p:nvSpPr>
            <p:spPr>
              <a:xfrm>
                <a:off x="1194587" y="3788173"/>
                <a:ext cx="335914" cy="52343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2</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121" name="矩形 46"/>
            <p:cNvSpPr>
              <a:spLocks noChangeArrowheads="1"/>
            </p:cNvSpPr>
            <p:nvPr/>
          </p:nvSpPr>
          <p:spPr bwMode="auto">
            <a:xfrm>
              <a:off x="5659755" y="2588009"/>
              <a:ext cx="3424256" cy="49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defRPr/>
              </a:pPr>
              <a:r>
                <a:rPr lang="zh-CN" altLang="en-US" b="1" dirty="0">
                  <a:latin typeface="微软雅黑" pitchFamily="34" charset="-122"/>
                  <a:ea typeface="微软雅黑" pitchFamily="34" charset="-122"/>
                </a:rPr>
                <a:t>掌握</a:t>
              </a:r>
              <a:r>
                <a:rPr lang="zh-CN" altLang="en-US" b="1" dirty="0">
                  <a:solidFill>
                    <a:schemeClr val="accent4"/>
                  </a:solidFill>
                  <a:latin typeface="微软雅黑" pitchFamily="34" charset="-122"/>
                  <a:ea typeface="微软雅黑" pitchFamily="34" charset="-122"/>
                </a:rPr>
                <a:t>多重继承</a:t>
              </a:r>
              <a:r>
                <a:rPr lang="zh-CN" altLang="en-US" b="1" dirty="0">
                  <a:latin typeface="微软雅黑" pitchFamily="34" charset="-122"/>
                  <a:ea typeface="微软雅黑" pitchFamily="34" charset="-122"/>
                </a:rPr>
                <a:t>及</a:t>
              </a:r>
              <a:r>
                <a:rPr lang="zh-CN" altLang="en-US" b="1" dirty="0">
                  <a:solidFill>
                    <a:schemeClr val="accent4"/>
                  </a:solidFill>
                  <a:latin typeface="微软雅黑" pitchFamily="34" charset="-122"/>
                  <a:ea typeface="微软雅黑" pitchFamily="34" charset="-122"/>
                </a:rPr>
                <a:t>虚基类</a:t>
              </a:r>
              <a:endParaRPr lang="zh-CN" altLang="zh-CN" b="1" dirty="0">
                <a:solidFill>
                  <a:schemeClr val="accent4"/>
                </a:solidFill>
                <a:latin typeface="微软雅黑" pitchFamily="34" charset="-122"/>
                <a:ea typeface="微软雅黑" pitchFamily="34" charset="-122"/>
              </a:endParaRPr>
            </a:p>
          </p:txBody>
        </p:sp>
      </p:grpSp>
      <p:grpSp>
        <p:nvGrpSpPr>
          <p:cNvPr id="72" name="组合 71"/>
          <p:cNvGrpSpPr>
            <a:grpSpLocks/>
          </p:cNvGrpSpPr>
          <p:nvPr/>
        </p:nvGrpSpPr>
        <p:grpSpPr bwMode="auto">
          <a:xfrm>
            <a:off x="2581275" y="5422900"/>
            <a:ext cx="4002088" cy="1104900"/>
            <a:chOff x="4695792" y="4225925"/>
            <a:chExt cx="4000533" cy="1104900"/>
          </a:xfrm>
        </p:grpSpPr>
        <p:sp>
          <p:nvSpPr>
            <p:cNvPr id="4120" name="矩形 51"/>
            <p:cNvSpPr>
              <a:spLocks noChangeArrowheads="1"/>
            </p:cNvSpPr>
            <p:nvPr/>
          </p:nvSpPr>
          <p:spPr bwMode="auto">
            <a:xfrm>
              <a:off x="4695792" y="4286958"/>
              <a:ext cx="3368600" cy="49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ts val="3600"/>
                </a:lnSpc>
                <a:buFont typeface="Calibri" pitchFamily="34" charset="0"/>
                <a:buNone/>
              </a:pPr>
              <a:r>
                <a:rPr lang="zh-CN" altLang="en-US" b="1">
                  <a:latin typeface="微软雅黑" pitchFamily="34" charset="-122"/>
                  <a:ea typeface="微软雅黑" pitchFamily="34" charset="-122"/>
                  <a:sym typeface="宋体" charset="-122"/>
                </a:rPr>
                <a:t>掌握</a:t>
              </a:r>
              <a:r>
                <a:rPr lang="zh-CN" altLang="en-US" b="1">
                  <a:solidFill>
                    <a:srgbClr val="00B0F0"/>
                  </a:solidFill>
                  <a:latin typeface="微软雅黑" pitchFamily="34" charset="-122"/>
                  <a:ea typeface="微软雅黑" pitchFamily="34" charset="-122"/>
                  <a:sym typeface="宋体" charset="-122"/>
                </a:rPr>
                <a:t>虚函数</a:t>
              </a:r>
              <a:r>
                <a:rPr lang="zh-CN" altLang="en-US" b="1">
                  <a:latin typeface="微软雅黑" pitchFamily="34" charset="-122"/>
                  <a:ea typeface="微软雅黑" pitchFamily="34" charset="-122"/>
                  <a:sym typeface="宋体" charset="-122"/>
                </a:rPr>
                <a:t>实现</a:t>
              </a:r>
              <a:r>
                <a:rPr lang="zh-CN" altLang="en-US" b="1">
                  <a:solidFill>
                    <a:srgbClr val="00B0F0"/>
                  </a:solidFill>
                  <a:latin typeface="微软雅黑" pitchFamily="34" charset="-122"/>
                  <a:ea typeface="微软雅黑" pitchFamily="34" charset="-122"/>
                  <a:sym typeface="宋体" charset="-122"/>
                </a:rPr>
                <a:t>多态</a:t>
              </a:r>
              <a:r>
                <a:rPr lang="zh-CN" altLang="en-US" b="1">
                  <a:latin typeface="微软雅黑" pitchFamily="34" charset="-122"/>
                  <a:ea typeface="微软雅黑" pitchFamily="34" charset="-122"/>
                  <a:sym typeface="宋体" charset="-122"/>
                </a:rPr>
                <a:t>的方法</a:t>
              </a:r>
              <a:endParaRPr lang="en-US" altLang="zh-CN" b="1">
                <a:latin typeface="微软雅黑" pitchFamily="34" charset="-122"/>
                <a:ea typeface="微软雅黑" pitchFamily="34" charset="-122"/>
                <a:sym typeface="宋体" charset="-122"/>
              </a:endParaRPr>
            </a:p>
          </p:txBody>
        </p:sp>
        <p:grpSp>
          <p:nvGrpSpPr>
            <p:cNvPr id="4121" name="组合 38"/>
            <p:cNvGrpSpPr>
              <a:grpSpLocks/>
            </p:cNvGrpSpPr>
            <p:nvPr/>
          </p:nvGrpSpPr>
          <p:grpSpPr bwMode="auto">
            <a:xfrm rot="10800000">
              <a:off x="4989138" y="4225925"/>
              <a:ext cx="3442075" cy="652463"/>
              <a:chOff x="860198" y="2352244"/>
              <a:chExt cx="3442432" cy="652213"/>
            </a:xfrm>
          </p:grpSpPr>
          <p:cxnSp>
            <p:nvCxnSpPr>
              <p:cNvPr id="4125" name="直接连接符 39"/>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6" name="直接连接符 40"/>
              <p:cNvCxnSpPr>
                <a:cxnSpLocks noChangeShapeType="1"/>
              </p:cNvCxnSpPr>
              <p:nvPr/>
            </p:nvCxnSpPr>
            <p:spPr bwMode="auto">
              <a:xfrm rot="10800000" flipH="1">
                <a:off x="1222939" y="2992727"/>
                <a:ext cx="3079691" cy="1173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22" name="组合 41"/>
            <p:cNvGrpSpPr>
              <a:grpSpLocks/>
            </p:cNvGrpSpPr>
            <p:nvPr/>
          </p:nvGrpSpPr>
          <p:grpSpPr bwMode="auto">
            <a:xfrm flipH="1">
              <a:off x="8223250" y="4806950"/>
              <a:ext cx="473075" cy="523875"/>
              <a:chOff x="1232465" y="3533629"/>
              <a:chExt cx="474415" cy="523220"/>
            </a:xfrm>
          </p:grpSpPr>
          <p:sp>
            <p:nvSpPr>
              <p:cNvPr id="76" name="椭圆 75"/>
              <p:cNvSpPr/>
              <p:nvPr/>
            </p:nvSpPr>
            <p:spPr bwMode="auto">
              <a:xfrm>
                <a:off x="1232465" y="3558997"/>
                <a:ext cx="474231" cy="47407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77" name="TextBox 76"/>
              <p:cNvSpPr txBox="1"/>
              <p:nvPr/>
            </p:nvSpPr>
            <p:spPr>
              <a:xfrm>
                <a:off x="1305668" y="3533629"/>
                <a:ext cx="335781"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4</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57" name="组合 56"/>
          <p:cNvGrpSpPr>
            <a:grpSpLocks/>
          </p:cNvGrpSpPr>
          <p:nvPr/>
        </p:nvGrpSpPr>
        <p:grpSpPr bwMode="auto">
          <a:xfrm>
            <a:off x="4570413" y="3384550"/>
            <a:ext cx="3979862" cy="842963"/>
            <a:chOff x="4616330" y="2367724"/>
            <a:chExt cx="3980457" cy="842201"/>
          </a:xfrm>
        </p:grpSpPr>
        <p:grpSp>
          <p:nvGrpSpPr>
            <p:cNvPr id="4113" name="组合 32"/>
            <p:cNvGrpSpPr>
              <a:grpSpLocks/>
            </p:cNvGrpSpPr>
            <p:nvPr/>
          </p:nvGrpSpPr>
          <p:grpSpPr bwMode="auto">
            <a:xfrm flipH="1">
              <a:off x="6328635" y="2557463"/>
              <a:ext cx="2102578" cy="652462"/>
              <a:chOff x="860198" y="2352244"/>
              <a:chExt cx="2102796" cy="652213"/>
            </a:xfrm>
          </p:grpSpPr>
          <p:cxnSp>
            <p:nvCxnSpPr>
              <p:cNvPr id="4118" name="直接连接符 33"/>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9" name="直接连接符 34"/>
              <p:cNvCxnSpPr>
                <a:cxnSpLocks noChangeShapeType="1"/>
              </p:cNvCxnSpPr>
              <p:nvPr/>
            </p:nvCxnSpPr>
            <p:spPr bwMode="auto">
              <a:xfrm>
                <a:off x="1222937" y="3004457"/>
                <a:ext cx="174005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14" name="组合 35"/>
            <p:cNvGrpSpPr>
              <a:grpSpLocks/>
            </p:cNvGrpSpPr>
            <p:nvPr/>
          </p:nvGrpSpPr>
          <p:grpSpPr bwMode="auto">
            <a:xfrm>
              <a:off x="8123712" y="2367724"/>
              <a:ext cx="473075" cy="523264"/>
              <a:chOff x="1132643" y="3788173"/>
              <a:chExt cx="474415" cy="523719"/>
            </a:xfrm>
          </p:grpSpPr>
          <p:sp>
            <p:nvSpPr>
              <p:cNvPr id="61" name="椭圆 60"/>
              <p:cNvSpPr/>
              <p:nvPr/>
            </p:nvSpPr>
            <p:spPr bwMode="auto">
              <a:xfrm>
                <a:off x="1132572" y="3816747"/>
                <a:ext cx="474486" cy="47623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62" name="TextBox 61"/>
              <p:cNvSpPr txBox="1"/>
              <p:nvPr/>
            </p:nvSpPr>
            <p:spPr>
              <a:xfrm>
                <a:off x="1194669" y="3788173"/>
                <a:ext cx="335961" cy="52385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100" name="矩形 46"/>
            <p:cNvSpPr>
              <a:spLocks noChangeArrowheads="1"/>
            </p:cNvSpPr>
            <p:nvPr/>
          </p:nvSpPr>
          <p:spPr bwMode="auto">
            <a:xfrm>
              <a:off x="4616330" y="2638942"/>
              <a:ext cx="3424749" cy="49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eaLnBrk="1" hangingPunct="1">
                <a:lnSpc>
                  <a:spcPts val="3600"/>
                </a:lnSpc>
                <a:defRPr/>
              </a:pPr>
              <a:r>
                <a:rPr lang="zh-CN" altLang="en-US" b="1" dirty="0">
                  <a:latin typeface="微软雅黑" pitchFamily="34" charset="-122"/>
                  <a:ea typeface="微软雅黑" pitchFamily="34" charset="-122"/>
                </a:rPr>
                <a:t>掌握</a:t>
              </a:r>
              <a:r>
                <a:rPr lang="zh-CN" altLang="en-US" b="1" dirty="0">
                  <a:solidFill>
                    <a:schemeClr val="accent4"/>
                  </a:solidFill>
                  <a:latin typeface="微软雅黑" pitchFamily="34" charset="-122"/>
                  <a:ea typeface="微软雅黑" pitchFamily="34" charset="-122"/>
                </a:rPr>
                <a:t>多态</a:t>
              </a:r>
              <a:r>
                <a:rPr lang="zh-CN" altLang="en-US" b="1" dirty="0">
                  <a:latin typeface="微软雅黑" pitchFamily="34" charset="-122"/>
                  <a:ea typeface="微软雅黑" pitchFamily="34" charset="-122"/>
                </a:rPr>
                <a:t>概念</a:t>
              </a:r>
              <a:endParaRPr lang="zh-CN" altLang="zh-CN" b="1" dirty="0">
                <a:latin typeface="微软雅黑" pitchFamily="34" charset="-122"/>
                <a:ea typeface="微软雅黑" pitchFamily="34" charset="-122"/>
              </a:endParaRPr>
            </a:p>
          </p:txBody>
        </p:sp>
      </p:grpSp>
      <p:grpSp>
        <p:nvGrpSpPr>
          <p:cNvPr id="79" name="组合 18"/>
          <p:cNvGrpSpPr>
            <a:grpSpLocks/>
          </p:cNvGrpSpPr>
          <p:nvPr/>
        </p:nvGrpSpPr>
        <p:grpSpPr bwMode="auto">
          <a:xfrm>
            <a:off x="100013" y="3627438"/>
            <a:ext cx="2870200" cy="1016000"/>
            <a:chOff x="660455" y="2336241"/>
            <a:chExt cx="2868894" cy="1014691"/>
          </a:xfrm>
        </p:grpSpPr>
        <p:sp>
          <p:nvSpPr>
            <p:cNvPr id="3084" name="矩形 5"/>
            <p:cNvSpPr>
              <a:spLocks noChangeArrowheads="1"/>
            </p:cNvSpPr>
            <p:nvPr/>
          </p:nvSpPr>
          <p:spPr bwMode="auto">
            <a:xfrm>
              <a:off x="1134901" y="2336241"/>
              <a:ext cx="2394448" cy="10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eaLnBrk="1" hangingPunct="1">
                <a:lnSpc>
                  <a:spcPts val="3600"/>
                </a:lnSpc>
                <a:defRPr/>
              </a:pPr>
              <a:r>
                <a:rPr lang="zh-CN" altLang="en-US" b="1" dirty="0">
                  <a:latin typeface="微软雅黑" pitchFamily="34" charset="-122"/>
                  <a:ea typeface="微软雅黑" pitchFamily="34" charset="-122"/>
                </a:rPr>
                <a:t>掌握</a:t>
              </a:r>
              <a:r>
                <a:rPr lang="zh-CN" altLang="en-US" b="1" dirty="0">
                  <a:solidFill>
                    <a:schemeClr val="accent4"/>
                  </a:solidFill>
                  <a:latin typeface="微软雅黑" pitchFamily="34" charset="-122"/>
                  <a:ea typeface="微软雅黑" pitchFamily="34" charset="-122"/>
                </a:rPr>
                <a:t>纯虚函数</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indent="-457200" eaLnBrk="1" hangingPunct="1">
                <a:lnSpc>
                  <a:spcPts val="3600"/>
                </a:lnSpc>
                <a:defRPr/>
              </a:pPr>
              <a:r>
                <a:rPr lang="zh-CN" altLang="en-US" b="1" dirty="0">
                  <a:solidFill>
                    <a:schemeClr val="accent4"/>
                  </a:solidFill>
                  <a:latin typeface="微软雅黑" pitchFamily="34" charset="-122"/>
                  <a:ea typeface="微软雅黑" pitchFamily="34" charset="-122"/>
                </a:rPr>
                <a:t>抽象类</a:t>
              </a:r>
              <a:r>
                <a:rPr lang="zh-CN" altLang="en-US" b="1" dirty="0">
                  <a:latin typeface="微软雅黑" pitchFamily="34" charset="-122"/>
                  <a:ea typeface="微软雅黑" pitchFamily="34" charset="-122"/>
                </a:rPr>
                <a:t>的定义及使用</a:t>
              </a:r>
              <a:endParaRPr lang="en-US" altLang="zh-CN" b="1" dirty="0">
                <a:solidFill>
                  <a:srgbClr val="00B0F0"/>
                </a:solidFill>
                <a:latin typeface="微软雅黑" pitchFamily="34" charset="-122"/>
                <a:ea typeface="微软雅黑" pitchFamily="34" charset="-122"/>
              </a:endParaRPr>
            </a:p>
          </p:txBody>
        </p:sp>
        <p:grpSp>
          <p:nvGrpSpPr>
            <p:cNvPr id="4107" name="组合 16"/>
            <p:cNvGrpSpPr>
              <a:grpSpLocks/>
            </p:cNvGrpSpPr>
            <p:nvPr/>
          </p:nvGrpSpPr>
          <p:grpSpPr bwMode="auto">
            <a:xfrm>
              <a:off x="837632" y="2676385"/>
              <a:ext cx="2625384" cy="652213"/>
              <a:chOff x="837632" y="2182909"/>
              <a:chExt cx="2625384" cy="652213"/>
            </a:xfrm>
          </p:grpSpPr>
          <p:cxnSp>
            <p:nvCxnSpPr>
              <p:cNvPr id="4111" name="直接连接符 7"/>
              <p:cNvCxnSpPr>
                <a:cxnSpLocks noChangeShapeType="1"/>
              </p:cNvCxnSpPr>
              <p:nvPr/>
            </p:nvCxnSpPr>
            <p:spPr bwMode="auto">
              <a:xfrm>
                <a:off x="837632" y="2182909"/>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2" name="直接连接符 10"/>
              <p:cNvCxnSpPr>
                <a:cxnSpLocks noChangeShapeType="1"/>
              </p:cNvCxnSpPr>
              <p:nvPr/>
            </p:nvCxnSpPr>
            <p:spPr bwMode="auto">
              <a:xfrm>
                <a:off x="1200373" y="2835122"/>
                <a:ext cx="2262643"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08" name="组合 15"/>
            <p:cNvGrpSpPr>
              <a:grpSpLocks/>
            </p:cNvGrpSpPr>
            <p:nvPr/>
          </p:nvGrpSpPr>
          <p:grpSpPr bwMode="auto">
            <a:xfrm>
              <a:off x="660455" y="2549881"/>
              <a:ext cx="474424" cy="522280"/>
              <a:chOff x="1345113" y="3723287"/>
              <a:chExt cx="474424" cy="522280"/>
            </a:xfrm>
          </p:grpSpPr>
          <p:sp>
            <p:nvSpPr>
              <p:cNvPr id="90" name="椭圆 89"/>
              <p:cNvSpPr/>
              <p:nvPr/>
            </p:nvSpPr>
            <p:spPr bwMode="auto">
              <a:xfrm>
                <a:off x="1345113" y="3752221"/>
                <a:ext cx="474446" cy="474051"/>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91" name="TextBox 90"/>
              <p:cNvSpPr txBox="1"/>
              <p:nvPr/>
            </p:nvSpPr>
            <p:spPr>
              <a:xfrm>
                <a:off x="1400650" y="3723682"/>
                <a:ext cx="334811" cy="52161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5</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482"/>
                                        </p:tgtEl>
                                      </p:cBhvr>
                                    </p:animEffect>
                                    <p:animScale>
                                      <p:cBhvr>
                                        <p:cTn id="7" dur="250" autoRev="1" fill="hold"/>
                                        <p:tgtEl>
                                          <p:spTgt spid="20482"/>
                                        </p:tgtEl>
                                      </p:cBhvr>
                                      <p:by x="105000" y="105000"/>
                                    </p:animScale>
                                  </p:childTnLst>
                                </p:cTn>
                              </p:par>
                            </p:childTnLst>
                          </p:cTn>
                        </p:par>
                        <p:par>
                          <p:cTn id="8" fill="hold" nodeType="afterGroup">
                            <p:stCondLst>
                              <p:cond delay="500"/>
                            </p:stCondLst>
                            <p:childTnLst>
                              <p:par>
                                <p:cTn id="9" presetID="21" presetClass="entr" presetSubtype="3"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heel(3)">
                                      <p:cBhvr>
                                        <p:cTn id="11" dur="2000"/>
                                        <p:tgtEl>
                                          <p:spTgt spid="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right)">
                                      <p:cBhvr>
                                        <p:cTn id="16" dur="500"/>
                                        <p:tgtEl>
                                          <p:spTgt spid="48"/>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48"/>
                                        </p:tgtEl>
                                      </p:cBhvr>
                                    </p:animEffect>
                                    <p:animScale>
                                      <p:cBhvr>
                                        <p:cTn id="20" dur="250" autoRev="1" fill="hold"/>
                                        <p:tgtEl>
                                          <p:spTgt spid="48"/>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64"/>
                                        </p:tgtEl>
                                      </p:cBhvr>
                                    </p:animEffect>
                                    <p:animScale>
                                      <p:cBhvr>
                                        <p:cTn id="29" dur="250" autoRev="1" fill="hold"/>
                                        <p:tgtEl>
                                          <p:spTgt spid="6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57"/>
                                        </p:tgtEl>
                                      </p:cBhvr>
                                    </p:animEffect>
                                    <p:animScale>
                                      <p:cBhvr>
                                        <p:cTn id="38" dur="250" autoRev="1" fill="hold"/>
                                        <p:tgtEl>
                                          <p:spTgt spid="57"/>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wipe(left)">
                                      <p:cBhvr>
                                        <p:cTn id="43" dur="500"/>
                                        <p:tgtEl>
                                          <p:spTgt spid="72"/>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72"/>
                                        </p:tgtEl>
                                      </p:cBhvr>
                                    </p:animEffect>
                                    <p:animScale>
                                      <p:cBhvr>
                                        <p:cTn id="47" dur="250" autoRev="1" fill="hold"/>
                                        <p:tgtEl>
                                          <p:spTgt spid="72"/>
                                        </p:tgtEl>
                                      </p:cBhvr>
                                      <p:by x="105000" y="105000"/>
                                    </p:animScale>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right)">
                                      <p:cBhvr>
                                        <p:cTn id="52" dur="500"/>
                                        <p:tgtEl>
                                          <p:spTgt spid="79"/>
                                        </p:tgtEl>
                                      </p:cBhvr>
                                    </p:animEffect>
                                  </p:childTnLst>
                                </p:cTn>
                              </p:par>
                            </p:childTnLst>
                          </p:cTn>
                        </p:par>
                        <p:par>
                          <p:cTn id="53" fill="hold" nodeType="afterGroup">
                            <p:stCondLst>
                              <p:cond delay="500"/>
                            </p:stCondLst>
                            <p:childTnLst>
                              <p:par>
                                <p:cTn id="54" presetID="26" presetClass="emph" presetSubtype="0" fill="hold" nodeType="afterEffect">
                                  <p:stCondLst>
                                    <p:cond delay="0"/>
                                  </p:stCondLst>
                                  <p:childTnLst>
                                    <p:animEffect transition="out" filter="fade">
                                      <p:cBhvr>
                                        <p:cTn id="55" dur="500" tmFilter="0, 0; .2, .5; .8, .5; 1, 0"/>
                                        <p:tgtEl>
                                          <p:spTgt spid="79"/>
                                        </p:tgtEl>
                                      </p:cBhvr>
                                    </p:animEffect>
                                    <p:animScale>
                                      <p:cBhvr>
                                        <p:cTn id="56" dur="250" autoRev="1" fill="hold"/>
                                        <p:tgtEl>
                                          <p:spTgt spid="7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2531" name="矩形 2"/>
          <p:cNvSpPr>
            <a:spLocks noChangeArrowheads="1"/>
          </p:cNvSpPr>
          <p:nvPr/>
        </p:nvSpPr>
        <p:spPr bwMode="auto">
          <a:xfrm>
            <a:off x="6096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私有继承方式</a:t>
            </a:r>
            <a:r>
              <a:rPr lang="en-US" altLang="zh-CN" sz="2000" b="1">
                <a:solidFill>
                  <a:schemeClr val="bg1"/>
                </a:solidFill>
                <a:latin typeface="黑体" pitchFamily="49" charset="-122"/>
                <a:ea typeface="黑体" pitchFamily="49" charset="-122"/>
              </a:rPr>
              <a:t>-private</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22532" name="Group 2"/>
          <p:cNvGrpSpPr>
            <a:grpSpLocks/>
          </p:cNvGrpSpPr>
          <p:nvPr/>
        </p:nvGrpSpPr>
        <p:grpSpPr bwMode="auto">
          <a:xfrm>
            <a:off x="5062538" y="119063"/>
            <a:ext cx="3916362" cy="725487"/>
            <a:chOff x="0" y="0"/>
            <a:chExt cx="6166" cy="1142"/>
          </a:xfrm>
        </p:grpSpPr>
        <p:pic>
          <p:nvPicPr>
            <p:cNvPr id="2253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253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sp>
        <p:nvSpPr>
          <p:cNvPr id="18438" name="矩形 1"/>
          <p:cNvSpPr>
            <a:spLocks noChangeArrowheads="1"/>
          </p:cNvSpPr>
          <p:nvPr/>
        </p:nvSpPr>
        <p:spPr bwMode="auto">
          <a:xfrm>
            <a:off x="646113" y="2689225"/>
            <a:ext cx="8053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000" dirty="0">
                <a:solidFill>
                  <a:schemeClr val="accent4"/>
                </a:solidFill>
                <a:latin typeface="黑体" pitchFamily="49" charset="-122"/>
                <a:ea typeface="黑体" pitchFamily="49" charset="-122"/>
              </a:rPr>
              <a:t>私有继承</a:t>
            </a:r>
            <a:r>
              <a:rPr lang="zh-CN" altLang="zh-CN" sz="2000" dirty="0">
                <a:latin typeface="黑体" pitchFamily="49" charset="-122"/>
                <a:ea typeface="黑体" pitchFamily="49" charset="-122"/>
              </a:rPr>
              <a:t>是指通过</a:t>
            </a:r>
            <a:r>
              <a:rPr lang="en-US" altLang="zh-CN" sz="2000" dirty="0">
                <a:latin typeface="黑体" pitchFamily="49" charset="-122"/>
                <a:ea typeface="黑体" pitchFamily="49" charset="-122"/>
              </a:rPr>
              <a:t>private</a:t>
            </a:r>
            <a:r>
              <a:rPr lang="zh-CN" altLang="zh-CN" sz="2000" dirty="0">
                <a:latin typeface="黑体" pitchFamily="49" charset="-122"/>
                <a:ea typeface="黑体" pitchFamily="49" charset="-122"/>
              </a:rPr>
              <a:t>方式继承基类，私有继承的派生类定义形式如下：</a:t>
            </a:r>
            <a:endParaRPr lang="zh-CN" altLang="en-US" sz="2000" dirty="0">
              <a:latin typeface="黑体" pitchFamily="49" charset="-122"/>
              <a:ea typeface="黑体" pitchFamily="49" charset="-122"/>
            </a:endParaRPr>
          </a:p>
        </p:txBody>
      </p:sp>
      <p:sp>
        <p:nvSpPr>
          <p:cNvPr id="22535" name="矩形 20"/>
          <p:cNvSpPr>
            <a:spLocks noChangeArrowheads="1"/>
          </p:cNvSpPr>
          <p:nvPr/>
        </p:nvSpPr>
        <p:spPr bwMode="auto">
          <a:xfrm>
            <a:off x="944563" y="3551238"/>
            <a:ext cx="7429500" cy="13509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2536" name="矩形 3"/>
          <p:cNvSpPr>
            <a:spLocks noChangeArrowheads="1"/>
          </p:cNvSpPr>
          <p:nvPr/>
        </p:nvSpPr>
        <p:spPr bwMode="auto">
          <a:xfrm>
            <a:off x="1271588" y="3551238"/>
            <a:ext cx="6988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t>
            </a:r>
            <a:r>
              <a:rPr lang="zh-CN" altLang="en-US"/>
              <a:t>派生类名称：</a:t>
            </a:r>
            <a:r>
              <a:rPr lang="en-US" altLang="zh-CN"/>
              <a:t>private </a:t>
            </a:r>
            <a:r>
              <a:rPr lang="zh-CN" altLang="en-US"/>
              <a:t>基类名称</a:t>
            </a:r>
          </a:p>
          <a:p>
            <a:pPr eaLnBrk="1" hangingPunct="1"/>
            <a:r>
              <a:rPr lang="en-US" altLang="zh-CN"/>
              <a:t>{</a:t>
            </a:r>
          </a:p>
          <a:p>
            <a:pPr eaLnBrk="1" hangingPunct="1"/>
            <a:r>
              <a:rPr lang="en-US" altLang="zh-CN"/>
              <a:t>	</a:t>
            </a:r>
            <a:r>
              <a:rPr lang="zh-CN" altLang="en-US"/>
              <a:t>派生类成员声明</a:t>
            </a:r>
          </a:p>
          <a:p>
            <a:pPr eaLnBrk="1" hangingPunct="1"/>
            <a:r>
              <a:rPr lang="en-US" altLang="zh-CN"/>
              <a:t>};</a:t>
            </a:r>
          </a:p>
        </p:txBody>
      </p:sp>
      <p:pic>
        <p:nvPicPr>
          <p:cNvPr id="22537" name="Picture 1" descr="C:\Users\admin\Desktop\8879-120344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981075"/>
            <a:ext cx="15986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3555" name="矩形 2"/>
          <p:cNvSpPr>
            <a:spLocks noChangeArrowheads="1"/>
          </p:cNvSpPr>
          <p:nvPr/>
        </p:nvSpPr>
        <p:spPr bwMode="auto">
          <a:xfrm>
            <a:off x="6096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私有继承方式</a:t>
            </a:r>
            <a:r>
              <a:rPr lang="en-US" altLang="zh-CN" sz="2000" b="1">
                <a:solidFill>
                  <a:schemeClr val="bg1"/>
                </a:solidFill>
                <a:latin typeface="黑体" pitchFamily="49" charset="-122"/>
                <a:ea typeface="黑体" pitchFamily="49" charset="-122"/>
              </a:rPr>
              <a:t>-private</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23556" name="Group 2"/>
          <p:cNvGrpSpPr>
            <a:grpSpLocks/>
          </p:cNvGrpSpPr>
          <p:nvPr/>
        </p:nvGrpSpPr>
        <p:grpSpPr bwMode="auto">
          <a:xfrm>
            <a:off x="5062538" y="119063"/>
            <a:ext cx="3916362" cy="725487"/>
            <a:chOff x="0" y="0"/>
            <a:chExt cx="6166" cy="1142"/>
          </a:xfrm>
        </p:grpSpPr>
        <p:pic>
          <p:nvPicPr>
            <p:cNvPr id="2359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9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355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aphicFrame>
        <p:nvGraphicFramePr>
          <p:cNvPr id="5" name="表格 4"/>
          <p:cNvGraphicFramePr>
            <a:graphicFrameLocks noGrp="1"/>
          </p:cNvGraphicFramePr>
          <p:nvPr/>
        </p:nvGraphicFramePr>
        <p:xfrm>
          <a:off x="393700" y="2657475"/>
          <a:ext cx="8356600" cy="1192213"/>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20000"/>
                    </a:ext>
                  </a:extLst>
                </a:gridCol>
                <a:gridCol w="1641427">
                  <a:extLst>
                    <a:ext uri="{9D8B030D-6E8A-4147-A177-3AD203B41FA5}">
                      <a16:colId xmlns:a16="http://schemas.microsoft.com/office/drawing/2014/main" val="20001"/>
                    </a:ext>
                  </a:extLst>
                </a:gridCol>
                <a:gridCol w="1587476">
                  <a:extLst>
                    <a:ext uri="{9D8B030D-6E8A-4147-A177-3AD203B41FA5}">
                      <a16:colId xmlns:a16="http://schemas.microsoft.com/office/drawing/2014/main" val="20002"/>
                    </a:ext>
                  </a:extLst>
                </a:gridCol>
                <a:gridCol w="1588331">
                  <a:extLst>
                    <a:ext uri="{9D8B030D-6E8A-4147-A177-3AD203B41FA5}">
                      <a16:colId xmlns:a16="http://schemas.microsoft.com/office/drawing/2014/main" val="20003"/>
                    </a:ext>
                  </a:extLst>
                </a:gridCol>
                <a:gridCol w="1761366">
                  <a:extLst>
                    <a:ext uri="{9D8B030D-6E8A-4147-A177-3AD203B41FA5}">
                      <a16:colId xmlns:a16="http://schemas.microsoft.com/office/drawing/2014/main" val="20004"/>
                    </a:ext>
                  </a:extLst>
                </a:gridCol>
              </a:tblGrid>
              <a:tr h="238443">
                <a:tc rowSpan="2">
                  <a:txBody>
                    <a:bodyPr/>
                    <a:lstStyle/>
                    <a:p>
                      <a:pPr indent="266700" algn="ctr">
                        <a:lnSpc>
                          <a:spcPct val="200000"/>
                        </a:lnSpc>
                        <a:spcAft>
                          <a:spcPts val="0"/>
                        </a:spcAft>
                      </a:pPr>
                      <a:r>
                        <a:rPr lang="zh-CN" sz="1300" kern="100" dirty="0">
                          <a:effectLst/>
                        </a:rPr>
                        <a:t>私有继承</a:t>
                      </a:r>
                      <a:endParaRPr lang="zh-CN" sz="1300" dirty="0">
                        <a:effectLst/>
                        <a:latin typeface="Times New Roman"/>
                        <a:ea typeface="宋体"/>
                        <a:cs typeface="宋体"/>
                      </a:endParaRPr>
                    </a:p>
                  </a:txBody>
                  <a:tcPr marL="87578" marR="87578" marT="0" marB="0" anchor="ctr">
                    <a:solidFill>
                      <a:schemeClr val="accent4"/>
                    </a:solidFill>
                  </a:tcPr>
                </a:tc>
                <a:tc gridSpan="4">
                  <a:txBody>
                    <a:bodyPr/>
                    <a:lstStyle/>
                    <a:p>
                      <a:pPr indent="266700" algn="ctr">
                        <a:spcAft>
                          <a:spcPts val="0"/>
                        </a:spcAft>
                      </a:pPr>
                      <a:r>
                        <a:rPr lang="zh-CN" sz="1300" kern="100" dirty="0">
                          <a:effectLst/>
                        </a:rPr>
                        <a:t>基类成员</a:t>
                      </a:r>
                      <a:endParaRPr lang="zh-CN" sz="1300" dirty="0">
                        <a:effectLst/>
                        <a:latin typeface="Times New Roman"/>
                        <a:ea typeface="宋体"/>
                        <a:cs typeface="宋体"/>
                      </a:endParaRPr>
                    </a:p>
                  </a:txBody>
                  <a:tcPr marL="87578" marR="87578" marT="0" marB="0" anchor="ctr">
                    <a:solidFill>
                      <a:schemeClr val="accent4">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76885">
                <a:tc vMerge="1">
                  <a:txBody>
                    <a:bodyPr/>
                    <a:lstStyle/>
                    <a:p>
                      <a:endParaRPr lang="zh-CN" altLang="en-US"/>
                    </a:p>
                  </a:txBody>
                  <a:tcPr/>
                </a:tc>
                <a:tc>
                  <a:txBody>
                    <a:bodyPr/>
                    <a:lstStyle/>
                    <a:p>
                      <a:pPr indent="266700" algn="ctr">
                        <a:spcAft>
                          <a:spcPts val="0"/>
                        </a:spcAft>
                      </a:pPr>
                      <a:r>
                        <a:rPr lang="en-US" sz="1300" kern="100" dirty="0">
                          <a:effectLst/>
                        </a:rPr>
                        <a:t>public</a:t>
                      </a:r>
                      <a:r>
                        <a:rPr lang="zh-CN" sz="1300" kern="100" dirty="0">
                          <a:effectLst/>
                        </a:rPr>
                        <a:t>成员</a:t>
                      </a:r>
                      <a:endParaRPr lang="zh-CN" sz="1300" dirty="0">
                        <a:effectLst/>
                        <a:latin typeface="Times New Roman"/>
                        <a:ea typeface="宋体"/>
                        <a:cs typeface="宋体"/>
                      </a:endParaRPr>
                    </a:p>
                  </a:txBody>
                  <a:tcPr marL="87578" marR="87578" marT="0" marB="0" anchor="ctr">
                    <a:solidFill>
                      <a:schemeClr val="accent4">
                        <a:lumMod val="40000"/>
                        <a:lumOff val="60000"/>
                      </a:schemeClr>
                    </a:solidFill>
                  </a:tcPr>
                </a:tc>
                <a:tc>
                  <a:txBody>
                    <a:bodyPr/>
                    <a:lstStyle/>
                    <a:p>
                      <a:pPr indent="266700" algn="ctr">
                        <a:spcAft>
                          <a:spcPts val="0"/>
                        </a:spcAft>
                      </a:pPr>
                      <a:r>
                        <a:rPr lang="en-US" sz="1300" kern="100" dirty="0">
                          <a:effectLst/>
                        </a:rPr>
                        <a:t>protected</a:t>
                      </a:r>
                      <a:r>
                        <a:rPr lang="zh-CN" sz="1300" kern="100" dirty="0">
                          <a:effectLst/>
                        </a:rPr>
                        <a:t>成员</a:t>
                      </a:r>
                      <a:endParaRPr lang="zh-CN" sz="1300" dirty="0">
                        <a:effectLst/>
                        <a:latin typeface="Times New Roman"/>
                        <a:ea typeface="宋体"/>
                        <a:cs typeface="宋体"/>
                      </a:endParaRPr>
                    </a:p>
                  </a:txBody>
                  <a:tcPr marL="87578" marR="87578" marT="0" marB="0" anchor="ctr">
                    <a:solidFill>
                      <a:schemeClr val="accent4">
                        <a:lumMod val="40000"/>
                        <a:lumOff val="60000"/>
                      </a:schemeClr>
                    </a:solidFill>
                  </a:tcPr>
                </a:tc>
                <a:tc>
                  <a:txBody>
                    <a:bodyPr/>
                    <a:lstStyle/>
                    <a:p>
                      <a:pPr indent="266700" algn="ctr">
                        <a:spcAft>
                          <a:spcPts val="0"/>
                        </a:spcAft>
                      </a:pPr>
                      <a:r>
                        <a:rPr lang="en-US" sz="1300" kern="100">
                          <a:effectLst/>
                        </a:rPr>
                        <a:t>private</a:t>
                      </a:r>
                      <a:r>
                        <a:rPr lang="zh-CN" sz="1300" kern="100">
                          <a:effectLst/>
                        </a:rPr>
                        <a:t>成员</a:t>
                      </a:r>
                      <a:endParaRPr lang="zh-CN" sz="1300">
                        <a:effectLst/>
                        <a:latin typeface="Times New Roman"/>
                        <a:ea typeface="宋体"/>
                        <a:cs typeface="宋体"/>
                      </a:endParaRPr>
                    </a:p>
                  </a:txBody>
                  <a:tcPr marL="87578" marR="87578" marT="0" marB="0" anchor="ctr">
                    <a:solidFill>
                      <a:schemeClr val="accent4">
                        <a:lumMod val="40000"/>
                        <a:lumOff val="60000"/>
                      </a:schemeClr>
                    </a:solidFill>
                  </a:tcPr>
                </a:tc>
                <a:tc>
                  <a:txBody>
                    <a:bodyPr/>
                    <a:lstStyle/>
                    <a:p>
                      <a:pPr indent="266700" algn="ctr">
                        <a:spcAft>
                          <a:spcPts val="0"/>
                        </a:spcAft>
                      </a:pPr>
                      <a:r>
                        <a:rPr lang="zh-CN" sz="1300" kern="100" dirty="0">
                          <a:effectLst/>
                        </a:rPr>
                        <a:t>不可访问成员</a:t>
                      </a:r>
                      <a:endParaRPr lang="zh-CN" sz="1300" dirty="0">
                        <a:effectLst/>
                        <a:latin typeface="Times New Roman"/>
                        <a:ea typeface="宋体"/>
                        <a:cs typeface="宋体"/>
                      </a:endParaRPr>
                    </a:p>
                  </a:txBody>
                  <a:tcPr marL="87578" marR="87578" marT="0" marB="0" anchor="ctr">
                    <a:solidFill>
                      <a:schemeClr val="accent4">
                        <a:lumMod val="40000"/>
                        <a:lumOff val="60000"/>
                      </a:schemeClr>
                    </a:solidFill>
                  </a:tcPr>
                </a:tc>
                <a:extLst>
                  <a:ext uri="{0D108BD9-81ED-4DB2-BD59-A6C34878D82A}">
                    <a16:rowId xmlns:a16="http://schemas.microsoft.com/office/drawing/2014/main" val="10001"/>
                  </a:ext>
                </a:extLst>
              </a:tr>
              <a:tr h="476885">
                <a:tc>
                  <a:txBody>
                    <a:bodyPr/>
                    <a:lstStyle/>
                    <a:p>
                      <a:pPr indent="266700" algn="ctr">
                        <a:spcAft>
                          <a:spcPts val="0"/>
                        </a:spcAft>
                      </a:pPr>
                      <a:r>
                        <a:rPr lang="zh-CN" sz="1300" kern="100" dirty="0">
                          <a:effectLst/>
                        </a:rPr>
                        <a:t>作为派生类成员</a:t>
                      </a:r>
                      <a:endParaRPr lang="zh-CN" sz="1300" dirty="0">
                        <a:effectLst/>
                        <a:latin typeface="Times New Roman"/>
                        <a:ea typeface="宋体"/>
                        <a:cs typeface="宋体"/>
                      </a:endParaRPr>
                    </a:p>
                  </a:txBody>
                  <a:tcPr marL="87578" marR="87578" marT="0" marB="0" anchor="ctr">
                    <a:solidFill>
                      <a:schemeClr val="accent4"/>
                    </a:solidFill>
                  </a:tcPr>
                </a:tc>
                <a:tc>
                  <a:txBody>
                    <a:bodyPr/>
                    <a:lstStyle/>
                    <a:p>
                      <a:pPr indent="266700" algn="ctr">
                        <a:spcAft>
                          <a:spcPts val="0"/>
                        </a:spcAft>
                      </a:pPr>
                      <a:r>
                        <a:rPr lang="en-US" sz="1300" kern="100">
                          <a:effectLst/>
                        </a:rPr>
                        <a:t>private</a:t>
                      </a:r>
                      <a:r>
                        <a:rPr lang="zh-CN" sz="1300" kern="100">
                          <a:effectLst/>
                        </a:rPr>
                        <a:t>成员</a:t>
                      </a:r>
                      <a:endParaRPr lang="zh-CN" sz="1300">
                        <a:effectLst/>
                        <a:latin typeface="Times New Roman"/>
                        <a:ea typeface="宋体"/>
                        <a:cs typeface="宋体"/>
                      </a:endParaRPr>
                    </a:p>
                  </a:txBody>
                  <a:tcPr marL="87578" marR="87578" marT="0" marB="0" anchor="ctr">
                    <a:solidFill>
                      <a:schemeClr val="accent4">
                        <a:lumMod val="20000"/>
                        <a:lumOff val="80000"/>
                      </a:schemeClr>
                    </a:solidFill>
                  </a:tcPr>
                </a:tc>
                <a:tc>
                  <a:txBody>
                    <a:bodyPr/>
                    <a:lstStyle/>
                    <a:p>
                      <a:pPr indent="266700" algn="ctr">
                        <a:spcAft>
                          <a:spcPts val="0"/>
                        </a:spcAft>
                      </a:pPr>
                      <a:r>
                        <a:rPr lang="en-US" sz="1300" kern="100">
                          <a:effectLst/>
                        </a:rPr>
                        <a:t>private</a:t>
                      </a:r>
                      <a:r>
                        <a:rPr lang="zh-CN" sz="1300" kern="100">
                          <a:effectLst/>
                        </a:rPr>
                        <a:t>成员</a:t>
                      </a:r>
                      <a:endParaRPr lang="zh-CN" sz="1300">
                        <a:effectLst/>
                        <a:latin typeface="Times New Roman"/>
                        <a:ea typeface="宋体"/>
                        <a:cs typeface="宋体"/>
                      </a:endParaRPr>
                    </a:p>
                  </a:txBody>
                  <a:tcPr marL="87578" marR="87578" marT="0" marB="0" anchor="ctr">
                    <a:solidFill>
                      <a:schemeClr val="accent4">
                        <a:lumMod val="20000"/>
                        <a:lumOff val="80000"/>
                      </a:schemeClr>
                    </a:solidFill>
                  </a:tcPr>
                </a:tc>
                <a:tc>
                  <a:txBody>
                    <a:bodyPr/>
                    <a:lstStyle/>
                    <a:p>
                      <a:pPr indent="266700" algn="ctr">
                        <a:spcAft>
                          <a:spcPts val="0"/>
                        </a:spcAft>
                      </a:pPr>
                      <a:r>
                        <a:rPr lang="zh-CN" sz="1300" kern="100">
                          <a:effectLst/>
                        </a:rPr>
                        <a:t>不可访问成员</a:t>
                      </a:r>
                      <a:endParaRPr lang="zh-CN" sz="1300">
                        <a:effectLst/>
                        <a:latin typeface="Times New Roman"/>
                        <a:ea typeface="宋体"/>
                        <a:cs typeface="宋体"/>
                      </a:endParaRPr>
                    </a:p>
                  </a:txBody>
                  <a:tcPr marL="87578" marR="87578" marT="0" marB="0" anchor="ctr">
                    <a:solidFill>
                      <a:schemeClr val="accent4">
                        <a:lumMod val="20000"/>
                        <a:lumOff val="80000"/>
                      </a:schemeClr>
                    </a:solidFill>
                  </a:tcPr>
                </a:tc>
                <a:tc>
                  <a:txBody>
                    <a:bodyPr/>
                    <a:lstStyle/>
                    <a:p>
                      <a:pPr indent="266700" algn="ctr">
                        <a:spcAft>
                          <a:spcPts val="0"/>
                        </a:spcAft>
                      </a:pPr>
                      <a:r>
                        <a:rPr lang="zh-CN" sz="1300" kern="100" dirty="0">
                          <a:effectLst/>
                        </a:rPr>
                        <a:t>不可访问成员</a:t>
                      </a:r>
                      <a:endParaRPr lang="zh-CN" sz="1300" dirty="0">
                        <a:effectLst/>
                        <a:latin typeface="Times New Roman"/>
                        <a:ea typeface="宋体"/>
                        <a:cs typeface="宋体"/>
                      </a:endParaRPr>
                    </a:p>
                  </a:txBody>
                  <a:tcPr marL="87578" marR="87578" marT="0" marB="0" anchor="c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pic>
        <p:nvPicPr>
          <p:cNvPr id="23583" name="Picture 1" descr="C:\Users\admin\Desktop\8879-120344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981075"/>
            <a:ext cx="15986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989013" y="4338638"/>
            <a:ext cx="7065962" cy="1493837"/>
            <a:chOff x="989013" y="4338638"/>
            <a:chExt cx="7065962" cy="1493837"/>
          </a:xfrm>
        </p:grpSpPr>
        <p:sp>
          <p:nvSpPr>
            <p:cNvPr id="13" name="剪去对角的矩形 3"/>
            <p:cNvSpPr>
              <a:spLocks/>
            </p:cNvSpPr>
            <p:nvPr/>
          </p:nvSpPr>
          <p:spPr bwMode="auto">
            <a:xfrm>
              <a:off x="1076325" y="4338638"/>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23587" name="矩形 1"/>
            <p:cNvSpPr>
              <a:spLocks noChangeArrowheads="1"/>
            </p:cNvSpPr>
            <p:nvPr/>
          </p:nvSpPr>
          <p:spPr bwMode="auto">
            <a:xfrm>
              <a:off x="989013" y="5278438"/>
              <a:ext cx="6673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23588" name="直线连接符 9"/>
            <p:cNvCxnSpPr>
              <a:cxnSpLocks noChangeShapeType="1"/>
            </p:cNvCxnSpPr>
            <p:nvPr/>
          </p:nvCxnSpPr>
          <p:spPr bwMode="auto">
            <a:xfrm>
              <a:off x="1009650" y="5089525"/>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89"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9188" y="5232400"/>
              <a:ext cx="31035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5" name="矩形 1"/>
          <p:cNvSpPr>
            <a:spLocks noChangeArrowheads="1"/>
          </p:cNvSpPr>
          <p:nvPr/>
        </p:nvSpPr>
        <p:spPr bwMode="auto">
          <a:xfrm>
            <a:off x="2547938" y="3894138"/>
            <a:ext cx="4505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表</a:t>
            </a:r>
            <a:r>
              <a:rPr lang="en-US" altLang="zh-CN"/>
              <a:t>3-2 </a:t>
            </a:r>
            <a:r>
              <a:rPr lang="zh-CN" altLang="en-US"/>
              <a:t>私有继承对基类成员的访问属性控制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4579" name="矩形 2"/>
          <p:cNvSpPr>
            <a:spLocks noChangeArrowheads="1"/>
          </p:cNvSpPr>
          <p:nvPr/>
        </p:nvSpPr>
        <p:spPr bwMode="auto">
          <a:xfrm>
            <a:off x="6096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en-US" sz="2000" b="1">
                <a:solidFill>
                  <a:schemeClr val="bg1"/>
                </a:solidFill>
                <a:latin typeface="黑体" pitchFamily="49" charset="-122"/>
                <a:ea typeface="黑体" pitchFamily="49" charset="-122"/>
              </a:rPr>
              <a:t>私有继承方式</a:t>
            </a:r>
            <a:r>
              <a:rPr lang="en-US" altLang="zh-CN" sz="2000" b="1">
                <a:solidFill>
                  <a:schemeClr val="bg1"/>
                </a:solidFill>
                <a:latin typeface="黑体" pitchFamily="49" charset="-122"/>
                <a:ea typeface="黑体" pitchFamily="49" charset="-122"/>
              </a:rPr>
              <a:t>-private</a:t>
            </a:r>
            <a:r>
              <a:rPr lang="zh-CN" altLang="en-US" sz="2000" b="1">
                <a:solidFill>
                  <a:schemeClr val="bg1"/>
                </a:solidFill>
                <a:latin typeface="黑体" pitchFamily="49" charset="-122"/>
                <a:ea typeface="黑体" pitchFamily="49" charset="-122"/>
              </a:rPr>
              <a:t>方式</a:t>
            </a:r>
            <a:endParaRPr lang="zh-CN" altLang="zh-CN" sz="2000" b="1">
              <a:solidFill>
                <a:schemeClr val="bg1"/>
              </a:solidFill>
              <a:latin typeface="黑体" pitchFamily="49" charset="-122"/>
              <a:ea typeface="黑体" pitchFamily="49" charset="-122"/>
            </a:endParaRPr>
          </a:p>
        </p:txBody>
      </p:sp>
      <p:grpSp>
        <p:nvGrpSpPr>
          <p:cNvPr id="24580" name="Group 2"/>
          <p:cNvGrpSpPr>
            <a:grpSpLocks/>
          </p:cNvGrpSpPr>
          <p:nvPr/>
        </p:nvGrpSpPr>
        <p:grpSpPr bwMode="auto">
          <a:xfrm>
            <a:off x="5062538" y="119063"/>
            <a:ext cx="3916362" cy="725487"/>
            <a:chOff x="0" y="0"/>
            <a:chExt cx="6166" cy="1142"/>
          </a:xfrm>
        </p:grpSpPr>
        <p:pic>
          <p:nvPicPr>
            <p:cNvPr id="2458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458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pic>
        <p:nvPicPr>
          <p:cNvPr id="24582" name="Picture 2" descr="3-1-2-私有继承-图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9500"/>
            <a:ext cx="7696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 descr="C:\Users\admin\Desktop\8879-120344193530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3" y="981075"/>
            <a:ext cx="15986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矩形 1"/>
          <p:cNvSpPr>
            <a:spLocks noChangeArrowheads="1"/>
          </p:cNvSpPr>
          <p:nvPr/>
        </p:nvSpPr>
        <p:spPr bwMode="auto">
          <a:xfrm>
            <a:off x="2538413" y="6197600"/>
            <a:ext cx="4338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图</a:t>
            </a:r>
            <a:r>
              <a:rPr lang="en-US" altLang="zh-CN"/>
              <a:t>3-10</a:t>
            </a:r>
            <a:r>
              <a:rPr lang="zh-CN" altLang="en-US"/>
              <a:t>私有继承方式下派生类各成员属性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5603" name="矩形 2"/>
          <p:cNvSpPr>
            <a:spLocks noChangeArrowheads="1"/>
          </p:cNvSpPr>
          <p:nvPr/>
        </p:nvSpPr>
        <p:spPr bwMode="auto">
          <a:xfrm>
            <a:off x="15240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zh-CN" sz="2000" b="1">
                <a:solidFill>
                  <a:schemeClr val="bg1"/>
                </a:solidFill>
                <a:latin typeface="黑体" pitchFamily="49" charset="-122"/>
                <a:ea typeface="黑体" pitchFamily="49" charset="-122"/>
              </a:rPr>
              <a:t>保护继承</a:t>
            </a:r>
            <a:r>
              <a:rPr lang="en-US" altLang="zh-CN" sz="2000" b="1">
                <a:solidFill>
                  <a:schemeClr val="bg1"/>
                </a:solidFill>
                <a:latin typeface="黑体" pitchFamily="49" charset="-122"/>
                <a:ea typeface="黑体" pitchFamily="49" charset="-122"/>
              </a:rPr>
              <a:t>-protected</a:t>
            </a:r>
            <a:r>
              <a:rPr lang="zh-CN" altLang="zh-CN" sz="2000" b="1">
                <a:solidFill>
                  <a:schemeClr val="bg1"/>
                </a:solidFill>
                <a:latin typeface="黑体" pitchFamily="49" charset="-122"/>
                <a:ea typeface="黑体" pitchFamily="49" charset="-122"/>
              </a:rPr>
              <a:t>方式</a:t>
            </a:r>
          </a:p>
        </p:txBody>
      </p:sp>
      <p:grpSp>
        <p:nvGrpSpPr>
          <p:cNvPr id="25604" name="Group 2"/>
          <p:cNvGrpSpPr>
            <a:grpSpLocks/>
          </p:cNvGrpSpPr>
          <p:nvPr/>
        </p:nvGrpSpPr>
        <p:grpSpPr bwMode="auto">
          <a:xfrm>
            <a:off x="5062538" y="119063"/>
            <a:ext cx="3916362" cy="725487"/>
            <a:chOff x="0" y="0"/>
            <a:chExt cx="6166" cy="1142"/>
          </a:xfrm>
        </p:grpSpPr>
        <p:pic>
          <p:nvPicPr>
            <p:cNvPr id="2561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560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sp>
        <p:nvSpPr>
          <p:cNvPr id="21510" name="矩形 1"/>
          <p:cNvSpPr>
            <a:spLocks noChangeArrowheads="1"/>
          </p:cNvSpPr>
          <p:nvPr/>
        </p:nvSpPr>
        <p:spPr bwMode="auto">
          <a:xfrm>
            <a:off x="919163" y="2659063"/>
            <a:ext cx="7648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000" dirty="0">
                <a:solidFill>
                  <a:schemeClr val="accent4"/>
                </a:solidFill>
                <a:latin typeface="黑体" pitchFamily="49" charset="-122"/>
                <a:ea typeface="黑体" pitchFamily="49" charset="-122"/>
              </a:rPr>
              <a:t>保护继承</a:t>
            </a:r>
            <a:r>
              <a:rPr lang="zh-CN" altLang="zh-CN" sz="2000" dirty="0">
                <a:latin typeface="黑体" pitchFamily="49" charset="-122"/>
                <a:ea typeface="黑体" pitchFamily="49" charset="-122"/>
              </a:rPr>
              <a:t>是指通过</a:t>
            </a:r>
            <a:r>
              <a:rPr lang="en-US" altLang="zh-CN" sz="2000" dirty="0">
                <a:latin typeface="黑体" pitchFamily="49" charset="-122"/>
                <a:ea typeface="黑体" pitchFamily="49" charset="-122"/>
              </a:rPr>
              <a:t>protected</a:t>
            </a:r>
            <a:r>
              <a:rPr lang="zh-CN" altLang="zh-CN" sz="2000" dirty="0">
                <a:latin typeface="黑体" pitchFamily="49" charset="-122"/>
                <a:ea typeface="黑体" pitchFamily="49" charset="-122"/>
              </a:rPr>
              <a:t>方式继承基类，保护继承的派生类定义形式如下所示：</a:t>
            </a:r>
          </a:p>
        </p:txBody>
      </p:sp>
      <p:sp>
        <p:nvSpPr>
          <p:cNvPr id="25607" name="矩形 20"/>
          <p:cNvSpPr>
            <a:spLocks noChangeArrowheads="1"/>
          </p:cNvSpPr>
          <p:nvPr/>
        </p:nvSpPr>
        <p:spPr bwMode="auto">
          <a:xfrm>
            <a:off x="1028700" y="3449638"/>
            <a:ext cx="7429500" cy="159067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5608" name="矩形 3"/>
          <p:cNvSpPr>
            <a:spLocks noChangeArrowheads="1"/>
          </p:cNvSpPr>
          <p:nvPr/>
        </p:nvSpPr>
        <p:spPr bwMode="auto">
          <a:xfrm>
            <a:off x="1143000" y="3633788"/>
            <a:ext cx="7126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t>
            </a:r>
            <a:r>
              <a:rPr lang="zh-CN" altLang="en-US"/>
              <a:t>派生类名称：</a:t>
            </a:r>
            <a:r>
              <a:rPr lang="en-US" altLang="zh-CN"/>
              <a:t>protected </a:t>
            </a:r>
            <a:r>
              <a:rPr lang="zh-CN" altLang="en-US"/>
              <a:t>基类名称</a:t>
            </a:r>
          </a:p>
          <a:p>
            <a:pPr eaLnBrk="1" hangingPunct="1"/>
            <a:r>
              <a:rPr lang="en-US" altLang="zh-CN"/>
              <a:t>{</a:t>
            </a:r>
          </a:p>
          <a:p>
            <a:pPr eaLnBrk="1" hangingPunct="1"/>
            <a:r>
              <a:rPr lang="en-US" altLang="zh-CN"/>
              <a:t>	</a:t>
            </a:r>
            <a:r>
              <a:rPr lang="zh-CN" altLang="en-US"/>
              <a:t>派生类成员声明</a:t>
            </a:r>
          </a:p>
          <a:p>
            <a:pPr eaLnBrk="1" hangingPunct="1"/>
            <a:r>
              <a:rPr lang="en-US" altLang="zh-CN"/>
              <a:t>};</a:t>
            </a:r>
          </a:p>
        </p:txBody>
      </p:sp>
      <p:pic>
        <p:nvPicPr>
          <p:cNvPr id="25609" name="Picture 5" descr="C:\Users\admin\Desktop\8879-120309193530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1025525"/>
            <a:ext cx="149542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6627" name="矩形 2"/>
          <p:cNvSpPr>
            <a:spLocks noChangeArrowheads="1"/>
          </p:cNvSpPr>
          <p:nvPr/>
        </p:nvSpPr>
        <p:spPr bwMode="auto">
          <a:xfrm>
            <a:off x="15240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zh-CN" sz="2000" b="1">
                <a:solidFill>
                  <a:schemeClr val="bg1"/>
                </a:solidFill>
                <a:latin typeface="黑体" pitchFamily="49" charset="-122"/>
                <a:ea typeface="黑体" pitchFamily="49" charset="-122"/>
              </a:rPr>
              <a:t>保护继承</a:t>
            </a:r>
            <a:r>
              <a:rPr lang="en-US" altLang="zh-CN" sz="2000" b="1">
                <a:solidFill>
                  <a:schemeClr val="bg1"/>
                </a:solidFill>
                <a:latin typeface="黑体" pitchFamily="49" charset="-122"/>
                <a:ea typeface="黑体" pitchFamily="49" charset="-122"/>
              </a:rPr>
              <a:t>-protected</a:t>
            </a:r>
            <a:r>
              <a:rPr lang="zh-CN" altLang="zh-CN" sz="2000" b="1">
                <a:solidFill>
                  <a:schemeClr val="bg1"/>
                </a:solidFill>
                <a:latin typeface="黑体" pitchFamily="49" charset="-122"/>
                <a:ea typeface="黑体" pitchFamily="49" charset="-122"/>
              </a:rPr>
              <a:t>方式</a:t>
            </a:r>
          </a:p>
        </p:txBody>
      </p:sp>
      <p:grpSp>
        <p:nvGrpSpPr>
          <p:cNvPr id="26628" name="Group 2"/>
          <p:cNvGrpSpPr>
            <a:grpSpLocks/>
          </p:cNvGrpSpPr>
          <p:nvPr/>
        </p:nvGrpSpPr>
        <p:grpSpPr bwMode="auto">
          <a:xfrm>
            <a:off x="5062538" y="119063"/>
            <a:ext cx="3916362" cy="725487"/>
            <a:chOff x="0" y="0"/>
            <a:chExt cx="6166" cy="1142"/>
          </a:xfrm>
        </p:grpSpPr>
        <p:pic>
          <p:nvPicPr>
            <p:cNvPr id="2666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6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662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aphicFrame>
        <p:nvGraphicFramePr>
          <p:cNvPr id="5" name="表格 4"/>
          <p:cNvGraphicFramePr>
            <a:graphicFrameLocks noGrp="1"/>
          </p:cNvGraphicFramePr>
          <p:nvPr/>
        </p:nvGraphicFramePr>
        <p:xfrm>
          <a:off x="139700" y="2663825"/>
          <a:ext cx="8869361" cy="1184275"/>
        </p:xfrm>
        <a:graphic>
          <a:graphicData uri="http://schemas.openxmlformats.org/drawingml/2006/table">
            <a:tbl>
              <a:tblPr firstRow="1" firstCol="1" bandRow="1">
                <a:tableStyleId>{5C22544A-7EE6-4342-B048-85BDC9FD1C3A}</a:tableStyleId>
              </a:tblPr>
              <a:tblGrid>
                <a:gridCol w="1886527">
                  <a:extLst>
                    <a:ext uri="{9D8B030D-6E8A-4147-A177-3AD203B41FA5}">
                      <a16:colId xmlns:a16="http://schemas.microsoft.com/office/drawing/2014/main" val="20000"/>
                    </a:ext>
                  </a:extLst>
                </a:gridCol>
                <a:gridCol w="1745239">
                  <a:extLst>
                    <a:ext uri="{9D8B030D-6E8A-4147-A177-3AD203B41FA5}">
                      <a16:colId xmlns:a16="http://schemas.microsoft.com/office/drawing/2014/main" val="20001"/>
                    </a:ext>
                  </a:extLst>
                </a:gridCol>
                <a:gridCol w="1745239">
                  <a:extLst>
                    <a:ext uri="{9D8B030D-6E8A-4147-A177-3AD203B41FA5}">
                      <a16:colId xmlns:a16="http://schemas.microsoft.com/office/drawing/2014/main" val="20002"/>
                    </a:ext>
                  </a:extLst>
                </a:gridCol>
                <a:gridCol w="1746178">
                  <a:extLst>
                    <a:ext uri="{9D8B030D-6E8A-4147-A177-3AD203B41FA5}">
                      <a16:colId xmlns:a16="http://schemas.microsoft.com/office/drawing/2014/main" val="20003"/>
                    </a:ext>
                  </a:extLst>
                </a:gridCol>
                <a:gridCol w="1746178">
                  <a:extLst>
                    <a:ext uri="{9D8B030D-6E8A-4147-A177-3AD203B41FA5}">
                      <a16:colId xmlns:a16="http://schemas.microsoft.com/office/drawing/2014/main" val="20004"/>
                    </a:ext>
                  </a:extLst>
                </a:gridCol>
              </a:tblGrid>
              <a:tr h="236855">
                <a:tc rowSpan="2">
                  <a:txBody>
                    <a:bodyPr/>
                    <a:lstStyle/>
                    <a:p>
                      <a:pPr indent="266700" algn="ctr">
                        <a:lnSpc>
                          <a:spcPct val="200000"/>
                        </a:lnSpc>
                        <a:spcAft>
                          <a:spcPts val="0"/>
                        </a:spcAft>
                      </a:pPr>
                      <a:r>
                        <a:rPr lang="zh-CN" sz="1500" kern="100" dirty="0">
                          <a:effectLst/>
                        </a:rPr>
                        <a:t>保护继承</a:t>
                      </a:r>
                      <a:endParaRPr lang="zh-CN" sz="1500" dirty="0">
                        <a:effectLst/>
                        <a:latin typeface="Times New Roman"/>
                        <a:ea typeface="宋体"/>
                        <a:cs typeface="宋体"/>
                      </a:endParaRPr>
                    </a:p>
                  </a:txBody>
                  <a:tcPr marL="101500" marR="101500" marT="0" marB="0" anchor="ctr">
                    <a:solidFill>
                      <a:srgbClr val="00B0F0"/>
                    </a:solidFill>
                  </a:tcPr>
                </a:tc>
                <a:tc gridSpan="4">
                  <a:txBody>
                    <a:bodyPr/>
                    <a:lstStyle/>
                    <a:p>
                      <a:pPr indent="266700" algn="ctr">
                        <a:spcAft>
                          <a:spcPts val="0"/>
                        </a:spcAft>
                      </a:pPr>
                      <a:r>
                        <a:rPr lang="zh-CN" sz="1500" kern="100" dirty="0">
                          <a:effectLst/>
                        </a:rPr>
                        <a:t>基类成员</a:t>
                      </a:r>
                      <a:endParaRPr lang="zh-CN" sz="1500" dirty="0">
                        <a:effectLst/>
                        <a:latin typeface="Times New Roman"/>
                        <a:ea typeface="宋体"/>
                        <a:cs typeface="宋体"/>
                      </a:endParaRPr>
                    </a:p>
                  </a:txBody>
                  <a:tcPr marL="101500" marR="101500" marT="0" marB="0" anchor="ctr">
                    <a:solidFill>
                      <a:schemeClr val="accent4">
                        <a:lumMod val="60000"/>
                        <a:lumOff val="4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73710">
                <a:tc vMerge="1">
                  <a:txBody>
                    <a:bodyPr/>
                    <a:lstStyle/>
                    <a:p>
                      <a:endParaRPr lang="zh-CN" altLang="en-US"/>
                    </a:p>
                  </a:txBody>
                  <a:tcPr/>
                </a:tc>
                <a:tc>
                  <a:txBody>
                    <a:bodyPr/>
                    <a:lstStyle/>
                    <a:p>
                      <a:pPr indent="266700" algn="ctr">
                        <a:spcAft>
                          <a:spcPts val="0"/>
                        </a:spcAft>
                      </a:pPr>
                      <a:r>
                        <a:rPr lang="en-US" sz="1500" kern="100">
                          <a:effectLst/>
                        </a:rPr>
                        <a:t>public</a:t>
                      </a:r>
                      <a:r>
                        <a:rPr lang="zh-CN" sz="1500" kern="100">
                          <a:effectLst/>
                        </a:rPr>
                        <a:t>成员</a:t>
                      </a:r>
                      <a:endParaRPr lang="zh-CN" sz="1500">
                        <a:effectLst/>
                        <a:latin typeface="Times New Roman"/>
                        <a:ea typeface="宋体"/>
                        <a:cs typeface="宋体"/>
                      </a:endParaRPr>
                    </a:p>
                  </a:txBody>
                  <a:tcPr marL="101500" marR="101500" marT="0" marB="0" anchor="ctr">
                    <a:solidFill>
                      <a:schemeClr val="accent4">
                        <a:lumMod val="40000"/>
                        <a:lumOff val="60000"/>
                      </a:schemeClr>
                    </a:solidFill>
                  </a:tcPr>
                </a:tc>
                <a:tc>
                  <a:txBody>
                    <a:bodyPr/>
                    <a:lstStyle/>
                    <a:p>
                      <a:pPr indent="266700" algn="ctr">
                        <a:spcAft>
                          <a:spcPts val="0"/>
                        </a:spcAft>
                      </a:pPr>
                      <a:r>
                        <a:rPr lang="en-US" sz="1500" kern="100">
                          <a:effectLst/>
                        </a:rPr>
                        <a:t>protected</a:t>
                      </a:r>
                      <a:r>
                        <a:rPr lang="zh-CN" sz="1500" kern="100">
                          <a:effectLst/>
                        </a:rPr>
                        <a:t>成员</a:t>
                      </a:r>
                      <a:endParaRPr lang="zh-CN" sz="1500">
                        <a:effectLst/>
                        <a:latin typeface="Times New Roman"/>
                        <a:ea typeface="宋体"/>
                        <a:cs typeface="宋体"/>
                      </a:endParaRPr>
                    </a:p>
                  </a:txBody>
                  <a:tcPr marL="101500" marR="101500" marT="0" marB="0" anchor="ctr">
                    <a:solidFill>
                      <a:schemeClr val="accent4">
                        <a:lumMod val="40000"/>
                        <a:lumOff val="60000"/>
                      </a:schemeClr>
                    </a:solidFill>
                  </a:tcPr>
                </a:tc>
                <a:tc>
                  <a:txBody>
                    <a:bodyPr/>
                    <a:lstStyle/>
                    <a:p>
                      <a:pPr indent="266700" algn="ctr">
                        <a:spcAft>
                          <a:spcPts val="0"/>
                        </a:spcAft>
                      </a:pPr>
                      <a:r>
                        <a:rPr lang="en-US" sz="1500" kern="100">
                          <a:effectLst/>
                        </a:rPr>
                        <a:t>private</a:t>
                      </a:r>
                      <a:r>
                        <a:rPr lang="zh-CN" sz="1500" kern="100">
                          <a:effectLst/>
                        </a:rPr>
                        <a:t>成员</a:t>
                      </a:r>
                      <a:endParaRPr lang="zh-CN" sz="1500">
                        <a:effectLst/>
                        <a:latin typeface="Times New Roman"/>
                        <a:ea typeface="宋体"/>
                        <a:cs typeface="宋体"/>
                      </a:endParaRPr>
                    </a:p>
                  </a:txBody>
                  <a:tcPr marL="101500" marR="101500" marT="0" marB="0" anchor="ctr">
                    <a:solidFill>
                      <a:schemeClr val="accent4">
                        <a:lumMod val="40000"/>
                        <a:lumOff val="6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101500" marR="101500" marT="0" marB="0" anchor="ctr">
                    <a:solidFill>
                      <a:schemeClr val="accent4">
                        <a:lumMod val="40000"/>
                        <a:lumOff val="60000"/>
                      </a:schemeClr>
                    </a:solidFill>
                  </a:tcPr>
                </a:tc>
                <a:extLst>
                  <a:ext uri="{0D108BD9-81ED-4DB2-BD59-A6C34878D82A}">
                    <a16:rowId xmlns:a16="http://schemas.microsoft.com/office/drawing/2014/main" val="10001"/>
                  </a:ext>
                </a:extLst>
              </a:tr>
              <a:tr h="473710">
                <a:tc>
                  <a:txBody>
                    <a:bodyPr/>
                    <a:lstStyle/>
                    <a:p>
                      <a:pPr indent="266700" algn="ctr">
                        <a:spcAft>
                          <a:spcPts val="0"/>
                        </a:spcAft>
                      </a:pPr>
                      <a:r>
                        <a:rPr lang="zh-CN" sz="1500" kern="100" dirty="0">
                          <a:effectLst/>
                        </a:rPr>
                        <a:t>作为派生类成员</a:t>
                      </a:r>
                      <a:endParaRPr lang="zh-CN" sz="1500" dirty="0">
                        <a:effectLst/>
                        <a:latin typeface="Times New Roman"/>
                        <a:ea typeface="宋体"/>
                        <a:cs typeface="宋体"/>
                      </a:endParaRPr>
                    </a:p>
                  </a:txBody>
                  <a:tcPr marL="101500" marR="101500" marT="0" marB="0" anchor="ctr">
                    <a:solidFill>
                      <a:srgbClr val="00B0F0"/>
                    </a:solidFill>
                  </a:tcPr>
                </a:tc>
                <a:tc>
                  <a:txBody>
                    <a:bodyPr/>
                    <a:lstStyle/>
                    <a:p>
                      <a:pPr indent="266700" algn="ctr">
                        <a:spcAft>
                          <a:spcPts val="0"/>
                        </a:spcAft>
                      </a:pPr>
                      <a:r>
                        <a:rPr lang="en-US" sz="1500" kern="100">
                          <a:effectLst/>
                        </a:rPr>
                        <a:t>protected</a:t>
                      </a:r>
                      <a:r>
                        <a:rPr lang="zh-CN" sz="1500" kern="100">
                          <a:effectLst/>
                        </a:rPr>
                        <a:t>成员</a:t>
                      </a:r>
                      <a:endParaRPr lang="zh-CN" sz="1500">
                        <a:effectLst/>
                        <a:latin typeface="Times New Roman"/>
                        <a:ea typeface="宋体"/>
                        <a:cs typeface="宋体"/>
                      </a:endParaRPr>
                    </a:p>
                  </a:txBody>
                  <a:tcPr marL="101500" marR="101500" marT="0" marB="0" anchor="ctr">
                    <a:solidFill>
                      <a:schemeClr val="accent4">
                        <a:lumMod val="20000"/>
                        <a:lumOff val="80000"/>
                      </a:schemeClr>
                    </a:solidFill>
                  </a:tcPr>
                </a:tc>
                <a:tc>
                  <a:txBody>
                    <a:bodyPr/>
                    <a:lstStyle/>
                    <a:p>
                      <a:pPr indent="266700" algn="ctr">
                        <a:spcAft>
                          <a:spcPts val="0"/>
                        </a:spcAft>
                      </a:pPr>
                      <a:r>
                        <a:rPr lang="en-US" sz="1500" kern="100">
                          <a:effectLst/>
                        </a:rPr>
                        <a:t>protected</a:t>
                      </a:r>
                      <a:r>
                        <a:rPr lang="zh-CN" sz="1500" kern="100">
                          <a:effectLst/>
                        </a:rPr>
                        <a:t>成员</a:t>
                      </a:r>
                      <a:endParaRPr lang="zh-CN" sz="1500">
                        <a:effectLst/>
                        <a:latin typeface="Times New Roman"/>
                        <a:ea typeface="宋体"/>
                        <a:cs typeface="宋体"/>
                      </a:endParaRPr>
                    </a:p>
                  </a:txBody>
                  <a:tcPr marL="101500" marR="101500" marT="0" marB="0" anchor="ctr">
                    <a:solidFill>
                      <a:schemeClr val="accent4">
                        <a:lumMod val="20000"/>
                        <a:lumOff val="8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101500" marR="101500" marT="0" marB="0" anchor="ctr">
                    <a:solidFill>
                      <a:schemeClr val="accent4">
                        <a:lumMod val="20000"/>
                        <a:lumOff val="80000"/>
                      </a:schemeClr>
                    </a:solidFill>
                  </a:tcPr>
                </a:tc>
                <a:tc>
                  <a:txBody>
                    <a:bodyPr/>
                    <a:lstStyle/>
                    <a:p>
                      <a:pPr indent="266700" algn="ctr">
                        <a:spcAft>
                          <a:spcPts val="0"/>
                        </a:spcAft>
                      </a:pPr>
                      <a:r>
                        <a:rPr lang="zh-CN" sz="1500" kern="100" dirty="0">
                          <a:effectLst/>
                        </a:rPr>
                        <a:t>不可访问成员</a:t>
                      </a:r>
                      <a:endParaRPr lang="zh-CN" sz="1500" dirty="0">
                        <a:effectLst/>
                        <a:latin typeface="Times New Roman"/>
                        <a:ea typeface="宋体"/>
                        <a:cs typeface="宋体"/>
                      </a:endParaRPr>
                    </a:p>
                  </a:txBody>
                  <a:tcPr marL="101500" marR="101500" marT="0" marB="0" anchor="c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26655" name="矩形 5"/>
          <p:cNvSpPr>
            <a:spLocks noChangeArrowheads="1"/>
          </p:cNvSpPr>
          <p:nvPr/>
        </p:nvSpPr>
        <p:spPr bwMode="auto">
          <a:xfrm>
            <a:off x="2108200" y="3860800"/>
            <a:ext cx="5160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r>
              <a:rPr lang="zh-CN" altLang="en-US"/>
              <a:t>表</a:t>
            </a:r>
            <a:r>
              <a:rPr lang="en-US" altLang="zh-CN"/>
              <a:t>3-3    </a:t>
            </a:r>
            <a:r>
              <a:rPr lang="zh-CN" altLang="zh-CN"/>
              <a:t>保护继承对基类成员的访问属性控制</a:t>
            </a:r>
          </a:p>
        </p:txBody>
      </p:sp>
      <p:pic>
        <p:nvPicPr>
          <p:cNvPr id="26656" name="Picture 5" descr="C:\Users\admin\Desktop\8879-120309193530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1025525"/>
            <a:ext cx="149542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134938" y="4260850"/>
            <a:ext cx="7837487" cy="2335213"/>
            <a:chOff x="134938" y="4260850"/>
            <a:chExt cx="7837487" cy="2335213"/>
          </a:xfrm>
        </p:grpSpPr>
        <p:pic>
          <p:nvPicPr>
            <p:cNvPr id="26658"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275" y="5141913"/>
              <a:ext cx="31051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9" name="Picture 3" descr="C:\Users\admin\Desktop\PPT素材\未标题-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8" y="4260850"/>
              <a:ext cx="478790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剪去对角的矩形 3"/>
            <p:cNvSpPr>
              <a:spLocks/>
            </p:cNvSpPr>
            <p:nvPr/>
          </p:nvSpPr>
          <p:spPr bwMode="auto">
            <a:xfrm>
              <a:off x="4886325" y="4573588"/>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7651" name="矩形 2"/>
          <p:cNvSpPr>
            <a:spLocks noChangeArrowheads="1"/>
          </p:cNvSpPr>
          <p:nvPr/>
        </p:nvSpPr>
        <p:spPr bwMode="auto">
          <a:xfrm>
            <a:off x="1524000" y="1438275"/>
            <a:ext cx="592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b="1">
                <a:solidFill>
                  <a:schemeClr val="bg1"/>
                </a:solidFill>
                <a:latin typeface="黑体" pitchFamily="49" charset="-122"/>
                <a:ea typeface="黑体" pitchFamily="49" charset="-122"/>
              </a:rPr>
              <a:t>继承权限</a:t>
            </a:r>
            <a:r>
              <a:rPr lang="en-US" altLang="zh-CN" sz="2400" b="1">
                <a:solidFill>
                  <a:schemeClr val="bg1"/>
                </a:solidFill>
                <a:latin typeface="黑体" pitchFamily="49" charset="-122"/>
                <a:ea typeface="黑体" pitchFamily="49" charset="-122"/>
              </a:rPr>
              <a:t>  </a:t>
            </a:r>
            <a:r>
              <a:rPr lang="zh-CN" altLang="zh-CN" sz="2000" b="1">
                <a:solidFill>
                  <a:schemeClr val="bg1"/>
                </a:solidFill>
                <a:latin typeface="黑体" pitchFamily="49" charset="-122"/>
                <a:ea typeface="黑体" pitchFamily="49" charset="-122"/>
              </a:rPr>
              <a:t>保护继承</a:t>
            </a:r>
            <a:r>
              <a:rPr lang="en-US" altLang="zh-CN" sz="2000" b="1">
                <a:solidFill>
                  <a:schemeClr val="bg1"/>
                </a:solidFill>
                <a:latin typeface="黑体" pitchFamily="49" charset="-122"/>
                <a:ea typeface="黑体" pitchFamily="49" charset="-122"/>
              </a:rPr>
              <a:t>-protected</a:t>
            </a:r>
            <a:r>
              <a:rPr lang="zh-CN" altLang="zh-CN" sz="2000" b="1">
                <a:solidFill>
                  <a:schemeClr val="bg1"/>
                </a:solidFill>
                <a:latin typeface="黑体" pitchFamily="49" charset="-122"/>
                <a:ea typeface="黑体" pitchFamily="49" charset="-122"/>
              </a:rPr>
              <a:t>方式</a:t>
            </a:r>
          </a:p>
        </p:txBody>
      </p:sp>
      <p:grpSp>
        <p:nvGrpSpPr>
          <p:cNvPr id="27652" name="Group 2"/>
          <p:cNvGrpSpPr>
            <a:grpSpLocks/>
          </p:cNvGrpSpPr>
          <p:nvPr/>
        </p:nvGrpSpPr>
        <p:grpSpPr bwMode="auto">
          <a:xfrm>
            <a:off x="5062538" y="119063"/>
            <a:ext cx="3916362" cy="725487"/>
            <a:chOff x="0" y="0"/>
            <a:chExt cx="6166" cy="1142"/>
          </a:xfrm>
        </p:grpSpPr>
        <p:pic>
          <p:nvPicPr>
            <p:cNvPr id="2769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9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765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aphicFrame>
        <p:nvGraphicFramePr>
          <p:cNvPr id="2" name="表格 1"/>
          <p:cNvGraphicFramePr>
            <a:graphicFrameLocks noGrp="1"/>
          </p:cNvGraphicFramePr>
          <p:nvPr/>
        </p:nvGraphicFramePr>
        <p:xfrm>
          <a:off x="266700" y="2667000"/>
          <a:ext cx="8420100" cy="2217739"/>
        </p:xfrm>
        <a:graphic>
          <a:graphicData uri="http://schemas.openxmlformats.org/drawingml/2006/table">
            <a:tbl>
              <a:tblPr firstRow="1" firstCol="1" bandRow="1">
                <a:tableStyleId>{5C22544A-7EE6-4342-B048-85BDC9FD1C3A}</a:tableStyleId>
              </a:tblPr>
              <a:tblGrid>
                <a:gridCol w="1473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65300">
                  <a:extLst>
                    <a:ext uri="{9D8B030D-6E8A-4147-A177-3AD203B41FA5}">
                      <a16:colId xmlns:a16="http://schemas.microsoft.com/office/drawing/2014/main" val="20004"/>
                    </a:ext>
                  </a:extLst>
                </a:gridCol>
              </a:tblGrid>
              <a:tr h="332703">
                <a:tc rowSpan="2">
                  <a:txBody>
                    <a:bodyPr/>
                    <a:lstStyle/>
                    <a:p>
                      <a:pPr indent="266700" algn="ctr">
                        <a:spcAft>
                          <a:spcPts val="0"/>
                        </a:spcAft>
                      </a:pPr>
                      <a:r>
                        <a:rPr lang="zh-CN" sz="1600" kern="100" dirty="0">
                          <a:effectLst/>
                        </a:rPr>
                        <a:t>继承方式</a:t>
                      </a:r>
                      <a:endParaRPr lang="zh-CN" sz="1600" dirty="0">
                        <a:effectLst/>
                        <a:latin typeface="Times New Roman"/>
                        <a:ea typeface="宋体"/>
                        <a:cs typeface="宋体"/>
                      </a:endParaRPr>
                    </a:p>
                  </a:txBody>
                  <a:tcPr marL="68566" marR="68566" marT="0" marB="0" anchor="ctr">
                    <a:solidFill>
                      <a:schemeClr val="accent4"/>
                    </a:solidFill>
                  </a:tcPr>
                </a:tc>
                <a:tc gridSpan="3">
                  <a:txBody>
                    <a:bodyPr/>
                    <a:lstStyle/>
                    <a:p>
                      <a:pPr indent="266700" algn="ctr">
                        <a:spcAft>
                          <a:spcPts val="0"/>
                        </a:spcAft>
                      </a:pPr>
                      <a:r>
                        <a:rPr lang="zh-CN" sz="1600" kern="100" dirty="0">
                          <a:effectLst/>
                        </a:rPr>
                        <a:t>基类成员</a:t>
                      </a:r>
                      <a:endParaRPr lang="zh-CN" sz="1600" dirty="0">
                        <a:effectLst/>
                        <a:latin typeface="Times New Roman"/>
                        <a:ea typeface="宋体"/>
                        <a:cs typeface="宋体"/>
                      </a:endParaRPr>
                    </a:p>
                  </a:txBody>
                  <a:tcPr marL="68566" marR="68566" marT="0" marB="0" anchor="ctr">
                    <a:solidFill>
                      <a:schemeClr val="accent4">
                        <a:lumMod val="60000"/>
                        <a:lumOff val="40000"/>
                      </a:schemeClr>
                    </a:solidFill>
                  </a:tcPr>
                </a:tc>
                <a:tc hMerge="1">
                  <a:txBody>
                    <a:bodyPr/>
                    <a:lstStyle/>
                    <a:p>
                      <a:endParaRPr lang="zh-CN" altLang="en-US"/>
                    </a:p>
                  </a:txBody>
                  <a:tcPr/>
                </a:tc>
                <a:tc hMerge="1">
                  <a:txBody>
                    <a:bodyPr/>
                    <a:lstStyle/>
                    <a:p>
                      <a:endParaRPr lang="zh-CN" altLang="en-US"/>
                    </a:p>
                  </a:txBody>
                  <a:tcPr/>
                </a:tc>
                <a:tc>
                  <a:txBody>
                    <a:bodyPr/>
                    <a:lstStyle/>
                    <a:p>
                      <a:pPr indent="266700" algn="ctr">
                        <a:spcAft>
                          <a:spcPts val="0"/>
                        </a:spcAft>
                      </a:pPr>
                      <a:r>
                        <a:rPr lang="en-US" sz="1600" kern="100" dirty="0">
                          <a:effectLst/>
                        </a:rPr>
                        <a:t> </a:t>
                      </a:r>
                      <a:endParaRPr lang="zh-CN" sz="1600" dirty="0">
                        <a:effectLst/>
                        <a:latin typeface="Times New Roman"/>
                        <a:ea typeface="宋体"/>
                        <a:cs typeface="宋体"/>
                      </a:endParaRPr>
                    </a:p>
                  </a:txBody>
                  <a:tcPr marL="68566" marR="68566" marT="0" marB="0" anchor="ctr">
                    <a:solidFill>
                      <a:schemeClr val="accent4">
                        <a:lumMod val="60000"/>
                        <a:lumOff val="40000"/>
                      </a:schemeClr>
                    </a:solidFill>
                  </a:tcPr>
                </a:tc>
                <a:extLst>
                  <a:ext uri="{0D108BD9-81ED-4DB2-BD59-A6C34878D82A}">
                    <a16:rowId xmlns:a16="http://schemas.microsoft.com/office/drawing/2014/main" val="10000"/>
                  </a:ext>
                </a:extLst>
              </a:tr>
              <a:tr h="471259">
                <a:tc vMerge="1">
                  <a:txBody>
                    <a:bodyPr/>
                    <a:lstStyle/>
                    <a:p>
                      <a:endParaRPr lang="zh-CN" altLang="en-US"/>
                    </a:p>
                  </a:txBody>
                  <a:tcPr/>
                </a:tc>
                <a:tc>
                  <a:txBody>
                    <a:bodyPr/>
                    <a:lstStyle/>
                    <a:p>
                      <a:pPr indent="266700" algn="ctr">
                        <a:spcAft>
                          <a:spcPts val="0"/>
                        </a:spcAft>
                      </a:pPr>
                      <a:r>
                        <a:rPr lang="en-US" sz="1600" kern="100" dirty="0">
                          <a:effectLst/>
                        </a:rPr>
                        <a:t>public</a:t>
                      </a:r>
                      <a:r>
                        <a:rPr lang="zh-CN" sz="1600" kern="100" dirty="0">
                          <a:effectLst/>
                        </a:rPr>
                        <a:t>成员</a:t>
                      </a:r>
                      <a:endParaRPr lang="zh-CN" sz="1600" dirty="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en-US" sz="1600" kern="100">
                          <a:effectLst/>
                        </a:rPr>
                        <a:t>protected</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en-US" sz="1600" kern="100" dirty="0">
                          <a:effectLst/>
                        </a:rPr>
                        <a:t>private</a:t>
                      </a:r>
                      <a:r>
                        <a:rPr lang="zh-CN" sz="1600" kern="100" dirty="0">
                          <a:effectLst/>
                        </a:rPr>
                        <a:t>成员</a:t>
                      </a:r>
                      <a:endParaRPr lang="zh-CN" sz="1600" dirty="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zh-CN" sz="1600" kern="100" dirty="0">
                          <a:effectLst/>
                        </a:rPr>
                        <a:t>不可访问成员</a:t>
                      </a:r>
                      <a:endParaRPr lang="zh-CN" sz="1600" dirty="0">
                        <a:effectLst/>
                        <a:latin typeface="Times New Roman"/>
                        <a:ea typeface="宋体"/>
                        <a:cs typeface="宋体"/>
                      </a:endParaRPr>
                    </a:p>
                  </a:txBody>
                  <a:tcPr marL="68566" marR="68566" marT="0" marB="0" anchor="ctr">
                    <a:solidFill>
                      <a:schemeClr val="accent4">
                        <a:lumMod val="40000"/>
                        <a:lumOff val="60000"/>
                      </a:schemeClr>
                    </a:solidFill>
                  </a:tcPr>
                </a:tc>
                <a:extLst>
                  <a:ext uri="{0D108BD9-81ED-4DB2-BD59-A6C34878D82A}">
                    <a16:rowId xmlns:a16="http://schemas.microsoft.com/office/drawing/2014/main" val="10001"/>
                  </a:ext>
                </a:extLst>
              </a:tr>
              <a:tr h="471259">
                <a:tc>
                  <a:txBody>
                    <a:bodyPr/>
                    <a:lstStyle/>
                    <a:p>
                      <a:pPr indent="266700" algn="ctr">
                        <a:spcAft>
                          <a:spcPts val="0"/>
                        </a:spcAft>
                      </a:pPr>
                      <a:r>
                        <a:rPr lang="zh-CN" sz="1600" kern="100" dirty="0">
                          <a:effectLst/>
                        </a:rPr>
                        <a:t>公有继承</a:t>
                      </a:r>
                      <a:endParaRPr lang="zh-CN" sz="1600" dirty="0">
                        <a:effectLst/>
                        <a:latin typeface="Times New Roman"/>
                        <a:ea typeface="宋体"/>
                        <a:cs typeface="宋体"/>
                      </a:endParaRPr>
                    </a:p>
                  </a:txBody>
                  <a:tcPr marL="68566" marR="68566" marT="0" marB="0" anchor="ctr">
                    <a:solidFill>
                      <a:schemeClr val="accent4"/>
                    </a:solidFill>
                  </a:tcPr>
                </a:tc>
                <a:tc>
                  <a:txBody>
                    <a:bodyPr/>
                    <a:lstStyle/>
                    <a:p>
                      <a:pPr indent="266700" algn="ctr">
                        <a:spcAft>
                          <a:spcPts val="0"/>
                        </a:spcAft>
                      </a:pPr>
                      <a:r>
                        <a:rPr lang="en-US" sz="1600" kern="100">
                          <a:effectLst/>
                        </a:rPr>
                        <a:t>public</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en-US" sz="1600" kern="100">
                          <a:effectLst/>
                        </a:rPr>
                        <a:t>protected</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zh-CN" sz="1600" kern="100">
                          <a:effectLst/>
                        </a:rPr>
                        <a:t>不可访问成员</a:t>
                      </a:r>
                      <a:endParaRPr lang="zh-CN" sz="160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zh-CN" sz="1600" kern="100" dirty="0">
                          <a:effectLst/>
                        </a:rPr>
                        <a:t>不可访问成员</a:t>
                      </a:r>
                      <a:endParaRPr lang="zh-CN" sz="1600" dirty="0">
                        <a:effectLst/>
                        <a:latin typeface="Times New Roman"/>
                        <a:ea typeface="宋体"/>
                        <a:cs typeface="宋体"/>
                      </a:endParaRPr>
                    </a:p>
                  </a:txBody>
                  <a:tcPr marL="68566" marR="68566" marT="0" marB="0" anchor="ctr">
                    <a:solidFill>
                      <a:schemeClr val="accent4">
                        <a:lumMod val="20000"/>
                        <a:lumOff val="80000"/>
                      </a:schemeClr>
                    </a:solidFill>
                  </a:tcPr>
                </a:tc>
                <a:extLst>
                  <a:ext uri="{0D108BD9-81ED-4DB2-BD59-A6C34878D82A}">
                    <a16:rowId xmlns:a16="http://schemas.microsoft.com/office/drawing/2014/main" val="10002"/>
                  </a:ext>
                </a:extLst>
              </a:tr>
              <a:tr h="471259">
                <a:tc>
                  <a:txBody>
                    <a:bodyPr/>
                    <a:lstStyle/>
                    <a:p>
                      <a:pPr indent="266700" algn="ctr">
                        <a:spcAft>
                          <a:spcPts val="0"/>
                        </a:spcAft>
                      </a:pPr>
                      <a:r>
                        <a:rPr lang="zh-CN" sz="1600" kern="100" dirty="0">
                          <a:effectLst/>
                        </a:rPr>
                        <a:t>保护继承</a:t>
                      </a:r>
                      <a:endParaRPr lang="zh-CN" sz="1600" dirty="0">
                        <a:effectLst/>
                        <a:latin typeface="Times New Roman"/>
                        <a:ea typeface="宋体"/>
                        <a:cs typeface="宋体"/>
                      </a:endParaRPr>
                    </a:p>
                  </a:txBody>
                  <a:tcPr marL="68566" marR="68566" marT="0" marB="0" anchor="ctr">
                    <a:solidFill>
                      <a:schemeClr val="accent4"/>
                    </a:solidFill>
                  </a:tcPr>
                </a:tc>
                <a:tc>
                  <a:txBody>
                    <a:bodyPr/>
                    <a:lstStyle/>
                    <a:p>
                      <a:pPr indent="266700" algn="ctr">
                        <a:spcAft>
                          <a:spcPts val="0"/>
                        </a:spcAft>
                      </a:pPr>
                      <a:r>
                        <a:rPr lang="en-US" sz="1600" kern="100">
                          <a:effectLst/>
                        </a:rPr>
                        <a:t>protected</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en-US" sz="1600" kern="100">
                          <a:effectLst/>
                        </a:rPr>
                        <a:t>protected</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zh-CN" sz="1600" kern="100">
                          <a:effectLst/>
                        </a:rPr>
                        <a:t>不可访问成员</a:t>
                      </a:r>
                      <a:endParaRPr lang="zh-CN" sz="1600">
                        <a:effectLst/>
                        <a:latin typeface="Times New Roman"/>
                        <a:ea typeface="宋体"/>
                        <a:cs typeface="宋体"/>
                      </a:endParaRPr>
                    </a:p>
                  </a:txBody>
                  <a:tcPr marL="68566" marR="68566" marT="0" marB="0" anchor="ctr">
                    <a:solidFill>
                      <a:schemeClr val="accent4">
                        <a:lumMod val="40000"/>
                        <a:lumOff val="60000"/>
                      </a:schemeClr>
                    </a:solidFill>
                  </a:tcPr>
                </a:tc>
                <a:tc>
                  <a:txBody>
                    <a:bodyPr/>
                    <a:lstStyle/>
                    <a:p>
                      <a:pPr indent="266700" algn="ctr">
                        <a:spcAft>
                          <a:spcPts val="0"/>
                        </a:spcAft>
                      </a:pPr>
                      <a:r>
                        <a:rPr lang="zh-CN" sz="1600" kern="100" dirty="0">
                          <a:effectLst/>
                        </a:rPr>
                        <a:t>不可访问成员</a:t>
                      </a:r>
                      <a:endParaRPr lang="zh-CN" sz="1600" dirty="0">
                        <a:effectLst/>
                        <a:latin typeface="Times New Roman"/>
                        <a:ea typeface="宋体"/>
                        <a:cs typeface="宋体"/>
                      </a:endParaRPr>
                    </a:p>
                  </a:txBody>
                  <a:tcPr marL="68566" marR="68566" marT="0" marB="0" anchor="ctr">
                    <a:solidFill>
                      <a:schemeClr val="accent4">
                        <a:lumMod val="40000"/>
                        <a:lumOff val="60000"/>
                      </a:schemeClr>
                    </a:solidFill>
                  </a:tcPr>
                </a:tc>
                <a:extLst>
                  <a:ext uri="{0D108BD9-81ED-4DB2-BD59-A6C34878D82A}">
                    <a16:rowId xmlns:a16="http://schemas.microsoft.com/office/drawing/2014/main" val="10003"/>
                  </a:ext>
                </a:extLst>
              </a:tr>
              <a:tr h="471259">
                <a:tc>
                  <a:txBody>
                    <a:bodyPr/>
                    <a:lstStyle/>
                    <a:p>
                      <a:pPr indent="266700" algn="ctr">
                        <a:spcAft>
                          <a:spcPts val="0"/>
                        </a:spcAft>
                      </a:pPr>
                      <a:r>
                        <a:rPr lang="zh-CN" sz="1600" kern="100" dirty="0">
                          <a:effectLst/>
                        </a:rPr>
                        <a:t>私有继承</a:t>
                      </a:r>
                      <a:endParaRPr lang="zh-CN" sz="1600" dirty="0">
                        <a:effectLst/>
                        <a:latin typeface="Times New Roman"/>
                        <a:ea typeface="宋体"/>
                        <a:cs typeface="宋体"/>
                      </a:endParaRPr>
                    </a:p>
                  </a:txBody>
                  <a:tcPr marL="68566" marR="68566" marT="0" marB="0" anchor="ctr">
                    <a:solidFill>
                      <a:schemeClr val="accent4"/>
                    </a:solidFill>
                  </a:tcPr>
                </a:tc>
                <a:tc>
                  <a:txBody>
                    <a:bodyPr/>
                    <a:lstStyle/>
                    <a:p>
                      <a:pPr indent="266700" algn="ctr">
                        <a:spcAft>
                          <a:spcPts val="0"/>
                        </a:spcAft>
                      </a:pPr>
                      <a:r>
                        <a:rPr lang="en-US" sz="1600" kern="100">
                          <a:effectLst/>
                        </a:rPr>
                        <a:t>private</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en-US" sz="1600" kern="100">
                          <a:effectLst/>
                        </a:rPr>
                        <a:t>private</a:t>
                      </a:r>
                      <a:r>
                        <a:rPr lang="zh-CN" sz="1600" kern="100">
                          <a:effectLst/>
                        </a:rPr>
                        <a:t>成员</a:t>
                      </a:r>
                      <a:endParaRPr lang="zh-CN" sz="160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zh-CN" sz="1600" kern="100" dirty="0">
                          <a:effectLst/>
                        </a:rPr>
                        <a:t>不可访问成员</a:t>
                      </a:r>
                      <a:endParaRPr lang="zh-CN" sz="1600" dirty="0">
                        <a:effectLst/>
                        <a:latin typeface="Times New Roman"/>
                        <a:ea typeface="宋体"/>
                        <a:cs typeface="宋体"/>
                      </a:endParaRPr>
                    </a:p>
                  </a:txBody>
                  <a:tcPr marL="68566" marR="68566" marT="0" marB="0" anchor="ctr">
                    <a:solidFill>
                      <a:schemeClr val="accent4">
                        <a:lumMod val="20000"/>
                        <a:lumOff val="80000"/>
                      </a:schemeClr>
                    </a:solidFill>
                  </a:tcPr>
                </a:tc>
                <a:tc>
                  <a:txBody>
                    <a:bodyPr/>
                    <a:lstStyle/>
                    <a:p>
                      <a:pPr indent="266700" algn="ctr">
                        <a:spcAft>
                          <a:spcPts val="0"/>
                        </a:spcAft>
                      </a:pPr>
                      <a:r>
                        <a:rPr lang="zh-CN" sz="1600" kern="100" dirty="0">
                          <a:effectLst/>
                        </a:rPr>
                        <a:t>不可访问成员</a:t>
                      </a:r>
                      <a:endParaRPr lang="zh-CN" sz="1600" dirty="0">
                        <a:effectLst/>
                        <a:latin typeface="Times New Roman"/>
                        <a:ea typeface="宋体"/>
                        <a:cs typeface="宋体"/>
                      </a:endParaRPr>
                    </a:p>
                  </a:txBody>
                  <a:tcPr marL="68566" marR="68566" marT="0" marB="0" anchor="c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pic>
        <p:nvPicPr>
          <p:cNvPr id="27692" name="Picture 5" descr="C:\Users\admin\Desktop\8879-120309193530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1025525"/>
            <a:ext cx="149542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3" name="矩形 3"/>
          <p:cNvSpPr>
            <a:spLocks noChangeArrowheads="1"/>
          </p:cNvSpPr>
          <p:nvPr/>
        </p:nvSpPr>
        <p:spPr bwMode="auto">
          <a:xfrm>
            <a:off x="2208213" y="5045075"/>
            <a:ext cx="5500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表</a:t>
            </a:r>
            <a:r>
              <a:rPr lang="en-US" altLang="zh-CN"/>
              <a:t>3-4 </a:t>
            </a:r>
            <a:r>
              <a:rPr lang="zh-CN" altLang="en-US"/>
              <a:t>类的继承方式对基类成员的访问属性控制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5062538" y="119063"/>
            <a:ext cx="3916362" cy="725487"/>
            <a:chOff x="0" y="0"/>
            <a:chExt cx="6166" cy="1142"/>
          </a:xfrm>
        </p:grpSpPr>
        <p:pic>
          <p:nvPicPr>
            <p:cNvPr id="2868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867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2" name="组合 1"/>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28685"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24583" name="矩形 11"/>
          <p:cNvSpPr>
            <a:spLocks noChangeArrowheads="1"/>
          </p:cNvSpPr>
          <p:nvPr/>
        </p:nvSpPr>
        <p:spPr bwMode="auto">
          <a:xfrm>
            <a:off x="3516313" y="1711325"/>
            <a:ext cx="5192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dirty="0">
                <a:solidFill>
                  <a:schemeClr val="accent4"/>
                </a:solidFill>
                <a:latin typeface="黑体" pitchFamily="49" charset="-122"/>
                <a:ea typeface="黑体" pitchFamily="49" charset="-122"/>
              </a:rPr>
              <a:t>基类</a:t>
            </a:r>
            <a:r>
              <a:rPr lang="zh-CN" altLang="zh-CN" dirty="0">
                <a:latin typeface="黑体" pitchFamily="49" charset="-122"/>
                <a:ea typeface="黑体" pitchFamily="49" charset="-122"/>
              </a:rPr>
              <a:t>与</a:t>
            </a:r>
            <a:r>
              <a:rPr lang="zh-CN" altLang="zh-CN" dirty="0">
                <a:solidFill>
                  <a:schemeClr val="accent4"/>
                </a:solidFill>
                <a:latin typeface="黑体" pitchFamily="49" charset="-122"/>
                <a:ea typeface="黑体" pitchFamily="49" charset="-122"/>
              </a:rPr>
              <a:t>派生类</a:t>
            </a:r>
            <a:r>
              <a:rPr lang="zh-CN" altLang="zh-CN" dirty="0">
                <a:latin typeface="黑体" pitchFamily="49" charset="-122"/>
                <a:ea typeface="黑体" pitchFamily="49" charset="-122"/>
              </a:rPr>
              <a:t>对象之间也具有</a:t>
            </a:r>
            <a:r>
              <a:rPr lang="zh-CN" altLang="zh-CN" i="1" u="sng" dirty="0">
                <a:latin typeface="黑体" pitchFamily="49" charset="-122"/>
                <a:ea typeface="黑体" pitchFamily="49" charset="-122"/>
              </a:rPr>
              <a:t>赋值兼容</a:t>
            </a:r>
            <a:r>
              <a:rPr lang="zh-CN" altLang="zh-CN" dirty="0">
                <a:latin typeface="黑体" pitchFamily="49" charset="-122"/>
                <a:ea typeface="黑体" pitchFamily="49" charset="-122"/>
              </a:rPr>
              <a:t>的关系，可以进行</a:t>
            </a:r>
            <a:r>
              <a:rPr lang="zh-CN" altLang="zh-CN" i="1" u="sng" dirty="0">
                <a:latin typeface="黑体" pitchFamily="49" charset="-122"/>
                <a:ea typeface="黑体" pitchFamily="49" charset="-122"/>
              </a:rPr>
              <a:t>类型间的转换</a:t>
            </a:r>
            <a:r>
              <a:rPr lang="zh-CN" altLang="zh-CN" dirty="0">
                <a:latin typeface="黑体" pitchFamily="49" charset="-122"/>
                <a:ea typeface="黑体" pitchFamily="49" charset="-122"/>
              </a:rPr>
              <a:t>。</a:t>
            </a:r>
          </a:p>
        </p:txBody>
      </p:sp>
      <p:sp>
        <p:nvSpPr>
          <p:cNvPr id="24584" name="矩形 12"/>
          <p:cNvSpPr>
            <a:spLocks noChangeArrowheads="1"/>
          </p:cNvSpPr>
          <p:nvPr/>
        </p:nvSpPr>
        <p:spPr bwMode="auto">
          <a:xfrm>
            <a:off x="3538538" y="2459038"/>
            <a:ext cx="5086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dirty="0">
                <a:solidFill>
                  <a:schemeClr val="accent4"/>
                </a:solidFill>
                <a:latin typeface="黑体" pitchFamily="49" charset="-122"/>
                <a:ea typeface="黑体" pitchFamily="49" charset="-122"/>
              </a:rPr>
              <a:t>派生类</a:t>
            </a:r>
            <a:r>
              <a:rPr lang="zh-CN" altLang="zh-CN" dirty="0">
                <a:latin typeface="黑体" pitchFamily="49" charset="-122"/>
                <a:ea typeface="黑体" pitchFamily="49" charset="-122"/>
              </a:rPr>
              <a:t>是从它的直接和间接基类继承而来，尤其是公有继承的派生类保持了基类的所有特征。</a:t>
            </a:r>
            <a:endParaRPr lang="zh-CN" altLang="en-US" dirty="0">
              <a:latin typeface="黑体" pitchFamily="49" charset="-122"/>
              <a:ea typeface="黑体" pitchFamily="49" charset="-122"/>
            </a:endParaRPr>
          </a:p>
        </p:txBody>
      </p:sp>
      <p:sp>
        <p:nvSpPr>
          <p:cNvPr id="24585" name="矩形 13"/>
          <p:cNvSpPr>
            <a:spLocks noChangeArrowheads="1"/>
          </p:cNvSpPr>
          <p:nvPr/>
        </p:nvSpPr>
        <p:spPr bwMode="auto">
          <a:xfrm>
            <a:off x="3590925" y="3259138"/>
            <a:ext cx="4872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altLang="zh-CN" dirty="0">
                <a:latin typeface="黑体" pitchFamily="49" charset="-122"/>
                <a:ea typeface="黑体" pitchFamily="49" charset="-122"/>
              </a:rPr>
              <a:t>C++</a:t>
            </a:r>
            <a:r>
              <a:rPr lang="zh-CN" altLang="zh-CN" dirty="0">
                <a:latin typeface="黑体" pitchFamily="49" charset="-122"/>
                <a:ea typeface="黑体" pitchFamily="49" charset="-122"/>
              </a:rPr>
              <a:t>中类对象的内存空间大小完全取决于</a:t>
            </a:r>
            <a:r>
              <a:rPr lang="zh-CN" altLang="zh-CN" dirty="0">
                <a:solidFill>
                  <a:schemeClr val="accent4"/>
                </a:solidFill>
                <a:latin typeface="黑体" pitchFamily="49" charset="-122"/>
                <a:ea typeface="黑体" pitchFamily="49" charset="-122"/>
              </a:rPr>
              <a:t>类</a:t>
            </a:r>
            <a:r>
              <a:rPr lang="zh-CN" altLang="zh-CN" dirty="0">
                <a:latin typeface="黑体" pitchFamily="49" charset="-122"/>
                <a:ea typeface="黑体" pitchFamily="49" charset="-122"/>
              </a:rPr>
              <a:t>的数据成员</a:t>
            </a:r>
            <a:r>
              <a:rPr lang="zh-CN" altLang="en-US" dirty="0">
                <a:latin typeface="黑体" pitchFamily="49" charset="-122"/>
                <a:ea typeface="黑体" pitchFamily="49" charset="-122"/>
              </a:rPr>
              <a:t>。</a:t>
            </a:r>
          </a:p>
        </p:txBody>
      </p:sp>
      <p:sp>
        <p:nvSpPr>
          <p:cNvPr id="25" name="剪去对角的矩形 3"/>
          <p:cNvSpPr>
            <a:spLocks/>
          </p:cNvSpPr>
          <p:nvPr/>
        </p:nvSpPr>
        <p:spPr bwMode="auto">
          <a:xfrm>
            <a:off x="1160463" y="42608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 name="矩形 1"/>
          <p:cNvSpPr>
            <a:spLocks noChangeArrowheads="1"/>
          </p:cNvSpPr>
          <p:nvPr/>
        </p:nvSpPr>
        <p:spPr bwMode="auto">
          <a:xfrm>
            <a:off x="1073150" y="5200650"/>
            <a:ext cx="37782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24586" name="直线连接符 9"/>
          <p:cNvCxnSpPr>
            <a:cxnSpLocks noChangeShapeType="1"/>
          </p:cNvCxnSpPr>
          <p:nvPr/>
        </p:nvCxnSpPr>
        <p:spPr bwMode="auto">
          <a:xfrm>
            <a:off x="1093788" y="5011738"/>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4587"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0" y="5200650"/>
            <a:ext cx="30083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58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58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6"/>
                                        </p:tgtEl>
                                        <p:attrNameLst>
                                          <p:attrName>style.visibility</p:attrName>
                                        </p:attrNameLst>
                                      </p:cBhvr>
                                      <p:to>
                                        <p:strVal val="visible"/>
                                      </p:to>
                                    </p:set>
                                    <p:animEffect transition="in" filter="fade">
                                      <p:cBhvr>
                                        <p:cTn id="34" dur="1000"/>
                                        <p:tgtEl>
                                          <p:spTgt spid="24586"/>
                                        </p:tgtEl>
                                      </p:cBhvr>
                                    </p:animEffect>
                                    <p:anim calcmode="lin" valueType="num">
                                      <p:cBhvr>
                                        <p:cTn id="35" dur="1000" fill="hold"/>
                                        <p:tgtEl>
                                          <p:spTgt spid="24586"/>
                                        </p:tgtEl>
                                        <p:attrNameLst>
                                          <p:attrName>ppt_x</p:attrName>
                                        </p:attrNameLst>
                                      </p:cBhvr>
                                      <p:tavLst>
                                        <p:tav tm="0">
                                          <p:val>
                                            <p:strVal val="#ppt_x"/>
                                          </p:val>
                                        </p:tav>
                                        <p:tav tm="100000">
                                          <p:val>
                                            <p:strVal val="#ppt_x"/>
                                          </p:val>
                                        </p:tav>
                                      </p:tavLst>
                                    </p:anim>
                                    <p:anim calcmode="lin" valueType="num">
                                      <p:cBhvr>
                                        <p:cTn id="36" dur="1000" fill="hold"/>
                                        <p:tgtEl>
                                          <p:spTgt spid="2458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7"/>
                                        </p:tgtEl>
                                        <p:attrNameLst>
                                          <p:attrName>style.visibility</p:attrName>
                                        </p:attrNameLst>
                                      </p:cBhvr>
                                      <p:to>
                                        <p:strVal val="visible"/>
                                      </p:to>
                                    </p:set>
                                    <p:animEffect transition="in" filter="fade">
                                      <p:cBhvr>
                                        <p:cTn id="39" dur="1000"/>
                                        <p:tgtEl>
                                          <p:spTgt spid="24587"/>
                                        </p:tgtEl>
                                      </p:cBhvr>
                                    </p:animEffect>
                                    <p:anim calcmode="lin" valueType="num">
                                      <p:cBhvr>
                                        <p:cTn id="40" dur="1000" fill="hold"/>
                                        <p:tgtEl>
                                          <p:spTgt spid="24587"/>
                                        </p:tgtEl>
                                        <p:attrNameLst>
                                          <p:attrName>ppt_x</p:attrName>
                                        </p:attrNameLst>
                                      </p:cBhvr>
                                      <p:tavLst>
                                        <p:tav tm="0">
                                          <p:val>
                                            <p:strVal val="#ppt_x"/>
                                          </p:val>
                                        </p:tav>
                                        <p:tav tm="100000">
                                          <p:val>
                                            <p:strVal val="#ppt_x"/>
                                          </p:val>
                                        </p:tav>
                                      </p:tavLst>
                                    </p:anim>
                                    <p:anim calcmode="lin" valueType="num">
                                      <p:cBhvr>
                                        <p:cTn id="41" dur="1000" fill="hold"/>
                                        <p:tgtEl>
                                          <p:spTgt spid="24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5" grpId="0"/>
      <p:bldP spid="25"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5062538" y="119063"/>
            <a:ext cx="3916362" cy="725487"/>
            <a:chOff x="0" y="0"/>
            <a:chExt cx="6166" cy="1142"/>
          </a:xfrm>
        </p:grpSpPr>
        <p:pic>
          <p:nvPicPr>
            <p:cNvPr id="2971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1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969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3" name="组合 2"/>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29709"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2" name="矩形 1"/>
          <p:cNvSpPr/>
          <p:nvPr/>
        </p:nvSpPr>
        <p:spPr>
          <a:xfrm>
            <a:off x="3389313" y="1681163"/>
            <a:ext cx="3994150" cy="369887"/>
          </a:xfrm>
          <a:prstGeom prst="rect">
            <a:avLst/>
          </a:prstGeom>
        </p:spPr>
        <p:txBody>
          <a:bodyPr wrap="none">
            <a:spAutoFit/>
          </a:bodyPr>
          <a:lstStyle/>
          <a:p>
            <a:pPr eaLnBrk="1" hangingPunct="1">
              <a:defRPr/>
            </a:pPr>
            <a:r>
              <a:rPr lang="zh-CN" altLang="zh-CN" dirty="0">
                <a:solidFill>
                  <a:schemeClr val="accent4"/>
                </a:solidFill>
                <a:latin typeface="黑体" pitchFamily="49" charset="-122"/>
                <a:ea typeface="黑体" pitchFamily="49" charset="-122"/>
              </a:rPr>
              <a:t>派生类对象</a:t>
            </a:r>
            <a:r>
              <a:rPr lang="zh-CN" altLang="zh-CN" dirty="0">
                <a:latin typeface="黑体" pitchFamily="49" charset="-122"/>
                <a:ea typeface="黑体" pitchFamily="49" charset="-122"/>
              </a:rPr>
              <a:t>操作</a:t>
            </a:r>
            <a:r>
              <a:rPr lang="zh-CN" altLang="zh-CN" dirty="0">
                <a:solidFill>
                  <a:schemeClr val="accent4"/>
                </a:solidFill>
                <a:latin typeface="黑体" pitchFamily="49" charset="-122"/>
                <a:ea typeface="黑体" pitchFamily="49" charset="-122"/>
              </a:rPr>
              <a:t>基类对象</a:t>
            </a:r>
            <a:r>
              <a:rPr lang="zh-CN" altLang="zh-CN" dirty="0">
                <a:latin typeface="黑体" pitchFamily="49" charset="-122"/>
                <a:ea typeface="黑体" pitchFamily="49" charset="-122"/>
              </a:rPr>
              <a:t>的</a:t>
            </a:r>
            <a:r>
              <a:rPr lang="zh-CN" altLang="zh-CN" dirty="0">
                <a:solidFill>
                  <a:schemeClr val="accent4"/>
                </a:solidFill>
                <a:latin typeface="黑体" pitchFamily="49" charset="-122"/>
                <a:ea typeface="黑体" pitchFamily="49" charset="-122"/>
              </a:rPr>
              <a:t>四种</a:t>
            </a:r>
            <a:r>
              <a:rPr lang="zh-CN" altLang="zh-CN" dirty="0">
                <a:latin typeface="黑体" pitchFamily="49" charset="-122"/>
                <a:ea typeface="黑体" pitchFamily="49" charset="-122"/>
              </a:rPr>
              <a:t>方法</a:t>
            </a:r>
            <a:r>
              <a:rPr lang="en-US" altLang="zh-CN" dirty="0">
                <a:latin typeface="黑体" pitchFamily="49" charset="-122"/>
                <a:ea typeface="黑体" pitchFamily="49" charset="-122"/>
              </a:rPr>
              <a:t>:</a:t>
            </a:r>
            <a:endParaRPr lang="zh-CN" altLang="en-US" dirty="0">
              <a:latin typeface="黑体" pitchFamily="49" charset="-122"/>
              <a:ea typeface="黑体" pitchFamily="49" charset="-122"/>
            </a:endParaRPr>
          </a:p>
        </p:txBody>
      </p:sp>
      <p:sp>
        <p:nvSpPr>
          <p:cNvPr id="25609" name="矩形 2"/>
          <p:cNvSpPr>
            <a:spLocks noChangeArrowheads="1"/>
          </p:cNvSpPr>
          <p:nvPr/>
        </p:nvSpPr>
        <p:spPr bwMode="auto">
          <a:xfrm>
            <a:off x="3406775" y="2147888"/>
            <a:ext cx="3800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1</a:t>
            </a:r>
            <a:r>
              <a:rPr lang="zh-CN" altLang="zh-CN" b="1"/>
              <a:t>、派生类对象可以向基类对象赋值</a:t>
            </a:r>
            <a:endParaRPr lang="zh-CN" altLang="en-US"/>
          </a:p>
        </p:txBody>
      </p:sp>
      <p:grpSp>
        <p:nvGrpSpPr>
          <p:cNvPr id="4" name="组合 3"/>
          <p:cNvGrpSpPr>
            <a:grpSpLocks/>
          </p:cNvGrpSpPr>
          <p:nvPr/>
        </p:nvGrpSpPr>
        <p:grpSpPr bwMode="auto">
          <a:xfrm>
            <a:off x="498475" y="2665413"/>
            <a:ext cx="8286750" cy="2709862"/>
            <a:chOff x="498475" y="2665413"/>
            <a:chExt cx="8286750" cy="2709862"/>
          </a:xfrm>
        </p:grpSpPr>
        <p:sp>
          <p:nvSpPr>
            <p:cNvPr id="29705" name="矩形 20"/>
            <p:cNvSpPr>
              <a:spLocks noChangeArrowheads="1"/>
            </p:cNvSpPr>
            <p:nvPr/>
          </p:nvSpPr>
          <p:spPr bwMode="auto">
            <a:xfrm>
              <a:off x="498475" y="3786188"/>
              <a:ext cx="8158163" cy="158908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9706" name="矩形 3"/>
            <p:cNvSpPr>
              <a:spLocks noChangeArrowheads="1"/>
            </p:cNvSpPr>
            <p:nvPr/>
          </p:nvSpPr>
          <p:spPr bwMode="auto">
            <a:xfrm>
              <a:off x="3406775" y="2665413"/>
              <a:ext cx="5378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dirty="0"/>
                <a:t>可以用派生类对象向基类对象赋值，若有如下代码，操作正确：</a:t>
              </a:r>
              <a:endParaRPr lang="zh-CN" altLang="en-US" dirty="0"/>
            </a:p>
          </p:txBody>
        </p:sp>
        <p:sp>
          <p:nvSpPr>
            <p:cNvPr id="29707" name="矩形 4"/>
            <p:cNvSpPr>
              <a:spLocks noChangeArrowheads="1"/>
            </p:cNvSpPr>
            <p:nvPr/>
          </p:nvSpPr>
          <p:spPr bwMode="auto">
            <a:xfrm>
              <a:off x="639763" y="4119563"/>
              <a:ext cx="8145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ClassA obj_a</a:t>
              </a:r>
              <a:r>
                <a:rPr lang="zh-CN" altLang="en-US"/>
                <a:t>；  </a:t>
              </a:r>
              <a:r>
                <a:rPr lang="en-US" altLang="zh-CN"/>
                <a:t>//</a:t>
              </a:r>
              <a:r>
                <a:rPr lang="zh-CN" altLang="en-US"/>
                <a:t>定义基类</a:t>
              </a:r>
              <a:r>
                <a:rPr lang="en-US" altLang="zh-CN"/>
                <a:t>ClassA</a:t>
              </a:r>
              <a:r>
                <a:rPr lang="zh-CN" altLang="en-US"/>
                <a:t>对象</a:t>
              </a:r>
              <a:r>
                <a:rPr lang="en-US" altLang="zh-CN"/>
                <a:t>obj_a </a:t>
              </a:r>
            </a:p>
            <a:p>
              <a:pPr eaLnBrk="1" hangingPunct="1"/>
              <a:r>
                <a:rPr lang="en-US" altLang="zh-CN"/>
                <a:t>ClassB obj_b</a:t>
              </a:r>
              <a:r>
                <a:rPr lang="zh-CN" altLang="en-US"/>
                <a:t>；  </a:t>
              </a:r>
              <a:r>
                <a:rPr lang="en-US" altLang="zh-CN"/>
                <a:t>//</a:t>
              </a:r>
              <a:r>
                <a:rPr lang="zh-CN" altLang="en-US"/>
                <a:t>定义类</a:t>
              </a:r>
              <a:r>
                <a:rPr lang="en-US" altLang="zh-CN"/>
                <a:t>ClassA</a:t>
              </a:r>
              <a:r>
                <a:rPr lang="zh-CN" altLang="en-US"/>
                <a:t>的公有派生类</a:t>
              </a:r>
              <a:r>
                <a:rPr lang="en-US" altLang="zh-CN"/>
                <a:t>ClassB</a:t>
              </a:r>
              <a:r>
                <a:rPr lang="zh-CN" altLang="en-US"/>
                <a:t>的对象</a:t>
              </a:r>
              <a:r>
                <a:rPr lang="en-US" altLang="zh-CN"/>
                <a:t>obj_b </a:t>
              </a:r>
            </a:p>
            <a:p>
              <a:pPr eaLnBrk="1" hangingPunct="1"/>
              <a:r>
                <a:rPr lang="en-US" altLang="zh-CN"/>
                <a:t>obj_a = obj_b</a:t>
              </a:r>
              <a:r>
                <a:rPr lang="zh-CN" altLang="en-US"/>
                <a:t>； </a:t>
              </a:r>
              <a:r>
                <a:rPr lang="en-US" altLang="zh-CN"/>
                <a:t>//</a:t>
              </a:r>
              <a:r>
                <a:rPr lang="zh-CN" altLang="en-US"/>
                <a:t>用派生类</a:t>
              </a:r>
              <a:r>
                <a:rPr lang="en-US" altLang="zh-CN"/>
                <a:t>ClassB</a:t>
              </a:r>
              <a:r>
                <a:rPr lang="zh-CN" altLang="en-US"/>
                <a:t>对象</a:t>
              </a:r>
              <a:r>
                <a:rPr lang="en-US" altLang="zh-CN"/>
                <a:t>obj_b</a:t>
              </a:r>
              <a:r>
                <a:rPr lang="zh-CN" altLang="en-US"/>
                <a:t>对基类对象</a:t>
              </a:r>
              <a:r>
                <a:rPr lang="en-US" altLang="zh-CN"/>
                <a:t>obj_a</a:t>
              </a:r>
              <a:r>
                <a:rPr lang="zh-CN" altLang="en-US"/>
                <a:t>赋值</a:t>
              </a:r>
            </a:p>
          </p:txBody>
        </p:sp>
      </p:grpSp>
      <p:sp>
        <p:nvSpPr>
          <p:cNvPr id="25612" name="矩形 5"/>
          <p:cNvSpPr>
            <a:spLocks noChangeArrowheads="1"/>
          </p:cNvSpPr>
          <p:nvPr/>
        </p:nvSpPr>
        <p:spPr bwMode="auto">
          <a:xfrm>
            <a:off x="490538" y="5494338"/>
            <a:ext cx="8166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dirty="0">
                <a:solidFill>
                  <a:schemeClr val="accent4"/>
                </a:solidFill>
                <a:latin typeface="黑体" pitchFamily="49" charset="-122"/>
                <a:ea typeface="黑体" pitchFamily="49" charset="-122"/>
              </a:rPr>
              <a:t>派生类</a:t>
            </a:r>
            <a:r>
              <a:rPr lang="zh-CN" altLang="zh-CN" dirty="0">
                <a:latin typeface="黑体" pitchFamily="49" charset="-122"/>
                <a:ea typeface="黑体" pitchFamily="49" charset="-122"/>
              </a:rPr>
              <a:t>对象向基类对象赋值时，</a:t>
            </a:r>
            <a:r>
              <a:rPr lang="zh-CN" altLang="zh-CN" u="sng" dirty="0">
                <a:solidFill>
                  <a:srgbClr val="FF0000"/>
                </a:solidFill>
                <a:latin typeface="黑体" pitchFamily="49" charset="-122"/>
                <a:ea typeface="黑体" pitchFamily="49" charset="-122"/>
              </a:rPr>
              <a:t>将基类数据成员赋值，派生类新增的数据成员值被舍弃，不存在对成员函数的赋值</a:t>
            </a:r>
            <a:r>
              <a:rPr lang="zh-CN" altLang="zh-CN" dirty="0">
                <a:latin typeface="黑体" pitchFamily="49" charset="-122"/>
                <a:ea typeface="黑体" pitchFamily="49" charset="-122"/>
              </a:rPr>
              <a:t>。由派生类中数据成员的排列情况可知，基类数据成员排列在最前端，因此可以使用派生类对象向基类对象赋值，基类对象会获取派生类对象中的基类数据。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5609"/>
                                        </p:tgtEl>
                                        <p:attrNameLst>
                                          <p:attrName>style.visibility</p:attrName>
                                        </p:attrNameLst>
                                      </p:cBhvr>
                                      <p:to>
                                        <p:strVal val="visible"/>
                                      </p:to>
                                    </p:set>
                                    <p:anim calcmode="lin" valueType="num">
                                      <p:cBhvr additive="base">
                                        <p:cTn id="16" dur="500" fill="hold"/>
                                        <p:tgtEl>
                                          <p:spTgt spid="25609"/>
                                        </p:tgtEl>
                                        <p:attrNameLst>
                                          <p:attrName>ppt_x</p:attrName>
                                        </p:attrNameLst>
                                      </p:cBhvr>
                                      <p:tavLst>
                                        <p:tav tm="0">
                                          <p:val>
                                            <p:strVal val="0-#ppt_w/2"/>
                                          </p:val>
                                        </p:tav>
                                        <p:tav tm="100000">
                                          <p:val>
                                            <p:strVal val="#ppt_x"/>
                                          </p:val>
                                        </p:tav>
                                      </p:tavLst>
                                    </p:anim>
                                    <p:anim calcmode="lin" valueType="num">
                                      <p:cBhvr additive="base">
                                        <p:cTn id="17"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5612"/>
                                        </p:tgtEl>
                                        <p:attrNameLst>
                                          <p:attrName>style.visibility</p:attrName>
                                        </p:attrNameLst>
                                      </p:cBhvr>
                                      <p:to>
                                        <p:strVal val="visible"/>
                                      </p:to>
                                    </p:set>
                                    <p:animEffect transition="in" filter="fade">
                                      <p:cBhvr>
                                        <p:cTn id="27" dur="1000"/>
                                        <p:tgtEl>
                                          <p:spTgt spid="25612"/>
                                        </p:tgtEl>
                                      </p:cBhvr>
                                    </p:animEffect>
                                    <p:anim calcmode="lin" valueType="num">
                                      <p:cBhvr>
                                        <p:cTn id="28" dur="1000" fill="hold"/>
                                        <p:tgtEl>
                                          <p:spTgt spid="25612"/>
                                        </p:tgtEl>
                                        <p:attrNameLst>
                                          <p:attrName>ppt_x</p:attrName>
                                        </p:attrNameLst>
                                      </p:cBhvr>
                                      <p:tavLst>
                                        <p:tav tm="0">
                                          <p:val>
                                            <p:strVal val="#ppt_x"/>
                                          </p:val>
                                        </p:tav>
                                        <p:tav tm="100000">
                                          <p:val>
                                            <p:strVal val="#ppt_x"/>
                                          </p:val>
                                        </p:tav>
                                      </p:tavLst>
                                    </p:anim>
                                    <p:anim calcmode="lin" valueType="num">
                                      <p:cBhvr>
                                        <p:cTn id="29" dur="1000" fill="hold"/>
                                        <p:tgtEl>
                                          <p:spTgt spid="256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609" grpId="0"/>
      <p:bldP spid="256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5062538" y="119063"/>
            <a:ext cx="3916362" cy="725487"/>
            <a:chOff x="0" y="0"/>
            <a:chExt cx="6166" cy="1142"/>
          </a:xfrm>
        </p:grpSpPr>
        <p:pic>
          <p:nvPicPr>
            <p:cNvPr id="3073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072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6" name="组合 5"/>
          <p:cNvGrpSpPr>
            <a:grpSpLocks/>
          </p:cNvGrpSpPr>
          <p:nvPr/>
        </p:nvGrpSpPr>
        <p:grpSpPr bwMode="auto">
          <a:xfrm>
            <a:off x="152400" y="1090613"/>
            <a:ext cx="3022600" cy="2827337"/>
            <a:chOff x="152400" y="1090613"/>
            <a:chExt cx="3022600" cy="2827337"/>
          </a:xfrm>
        </p:grpSpPr>
        <p:grpSp>
          <p:nvGrpSpPr>
            <p:cNvPr id="30733" name="组合 4"/>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0736"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grpSp>
        <p:nvGrpSpPr>
          <p:cNvPr id="2" name="组合 1"/>
          <p:cNvGrpSpPr>
            <a:grpSpLocks/>
          </p:cNvGrpSpPr>
          <p:nvPr/>
        </p:nvGrpSpPr>
        <p:grpSpPr bwMode="auto">
          <a:xfrm>
            <a:off x="3436938" y="1468438"/>
            <a:ext cx="5346700" cy="2605087"/>
            <a:chOff x="3436938" y="1468438"/>
            <a:chExt cx="5346700" cy="2604532"/>
          </a:xfrm>
        </p:grpSpPr>
        <p:pic>
          <p:nvPicPr>
            <p:cNvPr id="30731" name="Picture 2" descr="3-1-3-类型兼容-赋值方式1-图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938" y="1468438"/>
              <a:ext cx="53467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矩形 1"/>
            <p:cNvSpPr>
              <a:spLocks noChangeArrowheads="1"/>
            </p:cNvSpPr>
            <p:nvPr/>
          </p:nvSpPr>
          <p:spPr bwMode="auto">
            <a:xfrm>
              <a:off x="4403725" y="3703638"/>
              <a:ext cx="3711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图</a:t>
              </a:r>
              <a:r>
                <a:rPr lang="en-US" altLang="zh-CN"/>
                <a:t>3-17 </a:t>
              </a:r>
              <a:r>
                <a:rPr lang="zh-CN" altLang="en-US"/>
                <a:t>派生类对象向基类对象赋值</a:t>
              </a:r>
              <a:endParaRPr lang="zh-CN" altLang="zh-CN"/>
            </a:p>
          </p:txBody>
        </p:sp>
      </p:grpSp>
      <p:sp>
        <p:nvSpPr>
          <p:cNvPr id="3" name="矩形 2"/>
          <p:cNvSpPr/>
          <p:nvPr/>
        </p:nvSpPr>
        <p:spPr>
          <a:xfrm>
            <a:off x="490538" y="4303713"/>
            <a:ext cx="7778750" cy="368300"/>
          </a:xfrm>
          <a:prstGeom prst="rect">
            <a:avLst/>
          </a:prstGeom>
        </p:spPr>
        <p:txBody>
          <a:bodyPr>
            <a:spAutoFit/>
          </a:bodyPr>
          <a:lstStyle/>
          <a:p>
            <a:pPr eaLnBrk="1" hangingPunct="1">
              <a:defRPr/>
            </a:pPr>
            <a:r>
              <a:rPr lang="zh-CN" altLang="zh-CN" dirty="0">
                <a:latin typeface="黑体" pitchFamily="49" charset="-122"/>
                <a:ea typeface="黑体" pitchFamily="49" charset="-122"/>
              </a:rPr>
              <a:t>使用派生类对象向</a:t>
            </a:r>
            <a:r>
              <a:rPr lang="zh-CN" altLang="zh-CN" dirty="0">
                <a:solidFill>
                  <a:schemeClr val="accent4"/>
                </a:solidFill>
                <a:latin typeface="黑体" pitchFamily="49" charset="-122"/>
                <a:ea typeface="黑体" pitchFamily="49" charset="-122"/>
              </a:rPr>
              <a:t>基类对象赋值</a:t>
            </a:r>
            <a:r>
              <a:rPr lang="zh-CN" altLang="zh-CN" dirty="0">
                <a:latin typeface="黑体" pitchFamily="49" charset="-122"/>
                <a:ea typeface="黑体" pitchFamily="49" charset="-122"/>
              </a:rPr>
              <a:t>时，需要注意以下</a:t>
            </a:r>
            <a:r>
              <a:rPr lang="zh-CN" altLang="zh-CN" dirty="0">
                <a:solidFill>
                  <a:schemeClr val="accent4"/>
                </a:solidFill>
                <a:latin typeface="黑体" pitchFamily="49" charset="-122"/>
                <a:ea typeface="黑体" pitchFamily="49" charset="-122"/>
              </a:rPr>
              <a:t>两点</a:t>
            </a:r>
            <a:r>
              <a:rPr lang="zh-CN" altLang="zh-CN" dirty="0">
                <a:latin typeface="黑体" pitchFamily="49" charset="-122"/>
                <a:ea typeface="黑体" pitchFamily="49" charset="-122"/>
              </a:rPr>
              <a:t>：</a:t>
            </a:r>
          </a:p>
        </p:txBody>
      </p:sp>
      <p:grpSp>
        <p:nvGrpSpPr>
          <p:cNvPr id="26634" name="组合 5"/>
          <p:cNvGrpSpPr>
            <a:grpSpLocks/>
          </p:cNvGrpSpPr>
          <p:nvPr/>
        </p:nvGrpSpPr>
        <p:grpSpPr bwMode="auto">
          <a:xfrm>
            <a:off x="498475" y="4673600"/>
            <a:ext cx="8158163" cy="1503363"/>
            <a:chOff x="498755" y="4674161"/>
            <a:chExt cx="8158387" cy="1502909"/>
          </a:xfrm>
        </p:grpSpPr>
        <p:sp>
          <p:nvSpPr>
            <p:cNvPr id="30728" name="矩形 20"/>
            <p:cNvSpPr>
              <a:spLocks noChangeArrowheads="1"/>
            </p:cNvSpPr>
            <p:nvPr/>
          </p:nvSpPr>
          <p:spPr bwMode="auto">
            <a:xfrm>
              <a:off x="498755" y="5791198"/>
              <a:ext cx="8158387" cy="38587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0729" name="矩形 3"/>
            <p:cNvSpPr>
              <a:spLocks noChangeArrowheads="1"/>
            </p:cNvSpPr>
            <p:nvPr/>
          </p:nvSpPr>
          <p:spPr bwMode="auto">
            <a:xfrm>
              <a:off x="538956" y="4674161"/>
              <a:ext cx="80855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a:t>
              </a:r>
              <a:r>
                <a:rPr lang="en-US" altLang="zh-CN"/>
                <a:t>1</a:t>
              </a:r>
              <a:r>
                <a:rPr lang="zh-CN" altLang="zh-CN"/>
                <a:t>）赋值后不能通过基类对象</a:t>
              </a:r>
              <a:r>
                <a:rPr lang="en-US" altLang="zh-CN"/>
                <a:t>obj_a</a:t>
              </a:r>
              <a:r>
                <a:rPr lang="zh-CN" altLang="zh-CN"/>
                <a:t>访问派生类对象</a:t>
              </a:r>
              <a:r>
                <a:rPr lang="en-US" altLang="zh-CN"/>
                <a:t>obj_b</a:t>
              </a:r>
              <a:r>
                <a:rPr lang="zh-CN" altLang="zh-CN"/>
                <a:t>的成员，因为</a:t>
              </a:r>
              <a:r>
                <a:rPr lang="en-US" altLang="zh-CN"/>
                <a:t>obj_b</a:t>
              </a:r>
              <a:r>
                <a:rPr lang="zh-CN" altLang="zh-CN"/>
                <a:t>的成员与</a:t>
              </a:r>
              <a:r>
                <a:rPr lang="en-US" altLang="zh-CN"/>
                <a:t>obj_a</a:t>
              </a:r>
              <a:r>
                <a:rPr lang="zh-CN" altLang="zh-CN"/>
                <a:t>的成员不同。假设</a:t>
              </a:r>
              <a:r>
                <a:rPr lang="en-US" altLang="zh-CN"/>
                <a:t>newmember</a:t>
              </a:r>
              <a:r>
                <a:rPr lang="zh-CN" altLang="zh-CN"/>
                <a:t>是派生类</a:t>
              </a:r>
              <a:r>
                <a:rPr lang="en-US" altLang="zh-CN"/>
                <a:t>ClassB</a:t>
              </a:r>
              <a:r>
                <a:rPr lang="zh-CN" altLang="zh-CN"/>
                <a:t>中增加的公有数据成员，若有下列代码，执行错误。</a:t>
              </a:r>
            </a:p>
          </p:txBody>
        </p:sp>
        <p:sp>
          <p:nvSpPr>
            <p:cNvPr id="30730" name="矩形 4"/>
            <p:cNvSpPr>
              <a:spLocks noChangeArrowheads="1"/>
            </p:cNvSpPr>
            <p:nvPr/>
          </p:nvSpPr>
          <p:spPr bwMode="auto">
            <a:xfrm>
              <a:off x="594854" y="5783721"/>
              <a:ext cx="78663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obj_a.newmember = xxx;          //</a:t>
              </a:r>
              <a:r>
                <a:rPr lang="zh-CN" altLang="en-US"/>
                <a:t>错误，</a:t>
              </a:r>
              <a:r>
                <a:rPr lang="en-US" altLang="zh-CN"/>
                <a:t>obj_a</a:t>
              </a:r>
              <a:r>
                <a:rPr lang="zh-CN" altLang="en-US"/>
                <a:t>中不包含派生类中增加的成员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6634"/>
                                        </p:tgtEl>
                                        <p:attrNameLst>
                                          <p:attrName>style.visibility</p:attrName>
                                        </p:attrNameLst>
                                      </p:cBhvr>
                                      <p:to>
                                        <p:strVal val="visible"/>
                                      </p:to>
                                    </p:set>
                                    <p:animEffect transition="in" filter="barn(inVertical)">
                                      <p:cBhvr>
                                        <p:cTn id="24" dur="5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5062538" y="119063"/>
            <a:ext cx="3916362" cy="725487"/>
            <a:chOff x="0" y="0"/>
            <a:chExt cx="6166" cy="1142"/>
          </a:xfrm>
        </p:grpSpPr>
        <p:pic>
          <p:nvPicPr>
            <p:cNvPr id="3175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174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31748" name="组合 5"/>
          <p:cNvGrpSpPr>
            <a:grpSpLocks/>
          </p:cNvGrpSpPr>
          <p:nvPr/>
        </p:nvGrpSpPr>
        <p:grpSpPr bwMode="auto">
          <a:xfrm>
            <a:off x="152400" y="1090613"/>
            <a:ext cx="3022600" cy="2827337"/>
            <a:chOff x="152400" y="1090613"/>
            <a:chExt cx="3022600" cy="2827337"/>
          </a:xfrm>
        </p:grpSpPr>
        <p:grpSp>
          <p:nvGrpSpPr>
            <p:cNvPr id="31754" name="组合 4"/>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1757"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grpSp>
        <p:nvGrpSpPr>
          <p:cNvPr id="31749" name="组合 1"/>
          <p:cNvGrpSpPr>
            <a:grpSpLocks/>
          </p:cNvGrpSpPr>
          <p:nvPr/>
        </p:nvGrpSpPr>
        <p:grpSpPr bwMode="auto">
          <a:xfrm>
            <a:off x="3436938" y="1468438"/>
            <a:ext cx="5346700" cy="2605087"/>
            <a:chOff x="3436938" y="1468438"/>
            <a:chExt cx="5346700" cy="2604532"/>
          </a:xfrm>
        </p:grpSpPr>
        <p:pic>
          <p:nvPicPr>
            <p:cNvPr id="31752" name="Picture 2" descr="3-1-3-类型兼容-赋值方式1-图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938" y="1468438"/>
              <a:ext cx="53467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矩形 1"/>
            <p:cNvSpPr>
              <a:spLocks noChangeArrowheads="1"/>
            </p:cNvSpPr>
            <p:nvPr/>
          </p:nvSpPr>
          <p:spPr bwMode="auto">
            <a:xfrm>
              <a:off x="4403725" y="3703638"/>
              <a:ext cx="3711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图</a:t>
              </a:r>
              <a:r>
                <a:rPr lang="en-US" altLang="zh-CN"/>
                <a:t>3-17 </a:t>
              </a:r>
              <a:r>
                <a:rPr lang="zh-CN" altLang="en-US"/>
                <a:t>派生类对象向基类对象赋值</a:t>
              </a:r>
              <a:endParaRPr lang="zh-CN" altLang="zh-CN"/>
            </a:p>
          </p:txBody>
        </p:sp>
      </p:grpSp>
      <p:sp>
        <p:nvSpPr>
          <p:cNvPr id="3" name="矩形 2"/>
          <p:cNvSpPr/>
          <p:nvPr/>
        </p:nvSpPr>
        <p:spPr>
          <a:xfrm>
            <a:off x="490538" y="4303713"/>
            <a:ext cx="7778750" cy="368300"/>
          </a:xfrm>
          <a:prstGeom prst="rect">
            <a:avLst/>
          </a:prstGeom>
        </p:spPr>
        <p:txBody>
          <a:bodyPr>
            <a:spAutoFit/>
          </a:bodyPr>
          <a:lstStyle/>
          <a:p>
            <a:pPr eaLnBrk="1" hangingPunct="1">
              <a:defRPr/>
            </a:pPr>
            <a:r>
              <a:rPr lang="zh-CN" altLang="zh-CN" dirty="0">
                <a:latin typeface="黑体" pitchFamily="49" charset="-122"/>
                <a:ea typeface="黑体" pitchFamily="49" charset="-122"/>
              </a:rPr>
              <a:t>使用派生类对象向</a:t>
            </a:r>
            <a:r>
              <a:rPr lang="zh-CN" altLang="zh-CN" dirty="0">
                <a:solidFill>
                  <a:schemeClr val="accent4"/>
                </a:solidFill>
                <a:latin typeface="黑体" pitchFamily="49" charset="-122"/>
                <a:ea typeface="黑体" pitchFamily="49" charset="-122"/>
              </a:rPr>
              <a:t>基类对象赋值</a:t>
            </a:r>
            <a:r>
              <a:rPr lang="zh-CN" altLang="zh-CN" dirty="0">
                <a:latin typeface="黑体" pitchFamily="49" charset="-122"/>
                <a:ea typeface="黑体" pitchFamily="49" charset="-122"/>
              </a:rPr>
              <a:t>时，需要注意以下</a:t>
            </a:r>
            <a:r>
              <a:rPr lang="zh-CN" altLang="zh-CN" dirty="0">
                <a:solidFill>
                  <a:schemeClr val="accent4"/>
                </a:solidFill>
                <a:latin typeface="黑体" pitchFamily="49" charset="-122"/>
                <a:ea typeface="黑体" pitchFamily="49" charset="-122"/>
              </a:rPr>
              <a:t>两点</a:t>
            </a:r>
            <a:r>
              <a:rPr lang="zh-CN" altLang="zh-CN" dirty="0">
                <a:latin typeface="黑体" pitchFamily="49" charset="-122"/>
                <a:ea typeface="黑体" pitchFamily="49" charset="-122"/>
              </a:rPr>
              <a:t>：</a:t>
            </a:r>
          </a:p>
        </p:txBody>
      </p:sp>
      <p:sp>
        <p:nvSpPr>
          <p:cNvPr id="26635" name="矩形 6"/>
          <p:cNvSpPr>
            <a:spLocks noChangeArrowheads="1"/>
          </p:cNvSpPr>
          <p:nvPr/>
        </p:nvSpPr>
        <p:spPr bwMode="auto">
          <a:xfrm>
            <a:off x="547688" y="4681538"/>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a:t>
            </a:r>
            <a:r>
              <a:rPr lang="en-US" altLang="zh-CN"/>
              <a:t>2</a:t>
            </a:r>
            <a:r>
              <a:rPr lang="zh-CN" altLang="zh-CN"/>
              <a:t>）派生类型关系是单向的，不可逆。</a:t>
            </a:r>
            <a:r>
              <a:rPr lang="en-US" altLang="zh-CN"/>
              <a:t>ClassB</a:t>
            </a:r>
            <a:r>
              <a:rPr lang="zh-CN" altLang="zh-CN"/>
              <a:t>是</a:t>
            </a:r>
            <a:r>
              <a:rPr lang="en-US" altLang="zh-CN"/>
              <a:t>ClassA</a:t>
            </a:r>
            <a:r>
              <a:rPr lang="zh-CN" altLang="zh-CN"/>
              <a:t>的派生类，只能用派生类对象对其基类对象赋值，而不能用基类对象对其派生类对象赋值，原因显而易见，因为基类对象不包含派生类的成员，无法对派生类的成员赋值。同理，同一基类的不同派生类对象之间也不能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35"/>
                                        </p:tgtEl>
                                        <p:attrNameLst>
                                          <p:attrName>style.visibility</p:attrName>
                                        </p:attrNameLst>
                                      </p:cBhvr>
                                      <p:to>
                                        <p:strVal val="visible"/>
                                      </p:to>
                                    </p:set>
                                    <p:animEffect transition="in" filter="fade">
                                      <p:cBhvr>
                                        <p:cTn id="7" dur="500"/>
                                        <p:tgtEl>
                                          <p:spTgt spid="2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5123" name="logo"/>
          <p:cNvGrpSpPr>
            <a:grpSpLocks/>
          </p:cNvGrpSpPr>
          <p:nvPr/>
        </p:nvGrpSpPr>
        <p:grpSpPr bwMode="auto">
          <a:xfrm>
            <a:off x="5062538" y="119063"/>
            <a:ext cx="3916362" cy="725487"/>
            <a:chOff x="0" y="0"/>
            <a:chExt cx="6166" cy="1142"/>
          </a:xfrm>
        </p:grpSpPr>
        <p:pic>
          <p:nvPicPr>
            <p:cNvPr id="5157"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5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42" name="直接连接符 41"/>
          <p:cNvCxnSpPr/>
          <p:nvPr/>
        </p:nvCxnSpPr>
        <p:spPr bwMode="auto">
          <a:xfrm>
            <a:off x="3854450" y="2759075"/>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125" name="矩形 36"/>
          <p:cNvSpPr>
            <a:spLocks noChangeArrowheads="1"/>
          </p:cNvSpPr>
          <p:nvPr/>
        </p:nvSpPr>
        <p:spPr bwMode="auto">
          <a:xfrm flipH="1">
            <a:off x="3736975" y="22558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派生类</a:t>
            </a:r>
          </a:p>
        </p:txBody>
      </p:sp>
      <p:grpSp>
        <p:nvGrpSpPr>
          <p:cNvPr id="5126" name="组合 111"/>
          <p:cNvGrpSpPr>
            <a:grpSpLocks/>
          </p:cNvGrpSpPr>
          <p:nvPr/>
        </p:nvGrpSpPr>
        <p:grpSpPr bwMode="auto">
          <a:xfrm rot="-12767">
            <a:off x="2732088" y="2255838"/>
            <a:ext cx="884237" cy="954087"/>
            <a:chOff x="1936620" y="1275606"/>
            <a:chExt cx="1296144" cy="1728192"/>
          </a:xfrm>
        </p:grpSpPr>
        <p:grpSp>
          <p:nvGrpSpPr>
            <p:cNvPr id="5153" name="组合 112"/>
            <p:cNvGrpSpPr>
              <a:grpSpLocks/>
            </p:cNvGrpSpPr>
            <p:nvPr/>
          </p:nvGrpSpPr>
          <p:grpSpPr bwMode="auto">
            <a:xfrm>
              <a:off x="1936620" y="1275606"/>
              <a:ext cx="1296142" cy="1728192"/>
              <a:chOff x="1907704" y="1275606"/>
              <a:chExt cx="1296142" cy="1728192"/>
            </a:xfrm>
          </p:grpSpPr>
          <p:sp>
            <p:nvSpPr>
              <p:cNvPr id="47" name="圆角矩形 46"/>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8" name="圆角矩形 47"/>
              <p:cNvSpPr/>
              <p:nvPr/>
            </p:nvSpPr>
            <p:spPr>
              <a:xfrm>
                <a:off x="1961224" y="1347493"/>
                <a:ext cx="1189103" cy="1584417"/>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6" name="圆角矩形 5"/>
            <p:cNvSpPr/>
            <p:nvPr/>
          </p:nvSpPr>
          <p:spPr>
            <a:xfrm>
              <a:off x="1793493" y="2062841"/>
              <a:ext cx="12938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127" name="TextBox 126">
            <a:hlinkClick r:id="rId3" action="ppaction://hlinksldjump"/>
          </p:cNvPr>
          <p:cNvSpPr txBox="1">
            <a:spLocks noChangeArrowheads="1"/>
          </p:cNvSpPr>
          <p:nvPr/>
        </p:nvSpPr>
        <p:spPr bwMode="auto">
          <a:xfrm>
            <a:off x="3783013" y="2778125"/>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5128" name="直接连接符 51"/>
          <p:cNvCxnSpPr>
            <a:cxnSpLocks noChangeShapeType="1"/>
          </p:cNvCxnSpPr>
          <p:nvPr/>
        </p:nvCxnSpPr>
        <p:spPr bwMode="auto">
          <a:xfrm>
            <a:off x="2779713" y="3971925"/>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5129" name="矩形 53"/>
          <p:cNvSpPr>
            <a:spLocks noChangeArrowheads="1"/>
          </p:cNvSpPr>
          <p:nvPr/>
        </p:nvSpPr>
        <p:spPr bwMode="auto">
          <a:xfrm flipH="1">
            <a:off x="2662238" y="34702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多重继承</a:t>
            </a:r>
          </a:p>
        </p:txBody>
      </p:sp>
      <p:grpSp>
        <p:nvGrpSpPr>
          <p:cNvPr id="5130" name="组合 116"/>
          <p:cNvGrpSpPr>
            <a:grpSpLocks/>
          </p:cNvGrpSpPr>
          <p:nvPr/>
        </p:nvGrpSpPr>
        <p:grpSpPr bwMode="auto">
          <a:xfrm rot="-12767">
            <a:off x="1711325" y="3463925"/>
            <a:ext cx="884238" cy="952500"/>
            <a:chOff x="1936620" y="1275606"/>
            <a:chExt cx="1296144" cy="1728192"/>
          </a:xfrm>
        </p:grpSpPr>
        <p:grpSp>
          <p:nvGrpSpPr>
            <p:cNvPr id="5149" name="组合 117"/>
            <p:cNvGrpSpPr>
              <a:grpSpLocks/>
            </p:cNvGrpSpPr>
            <p:nvPr/>
          </p:nvGrpSpPr>
          <p:grpSpPr bwMode="auto">
            <a:xfrm>
              <a:off x="1936620" y="1275606"/>
              <a:ext cx="1296142" cy="1728192"/>
              <a:chOff x="1907704" y="1275606"/>
              <a:chExt cx="1296142" cy="1728192"/>
            </a:xfrm>
          </p:grpSpPr>
          <p:sp>
            <p:nvSpPr>
              <p:cNvPr id="55" name="圆角矩形 5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6" name="圆角矩形 55"/>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4" name="圆角矩形 5"/>
            <p:cNvSpPr/>
            <p:nvPr/>
          </p:nvSpPr>
          <p:spPr>
            <a:xfrm>
              <a:off x="1793495" y="2064153"/>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131" name="TextBox 127">
            <a:hlinkClick r:id="rId4" action="ppaction://hlinksldjump"/>
          </p:cNvPr>
          <p:cNvSpPr txBox="1">
            <a:spLocks noChangeArrowheads="1"/>
          </p:cNvSpPr>
          <p:nvPr/>
        </p:nvSpPr>
        <p:spPr bwMode="auto">
          <a:xfrm>
            <a:off x="2670175" y="3994150"/>
            <a:ext cx="3565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grpSp>
        <p:nvGrpSpPr>
          <p:cNvPr id="5132" name="4.1"/>
          <p:cNvGrpSpPr>
            <a:grpSpLocks/>
          </p:cNvGrpSpPr>
          <p:nvPr/>
        </p:nvGrpSpPr>
        <p:grpSpPr bwMode="auto">
          <a:xfrm>
            <a:off x="1711325" y="1195388"/>
            <a:ext cx="4695825" cy="952500"/>
            <a:chOff x="1711766" y="1263329"/>
            <a:chExt cx="4696001" cy="952284"/>
          </a:xfrm>
        </p:grpSpPr>
        <p:grpSp>
          <p:nvGrpSpPr>
            <p:cNvPr id="5142" name="组合 29"/>
            <p:cNvGrpSpPr>
              <a:grpSpLocks/>
            </p:cNvGrpSpPr>
            <p:nvPr/>
          </p:nvGrpSpPr>
          <p:grpSpPr bwMode="auto">
            <a:xfrm rot="-12767">
              <a:off x="1711766" y="1263329"/>
              <a:ext cx="884380" cy="952284"/>
              <a:chOff x="1936620" y="1275606"/>
              <a:chExt cx="1296144" cy="1728192"/>
            </a:xfrm>
          </p:grpSpPr>
          <p:grpSp>
            <p:nvGrpSpPr>
              <p:cNvPr id="5145" name="组合 31"/>
              <p:cNvGrpSpPr>
                <a:grpSpLocks/>
              </p:cNvGrpSpPr>
              <p:nvPr/>
            </p:nvGrpSpPr>
            <p:grpSpPr bwMode="auto">
              <a:xfrm>
                <a:off x="1936620" y="1275606"/>
                <a:ext cx="1296142" cy="1728192"/>
                <a:chOff x="1907704" y="1275606"/>
                <a:chExt cx="1296142" cy="1728192"/>
              </a:xfrm>
            </p:grpSpPr>
            <p:sp>
              <p:nvSpPr>
                <p:cNvPr id="72" name="圆角矩形 71"/>
                <p:cNvSpPr/>
                <p:nvPr/>
              </p:nvSpPr>
              <p:spPr>
                <a:xfrm>
                  <a:off x="1907704" y="1275606"/>
                  <a:ext cx="129598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73" name="圆角矩形 72"/>
                <p:cNvSpPr/>
                <p:nvPr/>
              </p:nvSpPr>
              <p:spPr>
                <a:xfrm>
                  <a:off x="1961219" y="1347613"/>
                  <a:ext cx="118895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1" name="圆角矩形 5"/>
              <p:cNvSpPr/>
              <p:nvPr/>
            </p:nvSpPr>
            <p:spPr>
              <a:xfrm>
                <a:off x="1812126" y="2064196"/>
                <a:ext cx="1275043"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8" name="直接连接符 67"/>
            <p:cNvCxnSpPr/>
            <p:nvPr/>
          </p:nvCxnSpPr>
          <p:spPr>
            <a:xfrm>
              <a:off x="2810357" y="1760103"/>
              <a:ext cx="359741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144" name="矩形 35"/>
            <p:cNvSpPr>
              <a:spLocks noChangeArrowheads="1"/>
            </p:cNvSpPr>
            <p:nvPr/>
          </p:nvSpPr>
          <p:spPr bwMode="auto">
            <a:xfrm>
              <a:off x="2671209" y="1286488"/>
              <a:ext cx="800249"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继承</a:t>
              </a:r>
            </a:p>
          </p:txBody>
        </p:sp>
      </p:grpSp>
      <p:sp>
        <p:nvSpPr>
          <p:cNvPr id="5133" name="TextBox 126">
            <a:hlinkClick r:id="rId5" action="ppaction://hlinksldjump"/>
          </p:cNvPr>
          <p:cNvSpPr txBox="1">
            <a:spLocks noChangeArrowheads="1"/>
          </p:cNvSpPr>
          <p:nvPr/>
        </p:nvSpPr>
        <p:spPr bwMode="auto">
          <a:xfrm>
            <a:off x="2709863" y="17081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31" name="直接连接符 30"/>
          <p:cNvCxnSpPr/>
          <p:nvPr/>
        </p:nvCxnSpPr>
        <p:spPr bwMode="auto">
          <a:xfrm>
            <a:off x="3854450" y="515143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135" name="矩形 36"/>
          <p:cNvSpPr>
            <a:spLocks noChangeArrowheads="1"/>
          </p:cNvSpPr>
          <p:nvPr/>
        </p:nvSpPr>
        <p:spPr bwMode="auto">
          <a:xfrm flipH="1">
            <a:off x="3736975" y="46482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多态</a:t>
            </a:r>
          </a:p>
        </p:txBody>
      </p:sp>
      <p:grpSp>
        <p:nvGrpSpPr>
          <p:cNvPr id="5136" name="组合 111"/>
          <p:cNvGrpSpPr>
            <a:grpSpLocks/>
          </p:cNvGrpSpPr>
          <p:nvPr/>
        </p:nvGrpSpPr>
        <p:grpSpPr bwMode="auto">
          <a:xfrm rot="-12767">
            <a:off x="2732088" y="4648200"/>
            <a:ext cx="884237" cy="954088"/>
            <a:chOff x="1936620" y="1275606"/>
            <a:chExt cx="1296144" cy="1728192"/>
          </a:xfrm>
        </p:grpSpPr>
        <p:grpSp>
          <p:nvGrpSpPr>
            <p:cNvPr id="5138" name="组合 112"/>
            <p:cNvGrpSpPr>
              <a:grpSpLocks/>
            </p:cNvGrpSpPr>
            <p:nvPr/>
          </p:nvGrpSpPr>
          <p:grpSpPr bwMode="auto">
            <a:xfrm>
              <a:off x="1936620" y="1275606"/>
              <a:ext cx="1296142" cy="1728192"/>
              <a:chOff x="1907704" y="1275606"/>
              <a:chExt cx="1296142" cy="1728192"/>
            </a:xfrm>
          </p:grpSpPr>
          <p:sp>
            <p:nvSpPr>
              <p:cNvPr id="36" name="圆角矩形 35"/>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7" name="圆角矩形 36"/>
              <p:cNvSpPr/>
              <p:nvPr/>
            </p:nvSpPr>
            <p:spPr>
              <a:xfrm>
                <a:off x="1961224" y="1347495"/>
                <a:ext cx="1189103" cy="158441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5" name="圆角矩形 5"/>
            <p:cNvSpPr/>
            <p:nvPr/>
          </p:nvSpPr>
          <p:spPr>
            <a:xfrm>
              <a:off x="1793493" y="2062841"/>
              <a:ext cx="12938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137" name="TextBox 126">
            <a:hlinkClick r:id="rId6" action="ppaction://hlinksldjump"/>
          </p:cNvPr>
          <p:cNvSpPr txBox="1">
            <a:spLocks noChangeArrowheads="1"/>
          </p:cNvSpPr>
          <p:nvPr/>
        </p:nvSpPr>
        <p:spPr bwMode="auto">
          <a:xfrm>
            <a:off x="3783013" y="5170488"/>
            <a:ext cx="3379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062538" y="119063"/>
            <a:ext cx="3916362" cy="725487"/>
            <a:chOff x="0" y="0"/>
            <a:chExt cx="6166" cy="1142"/>
          </a:xfrm>
        </p:grpSpPr>
        <p:pic>
          <p:nvPicPr>
            <p:cNvPr id="3278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8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277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3" name="组合 2"/>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2779"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27655" name="矩形 7"/>
          <p:cNvSpPr>
            <a:spLocks noChangeArrowheads="1"/>
          </p:cNvSpPr>
          <p:nvPr/>
        </p:nvSpPr>
        <p:spPr bwMode="auto">
          <a:xfrm>
            <a:off x="3462338" y="1716088"/>
            <a:ext cx="5162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2</a:t>
            </a:r>
            <a:r>
              <a:rPr lang="zh-CN" altLang="zh-CN" b="1"/>
              <a:t>、派生类对象可以替代基类对象向基类对象的引用进行赋值或初始化。</a:t>
            </a:r>
            <a:endParaRPr lang="zh-CN" altLang="zh-CN"/>
          </a:p>
        </p:txBody>
      </p:sp>
      <p:grpSp>
        <p:nvGrpSpPr>
          <p:cNvPr id="27657" name="组合 12"/>
          <p:cNvGrpSpPr>
            <a:grpSpLocks/>
          </p:cNvGrpSpPr>
          <p:nvPr/>
        </p:nvGrpSpPr>
        <p:grpSpPr bwMode="auto">
          <a:xfrm>
            <a:off x="400050" y="2436813"/>
            <a:ext cx="8743950" cy="1928812"/>
            <a:chOff x="400781" y="2703438"/>
            <a:chExt cx="8743219" cy="1928480"/>
          </a:xfrm>
        </p:grpSpPr>
        <p:sp>
          <p:nvSpPr>
            <p:cNvPr id="32775" name="矩形 20"/>
            <p:cNvSpPr>
              <a:spLocks noChangeArrowheads="1"/>
            </p:cNvSpPr>
            <p:nvPr/>
          </p:nvSpPr>
          <p:spPr bwMode="auto">
            <a:xfrm>
              <a:off x="400781" y="3662735"/>
              <a:ext cx="8416647" cy="96918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2776" name="矩形 8"/>
            <p:cNvSpPr>
              <a:spLocks noChangeArrowheads="1"/>
            </p:cNvSpPr>
            <p:nvPr/>
          </p:nvSpPr>
          <p:spPr bwMode="auto">
            <a:xfrm>
              <a:off x="620489" y="3727709"/>
              <a:ext cx="85235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ClassA obj_a;                   //</a:t>
              </a:r>
              <a:r>
                <a:rPr lang="zh-CN" altLang="en-US" sz="1600"/>
                <a:t>定义基类</a:t>
              </a:r>
              <a:r>
                <a:rPr lang="en-US" altLang="zh-CN" sz="1600"/>
                <a:t>ClassA</a:t>
              </a:r>
              <a:r>
                <a:rPr lang="zh-CN" altLang="en-US" sz="1600"/>
                <a:t>对象</a:t>
              </a:r>
              <a:r>
                <a:rPr lang="en-US" altLang="zh-CN" sz="1600"/>
                <a:t>obj_a </a:t>
              </a:r>
            </a:p>
            <a:p>
              <a:pPr eaLnBrk="1" hangingPunct="1"/>
              <a:r>
                <a:rPr lang="en-US" altLang="zh-CN" sz="1600"/>
                <a:t>ClassB obj_b;                   //</a:t>
              </a:r>
              <a:r>
                <a:rPr lang="zh-CN" altLang="en-US" sz="1600"/>
                <a:t>定义公有派生类</a:t>
              </a:r>
              <a:r>
                <a:rPr lang="en-US" altLang="zh-CN" sz="1600"/>
                <a:t>ClassB</a:t>
              </a:r>
              <a:r>
                <a:rPr lang="zh-CN" altLang="en-US" sz="1600"/>
                <a:t>对象</a:t>
              </a:r>
              <a:r>
                <a:rPr lang="en-US" altLang="zh-CN" sz="1600"/>
                <a:t>obj_b </a:t>
              </a:r>
            </a:p>
            <a:p>
              <a:pPr eaLnBrk="1" hangingPunct="1"/>
              <a:r>
                <a:rPr lang="en-US" altLang="zh-CN" sz="1600"/>
                <a:t>ClassA &amp;refa = obj_a;         //</a:t>
              </a:r>
              <a:r>
                <a:rPr lang="zh-CN" altLang="en-US" sz="1600"/>
                <a:t>定义基类</a:t>
              </a:r>
              <a:r>
                <a:rPr lang="en-US" altLang="zh-CN" sz="1600"/>
                <a:t>ClassA</a:t>
              </a:r>
              <a:r>
                <a:rPr lang="zh-CN" altLang="en-US" sz="1600"/>
                <a:t>对象的引用变量</a:t>
              </a:r>
              <a:r>
                <a:rPr lang="en-US" altLang="zh-CN" sz="1600"/>
                <a:t>refa</a:t>
              </a:r>
              <a:r>
                <a:rPr lang="zh-CN" altLang="en-US" sz="1600"/>
                <a:t>，并用</a:t>
              </a:r>
              <a:r>
                <a:rPr lang="en-US" altLang="zh-CN" sz="1600"/>
                <a:t>obj_a</a:t>
              </a:r>
              <a:r>
                <a:rPr lang="zh-CN" altLang="en-US" sz="1600"/>
                <a:t>对其初始化</a:t>
              </a:r>
            </a:p>
          </p:txBody>
        </p:sp>
        <p:sp>
          <p:nvSpPr>
            <p:cNvPr id="32777" name="矩形 11"/>
            <p:cNvSpPr>
              <a:spLocks noChangeArrowheads="1"/>
            </p:cNvSpPr>
            <p:nvPr/>
          </p:nvSpPr>
          <p:spPr bwMode="auto">
            <a:xfrm>
              <a:off x="3494318" y="2703438"/>
              <a:ext cx="51628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若已定义了基类</a:t>
              </a:r>
              <a:r>
                <a:rPr lang="en-US" altLang="zh-CN"/>
                <a:t>ClassA</a:t>
              </a:r>
              <a:r>
                <a:rPr lang="zh-CN" altLang="zh-CN"/>
                <a:t>对象</a:t>
              </a:r>
              <a:r>
                <a:rPr lang="en-US" altLang="zh-CN"/>
                <a:t>obj_a</a:t>
              </a:r>
              <a:r>
                <a:rPr lang="zh-CN" altLang="zh-CN"/>
                <a:t>，可以定义</a:t>
              </a:r>
              <a:r>
                <a:rPr lang="en-US" altLang="zh-CN"/>
                <a:t>obj_a</a:t>
              </a:r>
              <a:r>
                <a:rPr lang="zh-CN" altLang="zh-CN"/>
                <a:t>的引用：</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fade">
                                      <p:cBhvr>
                                        <p:cTn id="12" dur="1000"/>
                                        <p:tgtEl>
                                          <p:spTgt spid="27655"/>
                                        </p:tgtEl>
                                      </p:cBhvr>
                                    </p:animEffect>
                                    <p:anim calcmode="lin" valueType="num">
                                      <p:cBhvr>
                                        <p:cTn id="13" dur="1000" fill="hold"/>
                                        <p:tgtEl>
                                          <p:spTgt spid="27655"/>
                                        </p:tgtEl>
                                        <p:attrNameLst>
                                          <p:attrName>ppt_x</p:attrName>
                                        </p:attrNameLst>
                                      </p:cBhvr>
                                      <p:tavLst>
                                        <p:tav tm="0">
                                          <p:val>
                                            <p:strVal val="#ppt_x"/>
                                          </p:val>
                                        </p:tav>
                                        <p:tav tm="100000">
                                          <p:val>
                                            <p:strVal val="#ppt_x"/>
                                          </p:val>
                                        </p:tav>
                                      </p:tavLst>
                                    </p:anim>
                                    <p:anim calcmode="lin" valueType="num">
                                      <p:cBhvr>
                                        <p:cTn id="14" dur="1000" fill="hold"/>
                                        <p:tgtEl>
                                          <p:spTgt spid="2765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5062538" y="119063"/>
            <a:ext cx="3916362" cy="725487"/>
            <a:chOff x="0" y="0"/>
            <a:chExt cx="6166" cy="1142"/>
          </a:xfrm>
        </p:grpSpPr>
        <p:pic>
          <p:nvPicPr>
            <p:cNvPr id="3380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81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379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33796" name="组合 2"/>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3807"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33797" name="矩形 7"/>
          <p:cNvSpPr>
            <a:spLocks noChangeArrowheads="1"/>
          </p:cNvSpPr>
          <p:nvPr/>
        </p:nvSpPr>
        <p:spPr bwMode="auto">
          <a:xfrm>
            <a:off x="3462338" y="1716088"/>
            <a:ext cx="5162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2</a:t>
            </a:r>
            <a:r>
              <a:rPr lang="zh-CN" altLang="zh-CN" b="1"/>
              <a:t>、派生类对象可以替代基类对象向基类对象的引用进行赋值或初始化。</a:t>
            </a:r>
            <a:endParaRPr lang="zh-CN" altLang="zh-CN"/>
          </a:p>
        </p:txBody>
      </p:sp>
      <p:grpSp>
        <p:nvGrpSpPr>
          <p:cNvPr id="33798" name="组合 18"/>
          <p:cNvGrpSpPr>
            <a:grpSpLocks/>
          </p:cNvGrpSpPr>
          <p:nvPr/>
        </p:nvGrpSpPr>
        <p:grpSpPr bwMode="auto">
          <a:xfrm>
            <a:off x="660400" y="2400300"/>
            <a:ext cx="8318500" cy="1989138"/>
            <a:chOff x="338468" y="2586317"/>
            <a:chExt cx="8318674" cy="1988345"/>
          </a:xfrm>
        </p:grpSpPr>
        <p:sp>
          <p:nvSpPr>
            <p:cNvPr id="33802" name="矩形 14"/>
            <p:cNvSpPr>
              <a:spLocks noChangeArrowheads="1"/>
            </p:cNvSpPr>
            <p:nvPr/>
          </p:nvSpPr>
          <p:spPr bwMode="auto">
            <a:xfrm>
              <a:off x="3437535" y="2586317"/>
              <a:ext cx="46917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引用</a:t>
              </a:r>
              <a:r>
                <a:rPr lang="en-US" altLang="zh-CN"/>
                <a:t>refa</a:t>
              </a:r>
              <a:r>
                <a:rPr lang="zh-CN" altLang="zh-CN"/>
                <a:t>是</a:t>
              </a:r>
              <a:r>
                <a:rPr lang="en-US" altLang="zh-CN"/>
                <a:t>obj_a</a:t>
              </a:r>
              <a:r>
                <a:rPr lang="zh-CN" altLang="zh-CN"/>
                <a:t>的别名，</a:t>
              </a:r>
              <a:r>
                <a:rPr lang="en-US" altLang="zh-CN"/>
                <a:t>refa</a:t>
              </a:r>
              <a:r>
                <a:rPr lang="zh-CN" altLang="zh-CN"/>
                <a:t>和</a:t>
              </a:r>
              <a:r>
                <a:rPr lang="en-US" altLang="zh-CN"/>
                <a:t>obj_a</a:t>
              </a:r>
              <a:r>
                <a:rPr lang="zh-CN" altLang="zh-CN"/>
                <a:t>共享同一段存储单元。可以用子类对象初始化引用</a:t>
              </a:r>
              <a:r>
                <a:rPr lang="en-US" altLang="zh-CN"/>
                <a:t>refa</a:t>
              </a:r>
              <a:r>
                <a:rPr lang="zh-CN" altLang="zh-CN"/>
                <a:t>，将上面最后一行改为：</a:t>
              </a:r>
              <a:endParaRPr lang="zh-CN" altLang="en-US"/>
            </a:p>
          </p:txBody>
        </p:sp>
        <p:grpSp>
          <p:nvGrpSpPr>
            <p:cNvPr id="33803" name="组合 16"/>
            <p:cNvGrpSpPr>
              <a:grpSpLocks/>
            </p:cNvGrpSpPr>
            <p:nvPr/>
          </p:nvGrpSpPr>
          <p:grpSpPr bwMode="auto">
            <a:xfrm>
              <a:off x="338468" y="3779664"/>
              <a:ext cx="8318674" cy="794998"/>
              <a:chOff x="498754" y="4447372"/>
              <a:chExt cx="8318674" cy="794998"/>
            </a:xfrm>
          </p:grpSpPr>
          <p:sp>
            <p:nvSpPr>
              <p:cNvPr id="33804" name="矩形 20"/>
              <p:cNvSpPr>
                <a:spLocks noChangeArrowheads="1"/>
              </p:cNvSpPr>
              <p:nvPr/>
            </p:nvSpPr>
            <p:spPr bwMode="auto">
              <a:xfrm>
                <a:off x="498754" y="4447372"/>
                <a:ext cx="8158387" cy="79499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3805" name="矩形 15"/>
              <p:cNvSpPr>
                <a:spLocks noChangeArrowheads="1"/>
              </p:cNvSpPr>
              <p:nvPr/>
            </p:nvSpPr>
            <p:spPr bwMode="auto">
              <a:xfrm>
                <a:off x="538956" y="4498757"/>
                <a:ext cx="82784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a:t>
                </a:r>
                <a:r>
                  <a:rPr lang="zh-CN" altLang="en-US"/>
                  <a:t>定义基类</a:t>
                </a:r>
                <a:r>
                  <a:rPr lang="en-US" altLang="zh-CN"/>
                  <a:t>ClassA</a:t>
                </a:r>
                <a:r>
                  <a:rPr lang="zh-CN" altLang="en-US"/>
                  <a:t>对象的引用变量</a:t>
                </a:r>
                <a:r>
                  <a:rPr lang="en-US" altLang="zh-CN"/>
                  <a:t>refa</a:t>
                </a:r>
                <a:r>
                  <a:rPr lang="zh-CN" altLang="en-US"/>
                  <a:t>并用派生类</a:t>
                </a:r>
                <a:r>
                  <a:rPr lang="en-US" altLang="zh-CN"/>
                  <a:t>ClassB</a:t>
                </a:r>
                <a:r>
                  <a:rPr lang="zh-CN" altLang="en-US"/>
                  <a:t>对象</a:t>
                </a:r>
                <a:r>
                  <a:rPr lang="en-US" altLang="zh-CN"/>
                  <a:t>obj_b</a:t>
                </a:r>
                <a:r>
                  <a:rPr lang="zh-CN" altLang="en-US"/>
                  <a:t>对其初始化</a:t>
                </a:r>
              </a:p>
              <a:p>
                <a:pPr eaLnBrk="1" hangingPunct="1"/>
                <a:r>
                  <a:rPr lang="en-US" altLang="zh-CN"/>
                  <a:t>ClassA &amp;refa = obj_b;</a:t>
                </a:r>
              </a:p>
            </p:txBody>
          </p:sp>
        </p:grpSp>
      </p:grpSp>
      <p:grpSp>
        <p:nvGrpSpPr>
          <p:cNvPr id="33799" name="组合 22"/>
          <p:cNvGrpSpPr>
            <a:grpSpLocks/>
          </p:cNvGrpSpPr>
          <p:nvPr/>
        </p:nvGrpSpPr>
        <p:grpSpPr bwMode="auto">
          <a:xfrm>
            <a:off x="2925763" y="4419600"/>
            <a:ext cx="3787775" cy="2438400"/>
            <a:chOff x="4330700" y="6858000"/>
            <a:chExt cx="3788217" cy="2438817"/>
          </a:xfrm>
        </p:grpSpPr>
        <p:pic>
          <p:nvPicPr>
            <p:cNvPr id="33800" name="Picture 2" descr="3-1-3-类型兼容-赋值方式2-图3-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288" y="6858000"/>
              <a:ext cx="241617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矩形 20"/>
            <p:cNvSpPr>
              <a:spLocks noChangeArrowheads="1"/>
            </p:cNvSpPr>
            <p:nvPr/>
          </p:nvSpPr>
          <p:spPr bwMode="auto">
            <a:xfrm>
              <a:off x="4330700" y="8958263"/>
              <a:ext cx="37882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t>图</a:t>
              </a:r>
              <a:r>
                <a:rPr lang="en-US" altLang="zh-CN" sz="1600"/>
                <a:t>3-18  </a:t>
              </a:r>
              <a:r>
                <a:rPr lang="zh-CN" altLang="zh-CN" sz="1600"/>
                <a:t>派生类对象向基类引用变量赋值</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5062538" y="119063"/>
            <a:ext cx="3916362" cy="725487"/>
            <a:chOff x="0" y="0"/>
            <a:chExt cx="6166" cy="1142"/>
          </a:xfrm>
        </p:grpSpPr>
        <p:pic>
          <p:nvPicPr>
            <p:cNvPr id="3483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481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4" name="组合 3"/>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4831"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28680" name="矩形 7"/>
          <p:cNvSpPr>
            <a:spLocks noChangeArrowheads="1"/>
          </p:cNvSpPr>
          <p:nvPr/>
        </p:nvSpPr>
        <p:spPr bwMode="auto">
          <a:xfrm>
            <a:off x="3462338" y="1728788"/>
            <a:ext cx="5162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3</a:t>
            </a:r>
            <a:r>
              <a:rPr lang="zh-CN" altLang="zh-CN" b="1"/>
              <a:t>、如果函数的参数是基类对象或基类对象的引用，函数调用时的实参可以是派生类对象。</a:t>
            </a:r>
            <a:endParaRPr lang="zh-CN" altLang="zh-CN"/>
          </a:p>
        </p:txBody>
      </p:sp>
      <p:grpSp>
        <p:nvGrpSpPr>
          <p:cNvPr id="2" name="组合 1"/>
          <p:cNvGrpSpPr>
            <a:grpSpLocks/>
          </p:cNvGrpSpPr>
          <p:nvPr/>
        </p:nvGrpSpPr>
        <p:grpSpPr bwMode="auto">
          <a:xfrm>
            <a:off x="400050" y="2921000"/>
            <a:ext cx="8416925" cy="2192338"/>
            <a:chOff x="400050" y="2921000"/>
            <a:chExt cx="8416925" cy="2192338"/>
          </a:xfrm>
        </p:grpSpPr>
        <p:sp>
          <p:nvSpPr>
            <p:cNvPr id="34827" name="矩形 20"/>
            <p:cNvSpPr>
              <a:spLocks noChangeArrowheads="1"/>
            </p:cNvSpPr>
            <p:nvPr/>
          </p:nvSpPr>
          <p:spPr bwMode="auto">
            <a:xfrm>
              <a:off x="400050" y="3821113"/>
              <a:ext cx="8416925" cy="12922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4828" name="矩形 1"/>
            <p:cNvSpPr>
              <a:spLocks noChangeArrowheads="1"/>
            </p:cNvSpPr>
            <p:nvPr/>
          </p:nvSpPr>
          <p:spPr bwMode="auto">
            <a:xfrm>
              <a:off x="490538" y="3868738"/>
              <a:ext cx="8134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void func(ClassA &amp;ref)         //</a:t>
              </a:r>
              <a:r>
                <a:rPr lang="zh-CN" altLang="en-US"/>
                <a:t>形参是类</a:t>
              </a:r>
              <a:r>
                <a:rPr lang="en-US" altLang="zh-CN"/>
                <a:t>ClassA</a:t>
              </a:r>
              <a:r>
                <a:rPr lang="zh-CN" altLang="en-US"/>
                <a:t>的对象的引用 </a:t>
              </a:r>
            </a:p>
            <a:p>
              <a:pPr eaLnBrk="1" hangingPunct="1"/>
              <a:r>
                <a:rPr lang="en-US" altLang="zh-CN"/>
                <a:t>{</a:t>
              </a:r>
            </a:p>
            <a:p>
              <a:pPr eaLnBrk="1" hangingPunct="1"/>
              <a:r>
                <a:rPr lang="en-US" altLang="zh-CN"/>
                <a:t>cout&lt;&lt;ref.num&lt;&lt;endl;  //</a:t>
              </a:r>
              <a:r>
                <a:rPr lang="zh-CN" altLang="en-US"/>
                <a:t>输出该引用所代表的对象的数据成员</a:t>
              </a:r>
              <a:r>
                <a:rPr lang="en-US" altLang="zh-CN"/>
                <a:t>num</a:t>
              </a:r>
            </a:p>
            <a:p>
              <a:pPr eaLnBrk="1" hangingPunct="1"/>
              <a:r>
                <a:rPr lang="en-US" altLang="zh-CN"/>
                <a:t>}</a:t>
              </a:r>
            </a:p>
          </p:txBody>
        </p:sp>
        <p:sp>
          <p:nvSpPr>
            <p:cNvPr id="34829" name="矩形 2"/>
            <p:cNvSpPr>
              <a:spLocks noChangeArrowheads="1"/>
            </p:cNvSpPr>
            <p:nvPr/>
          </p:nvSpPr>
          <p:spPr bwMode="auto">
            <a:xfrm>
              <a:off x="3581400" y="2921000"/>
              <a:ext cx="5043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定义函数</a:t>
              </a:r>
              <a:r>
                <a:rPr lang="en-US" altLang="zh-CN"/>
                <a:t>func()</a:t>
              </a:r>
              <a:r>
                <a:rPr lang="zh-CN" altLang="zh-CN"/>
                <a:t>，其形参为基类引用，具体代码如下所示：</a:t>
              </a:r>
            </a:p>
          </p:txBody>
        </p:sp>
      </p:grpSp>
      <p:grpSp>
        <p:nvGrpSpPr>
          <p:cNvPr id="3" name="组合 2"/>
          <p:cNvGrpSpPr>
            <a:grpSpLocks/>
          </p:cNvGrpSpPr>
          <p:nvPr/>
        </p:nvGrpSpPr>
        <p:grpSpPr bwMode="auto">
          <a:xfrm>
            <a:off x="250825" y="5113338"/>
            <a:ext cx="8566150" cy="1397000"/>
            <a:chOff x="250825" y="5113338"/>
            <a:chExt cx="8566150" cy="1397000"/>
          </a:xfrm>
        </p:grpSpPr>
        <p:sp>
          <p:nvSpPr>
            <p:cNvPr id="34824" name="矩形 20"/>
            <p:cNvSpPr>
              <a:spLocks noChangeArrowheads="1"/>
            </p:cNvSpPr>
            <p:nvPr/>
          </p:nvSpPr>
          <p:spPr bwMode="auto">
            <a:xfrm>
              <a:off x="400050" y="6051550"/>
              <a:ext cx="8416925" cy="4587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4825" name="矩形 3"/>
            <p:cNvSpPr>
              <a:spLocks noChangeArrowheads="1"/>
            </p:cNvSpPr>
            <p:nvPr/>
          </p:nvSpPr>
          <p:spPr bwMode="auto">
            <a:xfrm>
              <a:off x="250825" y="5113338"/>
              <a:ext cx="8566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函数的形参是类</a:t>
              </a:r>
              <a:r>
                <a:rPr lang="en-US" altLang="zh-CN"/>
                <a:t>ClassA</a:t>
              </a:r>
              <a:r>
                <a:rPr lang="zh-CN" altLang="zh-CN"/>
                <a:t>对象的引用，本来实参应该为</a:t>
              </a:r>
              <a:r>
                <a:rPr lang="en-US" altLang="zh-CN"/>
                <a:t>ClassA</a:t>
              </a:r>
              <a:r>
                <a:rPr lang="zh-CN" altLang="zh-CN"/>
                <a:t>类的对象。由于派生类对象与基类对象赋值兼容，派生类对象能自动转换类型，在调用</a:t>
              </a:r>
              <a:r>
                <a:rPr lang="en-US" altLang="zh-CN"/>
                <a:t>func()</a:t>
              </a:r>
              <a:r>
                <a:rPr lang="zh-CN" altLang="zh-CN"/>
                <a:t>函数时可以用派生类</a:t>
              </a:r>
              <a:r>
                <a:rPr lang="en-US" altLang="zh-CN"/>
                <a:t>ClassB</a:t>
              </a:r>
              <a:r>
                <a:rPr lang="zh-CN" altLang="zh-CN"/>
                <a:t>的对象</a:t>
              </a:r>
              <a:r>
                <a:rPr lang="en-US" altLang="zh-CN"/>
                <a:t>obj_b</a:t>
              </a:r>
              <a:r>
                <a:rPr lang="zh-CN" altLang="zh-CN"/>
                <a:t>作实参： </a:t>
              </a:r>
            </a:p>
          </p:txBody>
        </p:sp>
        <p:sp>
          <p:nvSpPr>
            <p:cNvPr id="34826" name="矩形 4"/>
            <p:cNvSpPr>
              <a:spLocks noChangeArrowheads="1"/>
            </p:cNvSpPr>
            <p:nvPr/>
          </p:nvSpPr>
          <p:spPr bwMode="auto">
            <a:xfrm>
              <a:off x="400050" y="6061075"/>
              <a:ext cx="8416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func(obj_b);                      //</a:t>
              </a:r>
              <a:r>
                <a:rPr lang="zh-CN" altLang="en-US"/>
                <a:t>输出类</a:t>
              </a:r>
              <a:r>
                <a:rPr lang="en-US" altLang="zh-CN"/>
                <a:t>ClassB</a:t>
              </a:r>
              <a:r>
                <a:rPr lang="zh-CN" altLang="en-US"/>
                <a:t>的对象</a:t>
              </a:r>
              <a:r>
                <a:rPr lang="en-US" altLang="zh-CN"/>
                <a:t>obj_b</a:t>
              </a:r>
              <a:r>
                <a:rPr lang="zh-CN" altLang="en-US"/>
                <a:t>的基类数据成员</a:t>
              </a:r>
              <a:r>
                <a:rPr lang="en-US" altLang="zh-CN"/>
                <a:t>num</a:t>
              </a:r>
              <a:r>
                <a:rPr lang="zh-CN" altLang="en-US"/>
                <a:t>的值。</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fade">
                                      <p:cBhvr>
                                        <p:cTn id="12" dur="1000"/>
                                        <p:tgtEl>
                                          <p:spTgt spid="28680"/>
                                        </p:tgtEl>
                                      </p:cBhvr>
                                    </p:animEffect>
                                    <p:anim calcmode="lin" valueType="num">
                                      <p:cBhvr>
                                        <p:cTn id="13" dur="1000" fill="hold"/>
                                        <p:tgtEl>
                                          <p:spTgt spid="28680"/>
                                        </p:tgtEl>
                                        <p:attrNameLst>
                                          <p:attrName>ppt_x</p:attrName>
                                        </p:attrNameLst>
                                      </p:cBhvr>
                                      <p:tavLst>
                                        <p:tav tm="0">
                                          <p:val>
                                            <p:strVal val="#ppt_x"/>
                                          </p:val>
                                        </p:tav>
                                        <p:tav tm="100000">
                                          <p:val>
                                            <p:strVal val="#ppt_x"/>
                                          </p:val>
                                        </p:tav>
                                      </p:tavLst>
                                    </p:anim>
                                    <p:anim calcmode="lin" valueType="num">
                                      <p:cBhvr>
                                        <p:cTn id="14" dur="1000" fill="hold"/>
                                        <p:tgtEl>
                                          <p:spTgt spid="2868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5062538" y="119063"/>
            <a:ext cx="3916362" cy="725487"/>
            <a:chOff x="0" y="0"/>
            <a:chExt cx="6166" cy="1142"/>
          </a:xfrm>
        </p:grpSpPr>
        <p:pic>
          <p:nvPicPr>
            <p:cNvPr id="3585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5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584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3.1 </a:t>
            </a:r>
            <a:r>
              <a:rPr lang="zh-CN" altLang="en-US" sz="2800" b="1">
                <a:solidFill>
                  <a:srgbClr val="FFFF00"/>
                </a:solidFill>
                <a:latin typeface="微软雅黑" pitchFamily="34" charset="-122"/>
                <a:ea typeface="微软雅黑" pitchFamily="34" charset="-122"/>
                <a:sym typeface="宋体" charset="-122"/>
              </a:rPr>
              <a:t>继承</a:t>
            </a:r>
          </a:p>
        </p:txBody>
      </p:sp>
      <p:grpSp>
        <p:nvGrpSpPr>
          <p:cNvPr id="2" name="组合 1"/>
          <p:cNvGrpSpPr>
            <a:grpSpLocks/>
          </p:cNvGrpSpPr>
          <p:nvPr/>
        </p:nvGrpSpPr>
        <p:grpSpPr bwMode="auto">
          <a:xfrm>
            <a:off x="152400" y="1090613"/>
            <a:ext cx="3022600" cy="2827337"/>
            <a:chOff x="152400" y="1090613"/>
            <a:chExt cx="3022600" cy="2827337"/>
          </a:xfrm>
        </p:grpSpPr>
        <p:sp>
          <p:nvSpPr>
            <p:cNvPr id="11" name="椭圆 10"/>
            <p:cNvSpPr/>
            <p:nvPr/>
          </p:nvSpPr>
          <p:spPr bwMode="auto">
            <a:xfrm>
              <a:off x="992188" y="1679575"/>
              <a:ext cx="2182812" cy="19589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35853" name="Picture 18" descr="C:\Users\admin\Desktop\11664993_060126582125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90613"/>
              <a:ext cx="2122488"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304925" y="2397125"/>
              <a:ext cx="1620838" cy="523875"/>
            </a:xfrm>
            <a:prstGeom prst="rect">
              <a:avLst/>
            </a:prstGeom>
          </p:spPr>
          <p:txBody>
            <a:bodyPr wrap="none">
              <a:spAutoFit/>
            </a:bodyPr>
            <a:lstStyle/>
            <a:p>
              <a:pPr marL="571500" indent="-571500" eaLnBrk="1" hangingPunct="1">
                <a:defRPr/>
              </a:pPr>
              <a:r>
                <a:rPr lang="zh-CN" altLang="en-US" sz="2800" b="1" dirty="0">
                  <a:solidFill>
                    <a:schemeClr val="accent4"/>
                  </a:solidFill>
                  <a:latin typeface="微软雅黑" pitchFamily="34" charset="-122"/>
                  <a:ea typeface="微软雅黑" pitchFamily="34" charset="-122"/>
                </a:rPr>
                <a:t>类型兼容</a:t>
              </a:r>
            </a:p>
          </p:txBody>
        </p:sp>
      </p:grpSp>
      <p:sp>
        <p:nvSpPr>
          <p:cNvPr id="29703" name="矩形 7"/>
          <p:cNvSpPr>
            <a:spLocks noChangeArrowheads="1"/>
          </p:cNvSpPr>
          <p:nvPr/>
        </p:nvSpPr>
        <p:spPr bwMode="auto">
          <a:xfrm>
            <a:off x="3462338" y="1690688"/>
            <a:ext cx="5162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4</a:t>
            </a:r>
            <a:r>
              <a:rPr lang="zh-CN" altLang="en-US" b="1"/>
              <a:t>、派生类对象的地址可以赋值给基类指针变量。</a:t>
            </a:r>
            <a:endParaRPr lang="zh-CN" altLang="zh-CN"/>
          </a:p>
        </p:txBody>
      </p:sp>
      <p:sp>
        <p:nvSpPr>
          <p:cNvPr id="29705" name="矩形 2"/>
          <p:cNvSpPr>
            <a:spLocks noChangeArrowheads="1"/>
          </p:cNvSpPr>
          <p:nvPr/>
        </p:nvSpPr>
        <p:spPr bwMode="auto">
          <a:xfrm>
            <a:off x="3581400" y="2921000"/>
            <a:ext cx="5043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指向基类对象的指针变量也可以指向派生类对象。</a:t>
            </a:r>
          </a:p>
        </p:txBody>
      </p:sp>
      <p:grpSp>
        <p:nvGrpSpPr>
          <p:cNvPr id="3" name="组合 2"/>
          <p:cNvGrpSpPr>
            <a:grpSpLocks/>
          </p:cNvGrpSpPr>
          <p:nvPr/>
        </p:nvGrpSpPr>
        <p:grpSpPr bwMode="auto">
          <a:xfrm>
            <a:off x="1073150" y="4260850"/>
            <a:ext cx="7137400" cy="1493838"/>
            <a:chOff x="1073150" y="4260850"/>
            <a:chExt cx="7137400" cy="1493838"/>
          </a:xfrm>
        </p:grpSpPr>
        <p:sp>
          <p:nvSpPr>
            <p:cNvPr id="17" name="剪去对角的矩形 3"/>
            <p:cNvSpPr>
              <a:spLocks/>
            </p:cNvSpPr>
            <p:nvPr/>
          </p:nvSpPr>
          <p:spPr bwMode="auto">
            <a:xfrm>
              <a:off x="1160463" y="42608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5849" name="矩形 1"/>
            <p:cNvSpPr>
              <a:spLocks noChangeArrowheads="1"/>
            </p:cNvSpPr>
            <p:nvPr/>
          </p:nvSpPr>
          <p:spPr bwMode="auto">
            <a:xfrm>
              <a:off x="1073150" y="5200650"/>
              <a:ext cx="6673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5850" name="直线连接符 9"/>
            <p:cNvCxnSpPr>
              <a:cxnSpLocks noChangeShapeType="1"/>
            </p:cNvCxnSpPr>
            <p:nvPr/>
          </p:nvCxnSpPr>
          <p:spPr bwMode="auto">
            <a:xfrm>
              <a:off x="1093788" y="5011738"/>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5851"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563" y="5194300"/>
              <a:ext cx="26939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fade">
                                      <p:cBhvr>
                                        <p:cTn id="12" dur="1000"/>
                                        <p:tgtEl>
                                          <p:spTgt spid="29703"/>
                                        </p:tgtEl>
                                      </p:cBhvr>
                                    </p:animEffect>
                                    <p:anim calcmode="lin" valueType="num">
                                      <p:cBhvr>
                                        <p:cTn id="13" dur="1000" fill="hold"/>
                                        <p:tgtEl>
                                          <p:spTgt spid="29703"/>
                                        </p:tgtEl>
                                        <p:attrNameLst>
                                          <p:attrName>ppt_x</p:attrName>
                                        </p:attrNameLst>
                                      </p:cBhvr>
                                      <p:tavLst>
                                        <p:tav tm="0">
                                          <p:val>
                                            <p:strVal val="#ppt_x"/>
                                          </p:val>
                                        </p:tav>
                                        <p:tav tm="100000">
                                          <p:val>
                                            <p:strVal val="#ppt_x"/>
                                          </p:val>
                                        </p:tav>
                                      </p:tavLst>
                                    </p:anim>
                                    <p:anim calcmode="lin" valueType="num">
                                      <p:cBhvr>
                                        <p:cTn id="14"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0"/>
          <p:cNvSpPr>
            <a:spLocks noChangeArrowheads="1"/>
          </p:cNvSpPr>
          <p:nvPr/>
        </p:nvSpPr>
        <p:spPr bwMode="auto">
          <a:xfrm>
            <a:off x="355600" y="4483100"/>
            <a:ext cx="8416925" cy="12922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6867" name="Group 2"/>
          <p:cNvGrpSpPr>
            <a:grpSpLocks/>
          </p:cNvGrpSpPr>
          <p:nvPr/>
        </p:nvGrpSpPr>
        <p:grpSpPr bwMode="auto">
          <a:xfrm>
            <a:off x="5062538" y="119063"/>
            <a:ext cx="3916362" cy="725487"/>
            <a:chOff x="0" y="0"/>
            <a:chExt cx="6166" cy="1142"/>
          </a:xfrm>
        </p:grpSpPr>
        <p:pic>
          <p:nvPicPr>
            <p:cNvPr id="3687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8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686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sp>
        <p:nvSpPr>
          <p:cNvPr id="2" name="矩形 12"/>
          <p:cNvSpPr>
            <a:spLocks noChangeArrowheads="1"/>
          </p:cNvSpPr>
          <p:nvPr/>
        </p:nvSpPr>
        <p:spPr bwMode="auto">
          <a:xfrm>
            <a:off x="355600" y="3957638"/>
            <a:ext cx="564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派生类中定义带参数构造函数的形式如下所示：</a:t>
            </a:r>
            <a:endParaRPr lang="zh-CN" altLang="en-US"/>
          </a:p>
        </p:txBody>
      </p:sp>
      <p:grpSp>
        <p:nvGrpSpPr>
          <p:cNvPr id="4" name="组合 3"/>
          <p:cNvGrpSpPr>
            <a:grpSpLocks/>
          </p:cNvGrpSpPr>
          <p:nvPr/>
        </p:nvGrpSpPr>
        <p:grpSpPr bwMode="auto">
          <a:xfrm>
            <a:off x="250825" y="1298575"/>
            <a:ext cx="2900363" cy="2236788"/>
            <a:chOff x="250825" y="1298575"/>
            <a:chExt cx="2900363" cy="2236788"/>
          </a:xfrm>
        </p:grpSpPr>
        <p:sp>
          <p:nvSpPr>
            <p:cNvPr id="3" name="圆角矩形 2"/>
            <p:cNvSpPr/>
            <p:nvPr/>
          </p:nvSpPr>
          <p:spPr bwMode="auto">
            <a:xfrm>
              <a:off x="1330325" y="1404938"/>
              <a:ext cx="1820863" cy="1947862"/>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946150" y="1830388"/>
              <a:ext cx="19288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构造</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36878"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98575"/>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8" name="矩形 13"/>
          <p:cNvSpPr>
            <a:spLocks noChangeArrowheads="1"/>
          </p:cNvSpPr>
          <p:nvPr/>
        </p:nvSpPr>
        <p:spPr bwMode="auto">
          <a:xfrm>
            <a:off x="590550" y="4540250"/>
            <a:ext cx="78597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t>派生类名</a:t>
            </a:r>
            <a:r>
              <a:rPr lang="en-US" altLang="zh-CN" sz="1600"/>
              <a:t>::</a:t>
            </a:r>
            <a:r>
              <a:rPr lang="zh-CN" altLang="en-US" sz="1600"/>
              <a:t>派生类构造函数名（参数列表）：基类构造函数名（基类构造函数参数表）</a:t>
            </a:r>
          </a:p>
          <a:p>
            <a:pPr eaLnBrk="1" hangingPunct="1"/>
            <a:r>
              <a:rPr lang="en-US" altLang="zh-CN" sz="1600"/>
              <a:t>{</a:t>
            </a:r>
          </a:p>
          <a:p>
            <a:pPr eaLnBrk="1" hangingPunct="1"/>
            <a:r>
              <a:rPr lang="en-US" altLang="zh-CN" sz="1600"/>
              <a:t>	</a:t>
            </a:r>
            <a:r>
              <a:rPr lang="zh-CN" altLang="en-US" sz="1600"/>
              <a:t>派生类新增成员的初始化语句</a:t>
            </a:r>
          </a:p>
          <a:p>
            <a:pPr eaLnBrk="1" hangingPunct="1"/>
            <a:r>
              <a:rPr lang="en-US" altLang="zh-CN" sz="1600"/>
              <a:t>}</a:t>
            </a:r>
          </a:p>
        </p:txBody>
      </p:sp>
      <p:sp>
        <p:nvSpPr>
          <p:cNvPr id="31" name="剪去对角的矩形 3"/>
          <p:cNvSpPr>
            <a:spLocks/>
          </p:cNvSpPr>
          <p:nvPr/>
        </p:nvSpPr>
        <p:spPr bwMode="auto">
          <a:xfrm>
            <a:off x="3444875" y="16176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0731" name="矩形 1"/>
          <p:cNvSpPr>
            <a:spLocks noChangeArrowheads="1"/>
          </p:cNvSpPr>
          <p:nvPr/>
        </p:nvSpPr>
        <p:spPr bwMode="auto">
          <a:xfrm>
            <a:off x="3402013" y="2471738"/>
            <a:ext cx="3619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0732" name="直线连接符 9"/>
          <p:cNvCxnSpPr>
            <a:cxnSpLocks noChangeShapeType="1"/>
          </p:cNvCxnSpPr>
          <p:nvPr/>
        </p:nvCxnSpPr>
        <p:spPr bwMode="auto">
          <a:xfrm>
            <a:off x="3422650" y="2370138"/>
            <a:ext cx="5202238"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8"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5" y="1535113"/>
            <a:ext cx="292576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31"/>
                                        </p:tgtEl>
                                        <p:attrNameLst>
                                          <p:attrName>style.visibility</p:attrName>
                                        </p:attrNameLst>
                                      </p:cBhvr>
                                      <p:to>
                                        <p:strVal val="visible"/>
                                      </p:to>
                                    </p:set>
                                    <p:animEffect transition="in" filter="fade">
                                      <p:cBhvr>
                                        <p:cTn id="15" dur="500"/>
                                        <p:tgtEl>
                                          <p:spTgt spid="30731"/>
                                        </p:tgtEl>
                                      </p:cBhvr>
                                    </p:animEffect>
                                  </p:childTnLst>
                                </p:cTn>
                              </p:par>
                              <p:par>
                                <p:cTn id="16" presetID="10" presetClass="entr" presetSubtype="0" fill="hold" nodeType="withEffect">
                                  <p:stCondLst>
                                    <p:cond delay="0"/>
                                  </p:stCondLst>
                                  <p:childTnLst>
                                    <p:set>
                                      <p:cBhvr>
                                        <p:cTn id="17" dur="1" fill="hold">
                                          <p:stCondLst>
                                            <p:cond delay="0"/>
                                          </p:stCondLst>
                                        </p:cTn>
                                        <p:tgtEl>
                                          <p:spTgt spid="30732"/>
                                        </p:tgtEl>
                                        <p:attrNameLst>
                                          <p:attrName>style.visibility</p:attrName>
                                        </p:attrNameLst>
                                      </p:cBhvr>
                                      <p:to>
                                        <p:strVal val="visible"/>
                                      </p:to>
                                    </p:set>
                                    <p:animEffect transition="in" filter="fade">
                                      <p:cBhvr>
                                        <p:cTn id="18" dur="500"/>
                                        <p:tgtEl>
                                          <p:spTgt spid="3073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0722"/>
                                        </p:tgtEl>
                                        <p:attrNameLst>
                                          <p:attrName>style.visibility</p:attrName>
                                        </p:attrNameLst>
                                      </p:cBhvr>
                                      <p:to>
                                        <p:strVal val="visible"/>
                                      </p:to>
                                    </p:set>
                                    <p:animEffect transition="in" filter="barn(inVertical)">
                                      <p:cBhvr>
                                        <p:cTn id="26" dur="500"/>
                                        <p:tgtEl>
                                          <p:spTgt spid="3072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0728"/>
                                        </p:tgtEl>
                                        <p:attrNameLst>
                                          <p:attrName>style.visibility</p:attrName>
                                        </p:attrNameLst>
                                      </p:cBhvr>
                                      <p:to>
                                        <p:strVal val="visible"/>
                                      </p:to>
                                    </p:set>
                                    <p:animEffect transition="in" filter="barn(inVertical)">
                                      <p:cBhvr>
                                        <p:cTn id="32"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2" grpId="0"/>
      <p:bldP spid="30728" grpId="0"/>
      <p:bldP spid="31" grpId="0" animBg="1"/>
      <p:bldP spid="307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5062538" y="119063"/>
            <a:ext cx="3916362" cy="725487"/>
            <a:chOff x="0" y="0"/>
            <a:chExt cx="6166" cy="1142"/>
          </a:xfrm>
        </p:grpSpPr>
        <p:pic>
          <p:nvPicPr>
            <p:cNvPr id="3790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0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789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grpSp>
        <p:nvGrpSpPr>
          <p:cNvPr id="2" name="组合 1"/>
          <p:cNvGrpSpPr>
            <a:grpSpLocks/>
          </p:cNvGrpSpPr>
          <p:nvPr/>
        </p:nvGrpSpPr>
        <p:grpSpPr bwMode="auto">
          <a:xfrm>
            <a:off x="193675" y="1527175"/>
            <a:ext cx="2900363" cy="2236788"/>
            <a:chOff x="193675" y="1527175"/>
            <a:chExt cx="2900363" cy="2236788"/>
          </a:xfrm>
        </p:grpSpPr>
        <p:sp>
          <p:nvSpPr>
            <p:cNvPr id="3" name="圆角矩形 2"/>
            <p:cNvSpPr/>
            <p:nvPr/>
          </p:nvSpPr>
          <p:spPr bwMode="auto">
            <a:xfrm>
              <a:off x="1273175" y="1633538"/>
              <a:ext cx="1820863" cy="1947862"/>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889000" y="2058988"/>
              <a:ext cx="19288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构造</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37905"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527175"/>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a:grpSpLocks/>
          </p:cNvGrpSpPr>
          <p:nvPr/>
        </p:nvGrpSpPr>
        <p:grpSpPr bwMode="auto">
          <a:xfrm>
            <a:off x="3375025" y="1247775"/>
            <a:ext cx="5383213" cy="2649538"/>
            <a:chOff x="3375025" y="1247775"/>
            <a:chExt cx="5383213" cy="2649538"/>
          </a:xfrm>
        </p:grpSpPr>
        <p:sp>
          <p:nvSpPr>
            <p:cNvPr id="37898" name="圆角矩形 7"/>
            <p:cNvSpPr>
              <a:spLocks noChangeArrowheads="1"/>
            </p:cNvSpPr>
            <p:nvPr/>
          </p:nvSpPr>
          <p:spPr bwMode="auto">
            <a:xfrm>
              <a:off x="3413125" y="1428750"/>
              <a:ext cx="5345113" cy="2468563"/>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7899" name="矩形 3"/>
            <p:cNvSpPr>
              <a:spLocks noChangeArrowheads="1"/>
            </p:cNvSpPr>
            <p:nvPr/>
          </p:nvSpPr>
          <p:spPr bwMode="auto">
            <a:xfrm>
              <a:off x="3587750" y="1677988"/>
              <a:ext cx="5156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       派生类构造函数名后面括号内的参数列表中，应包含基类和派生类构造函数，需要进行初始化的所有数据成员的参数值。冒号后面的内容是要调用的基类构造函数及其参数，在这里是对基类构造函数的调用，因此参数为实参，不需要有类型名，基类构造函数后面的内容还可以是常量、全局变量。</a:t>
              </a:r>
            </a:p>
          </p:txBody>
        </p:sp>
        <p:grpSp>
          <p:nvGrpSpPr>
            <p:cNvPr id="37900" name="组合 8"/>
            <p:cNvGrpSpPr>
              <a:grpSpLocks/>
            </p:cNvGrpSpPr>
            <p:nvPr/>
          </p:nvGrpSpPr>
          <p:grpSpPr bwMode="auto">
            <a:xfrm>
              <a:off x="3375025" y="1247775"/>
              <a:ext cx="661988" cy="661988"/>
              <a:chOff x="3374573" y="1716532"/>
              <a:chExt cx="489858" cy="489858"/>
            </a:xfrm>
          </p:grpSpPr>
          <p:sp>
            <p:nvSpPr>
              <p:cNvPr id="5" name="椭圆 4"/>
              <p:cNvSpPr/>
              <p:nvPr/>
            </p:nvSpPr>
            <p:spPr bwMode="auto">
              <a:xfrm>
                <a:off x="3374573" y="1716532"/>
                <a:ext cx="489858" cy="489858"/>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outerShdw blurRad="50800" dist="50800" dir="5400000" algn="ctr" rotWithShape="0">
                  <a:schemeClr val="bg1">
                    <a:lumMod val="75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7902" name="矩形 26"/>
              <p:cNvSpPr>
                <a:spLocks noChangeArrowheads="1"/>
              </p:cNvSpPr>
              <p:nvPr/>
            </p:nvSpPr>
            <p:spPr bwMode="auto">
              <a:xfrm>
                <a:off x="3467766" y="1758451"/>
                <a:ext cx="320469" cy="4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solidFill>
                      <a:srgbClr val="002060"/>
                    </a:solidFill>
                    <a:latin typeface="微软雅黑" pitchFamily="34" charset="-122"/>
                    <a:ea typeface="微软雅黑" pitchFamily="34" charset="-122"/>
                  </a:rPr>
                  <a:t>1</a:t>
                </a:r>
                <a:endParaRPr lang="zh-CN" altLang="en-US" sz="3200">
                  <a:solidFill>
                    <a:srgbClr val="002060"/>
                  </a:solidFill>
                  <a:latin typeface="微软雅黑" pitchFamily="34" charset="-122"/>
                  <a:ea typeface="微软雅黑" pitchFamily="34" charset="-122"/>
                </a:endParaRPr>
              </a:p>
            </p:txBody>
          </p:sp>
        </p:grpSp>
      </p:grpSp>
      <p:grpSp>
        <p:nvGrpSpPr>
          <p:cNvPr id="6" name="组合 5"/>
          <p:cNvGrpSpPr>
            <a:grpSpLocks/>
          </p:cNvGrpSpPr>
          <p:nvPr/>
        </p:nvGrpSpPr>
        <p:grpSpPr bwMode="auto">
          <a:xfrm>
            <a:off x="442913" y="3975100"/>
            <a:ext cx="8416925" cy="2436813"/>
            <a:chOff x="442913" y="3975100"/>
            <a:chExt cx="8416925" cy="2436813"/>
          </a:xfrm>
        </p:grpSpPr>
        <p:sp>
          <p:nvSpPr>
            <p:cNvPr id="37895" name="矩形 11"/>
            <p:cNvSpPr>
              <a:spLocks noChangeArrowheads="1"/>
            </p:cNvSpPr>
            <p:nvPr/>
          </p:nvSpPr>
          <p:spPr bwMode="auto">
            <a:xfrm>
              <a:off x="479425" y="3975100"/>
              <a:ext cx="8278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例如，</a:t>
              </a:r>
              <a:r>
                <a:rPr lang="en-US" altLang="zh-CN"/>
                <a:t>Cat</a:t>
              </a:r>
              <a:r>
                <a:rPr lang="zh-CN" altLang="zh-CN"/>
                <a:t>类的构造函数也可定义成如下形式，基类的数据成员使用常量进行初始化，具体代码如下所示：</a:t>
              </a:r>
              <a:endParaRPr lang="zh-CN" altLang="en-US"/>
            </a:p>
          </p:txBody>
        </p:sp>
        <p:sp>
          <p:nvSpPr>
            <p:cNvPr id="37896" name="矩形 20"/>
            <p:cNvSpPr>
              <a:spLocks noChangeArrowheads="1"/>
            </p:cNvSpPr>
            <p:nvPr/>
          </p:nvSpPr>
          <p:spPr bwMode="auto">
            <a:xfrm>
              <a:off x="442913" y="4708525"/>
              <a:ext cx="8416925" cy="17033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7897" name="矩形 12"/>
            <p:cNvSpPr>
              <a:spLocks noChangeArrowheads="1"/>
            </p:cNvSpPr>
            <p:nvPr/>
          </p:nvSpPr>
          <p:spPr bwMode="auto">
            <a:xfrm>
              <a:off x="538163" y="4770438"/>
              <a:ext cx="82200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a:t>
              </a:r>
              <a:r>
                <a:rPr lang="zh-CN" altLang="en-US" sz="1600"/>
                <a:t>派生类构造函数，调用基类函数时提供了常量值，不需要使用派生类构造函数的参数</a:t>
              </a:r>
            </a:p>
            <a:p>
              <a:pPr eaLnBrk="1" hangingPunct="1"/>
              <a:r>
                <a:rPr lang="en-US" altLang="zh-CN" sz="1600"/>
                <a:t>Cat::Cat(string con_name):Animal(3, 4)</a:t>
              </a:r>
            </a:p>
            <a:p>
              <a:pPr eaLnBrk="1" hangingPunct="1"/>
              <a:r>
                <a:rPr lang="en-US" altLang="zh-CN" sz="1600"/>
                <a:t>{</a:t>
              </a:r>
            </a:p>
            <a:p>
              <a:pPr eaLnBrk="1" hangingPunct="1"/>
              <a:r>
                <a:rPr lang="en-US" altLang="zh-CN" sz="1600"/>
                <a:t>	name = con_name;</a:t>
              </a:r>
            </a:p>
            <a:p>
              <a:pPr eaLnBrk="1" hangingPunct="1"/>
              <a:r>
                <a:rPr lang="en-US" altLang="zh-CN" sz="1600"/>
                <a:t>	cout &lt;&lt; "Cat constructor with param!" &lt;&lt; endl;</a:t>
              </a:r>
            </a:p>
            <a:p>
              <a:pPr eaLnBrk="1" hangingPunct="1"/>
              <a:r>
                <a:rPr lang="en-US" altLang="zh-CN" sz="16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5062538" y="119063"/>
            <a:ext cx="3916362" cy="725487"/>
            <a:chOff x="0" y="0"/>
            <a:chExt cx="6166" cy="1142"/>
          </a:xfrm>
        </p:grpSpPr>
        <p:pic>
          <p:nvPicPr>
            <p:cNvPr id="3893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3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891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grpSp>
        <p:nvGrpSpPr>
          <p:cNvPr id="6" name="组合 5"/>
          <p:cNvGrpSpPr>
            <a:grpSpLocks/>
          </p:cNvGrpSpPr>
          <p:nvPr/>
        </p:nvGrpSpPr>
        <p:grpSpPr bwMode="auto">
          <a:xfrm>
            <a:off x="193675" y="1409700"/>
            <a:ext cx="2900363" cy="2236788"/>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889000" y="1941513"/>
              <a:ext cx="1928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构造</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38931"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a:grpSpLocks/>
          </p:cNvGrpSpPr>
          <p:nvPr/>
        </p:nvGrpSpPr>
        <p:grpSpPr bwMode="auto">
          <a:xfrm>
            <a:off x="3375025" y="1247775"/>
            <a:ext cx="5411788" cy="2314575"/>
            <a:chOff x="3375025" y="1247775"/>
            <a:chExt cx="5411788" cy="2314575"/>
          </a:xfrm>
        </p:grpSpPr>
        <p:sp>
          <p:nvSpPr>
            <p:cNvPr id="38924" name="圆角矩形 7"/>
            <p:cNvSpPr>
              <a:spLocks noChangeArrowheads="1"/>
            </p:cNvSpPr>
            <p:nvPr/>
          </p:nvSpPr>
          <p:spPr bwMode="auto">
            <a:xfrm>
              <a:off x="3413125" y="1428750"/>
              <a:ext cx="5345113" cy="2133600"/>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8925" name="矩形 3"/>
            <p:cNvSpPr>
              <a:spLocks noChangeArrowheads="1"/>
            </p:cNvSpPr>
            <p:nvPr/>
          </p:nvSpPr>
          <p:spPr bwMode="auto">
            <a:xfrm>
              <a:off x="3630613" y="1668463"/>
              <a:ext cx="5156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a:t>
              </a:r>
              <a:r>
                <a:rPr lang="zh-CN" altLang="zh-CN" dirty="0"/>
                <a:t>虽然公有派生类的构造函数中可以直接访问基类的公有和保护数据成员，甚至可以在构造时初始化它们，</a:t>
              </a:r>
              <a:r>
                <a:rPr lang="zh-CN" altLang="zh-CN" dirty="0">
                  <a:solidFill>
                    <a:srgbClr val="FF0000"/>
                  </a:solidFill>
                </a:rPr>
                <a:t>但是</a:t>
              </a:r>
              <a:r>
                <a:rPr lang="zh-CN" altLang="zh-CN" b="1" dirty="0">
                  <a:solidFill>
                    <a:srgbClr val="FF0000"/>
                  </a:solidFill>
                </a:rPr>
                <a:t>一般不这样做</a:t>
              </a:r>
              <a:r>
                <a:rPr lang="zh-CN" altLang="zh-CN" dirty="0">
                  <a:solidFill>
                    <a:srgbClr val="FF0000"/>
                  </a:solidFill>
                </a:rPr>
                <a:t>，而是通过基类的接口（即成员函数）去访问他们，初始化也是通过基类的构造函数，这样可以减少类之间的耦合性。</a:t>
              </a:r>
            </a:p>
          </p:txBody>
        </p:sp>
        <p:grpSp>
          <p:nvGrpSpPr>
            <p:cNvPr id="38926" name="组合 8"/>
            <p:cNvGrpSpPr>
              <a:grpSpLocks/>
            </p:cNvGrpSpPr>
            <p:nvPr/>
          </p:nvGrpSpPr>
          <p:grpSpPr bwMode="auto">
            <a:xfrm>
              <a:off x="3375025" y="1247775"/>
              <a:ext cx="661988" cy="661988"/>
              <a:chOff x="3374573" y="1716532"/>
              <a:chExt cx="489858" cy="489858"/>
            </a:xfrm>
          </p:grpSpPr>
          <p:sp>
            <p:nvSpPr>
              <p:cNvPr id="5" name="椭圆 4"/>
              <p:cNvSpPr/>
              <p:nvPr/>
            </p:nvSpPr>
            <p:spPr bwMode="auto">
              <a:xfrm>
                <a:off x="3374573" y="1716532"/>
                <a:ext cx="489858" cy="489858"/>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outerShdw blurRad="50800" dist="50800" dir="5400000" algn="ctr" rotWithShape="0">
                  <a:schemeClr val="bg1">
                    <a:lumMod val="75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8928" name="矩形 26"/>
              <p:cNvSpPr>
                <a:spLocks noChangeArrowheads="1"/>
              </p:cNvSpPr>
              <p:nvPr/>
            </p:nvSpPr>
            <p:spPr bwMode="auto">
              <a:xfrm>
                <a:off x="3467766" y="1758451"/>
                <a:ext cx="320469" cy="4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solidFill>
                      <a:srgbClr val="002060"/>
                    </a:solidFill>
                    <a:latin typeface="微软雅黑" pitchFamily="34" charset="-122"/>
                    <a:ea typeface="微软雅黑" pitchFamily="34" charset="-122"/>
                  </a:rPr>
                  <a:t>2</a:t>
                </a:r>
                <a:endParaRPr lang="zh-CN" altLang="en-US" sz="3200">
                  <a:solidFill>
                    <a:srgbClr val="002060"/>
                  </a:solidFill>
                  <a:latin typeface="微软雅黑" pitchFamily="34" charset="-122"/>
                  <a:ea typeface="微软雅黑" pitchFamily="34" charset="-122"/>
                </a:endParaRPr>
              </a:p>
            </p:txBody>
          </p:sp>
        </p:grpSp>
      </p:grpSp>
      <p:grpSp>
        <p:nvGrpSpPr>
          <p:cNvPr id="4" name="组合 3"/>
          <p:cNvGrpSpPr>
            <a:grpSpLocks/>
          </p:cNvGrpSpPr>
          <p:nvPr/>
        </p:nvGrpSpPr>
        <p:grpSpPr bwMode="auto">
          <a:xfrm>
            <a:off x="525463" y="3756025"/>
            <a:ext cx="8261350" cy="1412875"/>
            <a:chOff x="525463" y="3756025"/>
            <a:chExt cx="8261350" cy="1412875"/>
          </a:xfrm>
        </p:grpSpPr>
        <p:sp>
          <p:nvSpPr>
            <p:cNvPr id="38919" name="圆角矩形 16"/>
            <p:cNvSpPr>
              <a:spLocks noChangeArrowheads="1"/>
            </p:cNvSpPr>
            <p:nvPr/>
          </p:nvSpPr>
          <p:spPr bwMode="auto">
            <a:xfrm>
              <a:off x="563563" y="3935413"/>
              <a:ext cx="8223250" cy="1233487"/>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8920" name="矩形 17"/>
            <p:cNvSpPr>
              <a:spLocks noChangeArrowheads="1"/>
            </p:cNvSpPr>
            <p:nvPr/>
          </p:nvSpPr>
          <p:spPr bwMode="auto">
            <a:xfrm>
              <a:off x="846138" y="4271963"/>
              <a:ext cx="7724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       </a:t>
              </a:r>
              <a:r>
                <a:rPr lang="zh-CN" altLang="zh-CN"/>
                <a:t>若基类没有构造函数或仅存在无参构造函数，则在派生类构造函数的定义中可以省略对基类构造函数的调用。</a:t>
              </a:r>
            </a:p>
          </p:txBody>
        </p:sp>
        <p:grpSp>
          <p:nvGrpSpPr>
            <p:cNvPr id="38921" name="组合 18"/>
            <p:cNvGrpSpPr>
              <a:grpSpLocks/>
            </p:cNvGrpSpPr>
            <p:nvPr/>
          </p:nvGrpSpPr>
          <p:grpSpPr bwMode="auto">
            <a:xfrm>
              <a:off x="525463" y="3756025"/>
              <a:ext cx="661987" cy="661988"/>
              <a:chOff x="3374573" y="1716532"/>
              <a:chExt cx="489858" cy="489858"/>
            </a:xfrm>
          </p:grpSpPr>
          <p:sp>
            <p:nvSpPr>
              <p:cNvPr id="20" name="椭圆 19"/>
              <p:cNvSpPr/>
              <p:nvPr/>
            </p:nvSpPr>
            <p:spPr bwMode="auto">
              <a:xfrm>
                <a:off x="3374573" y="1716532"/>
                <a:ext cx="489858" cy="489858"/>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outerShdw blurRad="50800" dist="50800" dir="5400000" algn="ctr" rotWithShape="0">
                  <a:schemeClr val="bg1">
                    <a:lumMod val="75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8923" name="矩形 20"/>
              <p:cNvSpPr>
                <a:spLocks noChangeArrowheads="1"/>
              </p:cNvSpPr>
              <p:nvPr/>
            </p:nvSpPr>
            <p:spPr bwMode="auto">
              <a:xfrm>
                <a:off x="3467766" y="1758451"/>
                <a:ext cx="320469" cy="4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solidFill>
                      <a:srgbClr val="002060"/>
                    </a:solidFill>
                    <a:latin typeface="微软雅黑" pitchFamily="34" charset="-122"/>
                    <a:ea typeface="微软雅黑" pitchFamily="34" charset="-122"/>
                  </a:rPr>
                  <a:t>3</a:t>
                </a:r>
                <a:endParaRPr lang="zh-CN" altLang="en-US" sz="3200">
                  <a:solidFill>
                    <a:srgbClr val="002060"/>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5062538" y="119063"/>
            <a:ext cx="3916362" cy="725487"/>
            <a:chOff x="0" y="0"/>
            <a:chExt cx="6166" cy="1142"/>
          </a:xfrm>
        </p:grpSpPr>
        <p:pic>
          <p:nvPicPr>
            <p:cNvPr id="3995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5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99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grpSp>
        <p:nvGrpSpPr>
          <p:cNvPr id="6" name="组合 5"/>
          <p:cNvGrpSpPr>
            <a:grpSpLocks/>
          </p:cNvGrpSpPr>
          <p:nvPr/>
        </p:nvGrpSpPr>
        <p:grpSpPr bwMode="auto">
          <a:xfrm>
            <a:off x="193675" y="1409700"/>
            <a:ext cx="2900363" cy="2236788"/>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889000" y="1941513"/>
              <a:ext cx="1928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构造</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39952"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a:grpSpLocks/>
          </p:cNvGrpSpPr>
          <p:nvPr/>
        </p:nvGrpSpPr>
        <p:grpSpPr bwMode="auto">
          <a:xfrm>
            <a:off x="3375025" y="1247775"/>
            <a:ext cx="5411788" cy="2314575"/>
            <a:chOff x="3375025" y="1247775"/>
            <a:chExt cx="5411788" cy="2314575"/>
          </a:xfrm>
        </p:grpSpPr>
        <p:sp>
          <p:nvSpPr>
            <p:cNvPr id="39945" name="圆角矩形 7"/>
            <p:cNvSpPr>
              <a:spLocks noChangeArrowheads="1"/>
            </p:cNvSpPr>
            <p:nvPr/>
          </p:nvSpPr>
          <p:spPr bwMode="auto">
            <a:xfrm>
              <a:off x="3413125" y="1428750"/>
              <a:ext cx="5345113" cy="2133600"/>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9946" name="矩形 3"/>
            <p:cNvSpPr>
              <a:spLocks noChangeArrowheads="1"/>
            </p:cNvSpPr>
            <p:nvPr/>
          </p:nvSpPr>
          <p:spPr bwMode="auto">
            <a:xfrm>
              <a:off x="3630613" y="1731963"/>
              <a:ext cx="5156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       </a:t>
              </a:r>
              <a:r>
                <a:rPr lang="zh-CN" altLang="zh-CN"/>
                <a:t>当基类的构造函数使用一个或多个参数时，派生类中必须定义构造函数，提供将参数传递给基类构造函数的方法，从而实现对基类数据成员的初始化。此时，派生类的构造函数体可能为空，仅仅为了向基类传递数据。</a:t>
              </a:r>
            </a:p>
          </p:txBody>
        </p:sp>
        <p:grpSp>
          <p:nvGrpSpPr>
            <p:cNvPr id="39947" name="组合 8"/>
            <p:cNvGrpSpPr>
              <a:grpSpLocks/>
            </p:cNvGrpSpPr>
            <p:nvPr/>
          </p:nvGrpSpPr>
          <p:grpSpPr bwMode="auto">
            <a:xfrm>
              <a:off x="3375025" y="1247775"/>
              <a:ext cx="661988" cy="661988"/>
              <a:chOff x="3374573" y="1716532"/>
              <a:chExt cx="489858" cy="489858"/>
            </a:xfrm>
          </p:grpSpPr>
          <p:sp>
            <p:nvSpPr>
              <p:cNvPr id="5" name="椭圆 4"/>
              <p:cNvSpPr/>
              <p:nvPr/>
            </p:nvSpPr>
            <p:spPr bwMode="auto">
              <a:xfrm>
                <a:off x="3374573" y="1716532"/>
                <a:ext cx="489858" cy="489858"/>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outerShdw blurRad="50800" dist="50800" dir="5400000" algn="ctr" rotWithShape="0">
                  <a:schemeClr val="bg1">
                    <a:lumMod val="75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9949" name="矩形 26"/>
              <p:cNvSpPr>
                <a:spLocks noChangeArrowheads="1"/>
              </p:cNvSpPr>
              <p:nvPr/>
            </p:nvSpPr>
            <p:spPr bwMode="auto">
              <a:xfrm>
                <a:off x="3467766" y="1758451"/>
                <a:ext cx="320469" cy="4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solidFill>
                      <a:srgbClr val="002060"/>
                    </a:solidFill>
                    <a:latin typeface="微软雅黑" pitchFamily="34" charset="-122"/>
                    <a:ea typeface="微软雅黑" pitchFamily="34" charset="-122"/>
                  </a:rPr>
                  <a:t>4</a:t>
                </a:r>
                <a:endParaRPr lang="zh-CN" altLang="en-US" sz="3200">
                  <a:solidFill>
                    <a:srgbClr val="002060"/>
                  </a:solidFill>
                  <a:latin typeface="微软雅黑" pitchFamily="34" charset="-122"/>
                  <a:ea typeface="微软雅黑" pitchFamily="34" charset="-122"/>
                </a:endParaRPr>
              </a:p>
            </p:txBody>
          </p:sp>
        </p:grpSp>
      </p:grpSp>
      <p:grpSp>
        <p:nvGrpSpPr>
          <p:cNvPr id="4" name="组合 3"/>
          <p:cNvGrpSpPr>
            <a:grpSpLocks/>
          </p:cNvGrpSpPr>
          <p:nvPr/>
        </p:nvGrpSpPr>
        <p:grpSpPr bwMode="auto">
          <a:xfrm>
            <a:off x="977900" y="3851275"/>
            <a:ext cx="7808913" cy="2335213"/>
            <a:chOff x="978693" y="3850482"/>
            <a:chExt cx="7808120" cy="2335212"/>
          </a:xfrm>
        </p:grpSpPr>
        <p:pic>
          <p:nvPicPr>
            <p:cNvPr id="39943"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693" y="5352258"/>
              <a:ext cx="3160340" cy="58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3" descr="C:\Users\admin\Desktop\PPT素材\未标题-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1" y="3850482"/>
              <a:ext cx="4786312"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5062538" y="119063"/>
            <a:ext cx="3916362" cy="725487"/>
            <a:chOff x="0" y="0"/>
            <a:chExt cx="6166" cy="1142"/>
          </a:xfrm>
        </p:grpSpPr>
        <p:pic>
          <p:nvPicPr>
            <p:cNvPr id="4097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7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096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grpSp>
        <p:nvGrpSpPr>
          <p:cNvPr id="4" name="组合 3"/>
          <p:cNvGrpSpPr>
            <a:grpSpLocks/>
          </p:cNvGrpSpPr>
          <p:nvPr/>
        </p:nvGrpSpPr>
        <p:grpSpPr bwMode="auto">
          <a:xfrm>
            <a:off x="193675" y="1409700"/>
            <a:ext cx="2900363" cy="2236788"/>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889000" y="1941513"/>
              <a:ext cx="1928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析构</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40975"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3413125" y="1428750"/>
            <a:ext cx="5373688" cy="2584450"/>
            <a:chOff x="3413125" y="1428750"/>
            <a:chExt cx="5373688" cy="2584450"/>
          </a:xfrm>
        </p:grpSpPr>
        <p:sp>
          <p:nvSpPr>
            <p:cNvPr id="40971" name="圆角矩形 7"/>
            <p:cNvSpPr>
              <a:spLocks noChangeArrowheads="1"/>
            </p:cNvSpPr>
            <p:nvPr/>
          </p:nvSpPr>
          <p:spPr bwMode="auto">
            <a:xfrm>
              <a:off x="3413125" y="1428750"/>
              <a:ext cx="5345113" cy="2584450"/>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0972" name="矩形 3"/>
            <p:cNvSpPr>
              <a:spLocks noChangeArrowheads="1"/>
            </p:cNvSpPr>
            <p:nvPr/>
          </p:nvSpPr>
          <p:spPr bwMode="auto">
            <a:xfrm>
              <a:off x="3630613" y="1582738"/>
              <a:ext cx="515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       </a:t>
              </a:r>
              <a:r>
                <a:rPr lang="zh-CN" altLang="zh-CN"/>
                <a:t>与构造函数类似，派生类也不可以继承基类的析构函数，若想完成派生类中新增数据成员的资源释放，需要在派生类中定义析构函数。同样，若派生类中没有显式定义析构函数，编译系统会提供一个默认的析构函数。</a:t>
              </a:r>
            </a:p>
            <a:p>
              <a:pPr eaLnBrk="1" hangingPunct="1"/>
              <a:r>
                <a:rPr lang="en-US" altLang="zh-CN"/>
                <a:t>       </a:t>
              </a:r>
              <a:r>
                <a:rPr lang="zh-CN" altLang="zh-CN">
                  <a:solidFill>
                    <a:srgbClr val="FF0000"/>
                  </a:solidFill>
                </a:rPr>
                <a:t>析构函数执行次序与构造函数相反，先要调用派生类的析构函数，然后再调用基类的析构函数。</a:t>
              </a:r>
            </a:p>
          </p:txBody>
        </p:sp>
      </p:grpSp>
      <p:grpSp>
        <p:nvGrpSpPr>
          <p:cNvPr id="2" name="组合 1"/>
          <p:cNvGrpSpPr>
            <a:grpSpLocks/>
          </p:cNvGrpSpPr>
          <p:nvPr/>
        </p:nvGrpSpPr>
        <p:grpSpPr bwMode="auto">
          <a:xfrm>
            <a:off x="1223963" y="4283075"/>
            <a:ext cx="7065962" cy="1493838"/>
            <a:chOff x="1223963" y="4283075"/>
            <a:chExt cx="7065962" cy="1493838"/>
          </a:xfrm>
        </p:grpSpPr>
        <p:sp>
          <p:nvSpPr>
            <p:cNvPr id="28" name="剪去对角的矩形 3"/>
            <p:cNvSpPr>
              <a:spLocks/>
            </p:cNvSpPr>
            <p:nvPr/>
          </p:nvSpPr>
          <p:spPr bwMode="auto">
            <a:xfrm>
              <a:off x="1311275" y="4283075"/>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0968" name="矩形 1"/>
            <p:cNvSpPr>
              <a:spLocks noChangeArrowheads="1"/>
            </p:cNvSpPr>
            <p:nvPr/>
          </p:nvSpPr>
          <p:spPr bwMode="auto">
            <a:xfrm>
              <a:off x="1223963" y="5222875"/>
              <a:ext cx="40338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0969" name="直线连接符 9"/>
            <p:cNvCxnSpPr>
              <a:cxnSpLocks noChangeShapeType="1"/>
            </p:cNvCxnSpPr>
            <p:nvPr/>
          </p:nvCxnSpPr>
          <p:spPr bwMode="auto">
            <a:xfrm>
              <a:off x="1244600" y="5033963"/>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0970"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9033" y="5184775"/>
              <a:ext cx="280200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a:spLocks noChangeArrowheads="1"/>
          </p:cNvSpPr>
          <p:nvPr/>
        </p:nvSpPr>
        <p:spPr bwMode="auto">
          <a:xfrm>
            <a:off x="465138" y="3706813"/>
            <a:ext cx="8159750" cy="2584450"/>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1987" name="Group 2"/>
          <p:cNvGrpSpPr>
            <a:grpSpLocks/>
          </p:cNvGrpSpPr>
          <p:nvPr/>
        </p:nvGrpSpPr>
        <p:grpSpPr bwMode="auto">
          <a:xfrm>
            <a:off x="5062538" y="119063"/>
            <a:ext cx="3916362" cy="725487"/>
            <a:chOff x="0" y="0"/>
            <a:chExt cx="6166" cy="1142"/>
          </a:xfrm>
        </p:grpSpPr>
        <p:pic>
          <p:nvPicPr>
            <p:cNvPr id="4199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00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198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3.2 </a:t>
            </a:r>
            <a:r>
              <a:rPr lang="zh-CN" altLang="en-US" sz="2800" b="1">
                <a:solidFill>
                  <a:srgbClr val="FFFF00"/>
                </a:solidFill>
                <a:latin typeface="微软雅黑" pitchFamily="34" charset="-122"/>
                <a:ea typeface="微软雅黑" pitchFamily="34" charset="-122"/>
                <a:sym typeface="宋体" charset="-122"/>
              </a:rPr>
              <a:t>派生类</a:t>
            </a:r>
          </a:p>
        </p:txBody>
      </p:sp>
      <p:grpSp>
        <p:nvGrpSpPr>
          <p:cNvPr id="5" name="组合 4"/>
          <p:cNvGrpSpPr>
            <a:grpSpLocks/>
          </p:cNvGrpSpPr>
          <p:nvPr/>
        </p:nvGrpSpPr>
        <p:grpSpPr bwMode="auto">
          <a:xfrm>
            <a:off x="193675" y="1409700"/>
            <a:ext cx="2900363" cy="2236788"/>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30741" name="矩形 60"/>
            <p:cNvSpPr>
              <a:spLocks noChangeArrowheads="1"/>
            </p:cNvSpPr>
            <p:nvPr/>
          </p:nvSpPr>
          <p:spPr bwMode="auto">
            <a:xfrm>
              <a:off x="900113" y="1747838"/>
              <a:ext cx="19288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2" eaLnBrk="1" hangingPunct="1">
                <a:defRPr/>
              </a:pPr>
              <a:r>
                <a:rPr lang="zh-CN" altLang="en-US" sz="3200" b="1" dirty="0">
                  <a:solidFill>
                    <a:schemeClr val="accent4"/>
                  </a:solidFill>
                  <a:latin typeface="微软雅黑" pitchFamily="34" charset="-122"/>
                  <a:ea typeface="微软雅黑" pitchFamily="34" charset="-122"/>
                </a:rPr>
                <a:t>隐藏</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基类</a:t>
              </a:r>
              <a:endParaRPr lang="en-US" altLang="zh-CN" sz="3200" b="1" dirty="0">
                <a:solidFill>
                  <a:schemeClr val="accent4"/>
                </a:solidFill>
                <a:latin typeface="微软雅黑" pitchFamily="34" charset="-122"/>
                <a:ea typeface="微软雅黑" pitchFamily="34" charset="-122"/>
              </a:endParaRPr>
            </a:p>
            <a:p>
              <a:pPr lvl="2" eaLnBrk="1" hangingPunct="1">
                <a:defRPr/>
              </a:pPr>
              <a:r>
                <a:rPr lang="zh-CN" altLang="en-US" sz="3200" b="1" dirty="0">
                  <a:solidFill>
                    <a:schemeClr val="accent4"/>
                  </a:solidFill>
                  <a:latin typeface="微软雅黑" pitchFamily="34" charset="-122"/>
                  <a:ea typeface="微软雅黑" pitchFamily="34" charset="-122"/>
                </a:rPr>
                <a:t>函数</a:t>
              </a:r>
              <a:endParaRPr lang="zh-CN" altLang="zh-CN" sz="3200" b="1" dirty="0">
                <a:solidFill>
                  <a:schemeClr val="accent4"/>
                </a:solidFill>
                <a:latin typeface="微软雅黑" pitchFamily="34" charset="-122"/>
                <a:ea typeface="微软雅黑" pitchFamily="34" charset="-122"/>
              </a:endParaRPr>
            </a:p>
          </p:txBody>
        </p:sp>
        <p:pic>
          <p:nvPicPr>
            <p:cNvPr id="41998"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a:spLocks noChangeArrowheads="1"/>
          </p:cNvSpPr>
          <p:nvPr/>
        </p:nvSpPr>
        <p:spPr bwMode="auto">
          <a:xfrm>
            <a:off x="682625" y="3860800"/>
            <a:ext cx="75866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        </a:t>
            </a:r>
            <a:r>
              <a:rPr lang="zh-CN" altLang="zh-CN"/>
              <a:t>有时派生类需要根据自身特点改写从基类继承的函数，比如动物都有叫声，在描述动物的类中可以定义</a:t>
            </a:r>
            <a:r>
              <a:rPr lang="en-US" altLang="zh-CN"/>
              <a:t>speak()</a:t>
            </a:r>
            <a:r>
              <a:rPr lang="zh-CN" altLang="zh-CN"/>
              <a:t>函数，不同的动物，叫声也不同，比如猫、狗都有特定叫声。若定义猫科类，该类继承自动物类，继承了</a:t>
            </a:r>
            <a:r>
              <a:rPr lang="en-US" altLang="zh-CN"/>
              <a:t>speak()</a:t>
            </a:r>
            <a:r>
              <a:rPr lang="zh-CN" altLang="zh-CN"/>
              <a:t>函数，但在猫科类中需要改写</a:t>
            </a:r>
            <a:r>
              <a:rPr lang="en-US" altLang="zh-CN"/>
              <a:t>speak()</a:t>
            </a:r>
            <a:r>
              <a:rPr lang="zh-CN" altLang="zh-CN"/>
              <a:t>函数，用于描述猫特有的叫声。</a:t>
            </a:r>
          </a:p>
          <a:p>
            <a:pPr eaLnBrk="1" hangingPunct="1"/>
            <a:r>
              <a:rPr lang="en-US" altLang="zh-CN"/>
              <a:t>        </a:t>
            </a:r>
            <a:r>
              <a:rPr lang="zh-CN" altLang="zh-CN"/>
              <a:t>派生类中重新定义基类同名函数的方法，称为对基类函数的覆盖</a:t>
            </a:r>
            <a:r>
              <a:rPr lang="zh-CN" altLang="en-US"/>
              <a:t>（</a:t>
            </a:r>
            <a:r>
              <a:rPr lang="en-US" altLang="zh-CN" b="1">
                <a:solidFill>
                  <a:srgbClr val="FF0000"/>
                </a:solidFill>
              </a:rPr>
              <a:t>override</a:t>
            </a:r>
            <a:r>
              <a:rPr lang="zh-CN" altLang="en-US"/>
              <a:t>）</a:t>
            </a:r>
            <a:r>
              <a:rPr lang="zh-CN" altLang="zh-CN"/>
              <a:t>或改写，覆盖后基类同名函数在派生类中被隐藏。定义派生类对象调用该函数时，调用的是自身的函数，基类同名函数不被调用。</a:t>
            </a:r>
          </a:p>
        </p:txBody>
      </p:sp>
      <p:grpSp>
        <p:nvGrpSpPr>
          <p:cNvPr id="2" name="组合 1"/>
          <p:cNvGrpSpPr>
            <a:grpSpLocks/>
          </p:cNvGrpSpPr>
          <p:nvPr/>
        </p:nvGrpSpPr>
        <p:grpSpPr bwMode="auto">
          <a:xfrm>
            <a:off x="3402013" y="1754188"/>
            <a:ext cx="5254625" cy="1431925"/>
            <a:chOff x="3402013" y="1754188"/>
            <a:chExt cx="5254625" cy="1431925"/>
          </a:xfrm>
        </p:grpSpPr>
        <p:sp>
          <p:nvSpPr>
            <p:cNvPr id="23" name="剪去对角的矩形 3"/>
            <p:cNvSpPr>
              <a:spLocks/>
            </p:cNvSpPr>
            <p:nvPr/>
          </p:nvSpPr>
          <p:spPr bwMode="auto">
            <a:xfrm>
              <a:off x="3444875" y="17780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1993" name="矩形 1"/>
            <p:cNvSpPr>
              <a:spLocks noChangeArrowheads="1"/>
            </p:cNvSpPr>
            <p:nvPr/>
          </p:nvSpPr>
          <p:spPr bwMode="auto">
            <a:xfrm>
              <a:off x="3402013" y="2632075"/>
              <a:ext cx="36195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1994" name="直线连接符 9"/>
            <p:cNvCxnSpPr>
              <a:cxnSpLocks noChangeShapeType="1"/>
            </p:cNvCxnSpPr>
            <p:nvPr/>
          </p:nvCxnSpPr>
          <p:spPr bwMode="auto">
            <a:xfrm>
              <a:off x="3422650" y="2530475"/>
              <a:ext cx="5202238"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995"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7396" y="1754188"/>
              <a:ext cx="281924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6147" name="logo"/>
          <p:cNvGrpSpPr>
            <a:grpSpLocks/>
          </p:cNvGrpSpPr>
          <p:nvPr/>
        </p:nvGrpSpPr>
        <p:grpSpPr bwMode="auto">
          <a:xfrm>
            <a:off x="5062538" y="119063"/>
            <a:ext cx="3916362" cy="725487"/>
            <a:chOff x="0" y="0"/>
            <a:chExt cx="6166" cy="1142"/>
          </a:xfrm>
        </p:grpSpPr>
        <p:pic>
          <p:nvPicPr>
            <p:cNvPr id="6163"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6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31" name="直接连接符 30"/>
          <p:cNvCxnSpPr/>
          <p:nvPr/>
        </p:nvCxnSpPr>
        <p:spPr bwMode="auto">
          <a:xfrm>
            <a:off x="3854450" y="2903538"/>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49" name="矩形 36"/>
          <p:cNvSpPr>
            <a:spLocks noChangeArrowheads="1"/>
          </p:cNvSpPr>
          <p:nvPr/>
        </p:nvSpPr>
        <p:spPr bwMode="auto">
          <a:xfrm flipH="1">
            <a:off x="3736975" y="24003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小结</a:t>
            </a:r>
          </a:p>
        </p:txBody>
      </p:sp>
      <p:grpSp>
        <p:nvGrpSpPr>
          <p:cNvPr id="6150" name="组合 111"/>
          <p:cNvGrpSpPr>
            <a:grpSpLocks/>
          </p:cNvGrpSpPr>
          <p:nvPr/>
        </p:nvGrpSpPr>
        <p:grpSpPr bwMode="auto">
          <a:xfrm rot="-12767">
            <a:off x="2732088" y="2400300"/>
            <a:ext cx="884237" cy="954088"/>
            <a:chOff x="1936620" y="1275606"/>
            <a:chExt cx="1296144" cy="1728192"/>
          </a:xfrm>
        </p:grpSpPr>
        <p:grpSp>
          <p:nvGrpSpPr>
            <p:cNvPr id="6159" name="组合 112"/>
            <p:cNvGrpSpPr>
              <a:grpSpLocks/>
            </p:cNvGrpSpPr>
            <p:nvPr/>
          </p:nvGrpSpPr>
          <p:grpSpPr bwMode="auto">
            <a:xfrm>
              <a:off x="1936620" y="1275606"/>
              <a:ext cx="1296142" cy="1728192"/>
              <a:chOff x="1907704" y="1275606"/>
              <a:chExt cx="1296142" cy="1728192"/>
            </a:xfrm>
          </p:grpSpPr>
          <p:sp>
            <p:nvSpPr>
              <p:cNvPr id="36" name="圆角矩形 35"/>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7" name="圆角矩形 36"/>
              <p:cNvSpPr/>
              <p:nvPr/>
            </p:nvSpPr>
            <p:spPr>
              <a:xfrm>
                <a:off x="1961224" y="1347495"/>
                <a:ext cx="1189103" cy="158441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5" name="圆角矩形 5"/>
            <p:cNvSpPr/>
            <p:nvPr/>
          </p:nvSpPr>
          <p:spPr>
            <a:xfrm>
              <a:off x="1793493" y="2062841"/>
              <a:ext cx="12938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151" name="直接连接符 51"/>
          <p:cNvCxnSpPr>
            <a:cxnSpLocks noChangeShapeType="1"/>
          </p:cNvCxnSpPr>
          <p:nvPr/>
        </p:nvCxnSpPr>
        <p:spPr bwMode="auto">
          <a:xfrm>
            <a:off x="2779713" y="1779588"/>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6152" name="矩形 53"/>
          <p:cNvSpPr>
            <a:spLocks noChangeArrowheads="1"/>
          </p:cNvSpPr>
          <p:nvPr/>
        </p:nvSpPr>
        <p:spPr bwMode="auto">
          <a:xfrm flipH="1">
            <a:off x="2662238" y="1277938"/>
            <a:ext cx="2338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抽象类与内部类</a:t>
            </a:r>
          </a:p>
        </p:txBody>
      </p:sp>
      <p:grpSp>
        <p:nvGrpSpPr>
          <p:cNvPr id="6153" name="组合 116"/>
          <p:cNvGrpSpPr>
            <a:grpSpLocks/>
          </p:cNvGrpSpPr>
          <p:nvPr/>
        </p:nvGrpSpPr>
        <p:grpSpPr bwMode="auto">
          <a:xfrm rot="-12767">
            <a:off x="1711325" y="1271588"/>
            <a:ext cx="884238" cy="952500"/>
            <a:chOff x="1936620" y="1275606"/>
            <a:chExt cx="1296144" cy="1728192"/>
          </a:xfrm>
        </p:grpSpPr>
        <p:grpSp>
          <p:nvGrpSpPr>
            <p:cNvPr id="6155" name="组合 117"/>
            <p:cNvGrpSpPr>
              <a:grpSpLocks/>
            </p:cNvGrpSpPr>
            <p:nvPr/>
          </p:nvGrpSpPr>
          <p:grpSpPr bwMode="auto">
            <a:xfrm>
              <a:off x="1936620" y="1275606"/>
              <a:ext cx="1296142" cy="1728192"/>
              <a:chOff x="1907704" y="1275606"/>
              <a:chExt cx="1296142" cy="1728192"/>
            </a:xfrm>
          </p:grpSpPr>
          <p:sp>
            <p:nvSpPr>
              <p:cNvPr id="45" name="圆角矩形 4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3.5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4" name="圆角矩形 5"/>
            <p:cNvSpPr/>
            <p:nvPr/>
          </p:nvSpPr>
          <p:spPr>
            <a:xfrm>
              <a:off x="1793495" y="2064153"/>
              <a:ext cx="12938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6154" name="TextBox 127">
            <a:hlinkClick r:id="rId3" action="ppaction://hlinksldjump"/>
          </p:cNvPr>
          <p:cNvSpPr txBox="1">
            <a:spLocks noChangeArrowheads="1"/>
          </p:cNvSpPr>
          <p:nvPr/>
        </p:nvSpPr>
        <p:spPr bwMode="auto">
          <a:xfrm>
            <a:off x="2670175" y="1801813"/>
            <a:ext cx="3565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63562" y="1627188"/>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3011" name="Group 2"/>
          <p:cNvGrpSpPr>
            <a:grpSpLocks/>
          </p:cNvGrpSpPr>
          <p:nvPr/>
        </p:nvGrpSpPr>
        <p:grpSpPr bwMode="auto">
          <a:xfrm>
            <a:off x="5062538" y="119063"/>
            <a:ext cx="3916362" cy="725487"/>
            <a:chOff x="0" y="0"/>
            <a:chExt cx="6166" cy="1142"/>
          </a:xfrm>
        </p:grpSpPr>
        <p:pic>
          <p:nvPicPr>
            <p:cNvPr id="4302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2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301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36869" name="矩形 2"/>
          <p:cNvSpPr>
            <a:spLocks noChangeArrowheads="1"/>
          </p:cNvSpPr>
          <p:nvPr/>
        </p:nvSpPr>
        <p:spPr bwMode="auto">
          <a:xfrm>
            <a:off x="858838" y="1935163"/>
            <a:ext cx="77771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前面介绍的继承方式都是单继承，即派生类的基类只有一个。现实世界中，一个派生类往往会有多个基类。</a:t>
            </a:r>
            <a:endParaRPr lang="zh-CN" altLang="en-US"/>
          </a:p>
        </p:txBody>
      </p:sp>
      <p:grpSp>
        <p:nvGrpSpPr>
          <p:cNvPr id="3" name="组合 2"/>
          <p:cNvGrpSpPr>
            <a:grpSpLocks/>
          </p:cNvGrpSpPr>
          <p:nvPr/>
        </p:nvGrpSpPr>
        <p:grpSpPr bwMode="auto">
          <a:xfrm>
            <a:off x="2582863" y="2768600"/>
            <a:ext cx="3717925" cy="1903413"/>
            <a:chOff x="2582500" y="2768599"/>
            <a:chExt cx="3718650" cy="1902750"/>
          </a:xfrm>
        </p:grpSpPr>
        <p:pic>
          <p:nvPicPr>
            <p:cNvPr id="43023" name="Picture 15" descr="多重继承定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500" y="2768599"/>
              <a:ext cx="371865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4" name="矩形 4"/>
            <p:cNvSpPr>
              <a:spLocks noChangeArrowheads="1"/>
            </p:cNvSpPr>
            <p:nvPr/>
          </p:nvSpPr>
          <p:spPr bwMode="auto">
            <a:xfrm>
              <a:off x="3001963" y="4302125"/>
              <a:ext cx="2647394" cy="36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      </a:t>
              </a:r>
              <a:r>
                <a:rPr lang="zh-CN" altLang="zh-CN"/>
                <a:t>水鸟的多重继承结构</a:t>
              </a:r>
            </a:p>
          </p:txBody>
        </p:sp>
      </p:grpSp>
      <p:sp>
        <p:nvSpPr>
          <p:cNvPr id="18" name="剪去对角的矩形 3"/>
          <p:cNvSpPr>
            <a:spLocks/>
          </p:cNvSpPr>
          <p:nvPr/>
        </p:nvSpPr>
        <p:spPr bwMode="auto">
          <a:xfrm>
            <a:off x="925513" y="4775200"/>
            <a:ext cx="1814512" cy="530225"/>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6873" name="矩形 1"/>
          <p:cNvSpPr>
            <a:spLocks noChangeArrowheads="1"/>
          </p:cNvSpPr>
          <p:nvPr/>
        </p:nvSpPr>
        <p:spPr bwMode="auto">
          <a:xfrm>
            <a:off x="863600" y="5486400"/>
            <a:ext cx="75374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6874" name="直线连接符 9"/>
          <p:cNvCxnSpPr>
            <a:cxnSpLocks noChangeShapeType="1"/>
          </p:cNvCxnSpPr>
          <p:nvPr/>
        </p:nvCxnSpPr>
        <p:spPr bwMode="auto">
          <a:xfrm>
            <a:off x="884238" y="5475288"/>
            <a:ext cx="7570787"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5125" y="5524500"/>
            <a:ext cx="3009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4763" y="785813"/>
            <a:ext cx="4341812" cy="1419225"/>
            <a:chOff x="4763" y="785813"/>
            <a:chExt cx="4341812" cy="1419225"/>
          </a:xfrm>
        </p:grpSpPr>
        <p:sp>
          <p:nvSpPr>
            <p:cNvPr id="59" name="任意多边形 58"/>
            <p:cNvSpPr/>
            <p:nvPr/>
          </p:nvSpPr>
          <p:spPr bwMode="auto">
            <a:xfrm>
              <a:off x="1376363" y="1208088"/>
              <a:ext cx="2970212"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pic>
          <p:nvPicPr>
            <p:cNvPr id="43021" name="Picture 2" descr="C:\Documents and Settings\Administrator\桌面\小人.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矩形 5"/>
            <p:cNvSpPr>
              <a:spLocks noChangeArrowheads="1"/>
            </p:cNvSpPr>
            <p:nvPr/>
          </p:nvSpPr>
          <p:spPr bwMode="auto">
            <a:xfrm>
              <a:off x="1776413" y="1258888"/>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声明多重继承的方式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6873"/>
                                        </p:tgtEl>
                                        <p:attrNameLst>
                                          <p:attrName>style.visibility</p:attrName>
                                        </p:attrNameLst>
                                      </p:cBhvr>
                                      <p:to>
                                        <p:strVal val="visible"/>
                                      </p:to>
                                    </p:set>
                                    <p:animEffect transition="in" filter="wipe(down)">
                                      <p:cBhvr>
                                        <p:cTn id="25" dur="500"/>
                                        <p:tgtEl>
                                          <p:spTgt spid="36873"/>
                                        </p:tgtEl>
                                      </p:cBhvr>
                                    </p:animEffect>
                                  </p:childTnLst>
                                </p:cTn>
                              </p:par>
                              <p:par>
                                <p:cTn id="26" presetID="22" presetClass="entr" presetSubtype="4" fill="hold" nodeType="withEffect">
                                  <p:stCondLst>
                                    <p:cond delay="0"/>
                                  </p:stCondLst>
                                  <p:childTnLst>
                                    <p:set>
                                      <p:cBhvr>
                                        <p:cTn id="27" dur="1" fill="hold">
                                          <p:stCondLst>
                                            <p:cond delay="0"/>
                                          </p:stCondLst>
                                        </p:cTn>
                                        <p:tgtEl>
                                          <p:spTgt spid="36874"/>
                                        </p:tgtEl>
                                        <p:attrNameLst>
                                          <p:attrName>style.visibility</p:attrName>
                                        </p:attrNameLst>
                                      </p:cBhvr>
                                      <p:to>
                                        <p:strVal val="visible"/>
                                      </p:to>
                                    </p:set>
                                    <p:animEffect transition="in" filter="wipe(down)">
                                      <p:cBhvr>
                                        <p:cTn id="28" dur="500"/>
                                        <p:tgtEl>
                                          <p:spTgt spid="36874"/>
                                        </p:tgtEl>
                                      </p:cBhvr>
                                    </p:animEffect>
                                  </p:childTnLst>
                                </p:cTn>
                              </p:par>
                              <p:par>
                                <p:cTn id="29" presetID="2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18" grpId="0" animBg="1"/>
      <p:bldP spid="3687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08000" y="1587500"/>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4035" name="Group 2"/>
          <p:cNvGrpSpPr>
            <a:grpSpLocks/>
          </p:cNvGrpSpPr>
          <p:nvPr/>
        </p:nvGrpSpPr>
        <p:grpSpPr bwMode="auto">
          <a:xfrm>
            <a:off x="5062538" y="119063"/>
            <a:ext cx="3916362" cy="725487"/>
            <a:chOff x="0" y="0"/>
            <a:chExt cx="6166" cy="1142"/>
          </a:xfrm>
        </p:grpSpPr>
        <p:pic>
          <p:nvPicPr>
            <p:cNvPr id="4404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5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403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18" name="剪去对角的矩形 3"/>
          <p:cNvSpPr>
            <a:spLocks/>
          </p:cNvSpPr>
          <p:nvPr/>
        </p:nvSpPr>
        <p:spPr bwMode="auto">
          <a:xfrm>
            <a:off x="717550" y="54800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7895" name="矩形 1"/>
          <p:cNvSpPr>
            <a:spLocks noChangeArrowheads="1"/>
          </p:cNvSpPr>
          <p:nvPr/>
        </p:nvSpPr>
        <p:spPr bwMode="auto">
          <a:xfrm>
            <a:off x="2419350" y="5446713"/>
            <a:ext cx="3713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7896" name="直线连接符 9"/>
          <p:cNvCxnSpPr>
            <a:cxnSpLocks noChangeShapeType="1"/>
          </p:cNvCxnSpPr>
          <p:nvPr/>
        </p:nvCxnSpPr>
        <p:spPr bwMode="auto">
          <a:xfrm>
            <a:off x="687388" y="5324475"/>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97" name="矩形 3"/>
          <p:cNvSpPr>
            <a:spLocks noChangeArrowheads="1"/>
          </p:cNvSpPr>
          <p:nvPr/>
        </p:nvSpPr>
        <p:spPr bwMode="auto">
          <a:xfrm>
            <a:off x="687388" y="1852613"/>
            <a:ext cx="7775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与单继承中派生类的构造函数类似，多重继承派生类的构造函数不但要对派生类中新增成员完成初始化，还要依次对各基类的继承成员进行初始化。</a:t>
            </a:r>
            <a:r>
              <a:rPr lang="zh-CN" altLang="zh-CN" b="1">
                <a:solidFill>
                  <a:srgbClr val="FF0000"/>
                </a:solidFill>
              </a:rPr>
              <a:t>派生类对某个基类构造函数操作的规则与单继承中派生类的构造函数操作规则相同。</a:t>
            </a:r>
          </a:p>
        </p:txBody>
      </p:sp>
      <p:sp>
        <p:nvSpPr>
          <p:cNvPr id="37898" name="矩形 5"/>
          <p:cNvSpPr>
            <a:spLocks noChangeArrowheads="1"/>
          </p:cNvSpPr>
          <p:nvPr/>
        </p:nvSpPr>
        <p:spPr bwMode="auto">
          <a:xfrm>
            <a:off x="784225" y="3130550"/>
            <a:ext cx="503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多</a:t>
            </a:r>
            <a:r>
              <a:rPr lang="zh-CN" altLang="zh-CN"/>
              <a:t>重继承派生类的构造函数定义形式如下所示：</a:t>
            </a:r>
            <a:endParaRPr lang="zh-CN" altLang="en-US"/>
          </a:p>
        </p:txBody>
      </p:sp>
      <p:sp>
        <p:nvSpPr>
          <p:cNvPr id="29" name="矩形 20"/>
          <p:cNvSpPr>
            <a:spLocks noChangeArrowheads="1"/>
          </p:cNvSpPr>
          <p:nvPr/>
        </p:nvSpPr>
        <p:spPr bwMode="auto">
          <a:xfrm>
            <a:off x="638175" y="3649663"/>
            <a:ext cx="7889875" cy="13557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7900" name="矩形 6"/>
          <p:cNvSpPr>
            <a:spLocks noChangeArrowheads="1"/>
          </p:cNvSpPr>
          <p:nvPr/>
        </p:nvSpPr>
        <p:spPr bwMode="auto">
          <a:xfrm>
            <a:off x="827088" y="3649663"/>
            <a:ext cx="75215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t>派生类名</a:t>
            </a:r>
            <a:r>
              <a:rPr lang="en-US" altLang="zh-CN" sz="1600"/>
              <a:t>::</a:t>
            </a:r>
            <a:r>
              <a:rPr lang="zh-CN" altLang="en-US" sz="1600"/>
              <a:t>派生类构造函数名（参数总表）：基类</a:t>
            </a:r>
            <a:r>
              <a:rPr lang="en-US" altLang="zh-CN" sz="1600"/>
              <a:t>1</a:t>
            </a:r>
            <a:r>
              <a:rPr lang="zh-CN" altLang="en-US" sz="1600"/>
              <a:t>构造函数名（参数表</a:t>
            </a:r>
            <a:r>
              <a:rPr lang="en-US" altLang="zh-CN" sz="1600"/>
              <a:t>1</a:t>
            </a:r>
            <a:r>
              <a:rPr lang="zh-CN" altLang="en-US" sz="1600"/>
              <a:t>）</a:t>
            </a:r>
            <a:r>
              <a:rPr lang="en-US" altLang="zh-CN" sz="1600"/>
              <a:t>, </a:t>
            </a:r>
            <a:r>
              <a:rPr lang="zh-CN" altLang="en-US" sz="1600"/>
              <a:t>基类</a:t>
            </a:r>
            <a:r>
              <a:rPr lang="en-US" altLang="zh-CN" sz="1600"/>
              <a:t>2</a:t>
            </a:r>
            <a:r>
              <a:rPr lang="zh-CN" altLang="en-US" sz="1600"/>
              <a:t>构造函数名（参数表</a:t>
            </a:r>
            <a:r>
              <a:rPr lang="en-US" altLang="zh-CN" sz="1600"/>
              <a:t>2</a:t>
            </a:r>
            <a:r>
              <a:rPr lang="zh-CN" altLang="en-US" sz="1600"/>
              <a:t>）</a:t>
            </a:r>
            <a:r>
              <a:rPr lang="en-US" altLang="zh-CN" sz="1600"/>
              <a:t>, …</a:t>
            </a:r>
          </a:p>
          <a:p>
            <a:pPr eaLnBrk="1" hangingPunct="1"/>
            <a:r>
              <a:rPr lang="en-US" altLang="zh-CN" sz="1600"/>
              <a:t>{</a:t>
            </a:r>
          </a:p>
          <a:p>
            <a:pPr eaLnBrk="1" hangingPunct="1"/>
            <a:r>
              <a:rPr lang="en-US" altLang="zh-CN" sz="1600"/>
              <a:t>	</a:t>
            </a:r>
            <a:r>
              <a:rPr lang="zh-CN" altLang="en-US" sz="1600"/>
              <a:t>派生类构造函数体</a:t>
            </a:r>
          </a:p>
          <a:p>
            <a:pPr eaLnBrk="1" hangingPunct="1"/>
            <a:r>
              <a:rPr lang="en-US" altLang="zh-CN" sz="1600"/>
              <a:t>}</a:t>
            </a:r>
          </a:p>
        </p:txBody>
      </p:sp>
      <p:pic>
        <p:nvPicPr>
          <p:cNvPr id="31"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6463" y="5453063"/>
            <a:ext cx="26289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4763" y="785813"/>
            <a:ext cx="5310187" cy="1419225"/>
            <a:chOff x="4763" y="785813"/>
            <a:chExt cx="5310187" cy="1419225"/>
          </a:xfrm>
        </p:grpSpPr>
        <p:sp>
          <p:nvSpPr>
            <p:cNvPr id="59" name="任意多边形 58"/>
            <p:cNvSpPr/>
            <p:nvPr/>
          </p:nvSpPr>
          <p:spPr bwMode="auto">
            <a:xfrm>
              <a:off x="1376363" y="1208088"/>
              <a:ext cx="3938587"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pic>
          <p:nvPicPr>
            <p:cNvPr id="44047" name="Picture 2" descr="C:\Documents and Settings\Administrator\桌面\小人.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8" name="矩形 11"/>
            <p:cNvSpPr>
              <a:spLocks noChangeArrowheads="1"/>
            </p:cNvSpPr>
            <p:nvPr/>
          </p:nvSpPr>
          <p:spPr bwMode="auto">
            <a:xfrm>
              <a:off x="1868488" y="126682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多重继承派生类的构造函数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7897"/>
                                        </p:tgtEl>
                                        <p:attrNameLst>
                                          <p:attrName>style.visibility</p:attrName>
                                        </p:attrNameLst>
                                      </p:cBhvr>
                                      <p:to>
                                        <p:strVal val="visible"/>
                                      </p:to>
                                    </p:set>
                                    <p:animEffect transition="in" filter="fade">
                                      <p:cBhvr>
                                        <p:cTn id="13" dur="500"/>
                                        <p:tgtEl>
                                          <p:spTgt spid="378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7898"/>
                                        </p:tgtEl>
                                        <p:attrNameLst>
                                          <p:attrName>style.visibility</p:attrName>
                                        </p:attrNameLst>
                                      </p:cBhvr>
                                      <p:to>
                                        <p:strVal val="visible"/>
                                      </p:to>
                                    </p:set>
                                    <p:animEffect transition="in" filter="barn(inVertical)">
                                      <p:cBhvr>
                                        <p:cTn id="21" dur="500"/>
                                        <p:tgtEl>
                                          <p:spTgt spid="3789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900"/>
                                        </p:tgtEl>
                                        <p:attrNameLst>
                                          <p:attrName>style.visibility</p:attrName>
                                        </p:attrNameLst>
                                      </p:cBhvr>
                                      <p:to>
                                        <p:strVal val="visible"/>
                                      </p:to>
                                    </p:set>
                                    <p:animEffect transition="in" filter="barn(inVertical)">
                                      <p:cBhvr>
                                        <p:cTn id="24" dur="500"/>
                                        <p:tgtEl>
                                          <p:spTgt spid="379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895"/>
                                        </p:tgtEl>
                                        <p:attrNameLst>
                                          <p:attrName>style.visibility</p:attrName>
                                        </p:attrNameLst>
                                      </p:cBhvr>
                                      <p:to>
                                        <p:strVal val="visible"/>
                                      </p:to>
                                    </p:set>
                                    <p:anim calcmode="lin" valueType="num">
                                      <p:cBhvr additive="base">
                                        <p:cTn id="33" dur="500" fill="hold"/>
                                        <p:tgtEl>
                                          <p:spTgt spid="37895"/>
                                        </p:tgtEl>
                                        <p:attrNameLst>
                                          <p:attrName>ppt_x</p:attrName>
                                        </p:attrNameLst>
                                      </p:cBhvr>
                                      <p:tavLst>
                                        <p:tav tm="0">
                                          <p:val>
                                            <p:strVal val="#ppt_x"/>
                                          </p:val>
                                        </p:tav>
                                        <p:tav tm="100000">
                                          <p:val>
                                            <p:strVal val="#ppt_x"/>
                                          </p:val>
                                        </p:tav>
                                      </p:tavLst>
                                    </p:anim>
                                    <p:anim calcmode="lin" valueType="num">
                                      <p:cBhvr additive="base">
                                        <p:cTn id="34" dur="500" fill="hold"/>
                                        <p:tgtEl>
                                          <p:spTgt spid="3789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896"/>
                                        </p:tgtEl>
                                        <p:attrNameLst>
                                          <p:attrName>style.visibility</p:attrName>
                                        </p:attrNameLst>
                                      </p:cBhvr>
                                      <p:to>
                                        <p:strVal val="visible"/>
                                      </p:to>
                                    </p:set>
                                    <p:anim calcmode="lin" valueType="num">
                                      <p:cBhvr additive="base">
                                        <p:cTn id="37" dur="500" fill="hold"/>
                                        <p:tgtEl>
                                          <p:spTgt spid="37896"/>
                                        </p:tgtEl>
                                        <p:attrNameLst>
                                          <p:attrName>ppt_x</p:attrName>
                                        </p:attrNameLst>
                                      </p:cBhvr>
                                      <p:tavLst>
                                        <p:tav tm="0">
                                          <p:val>
                                            <p:strVal val="#ppt_x"/>
                                          </p:val>
                                        </p:tav>
                                        <p:tav tm="100000">
                                          <p:val>
                                            <p:strVal val="#ppt_x"/>
                                          </p:val>
                                        </p:tav>
                                      </p:tavLst>
                                    </p:anim>
                                    <p:anim calcmode="lin" valueType="num">
                                      <p:cBhvr additive="base">
                                        <p:cTn id="38" dur="500" fill="hold"/>
                                        <p:tgtEl>
                                          <p:spTgt spid="3789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7895" grpId="0"/>
      <p:bldP spid="37897" grpId="0"/>
      <p:bldP spid="37898" grpId="0"/>
      <p:bldP spid="29" grpId="0" animBg="1"/>
      <p:bldP spid="3790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08000" y="1587500"/>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5059" name="Group 2"/>
          <p:cNvGrpSpPr>
            <a:grpSpLocks/>
          </p:cNvGrpSpPr>
          <p:nvPr/>
        </p:nvGrpSpPr>
        <p:grpSpPr bwMode="auto">
          <a:xfrm>
            <a:off x="5062538" y="119063"/>
            <a:ext cx="3916362" cy="725487"/>
            <a:chOff x="0" y="0"/>
            <a:chExt cx="6166" cy="1142"/>
          </a:xfrm>
        </p:grpSpPr>
        <p:pic>
          <p:nvPicPr>
            <p:cNvPr id="4507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7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506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18" name="剪去对角的矩形 3"/>
          <p:cNvSpPr>
            <a:spLocks/>
          </p:cNvSpPr>
          <p:nvPr/>
        </p:nvSpPr>
        <p:spPr bwMode="auto">
          <a:xfrm>
            <a:off x="717550" y="54800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8918" name="矩形 1"/>
          <p:cNvSpPr>
            <a:spLocks noChangeArrowheads="1"/>
          </p:cNvSpPr>
          <p:nvPr/>
        </p:nvSpPr>
        <p:spPr bwMode="auto">
          <a:xfrm>
            <a:off x="2419350" y="5446713"/>
            <a:ext cx="3713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8919" name="直线连接符 9"/>
          <p:cNvCxnSpPr>
            <a:cxnSpLocks noChangeShapeType="1"/>
          </p:cNvCxnSpPr>
          <p:nvPr/>
        </p:nvCxnSpPr>
        <p:spPr bwMode="auto">
          <a:xfrm>
            <a:off x="687388" y="5324475"/>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0" name="矩形 3"/>
          <p:cNvSpPr>
            <a:spLocks noChangeArrowheads="1"/>
          </p:cNvSpPr>
          <p:nvPr/>
        </p:nvSpPr>
        <p:spPr bwMode="auto">
          <a:xfrm>
            <a:off x="700088" y="2005013"/>
            <a:ext cx="7775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派生类中新增加的成员还可以是类对象。假如派生类是多重继承，并且新增数据成员有一个或多个对象成员，那么派生类需要初始化的数据有三部分：继承的数据成员、新增类对象的成员和新增普通成员。</a:t>
            </a:r>
          </a:p>
        </p:txBody>
      </p:sp>
      <p:sp>
        <p:nvSpPr>
          <p:cNvPr id="38921" name="矩形 5"/>
          <p:cNvSpPr>
            <a:spLocks noChangeArrowheads="1"/>
          </p:cNvSpPr>
          <p:nvPr/>
        </p:nvSpPr>
        <p:spPr bwMode="auto">
          <a:xfrm>
            <a:off x="784225" y="3130550"/>
            <a:ext cx="5030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这种复杂派生类的构造函数定义形式如下所示：</a:t>
            </a:r>
          </a:p>
        </p:txBody>
      </p:sp>
      <p:sp>
        <p:nvSpPr>
          <p:cNvPr id="29" name="矩形 20"/>
          <p:cNvSpPr>
            <a:spLocks noChangeArrowheads="1"/>
          </p:cNvSpPr>
          <p:nvPr/>
        </p:nvSpPr>
        <p:spPr bwMode="auto">
          <a:xfrm>
            <a:off x="638175" y="3649663"/>
            <a:ext cx="7889875" cy="13557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8923" name="矩形 6"/>
          <p:cNvSpPr>
            <a:spLocks noChangeArrowheads="1"/>
          </p:cNvSpPr>
          <p:nvPr/>
        </p:nvSpPr>
        <p:spPr bwMode="auto">
          <a:xfrm>
            <a:off x="827088" y="3649663"/>
            <a:ext cx="75215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a:t>派生类名</a:t>
            </a:r>
            <a:r>
              <a:rPr lang="en-US" altLang="zh-CN" sz="1600"/>
              <a:t>::</a:t>
            </a:r>
            <a:r>
              <a:rPr lang="zh-CN" altLang="en-US" sz="1600"/>
              <a:t>派生类构造函数名（参数列表）：基类</a:t>
            </a:r>
            <a:r>
              <a:rPr lang="en-US" altLang="zh-CN" sz="1600"/>
              <a:t>1</a:t>
            </a:r>
            <a:r>
              <a:rPr lang="zh-CN" altLang="en-US" sz="1600"/>
              <a:t>构造函数名（参数表</a:t>
            </a:r>
            <a:r>
              <a:rPr lang="en-US" altLang="zh-CN" sz="1600"/>
              <a:t>1</a:t>
            </a:r>
            <a:r>
              <a:rPr lang="zh-CN" altLang="en-US" sz="1600"/>
              <a:t>）</a:t>
            </a:r>
            <a:r>
              <a:rPr lang="en-US" altLang="zh-CN" sz="1600"/>
              <a:t>, </a:t>
            </a:r>
            <a:r>
              <a:rPr lang="zh-CN" altLang="en-US" sz="1600"/>
              <a:t>基类</a:t>
            </a:r>
            <a:r>
              <a:rPr lang="en-US" altLang="zh-CN" sz="1600"/>
              <a:t>2</a:t>
            </a:r>
            <a:r>
              <a:rPr lang="zh-CN" altLang="en-US" sz="1600"/>
              <a:t>构造函数名（参数表</a:t>
            </a:r>
            <a:r>
              <a:rPr lang="en-US" altLang="zh-CN" sz="1600"/>
              <a:t>2</a:t>
            </a:r>
            <a:r>
              <a:rPr lang="zh-CN" altLang="en-US" sz="1600"/>
              <a:t>）</a:t>
            </a:r>
            <a:r>
              <a:rPr lang="en-US" altLang="zh-CN" sz="1600"/>
              <a:t>, …</a:t>
            </a:r>
            <a:r>
              <a:rPr lang="zh-CN" altLang="en-US" sz="1600"/>
              <a:t>子对象名</a:t>
            </a:r>
            <a:r>
              <a:rPr lang="en-US" altLang="zh-CN" sz="1600"/>
              <a:t>1</a:t>
            </a:r>
            <a:r>
              <a:rPr lang="zh-CN" altLang="en-US" sz="1600"/>
              <a:t>（参数表</a:t>
            </a:r>
            <a:r>
              <a:rPr lang="en-US" altLang="zh-CN" sz="1600"/>
              <a:t>n</a:t>
            </a:r>
            <a:r>
              <a:rPr lang="zh-CN" altLang="en-US" sz="1600"/>
              <a:t>）</a:t>
            </a:r>
            <a:r>
              <a:rPr lang="en-US" altLang="zh-CN" sz="1600"/>
              <a:t>, </a:t>
            </a:r>
            <a:r>
              <a:rPr lang="zh-CN" altLang="en-US" sz="1600"/>
              <a:t>子对象名</a:t>
            </a:r>
            <a:r>
              <a:rPr lang="en-US" altLang="zh-CN" sz="1600"/>
              <a:t>2</a:t>
            </a:r>
            <a:r>
              <a:rPr lang="zh-CN" altLang="en-US" sz="1600"/>
              <a:t>（参数表</a:t>
            </a:r>
            <a:r>
              <a:rPr lang="en-US" altLang="zh-CN" sz="1600"/>
              <a:t>n + 1</a:t>
            </a:r>
            <a:r>
              <a:rPr lang="zh-CN" altLang="en-US" sz="1600"/>
              <a:t>）</a:t>
            </a:r>
          </a:p>
          <a:p>
            <a:pPr eaLnBrk="1" hangingPunct="1"/>
            <a:r>
              <a:rPr lang="en-US" altLang="zh-CN" sz="1600"/>
              <a:t>{</a:t>
            </a:r>
          </a:p>
          <a:p>
            <a:pPr eaLnBrk="1" hangingPunct="1"/>
            <a:r>
              <a:rPr lang="en-US" altLang="zh-CN" sz="1600"/>
              <a:t>	</a:t>
            </a:r>
            <a:r>
              <a:rPr lang="zh-CN" altLang="en-US" sz="1600"/>
              <a:t>派生类新增普通数据成员的初始化</a:t>
            </a:r>
          </a:p>
          <a:p>
            <a:pPr eaLnBrk="1" hangingPunct="1"/>
            <a:r>
              <a:rPr lang="en-US" altLang="zh-CN" sz="1600"/>
              <a:t>}</a:t>
            </a:r>
          </a:p>
        </p:txBody>
      </p:sp>
      <p:pic>
        <p:nvPicPr>
          <p:cNvPr id="30"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63" y="5494338"/>
            <a:ext cx="24749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4763" y="785813"/>
            <a:ext cx="5310187" cy="1419225"/>
            <a:chOff x="4763" y="785813"/>
            <a:chExt cx="5310187" cy="1419225"/>
          </a:xfrm>
        </p:grpSpPr>
        <p:sp>
          <p:nvSpPr>
            <p:cNvPr id="32" name="任意多边形 31"/>
            <p:cNvSpPr/>
            <p:nvPr/>
          </p:nvSpPr>
          <p:spPr bwMode="auto">
            <a:xfrm>
              <a:off x="1376363" y="1208088"/>
              <a:ext cx="3938587"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pic>
          <p:nvPicPr>
            <p:cNvPr id="45071" name="Picture 2" descr="C:\Documents and Settings\Administrator\桌面\小人.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矩形 33"/>
            <p:cNvSpPr>
              <a:spLocks noChangeArrowheads="1"/>
            </p:cNvSpPr>
            <p:nvPr/>
          </p:nvSpPr>
          <p:spPr bwMode="auto">
            <a:xfrm>
              <a:off x="1868488" y="126682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多重继承派生类的构造函数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8920"/>
                                        </p:tgtEl>
                                        <p:attrNameLst>
                                          <p:attrName>style.visibility</p:attrName>
                                        </p:attrNameLst>
                                      </p:cBhvr>
                                      <p:to>
                                        <p:strVal val="visible"/>
                                      </p:to>
                                    </p:set>
                                    <p:animEffect transition="in" filter="fade">
                                      <p:cBhvr>
                                        <p:cTn id="13" dur="1000"/>
                                        <p:tgtEl>
                                          <p:spTgt spid="38920"/>
                                        </p:tgtEl>
                                      </p:cBhvr>
                                    </p:animEffect>
                                    <p:anim calcmode="lin" valueType="num">
                                      <p:cBhvr>
                                        <p:cTn id="14" dur="1000" fill="hold"/>
                                        <p:tgtEl>
                                          <p:spTgt spid="38920"/>
                                        </p:tgtEl>
                                        <p:attrNameLst>
                                          <p:attrName>ppt_x</p:attrName>
                                        </p:attrNameLst>
                                      </p:cBhvr>
                                      <p:tavLst>
                                        <p:tav tm="0">
                                          <p:val>
                                            <p:strVal val="#ppt_x"/>
                                          </p:val>
                                        </p:tav>
                                        <p:tav tm="100000">
                                          <p:val>
                                            <p:strVal val="#ppt_x"/>
                                          </p:val>
                                        </p:tav>
                                      </p:tavLst>
                                    </p:anim>
                                    <p:anim calcmode="lin" valueType="num">
                                      <p:cBhvr>
                                        <p:cTn id="15" dur="1000" fill="hold"/>
                                        <p:tgtEl>
                                          <p:spTgt spid="38920"/>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8921"/>
                                        </p:tgtEl>
                                        <p:attrNameLst>
                                          <p:attrName>style.visibility</p:attrName>
                                        </p:attrNameLst>
                                      </p:cBhvr>
                                      <p:to>
                                        <p:strVal val="visible"/>
                                      </p:to>
                                    </p:set>
                                    <p:animEffect transition="in" filter="barn(inVertical)">
                                      <p:cBhvr>
                                        <p:cTn id="20" dur="500"/>
                                        <p:tgtEl>
                                          <p:spTgt spid="3892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8923"/>
                                        </p:tgtEl>
                                        <p:attrNameLst>
                                          <p:attrName>style.visibility</p:attrName>
                                        </p:attrNameLst>
                                      </p:cBhvr>
                                      <p:to>
                                        <p:strVal val="visible"/>
                                      </p:to>
                                    </p:set>
                                    <p:animEffect transition="in" filter="barn(inVertical)">
                                      <p:cBhvr>
                                        <p:cTn id="26" dur="500"/>
                                        <p:tgtEl>
                                          <p:spTgt spid="389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918"/>
                                        </p:tgtEl>
                                        <p:attrNameLst>
                                          <p:attrName>style.visibility</p:attrName>
                                        </p:attrNameLst>
                                      </p:cBhvr>
                                      <p:to>
                                        <p:strVal val="visible"/>
                                      </p:to>
                                    </p:set>
                                    <p:animEffect transition="in" filter="fade">
                                      <p:cBhvr>
                                        <p:cTn id="36" dur="1000"/>
                                        <p:tgtEl>
                                          <p:spTgt spid="38918"/>
                                        </p:tgtEl>
                                      </p:cBhvr>
                                    </p:animEffect>
                                    <p:anim calcmode="lin" valueType="num">
                                      <p:cBhvr>
                                        <p:cTn id="37" dur="1000" fill="hold"/>
                                        <p:tgtEl>
                                          <p:spTgt spid="38918"/>
                                        </p:tgtEl>
                                        <p:attrNameLst>
                                          <p:attrName>ppt_x</p:attrName>
                                        </p:attrNameLst>
                                      </p:cBhvr>
                                      <p:tavLst>
                                        <p:tav tm="0">
                                          <p:val>
                                            <p:strVal val="#ppt_x"/>
                                          </p:val>
                                        </p:tav>
                                        <p:tav tm="100000">
                                          <p:val>
                                            <p:strVal val="#ppt_x"/>
                                          </p:val>
                                        </p:tav>
                                      </p:tavLst>
                                    </p:anim>
                                    <p:anim calcmode="lin" valueType="num">
                                      <p:cBhvr>
                                        <p:cTn id="38" dur="1000" fill="hold"/>
                                        <p:tgtEl>
                                          <p:spTgt spid="3891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8919"/>
                                        </p:tgtEl>
                                        <p:attrNameLst>
                                          <p:attrName>style.visibility</p:attrName>
                                        </p:attrNameLst>
                                      </p:cBhvr>
                                      <p:to>
                                        <p:strVal val="visible"/>
                                      </p:to>
                                    </p:set>
                                    <p:animEffect transition="in" filter="fade">
                                      <p:cBhvr>
                                        <p:cTn id="41" dur="1000"/>
                                        <p:tgtEl>
                                          <p:spTgt spid="38919"/>
                                        </p:tgtEl>
                                      </p:cBhvr>
                                    </p:animEffect>
                                    <p:anim calcmode="lin" valueType="num">
                                      <p:cBhvr>
                                        <p:cTn id="42" dur="1000" fill="hold"/>
                                        <p:tgtEl>
                                          <p:spTgt spid="38919"/>
                                        </p:tgtEl>
                                        <p:attrNameLst>
                                          <p:attrName>ppt_x</p:attrName>
                                        </p:attrNameLst>
                                      </p:cBhvr>
                                      <p:tavLst>
                                        <p:tav tm="0">
                                          <p:val>
                                            <p:strVal val="#ppt_x"/>
                                          </p:val>
                                        </p:tav>
                                        <p:tav tm="100000">
                                          <p:val>
                                            <p:strVal val="#ppt_x"/>
                                          </p:val>
                                        </p:tav>
                                      </p:tavLst>
                                    </p:anim>
                                    <p:anim calcmode="lin" valueType="num">
                                      <p:cBhvr>
                                        <p:cTn id="43" dur="1000" fill="hold"/>
                                        <p:tgtEl>
                                          <p:spTgt spid="389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8918" grpId="0"/>
      <p:bldP spid="38920" grpId="0"/>
      <p:bldP spid="38921" grpId="0"/>
      <p:bldP spid="29" grpId="0" animBg="1"/>
      <p:bldP spid="389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08000" y="1587500"/>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6083" name="Group 2"/>
          <p:cNvGrpSpPr>
            <a:grpSpLocks/>
          </p:cNvGrpSpPr>
          <p:nvPr/>
        </p:nvGrpSpPr>
        <p:grpSpPr bwMode="auto">
          <a:xfrm>
            <a:off x="5062538" y="119063"/>
            <a:ext cx="3916362" cy="725487"/>
            <a:chOff x="0" y="0"/>
            <a:chExt cx="6166" cy="1142"/>
          </a:xfrm>
        </p:grpSpPr>
        <p:pic>
          <p:nvPicPr>
            <p:cNvPr id="4609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9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608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18" name="剪去对角的矩形 3"/>
          <p:cNvSpPr>
            <a:spLocks/>
          </p:cNvSpPr>
          <p:nvPr/>
        </p:nvSpPr>
        <p:spPr bwMode="auto">
          <a:xfrm>
            <a:off x="717550" y="43497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8918" name="矩形 1"/>
          <p:cNvSpPr>
            <a:spLocks noChangeArrowheads="1"/>
          </p:cNvSpPr>
          <p:nvPr/>
        </p:nvSpPr>
        <p:spPr bwMode="auto">
          <a:xfrm>
            <a:off x="717550" y="5254625"/>
            <a:ext cx="37131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8919" name="直线连接符 9"/>
          <p:cNvCxnSpPr>
            <a:cxnSpLocks noChangeShapeType="1"/>
          </p:cNvCxnSpPr>
          <p:nvPr/>
        </p:nvCxnSpPr>
        <p:spPr bwMode="auto">
          <a:xfrm>
            <a:off x="687388" y="5095875"/>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763" y="5265738"/>
            <a:ext cx="24749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4763" y="785813"/>
            <a:ext cx="5310187" cy="1419225"/>
            <a:chOff x="4763" y="785813"/>
            <a:chExt cx="5310187" cy="1419225"/>
          </a:xfrm>
        </p:grpSpPr>
        <p:sp>
          <p:nvSpPr>
            <p:cNvPr id="32" name="任意多边形 31"/>
            <p:cNvSpPr/>
            <p:nvPr/>
          </p:nvSpPr>
          <p:spPr bwMode="auto">
            <a:xfrm>
              <a:off x="1376363" y="1208088"/>
              <a:ext cx="3938587"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pic>
          <p:nvPicPr>
            <p:cNvPr id="46094" name="Picture 2" descr="C:\Documents and Settings\Administrator\桌面\小人.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矩形 33"/>
            <p:cNvSpPr>
              <a:spLocks noChangeArrowheads="1"/>
            </p:cNvSpPr>
            <p:nvPr/>
          </p:nvSpPr>
          <p:spPr bwMode="auto">
            <a:xfrm>
              <a:off x="1868488" y="1266825"/>
              <a:ext cx="250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多重继承引起的二义性</a:t>
              </a:r>
            </a:p>
          </p:txBody>
        </p:sp>
      </p:grpSp>
      <p:grpSp>
        <p:nvGrpSpPr>
          <p:cNvPr id="3" name="组合 2"/>
          <p:cNvGrpSpPr>
            <a:grpSpLocks/>
          </p:cNvGrpSpPr>
          <p:nvPr/>
        </p:nvGrpSpPr>
        <p:grpSpPr bwMode="auto">
          <a:xfrm>
            <a:off x="687388" y="2012950"/>
            <a:ext cx="7581900" cy="815975"/>
            <a:chOff x="687388" y="2012950"/>
            <a:chExt cx="7581900" cy="815975"/>
          </a:xfrm>
        </p:grpSpPr>
        <p:sp>
          <p:nvSpPr>
            <p:cNvPr id="46091" name="矩形 1"/>
            <p:cNvSpPr>
              <a:spLocks noChangeArrowheads="1"/>
            </p:cNvSpPr>
            <p:nvPr/>
          </p:nvSpPr>
          <p:spPr bwMode="auto">
            <a:xfrm>
              <a:off x="687388" y="2012950"/>
              <a:ext cx="5548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1</a:t>
              </a:r>
              <a:r>
                <a:rPr lang="zh-CN" altLang="en-US" b="1"/>
                <a:t>、调用不同基类中的同名成员时产生二义性</a:t>
              </a:r>
            </a:p>
          </p:txBody>
        </p:sp>
        <p:sp>
          <p:nvSpPr>
            <p:cNvPr id="46092" name="矩形 2"/>
            <p:cNvSpPr>
              <a:spLocks noChangeArrowheads="1"/>
            </p:cNvSpPr>
            <p:nvPr/>
          </p:nvSpPr>
          <p:spPr bwMode="auto">
            <a:xfrm>
              <a:off x="1174750" y="2459038"/>
              <a:ext cx="7094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多个基类出现同名成员时，派生类对象访问该成员时会出现二义性。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8918"/>
                                        </p:tgtEl>
                                        <p:attrNameLst>
                                          <p:attrName>style.visibility</p:attrName>
                                        </p:attrNameLst>
                                      </p:cBhvr>
                                      <p:to>
                                        <p:strVal val="visible"/>
                                      </p:to>
                                    </p:set>
                                    <p:animEffect transition="in" filter="fade">
                                      <p:cBhvr>
                                        <p:cTn id="25" dur="1000"/>
                                        <p:tgtEl>
                                          <p:spTgt spid="38918"/>
                                        </p:tgtEl>
                                      </p:cBhvr>
                                    </p:animEffect>
                                    <p:anim calcmode="lin" valueType="num">
                                      <p:cBhvr>
                                        <p:cTn id="26" dur="1000" fill="hold"/>
                                        <p:tgtEl>
                                          <p:spTgt spid="38918"/>
                                        </p:tgtEl>
                                        <p:attrNameLst>
                                          <p:attrName>ppt_x</p:attrName>
                                        </p:attrNameLst>
                                      </p:cBhvr>
                                      <p:tavLst>
                                        <p:tav tm="0">
                                          <p:val>
                                            <p:strVal val="#ppt_x"/>
                                          </p:val>
                                        </p:tav>
                                        <p:tav tm="100000">
                                          <p:val>
                                            <p:strVal val="#ppt_x"/>
                                          </p:val>
                                        </p:tav>
                                      </p:tavLst>
                                    </p:anim>
                                    <p:anim calcmode="lin" valueType="num">
                                      <p:cBhvr>
                                        <p:cTn id="27" dur="1000" fill="hold"/>
                                        <p:tgtEl>
                                          <p:spTgt spid="3891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8919"/>
                                        </p:tgtEl>
                                        <p:attrNameLst>
                                          <p:attrName>style.visibility</p:attrName>
                                        </p:attrNameLst>
                                      </p:cBhvr>
                                      <p:to>
                                        <p:strVal val="visible"/>
                                      </p:to>
                                    </p:set>
                                    <p:animEffect transition="in" filter="fade">
                                      <p:cBhvr>
                                        <p:cTn id="30" dur="1000"/>
                                        <p:tgtEl>
                                          <p:spTgt spid="38919"/>
                                        </p:tgtEl>
                                      </p:cBhvr>
                                    </p:animEffect>
                                    <p:anim calcmode="lin" valueType="num">
                                      <p:cBhvr>
                                        <p:cTn id="31" dur="1000" fill="hold"/>
                                        <p:tgtEl>
                                          <p:spTgt spid="38919"/>
                                        </p:tgtEl>
                                        <p:attrNameLst>
                                          <p:attrName>ppt_x</p:attrName>
                                        </p:attrNameLst>
                                      </p:cBhvr>
                                      <p:tavLst>
                                        <p:tav tm="0">
                                          <p:val>
                                            <p:strVal val="#ppt_x"/>
                                          </p:val>
                                        </p:tav>
                                        <p:tav tm="100000">
                                          <p:val>
                                            <p:strVal val="#ppt_x"/>
                                          </p:val>
                                        </p:tav>
                                      </p:tavLst>
                                    </p:anim>
                                    <p:anim calcmode="lin" valueType="num">
                                      <p:cBhvr>
                                        <p:cTn id="32" dur="1000" fill="hold"/>
                                        <p:tgtEl>
                                          <p:spTgt spid="3891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89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08000" y="1587500"/>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7107" name="Group 2"/>
          <p:cNvGrpSpPr>
            <a:grpSpLocks/>
          </p:cNvGrpSpPr>
          <p:nvPr/>
        </p:nvGrpSpPr>
        <p:grpSpPr bwMode="auto">
          <a:xfrm>
            <a:off x="5062538" y="119063"/>
            <a:ext cx="3916362" cy="725487"/>
            <a:chOff x="0" y="0"/>
            <a:chExt cx="6166" cy="1142"/>
          </a:xfrm>
        </p:grpSpPr>
        <p:pic>
          <p:nvPicPr>
            <p:cNvPr id="4712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2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710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18" name="剪去对角的矩形 3"/>
          <p:cNvSpPr>
            <a:spLocks/>
          </p:cNvSpPr>
          <p:nvPr/>
        </p:nvSpPr>
        <p:spPr bwMode="auto">
          <a:xfrm>
            <a:off x="717550" y="43878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38918" name="矩形 1"/>
          <p:cNvSpPr>
            <a:spLocks noChangeArrowheads="1"/>
          </p:cNvSpPr>
          <p:nvPr/>
        </p:nvSpPr>
        <p:spPr bwMode="auto">
          <a:xfrm>
            <a:off x="717550" y="5230813"/>
            <a:ext cx="3713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8919" name="直线连接符 9"/>
          <p:cNvCxnSpPr>
            <a:cxnSpLocks noChangeShapeType="1"/>
          </p:cNvCxnSpPr>
          <p:nvPr/>
        </p:nvCxnSpPr>
        <p:spPr bwMode="auto">
          <a:xfrm>
            <a:off x="687388" y="5108575"/>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300" y="5280025"/>
            <a:ext cx="24749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矩形 1"/>
          <p:cNvSpPr>
            <a:spLocks noChangeArrowheads="1"/>
          </p:cNvSpPr>
          <p:nvPr/>
        </p:nvSpPr>
        <p:spPr bwMode="auto">
          <a:xfrm>
            <a:off x="687388" y="2012950"/>
            <a:ext cx="5548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2</a:t>
            </a:r>
            <a:r>
              <a:rPr lang="zh-CN" altLang="zh-CN" b="1"/>
              <a:t>、派生类中访问公有成员时产生二义性</a:t>
            </a:r>
            <a:endParaRPr lang="zh-CN" altLang="zh-CN"/>
          </a:p>
        </p:txBody>
      </p:sp>
      <p:sp>
        <p:nvSpPr>
          <p:cNvPr id="40973" name="矩形 3"/>
          <p:cNvSpPr>
            <a:spLocks noChangeArrowheads="1"/>
          </p:cNvSpPr>
          <p:nvPr/>
        </p:nvSpPr>
        <p:spPr bwMode="auto">
          <a:xfrm>
            <a:off x="763588" y="2441575"/>
            <a:ext cx="7635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多重继承中派生类有多个基类，多个基类又可能由同一个基类派生，则在派生类中访问公共基类成员时会出现二义性。</a:t>
            </a:r>
          </a:p>
        </p:txBody>
      </p:sp>
      <p:grpSp>
        <p:nvGrpSpPr>
          <p:cNvPr id="3" name="组合 2"/>
          <p:cNvGrpSpPr>
            <a:grpSpLocks/>
          </p:cNvGrpSpPr>
          <p:nvPr/>
        </p:nvGrpSpPr>
        <p:grpSpPr bwMode="auto">
          <a:xfrm>
            <a:off x="4763" y="785813"/>
            <a:ext cx="5310187" cy="1419225"/>
            <a:chOff x="4763" y="785813"/>
            <a:chExt cx="5310187" cy="1419225"/>
          </a:xfrm>
        </p:grpSpPr>
        <p:grpSp>
          <p:nvGrpSpPr>
            <p:cNvPr id="47116" name="组合 1"/>
            <p:cNvGrpSpPr>
              <a:grpSpLocks/>
            </p:cNvGrpSpPr>
            <p:nvPr/>
          </p:nvGrpSpPr>
          <p:grpSpPr bwMode="auto">
            <a:xfrm>
              <a:off x="1376363" y="1208088"/>
              <a:ext cx="3938587" cy="469900"/>
              <a:chOff x="1376363" y="1208088"/>
              <a:chExt cx="3938587" cy="469900"/>
            </a:xfrm>
          </p:grpSpPr>
          <p:sp>
            <p:nvSpPr>
              <p:cNvPr id="32" name="任意多边形 31"/>
              <p:cNvSpPr/>
              <p:nvPr/>
            </p:nvSpPr>
            <p:spPr bwMode="auto">
              <a:xfrm>
                <a:off x="1376363" y="1208088"/>
                <a:ext cx="3938587"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47119" name="矩形 33"/>
              <p:cNvSpPr>
                <a:spLocks noChangeArrowheads="1"/>
              </p:cNvSpPr>
              <p:nvPr/>
            </p:nvSpPr>
            <p:spPr bwMode="auto">
              <a:xfrm>
                <a:off x="1868488" y="1266825"/>
                <a:ext cx="250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rPr>
                  <a:t>多重继承引起的二义性</a:t>
                </a:r>
              </a:p>
            </p:txBody>
          </p:sp>
        </p:grpSp>
        <p:pic>
          <p:nvPicPr>
            <p:cNvPr id="47117" name="Picture 2" descr="C:\Documents and Settings\Administrator\桌面\小人.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0973"/>
                                        </p:tgtEl>
                                        <p:attrNameLst>
                                          <p:attrName>style.visibility</p:attrName>
                                        </p:attrNameLst>
                                      </p:cBhvr>
                                      <p:to>
                                        <p:strVal val="visible"/>
                                      </p:to>
                                    </p:set>
                                    <p:animEffect transition="in" filter="fade">
                                      <p:cBhvr>
                                        <p:cTn id="13" dur="1000"/>
                                        <p:tgtEl>
                                          <p:spTgt spid="40973"/>
                                        </p:tgtEl>
                                      </p:cBhvr>
                                    </p:animEffect>
                                    <p:anim calcmode="lin" valueType="num">
                                      <p:cBhvr>
                                        <p:cTn id="14" dur="1000" fill="hold"/>
                                        <p:tgtEl>
                                          <p:spTgt spid="40973"/>
                                        </p:tgtEl>
                                        <p:attrNameLst>
                                          <p:attrName>ppt_x</p:attrName>
                                        </p:attrNameLst>
                                      </p:cBhvr>
                                      <p:tavLst>
                                        <p:tav tm="0">
                                          <p:val>
                                            <p:strVal val="#ppt_x"/>
                                          </p:val>
                                        </p:tav>
                                        <p:tav tm="100000">
                                          <p:val>
                                            <p:strVal val="#ppt_x"/>
                                          </p:val>
                                        </p:tav>
                                      </p:tavLst>
                                    </p:anim>
                                    <p:anim calcmode="lin" valueType="num">
                                      <p:cBhvr>
                                        <p:cTn id="15" dur="1000" fill="hold"/>
                                        <p:tgtEl>
                                          <p:spTgt spid="4097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0972"/>
                                        </p:tgtEl>
                                        <p:attrNameLst>
                                          <p:attrName>style.visibility</p:attrName>
                                        </p:attrNameLst>
                                      </p:cBhvr>
                                      <p:to>
                                        <p:strVal val="visible"/>
                                      </p:to>
                                    </p:set>
                                    <p:animEffect transition="in" filter="fade">
                                      <p:cBhvr>
                                        <p:cTn id="18" dur="1000"/>
                                        <p:tgtEl>
                                          <p:spTgt spid="40972"/>
                                        </p:tgtEl>
                                      </p:cBhvr>
                                    </p:animEffect>
                                    <p:anim calcmode="lin" valueType="num">
                                      <p:cBhvr>
                                        <p:cTn id="19" dur="1000" fill="hold"/>
                                        <p:tgtEl>
                                          <p:spTgt spid="40972"/>
                                        </p:tgtEl>
                                        <p:attrNameLst>
                                          <p:attrName>ppt_x</p:attrName>
                                        </p:attrNameLst>
                                      </p:cBhvr>
                                      <p:tavLst>
                                        <p:tav tm="0">
                                          <p:val>
                                            <p:strVal val="#ppt_x"/>
                                          </p:val>
                                        </p:tav>
                                        <p:tav tm="100000">
                                          <p:val>
                                            <p:strVal val="#ppt_x"/>
                                          </p:val>
                                        </p:tav>
                                      </p:tavLst>
                                    </p:anim>
                                    <p:anim calcmode="lin" valueType="num">
                                      <p:cBhvr>
                                        <p:cTn id="20" dur="1000" fill="hold"/>
                                        <p:tgtEl>
                                          <p:spTgt spid="40972"/>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8918"/>
                                        </p:tgtEl>
                                        <p:attrNameLst>
                                          <p:attrName>style.visibility</p:attrName>
                                        </p:attrNameLst>
                                      </p:cBhvr>
                                      <p:to>
                                        <p:strVal val="visible"/>
                                      </p:to>
                                    </p:set>
                                    <p:animEffect transition="in" filter="fade">
                                      <p:cBhvr>
                                        <p:cTn id="30" dur="1000"/>
                                        <p:tgtEl>
                                          <p:spTgt spid="38918"/>
                                        </p:tgtEl>
                                      </p:cBhvr>
                                    </p:animEffect>
                                    <p:anim calcmode="lin" valueType="num">
                                      <p:cBhvr>
                                        <p:cTn id="31" dur="1000" fill="hold"/>
                                        <p:tgtEl>
                                          <p:spTgt spid="38918"/>
                                        </p:tgtEl>
                                        <p:attrNameLst>
                                          <p:attrName>ppt_x</p:attrName>
                                        </p:attrNameLst>
                                      </p:cBhvr>
                                      <p:tavLst>
                                        <p:tav tm="0">
                                          <p:val>
                                            <p:strVal val="#ppt_x"/>
                                          </p:val>
                                        </p:tav>
                                        <p:tav tm="100000">
                                          <p:val>
                                            <p:strVal val="#ppt_x"/>
                                          </p:val>
                                        </p:tav>
                                      </p:tavLst>
                                    </p:anim>
                                    <p:anim calcmode="lin" valueType="num">
                                      <p:cBhvr>
                                        <p:cTn id="32" dur="1000" fill="hold"/>
                                        <p:tgtEl>
                                          <p:spTgt spid="3891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919"/>
                                        </p:tgtEl>
                                        <p:attrNameLst>
                                          <p:attrName>style.visibility</p:attrName>
                                        </p:attrNameLst>
                                      </p:cBhvr>
                                      <p:to>
                                        <p:strVal val="visible"/>
                                      </p:to>
                                    </p:set>
                                    <p:animEffect transition="in" filter="fade">
                                      <p:cBhvr>
                                        <p:cTn id="35" dur="1000"/>
                                        <p:tgtEl>
                                          <p:spTgt spid="38919"/>
                                        </p:tgtEl>
                                      </p:cBhvr>
                                    </p:animEffect>
                                    <p:anim calcmode="lin" valueType="num">
                                      <p:cBhvr>
                                        <p:cTn id="36" dur="1000" fill="hold"/>
                                        <p:tgtEl>
                                          <p:spTgt spid="38919"/>
                                        </p:tgtEl>
                                        <p:attrNameLst>
                                          <p:attrName>ppt_x</p:attrName>
                                        </p:attrNameLst>
                                      </p:cBhvr>
                                      <p:tavLst>
                                        <p:tav tm="0">
                                          <p:val>
                                            <p:strVal val="#ppt_x"/>
                                          </p:val>
                                        </p:tav>
                                        <p:tav tm="100000">
                                          <p:val>
                                            <p:strVal val="#ppt_x"/>
                                          </p:val>
                                        </p:tav>
                                      </p:tavLst>
                                    </p:anim>
                                    <p:anim calcmode="lin" valueType="num">
                                      <p:cBhvr>
                                        <p:cTn id="37" dur="1000" fill="hold"/>
                                        <p:tgtEl>
                                          <p:spTgt spid="3891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8918" grpId="0"/>
      <p:bldP spid="40972" grpId="0"/>
      <p:bldP spid="4097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bwMode="auto">
          <a:xfrm>
            <a:off x="508000" y="1587500"/>
            <a:ext cx="8137525" cy="4900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8131" name="Group 2"/>
          <p:cNvGrpSpPr>
            <a:grpSpLocks/>
          </p:cNvGrpSpPr>
          <p:nvPr/>
        </p:nvGrpSpPr>
        <p:grpSpPr bwMode="auto">
          <a:xfrm>
            <a:off x="5062538" y="119063"/>
            <a:ext cx="3916362" cy="725487"/>
            <a:chOff x="0" y="0"/>
            <a:chExt cx="6166" cy="1142"/>
          </a:xfrm>
        </p:grpSpPr>
        <p:pic>
          <p:nvPicPr>
            <p:cNvPr id="4814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4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813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3.3 </a:t>
            </a:r>
            <a:r>
              <a:rPr lang="zh-CN" altLang="en-US" sz="2800" b="1">
                <a:solidFill>
                  <a:srgbClr val="FFFF00"/>
                </a:solidFill>
                <a:latin typeface="微软雅黑" pitchFamily="34" charset="-122"/>
                <a:ea typeface="微软雅黑" pitchFamily="34" charset="-122"/>
                <a:sym typeface="宋体" charset="-122"/>
              </a:rPr>
              <a:t>多重继承</a:t>
            </a:r>
          </a:p>
        </p:txBody>
      </p:sp>
      <p:sp>
        <p:nvSpPr>
          <p:cNvPr id="18" name="剪去对角的矩形 3"/>
          <p:cNvSpPr>
            <a:spLocks/>
          </p:cNvSpPr>
          <p:nvPr/>
        </p:nvSpPr>
        <p:spPr bwMode="auto">
          <a:xfrm>
            <a:off x="717550" y="548005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1992" name="矩形 1"/>
          <p:cNvSpPr>
            <a:spLocks noChangeArrowheads="1"/>
          </p:cNvSpPr>
          <p:nvPr/>
        </p:nvSpPr>
        <p:spPr bwMode="auto">
          <a:xfrm>
            <a:off x="2419350" y="5446713"/>
            <a:ext cx="3713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1993" name="直线连接符 9"/>
          <p:cNvCxnSpPr>
            <a:cxnSpLocks noChangeShapeType="1"/>
          </p:cNvCxnSpPr>
          <p:nvPr/>
        </p:nvCxnSpPr>
        <p:spPr bwMode="auto">
          <a:xfrm>
            <a:off x="687388" y="5324475"/>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4" name="矩形 2"/>
          <p:cNvSpPr>
            <a:spLocks noChangeArrowheads="1"/>
          </p:cNvSpPr>
          <p:nvPr/>
        </p:nvSpPr>
        <p:spPr bwMode="auto">
          <a:xfrm>
            <a:off x="738188" y="1968500"/>
            <a:ext cx="7775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dirty="0"/>
              <a:t>在多重继承中，若一个类声明为虚基类，则能保证</a:t>
            </a:r>
            <a:r>
              <a:rPr lang="zh-CN" altLang="zh-CN" dirty="0">
                <a:solidFill>
                  <a:srgbClr val="FF0000"/>
                </a:solidFill>
              </a:rPr>
              <a:t>一个派生类间接地多次继承该类时，派生类中只继承该基类的一份成员，避免了派生类中访问公共基类公有属性多份拷贝的二义性。</a:t>
            </a:r>
          </a:p>
        </p:txBody>
      </p:sp>
      <p:sp>
        <p:nvSpPr>
          <p:cNvPr id="41995" name="矩形 4"/>
          <p:cNvSpPr>
            <a:spLocks noChangeArrowheads="1"/>
          </p:cNvSpPr>
          <p:nvPr/>
        </p:nvSpPr>
        <p:spPr bwMode="auto">
          <a:xfrm>
            <a:off x="717550" y="2901950"/>
            <a:ext cx="7545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虚基类的定义形式是在派生类定义时基类名称前加</a:t>
            </a:r>
            <a:r>
              <a:rPr lang="en-US" altLang="zh-CN"/>
              <a:t>virtual</a:t>
            </a:r>
            <a:r>
              <a:rPr lang="zh-CN" altLang="zh-CN"/>
              <a:t>关键字，具体形式如下所示：</a:t>
            </a:r>
          </a:p>
        </p:txBody>
      </p:sp>
      <p:sp>
        <p:nvSpPr>
          <p:cNvPr id="41996" name="矩形 20"/>
          <p:cNvSpPr>
            <a:spLocks noChangeArrowheads="1"/>
          </p:cNvSpPr>
          <p:nvPr/>
        </p:nvSpPr>
        <p:spPr bwMode="auto">
          <a:xfrm>
            <a:off x="638175" y="3649663"/>
            <a:ext cx="7889875" cy="13557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1997" name="矩形 8"/>
          <p:cNvSpPr>
            <a:spLocks noChangeArrowheads="1"/>
          </p:cNvSpPr>
          <p:nvPr/>
        </p:nvSpPr>
        <p:spPr bwMode="auto">
          <a:xfrm>
            <a:off x="827088" y="3711575"/>
            <a:ext cx="6681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t>
            </a:r>
            <a:r>
              <a:rPr lang="zh-CN" altLang="en-US"/>
              <a:t>派生类名：</a:t>
            </a:r>
            <a:r>
              <a:rPr lang="en-US" altLang="zh-CN"/>
              <a:t>virtual </a:t>
            </a:r>
            <a:r>
              <a:rPr lang="zh-CN" altLang="en-US"/>
              <a:t>继承方式 基类名</a:t>
            </a:r>
          </a:p>
          <a:p>
            <a:pPr eaLnBrk="1" hangingPunct="1"/>
            <a:r>
              <a:rPr lang="en-US" altLang="zh-CN"/>
              <a:t>{</a:t>
            </a:r>
          </a:p>
          <a:p>
            <a:pPr eaLnBrk="1" hangingPunct="1"/>
            <a:r>
              <a:rPr lang="en-US" altLang="zh-CN"/>
              <a:t>	</a:t>
            </a:r>
            <a:r>
              <a:rPr lang="zh-CN" altLang="en-US"/>
              <a:t>派生类成员</a:t>
            </a:r>
          </a:p>
          <a:p>
            <a:pPr eaLnBrk="1" hangingPunct="1"/>
            <a:r>
              <a:rPr lang="en-US" altLang="zh-CN"/>
              <a:t>};</a:t>
            </a:r>
          </a:p>
        </p:txBody>
      </p:sp>
      <p:pic>
        <p:nvPicPr>
          <p:cNvPr id="41998"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5363" y="5480050"/>
            <a:ext cx="2387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p:cNvGrpSpPr>
          <p:nvPr/>
        </p:nvGrpSpPr>
        <p:grpSpPr bwMode="auto">
          <a:xfrm>
            <a:off x="4763" y="785813"/>
            <a:ext cx="2819400" cy="1419225"/>
            <a:chOff x="4763" y="785813"/>
            <a:chExt cx="2819400" cy="1419225"/>
          </a:xfrm>
        </p:grpSpPr>
        <p:sp>
          <p:nvSpPr>
            <p:cNvPr id="59" name="任意多边形 58"/>
            <p:cNvSpPr/>
            <p:nvPr/>
          </p:nvSpPr>
          <p:spPr bwMode="auto">
            <a:xfrm>
              <a:off x="1533525" y="1208088"/>
              <a:ext cx="1290638"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48143" name="矩形 1"/>
            <p:cNvSpPr>
              <a:spLocks noChangeArrowheads="1"/>
            </p:cNvSpPr>
            <p:nvPr/>
          </p:nvSpPr>
          <p:spPr bwMode="auto">
            <a:xfrm>
              <a:off x="823913" y="1258888"/>
              <a:ext cx="1806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b="1">
                  <a:solidFill>
                    <a:schemeClr val="bg1"/>
                  </a:solidFill>
                </a:rPr>
                <a:t>虚基类</a:t>
              </a:r>
              <a:endParaRPr lang="zh-CN" altLang="zh-CN" b="1">
                <a:solidFill>
                  <a:schemeClr val="bg1"/>
                </a:solidFill>
              </a:endParaRPr>
            </a:p>
          </p:txBody>
        </p:sp>
        <p:pic>
          <p:nvPicPr>
            <p:cNvPr id="48144" name="Picture 2" descr="C:\Documents and Settings\Administrator\桌面\小人.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785813"/>
              <a:ext cx="1827212"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1994"/>
                                        </p:tgtEl>
                                        <p:attrNameLst>
                                          <p:attrName>style.visibility</p:attrName>
                                        </p:attrNameLst>
                                      </p:cBhvr>
                                      <p:to>
                                        <p:strVal val="visible"/>
                                      </p:to>
                                    </p:set>
                                    <p:animEffect transition="in" filter="fade">
                                      <p:cBhvr>
                                        <p:cTn id="13" dur="500"/>
                                        <p:tgtEl>
                                          <p:spTgt spid="419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1995"/>
                                        </p:tgtEl>
                                        <p:attrNameLst>
                                          <p:attrName>style.visibility</p:attrName>
                                        </p:attrNameLst>
                                      </p:cBhvr>
                                      <p:to>
                                        <p:strVal val="visible"/>
                                      </p:to>
                                    </p:set>
                                    <p:animEffect transition="in" filter="fade">
                                      <p:cBhvr>
                                        <p:cTn id="18" dur="1000"/>
                                        <p:tgtEl>
                                          <p:spTgt spid="41995"/>
                                        </p:tgtEl>
                                      </p:cBhvr>
                                    </p:animEffect>
                                    <p:anim calcmode="lin" valueType="num">
                                      <p:cBhvr>
                                        <p:cTn id="19" dur="1000" fill="hold"/>
                                        <p:tgtEl>
                                          <p:spTgt spid="41995"/>
                                        </p:tgtEl>
                                        <p:attrNameLst>
                                          <p:attrName>ppt_x</p:attrName>
                                        </p:attrNameLst>
                                      </p:cBhvr>
                                      <p:tavLst>
                                        <p:tav tm="0">
                                          <p:val>
                                            <p:strVal val="#ppt_x"/>
                                          </p:val>
                                        </p:tav>
                                        <p:tav tm="100000">
                                          <p:val>
                                            <p:strVal val="#ppt_x"/>
                                          </p:val>
                                        </p:tav>
                                      </p:tavLst>
                                    </p:anim>
                                    <p:anim calcmode="lin" valueType="num">
                                      <p:cBhvr>
                                        <p:cTn id="20" dur="1000" fill="hold"/>
                                        <p:tgtEl>
                                          <p:spTgt spid="4199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1996"/>
                                        </p:tgtEl>
                                        <p:attrNameLst>
                                          <p:attrName>style.visibility</p:attrName>
                                        </p:attrNameLst>
                                      </p:cBhvr>
                                      <p:to>
                                        <p:strVal val="visible"/>
                                      </p:to>
                                    </p:set>
                                    <p:animEffect transition="in" filter="fade">
                                      <p:cBhvr>
                                        <p:cTn id="23" dur="1000"/>
                                        <p:tgtEl>
                                          <p:spTgt spid="41996"/>
                                        </p:tgtEl>
                                      </p:cBhvr>
                                    </p:animEffect>
                                    <p:anim calcmode="lin" valueType="num">
                                      <p:cBhvr>
                                        <p:cTn id="24" dur="1000" fill="hold"/>
                                        <p:tgtEl>
                                          <p:spTgt spid="41996"/>
                                        </p:tgtEl>
                                        <p:attrNameLst>
                                          <p:attrName>ppt_x</p:attrName>
                                        </p:attrNameLst>
                                      </p:cBhvr>
                                      <p:tavLst>
                                        <p:tav tm="0">
                                          <p:val>
                                            <p:strVal val="#ppt_x"/>
                                          </p:val>
                                        </p:tav>
                                        <p:tav tm="100000">
                                          <p:val>
                                            <p:strVal val="#ppt_x"/>
                                          </p:val>
                                        </p:tav>
                                      </p:tavLst>
                                    </p:anim>
                                    <p:anim calcmode="lin" valueType="num">
                                      <p:cBhvr>
                                        <p:cTn id="25" dur="1000" fill="hold"/>
                                        <p:tgtEl>
                                          <p:spTgt spid="4199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1997"/>
                                        </p:tgtEl>
                                        <p:attrNameLst>
                                          <p:attrName>style.visibility</p:attrName>
                                        </p:attrNameLst>
                                      </p:cBhvr>
                                      <p:to>
                                        <p:strVal val="visible"/>
                                      </p:to>
                                    </p:set>
                                    <p:animEffect transition="in" filter="fade">
                                      <p:cBhvr>
                                        <p:cTn id="28" dur="1000"/>
                                        <p:tgtEl>
                                          <p:spTgt spid="41997"/>
                                        </p:tgtEl>
                                      </p:cBhvr>
                                    </p:animEffect>
                                    <p:anim calcmode="lin" valueType="num">
                                      <p:cBhvr>
                                        <p:cTn id="29" dur="1000" fill="hold"/>
                                        <p:tgtEl>
                                          <p:spTgt spid="41997"/>
                                        </p:tgtEl>
                                        <p:attrNameLst>
                                          <p:attrName>ppt_x</p:attrName>
                                        </p:attrNameLst>
                                      </p:cBhvr>
                                      <p:tavLst>
                                        <p:tav tm="0">
                                          <p:val>
                                            <p:strVal val="#ppt_x"/>
                                          </p:val>
                                        </p:tav>
                                        <p:tav tm="100000">
                                          <p:val>
                                            <p:strVal val="#ppt_x"/>
                                          </p:val>
                                        </p:tav>
                                      </p:tavLst>
                                    </p:anim>
                                    <p:anim calcmode="lin" valueType="num">
                                      <p:cBhvr>
                                        <p:cTn id="30" dur="1000" fill="hold"/>
                                        <p:tgtEl>
                                          <p:spTgt spid="41997"/>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992"/>
                                        </p:tgtEl>
                                        <p:attrNameLst>
                                          <p:attrName>style.visibility</p:attrName>
                                        </p:attrNameLst>
                                      </p:cBhvr>
                                      <p:to>
                                        <p:strVal val="visible"/>
                                      </p:to>
                                    </p:set>
                                    <p:animEffect transition="in" filter="fade">
                                      <p:cBhvr>
                                        <p:cTn id="38" dur="500"/>
                                        <p:tgtEl>
                                          <p:spTgt spid="41992"/>
                                        </p:tgtEl>
                                      </p:cBhvr>
                                    </p:animEffect>
                                  </p:childTnLst>
                                </p:cTn>
                              </p:par>
                              <p:par>
                                <p:cTn id="39" presetID="10" presetClass="entr" presetSubtype="0" fill="hold" nodeType="withEffect">
                                  <p:stCondLst>
                                    <p:cond delay="0"/>
                                  </p:stCondLst>
                                  <p:childTnLst>
                                    <p:set>
                                      <p:cBhvr>
                                        <p:cTn id="40" dur="1" fill="hold">
                                          <p:stCondLst>
                                            <p:cond delay="0"/>
                                          </p:stCondLst>
                                        </p:cTn>
                                        <p:tgtEl>
                                          <p:spTgt spid="41993"/>
                                        </p:tgtEl>
                                        <p:attrNameLst>
                                          <p:attrName>style.visibility</p:attrName>
                                        </p:attrNameLst>
                                      </p:cBhvr>
                                      <p:to>
                                        <p:strVal val="visible"/>
                                      </p:to>
                                    </p:set>
                                    <p:animEffect transition="in" filter="fade">
                                      <p:cBhvr>
                                        <p:cTn id="41" dur="500"/>
                                        <p:tgtEl>
                                          <p:spTgt spid="41993"/>
                                        </p:tgtEl>
                                      </p:cBhvr>
                                    </p:animEffect>
                                  </p:childTnLst>
                                </p:cTn>
                              </p:par>
                              <p:par>
                                <p:cTn id="42" presetID="10" presetClass="entr" presetSubtype="0" fill="hold" nodeType="withEffect">
                                  <p:stCondLst>
                                    <p:cond delay="0"/>
                                  </p:stCondLst>
                                  <p:childTnLst>
                                    <p:set>
                                      <p:cBhvr>
                                        <p:cTn id="43" dur="1" fill="hold">
                                          <p:stCondLst>
                                            <p:cond delay="0"/>
                                          </p:stCondLst>
                                        </p:cTn>
                                        <p:tgtEl>
                                          <p:spTgt spid="41998"/>
                                        </p:tgtEl>
                                        <p:attrNameLst>
                                          <p:attrName>style.visibility</p:attrName>
                                        </p:attrNameLst>
                                      </p:cBhvr>
                                      <p:to>
                                        <p:strVal val="visible"/>
                                      </p:to>
                                    </p:set>
                                    <p:animEffect transition="in" filter="fade">
                                      <p:cBhvr>
                                        <p:cTn id="44" dur="500"/>
                                        <p:tgtEl>
                                          <p:spTgt spid="41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1992" grpId="0"/>
      <p:bldP spid="41994" grpId="0"/>
      <p:bldP spid="41995" grpId="0"/>
      <p:bldP spid="41996" grpId="0" animBg="1"/>
      <p:bldP spid="4199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5062538" y="119063"/>
            <a:ext cx="3916362" cy="725487"/>
            <a:chOff x="0" y="0"/>
            <a:chExt cx="6166" cy="1142"/>
          </a:xfrm>
        </p:grpSpPr>
        <p:pic>
          <p:nvPicPr>
            <p:cNvPr id="4916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6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915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43014" name="矩形 2"/>
          <p:cNvSpPr>
            <a:spLocks noChangeArrowheads="1"/>
          </p:cNvSpPr>
          <p:nvPr/>
        </p:nvSpPr>
        <p:spPr bwMode="auto">
          <a:xfrm>
            <a:off x="4929188" y="1490663"/>
            <a:ext cx="37179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000" dirty="0">
                <a:solidFill>
                  <a:schemeClr val="accent4"/>
                </a:solidFill>
                <a:latin typeface="黑体" pitchFamily="49" charset="-122"/>
                <a:ea typeface="黑体" pitchFamily="49" charset="-122"/>
              </a:rPr>
              <a:t>多态</a:t>
            </a:r>
            <a:r>
              <a:rPr lang="zh-CN" altLang="zh-CN" sz="2000" dirty="0">
                <a:latin typeface="黑体" pitchFamily="49" charset="-122"/>
                <a:ea typeface="黑体" pitchFamily="49" charset="-122"/>
              </a:rPr>
              <a:t>是面向对象程序设计的重要特征之一，它与封装、继承共同构成了面向对象程序设计的三大特征。</a:t>
            </a:r>
            <a:r>
              <a:rPr lang="zh-CN" altLang="zh-CN" sz="2000" dirty="0">
                <a:solidFill>
                  <a:srgbClr val="FF0000"/>
                </a:solidFill>
                <a:latin typeface="黑体" pitchFamily="49" charset="-122"/>
                <a:ea typeface="黑体" pitchFamily="49" charset="-122"/>
              </a:rPr>
              <a:t>多态是指不同的对象接收到相同的操作指令时，产生不同的动作</a:t>
            </a:r>
            <a:r>
              <a:rPr lang="zh-CN" altLang="zh-CN" sz="2000" dirty="0">
                <a:latin typeface="黑体" pitchFamily="49" charset="-122"/>
                <a:ea typeface="黑体" pitchFamily="49" charset="-122"/>
              </a:rPr>
              <a:t>。在程序中表现为，不同功能的函数在不同的类中具有相同的函数名，相应的类对象在调用同名函数时会执行不同的动作。</a:t>
            </a:r>
          </a:p>
        </p:txBody>
      </p:sp>
      <p:pic>
        <p:nvPicPr>
          <p:cNvPr id="43015" name="Picture 2" descr="多态概念实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998788"/>
            <a:ext cx="3838575"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矩形 3"/>
          <p:cNvSpPr>
            <a:spLocks noChangeArrowheads="1"/>
          </p:cNvSpPr>
          <p:nvPr/>
        </p:nvSpPr>
        <p:spPr bwMode="auto">
          <a:xfrm>
            <a:off x="1711325" y="4919663"/>
            <a:ext cx="1928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图</a:t>
            </a:r>
            <a:r>
              <a:rPr lang="en-US" altLang="zh-CN"/>
              <a:t>3-41  </a:t>
            </a:r>
            <a:r>
              <a:rPr lang="zh-CN" altLang="zh-CN"/>
              <a:t>多态实例</a:t>
            </a:r>
          </a:p>
        </p:txBody>
      </p:sp>
      <p:sp>
        <p:nvSpPr>
          <p:cNvPr id="43017" name="矩形 5"/>
          <p:cNvSpPr>
            <a:spLocks noChangeArrowheads="1"/>
          </p:cNvSpPr>
          <p:nvPr/>
        </p:nvSpPr>
        <p:spPr bwMode="auto">
          <a:xfrm>
            <a:off x="603250" y="5238750"/>
            <a:ext cx="7916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dirty="0">
                <a:ea typeface="宋体" panose="02010600030101010101" pitchFamily="2" charset="-122"/>
              </a:rPr>
              <a:t>在面向对象程序设计中，多态性主要体现在：</a:t>
            </a:r>
            <a:r>
              <a:rPr lang="zh-CN" altLang="zh-CN" dirty="0">
                <a:solidFill>
                  <a:schemeClr val="accent4"/>
                </a:solidFill>
                <a:latin typeface="黑体" pitchFamily="49" charset="-122"/>
                <a:ea typeface="黑体" pitchFamily="49" charset="-122"/>
              </a:rPr>
              <a:t>向不同的对象发送同一个消息，不同对象接收到消息时会产生不同的行为，即每个对象以自己的方式响应同样的消息。</a:t>
            </a:r>
          </a:p>
        </p:txBody>
      </p:sp>
      <p:grpSp>
        <p:nvGrpSpPr>
          <p:cNvPr id="3" name="组合 2"/>
          <p:cNvGrpSpPr>
            <a:grpSpLocks/>
          </p:cNvGrpSpPr>
          <p:nvPr/>
        </p:nvGrpSpPr>
        <p:grpSpPr bwMode="auto">
          <a:xfrm>
            <a:off x="-33338" y="652463"/>
            <a:ext cx="3881438" cy="2379662"/>
            <a:chOff x="-33338" y="652463"/>
            <a:chExt cx="3881438" cy="2379662"/>
          </a:xfrm>
        </p:grpSpPr>
        <p:sp>
          <p:nvSpPr>
            <p:cNvPr id="17" name="平行四边形 16"/>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49163" name="Picture 15" descr="C:\Users\admin\Desktop\0c56671f87e49a91daad45529f68699745e01d4112efc-UF8ekT_fw5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6"/>
            <p:cNvSpPr>
              <a:spLocks noChangeArrowheads="1"/>
            </p:cNvSpPr>
            <p:nvPr/>
          </p:nvSpPr>
          <p:spPr bwMode="auto">
            <a:xfrm>
              <a:off x="2301875" y="1423988"/>
              <a:ext cx="12668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sz="2800" b="1" dirty="0">
                  <a:solidFill>
                    <a:schemeClr val="accent4"/>
                  </a:solidFill>
                  <a:latin typeface="黑体" pitchFamily="49" charset="-122"/>
                  <a:ea typeface="黑体" pitchFamily="49" charset="-122"/>
                </a:rPr>
                <a:t>多态性</a:t>
              </a:r>
              <a:endParaRPr lang="en-US" altLang="zh-CN" sz="2800" b="1" dirty="0">
                <a:solidFill>
                  <a:schemeClr val="accent4"/>
                </a:solidFill>
                <a:latin typeface="黑体" pitchFamily="49" charset="-122"/>
                <a:ea typeface="黑体" pitchFamily="49" charset="-122"/>
              </a:endParaRPr>
            </a:p>
            <a:p>
              <a:pPr algn="ctr" eaLnBrk="1" hangingPunct="1">
                <a:defRPr/>
              </a:pPr>
              <a:r>
                <a:rPr lang="zh-CN" altLang="en-US" sz="2800" b="1" dirty="0">
                  <a:solidFill>
                    <a:schemeClr val="accent4"/>
                  </a:solidFill>
                  <a:latin typeface="黑体" pitchFamily="49" charset="-122"/>
                  <a:ea typeface="黑体" pitchFamily="49" charset="-122"/>
                </a:rPr>
                <a:t>概念</a:t>
              </a:r>
            </a:p>
          </p:txBody>
        </p:sp>
      </p:grpSp>
      <p:sp>
        <p:nvSpPr>
          <p:cNvPr id="2" name="圆角矩形 1"/>
          <p:cNvSpPr>
            <a:spLocks noChangeArrowheads="1"/>
          </p:cNvSpPr>
          <p:nvPr/>
        </p:nvSpPr>
        <p:spPr bwMode="auto">
          <a:xfrm>
            <a:off x="4738688" y="1219200"/>
            <a:ext cx="3871912" cy="3686175"/>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14"/>
                                        </p:tgtEl>
                                        <p:attrNameLst>
                                          <p:attrName>style.visibility</p:attrName>
                                        </p:attrNameLst>
                                      </p:cBhvr>
                                      <p:to>
                                        <p:strVal val="visible"/>
                                      </p:to>
                                    </p:set>
                                    <p:animEffect transition="in" filter="fade">
                                      <p:cBhvr>
                                        <p:cTn id="14" dur="1000"/>
                                        <p:tgtEl>
                                          <p:spTgt spid="43014"/>
                                        </p:tgtEl>
                                      </p:cBhvr>
                                    </p:animEffect>
                                    <p:anim calcmode="lin" valueType="num">
                                      <p:cBhvr>
                                        <p:cTn id="15" dur="1000" fill="hold"/>
                                        <p:tgtEl>
                                          <p:spTgt spid="43014"/>
                                        </p:tgtEl>
                                        <p:attrNameLst>
                                          <p:attrName>ppt_x</p:attrName>
                                        </p:attrNameLst>
                                      </p:cBhvr>
                                      <p:tavLst>
                                        <p:tav tm="0">
                                          <p:val>
                                            <p:strVal val="#ppt_x"/>
                                          </p:val>
                                        </p:tav>
                                        <p:tav tm="100000">
                                          <p:val>
                                            <p:strVal val="#ppt_x"/>
                                          </p:val>
                                        </p:tav>
                                      </p:tavLst>
                                    </p:anim>
                                    <p:anim calcmode="lin" valueType="num">
                                      <p:cBhvr>
                                        <p:cTn id="16" dur="1000" fill="hold"/>
                                        <p:tgtEl>
                                          <p:spTgt spid="430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3016"/>
                                        </p:tgtEl>
                                        <p:attrNameLst>
                                          <p:attrName>style.visibility</p:attrName>
                                        </p:attrNameLst>
                                      </p:cBhvr>
                                      <p:to>
                                        <p:strVal val="visible"/>
                                      </p:to>
                                    </p:set>
                                    <p:animEffect transition="in" filter="fade">
                                      <p:cBhvr>
                                        <p:cTn id="26" dur="1000"/>
                                        <p:tgtEl>
                                          <p:spTgt spid="43016"/>
                                        </p:tgtEl>
                                      </p:cBhvr>
                                    </p:animEffect>
                                    <p:anim calcmode="lin" valueType="num">
                                      <p:cBhvr>
                                        <p:cTn id="27" dur="1000" fill="hold"/>
                                        <p:tgtEl>
                                          <p:spTgt spid="43016"/>
                                        </p:tgtEl>
                                        <p:attrNameLst>
                                          <p:attrName>ppt_x</p:attrName>
                                        </p:attrNameLst>
                                      </p:cBhvr>
                                      <p:tavLst>
                                        <p:tav tm="0">
                                          <p:val>
                                            <p:strVal val="#ppt_x"/>
                                          </p:val>
                                        </p:tav>
                                        <p:tav tm="100000">
                                          <p:val>
                                            <p:strVal val="#ppt_x"/>
                                          </p:val>
                                        </p:tav>
                                      </p:tavLst>
                                    </p:anim>
                                    <p:anim calcmode="lin" valueType="num">
                                      <p:cBhvr>
                                        <p:cTn id="28" dur="1000" fill="hold"/>
                                        <p:tgtEl>
                                          <p:spTgt spid="4301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3015"/>
                                        </p:tgtEl>
                                        <p:attrNameLst>
                                          <p:attrName>style.visibility</p:attrName>
                                        </p:attrNameLst>
                                      </p:cBhvr>
                                      <p:to>
                                        <p:strVal val="visible"/>
                                      </p:to>
                                    </p:set>
                                    <p:animEffect transition="in" filter="fade">
                                      <p:cBhvr>
                                        <p:cTn id="31" dur="1000"/>
                                        <p:tgtEl>
                                          <p:spTgt spid="43015"/>
                                        </p:tgtEl>
                                      </p:cBhvr>
                                    </p:animEffect>
                                    <p:anim calcmode="lin" valueType="num">
                                      <p:cBhvr>
                                        <p:cTn id="32" dur="1000" fill="hold"/>
                                        <p:tgtEl>
                                          <p:spTgt spid="43015"/>
                                        </p:tgtEl>
                                        <p:attrNameLst>
                                          <p:attrName>ppt_x</p:attrName>
                                        </p:attrNameLst>
                                      </p:cBhvr>
                                      <p:tavLst>
                                        <p:tav tm="0">
                                          <p:val>
                                            <p:strVal val="#ppt_x"/>
                                          </p:val>
                                        </p:tav>
                                        <p:tav tm="100000">
                                          <p:val>
                                            <p:strVal val="#ppt_x"/>
                                          </p:val>
                                        </p:tav>
                                      </p:tavLst>
                                    </p:anim>
                                    <p:anim calcmode="lin" valueType="num">
                                      <p:cBhvr>
                                        <p:cTn id="33" dur="1000" fill="hold"/>
                                        <p:tgtEl>
                                          <p:spTgt spid="43015"/>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P spid="43016" grpId="0"/>
      <p:bldP spid="43017"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5062538" y="119063"/>
            <a:ext cx="3916362" cy="725487"/>
            <a:chOff x="0" y="0"/>
            <a:chExt cx="6166" cy="1142"/>
          </a:xfrm>
        </p:grpSpPr>
        <p:pic>
          <p:nvPicPr>
            <p:cNvPr id="5019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9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017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44037" name="矩形 2"/>
          <p:cNvSpPr>
            <a:spLocks noChangeArrowheads="1"/>
          </p:cNvSpPr>
          <p:nvPr/>
        </p:nvSpPr>
        <p:spPr bwMode="auto">
          <a:xfrm>
            <a:off x="590550" y="2946400"/>
            <a:ext cx="8034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黑体" pitchFamily="49" charset="-122"/>
                <a:ea typeface="黑体" pitchFamily="49" charset="-122"/>
              </a:rPr>
              <a:t>C++</a:t>
            </a:r>
            <a:r>
              <a:rPr lang="zh-CN" altLang="en-US">
                <a:latin typeface="黑体" pitchFamily="49" charset="-122"/>
                <a:ea typeface="黑体" pitchFamily="49" charset="-122"/>
              </a:rPr>
              <a:t>程序设计中，消息即对类的成员函数的调用，不同的行为是指不同的实现，也就是调用不同的函数。因此，多态的本质是指同一个函数的多种形态。</a:t>
            </a:r>
          </a:p>
        </p:txBody>
      </p:sp>
      <p:sp>
        <p:nvSpPr>
          <p:cNvPr id="44039" name="矩形 6"/>
          <p:cNvSpPr>
            <a:spLocks noChangeArrowheads="1"/>
          </p:cNvSpPr>
          <p:nvPr/>
        </p:nvSpPr>
        <p:spPr bwMode="auto">
          <a:xfrm>
            <a:off x="623888" y="3968750"/>
            <a:ext cx="7581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altLang="zh-CN" dirty="0">
                <a:ea typeface="宋体" panose="02010600030101010101" pitchFamily="2" charset="-122"/>
              </a:rPr>
              <a:t>C++</a:t>
            </a:r>
            <a:r>
              <a:rPr lang="zh-CN" altLang="en-US" dirty="0">
                <a:ea typeface="宋体" panose="02010600030101010101" pitchFamily="2" charset="-122"/>
              </a:rPr>
              <a:t>语言支持的多态可以按照实现的时机分为</a:t>
            </a:r>
            <a:r>
              <a:rPr lang="zh-CN" altLang="en-US" b="1" dirty="0">
                <a:ea typeface="宋体" panose="02010600030101010101" pitchFamily="2" charset="-122"/>
              </a:rPr>
              <a:t>编译时多态和运行时多态</a:t>
            </a:r>
            <a:r>
              <a:rPr lang="zh-CN" altLang="en-US" dirty="0">
                <a:solidFill>
                  <a:schemeClr val="accent4"/>
                </a:solidFill>
                <a:ea typeface="宋体" panose="02010600030101010101" pitchFamily="2" charset="-122"/>
              </a:rPr>
              <a:t>两种</a:t>
            </a:r>
            <a:r>
              <a:rPr lang="zh-CN" altLang="en-US" dirty="0">
                <a:ea typeface="宋体" panose="02010600030101010101" pitchFamily="2" charset="-122"/>
              </a:rPr>
              <a:t>：</a:t>
            </a:r>
          </a:p>
        </p:txBody>
      </p:sp>
      <p:grpSp>
        <p:nvGrpSpPr>
          <p:cNvPr id="3" name="组合 2"/>
          <p:cNvGrpSpPr>
            <a:grpSpLocks/>
          </p:cNvGrpSpPr>
          <p:nvPr/>
        </p:nvGrpSpPr>
        <p:grpSpPr bwMode="auto">
          <a:xfrm>
            <a:off x="-33338" y="652463"/>
            <a:ext cx="3881438" cy="2379662"/>
            <a:chOff x="-33338" y="652463"/>
            <a:chExt cx="3881438" cy="2379662"/>
          </a:xfrm>
        </p:grpSpPr>
        <p:sp>
          <p:nvSpPr>
            <p:cNvPr id="13" name="平行四边形 12"/>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50195" name="Picture 15" descr="C:\Users\admin\Desktop\0c56671f87e49a91daad45529f68699745e01d4112efc-UF8ekT_fw5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6"/>
            <p:cNvSpPr>
              <a:spLocks noChangeArrowheads="1"/>
            </p:cNvSpPr>
            <p:nvPr/>
          </p:nvSpPr>
          <p:spPr bwMode="auto">
            <a:xfrm>
              <a:off x="2301875" y="1423988"/>
              <a:ext cx="12668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en-US" sz="2800" b="1" dirty="0">
                  <a:solidFill>
                    <a:schemeClr val="accent4"/>
                  </a:solidFill>
                  <a:latin typeface="黑体" pitchFamily="49" charset="-122"/>
                  <a:ea typeface="黑体" pitchFamily="49" charset="-122"/>
                </a:rPr>
                <a:t>多态性</a:t>
              </a:r>
              <a:endParaRPr lang="en-US" altLang="zh-CN" sz="2800" b="1" dirty="0">
                <a:solidFill>
                  <a:schemeClr val="accent4"/>
                </a:solidFill>
                <a:latin typeface="黑体" pitchFamily="49" charset="-122"/>
                <a:ea typeface="黑体" pitchFamily="49" charset="-122"/>
              </a:endParaRPr>
            </a:p>
            <a:p>
              <a:pPr algn="ctr" eaLnBrk="1" hangingPunct="1">
                <a:defRPr/>
              </a:pPr>
              <a:r>
                <a:rPr lang="zh-CN" altLang="en-US" sz="2800" b="1" dirty="0">
                  <a:solidFill>
                    <a:schemeClr val="accent4"/>
                  </a:solidFill>
                  <a:latin typeface="黑体" pitchFamily="49" charset="-122"/>
                  <a:ea typeface="黑体" pitchFamily="49" charset="-122"/>
                </a:rPr>
                <a:t>概念</a:t>
              </a:r>
            </a:p>
          </p:txBody>
        </p:sp>
      </p:grpSp>
      <p:sp>
        <p:nvSpPr>
          <p:cNvPr id="17" name="圆角矩形 16"/>
          <p:cNvSpPr>
            <a:spLocks noChangeArrowheads="1"/>
          </p:cNvSpPr>
          <p:nvPr/>
        </p:nvSpPr>
        <p:spPr bwMode="auto">
          <a:xfrm>
            <a:off x="365125" y="2771775"/>
            <a:ext cx="8474075" cy="1076325"/>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 name="组合 3"/>
          <p:cNvGrpSpPr>
            <a:grpSpLocks/>
          </p:cNvGrpSpPr>
          <p:nvPr/>
        </p:nvGrpSpPr>
        <p:grpSpPr bwMode="auto">
          <a:xfrm>
            <a:off x="241300" y="4714875"/>
            <a:ext cx="8493125" cy="739775"/>
            <a:chOff x="241301" y="4714876"/>
            <a:chExt cx="8493125" cy="739775"/>
          </a:xfrm>
        </p:grpSpPr>
        <p:sp>
          <p:nvSpPr>
            <p:cNvPr id="50190" name="矩形 4"/>
            <p:cNvSpPr>
              <a:spLocks noChangeArrowheads="1"/>
            </p:cNvSpPr>
            <p:nvPr/>
          </p:nvSpPr>
          <p:spPr bwMode="auto">
            <a:xfrm>
              <a:off x="1087842" y="4775201"/>
              <a:ext cx="729216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编译时多态又称</a:t>
              </a:r>
              <a:r>
                <a:rPr lang="zh-CN" altLang="en-US" b="1"/>
                <a:t>静态联编（</a:t>
              </a:r>
              <a:r>
                <a:rPr lang="en-US" altLang="zh-CN" b="1"/>
                <a:t>binding</a:t>
              </a:r>
              <a:r>
                <a:rPr lang="zh-CN" altLang="en-US" b="1"/>
                <a:t>）</a:t>
              </a:r>
              <a:r>
                <a:rPr lang="zh-CN" altLang="en-US"/>
                <a:t>，是指程序在</a:t>
              </a:r>
              <a:r>
                <a:rPr lang="zh-CN" altLang="en-US" b="1"/>
                <a:t>编译时</a:t>
              </a:r>
              <a:r>
                <a:rPr lang="zh-CN" altLang="en-US"/>
                <a:t>就可确定的多态性，通过</a:t>
              </a:r>
              <a:r>
                <a:rPr lang="zh-CN" altLang="en-US" b="1"/>
                <a:t>重载</a:t>
              </a:r>
              <a:r>
                <a:rPr lang="zh-CN" altLang="en-US"/>
                <a:t>机制实现。</a:t>
              </a:r>
            </a:p>
          </p:txBody>
        </p:sp>
        <p:sp>
          <p:nvSpPr>
            <p:cNvPr id="50191" name="流程图: 可选过程 18"/>
            <p:cNvSpPr>
              <a:spLocks noChangeArrowheads="1"/>
            </p:cNvSpPr>
            <p:nvPr/>
          </p:nvSpPr>
          <p:spPr bwMode="auto">
            <a:xfrm>
              <a:off x="611188" y="4754564"/>
              <a:ext cx="8123238" cy="687387"/>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0" name="椭圆 19"/>
            <p:cNvSpPr/>
            <p:nvPr/>
          </p:nvSpPr>
          <p:spPr bwMode="auto">
            <a:xfrm>
              <a:off x="241301" y="4714876"/>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50193" name="矩形 20"/>
            <p:cNvSpPr>
              <a:spLocks noChangeArrowheads="1"/>
            </p:cNvSpPr>
            <p:nvPr/>
          </p:nvSpPr>
          <p:spPr bwMode="auto">
            <a:xfrm>
              <a:off x="406401" y="4827589"/>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1</a:t>
              </a:r>
              <a:endParaRPr lang="zh-CN" altLang="en-US" sz="2800"/>
            </a:p>
          </p:txBody>
        </p:sp>
      </p:grpSp>
      <p:grpSp>
        <p:nvGrpSpPr>
          <p:cNvPr id="5" name="组合 4"/>
          <p:cNvGrpSpPr>
            <a:grpSpLocks/>
          </p:cNvGrpSpPr>
          <p:nvPr/>
        </p:nvGrpSpPr>
        <p:grpSpPr bwMode="auto">
          <a:xfrm>
            <a:off x="241300" y="5765800"/>
            <a:ext cx="8493125" cy="739775"/>
            <a:chOff x="241301" y="5765279"/>
            <a:chExt cx="8493125" cy="739775"/>
          </a:xfrm>
        </p:grpSpPr>
        <p:sp>
          <p:nvSpPr>
            <p:cNvPr id="50186" name="矩形 1"/>
            <p:cNvSpPr>
              <a:spLocks noChangeArrowheads="1"/>
            </p:cNvSpPr>
            <p:nvPr/>
          </p:nvSpPr>
          <p:spPr bwMode="auto">
            <a:xfrm>
              <a:off x="1079500" y="5827192"/>
              <a:ext cx="730051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运行时多态称为</a:t>
              </a:r>
              <a:r>
                <a:rPr lang="zh-CN" altLang="en-US" b="1"/>
                <a:t>动态联编</a:t>
              </a:r>
              <a:r>
                <a:rPr lang="zh-CN" altLang="en-US"/>
                <a:t>，是指必须在</a:t>
              </a:r>
              <a:r>
                <a:rPr lang="zh-CN" altLang="en-US" b="1"/>
                <a:t>运行中</a:t>
              </a:r>
              <a:r>
                <a:rPr lang="zh-CN" altLang="en-US"/>
                <a:t>才可确定的多态性，通过</a:t>
              </a:r>
              <a:r>
                <a:rPr lang="zh-CN" altLang="en-US" b="1"/>
                <a:t>继承和虚函数</a:t>
              </a:r>
              <a:r>
                <a:rPr lang="zh-CN" altLang="en-US"/>
                <a:t>实现。</a:t>
              </a:r>
            </a:p>
          </p:txBody>
        </p:sp>
        <p:sp>
          <p:nvSpPr>
            <p:cNvPr id="50187" name="流程图: 可选过程 22"/>
            <p:cNvSpPr>
              <a:spLocks noChangeArrowheads="1"/>
            </p:cNvSpPr>
            <p:nvPr/>
          </p:nvSpPr>
          <p:spPr bwMode="auto">
            <a:xfrm>
              <a:off x="611188" y="5804967"/>
              <a:ext cx="8123238" cy="687387"/>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4" name="椭圆 23"/>
            <p:cNvSpPr/>
            <p:nvPr/>
          </p:nvSpPr>
          <p:spPr bwMode="auto">
            <a:xfrm>
              <a:off x="241301" y="5765279"/>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50189" name="矩形 24"/>
            <p:cNvSpPr>
              <a:spLocks noChangeArrowheads="1"/>
            </p:cNvSpPr>
            <p:nvPr/>
          </p:nvSpPr>
          <p:spPr bwMode="auto">
            <a:xfrm>
              <a:off x="406401" y="5877992"/>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2</a:t>
              </a:r>
              <a:endParaRPr lang="zh-CN" altLang="en-US" sz="2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fade">
                                      <p:cBhvr>
                                        <p:cTn id="17" dur="500"/>
                                        <p:tgtEl>
                                          <p:spTgt spid="44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03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44039" grpId="0"/>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5062538" y="119063"/>
            <a:ext cx="3916362" cy="725487"/>
            <a:chOff x="0" y="0"/>
            <a:chExt cx="6166" cy="1142"/>
          </a:xfrm>
        </p:grpSpPr>
        <p:pic>
          <p:nvPicPr>
            <p:cNvPr id="5121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1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120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45061" name="矩形 2"/>
          <p:cNvSpPr>
            <a:spLocks noChangeArrowheads="1"/>
          </p:cNvSpPr>
          <p:nvPr/>
        </p:nvSpPr>
        <p:spPr bwMode="auto">
          <a:xfrm>
            <a:off x="668338" y="2844800"/>
            <a:ext cx="7775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dirty="0">
                <a:solidFill>
                  <a:schemeClr val="accent4"/>
                </a:solidFill>
                <a:latin typeface="黑体" pitchFamily="49" charset="-122"/>
                <a:ea typeface="黑体" pitchFamily="49" charset="-122"/>
              </a:rPr>
              <a:t>虚函数</a:t>
            </a:r>
            <a:r>
              <a:rPr lang="zh-CN" altLang="zh-CN" dirty="0">
                <a:latin typeface="黑体" pitchFamily="49" charset="-122"/>
                <a:ea typeface="黑体" pitchFamily="49" charset="-122"/>
              </a:rPr>
              <a:t>是运行时多态，若某个基类函数声明为虚函数，其公有派生类定义与其基类虚函数原型相同的函数，这时，当使用基类指针或基类引用操作派生类对象时，系统会自动用</a:t>
            </a:r>
            <a:r>
              <a:rPr lang="zh-CN" altLang="zh-CN" b="1" dirty="0">
                <a:latin typeface="黑体" pitchFamily="49" charset="-122"/>
                <a:ea typeface="黑体" pitchFamily="49" charset="-122"/>
              </a:rPr>
              <a:t>派生类中的同名函数代替基类虚函数</a:t>
            </a:r>
            <a:r>
              <a:rPr lang="zh-CN" altLang="zh-CN" dirty="0">
                <a:latin typeface="黑体" pitchFamily="49" charset="-122"/>
                <a:ea typeface="黑体" pitchFamily="49" charset="-122"/>
              </a:rPr>
              <a:t>。</a:t>
            </a:r>
          </a:p>
        </p:txBody>
      </p:sp>
      <p:sp>
        <p:nvSpPr>
          <p:cNvPr id="12" name="剪去对角的矩形 3"/>
          <p:cNvSpPr>
            <a:spLocks/>
          </p:cNvSpPr>
          <p:nvPr/>
        </p:nvSpPr>
        <p:spPr bwMode="auto">
          <a:xfrm>
            <a:off x="1192213" y="43688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5062" name="矩形 1"/>
          <p:cNvSpPr>
            <a:spLocks noChangeArrowheads="1"/>
          </p:cNvSpPr>
          <p:nvPr/>
        </p:nvSpPr>
        <p:spPr bwMode="auto">
          <a:xfrm>
            <a:off x="365125" y="5067300"/>
            <a:ext cx="74136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FF0000"/>
                </a:solidFill>
                <a:latin typeface="微软雅黑" pitchFamily="34" charset="-122"/>
                <a:ea typeface="微软雅黑" pitchFamily="34" charset="-122"/>
              </a:rPr>
              <a:t>不使用虚函数</a:t>
            </a:r>
            <a:r>
              <a:rPr lang="zh-CN" altLang="en-US" sz="2000" b="1">
                <a:solidFill>
                  <a:srgbClr val="009ED6"/>
                </a:solidFill>
                <a:latin typeface="微软雅黑" pitchFamily="34" charset="-122"/>
                <a:ea typeface="微软雅黑" pitchFamily="34" charset="-122"/>
              </a:rPr>
              <a:t>的情况，通过一个案例来演示。</a:t>
            </a:r>
          </a:p>
        </p:txBody>
      </p:sp>
      <p:cxnSp>
        <p:nvCxnSpPr>
          <p:cNvPr id="45063" name="直线连接符 9"/>
          <p:cNvCxnSpPr>
            <a:cxnSpLocks noChangeShapeType="1"/>
          </p:cNvCxnSpPr>
          <p:nvPr/>
        </p:nvCxnSpPr>
        <p:spPr bwMode="auto">
          <a:xfrm>
            <a:off x="1125538" y="5005388"/>
            <a:ext cx="704532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5064"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425" y="5116513"/>
            <a:ext cx="23574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33338" y="652463"/>
            <a:ext cx="3881438" cy="2379662"/>
            <a:chOff x="-33338" y="652463"/>
            <a:chExt cx="3881438" cy="2379662"/>
          </a:xfrm>
        </p:grpSpPr>
        <p:sp>
          <p:nvSpPr>
            <p:cNvPr id="3" name="平行四边形 2"/>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51212" name="Picture 15" descr="C:\Users\admin\Desktop\0c56671f87e49a91daad45529f68699745e01d4112efc-UF8ekT_fw5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27"/>
            <p:cNvSpPr>
              <a:spLocks noChangeArrowheads="1"/>
            </p:cNvSpPr>
            <p:nvPr/>
          </p:nvSpPr>
          <p:spPr bwMode="auto">
            <a:xfrm>
              <a:off x="2332038" y="1604963"/>
              <a:ext cx="1138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虚函数</a:t>
              </a:r>
            </a:p>
          </p:txBody>
        </p:sp>
      </p:grpSp>
      <p:sp>
        <p:nvSpPr>
          <p:cNvPr id="18" name="圆角矩形 17"/>
          <p:cNvSpPr>
            <a:spLocks noChangeArrowheads="1"/>
          </p:cNvSpPr>
          <p:nvPr/>
        </p:nvSpPr>
        <p:spPr bwMode="auto">
          <a:xfrm>
            <a:off x="365125" y="2771775"/>
            <a:ext cx="8474075" cy="1076325"/>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fade">
                                      <p:cBhvr>
                                        <p:cTn id="17" dur="500"/>
                                        <p:tgtEl>
                                          <p:spTgt spid="45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062"/>
                                        </p:tgtEl>
                                        <p:attrNameLst>
                                          <p:attrName>style.visibility</p:attrName>
                                        </p:attrNameLst>
                                      </p:cBhvr>
                                      <p:to>
                                        <p:strVal val="visible"/>
                                      </p:to>
                                    </p:set>
                                    <p:animEffect transition="in" filter="fade">
                                      <p:cBhvr>
                                        <p:cTn id="27" dur="1000"/>
                                        <p:tgtEl>
                                          <p:spTgt spid="45062"/>
                                        </p:tgtEl>
                                      </p:cBhvr>
                                    </p:animEffect>
                                    <p:anim calcmode="lin" valueType="num">
                                      <p:cBhvr>
                                        <p:cTn id="28" dur="1000" fill="hold"/>
                                        <p:tgtEl>
                                          <p:spTgt spid="45062"/>
                                        </p:tgtEl>
                                        <p:attrNameLst>
                                          <p:attrName>ppt_x</p:attrName>
                                        </p:attrNameLst>
                                      </p:cBhvr>
                                      <p:tavLst>
                                        <p:tav tm="0">
                                          <p:val>
                                            <p:strVal val="#ppt_x"/>
                                          </p:val>
                                        </p:tav>
                                        <p:tav tm="100000">
                                          <p:val>
                                            <p:strVal val="#ppt_x"/>
                                          </p:val>
                                        </p:tav>
                                      </p:tavLst>
                                    </p:anim>
                                    <p:anim calcmode="lin" valueType="num">
                                      <p:cBhvr>
                                        <p:cTn id="29" dur="1000" fill="hold"/>
                                        <p:tgtEl>
                                          <p:spTgt spid="4506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5063"/>
                                        </p:tgtEl>
                                        <p:attrNameLst>
                                          <p:attrName>style.visibility</p:attrName>
                                        </p:attrNameLst>
                                      </p:cBhvr>
                                      <p:to>
                                        <p:strVal val="visible"/>
                                      </p:to>
                                    </p:set>
                                    <p:animEffect transition="in" filter="fade">
                                      <p:cBhvr>
                                        <p:cTn id="32" dur="1000"/>
                                        <p:tgtEl>
                                          <p:spTgt spid="45063"/>
                                        </p:tgtEl>
                                      </p:cBhvr>
                                    </p:animEffect>
                                    <p:anim calcmode="lin" valueType="num">
                                      <p:cBhvr>
                                        <p:cTn id="33" dur="1000" fill="hold"/>
                                        <p:tgtEl>
                                          <p:spTgt spid="45063"/>
                                        </p:tgtEl>
                                        <p:attrNameLst>
                                          <p:attrName>ppt_x</p:attrName>
                                        </p:attrNameLst>
                                      </p:cBhvr>
                                      <p:tavLst>
                                        <p:tav tm="0">
                                          <p:val>
                                            <p:strVal val="#ppt_x"/>
                                          </p:val>
                                        </p:tav>
                                        <p:tav tm="100000">
                                          <p:val>
                                            <p:strVal val="#ppt_x"/>
                                          </p:val>
                                        </p:tav>
                                      </p:tavLst>
                                    </p:anim>
                                    <p:anim calcmode="lin" valueType="num">
                                      <p:cBhvr>
                                        <p:cTn id="34" dur="1000" fill="hold"/>
                                        <p:tgtEl>
                                          <p:spTgt spid="4506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5064"/>
                                        </p:tgtEl>
                                        <p:attrNameLst>
                                          <p:attrName>style.visibility</p:attrName>
                                        </p:attrNameLst>
                                      </p:cBhvr>
                                      <p:to>
                                        <p:strVal val="visible"/>
                                      </p:to>
                                    </p:set>
                                    <p:animEffect transition="in" filter="fade">
                                      <p:cBhvr>
                                        <p:cTn id="37" dur="1000"/>
                                        <p:tgtEl>
                                          <p:spTgt spid="45064"/>
                                        </p:tgtEl>
                                      </p:cBhvr>
                                    </p:animEffect>
                                    <p:anim calcmode="lin" valueType="num">
                                      <p:cBhvr>
                                        <p:cTn id="38" dur="1000" fill="hold"/>
                                        <p:tgtEl>
                                          <p:spTgt spid="45064"/>
                                        </p:tgtEl>
                                        <p:attrNameLst>
                                          <p:attrName>ppt_x</p:attrName>
                                        </p:attrNameLst>
                                      </p:cBhvr>
                                      <p:tavLst>
                                        <p:tav tm="0">
                                          <p:val>
                                            <p:strVal val="#ppt_x"/>
                                          </p:val>
                                        </p:tav>
                                        <p:tav tm="100000">
                                          <p:val>
                                            <p:strVal val="#ppt_x"/>
                                          </p:val>
                                        </p:tav>
                                      </p:tavLst>
                                    </p:anim>
                                    <p:anim calcmode="lin" valueType="num">
                                      <p:cBhvr>
                                        <p:cTn id="39" dur="1000" fill="hold"/>
                                        <p:tgtEl>
                                          <p:spTgt spid="450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12" grpId="0" animBg="1"/>
      <p:bldP spid="45062"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平行四边形 21"/>
          <p:cNvSpPr/>
          <p:nvPr/>
        </p:nvSpPr>
        <p:spPr bwMode="auto">
          <a:xfrm>
            <a:off x="3417888" y="1219200"/>
            <a:ext cx="2843212" cy="1358900"/>
          </a:xfrm>
          <a:prstGeom prst="parallelogram">
            <a:avLst/>
          </a:prstGeom>
          <a:solidFill>
            <a:schemeClr val="accent4">
              <a:lumMod val="20000"/>
              <a:lumOff val="8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r>
              <a:rPr lang="en-US" altLang="zh-CN">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pSp>
        <p:nvGrpSpPr>
          <p:cNvPr id="52227" name="Group 2"/>
          <p:cNvGrpSpPr>
            <a:grpSpLocks/>
          </p:cNvGrpSpPr>
          <p:nvPr/>
        </p:nvGrpSpPr>
        <p:grpSpPr bwMode="auto">
          <a:xfrm>
            <a:off x="5062538" y="119063"/>
            <a:ext cx="3916362" cy="725487"/>
            <a:chOff x="0" y="0"/>
            <a:chExt cx="6166" cy="1142"/>
          </a:xfrm>
        </p:grpSpPr>
        <p:pic>
          <p:nvPicPr>
            <p:cNvPr id="5224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4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222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46085" name="矩形 3"/>
          <p:cNvSpPr>
            <a:spLocks noChangeArrowheads="1"/>
          </p:cNvSpPr>
          <p:nvPr/>
        </p:nvSpPr>
        <p:spPr bwMode="auto">
          <a:xfrm>
            <a:off x="3995738" y="1695450"/>
            <a:ext cx="181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b="1" dirty="0">
                <a:solidFill>
                  <a:schemeClr val="accent4">
                    <a:lumMod val="60000"/>
                    <a:lumOff val="40000"/>
                  </a:schemeClr>
                </a:solidFill>
                <a:ea typeface="宋体" panose="02010600030101010101" pitchFamily="2" charset="-122"/>
              </a:rPr>
              <a:t>一般虚函数成员</a:t>
            </a:r>
            <a:endParaRPr lang="zh-CN" altLang="en-US" dirty="0">
              <a:solidFill>
                <a:schemeClr val="accent4">
                  <a:lumMod val="60000"/>
                  <a:lumOff val="40000"/>
                </a:schemeClr>
              </a:solidFill>
              <a:ea typeface="宋体" panose="02010600030101010101" pitchFamily="2" charset="-122"/>
            </a:endParaRPr>
          </a:p>
        </p:txBody>
      </p:sp>
      <p:sp>
        <p:nvSpPr>
          <p:cNvPr id="23" name="剪去对角的矩形 3"/>
          <p:cNvSpPr>
            <a:spLocks/>
          </p:cNvSpPr>
          <p:nvPr/>
        </p:nvSpPr>
        <p:spPr bwMode="auto">
          <a:xfrm>
            <a:off x="423863" y="567531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6088" name="矩形 1"/>
          <p:cNvSpPr>
            <a:spLocks noChangeArrowheads="1"/>
          </p:cNvSpPr>
          <p:nvPr/>
        </p:nvSpPr>
        <p:spPr bwMode="auto">
          <a:xfrm>
            <a:off x="2224088" y="5621338"/>
            <a:ext cx="3543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6089" name="直线连接符 9"/>
          <p:cNvCxnSpPr>
            <a:cxnSpLocks noChangeShapeType="1"/>
          </p:cNvCxnSpPr>
          <p:nvPr/>
        </p:nvCxnSpPr>
        <p:spPr bwMode="auto">
          <a:xfrm>
            <a:off x="365125" y="5502275"/>
            <a:ext cx="84740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6090"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5653088"/>
            <a:ext cx="25654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33338" y="652463"/>
            <a:ext cx="3881438" cy="2379662"/>
            <a:chOff x="-33338" y="652463"/>
            <a:chExt cx="3881438" cy="2379662"/>
          </a:xfrm>
        </p:grpSpPr>
        <p:sp>
          <p:nvSpPr>
            <p:cNvPr id="19" name="平行四边形 18"/>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r>
                <a:rPr lang="en-US" altLang="zh-CN">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pic>
          <p:nvPicPr>
            <p:cNvPr id="52239" name="Picture 15" descr="C:\Users\admin\Desktop\0c56671f87e49a91daad45529f68699745e01d4112efc-UF8ekT_fw5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7"/>
            <p:cNvSpPr>
              <a:spLocks noChangeArrowheads="1"/>
            </p:cNvSpPr>
            <p:nvPr/>
          </p:nvSpPr>
          <p:spPr bwMode="auto">
            <a:xfrm>
              <a:off x="2332038" y="1604963"/>
              <a:ext cx="1138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虚函数</a:t>
              </a:r>
            </a:p>
          </p:txBody>
        </p:sp>
      </p:grpSp>
      <p:grpSp>
        <p:nvGrpSpPr>
          <p:cNvPr id="3" name="组合 2"/>
          <p:cNvGrpSpPr>
            <a:grpSpLocks/>
          </p:cNvGrpSpPr>
          <p:nvPr/>
        </p:nvGrpSpPr>
        <p:grpSpPr bwMode="auto">
          <a:xfrm>
            <a:off x="365125" y="2720975"/>
            <a:ext cx="8474075" cy="2581275"/>
            <a:chOff x="365125" y="2720975"/>
            <a:chExt cx="8474075" cy="2581275"/>
          </a:xfrm>
        </p:grpSpPr>
        <p:sp>
          <p:nvSpPr>
            <p:cNvPr id="52236" name="矩形 4"/>
            <p:cNvSpPr>
              <a:spLocks noChangeArrowheads="1"/>
            </p:cNvSpPr>
            <p:nvPr/>
          </p:nvSpPr>
          <p:spPr bwMode="auto">
            <a:xfrm>
              <a:off x="609600" y="2747963"/>
              <a:ext cx="809148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latin typeface="黑体" pitchFamily="49" charset="-122"/>
                  <a:ea typeface="黑体" pitchFamily="49" charset="-122"/>
                </a:rPr>
                <a:t>对于普通成员函数，派生类可以重新定义从基类继承下来的虚函数，从而形成该函数在派生类中的专门版本。派生类对基类虚函数重新定义后，仍作为虚函数可在更下层派生类中被重新定义。通常，在派生类中重新定义虚函数时，</a:t>
              </a:r>
              <a:r>
                <a:rPr lang="en-US" altLang="zh-CN" sz="2000">
                  <a:latin typeface="黑体" pitchFamily="49" charset="-122"/>
                  <a:ea typeface="黑体" pitchFamily="49" charset="-122"/>
                </a:rPr>
                <a:t>virtual</a:t>
              </a:r>
              <a:r>
                <a:rPr lang="zh-CN" altLang="zh-CN" sz="2000">
                  <a:latin typeface="黑体" pitchFamily="49" charset="-122"/>
                  <a:ea typeface="黑体" pitchFamily="49" charset="-122"/>
                </a:rPr>
                <a:t>可以不出现，但最好保留，以增强程序的可读性。</a:t>
              </a:r>
            </a:p>
            <a:p>
              <a:pPr eaLnBrk="1" hangingPunct="1"/>
              <a:r>
                <a:rPr lang="zh-CN" altLang="zh-CN" sz="2000">
                  <a:latin typeface="黑体" pitchFamily="49" charset="-122"/>
                  <a:ea typeface="黑体" pitchFamily="49" charset="-122"/>
                </a:rPr>
                <a:t>有了虚函数后，通过基类指针或基类引用调用派生类对象的虚函数时，会</a:t>
              </a:r>
              <a:r>
                <a:rPr lang="zh-CN" altLang="zh-CN" sz="2000">
                  <a:solidFill>
                    <a:srgbClr val="FF0000"/>
                  </a:solidFill>
                  <a:latin typeface="黑体" pitchFamily="49" charset="-122"/>
                  <a:ea typeface="黑体" pitchFamily="49" charset="-122"/>
                </a:rPr>
                <a:t>实际调用指针或引用指向的派生类对象中那个重定义版本</a:t>
              </a:r>
              <a:r>
                <a:rPr lang="zh-CN" altLang="zh-CN" sz="2000">
                  <a:latin typeface="黑体" pitchFamily="49" charset="-122"/>
                  <a:ea typeface="黑体" pitchFamily="49" charset="-122"/>
                </a:rPr>
                <a:t>，即操作派生类的虚函数。</a:t>
              </a:r>
            </a:p>
          </p:txBody>
        </p:sp>
        <p:sp>
          <p:nvSpPr>
            <p:cNvPr id="52237" name="圆角矩形 23"/>
            <p:cNvSpPr>
              <a:spLocks noChangeArrowheads="1"/>
            </p:cNvSpPr>
            <p:nvPr/>
          </p:nvSpPr>
          <p:spPr bwMode="auto">
            <a:xfrm>
              <a:off x="365125" y="2720975"/>
              <a:ext cx="8474075" cy="2574925"/>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088"/>
                                        </p:tgtEl>
                                        <p:attrNameLst>
                                          <p:attrName>style.visibility</p:attrName>
                                        </p:attrNameLst>
                                      </p:cBhvr>
                                      <p:to>
                                        <p:strVal val="visible"/>
                                      </p:to>
                                    </p:set>
                                    <p:animEffect transition="in" filter="fade">
                                      <p:cBhvr>
                                        <p:cTn id="32" dur="1000"/>
                                        <p:tgtEl>
                                          <p:spTgt spid="46088"/>
                                        </p:tgtEl>
                                      </p:cBhvr>
                                    </p:animEffect>
                                    <p:anim calcmode="lin" valueType="num">
                                      <p:cBhvr>
                                        <p:cTn id="33" dur="1000" fill="hold"/>
                                        <p:tgtEl>
                                          <p:spTgt spid="46088"/>
                                        </p:tgtEl>
                                        <p:attrNameLst>
                                          <p:attrName>ppt_x</p:attrName>
                                        </p:attrNameLst>
                                      </p:cBhvr>
                                      <p:tavLst>
                                        <p:tav tm="0">
                                          <p:val>
                                            <p:strVal val="#ppt_x"/>
                                          </p:val>
                                        </p:tav>
                                        <p:tav tm="100000">
                                          <p:val>
                                            <p:strVal val="#ppt_x"/>
                                          </p:val>
                                        </p:tav>
                                      </p:tavLst>
                                    </p:anim>
                                    <p:anim calcmode="lin" valueType="num">
                                      <p:cBhvr>
                                        <p:cTn id="34" dur="1000" fill="hold"/>
                                        <p:tgtEl>
                                          <p:spTgt spid="4608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089"/>
                                        </p:tgtEl>
                                        <p:attrNameLst>
                                          <p:attrName>style.visibility</p:attrName>
                                        </p:attrNameLst>
                                      </p:cBhvr>
                                      <p:to>
                                        <p:strVal val="visible"/>
                                      </p:to>
                                    </p:set>
                                    <p:animEffect transition="in" filter="fade">
                                      <p:cBhvr>
                                        <p:cTn id="37" dur="1000"/>
                                        <p:tgtEl>
                                          <p:spTgt spid="46089"/>
                                        </p:tgtEl>
                                      </p:cBhvr>
                                    </p:animEffect>
                                    <p:anim calcmode="lin" valueType="num">
                                      <p:cBhvr>
                                        <p:cTn id="38" dur="1000" fill="hold"/>
                                        <p:tgtEl>
                                          <p:spTgt spid="46089"/>
                                        </p:tgtEl>
                                        <p:attrNameLst>
                                          <p:attrName>ppt_x</p:attrName>
                                        </p:attrNameLst>
                                      </p:cBhvr>
                                      <p:tavLst>
                                        <p:tav tm="0">
                                          <p:val>
                                            <p:strVal val="#ppt_x"/>
                                          </p:val>
                                        </p:tav>
                                        <p:tav tm="100000">
                                          <p:val>
                                            <p:strVal val="#ppt_x"/>
                                          </p:val>
                                        </p:tav>
                                      </p:tavLst>
                                    </p:anim>
                                    <p:anim calcmode="lin" valueType="num">
                                      <p:cBhvr>
                                        <p:cTn id="39" dur="1000" fill="hold"/>
                                        <p:tgtEl>
                                          <p:spTgt spid="4608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6090"/>
                                        </p:tgtEl>
                                        <p:attrNameLst>
                                          <p:attrName>style.visibility</p:attrName>
                                        </p:attrNameLst>
                                      </p:cBhvr>
                                      <p:to>
                                        <p:strVal val="visible"/>
                                      </p:to>
                                    </p:set>
                                    <p:animEffect transition="in" filter="fade">
                                      <p:cBhvr>
                                        <p:cTn id="42" dur="1000"/>
                                        <p:tgtEl>
                                          <p:spTgt spid="46090"/>
                                        </p:tgtEl>
                                      </p:cBhvr>
                                    </p:animEffect>
                                    <p:anim calcmode="lin" valueType="num">
                                      <p:cBhvr>
                                        <p:cTn id="43" dur="1000" fill="hold"/>
                                        <p:tgtEl>
                                          <p:spTgt spid="46090"/>
                                        </p:tgtEl>
                                        <p:attrNameLst>
                                          <p:attrName>ppt_x</p:attrName>
                                        </p:attrNameLst>
                                      </p:cBhvr>
                                      <p:tavLst>
                                        <p:tav tm="0">
                                          <p:val>
                                            <p:strVal val="#ppt_x"/>
                                          </p:val>
                                        </p:tav>
                                        <p:tav tm="100000">
                                          <p:val>
                                            <p:strVal val="#ppt_x"/>
                                          </p:val>
                                        </p:tav>
                                      </p:tavLst>
                                    </p:anim>
                                    <p:anim calcmode="lin" valueType="num">
                                      <p:cBhvr>
                                        <p:cTn id="44" dur="1000" fill="hold"/>
                                        <p:tgtEl>
                                          <p:spTgt spid="460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6085" grpId="0"/>
      <p:bldP spid="23" grpId="0" animBg="1"/>
      <p:bldP spid="460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
        <p:nvSpPr>
          <p:cNvPr id="6" name="AutoShape 207"/>
          <p:cNvSpPr>
            <a:spLocks noChangeArrowheads="1"/>
          </p:cNvSpPr>
          <p:nvPr/>
        </p:nvSpPr>
        <p:spPr bwMode="auto">
          <a:xfrm>
            <a:off x="254000" y="989013"/>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76" name="TextBox 154"/>
          <p:cNvSpPr txBox="1">
            <a:spLocks noChangeArrowheads="1"/>
          </p:cNvSpPr>
          <p:nvPr/>
        </p:nvSpPr>
        <p:spPr bwMode="auto">
          <a:xfrm>
            <a:off x="3303588"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3.1</a:t>
            </a:r>
            <a:r>
              <a:rPr lang="zh-CN" altLang="en-US" sz="2800" b="1">
                <a:solidFill>
                  <a:srgbClr val="00B0F0"/>
                </a:solidFill>
                <a:latin typeface="微软雅黑" pitchFamily="34" charset="-122"/>
                <a:ea typeface="微软雅黑" pitchFamily="34" charset="-122"/>
              </a:rPr>
              <a:t>  继承</a:t>
            </a:r>
          </a:p>
        </p:txBody>
      </p:sp>
      <p:pic>
        <p:nvPicPr>
          <p:cNvPr id="717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6621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7180" name="组合 1"/>
          <p:cNvGrpSpPr>
            <a:grpSpLocks/>
          </p:cNvGrpSpPr>
          <p:nvPr/>
        </p:nvGrpSpPr>
        <p:grpSpPr bwMode="auto">
          <a:xfrm>
            <a:off x="1065213" y="2651125"/>
            <a:ext cx="6662737" cy="577850"/>
            <a:chOff x="1040635" y="2276476"/>
            <a:chExt cx="6663610" cy="577956"/>
          </a:xfrm>
        </p:grpSpPr>
        <p:grpSp>
          <p:nvGrpSpPr>
            <p:cNvPr id="7212" name="组合 311"/>
            <p:cNvGrpSpPr>
              <a:grpSpLocks/>
            </p:cNvGrpSpPr>
            <p:nvPr/>
          </p:nvGrpSpPr>
          <p:grpSpPr bwMode="auto">
            <a:xfrm>
              <a:off x="1106489" y="2276476"/>
              <a:ext cx="6597756" cy="577956"/>
              <a:chOff x="1029300" y="5045322"/>
              <a:chExt cx="7628925" cy="669008"/>
            </a:xfrm>
          </p:grpSpPr>
          <p:grpSp>
            <p:nvGrpSpPr>
              <p:cNvPr id="7215"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21"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17"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213"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3.1.1</a:t>
              </a:r>
              <a:endParaRPr lang="zh-CN" altLang="en-US" sz="1600"/>
            </a:p>
          </p:txBody>
        </p:sp>
        <p:sp>
          <p:nvSpPr>
            <p:cNvPr id="7214"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继承的概念</a:t>
              </a:r>
            </a:p>
          </p:txBody>
        </p:sp>
      </p:grpSp>
      <p:grpSp>
        <p:nvGrpSpPr>
          <p:cNvPr id="7181" name="logo"/>
          <p:cNvGrpSpPr>
            <a:grpSpLocks/>
          </p:cNvGrpSpPr>
          <p:nvPr/>
        </p:nvGrpSpPr>
        <p:grpSpPr bwMode="auto">
          <a:xfrm>
            <a:off x="5062538" y="119063"/>
            <a:ext cx="3916362" cy="725487"/>
            <a:chOff x="0" y="0"/>
            <a:chExt cx="6166" cy="1142"/>
          </a:xfrm>
        </p:grpSpPr>
        <p:pic>
          <p:nvPicPr>
            <p:cNvPr id="7210"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1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7182" name="组合 2"/>
          <p:cNvGrpSpPr>
            <a:grpSpLocks/>
          </p:cNvGrpSpPr>
          <p:nvPr/>
        </p:nvGrpSpPr>
        <p:grpSpPr bwMode="auto">
          <a:xfrm>
            <a:off x="1065213" y="3656013"/>
            <a:ext cx="6692900" cy="614362"/>
            <a:chOff x="1040636" y="2814639"/>
            <a:chExt cx="6693664" cy="612880"/>
          </a:xfrm>
        </p:grpSpPr>
        <p:grpSp>
          <p:nvGrpSpPr>
            <p:cNvPr id="7197" name="组合 313"/>
            <p:cNvGrpSpPr>
              <a:grpSpLocks/>
            </p:cNvGrpSpPr>
            <p:nvPr/>
          </p:nvGrpSpPr>
          <p:grpSpPr bwMode="auto">
            <a:xfrm>
              <a:off x="1328739" y="2849564"/>
              <a:ext cx="6405561" cy="577955"/>
              <a:chOff x="1252258" y="5045323"/>
              <a:chExt cx="7405967" cy="669007"/>
            </a:xfrm>
          </p:grpSpPr>
          <p:grpSp>
            <p:nvGrpSpPr>
              <p:cNvPr id="7203"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633650" y="5394094"/>
                  <a:ext cx="5894244"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7"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429893" y="4868069"/>
                    <a:ext cx="6228332" cy="72075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674034" y="4983107"/>
                    <a:ext cx="5778599"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198" name="组合 315"/>
            <p:cNvGrpSpPr>
              <a:grpSpLocks/>
            </p:cNvGrpSpPr>
            <p:nvPr/>
          </p:nvGrpSpPr>
          <p:grpSpPr bwMode="auto">
            <a:xfrm>
              <a:off x="1112838" y="2814639"/>
              <a:ext cx="549127" cy="551873"/>
              <a:chOff x="1190461" y="2772022"/>
              <a:chExt cx="635025" cy="637257"/>
            </a:xfrm>
          </p:grpSpPr>
          <p:sp>
            <p:nvSpPr>
              <p:cNvPr id="104"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199" name="TextBox 321"/>
            <p:cNvSpPr txBox="1">
              <a:spLocks noChangeArrowheads="1"/>
            </p:cNvSpPr>
            <p:nvPr/>
          </p:nvSpPr>
          <p:spPr bwMode="auto">
            <a:xfrm>
              <a:off x="3213101" y="2929444"/>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继承权限</a:t>
              </a:r>
            </a:p>
          </p:txBody>
        </p:sp>
        <p:sp>
          <p:nvSpPr>
            <p:cNvPr id="7200"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3.1.2</a:t>
              </a:r>
              <a:endParaRPr lang="zh-CN" altLang="en-US" sz="1600"/>
            </a:p>
          </p:txBody>
        </p:sp>
      </p:grpSp>
      <p:grpSp>
        <p:nvGrpSpPr>
          <p:cNvPr id="7183" name="组合 4"/>
          <p:cNvGrpSpPr>
            <a:grpSpLocks/>
          </p:cNvGrpSpPr>
          <p:nvPr/>
        </p:nvGrpSpPr>
        <p:grpSpPr bwMode="auto">
          <a:xfrm>
            <a:off x="1065213" y="4691063"/>
            <a:ext cx="6692900" cy="612775"/>
            <a:chOff x="1040636" y="3360738"/>
            <a:chExt cx="6693664" cy="614469"/>
          </a:xfrm>
        </p:grpSpPr>
        <p:grpSp>
          <p:nvGrpSpPr>
            <p:cNvPr id="7184" name="组合 314"/>
            <p:cNvGrpSpPr>
              <a:grpSpLocks/>
            </p:cNvGrpSpPr>
            <p:nvPr/>
          </p:nvGrpSpPr>
          <p:grpSpPr bwMode="auto">
            <a:xfrm>
              <a:off x="1328739" y="3397251"/>
              <a:ext cx="6405561" cy="577956"/>
              <a:chOff x="1252258" y="5045323"/>
              <a:chExt cx="7405967" cy="669007"/>
            </a:xfrm>
          </p:grpSpPr>
          <p:grpSp>
            <p:nvGrpSpPr>
              <p:cNvPr id="7190"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633650" y="5392432"/>
                  <a:ext cx="5894244"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94"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429893" y="4868342"/>
                    <a:ext cx="6228332" cy="71977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674034" y="4983979"/>
                    <a:ext cx="5778599" cy="4885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1410" y="5063866"/>
                <a:ext cx="170715" cy="1713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185" name="组合 316"/>
            <p:cNvGrpSpPr>
              <a:grpSpLocks/>
            </p:cNvGrpSpPr>
            <p:nvPr/>
          </p:nvGrpSpPr>
          <p:grpSpPr bwMode="auto">
            <a:xfrm>
              <a:off x="1112838" y="3360738"/>
              <a:ext cx="549127" cy="550499"/>
              <a:chOff x="1190461" y="2772022"/>
              <a:chExt cx="635025" cy="637257"/>
            </a:xfrm>
          </p:grpSpPr>
          <p:sp>
            <p:nvSpPr>
              <p:cNvPr id="107"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1747" y="2790450"/>
                <a:ext cx="170751" cy="171377"/>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186"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类型兼容</a:t>
              </a:r>
            </a:p>
          </p:txBody>
        </p:sp>
        <p:sp>
          <p:nvSpPr>
            <p:cNvPr id="7187"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3.1.3</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bwMode="auto">
          <a:xfrm>
            <a:off x="3417888" y="1219200"/>
            <a:ext cx="2843212" cy="1358900"/>
          </a:xfrm>
          <a:prstGeom prst="parallelogram">
            <a:avLst/>
          </a:prstGeom>
          <a:solidFill>
            <a:schemeClr val="accent4">
              <a:lumMod val="20000"/>
              <a:lumOff val="8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r>
              <a:rPr lang="en-US" altLang="zh-CN">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6" name="矩形 3"/>
          <p:cNvSpPr>
            <a:spLocks noChangeArrowheads="1"/>
          </p:cNvSpPr>
          <p:nvPr/>
        </p:nvSpPr>
        <p:spPr bwMode="auto">
          <a:xfrm>
            <a:off x="3995738" y="1695450"/>
            <a:ext cx="181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b="1" dirty="0">
                <a:solidFill>
                  <a:schemeClr val="accent4">
                    <a:lumMod val="60000"/>
                    <a:lumOff val="40000"/>
                  </a:schemeClr>
                </a:solidFill>
                <a:ea typeface="宋体" panose="02010600030101010101" pitchFamily="2" charset="-122"/>
              </a:rPr>
              <a:t>一般虚函数成员</a:t>
            </a:r>
            <a:endParaRPr lang="zh-CN" altLang="en-US" dirty="0">
              <a:solidFill>
                <a:schemeClr val="accent4">
                  <a:lumMod val="60000"/>
                  <a:lumOff val="40000"/>
                </a:schemeClr>
              </a:solidFill>
              <a:ea typeface="宋体" panose="02010600030101010101" pitchFamily="2" charset="-122"/>
            </a:endParaRPr>
          </a:p>
        </p:txBody>
      </p:sp>
      <p:grpSp>
        <p:nvGrpSpPr>
          <p:cNvPr id="53252" name="Group 2"/>
          <p:cNvGrpSpPr>
            <a:grpSpLocks/>
          </p:cNvGrpSpPr>
          <p:nvPr/>
        </p:nvGrpSpPr>
        <p:grpSpPr bwMode="auto">
          <a:xfrm>
            <a:off x="5062538" y="119063"/>
            <a:ext cx="3916362" cy="725487"/>
            <a:chOff x="0" y="0"/>
            <a:chExt cx="6166" cy="1142"/>
          </a:xfrm>
        </p:grpSpPr>
        <p:pic>
          <p:nvPicPr>
            <p:cNvPr id="5329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9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325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grpSp>
        <p:nvGrpSpPr>
          <p:cNvPr id="5" name="组合 4"/>
          <p:cNvGrpSpPr>
            <a:grpSpLocks/>
          </p:cNvGrpSpPr>
          <p:nvPr/>
        </p:nvGrpSpPr>
        <p:grpSpPr bwMode="auto">
          <a:xfrm>
            <a:off x="-33338" y="652463"/>
            <a:ext cx="3881438" cy="2379662"/>
            <a:chOff x="-33338" y="652463"/>
            <a:chExt cx="3881438" cy="2379662"/>
          </a:xfrm>
        </p:grpSpPr>
        <p:sp>
          <p:nvSpPr>
            <p:cNvPr id="12" name="平行四边形 11"/>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53290" name="Picture 15" descr="C:\Users\admin\Desktop\0c56671f87e49a91daad45529f68699745e01d4112efc-UF8ekT_fw5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27"/>
            <p:cNvSpPr>
              <a:spLocks noChangeArrowheads="1"/>
            </p:cNvSpPr>
            <p:nvPr/>
          </p:nvSpPr>
          <p:spPr bwMode="auto">
            <a:xfrm>
              <a:off x="2332038" y="1604963"/>
              <a:ext cx="1138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虚函数</a:t>
              </a:r>
            </a:p>
          </p:txBody>
        </p:sp>
      </p:grpSp>
      <p:sp>
        <p:nvSpPr>
          <p:cNvPr id="2" name="矩形 1"/>
          <p:cNvSpPr>
            <a:spLocks noChangeArrowheads="1"/>
          </p:cNvSpPr>
          <p:nvPr/>
        </p:nvSpPr>
        <p:spPr bwMode="auto">
          <a:xfrm>
            <a:off x="490538" y="2814638"/>
            <a:ext cx="7116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下面总结一下带有虚函数时，</a:t>
            </a:r>
            <a:r>
              <a:rPr lang="en-US" altLang="zh-CN"/>
              <a:t>C++</a:t>
            </a:r>
            <a:r>
              <a:rPr lang="zh-CN" altLang="zh-CN"/>
              <a:t>编译器的操作步骤：</a:t>
            </a:r>
          </a:p>
        </p:txBody>
      </p:sp>
      <p:grpSp>
        <p:nvGrpSpPr>
          <p:cNvPr id="24" name="组合 345"/>
          <p:cNvGrpSpPr>
            <a:grpSpLocks/>
          </p:cNvGrpSpPr>
          <p:nvPr/>
        </p:nvGrpSpPr>
        <p:grpSpPr bwMode="auto">
          <a:xfrm>
            <a:off x="1346200" y="3562350"/>
            <a:ext cx="6672263" cy="577850"/>
            <a:chOff x="2520972" y="4924669"/>
            <a:chExt cx="6137253" cy="789661"/>
          </a:xfrm>
        </p:grpSpPr>
        <p:sp>
          <p:nvSpPr>
            <p:cNvPr id="29" name="AutoShape 218"/>
            <p:cNvSpPr>
              <a:spLocks noChangeArrowheads="1"/>
            </p:cNvSpPr>
            <p:nvPr/>
          </p:nvSpPr>
          <p:spPr bwMode="auto">
            <a:xfrm>
              <a:off x="2721021" y="5393259"/>
              <a:ext cx="5807245" cy="32107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86" name="组合 351"/>
            <p:cNvGrpSpPr>
              <a:grpSpLocks/>
            </p:cNvGrpSpPr>
            <p:nvPr/>
          </p:nvGrpSpPr>
          <p:grpSpPr bwMode="auto">
            <a:xfrm>
              <a:off x="2520972" y="4924669"/>
              <a:ext cx="6137253" cy="663833"/>
              <a:chOff x="2520972" y="4868189"/>
              <a:chExt cx="6137253" cy="720278"/>
            </a:xfrm>
          </p:grpSpPr>
          <p:sp>
            <p:nvSpPr>
              <p:cNvPr id="31" name="AutoShape 181"/>
              <p:cNvSpPr>
                <a:spLocks noChangeArrowheads="1"/>
              </p:cNvSpPr>
              <p:nvPr/>
            </p:nvSpPr>
            <p:spPr bwMode="auto">
              <a:xfrm>
                <a:off x="2520972" y="4868189"/>
                <a:ext cx="6137253" cy="720281"/>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2" name="AutoShape 202"/>
              <p:cNvSpPr>
                <a:spLocks noChangeArrowheads="1"/>
              </p:cNvSpPr>
              <p:nvPr/>
            </p:nvSpPr>
            <p:spPr bwMode="auto">
              <a:xfrm>
                <a:off x="2763366" y="4983529"/>
                <a:ext cx="5688969" cy="4896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5" name="Line 188"/>
          <p:cNvSpPr>
            <a:spLocks noChangeShapeType="1"/>
          </p:cNvSpPr>
          <p:nvPr/>
        </p:nvSpPr>
        <p:spPr bwMode="auto">
          <a:xfrm flipH="1">
            <a:off x="1111250" y="3808413"/>
            <a:ext cx="647700"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6" name="组合 347"/>
          <p:cNvGrpSpPr>
            <a:grpSpLocks/>
          </p:cNvGrpSpPr>
          <p:nvPr/>
        </p:nvGrpSpPr>
        <p:grpSpPr bwMode="auto">
          <a:xfrm>
            <a:off x="665163" y="3562350"/>
            <a:ext cx="549275" cy="550863"/>
            <a:chOff x="1098627" y="4776118"/>
            <a:chExt cx="903287" cy="906462"/>
          </a:xfrm>
        </p:grpSpPr>
        <p:sp>
          <p:nvSpPr>
            <p:cNvPr id="27" name="Oval 148"/>
            <p:cNvSpPr>
              <a:spLocks noChangeArrowheads="1"/>
            </p:cNvSpPr>
            <p:nvPr/>
          </p:nvSpPr>
          <p:spPr bwMode="auto">
            <a:xfrm>
              <a:off x="1098627" y="4776118"/>
              <a:ext cx="903287" cy="906462"/>
            </a:xfrm>
            <a:prstGeom prst="ellipse">
              <a:avLst/>
            </a:prstGeom>
            <a:solidFill>
              <a:schemeClr val="accent4">
                <a:lumMod val="20000"/>
                <a:lumOff val="80000"/>
              </a:schemeClr>
            </a:solidFill>
            <a:ln w="19050" algn="ctr">
              <a:solidFill>
                <a:schemeClr val="accent4">
                  <a:lumMod val="40000"/>
                  <a:lumOff val="60000"/>
                </a:schemeClr>
              </a:solidFill>
              <a:round/>
              <a:headEnd/>
              <a:tailEnd/>
            </a:ln>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8" name="Oval 151"/>
            <p:cNvSpPr>
              <a:spLocks noChangeArrowheads="1"/>
            </p:cNvSpPr>
            <p:nvPr/>
          </p:nvSpPr>
          <p:spPr bwMode="auto">
            <a:xfrm>
              <a:off x="1414516" y="4802241"/>
              <a:ext cx="242792" cy="24294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2" name="TextBox 317"/>
          <p:cNvSpPr txBox="1">
            <a:spLocks noChangeArrowheads="1"/>
          </p:cNvSpPr>
          <p:nvPr/>
        </p:nvSpPr>
        <p:spPr bwMode="auto">
          <a:xfrm>
            <a:off x="587375" y="3654425"/>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1</a:t>
            </a:r>
            <a:endParaRPr lang="zh-CN" altLang="en-US" sz="1600"/>
          </a:p>
        </p:txBody>
      </p:sp>
      <p:sp>
        <p:nvSpPr>
          <p:cNvPr id="3" name="矩形 2"/>
          <p:cNvSpPr>
            <a:spLocks noChangeArrowheads="1"/>
          </p:cNvSpPr>
          <p:nvPr/>
        </p:nvSpPr>
        <p:spPr bwMode="auto">
          <a:xfrm>
            <a:off x="1901825" y="3611563"/>
            <a:ext cx="543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为各个类建立虚函数表，若无虚函数则不操作。</a:t>
            </a:r>
          </a:p>
        </p:txBody>
      </p:sp>
      <p:grpSp>
        <p:nvGrpSpPr>
          <p:cNvPr id="33" name="组合 345"/>
          <p:cNvGrpSpPr>
            <a:grpSpLocks/>
          </p:cNvGrpSpPr>
          <p:nvPr/>
        </p:nvGrpSpPr>
        <p:grpSpPr bwMode="auto">
          <a:xfrm>
            <a:off x="1346200" y="4343400"/>
            <a:ext cx="6672263" cy="577850"/>
            <a:chOff x="2520972" y="4924669"/>
            <a:chExt cx="6137253" cy="789661"/>
          </a:xfrm>
        </p:grpSpPr>
        <p:sp>
          <p:nvSpPr>
            <p:cNvPr id="34" name="AutoShape 218"/>
            <p:cNvSpPr>
              <a:spLocks noChangeArrowheads="1"/>
            </p:cNvSpPr>
            <p:nvPr/>
          </p:nvSpPr>
          <p:spPr bwMode="auto">
            <a:xfrm>
              <a:off x="2721021" y="5393259"/>
              <a:ext cx="5807245" cy="32107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80" name="组合 351"/>
            <p:cNvGrpSpPr>
              <a:grpSpLocks/>
            </p:cNvGrpSpPr>
            <p:nvPr/>
          </p:nvGrpSpPr>
          <p:grpSpPr bwMode="auto">
            <a:xfrm>
              <a:off x="2520972" y="4924669"/>
              <a:ext cx="6137253" cy="663833"/>
              <a:chOff x="2520972" y="4868189"/>
              <a:chExt cx="6137253" cy="720278"/>
            </a:xfrm>
          </p:grpSpPr>
          <p:sp>
            <p:nvSpPr>
              <p:cNvPr id="37" name="AutoShape 181"/>
              <p:cNvSpPr>
                <a:spLocks noChangeArrowheads="1"/>
              </p:cNvSpPr>
              <p:nvPr/>
            </p:nvSpPr>
            <p:spPr bwMode="auto">
              <a:xfrm>
                <a:off x="2520972" y="4868189"/>
                <a:ext cx="6137253" cy="720281"/>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8" name="AutoShape 202"/>
              <p:cNvSpPr>
                <a:spLocks noChangeArrowheads="1"/>
              </p:cNvSpPr>
              <p:nvPr/>
            </p:nvSpPr>
            <p:spPr bwMode="auto">
              <a:xfrm>
                <a:off x="2763366" y="4983529"/>
                <a:ext cx="5688969" cy="4896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9" name="Line 188"/>
          <p:cNvSpPr>
            <a:spLocks noChangeShapeType="1"/>
          </p:cNvSpPr>
          <p:nvPr/>
        </p:nvSpPr>
        <p:spPr bwMode="auto">
          <a:xfrm flipH="1">
            <a:off x="1111250" y="4589463"/>
            <a:ext cx="647700"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0" name="组合 347"/>
          <p:cNvGrpSpPr>
            <a:grpSpLocks/>
          </p:cNvGrpSpPr>
          <p:nvPr/>
        </p:nvGrpSpPr>
        <p:grpSpPr bwMode="auto">
          <a:xfrm>
            <a:off x="665163" y="4343400"/>
            <a:ext cx="549275" cy="550863"/>
            <a:chOff x="1098627" y="4776118"/>
            <a:chExt cx="903287" cy="906462"/>
          </a:xfrm>
        </p:grpSpPr>
        <p:sp>
          <p:nvSpPr>
            <p:cNvPr id="41" name="Oval 148"/>
            <p:cNvSpPr>
              <a:spLocks noChangeArrowheads="1"/>
            </p:cNvSpPr>
            <p:nvPr/>
          </p:nvSpPr>
          <p:spPr bwMode="auto">
            <a:xfrm>
              <a:off x="1098627" y="4776118"/>
              <a:ext cx="903287" cy="906462"/>
            </a:xfrm>
            <a:prstGeom prst="ellipse">
              <a:avLst/>
            </a:prstGeom>
            <a:solidFill>
              <a:schemeClr val="accent4">
                <a:lumMod val="20000"/>
                <a:lumOff val="80000"/>
              </a:schemeClr>
            </a:solidFill>
            <a:ln w="19050" algn="ctr">
              <a:solidFill>
                <a:schemeClr val="accent4">
                  <a:lumMod val="40000"/>
                  <a:lumOff val="60000"/>
                </a:schemeClr>
              </a:solidFill>
              <a:round/>
              <a:headEnd/>
              <a:tailEnd/>
            </a:ln>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2" name="Oval 151"/>
            <p:cNvSpPr>
              <a:spLocks noChangeArrowheads="1"/>
            </p:cNvSpPr>
            <p:nvPr/>
          </p:nvSpPr>
          <p:spPr bwMode="auto">
            <a:xfrm>
              <a:off x="1414516" y="4802241"/>
              <a:ext cx="242792" cy="24294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43" name="TextBox 317"/>
          <p:cNvSpPr txBox="1">
            <a:spLocks noChangeArrowheads="1"/>
          </p:cNvSpPr>
          <p:nvPr/>
        </p:nvSpPr>
        <p:spPr bwMode="auto">
          <a:xfrm>
            <a:off x="587375" y="4435475"/>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2</a:t>
            </a:r>
            <a:endParaRPr lang="zh-CN" altLang="en-US" sz="1600"/>
          </a:p>
        </p:txBody>
      </p:sp>
      <p:grpSp>
        <p:nvGrpSpPr>
          <p:cNvPr id="45" name="组合 345"/>
          <p:cNvGrpSpPr>
            <a:grpSpLocks/>
          </p:cNvGrpSpPr>
          <p:nvPr/>
        </p:nvGrpSpPr>
        <p:grpSpPr bwMode="auto">
          <a:xfrm>
            <a:off x="1346200" y="5135563"/>
            <a:ext cx="6672263" cy="577850"/>
            <a:chOff x="2520972" y="4924669"/>
            <a:chExt cx="6137253" cy="789661"/>
          </a:xfrm>
        </p:grpSpPr>
        <p:sp>
          <p:nvSpPr>
            <p:cNvPr id="46" name="AutoShape 218"/>
            <p:cNvSpPr>
              <a:spLocks noChangeArrowheads="1"/>
            </p:cNvSpPr>
            <p:nvPr/>
          </p:nvSpPr>
          <p:spPr bwMode="auto">
            <a:xfrm>
              <a:off x="2721021" y="5393259"/>
              <a:ext cx="5807245" cy="32107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74" name="组合 351"/>
            <p:cNvGrpSpPr>
              <a:grpSpLocks/>
            </p:cNvGrpSpPr>
            <p:nvPr/>
          </p:nvGrpSpPr>
          <p:grpSpPr bwMode="auto">
            <a:xfrm>
              <a:off x="2520972" y="4924669"/>
              <a:ext cx="6137253" cy="663833"/>
              <a:chOff x="2520972" y="4868189"/>
              <a:chExt cx="6137253" cy="720278"/>
            </a:xfrm>
          </p:grpSpPr>
          <p:sp>
            <p:nvSpPr>
              <p:cNvPr id="48" name="AutoShape 181"/>
              <p:cNvSpPr>
                <a:spLocks noChangeArrowheads="1"/>
              </p:cNvSpPr>
              <p:nvPr/>
            </p:nvSpPr>
            <p:spPr bwMode="auto">
              <a:xfrm>
                <a:off x="2520972" y="4868189"/>
                <a:ext cx="6137253" cy="720281"/>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9" name="AutoShape 202"/>
              <p:cNvSpPr>
                <a:spLocks noChangeArrowheads="1"/>
              </p:cNvSpPr>
              <p:nvPr/>
            </p:nvSpPr>
            <p:spPr bwMode="auto">
              <a:xfrm>
                <a:off x="2763366" y="4983527"/>
                <a:ext cx="5688969" cy="4896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111250" y="5381625"/>
            <a:ext cx="647700"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347"/>
          <p:cNvGrpSpPr>
            <a:grpSpLocks/>
          </p:cNvGrpSpPr>
          <p:nvPr/>
        </p:nvGrpSpPr>
        <p:grpSpPr bwMode="auto">
          <a:xfrm>
            <a:off x="665163" y="5135563"/>
            <a:ext cx="549275" cy="550862"/>
            <a:chOff x="1098627" y="4776118"/>
            <a:chExt cx="903287" cy="906462"/>
          </a:xfrm>
        </p:grpSpPr>
        <p:sp>
          <p:nvSpPr>
            <p:cNvPr id="52" name="Oval 148"/>
            <p:cNvSpPr>
              <a:spLocks noChangeArrowheads="1"/>
            </p:cNvSpPr>
            <p:nvPr/>
          </p:nvSpPr>
          <p:spPr bwMode="auto">
            <a:xfrm>
              <a:off x="1098627" y="4776118"/>
              <a:ext cx="903287" cy="906462"/>
            </a:xfrm>
            <a:prstGeom prst="ellipse">
              <a:avLst/>
            </a:prstGeom>
            <a:solidFill>
              <a:schemeClr val="accent4">
                <a:lumMod val="20000"/>
                <a:lumOff val="80000"/>
              </a:schemeClr>
            </a:solidFill>
            <a:ln w="19050" algn="ctr">
              <a:solidFill>
                <a:schemeClr val="accent4">
                  <a:lumMod val="40000"/>
                  <a:lumOff val="60000"/>
                </a:schemeClr>
              </a:solidFill>
              <a:round/>
              <a:headEnd/>
              <a:tailEnd/>
            </a:ln>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3" name="Oval 151"/>
            <p:cNvSpPr>
              <a:spLocks noChangeArrowheads="1"/>
            </p:cNvSpPr>
            <p:nvPr/>
          </p:nvSpPr>
          <p:spPr bwMode="auto">
            <a:xfrm>
              <a:off x="1414516" y="4802241"/>
              <a:ext cx="242792" cy="2429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4" name="TextBox 317"/>
          <p:cNvSpPr txBox="1">
            <a:spLocks noChangeArrowheads="1"/>
          </p:cNvSpPr>
          <p:nvPr/>
        </p:nvSpPr>
        <p:spPr bwMode="auto">
          <a:xfrm>
            <a:off x="587375" y="5227638"/>
            <a:ext cx="684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a:t>
            </a:r>
            <a:endParaRPr lang="zh-CN" altLang="en-US" sz="1600"/>
          </a:p>
        </p:txBody>
      </p:sp>
      <p:sp>
        <p:nvSpPr>
          <p:cNvPr id="47110" name="矩形 2"/>
          <p:cNvSpPr>
            <a:spLocks noChangeArrowheads="1"/>
          </p:cNvSpPr>
          <p:nvPr/>
        </p:nvSpPr>
        <p:spPr bwMode="auto">
          <a:xfrm>
            <a:off x="1917700" y="4421188"/>
            <a:ext cx="6278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暂不连接虚函数，只是将各个虚函数地址放入虚函数表。</a:t>
            </a:r>
          </a:p>
        </p:txBody>
      </p:sp>
      <p:sp>
        <p:nvSpPr>
          <p:cNvPr id="4" name="矩形 3"/>
          <p:cNvSpPr>
            <a:spLocks noChangeArrowheads="1"/>
          </p:cNvSpPr>
          <p:nvPr/>
        </p:nvSpPr>
        <p:spPr bwMode="auto">
          <a:xfrm>
            <a:off x="1963738" y="5211763"/>
            <a:ext cx="203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连接各静态函数。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7"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1000"/>
                                        <p:tgtEl>
                                          <p:spTgt spid="39"/>
                                        </p:tgtEl>
                                      </p:cBhvr>
                                    </p:animEffect>
                                    <p:anim calcmode="lin" valueType="num">
                                      <p:cBhvr>
                                        <p:cTn id="59" dur="1000" fill="hold"/>
                                        <p:tgtEl>
                                          <p:spTgt spid="39"/>
                                        </p:tgtEl>
                                        <p:attrNameLst>
                                          <p:attrName>ppt_x</p:attrName>
                                        </p:attrNameLst>
                                      </p:cBhvr>
                                      <p:tavLst>
                                        <p:tav tm="0">
                                          <p:val>
                                            <p:strVal val="#ppt_x"/>
                                          </p:val>
                                        </p:tav>
                                        <p:tav tm="100000">
                                          <p:val>
                                            <p:strVal val="#ppt_x"/>
                                          </p:val>
                                        </p:tav>
                                      </p:tavLst>
                                    </p:anim>
                                    <p:anim calcmode="lin" valueType="num">
                                      <p:cBhvr>
                                        <p:cTn id="60" dur="1000" fill="hold"/>
                                        <p:tgtEl>
                                          <p:spTgt spid="39"/>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1000"/>
                                        <p:tgtEl>
                                          <p:spTgt spid="40"/>
                                        </p:tgtEl>
                                      </p:cBhvr>
                                    </p:animEffect>
                                    <p:anim calcmode="lin" valueType="num">
                                      <p:cBhvr>
                                        <p:cTn id="64" dur="1000" fill="hold"/>
                                        <p:tgtEl>
                                          <p:spTgt spid="40"/>
                                        </p:tgtEl>
                                        <p:attrNameLst>
                                          <p:attrName>ppt_x</p:attrName>
                                        </p:attrNameLst>
                                      </p:cBhvr>
                                      <p:tavLst>
                                        <p:tav tm="0">
                                          <p:val>
                                            <p:strVal val="#ppt_x"/>
                                          </p:val>
                                        </p:tav>
                                        <p:tav tm="100000">
                                          <p:val>
                                            <p:strVal val="#ppt_x"/>
                                          </p:val>
                                        </p:tav>
                                      </p:tavLst>
                                    </p:anim>
                                    <p:anim calcmode="lin" valueType="num">
                                      <p:cBhvr>
                                        <p:cTn id="65" dur="1000" fill="hold"/>
                                        <p:tgtEl>
                                          <p:spTgt spid="40"/>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anim calcmode="lin" valueType="num">
                                      <p:cBhvr>
                                        <p:cTn id="69" dur="1000" fill="hold"/>
                                        <p:tgtEl>
                                          <p:spTgt spid="43"/>
                                        </p:tgtEl>
                                        <p:attrNameLst>
                                          <p:attrName>ppt_x</p:attrName>
                                        </p:attrNameLst>
                                      </p:cBhvr>
                                      <p:tavLst>
                                        <p:tav tm="0">
                                          <p:val>
                                            <p:strVal val="#ppt_x"/>
                                          </p:val>
                                        </p:tav>
                                        <p:tav tm="100000">
                                          <p:val>
                                            <p:strVal val="#ppt_x"/>
                                          </p:val>
                                        </p:tav>
                                      </p:tavLst>
                                    </p:anim>
                                    <p:anim calcmode="lin" valueType="num">
                                      <p:cBhvr>
                                        <p:cTn id="70" dur="1000" fill="hold"/>
                                        <p:tgtEl>
                                          <p:spTgt spid="43"/>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47110"/>
                                        </p:tgtEl>
                                        <p:attrNameLst>
                                          <p:attrName>style.visibility</p:attrName>
                                        </p:attrNameLst>
                                      </p:cBhvr>
                                      <p:to>
                                        <p:strVal val="visible"/>
                                      </p:to>
                                    </p:set>
                                    <p:animEffect transition="in" filter="fade">
                                      <p:cBhvr>
                                        <p:cTn id="73" dur="1000"/>
                                        <p:tgtEl>
                                          <p:spTgt spid="47110"/>
                                        </p:tgtEl>
                                      </p:cBhvr>
                                    </p:animEffect>
                                    <p:anim calcmode="lin" valueType="num">
                                      <p:cBhvr>
                                        <p:cTn id="74" dur="1000" fill="hold"/>
                                        <p:tgtEl>
                                          <p:spTgt spid="47110"/>
                                        </p:tgtEl>
                                        <p:attrNameLst>
                                          <p:attrName>ppt_x</p:attrName>
                                        </p:attrNameLst>
                                      </p:cBhvr>
                                      <p:tavLst>
                                        <p:tav tm="0">
                                          <p:val>
                                            <p:strVal val="#ppt_x"/>
                                          </p:val>
                                        </p:tav>
                                        <p:tav tm="100000">
                                          <p:val>
                                            <p:strVal val="#ppt_x"/>
                                          </p:val>
                                        </p:tav>
                                      </p:tavLst>
                                    </p:anim>
                                    <p:anim calcmode="lin" valueType="num">
                                      <p:cBhvr>
                                        <p:cTn id="75" dur="1000" fill="hold"/>
                                        <p:tgtEl>
                                          <p:spTgt spid="47110"/>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2" presetClass="entr" presetSubtype="0"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1000"/>
                                        <p:tgtEl>
                                          <p:spTgt spid="45"/>
                                        </p:tgtEl>
                                      </p:cBhvr>
                                    </p:animEffect>
                                    <p:anim calcmode="lin" valueType="num">
                                      <p:cBhvr>
                                        <p:cTn id="81" dur="1000" fill="hold"/>
                                        <p:tgtEl>
                                          <p:spTgt spid="45"/>
                                        </p:tgtEl>
                                        <p:attrNameLst>
                                          <p:attrName>ppt_x</p:attrName>
                                        </p:attrNameLst>
                                      </p:cBhvr>
                                      <p:tavLst>
                                        <p:tav tm="0">
                                          <p:val>
                                            <p:strVal val="#ppt_x"/>
                                          </p:val>
                                        </p:tav>
                                        <p:tav tm="100000">
                                          <p:val>
                                            <p:strVal val="#ppt_x"/>
                                          </p:val>
                                        </p:tav>
                                      </p:tavLst>
                                    </p:anim>
                                    <p:anim calcmode="lin" valueType="num">
                                      <p:cBhvr>
                                        <p:cTn id="82" dur="1000" fill="hold"/>
                                        <p:tgtEl>
                                          <p:spTgt spid="45"/>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1000"/>
                                        <p:tgtEl>
                                          <p:spTgt spid="50"/>
                                        </p:tgtEl>
                                      </p:cBhvr>
                                    </p:animEffect>
                                    <p:anim calcmode="lin" valueType="num">
                                      <p:cBhvr>
                                        <p:cTn id="86" dur="1000" fill="hold"/>
                                        <p:tgtEl>
                                          <p:spTgt spid="50"/>
                                        </p:tgtEl>
                                        <p:attrNameLst>
                                          <p:attrName>ppt_x</p:attrName>
                                        </p:attrNameLst>
                                      </p:cBhvr>
                                      <p:tavLst>
                                        <p:tav tm="0">
                                          <p:val>
                                            <p:strVal val="#ppt_x"/>
                                          </p:val>
                                        </p:tav>
                                        <p:tav tm="100000">
                                          <p:val>
                                            <p:strVal val="#ppt_x"/>
                                          </p:val>
                                        </p:tav>
                                      </p:tavLst>
                                    </p:anim>
                                    <p:anim calcmode="lin" valueType="num">
                                      <p:cBhvr>
                                        <p:cTn id="87" dur="1000" fill="hold"/>
                                        <p:tgtEl>
                                          <p:spTgt spid="50"/>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1000"/>
                                        <p:tgtEl>
                                          <p:spTgt spid="51"/>
                                        </p:tgtEl>
                                      </p:cBhvr>
                                    </p:animEffect>
                                    <p:anim calcmode="lin" valueType="num">
                                      <p:cBhvr>
                                        <p:cTn id="91" dur="1000" fill="hold"/>
                                        <p:tgtEl>
                                          <p:spTgt spid="51"/>
                                        </p:tgtEl>
                                        <p:attrNameLst>
                                          <p:attrName>ppt_x</p:attrName>
                                        </p:attrNameLst>
                                      </p:cBhvr>
                                      <p:tavLst>
                                        <p:tav tm="0">
                                          <p:val>
                                            <p:strVal val="#ppt_x"/>
                                          </p:val>
                                        </p:tav>
                                        <p:tav tm="100000">
                                          <p:val>
                                            <p:strVal val="#ppt_x"/>
                                          </p:val>
                                        </p:tav>
                                      </p:tavLst>
                                    </p:anim>
                                    <p:anim calcmode="lin" valueType="num">
                                      <p:cBhvr>
                                        <p:cTn id="92" dur="1000" fill="hold"/>
                                        <p:tgtEl>
                                          <p:spTgt spid="5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1000"/>
                                        <p:tgtEl>
                                          <p:spTgt spid="54"/>
                                        </p:tgtEl>
                                      </p:cBhvr>
                                    </p:animEffect>
                                    <p:anim calcmode="lin" valueType="num">
                                      <p:cBhvr>
                                        <p:cTn id="96" dur="1000" fill="hold"/>
                                        <p:tgtEl>
                                          <p:spTgt spid="54"/>
                                        </p:tgtEl>
                                        <p:attrNameLst>
                                          <p:attrName>ppt_x</p:attrName>
                                        </p:attrNameLst>
                                      </p:cBhvr>
                                      <p:tavLst>
                                        <p:tav tm="0">
                                          <p:val>
                                            <p:strVal val="#ppt_x"/>
                                          </p:val>
                                        </p:tav>
                                        <p:tav tm="100000">
                                          <p:val>
                                            <p:strVal val="#ppt_x"/>
                                          </p:val>
                                        </p:tav>
                                      </p:tavLst>
                                    </p:anim>
                                    <p:anim calcmode="lin" valueType="num">
                                      <p:cBhvr>
                                        <p:cTn id="97" dur="1000" fill="hold"/>
                                        <p:tgtEl>
                                          <p:spTgt spid="54"/>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fade">
                                      <p:cBhvr>
                                        <p:cTn id="100" dur="1000"/>
                                        <p:tgtEl>
                                          <p:spTgt spid="4"/>
                                        </p:tgtEl>
                                      </p:cBhvr>
                                    </p:animEffect>
                                    <p:anim calcmode="lin" valueType="num">
                                      <p:cBhvr>
                                        <p:cTn id="101" dur="1000" fill="hold"/>
                                        <p:tgtEl>
                                          <p:spTgt spid="4"/>
                                        </p:tgtEl>
                                        <p:attrNameLst>
                                          <p:attrName>ppt_x</p:attrName>
                                        </p:attrNameLst>
                                      </p:cBhvr>
                                      <p:tavLst>
                                        <p:tav tm="0">
                                          <p:val>
                                            <p:strVal val="#ppt_x"/>
                                          </p:val>
                                        </p:tav>
                                        <p:tav tm="100000">
                                          <p:val>
                                            <p:strVal val="#ppt_x"/>
                                          </p:val>
                                        </p:tav>
                                      </p:tavLst>
                                    </p:anim>
                                    <p:anim calcmode="lin" valueType="num">
                                      <p:cBhvr>
                                        <p:cTn id="10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 grpId="0"/>
      <p:bldP spid="22" grpId="0"/>
      <p:bldP spid="3" grpId="0"/>
      <p:bldP spid="43" grpId="0"/>
      <p:bldP spid="54" grpId="0"/>
      <p:bldP spid="47110"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流程图: 可选过程 26"/>
          <p:cNvSpPr>
            <a:spLocks noChangeArrowheads="1"/>
          </p:cNvSpPr>
          <p:nvPr/>
        </p:nvSpPr>
        <p:spPr bwMode="auto">
          <a:xfrm>
            <a:off x="752475" y="5373688"/>
            <a:ext cx="8123238" cy="687387"/>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6" name="流程图: 可选过程 5"/>
          <p:cNvSpPr>
            <a:spLocks noChangeArrowheads="1"/>
          </p:cNvSpPr>
          <p:nvPr/>
        </p:nvSpPr>
        <p:spPr bwMode="auto">
          <a:xfrm>
            <a:off x="752475" y="4468813"/>
            <a:ext cx="8123238" cy="687387"/>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9" name="平行四边形 18"/>
          <p:cNvSpPr/>
          <p:nvPr/>
        </p:nvSpPr>
        <p:spPr bwMode="auto">
          <a:xfrm>
            <a:off x="3417888" y="1219200"/>
            <a:ext cx="2843212" cy="1358900"/>
          </a:xfrm>
          <a:prstGeom prst="parallelogram">
            <a:avLst/>
          </a:prstGeom>
          <a:solidFill>
            <a:schemeClr val="accent4">
              <a:lumMod val="20000"/>
              <a:lumOff val="8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r>
              <a:rPr lang="en-US" altLang="zh-CN">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0" name="矩形 3"/>
          <p:cNvSpPr>
            <a:spLocks noChangeArrowheads="1"/>
          </p:cNvSpPr>
          <p:nvPr/>
        </p:nvSpPr>
        <p:spPr bwMode="auto">
          <a:xfrm>
            <a:off x="4198938" y="1695450"/>
            <a:ext cx="13477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b="1" dirty="0">
                <a:solidFill>
                  <a:schemeClr val="accent4">
                    <a:lumMod val="60000"/>
                    <a:lumOff val="40000"/>
                  </a:schemeClr>
                </a:solidFill>
                <a:ea typeface="宋体" panose="02010600030101010101" pitchFamily="2" charset="-122"/>
              </a:rPr>
              <a:t>虚析构函数</a:t>
            </a:r>
            <a:endParaRPr lang="zh-CN" altLang="en-US" b="1" dirty="0">
              <a:solidFill>
                <a:schemeClr val="accent4">
                  <a:lumMod val="60000"/>
                  <a:lumOff val="40000"/>
                </a:schemeClr>
              </a:solidFill>
              <a:ea typeface="宋体" panose="02010600030101010101" pitchFamily="2" charset="-122"/>
            </a:endParaRPr>
          </a:p>
          <a:p>
            <a:pPr eaLnBrk="1" hangingPunct="1">
              <a:defRPr/>
            </a:pPr>
            <a:endParaRPr lang="zh-CN" altLang="en-US" dirty="0">
              <a:solidFill>
                <a:schemeClr val="accent4">
                  <a:lumMod val="60000"/>
                  <a:lumOff val="40000"/>
                </a:schemeClr>
              </a:solidFill>
              <a:ea typeface="宋体" panose="02010600030101010101" pitchFamily="2" charset="-122"/>
            </a:endParaRPr>
          </a:p>
        </p:txBody>
      </p:sp>
      <p:grpSp>
        <p:nvGrpSpPr>
          <p:cNvPr id="54278" name="Group 2"/>
          <p:cNvGrpSpPr>
            <a:grpSpLocks/>
          </p:cNvGrpSpPr>
          <p:nvPr/>
        </p:nvGrpSpPr>
        <p:grpSpPr bwMode="auto">
          <a:xfrm>
            <a:off x="5062538" y="119063"/>
            <a:ext cx="3916362" cy="725487"/>
            <a:chOff x="0" y="0"/>
            <a:chExt cx="6166" cy="1142"/>
          </a:xfrm>
        </p:grpSpPr>
        <p:pic>
          <p:nvPicPr>
            <p:cNvPr id="5429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9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427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8" name="矩形 4"/>
          <p:cNvSpPr>
            <a:spLocks noChangeArrowheads="1"/>
          </p:cNvSpPr>
          <p:nvPr/>
        </p:nvSpPr>
        <p:spPr bwMode="auto">
          <a:xfrm>
            <a:off x="382588" y="3346450"/>
            <a:ext cx="838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虚析构函数是为了解决基类的指针指向派生类对象，并用基类的指针销毁派生类对象的应用产生的。通常，使用基类指针指向一个</a:t>
            </a:r>
            <a:r>
              <a:rPr lang="en-US" altLang="zh-CN"/>
              <a:t>new</a:t>
            </a:r>
            <a:r>
              <a:rPr lang="zh-CN" altLang="zh-CN"/>
              <a:t>生成的派生对象，通过</a:t>
            </a:r>
            <a:r>
              <a:rPr lang="en-US" altLang="zh-CN"/>
              <a:t>delete</a:t>
            </a:r>
            <a:r>
              <a:rPr lang="zh-CN" altLang="zh-CN"/>
              <a:t>销毁基类指针指向的派生类对象时，有以下两种情况：</a:t>
            </a:r>
          </a:p>
        </p:txBody>
      </p:sp>
      <p:grpSp>
        <p:nvGrpSpPr>
          <p:cNvPr id="9" name="组合 8"/>
          <p:cNvGrpSpPr>
            <a:grpSpLocks/>
          </p:cNvGrpSpPr>
          <p:nvPr/>
        </p:nvGrpSpPr>
        <p:grpSpPr bwMode="auto">
          <a:xfrm>
            <a:off x="-33338" y="652463"/>
            <a:ext cx="3881438" cy="2379662"/>
            <a:chOff x="-33338" y="652463"/>
            <a:chExt cx="3881438" cy="2379662"/>
          </a:xfrm>
        </p:grpSpPr>
        <p:sp>
          <p:nvSpPr>
            <p:cNvPr id="16" name="平行四边形 15"/>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54290" name="Picture 15" descr="C:\Users\admin\Desktop\0c56671f87e49a91daad45529f68699745e01d4112efc-UF8ekT_fw5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27"/>
            <p:cNvSpPr>
              <a:spLocks noChangeArrowheads="1"/>
            </p:cNvSpPr>
            <p:nvPr/>
          </p:nvSpPr>
          <p:spPr bwMode="auto">
            <a:xfrm>
              <a:off x="2332038" y="1604963"/>
              <a:ext cx="1138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虚函数</a:t>
              </a:r>
            </a:p>
          </p:txBody>
        </p:sp>
      </p:grpSp>
      <p:sp>
        <p:nvSpPr>
          <p:cNvPr id="2" name="矩形 1"/>
          <p:cNvSpPr>
            <a:spLocks noChangeArrowheads="1"/>
          </p:cNvSpPr>
          <p:nvPr/>
        </p:nvSpPr>
        <p:spPr bwMode="auto">
          <a:xfrm>
            <a:off x="1123950" y="4481513"/>
            <a:ext cx="7639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solidFill>
                  <a:srgbClr val="FF0000"/>
                </a:solidFill>
              </a:rPr>
              <a:t>如果基类析构函数不是虚析构函数，则只会调用基类的析构函数</a:t>
            </a:r>
            <a:r>
              <a:rPr lang="zh-CN" altLang="zh-CN"/>
              <a:t>，派生类的析构函数不被调用，此时派生类中申请的资源不被回收。</a:t>
            </a:r>
          </a:p>
        </p:txBody>
      </p:sp>
      <p:sp>
        <p:nvSpPr>
          <p:cNvPr id="3" name="矩形 2"/>
          <p:cNvSpPr>
            <a:spLocks noChangeArrowheads="1"/>
          </p:cNvSpPr>
          <p:nvPr/>
        </p:nvSpPr>
        <p:spPr bwMode="auto">
          <a:xfrm>
            <a:off x="1173163" y="5359400"/>
            <a:ext cx="7702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如果基类析构函数为虚析构函数，则释放基类指针指向的对象时会调用基类及派生类析构函数，派生类对象中的所有资源被回收。</a:t>
            </a:r>
          </a:p>
        </p:txBody>
      </p:sp>
      <p:sp>
        <p:nvSpPr>
          <p:cNvPr id="4" name="椭圆 3"/>
          <p:cNvSpPr/>
          <p:nvPr/>
        </p:nvSpPr>
        <p:spPr bwMode="auto">
          <a:xfrm>
            <a:off x="382588" y="4429125"/>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5" name="矩形 4"/>
          <p:cNvSpPr>
            <a:spLocks noChangeArrowheads="1"/>
          </p:cNvSpPr>
          <p:nvPr/>
        </p:nvSpPr>
        <p:spPr bwMode="auto">
          <a:xfrm>
            <a:off x="547688" y="4541838"/>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1</a:t>
            </a:r>
            <a:endParaRPr lang="zh-CN" altLang="en-US" sz="2800"/>
          </a:p>
        </p:txBody>
      </p:sp>
      <p:sp>
        <p:nvSpPr>
          <p:cNvPr id="24" name="椭圆 23"/>
          <p:cNvSpPr/>
          <p:nvPr/>
        </p:nvSpPr>
        <p:spPr bwMode="auto">
          <a:xfrm>
            <a:off x="382588" y="5321300"/>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5" name="矩形 24"/>
          <p:cNvSpPr>
            <a:spLocks noChangeArrowheads="1"/>
          </p:cNvSpPr>
          <p:nvPr/>
        </p:nvSpPr>
        <p:spPr bwMode="auto">
          <a:xfrm>
            <a:off x="547688" y="54340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2</a:t>
            </a:r>
            <a:endParaRPr lang="zh-CN" altLang="en-US" sz="2800"/>
          </a:p>
        </p:txBody>
      </p:sp>
      <p:sp>
        <p:nvSpPr>
          <p:cNvPr id="7" name="矩形 6"/>
          <p:cNvSpPr>
            <a:spLocks noChangeArrowheads="1"/>
          </p:cNvSpPr>
          <p:nvPr/>
        </p:nvSpPr>
        <p:spPr bwMode="auto">
          <a:xfrm>
            <a:off x="434975" y="2687638"/>
            <a:ext cx="8172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在</a:t>
            </a:r>
            <a:r>
              <a:rPr lang="en-US" altLang="zh-CN"/>
              <a:t>C++</a:t>
            </a:r>
            <a:r>
              <a:rPr lang="zh-CN" altLang="zh-CN"/>
              <a:t>中，</a:t>
            </a:r>
            <a:r>
              <a:rPr lang="zh-CN" altLang="zh-CN" b="1">
                <a:solidFill>
                  <a:srgbClr val="FF0000"/>
                </a:solidFill>
              </a:rPr>
              <a:t>不能声明虚构造函数</a:t>
            </a:r>
            <a:r>
              <a:rPr lang="zh-CN" altLang="zh-CN"/>
              <a:t>，因为构造函数执行时，对象还没有构造好，不可按虚函数方式进行调用，</a:t>
            </a:r>
            <a:r>
              <a:rPr lang="zh-CN" altLang="zh-CN" b="1">
                <a:solidFill>
                  <a:srgbClr val="FF0000"/>
                </a:solidFill>
              </a:rPr>
              <a:t>但可以声明虚析构函数</a:t>
            </a:r>
            <a:r>
              <a:rPr lang="zh-CN"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animBg="1"/>
      <p:bldP spid="19" grpId="0" animBg="1"/>
      <p:bldP spid="20" grpId="0"/>
      <p:bldP spid="8" grpId="0"/>
      <p:bldP spid="2" grpId="0"/>
      <p:bldP spid="3" grpId="0"/>
      <p:bldP spid="4" grpId="0" animBg="1"/>
      <p:bldP spid="5" grpId="0"/>
      <p:bldP spid="24" grpId="0" animBg="1"/>
      <p:bldP spid="25"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平行四边形 23"/>
          <p:cNvSpPr/>
          <p:nvPr/>
        </p:nvSpPr>
        <p:spPr bwMode="auto">
          <a:xfrm>
            <a:off x="3417888" y="1219200"/>
            <a:ext cx="2843212" cy="1358900"/>
          </a:xfrm>
          <a:prstGeom prst="parallelogram">
            <a:avLst/>
          </a:prstGeom>
          <a:solidFill>
            <a:schemeClr val="accent4">
              <a:lumMod val="20000"/>
              <a:lumOff val="8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r>
              <a:rPr lang="en-US" altLang="zh-CN">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6" name="矩形 3"/>
          <p:cNvSpPr>
            <a:spLocks noChangeArrowheads="1"/>
          </p:cNvSpPr>
          <p:nvPr/>
        </p:nvSpPr>
        <p:spPr bwMode="auto">
          <a:xfrm>
            <a:off x="4198938" y="1695450"/>
            <a:ext cx="13477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b="1" dirty="0">
                <a:solidFill>
                  <a:schemeClr val="accent4">
                    <a:lumMod val="60000"/>
                    <a:lumOff val="40000"/>
                  </a:schemeClr>
                </a:solidFill>
                <a:ea typeface="宋体" panose="02010600030101010101" pitchFamily="2" charset="-122"/>
              </a:rPr>
              <a:t>虚析构函数</a:t>
            </a:r>
            <a:endParaRPr lang="zh-CN" altLang="en-US" b="1" dirty="0">
              <a:solidFill>
                <a:schemeClr val="accent4">
                  <a:lumMod val="60000"/>
                  <a:lumOff val="40000"/>
                </a:schemeClr>
              </a:solidFill>
              <a:ea typeface="宋体" panose="02010600030101010101" pitchFamily="2" charset="-122"/>
            </a:endParaRPr>
          </a:p>
          <a:p>
            <a:pPr eaLnBrk="1" hangingPunct="1">
              <a:defRPr/>
            </a:pPr>
            <a:endParaRPr lang="zh-CN" altLang="en-US" dirty="0">
              <a:solidFill>
                <a:schemeClr val="accent4">
                  <a:lumMod val="60000"/>
                  <a:lumOff val="40000"/>
                </a:schemeClr>
              </a:solidFill>
              <a:ea typeface="宋体" panose="02010600030101010101" pitchFamily="2" charset="-122"/>
            </a:endParaRPr>
          </a:p>
        </p:txBody>
      </p:sp>
      <p:grpSp>
        <p:nvGrpSpPr>
          <p:cNvPr id="55300" name="Group 2"/>
          <p:cNvGrpSpPr>
            <a:grpSpLocks/>
          </p:cNvGrpSpPr>
          <p:nvPr/>
        </p:nvGrpSpPr>
        <p:grpSpPr bwMode="auto">
          <a:xfrm>
            <a:off x="5062538" y="119063"/>
            <a:ext cx="3916362" cy="725487"/>
            <a:chOff x="0" y="0"/>
            <a:chExt cx="6166" cy="1142"/>
          </a:xfrm>
        </p:grpSpPr>
        <p:pic>
          <p:nvPicPr>
            <p:cNvPr id="5531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1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530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sp>
        <p:nvSpPr>
          <p:cNvPr id="55302" name="矩形 2"/>
          <p:cNvSpPr>
            <a:spLocks noChangeArrowheads="1"/>
          </p:cNvSpPr>
          <p:nvPr/>
        </p:nvSpPr>
        <p:spPr bwMode="auto">
          <a:xfrm>
            <a:off x="579438" y="2759075"/>
            <a:ext cx="8010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虚析构函数的声明形式也是在析构函数名前使用</a:t>
            </a:r>
            <a:r>
              <a:rPr lang="en-US" altLang="zh-CN"/>
              <a:t>virtual</a:t>
            </a:r>
            <a:r>
              <a:rPr lang="zh-CN" altLang="zh-CN"/>
              <a:t>关键字，具体声明形式如下所示：</a:t>
            </a:r>
          </a:p>
        </p:txBody>
      </p:sp>
      <p:sp>
        <p:nvSpPr>
          <p:cNvPr id="12" name="矩形 20"/>
          <p:cNvSpPr>
            <a:spLocks noChangeArrowheads="1"/>
          </p:cNvSpPr>
          <p:nvPr/>
        </p:nvSpPr>
        <p:spPr bwMode="auto">
          <a:xfrm>
            <a:off x="638175" y="3535363"/>
            <a:ext cx="7889875" cy="4540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9161" name="矩形 5"/>
          <p:cNvSpPr>
            <a:spLocks noChangeArrowheads="1"/>
          </p:cNvSpPr>
          <p:nvPr/>
        </p:nvSpPr>
        <p:spPr bwMode="auto">
          <a:xfrm>
            <a:off x="968375" y="3621088"/>
            <a:ext cx="1677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virtual ~</a:t>
            </a:r>
            <a:r>
              <a:rPr lang="zh-CN" altLang="en-US"/>
              <a:t>类名</a:t>
            </a:r>
            <a:r>
              <a:rPr lang="en-US" altLang="zh-CN"/>
              <a:t>();</a:t>
            </a:r>
            <a:endParaRPr lang="zh-CN" altLang="en-US"/>
          </a:p>
        </p:txBody>
      </p:sp>
      <p:sp>
        <p:nvSpPr>
          <p:cNvPr id="14" name="剪去对角的矩形 3"/>
          <p:cNvSpPr>
            <a:spLocks/>
          </p:cNvSpPr>
          <p:nvPr/>
        </p:nvSpPr>
        <p:spPr bwMode="auto">
          <a:xfrm>
            <a:off x="646113" y="4432300"/>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49163" name="矩形 1"/>
          <p:cNvSpPr>
            <a:spLocks noChangeArrowheads="1"/>
          </p:cNvSpPr>
          <p:nvPr/>
        </p:nvSpPr>
        <p:spPr bwMode="auto">
          <a:xfrm>
            <a:off x="558800" y="5372100"/>
            <a:ext cx="6673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9164" name="直线连接符 9"/>
          <p:cNvCxnSpPr>
            <a:cxnSpLocks noChangeShapeType="1"/>
          </p:cNvCxnSpPr>
          <p:nvPr/>
        </p:nvCxnSpPr>
        <p:spPr bwMode="auto">
          <a:xfrm>
            <a:off x="579438" y="5183188"/>
            <a:ext cx="7948612"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5"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5383213"/>
            <a:ext cx="26289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33338" y="652463"/>
            <a:ext cx="3881438" cy="2379662"/>
            <a:chOff x="-33338" y="652463"/>
            <a:chExt cx="3881438" cy="2379662"/>
          </a:xfrm>
        </p:grpSpPr>
        <p:sp>
          <p:nvSpPr>
            <p:cNvPr id="21" name="平行四边形 20"/>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pic>
          <p:nvPicPr>
            <p:cNvPr id="55311" name="Picture 15" descr="C:\Users\admin\Desktop\0c56671f87e49a91daad45529f68699745e01d4112efc-UF8ekT_fw5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7"/>
            <p:cNvSpPr>
              <a:spLocks noChangeArrowheads="1"/>
            </p:cNvSpPr>
            <p:nvPr/>
          </p:nvSpPr>
          <p:spPr bwMode="auto">
            <a:xfrm>
              <a:off x="2332038" y="1604963"/>
              <a:ext cx="1138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虚函数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ppt_x</p:attrName>
                                        </p:attrNameLst>
                                      </p:cBhvr>
                                      <p:tavLst>
                                        <p:tav tm="0">
                                          <p:val>
                                            <p:strVal val="#ppt_x"/>
                                          </p:val>
                                        </p:tav>
                                        <p:tav tm="100000">
                                          <p:val>
                                            <p:strVal val="#ppt_x"/>
                                          </p:val>
                                        </p:tav>
                                      </p:tavLst>
                                    </p:anim>
                                    <p:anim calcmode="lin" valueType="num">
                                      <p:cBhvr>
                                        <p:cTn id="9" dur="12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down)">
                                      <p:cBhvr>
                                        <p:cTn id="25" dur="500"/>
                                        <p:tgtEl>
                                          <p:spTgt spid="49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9163"/>
                                        </p:tgtEl>
                                        <p:attrNameLst>
                                          <p:attrName>style.visibility</p:attrName>
                                        </p:attrNameLst>
                                      </p:cBhvr>
                                      <p:to>
                                        <p:strVal val="visible"/>
                                      </p:to>
                                    </p:set>
                                    <p:animEffect transition="in" filter="fade">
                                      <p:cBhvr>
                                        <p:cTn id="35" dur="1000"/>
                                        <p:tgtEl>
                                          <p:spTgt spid="49163"/>
                                        </p:tgtEl>
                                      </p:cBhvr>
                                    </p:animEffect>
                                    <p:anim calcmode="lin" valueType="num">
                                      <p:cBhvr>
                                        <p:cTn id="36" dur="1000" fill="hold"/>
                                        <p:tgtEl>
                                          <p:spTgt spid="49163"/>
                                        </p:tgtEl>
                                        <p:attrNameLst>
                                          <p:attrName>ppt_x</p:attrName>
                                        </p:attrNameLst>
                                      </p:cBhvr>
                                      <p:tavLst>
                                        <p:tav tm="0">
                                          <p:val>
                                            <p:strVal val="#ppt_x"/>
                                          </p:val>
                                        </p:tav>
                                        <p:tav tm="100000">
                                          <p:val>
                                            <p:strVal val="#ppt_x"/>
                                          </p:val>
                                        </p:tav>
                                      </p:tavLst>
                                    </p:anim>
                                    <p:anim calcmode="lin" valueType="num">
                                      <p:cBhvr>
                                        <p:cTn id="37" dur="1000" fill="hold"/>
                                        <p:tgtEl>
                                          <p:spTgt spid="49163"/>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9164"/>
                                        </p:tgtEl>
                                        <p:attrNameLst>
                                          <p:attrName>style.visibility</p:attrName>
                                        </p:attrNameLst>
                                      </p:cBhvr>
                                      <p:to>
                                        <p:strVal val="visible"/>
                                      </p:to>
                                    </p:set>
                                    <p:animEffect transition="in" filter="fade">
                                      <p:cBhvr>
                                        <p:cTn id="40" dur="1000"/>
                                        <p:tgtEl>
                                          <p:spTgt spid="49164"/>
                                        </p:tgtEl>
                                      </p:cBhvr>
                                    </p:animEffect>
                                    <p:anim calcmode="lin" valueType="num">
                                      <p:cBhvr>
                                        <p:cTn id="41" dur="1000" fill="hold"/>
                                        <p:tgtEl>
                                          <p:spTgt spid="49164"/>
                                        </p:tgtEl>
                                        <p:attrNameLst>
                                          <p:attrName>ppt_x</p:attrName>
                                        </p:attrNameLst>
                                      </p:cBhvr>
                                      <p:tavLst>
                                        <p:tav tm="0">
                                          <p:val>
                                            <p:strVal val="#ppt_x"/>
                                          </p:val>
                                        </p:tav>
                                        <p:tav tm="100000">
                                          <p:val>
                                            <p:strVal val="#ppt_x"/>
                                          </p:val>
                                        </p:tav>
                                      </p:tavLst>
                                    </p:anim>
                                    <p:anim calcmode="lin" valueType="num">
                                      <p:cBhvr>
                                        <p:cTn id="42" dur="1000" fill="hold"/>
                                        <p:tgtEl>
                                          <p:spTgt spid="4916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2" grpId="0" animBg="1"/>
      <p:bldP spid="49161" grpId="0"/>
      <p:bldP spid="14" grpId="0" animBg="1"/>
      <p:bldP spid="4916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5062538" y="119063"/>
            <a:ext cx="3916362" cy="725487"/>
            <a:chOff x="0" y="0"/>
            <a:chExt cx="6166" cy="1142"/>
          </a:xfrm>
        </p:grpSpPr>
        <p:pic>
          <p:nvPicPr>
            <p:cNvPr id="5634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4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632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3.4 </a:t>
            </a:r>
            <a:r>
              <a:rPr lang="zh-CN" altLang="en-US" sz="2800" b="1">
                <a:solidFill>
                  <a:srgbClr val="FFFF00"/>
                </a:solidFill>
                <a:latin typeface="微软雅黑" pitchFamily="34" charset="-122"/>
                <a:ea typeface="微软雅黑" pitchFamily="34" charset="-122"/>
                <a:sym typeface="宋体" charset="-122"/>
              </a:rPr>
              <a:t>多态</a:t>
            </a:r>
          </a:p>
        </p:txBody>
      </p:sp>
      <p:grpSp>
        <p:nvGrpSpPr>
          <p:cNvPr id="5" name="组合 4"/>
          <p:cNvGrpSpPr>
            <a:grpSpLocks/>
          </p:cNvGrpSpPr>
          <p:nvPr/>
        </p:nvGrpSpPr>
        <p:grpSpPr bwMode="auto">
          <a:xfrm>
            <a:off x="377825" y="3762375"/>
            <a:ext cx="8240713" cy="865188"/>
            <a:chOff x="377825" y="3762375"/>
            <a:chExt cx="8240713" cy="865188"/>
          </a:xfrm>
        </p:grpSpPr>
        <p:sp>
          <p:nvSpPr>
            <p:cNvPr id="56338" name="矩形 4"/>
            <p:cNvSpPr>
              <a:spLocks noChangeArrowheads="1"/>
            </p:cNvSpPr>
            <p:nvPr/>
          </p:nvSpPr>
          <p:spPr bwMode="auto">
            <a:xfrm>
              <a:off x="377825" y="376237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a:t>
              </a:r>
              <a:r>
                <a:rPr lang="zh-CN" altLang="zh-CN"/>
                <a:t>中纯虚函数的声明形式如下所示：</a:t>
              </a:r>
            </a:p>
          </p:txBody>
        </p:sp>
        <p:grpSp>
          <p:nvGrpSpPr>
            <p:cNvPr id="56339" name="组合 3"/>
            <p:cNvGrpSpPr>
              <a:grpSpLocks/>
            </p:cNvGrpSpPr>
            <p:nvPr/>
          </p:nvGrpSpPr>
          <p:grpSpPr bwMode="auto">
            <a:xfrm>
              <a:off x="469900" y="4171950"/>
              <a:ext cx="8148638" cy="455613"/>
              <a:chOff x="469900" y="4171950"/>
              <a:chExt cx="8148638" cy="455613"/>
            </a:xfrm>
          </p:grpSpPr>
          <p:sp>
            <p:nvSpPr>
              <p:cNvPr id="56340" name="矩形 20"/>
              <p:cNvSpPr>
                <a:spLocks noChangeArrowheads="1"/>
              </p:cNvSpPr>
              <p:nvPr/>
            </p:nvSpPr>
            <p:spPr bwMode="auto">
              <a:xfrm>
                <a:off x="469900" y="4171950"/>
                <a:ext cx="8148638" cy="45561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6341" name="矩形 6"/>
              <p:cNvSpPr>
                <a:spLocks noChangeArrowheads="1"/>
              </p:cNvSpPr>
              <p:nvPr/>
            </p:nvSpPr>
            <p:spPr bwMode="auto">
              <a:xfrm>
                <a:off x="827088" y="4205288"/>
                <a:ext cx="593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FF0000"/>
                    </a:solidFill>
                  </a:rPr>
                  <a:t>virtual </a:t>
                </a:r>
                <a:r>
                  <a:rPr lang="zh-CN" altLang="en-US" b="1">
                    <a:solidFill>
                      <a:srgbClr val="FF0000"/>
                    </a:solidFill>
                  </a:rPr>
                  <a:t>函数返回值类型 函数名（参数表） </a:t>
                </a:r>
                <a:r>
                  <a:rPr lang="en-US" altLang="zh-CN" b="1">
                    <a:solidFill>
                      <a:srgbClr val="FF0000"/>
                    </a:solidFill>
                  </a:rPr>
                  <a:t>=  0;</a:t>
                </a:r>
                <a:endParaRPr lang="zh-CN" altLang="en-US" b="1">
                  <a:solidFill>
                    <a:srgbClr val="FF0000"/>
                  </a:solidFill>
                </a:endParaRPr>
              </a:p>
            </p:txBody>
          </p:sp>
        </p:grpSp>
      </p:grpSp>
      <p:sp>
        <p:nvSpPr>
          <p:cNvPr id="50188" name="矩形 7"/>
          <p:cNvSpPr>
            <a:spLocks noChangeArrowheads="1"/>
          </p:cNvSpPr>
          <p:nvPr/>
        </p:nvSpPr>
        <p:spPr bwMode="auto">
          <a:xfrm>
            <a:off x="469900" y="4694238"/>
            <a:ext cx="8148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若在一个类中声明了纯虚函数，但是在其派生类中没有实现该函数，则该函数在派生类中仍为纯虚函数。</a:t>
            </a:r>
            <a:endParaRPr lang="zh-CN" altLang="en-US"/>
          </a:p>
        </p:txBody>
      </p:sp>
      <p:sp>
        <p:nvSpPr>
          <p:cNvPr id="38" name="剪去对角的矩形 3"/>
          <p:cNvSpPr>
            <a:spLocks/>
          </p:cNvSpPr>
          <p:nvPr/>
        </p:nvSpPr>
        <p:spPr bwMode="auto">
          <a:xfrm>
            <a:off x="577850" y="56689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50190" name="矩形 1"/>
          <p:cNvSpPr>
            <a:spLocks noChangeArrowheads="1"/>
          </p:cNvSpPr>
          <p:nvPr/>
        </p:nvSpPr>
        <p:spPr bwMode="auto">
          <a:xfrm>
            <a:off x="2279650" y="5635625"/>
            <a:ext cx="37131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50191" name="直线连接符 9"/>
          <p:cNvCxnSpPr>
            <a:cxnSpLocks noChangeShapeType="1"/>
          </p:cNvCxnSpPr>
          <p:nvPr/>
        </p:nvCxnSpPr>
        <p:spPr bwMode="auto">
          <a:xfrm>
            <a:off x="547688" y="5511800"/>
            <a:ext cx="8007350"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9"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25" y="5635625"/>
            <a:ext cx="24145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a:grpSpLocks/>
          </p:cNvGrpSpPr>
          <p:nvPr/>
        </p:nvGrpSpPr>
        <p:grpSpPr bwMode="auto">
          <a:xfrm>
            <a:off x="4919663" y="1168400"/>
            <a:ext cx="3698875" cy="2790825"/>
            <a:chOff x="4919663" y="1168400"/>
            <a:chExt cx="3698875" cy="2790825"/>
          </a:xfrm>
        </p:grpSpPr>
        <p:sp>
          <p:nvSpPr>
            <p:cNvPr id="56336" name="矩形 2"/>
            <p:cNvSpPr>
              <a:spLocks noChangeArrowheads="1"/>
            </p:cNvSpPr>
            <p:nvPr/>
          </p:nvSpPr>
          <p:spPr bwMode="auto">
            <a:xfrm>
              <a:off x="5056188" y="1257300"/>
              <a:ext cx="34988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在定义一个表示抽象概念的基类时，有时无法或者不需要给出某些成员函数的具体实现，函数的实现在派生类中完成，基类中这样的函数声明为纯虚函数。</a:t>
              </a:r>
              <a:endParaRPr lang="en-US" altLang="zh-CN"/>
            </a:p>
            <a:p>
              <a:pPr eaLnBrk="1" hangingPunct="1"/>
              <a:r>
                <a:rPr lang="zh-CN" altLang="zh-CN"/>
                <a:t>与虚函数相比，</a:t>
              </a:r>
              <a:r>
                <a:rPr lang="zh-CN" altLang="zh-CN" b="1">
                  <a:solidFill>
                    <a:srgbClr val="FF0000"/>
                  </a:solidFill>
                </a:rPr>
                <a:t>纯虚函数没有函数体</a:t>
              </a:r>
              <a:r>
                <a:rPr lang="zh-CN" altLang="zh-CN"/>
                <a:t>，其作用是在基类中为派生类保留一个</a:t>
              </a:r>
              <a:r>
                <a:rPr lang="zh-CN" altLang="zh-CN" b="1">
                  <a:solidFill>
                    <a:srgbClr val="FF0000"/>
                  </a:solidFill>
                </a:rPr>
                <a:t>函数接口</a:t>
              </a:r>
              <a:r>
                <a:rPr lang="zh-CN" altLang="zh-CN"/>
                <a:t>，方便派生类根据需要对它实现，实现多态。</a:t>
              </a:r>
            </a:p>
          </p:txBody>
        </p:sp>
        <p:sp>
          <p:nvSpPr>
            <p:cNvPr id="56337" name="圆角矩形 22"/>
            <p:cNvSpPr>
              <a:spLocks noChangeArrowheads="1"/>
            </p:cNvSpPr>
            <p:nvPr/>
          </p:nvSpPr>
          <p:spPr bwMode="auto">
            <a:xfrm>
              <a:off x="4919663" y="1168400"/>
              <a:ext cx="3698875" cy="2790825"/>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nvGrpSpPr>
          <p:cNvPr id="3" name="组合 2"/>
          <p:cNvGrpSpPr>
            <a:grpSpLocks/>
          </p:cNvGrpSpPr>
          <p:nvPr/>
        </p:nvGrpSpPr>
        <p:grpSpPr bwMode="auto">
          <a:xfrm>
            <a:off x="-33338" y="652463"/>
            <a:ext cx="3881438" cy="2379662"/>
            <a:chOff x="-33338" y="652463"/>
            <a:chExt cx="3881438" cy="2379662"/>
          </a:xfrm>
        </p:grpSpPr>
        <p:grpSp>
          <p:nvGrpSpPr>
            <p:cNvPr id="56332" name="组合 1"/>
            <p:cNvGrpSpPr>
              <a:grpSpLocks/>
            </p:cNvGrpSpPr>
            <p:nvPr/>
          </p:nvGrpSpPr>
          <p:grpSpPr bwMode="auto">
            <a:xfrm>
              <a:off x="1866900" y="1219200"/>
              <a:ext cx="1981200" cy="1358900"/>
              <a:chOff x="1866900" y="1219200"/>
              <a:chExt cx="1981200" cy="1358900"/>
            </a:xfrm>
          </p:grpSpPr>
          <p:sp>
            <p:nvSpPr>
              <p:cNvPr id="20" name="平行四边形 19"/>
              <p:cNvSpPr/>
              <p:nvPr/>
            </p:nvSpPr>
            <p:spPr bwMode="auto">
              <a:xfrm>
                <a:off x="1866900" y="1219200"/>
                <a:ext cx="1981200" cy="1358900"/>
              </a:xfrm>
              <a:prstGeom prst="parallelogram">
                <a:avLst/>
              </a:prstGeom>
              <a:solidFill>
                <a:schemeClr val="accent4">
                  <a:lumMod val="40000"/>
                  <a:lumOff val="60000"/>
                </a:schemeClr>
              </a:solidFill>
              <a:ln w="28575" cap="flat" cmpd="sng" algn="ctr">
                <a:solidFill>
                  <a:schemeClr val="accent4"/>
                </a:solidFill>
                <a:prstDash val="solid"/>
                <a:round/>
                <a:headEnd type="none" w="med" len="med"/>
                <a:tailEnd type="none" w="med" len="med"/>
              </a:ln>
              <a:effectLst>
                <a:outerShdw blurRad="50800" dist="38100" dir="2700000" algn="tl" rotWithShape="0">
                  <a:schemeClr val="tx1">
                    <a:lumMod val="50000"/>
                    <a:lumOff val="50000"/>
                    <a:alpha val="40000"/>
                  </a:schemeClr>
                </a:outerShdw>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2" name="矩形 27"/>
              <p:cNvSpPr>
                <a:spLocks noChangeArrowheads="1"/>
              </p:cNvSpPr>
              <p:nvPr/>
            </p:nvSpPr>
            <p:spPr bwMode="auto">
              <a:xfrm>
                <a:off x="2419350" y="1474788"/>
                <a:ext cx="13128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2400" b="1" dirty="0">
                    <a:solidFill>
                      <a:schemeClr val="accent4"/>
                    </a:solidFill>
                    <a:latin typeface="黑体" pitchFamily="49" charset="-122"/>
                    <a:ea typeface="黑体" pitchFamily="49" charset="-122"/>
                  </a:rPr>
                  <a:t>纯虚</a:t>
                </a:r>
                <a:endParaRPr lang="en-US" altLang="zh-CN" sz="2400" b="1" dirty="0">
                  <a:solidFill>
                    <a:schemeClr val="accent4"/>
                  </a:solidFill>
                  <a:latin typeface="黑体" pitchFamily="49" charset="-122"/>
                  <a:ea typeface="黑体" pitchFamily="49" charset="-122"/>
                </a:endParaRPr>
              </a:p>
              <a:p>
                <a:pPr eaLnBrk="1" hangingPunct="1">
                  <a:defRPr/>
                </a:pPr>
                <a:r>
                  <a:rPr lang="zh-CN" altLang="en-US" sz="2400" b="1" dirty="0">
                    <a:solidFill>
                      <a:schemeClr val="accent4"/>
                    </a:solidFill>
                    <a:latin typeface="黑体" pitchFamily="49" charset="-122"/>
                    <a:ea typeface="黑体" pitchFamily="49" charset="-122"/>
                  </a:rPr>
                  <a:t>函数</a:t>
                </a:r>
              </a:p>
            </p:txBody>
          </p:sp>
        </p:grpSp>
        <p:pic>
          <p:nvPicPr>
            <p:cNvPr id="56333" name="Picture 15" descr="C:\Users\admin\Desktop\0c56671f87e49a91daad45529f68699745e01d4112efc-UF8ekT_fw5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652463"/>
              <a:ext cx="2378076"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0188"/>
                                        </p:tgtEl>
                                        <p:attrNameLst>
                                          <p:attrName>style.visibility</p:attrName>
                                        </p:attrNameLst>
                                      </p:cBhvr>
                                      <p:to>
                                        <p:strVal val="visible"/>
                                      </p:to>
                                    </p:set>
                                    <p:animEffect transition="in" filter="fade">
                                      <p:cBhvr>
                                        <p:cTn id="26" dur="500"/>
                                        <p:tgtEl>
                                          <p:spTgt spid="501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inVertical)">
                                      <p:cBhvr>
                                        <p:cTn id="31" dur="500"/>
                                        <p:tgtEl>
                                          <p:spTgt spid="3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0190"/>
                                        </p:tgtEl>
                                        <p:attrNameLst>
                                          <p:attrName>style.visibility</p:attrName>
                                        </p:attrNameLst>
                                      </p:cBhvr>
                                      <p:to>
                                        <p:strVal val="visible"/>
                                      </p:to>
                                    </p:set>
                                    <p:animEffect transition="in" filter="barn(inVertical)">
                                      <p:cBhvr>
                                        <p:cTn id="34" dur="500"/>
                                        <p:tgtEl>
                                          <p:spTgt spid="50190"/>
                                        </p:tgtEl>
                                      </p:cBhvr>
                                    </p:animEffect>
                                  </p:childTnLst>
                                </p:cTn>
                              </p:par>
                              <p:par>
                                <p:cTn id="35" presetID="16" presetClass="entr" presetSubtype="21" fill="hold" nodeType="withEffect">
                                  <p:stCondLst>
                                    <p:cond delay="0"/>
                                  </p:stCondLst>
                                  <p:childTnLst>
                                    <p:set>
                                      <p:cBhvr>
                                        <p:cTn id="36" dur="1" fill="hold">
                                          <p:stCondLst>
                                            <p:cond delay="0"/>
                                          </p:stCondLst>
                                        </p:cTn>
                                        <p:tgtEl>
                                          <p:spTgt spid="50191"/>
                                        </p:tgtEl>
                                        <p:attrNameLst>
                                          <p:attrName>style.visibility</p:attrName>
                                        </p:attrNameLst>
                                      </p:cBhvr>
                                      <p:to>
                                        <p:strVal val="visible"/>
                                      </p:to>
                                    </p:set>
                                    <p:animEffect transition="in" filter="barn(inVertical)">
                                      <p:cBhvr>
                                        <p:cTn id="37" dur="500"/>
                                        <p:tgtEl>
                                          <p:spTgt spid="50191"/>
                                        </p:tgtEl>
                                      </p:cBhvr>
                                    </p:animEffect>
                                  </p:childTnLst>
                                </p:cTn>
                              </p:par>
                              <p:par>
                                <p:cTn id="38" presetID="16" presetClass="entr" presetSubtype="21"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arn(inVertical)">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8" grpId="0"/>
      <p:bldP spid="38" grpId="0" animBg="1"/>
      <p:bldP spid="501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5062538" y="119063"/>
            <a:ext cx="3916362" cy="725487"/>
            <a:chOff x="0" y="0"/>
            <a:chExt cx="6166" cy="1142"/>
          </a:xfrm>
        </p:grpSpPr>
        <p:pic>
          <p:nvPicPr>
            <p:cNvPr id="5735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5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734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3.5 </a:t>
            </a:r>
            <a:r>
              <a:rPr lang="zh-CN" altLang="en-US" sz="2800" b="1">
                <a:solidFill>
                  <a:srgbClr val="FFFF00"/>
                </a:solidFill>
                <a:latin typeface="微软雅黑" pitchFamily="34" charset="-122"/>
                <a:ea typeface="微软雅黑" pitchFamily="34" charset="-122"/>
                <a:sym typeface="宋体" charset="-122"/>
              </a:rPr>
              <a:t>抽象类与内部类</a:t>
            </a:r>
          </a:p>
        </p:txBody>
      </p:sp>
      <p:sp>
        <p:nvSpPr>
          <p:cNvPr id="9" name="矩形 20"/>
          <p:cNvSpPr>
            <a:spLocks noChangeArrowheads="1"/>
          </p:cNvSpPr>
          <p:nvPr/>
        </p:nvSpPr>
        <p:spPr bwMode="auto">
          <a:xfrm>
            <a:off x="515938" y="3983038"/>
            <a:ext cx="8016875" cy="18415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52230" name="矩形 2"/>
          <p:cNvSpPr>
            <a:spLocks noChangeArrowheads="1"/>
          </p:cNvSpPr>
          <p:nvPr/>
        </p:nvSpPr>
        <p:spPr bwMode="auto">
          <a:xfrm>
            <a:off x="644525" y="3983038"/>
            <a:ext cx="76247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class </a:t>
            </a:r>
            <a:r>
              <a:rPr lang="zh-CN" altLang="en-US"/>
              <a:t>类名</a:t>
            </a:r>
          </a:p>
          <a:p>
            <a:pPr eaLnBrk="1" hangingPunct="1"/>
            <a:r>
              <a:rPr lang="en-US" altLang="zh-CN"/>
              <a:t>{</a:t>
            </a:r>
          </a:p>
          <a:p>
            <a:pPr eaLnBrk="1" hangingPunct="1"/>
            <a:r>
              <a:rPr lang="en-US" altLang="zh-CN"/>
              <a:t>public:</a:t>
            </a:r>
          </a:p>
          <a:p>
            <a:pPr eaLnBrk="1" hangingPunct="1"/>
            <a:r>
              <a:rPr lang="en-US" altLang="zh-CN"/>
              <a:t>	virtual </a:t>
            </a:r>
            <a:r>
              <a:rPr lang="zh-CN" altLang="en-US"/>
              <a:t>函数返回值类型 函数名（参数表） </a:t>
            </a:r>
            <a:r>
              <a:rPr lang="en-US" altLang="zh-CN"/>
              <a:t>=  0;</a:t>
            </a:r>
          </a:p>
          <a:p>
            <a:pPr eaLnBrk="1" hangingPunct="1"/>
            <a:r>
              <a:rPr lang="en-US" altLang="zh-CN"/>
              <a:t>	</a:t>
            </a:r>
            <a:r>
              <a:rPr lang="zh-CN" altLang="en-US"/>
              <a:t>其他函数声明</a:t>
            </a:r>
          </a:p>
          <a:p>
            <a:pPr eaLnBrk="1" hangingPunct="1"/>
            <a:r>
              <a:rPr lang="en-US" altLang="zh-CN"/>
              <a:t>};</a:t>
            </a:r>
          </a:p>
        </p:txBody>
      </p:sp>
      <p:sp>
        <p:nvSpPr>
          <p:cNvPr id="57350" name="矩形 7"/>
          <p:cNvSpPr>
            <a:spLocks noChangeArrowheads="1"/>
          </p:cNvSpPr>
          <p:nvPr/>
        </p:nvSpPr>
        <p:spPr bwMode="auto">
          <a:xfrm>
            <a:off x="3698875" y="434975"/>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抽象类</a:t>
            </a:r>
          </a:p>
        </p:txBody>
      </p:sp>
      <p:pic>
        <p:nvPicPr>
          <p:cNvPr id="57351" name="Picture 3" descr="C:\Users\admin\Desktop\2476235_230109060879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1350963"/>
            <a:ext cx="1978025"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1403350" y="1936750"/>
            <a:ext cx="544513" cy="1384300"/>
          </a:xfrm>
          <a:prstGeom prst="rect">
            <a:avLst/>
          </a:prstGeom>
        </p:spPr>
        <p:txBody>
          <a:bodyPr wrap="none">
            <a:spAutoFit/>
          </a:bodyPr>
          <a:lstStyle/>
          <a:p>
            <a:pPr eaLnBrk="1" hangingPunct="1">
              <a:defRPr/>
            </a:pPr>
            <a:r>
              <a:rPr lang="zh-CN" altLang="en-US" sz="2800" b="1" dirty="0">
                <a:solidFill>
                  <a:schemeClr val="accent4"/>
                </a:solidFill>
                <a:latin typeface="微软雅黑" pitchFamily="34" charset="-122"/>
                <a:ea typeface="微软雅黑" pitchFamily="34" charset="-122"/>
              </a:rPr>
              <a:t>抽</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象</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类</a:t>
            </a:r>
          </a:p>
        </p:txBody>
      </p:sp>
      <p:grpSp>
        <p:nvGrpSpPr>
          <p:cNvPr id="3" name="组合 2"/>
          <p:cNvGrpSpPr>
            <a:grpSpLocks/>
          </p:cNvGrpSpPr>
          <p:nvPr/>
        </p:nvGrpSpPr>
        <p:grpSpPr bwMode="auto">
          <a:xfrm>
            <a:off x="2455863" y="1473200"/>
            <a:ext cx="6253162" cy="2273300"/>
            <a:chOff x="2455863" y="1473199"/>
            <a:chExt cx="6253162" cy="2273301"/>
          </a:xfrm>
        </p:grpSpPr>
        <p:sp>
          <p:nvSpPr>
            <p:cNvPr id="52228" name="矩形 1"/>
            <p:cNvSpPr>
              <a:spLocks noChangeArrowheads="1"/>
            </p:cNvSpPr>
            <p:nvPr/>
          </p:nvSpPr>
          <p:spPr bwMode="auto">
            <a:xfrm>
              <a:off x="2552700" y="1666874"/>
              <a:ext cx="6156325" cy="19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dirty="0">
                  <a:latin typeface="黑体" pitchFamily="49" charset="-122"/>
                  <a:ea typeface="黑体" pitchFamily="49" charset="-122"/>
                </a:rPr>
                <a:t>如果一个类中至少包含一个纯虚函数，则该类称为抽象类，因此抽象类是随着纯虚函数出现的。</a:t>
              </a:r>
              <a:r>
                <a:rPr lang="zh-CN" altLang="zh-CN" sz="2400" dirty="0">
                  <a:solidFill>
                    <a:schemeClr val="accent4"/>
                  </a:solidFill>
                  <a:latin typeface="黑体" pitchFamily="49" charset="-122"/>
                  <a:ea typeface="黑体" pitchFamily="49" charset="-122"/>
                </a:rPr>
                <a:t>抽象类</a:t>
              </a:r>
              <a:r>
                <a:rPr lang="zh-CN" altLang="zh-CN" sz="2400" dirty="0">
                  <a:latin typeface="黑体" pitchFamily="49" charset="-122"/>
                  <a:ea typeface="黑体" pitchFamily="49" charset="-122"/>
                </a:rPr>
                <a:t>的主要作用是建立公共接口，在各派生类中完成各自的实现，更好地发挥多态的特性。抽象类的定义形式如下所示：</a:t>
              </a:r>
            </a:p>
          </p:txBody>
        </p:sp>
        <p:sp>
          <p:nvSpPr>
            <p:cNvPr id="57355" name="圆角矩形 12"/>
            <p:cNvSpPr>
              <a:spLocks noChangeArrowheads="1"/>
            </p:cNvSpPr>
            <p:nvPr/>
          </p:nvSpPr>
          <p:spPr bwMode="auto">
            <a:xfrm>
              <a:off x="2455863" y="1473199"/>
              <a:ext cx="6253162" cy="2273301"/>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barn(inVertical)">
                                      <p:cBhvr>
                                        <p:cTn id="17"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22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流程图: 可选过程 17"/>
          <p:cNvSpPr>
            <a:spLocks noChangeArrowheads="1"/>
          </p:cNvSpPr>
          <p:nvPr/>
        </p:nvSpPr>
        <p:spPr bwMode="auto">
          <a:xfrm>
            <a:off x="2663825" y="1706563"/>
            <a:ext cx="6097588" cy="1303337"/>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pic>
        <p:nvPicPr>
          <p:cNvPr id="58371" name="Picture 3" descr="C:\Users\admin\Desktop\2476235_230109060879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138" y="1497013"/>
            <a:ext cx="19780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2" name="Group 2"/>
          <p:cNvGrpSpPr>
            <a:grpSpLocks/>
          </p:cNvGrpSpPr>
          <p:nvPr/>
        </p:nvGrpSpPr>
        <p:grpSpPr bwMode="auto">
          <a:xfrm>
            <a:off x="5062538" y="119063"/>
            <a:ext cx="3916362" cy="725487"/>
            <a:chOff x="0" y="0"/>
            <a:chExt cx="6166" cy="1142"/>
          </a:xfrm>
        </p:grpSpPr>
        <p:pic>
          <p:nvPicPr>
            <p:cNvPr id="58387"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8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837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3.5 </a:t>
            </a:r>
            <a:r>
              <a:rPr lang="zh-CN" altLang="en-US" sz="2800" b="1">
                <a:solidFill>
                  <a:srgbClr val="FFFF00"/>
                </a:solidFill>
                <a:latin typeface="微软雅黑" pitchFamily="34" charset="-122"/>
                <a:ea typeface="微软雅黑" pitchFamily="34" charset="-122"/>
                <a:sym typeface="宋体" charset="-122"/>
              </a:rPr>
              <a:t>抽象类与内部类</a:t>
            </a:r>
          </a:p>
        </p:txBody>
      </p:sp>
      <p:sp>
        <p:nvSpPr>
          <p:cNvPr id="58374" name="矩形 3"/>
          <p:cNvSpPr>
            <a:spLocks noChangeArrowheads="1"/>
          </p:cNvSpPr>
          <p:nvPr/>
        </p:nvSpPr>
        <p:spPr bwMode="auto">
          <a:xfrm>
            <a:off x="3368675" y="1222375"/>
            <a:ext cx="53419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900">
                <a:latin typeface="黑体" pitchFamily="49" charset="-122"/>
                <a:ea typeface="黑体" pitchFamily="49" charset="-122"/>
              </a:rPr>
              <a:t>对于纯虚函数和抽象类，使用时应注意以下情况：</a:t>
            </a:r>
          </a:p>
        </p:txBody>
      </p:sp>
      <p:sp>
        <p:nvSpPr>
          <p:cNvPr id="12" name="剪去对角的矩形 3"/>
          <p:cNvSpPr>
            <a:spLocks/>
          </p:cNvSpPr>
          <p:nvPr/>
        </p:nvSpPr>
        <p:spPr bwMode="auto">
          <a:xfrm>
            <a:off x="717550" y="4814888"/>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53255" name="矩形 1"/>
          <p:cNvSpPr>
            <a:spLocks noChangeArrowheads="1"/>
          </p:cNvSpPr>
          <p:nvPr/>
        </p:nvSpPr>
        <p:spPr bwMode="auto">
          <a:xfrm>
            <a:off x="619125" y="5595938"/>
            <a:ext cx="37147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53256" name="直线连接符 9"/>
          <p:cNvCxnSpPr>
            <a:cxnSpLocks noChangeShapeType="1"/>
          </p:cNvCxnSpPr>
          <p:nvPr/>
        </p:nvCxnSpPr>
        <p:spPr bwMode="auto">
          <a:xfrm>
            <a:off x="687388" y="5530850"/>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p:cNvSpPr/>
          <p:nvPr/>
        </p:nvSpPr>
        <p:spPr>
          <a:xfrm>
            <a:off x="1403350" y="2081213"/>
            <a:ext cx="544513" cy="1385887"/>
          </a:xfrm>
          <a:prstGeom prst="rect">
            <a:avLst/>
          </a:prstGeom>
        </p:spPr>
        <p:txBody>
          <a:bodyPr wrap="none">
            <a:spAutoFit/>
          </a:bodyPr>
          <a:lstStyle/>
          <a:p>
            <a:pPr eaLnBrk="1" hangingPunct="1">
              <a:defRPr/>
            </a:pPr>
            <a:r>
              <a:rPr lang="zh-CN" altLang="en-US" sz="2800" b="1" dirty="0">
                <a:solidFill>
                  <a:schemeClr val="accent4"/>
                </a:solidFill>
                <a:latin typeface="微软雅黑" pitchFamily="34" charset="-122"/>
                <a:ea typeface="微软雅黑" pitchFamily="34" charset="-122"/>
              </a:rPr>
              <a:t>抽</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象</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类</a:t>
            </a:r>
          </a:p>
        </p:txBody>
      </p:sp>
      <p:pic>
        <p:nvPicPr>
          <p:cNvPr id="25"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438" y="5680075"/>
            <a:ext cx="2552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2714625" y="1836738"/>
            <a:ext cx="6122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latin typeface="黑体" pitchFamily="49" charset="-122"/>
                <a:ea typeface="黑体" pitchFamily="49" charset="-122"/>
              </a:rPr>
              <a:t>     </a:t>
            </a:r>
            <a:r>
              <a:rPr lang="zh-CN" altLang="zh-CN" sz="2000">
                <a:latin typeface="黑体" pitchFamily="49" charset="-122"/>
                <a:ea typeface="黑体" pitchFamily="49" charset="-122"/>
              </a:rPr>
              <a:t>抽象类只能做基类来派生新类，不能声明抽象类对象，但可以</a:t>
            </a:r>
            <a:r>
              <a:rPr lang="zh-CN" altLang="zh-CN" sz="2000">
                <a:solidFill>
                  <a:srgbClr val="FF0000"/>
                </a:solidFill>
                <a:latin typeface="黑体" pitchFamily="49" charset="-122"/>
                <a:ea typeface="黑体" pitchFamily="49" charset="-122"/>
              </a:rPr>
              <a:t>声明抽象类指针或引用，通过指针或引用操作派生类对象</a:t>
            </a:r>
            <a:r>
              <a:rPr lang="zh-CN" altLang="zh-CN" sz="2000">
                <a:latin typeface="黑体" pitchFamily="49" charset="-122"/>
                <a:ea typeface="黑体" pitchFamily="49" charset="-122"/>
              </a:rPr>
              <a:t>。</a:t>
            </a:r>
          </a:p>
        </p:txBody>
      </p:sp>
      <p:sp>
        <p:nvSpPr>
          <p:cNvPr id="3" name="矩形 2"/>
          <p:cNvSpPr>
            <a:spLocks noChangeArrowheads="1"/>
          </p:cNvSpPr>
          <p:nvPr/>
        </p:nvSpPr>
        <p:spPr bwMode="auto">
          <a:xfrm>
            <a:off x="2708275" y="3656013"/>
            <a:ext cx="61547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latin typeface="黑体" pitchFamily="49" charset="-122"/>
                <a:ea typeface="黑体" pitchFamily="49" charset="-122"/>
              </a:rPr>
              <a:t>      </a:t>
            </a:r>
            <a:r>
              <a:rPr lang="zh-CN" altLang="zh-CN" sz="2000">
                <a:latin typeface="黑体" pitchFamily="49" charset="-122"/>
                <a:ea typeface="黑体" pitchFamily="49" charset="-122"/>
              </a:rPr>
              <a:t>抽象类中可以有多个纯虚函数，在派生类中应该实现这些纯虚函数，使得派生类不再是抽象类。派生类中若没有实现所有纯虚函数，则未重新定义的函数仍为纯虚函数，派生类也是抽象类。</a:t>
            </a:r>
          </a:p>
        </p:txBody>
      </p:sp>
      <p:sp>
        <p:nvSpPr>
          <p:cNvPr id="16" name="椭圆 15"/>
          <p:cNvSpPr/>
          <p:nvPr/>
        </p:nvSpPr>
        <p:spPr bwMode="auto">
          <a:xfrm>
            <a:off x="2663825" y="1425575"/>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17" name="矩形 16"/>
          <p:cNvSpPr>
            <a:spLocks noChangeArrowheads="1"/>
          </p:cNvSpPr>
          <p:nvPr/>
        </p:nvSpPr>
        <p:spPr bwMode="auto">
          <a:xfrm>
            <a:off x="2828925" y="1538288"/>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1</a:t>
            </a:r>
            <a:endParaRPr lang="zh-CN" altLang="en-US" sz="2800"/>
          </a:p>
        </p:txBody>
      </p:sp>
      <p:sp>
        <p:nvSpPr>
          <p:cNvPr id="19" name="流程图: 可选过程 18"/>
          <p:cNvSpPr>
            <a:spLocks noChangeArrowheads="1"/>
          </p:cNvSpPr>
          <p:nvPr/>
        </p:nvSpPr>
        <p:spPr bwMode="auto">
          <a:xfrm>
            <a:off x="2663825" y="3479800"/>
            <a:ext cx="6097588" cy="1639888"/>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0" name="椭圆 19"/>
          <p:cNvSpPr/>
          <p:nvPr/>
        </p:nvSpPr>
        <p:spPr bwMode="auto">
          <a:xfrm>
            <a:off x="2663825" y="3200400"/>
            <a:ext cx="739775" cy="739775"/>
          </a:xfrm>
          <a:prstGeom prst="ellipse">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p:spPr>
        <p:txBody>
          <a:bodyPr/>
          <a:lstStyle/>
          <a:p>
            <a:pPr eaLnBrk="1" hangingPunct="1">
              <a:buFont typeface="Arial" pitchFamily="34" charset="0"/>
              <a:buNone/>
              <a:defRPr/>
            </a:pPr>
            <a:endParaRPr lang="zh-CN" altLang="en-US">
              <a:latin typeface="Arial" panose="020B0604020202020204" pitchFamily="34" charset="0"/>
              <a:ea typeface="宋体" panose="02010600030101010101" pitchFamily="2" charset="-122"/>
            </a:endParaRPr>
          </a:p>
        </p:txBody>
      </p:sp>
      <p:sp>
        <p:nvSpPr>
          <p:cNvPr id="21" name="矩形 20"/>
          <p:cNvSpPr>
            <a:spLocks noChangeArrowheads="1"/>
          </p:cNvSpPr>
          <p:nvPr/>
        </p:nvSpPr>
        <p:spPr bwMode="auto">
          <a:xfrm>
            <a:off x="2828925" y="33131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800"/>
              <a:t>2</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53255"/>
                                        </p:tgtEl>
                                        <p:attrNameLst>
                                          <p:attrName>style.visibility</p:attrName>
                                        </p:attrNameLst>
                                      </p:cBhvr>
                                      <p:to>
                                        <p:strVal val="visible"/>
                                      </p:to>
                                    </p:set>
                                    <p:animEffect transition="in" filter="barn(inVertical)">
                                      <p:cBhvr>
                                        <p:cTn id="54" dur="500"/>
                                        <p:tgtEl>
                                          <p:spTgt spid="53255"/>
                                        </p:tgtEl>
                                      </p:cBhvr>
                                    </p:animEffect>
                                  </p:childTnLst>
                                </p:cTn>
                              </p:par>
                              <p:par>
                                <p:cTn id="55" presetID="16" presetClass="entr" presetSubtype="21" fill="hold" nodeType="withEffect">
                                  <p:stCondLst>
                                    <p:cond delay="0"/>
                                  </p:stCondLst>
                                  <p:childTnLst>
                                    <p:set>
                                      <p:cBhvr>
                                        <p:cTn id="56" dur="1" fill="hold">
                                          <p:stCondLst>
                                            <p:cond delay="0"/>
                                          </p:stCondLst>
                                        </p:cTn>
                                        <p:tgtEl>
                                          <p:spTgt spid="53256"/>
                                        </p:tgtEl>
                                        <p:attrNameLst>
                                          <p:attrName>style.visibility</p:attrName>
                                        </p:attrNameLst>
                                      </p:cBhvr>
                                      <p:to>
                                        <p:strVal val="visible"/>
                                      </p:to>
                                    </p:set>
                                    <p:animEffect transition="in" filter="barn(inVertical)">
                                      <p:cBhvr>
                                        <p:cTn id="57" dur="500"/>
                                        <p:tgtEl>
                                          <p:spTgt spid="53256"/>
                                        </p:tgtEl>
                                      </p:cBhvr>
                                    </p:animEffect>
                                  </p:childTnLst>
                                </p:cTn>
                              </p:par>
                              <p:par>
                                <p:cTn id="58" presetID="16" presetClass="entr" presetSubtype="21"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arn(inVertical)">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53255" grpId="0"/>
      <p:bldP spid="2" grpId="0"/>
      <p:bldP spid="3" grpId="0"/>
      <p:bldP spid="16" grpId="0" animBg="1"/>
      <p:bldP spid="17" grpId="0"/>
      <p:bldP spid="19" grpId="0" animBg="1"/>
      <p:bldP spid="20" grpId="0" animBg="1"/>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5062538" y="119063"/>
            <a:ext cx="3916362" cy="725487"/>
            <a:chOff x="0" y="0"/>
            <a:chExt cx="6166" cy="1142"/>
          </a:xfrm>
        </p:grpSpPr>
        <p:pic>
          <p:nvPicPr>
            <p:cNvPr id="5940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40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5939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3.5 </a:t>
            </a:r>
            <a:r>
              <a:rPr lang="zh-CN" altLang="en-US" sz="2800" b="1">
                <a:solidFill>
                  <a:srgbClr val="FFFF00"/>
                </a:solidFill>
                <a:latin typeface="微软雅黑" pitchFamily="34" charset="-122"/>
                <a:ea typeface="微软雅黑" pitchFamily="34" charset="-122"/>
                <a:sym typeface="宋体" charset="-122"/>
              </a:rPr>
              <a:t>抽象类与内部类</a:t>
            </a:r>
          </a:p>
        </p:txBody>
      </p:sp>
      <p:sp>
        <p:nvSpPr>
          <p:cNvPr id="12" name="剪去对角的矩形 3"/>
          <p:cNvSpPr>
            <a:spLocks/>
          </p:cNvSpPr>
          <p:nvPr/>
        </p:nvSpPr>
        <p:spPr bwMode="auto">
          <a:xfrm>
            <a:off x="717550" y="5199063"/>
            <a:ext cx="16065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p:spPr>
        <p:txBody>
          <a:bodyPr/>
          <a:lstStyle/>
          <a:p>
            <a:pPr eaLnBrk="1" hangingPunct="1">
              <a:buFont typeface="Arial" pitchFamily="34" charset="0"/>
              <a:buNone/>
              <a:defRPr/>
            </a:pPr>
            <a:r>
              <a:rPr lang="zh-CN" altLang="en-US" sz="2400" b="1" dirty="0">
                <a:solidFill>
                  <a:schemeClr val="bg1"/>
                </a:solidFill>
                <a:latin typeface="微软雅黑" pitchFamily="34" charset="-122"/>
                <a:ea typeface="微软雅黑" pitchFamily="34" charset="-122"/>
              </a:rPr>
              <a:t> 案例代码</a:t>
            </a:r>
          </a:p>
        </p:txBody>
      </p:sp>
      <p:sp>
        <p:nvSpPr>
          <p:cNvPr id="54277" name="矩形 1"/>
          <p:cNvSpPr>
            <a:spLocks noChangeArrowheads="1"/>
          </p:cNvSpPr>
          <p:nvPr/>
        </p:nvSpPr>
        <p:spPr bwMode="auto">
          <a:xfrm>
            <a:off x="2419350" y="5165725"/>
            <a:ext cx="37131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54278" name="直线连接符 9"/>
          <p:cNvCxnSpPr>
            <a:cxnSpLocks noChangeShapeType="1"/>
          </p:cNvCxnSpPr>
          <p:nvPr/>
        </p:nvCxnSpPr>
        <p:spPr bwMode="auto">
          <a:xfrm>
            <a:off x="687388" y="5043488"/>
            <a:ext cx="7775575"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79" name="矩形 4"/>
          <p:cNvSpPr>
            <a:spLocks noChangeArrowheads="1"/>
          </p:cNvSpPr>
          <p:nvPr/>
        </p:nvSpPr>
        <p:spPr bwMode="auto">
          <a:xfrm>
            <a:off x="2757488" y="1841500"/>
            <a:ext cx="5867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dirty="0">
                <a:latin typeface="黑体" pitchFamily="49" charset="-122"/>
                <a:ea typeface="黑体" pitchFamily="49" charset="-122"/>
              </a:rPr>
              <a:t>在</a:t>
            </a:r>
            <a:r>
              <a:rPr lang="en-US" altLang="zh-CN" sz="2400" dirty="0">
                <a:latin typeface="黑体" pitchFamily="49" charset="-122"/>
                <a:ea typeface="黑体" pitchFamily="49" charset="-122"/>
              </a:rPr>
              <a:t>C++</a:t>
            </a:r>
            <a:r>
              <a:rPr lang="zh-CN" altLang="zh-CN" sz="2400" dirty="0">
                <a:latin typeface="黑体" pitchFamily="49" charset="-122"/>
                <a:ea typeface="黑体" pitchFamily="49" charset="-122"/>
              </a:rPr>
              <a:t>中允许在类内部定义类，这样的类称为</a:t>
            </a:r>
            <a:r>
              <a:rPr lang="zh-CN" altLang="zh-CN" sz="2400" dirty="0">
                <a:solidFill>
                  <a:schemeClr val="accent4"/>
                </a:solidFill>
                <a:latin typeface="黑体" pitchFamily="49" charset="-122"/>
                <a:ea typeface="黑体" pitchFamily="49" charset="-122"/>
              </a:rPr>
              <a:t>内部类</a:t>
            </a:r>
            <a:r>
              <a:rPr lang="zh-CN" altLang="zh-CN" sz="2400" dirty="0">
                <a:latin typeface="黑体" pitchFamily="49" charset="-122"/>
                <a:ea typeface="黑体" pitchFamily="49" charset="-122"/>
              </a:rPr>
              <a:t>，这个内部类所在的类称为外部类。内部类可以作为外部类的基础，外部类在内部类基础上扩充新的功能并且不会相互影响。</a:t>
            </a:r>
          </a:p>
        </p:txBody>
      </p:sp>
      <p:pic>
        <p:nvPicPr>
          <p:cNvPr id="23"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063" y="5278438"/>
            <a:ext cx="2120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3" descr="C:\Users\admin\Desktop\2476235_230109060879_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138" y="1497013"/>
            <a:ext cx="19780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1403350" y="2081213"/>
            <a:ext cx="544513" cy="1385887"/>
          </a:xfrm>
          <a:prstGeom prst="rect">
            <a:avLst/>
          </a:prstGeom>
        </p:spPr>
        <p:txBody>
          <a:bodyPr wrap="none">
            <a:spAutoFit/>
          </a:bodyPr>
          <a:lstStyle/>
          <a:p>
            <a:pPr eaLnBrk="1" hangingPunct="1">
              <a:defRPr/>
            </a:pPr>
            <a:r>
              <a:rPr lang="zh-CN" altLang="en-US" sz="2800" b="1" dirty="0">
                <a:solidFill>
                  <a:schemeClr val="accent4"/>
                </a:solidFill>
                <a:latin typeface="微软雅黑" pitchFamily="34" charset="-122"/>
                <a:ea typeface="微软雅黑" pitchFamily="34" charset="-122"/>
              </a:rPr>
              <a:t>内</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部</a:t>
            </a:r>
            <a:endParaRPr lang="en-US" altLang="zh-CN" sz="2800" b="1" dirty="0">
              <a:solidFill>
                <a:schemeClr val="accent4"/>
              </a:solidFill>
              <a:latin typeface="微软雅黑" pitchFamily="34" charset="-122"/>
              <a:ea typeface="微软雅黑" pitchFamily="34" charset="-122"/>
            </a:endParaRPr>
          </a:p>
          <a:p>
            <a:pPr eaLnBrk="1" hangingPunct="1">
              <a:defRPr/>
            </a:pPr>
            <a:r>
              <a:rPr lang="zh-CN" altLang="en-US" sz="2800" b="1" dirty="0">
                <a:solidFill>
                  <a:schemeClr val="accent4"/>
                </a:solidFill>
                <a:latin typeface="微软雅黑" pitchFamily="34" charset="-122"/>
                <a:ea typeface="微软雅黑" pitchFamily="34" charset="-122"/>
              </a:rPr>
              <a:t>类</a:t>
            </a:r>
          </a:p>
        </p:txBody>
      </p:sp>
      <p:sp>
        <p:nvSpPr>
          <p:cNvPr id="59403" name="流程图: 可选过程 12"/>
          <p:cNvSpPr>
            <a:spLocks noChangeArrowheads="1"/>
          </p:cNvSpPr>
          <p:nvPr/>
        </p:nvSpPr>
        <p:spPr bwMode="auto">
          <a:xfrm>
            <a:off x="2533650" y="1587500"/>
            <a:ext cx="6097588" cy="2463800"/>
          </a:xfrm>
          <a:prstGeom prst="flowChartAlternateProcess">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wipe(down)">
                                      <p:cBhvr>
                                        <p:cTn id="13" dur="500"/>
                                        <p:tgtEl>
                                          <p:spTgt spid="54277"/>
                                        </p:tgtEl>
                                      </p:cBhvr>
                                    </p:animEffect>
                                  </p:childTnLst>
                                </p:cTn>
                              </p:par>
                              <p:par>
                                <p:cTn id="14" presetID="22" presetClass="entr" presetSubtype="4"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wipe(down)">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427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5062538" y="119063"/>
            <a:ext cx="3916362" cy="725487"/>
            <a:chOff x="0" y="0"/>
            <a:chExt cx="6166" cy="1142"/>
          </a:xfrm>
        </p:grpSpPr>
        <p:pic>
          <p:nvPicPr>
            <p:cNvPr id="60424" name="Picture 3" descr="D:\幻灯片\图片\logo2.png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25" name="矩形 3"/>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0419" name="标题 1"/>
          <p:cNvSpPr>
            <a:spLocks noChangeArrowheads="1"/>
          </p:cNvSpPr>
          <p:nvPr/>
        </p:nvSpPr>
        <p:spPr bwMode="auto">
          <a:xfrm>
            <a:off x="163513" y="136525"/>
            <a:ext cx="4386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3.6 </a:t>
            </a:r>
            <a:r>
              <a:rPr lang="zh-CN" altLang="en-US" sz="2800" b="1">
                <a:solidFill>
                  <a:srgbClr val="FFFF00"/>
                </a:solidFill>
                <a:latin typeface="微软雅黑" pitchFamily="34" charset="-122"/>
                <a:ea typeface="微软雅黑" pitchFamily="34" charset="-122"/>
                <a:sym typeface="宋体" charset="-122"/>
              </a:rPr>
              <a:t>小结</a:t>
            </a:r>
          </a:p>
        </p:txBody>
      </p:sp>
      <p:grpSp>
        <p:nvGrpSpPr>
          <p:cNvPr id="20" name="组合 19"/>
          <p:cNvGrpSpPr>
            <a:grpSpLocks/>
          </p:cNvGrpSpPr>
          <p:nvPr/>
        </p:nvGrpSpPr>
        <p:grpSpPr bwMode="auto">
          <a:xfrm>
            <a:off x="2095500" y="1181100"/>
            <a:ext cx="6794500" cy="5232400"/>
            <a:chOff x="2174875" y="2946400"/>
            <a:chExt cx="6003925" cy="3779584"/>
          </a:xfrm>
        </p:grpSpPr>
        <p:sp>
          <p:nvSpPr>
            <p:cNvPr id="60422" name="TextBox 43"/>
            <p:cNvSpPr txBox="1">
              <a:spLocks noChangeArrowheads="1"/>
            </p:cNvSpPr>
            <p:nvPr/>
          </p:nvSpPr>
          <p:spPr bwMode="auto">
            <a:xfrm>
              <a:off x="2331986" y="3074386"/>
              <a:ext cx="5784883" cy="365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a:latin typeface="微软雅黑" pitchFamily="34" charset="-122"/>
                  <a:ea typeface="微软雅黑" pitchFamily="34" charset="-122"/>
                </a:rPr>
                <a:t>       </a:t>
              </a:r>
              <a:r>
                <a:rPr lang="zh-CN" altLang="zh-CN" sz="2000" b="1">
                  <a:latin typeface="微软雅黑" pitchFamily="34" charset="-122"/>
                  <a:ea typeface="微软雅黑" pitchFamily="34" charset="-122"/>
                </a:rPr>
                <a:t>本章主要介绍了面向对象程序设计中的两个主要特征：</a:t>
              </a:r>
              <a:r>
                <a:rPr lang="zh-CN" altLang="zh-CN" sz="2000" b="1">
                  <a:solidFill>
                    <a:srgbClr val="FF0000"/>
                  </a:solidFill>
                  <a:latin typeface="微软雅黑" pitchFamily="34" charset="-122"/>
                  <a:ea typeface="微软雅黑" pitchFamily="34" charset="-122"/>
                </a:rPr>
                <a:t>继承</a:t>
              </a:r>
              <a:r>
                <a:rPr lang="zh-CN" altLang="zh-CN" sz="2000" b="1">
                  <a:latin typeface="微软雅黑" pitchFamily="34" charset="-122"/>
                  <a:ea typeface="微软雅黑" pitchFamily="34" charset="-122"/>
                </a:rPr>
                <a:t>和</a:t>
              </a:r>
              <a:r>
                <a:rPr lang="zh-CN" altLang="zh-CN" sz="2000" b="1">
                  <a:solidFill>
                    <a:srgbClr val="FF0000"/>
                  </a:solidFill>
                  <a:latin typeface="微软雅黑" pitchFamily="34" charset="-122"/>
                  <a:ea typeface="微软雅黑" pitchFamily="34" charset="-122"/>
                </a:rPr>
                <a:t>多态</a:t>
              </a:r>
              <a:r>
                <a:rPr lang="zh-CN" altLang="zh-CN" sz="2000" b="1">
                  <a:latin typeface="微软雅黑" pitchFamily="34" charset="-122"/>
                  <a:ea typeface="微软雅黑" pitchFamily="34" charset="-122"/>
                </a:rPr>
                <a:t>。</a:t>
              </a:r>
            </a:p>
            <a:p>
              <a:r>
                <a:rPr lang="zh-CN" altLang="zh-CN" sz="2000" b="1">
                  <a:latin typeface="微软雅黑" pitchFamily="34" charset="-122"/>
                  <a:ea typeface="微软雅黑" pitchFamily="34" charset="-122"/>
                </a:rPr>
                <a:t>继承是实现代码复用的一种方法，通过继承可以方便地使用已有的基类成员。在本章中，重点介绍了</a:t>
              </a:r>
              <a:r>
                <a:rPr lang="zh-CN" altLang="zh-CN" sz="2000" b="1">
                  <a:solidFill>
                    <a:srgbClr val="FF0000"/>
                  </a:solidFill>
                  <a:latin typeface="微软雅黑" pitchFamily="34" charset="-122"/>
                  <a:ea typeface="微软雅黑" pitchFamily="34" charset="-122"/>
                </a:rPr>
                <a:t>继承的基本概念</a:t>
              </a:r>
              <a:r>
                <a:rPr lang="zh-CN" altLang="zh-CN" sz="2000" b="1">
                  <a:latin typeface="微软雅黑" pitchFamily="34" charset="-122"/>
                  <a:ea typeface="微软雅黑" pitchFamily="34" charset="-122"/>
                </a:rPr>
                <a:t>，</a:t>
              </a:r>
              <a:r>
                <a:rPr lang="zh-CN" altLang="zh-CN" sz="2000" b="1">
                  <a:solidFill>
                    <a:srgbClr val="FF0000"/>
                  </a:solidFill>
                  <a:latin typeface="微软雅黑" pitchFamily="34" charset="-122"/>
                  <a:ea typeface="微软雅黑" pitchFamily="34" charset="-122"/>
                </a:rPr>
                <a:t>定义派生类的方法</a:t>
              </a:r>
              <a:r>
                <a:rPr lang="zh-CN" altLang="zh-CN" sz="2000" b="1">
                  <a:latin typeface="微软雅黑" pitchFamily="34" charset="-122"/>
                  <a:ea typeface="微软雅黑" pitchFamily="34" charset="-122"/>
                </a:rPr>
                <a:t>以及</a:t>
              </a:r>
              <a:r>
                <a:rPr lang="zh-CN" altLang="zh-CN" sz="2000" b="1">
                  <a:solidFill>
                    <a:srgbClr val="FF0000"/>
                  </a:solidFill>
                  <a:latin typeface="微软雅黑" pitchFamily="34" charset="-122"/>
                  <a:ea typeface="微软雅黑" pitchFamily="34" charset="-122"/>
                </a:rPr>
                <a:t>通过不同权限进行继承时派生类中继承成员的操作方法</a:t>
              </a:r>
              <a:r>
                <a:rPr lang="zh-CN" altLang="zh-CN" sz="2000" b="1">
                  <a:latin typeface="微软雅黑" pitchFamily="34" charset="-122"/>
                  <a:ea typeface="微软雅黑" pitchFamily="34" charset="-122"/>
                </a:rPr>
                <a:t>。此外，还说明了派生类中构造函数和析构函数的定义及操作顺序。在</a:t>
              </a:r>
              <a:r>
                <a:rPr lang="zh-CN" altLang="zh-CN" sz="2000" b="1">
                  <a:solidFill>
                    <a:srgbClr val="FF0000"/>
                  </a:solidFill>
                  <a:latin typeface="微软雅黑" pitchFamily="34" charset="-122"/>
                  <a:ea typeface="微软雅黑" pitchFamily="34" charset="-122"/>
                </a:rPr>
                <a:t>单一继承</a:t>
              </a:r>
              <a:r>
                <a:rPr lang="zh-CN" altLang="zh-CN" sz="2000" b="1">
                  <a:latin typeface="微软雅黑" pitchFamily="34" charset="-122"/>
                  <a:ea typeface="微软雅黑" pitchFamily="34" charset="-122"/>
                </a:rPr>
                <a:t>的基础上，进一步讨论了</a:t>
              </a:r>
              <a:r>
                <a:rPr lang="zh-CN" altLang="zh-CN" sz="2000" b="1">
                  <a:solidFill>
                    <a:srgbClr val="FF0000"/>
                  </a:solidFill>
                  <a:latin typeface="微软雅黑" pitchFamily="34" charset="-122"/>
                  <a:ea typeface="微软雅黑" pitchFamily="34" charset="-122"/>
                </a:rPr>
                <a:t>多重继承</a:t>
              </a:r>
              <a:r>
                <a:rPr lang="zh-CN" altLang="zh-CN" sz="2000" b="1">
                  <a:latin typeface="微软雅黑" pitchFamily="34" charset="-122"/>
                  <a:ea typeface="微软雅黑" pitchFamily="34" charset="-122"/>
                </a:rPr>
                <a:t>的方法及继承过程中可能存在的二义性问题，由此引出虚基类用以消除二义性。</a:t>
              </a:r>
            </a:p>
            <a:p>
              <a:r>
                <a:rPr lang="zh-CN" altLang="zh-CN" sz="2000" b="1">
                  <a:latin typeface="微软雅黑" pitchFamily="34" charset="-122"/>
                  <a:ea typeface="微软雅黑" pitchFamily="34" charset="-122"/>
                </a:rPr>
                <a:t>本章的第二部分主要介绍</a:t>
              </a:r>
              <a:r>
                <a:rPr lang="zh-CN" altLang="zh-CN" sz="2000" b="1">
                  <a:solidFill>
                    <a:srgbClr val="FF0000"/>
                  </a:solidFill>
                  <a:latin typeface="微软雅黑" pitchFamily="34" charset="-122"/>
                  <a:ea typeface="微软雅黑" pitchFamily="34" charset="-122"/>
                </a:rPr>
                <a:t>多态</a:t>
              </a:r>
              <a:r>
                <a:rPr lang="zh-CN" altLang="zh-CN" sz="2000" b="1">
                  <a:latin typeface="微软雅黑" pitchFamily="34" charset="-122"/>
                  <a:ea typeface="微软雅黑" pitchFamily="34" charset="-122"/>
                </a:rPr>
                <a:t>，多态可以更好地实现代码扩展。多态可以通过</a:t>
              </a:r>
              <a:r>
                <a:rPr lang="zh-CN" altLang="zh-CN" sz="2000" b="1">
                  <a:solidFill>
                    <a:srgbClr val="FF0000"/>
                  </a:solidFill>
                  <a:latin typeface="微软雅黑" pitchFamily="34" charset="-122"/>
                  <a:ea typeface="微软雅黑" pitchFamily="34" charset="-122"/>
                </a:rPr>
                <a:t>静态联编</a:t>
              </a:r>
              <a:r>
                <a:rPr lang="zh-CN" altLang="zh-CN" sz="2000" b="1">
                  <a:latin typeface="微软雅黑" pitchFamily="34" charset="-122"/>
                  <a:ea typeface="微软雅黑" pitchFamily="34" charset="-122"/>
                </a:rPr>
                <a:t>及</a:t>
              </a:r>
              <a:r>
                <a:rPr lang="zh-CN" altLang="zh-CN" sz="2000" b="1">
                  <a:solidFill>
                    <a:srgbClr val="FF0000"/>
                  </a:solidFill>
                  <a:latin typeface="微软雅黑" pitchFamily="34" charset="-122"/>
                  <a:ea typeface="微软雅黑" pitchFamily="34" charset="-122"/>
                </a:rPr>
                <a:t>动态联编</a:t>
              </a:r>
              <a:r>
                <a:rPr lang="zh-CN" altLang="zh-CN" sz="2000" b="1">
                  <a:latin typeface="微软雅黑" pitchFamily="34" charset="-122"/>
                  <a:ea typeface="微软雅黑" pitchFamily="34" charset="-122"/>
                </a:rPr>
                <a:t>两种方式实现，静态联编的方式主要包括函数重载和运算符重载，动态联编主要通过虚函数实现，本章中重点介绍的是通过虚函数实现多态，在了解虚函数基本内容的基础上，又学习了纯虚函数以及抽象类的定义及用法。</a:t>
              </a:r>
              <a:endParaRPr lang="zh-CN" altLang="en-US" sz="2000" b="1">
                <a:latin typeface="微软雅黑" pitchFamily="34" charset="-122"/>
                <a:ea typeface="微软雅黑" pitchFamily="34" charset="-122"/>
              </a:endParaRPr>
            </a:p>
            <a:p>
              <a:endParaRPr lang="zh-CN" altLang="en-US" sz="2000" b="1">
                <a:latin typeface="微软雅黑" pitchFamily="34" charset="-122"/>
                <a:ea typeface="微软雅黑" pitchFamily="34" charset="-122"/>
              </a:endParaRPr>
            </a:p>
          </p:txBody>
        </p:sp>
        <p:sp>
          <p:nvSpPr>
            <p:cNvPr id="22" name="圆角矩形 21"/>
            <p:cNvSpPr/>
            <p:nvPr/>
          </p:nvSpPr>
          <p:spPr bwMode="auto">
            <a:xfrm>
              <a:off x="2174875" y="2946400"/>
              <a:ext cx="6003925" cy="3706194"/>
            </a:xfrm>
            <a:prstGeom prst="roundRect">
              <a:avLst/>
            </a:prstGeom>
            <a:noFill/>
            <a:ln w="38100" cap="flat" cmpd="sng" algn="ctr">
              <a:solidFill>
                <a:schemeClr val="bg1">
                  <a:lumMod val="85000"/>
                </a:schemeClr>
              </a:solidFill>
              <a:prstDash val="dash"/>
              <a:round/>
              <a:headEnd type="none" w="med" len="med"/>
              <a:tailEnd type="none" w="med" len="med"/>
            </a:ln>
            <a:effectLst/>
          </p:spPr>
          <p:txBody>
            <a:bodyPr/>
            <a:lstStyle/>
            <a:p>
              <a:pPr>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grpSp>
      <p:pic>
        <p:nvPicPr>
          <p:cNvPr id="23"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63" y="2633663"/>
            <a:ext cx="268446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6"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51" name="TextBox 154"/>
          <p:cNvSpPr txBox="1">
            <a:spLocks noChangeArrowheads="1"/>
          </p:cNvSpPr>
          <p:nvPr/>
        </p:nvSpPr>
        <p:spPr bwMode="auto">
          <a:xfrm>
            <a:off x="3268663"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sz="2800" b="1" dirty="0"/>
              <a:t>3.2</a:t>
            </a:r>
            <a:r>
              <a:rPr lang="zh-CN" altLang="en-US" sz="2800" b="1" dirty="0">
                <a:latin typeface="微软雅黑" pitchFamily="34" charset="-122"/>
                <a:ea typeface="微软雅黑" pitchFamily="34" charset="-122"/>
              </a:rPr>
              <a:t>  </a:t>
            </a:r>
            <a:r>
              <a:rPr lang="zh-CN" altLang="en-US" sz="2800" b="1" dirty="0">
                <a:solidFill>
                  <a:schemeClr val="accent4"/>
                </a:solidFill>
                <a:latin typeface="微软雅黑" pitchFamily="34" charset="-122"/>
                <a:ea typeface="微软雅黑" pitchFamily="34" charset="-122"/>
              </a:rPr>
              <a:t>派生类</a:t>
            </a:r>
          </a:p>
        </p:txBody>
      </p:sp>
      <p:pic>
        <p:nvPicPr>
          <p:cNvPr id="8200"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a:hlinkClick r:id="rId2" action="ppaction://hlinksldjump"/>
          </p:cNvPr>
          <p:cNvSpPr/>
          <p:nvPr/>
        </p:nvSpPr>
        <p:spPr bwMode="auto">
          <a:xfrm>
            <a:off x="971550" y="16621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8203" name="logo"/>
          <p:cNvGrpSpPr>
            <a:grpSpLocks/>
          </p:cNvGrpSpPr>
          <p:nvPr/>
        </p:nvGrpSpPr>
        <p:grpSpPr bwMode="auto">
          <a:xfrm>
            <a:off x="5062538" y="119063"/>
            <a:ext cx="3916362" cy="725487"/>
            <a:chOff x="0" y="0"/>
            <a:chExt cx="6166" cy="1142"/>
          </a:xfrm>
        </p:grpSpPr>
        <p:pic>
          <p:nvPicPr>
            <p:cNvPr id="824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4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8"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8205" name="组合 1"/>
          <p:cNvGrpSpPr>
            <a:grpSpLocks/>
          </p:cNvGrpSpPr>
          <p:nvPr/>
        </p:nvGrpSpPr>
        <p:grpSpPr bwMode="auto">
          <a:xfrm>
            <a:off x="1065213" y="2651125"/>
            <a:ext cx="6662737" cy="577850"/>
            <a:chOff x="1040635" y="2276476"/>
            <a:chExt cx="6663610" cy="577956"/>
          </a:xfrm>
        </p:grpSpPr>
        <p:grpSp>
          <p:nvGrpSpPr>
            <p:cNvPr id="8234" name="组合 311"/>
            <p:cNvGrpSpPr>
              <a:grpSpLocks/>
            </p:cNvGrpSpPr>
            <p:nvPr/>
          </p:nvGrpSpPr>
          <p:grpSpPr bwMode="auto">
            <a:xfrm>
              <a:off x="1106489" y="2276476"/>
              <a:ext cx="6597756" cy="577956"/>
              <a:chOff x="1029300" y="5045322"/>
              <a:chExt cx="7628925" cy="669008"/>
            </a:xfrm>
          </p:grpSpPr>
          <p:grpSp>
            <p:nvGrpSpPr>
              <p:cNvPr id="8237" name="组合 345"/>
              <p:cNvGrpSpPr>
                <a:grpSpLocks/>
              </p:cNvGrpSpPr>
              <p:nvPr/>
            </p:nvGrpSpPr>
            <p:grpSpPr bwMode="auto">
              <a:xfrm>
                <a:off x="2520950" y="5045323"/>
                <a:ext cx="6137275" cy="669007"/>
                <a:chOff x="2520950" y="4924673"/>
                <a:chExt cx="6137275" cy="789657"/>
              </a:xfrm>
            </p:grpSpPr>
            <p:sp>
              <p:nvSpPr>
                <p:cNvPr id="152"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43" name="组合 351"/>
                <p:cNvGrpSpPr>
                  <a:grpSpLocks/>
                </p:cNvGrpSpPr>
                <p:nvPr/>
              </p:nvGrpSpPr>
              <p:grpSpPr bwMode="auto">
                <a:xfrm>
                  <a:off x="2520950" y="4924673"/>
                  <a:ext cx="6137275" cy="664245"/>
                  <a:chOff x="2520950" y="4868193"/>
                  <a:chExt cx="6137275" cy="720725"/>
                </a:xfrm>
              </p:grpSpPr>
              <p:sp>
                <p:nvSpPr>
                  <p:cNvPr id="154"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55"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1"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39" name="组合 347"/>
              <p:cNvGrpSpPr>
                <a:grpSpLocks/>
              </p:cNvGrpSpPr>
              <p:nvPr/>
            </p:nvGrpSpPr>
            <p:grpSpPr bwMode="auto">
              <a:xfrm>
                <a:off x="1029300" y="5045322"/>
                <a:ext cx="635025" cy="637257"/>
                <a:chOff x="1098627" y="4776118"/>
                <a:chExt cx="903287" cy="906462"/>
              </a:xfrm>
            </p:grpSpPr>
            <p:sp>
              <p:nvSpPr>
                <p:cNvPr id="145"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49"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235"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3.2.1</a:t>
              </a:r>
              <a:endParaRPr lang="zh-CN" altLang="en-US" sz="1600"/>
            </a:p>
          </p:txBody>
        </p:sp>
        <p:sp>
          <p:nvSpPr>
            <p:cNvPr id="8236"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构造函数</a:t>
              </a:r>
            </a:p>
          </p:txBody>
        </p:sp>
      </p:grpSp>
      <p:grpSp>
        <p:nvGrpSpPr>
          <p:cNvPr id="8206" name="组合 2"/>
          <p:cNvGrpSpPr>
            <a:grpSpLocks/>
          </p:cNvGrpSpPr>
          <p:nvPr/>
        </p:nvGrpSpPr>
        <p:grpSpPr bwMode="auto">
          <a:xfrm>
            <a:off x="1065213" y="3656013"/>
            <a:ext cx="6692900" cy="614362"/>
            <a:chOff x="1040636" y="2814639"/>
            <a:chExt cx="6693664" cy="612880"/>
          </a:xfrm>
        </p:grpSpPr>
        <p:grpSp>
          <p:nvGrpSpPr>
            <p:cNvPr id="8221" name="组合 313"/>
            <p:cNvGrpSpPr>
              <a:grpSpLocks/>
            </p:cNvGrpSpPr>
            <p:nvPr/>
          </p:nvGrpSpPr>
          <p:grpSpPr bwMode="auto">
            <a:xfrm>
              <a:off x="1328739" y="2849564"/>
              <a:ext cx="6405561" cy="577955"/>
              <a:chOff x="1252258" y="5045323"/>
              <a:chExt cx="7405967" cy="669007"/>
            </a:xfrm>
          </p:grpSpPr>
          <p:grpSp>
            <p:nvGrpSpPr>
              <p:cNvPr id="8227" name="组合 338"/>
              <p:cNvGrpSpPr>
                <a:grpSpLocks/>
              </p:cNvGrpSpPr>
              <p:nvPr/>
            </p:nvGrpSpPr>
            <p:grpSpPr bwMode="auto">
              <a:xfrm>
                <a:off x="2520950" y="5045323"/>
                <a:ext cx="6137275" cy="669007"/>
                <a:chOff x="2520950" y="4924673"/>
                <a:chExt cx="6137275" cy="789657"/>
              </a:xfrm>
            </p:grpSpPr>
            <p:sp>
              <p:nvSpPr>
                <p:cNvPr id="173" name="AutoShape 218"/>
                <p:cNvSpPr>
                  <a:spLocks noChangeArrowheads="1"/>
                </p:cNvSpPr>
                <p:nvPr/>
              </p:nvSpPr>
              <p:spPr bwMode="auto">
                <a:xfrm>
                  <a:off x="2633650" y="5394094"/>
                  <a:ext cx="5894244"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31" name="组合 342"/>
                <p:cNvGrpSpPr>
                  <a:grpSpLocks/>
                </p:cNvGrpSpPr>
                <p:nvPr/>
              </p:nvGrpSpPr>
              <p:grpSpPr bwMode="auto">
                <a:xfrm>
                  <a:off x="2520950" y="4924673"/>
                  <a:ext cx="6137275" cy="664245"/>
                  <a:chOff x="2520950" y="4868193"/>
                  <a:chExt cx="6137275" cy="720725"/>
                </a:xfrm>
              </p:grpSpPr>
              <p:sp>
                <p:nvSpPr>
                  <p:cNvPr id="175" name="AutoShape 181"/>
                  <p:cNvSpPr>
                    <a:spLocks noChangeArrowheads="1"/>
                  </p:cNvSpPr>
                  <p:nvPr/>
                </p:nvSpPr>
                <p:spPr bwMode="auto">
                  <a:xfrm>
                    <a:off x="2429893" y="4868069"/>
                    <a:ext cx="6228332" cy="72075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6" name="AutoShape 202"/>
                  <p:cNvSpPr>
                    <a:spLocks noChangeArrowheads="1"/>
                  </p:cNvSpPr>
                  <p:nvPr/>
                </p:nvSpPr>
                <p:spPr bwMode="auto">
                  <a:xfrm>
                    <a:off x="2674034" y="4983107"/>
                    <a:ext cx="5778599"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69"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2"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8222" name="组合 315"/>
            <p:cNvGrpSpPr>
              <a:grpSpLocks/>
            </p:cNvGrpSpPr>
            <p:nvPr/>
          </p:nvGrpSpPr>
          <p:grpSpPr bwMode="auto">
            <a:xfrm>
              <a:off x="1112838" y="2814639"/>
              <a:ext cx="549127" cy="551873"/>
              <a:chOff x="1190461" y="2772022"/>
              <a:chExt cx="635025" cy="637257"/>
            </a:xfrm>
          </p:grpSpPr>
          <p:sp>
            <p:nvSpPr>
              <p:cNvPr id="161"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62"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8223" name="TextBox 321"/>
            <p:cNvSpPr txBox="1">
              <a:spLocks noChangeArrowheads="1"/>
            </p:cNvSpPr>
            <p:nvPr/>
          </p:nvSpPr>
          <p:spPr bwMode="auto">
            <a:xfrm>
              <a:off x="3213101" y="2929444"/>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析构函数</a:t>
              </a:r>
            </a:p>
          </p:txBody>
        </p:sp>
        <p:sp>
          <p:nvSpPr>
            <p:cNvPr id="8224"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3.2.2</a:t>
              </a:r>
              <a:endParaRPr lang="zh-CN" altLang="en-US" sz="1600"/>
            </a:p>
          </p:txBody>
        </p:sp>
      </p:grpSp>
      <p:grpSp>
        <p:nvGrpSpPr>
          <p:cNvPr id="8207" name="组合 4"/>
          <p:cNvGrpSpPr>
            <a:grpSpLocks/>
          </p:cNvGrpSpPr>
          <p:nvPr/>
        </p:nvGrpSpPr>
        <p:grpSpPr bwMode="auto">
          <a:xfrm>
            <a:off x="1065213" y="4691063"/>
            <a:ext cx="6692900" cy="612775"/>
            <a:chOff x="1040636" y="3360738"/>
            <a:chExt cx="6693664" cy="614469"/>
          </a:xfrm>
        </p:grpSpPr>
        <p:grpSp>
          <p:nvGrpSpPr>
            <p:cNvPr id="8208" name="组合 314"/>
            <p:cNvGrpSpPr>
              <a:grpSpLocks/>
            </p:cNvGrpSpPr>
            <p:nvPr/>
          </p:nvGrpSpPr>
          <p:grpSpPr bwMode="auto">
            <a:xfrm>
              <a:off x="1328739" y="3397251"/>
              <a:ext cx="6405561" cy="577956"/>
              <a:chOff x="1252258" y="5045323"/>
              <a:chExt cx="7405967" cy="669007"/>
            </a:xfrm>
          </p:grpSpPr>
          <p:grpSp>
            <p:nvGrpSpPr>
              <p:cNvPr id="8214" name="组合 331"/>
              <p:cNvGrpSpPr>
                <a:grpSpLocks/>
              </p:cNvGrpSpPr>
              <p:nvPr/>
            </p:nvGrpSpPr>
            <p:grpSpPr bwMode="auto">
              <a:xfrm>
                <a:off x="2520950" y="5045323"/>
                <a:ext cx="6137275" cy="669007"/>
                <a:chOff x="2520950" y="4924673"/>
                <a:chExt cx="6137275" cy="789657"/>
              </a:xfrm>
            </p:grpSpPr>
            <p:sp>
              <p:nvSpPr>
                <p:cNvPr id="187" name="AutoShape 218"/>
                <p:cNvSpPr>
                  <a:spLocks noChangeArrowheads="1"/>
                </p:cNvSpPr>
                <p:nvPr/>
              </p:nvSpPr>
              <p:spPr bwMode="auto">
                <a:xfrm>
                  <a:off x="2633650" y="5392432"/>
                  <a:ext cx="5894244"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18" name="组合 335"/>
                <p:cNvGrpSpPr>
                  <a:grpSpLocks/>
                </p:cNvGrpSpPr>
                <p:nvPr/>
              </p:nvGrpSpPr>
              <p:grpSpPr bwMode="auto">
                <a:xfrm>
                  <a:off x="2520950" y="4924673"/>
                  <a:ext cx="6137275" cy="664245"/>
                  <a:chOff x="2520950" y="4868193"/>
                  <a:chExt cx="6137275" cy="720725"/>
                </a:xfrm>
              </p:grpSpPr>
              <p:sp>
                <p:nvSpPr>
                  <p:cNvPr id="189" name="AutoShape 181"/>
                  <p:cNvSpPr>
                    <a:spLocks noChangeArrowheads="1"/>
                  </p:cNvSpPr>
                  <p:nvPr/>
                </p:nvSpPr>
                <p:spPr bwMode="auto">
                  <a:xfrm>
                    <a:off x="2429893" y="4868342"/>
                    <a:ext cx="6228332" cy="71977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90" name="AutoShape 202"/>
                  <p:cNvSpPr>
                    <a:spLocks noChangeArrowheads="1"/>
                  </p:cNvSpPr>
                  <p:nvPr/>
                </p:nvSpPr>
                <p:spPr bwMode="auto">
                  <a:xfrm>
                    <a:off x="2674034" y="4983979"/>
                    <a:ext cx="5778599" cy="4885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85"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86" name="Oval 151"/>
              <p:cNvSpPr>
                <a:spLocks noChangeArrowheads="1"/>
              </p:cNvSpPr>
              <p:nvPr/>
            </p:nvSpPr>
            <p:spPr bwMode="auto">
              <a:xfrm>
                <a:off x="1251410" y="5063866"/>
                <a:ext cx="170715" cy="1713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8209" name="组合 316"/>
            <p:cNvGrpSpPr>
              <a:grpSpLocks/>
            </p:cNvGrpSpPr>
            <p:nvPr/>
          </p:nvGrpSpPr>
          <p:grpSpPr bwMode="auto">
            <a:xfrm>
              <a:off x="1112838" y="3360738"/>
              <a:ext cx="549127" cy="550499"/>
              <a:chOff x="1190461" y="2772022"/>
              <a:chExt cx="635025" cy="637257"/>
            </a:xfrm>
          </p:grpSpPr>
          <p:sp>
            <p:nvSpPr>
              <p:cNvPr id="182"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83" name="Oval 151"/>
              <p:cNvSpPr>
                <a:spLocks noChangeArrowheads="1"/>
              </p:cNvSpPr>
              <p:nvPr/>
            </p:nvSpPr>
            <p:spPr bwMode="auto">
              <a:xfrm>
                <a:off x="1411747" y="2790450"/>
                <a:ext cx="170751" cy="171377"/>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8210"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隐藏基类函数</a:t>
              </a:r>
            </a:p>
          </p:txBody>
        </p:sp>
        <p:sp>
          <p:nvSpPr>
            <p:cNvPr id="8211"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3.2.3</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223"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3.3</a:t>
            </a:r>
            <a:r>
              <a:rPr lang="zh-CN" altLang="en-US" sz="2800">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多重继承</a:t>
            </a:r>
          </a:p>
        </p:txBody>
      </p:sp>
      <p:pic>
        <p:nvPicPr>
          <p:cNvPr id="922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9227" name="组合 1"/>
          <p:cNvGrpSpPr>
            <a:grpSpLocks/>
          </p:cNvGrpSpPr>
          <p:nvPr/>
        </p:nvGrpSpPr>
        <p:grpSpPr bwMode="auto">
          <a:xfrm>
            <a:off x="1079500" y="2771775"/>
            <a:ext cx="6662738" cy="577850"/>
            <a:chOff x="1040636" y="2276476"/>
            <a:chExt cx="6663609" cy="577956"/>
          </a:xfrm>
        </p:grpSpPr>
        <p:grpSp>
          <p:nvGrpSpPr>
            <p:cNvPr id="9274" name="组合 311"/>
            <p:cNvGrpSpPr>
              <a:grpSpLocks/>
            </p:cNvGrpSpPr>
            <p:nvPr/>
          </p:nvGrpSpPr>
          <p:grpSpPr bwMode="auto">
            <a:xfrm>
              <a:off x="1106489" y="2276476"/>
              <a:ext cx="6597756" cy="577956"/>
              <a:chOff x="1029300" y="5045322"/>
              <a:chExt cx="7628925" cy="669008"/>
            </a:xfrm>
          </p:grpSpPr>
          <p:grpSp>
            <p:nvGrpSpPr>
              <p:cNvPr id="9277" name="组合 345"/>
              <p:cNvGrpSpPr>
                <a:grpSpLocks/>
              </p:cNvGrpSpPr>
              <p:nvPr/>
            </p:nvGrpSpPr>
            <p:grpSpPr bwMode="auto">
              <a:xfrm>
                <a:off x="2520950" y="5045323"/>
                <a:ext cx="6137275" cy="669007"/>
                <a:chOff x="2520950" y="4924673"/>
                <a:chExt cx="6137275" cy="789657"/>
              </a:xfrm>
            </p:grpSpPr>
            <p:sp>
              <p:nvSpPr>
                <p:cNvPr id="21" name="AutoShape 218"/>
                <p:cNvSpPr>
                  <a:spLocks noChangeArrowheads="1"/>
                </p:cNvSpPr>
                <p:nvPr/>
              </p:nvSpPr>
              <p:spPr bwMode="auto">
                <a:xfrm>
                  <a:off x="2721080" y="5393260"/>
                  <a:ext cx="5806799"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83" name="组合 351"/>
                <p:cNvGrpSpPr>
                  <a:grpSpLocks/>
                </p:cNvGrpSpPr>
                <p:nvPr/>
              </p:nvGrpSpPr>
              <p:grpSpPr bwMode="auto">
                <a:xfrm>
                  <a:off x="2520950" y="4924673"/>
                  <a:ext cx="6137275" cy="664245"/>
                  <a:chOff x="2520950" y="4868193"/>
                  <a:chExt cx="6137275" cy="720725"/>
                </a:xfrm>
              </p:grpSpPr>
              <p:sp>
                <p:nvSpPr>
                  <p:cNvPr id="23"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7" name="Line 188"/>
              <p:cNvSpPr>
                <a:spLocks noChangeShapeType="1"/>
              </p:cNvSpPr>
              <p:nvPr/>
            </p:nvSpPr>
            <p:spPr bwMode="auto">
              <a:xfrm flipH="1">
                <a:off x="1500239"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79" name="组合 347"/>
              <p:cNvGrpSpPr>
                <a:grpSpLocks/>
              </p:cNvGrpSpPr>
              <p:nvPr/>
            </p:nvGrpSpPr>
            <p:grpSpPr bwMode="auto">
              <a:xfrm>
                <a:off x="1029300" y="5045322"/>
                <a:ext cx="635025" cy="637257"/>
                <a:chOff x="1098627" y="4776118"/>
                <a:chExt cx="903287" cy="906462"/>
              </a:xfrm>
            </p:grpSpPr>
            <p:sp>
              <p:nvSpPr>
                <p:cNvPr id="19" name="Oval 148"/>
                <p:cNvSpPr>
                  <a:spLocks noChangeArrowheads="1"/>
                </p:cNvSpPr>
                <p:nvPr/>
              </p:nvSpPr>
              <p:spPr bwMode="auto">
                <a:xfrm>
                  <a:off x="1097383" y="4776118"/>
                  <a:ext cx="903542"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0" name="Oval 151"/>
                <p:cNvSpPr>
                  <a:spLocks noChangeArrowheads="1"/>
                </p:cNvSpPr>
                <p:nvPr/>
              </p:nvSpPr>
              <p:spPr bwMode="auto">
                <a:xfrm>
                  <a:off x="1413361" y="4802262"/>
                  <a:ext cx="242860"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275" name="TextBox 317"/>
            <p:cNvSpPr txBox="1">
              <a:spLocks noChangeArrowheads="1"/>
            </p:cNvSpPr>
            <p:nvPr/>
          </p:nvSpPr>
          <p:spPr bwMode="auto">
            <a:xfrm>
              <a:off x="1040636"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3.3.1</a:t>
              </a:r>
              <a:endParaRPr lang="zh-CN" altLang="en-US" sz="1600"/>
            </a:p>
          </p:txBody>
        </p:sp>
        <p:sp>
          <p:nvSpPr>
            <p:cNvPr id="9276" name="TextBox 320"/>
            <p:cNvSpPr txBox="1">
              <a:spLocks noChangeArrowheads="1"/>
            </p:cNvSpPr>
            <p:nvPr/>
          </p:nvSpPr>
          <p:spPr bwMode="auto">
            <a:xfrm>
              <a:off x="3213100" y="2339968"/>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声明多重继承的方式</a:t>
              </a:r>
            </a:p>
          </p:txBody>
        </p:sp>
      </p:grpSp>
      <p:grpSp>
        <p:nvGrpSpPr>
          <p:cNvPr id="9228" name="logo"/>
          <p:cNvGrpSpPr>
            <a:grpSpLocks/>
          </p:cNvGrpSpPr>
          <p:nvPr/>
        </p:nvGrpSpPr>
        <p:grpSpPr bwMode="auto">
          <a:xfrm>
            <a:off x="5062538" y="119063"/>
            <a:ext cx="3916362" cy="725487"/>
            <a:chOff x="0" y="0"/>
            <a:chExt cx="6166" cy="1142"/>
          </a:xfrm>
        </p:grpSpPr>
        <p:pic>
          <p:nvPicPr>
            <p:cNvPr id="9272"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7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9229" name="组合 2"/>
          <p:cNvGrpSpPr>
            <a:grpSpLocks/>
          </p:cNvGrpSpPr>
          <p:nvPr/>
        </p:nvGrpSpPr>
        <p:grpSpPr bwMode="auto">
          <a:xfrm>
            <a:off x="1079500" y="3413125"/>
            <a:ext cx="6692900" cy="614363"/>
            <a:chOff x="1040636" y="2814639"/>
            <a:chExt cx="6693664" cy="612880"/>
          </a:xfrm>
        </p:grpSpPr>
        <p:grpSp>
          <p:nvGrpSpPr>
            <p:cNvPr id="9259" name="组合 313"/>
            <p:cNvGrpSpPr>
              <a:grpSpLocks/>
            </p:cNvGrpSpPr>
            <p:nvPr/>
          </p:nvGrpSpPr>
          <p:grpSpPr bwMode="auto">
            <a:xfrm>
              <a:off x="1328739" y="2849564"/>
              <a:ext cx="6405561" cy="577955"/>
              <a:chOff x="1252258" y="5045323"/>
              <a:chExt cx="7405967" cy="669007"/>
            </a:xfrm>
          </p:grpSpPr>
          <p:grpSp>
            <p:nvGrpSpPr>
              <p:cNvPr id="9265"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633650" y="5394094"/>
                  <a:ext cx="5894245"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69"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429894" y="4868067"/>
                    <a:ext cx="6228331" cy="72075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674034" y="4983107"/>
                    <a:ext cx="5778599" cy="49067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1412" y="5063556"/>
                <a:ext cx="170714" cy="1704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260" name="组合 315"/>
            <p:cNvGrpSpPr>
              <a:grpSpLocks/>
            </p:cNvGrpSpPr>
            <p:nvPr/>
          </p:nvGrpSpPr>
          <p:grpSpPr bwMode="auto">
            <a:xfrm>
              <a:off x="1112838" y="2814639"/>
              <a:ext cx="549127" cy="551873"/>
              <a:chOff x="1190461" y="2772022"/>
              <a:chExt cx="635025" cy="637257"/>
            </a:xfrm>
          </p:grpSpPr>
          <p:sp>
            <p:nvSpPr>
              <p:cNvPr id="33" name="Oval 148"/>
              <p:cNvSpPr>
                <a:spLocks noChangeArrowheads="1"/>
              </p:cNvSpPr>
              <p:nvPr/>
            </p:nvSpPr>
            <p:spPr bwMode="auto">
              <a:xfrm>
                <a:off x="1189587" y="2772022"/>
                <a:ext cx="635269" cy="636384"/>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4" name="Oval 151"/>
              <p:cNvSpPr>
                <a:spLocks noChangeArrowheads="1"/>
              </p:cNvSpPr>
              <p:nvPr/>
            </p:nvSpPr>
            <p:spPr bwMode="auto">
              <a:xfrm>
                <a:off x="1411747" y="2790309"/>
                <a:ext cx="170752" cy="1700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261" name="TextBox 321"/>
            <p:cNvSpPr txBox="1">
              <a:spLocks noChangeArrowheads="1"/>
            </p:cNvSpPr>
            <p:nvPr/>
          </p:nvSpPr>
          <p:spPr bwMode="auto">
            <a:xfrm>
              <a:off x="3213100" y="2913156"/>
              <a:ext cx="4343379" cy="36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多重继承派生类的构造函数</a:t>
              </a:r>
            </a:p>
          </p:txBody>
        </p:sp>
        <p:sp>
          <p:nvSpPr>
            <p:cNvPr id="9262"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3.3.2</a:t>
              </a:r>
              <a:endParaRPr lang="zh-CN" altLang="en-US" sz="1600"/>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9231" name="组合 2"/>
          <p:cNvGrpSpPr>
            <a:grpSpLocks/>
          </p:cNvGrpSpPr>
          <p:nvPr/>
        </p:nvGrpSpPr>
        <p:grpSpPr bwMode="auto">
          <a:xfrm>
            <a:off x="1079500" y="4076700"/>
            <a:ext cx="6692900" cy="614363"/>
            <a:chOff x="1040636" y="2814639"/>
            <a:chExt cx="6693664" cy="612880"/>
          </a:xfrm>
        </p:grpSpPr>
        <p:grpSp>
          <p:nvGrpSpPr>
            <p:cNvPr id="9246" name="组合 313"/>
            <p:cNvGrpSpPr>
              <a:grpSpLocks/>
            </p:cNvGrpSpPr>
            <p:nvPr/>
          </p:nvGrpSpPr>
          <p:grpSpPr bwMode="auto">
            <a:xfrm>
              <a:off x="1328739" y="2849564"/>
              <a:ext cx="6405561" cy="577955"/>
              <a:chOff x="1252258" y="5045323"/>
              <a:chExt cx="7405967" cy="669007"/>
            </a:xfrm>
          </p:grpSpPr>
          <p:grpSp>
            <p:nvGrpSpPr>
              <p:cNvPr id="9252" name="组合 338"/>
              <p:cNvGrpSpPr>
                <a:grpSpLocks/>
              </p:cNvGrpSpPr>
              <p:nvPr/>
            </p:nvGrpSpPr>
            <p:grpSpPr bwMode="auto">
              <a:xfrm>
                <a:off x="2520950" y="5045323"/>
                <a:ext cx="6137275" cy="669007"/>
                <a:chOff x="2520950" y="4924673"/>
                <a:chExt cx="6137275" cy="789657"/>
              </a:xfrm>
            </p:grpSpPr>
            <p:sp>
              <p:nvSpPr>
                <p:cNvPr id="53" name="AutoShape 218"/>
                <p:cNvSpPr>
                  <a:spLocks noChangeArrowheads="1"/>
                </p:cNvSpPr>
                <p:nvPr/>
              </p:nvSpPr>
              <p:spPr bwMode="auto">
                <a:xfrm>
                  <a:off x="2633650" y="5394094"/>
                  <a:ext cx="5894245"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56" name="组合 342"/>
                <p:cNvGrpSpPr>
                  <a:grpSpLocks/>
                </p:cNvGrpSpPr>
                <p:nvPr/>
              </p:nvGrpSpPr>
              <p:grpSpPr bwMode="auto">
                <a:xfrm>
                  <a:off x="2520950" y="4924673"/>
                  <a:ext cx="6137275" cy="664245"/>
                  <a:chOff x="2520950" y="4868193"/>
                  <a:chExt cx="6137275" cy="720725"/>
                </a:xfrm>
              </p:grpSpPr>
              <p:sp>
                <p:nvSpPr>
                  <p:cNvPr id="55" name="AutoShape 181"/>
                  <p:cNvSpPr>
                    <a:spLocks noChangeArrowheads="1"/>
                  </p:cNvSpPr>
                  <p:nvPr/>
                </p:nvSpPr>
                <p:spPr bwMode="auto">
                  <a:xfrm>
                    <a:off x="2429894" y="4868067"/>
                    <a:ext cx="6228331" cy="72075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6" name="AutoShape 202"/>
                  <p:cNvSpPr>
                    <a:spLocks noChangeArrowheads="1"/>
                  </p:cNvSpPr>
                  <p:nvPr/>
                </p:nvSpPr>
                <p:spPr bwMode="auto">
                  <a:xfrm>
                    <a:off x="2674034" y="4983107"/>
                    <a:ext cx="5778599" cy="49067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1"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2" name="Oval 151"/>
              <p:cNvSpPr>
                <a:spLocks noChangeArrowheads="1"/>
              </p:cNvSpPr>
              <p:nvPr/>
            </p:nvSpPr>
            <p:spPr bwMode="auto">
              <a:xfrm>
                <a:off x="1251412" y="5063556"/>
                <a:ext cx="170714" cy="1704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247" name="组合 315"/>
            <p:cNvGrpSpPr>
              <a:grpSpLocks/>
            </p:cNvGrpSpPr>
            <p:nvPr/>
          </p:nvGrpSpPr>
          <p:grpSpPr bwMode="auto">
            <a:xfrm>
              <a:off x="1112838" y="2814639"/>
              <a:ext cx="549127" cy="551873"/>
              <a:chOff x="1190461" y="2772022"/>
              <a:chExt cx="635025" cy="637257"/>
            </a:xfrm>
          </p:grpSpPr>
          <p:sp>
            <p:nvSpPr>
              <p:cNvPr id="48" name="Oval 148"/>
              <p:cNvSpPr>
                <a:spLocks noChangeArrowheads="1"/>
              </p:cNvSpPr>
              <p:nvPr/>
            </p:nvSpPr>
            <p:spPr bwMode="auto">
              <a:xfrm>
                <a:off x="1189587" y="2772022"/>
                <a:ext cx="635269" cy="636384"/>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p:cNvSpPr>
                <a:spLocks noChangeArrowheads="1"/>
              </p:cNvSpPr>
              <p:nvPr/>
            </p:nvSpPr>
            <p:spPr bwMode="auto">
              <a:xfrm>
                <a:off x="1411747" y="2790309"/>
                <a:ext cx="170752" cy="1700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248" name="TextBox 321"/>
            <p:cNvSpPr txBox="1">
              <a:spLocks noChangeArrowheads="1"/>
            </p:cNvSpPr>
            <p:nvPr/>
          </p:nvSpPr>
          <p:spPr bwMode="auto">
            <a:xfrm>
              <a:off x="3213101" y="2913156"/>
              <a:ext cx="3280086" cy="36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多重继承引起的二义性</a:t>
              </a:r>
            </a:p>
          </p:txBody>
        </p:sp>
        <p:sp>
          <p:nvSpPr>
            <p:cNvPr id="9249"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3.3.3</a:t>
              </a:r>
              <a:endParaRPr lang="zh-CN" altLang="en-US" sz="1600"/>
            </a:p>
          </p:txBody>
        </p:sp>
      </p:grpSp>
      <p:grpSp>
        <p:nvGrpSpPr>
          <p:cNvPr id="9232" name="组合 2"/>
          <p:cNvGrpSpPr>
            <a:grpSpLocks/>
          </p:cNvGrpSpPr>
          <p:nvPr/>
        </p:nvGrpSpPr>
        <p:grpSpPr bwMode="auto">
          <a:xfrm>
            <a:off x="1079500" y="4797425"/>
            <a:ext cx="6692900" cy="614363"/>
            <a:chOff x="1040636" y="2814639"/>
            <a:chExt cx="6693664" cy="612880"/>
          </a:xfrm>
        </p:grpSpPr>
        <p:grpSp>
          <p:nvGrpSpPr>
            <p:cNvPr id="9233" name="组合 313"/>
            <p:cNvGrpSpPr>
              <a:grpSpLocks/>
            </p:cNvGrpSpPr>
            <p:nvPr/>
          </p:nvGrpSpPr>
          <p:grpSpPr bwMode="auto">
            <a:xfrm>
              <a:off x="1328739" y="2849564"/>
              <a:ext cx="6405561" cy="577955"/>
              <a:chOff x="1252258" y="5045323"/>
              <a:chExt cx="7405967" cy="669007"/>
            </a:xfrm>
          </p:grpSpPr>
          <p:grpSp>
            <p:nvGrpSpPr>
              <p:cNvPr id="9239" name="组合 338"/>
              <p:cNvGrpSpPr>
                <a:grpSpLocks/>
              </p:cNvGrpSpPr>
              <p:nvPr/>
            </p:nvGrpSpPr>
            <p:grpSpPr bwMode="auto">
              <a:xfrm>
                <a:off x="2520950" y="5045323"/>
                <a:ext cx="6137275" cy="669007"/>
                <a:chOff x="2520950" y="4924673"/>
                <a:chExt cx="6137275" cy="789657"/>
              </a:xfrm>
            </p:grpSpPr>
            <p:sp>
              <p:nvSpPr>
                <p:cNvPr id="66" name="AutoShape 218"/>
                <p:cNvSpPr>
                  <a:spLocks noChangeArrowheads="1"/>
                </p:cNvSpPr>
                <p:nvPr/>
              </p:nvSpPr>
              <p:spPr bwMode="auto">
                <a:xfrm>
                  <a:off x="2633650" y="5394094"/>
                  <a:ext cx="5894245"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9243" name="组合 342"/>
                <p:cNvGrpSpPr>
                  <a:grpSpLocks/>
                </p:cNvGrpSpPr>
                <p:nvPr/>
              </p:nvGrpSpPr>
              <p:grpSpPr bwMode="auto">
                <a:xfrm>
                  <a:off x="2520950" y="4924673"/>
                  <a:ext cx="6137275" cy="664245"/>
                  <a:chOff x="2520950" y="4868193"/>
                  <a:chExt cx="6137275" cy="720725"/>
                </a:xfrm>
              </p:grpSpPr>
              <p:sp>
                <p:nvSpPr>
                  <p:cNvPr id="68" name="AutoShape 181"/>
                  <p:cNvSpPr>
                    <a:spLocks noChangeArrowheads="1"/>
                  </p:cNvSpPr>
                  <p:nvPr/>
                </p:nvSpPr>
                <p:spPr bwMode="auto">
                  <a:xfrm>
                    <a:off x="2429894" y="4868067"/>
                    <a:ext cx="6228331" cy="72075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9" name="AutoShape 202"/>
                  <p:cNvSpPr>
                    <a:spLocks noChangeArrowheads="1"/>
                  </p:cNvSpPr>
                  <p:nvPr/>
                </p:nvSpPr>
                <p:spPr bwMode="auto">
                  <a:xfrm>
                    <a:off x="2674034" y="4983107"/>
                    <a:ext cx="5778599" cy="49067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4"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Oval 151"/>
              <p:cNvSpPr>
                <a:spLocks noChangeArrowheads="1"/>
              </p:cNvSpPr>
              <p:nvPr/>
            </p:nvSpPr>
            <p:spPr bwMode="auto">
              <a:xfrm>
                <a:off x="1251412" y="5063556"/>
                <a:ext cx="170714" cy="1704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9234" name="组合 315"/>
            <p:cNvGrpSpPr>
              <a:grpSpLocks/>
            </p:cNvGrpSpPr>
            <p:nvPr/>
          </p:nvGrpSpPr>
          <p:grpSpPr bwMode="auto">
            <a:xfrm>
              <a:off x="1112838" y="2814639"/>
              <a:ext cx="549127" cy="551873"/>
              <a:chOff x="1190461" y="2772022"/>
              <a:chExt cx="635025" cy="637257"/>
            </a:xfrm>
          </p:grpSpPr>
          <p:sp>
            <p:nvSpPr>
              <p:cNvPr id="61" name="Oval 148"/>
              <p:cNvSpPr>
                <a:spLocks noChangeArrowheads="1"/>
              </p:cNvSpPr>
              <p:nvPr/>
            </p:nvSpPr>
            <p:spPr bwMode="auto">
              <a:xfrm>
                <a:off x="1189587" y="2772022"/>
                <a:ext cx="635269" cy="636384"/>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2" name="Oval 151"/>
              <p:cNvSpPr>
                <a:spLocks noChangeArrowheads="1"/>
              </p:cNvSpPr>
              <p:nvPr/>
            </p:nvSpPr>
            <p:spPr bwMode="auto">
              <a:xfrm>
                <a:off x="1411747" y="2790309"/>
                <a:ext cx="170752" cy="1700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9235" name="TextBox 321"/>
            <p:cNvSpPr txBox="1">
              <a:spLocks noChangeArrowheads="1"/>
            </p:cNvSpPr>
            <p:nvPr/>
          </p:nvSpPr>
          <p:spPr bwMode="auto">
            <a:xfrm>
              <a:off x="3213101" y="2913156"/>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虚基类</a:t>
              </a:r>
            </a:p>
          </p:txBody>
        </p:sp>
        <p:sp>
          <p:nvSpPr>
            <p:cNvPr id="9236"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3.3.4</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47"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3.4</a:t>
            </a:r>
            <a:r>
              <a:rPr lang="zh-CN" altLang="en-US" sz="2800">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多态</a:t>
            </a:r>
          </a:p>
        </p:txBody>
      </p:sp>
      <p:pic>
        <p:nvPicPr>
          <p:cNvPr id="10248"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0251" name="logo"/>
          <p:cNvGrpSpPr>
            <a:grpSpLocks/>
          </p:cNvGrpSpPr>
          <p:nvPr/>
        </p:nvGrpSpPr>
        <p:grpSpPr bwMode="auto">
          <a:xfrm>
            <a:off x="5062538" y="119063"/>
            <a:ext cx="3916362" cy="725487"/>
            <a:chOff x="0" y="0"/>
            <a:chExt cx="6166" cy="1142"/>
          </a:xfrm>
        </p:grpSpPr>
        <p:pic>
          <p:nvPicPr>
            <p:cNvPr id="10294"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10253" name="组合 1"/>
          <p:cNvGrpSpPr>
            <a:grpSpLocks/>
          </p:cNvGrpSpPr>
          <p:nvPr/>
        </p:nvGrpSpPr>
        <p:grpSpPr bwMode="auto">
          <a:xfrm>
            <a:off x="1065213" y="2651125"/>
            <a:ext cx="6662737" cy="577850"/>
            <a:chOff x="1040635" y="2276476"/>
            <a:chExt cx="6663610" cy="577956"/>
          </a:xfrm>
        </p:grpSpPr>
        <p:grpSp>
          <p:nvGrpSpPr>
            <p:cNvPr id="10282" name="组合 311"/>
            <p:cNvGrpSpPr>
              <a:grpSpLocks/>
            </p:cNvGrpSpPr>
            <p:nvPr/>
          </p:nvGrpSpPr>
          <p:grpSpPr bwMode="auto">
            <a:xfrm>
              <a:off x="1106489" y="2276476"/>
              <a:ext cx="6597756" cy="577956"/>
              <a:chOff x="1029300" y="5045322"/>
              <a:chExt cx="7628925" cy="669008"/>
            </a:xfrm>
          </p:grpSpPr>
          <p:grpSp>
            <p:nvGrpSpPr>
              <p:cNvPr id="10285" name="组合 345"/>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91" name="组合 351"/>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87" name="组合 347"/>
              <p:cNvGrpSpPr>
                <a:grpSpLocks/>
              </p:cNvGrpSpPr>
              <p:nvPr/>
            </p:nvGrpSpPr>
            <p:grpSpPr bwMode="auto">
              <a:xfrm>
                <a:off x="1029300" y="5045322"/>
                <a:ext cx="635025" cy="637257"/>
                <a:chOff x="1098627" y="4776118"/>
                <a:chExt cx="903287" cy="906462"/>
              </a:xfrm>
            </p:grpSpPr>
            <p:sp>
              <p:nvSpPr>
                <p:cNvPr id="63"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4"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283"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3.4.1</a:t>
              </a:r>
              <a:endParaRPr lang="zh-CN" altLang="en-US" sz="1600"/>
            </a:p>
          </p:txBody>
        </p:sp>
        <p:sp>
          <p:nvSpPr>
            <p:cNvPr id="10284"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多态性概念</a:t>
              </a:r>
            </a:p>
          </p:txBody>
        </p:sp>
      </p:grpSp>
      <p:grpSp>
        <p:nvGrpSpPr>
          <p:cNvPr id="10254" name="组合 2"/>
          <p:cNvGrpSpPr>
            <a:grpSpLocks/>
          </p:cNvGrpSpPr>
          <p:nvPr/>
        </p:nvGrpSpPr>
        <p:grpSpPr bwMode="auto">
          <a:xfrm>
            <a:off x="1065213" y="3656013"/>
            <a:ext cx="6692900" cy="614362"/>
            <a:chOff x="1040636" y="2814639"/>
            <a:chExt cx="6693664" cy="612880"/>
          </a:xfrm>
        </p:grpSpPr>
        <p:grpSp>
          <p:nvGrpSpPr>
            <p:cNvPr id="10269" name="组合 313"/>
            <p:cNvGrpSpPr>
              <a:grpSpLocks/>
            </p:cNvGrpSpPr>
            <p:nvPr/>
          </p:nvGrpSpPr>
          <p:grpSpPr bwMode="auto">
            <a:xfrm>
              <a:off x="1328739" y="2849564"/>
              <a:ext cx="6405561" cy="577955"/>
              <a:chOff x="1252258" y="5045323"/>
              <a:chExt cx="7405967" cy="669007"/>
            </a:xfrm>
          </p:grpSpPr>
          <p:grpSp>
            <p:nvGrpSpPr>
              <p:cNvPr id="10275" name="组合 338"/>
              <p:cNvGrpSpPr>
                <a:grpSpLocks/>
              </p:cNvGrpSpPr>
              <p:nvPr/>
            </p:nvGrpSpPr>
            <p:grpSpPr bwMode="auto">
              <a:xfrm>
                <a:off x="2520950" y="5045323"/>
                <a:ext cx="6137275" cy="669007"/>
                <a:chOff x="2520950" y="4924673"/>
                <a:chExt cx="6137275" cy="789657"/>
              </a:xfrm>
            </p:grpSpPr>
            <p:sp>
              <p:nvSpPr>
                <p:cNvPr id="79" name="AutoShape 218"/>
                <p:cNvSpPr>
                  <a:spLocks noChangeArrowheads="1"/>
                </p:cNvSpPr>
                <p:nvPr/>
              </p:nvSpPr>
              <p:spPr bwMode="auto">
                <a:xfrm>
                  <a:off x="2633650" y="5394094"/>
                  <a:ext cx="5894244"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79" name="组合 342"/>
                <p:cNvGrpSpPr>
                  <a:grpSpLocks/>
                </p:cNvGrpSpPr>
                <p:nvPr/>
              </p:nvGrpSpPr>
              <p:grpSpPr bwMode="auto">
                <a:xfrm>
                  <a:off x="2520950" y="4924673"/>
                  <a:ext cx="6137275" cy="664245"/>
                  <a:chOff x="2520950" y="4868193"/>
                  <a:chExt cx="6137275" cy="720725"/>
                </a:xfrm>
              </p:grpSpPr>
              <p:sp>
                <p:nvSpPr>
                  <p:cNvPr id="81" name="AutoShape 181"/>
                  <p:cNvSpPr>
                    <a:spLocks noChangeArrowheads="1"/>
                  </p:cNvSpPr>
                  <p:nvPr/>
                </p:nvSpPr>
                <p:spPr bwMode="auto">
                  <a:xfrm>
                    <a:off x="2429893" y="4868069"/>
                    <a:ext cx="6228332" cy="72075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 name="AutoShape 202"/>
                  <p:cNvSpPr>
                    <a:spLocks noChangeArrowheads="1"/>
                  </p:cNvSpPr>
                  <p:nvPr/>
                </p:nvSpPr>
                <p:spPr bwMode="auto">
                  <a:xfrm>
                    <a:off x="2674034" y="4983107"/>
                    <a:ext cx="5778599"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7"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8"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270" name="组合 315"/>
            <p:cNvGrpSpPr>
              <a:grpSpLocks/>
            </p:cNvGrpSpPr>
            <p:nvPr/>
          </p:nvGrpSpPr>
          <p:grpSpPr bwMode="auto">
            <a:xfrm>
              <a:off x="1112838" y="2814639"/>
              <a:ext cx="549127" cy="551873"/>
              <a:chOff x="1190461" y="2772022"/>
              <a:chExt cx="635025" cy="637257"/>
            </a:xfrm>
          </p:grpSpPr>
          <p:sp>
            <p:nvSpPr>
              <p:cNvPr id="74"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5"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271" name="TextBox 321"/>
            <p:cNvSpPr txBox="1">
              <a:spLocks noChangeArrowheads="1"/>
            </p:cNvSpPr>
            <p:nvPr/>
          </p:nvSpPr>
          <p:spPr bwMode="auto">
            <a:xfrm>
              <a:off x="3213101" y="2929444"/>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虚函数</a:t>
              </a:r>
            </a:p>
          </p:txBody>
        </p:sp>
        <p:sp>
          <p:nvSpPr>
            <p:cNvPr id="10272"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3.4.2</a:t>
              </a:r>
              <a:endParaRPr lang="zh-CN" altLang="en-US" sz="1600"/>
            </a:p>
          </p:txBody>
        </p:sp>
      </p:grpSp>
      <p:grpSp>
        <p:nvGrpSpPr>
          <p:cNvPr id="10255" name="组合 4"/>
          <p:cNvGrpSpPr>
            <a:grpSpLocks/>
          </p:cNvGrpSpPr>
          <p:nvPr/>
        </p:nvGrpSpPr>
        <p:grpSpPr bwMode="auto">
          <a:xfrm>
            <a:off x="1065213" y="4691063"/>
            <a:ext cx="6692900" cy="612775"/>
            <a:chOff x="1040636" y="3360738"/>
            <a:chExt cx="6693664" cy="614469"/>
          </a:xfrm>
        </p:grpSpPr>
        <p:grpSp>
          <p:nvGrpSpPr>
            <p:cNvPr id="10256" name="组合 314"/>
            <p:cNvGrpSpPr>
              <a:grpSpLocks/>
            </p:cNvGrpSpPr>
            <p:nvPr/>
          </p:nvGrpSpPr>
          <p:grpSpPr bwMode="auto">
            <a:xfrm>
              <a:off x="1328739" y="3397251"/>
              <a:ext cx="6405561" cy="577956"/>
              <a:chOff x="1252258" y="5045323"/>
              <a:chExt cx="7405967" cy="669007"/>
            </a:xfrm>
          </p:grpSpPr>
          <p:grpSp>
            <p:nvGrpSpPr>
              <p:cNvPr id="10262" name="组合 331"/>
              <p:cNvGrpSpPr>
                <a:grpSpLocks/>
              </p:cNvGrpSpPr>
              <p:nvPr/>
            </p:nvGrpSpPr>
            <p:grpSpPr bwMode="auto">
              <a:xfrm>
                <a:off x="2520950" y="5045323"/>
                <a:ext cx="6137275" cy="669007"/>
                <a:chOff x="2520950" y="4924673"/>
                <a:chExt cx="6137275" cy="789657"/>
              </a:xfrm>
            </p:grpSpPr>
            <p:sp>
              <p:nvSpPr>
                <p:cNvPr id="93" name="AutoShape 218"/>
                <p:cNvSpPr>
                  <a:spLocks noChangeArrowheads="1"/>
                </p:cNvSpPr>
                <p:nvPr/>
              </p:nvSpPr>
              <p:spPr bwMode="auto">
                <a:xfrm>
                  <a:off x="2633650" y="5392432"/>
                  <a:ext cx="5894244"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0266" name="组合 335"/>
                <p:cNvGrpSpPr>
                  <a:grpSpLocks/>
                </p:cNvGrpSpPr>
                <p:nvPr/>
              </p:nvGrpSpPr>
              <p:grpSpPr bwMode="auto">
                <a:xfrm>
                  <a:off x="2520950" y="4924673"/>
                  <a:ext cx="6137275" cy="664245"/>
                  <a:chOff x="2520950" y="4868193"/>
                  <a:chExt cx="6137275" cy="720725"/>
                </a:xfrm>
              </p:grpSpPr>
              <p:sp>
                <p:nvSpPr>
                  <p:cNvPr id="95" name="AutoShape 181"/>
                  <p:cNvSpPr>
                    <a:spLocks noChangeArrowheads="1"/>
                  </p:cNvSpPr>
                  <p:nvPr/>
                </p:nvSpPr>
                <p:spPr bwMode="auto">
                  <a:xfrm>
                    <a:off x="2429893" y="4868342"/>
                    <a:ext cx="6228332" cy="71977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6" name="AutoShape 202"/>
                  <p:cNvSpPr>
                    <a:spLocks noChangeArrowheads="1"/>
                  </p:cNvSpPr>
                  <p:nvPr/>
                </p:nvSpPr>
                <p:spPr bwMode="auto">
                  <a:xfrm>
                    <a:off x="2674034" y="4983979"/>
                    <a:ext cx="5778599" cy="4885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1"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2" name="Oval 151"/>
              <p:cNvSpPr>
                <a:spLocks noChangeArrowheads="1"/>
              </p:cNvSpPr>
              <p:nvPr/>
            </p:nvSpPr>
            <p:spPr bwMode="auto">
              <a:xfrm>
                <a:off x="1251410" y="5063866"/>
                <a:ext cx="170715" cy="1713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0257" name="组合 316"/>
            <p:cNvGrpSpPr>
              <a:grpSpLocks/>
            </p:cNvGrpSpPr>
            <p:nvPr/>
          </p:nvGrpSpPr>
          <p:grpSpPr bwMode="auto">
            <a:xfrm>
              <a:off x="1112838" y="3360738"/>
              <a:ext cx="549127" cy="550499"/>
              <a:chOff x="1190461" y="2772022"/>
              <a:chExt cx="635025" cy="637257"/>
            </a:xfrm>
          </p:grpSpPr>
          <p:sp>
            <p:nvSpPr>
              <p:cNvPr id="88"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9" name="Oval 151"/>
              <p:cNvSpPr>
                <a:spLocks noChangeArrowheads="1"/>
              </p:cNvSpPr>
              <p:nvPr/>
            </p:nvSpPr>
            <p:spPr bwMode="auto">
              <a:xfrm>
                <a:off x="1411747" y="2790450"/>
                <a:ext cx="170751" cy="171377"/>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0258"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纯虚函数</a:t>
              </a:r>
            </a:p>
          </p:txBody>
        </p:sp>
        <p:sp>
          <p:nvSpPr>
            <p:cNvPr id="10259"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3.4.3</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271"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3.5</a:t>
            </a:r>
            <a:r>
              <a:rPr lang="zh-CN" altLang="en-US" sz="2800">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抽象类与内部类</a:t>
            </a:r>
          </a:p>
        </p:txBody>
      </p:sp>
      <p:pic>
        <p:nvPicPr>
          <p:cNvPr id="11272"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11275" name="logo"/>
          <p:cNvGrpSpPr>
            <a:grpSpLocks/>
          </p:cNvGrpSpPr>
          <p:nvPr/>
        </p:nvGrpSpPr>
        <p:grpSpPr bwMode="auto">
          <a:xfrm>
            <a:off x="5062538" y="119063"/>
            <a:ext cx="3916362" cy="725487"/>
            <a:chOff x="0" y="0"/>
            <a:chExt cx="6166" cy="1142"/>
          </a:xfrm>
        </p:grpSpPr>
        <p:pic>
          <p:nvPicPr>
            <p:cNvPr id="11304"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30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11277" name="组合 1"/>
          <p:cNvGrpSpPr>
            <a:grpSpLocks/>
          </p:cNvGrpSpPr>
          <p:nvPr/>
        </p:nvGrpSpPr>
        <p:grpSpPr bwMode="auto">
          <a:xfrm>
            <a:off x="1065213" y="2651125"/>
            <a:ext cx="6662737" cy="577850"/>
            <a:chOff x="1040635" y="2276476"/>
            <a:chExt cx="6663610" cy="577956"/>
          </a:xfrm>
        </p:grpSpPr>
        <p:grpSp>
          <p:nvGrpSpPr>
            <p:cNvPr id="11292" name="组合 311"/>
            <p:cNvGrpSpPr>
              <a:grpSpLocks/>
            </p:cNvGrpSpPr>
            <p:nvPr/>
          </p:nvGrpSpPr>
          <p:grpSpPr bwMode="auto">
            <a:xfrm>
              <a:off x="1106489" y="2276476"/>
              <a:ext cx="6597756" cy="577956"/>
              <a:chOff x="1029300" y="5045322"/>
              <a:chExt cx="7628925" cy="669008"/>
            </a:xfrm>
          </p:grpSpPr>
          <p:grpSp>
            <p:nvGrpSpPr>
              <p:cNvPr id="11295" name="组合 345"/>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301" name="组合 351"/>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297" name="组合 347"/>
              <p:cNvGrpSpPr>
                <a:grpSpLocks/>
              </p:cNvGrpSpPr>
              <p:nvPr/>
            </p:nvGrpSpPr>
            <p:grpSpPr bwMode="auto">
              <a:xfrm>
                <a:off x="1029300" y="5045322"/>
                <a:ext cx="635025" cy="637257"/>
                <a:chOff x="1098627" y="4776118"/>
                <a:chExt cx="903287" cy="906462"/>
              </a:xfrm>
            </p:grpSpPr>
            <p:sp>
              <p:nvSpPr>
                <p:cNvPr id="63"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4"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1293"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3.5.1</a:t>
              </a:r>
              <a:endParaRPr lang="zh-CN" altLang="en-US" sz="1600"/>
            </a:p>
          </p:txBody>
        </p:sp>
        <p:sp>
          <p:nvSpPr>
            <p:cNvPr id="11294"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抽象类</a:t>
              </a:r>
            </a:p>
          </p:txBody>
        </p:sp>
      </p:grpSp>
      <p:grpSp>
        <p:nvGrpSpPr>
          <p:cNvPr id="11278" name="组合 2"/>
          <p:cNvGrpSpPr>
            <a:grpSpLocks/>
          </p:cNvGrpSpPr>
          <p:nvPr/>
        </p:nvGrpSpPr>
        <p:grpSpPr bwMode="auto">
          <a:xfrm>
            <a:off x="1065213" y="3656013"/>
            <a:ext cx="6692900" cy="614362"/>
            <a:chOff x="1040636" y="2814639"/>
            <a:chExt cx="6693664" cy="612880"/>
          </a:xfrm>
        </p:grpSpPr>
        <p:grpSp>
          <p:nvGrpSpPr>
            <p:cNvPr id="11279" name="组合 313"/>
            <p:cNvGrpSpPr>
              <a:grpSpLocks/>
            </p:cNvGrpSpPr>
            <p:nvPr/>
          </p:nvGrpSpPr>
          <p:grpSpPr bwMode="auto">
            <a:xfrm>
              <a:off x="1328739" y="2849564"/>
              <a:ext cx="6405561" cy="577955"/>
              <a:chOff x="1252258" y="5045323"/>
              <a:chExt cx="7405967" cy="669007"/>
            </a:xfrm>
          </p:grpSpPr>
          <p:grpSp>
            <p:nvGrpSpPr>
              <p:cNvPr id="11285" name="组合 338"/>
              <p:cNvGrpSpPr>
                <a:grpSpLocks/>
              </p:cNvGrpSpPr>
              <p:nvPr/>
            </p:nvGrpSpPr>
            <p:grpSpPr bwMode="auto">
              <a:xfrm>
                <a:off x="2520950" y="5045323"/>
                <a:ext cx="6137275" cy="669007"/>
                <a:chOff x="2520950" y="4924673"/>
                <a:chExt cx="6137275" cy="789657"/>
              </a:xfrm>
            </p:grpSpPr>
            <p:sp>
              <p:nvSpPr>
                <p:cNvPr id="79" name="AutoShape 218"/>
                <p:cNvSpPr>
                  <a:spLocks noChangeArrowheads="1"/>
                </p:cNvSpPr>
                <p:nvPr/>
              </p:nvSpPr>
              <p:spPr bwMode="auto">
                <a:xfrm>
                  <a:off x="2633650" y="5394094"/>
                  <a:ext cx="5894244"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289" name="组合 342"/>
                <p:cNvGrpSpPr>
                  <a:grpSpLocks/>
                </p:cNvGrpSpPr>
                <p:nvPr/>
              </p:nvGrpSpPr>
              <p:grpSpPr bwMode="auto">
                <a:xfrm>
                  <a:off x="2520950" y="4924673"/>
                  <a:ext cx="6137275" cy="664245"/>
                  <a:chOff x="2520950" y="4868193"/>
                  <a:chExt cx="6137275" cy="720725"/>
                </a:xfrm>
              </p:grpSpPr>
              <p:sp>
                <p:nvSpPr>
                  <p:cNvPr id="81" name="AutoShape 181"/>
                  <p:cNvSpPr>
                    <a:spLocks noChangeArrowheads="1"/>
                  </p:cNvSpPr>
                  <p:nvPr/>
                </p:nvSpPr>
                <p:spPr bwMode="auto">
                  <a:xfrm>
                    <a:off x="2429893" y="4868069"/>
                    <a:ext cx="6228332" cy="72075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 name="AutoShape 202"/>
                  <p:cNvSpPr>
                    <a:spLocks noChangeArrowheads="1"/>
                  </p:cNvSpPr>
                  <p:nvPr/>
                </p:nvSpPr>
                <p:spPr bwMode="auto">
                  <a:xfrm>
                    <a:off x="2674034" y="4983107"/>
                    <a:ext cx="5778599"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7"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8"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1280" name="组合 315"/>
            <p:cNvGrpSpPr>
              <a:grpSpLocks/>
            </p:cNvGrpSpPr>
            <p:nvPr/>
          </p:nvGrpSpPr>
          <p:grpSpPr bwMode="auto">
            <a:xfrm>
              <a:off x="1112838" y="2814639"/>
              <a:ext cx="549127" cy="551873"/>
              <a:chOff x="1190461" y="2772022"/>
              <a:chExt cx="635025" cy="637257"/>
            </a:xfrm>
          </p:grpSpPr>
          <p:sp>
            <p:nvSpPr>
              <p:cNvPr id="74"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5"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1281" name="TextBox 321"/>
            <p:cNvSpPr txBox="1">
              <a:spLocks noChangeArrowheads="1"/>
            </p:cNvSpPr>
            <p:nvPr/>
          </p:nvSpPr>
          <p:spPr bwMode="auto">
            <a:xfrm>
              <a:off x="3213101" y="2929444"/>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内部类</a:t>
              </a:r>
            </a:p>
          </p:txBody>
        </p:sp>
        <p:sp>
          <p:nvSpPr>
            <p:cNvPr id="11282"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3.5.2</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925c4497622fe1d2fe807eaaeb73c491694d6c"/>
</p:tagLst>
</file>

<file path=ppt/tags/tag2.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14523</TotalTime>
  <Pages>0</Pages>
  <Words>4934</Words>
  <Characters>0</Characters>
  <Application>Microsoft Office PowerPoint</Application>
  <DocSecurity>0</DocSecurity>
  <PresentationFormat>全屏显示(4:3)</PresentationFormat>
  <Lines>0</Lines>
  <Paragraphs>503</Paragraphs>
  <Slides>57</Slides>
  <Notes>1</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57</vt:i4>
      </vt:variant>
      <vt:variant>
        <vt:lpstr>自定义放映</vt:lpstr>
      </vt:variant>
      <vt:variant>
        <vt:i4>1</vt:i4>
      </vt:variant>
    </vt:vector>
  </HeadingPairs>
  <TitlesOfParts>
    <vt:vector size="69" baseType="lpstr">
      <vt:lpstr>Gulim</vt:lpstr>
      <vt:lpstr>黑体</vt:lpstr>
      <vt:lpstr>微软雅黑</vt:lpstr>
      <vt:lpstr>Arial</vt:lpstr>
      <vt:lpstr>Arial Black</vt:lpstr>
      <vt:lpstr>Calibri</vt:lpstr>
      <vt:lpstr>Cambria Math</vt:lpstr>
      <vt:lpstr>Times New Roman</vt:lpstr>
      <vt:lpstr>Wingdings</vt:lpstr>
      <vt:lpstr>默认设计模板</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播放顺序</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豪 田衬</cp:lastModifiedBy>
  <cp:revision>757</cp:revision>
  <dcterms:created xsi:type="dcterms:W3CDTF">2013-01-25T01:44:32Z</dcterms:created>
  <dcterms:modified xsi:type="dcterms:W3CDTF">2020-04-26T13:49:32Z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