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xls" ContentType="application/vnd.ms-exce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00" r:id="rId3"/>
    <p:sldId id="257" r:id="rId4"/>
    <p:sldId id="564" r:id="rId5"/>
    <p:sldId id="562" r:id="rId6"/>
    <p:sldId id="560" r:id="rId7"/>
    <p:sldId id="258" r:id="rId8"/>
    <p:sldId id="569" r:id="rId9"/>
    <p:sldId id="568" r:id="rId10"/>
    <p:sldId id="565" r:id="rId11"/>
    <p:sldId id="567" r:id="rId12"/>
    <p:sldId id="566" r:id="rId13"/>
    <p:sldId id="570" r:id="rId14"/>
    <p:sldId id="571" r:id="rId15"/>
    <p:sldId id="572" r:id="rId16"/>
    <p:sldId id="573" r:id="rId17"/>
    <p:sldId id="578" r:id="rId18"/>
    <p:sldId id="574" r:id="rId19"/>
    <p:sldId id="579" r:id="rId20"/>
    <p:sldId id="584" r:id="rId21"/>
    <p:sldId id="587" r:id="rId22"/>
    <p:sldId id="586" r:id="rId23"/>
    <p:sldId id="588" r:id="rId24"/>
    <p:sldId id="589" r:id="rId25"/>
    <p:sldId id="590" r:id="rId26"/>
    <p:sldId id="591" r:id="rId27"/>
    <p:sldId id="581" r:id="rId28"/>
    <p:sldId id="592" r:id="rId29"/>
    <p:sldId id="593" r:id="rId30"/>
    <p:sldId id="594" r:id="rId31"/>
    <p:sldId id="595" r:id="rId32"/>
    <p:sldId id="596" r:id="rId33"/>
    <p:sldId id="597" r:id="rId34"/>
    <p:sldId id="598" r:id="rId35"/>
  </p:sldIdLst>
  <p:sldSz cx="9144000" cy="6858000" type="screen4x3"/>
  <p:notesSz cx="6858000" cy="9144000"/>
  <p:custShowLst>
    <p:custShow name="自定义放映 1" id="0">
      <p:sldLst>
        <p:sld r:id="rId2"/>
        <p:sld r:id="rId3"/>
        <p:sld r:id="rId4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24"/>
        <p:sld r:id="rId25"/>
        <p:sld r:id="rId26"/>
        <p:sld r:id="rId27"/>
        <p:sld r:id="rId28"/>
        <p:sld r:id="rId29"/>
        <p:sld r:id="rId30"/>
        <p:sld r:id="rId31"/>
        <p:sld r:id="rId32"/>
        <p:sld r:id="rId33"/>
        <p:sld r:id="rId34"/>
        <p:sld r:id="rId35"/>
      </p:sldLst>
    </p:custShow>
  </p:custShowLst>
  <p:custDataLst>
    <p:tags r:id="rId38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7FD"/>
    <a:srgbClr val="70D7FC"/>
    <a:srgbClr val="E7F4FF"/>
    <a:srgbClr val="F6FAFD"/>
    <a:srgbClr val="2A85EA"/>
    <a:srgbClr val="FF4343"/>
    <a:srgbClr val="CA0000"/>
    <a:srgbClr val="00C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83" autoAdjust="0"/>
    <p:restoredTop sz="97615" autoAdjust="0"/>
  </p:normalViewPr>
  <p:slideViewPr>
    <p:cSldViewPr snapToGrid="0" snapToObjects="1">
      <p:cViewPr>
        <p:scale>
          <a:sx n="100" d="100"/>
          <a:sy n="100" d="100"/>
        </p:scale>
        <p:origin x="-1944" y="-342"/>
      </p:cViewPr>
      <p:guideLst>
        <p:guide orient="horz" pos="3430"/>
        <p:guide pos="2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A5D9F68-1FF5-4A4D-94CF-ACBF241DC583}" type="datetimeFigureOut">
              <a:rPr lang="zh-CN" altLang="en-US"/>
              <a:pPr>
                <a:defRPr/>
              </a:pPr>
              <a:t>2019/9/8/Sunday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5FAAED2-A5DB-4657-AAE0-6BB85E13C5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1702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2009A4D-9581-4D8B-B749-21798AA9B4D3}" type="datetimeFigureOut">
              <a:rPr lang="zh-CN" altLang="en-US"/>
              <a:pPr>
                <a:defRPr/>
              </a:pPr>
              <a:t>2019/9/8/Sunday</a:t>
            </a:fld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21C2247-5B52-4375-BBE9-696A1AE13C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04690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7892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mtClean="0">
              <a:latin typeface="Arial" charset="0"/>
            </a:endParaRPr>
          </a:p>
        </p:txBody>
      </p:sp>
      <p:sp>
        <p:nvSpPr>
          <p:cNvPr id="37893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583C022-418F-4DA8-A358-0686AE50FE61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96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9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134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809123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183799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410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8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106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10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35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3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06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971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155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40" r:id="rId2"/>
    <p:sldLayoutId id="2147484241" r:id="rId3"/>
    <p:sldLayoutId id="2147484242" r:id="rId4"/>
    <p:sldLayoutId id="2147484243" r:id="rId5"/>
    <p:sldLayoutId id="2147484244" r:id="rId6"/>
    <p:sldLayoutId id="2147484245" r:id="rId7"/>
    <p:sldLayoutId id="2147484246" r:id="rId8"/>
    <p:sldLayoutId id="2147484247" r:id="rId9"/>
    <p:sldLayoutId id="2147484248" r:id="rId10"/>
    <p:sldLayoutId id="2147484249" r:id="rId11"/>
    <p:sldLayoutId id="2147484250" r:id="rId12"/>
    <p:sldLayoutId id="2147484251" r:id="rId13"/>
    <p:sldLayoutId id="2147484252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chapter04&#8212;Example/4-1.docx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Microsoft_Excel_Chart1.xls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chapter04&#8212;Example/4-2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chapter04&#8212;Example/4-3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chapter04&#8212;Example/4-4.docx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chapter04&#8212;Example/4-5.docx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chapter04&#8212;Example/4-6.docx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chapter04&#8212;Example/4-7.docx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chapter04&#8212;Example/4-8.docx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chapter04&#8212;Example/4-9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13"/>
          <p:cNvSpPr>
            <a:spLocks noChangeArrowheads="1"/>
          </p:cNvSpPr>
          <p:nvPr/>
        </p:nvSpPr>
        <p:spPr bwMode="auto">
          <a:xfrm>
            <a:off x="6281738" y="2805113"/>
            <a:ext cx="2513012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运算符重载的规则</a:t>
            </a:r>
            <a:endParaRPr lang="en-US" altLang="zh-CN" sz="20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赋值运算符重载</a:t>
            </a:r>
            <a:endParaRPr lang="en-US" altLang="zh-CN" sz="20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下标运算符重载</a:t>
            </a:r>
            <a:endParaRPr lang="en-US" altLang="zh-CN" sz="20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类型转换函数</a:t>
            </a:r>
            <a:endParaRPr lang="en-US" altLang="zh-CN" sz="20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051" name="Group 5"/>
          <p:cNvGrpSpPr>
            <a:grpSpLocks/>
          </p:cNvGrpSpPr>
          <p:nvPr/>
        </p:nvGrpSpPr>
        <p:grpSpPr bwMode="auto">
          <a:xfrm>
            <a:off x="5053013" y="176213"/>
            <a:ext cx="3863975" cy="687387"/>
            <a:chOff x="80" y="0"/>
            <a:chExt cx="6086" cy="1082"/>
          </a:xfrm>
        </p:grpSpPr>
        <p:pic>
          <p:nvPicPr>
            <p:cNvPr id="2054" name="Picture 6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5" name="矩形 15"/>
            <p:cNvSpPr>
              <a:spLocks noChangeArrowheads="1"/>
            </p:cNvSpPr>
            <p:nvPr/>
          </p:nvSpPr>
          <p:spPr bwMode="auto">
            <a:xfrm>
              <a:off x="80" y="55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03188" y="1600200"/>
            <a:ext cx="3840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3600" b="1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3600" b="1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altLang="en-US" sz="3600" b="1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章 运算符重载</a:t>
            </a:r>
          </a:p>
        </p:txBody>
      </p:sp>
      <p:pic>
        <p:nvPicPr>
          <p:cNvPr id="205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398713"/>
            <a:ext cx="5662613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1"/>
          <p:cNvSpPr>
            <a:spLocks noChangeArrowheads="1"/>
          </p:cNvSpPr>
          <p:nvPr/>
        </p:nvSpPr>
        <p:spPr bwMode="auto">
          <a:xfrm>
            <a:off x="509588" y="1250950"/>
            <a:ext cx="54229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32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zh-CN" sz="32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”符号重载</a:t>
            </a:r>
            <a:r>
              <a:rPr lang="zh-CN" altLang="zh-CN" sz="3200" b="1">
                <a:latin typeface="微软雅黑" pitchFamily="34" charset="-122"/>
                <a:ea typeface="微软雅黑" pitchFamily="34" charset="-122"/>
              </a:rPr>
              <a:t>的过程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演示图</a:t>
            </a:r>
          </a:p>
        </p:txBody>
      </p:sp>
      <p:grpSp>
        <p:nvGrpSpPr>
          <p:cNvPr id="11267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1271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1272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1268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4.1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运算符重载的意义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403475" y="2209800"/>
          <a:ext cx="417195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Visio" r:id="rId4" imgW="2681100" imgH="1857645" progId="Visio.Drawing.11">
                  <p:embed/>
                </p:oleObj>
              </mc:Choice>
              <mc:Fallback>
                <p:oleObj name="Visio" r:id="rId4" imgW="2681100" imgH="1857645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2209800"/>
                        <a:ext cx="417195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39713" y="5175250"/>
            <a:ext cx="6599237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为“学生”结构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重载了“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”符号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，重载了该符号后，就可以直接用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”符号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来比较两个“学生”类型的对象，系统在调用时会自动按照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“学生”对象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中的“成绩”成员来比较大小。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2296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297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2291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4.1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运算符重载的意义</a:t>
            </a:r>
          </a:p>
        </p:txBody>
      </p:sp>
      <p:grpSp>
        <p:nvGrpSpPr>
          <p:cNvPr id="12292" name="组合 11"/>
          <p:cNvGrpSpPr>
            <a:grpSpLocks/>
          </p:cNvGrpSpPr>
          <p:nvPr/>
        </p:nvGrpSpPr>
        <p:grpSpPr bwMode="auto">
          <a:xfrm>
            <a:off x="2046288" y="1447800"/>
            <a:ext cx="6538912" cy="4213225"/>
            <a:chOff x="1905206" y="1242535"/>
            <a:chExt cx="6539309" cy="4213090"/>
          </a:xfrm>
        </p:grpSpPr>
        <p:sp>
          <p:nvSpPr>
            <p:cNvPr id="12294" name="TextBox 8"/>
            <p:cNvSpPr txBox="1">
              <a:spLocks noChangeArrowheads="1"/>
            </p:cNvSpPr>
            <p:nvPr/>
          </p:nvSpPr>
          <p:spPr bwMode="auto">
            <a:xfrm>
              <a:off x="2438400" y="1362396"/>
              <a:ext cx="5948555" cy="3970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24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运算符重载</a:t>
              </a:r>
              <a:r>
                <a:rPr lang="zh-CN" altLang="zh-CN" sz="2400">
                  <a:latin typeface="微软雅黑" pitchFamily="34" charset="-122"/>
                  <a:ea typeface="微软雅黑" pitchFamily="34" charset="-122"/>
                </a:rPr>
                <a:t>的本质是</a:t>
              </a:r>
              <a:r>
                <a:rPr lang="zh-CN" altLang="zh-CN" sz="24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函数重载</a:t>
              </a:r>
              <a:r>
                <a:rPr lang="zh-CN" altLang="zh-CN" sz="2400">
                  <a:latin typeface="微软雅黑" pitchFamily="34" charset="-122"/>
                  <a:ea typeface="微软雅黑" pitchFamily="34" charset="-122"/>
                </a:rPr>
                <a:t>，它也是</a:t>
              </a:r>
              <a:r>
                <a:rPr lang="en-US" altLang="zh-CN" sz="24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C++</a:t>
              </a:r>
              <a:r>
                <a:rPr lang="zh-CN" altLang="zh-CN" sz="24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多态</a:t>
              </a:r>
              <a:r>
                <a:rPr lang="zh-CN" altLang="zh-CN" sz="2400">
                  <a:latin typeface="微软雅黑" pitchFamily="34" charset="-122"/>
                  <a:ea typeface="微软雅黑" pitchFamily="34" charset="-122"/>
                </a:rPr>
                <a:t>的一种体现，为用户提供了一个直观的接口，调用</a:t>
              </a:r>
              <a:r>
                <a:rPr lang="zh-CN" altLang="zh-CN" sz="24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运算符</a:t>
              </a:r>
              <a:r>
                <a:rPr lang="zh-CN" altLang="zh-CN" sz="2400">
                  <a:latin typeface="微软雅黑" pitchFamily="34" charset="-122"/>
                  <a:ea typeface="微软雅黑" pitchFamily="34" charset="-122"/>
                </a:rPr>
                <a:t>操作自定义数据类型其实就是</a:t>
              </a:r>
              <a:r>
                <a:rPr lang="zh-CN" altLang="zh-CN" sz="24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调用运算符函数</a:t>
              </a:r>
              <a:r>
                <a:rPr lang="zh-CN" altLang="zh-CN" sz="2400">
                  <a:latin typeface="微软雅黑" pitchFamily="34" charset="-122"/>
                  <a:ea typeface="微软雅黑" pitchFamily="34" charset="-122"/>
                </a:rPr>
                <a:t>。</a:t>
              </a:r>
              <a:r>
                <a:rPr lang="zh-CN" altLang="zh-CN" sz="24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运算符</a:t>
              </a:r>
              <a:r>
                <a:rPr lang="zh-CN" altLang="zh-CN" sz="2400">
                  <a:latin typeface="微软雅黑" pitchFamily="34" charset="-122"/>
                  <a:ea typeface="微软雅黑" pitchFamily="34" charset="-122"/>
                </a:rPr>
                <a:t>重载增强了</a:t>
              </a:r>
              <a:r>
                <a:rPr lang="en-US" altLang="zh-CN" sz="24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C++</a:t>
              </a:r>
              <a:r>
                <a:rPr lang="zh-CN" altLang="zh-CN" sz="2400">
                  <a:latin typeface="微软雅黑" pitchFamily="34" charset="-122"/>
                  <a:ea typeface="微软雅黑" pitchFamily="34" charset="-122"/>
                </a:rPr>
                <a:t>的可扩充性，使得</a:t>
              </a:r>
              <a:r>
                <a:rPr lang="en-US" altLang="zh-CN" sz="24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C++</a:t>
              </a:r>
              <a:r>
                <a:rPr lang="zh-CN" altLang="zh-CN" sz="2400">
                  <a:latin typeface="微软雅黑" pitchFamily="34" charset="-122"/>
                  <a:ea typeface="微软雅黑" pitchFamily="34" charset="-122"/>
                </a:rPr>
                <a:t>代码更加直观、易读，且便于对对象进行各种运算操作。</a:t>
              </a: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1905206" y="1242535"/>
              <a:ext cx="6539309" cy="4213090"/>
            </a:xfrm>
            <a:prstGeom prst="roundRect">
              <a:avLst/>
            </a:prstGeom>
            <a:noFill/>
            <a:ln w="381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Wingdings" pitchFamily="2" charset="2"/>
                <a:buNone/>
                <a:defRPr/>
              </a:pPr>
              <a:endParaRPr lang="zh-CN" altLang="en-US" dirty="0">
                <a:ln w="19050">
                  <a:solidFill>
                    <a:schemeClr val="tx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itchFamily="34" charset="0"/>
              </a:endParaRPr>
            </a:p>
          </p:txBody>
        </p:sp>
      </p:grpSp>
      <p:pic>
        <p:nvPicPr>
          <p:cNvPr id="12293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2922588"/>
            <a:ext cx="2447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3328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329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3315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类对象的四则运算</a:t>
            </a:r>
          </a:p>
        </p:txBody>
      </p:sp>
      <p:sp>
        <p:nvSpPr>
          <p:cNvPr id="13316" name="灯片编号占位符 1"/>
          <p:cNvSpPr txBox="1">
            <a:spLocks/>
          </p:cNvSpPr>
          <p:nvPr/>
        </p:nvSpPr>
        <p:spPr bwMode="auto">
          <a:xfrm>
            <a:off x="6484938" y="6343650"/>
            <a:ext cx="20478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034632F-5C3C-4F9D-BC83-FB56CB552307}" type="slidenum">
              <a:rPr lang="zh-CN" altLang="en-US">
                <a:solidFill>
                  <a:schemeClr val="bg1"/>
                </a:solidFill>
              </a:rPr>
              <a:pPr eaLnBrk="1" hangingPunct="1"/>
              <a:t>12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17" name="灯片编号占位符 1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884308D2-8E3B-4A5A-924C-8344F222F412}" type="slidenum">
              <a:rPr lang="zh-CN" altLang="en-US" sz="1200">
                <a:solidFill>
                  <a:srgbClr val="898989"/>
                </a:solidFill>
              </a:rPr>
              <a:pPr algn="r" eaLnBrk="1" hangingPunct="1"/>
              <a:t>12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366713" y="1803400"/>
            <a:ext cx="8566150" cy="3078163"/>
            <a:chOff x="323528" y="1988840"/>
            <a:chExt cx="8565951" cy="3078395"/>
          </a:xfrm>
        </p:grpSpPr>
        <p:sp>
          <p:nvSpPr>
            <p:cNvPr id="19" name="流程图: 过程 18"/>
            <p:cNvSpPr/>
            <p:nvPr/>
          </p:nvSpPr>
          <p:spPr>
            <a:xfrm>
              <a:off x="323528" y="1988840"/>
              <a:ext cx="8497690" cy="307839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327" name="矩形 3"/>
            <p:cNvSpPr>
              <a:spLocks noChangeArrowheads="1"/>
            </p:cNvSpPr>
            <p:nvPr/>
          </p:nvSpPr>
          <p:spPr bwMode="auto">
            <a:xfrm>
              <a:off x="501055" y="2071682"/>
              <a:ext cx="8388424" cy="2862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000"/>
                <a:t>class A</a:t>
              </a:r>
              <a:endParaRPr lang="zh-CN" altLang="zh-CN" sz="2000"/>
            </a:p>
            <a:p>
              <a:r>
                <a:rPr lang="en-US" altLang="zh-CN" sz="2000"/>
                <a:t>{</a:t>
              </a:r>
              <a:endParaRPr lang="zh-CN" altLang="zh-CN" sz="2000"/>
            </a:p>
            <a:p>
              <a:r>
                <a:rPr lang="en-US" altLang="zh-CN" sz="2000"/>
                <a:t>private:</a:t>
              </a:r>
              <a:endParaRPr lang="zh-CN" altLang="zh-CN" sz="2000"/>
            </a:p>
            <a:p>
              <a:r>
                <a:rPr lang="en-US" altLang="zh-CN" sz="2000"/>
                <a:t>	int m;</a:t>
              </a:r>
              <a:endParaRPr lang="zh-CN" altLang="zh-CN" sz="2000"/>
            </a:p>
            <a:p>
              <a:r>
                <a:rPr lang="en-US" altLang="zh-CN" sz="2000"/>
                <a:t>	int n;</a:t>
              </a:r>
              <a:endParaRPr lang="zh-CN" altLang="zh-CN" sz="2000"/>
            </a:p>
            <a:p>
              <a:r>
                <a:rPr lang="en-US" altLang="zh-CN" sz="2000"/>
                <a:t>public:</a:t>
              </a:r>
              <a:endParaRPr lang="zh-CN" altLang="zh-CN" sz="2000"/>
            </a:p>
            <a:p>
              <a:r>
                <a:rPr lang="en-US" altLang="zh-CN" sz="2000"/>
                <a:t>	A(int x = 0, int y = 0):m(x), n(y){}</a:t>
              </a:r>
              <a:endParaRPr lang="zh-CN" altLang="zh-CN" sz="2000"/>
            </a:p>
            <a:p>
              <a:r>
                <a:rPr lang="en-US" altLang="zh-CN" sz="2000"/>
                <a:t>	void show() const; //</a:t>
              </a:r>
              <a:r>
                <a:rPr lang="zh-CN" altLang="zh-CN" sz="2000"/>
                <a:t>输出数据</a:t>
              </a:r>
            </a:p>
            <a:p>
              <a:r>
                <a:rPr lang="en-US" altLang="zh-CN" sz="2000"/>
                <a:t>};</a:t>
              </a:r>
              <a:endParaRPr lang="zh-CN" altLang="zh-CN" sz="2000"/>
            </a:p>
          </p:txBody>
        </p:sp>
      </p:grpSp>
      <p:sp>
        <p:nvSpPr>
          <p:cNvPr id="13319" name="TextBox 6"/>
          <p:cNvSpPr txBox="1">
            <a:spLocks noChangeArrowheads="1"/>
          </p:cNvSpPr>
          <p:nvPr/>
        </p:nvSpPr>
        <p:spPr bwMode="auto">
          <a:xfrm>
            <a:off x="257175" y="1136650"/>
            <a:ext cx="4649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首先：看一个</a:t>
            </a:r>
            <a:r>
              <a:rPr lang="zh-CN" altLang="en-US" sz="24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简单的类</a:t>
            </a:r>
          </a:p>
        </p:txBody>
      </p:sp>
      <p:sp>
        <p:nvSpPr>
          <p:cNvPr id="22" name="椭圆形标注 21"/>
          <p:cNvSpPr/>
          <p:nvPr/>
        </p:nvSpPr>
        <p:spPr>
          <a:xfrm>
            <a:off x="4738688" y="1417638"/>
            <a:ext cx="1944687" cy="746125"/>
          </a:xfrm>
          <a:prstGeom prst="wedgeEllipseCallout">
            <a:avLst>
              <a:gd name="adj1" fmla="val -31121"/>
              <a:gd name="adj2" fmla="val 57392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这是一个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13321" name="灯片编号占位符 1"/>
          <p:cNvSpPr txBox="1">
            <a:spLocks/>
          </p:cNvSpPr>
          <p:nvPr/>
        </p:nvSpPr>
        <p:spPr bwMode="auto">
          <a:xfrm>
            <a:off x="6637338" y="6419850"/>
            <a:ext cx="20478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37FF0B5-BFCB-4059-9232-C5FFCF2AAFE1}" type="slidenum">
              <a:rPr lang="zh-CN" altLang="en-US">
                <a:solidFill>
                  <a:schemeClr val="bg1"/>
                </a:solidFill>
              </a:rPr>
              <a:pPr eaLnBrk="1" hangingPunct="1"/>
              <a:t>12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61938" y="5040313"/>
            <a:ext cx="3929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>
                <a:latin typeface="微软雅黑" pitchFamily="34" charset="-122"/>
                <a:ea typeface="微软雅黑" pitchFamily="34" charset="-122"/>
              </a:rPr>
              <a:t>根据上述代码，创建两个对象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a1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a2</a:t>
            </a:r>
            <a:endParaRPr lang="zh-CN" altLang="en-US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366713" y="5551488"/>
            <a:ext cx="8566150" cy="642937"/>
            <a:chOff x="323528" y="1988840"/>
            <a:chExt cx="8565951" cy="1773517"/>
          </a:xfrm>
        </p:grpSpPr>
        <p:sp>
          <p:nvSpPr>
            <p:cNvPr id="26" name="流程图: 过程 25"/>
            <p:cNvSpPr/>
            <p:nvPr/>
          </p:nvSpPr>
          <p:spPr>
            <a:xfrm>
              <a:off x="323528" y="1988840"/>
              <a:ext cx="8497690" cy="1773517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325" name="矩形 3"/>
            <p:cNvSpPr>
              <a:spLocks noChangeArrowheads="1"/>
            </p:cNvSpPr>
            <p:nvPr/>
          </p:nvSpPr>
          <p:spPr bwMode="auto">
            <a:xfrm>
              <a:off x="501055" y="2312165"/>
              <a:ext cx="8388424" cy="1104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000"/>
                <a:t>A a1,a2;</a:t>
              </a:r>
              <a:endParaRPr lang="zh-CN" altLang="zh-C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4345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4346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4339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类对象的四则运算</a:t>
            </a:r>
          </a:p>
        </p:txBody>
      </p:sp>
      <p:sp>
        <p:nvSpPr>
          <p:cNvPr id="14340" name="TextBox 6"/>
          <p:cNvSpPr txBox="1">
            <a:spLocks noChangeArrowheads="1"/>
          </p:cNvSpPr>
          <p:nvPr/>
        </p:nvSpPr>
        <p:spPr bwMode="auto">
          <a:xfrm>
            <a:off x="268288" y="1050925"/>
            <a:ext cx="8764587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然后：</a:t>
            </a:r>
            <a:r>
              <a:rPr lang="zh-CN" altLang="zh-CN" sz="2400" b="1">
                <a:latin typeface="微软雅黑" pitchFamily="34" charset="-122"/>
                <a:ea typeface="微软雅黑" pitchFamily="34" charset="-122"/>
              </a:rPr>
              <a:t>在类中定义一个实现</a:t>
            </a:r>
            <a:r>
              <a:rPr lang="zh-CN" altLang="zh-CN" sz="24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加法运算的函数</a:t>
            </a:r>
            <a:r>
              <a:rPr lang="zh-CN" altLang="zh-CN" sz="2400" b="1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并</a:t>
            </a:r>
            <a:r>
              <a:rPr lang="zh-CN" altLang="zh-CN" sz="2400" b="1">
                <a:latin typeface="微软雅黑" pitchFamily="34" charset="-122"/>
                <a:ea typeface="微软雅黑" pitchFamily="34" charset="-122"/>
              </a:rPr>
              <a:t>定义该</a:t>
            </a:r>
            <a:r>
              <a:rPr lang="zh-CN" altLang="zh-CN" sz="24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zh-CN" sz="2400" b="1">
                <a:latin typeface="微软雅黑" pitchFamily="34" charset="-122"/>
                <a:ea typeface="微软雅黑" pitchFamily="34" charset="-122"/>
              </a:rPr>
              <a:t>要实现的</a:t>
            </a:r>
            <a:r>
              <a:rPr lang="zh-CN" altLang="zh-CN" sz="24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366713" y="2282825"/>
            <a:ext cx="8566150" cy="4346575"/>
            <a:chOff x="323528" y="1988839"/>
            <a:chExt cx="8565951" cy="4346669"/>
          </a:xfrm>
        </p:grpSpPr>
        <p:sp>
          <p:nvSpPr>
            <p:cNvPr id="10" name="流程图: 过程 9"/>
            <p:cNvSpPr/>
            <p:nvPr/>
          </p:nvSpPr>
          <p:spPr>
            <a:xfrm>
              <a:off x="323528" y="1988839"/>
              <a:ext cx="8497690" cy="434666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344" name="矩形 3"/>
            <p:cNvSpPr>
              <a:spLocks noChangeArrowheads="1"/>
            </p:cNvSpPr>
            <p:nvPr/>
          </p:nvSpPr>
          <p:spPr bwMode="auto">
            <a:xfrm>
              <a:off x="501055" y="2006361"/>
              <a:ext cx="8388424" cy="4247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35000"/>
                </a:lnSpc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class A</a:t>
              </a:r>
              <a:endParaRPr lang="zh-CN" altLang="zh-CN" sz="200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5000"/>
                </a:lnSpc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{</a:t>
              </a:r>
              <a:endParaRPr lang="zh-CN" altLang="zh-CN" sz="200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5000"/>
                </a:lnSpc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private:</a:t>
              </a:r>
              <a:endParaRPr lang="zh-CN" altLang="zh-CN" sz="200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5000"/>
                </a:lnSpc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	int m;</a:t>
              </a:r>
              <a:endParaRPr lang="zh-CN" altLang="zh-CN" sz="200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5000"/>
                </a:lnSpc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	int n;</a:t>
              </a:r>
              <a:endParaRPr lang="zh-CN" altLang="zh-CN" sz="200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5000"/>
                </a:lnSpc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public:</a:t>
              </a:r>
              <a:endParaRPr lang="zh-CN" altLang="zh-CN" sz="200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5000"/>
                </a:lnSpc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	A(int x = 0, int y = 0):m(x), n(y){}</a:t>
              </a:r>
              <a:endParaRPr lang="zh-CN" altLang="zh-CN" sz="200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5000"/>
                </a:lnSpc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	void show() const; //</a:t>
              </a:r>
              <a:r>
                <a:rPr lang="zh-CN" altLang="zh-CN" sz="2000">
                  <a:latin typeface="微软雅黑" pitchFamily="34" charset="-122"/>
                  <a:ea typeface="微软雅黑" pitchFamily="34" charset="-122"/>
                </a:rPr>
                <a:t>输出数据</a:t>
              </a:r>
            </a:p>
            <a:p>
              <a:pPr>
                <a:lnSpc>
                  <a:spcPct val="135000"/>
                </a:lnSpc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            int add(const A&amp; a){return m + a.m; }      //</a:t>
              </a:r>
              <a:r>
                <a:rPr lang="zh-CN" altLang="zh-CN" sz="2000">
                  <a:latin typeface="微软雅黑" pitchFamily="34" charset="-122"/>
                  <a:ea typeface="微软雅黑" pitchFamily="34" charset="-122"/>
                </a:rPr>
                <a:t>实现加法的函数</a:t>
              </a:r>
            </a:p>
            <a:p>
              <a:pPr>
                <a:lnSpc>
                  <a:spcPct val="135000"/>
                </a:lnSpc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};</a:t>
              </a:r>
              <a:endParaRPr lang="zh-CN" altLang="zh-CN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椭圆形标注 11"/>
          <p:cNvSpPr/>
          <p:nvPr/>
        </p:nvSpPr>
        <p:spPr>
          <a:xfrm>
            <a:off x="4738688" y="1897063"/>
            <a:ext cx="2282825" cy="746125"/>
          </a:xfrm>
          <a:prstGeom prst="wedgeEllipseCallout">
            <a:avLst>
              <a:gd name="adj1" fmla="val -31121"/>
              <a:gd name="adj2" fmla="val 57392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加法运算函数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5372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5373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5363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类对象的四则运算</a:t>
            </a:r>
          </a:p>
        </p:txBody>
      </p:sp>
      <p:sp>
        <p:nvSpPr>
          <p:cNvPr id="15364" name="矩形 6"/>
          <p:cNvSpPr>
            <a:spLocks noChangeArrowheads="1"/>
          </p:cNvSpPr>
          <p:nvPr/>
        </p:nvSpPr>
        <p:spPr bwMode="auto">
          <a:xfrm>
            <a:off x="303213" y="1360488"/>
            <a:ext cx="6032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最后：</a:t>
            </a:r>
            <a:r>
              <a:rPr lang="zh-CN" altLang="zh-CN" sz="2400" b="1">
                <a:latin typeface="微软雅黑" pitchFamily="34" charset="-122"/>
                <a:ea typeface="微软雅黑" pitchFamily="34" charset="-122"/>
              </a:rPr>
              <a:t>调用该</a:t>
            </a:r>
            <a:r>
              <a:rPr lang="zh-CN" altLang="zh-CN" sz="24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zh-CN" sz="2400" b="1">
                <a:latin typeface="微软雅黑" pitchFamily="34" charset="-122"/>
                <a:ea typeface="微软雅黑" pitchFamily="34" charset="-122"/>
              </a:rPr>
              <a:t>实现两个对象的</a:t>
            </a:r>
            <a:r>
              <a:rPr lang="zh-CN" altLang="zh-CN" sz="24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加法运算</a:t>
            </a:r>
            <a:endParaRPr lang="zh-CN" altLang="en-US" sz="2400" b="1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388938" y="2187575"/>
            <a:ext cx="8566150" cy="642938"/>
            <a:chOff x="323528" y="1988840"/>
            <a:chExt cx="8565951" cy="1773517"/>
          </a:xfrm>
        </p:grpSpPr>
        <p:sp>
          <p:nvSpPr>
            <p:cNvPr id="9" name="流程图: 过程 8"/>
            <p:cNvSpPr/>
            <p:nvPr/>
          </p:nvSpPr>
          <p:spPr>
            <a:xfrm>
              <a:off x="323528" y="1988840"/>
              <a:ext cx="8497690" cy="1773517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371" name="矩形 3"/>
            <p:cNvSpPr>
              <a:spLocks noChangeArrowheads="1"/>
            </p:cNvSpPr>
            <p:nvPr/>
          </p:nvSpPr>
          <p:spPr bwMode="auto">
            <a:xfrm>
              <a:off x="501055" y="2312165"/>
              <a:ext cx="8388424" cy="1104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000"/>
                <a:t>a1.add(a2);</a:t>
              </a:r>
              <a:endParaRPr lang="zh-CN" altLang="zh-CN" sz="2000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1513"/>
            <a:ext cx="3505200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3114675" y="3751263"/>
            <a:ext cx="5713413" cy="1817687"/>
            <a:chOff x="3113995" y="3751066"/>
            <a:chExt cx="5714319" cy="1817914"/>
          </a:xfrm>
        </p:grpSpPr>
        <p:sp>
          <p:nvSpPr>
            <p:cNvPr id="15368" name="矩形 11"/>
            <p:cNvSpPr>
              <a:spLocks noChangeArrowheads="1"/>
            </p:cNvSpPr>
            <p:nvPr/>
          </p:nvSpPr>
          <p:spPr bwMode="auto">
            <a:xfrm>
              <a:off x="3406743" y="3985216"/>
              <a:ext cx="5290942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zh-CN">
                  <a:latin typeface="微软雅黑" pitchFamily="34" charset="-122"/>
                  <a:ea typeface="微软雅黑" pitchFamily="34" charset="-122"/>
                </a:rPr>
                <a:t>要实现多种运算，如</a:t>
              </a:r>
              <a:r>
                <a:rPr lang="zh-CN" altLang="zh-CN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减法、乘法、大于、小于</a:t>
              </a:r>
              <a:r>
                <a:rPr lang="zh-CN" altLang="zh-CN">
                  <a:latin typeface="微软雅黑" pitchFamily="34" charset="-122"/>
                  <a:ea typeface="微软雅黑" pitchFamily="34" charset="-122"/>
                </a:rPr>
                <a:t>等，这样</a:t>
              </a:r>
              <a:r>
                <a:rPr lang="zh-CN" altLang="zh-CN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定义多个函数</a:t>
              </a:r>
              <a:r>
                <a:rPr lang="zh-CN" altLang="zh-CN">
                  <a:latin typeface="微软雅黑" pitchFamily="34" charset="-122"/>
                  <a:ea typeface="微软雅黑" pitchFamily="34" charset="-122"/>
                </a:rPr>
                <a:t>，函数名各种各样，那么使用起来</a:t>
              </a:r>
              <a:r>
                <a:rPr lang="zh-CN" altLang="zh-CN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很不方便</a:t>
              </a:r>
              <a:r>
                <a:rPr lang="zh-CN" altLang="zh-CN"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圆角矩形标注 14"/>
            <p:cNvSpPr/>
            <p:nvPr/>
          </p:nvSpPr>
          <p:spPr bwMode="auto">
            <a:xfrm rot="5400000">
              <a:off x="5062198" y="1802864"/>
              <a:ext cx="1817914" cy="5714319"/>
            </a:xfrm>
            <a:prstGeom prst="wedgeRoundRectCallout">
              <a:avLst/>
            </a:prstGeom>
            <a:noFill/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6402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6403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6387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类对象的四则运算</a:t>
            </a:r>
          </a:p>
        </p:txBody>
      </p:sp>
      <p:pic>
        <p:nvPicPr>
          <p:cNvPr id="13" name="Picture 7" descr="放大镜小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341438"/>
            <a:ext cx="1477963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89088" y="1352550"/>
            <a:ext cx="6878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200" b="1">
                <a:latin typeface="微软雅黑" pitchFamily="34" charset="-122"/>
                <a:ea typeface="微软雅黑" pitchFamily="34" charset="-122"/>
              </a:rPr>
              <a:t>针对上述情况，我们可以考虑用</a:t>
            </a:r>
            <a:r>
              <a:rPr lang="zh-CN" altLang="zh-CN" sz="24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运算符作为函数名</a:t>
            </a:r>
            <a:endParaRPr lang="zh-CN" altLang="en-US" sz="2400" b="1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2895600" y="4911725"/>
            <a:ext cx="3776663" cy="1416050"/>
            <a:chOff x="2873819" y="4966579"/>
            <a:chExt cx="3777346" cy="1415590"/>
          </a:xfrm>
        </p:grpSpPr>
        <p:sp>
          <p:nvSpPr>
            <p:cNvPr id="16398" name="矩形 27"/>
            <p:cNvSpPr>
              <a:spLocks noChangeArrowheads="1"/>
            </p:cNvSpPr>
            <p:nvPr/>
          </p:nvSpPr>
          <p:spPr bwMode="auto">
            <a:xfrm>
              <a:off x="2873819" y="5685503"/>
              <a:ext cx="3777346" cy="696666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6399" name="矩形 23"/>
            <p:cNvSpPr>
              <a:spLocks noChangeArrowheads="1"/>
            </p:cNvSpPr>
            <p:nvPr/>
          </p:nvSpPr>
          <p:spPr bwMode="auto">
            <a:xfrm>
              <a:off x="3455307" y="5759423"/>
              <a:ext cx="269817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运算符重载机制</a:t>
              </a:r>
              <a:endPara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00" name="矩形 24"/>
            <p:cNvSpPr>
              <a:spLocks noChangeArrowheads="1"/>
            </p:cNvSpPr>
            <p:nvPr/>
          </p:nvSpPr>
          <p:spPr bwMode="auto">
            <a:xfrm>
              <a:off x="3879860" y="5044595"/>
              <a:ext cx="16930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C++</a:t>
              </a:r>
              <a:r>
                <a:rPr lang="zh-CN" altLang="en-US" sz="28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语言</a:t>
              </a:r>
            </a:p>
          </p:txBody>
        </p:sp>
        <p:sp>
          <p:nvSpPr>
            <p:cNvPr id="16401" name="矩形 25"/>
            <p:cNvSpPr>
              <a:spLocks noChangeArrowheads="1"/>
            </p:cNvSpPr>
            <p:nvPr/>
          </p:nvSpPr>
          <p:spPr bwMode="auto">
            <a:xfrm>
              <a:off x="2873819" y="4966579"/>
              <a:ext cx="3777346" cy="1412448"/>
            </a:xfrm>
            <a:prstGeom prst="rect">
              <a:avLst/>
            </a:prstGeom>
            <a:noFill/>
            <a:ln w="1905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1698625" y="2081213"/>
            <a:ext cx="6351588" cy="2208212"/>
            <a:chOff x="1992089" y="2211324"/>
            <a:chExt cx="6351320" cy="2208274"/>
          </a:xfrm>
        </p:grpSpPr>
        <p:grpSp>
          <p:nvGrpSpPr>
            <p:cNvPr id="16393" name="组合 18"/>
            <p:cNvGrpSpPr>
              <a:grpSpLocks/>
            </p:cNvGrpSpPr>
            <p:nvPr/>
          </p:nvGrpSpPr>
          <p:grpSpPr bwMode="auto">
            <a:xfrm>
              <a:off x="2071099" y="2298412"/>
              <a:ext cx="6272310" cy="1829915"/>
              <a:chOff x="2071099" y="2222210"/>
              <a:chExt cx="6272310" cy="1829915"/>
            </a:xfrm>
          </p:grpSpPr>
          <p:sp>
            <p:nvSpPr>
              <p:cNvPr id="16395" name="矩形 15"/>
              <p:cNvSpPr>
                <a:spLocks noChangeArrowheads="1"/>
              </p:cNvSpPr>
              <p:nvPr/>
            </p:nvSpPr>
            <p:spPr bwMode="auto">
              <a:xfrm>
                <a:off x="2083703" y="2222210"/>
                <a:ext cx="88838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例如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:</a:t>
                </a:r>
                <a:endParaRPr lang="zh-CN" altLang="en-US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166707" y="3682977"/>
                <a:ext cx="5965573" cy="3698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const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A&amp; a){return m +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a.m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 } </a:t>
                </a:r>
                <a:endPara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397" name="矩形 17"/>
              <p:cNvSpPr>
                <a:spLocks noChangeArrowheads="1"/>
              </p:cNvSpPr>
              <p:nvPr/>
            </p:nvSpPr>
            <p:spPr bwMode="auto">
              <a:xfrm>
                <a:off x="2071099" y="2716313"/>
                <a:ext cx="6272310" cy="840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35000"/>
                  </a:lnSpc>
                </a:pPr>
                <a:r>
                  <a:rPr lang="zh-CN" altLang="zh-CN">
                    <a:latin typeface="微软雅黑" pitchFamily="34" charset="-122"/>
                    <a:ea typeface="微软雅黑" pitchFamily="34" charset="-122"/>
                  </a:rPr>
                  <a:t>类</a:t>
                </a:r>
                <a:r>
                  <a:rPr lang="en-US" altLang="zh-CN">
                    <a:latin typeface="微软雅黑" pitchFamily="34" charset="-122"/>
                    <a:ea typeface="微软雅黑" pitchFamily="34" charset="-122"/>
                  </a:rPr>
                  <a:t>A</a:t>
                </a:r>
                <a:r>
                  <a:rPr lang="zh-CN" altLang="zh-CN">
                    <a:latin typeface="微软雅黑" pitchFamily="34" charset="-122"/>
                    <a:ea typeface="微软雅黑" pitchFamily="34" charset="-122"/>
                  </a:rPr>
                  <a:t>中定义的加法函数</a:t>
                </a:r>
                <a:r>
                  <a:rPr lang="en-US" altLang="zh-CN">
                    <a:solidFill>
                      <a:srgbClr val="00B0F0"/>
                    </a:solidFill>
                    <a:latin typeface="微软雅黑" pitchFamily="34" charset="-122"/>
                    <a:ea typeface="微软雅黑" pitchFamily="34" charset="-122"/>
                  </a:rPr>
                  <a:t>add()</a:t>
                </a:r>
                <a:r>
                  <a:rPr lang="zh-CN" altLang="zh-CN">
                    <a:latin typeface="微软雅黑" pitchFamily="34" charset="-122"/>
                    <a:ea typeface="微软雅黑" pitchFamily="34" charset="-122"/>
                  </a:rPr>
                  <a:t>，我们可以直接用“</a:t>
                </a:r>
                <a:r>
                  <a:rPr lang="en-US" altLang="zh-CN">
                    <a:latin typeface="微软雅黑" pitchFamily="34" charset="-122"/>
                    <a:ea typeface="微软雅黑" pitchFamily="34" charset="-122"/>
                  </a:rPr>
                  <a:t>+</a:t>
                </a:r>
                <a:r>
                  <a:rPr lang="zh-CN" altLang="zh-CN">
                    <a:latin typeface="微软雅黑" pitchFamily="34" charset="-122"/>
                    <a:ea typeface="微软雅黑" pitchFamily="34" charset="-122"/>
                  </a:rPr>
                  <a:t>”运算符来作为函数名</a:t>
                </a:r>
                <a:r>
                  <a:rPr lang="zh-CN" altLang="en-US">
                    <a:latin typeface="微软雅黑" pitchFamily="34" charset="-122"/>
                    <a:ea typeface="微软雅黑" pitchFamily="34" charset="-122"/>
                  </a:rPr>
                  <a:t>。</a:t>
                </a:r>
              </a:p>
            </p:txBody>
          </p:sp>
        </p:grpSp>
        <p:sp>
          <p:nvSpPr>
            <p:cNvPr id="30" name="矩形 29"/>
            <p:cNvSpPr/>
            <p:nvPr/>
          </p:nvSpPr>
          <p:spPr bwMode="auto">
            <a:xfrm>
              <a:off x="1992089" y="2211324"/>
              <a:ext cx="6297347" cy="2208274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2" name="等腰三角形 31"/>
          <p:cNvSpPr>
            <a:spLocks noChangeArrowheads="1"/>
          </p:cNvSpPr>
          <p:nvPr/>
        </p:nvSpPr>
        <p:spPr bwMode="auto">
          <a:xfrm rot="10800000">
            <a:off x="3995738" y="4495800"/>
            <a:ext cx="1566862" cy="217488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969484"/>
            <a:ext cx="9144000" cy="723849"/>
          </a:xfrm>
          <a:prstGeom prst="rect">
            <a:avLst/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D1ECFF">
                  <a:alpha val="0"/>
                </a:srgbClr>
              </a:gs>
              <a:gs pos="49000">
                <a:srgbClr val="D1ECFF"/>
              </a:gs>
            </a:gsLst>
            <a:lin ang="0" scaled="0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781175" y="1106488"/>
            <a:ext cx="269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运算符重载机制</a:t>
            </a:r>
            <a:endParaRPr lang="en-US" altLang="zh-CN" sz="2800" b="1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3613"/>
            <a:ext cx="1827213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615950" y="2239963"/>
            <a:ext cx="82026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重载的运算符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是具有特殊名字的函数：它们的名字由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operator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和其后要重载的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共同组成。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673100" y="3332163"/>
            <a:ext cx="8137525" cy="2219325"/>
            <a:chOff x="673634" y="4062242"/>
            <a:chExt cx="8137525" cy="2218101"/>
          </a:xfrm>
        </p:grpSpPr>
        <p:grpSp>
          <p:nvGrpSpPr>
            <p:cNvPr id="17431" name="组合 8"/>
            <p:cNvGrpSpPr>
              <a:grpSpLocks/>
            </p:cNvGrpSpPr>
            <p:nvPr/>
          </p:nvGrpSpPr>
          <p:grpSpPr bwMode="auto">
            <a:xfrm>
              <a:off x="673634" y="4062242"/>
              <a:ext cx="8137525" cy="2218101"/>
              <a:chOff x="566056" y="2240645"/>
              <a:chExt cx="8137575" cy="2219227"/>
            </a:xfrm>
          </p:grpSpPr>
          <p:grpSp>
            <p:nvGrpSpPr>
              <p:cNvPr id="17433" name="组合 19"/>
              <p:cNvGrpSpPr>
                <a:grpSpLocks/>
              </p:cNvGrpSpPr>
              <p:nvPr/>
            </p:nvGrpSpPr>
            <p:grpSpPr bwMode="auto">
              <a:xfrm>
                <a:off x="566056" y="2240645"/>
                <a:ext cx="8137575" cy="2219227"/>
                <a:chOff x="566056" y="2240645"/>
                <a:chExt cx="8137575" cy="2219227"/>
              </a:xfrm>
            </p:grpSpPr>
            <p:sp>
              <p:nvSpPr>
                <p:cNvPr id="14" name="矩形 13"/>
                <p:cNvSpPr/>
                <p:nvPr/>
              </p:nvSpPr>
              <p:spPr bwMode="auto">
                <a:xfrm>
                  <a:off x="566056" y="2456535"/>
                  <a:ext cx="8137575" cy="2003337"/>
                </a:xfrm>
                <a:prstGeom prst="rect">
                  <a:avLst/>
                </a:prstGeom>
                <a:ln w="9525">
                  <a:solidFill>
                    <a:srgbClr val="00B0F0"/>
                  </a:solidFill>
                </a:ln>
              </p:spPr>
              <p:style>
                <a:lnRef idx="2">
                  <a:schemeClr val="accent4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5" name="任意多边形 14"/>
                <p:cNvSpPr/>
                <p:nvPr/>
              </p:nvSpPr>
              <p:spPr bwMode="auto">
                <a:xfrm>
                  <a:off x="1016909" y="2240645"/>
                  <a:ext cx="1728799" cy="469879"/>
                </a:xfrm>
                <a:custGeom>
                  <a:avLst/>
                  <a:gdLst>
                    <a:gd name="connsiteX0" fmla="*/ 0 w 4267200"/>
                    <a:gd name="connsiteY0" fmla="*/ 201820 h 1210897"/>
                    <a:gd name="connsiteX1" fmla="*/ 201820 w 4267200"/>
                    <a:gd name="connsiteY1" fmla="*/ 0 h 1210897"/>
                    <a:gd name="connsiteX2" fmla="*/ 4065380 w 4267200"/>
                    <a:gd name="connsiteY2" fmla="*/ 0 h 1210897"/>
                    <a:gd name="connsiteX3" fmla="*/ 4267200 w 4267200"/>
                    <a:gd name="connsiteY3" fmla="*/ 201820 h 1210897"/>
                    <a:gd name="connsiteX4" fmla="*/ 4267200 w 4267200"/>
                    <a:gd name="connsiteY4" fmla="*/ 1009077 h 1210897"/>
                    <a:gd name="connsiteX5" fmla="*/ 4065380 w 4267200"/>
                    <a:gd name="connsiteY5" fmla="*/ 1210897 h 1210897"/>
                    <a:gd name="connsiteX6" fmla="*/ 201820 w 4267200"/>
                    <a:gd name="connsiteY6" fmla="*/ 1210897 h 1210897"/>
                    <a:gd name="connsiteX7" fmla="*/ 0 w 4267200"/>
                    <a:gd name="connsiteY7" fmla="*/ 1009077 h 1210897"/>
                    <a:gd name="connsiteX8" fmla="*/ 0 w 4267200"/>
                    <a:gd name="connsiteY8" fmla="*/ 201820 h 1210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67200" h="1210897">
                      <a:moveTo>
                        <a:pt x="0" y="201820"/>
                      </a:moveTo>
                      <a:cubicBezTo>
                        <a:pt x="0" y="90358"/>
                        <a:pt x="90358" y="0"/>
                        <a:pt x="201820" y="0"/>
                      </a:cubicBezTo>
                      <a:lnTo>
                        <a:pt x="4065380" y="0"/>
                      </a:lnTo>
                      <a:cubicBezTo>
                        <a:pt x="4176842" y="0"/>
                        <a:pt x="4267200" y="90358"/>
                        <a:pt x="4267200" y="201820"/>
                      </a:cubicBezTo>
                      <a:lnTo>
                        <a:pt x="4267200" y="1009077"/>
                      </a:lnTo>
                      <a:cubicBezTo>
                        <a:pt x="4267200" y="1120539"/>
                        <a:pt x="4176842" y="1210897"/>
                        <a:pt x="4065380" y="1210897"/>
                      </a:cubicBezTo>
                      <a:lnTo>
                        <a:pt x="201820" y="1210897"/>
                      </a:lnTo>
                      <a:cubicBezTo>
                        <a:pt x="90358" y="1210897"/>
                        <a:pt x="0" y="1120539"/>
                        <a:pt x="0" y="1009077"/>
                      </a:cubicBezTo>
                      <a:lnTo>
                        <a:pt x="0" y="20182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</p:spPr>
              <p:style>
                <a:lnRef idx="3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lIns="220401" tIns="59111" rIns="220401" bIns="59111" spcCol="1270" anchor="ctr"/>
                <a:lstStyle/>
                <a:p>
                  <a:pPr defTabSz="2889250" eaLnBrk="0" hangingPunct="0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endParaRPr lang="zh-CN" altLang="en-US" sz="6500" dirty="0"/>
                </a:p>
              </p:txBody>
            </p:sp>
          </p:grpSp>
          <p:sp>
            <p:nvSpPr>
              <p:cNvPr id="17434" name="矩形 10"/>
              <p:cNvSpPr>
                <a:spLocks noChangeArrowheads="1"/>
              </p:cNvSpPr>
              <p:nvPr/>
            </p:nvSpPr>
            <p:spPr bwMode="auto">
              <a:xfrm>
                <a:off x="1300398" y="2296204"/>
                <a:ext cx="1108003" cy="369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语法格式</a:t>
                </a:r>
                <a:endParaRPr lang="zh-CN" altLang="zh-CN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432" name="矩形 20"/>
            <p:cNvSpPr>
              <a:spLocks noChangeArrowheads="1"/>
            </p:cNvSpPr>
            <p:nvPr/>
          </p:nvSpPr>
          <p:spPr bwMode="auto">
            <a:xfrm>
              <a:off x="775232" y="4780303"/>
              <a:ext cx="7950850" cy="1199793"/>
            </a:xfrm>
            <a:prstGeom prst="rect">
              <a:avLst/>
            </a:prstGeom>
            <a:solidFill>
              <a:srgbClr val="E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zh-CN">
                  <a:latin typeface="微软雅黑" pitchFamily="34" charset="-122"/>
                  <a:ea typeface="微软雅黑" pitchFamily="34" charset="-122"/>
                </a:rPr>
                <a:t>返回类型</a:t>
              </a: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 operator </a:t>
              </a:r>
              <a:r>
                <a:rPr lang="zh-CN" altLang="zh-CN">
                  <a:latin typeface="微软雅黑" pitchFamily="34" charset="-122"/>
                  <a:ea typeface="微软雅黑" pitchFamily="34" charset="-122"/>
                </a:rPr>
                <a:t>运算符（参数列表）</a:t>
              </a:r>
            </a:p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{</a:t>
              </a:r>
              <a:endParaRPr lang="zh-CN" altLang="zh-CN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zh-CN">
                  <a:latin typeface="微软雅黑" pitchFamily="34" charset="-122"/>
                  <a:ea typeface="微软雅黑" pitchFamily="34" charset="-122"/>
                </a:rPr>
                <a:t>函数体</a:t>
              </a: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;</a:t>
              </a:r>
              <a:endParaRPr lang="zh-CN" altLang="zh-CN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417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7429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7430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7418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类对象的四则运算</a:t>
            </a:r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2330450" y="3263900"/>
            <a:ext cx="2732088" cy="788988"/>
            <a:chOff x="2388835" y="2297603"/>
            <a:chExt cx="2100558" cy="1827444"/>
          </a:xfrm>
        </p:grpSpPr>
        <p:grpSp>
          <p:nvGrpSpPr>
            <p:cNvPr id="17425" name="组合 11"/>
            <p:cNvGrpSpPr>
              <a:grpSpLocks/>
            </p:cNvGrpSpPr>
            <p:nvPr/>
          </p:nvGrpSpPr>
          <p:grpSpPr bwMode="auto">
            <a:xfrm>
              <a:off x="2388835" y="2297603"/>
              <a:ext cx="2100558" cy="1827444"/>
              <a:chOff x="956102" y="263340"/>
              <a:chExt cx="4242369" cy="3817856"/>
            </a:xfrm>
          </p:grpSpPr>
          <p:sp>
            <p:nvSpPr>
              <p:cNvPr id="26" name="椭圆形标注 25"/>
              <p:cNvSpPr/>
              <p:nvPr/>
            </p:nvSpPr>
            <p:spPr>
              <a:xfrm>
                <a:off x="956102" y="263340"/>
                <a:ext cx="4242369" cy="3817856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7" name="椭圆形标注 26"/>
              <p:cNvSpPr/>
              <p:nvPr/>
            </p:nvSpPr>
            <p:spPr>
              <a:xfrm>
                <a:off x="1039914" y="401612"/>
                <a:ext cx="4084605" cy="3510584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25" name="矩形 24"/>
            <p:cNvSpPr>
              <a:spLocks noChangeArrowheads="1"/>
            </p:cNvSpPr>
            <p:nvPr/>
          </p:nvSpPr>
          <p:spPr bwMode="auto">
            <a:xfrm>
              <a:off x="2639047" y="2584405"/>
              <a:ext cx="1701439" cy="1213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400" dirty="0" smtClean="0">
                  <a:solidFill>
                    <a:srgbClr val="FF0000"/>
                  </a:solidFill>
                  <a:latin typeface="+mn-lt"/>
                  <a:ea typeface="楷体_GB2312" panose="02010609030101010101" pitchFamily="49" charset="-122"/>
                </a:rPr>
                <a:t>operator</a:t>
              </a:r>
              <a:r>
                <a:rPr lang="zh-CN" altLang="zh-CN" sz="1400" dirty="0" smtClean="0">
                  <a:latin typeface="+mn-lt"/>
                  <a:ea typeface="楷体_GB2312" panose="02010609030101010101" pitchFamily="49" charset="-122"/>
                </a:rPr>
                <a:t>是运算符重载的关键字</a:t>
              </a:r>
              <a:endParaRPr lang="zh-CN" altLang="en-US" sz="1400" dirty="0">
                <a:latin typeface="+mn-lt"/>
                <a:ea typeface="楷体_GB2312" panose="02010609030101010101" pitchFamily="49" charset="-122"/>
              </a:endParaRPr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3189288" y="3263900"/>
            <a:ext cx="2732087" cy="788988"/>
            <a:chOff x="2388835" y="2297603"/>
            <a:chExt cx="2100558" cy="1827444"/>
          </a:xfrm>
        </p:grpSpPr>
        <p:grpSp>
          <p:nvGrpSpPr>
            <p:cNvPr id="17421" name="组合 11"/>
            <p:cNvGrpSpPr>
              <a:grpSpLocks/>
            </p:cNvGrpSpPr>
            <p:nvPr/>
          </p:nvGrpSpPr>
          <p:grpSpPr bwMode="auto">
            <a:xfrm>
              <a:off x="2388835" y="2297603"/>
              <a:ext cx="2100558" cy="1827444"/>
              <a:chOff x="956102" y="263340"/>
              <a:chExt cx="4242369" cy="3817856"/>
            </a:xfrm>
          </p:grpSpPr>
          <p:sp>
            <p:nvSpPr>
              <p:cNvPr id="31" name="椭圆形标注 30"/>
              <p:cNvSpPr/>
              <p:nvPr/>
            </p:nvSpPr>
            <p:spPr>
              <a:xfrm>
                <a:off x="956102" y="263340"/>
                <a:ext cx="4242369" cy="3817856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2" name="椭圆形标注 31"/>
              <p:cNvSpPr/>
              <p:nvPr/>
            </p:nvSpPr>
            <p:spPr>
              <a:xfrm>
                <a:off x="1039914" y="401612"/>
                <a:ext cx="4084605" cy="3510584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17422" name="矩形 29"/>
            <p:cNvSpPr>
              <a:spLocks noChangeArrowheads="1"/>
            </p:cNvSpPr>
            <p:nvPr/>
          </p:nvSpPr>
          <p:spPr bwMode="auto">
            <a:xfrm>
              <a:off x="2638718" y="2636528"/>
              <a:ext cx="1702000" cy="1210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zh-CN" sz="1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运算符</a:t>
              </a:r>
              <a:r>
                <a:rPr lang="zh-CN" altLang="zh-CN" sz="1400">
                  <a:latin typeface="楷体_GB2312" pitchFamily="49" charset="-122"/>
                  <a:ea typeface="楷体_GB2312" pitchFamily="49" charset="-122"/>
                </a:rPr>
                <a:t>就是要重载的运算符的名称</a:t>
              </a:r>
              <a:endParaRPr lang="zh-CN" altLang="en-US" sz="1400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903663"/>
            <a:ext cx="4816475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5" name="组合 6"/>
          <p:cNvGrpSpPr>
            <a:grpSpLocks/>
          </p:cNvGrpSpPr>
          <p:nvPr/>
        </p:nvGrpSpPr>
        <p:grpSpPr bwMode="auto">
          <a:xfrm>
            <a:off x="501650" y="1585913"/>
            <a:ext cx="8137525" cy="1577975"/>
            <a:chOff x="524554" y="1630627"/>
            <a:chExt cx="8137525" cy="1577029"/>
          </a:xfrm>
        </p:grpSpPr>
        <p:grpSp>
          <p:nvGrpSpPr>
            <p:cNvPr id="18442" name="组合 17"/>
            <p:cNvGrpSpPr>
              <a:grpSpLocks/>
            </p:cNvGrpSpPr>
            <p:nvPr/>
          </p:nvGrpSpPr>
          <p:grpSpPr bwMode="auto">
            <a:xfrm>
              <a:off x="524554" y="1630627"/>
              <a:ext cx="8137525" cy="1577029"/>
              <a:chOff x="669018" y="1674132"/>
              <a:chExt cx="8137525" cy="1577029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669018" y="1674132"/>
                <a:ext cx="8137525" cy="1577029"/>
              </a:xfrm>
              <a:prstGeom prst="rect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剪去对角的矩形 3"/>
              <p:cNvSpPr>
                <a:spLocks/>
              </p:cNvSpPr>
              <p:nvPr/>
            </p:nvSpPr>
            <p:spPr bwMode="auto">
              <a:xfrm>
                <a:off x="1188131" y="1878796"/>
                <a:ext cx="3382962" cy="469618"/>
              </a:xfrm>
              <a:custGeom>
                <a:avLst/>
                <a:gdLst>
                  <a:gd name="T0" fmla="*/ 0 w 1606550"/>
                  <a:gd name="T1" fmla="*/ 0 h 585787"/>
                  <a:gd name="T2" fmla="*/ 1508917 w 1606550"/>
                  <a:gd name="T3" fmla="*/ 0 h 585787"/>
                  <a:gd name="T4" fmla="*/ 1606550 w 1606550"/>
                  <a:gd name="T5" fmla="*/ 97633 h 585787"/>
                  <a:gd name="T6" fmla="*/ 1606550 w 1606550"/>
                  <a:gd name="T7" fmla="*/ 585787 h 585787"/>
                  <a:gd name="T8" fmla="*/ 1606550 w 1606550"/>
                  <a:gd name="T9" fmla="*/ 585787 h 585787"/>
                  <a:gd name="T10" fmla="*/ 97633 w 1606550"/>
                  <a:gd name="T11" fmla="*/ 585787 h 585787"/>
                  <a:gd name="T12" fmla="*/ 0 w 1606550"/>
                  <a:gd name="T13" fmla="*/ 488154 h 585787"/>
                  <a:gd name="T14" fmla="*/ 0 w 1606550"/>
                  <a:gd name="T15" fmla="*/ 0 h 5857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06550"/>
                  <a:gd name="T25" fmla="*/ 0 h 585787"/>
                  <a:gd name="T26" fmla="*/ 1606550 w 1606550"/>
                  <a:gd name="T27" fmla="*/ 585787 h 58578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06550" h="585787">
                    <a:moveTo>
                      <a:pt x="0" y="0"/>
                    </a:moveTo>
                    <a:lnTo>
                      <a:pt x="1508917" y="0"/>
                    </a:lnTo>
                    <a:lnTo>
                      <a:pt x="1606550" y="97633"/>
                    </a:lnTo>
                    <a:lnTo>
                      <a:pt x="1606550" y="585787"/>
                    </a:lnTo>
                    <a:lnTo>
                      <a:pt x="97633" y="585787"/>
                    </a:lnTo>
                    <a:lnTo>
                      <a:pt x="0" y="4881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2700000" algn="tl" rotWithShape="0">
                  <a:srgbClr val="808080">
                    <a:alpha val="42999"/>
                  </a:srgbClr>
                </a:outerShdw>
              </a:effectLst>
              <a:extLst/>
            </p:spPr>
            <p:txBody>
              <a:bodyPr/>
              <a:lstStyle/>
              <a:p>
                <a:pPr algn="ctr">
                  <a:buFont typeface="Arial" pitchFamily="34" charset="0"/>
                  <a:buNone/>
                  <a:defRPr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运算符重载机制</a:t>
                </a:r>
                <a:r>
                  <a:rPr lang="zh-CN" altLang="en-US" sz="2000" dirty="0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rPr>
                  <a:t>案例代码</a:t>
                </a:r>
              </a:p>
            </p:txBody>
          </p:sp>
          <p:sp>
            <p:nvSpPr>
              <p:cNvPr id="18446" name="矩形 1"/>
              <p:cNvSpPr>
                <a:spLocks noChangeArrowheads="1"/>
              </p:cNvSpPr>
              <p:nvPr/>
            </p:nvSpPr>
            <p:spPr bwMode="auto">
              <a:xfrm>
                <a:off x="1076368" y="2516435"/>
                <a:ext cx="4081236" cy="554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000" b="1">
                    <a:solidFill>
                      <a:srgbClr val="009ED6"/>
                    </a:solidFill>
                    <a:latin typeface="微软雅黑" pitchFamily="34" charset="-122"/>
                    <a:ea typeface="微软雅黑" pitchFamily="34" charset="-122"/>
                  </a:rPr>
                  <a:t>接下来，通过一个案例来演示</a:t>
                </a:r>
              </a:p>
            </p:txBody>
          </p:sp>
          <p:cxnSp>
            <p:nvCxnSpPr>
              <p:cNvPr id="18447" name="直线连接符 9"/>
              <p:cNvCxnSpPr>
                <a:cxnSpLocks noChangeShapeType="1"/>
              </p:cNvCxnSpPr>
              <p:nvPr/>
            </p:nvCxnSpPr>
            <p:spPr bwMode="auto">
              <a:xfrm>
                <a:off x="1188131" y="2483301"/>
                <a:ext cx="7226401" cy="0"/>
              </a:xfrm>
              <a:prstGeom prst="line">
                <a:avLst/>
              </a:prstGeom>
              <a:noFill/>
              <a:ln w="28575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18443" name="图片 24">
              <a:hlinkClick r:id="rId3" action="ppaction://hlinkfile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8835" y="2571032"/>
              <a:ext cx="2121233" cy="390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436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3335338"/>
            <a:ext cx="5357812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3027363"/>
            <a:ext cx="2830512" cy="32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8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8440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8441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8439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类对象的四则运算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9462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63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9459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运算符重载的规则</a:t>
            </a:r>
          </a:p>
        </p:txBody>
      </p:sp>
      <p:sp>
        <p:nvSpPr>
          <p:cNvPr id="19460" name="矩形 9"/>
          <p:cNvSpPr>
            <a:spLocks noChangeArrowheads="1"/>
          </p:cNvSpPr>
          <p:nvPr/>
        </p:nvSpPr>
        <p:spPr bwMode="auto">
          <a:xfrm>
            <a:off x="2503488" y="1701800"/>
            <a:ext cx="5813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通过人行横道时要遵守</a:t>
            </a:r>
            <a:r>
              <a:rPr lang="zh-CN" altLang="en-US" sz="20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交通规则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20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运算符重载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也是如此</a:t>
            </a:r>
            <a:r>
              <a:rPr lang="zh-CN" altLang="zh-CN" sz="2000" b="1">
                <a:latin typeface="微软雅黑" pitchFamily="34" charset="-122"/>
                <a:ea typeface="微软雅黑" pitchFamily="34" charset="-122"/>
              </a:rPr>
              <a:t>，在</a:t>
            </a:r>
            <a:r>
              <a:rPr lang="zh-CN" altLang="zh-CN" sz="20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重载</a:t>
            </a:r>
            <a:r>
              <a:rPr lang="zh-CN" altLang="zh-CN" sz="2000" b="1">
                <a:latin typeface="微软雅黑" pitchFamily="34" charset="-122"/>
                <a:ea typeface="微软雅黑" pitchFamily="34" charset="-122"/>
              </a:rPr>
              <a:t>时也要遵循一定的规则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1946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231900"/>
            <a:ext cx="6462712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20501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0502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20483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运算符重载的规则</a:t>
            </a: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620838" y="2163763"/>
            <a:ext cx="6096000" cy="1127125"/>
            <a:chOff x="1910363" y="2286295"/>
            <a:chExt cx="6096000" cy="1127125"/>
          </a:xfrm>
        </p:grpSpPr>
        <p:sp>
          <p:nvSpPr>
            <p:cNvPr id="7" name="任意多边形 6"/>
            <p:cNvSpPr/>
            <p:nvPr/>
          </p:nvSpPr>
          <p:spPr>
            <a:xfrm>
              <a:off x="1910363" y="2286295"/>
              <a:ext cx="788987" cy="1127125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2699350" y="2286295"/>
              <a:ext cx="5307013" cy="733425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 dirty="0"/>
            </a:p>
            <a:p>
              <a:pPr marL="0" lvl="1" defTabSz="844550" eaLnBrk="0" hangingPunct="0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altLang="zh-CN" sz="1900" dirty="0"/>
                <a:t>         </a:t>
              </a:r>
            </a:p>
          </p:txBody>
        </p:sp>
        <p:sp>
          <p:nvSpPr>
            <p:cNvPr id="20500" name="矩形 19"/>
            <p:cNvSpPr>
              <a:spLocks noChangeArrowheads="1"/>
            </p:cNvSpPr>
            <p:nvPr/>
          </p:nvSpPr>
          <p:spPr bwMode="auto">
            <a:xfrm>
              <a:off x="2892690" y="2469204"/>
              <a:ext cx="51136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只能重载</a:t>
              </a:r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C++</a:t>
              </a:r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中已有的运算符，不能创建新的运算符。</a:t>
              </a: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620838" y="3124200"/>
            <a:ext cx="6096000" cy="1127125"/>
            <a:chOff x="1910363" y="3265414"/>
            <a:chExt cx="6096000" cy="1126563"/>
          </a:xfrm>
        </p:grpSpPr>
        <p:sp>
          <p:nvSpPr>
            <p:cNvPr id="11" name="任意多边形 10"/>
            <p:cNvSpPr/>
            <p:nvPr/>
          </p:nvSpPr>
          <p:spPr>
            <a:xfrm>
              <a:off x="1910363" y="3265414"/>
              <a:ext cx="788987" cy="1126563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699350" y="3265414"/>
              <a:ext cx="5307013" cy="731473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</p:txBody>
        </p:sp>
        <p:sp>
          <p:nvSpPr>
            <p:cNvPr id="20497" name="矩形 20"/>
            <p:cNvSpPr>
              <a:spLocks noChangeArrowheads="1"/>
            </p:cNvSpPr>
            <p:nvPr/>
          </p:nvSpPr>
          <p:spPr bwMode="auto">
            <a:xfrm>
              <a:off x="2892689" y="3293217"/>
              <a:ext cx="5113673" cy="630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重载之后的运算符</a:t>
              </a:r>
              <a:r>
                <a:rPr lang="zh-CN" altLang="en-US" sz="14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不能改变其优先级和结合性</a:t>
              </a:r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，也不能改变其操作数的</a:t>
              </a:r>
              <a:r>
                <a:rPr lang="zh-CN" altLang="en-US" sz="14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个数及语法结构</a:t>
              </a:r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。</a:t>
              </a:r>
            </a:p>
          </p:txBody>
        </p: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912813" y="1317625"/>
            <a:ext cx="305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运算符重载规则：</a:t>
            </a:r>
            <a:endParaRPr lang="en-US" altLang="zh-CN" sz="2800" b="1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620838" y="4084638"/>
            <a:ext cx="6096000" cy="1127125"/>
            <a:chOff x="1910363" y="3265414"/>
            <a:chExt cx="6096000" cy="1126563"/>
          </a:xfrm>
        </p:grpSpPr>
        <p:sp>
          <p:nvSpPr>
            <p:cNvPr id="16" name="任意多边形 15"/>
            <p:cNvSpPr/>
            <p:nvPr/>
          </p:nvSpPr>
          <p:spPr>
            <a:xfrm>
              <a:off x="1910363" y="3265414"/>
              <a:ext cx="788987" cy="1126563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699350" y="3265414"/>
              <a:ext cx="5307013" cy="731472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</p:txBody>
        </p:sp>
        <p:sp>
          <p:nvSpPr>
            <p:cNvPr id="20494" name="矩形 20"/>
            <p:cNvSpPr>
              <a:spLocks noChangeArrowheads="1"/>
            </p:cNvSpPr>
            <p:nvPr/>
          </p:nvSpPr>
          <p:spPr bwMode="auto">
            <a:xfrm>
              <a:off x="2892689" y="3423784"/>
              <a:ext cx="5113673" cy="361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避免没有目的地使用重载运算符。</a:t>
              </a:r>
              <a:endParaRPr lang="zh-CN" altLang="en-US" sz="1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620838" y="5045075"/>
            <a:ext cx="6096000" cy="1127125"/>
            <a:chOff x="1910363" y="3265414"/>
            <a:chExt cx="6096000" cy="1126563"/>
          </a:xfrm>
        </p:grpSpPr>
        <p:sp>
          <p:nvSpPr>
            <p:cNvPr id="20" name="任意多边形 19"/>
            <p:cNvSpPr/>
            <p:nvPr/>
          </p:nvSpPr>
          <p:spPr>
            <a:xfrm>
              <a:off x="1910363" y="3265414"/>
              <a:ext cx="788987" cy="1126563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2699350" y="3265414"/>
              <a:ext cx="5307013" cy="731473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</p:txBody>
        </p:sp>
        <p:sp>
          <p:nvSpPr>
            <p:cNvPr id="20491" name="矩形 20"/>
            <p:cNvSpPr>
              <a:spLocks noChangeArrowheads="1"/>
            </p:cNvSpPr>
            <p:nvPr/>
          </p:nvSpPr>
          <p:spPr bwMode="auto">
            <a:xfrm>
              <a:off x="2870917" y="3336737"/>
              <a:ext cx="5113673" cy="630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zh-CN" altLang="en-US" sz="14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类属关系运算符“</a:t>
              </a:r>
              <a:r>
                <a:rPr lang="en-US" altLang="zh-CN" sz="14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.”</a:t>
              </a:r>
              <a:r>
                <a:rPr lang="zh-CN" altLang="en-US" sz="14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、成员指针运算符“*”、作用域运算符“</a:t>
              </a:r>
              <a:r>
                <a:rPr lang="en-US" altLang="zh-CN" sz="14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::”</a:t>
              </a:r>
              <a:r>
                <a:rPr lang="zh-CN" altLang="en-US" sz="14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14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sizeof</a:t>
              </a:r>
              <a:r>
                <a:rPr lang="zh-CN" altLang="en-US" sz="14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运算符和三目运算符“</a:t>
              </a:r>
              <a:r>
                <a:rPr lang="en-US" altLang="zh-CN" sz="14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?:”</a:t>
              </a:r>
              <a:r>
                <a:rPr lang="zh-CN" altLang="en-US" sz="14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不可以重载</a:t>
              </a:r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 sz="1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ChangeArrowheads="1"/>
          </p:cNvSpPr>
          <p:nvPr/>
        </p:nvSpPr>
        <p:spPr bwMode="auto">
          <a:xfrm>
            <a:off x="250825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36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学习目标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3109" name="Picture 4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110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75" name="组合 18"/>
          <p:cNvGrpSpPr>
            <a:grpSpLocks/>
          </p:cNvGrpSpPr>
          <p:nvPr/>
        </p:nvGrpSpPr>
        <p:grpSpPr bwMode="auto">
          <a:xfrm>
            <a:off x="536575" y="1720850"/>
            <a:ext cx="3103563" cy="1271588"/>
            <a:chOff x="547807" y="2225019"/>
            <a:chExt cx="3102716" cy="1272914"/>
          </a:xfrm>
        </p:grpSpPr>
        <p:sp>
          <p:nvSpPr>
            <p:cNvPr id="3102" name="矩形 5"/>
            <p:cNvSpPr>
              <a:spLocks noChangeArrowheads="1"/>
            </p:cNvSpPr>
            <p:nvPr/>
          </p:nvSpPr>
          <p:spPr bwMode="auto">
            <a:xfrm>
              <a:off x="1152997" y="2225019"/>
              <a:ext cx="2497526" cy="1016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ts val="3600"/>
                </a:lnSpc>
              </a:pP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zh-CN" altLang="en-US" sz="20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重载运算符</a:t>
              </a: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的方法和规则</a:t>
              </a:r>
              <a:endParaRPr lang="zh-CN" altLang="zh-CN" sz="20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103" name="组合 16"/>
            <p:cNvGrpSpPr>
              <a:grpSpLocks/>
            </p:cNvGrpSpPr>
            <p:nvPr/>
          </p:nvGrpSpPr>
          <p:grpSpPr bwMode="auto">
            <a:xfrm>
              <a:off x="860198" y="2845720"/>
              <a:ext cx="2178276" cy="652213"/>
              <a:chOff x="860198" y="2352244"/>
              <a:chExt cx="2178276" cy="652213"/>
            </a:xfrm>
          </p:grpSpPr>
          <p:cxnSp>
            <p:nvCxnSpPr>
              <p:cNvPr id="3107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08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04" name="组合 15"/>
            <p:cNvGrpSpPr>
              <a:grpSpLocks/>
            </p:cNvGrpSpPr>
            <p:nvPr/>
          </p:nvGrpSpPr>
          <p:grpSpPr bwMode="auto">
            <a:xfrm>
              <a:off x="547807" y="2356492"/>
              <a:ext cx="474581" cy="522300"/>
              <a:chOff x="1232465" y="3529898"/>
              <a:chExt cx="474581" cy="522300"/>
            </a:xfrm>
          </p:grpSpPr>
          <p:sp>
            <p:nvSpPr>
              <p:cNvPr id="88" name="椭圆 87"/>
              <p:cNvSpPr/>
              <p:nvPr/>
            </p:nvSpPr>
            <p:spPr bwMode="auto">
              <a:xfrm>
                <a:off x="1232465" y="3558930"/>
                <a:ext cx="474533" cy="473568"/>
              </a:xfrm>
              <a:prstGeom prst="ellipse">
                <a:avLst/>
              </a:prstGeom>
              <a:solidFill>
                <a:srgbClr val="3BCCFF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288013" y="3530325"/>
                <a:ext cx="334870" cy="52124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3" name="组合 102"/>
          <p:cNvGrpSpPr>
            <a:grpSpLocks/>
          </p:cNvGrpSpPr>
          <p:nvPr/>
        </p:nvGrpSpPr>
        <p:grpSpPr bwMode="auto">
          <a:xfrm>
            <a:off x="5800725" y="1770063"/>
            <a:ext cx="2884488" cy="1254125"/>
            <a:chOff x="5810938" y="1954667"/>
            <a:chExt cx="2885387" cy="1255258"/>
          </a:xfrm>
        </p:grpSpPr>
        <p:grpSp>
          <p:nvGrpSpPr>
            <p:cNvPr id="3095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310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0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96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107" name="椭圆 106"/>
              <p:cNvSpPr/>
              <p:nvPr/>
            </p:nvSpPr>
            <p:spPr bwMode="auto">
              <a:xfrm>
                <a:off x="1232318" y="3559241"/>
                <a:ext cx="474562" cy="473915"/>
              </a:xfrm>
              <a:prstGeom prst="ellipse">
                <a:avLst/>
              </a:prstGeom>
              <a:solidFill>
                <a:srgbClr val="3BCCFF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300794" y="3530615"/>
                <a:ext cx="336016" cy="521624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97" name="矩形 46"/>
            <p:cNvSpPr>
              <a:spLocks noChangeArrowheads="1"/>
            </p:cNvSpPr>
            <p:nvPr/>
          </p:nvSpPr>
          <p:spPr bwMode="auto">
            <a:xfrm>
              <a:off x="5810938" y="1954667"/>
              <a:ext cx="2413001" cy="962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</a:pP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掌握几个常用的</a:t>
              </a:r>
              <a:r>
                <a:rPr lang="zh-CN" altLang="en-US" sz="20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运算符的重载</a:t>
              </a:r>
              <a:endParaRPr lang="zh-CN" altLang="zh-CN" sz="20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9" name="组合 118"/>
          <p:cNvGrpSpPr>
            <a:grpSpLocks/>
          </p:cNvGrpSpPr>
          <p:nvPr/>
        </p:nvGrpSpPr>
        <p:grpSpPr bwMode="auto">
          <a:xfrm>
            <a:off x="2012950" y="1785938"/>
            <a:ext cx="5224463" cy="3551237"/>
            <a:chOff x="2024127" y="1971739"/>
            <a:chExt cx="5224334" cy="3551110"/>
          </a:xfrm>
        </p:grpSpPr>
        <p:sp>
          <p:nvSpPr>
            <p:cNvPr id="120" name="弧形 119"/>
            <p:cNvSpPr/>
            <p:nvPr/>
          </p:nvSpPr>
          <p:spPr bwMode="auto">
            <a:xfrm rot="5400000">
              <a:off x="3977505" y="3085323"/>
              <a:ext cx="1312815" cy="1314418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1" name="弧形 120"/>
            <p:cNvSpPr/>
            <p:nvPr/>
          </p:nvSpPr>
          <p:spPr bwMode="auto">
            <a:xfrm>
              <a:off x="4092589" y="3203595"/>
              <a:ext cx="1082648" cy="1084223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2" name="弧形 121"/>
            <p:cNvSpPr/>
            <p:nvPr/>
          </p:nvSpPr>
          <p:spPr bwMode="auto">
            <a:xfrm rot="16200000">
              <a:off x="4172760" y="3347254"/>
              <a:ext cx="898493" cy="823892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3090" name="组合 3"/>
            <p:cNvGrpSpPr>
              <a:grpSpLocks/>
            </p:cNvGrpSpPr>
            <p:nvPr/>
          </p:nvGrpSpPr>
          <p:grpSpPr bwMode="auto">
            <a:xfrm>
              <a:off x="2024127" y="1971739"/>
              <a:ext cx="5224334" cy="3551110"/>
              <a:chOff x="2024127" y="1971739"/>
              <a:chExt cx="5224334" cy="3551110"/>
            </a:xfrm>
          </p:grpSpPr>
          <p:graphicFrame>
            <p:nvGraphicFramePr>
              <p:cNvPr id="3093" name="图表 2"/>
              <p:cNvGraphicFramePr>
                <a:graphicFrameLocks/>
              </p:cNvGraphicFramePr>
              <p:nvPr/>
            </p:nvGraphicFramePr>
            <p:xfrm>
              <a:off x="1973328" y="1920940"/>
              <a:ext cx="5325933" cy="36527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1" r:id="rId5" imgW="5328366" imgH="3651820" progId="Excel.Chart.8">
                      <p:embed/>
                    </p:oleObj>
                  </mc:Choice>
                  <mc:Fallback>
                    <p:oleObj r:id="rId5" imgW="5328366" imgH="3651820" progId="Excel.Char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3328" y="1920940"/>
                            <a:ext cx="5325933" cy="36527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8" name="TextBox 127"/>
              <p:cNvSpPr txBox="1"/>
              <p:nvPr/>
            </p:nvSpPr>
            <p:spPr>
              <a:xfrm rot="3801629">
                <a:off x="5185562" y="3142476"/>
                <a:ext cx="1041363" cy="36987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 rot="10800000" flipV="1">
              <a:off x="4368807" y="4757701"/>
              <a:ext cx="1041374" cy="369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 rot="7227068" flipH="1" flipV="1">
              <a:off x="3251240" y="2852767"/>
              <a:ext cx="1041363" cy="3682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</p:grpSp>
      <p:grpSp>
        <p:nvGrpSpPr>
          <p:cNvPr id="111" name="组合 110"/>
          <p:cNvGrpSpPr>
            <a:grpSpLocks/>
          </p:cNvGrpSpPr>
          <p:nvPr/>
        </p:nvGrpSpPr>
        <p:grpSpPr bwMode="auto">
          <a:xfrm>
            <a:off x="1816100" y="5337175"/>
            <a:ext cx="4979988" cy="812800"/>
            <a:chOff x="3602175" y="4225675"/>
            <a:chExt cx="4979850" cy="812743"/>
          </a:xfrm>
        </p:grpSpPr>
        <p:grpSp>
          <p:nvGrpSpPr>
            <p:cNvPr id="3080" name="组合 38"/>
            <p:cNvGrpSpPr>
              <a:grpSpLocks/>
            </p:cNvGrpSpPr>
            <p:nvPr/>
          </p:nvGrpSpPr>
          <p:grpSpPr bwMode="auto">
            <a:xfrm rot="10800000">
              <a:off x="6411186" y="4225675"/>
              <a:ext cx="1833912" cy="326483"/>
              <a:chOff x="1046332" y="2678350"/>
              <a:chExt cx="1834103" cy="326358"/>
            </a:xfrm>
          </p:grpSpPr>
          <p:cxnSp>
            <p:nvCxnSpPr>
              <p:cNvPr id="3085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046332" y="2678350"/>
                <a:ext cx="186132" cy="326106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86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22939" y="3004457"/>
                <a:ext cx="1657495" cy="251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81" name="组合 41"/>
            <p:cNvGrpSpPr>
              <a:grpSpLocks/>
            </p:cNvGrpSpPr>
            <p:nvPr/>
          </p:nvGrpSpPr>
          <p:grpSpPr bwMode="auto">
            <a:xfrm flipH="1">
              <a:off x="8108963" y="4514744"/>
              <a:ext cx="473062" cy="523674"/>
              <a:chOff x="1347089" y="3241789"/>
              <a:chExt cx="474402" cy="523019"/>
            </a:xfrm>
          </p:grpSpPr>
          <p:sp>
            <p:nvSpPr>
              <p:cNvPr id="115" name="椭圆 114"/>
              <p:cNvSpPr/>
              <p:nvPr/>
            </p:nvSpPr>
            <p:spPr bwMode="auto">
              <a:xfrm>
                <a:off x="1347089" y="3266992"/>
                <a:ext cx="474402" cy="474036"/>
              </a:xfrm>
              <a:prstGeom prst="ellipse">
                <a:avLst/>
              </a:prstGeom>
              <a:solidFill>
                <a:srgbClr val="3BCCFF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420319" y="3241625"/>
                <a:ext cx="335903" cy="52318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82" name="矩形 51"/>
            <p:cNvSpPr>
              <a:spLocks noChangeArrowheads="1"/>
            </p:cNvSpPr>
            <p:nvPr/>
          </p:nvSpPr>
          <p:spPr bwMode="auto">
            <a:xfrm>
              <a:off x="3602175" y="4478465"/>
              <a:ext cx="4437603" cy="553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  <a:buFont typeface="Calibri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宋体" charset="-122"/>
                </a:rPr>
                <a:t>了解</a:t>
              </a:r>
              <a:r>
                <a:rPr lang="zh-CN" altLang="en-US" sz="20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sym typeface="宋体" charset="-122"/>
                </a:rPr>
                <a:t>运算符重载</a:t>
              </a: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宋体" charset="-122"/>
                </a:rPr>
                <a:t>的意义</a:t>
              </a:r>
              <a:endParaRPr lang="en-US" altLang="zh-CN" sz="20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4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1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2692400" y="2382838"/>
            <a:ext cx="5810250" cy="2530475"/>
            <a:chOff x="2692400" y="2382375"/>
            <a:chExt cx="5810278" cy="2530475"/>
          </a:xfrm>
        </p:grpSpPr>
        <p:grpSp>
          <p:nvGrpSpPr>
            <p:cNvPr id="21524" name="组合 19"/>
            <p:cNvGrpSpPr>
              <a:grpSpLocks/>
            </p:cNvGrpSpPr>
            <p:nvPr/>
          </p:nvGrpSpPr>
          <p:grpSpPr bwMode="auto">
            <a:xfrm>
              <a:off x="2692400" y="2382375"/>
              <a:ext cx="5810278" cy="2530475"/>
              <a:chOff x="2725382" y="2154149"/>
              <a:chExt cx="5810018" cy="2530732"/>
            </a:xfrm>
          </p:grpSpPr>
          <p:sp>
            <p:nvSpPr>
              <p:cNvPr id="21527" name="矩形 28"/>
              <p:cNvSpPr>
                <a:spLocks/>
              </p:cNvSpPr>
              <p:nvPr/>
            </p:nvSpPr>
            <p:spPr bwMode="auto">
              <a:xfrm>
                <a:off x="3273538" y="2921420"/>
                <a:ext cx="5167843" cy="1650580"/>
              </a:xfrm>
              <a:custGeom>
                <a:avLst/>
                <a:gdLst>
                  <a:gd name="T0" fmla="*/ 0 w 5167844"/>
                  <a:gd name="T1" fmla="*/ 0 h 1650580"/>
                  <a:gd name="T2" fmla="*/ 5167839 w 5167844"/>
                  <a:gd name="T3" fmla="*/ 0 h 1650580"/>
                  <a:gd name="T4" fmla="*/ 5167839 w 5167844"/>
                  <a:gd name="T5" fmla="*/ 1650580 h 1650580"/>
                  <a:gd name="T6" fmla="*/ 936171 w 5167844"/>
                  <a:gd name="T7" fmla="*/ 1650580 h 1650580"/>
                  <a:gd name="T8" fmla="*/ 0 w 5167844"/>
                  <a:gd name="T9" fmla="*/ 0 h 1650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67844" h="1650580">
                    <a:moveTo>
                      <a:pt x="0" y="0"/>
                    </a:moveTo>
                    <a:lnTo>
                      <a:pt x="5167844" y="0"/>
                    </a:lnTo>
                    <a:lnTo>
                      <a:pt x="5167844" y="1650580"/>
                    </a:lnTo>
                    <a:lnTo>
                      <a:pt x="936171" y="16505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528" name="组合 21"/>
              <p:cNvGrpSpPr>
                <a:grpSpLocks/>
              </p:cNvGrpSpPr>
              <p:nvPr/>
            </p:nvGrpSpPr>
            <p:grpSpPr bwMode="auto">
              <a:xfrm>
                <a:off x="2725382" y="2154149"/>
                <a:ext cx="5810018" cy="2530732"/>
                <a:chOff x="2725382" y="2154149"/>
                <a:chExt cx="5810018" cy="2530732"/>
              </a:xfrm>
            </p:grpSpPr>
            <p:sp>
              <p:nvSpPr>
                <p:cNvPr id="21530" name="单圆角矩形 23"/>
                <p:cNvSpPr>
                  <a:spLocks/>
                </p:cNvSpPr>
                <p:nvPr/>
              </p:nvSpPr>
              <p:spPr bwMode="auto">
                <a:xfrm>
                  <a:off x="2725382" y="2154149"/>
                  <a:ext cx="5810018" cy="2530732"/>
                </a:xfrm>
                <a:custGeom>
                  <a:avLst/>
                  <a:gdLst>
                    <a:gd name="T0" fmla="*/ 0 w 5810018"/>
                    <a:gd name="T1" fmla="*/ 21772 h 2530732"/>
                    <a:gd name="T2" fmla="*/ 5390035 w 5810018"/>
                    <a:gd name="T3" fmla="*/ 0 h 2530732"/>
                    <a:gd name="T4" fmla="*/ 5810018 w 5810018"/>
                    <a:gd name="T5" fmla="*/ 419983 h 2530732"/>
                    <a:gd name="T6" fmla="*/ 5810018 w 5810018"/>
                    <a:gd name="T7" fmla="*/ 2519846 h 2530732"/>
                    <a:gd name="T8" fmla="*/ 1447799 w 5810018"/>
                    <a:gd name="T9" fmla="*/ 2530732 h 2530732"/>
                    <a:gd name="T10" fmla="*/ 0 w 5810018"/>
                    <a:gd name="T11" fmla="*/ 21772 h 25307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810018" h="2530732">
                      <a:moveTo>
                        <a:pt x="0" y="21772"/>
                      </a:moveTo>
                      <a:lnTo>
                        <a:pt x="5390035" y="0"/>
                      </a:lnTo>
                      <a:cubicBezTo>
                        <a:pt x="5621985" y="0"/>
                        <a:pt x="5810018" y="188033"/>
                        <a:pt x="5810018" y="419983"/>
                      </a:cubicBezTo>
                      <a:lnTo>
                        <a:pt x="5810018" y="2519846"/>
                      </a:lnTo>
                      <a:lnTo>
                        <a:pt x="1447799" y="2530732"/>
                      </a:lnTo>
                      <a:lnTo>
                        <a:pt x="0" y="21772"/>
                      </a:lnTo>
                      <a:close/>
                    </a:path>
                  </a:pathLst>
                </a:custGeom>
                <a:noFill/>
                <a:ln w="952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1" name="矩形 24"/>
                <p:cNvSpPr>
                  <a:spLocks noChangeArrowheads="1"/>
                </p:cNvSpPr>
                <p:nvPr/>
              </p:nvSpPr>
              <p:spPr bwMode="auto">
                <a:xfrm>
                  <a:off x="4035542" y="3378679"/>
                  <a:ext cx="4400970" cy="36937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r>
                    <a:rPr lang="zh-CN" altLang="zh-CN">
                      <a:latin typeface="微软雅黑" pitchFamily="34" charset="-122"/>
                      <a:ea typeface="微软雅黑" pitchFamily="34" charset="-122"/>
                    </a:rPr>
                    <a:t>左操作数</a:t>
                  </a:r>
                  <a:r>
                    <a:rPr lang="en-US" altLang="zh-CN">
                      <a:latin typeface="微软雅黑" pitchFamily="34" charset="-122"/>
                      <a:ea typeface="微软雅黑" pitchFamily="34" charset="-122"/>
                    </a:rPr>
                    <a:t>.</a:t>
                  </a:r>
                  <a:r>
                    <a:rPr lang="zh-CN" altLang="zh-CN">
                      <a:latin typeface="微软雅黑" pitchFamily="34" charset="-122"/>
                      <a:ea typeface="微软雅黑" pitchFamily="34" charset="-122"/>
                    </a:rPr>
                    <a:t>运算符重载函数（右操作数）</a:t>
                  </a:r>
                  <a:r>
                    <a:rPr lang="en-US" altLang="zh-CN">
                      <a:latin typeface="微软雅黑" pitchFamily="34" charset="-122"/>
                      <a:ea typeface="微软雅黑" pitchFamily="34" charset="-122"/>
                    </a:rPr>
                    <a:t>;</a:t>
                  </a:r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1532" name="矩形 24"/>
                <p:cNvSpPr>
                  <a:spLocks noChangeArrowheads="1"/>
                </p:cNvSpPr>
                <p:nvPr/>
              </p:nvSpPr>
              <p:spPr bwMode="auto">
                <a:xfrm>
                  <a:off x="4416536" y="4208684"/>
                  <a:ext cx="4030858" cy="36937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r>
                    <a:rPr lang="zh-CN" altLang="zh-CN">
                      <a:latin typeface="微软雅黑" pitchFamily="34" charset="-122"/>
                      <a:ea typeface="微软雅黑" pitchFamily="34" charset="-122"/>
                    </a:rPr>
                    <a:t>操作数</a:t>
                  </a:r>
                  <a:r>
                    <a:rPr lang="en-US" altLang="zh-CN">
                      <a:latin typeface="微软雅黑" pitchFamily="34" charset="-122"/>
                      <a:ea typeface="微软雅黑" pitchFamily="34" charset="-122"/>
                    </a:rPr>
                    <a:t>.</a:t>
                  </a:r>
                  <a:r>
                    <a:rPr lang="zh-CN" altLang="zh-CN">
                      <a:latin typeface="微软雅黑" pitchFamily="34" charset="-122"/>
                      <a:ea typeface="微软雅黑" pitchFamily="34" charset="-122"/>
                    </a:rPr>
                    <a:t>运算符重载函数（）</a:t>
                  </a:r>
                  <a:r>
                    <a:rPr lang="en-US" altLang="zh-CN">
                      <a:latin typeface="微软雅黑" pitchFamily="34" charset="-122"/>
                      <a:ea typeface="微软雅黑" pitchFamily="34" charset="-122"/>
                    </a:rPr>
                    <a:t>;</a:t>
                  </a:r>
                  <a:endParaRPr lang="zh-CN" altLang="zh-CN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1529" name="矩形 22"/>
              <p:cNvSpPr>
                <a:spLocks noChangeArrowheads="1"/>
              </p:cNvSpPr>
              <p:nvPr/>
            </p:nvSpPr>
            <p:spPr bwMode="auto">
              <a:xfrm>
                <a:off x="3317284" y="2377120"/>
                <a:ext cx="310867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solidFill>
                      <a:srgbClr val="00B0F0"/>
                    </a:solidFill>
                    <a:latin typeface="微软雅黑" pitchFamily="34" charset="-122"/>
                    <a:ea typeface="微软雅黑" pitchFamily="34" charset="-122"/>
                  </a:rPr>
                  <a:t>语法格式：</a:t>
                </a:r>
              </a:p>
            </p:txBody>
          </p:sp>
        </p:grpSp>
        <p:sp>
          <p:nvSpPr>
            <p:cNvPr id="21525" name="矩形 3"/>
            <p:cNvSpPr>
              <a:spLocks noChangeArrowheads="1"/>
            </p:cNvSpPr>
            <p:nvPr/>
          </p:nvSpPr>
          <p:spPr bwMode="auto">
            <a:xfrm>
              <a:off x="3671506" y="3194296"/>
              <a:ext cx="13388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双目运算符</a:t>
              </a:r>
              <a:endParaRPr lang="zh-CN" altLang="en-US" b="1"/>
            </a:p>
          </p:txBody>
        </p:sp>
        <p:sp>
          <p:nvSpPr>
            <p:cNvPr id="21526" name="矩形 31"/>
            <p:cNvSpPr>
              <a:spLocks noChangeArrowheads="1"/>
            </p:cNvSpPr>
            <p:nvPr/>
          </p:nvSpPr>
          <p:spPr bwMode="auto">
            <a:xfrm>
              <a:off x="4117832" y="4000555"/>
              <a:ext cx="13388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单目运算符</a:t>
              </a:r>
              <a:endParaRPr lang="zh-CN" altLang="en-US" b="1"/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44488" y="1695450"/>
            <a:ext cx="3754437" cy="3236913"/>
            <a:chOff x="130626" y="1785253"/>
            <a:chExt cx="4023941" cy="3468915"/>
          </a:xfrm>
        </p:grpSpPr>
        <p:grpSp>
          <p:nvGrpSpPr>
            <p:cNvPr id="21520" name="组合 10"/>
            <p:cNvGrpSpPr>
              <a:grpSpLocks/>
            </p:cNvGrpSpPr>
            <p:nvPr/>
          </p:nvGrpSpPr>
          <p:grpSpPr bwMode="auto">
            <a:xfrm>
              <a:off x="130626" y="1785253"/>
              <a:ext cx="4023941" cy="3468915"/>
              <a:chOff x="0" y="1553029"/>
              <a:chExt cx="4023941" cy="3468915"/>
            </a:xfrm>
          </p:grpSpPr>
          <p:sp>
            <p:nvSpPr>
              <p:cNvPr id="21522" name="等腰三角形 9"/>
              <p:cNvSpPr>
                <a:spLocks noChangeArrowheads="1"/>
              </p:cNvSpPr>
              <p:nvPr/>
            </p:nvSpPr>
            <p:spPr bwMode="auto">
              <a:xfrm>
                <a:off x="0" y="1553029"/>
                <a:ext cx="4023941" cy="3468915"/>
              </a:xfrm>
              <a:prstGeom prst="triangle">
                <a:avLst>
                  <a:gd name="adj" fmla="val 50000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966427" y="2669070"/>
                <a:ext cx="2091088" cy="1941164"/>
              </a:xfrm>
              <a:custGeom>
                <a:avLst/>
                <a:gdLst>
                  <a:gd name="connsiteX0" fmla="*/ 0 w 2438400"/>
                  <a:gd name="connsiteY0" fmla="*/ 406408 h 2594429"/>
                  <a:gd name="connsiteX1" fmla="*/ 406408 w 2438400"/>
                  <a:gd name="connsiteY1" fmla="*/ 0 h 2594429"/>
                  <a:gd name="connsiteX2" fmla="*/ 2031992 w 2438400"/>
                  <a:gd name="connsiteY2" fmla="*/ 0 h 2594429"/>
                  <a:gd name="connsiteX3" fmla="*/ 2438400 w 2438400"/>
                  <a:gd name="connsiteY3" fmla="*/ 406408 h 2594429"/>
                  <a:gd name="connsiteX4" fmla="*/ 2438400 w 2438400"/>
                  <a:gd name="connsiteY4" fmla="*/ 2188021 h 2594429"/>
                  <a:gd name="connsiteX5" fmla="*/ 2031992 w 2438400"/>
                  <a:gd name="connsiteY5" fmla="*/ 2594429 h 2594429"/>
                  <a:gd name="connsiteX6" fmla="*/ 406408 w 2438400"/>
                  <a:gd name="connsiteY6" fmla="*/ 2594429 h 2594429"/>
                  <a:gd name="connsiteX7" fmla="*/ 0 w 2438400"/>
                  <a:gd name="connsiteY7" fmla="*/ 2188021 h 2594429"/>
                  <a:gd name="connsiteX8" fmla="*/ 0 w 2438400"/>
                  <a:gd name="connsiteY8" fmla="*/ 406408 h 2594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38400" h="2594429">
                    <a:moveTo>
                      <a:pt x="0" y="406408"/>
                    </a:moveTo>
                    <a:cubicBezTo>
                      <a:pt x="0" y="181955"/>
                      <a:pt x="181955" y="0"/>
                      <a:pt x="406408" y="0"/>
                    </a:cubicBezTo>
                    <a:lnTo>
                      <a:pt x="2031992" y="0"/>
                    </a:lnTo>
                    <a:cubicBezTo>
                      <a:pt x="2256445" y="0"/>
                      <a:pt x="2438400" y="181955"/>
                      <a:pt x="2438400" y="406408"/>
                    </a:cubicBezTo>
                    <a:lnTo>
                      <a:pt x="2438400" y="2188021"/>
                    </a:lnTo>
                    <a:cubicBezTo>
                      <a:pt x="2438400" y="2412474"/>
                      <a:pt x="2256445" y="2594429"/>
                      <a:pt x="2031992" y="2594429"/>
                    </a:cubicBezTo>
                    <a:lnTo>
                      <a:pt x="406408" y="2594429"/>
                    </a:lnTo>
                    <a:cubicBezTo>
                      <a:pt x="181955" y="2594429"/>
                      <a:pt x="0" y="2412474"/>
                      <a:pt x="0" y="2188021"/>
                    </a:cubicBezTo>
                    <a:lnTo>
                      <a:pt x="0" y="406408"/>
                    </a:lnTo>
                    <a:close/>
                  </a:path>
                </a:pathLst>
              </a:custGeom>
              <a:solidFill>
                <a:srgbClr val="70D7FC"/>
              </a:solidFill>
              <a:ln w="57150"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347633" tIns="233333" rIns="347633" bIns="233333" spcCol="1270" anchor="ctr"/>
              <a:lstStyle/>
              <a:p>
                <a:pPr algn="ctr" defTabSz="2667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6000"/>
              </a:p>
            </p:txBody>
          </p:sp>
        </p:grpSp>
        <p:sp>
          <p:nvSpPr>
            <p:cNvPr id="21521" name="矩形 11"/>
            <p:cNvSpPr>
              <a:spLocks noChangeArrowheads="1"/>
            </p:cNvSpPr>
            <p:nvPr/>
          </p:nvSpPr>
          <p:spPr bwMode="auto">
            <a:xfrm>
              <a:off x="1238893" y="3258458"/>
              <a:ext cx="1737315" cy="1281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35000"/>
                </a:lnSpc>
              </a:pPr>
              <a:r>
                <a:rPr lang="zh-CN" altLang="en-US" sz="2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运算符重</a:t>
              </a:r>
              <a:endParaRPr lang="en-US" altLang="zh-CN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>
                <a:lnSpc>
                  <a:spcPct val="135000"/>
                </a:lnSpc>
              </a:pPr>
              <a:r>
                <a:rPr lang="zh-CN" altLang="en-US" sz="2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载方式</a:t>
              </a:r>
              <a:endParaRPr lang="en-US" altLang="zh-CN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382588" y="5103813"/>
            <a:ext cx="8137525" cy="850900"/>
            <a:chOff x="524554" y="1630628"/>
            <a:chExt cx="8137525" cy="851320"/>
          </a:xfrm>
        </p:grpSpPr>
        <p:grpSp>
          <p:nvGrpSpPr>
            <p:cNvPr id="21516" name="组合 39"/>
            <p:cNvGrpSpPr>
              <a:grpSpLocks/>
            </p:cNvGrpSpPr>
            <p:nvPr/>
          </p:nvGrpSpPr>
          <p:grpSpPr bwMode="auto">
            <a:xfrm>
              <a:off x="524554" y="1630628"/>
              <a:ext cx="8137525" cy="851320"/>
              <a:chOff x="669018" y="1674133"/>
              <a:chExt cx="8137525" cy="851320"/>
            </a:xfrm>
          </p:grpSpPr>
          <p:sp>
            <p:nvSpPr>
              <p:cNvPr id="42" name="矩形 41"/>
              <p:cNvSpPr/>
              <p:nvPr/>
            </p:nvSpPr>
            <p:spPr bwMode="auto">
              <a:xfrm>
                <a:off x="669018" y="1674133"/>
                <a:ext cx="8137525" cy="851320"/>
              </a:xfrm>
              <a:prstGeom prst="rect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3" name="剪去对角的矩形 3"/>
              <p:cNvSpPr>
                <a:spLocks/>
              </p:cNvSpPr>
              <p:nvPr/>
            </p:nvSpPr>
            <p:spPr bwMode="auto">
              <a:xfrm>
                <a:off x="1188130" y="1879021"/>
                <a:ext cx="3382963" cy="470132"/>
              </a:xfrm>
              <a:custGeom>
                <a:avLst/>
                <a:gdLst>
                  <a:gd name="T0" fmla="*/ 0 w 1606550"/>
                  <a:gd name="T1" fmla="*/ 0 h 585787"/>
                  <a:gd name="T2" fmla="*/ 1508917 w 1606550"/>
                  <a:gd name="T3" fmla="*/ 0 h 585787"/>
                  <a:gd name="T4" fmla="*/ 1606550 w 1606550"/>
                  <a:gd name="T5" fmla="*/ 97633 h 585787"/>
                  <a:gd name="T6" fmla="*/ 1606550 w 1606550"/>
                  <a:gd name="T7" fmla="*/ 585787 h 585787"/>
                  <a:gd name="T8" fmla="*/ 1606550 w 1606550"/>
                  <a:gd name="T9" fmla="*/ 585787 h 585787"/>
                  <a:gd name="T10" fmla="*/ 97633 w 1606550"/>
                  <a:gd name="T11" fmla="*/ 585787 h 585787"/>
                  <a:gd name="T12" fmla="*/ 0 w 1606550"/>
                  <a:gd name="T13" fmla="*/ 488154 h 585787"/>
                  <a:gd name="T14" fmla="*/ 0 w 1606550"/>
                  <a:gd name="T15" fmla="*/ 0 h 5857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06550"/>
                  <a:gd name="T25" fmla="*/ 0 h 585787"/>
                  <a:gd name="T26" fmla="*/ 1606550 w 1606550"/>
                  <a:gd name="T27" fmla="*/ 585787 h 58578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06550" h="585787">
                    <a:moveTo>
                      <a:pt x="0" y="0"/>
                    </a:moveTo>
                    <a:lnTo>
                      <a:pt x="1508917" y="0"/>
                    </a:lnTo>
                    <a:lnTo>
                      <a:pt x="1606550" y="97633"/>
                    </a:lnTo>
                    <a:lnTo>
                      <a:pt x="1606550" y="585787"/>
                    </a:lnTo>
                    <a:lnTo>
                      <a:pt x="97633" y="585787"/>
                    </a:lnTo>
                    <a:lnTo>
                      <a:pt x="0" y="4881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2700000" algn="tl" rotWithShape="0">
                  <a:srgbClr val="808080">
                    <a:alpha val="42999"/>
                  </a:srgbClr>
                </a:outerShdw>
              </a:effectLst>
              <a:extLst/>
            </p:spPr>
            <p:txBody>
              <a:bodyPr anchor="ctr" anchorCtr="1"/>
              <a:lstStyle/>
              <a:p>
                <a:pPr algn="ctr">
                  <a:defRPr/>
                </a:pPr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重载</a:t>
                </a:r>
                <a:r>
                  <a:rPr lang="en-US" altLang="zh-CN" sz="2000" dirty="0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rPr>
                  <a:t>++</a:t>
                </a:r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运算符</a:t>
                </a:r>
                <a:r>
                  <a:rPr lang="zh-CN" altLang="en-US" sz="2000" dirty="0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rPr>
                  <a:t>案例代码</a:t>
                </a:r>
              </a:p>
            </p:txBody>
          </p:sp>
        </p:grpSp>
        <p:pic>
          <p:nvPicPr>
            <p:cNvPr id="21517" name="图片 24">
              <a:hlinkClick r:id="rId2" action="ppaction://hlinkfile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8835" y="1914835"/>
              <a:ext cx="2121233" cy="390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09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21514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15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21510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运算符重载的规则</a:t>
            </a:r>
          </a:p>
        </p:txBody>
      </p: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2271713" y="1612900"/>
            <a:ext cx="4489450" cy="777875"/>
            <a:chOff x="2010578" y="1447791"/>
            <a:chExt cx="4490093" cy="778521"/>
          </a:xfrm>
        </p:grpSpPr>
        <p:sp>
          <p:nvSpPr>
            <p:cNvPr id="37" name="任意多边形 36"/>
            <p:cNvSpPr/>
            <p:nvPr/>
          </p:nvSpPr>
          <p:spPr>
            <a:xfrm>
              <a:off x="2010578" y="1447791"/>
              <a:ext cx="4490093" cy="778521"/>
            </a:xfrm>
            <a:custGeom>
              <a:avLst/>
              <a:gdLst>
                <a:gd name="connsiteX0" fmla="*/ 0 w 3657600"/>
                <a:gd name="connsiteY0" fmla="*/ 324304 h 2594429"/>
                <a:gd name="connsiteX1" fmla="*/ 2360386 w 3657600"/>
                <a:gd name="connsiteY1" fmla="*/ 324304 h 2594429"/>
                <a:gd name="connsiteX2" fmla="*/ 2360386 w 3657600"/>
                <a:gd name="connsiteY2" fmla="*/ 0 h 2594429"/>
                <a:gd name="connsiteX3" fmla="*/ 3657600 w 3657600"/>
                <a:gd name="connsiteY3" fmla="*/ 1297215 h 2594429"/>
                <a:gd name="connsiteX4" fmla="*/ 2360386 w 3657600"/>
                <a:gd name="connsiteY4" fmla="*/ 2594429 h 2594429"/>
                <a:gd name="connsiteX5" fmla="*/ 2360386 w 3657600"/>
                <a:gd name="connsiteY5" fmla="*/ 2270125 h 2594429"/>
                <a:gd name="connsiteX6" fmla="*/ 0 w 3657600"/>
                <a:gd name="connsiteY6" fmla="*/ 2270125 h 2594429"/>
                <a:gd name="connsiteX7" fmla="*/ 0 w 3657600"/>
                <a:gd name="connsiteY7" fmla="*/ 324304 h 2594429"/>
                <a:gd name="connsiteX0" fmla="*/ 0 w 4674803"/>
                <a:gd name="connsiteY0" fmla="*/ 324304 h 2594429"/>
                <a:gd name="connsiteX1" fmla="*/ 3377589 w 4674803"/>
                <a:gd name="connsiteY1" fmla="*/ 324304 h 2594429"/>
                <a:gd name="connsiteX2" fmla="*/ 3377589 w 4674803"/>
                <a:gd name="connsiteY2" fmla="*/ 0 h 2594429"/>
                <a:gd name="connsiteX3" fmla="*/ 4674803 w 4674803"/>
                <a:gd name="connsiteY3" fmla="*/ 1297215 h 2594429"/>
                <a:gd name="connsiteX4" fmla="*/ 3377589 w 4674803"/>
                <a:gd name="connsiteY4" fmla="*/ 2594429 h 2594429"/>
                <a:gd name="connsiteX5" fmla="*/ 3377589 w 4674803"/>
                <a:gd name="connsiteY5" fmla="*/ 2270125 h 2594429"/>
                <a:gd name="connsiteX6" fmla="*/ 1017203 w 4674803"/>
                <a:gd name="connsiteY6" fmla="*/ 2270125 h 2594429"/>
                <a:gd name="connsiteX7" fmla="*/ 0 w 4674803"/>
                <a:gd name="connsiteY7" fmla="*/ 324304 h 2594429"/>
                <a:gd name="connsiteX0" fmla="*/ 0 w 4761375"/>
                <a:gd name="connsiteY0" fmla="*/ 324304 h 2594429"/>
                <a:gd name="connsiteX1" fmla="*/ 3464161 w 4761375"/>
                <a:gd name="connsiteY1" fmla="*/ 324304 h 2594429"/>
                <a:gd name="connsiteX2" fmla="*/ 3464161 w 4761375"/>
                <a:gd name="connsiteY2" fmla="*/ 0 h 2594429"/>
                <a:gd name="connsiteX3" fmla="*/ 4761375 w 4761375"/>
                <a:gd name="connsiteY3" fmla="*/ 1297215 h 2594429"/>
                <a:gd name="connsiteX4" fmla="*/ 3464161 w 4761375"/>
                <a:gd name="connsiteY4" fmla="*/ 2594429 h 2594429"/>
                <a:gd name="connsiteX5" fmla="*/ 3464161 w 4761375"/>
                <a:gd name="connsiteY5" fmla="*/ 2270125 h 2594429"/>
                <a:gd name="connsiteX6" fmla="*/ 1103775 w 4761375"/>
                <a:gd name="connsiteY6" fmla="*/ 2270125 h 2594429"/>
                <a:gd name="connsiteX7" fmla="*/ 0 w 4761375"/>
                <a:gd name="connsiteY7" fmla="*/ 324304 h 2594429"/>
                <a:gd name="connsiteX0" fmla="*/ 0 w 4761375"/>
                <a:gd name="connsiteY0" fmla="*/ 324304 h 2594429"/>
                <a:gd name="connsiteX1" fmla="*/ 3464161 w 4761375"/>
                <a:gd name="connsiteY1" fmla="*/ 324304 h 2594429"/>
                <a:gd name="connsiteX2" fmla="*/ 3464161 w 4761375"/>
                <a:gd name="connsiteY2" fmla="*/ 0 h 2594429"/>
                <a:gd name="connsiteX3" fmla="*/ 4761375 w 4761375"/>
                <a:gd name="connsiteY3" fmla="*/ 1297215 h 2594429"/>
                <a:gd name="connsiteX4" fmla="*/ 3464161 w 4761375"/>
                <a:gd name="connsiteY4" fmla="*/ 2594429 h 2594429"/>
                <a:gd name="connsiteX5" fmla="*/ 3464161 w 4761375"/>
                <a:gd name="connsiteY5" fmla="*/ 2270125 h 2594429"/>
                <a:gd name="connsiteX6" fmla="*/ 374861 w 4761375"/>
                <a:gd name="connsiteY6" fmla="*/ 2270126 h 2594429"/>
                <a:gd name="connsiteX7" fmla="*/ 0 w 4761375"/>
                <a:gd name="connsiteY7" fmla="*/ 324304 h 2594429"/>
                <a:gd name="connsiteX0" fmla="*/ 0 w 4761375"/>
                <a:gd name="connsiteY0" fmla="*/ 324304 h 2594429"/>
                <a:gd name="connsiteX1" fmla="*/ 3464161 w 4761375"/>
                <a:gd name="connsiteY1" fmla="*/ 324304 h 2594429"/>
                <a:gd name="connsiteX2" fmla="*/ 3464161 w 4761375"/>
                <a:gd name="connsiteY2" fmla="*/ 0 h 2594429"/>
                <a:gd name="connsiteX3" fmla="*/ 4761375 w 4761375"/>
                <a:gd name="connsiteY3" fmla="*/ 1297215 h 2594429"/>
                <a:gd name="connsiteX4" fmla="*/ 3464161 w 4761375"/>
                <a:gd name="connsiteY4" fmla="*/ 2594429 h 2594429"/>
                <a:gd name="connsiteX5" fmla="*/ 3464161 w 4761375"/>
                <a:gd name="connsiteY5" fmla="*/ 2270125 h 2594429"/>
                <a:gd name="connsiteX6" fmla="*/ 316548 w 4761375"/>
                <a:gd name="connsiteY6" fmla="*/ 2270126 h 2594429"/>
                <a:gd name="connsiteX7" fmla="*/ 0 w 4761375"/>
                <a:gd name="connsiteY7" fmla="*/ 324304 h 2594429"/>
                <a:gd name="connsiteX0" fmla="*/ 0 w 4761375"/>
                <a:gd name="connsiteY0" fmla="*/ 324304 h 2594429"/>
                <a:gd name="connsiteX1" fmla="*/ 3464161 w 4761375"/>
                <a:gd name="connsiteY1" fmla="*/ 324304 h 2594429"/>
                <a:gd name="connsiteX2" fmla="*/ 3464161 w 4761375"/>
                <a:gd name="connsiteY2" fmla="*/ 0 h 2594429"/>
                <a:gd name="connsiteX3" fmla="*/ 4761375 w 4761375"/>
                <a:gd name="connsiteY3" fmla="*/ 1297215 h 2594429"/>
                <a:gd name="connsiteX4" fmla="*/ 3464161 w 4761375"/>
                <a:gd name="connsiteY4" fmla="*/ 2594429 h 2594429"/>
                <a:gd name="connsiteX5" fmla="*/ 3464161 w 4761375"/>
                <a:gd name="connsiteY5" fmla="*/ 2270125 h 2594429"/>
                <a:gd name="connsiteX6" fmla="*/ 345705 w 4761375"/>
                <a:gd name="connsiteY6" fmla="*/ 2270126 h 2594429"/>
                <a:gd name="connsiteX7" fmla="*/ 0 w 4761375"/>
                <a:gd name="connsiteY7" fmla="*/ 324304 h 2594429"/>
                <a:gd name="connsiteX0" fmla="*/ 0 w 4509890"/>
                <a:gd name="connsiteY0" fmla="*/ 324304 h 2594429"/>
                <a:gd name="connsiteX1" fmla="*/ 3464161 w 4509890"/>
                <a:gd name="connsiteY1" fmla="*/ 324304 h 2594429"/>
                <a:gd name="connsiteX2" fmla="*/ 3464161 w 4509890"/>
                <a:gd name="connsiteY2" fmla="*/ 0 h 2594429"/>
                <a:gd name="connsiteX3" fmla="*/ 4509890 w 4509890"/>
                <a:gd name="connsiteY3" fmla="*/ 1260908 h 2594429"/>
                <a:gd name="connsiteX4" fmla="*/ 3464161 w 4509890"/>
                <a:gd name="connsiteY4" fmla="*/ 2594429 h 2594429"/>
                <a:gd name="connsiteX5" fmla="*/ 3464161 w 4509890"/>
                <a:gd name="connsiteY5" fmla="*/ 2270125 h 2594429"/>
                <a:gd name="connsiteX6" fmla="*/ 345705 w 4509890"/>
                <a:gd name="connsiteY6" fmla="*/ 2270126 h 2594429"/>
                <a:gd name="connsiteX7" fmla="*/ 0 w 4509890"/>
                <a:gd name="connsiteY7" fmla="*/ 324304 h 2594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09890" h="2594429">
                  <a:moveTo>
                    <a:pt x="0" y="324304"/>
                  </a:moveTo>
                  <a:lnTo>
                    <a:pt x="3464161" y="324304"/>
                  </a:lnTo>
                  <a:lnTo>
                    <a:pt x="3464161" y="0"/>
                  </a:lnTo>
                  <a:lnTo>
                    <a:pt x="4509890" y="1260908"/>
                  </a:lnTo>
                  <a:lnTo>
                    <a:pt x="3464161" y="2594429"/>
                  </a:lnTo>
                  <a:lnTo>
                    <a:pt x="3464161" y="2270125"/>
                  </a:lnTo>
                  <a:lnTo>
                    <a:pt x="345705" y="2270126"/>
                  </a:lnTo>
                  <a:lnTo>
                    <a:pt x="0" y="324304"/>
                  </a:lnTo>
                  <a:close/>
                </a:path>
              </a:pathLst>
            </a:custGeom>
            <a:solidFill>
              <a:srgbClr val="70D7F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36830" tIns="361134" rIns="1009741" bIns="361134" spcCol="1270"/>
            <a:lstStyle/>
            <a:p>
              <a:pPr marL="285750" lvl="1" indent="-285750" defTabSz="2578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5800" dirty="0"/>
            </a:p>
            <a:p>
              <a:pPr marL="285750" lvl="1" indent="-285750" defTabSz="2578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5800" dirty="0"/>
            </a:p>
          </p:txBody>
        </p:sp>
        <p:sp>
          <p:nvSpPr>
            <p:cNvPr id="21513" name="矩形 14"/>
            <p:cNvSpPr>
              <a:spLocks noChangeArrowheads="1"/>
            </p:cNvSpPr>
            <p:nvPr/>
          </p:nvSpPr>
          <p:spPr bwMode="auto">
            <a:xfrm>
              <a:off x="2371158" y="1641499"/>
              <a:ext cx="31086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1. 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重载为类的成员函数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794000" y="2511425"/>
            <a:ext cx="4010025" cy="777875"/>
            <a:chOff x="2010577" y="1447791"/>
            <a:chExt cx="4664487" cy="778521"/>
          </a:xfrm>
        </p:grpSpPr>
        <p:sp>
          <p:nvSpPr>
            <p:cNvPr id="14" name="任意多边形 13"/>
            <p:cNvSpPr/>
            <p:nvPr/>
          </p:nvSpPr>
          <p:spPr>
            <a:xfrm>
              <a:off x="2010577" y="1447791"/>
              <a:ext cx="4664487" cy="778521"/>
            </a:xfrm>
            <a:custGeom>
              <a:avLst/>
              <a:gdLst>
                <a:gd name="connsiteX0" fmla="*/ 0 w 3657600"/>
                <a:gd name="connsiteY0" fmla="*/ 324304 h 2594429"/>
                <a:gd name="connsiteX1" fmla="*/ 2360386 w 3657600"/>
                <a:gd name="connsiteY1" fmla="*/ 324304 h 2594429"/>
                <a:gd name="connsiteX2" fmla="*/ 2360386 w 3657600"/>
                <a:gd name="connsiteY2" fmla="*/ 0 h 2594429"/>
                <a:gd name="connsiteX3" fmla="*/ 3657600 w 3657600"/>
                <a:gd name="connsiteY3" fmla="*/ 1297215 h 2594429"/>
                <a:gd name="connsiteX4" fmla="*/ 2360386 w 3657600"/>
                <a:gd name="connsiteY4" fmla="*/ 2594429 h 2594429"/>
                <a:gd name="connsiteX5" fmla="*/ 2360386 w 3657600"/>
                <a:gd name="connsiteY5" fmla="*/ 2270125 h 2594429"/>
                <a:gd name="connsiteX6" fmla="*/ 0 w 3657600"/>
                <a:gd name="connsiteY6" fmla="*/ 2270125 h 2594429"/>
                <a:gd name="connsiteX7" fmla="*/ 0 w 3657600"/>
                <a:gd name="connsiteY7" fmla="*/ 324304 h 2594429"/>
                <a:gd name="connsiteX0" fmla="*/ 0 w 4674803"/>
                <a:gd name="connsiteY0" fmla="*/ 324304 h 2594429"/>
                <a:gd name="connsiteX1" fmla="*/ 3377589 w 4674803"/>
                <a:gd name="connsiteY1" fmla="*/ 324304 h 2594429"/>
                <a:gd name="connsiteX2" fmla="*/ 3377589 w 4674803"/>
                <a:gd name="connsiteY2" fmla="*/ 0 h 2594429"/>
                <a:gd name="connsiteX3" fmla="*/ 4674803 w 4674803"/>
                <a:gd name="connsiteY3" fmla="*/ 1297215 h 2594429"/>
                <a:gd name="connsiteX4" fmla="*/ 3377589 w 4674803"/>
                <a:gd name="connsiteY4" fmla="*/ 2594429 h 2594429"/>
                <a:gd name="connsiteX5" fmla="*/ 3377589 w 4674803"/>
                <a:gd name="connsiteY5" fmla="*/ 2270125 h 2594429"/>
                <a:gd name="connsiteX6" fmla="*/ 1017203 w 4674803"/>
                <a:gd name="connsiteY6" fmla="*/ 2270125 h 2594429"/>
                <a:gd name="connsiteX7" fmla="*/ 0 w 4674803"/>
                <a:gd name="connsiteY7" fmla="*/ 324304 h 2594429"/>
                <a:gd name="connsiteX0" fmla="*/ 0 w 4761375"/>
                <a:gd name="connsiteY0" fmla="*/ 324304 h 2594429"/>
                <a:gd name="connsiteX1" fmla="*/ 3464161 w 4761375"/>
                <a:gd name="connsiteY1" fmla="*/ 324304 h 2594429"/>
                <a:gd name="connsiteX2" fmla="*/ 3464161 w 4761375"/>
                <a:gd name="connsiteY2" fmla="*/ 0 h 2594429"/>
                <a:gd name="connsiteX3" fmla="*/ 4761375 w 4761375"/>
                <a:gd name="connsiteY3" fmla="*/ 1297215 h 2594429"/>
                <a:gd name="connsiteX4" fmla="*/ 3464161 w 4761375"/>
                <a:gd name="connsiteY4" fmla="*/ 2594429 h 2594429"/>
                <a:gd name="connsiteX5" fmla="*/ 3464161 w 4761375"/>
                <a:gd name="connsiteY5" fmla="*/ 2270125 h 2594429"/>
                <a:gd name="connsiteX6" fmla="*/ 1103775 w 4761375"/>
                <a:gd name="connsiteY6" fmla="*/ 2270125 h 2594429"/>
                <a:gd name="connsiteX7" fmla="*/ 0 w 4761375"/>
                <a:gd name="connsiteY7" fmla="*/ 324304 h 2594429"/>
                <a:gd name="connsiteX0" fmla="*/ 0 w 4761375"/>
                <a:gd name="connsiteY0" fmla="*/ 324304 h 2594429"/>
                <a:gd name="connsiteX1" fmla="*/ 3464161 w 4761375"/>
                <a:gd name="connsiteY1" fmla="*/ 324304 h 2594429"/>
                <a:gd name="connsiteX2" fmla="*/ 3464161 w 4761375"/>
                <a:gd name="connsiteY2" fmla="*/ 0 h 2594429"/>
                <a:gd name="connsiteX3" fmla="*/ 4761375 w 4761375"/>
                <a:gd name="connsiteY3" fmla="*/ 1297215 h 2594429"/>
                <a:gd name="connsiteX4" fmla="*/ 3464161 w 4761375"/>
                <a:gd name="connsiteY4" fmla="*/ 2594429 h 2594429"/>
                <a:gd name="connsiteX5" fmla="*/ 3464161 w 4761375"/>
                <a:gd name="connsiteY5" fmla="*/ 2270125 h 2594429"/>
                <a:gd name="connsiteX6" fmla="*/ 374861 w 4761375"/>
                <a:gd name="connsiteY6" fmla="*/ 2270126 h 2594429"/>
                <a:gd name="connsiteX7" fmla="*/ 0 w 4761375"/>
                <a:gd name="connsiteY7" fmla="*/ 324304 h 2594429"/>
                <a:gd name="connsiteX0" fmla="*/ 0 w 4761375"/>
                <a:gd name="connsiteY0" fmla="*/ 324304 h 2594429"/>
                <a:gd name="connsiteX1" fmla="*/ 3464161 w 4761375"/>
                <a:gd name="connsiteY1" fmla="*/ 324304 h 2594429"/>
                <a:gd name="connsiteX2" fmla="*/ 3464161 w 4761375"/>
                <a:gd name="connsiteY2" fmla="*/ 0 h 2594429"/>
                <a:gd name="connsiteX3" fmla="*/ 4761375 w 4761375"/>
                <a:gd name="connsiteY3" fmla="*/ 1297215 h 2594429"/>
                <a:gd name="connsiteX4" fmla="*/ 3464161 w 4761375"/>
                <a:gd name="connsiteY4" fmla="*/ 2594429 h 2594429"/>
                <a:gd name="connsiteX5" fmla="*/ 3464161 w 4761375"/>
                <a:gd name="connsiteY5" fmla="*/ 2270125 h 2594429"/>
                <a:gd name="connsiteX6" fmla="*/ 316548 w 4761375"/>
                <a:gd name="connsiteY6" fmla="*/ 2270126 h 2594429"/>
                <a:gd name="connsiteX7" fmla="*/ 0 w 4761375"/>
                <a:gd name="connsiteY7" fmla="*/ 324304 h 2594429"/>
                <a:gd name="connsiteX0" fmla="*/ 0 w 4761375"/>
                <a:gd name="connsiteY0" fmla="*/ 324304 h 2594429"/>
                <a:gd name="connsiteX1" fmla="*/ 3464161 w 4761375"/>
                <a:gd name="connsiteY1" fmla="*/ 324304 h 2594429"/>
                <a:gd name="connsiteX2" fmla="*/ 3464161 w 4761375"/>
                <a:gd name="connsiteY2" fmla="*/ 0 h 2594429"/>
                <a:gd name="connsiteX3" fmla="*/ 4761375 w 4761375"/>
                <a:gd name="connsiteY3" fmla="*/ 1297215 h 2594429"/>
                <a:gd name="connsiteX4" fmla="*/ 3464161 w 4761375"/>
                <a:gd name="connsiteY4" fmla="*/ 2594429 h 2594429"/>
                <a:gd name="connsiteX5" fmla="*/ 3464161 w 4761375"/>
                <a:gd name="connsiteY5" fmla="*/ 2270125 h 2594429"/>
                <a:gd name="connsiteX6" fmla="*/ 345705 w 4761375"/>
                <a:gd name="connsiteY6" fmla="*/ 2270126 h 2594429"/>
                <a:gd name="connsiteX7" fmla="*/ 0 w 4761375"/>
                <a:gd name="connsiteY7" fmla="*/ 324304 h 2594429"/>
                <a:gd name="connsiteX0" fmla="*/ 0 w 4685052"/>
                <a:gd name="connsiteY0" fmla="*/ 324304 h 2594429"/>
                <a:gd name="connsiteX1" fmla="*/ 3464161 w 4685052"/>
                <a:gd name="connsiteY1" fmla="*/ 324304 h 2594429"/>
                <a:gd name="connsiteX2" fmla="*/ 3464161 w 4685052"/>
                <a:gd name="connsiteY2" fmla="*/ 0 h 2594429"/>
                <a:gd name="connsiteX3" fmla="*/ 4685052 w 4685052"/>
                <a:gd name="connsiteY3" fmla="*/ 1260908 h 2594429"/>
                <a:gd name="connsiteX4" fmla="*/ 3464161 w 4685052"/>
                <a:gd name="connsiteY4" fmla="*/ 2594429 h 2594429"/>
                <a:gd name="connsiteX5" fmla="*/ 3464161 w 4685052"/>
                <a:gd name="connsiteY5" fmla="*/ 2270125 h 2594429"/>
                <a:gd name="connsiteX6" fmla="*/ 345705 w 4685052"/>
                <a:gd name="connsiteY6" fmla="*/ 2270126 h 2594429"/>
                <a:gd name="connsiteX7" fmla="*/ 0 w 4685052"/>
                <a:gd name="connsiteY7" fmla="*/ 324304 h 2594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85052" h="2594429">
                  <a:moveTo>
                    <a:pt x="0" y="324304"/>
                  </a:moveTo>
                  <a:lnTo>
                    <a:pt x="3464161" y="324304"/>
                  </a:lnTo>
                  <a:lnTo>
                    <a:pt x="3464161" y="0"/>
                  </a:lnTo>
                  <a:lnTo>
                    <a:pt x="4685052" y="1260908"/>
                  </a:lnTo>
                  <a:lnTo>
                    <a:pt x="3464161" y="2594429"/>
                  </a:lnTo>
                  <a:lnTo>
                    <a:pt x="3464161" y="2270125"/>
                  </a:lnTo>
                  <a:lnTo>
                    <a:pt x="345705" y="2270126"/>
                  </a:lnTo>
                  <a:lnTo>
                    <a:pt x="0" y="324304"/>
                  </a:lnTo>
                  <a:close/>
                </a:path>
              </a:pathLst>
            </a:custGeom>
            <a:solidFill>
              <a:srgbClr val="70D7F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36830" tIns="361134" rIns="1009741" bIns="361134" spcCol="1270"/>
            <a:lstStyle/>
            <a:p>
              <a:pPr marL="285750" lvl="1" indent="-285750" defTabSz="2578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5800" dirty="0"/>
            </a:p>
            <a:p>
              <a:pPr marL="285750" lvl="1" indent="-285750" defTabSz="2578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5800" dirty="0"/>
            </a:p>
          </p:txBody>
        </p:sp>
        <p:sp>
          <p:nvSpPr>
            <p:cNvPr id="22555" name="矩形 14"/>
            <p:cNvSpPr>
              <a:spLocks noChangeArrowheads="1"/>
            </p:cNvSpPr>
            <p:nvPr/>
          </p:nvSpPr>
          <p:spPr bwMode="auto">
            <a:xfrm>
              <a:off x="2371158" y="1641499"/>
              <a:ext cx="31086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2. 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重载为类的友员函数</a:t>
              </a:r>
            </a:p>
          </p:txBody>
        </p:sp>
      </p:grpSp>
      <p:grpSp>
        <p:nvGrpSpPr>
          <p:cNvPr id="22531" name="组合 12"/>
          <p:cNvGrpSpPr>
            <a:grpSpLocks/>
          </p:cNvGrpSpPr>
          <p:nvPr/>
        </p:nvGrpSpPr>
        <p:grpSpPr bwMode="auto">
          <a:xfrm>
            <a:off x="344488" y="1695450"/>
            <a:ext cx="3754437" cy="3236913"/>
            <a:chOff x="130626" y="1785253"/>
            <a:chExt cx="4023941" cy="3468915"/>
          </a:xfrm>
        </p:grpSpPr>
        <p:grpSp>
          <p:nvGrpSpPr>
            <p:cNvPr id="22550" name="组合 10"/>
            <p:cNvGrpSpPr>
              <a:grpSpLocks/>
            </p:cNvGrpSpPr>
            <p:nvPr/>
          </p:nvGrpSpPr>
          <p:grpSpPr bwMode="auto">
            <a:xfrm>
              <a:off x="130626" y="1785253"/>
              <a:ext cx="4023941" cy="3468915"/>
              <a:chOff x="0" y="1553029"/>
              <a:chExt cx="4023941" cy="3468915"/>
            </a:xfrm>
          </p:grpSpPr>
          <p:sp>
            <p:nvSpPr>
              <p:cNvPr id="22552" name="等腰三角形 9"/>
              <p:cNvSpPr>
                <a:spLocks noChangeArrowheads="1"/>
              </p:cNvSpPr>
              <p:nvPr/>
            </p:nvSpPr>
            <p:spPr bwMode="auto">
              <a:xfrm>
                <a:off x="0" y="1553029"/>
                <a:ext cx="4023941" cy="3468915"/>
              </a:xfrm>
              <a:prstGeom prst="triangle">
                <a:avLst>
                  <a:gd name="adj" fmla="val 50000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966427" y="2669070"/>
                <a:ext cx="2091088" cy="1941164"/>
              </a:xfrm>
              <a:custGeom>
                <a:avLst/>
                <a:gdLst>
                  <a:gd name="connsiteX0" fmla="*/ 0 w 2438400"/>
                  <a:gd name="connsiteY0" fmla="*/ 406408 h 2594429"/>
                  <a:gd name="connsiteX1" fmla="*/ 406408 w 2438400"/>
                  <a:gd name="connsiteY1" fmla="*/ 0 h 2594429"/>
                  <a:gd name="connsiteX2" fmla="*/ 2031992 w 2438400"/>
                  <a:gd name="connsiteY2" fmla="*/ 0 h 2594429"/>
                  <a:gd name="connsiteX3" fmla="*/ 2438400 w 2438400"/>
                  <a:gd name="connsiteY3" fmla="*/ 406408 h 2594429"/>
                  <a:gd name="connsiteX4" fmla="*/ 2438400 w 2438400"/>
                  <a:gd name="connsiteY4" fmla="*/ 2188021 h 2594429"/>
                  <a:gd name="connsiteX5" fmla="*/ 2031992 w 2438400"/>
                  <a:gd name="connsiteY5" fmla="*/ 2594429 h 2594429"/>
                  <a:gd name="connsiteX6" fmla="*/ 406408 w 2438400"/>
                  <a:gd name="connsiteY6" fmla="*/ 2594429 h 2594429"/>
                  <a:gd name="connsiteX7" fmla="*/ 0 w 2438400"/>
                  <a:gd name="connsiteY7" fmla="*/ 2188021 h 2594429"/>
                  <a:gd name="connsiteX8" fmla="*/ 0 w 2438400"/>
                  <a:gd name="connsiteY8" fmla="*/ 406408 h 2594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38400" h="2594429">
                    <a:moveTo>
                      <a:pt x="0" y="406408"/>
                    </a:moveTo>
                    <a:cubicBezTo>
                      <a:pt x="0" y="181955"/>
                      <a:pt x="181955" y="0"/>
                      <a:pt x="406408" y="0"/>
                    </a:cubicBezTo>
                    <a:lnTo>
                      <a:pt x="2031992" y="0"/>
                    </a:lnTo>
                    <a:cubicBezTo>
                      <a:pt x="2256445" y="0"/>
                      <a:pt x="2438400" y="181955"/>
                      <a:pt x="2438400" y="406408"/>
                    </a:cubicBezTo>
                    <a:lnTo>
                      <a:pt x="2438400" y="2188021"/>
                    </a:lnTo>
                    <a:cubicBezTo>
                      <a:pt x="2438400" y="2412474"/>
                      <a:pt x="2256445" y="2594429"/>
                      <a:pt x="2031992" y="2594429"/>
                    </a:cubicBezTo>
                    <a:lnTo>
                      <a:pt x="406408" y="2594429"/>
                    </a:lnTo>
                    <a:cubicBezTo>
                      <a:pt x="181955" y="2594429"/>
                      <a:pt x="0" y="2412474"/>
                      <a:pt x="0" y="2188021"/>
                    </a:cubicBezTo>
                    <a:lnTo>
                      <a:pt x="0" y="406408"/>
                    </a:lnTo>
                    <a:close/>
                  </a:path>
                </a:pathLst>
              </a:custGeom>
              <a:solidFill>
                <a:srgbClr val="70D7FC"/>
              </a:solidFill>
              <a:ln w="57150"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347633" tIns="233333" rIns="347633" bIns="233333" spcCol="1270" anchor="ctr"/>
              <a:lstStyle/>
              <a:p>
                <a:pPr algn="ctr" defTabSz="2667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6000"/>
              </a:p>
            </p:txBody>
          </p:sp>
        </p:grpSp>
        <p:sp>
          <p:nvSpPr>
            <p:cNvPr id="22551" name="矩形 11"/>
            <p:cNvSpPr>
              <a:spLocks noChangeArrowheads="1"/>
            </p:cNvSpPr>
            <p:nvPr/>
          </p:nvSpPr>
          <p:spPr bwMode="auto">
            <a:xfrm>
              <a:off x="1238893" y="3258458"/>
              <a:ext cx="1737315" cy="1281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35000"/>
                </a:lnSpc>
              </a:pPr>
              <a:r>
                <a:rPr lang="zh-CN" altLang="en-US" sz="2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运算符重</a:t>
              </a:r>
              <a:endParaRPr lang="en-US" altLang="zh-CN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>
                <a:lnSpc>
                  <a:spcPct val="135000"/>
                </a:lnSpc>
              </a:pPr>
              <a:r>
                <a:rPr lang="zh-CN" altLang="en-US" sz="2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载方式</a:t>
              </a:r>
              <a:endParaRPr lang="en-US" altLang="zh-CN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382588" y="5353050"/>
            <a:ext cx="8137525" cy="850900"/>
            <a:chOff x="524554" y="1630628"/>
            <a:chExt cx="8137525" cy="851320"/>
          </a:xfrm>
        </p:grpSpPr>
        <p:grpSp>
          <p:nvGrpSpPr>
            <p:cNvPr id="22546" name="组合 39"/>
            <p:cNvGrpSpPr>
              <a:grpSpLocks/>
            </p:cNvGrpSpPr>
            <p:nvPr/>
          </p:nvGrpSpPr>
          <p:grpSpPr bwMode="auto">
            <a:xfrm>
              <a:off x="524554" y="1630628"/>
              <a:ext cx="8137525" cy="851320"/>
              <a:chOff x="669018" y="1674133"/>
              <a:chExt cx="8137525" cy="851320"/>
            </a:xfrm>
          </p:grpSpPr>
          <p:sp>
            <p:nvSpPr>
              <p:cNvPr id="42" name="矩形 41"/>
              <p:cNvSpPr/>
              <p:nvPr/>
            </p:nvSpPr>
            <p:spPr bwMode="auto">
              <a:xfrm>
                <a:off x="669018" y="1674133"/>
                <a:ext cx="8137525" cy="851320"/>
              </a:xfrm>
              <a:prstGeom prst="rect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3" name="剪去对角的矩形 3"/>
              <p:cNvSpPr>
                <a:spLocks/>
              </p:cNvSpPr>
              <p:nvPr/>
            </p:nvSpPr>
            <p:spPr bwMode="auto">
              <a:xfrm>
                <a:off x="1188130" y="1879022"/>
                <a:ext cx="3382963" cy="470132"/>
              </a:xfrm>
              <a:custGeom>
                <a:avLst/>
                <a:gdLst>
                  <a:gd name="T0" fmla="*/ 0 w 1606550"/>
                  <a:gd name="T1" fmla="*/ 0 h 585787"/>
                  <a:gd name="T2" fmla="*/ 1508917 w 1606550"/>
                  <a:gd name="T3" fmla="*/ 0 h 585787"/>
                  <a:gd name="T4" fmla="*/ 1606550 w 1606550"/>
                  <a:gd name="T5" fmla="*/ 97633 h 585787"/>
                  <a:gd name="T6" fmla="*/ 1606550 w 1606550"/>
                  <a:gd name="T7" fmla="*/ 585787 h 585787"/>
                  <a:gd name="T8" fmla="*/ 1606550 w 1606550"/>
                  <a:gd name="T9" fmla="*/ 585787 h 585787"/>
                  <a:gd name="T10" fmla="*/ 97633 w 1606550"/>
                  <a:gd name="T11" fmla="*/ 585787 h 585787"/>
                  <a:gd name="T12" fmla="*/ 0 w 1606550"/>
                  <a:gd name="T13" fmla="*/ 488154 h 585787"/>
                  <a:gd name="T14" fmla="*/ 0 w 1606550"/>
                  <a:gd name="T15" fmla="*/ 0 h 5857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06550"/>
                  <a:gd name="T25" fmla="*/ 0 h 585787"/>
                  <a:gd name="T26" fmla="*/ 1606550 w 1606550"/>
                  <a:gd name="T27" fmla="*/ 585787 h 58578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06550" h="585787">
                    <a:moveTo>
                      <a:pt x="0" y="0"/>
                    </a:moveTo>
                    <a:lnTo>
                      <a:pt x="1508917" y="0"/>
                    </a:lnTo>
                    <a:lnTo>
                      <a:pt x="1606550" y="97633"/>
                    </a:lnTo>
                    <a:lnTo>
                      <a:pt x="1606550" y="585787"/>
                    </a:lnTo>
                    <a:lnTo>
                      <a:pt x="97633" y="585787"/>
                    </a:lnTo>
                    <a:lnTo>
                      <a:pt x="0" y="4881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2700000" algn="tl" rotWithShape="0">
                  <a:srgbClr val="808080">
                    <a:alpha val="42999"/>
                  </a:srgbClr>
                </a:outerShdw>
              </a:effectLst>
              <a:extLst/>
            </p:spPr>
            <p:txBody>
              <a:bodyPr anchor="ctr" anchorCtr="1"/>
              <a:lstStyle/>
              <a:p>
                <a:pPr algn="ctr">
                  <a:defRPr/>
                </a:pPr>
                <a:r>
                  <a:rPr lang="zh-CN" altLang="en-US" sz="2000" dirty="0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rPr>
                  <a:t>重载</a:t>
                </a:r>
                <a:r>
                  <a:rPr lang="en-US" altLang="zh-CN" sz="2000" dirty="0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rPr>
                  <a:t>+</a:t>
                </a:r>
                <a:r>
                  <a:rPr lang="zh-CN" altLang="en-US" sz="2000" dirty="0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lang="en-US" altLang="zh-CN" sz="2000" dirty="0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rPr>
                  <a:t>-</a:t>
                </a:r>
                <a:r>
                  <a:rPr lang="zh-CN" altLang="en-US" sz="2000" dirty="0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rPr>
                  <a:t>为友元案例代码</a:t>
                </a:r>
              </a:p>
            </p:txBody>
          </p:sp>
        </p:grpSp>
        <p:pic>
          <p:nvPicPr>
            <p:cNvPr id="22547" name="图片 24">
              <a:hlinkClick r:id="rId2" action="ppaction://hlinkfile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8835" y="1914835"/>
              <a:ext cx="2121233" cy="390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33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22544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2545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22534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运算符重载的规则</a:t>
            </a:r>
          </a:p>
        </p:txBody>
      </p:sp>
      <p:grpSp>
        <p:nvGrpSpPr>
          <p:cNvPr id="22535" name="组合 28"/>
          <p:cNvGrpSpPr>
            <a:grpSpLocks/>
          </p:cNvGrpSpPr>
          <p:nvPr/>
        </p:nvGrpSpPr>
        <p:grpSpPr bwMode="auto">
          <a:xfrm>
            <a:off x="2271713" y="1612900"/>
            <a:ext cx="4489450" cy="777875"/>
            <a:chOff x="2010578" y="1447791"/>
            <a:chExt cx="4490093" cy="778521"/>
          </a:xfrm>
        </p:grpSpPr>
        <p:sp>
          <p:nvSpPr>
            <p:cNvPr id="30" name="任意多边形 29"/>
            <p:cNvSpPr/>
            <p:nvPr/>
          </p:nvSpPr>
          <p:spPr>
            <a:xfrm>
              <a:off x="2010578" y="1447791"/>
              <a:ext cx="4490093" cy="778521"/>
            </a:xfrm>
            <a:custGeom>
              <a:avLst/>
              <a:gdLst>
                <a:gd name="connsiteX0" fmla="*/ 0 w 3657600"/>
                <a:gd name="connsiteY0" fmla="*/ 324304 h 2594429"/>
                <a:gd name="connsiteX1" fmla="*/ 2360386 w 3657600"/>
                <a:gd name="connsiteY1" fmla="*/ 324304 h 2594429"/>
                <a:gd name="connsiteX2" fmla="*/ 2360386 w 3657600"/>
                <a:gd name="connsiteY2" fmla="*/ 0 h 2594429"/>
                <a:gd name="connsiteX3" fmla="*/ 3657600 w 3657600"/>
                <a:gd name="connsiteY3" fmla="*/ 1297215 h 2594429"/>
                <a:gd name="connsiteX4" fmla="*/ 2360386 w 3657600"/>
                <a:gd name="connsiteY4" fmla="*/ 2594429 h 2594429"/>
                <a:gd name="connsiteX5" fmla="*/ 2360386 w 3657600"/>
                <a:gd name="connsiteY5" fmla="*/ 2270125 h 2594429"/>
                <a:gd name="connsiteX6" fmla="*/ 0 w 3657600"/>
                <a:gd name="connsiteY6" fmla="*/ 2270125 h 2594429"/>
                <a:gd name="connsiteX7" fmla="*/ 0 w 3657600"/>
                <a:gd name="connsiteY7" fmla="*/ 324304 h 2594429"/>
                <a:gd name="connsiteX0" fmla="*/ 0 w 4674803"/>
                <a:gd name="connsiteY0" fmla="*/ 324304 h 2594429"/>
                <a:gd name="connsiteX1" fmla="*/ 3377589 w 4674803"/>
                <a:gd name="connsiteY1" fmla="*/ 324304 h 2594429"/>
                <a:gd name="connsiteX2" fmla="*/ 3377589 w 4674803"/>
                <a:gd name="connsiteY2" fmla="*/ 0 h 2594429"/>
                <a:gd name="connsiteX3" fmla="*/ 4674803 w 4674803"/>
                <a:gd name="connsiteY3" fmla="*/ 1297215 h 2594429"/>
                <a:gd name="connsiteX4" fmla="*/ 3377589 w 4674803"/>
                <a:gd name="connsiteY4" fmla="*/ 2594429 h 2594429"/>
                <a:gd name="connsiteX5" fmla="*/ 3377589 w 4674803"/>
                <a:gd name="connsiteY5" fmla="*/ 2270125 h 2594429"/>
                <a:gd name="connsiteX6" fmla="*/ 1017203 w 4674803"/>
                <a:gd name="connsiteY6" fmla="*/ 2270125 h 2594429"/>
                <a:gd name="connsiteX7" fmla="*/ 0 w 4674803"/>
                <a:gd name="connsiteY7" fmla="*/ 324304 h 2594429"/>
                <a:gd name="connsiteX0" fmla="*/ 0 w 4761375"/>
                <a:gd name="connsiteY0" fmla="*/ 324304 h 2594429"/>
                <a:gd name="connsiteX1" fmla="*/ 3464161 w 4761375"/>
                <a:gd name="connsiteY1" fmla="*/ 324304 h 2594429"/>
                <a:gd name="connsiteX2" fmla="*/ 3464161 w 4761375"/>
                <a:gd name="connsiteY2" fmla="*/ 0 h 2594429"/>
                <a:gd name="connsiteX3" fmla="*/ 4761375 w 4761375"/>
                <a:gd name="connsiteY3" fmla="*/ 1297215 h 2594429"/>
                <a:gd name="connsiteX4" fmla="*/ 3464161 w 4761375"/>
                <a:gd name="connsiteY4" fmla="*/ 2594429 h 2594429"/>
                <a:gd name="connsiteX5" fmla="*/ 3464161 w 4761375"/>
                <a:gd name="connsiteY5" fmla="*/ 2270125 h 2594429"/>
                <a:gd name="connsiteX6" fmla="*/ 1103775 w 4761375"/>
                <a:gd name="connsiteY6" fmla="*/ 2270125 h 2594429"/>
                <a:gd name="connsiteX7" fmla="*/ 0 w 4761375"/>
                <a:gd name="connsiteY7" fmla="*/ 324304 h 2594429"/>
                <a:gd name="connsiteX0" fmla="*/ 0 w 4761375"/>
                <a:gd name="connsiteY0" fmla="*/ 324304 h 2594429"/>
                <a:gd name="connsiteX1" fmla="*/ 3464161 w 4761375"/>
                <a:gd name="connsiteY1" fmla="*/ 324304 h 2594429"/>
                <a:gd name="connsiteX2" fmla="*/ 3464161 w 4761375"/>
                <a:gd name="connsiteY2" fmla="*/ 0 h 2594429"/>
                <a:gd name="connsiteX3" fmla="*/ 4761375 w 4761375"/>
                <a:gd name="connsiteY3" fmla="*/ 1297215 h 2594429"/>
                <a:gd name="connsiteX4" fmla="*/ 3464161 w 4761375"/>
                <a:gd name="connsiteY4" fmla="*/ 2594429 h 2594429"/>
                <a:gd name="connsiteX5" fmla="*/ 3464161 w 4761375"/>
                <a:gd name="connsiteY5" fmla="*/ 2270125 h 2594429"/>
                <a:gd name="connsiteX6" fmla="*/ 374861 w 4761375"/>
                <a:gd name="connsiteY6" fmla="*/ 2270126 h 2594429"/>
                <a:gd name="connsiteX7" fmla="*/ 0 w 4761375"/>
                <a:gd name="connsiteY7" fmla="*/ 324304 h 2594429"/>
                <a:gd name="connsiteX0" fmla="*/ 0 w 4761375"/>
                <a:gd name="connsiteY0" fmla="*/ 324304 h 2594429"/>
                <a:gd name="connsiteX1" fmla="*/ 3464161 w 4761375"/>
                <a:gd name="connsiteY1" fmla="*/ 324304 h 2594429"/>
                <a:gd name="connsiteX2" fmla="*/ 3464161 w 4761375"/>
                <a:gd name="connsiteY2" fmla="*/ 0 h 2594429"/>
                <a:gd name="connsiteX3" fmla="*/ 4761375 w 4761375"/>
                <a:gd name="connsiteY3" fmla="*/ 1297215 h 2594429"/>
                <a:gd name="connsiteX4" fmla="*/ 3464161 w 4761375"/>
                <a:gd name="connsiteY4" fmla="*/ 2594429 h 2594429"/>
                <a:gd name="connsiteX5" fmla="*/ 3464161 w 4761375"/>
                <a:gd name="connsiteY5" fmla="*/ 2270125 h 2594429"/>
                <a:gd name="connsiteX6" fmla="*/ 316548 w 4761375"/>
                <a:gd name="connsiteY6" fmla="*/ 2270126 h 2594429"/>
                <a:gd name="connsiteX7" fmla="*/ 0 w 4761375"/>
                <a:gd name="connsiteY7" fmla="*/ 324304 h 2594429"/>
                <a:gd name="connsiteX0" fmla="*/ 0 w 4761375"/>
                <a:gd name="connsiteY0" fmla="*/ 324304 h 2594429"/>
                <a:gd name="connsiteX1" fmla="*/ 3464161 w 4761375"/>
                <a:gd name="connsiteY1" fmla="*/ 324304 h 2594429"/>
                <a:gd name="connsiteX2" fmla="*/ 3464161 w 4761375"/>
                <a:gd name="connsiteY2" fmla="*/ 0 h 2594429"/>
                <a:gd name="connsiteX3" fmla="*/ 4761375 w 4761375"/>
                <a:gd name="connsiteY3" fmla="*/ 1297215 h 2594429"/>
                <a:gd name="connsiteX4" fmla="*/ 3464161 w 4761375"/>
                <a:gd name="connsiteY4" fmla="*/ 2594429 h 2594429"/>
                <a:gd name="connsiteX5" fmla="*/ 3464161 w 4761375"/>
                <a:gd name="connsiteY5" fmla="*/ 2270125 h 2594429"/>
                <a:gd name="connsiteX6" fmla="*/ 345705 w 4761375"/>
                <a:gd name="connsiteY6" fmla="*/ 2270126 h 2594429"/>
                <a:gd name="connsiteX7" fmla="*/ 0 w 4761375"/>
                <a:gd name="connsiteY7" fmla="*/ 324304 h 2594429"/>
                <a:gd name="connsiteX0" fmla="*/ 0 w 4509890"/>
                <a:gd name="connsiteY0" fmla="*/ 324304 h 2594429"/>
                <a:gd name="connsiteX1" fmla="*/ 3464161 w 4509890"/>
                <a:gd name="connsiteY1" fmla="*/ 324304 h 2594429"/>
                <a:gd name="connsiteX2" fmla="*/ 3464161 w 4509890"/>
                <a:gd name="connsiteY2" fmla="*/ 0 h 2594429"/>
                <a:gd name="connsiteX3" fmla="*/ 4509890 w 4509890"/>
                <a:gd name="connsiteY3" fmla="*/ 1260908 h 2594429"/>
                <a:gd name="connsiteX4" fmla="*/ 3464161 w 4509890"/>
                <a:gd name="connsiteY4" fmla="*/ 2594429 h 2594429"/>
                <a:gd name="connsiteX5" fmla="*/ 3464161 w 4509890"/>
                <a:gd name="connsiteY5" fmla="*/ 2270125 h 2594429"/>
                <a:gd name="connsiteX6" fmla="*/ 345705 w 4509890"/>
                <a:gd name="connsiteY6" fmla="*/ 2270126 h 2594429"/>
                <a:gd name="connsiteX7" fmla="*/ 0 w 4509890"/>
                <a:gd name="connsiteY7" fmla="*/ 324304 h 2594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09890" h="2594429">
                  <a:moveTo>
                    <a:pt x="0" y="324304"/>
                  </a:moveTo>
                  <a:lnTo>
                    <a:pt x="3464161" y="324304"/>
                  </a:lnTo>
                  <a:lnTo>
                    <a:pt x="3464161" y="0"/>
                  </a:lnTo>
                  <a:lnTo>
                    <a:pt x="4509890" y="1260908"/>
                  </a:lnTo>
                  <a:lnTo>
                    <a:pt x="3464161" y="2594429"/>
                  </a:lnTo>
                  <a:lnTo>
                    <a:pt x="3464161" y="2270125"/>
                  </a:lnTo>
                  <a:lnTo>
                    <a:pt x="345705" y="2270126"/>
                  </a:lnTo>
                  <a:lnTo>
                    <a:pt x="0" y="324304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36830" tIns="361134" rIns="1009741" bIns="361134" spcCol="1270"/>
            <a:lstStyle/>
            <a:p>
              <a:pPr marL="285750" lvl="1" indent="-285750" defTabSz="2578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5800" dirty="0"/>
            </a:p>
            <a:p>
              <a:pPr marL="285750" lvl="1" indent="-285750" defTabSz="2578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5800" dirty="0"/>
            </a:p>
          </p:txBody>
        </p:sp>
        <p:sp>
          <p:nvSpPr>
            <p:cNvPr id="22543" name="矩形 14"/>
            <p:cNvSpPr>
              <a:spLocks noChangeArrowheads="1"/>
            </p:cNvSpPr>
            <p:nvPr/>
          </p:nvSpPr>
          <p:spPr bwMode="auto">
            <a:xfrm>
              <a:off x="2371158" y="1641499"/>
              <a:ext cx="31086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1. 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重载为类的成员函数</a:t>
              </a: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290888" y="3454400"/>
            <a:ext cx="5248275" cy="1471613"/>
            <a:chOff x="2692400" y="2382373"/>
            <a:chExt cx="5810278" cy="2519590"/>
          </a:xfrm>
        </p:grpSpPr>
        <p:grpSp>
          <p:nvGrpSpPr>
            <p:cNvPr id="22537" name="组合 19"/>
            <p:cNvGrpSpPr>
              <a:grpSpLocks/>
            </p:cNvGrpSpPr>
            <p:nvPr/>
          </p:nvGrpSpPr>
          <p:grpSpPr bwMode="auto">
            <a:xfrm>
              <a:off x="2692400" y="2382373"/>
              <a:ext cx="5810278" cy="2519590"/>
              <a:chOff x="2725382" y="2154147"/>
              <a:chExt cx="5810018" cy="2519846"/>
            </a:xfrm>
          </p:grpSpPr>
          <p:sp>
            <p:nvSpPr>
              <p:cNvPr id="22539" name="矩形 28"/>
              <p:cNvSpPr>
                <a:spLocks/>
              </p:cNvSpPr>
              <p:nvPr/>
            </p:nvSpPr>
            <p:spPr bwMode="auto">
              <a:xfrm>
                <a:off x="3153028" y="2884125"/>
                <a:ext cx="5288352" cy="1687875"/>
              </a:xfrm>
              <a:custGeom>
                <a:avLst/>
                <a:gdLst>
                  <a:gd name="T0" fmla="*/ 0 w 5288354"/>
                  <a:gd name="T1" fmla="*/ 0 h 1687874"/>
                  <a:gd name="T2" fmla="*/ 5288344 w 5288354"/>
                  <a:gd name="T3" fmla="*/ 37294 h 1687874"/>
                  <a:gd name="T4" fmla="*/ 5288344 w 5288354"/>
                  <a:gd name="T5" fmla="*/ 1687879 h 1687874"/>
                  <a:gd name="T6" fmla="*/ 634897 w 5288354"/>
                  <a:gd name="T7" fmla="*/ 1687879 h 1687874"/>
                  <a:gd name="T8" fmla="*/ 0 w 5288354"/>
                  <a:gd name="T9" fmla="*/ 0 h 16878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88354" h="1687874">
                    <a:moveTo>
                      <a:pt x="0" y="0"/>
                    </a:moveTo>
                    <a:lnTo>
                      <a:pt x="5288354" y="37294"/>
                    </a:lnTo>
                    <a:lnTo>
                      <a:pt x="5288354" y="1687874"/>
                    </a:lnTo>
                    <a:lnTo>
                      <a:pt x="634897" y="16878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0" name="单圆角矩形 23"/>
              <p:cNvSpPr>
                <a:spLocks/>
              </p:cNvSpPr>
              <p:nvPr/>
            </p:nvSpPr>
            <p:spPr bwMode="auto">
              <a:xfrm>
                <a:off x="2725382" y="2154147"/>
                <a:ext cx="5810018" cy="2519846"/>
              </a:xfrm>
              <a:custGeom>
                <a:avLst/>
                <a:gdLst>
                  <a:gd name="T0" fmla="*/ 0 w 5810018"/>
                  <a:gd name="T1" fmla="*/ 21772 h 2519846"/>
                  <a:gd name="T2" fmla="*/ 5390035 w 5810018"/>
                  <a:gd name="T3" fmla="*/ 0 h 2519846"/>
                  <a:gd name="T4" fmla="*/ 5810018 w 5810018"/>
                  <a:gd name="T5" fmla="*/ 419983 h 2519846"/>
                  <a:gd name="T6" fmla="*/ 5810018 w 5810018"/>
                  <a:gd name="T7" fmla="*/ 2519846 h 2519846"/>
                  <a:gd name="T8" fmla="*/ 929607 w 5810018"/>
                  <a:gd name="T9" fmla="*/ 2474792 h 2519846"/>
                  <a:gd name="T10" fmla="*/ 0 w 5810018"/>
                  <a:gd name="T11" fmla="*/ 21772 h 251984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810018" h="2519846">
                    <a:moveTo>
                      <a:pt x="0" y="21772"/>
                    </a:moveTo>
                    <a:lnTo>
                      <a:pt x="5390035" y="0"/>
                    </a:lnTo>
                    <a:cubicBezTo>
                      <a:pt x="5621985" y="0"/>
                      <a:pt x="5810018" y="188033"/>
                      <a:pt x="5810018" y="419983"/>
                    </a:cubicBezTo>
                    <a:lnTo>
                      <a:pt x="5810018" y="2519846"/>
                    </a:lnTo>
                    <a:lnTo>
                      <a:pt x="929607" y="2474792"/>
                    </a:lnTo>
                    <a:lnTo>
                      <a:pt x="0" y="21772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rgbClr val="00AC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1" name="矩形 22"/>
              <p:cNvSpPr>
                <a:spLocks noChangeArrowheads="1"/>
              </p:cNvSpPr>
              <p:nvPr/>
            </p:nvSpPr>
            <p:spPr bwMode="auto">
              <a:xfrm>
                <a:off x="3763181" y="2209296"/>
                <a:ext cx="3108676" cy="400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solidFill>
                      <a:srgbClr val="00B0F0"/>
                    </a:solidFill>
                    <a:latin typeface="微软雅黑" pitchFamily="34" charset="-122"/>
                    <a:ea typeface="微软雅黑" pitchFamily="34" charset="-122"/>
                  </a:rPr>
                  <a:t>语法格式：</a:t>
                </a:r>
              </a:p>
            </p:txBody>
          </p:sp>
        </p:grpSp>
        <p:sp>
          <p:nvSpPr>
            <p:cNvPr id="22538" name="矩形 3"/>
            <p:cNvSpPr>
              <a:spLocks noChangeArrowheads="1"/>
            </p:cNvSpPr>
            <p:nvPr/>
          </p:nvSpPr>
          <p:spPr bwMode="auto">
            <a:xfrm>
              <a:off x="3779972" y="3194295"/>
              <a:ext cx="4355548" cy="1634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friend </a:t>
              </a:r>
              <a:r>
                <a:rPr lang="zh-CN" altLang="zh-CN" sz="1400">
                  <a:latin typeface="微软雅黑" pitchFamily="34" charset="-122"/>
                  <a:ea typeface="微软雅黑" pitchFamily="34" charset="-122"/>
                </a:rPr>
                <a:t>返回类型</a:t>
              </a:r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 operator </a:t>
              </a:r>
              <a:r>
                <a:rPr lang="zh-CN" altLang="zh-CN" sz="1400">
                  <a:latin typeface="微软雅黑" pitchFamily="34" charset="-122"/>
                  <a:ea typeface="微软雅黑" pitchFamily="34" charset="-122"/>
                </a:rPr>
                <a:t>运算符（参数列表）</a:t>
              </a:r>
            </a:p>
            <a:p>
              <a:pPr eaLnBrk="1" hangingPunct="1"/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{</a:t>
              </a:r>
              <a:endParaRPr lang="zh-CN" altLang="zh-CN" sz="140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zh-CN" sz="1400">
                  <a:latin typeface="微软雅黑" pitchFamily="34" charset="-122"/>
                  <a:ea typeface="微软雅黑" pitchFamily="34" charset="-122"/>
                </a:rPr>
                <a:t>函数体；</a:t>
              </a:r>
            </a:p>
            <a:p>
              <a:pPr eaLnBrk="1" hangingPunct="1"/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23570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71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23555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运算符重载的规则</a:t>
            </a: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50838" y="1411288"/>
            <a:ext cx="7127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4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成员函数运算符</a:t>
            </a:r>
            <a:r>
              <a:rPr lang="zh-CN" altLang="zh-CN" sz="2400" b="1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zh-CN" sz="24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友元函数运算符</a:t>
            </a:r>
            <a:r>
              <a:rPr lang="zh-CN" altLang="zh-CN" sz="2400" b="1">
                <a:latin typeface="微软雅黑" pitchFamily="34" charset="-122"/>
                <a:ea typeface="微软雅黑" pitchFamily="34" charset="-122"/>
              </a:rPr>
              <a:t>各自的一些特点：</a:t>
            </a:r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1" name="组合 100"/>
          <p:cNvGrpSpPr>
            <a:grpSpLocks/>
          </p:cNvGrpSpPr>
          <p:nvPr/>
        </p:nvGrpSpPr>
        <p:grpSpPr bwMode="auto">
          <a:xfrm>
            <a:off x="446088" y="2090738"/>
            <a:ext cx="8447087" cy="4070350"/>
            <a:chOff x="446313" y="2090046"/>
            <a:chExt cx="8447316" cy="4071265"/>
          </a:xfrm>
        </p:grpSpPr>
        <p:grpSp>
          <p:nvGrpSpPr>
            <p:cNvPr id="23558" name="组合 88"/>
            <p:cNvGrpSpPr>
              <a:grpSpLocks/>
            </p:cNvGrpSpPr>
            <p:nvPr/>
          </p:nvGrpSpPr>
          <p:grpSpPr bwMode="auto">
            <a:xfrm>
              <a:off x="446313" y="2090046"/>
              <a:ext cx="8447316" cy="4071265"/>
              <a:chOff x="576945" y="2296880"/>
              <a:chExt cx="8447316" cy="4071265"/>
            </a:xfrm>
          </p:grpSpPr>
          <p:sp>
            <p:nvSpPr>
              <p:cNvPr id="90" name="右箭头 89"/>
              <p:cNvSpPr/>
              <p:nvPr/>
            </p:nvSpPr>
            <p:spPr>
              <a:xfrm>
                <a:off x="576945" y="2296880"/>
                <a:ext cx="8447316" cy="4071265"/>
              </a:xfrm>
              <a:prstGeom prst="rightArrow">
                <a:avLst/>
              </a:prstGeom>
            </p:spPr>
            <p:style>
              <a:lnRef idx="0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1" name="任意多边形 90"/>
              <p:cNvSpPr/>
              <p:nvPr/>
            </p:nvSpPr>
            <p:spPr>
              <a:xfrm>
                <a:off x="580120" y="2928847"/>
                <a:ext cx="1449426" cy="2807331"/>
              </a:xfrm>
              <a:custGeom>
                <a:avLst/>
                <a:gdLst>
                  <a:gd name="connsiteX0" fmla="*/ 0 w 1449511"/>
                  <a:gd name="connsiteY0" fmla="*/ 241590 h 2808518"/>
                  <a:gd name="connsiteX1" fmla="*/ 241590 w 1449511"/>
                  <a:gd name="connsiteY1" fmla="*/ 0 h 2808518"/>
                  <a:gd name="connsiteX2" fmla="*/ 1207921 w 1449511"/>
                  <a:gd name="connsiteY2" fmla="*/ 0 h 2808518"/>
                  <a:gd name="connsiteX3" fmla="*/ 1449511 w 1449511"/>
                  <a:gd name="connsiteY3" fmla="*/ 241590 h 2808518"/>
                  <a:gd name="connsiteX4" fmla="*/ 1449511 w 1449511"/>
                  <a:gd name="connsiteY4" fmla="*/ 2566928 h 2808518"/>
                  <a:gd name="connsiteX5" fmla="*/ 1207921 w 1449511"/>
                  <a:gd name="connsiteY5" fmla="*/ 2808518 h 2808518"/>
                  <a:gd name="connsiteX6" fmla="*/ 241590 w 1449511"/>
                  <a:gd name="connsiteY6" fmla="*/ 2808518 h 2808518"/>
                  <a:gd name="connsiteX7" fmla="*/ 0 w 1449511"/>
                  <a:gd name="connsiteY7" fmla="*/ 2566928 h 2808518"/>
                  <a:gd name="connsiteX8" fmla="*/ 0 w 1449511"/>
                  <a:gd name="connsiteY8" fmla="*/ 241590 h 2808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49511" h="2808518">
                    <a:moveTo>
                      <a:pt x="0" y="241590"/>
                    </a:moveTo>
                    <a:cubicBezTo>
                      <a:pt x="0" y="108164"/>
                      <a:pt x="108164" y="0"/>
                      <a:pt x="241590" y="0"/>
                    </a:cubicBezTo>
                    <a:lnTo>
                      <a:pt x="1207921" y="0"/>
                    </a:lnTo>
                    <a:cubicBezTo>
                      <a:pt x="1341347" y="0"/>
                      <a:pt x="1449511" y="108164"/>
                      <a:pt x="1449511" y="241590"/>
                    </a:cubicBezTo>
                    <a:lnTo>
                      <a:pt x="1449511" y="2566928"/>
                    </a:lnTo>
                    <a:cubicBezTo>
                      <a:pt x="1449511" y="2700354"/>
                      <a:pt x="1341347" y="2808518"/>
                      <a:pt x="1207921" y="2808518"/>
                    </a:cubicBezTo>
                    <a:lnTo>
                      <a:pt x="241590" y="2808518"/>
                    </a:lnTo>
                    <a:cubicBezTo>
                      <a:pt x="108164" y="2808518"/>
                      <a:pt x="0" y="2700354"/>
                      <a:pt x="0" y="2566928"/>
                    </a:cubicBezTo>
                    <a:lnTo>
                      <a:pt x="0" y="24159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204109" tIns="204109" rIns="204109" bIns="204109" spcCol="1270" anchor="ctr"/>
              <a:lstStyle/>
              <a:p>
                <a:pPr algn="ctr" defTabSz="15557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3500"/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>
                <a:off x="2270853" y="2928847"/>
                <a:ext cx="1449427" cy="2807331"/>
              </a:xfrm>
              <a:custGeom>
                <a:avLst/>
                <a:gdLst>
                  <a:gd name="connsiteX0" fmla="*/ 0 w 1449511"/>
                  <a:gd name="connsiteY0" fmla="*/ 241590 h 2808518"/>
                  <a:gd name="connsiteX1" fmla="*/ 241590 w 1449511"/>
                  <a:gd name="connsiteY1" fmla="*/ 0 h 2808518"/>
                  <a:gd name="connsiteX2" fmla="*/ 1207921 w 1449511"/>
                  <a:gd name="connsiteY2" fmla="*/ 0 h 2808518"/>
                  <a:gd name="connsiteX3" fmla="*/ 1449511 w 1449511"/>
                  <a:gd name="connsiteY3" fmla="*/ 241590 h 2808518"/>
                  <a:gd name="connsiteX4" fmla="*/ 1449511 w 1449511"/>
                  <a:gd name="connsiteY4" fmla="*/ 2566928 h 2808518"/>
                  <a:gd name="connsiteX5" fmla="*/ 1207921 w 1449511"/>
                  <a:gd name="connsiteY5" fmla="*/ 2808518 h 2808518"/>
                  <a:gd name="connsiteX6" fmla="*/ 241590 w 1449511"/>
                  <a:gd name="connsiteY6" fmla="*/ 2808518 h 2808518"/>
                  <a:gd name="connsiteX7" fmla="*/ 0 w 1449511"/>
                  <a:gd name="connsiteY7" fmla="*/ 2566928 h 2808518"/>
                  <a:gd name="connsiteX8" fmla="*/ 0 w 1449511"/>
                  <a:gd name="connsiteY8" fmla="*/ 241590 h 2808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49511" h="2808518">
                    <a:moveTo>
                      <a:pt x="0" y="241590"/>
                    </a:moveTo>
                    <a:cubicBezTo>
                      <a:pt x="0" y="108164"/>
                      <a:pt x="108164" y="0"/>
                      <a:pt x="241590" y="0"/>
                    </a:cubicBezTo>
                    <a:lnTo>
                      <a:pt x="1207921" y="0"/>
                    </a:lnTo>
                    <a:cubicBezTo>
                      <a:pt x="1341347" y="0"/>
                      <a:pt x="1449511" y="108164"/>
                      <a:pt x="1449511" y="241590"/>
                    </a:cubicBezTo>
                    <a:lnTo>
                      <a:pt x="1449511" y="2566928"/>
                    </a:lnTo>
                    <a:cubicBezTo>
                      <a:pt x="1449511" y="2700354"/>
                      <a:pt x="1341347" y="2808518"/>
                      <a:pt x="1207921" y="2808518"/>
                    </a:cubicBezTo>
                    <a:lnTo>
                      <a:pt x="241590" y="2808518"/>
                    </a:lnTo>
                    <a:cubicBezTo>
                      <a:pt x="108164" y="2808518"/>
                      <a:pt x="0" y="2700354"/>
                      <a:pt x="0" y="2566928"/>
                    </a:cubicBezTo>
                    <a:lnTo>
                      <a:pt x="0" y="24159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464206"/>
                  <a:satOff val="-14103"/>
                  <a:lumOff val="4657"/>
                  <a:alphaOff val="0"/>
                </a:schemeClr>
              </a:fillRef>
              <a:effectRef idx="0">
                <a:schemeClr val="accent4">
                  <a:hueOff val="464206"/>
                  <a:satOff val="-14103"/>
                  <a:lumOff val="4657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204109" tIns="204109" rIns="204109" bIns="204109" spcCol="1270" anchor="ctr"/>
              <a:lstStyle/>
              <a:p>
                <a:pPr algn="ctr" defTabSz="15557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3500"/>
              </a:p>
            </p:txBody>
          </p:sp>
          <p:sp>
            <p:nvSpPr>
              <p:cNvPr id="93" name="任意多边形 92"/>
              <p:cNvSpPr/>
              <p:nvPr/>
            </p:nvSpPr>
            <p:spPr>
              <a:xfrm>
                <a:off x="3961587" y="2928847"/>
                <a:ext cx="1449426" cy="2807331"/>
              </a:xfrm>
              <a:custGeom>
                <a:avLst/>
                <a:gdLst>
                  <a:gd name="connsiteX0" fmla="*/ 0 w 1449511"/>
                  <a:gd name="connsiteY0" fmla="*/ 241590 h 2808518"/>
                  <a:gd name="connsiteX1" fmla="*/ 241590 w 1449511"/>
                  <a:gd name="connsiteY1" fmla="*/ 0 h 2808518"/>
                  <a:gd name="connsiteX2" fmla="*/ 1207921 w 1449511"/>
                  <a:gd name="connsiteY2" fmla="*/ 0 h 2808518"/>
                  <a:gd name="connsiteX3" fmla="*/ 1449511 w 1449511"/>
                  <a:gd name="connsiteY3" fmla="*/ 241590 h 2808518"/>
                  <a:gd name="connsiteX4" fmla="*/ 1449511 w 1449511"/>
                  <a:gd name="connsiteY4" fmla="*/ 2566928 h 2808518"/>
                  <a:gd name="connsiteX5" fmla="*/ 1207921 w 1449511"/>
                  <a:gd name="connsiteY5" fmla="*/ 2808518 h 2808518"/>
                  <a:gd name="connsiteX6" fmla="*/ 241590 w 1449511"/>
                  <a:gd name="connsiteY6" fmla="*/ 2808518 h 2808518"/>
                  <a:gd name="connsiteX7" fmla="*/ 0 w 1449511"/>
                  <a:gd name="connsiteY7" fmla="*/ 2566928 h 2808518"/>
                  <a:gd name="connsiteX8" fmla="*/ 0 w 1449511"/>
                  <a:gd name="connsiteY8" fmla="*/ 241590 h 2808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49511" h="2808518">
                    <a:moveTo>
                      <a:pt x="0" y="241590"/>
                    </a:moveTo>
                    <a:cubicBezTo>
                      <a:pt x="0" y="108164"/>
                      <a:pt x="108164" y="0"/>
                      <a:pt x="241590" y="0"/>
                    </a:cubicBezTo>
                    <a:lnTo>
                      <a:pt x="1207921" y="0"/>
                    </a:lnTo>
                    <a:cubicBezTo>
                      <a:pt x="1341347" y="0"/>
                      <a:pt x="1449511" y="108164"/>
                      <a:pt x="1449511" y="241590"/>
                    </a:cubicBezTo>
                    <a:lnTo>
                      <a:pt x="1449511" y="2566928"/>
                    </a:lnTo>
                    <a:cubicBezTo>
                      <a:pt x="1449511" y="2700354"/>
                      <a:pt x="1341347" y="2808518"/>
                      <a:pt x="1207921" y="2808518"/>
                    </a:cubicBezTo>
                    <a:lnTo>
                      <a:pt x="241590" y="2808518"/>
                    </a:lnTo>
                    <a:cubicBezTo>
                      <a:pt x="108164" y="2808518"/>
                      <a:pt x="0" y="2700354"/>
                      <a:pt x="0" y="2566928"/>
                    </a:cubicBezTo>
                    <a:lnTo>
                      <a:pt x="0" y="24159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928412"/>
                  <a:satOff val="-28205"/>
                  <a:lumOff val="9314"/>
                  <a:alphaOff val="0"/>
                </a:schemeClr>
              </a:fillRef>
              <a:effectRef idx="0">
                <a:schemeClr val="accent4">
                  <a:hueOff val="928412"/>
                  <a:satOff val="-28205"/>
                  <a:lumOff val="9314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204109" tIns="204109" rIns="204109" bIns="204109" spcCol="1270" anchor="ctr"/>
              <a:lstStyle/>
              <a:p>
                <a:pPr algn="ctr" defTabSz="15557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3500" dirty="0"/>
              </a:p>
            </p:txBody>
          </p:sp>
          <p:sp>
            <p:nvSpPr>
              <p:cNvPr id="94" name="任意多边形 93"/>
              <p:cNvSpPr/>
              <p:nvPr/>
            </p:nvSpPr>
            <p:spPr>
              <a:xfrm>
                <a:off x="5652320" y="2928847"/>
                <a:ext cx="1449427" cy="2807331"/>
              </a:xfrm>
              <a:custGeom>
                <a:avLst/>
                <a:gdLst>
                  <a:gd name="connsiteX0" fmla="*/ 0 w 1449511"/>
                  <a:gd name="connsiteY0" fmla="*/ 241590 h 2808518"/>
                  <a:gd name="connsiteX1" fmla="*/ 241590 w 1449511"/>
                  <a:gd name="connsiteY1" fmla="*/ 0 h 2808518"/>
                  <a:gd name="connsiteX2" fmla="*/ 1207921 w 1449511"/>
                  <a:gd name="connsiteY2" fmla="*/ 0 h 2808518"/>
                  <a:gd name="connsiteX3" fmla="*/ 1449511 w 1449511"/>
                  <a:gd name="connsiteY3" fmla="*/ 241590 h 2808518"/>
                  <a:gd name="connsiteX4" fmla="*/ 1449511 w 1449511"/>
                  <a:gd name="connsiteY4" fmla="*/ 2566928 h 2808518"/>
                  <a:gd name="connsiteX5" fmla="*/ 1207921 w 1449511"/>
                  <a:gd name="connsiteY5" fmla="*/ 2808518 h 2808518"/>
                  <a:gd name="connsiteX6" fmla="*/ 241590 w 1449511"/>
                  <a:gd name="connsiteY6" fmla="*/ 2808518 h 2808518"/>
                  <a:gd name="connsiteX7" fmla="*/ 0 w 1449511"/>
                  <a:gd name="connsiteY7" fmla="*/ 2566928 h 2808518"/>
                  <a:gd name="connsiteX8" fmla="*/ 0 w 1449511"/>
                  <a:gd name="connsiteY8" fmla="*/ 241590 h 2808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49511" h="2808518">
                    <a:moveTo>
                      <a:pt x="0" y="241590"/>
                    </a:moveTo>
                    <a:cubicBezTo>
                      <a:pt x="0" y="108164"/>
                      <a:pt x="108164" y="0"/>
                      <a:pt x="241590" y="0"/>
                    </a:cubicBezTo>
                    <a:lnTo>
                      <a:pt x="1207921" y="0"/>
                    </a:lnTo>
                    <a:cubicBezTo>
                      <a:pt x="1341347" y="0"/>
                      <a:pt x="1449511" y="108164"/>
                      <a:pt x="1449511" y="241590"/>
                    </a:cubicBezTo>
                    <a:lnTo>
                      <a:pt x="1449511" y="2566928"/>
                    </a:lnTo>
                    <a:cubicBezTo>
                      <a:pt x="1449511" y="2700354"/>
                      <a:pt x="1341347" y="2808518"/>
                      <a:pt x="1207921" y="2808518"/>
                    </a:cubicBezTo>
                    <a:lnTo>
                      <a:pt x="241590" y="2808518"/>
                    </a:lnTo>
                    <a:cubicBezTo>
                      <a:pt x="108164" y="2808518"/>
                      <a:pt x="0" y="2700354"/>
                      <a:pt x="0" y="2566928"/>
                    </a:cubicBezTo>
                    <a:lnTo>
                      <a:pt x="0" y="24159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1392617"/>
                  <a:satOff val="-42308"/>
                  <a:lumOff val="13971"/>
                  <a:alphaOff val="0"/>
                </a:schemeClr>
              </a:fillRef>
              <a:effectRef idx="0">
                <a:schemeClr val="accent4">
                  <a:hueOff val="1392617"/>
                  <a:satOff val="-42308"/>
                  <a:lumOff val="13971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318409" tIns="318409" rIns="318409" bIns="318409" spcCol="1270" anchor="ctr"/>
              <a:lstStyle/>
              <a:p>
                <a:pPr algn="ctr" defTabSz="28892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6500" dirty="0"/>
              </a:p>
            </p:txBody>
          </p:sp>
          <p:sp>
            <p:nvSpPr>
              <p:cNvPr id="95" name="任意多边形 94"/>
              <p:cNvSpPr/>
              <p:nvPr/>
            </p:nvSpPr>
            <p:spPr>
              <a:xfrm>
                <a:off x="7343053" y="2928847"/>
                <a:ext cx="1449426" cy="2807331"/>
              </a:xfrm>
              <a:custGeom>
                <a:avLst/>
                <a:gdLst>
                  <a:gd name="connsiteX0" fmla="*/ 0 w 1449511"/>
                  <a:gd name="connsiteY0" fmla="*/ 241590 h 2808518"/>
                  <a:gd name="connsiteX1" fmla="*/ 241590 w 1449511"/>
                  <a:gd name="connsiteY1" fmla="*/ 0 h 2808518"/>
                  <a:gd name="connsiteX2" fmla="*/ 1207921 w 1449511"/>
                  <a:gd name="connsiteY2" fmla="*/ 0 h 2808518"/>
                  <a:gd name="connsiteX3" fmla="*/ 1449511 w 1449511"/>
                  <a:gd name="connsiteY3" fmla="*/ 241590 h 2808518"/>
                  <a:gd name="connsiteX4" fmla="*/ 1449511 w 1449511"/>
                  <a:gd name="connsiteY4" fmla="*/ 2566928 h 2808518"/>
                  <a:gd name="connsiteX5" fmla="*/ 1207921 w 1449511"/>
                  <a:gd name="connsiteY5" fmla="*/ 2808518 h 2808518"/>
                  <a:gd name="connsiteX6" fmla="*/ 241590 w 1449511"/>
                  <a:gd name="connsiteY6" fmla="*/ 2808518 h 2808518"/>
                  <a:gd name="connsiteX7" fmla="*/ 0 w 1449511"/>
                  <a:gd name="connsiteY7" fmla="*/ 2566928 h 2808518"/>
                  <a:gd name="connsiteX8" fmla="*/ 0 w 1449511"/>
                  <a:gd name="connsiteY8" fmla="*/ 241590 h 2808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49511" h="2808518">
                    <a:moveTo>
                      <a:pt x="0" y="241590"/>
                    </a:moveTo>
                    <a:cubicBezTo>
                      <a:pt x="0" y="108164"/>
                      <a:pt x="108164" y="0"/>
                      <a:pt x="241590" y="0"/>
                    </a:cubicBezTo>
                    <a:lnTo>
                      <a:pt x="1207921" y="0"/>
                    </a:lnTo>
                    <a:cubicBezTo>
                      <a:pt x="1341347" y="0"/>
                      <a:pt x="1449511" y="108164"/>
                      <a:pt x="1449511" y="241590"/>
                    </a:cubicBezTo>
                    <a:lnTo>
                      <a:pt x="1449511" y="2566928"/>
                    </a:lnTo>
                    <a:cubicBezTo>
                      <a:pt x="1449511" y="2700354"/>
                      <a:pt x="1341347" y="2808518"/>
                      <a:pt x="1207921" y="2808518"/>
                    </a:cubicBezTo>
                    <a:lnTo>
                      <a:pt x="241590" y="2808518"/>
                    </a:lnTo>
                    <a:cubicBezTo>
                      <a:pt x="108164" y="2808518"/>
                      <a:pt x="0" y="2700354"/>
                      <a:pt x="0" y="2566928"/>
                    </a:cubicBezTo>
                    <a:lnTo>
                      <a:pt x="0" y="24159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1856823"/>
                  <a:satOff val="-56410"/>
                  <a:lumOff val="18628"/>
                  <a:alphaOff val="0"/>
                </a:schemeClr>
              </a:fillRef>
              <a:effectRef idx="0">
                <a:schemeClr val="accent4">
                  <a:hueOff val="1856823"/>
                  <a:satOff val="-56410"/>
                  <a:lumOff val="1862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318409" tIns="318409" rIns="318409" bIns="318409" spcCol="1270" anchor="ctr"/>
              <a:lstStyle/>
              <a:p>
                <a:pPr algn="ctr" defTabSz="28892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6500" dirty="0"/>
              </a:p>
            </p:txBody>
          </p:sp>
        </p:grpSp>
        <p:sp>
          <p:nvSpPr>
            <p:cNvPr id="23559" name="矩形 95"/>
            <p:cNvSpPr>
              <a:spLocks noChangeArrowheads="1"/>
            </p:cNvSpPr>
            <p:nvPr/>
          </p:nvSpPr>
          <p:spPr bwMode="auto">
            <a:xfrm>
              <a:off x="527844" y="2998273"/>
              <a:ext cx="1257412" cy="1837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35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单目运算符最好重载为类的成员函数，双目运算符最好重载为类的友员函数。</a:t>
              </a:r>
            </a:p>
          </p:txBody>
        </p:sp>
        <p:sp>
          <p:nvSpPr>
            <p:cNvPr id="23560" name="矩形 96"/>
            <p:cNvSpPr>
              <a:spLocks noChangeArrowheads="1"/>
            </p:cNvSpPr>
            <p:nvPr/>
          </p:nvSpPr>
          <p:spPr bwMode="auto">
            <a:xfrm>
              <a:off x="2235864" y="2998273"/>
              <a:ext cx="1257412" cy="1516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35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若一个运算符的操作需要修改对象的状态，选择重载为成员函数较好。</a:t>
              </a:r>
            </a:p>
          </p:txBody>
        </p:sp>
        <p:sp>
          <p:nvSpPr>
            <p:cNvPr id="23561" name="矩形 97"/>
            <p:cNvSpPr>
              <a:spLocks noChangeArrowheads="1"/>
            </p:cNvSpPr>
            <p:nvPr/>
          </p:nvSpPr>
          <p:spPr bwMode="auto">
            <a:xfrm>
              <a:off x="3914487" y="2998273"/>
              <a:ext cx="1257412" cy="2098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35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若运算符的操作数（尤其是第一个操作数）希望有隐式类型转换，则只能选用友元函数。</a:t>
              </a:r>
            </a:p>
          </p:txBody>
        </p:sp>
        <p:sp>
          <p:nvSpPr>
            <p:cNvPr id="23562" name="矩形 98"/>
            <p:cNvSpPr>
              <a:spLocks noChangeArrowheads="1"/>
            </p:cNvSpPr>
            <p:nvPr/>
          </p:nvSpPr>
          <p:spPr bwMode="auto">
            <a:xfrm>
              <a:off x="5618057" y="2987387"/>
              <a:ext cx="1257412" cy="2389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35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具有对称性的运算符可能转换任意一端的运算对象，如算术、关系运算符等，通常重载为非成员函数。</a:t>
              </a:r>
            </a:p>
          </p:txBody>
        </p:sp>
        <p:sp>
          <p:nvSpPr>
            <p:cNvPr id="23563" name="矩形 99"/>
            <p:cNvSpPr>
              <a:spLocks noChangeArrowheads="1"/>
            </p:cNvSpPr>
            <p:nvPr/>
          </p:nvSpPr>
          <p:spPr bwMode="auto">
            <a:xfrm>
              <a:off x="7309154" y="2998273"/>
              <a:ext cx="1257412" cy="2389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35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有</a:t>
              </a:r>
              <a:r>
                <a: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个运算符必须重载为类的成员函数：赋值（</a:t>
              </a:r>
              <a:r>
                <a: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）、下标（</a:t>
              </a:r>
              <a:r>
                <a: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[ ]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）、调用（</a:t>
              </a:r>
              <a:r>
                <a: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 )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）、成员访问箭头（</a:t>
              </a:r>
              <a:r>
                <a: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-&gt;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）。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969484"/>
            <a:ext cx="9144000" cy="723849"/>
          </a:xfrm>
          <a:prstGeom prst="rect">
            <a:avLst/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D1ECFF">
                  <a:alpha val="0"/>
                </a:srgbClr>
              </a:gs>
              <a:gs pos="49000">
                <a:srgbClr val="D1ECFF"/>
              </a:gs>
            </a:gsLst>
            <a:lin ang="0" scaled="0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781175" y="1106488"/>
            <a:ext cx="377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输入输出运算符的重载</a:t>
            </a:r>
            <a:endParaRPr lang="en-US" altLang="zh-CN" sz="2800" b="1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3613"/>
            <a:ext cx="1827213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615950" y="2120900"/>
            <a:ext cx="8202613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标准库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&gt;&gt;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运算符执行输入输出操作，对于这两个运算符来说，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定义了其基本数据类型的操作，但若要直接对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类对象进行输入输出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，则需要在类中重载这两个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673100" y="3560763"/>
            <a:ext cx="8137525" cy="1239837"/>
            <a:chOff x="673634" y="4062242"/>
            <a:chExt cx="8137525" cy="1239155"/>
          </a:xfrm>
        </p:grpSpPr>
        <p:grpSp>
          <p:nvGrpSpPr>
            <p:cNvPr id="24596" name="组合 8"/>
            <p:cNvGrpSpPr>
              <a:grpSpLocks/>
            </p:cNvGrpSpPr>
            <p:nvPr/>
          </p:nvGrpSpPr>
          <p:grpSpPr bwMode="auto">
            <a:xfrm>
              <a:off x="673634" y="4062242"/>
              <a:ext cx="8137525" cy="1239155"/>
              <a:chOff x="566056" y="2240645"/>
              <a:chExt cx="8137575" cy="1239784"/>
            </a:xfrm>
          </p:grpSpPr>
          <p:grpSp>
            <p:nvGrpSpPr>
              <p:cNvPr id="24598" name="组合 19"/>
              <p:cNvGrpSpPr>
                <a:grpSpLocks/>
              </p:cNvGrpSpPr>
              <p:nvPr/>
            </p:nvGrpSpPr>
            <p:grpSpPr bwMode="auto">
              <a:xfrm>
                <a:off x="566056" y="2240645"/>
                <a:ext cx="8137575" cy="1239784"/>
                <a:chOff x="566056" y="2240645"/>
                <a:chExt cx="8137575" cy="1239784"/>
              </a:xfrm>
            </p:grpSpPr>
            <p:sp>
              <p:nvSpPr>
                <p:cNvPr id="14" name="矩形 13"/>
                <p:cNvSpPr/>
                <p:nvPr/>
              </p:nvSpPr>
              <p:spPr bwMode="auto">
                <a:xfrm>
                  <a:off x="566056" y="2456536"/>
                  <a:ext cx="8137575" cy="1023893"/>
                </a:xfrm>
                <a:prstGeom prst="rect">
                  <a:avLst/>
                </a:prstGeom>
                <a:ln w="9525">
                  <a:solidFill>
                    <a:srgbClr val="00B0F0"/>
                  </a:solidFill>
                </a:ln>
              </p:spPr>
              <p:style>
                <a:lnRef idx="2">
                  <a:schemeClr val="accent4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5" name="任意多边形 14"/>
                <p:cNvSpPr/>
                <p:nvPr/>
              </p:nvSpPr>
              <p:spPr bwMode="auto">
                <a:xfrm>
                  <a:off x="1016909" y="2240645"/>
                  <a:ext cx="2544779" cy="469880"/>
                </a:xfrm>
                <a:custGeom>
                  <a:avLst/>
                  <a:gdLst>
                    <a:gd name="connsiteX0" fmla="*/ 0 w 4267200"/>
                    <a:gd name="connsiteY0" fmla="*/ 201820 h 1210897"/>
                    <a:gd name="connsiteX1" fmla="*/ 201820 w 4267200"/>
                    <a:gd name="connsiteY1" fmla="*/ 0 h 1210897"/>
                    <a:gd name="connsiteX2" fmla="*/ 4065380 w 4267200"/>
                    <a:gd name="connsiteY2" fmla="*/ 0 h 1210897"/>
                    <a:gd name="connsiteX3" fmla="*/ 4267200 w 4267200"/>
                    <a:gd name="connsiteY3" fmla="*/ 201820 h 1210897"/>
                    <a:gd name="connsiteX4" fmla="*/ 4267200 w 4267200"/>
                    <a:gd name="connsiteY4" fmla="*/ 1009077 h 1210897"/>
                    <a:gd name="connsiteX5" fmla="*/ 4065380 w 4267200"/>
                    <a:gd name="connsiteY5" fmla="*/ 1210897 h 1210897"/>
                    <a:gd name="connsiteX6" fmla="*/ 201820 w 4267200"/>
                    <a:gd name="connsiteY6" fmla="*/ 1210897 h 1210897"/>
                    <a:gd name="connsiteX7" fmla="*/ 0 w 4267200"/>
                    <a:gd name="connsiteY7" fmla="*/ 1009077 h 1210897"/>
                    <a:gd name="connsiteX8" fmla="*/ 0 w 4267200"/>
                    <a:gd name="connsiteY8" fmla="*/ 201820 h 1210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67200" h="1210897">
                      <a:moveTo>
                        <a:pt x="0" y="201820"/>
                      </a:moveTo>
                      <a:cubicBezTo>
                        <a:pt x="0" y="90358"/>
                        <a:pt x="90358" y="0"/>
                        <a:pt x="201820" y="0"/>
                      </a:cubicBezTo>
                      <a:lnTo>
                        <a:pt x="4065380" y="0"/>
                      </a:lnTo>
                      <a:cubicBezTo>
                        <a:pt x="4176842" y="0"/>
                        <a:pt x="4267200" y="90358"/>
                        <a:pt x="4267200" y="201820"/>
                      </a:cubicBezTo>
                      <a:lnTo>
                        <a:pt x="4267200" y="1009077"/>
                      </a:lnTo>
                      <a:cubicBezTo>
                        <a:pt x="4267200" y="1120539"/>
                        <a:pt x="4176842" y="1210897"/>
                        <a:pt x="4065380" y="1210897"/>
                      </a:cubicBezTo>
                      <a:lnTo>
                        <a:pt x="201820" y="1210897"/>
                      </a:lnTo>
                      <a:cubicBezTo>
                        <a:pt x="90358" y="1210897"/>
                        <a:pt x="0" y="1120539"/>
                        <a:pt x="0" y="1009077"/>
                      </a:cubicBezTo>
                      <a:lnTo>
                        <a:pt x="0" y="20182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</p:spPr>
              <p:style>
                <a:lnRef idx="3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lIns="220401" tIns="59111" rIns="220401" bIns="59111" spcCol="1270" anchor="ctr"/>
                <a:lstStyle/>
                <a:p>
                  <a:pPr defTabSz="2889250" eaLnBrk="0" hangingPunct="0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endParaRPr lang="zh-CN" altLang="en-US" sz="6500" dirty="0"/>
                </a:p>
              </p:txBody>
            </p:sp>
          </p:grpSp>
          <p:sp>
            <p:nvSpPr>
              <p:cNvPr id="24599" name="矩形 10"/>
              <p:cNvSpPr>
                <a:spLocks noChangeArrowheads="1"/>
              </p:cNvSpPr>
              <p:nvPr/>
            </p:nvSpPr>
            <p:spPr bwMode="auto">
              <a:xfrm>
                <a:off x="1016909" y="2296204"/>
                <a:ext cx="2544936" cy="369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输入运算符语法格式</a:t>
                </a:r>
                <a:endParaRPr lang="zh-CN" altLang="zh-CN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597" name="矩形 20"/>
            <p:cNvSpPr>
              <a:spLocks noChangeArrowheads="1"/>
            </p:cNvSpPr>
            <p:nvPr/>
          </p:nvSpPr>
          <p:spPr bwMode="auto">
            <a:xfrm>
              <a:off x="775232" y="4747663"/>
              <a:ext cx="7950850" cy="369128"/>
            </a:xfrm>
            <a:prstGeom prst="rect">
              <a:avLst/>
            </a:prstGeom>
            <a:solidFill>
              <a:srgbClr val="E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/>
                <a:t>istream&amp; operator&gt;&gt;(istream&amp;, </a:t>
              </a:r>
              <a:r>
                <a:rPr lang="zh-CN" altLang="zh-CN"/>
                <a:t>类对象引用</a:t>
              </a:r>
              <a:r>
                <a:rPr lang="en-US" altLang="zh-CN"/>
                <a:t>);</a:t>
              </a:r>
              <a:endParaRPr lang="zh-CN" altLang="zh-CN"/>
            </a:p>
          </p:txBody>
        </p:sp>
      </p:grpSp>
      <p:grpSp>
        <p:nvGrpSpPr>
          <p:cNvPr id="24585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24594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4595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24586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4.4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常用运算符重载</a:t>
            </a:r>
          </a:p>
        </p:txBody>
      </p: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673100" y="4986338"/>
            <a:ext cx="8137525" cy="1239837"/>
            <a:chOff x="673634" y="4062242"/>
            <a:chExt cx="8137525" cy="1239155"/>
          </a:xfrm>
        </p:grpSpPr>
        <p:grpSp>
          <p:nvGrpSpPr>
            <p:cNvPr id="24588" name="组合 8"/>
            <p:cNvGrpSpPr>
              <a:grpSpLocks/>
            </p:cNvGrpSpPr>
            <p:nvPr/>
          </p:nvGrpSpPr>
          <p:grpSpPr bwMode="auto">
            <a:xfrm>
              <a:off x="673634" y="4062242"/>
              <a:ext cx="8137525" cy="1239155"/>
              <a:chOff x="566056" y="2240645"/>
              <a:chExt cx="8137575" cy="1239784"/>
            </a:xfrm>
          </p:grpSpPr>
          <p:grpSp>
            <p:nvGrpSpPr>
              <p:cNvPr id="24590" name="组合 19"/>
              <p:cNvGrpSpPr>
                <a:grpSpLocks/>
              </p:cNvGrpSpPr>
              <p:nvPr/>
            </p:nvGrpSpPr>
            <p:grpSpPr bwMode="auto">
              <a:xfrm>
                <a:off x="566056" y="2240645"/>
                <a:ext cx="8137575" cy="1239784"/>
                <a:chOff x="566056" y="2240645"/>
                <a:chExt cx="8137575" cy="1239784"/>
              </a:xfrm>
            </p:grpSpPr>
            <p:sp>
              <p:nvSpPr>
                <p:cNvPr id="44" name="矩形 43"/>
                <p:cNvSpPr/>
                <p:nvPr/>
              </p:nvSpPr>
              <p:spPr bwMode="auto">
                <a:xfrm>
                  <a:off x="566056" y="2456536"/>
                  <a:ext cx="8137575" cy="1023893"/>
                </a:xfrm>
                <a:prstGeom prst="rect">
                  <a:avLst/>
                </a:prstGeom>
                <a:ln w="9525">
                  <a:solidFill>
                    <a:srgbClr val="00B0F0"/>
                  </a:solidFill>
                </a:ln>
              </p:spPr>
              <p:style>
                <a:lnRef idx="2">
                  <a:schemeClr val="accent4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5" name="任意多边形 44"/>
                <p:cNvSpPr/>
                <p:nvPr/>
              </p:nvSpPr>
              <p:spPr bwMode="auto">
                <a:xfrm>
                  <a:off x="1016909" y="2240645"/>
                  <a:ext cx="2544779" cy="469880"/>
                </a:xfrm>
                <a:custGeom>
                  <a:avLst/>
                  <a:gdLst>
                    <a:gd name="connsiteX0" fmla="*/ 0 w 4267200"/>
                    <a:gd name="connsiteY0" fmla="*/ 201820 h 1210897"/>
                    <a:gd name="connsiteX1" fmla="*/ 201820 w 4267200"/>
                    <a:gd name="connsiteY1" fmla="*/ 0 h 1210897"/>
                    <a:gd name="connsiteX2" fmla="*/ 4065380 w 4267200"/>
                    <a:gd name="connsiteY2" fmla="*/ 0 h 1210897"/>
                    <a:gd name="connsiteX3" fmla="*/ 4267200 w 4267200"/>
                    <a:gd name="connsiteY3" fmla="*/ 201820 h 1210897"/>
                    <a:gd name="connsiteX4" fmla="*/ 4267200 w 4267200"/>
                    <a:gd name="connsiteY4" fmla="*/ 1009077 h 1210897"/>
                    <a:gd name="connsiteX5" fmla="*/ 4065380 w 4267200"/>
                    <a:gd name="connsiteY5" fmla="*/ 1210897 h 1210897"/>
                    <a:gd name="connsiteX6" fmla="*/ 201820 w 4267200"/>
                    <a:gd name="connsiteY6" fmla="*/ 1210897 h 1210897"/>
                    <a:gd name="connsiteX7" fmla="*/ 0 w 4267200"/>
                    <a:gd name="connsiteY7" fmla="*/ 1009077 h 1210897"/>
                    <a:gd name="connsiteX8" fmla="*/ 0 w 4267200"/>
                    <a:gd name="connsiteY8" fmla="*/ 201820 h 1210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67200" h="1210897">
                      <a:moveTo>
                        <a:pt x="0" y="201820"/>
                      </a:moveTo>
                      <a:cubicBezTo>
                        <a:pt x="0" y="90358"/>
                        <a:pt x="90358" y="0"/>
                        <a:pt x="201820" y="0"/>
                      </a:cubicBezTo>
                      <a:lnTo>
                        <a:pt x="4065380" y="0"/>
                      </a:lnTo>
                      <a:cubicBezTo>
                        <a:pt x="4176842" y="0"/>
                        <a:pt x="4267200" y="90358"/>
                        <a:pt x="4267200" y="201820"/>
                      </a:cubicBezTo>
                      <a:lnTo>
                        <a:pt x="4267200" y="1009077"/>
                      </a:lnTo>
                      <a:cubicBezTo>
                        <a:pt x="4267200" y="1120539"/>
                        <a:pt x="4176842" y="1210897"/>
                        <a:pt x="4065380" y="1210897"/>
                      </a:cubicBezTo>
                      <a:lnTo>
                        <a:pt x="201820" y="1210897"/>
                      </a:lnTo>
                      <a:cubicBezTo>
                        <a:pt x="90358" y="1210897"/>
                        <a:pt x="0" y="1120539"/>
                        <a:pt x="0" y="1009077"/>
                      </a:cubicBezTo>
                      <a:lnTo>
                        <a:pt x="0" y="20182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</p:spPr>
              <p:style>
                <a:lnRef idx="3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lIns="220401" tIns="59111" rIns="220401" bIns="59111" spcCol="1270" anchor="ctr"/>
                <a:lstStyle/>
                <a:p>
                  <a:pPr defTabSz="2889250" eaLnBrk="0" hangingPunct="0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endParaRPr lang="zh-CN" altLang="en-US" sz="6500" dirty="0"/>
                </a:p>
              </p:txBody>
            </p:sp>
          </p:grpSp>
          <p:sp>
            <p:nvSpPr>
              <p:cNvPr id="24591" name="矩形 10"/>
              <p:cNvSpPr>
                <a:spLocks noChangeArrowheads="1"/>
              </p:cNvSpPr>
              <p:nvPr/>
            </p:nvSpPr>
            <p:spPr bwMode="auto">
              <a:xfrm>
                <a:off x="1016909" y="2296204"/>
                <a:ext cx="2544936" cy="369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输出运算符语法格式</a:t>
                </a:r>
                <a:endParaRPr lang="zh-CN" altLang="zh-CN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589" name="矩形 20"/>
            <p:cNvSpPr>
              <a:spLocks noChangeArrowheads="1"/>
            </p:cNvSpPr>
            <p:nvPr/>
          </p:nvSpPr>
          <p:spPr bwMode="auto">
            <a:xfrm>
              <a:off x="775232" y="4747663"/>
              <a:ext cx="7950850" cy="369128"/>
            </a:xfrm>
            <a:prstGeom prst="rect">
              <a:avLst/>
            </a:prstGeom>
            <a:solidFill>
              <a:srgbClr val="E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/>
                <a:t>ostream&amp; operator&lt;&lt;(ostream&amp;, const </a:t>
              </a:r>
              <a:r>
                <a:rPr lang="zh-CN" altLang="en-US"/>
                <a:t>类对象引用</a:t>
              </a:r>
              <a:r>
                <a:rPr lang="en-US" altLang="zh-CN"/>
                <a:t>);</a:t>
              </a:r>
              <a:endParaRPr lang="zh-CN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903663"/>
            <a:ext cx="4816475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3" name="组合 6"/>
          <p:cNvGrpSpPr>
            <a:grpSpLocks/>
          </p:cNvGrpSpPr>
          <p:nvPr/>
        </p:nvGrpSpPr>
        <p:grpSpPr bwMode="auto">
          <a:xfrm>
            <a:off x="501650" y="1585913"/>
            <a:ext cx="8137525" cy="1577975"/>
            <a:chOff x="524554" y="1630627"/>
            <a:chExt cx="8137525" cy="1577029"/>
          </a:xfrm>
        </p:grpSpPr>
        <p:grpSp>
          <p:nvGrpSpPr>
            <p:cNvPr id="25610" name="组合 17"/>
            <p:cNvGrpSpPr>
              <a:grpSpLocks/>
            </p:cNvGrpSpPr>
            <p:nvPr/>
          </p:nvGrpSpPr>
          <p:grpSpPr bwMode="auto">
            <a:xfrm>
              <a:off x="524554" y="1630627"/>
              <a:ext cx="8137525" cy="1577029"/>
              <a:chOff x="669018" y="1674132"/>
              <a:chExt cx="8137525" cy="1577029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669018" y="1674132"/>
                <a:ext cx="8137525" cy="1577029"/>
              </a:xfrm>
              <a:prstGeom prst="rect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剪去对角的矩形 3"/>
              <p:cNvSpPr>
                <a:spLocks/>
              </p:cNvSpPr>
              <p:nvPr/>
            </p:nvSpPr>
            <p:spPr bwMode="auto">
              <a:xfrm>
                <a:off x="1188131" y="1878796"/>
                <a:ext cx="4130675" cy="469618"/>
              </a:xfrm>
              <a:custGeom>
                <a:avLst/>
                <a:gdLst>
                  <a:gd name="T0" fmla="*/ 0 w 1606550"/>
                  <a:gd name="T1" fmla="*/ 0 h 585787"/>
                  <a:gd name="T2" fmla="*/ 1508917 w 1606550"/>
                  <a:gd name="T3" fmla="*/ 0 h 585787"/>
                  <a:gd name="T4" fmla="*/ 1606550 w 1606550"/>
                  <a:gd name="T5" fmla="*/ 97633 h 585787"/>
                  <a:gd name="T6" fmla="*/ 1606550 w 1606550"/>
                  <a:gd name="T7" fmla="*/ 585787 h 585787"/>
                  <a:gd name="T8" fmla="*/ 1606550 w 1606550"/>
                  <a:gd name="T9" fmla="*/ 585787 h 585787"/>
                  <a:gd name="T10" fmla="*/ 97633 w 1606550"/>
                  <a:gd name="T11" fmla="*/ 585787 h 585787"/>
                  <a:gd name="T12" fmla="*/ 0 w 1606550"/>
                  <a:gd name="T13" fmla="*/ 488154 h 585787"/>
                  <a:gd name="T14" fmla="*/ 0 w 1606550"/>
                  <a:gd name="T15" fmla="*/ 0 h 5857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06550"/>
                  <a:gd name="T25" fmla="*/ 0 h 585787"/>
                  <a:gd name="T26" fmla="*/ 1606550 w 1606550"/>
                  <a:gd name="T27" fmla="*/ 585787 h 58578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06550" h="585787">
                    <a:moveTo>
                      <a:pt x="0" y="0"/>
                    </a:moveTo>
                    <a:lnTo>
                      <a:pt x="1508917" y="0"/>
                    </a:lnTo>
                    <a:lnTo>
                      <a:pt x="1606550" y="97633"/>
                    </a:lnTo>
                    <a:lnTo>
                      <a:pt x="1606550" y="585787"/>
                    </a:lnTo>
                    <a:lnTo>
                      <a:pt x="97633" y="585787"/>
                    </a:lnTo>
                    <a:lnTo>
                      <a:pt x="0" y="4881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2700000" algn="tl" rotWithShape="0">
                  <a:srgbClr val="808080">
                    <a:alpha val="42999"/>
                  </a:srgbClr>
                </a:outerShdw>
              </a:effectLst>
              <a:extLst/>
            </p:spPr>
            <p:txBody>
              <a:bodyPr/>
              <a:lstStyle/>
              <a:p>
                <a:pPr algn="ctr">
                  <a:buFont typeface="Arial" pitchFamily="34" charset="0"/>
                  <a:buNone/>
                  <a:defRPr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输入输出运算符重载</a:t>
                </a:r>
                <a:r>
                  <a:rPr lang="zh-CN" altLang="en-US" sz="2000" dirty="0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rPr>
                  <a:t>案例代码</a:t>
                </a:r>
              </a:p>
            </p:txBody>
          </p:sp>
          <p:sp>
            <p:nvSpPr>
              <p:cNvPr id="25614" name="矩形 1"/>
              <p:cNvSpPr>
                <a:spLocks noChangeArrowheads="1"/>
              </p:cNvSpPr>
              <p:nvPr/>
            </p:nvSpPr>
            <p:spPr bwMode="auto">
              <a:xfrm>
                <a:off x="1076368" y="2516435"/>
                <a:ext cx="4081236" cy="554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000" b="1">
                    <a:solidFill>
                      <a:srgbClr val="009ED6"/>
                    </a:solidFill>
                    <a:latin typeface="微软雅黑" pitchFamily="34" charset="-122"/>
                    <a:ea typeface="微软雅黑" pitchFamily="34" charset="-122"/>
                  </a:rPr>
                  <a:t>接下来，通过一个案例来演示</a:t>
                </a:r>
              </a:p>
            </p:txBody>
          </p:sp>
          <p:cxnSp>
            <p:nvCxnSpPr>
              <p:cNvPr id="25615" name="直线连接符 9"/>
              <p:cNvCxnSpPr>
                <a:cxnSpLocks noChangeShapeType="1"/>
              </p:cNvCxnSpPr>
              <p:nvPr/>
            </p:nvCxnSpPr>
            <p:spPr bwMode="auto">
              <a:xfrm>
                <a:off x="1188131" y="2483301"/>
                <a:ext cx="7226401" cy="0"/>
              </a:xfrm>
              <a:prstGeom prst="line">
                <a:avLst/>
              </a:prstGeom>
              <a:noFill/>
              <a:ln w="28575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25611" name="图片 24">
              <a:hlinkClick r:id="rId3" action="ppaction://hlinkfile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8835" y="2571032"/>
              <a:ext cx="2121233" cy="390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560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3335338"/>
            <a:ext cx="5357812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3027363"/>
            <a:ext cx="2830512" cy="32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6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25608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09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25607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4.4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常用运算符重载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969484"/>
            <a:ext cx="9144000" cy="723849"/>
          </a:xfrm>
          <a:prstGeom prst="rect">
            <a:avLst/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D1ECFF">
                  <a:alpha val="0"/>
                </a:srgbClr>
              </a:gs>
              <a:gs pos="49000">
                <a:srgbClr val="D1ECFF"/>
              </a:gs>
            </a:gsLst>
            <a:lin ang="0" scaled="0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781175" y="1106488"/>
            <a:ext cx="305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关系运算符的重载</a:t>
            </a:r>
            <a:endParaRPr lang="en-US" altLang="zh-CN" sz="2800" b="1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3613"/>
            <a:ext cx="1827213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615950" y="2120900"/>
            <a:ext cx="82026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关系运算符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（如“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”或“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”）也可以重载，这个过程非常直观。重载关系运算符一般都返回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值。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632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26658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6659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26633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4.4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常用运算符重载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7232650" y="3411538"/>
            <a:ext cx="1274763" cy="684212"/>
          </a:xfrm>
          <a:custGeom>
            <a:avLst/>
            <a:gdLst>
              <a:gd name="connsiteX0" fmla="*/ 0 w 1273394"/>
              <a:gd name="connsiteY0" fmla="*/ 0 h 684620"/>
              <a:gd name="connsiteX1" fmla="*/ 1273394 w 1273394"/>
              <a:gd name="connsiteY1" fmla="*/ 0 h 684620"/>
              <a:gd name="connsiteX2" fmla="*/ 1273394 w 1273394"/>
              <a:gd name="connsiteY2" fmla="*/ 684620 h 684620"/>
              <a:gd name="connsiteX3" fmla="*/ 0 w 1273394"/>
              <a:gd name="connsiteY3" fmla="*/ 684620 h 684620"/>
              <a:gd name="connsiteX4" fmla="*/ 0 w 1273394"/>
              <a:gd name="connsiteY4" fmla="*/ 0 h 684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3394" h="684620">
                <a:moveTo>
                  <a:pt x="0" y="0"/>
                </a:moveTo>
                <a:lnTo>
                  <a:pt x="1273394" y="0"/>
                </a:lnTo>
                <a:lnTo>
                  <a:pt x="1273394" y="684620"/>
                </a:lnTo>
                <a:lnTo>
                  <a:pt x="0" y="6846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14300" tIns="114300" rIns="114300" bIns="114300" spcCol="1270" anchor="ctr"/>
          <a:lstStyle/>
          <a:p>
            <a:pPr defTabSz="133350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3000"/>
          </a:p>
        </p:txBody>
      </p:sp>
      <p:sp>
        <p:nvSpPr>
          <p:cNvPr id="11" name="任意多边形 10"/>
          <p:cNvSpPr/>
          <p:nvPr/>
        </p:nvSpPr>
        <p:spPr>
          <a:xfrm>
            <a:off x="4398963" y="4379913"/>
            <a:ext cx="1231900" cy="684212"/>
          </a:xfrm>
          <a:custGeom>
            <a:avLst/>
            <a:gdLst>
              <a:gd name="connsiteX0" fmla="*/ 0 w 1232316"/>
              <a:gd name="connsiteY0" fmla="*/ 0 h 684620"/>
              <a:gd name="connsiteX1" fmla="*/ 1232316 w 1232316"/>
              <a:gd name="connsiteY1" fmla="*/ 0 h 684620"/>
              <a:gd name="connsiteX2" fmla="*/ 1232316 w 1232316"/>
              <a:gd name="connsiteY2" fmla="*/ 684620 h 684620"/>
              <a:gd name="connsiteX3" fmla="*/ 0 w 1232316"/>
              <a:gd name="connsiteY3" fmla="*/ 684620 h 684620"/>
              <a:gd name="connsiteX4" fmla="*/ 0 w 1232316"/>
              <a:gd name="connsiteY4" fmla="*/ 0 h 684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2316" h="684620">
                <a:moveTo>
                  <a:pt x="0" y="0"/>
                </a:moveTo>
                <a:lnTo>
                  <a:pt x="1232316" y="0"/>
                </a:lnTo>
                <a:lnTo>
                  <a:pt x="1232316" y="684620"/>
                </a:lnTo>
                <a:lnTo>
                  <a:pt x="0" y="6846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14300" tIns="114300" rIns="114300" bIns="114300" spcCol="1270" anchor="ctr"/>
          <a:lstStyle/>
          <a:p>
            <a:pPr algn="r" defTabSz="133350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3000"/>
          </a:p>
        </p:txBody>
      </p:sp>
      <p:sp>
        <p:nvSpPr>
          <p:cNvPr id="16" name="任意多边形 15"/>
          <p:cNvSpPr/>
          <p:nvPr/>
        </p:nvSpPr>
        <p:spPr>
          <a:xfrm>
            <a:off x="7232650" y="5348288"/>
            <a:ext cx="1274763" cy="684212"/>
          </a:xfrm>
          <a:custGeom>
            <a:avLst/>
            <a:gdLst>
              <a:gd name="connsiteX0" fmla="*/ 0 w 1273394"/>
              <a:gd name="connsiteY0" fmla="*/ 0 h 684620"/>
              <a:gd name="connsiteX1" fmla="*/ 1273394 w 1273394"/>
              <a:gd name="connsiteY1" fmla="*/ 0 h 684620"/>
              <a:gd name="connsiteX2" fmla="*/ 1273394 w 1273394"/>
              <a:gd name="connsiteY2" fmla="*/ 684620 h 684620"/>
              <a:gd name="connsiteX3" fmla="*/ 0 w 1273394"/>
              <a:gd name="connsiteY3" fmla="*/ 684620 h 684620"/>
              <a:gd name="connsiteX4" fmla="*/ 0 w 1273394"/>
              <a:gd name="connsiteY4" fmla="*/ 0 h 684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3394" h="684620">
                <a:moveTo>
                  <a:pt x="0" y="0"/>
                </a:moveTo>
                <a:lnTo>
                  <a:pt x="1273394" y="0"/>
                </a:lnTo>
                <a:lnTo>
                  <a:pt x="1273394" y="684620"/>
                </a:lnTo>
                <a:lnTo>
                  <a:pt x="0" y="6846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14300" tIns="114300" rIns="114300" bIns="114300" spcCol="1270" anchor="ctr"/>
          <a:lstStyle/>
          <a:p>
            <a:pPr defTabSz="133350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3000"/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1196975" y="3890963"/>
            <a:ext cx="3352800" cy="1538287"/>
            <a:chOff x="913606" y="3955829"/>
            <a:chExt cx="3353594" cy="1539027"/>
          </a:xfrm>
        </p:grpSpPr>
        <p:sp>
          <p:nvSpPr>
            <p:cNvPr id="21" name="右箭头 20"/>
            <p:cNvSpPr/>
            <p:nvPr/>
          </p:nvSpPr>
          <p:spPr bwMode="auto">
            <a:xfrm>
              <a:off x="913606" y="3955829"/>
              <a:ext cx="3353594" cy="1539027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 cap="flat" cmpd="sng" algn="ctr">
              <a:solidFill>
                <a:srgbClr val="00ACE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6657" name="矩形 18"/>
            <p:cNvSpPr>
              <a:spLocks noChangeArrowheads="1"/>
            </p:cNvSpPr>
            <p:nvPr/>
          </p:nvSpPr>
          <p:spPr bwMode="auto">
            <a:xfrm>
              <a:off x="1278473" y="4515856"/>
              <a:ext cx="22365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常用的关系运算符</a:t>
              </a:r>
              <a:endParaRPr lang="zh-CN" altLang="en-US" sz="20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5138738" y="3182938"/>
            <a:ext cx="992187" cy="1141412"/>
            <a:chOff x="5138366" y="3183267"/>
            <a:chExt cx="992700" cy="1141035"/>
          </a:xfrm>
        </p:grpSpPr>
        <p:sp>
          <p:nvSpPr>
            <p:cNvPr id="9" name="任意多边形 8"/>
            <p:cNvSpPr/>
            <p:nvPr/>
          </p:nvSpPr>
          <p:spPr>
            <a:xfrm>
              <a:off x="5138366" y="3183267"/>
              <a:ext cx="992700" cy="1141035"/>
            </a:xfrm>
            <a:custGeom>
              <a:avLst/>
              <a:gdLst>
                <a:gd name="connsiteX0" fmla="*/ 0 w 1141034"/>
                <a:gd name="connsiteY0" fmla="*/ 496350 h 992699"/>
                <a:gd name="connsiteX1" fmla="*/ 248175 w 1141034"/>
                <a:gd name="connsiteY1" fmla="*/ 0 h 992699"/>
                <a:gd name="connsiteX2" fmla="*/ 892859 w 1141034"/>
                <a:gd name="connsiteY2" fmla="*/ 0 h 992699"/>
                <a:gd name="connsiteX3" fmla="*/ 1141034 w 1141034"/>
                <a:gd name="connsiteY3" fmla="*/ 496350 h 992699"/>
                <a:gd name="connsiteX4" fmla="*/ 892859 w 1141034"/>
                <a:gd name="connsiteY4" fmla="*/ 992699 h 992699"/>
                <a:gd name="connsiteX5" fmla="*/ 248175 w 1141034"/>
                <a:gd name="connsiteY5" fmla="*/ 992699 h 992699"/>
                <a:gd name="connsiteX6" fmla="*/ 0 w 1141034"/>
                <a:gd name="connsiteY6" fmla="*/ 496350 h 99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1034" h="992699">
                  <a:moveTo>
                    <a:pt x="570516" y="0"/>
                  </a:moveTo>
                  <a:lnTo>
                    <a:pt x="1141033" y="215912"/>
                  </a:lnTo>
                  <a:lnTo>
                    <a:pt x="1141033" y="776787"/>
                  </a:lnTo>
                  <a:lnTo>
                    <a:pt x="570516" y="992699"/>
                  </a:lnTo>
                  <a:lnTo>
                    <a:pt x="1" y="776787"/>
                  </a:lnTo>
                  <a:lnTo>
                    <a:pt x="1" y="215912"/>
                  </a:lnTo>
                  <a:lnTo>
                    <a:pt x="57051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371365"/>
                <a:satOff val="-11282"/>
                <a:lumOff val="3726"/>
                <a:alphaOff val="0"/>
              </a:schemeClr>
            </a:fillRef>
            <a:effectRef idx="0">
              <a:schemeClr val="accent4">
                <a:hueOff val="371365"/>
                <a:satOff val="-11282"/>
                <a:lumOff val="3726"/>
                <a:alphaOff val="0"/>
              </a:schemeClr>
            </a:effectRef>
            <a:fontRef idx="minor">
              <a:schemeClr val="lt1"/>
            </a:fontRef>
          </p:style>
          <p:txBody>
            <a:bodyPr lIns="154696" tIns="177812" rIns="154697" bIns="177811" spcCol="1270" anchor="ctr"/>
            <a:lstStyle/>
            <a:p>
              <a:pPr algn="ctr" defTabSz="1600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600"/>
            </a:p>
          </p:txBody>
        </p:sp>
        <p:sp>
          <p:nvSpPr>
            <p:cNvPr id="26655" name="矩形 24"/>
            <p:cNvSpPr>
              <a:spLocks noChangeArrowheads="1"/>
            </p:cNvSpPr>
            <p:nvPr/>
          </p:nvSpPr>
          <p:spPr bwMode="auto">
            <a:xfrm>
              <a:off x="5301932" y="3461396"/>
              <a:ext cx="66556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chemeClr val="bg1"/>
                  </a:solidFill>
                </a:rPr>
                <a:t>==</a:t>
              </a:r>
              <a:endParaRPr lang="zh-CN" altLang="en-US" sz="320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6210300" y="3182938"/>
            <a:ext cx="992188" cy="1141412"/>
            <a:chOff x="6210482" y="3183267"/>
            <a:chExt cx="992700" cy="1141035"/>
          </a:xfrm>
        </p:grpSpPr>
        <p:sp>
          <p:nvSpPr>
            <p:cNvPr id="4" name="任意多边形 3"/>
            <p:cNvSpPr/>
            <p:nvPr/>
          </p:nvSpPr>
          <p:spPr>
            <a:xfrm>
              <a:off x="6210482" y="3183267"/>
              <a:ext cx="992700" cy="1141035"/>
            </a:xfrm>
            <a:custGeom>
              <a:avLst/>
              <a:gdLst>
                <a:gd name="connsiteX0" fmla="*/ 0 w 1141034"/>
                <a:gd name="connsiteY0" fmla="*/ 496350 h 992699"/>
                <a:gd name="connsiteX1" fmla="*/ 248175 w 1141034"/>
                <a:gd name="connsiteY1" fmla="*/ 0 h 992699"/>
                <a:gd name="connsiteX2" fmla="*/ 892859 w 1141034"/>
                <a:gd name="connsiteY2" fmla="*/ 0 h 992699"/>
                <a:gd name="connsiteX3" fmla="*/ 1141034 w 1141034"/>
                <a:gd name="connsiteY3" fmla="*/ 496350 h 992699"/>
                <a:gd name="connsiteX4" fmla="*/ 892859 w 1141034"/>
                <a:gd name="connsiteY4" fmla="*/ 992699 h 992699"/>
                <a:gd name="connsiteX5" fmla="*/ 248175 w 1141034"/>
                <a:gd name="connsiteY5" fmla="*/ 992699 h 992699"/>
                <a:gd name="connsiteX6" fmla="*/ 0 w 1141034"/>
                <a:gd name="connsiteY6" fmla="*/ 496350 h 99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1034" h="992699">
                  <a:moveTo>
                    <a:pt x="570516" y="0"/>
                  </a:moveTo>
                  <a:lnTo>
                    <a:pt x="1141033" y="215912"/>
                  </a:lnTo>
                  <a:lnTo>
                    <a:pt x="1141033" y="776787"/>
                  </a:lnTo>
                  <a:lnTo>
                    <a:pt x="570516" y="992699"/>
                  </a:lnTo>
                  <a:lnTo>
                    <a:pt x="1" y="776787"/>
                  </a:lnTo>
                  <a:lnTo>
                    <a:pt x="1" y="215912"/>
                  </a:lnTo>
                  <a:lnTo>
                    <a:pt x="57051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3276" tIns="246392" rIns="223277" bIns="246391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/>
            </a:p>
          </p:txBody>
        </p:sp>
        <p:sp>
          <p:nvSpPr>
            <p:cNvPr id="26653" name="矩形 25"/>
            <p:cNvSpPr>
              <a:spLocks noChangeArrowheads="1"/>
            </p:cNvSpPr>
            <p:nvPr/>
          </p:nvSpPr>
          <p:spPr bwMode="auto">
            <a:xfrm>
              <a:off x="6426146" y="3461395"/>
              <a:ext cx="56137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chemeClr val="bg1"/>
                  </a:solidFill>
                </a:rPr>
                <a:t>!=</a:t>
              </a:r>
              <a:endParaRPr lang="zh-CN" altLang="en-US" sz="320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5138738" y="5119688"/>
            <a:ext cx="992187" cy="1141412"/>
            <a:chOff x="5138366" y="5120286"/>
            <a:chExt cx="992700" cy="1141035"/>
          </a:xfrm>
        </p:grpSpPr>
        <p:sp>
          <p:nvSpPr>
            <p:cNvPr id="17" name="任意多边形 16"/>
            <p:cNvSpPr/>
            <p:nvPr/>
          </p:nvSpPr>
          <p:spPr>
            <a:xfrm>
              <a:off x="5138366" y="5120286"/>
              <a:ext cx="992700" cy="1141035"/>
            </a:xfrm>
            <a:custGeom>
              <a:avLst/>
              <a:gdLst>
                <a:gd name="connsiteX0" fmla="*/ 0 w 1141034"/>
                <a:gd name="connsiteY0" fmla="*/ 496350 h 992699"/>
                <a:gd name="connsiteX1" fmla="*/ 248175 w 1141034"/>
                <a:gd name="connsiteY1" fmla="*/ 0 h 992699"/>
                <a:gd name="connsiteX2" fmla="*/ 892859 w 1141034"/>
                <a:gd name="connsiteY2" fmla="*/ 0 h 992699"/>
                <a:gd name="connsiteX3" fmla="*/ 1141034 w 1141034"/>
                <a:gd name="connsiteY3" fmla="*/ 496350 h 992699"/>
                <a:gd name="connsiteX4" fmla="*/ 892859 w 1141034"/>
                <a:gd name="connsiteY4" fmla="*/ 992699 h 992699"/>
                <a:gd name="connsiteX5" fmla="*/ 248175 w 1141034"/>
                <a:gd name="connsiteY5" fmla="*/ 992699 h 992699"/>
                <a:gd name="connsiteX6" fmla="*/ 0 w 1141034"/>
                <a:gd name="connsiteY6" fmla="*/ 496350 h 99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1034" h="992699">
                  <a:moveTo>
                    <a:pt x="570516" y="0"/>
                  </a:moveTo>
                  <a:lnTo>
                    <a:pt x="1141033" y="215912"/>
                  </a:lnTo>
                  <a:lnTo>
                    <a:pt x="1141033" y="776787"/>
                  </a:lnTo>
                  <a:lnTo>
                    <a:pt x="570516" y="992699"/>
                  </a:lnTo>
                  <a:lnTo>
                    <a:pt x="1" y="776787"/>
                  </a:lnTo>
                  <a:lnTo>
                    <a:pt x="1" y="215912"/>
                  </a:lnTo>
                  <a:lnTo>
                    <a:pt x="57051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856823"/>
                <a:satOff val="-56410"/>
                <a:lumOff val="18628"/>
                <a:alphaOff val="0"/>
              </a:schemeClr>
            </a:fillRef>
            <a:effectRef idx="0">
              <a:schemeClr val="accent4">
                <a:hueOff val="1856823"/>
                <a:satOff val="-56410"/>
                <a:lumOff val="18628"/>
                <a:alphaOff val="0"/>
              </a:schemeClr>
            </a:effectRef>
            <a:fontRef idx="minor">
              <a:schemeClr val="lt1"/>
            </a:fontRef>
          </p:style>
          <p:txBody>
            <a:bodyPr lIns="154696" tIns="177812" rIns="154697" bIns="177811" spcCol="1270" anchor="ctr"/>
            <a:lstStyle/>
            <a:p>
              <a:pPr algn="ctr" defTabSz="1600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600"/>
            </a:p>
          </p:txBody>
        </p:sp>
        <p:sp>
          <p:nvSpPr>
            <p:cNvPr id="26651" name="矩形 26"/>
            <p:cNvSpPr>
              <a:spLocks noChangeArrowheads="1"/>
            </p:cNvSpPr>
            <p:nvPr/>
          </p:nvSpPr>
          <p:spPr bwMode="auto">
            <a:xfrm rot="10800000">
              <a:off x="5383413" y="5398735"/>
              <a:ext cx="42511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chemeClr val="bg1"/>
                  </a:solidFill>
                </a:rPr>
                <a:t>&gt;</a:t>
              </a:r>
              <a:endParaRPr lang="zh-CN" altLang="en-US" sz="320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6743700" y="4151313"/>
            <a:ext cx="993775" cy="1141412"/>
            <a:chOff x="6744486" y="4151777"/>
            <a:chExt cx="992700" cy="1141035"/>
          </a:xfrm>
        </p:grpSpPr>
        <p:sp>
          <p:nvSpPr>
            <p:cNvPr id="12" name="任意多边形 11"/>
            <p:cNvSpPr/>
            <p:nvPr/>
          </p:nvSpPr>
          <p:spPr>
            <a:xfrm>
              <a:off x="6744486" y="4151777"/>
              <a:ext cx="992700" cy="1141035"/>
            </a:xfrm>
            <a:custGeom>
              <a:avLst/>
              <a:gdLst>
                <a:gd name="connsiteX0" fmla="*/ 0 w 1141034"/>
                <a:gd name="connsiteY0" fmla="*/ 496350 h 992699"/>
                <a:gd name="connsiteX1" fmla="*/ 248175 w 1141034"/>
                <a:gd name="connsiteY1" fmla="*/ 0 h 992699"/>
                <a:gd name="connsiteX2" fmla="*/ 892859 w 1141034"/>
                <a:gd name="connsiteY2" fmla="*/ 0 h 992699"/>
                <a:gd name="connsiteX3" fmla="*/ 1141034 w 1141034"/>
                <a:gd name="connsiteY3" fmla="*/ 496350 h 992699"/>
                <a:gd name="connsiteX4" fmla="*/ 892859 w 1141034"/>
                <a:gd name="connsiteY4" fmla="*/ 992699 h 992699"/>
                <a:gd name="connsiteX5" fmla="*/ 248175 w 1141034"/>
                <a:gd name="connsiteY5" fmla="*/ 992699 h 992699"/>
                <a:gd name="connsiteX6" fmla="*/ 0 w 1141034"/>
                <a:gd name="connsiteY6" fmla="*/ 496350 h 99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1034" h="992699">
                  <a:moveTo>
                    <a:pt x="570516" y="0"/>
                  </a:moveTo>
                  <a:lnTo>
                    <a:pt x="1141033" y="215912"/>
                  </a:lnTo>
                  <a:lnTo>
                    <a:pt x="1141033" y="776787"/>
                  </a:lnTo>
                  <a:lnTo>
                    <a:pt x="570516" y="992699"/>
                  </a:lnTo>
                  <a:lnTo>
                    <a:pt x="1" y="776787"/>
                  </a:lnTo>
                  <a:lnTo>
                    <a:pt x="1" y="215912"/>
                  </a:lnTo>
                  <a:lnTo>
                    <a:pt x="57051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114094"/>
                <a:satOff val="-33846"/>
                <a:lumOff val="11177"/>
                <a:alphaOff val="0"/>
              </a:schemeClr>
            </a:fillRef>
            <a:effectRef idx="0">
              <a:schemeClr val="accent4">
                <a:hueOff val="1114094"/>
                <a:satOff val="-33846"/>
                <a:lumOff val="11177"/>
                <a:alphaOff val="0"/>
              </a:schemeClr>
            </a:effectRef>
            <a:fontRef idx="minor">
              <a:schemeClr val="lt1"/>
            </a:fontRef>
          </p:style>
          <p:txBody>
            <a:bodyPr lIns="154696" tIns="177812" rIns="154697" bIns="177811" spcCol="1270" anchor="ctr"/>
            <a:lstStyle/>
            <a:p>
              <a:pPr algn="ctr" defTabSz="1600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600"/>
            </a:p>
          </p:txBody>
        </p:sp>
        <p:sp>
          <p:nvSpPr>
            <p:cNvPr id="26649" name="矩形 28"/>
            <p:cNvSpPr>
              <a:spLocks noChangeArrowheads="1"/>
            </p:cNvSpPr>
            <p:nvPr/>
          </p:nvSpPr>
          <p:spPr bwMode="auto">
            <a:xfrm>
              <a:off x="6908052" y="4429905"/>
              <a:ext cx="66556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chemeClr val="bg1"/>
                  </a:solidFill>
                </a:rPr>
                <a:t>&gt;=</a:t>
              </a:r>
              <a:endParaRPr lang="zh-CN" altLang="en-US" sz="320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5672138" y="4151313"/>
            <a:ext cx="992187" cy="1141412"/>
            <a:chOff x="5672370" y="4151777"/>
            <a:chExt cx="992700" cy="1141035"/>
          </a:xfrm>
        </p:grpSpPr>
        <p:sp>
          <p:nvSpPr>
            <p:cNvPr id="10" name="任意多边形 9"/>
            <p:cNvSpPr/>
            <p:nvPr/>
          </p:nvSpPr>
          <p:spPr>
            <a:xfrm>
              <a:off x="5672370" y="4151777"/>
              <a:ext cx="992700" cy="1141035"/>
            </a:xfrm>
            <a:custGeom>
              <a:avLst/>
              <a:gdLst>
                <a:gd name="connsiteX0" fmla="*/ 0 w 1141034"/>
                <a:gd name="connsiteY0" fmla="*/ 496350 h 992699"/>
                <a:gd name="connsiteX1" fmla="*/ 248175 w 1141034"/>
                <a:gd name="connsiteY1" fmla="*/ 0 h 992699"/>
                <a:gd name="connsiteX2" fmla="*/ 892859 w 1141034"/>
                <a:gd name="connsiteY2" fmla="*/ 0 h 992699"/>
                <a:gd name="connsiteX3" fmla="*/ 1141034 w 1141034"/>
                <a:gd name="connsiteY3" fmla="*/ 496350 h 992699"/>
                <a:gd name="connsiteX4" fmla="*/ 892859 w 1141034"/>
                <a:gd name="connsiteY4" fmla="*/ 992699 h 992699"/>
                <a:gd name="connsiteX5" fmla="*/ 248175 w 1141034"/>
                <a:gd name="connsiteY5" fmla="*/ 992699 h 992699"/>
                <a:gd name="connsiteX6" fmla="*/ 0 w 1141034"/>
                <a:gd name="connsiteY6" fmla="*/ 496350 h 99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1034" h="992699">
                  <a:moveTo>
                    <a:pt x="570516" y="0"/>
                  </a:moveTo>
                  <a:lnTo>
                    <a:pt x="1141033" y="215912"/>
                  </a:lnTo>
                  <a:lnTo>
                    <a:pt x="1141033" y="776787"/>
                  </a:lnTo>
                  <a:lnTo>
                    <a:pt x="570516" y="992699"/>
                  </a:lnTo>
                  <a:lnTo>
                    <a:pt x="1" y="776787"/>
                  </a:lnTo>
                  <a:lnTo>
                    <a:pt x="1" y="215912"/>
                  </a:lnTo>
                  <a:lnTo>
                    <a:pt x="57051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742729"/>
                <a:satOff val="-22564"/>
                <a:lumOff val="7451"/>
                <a:alphaOff val="0"/>
              </a:schemeClr>
            </a:fillRef>
            <a:effectRef idx="0">
              <a:schemeClr val="accent4">
                <a:hueOff val="742729"/>
                <a:satOff val="-22564"/>
                <a:lumOff val="7451"/>
                <a:alphaOff val="0"/>
              </a:schemeClr>
            </a:effectRef>
            <a:fontRef idx="minor">
              <a:schemeClr val="lt1"/>
            </a:fontRef>
          </p:style>
          <p:txBody>
            <a:bodyPr lIns="223276" tIns="246392" rIns="223277" bIns="246391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/>
            </a:p>
          </p:txBody>
        </p:sp>
        <p:sp>
          <p:nvSpPr>
            <p:cNvPr id="26647" name="矩形 46"/>
            <p:cNvSpPr>
              <a:spLocks noChangeArrowheads="1"/>
            </p:cNvSpPr>
            <p:nvPr/>
          </p:nvSpPr>
          <p:spPr bwMode="auto">
            <a:xfrm>
              <a:off x="5967499" y="4429904"/>
              <a:ext cx="42511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chemeClr val="bg1"/>
                  </a:solidFill>
                </a:rPr>
                <a:t>&gt;</a:t>
              </a:r>
              <a:endParaRPr lang="zh-CN" altLang="en-US" sz="320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6210300" y="5119688"/>
            <a:ext cx="992188" cy="1141412"/>
            <a:chOff x="6210482" y="5120286"/>
            <a:chExt cx="992700" cy="1141035"/>
          </a:xfrm>
        </p:grpSpPr>
        <p:sp>
          <p:nvSpPr>
            <p:cNvPr id="13" name="任意多边形 12"/>
            <p:cNvSpPr/>
            <p:nvPr/>
          </p:nvSpPr>
          <p:spPr>
            <a:xfrm>
              <a:off x="6210482" y="5120286"/>
              <a:ext cx="992700" cy="1141035"/>
            </a:xfrm>
            <a:custGeom>
              <a:avLst/>
              <a:gdLst>
                <a:gd name="connsiteX0" fmla="*/ 0 w 1141034"/>
                <a:gd name="connsiteY0" fmla="*/ 496350 h 992699"/>
                <a:gd name="connsiteX1" fmla="*/ 248175 w 1141034"/>
                <a:gd name="connsiteY1" fmla="*/ 0 h 992699"/>
                <a:gd name="connsiteX2" fmla="*/ 892859 w 1141034"/>
                <a:gd name="connsiteY2" fmla="*/ 0 h 992699"/>
                <a:gd name="connsiteX3" fmla="*/ 1141034 w 1141034"/>
                <a:gd name="connsiteY3" fmla="*/ 496350 h 992699"/>
                <a:gd name="connsiteX4" fmla="*/ 892859 w 1141034"/>
                <a:gd name="connsiteY4" fmla="*/ 992699 h 992699"/>
                <a:gd name="connsiteX5" fmla="*/ 248175 w 1141034"/>
                <a:gd name="connsiteY5" fmla="*/ 992699 h 992699"/>
                <a:gd name="connsiteX6" fmla="*/ 0 w 1141034"/>
                <a:gd name="connsiteY6" fmla="*/ 496350 h 99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1034" h="992699">
                  <a:moveTo>
                    <a:pt x="570516" y="0"/>
                  </a:moveTo>
                  <a:lnTo>
                    <a:pt x="1141033" y="215912"/>
                  </a:lnTo>
                  <a:lnTo>
                    <a:pt x="1141033" y="776787"/>
                  </a:lnTo>
                  <a:lnTo>
                    <a:pt x="570516" y="992699"/>
                  </a:lnTo>
                  <a:lnTo>
                    <a:pt x="1" y="776787"/>
                  </a:lnTo>
                  <a:lnTo>
                    <a:pt x="1" y="215912"/>
                  </a:lnTo>
                  <a:lnTo>
                    <a:pt x="57051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485459"/>
                <a:satOff val="-45128"/>
                <a:lumOff val="14902"/>
                <a:alphaOff val="0"/>
              </a:schemeClr>
            </a:fillRef>
            <a:effectRef idx="0">
              <a:schemeClr val="accent4">
                <a:hueOff val="1485459"/>
                <a:satOff val="-45128"/>
                <a:lumOff val="14902"/>
                <a:alphaOff val="0"/>
              </a:schemeClr>
            </a:effectRef>
            <a:fontRef idx="minor">
              <a:schemeClr val="lt1"/>
            </a:fontRef>
          </p:style>
          <p:txBody>
            <a:bodyPr lIns="223276" tIns="246392" rIns="223277" bIns="246391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/>
            </a:p>
          </p:txBody>
        </p:sp>
        <p:sp>
          <p:nvSpPr>
            <p:cNvPr id="26645" name="矩形 29"/>
            <p:cNvSpPr>
              <a:spLocks noChangeArrowheads="1"/>
            </p:cNvSpPr>
            <p:nvPr/>
          </p:nvSpPr>
          <p:spPr bwMode="auto">
            <a:xfrm>
              <a:off x="6368158" y="5399127"/>
              <a:ext cx="66556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chemeClr val="bg1"/>
                  </a:solidFill>
                </a:rPr>
                <a:t>&lt;=</a:t>
              </a:r>
              <a:endParaRPr lang="zh-CN" altLang="en-US" sz="32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903663"/>
            <a:ext cx="4816475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1" name="组合 6"/>
          <p:cNvGrpSpPr>
            <a:grpSpLocks/>
          </p:cNvGrpSpPr>
          <p:nvPr/>
        </p:nvGrpSpPr>
        <p:grpSpPr bwMode="auto">
          <a:xfrm>
            <a:off x="501650" y="1585913"/>
            <a:ext cx="8137525" cy="1577975"/>
            <a:chOff x="524554" y="1630627"/>
            <a:chExt cx="8137525" cy="1577029"/>
          </a:xfrm>
        </p:grpSpPr>
        <p:grpSp>
          <p:nvGrpSpPr>
            <p:cNvPr id="27658" name="组合 17"/>
            <p:cNvGrpSpPr>
              <a:grpSpLocks/>
            </p:cNvGrpSpPr>
            <p:nvPr/>
          </p:nvGrpSpPr>
          <p:grpSpPr bwMode="auto">
            <a:xfrm>
              <a:off x="524554" y="1630627"/>
              <a:ext cx="8137525" cy="1577029"/>
              <a:chOff x="669018" y="1674132"/>
              <a:chExt cx="8137525" cy="1577029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669018" y="1674132"/>
                <a:ext cx="8137525" cy="1577029"/>
              </a:xfrm>
              <a:prstGeom prst="rect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剪去对角的矩形 3"/>
              <p:cNvSpPr>
                <a:spLocks/>
              </p:cNvSpPr>
              <p:nvPr/>
            </p:nvSpPr>
            <p:spPr bwMode="auto">
              <a:xfrm>
                <a:off x="1188131" y="1878796"/>
                <a:ext cx="4130675" cy="469618"/>
              </a:xfrm>
              <a:custGeom>
                <a:avLst/>
                <a:gdLst>
                  <a:gd name="T0" fmla="*/ 0 w 1606550"/>
                  <a:gd name="T1" fmla="*/ 0 h 585787"/>
                  <a:gd name="T2" fmla="*/ 1508917 w 1606550"/>
                  <a:gd name="T3" fmla="*/ 0 h 585787"/>
                  <a:gd name="T4" fmla="*/ 1606550 w 1606550"/>
                  <a:gd name="T5" fmla="*/ 97633 h 585787"/>
                  <a:gd name="T6" fmla="*/ 1606550 w 1606550"/>
                  <a:gd name="T7" fmla="*/ 585787 h 585787"/>
                  <a:gd name="T8" fmla="*/ 1606550 w 1606550"/>
                  <a:gd name="T9" fmla="*/ 585787 h 585787"/>
                  <a:gd name="T10" fmla="*/ 97633 w 1606550"/>
                  <a:gd name="T11" fmla="*/ 585787 h 585787"/>
                  <a:gd name="T12" fmla="*/ 0 w 1606550"/>
                  <a:gd name="T13" fmla="*/ 488154 h 585787"/>
                  <a:gd name="T14" fmla="*/ 0 w 1606550"/>
                  <a:gd name="T15" fmla="*/ 0 h 5857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06550"/>
                  <a:gd name="T25" fmla="*/ 0 h 585787"/>
                  <a:gd name="T26" fmla="*/ 1606550 w 1606550"/>
                  <a:gd name="T27" fmla="*/ 585787 h 58578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06550" h="585787">
                    <a:moveTo>
                      <a:pt x="0" y="0"/>
                    </a:moveTo>
                    <a:lnTo>
                      <a:pt x="1508917" y="0"/>
                    </a:lnTo>
                    <a:lnTo>
                      <a:pt x="1606550" y="97633"/>
                    </a:lnTo>
                    <a:lnTo>
                      <a:pt x="1606550" y="585787"/>
                    </a:lnTo>
                    <a:lnTo>
                      <a:pt x="97633" y="585787"/>
                    </a:lnTo>
                    <a:lnTo>
                      <a:pt x="0" y="4881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2700000" algn="tl" rotWithShape="0">
                  <a:srgbClr val="808080">
                    <a:alpha val="42999"/>
                  </a:srgbClr>
                </a:outerShdw>
              </a:effectLst>
              <a:extLst/>
            </p:spPr>
            <p:txBody>
              <a:bodyPr/>
              <a:lstStyle/>
              <a:p>
                <a:pPr algn="ctr">
                  <a:buFont typeface="Arial" pitchFamily="34" charset="0"/>
                  <a:buNone/>
                  <a:defRPr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关系运算符的重载</a:t>
                </a:r>
                <a:r>
                  <a:rPr lang="zh-CN" altLang="en-US" sz="2000" dirty="0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rPr>
                  <a:t>案例代码</a:t>
                </a:r>
              </a:p>
            </p:txBody>
          </p:sp>
          <p:sp>
            <p:nvSpPr>
              <p:cNvPr id="27662" name="矩形 1"/>
              <p:cNvSpPr>
                <a:spLocks noChangeArrowheads="1"/>
              </p:cNvSpPr>
              <p:nvPr/>
            </p:nvSpPr>
            <p:spPr bwMode="auto">
              <a:xfrm>
                <a:off x="1076368" y="2516435"/>
                <a:ext cx="4081236" cy="554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000" b="1">
                    <a:solidFill>
                      <a:srgbClr val="009ED6"/>
                    </a:solidFill>
                    <a:latin typeface="微软雅黑" pitchFamily="34" charset="-122"/>
                    <a:ea typeface="微软雅黑" pitchFamily="34" charset="-122"/>
                  </a:rPr>
                  <a:t>接下来，通过一个案例来演示</a:t>
                </a:r>
              </a:p>
            </p:txBody>
          </p:sp>
          <p:cxnSp>
            <p:nvCxnSpPr>
              <p:cNvPr id="27663" name="直线连接符 9"/>
              <p:cNvCxnSpPr>
                <a:cxnSpLocks noChangeShapeType="1"/>
              </p:cNvCxnSpPr>
              <p:nvPr/>
            </p:nvCxnSpPr>
            <p:spPr bwMode="auto">
              <a:xfrm>
                <a:off x="1188131" y="2483301"/>
                <a:ext cx="7226401" cy="0"/>
              </a:xfrm>
              <a:prstGeom prst="line">
                <a:avLst/>
              </a:prstGeom>
              <a:noFill/>
              <a:ln w="28575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27659" name="图片 24">
              <a:hlinkClick r:id="rId3" action="ppaction://hlinkfile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8835" y="2571032"/>
              <a:ext cx="2121233" cy="390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652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3335338"/>
            <a:ext cx="5357812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3027363"/>
            <a:ext cx="2830512" cy="32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4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27656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7657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27655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4.4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常用运算符重载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28685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8686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28675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4.4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常用运算符重载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332853" y="2316975"/>
            <a:ext cx="5597157" cy="830561"/>
            <a:chOff x="785733" y="2510671"/>
            <a:chExt cx="5597575" cy="830624"/>
          </a:xfrm>
          <a:solidFill>
            <a:srgbClr val="70D7FC"/>
          </a:solidFill>
        </p:grpSpPr>
        <p:grpSp>
          <p:nvGrpSpPr>
            <p:cNvPr id="11" name="组合 38"/>
            <p:cNvGrpSpPr>
              <a:grpSpLocks/>
            </p:cNvGrpSpPr>
            <p:nvPr/>
          </p:nvGrpSpPr>
          <p:grpSpPr bwMode="auto">
            <a:xfrm>
              <a:off x="785733" y="2567825"/>
              <a:ext cx="5597575" cy="773470"/>
              <a:chOff x="887334" y="2567825"/>
              <a:chExt cx="5597575" cy="773470"/>
            </a:xfrm>
            <a:grpFill/>
          </p:grpSpPr>
          <p:sp>
            <p:nvSpPr>
              <p:cNvPr id="13" name="矩形 1"/>
              <p:cNvSpPr/>
              <p:nvPr/>
            </p:nvSpPr>
            <p:spPr>
              <a:xfrm>
                <a:off x="887334" y="2740875"/>
                <a:ext cx="5597575" cy="600420"/>
              </a:xfrm>
              <a:custGeom>
                <a:avLst/>
                <a:gdLst>
                  <a:gd name="connsiteX0" fmla="*/ 0 w 6840760"/>
                  <a:gd name="connsiteY0" fmla="*/ 0 h 888468"/>
                  <a:gd name="connsiteX1" fmla="*/ 6840760 w 6840760"/>
                  <a:gd name="connsiteY1" fmla="*/ 0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0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351693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351693 w 6840760"/>
                  <a:gd name="connsiteY4" fmla="*/ 0 h 88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0760" h="888468">
                    <a:moveTo>
                      <a:pt x="351693" y="0"/>
                    </a:moveTo>
                    <a:lnTo>
                      <a:pt x="6465622" y="35169"/>
                    </a:lnTo>
                    <a:lnTo>
                      <a:pt x="6840760" y="888468"/>
                    </a:lnTo>
                    <a:lnTo>
                      <a:pt x="0" y="888468"/>
                    </a:lnTo>
                    <a:lnTo>
                      <a:pt x="3516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flipV="1">
                <a:off x="1141354" y="2567825"/>
                <a:ext cx="603295" cy="58106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dirty="0"/>
              </a:p>
            </p:txBody>
          </p:sp>
          <p:sp>
            <p:nvSpPr>
              <p:cNvPr id="15" name="TextBox 27"/>
              <p:cNvSpPr txBox="1">
                <a:spLocks noChangeArrowheads="1"/>
              </p:cNvSpPr>
              <p:nvPr/>
            </p:nvSpPr>
            <p:spPr bwMode="auto">
              <a:xfrm>
                <a:off x="1700783" y="2846110"/>
                <a:ext cx="2852276" cy="33858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关系运算符都要成对的</a:t>
                </a:r>
                <a:r>
                  <a:rPr lang="zh-CN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重载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TextBox 28"/>
            <p:cNvSpPr txBox="1">
              <a:spLocks noChangeArrowheads="1"/>
            </p:cNvSpPr>
            <p:nvPr/>
          </p:nvSpPr>
          <p:spPr bwMode="auto">
            <a:xfrm>
              <a:off x="1152147" y="2510671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800" b="1" dirty="0" smtClean="0">
                  <a:ea typeface="微软雅黑" pitchFamily="34" charset="-122"/>
                  <a:cs typeface="Arial" pitchFamily="34" charset="0"/>
                </a:rPr>
                <a:t>1</a:t>
              </a:r>
              <a:endParaRPr lang="zh-CN" altLang="en-US" sz="2800" b="1" dirty="0" smtClean="0"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3332854" y="3245510"/>
            <a:ext cx="5597156" cy="830561"/>
            <a:chOff x="887335" y="3521981"/>
            <a:chExt cx="5597574" cy="830624"/>
          </a:xfrm>
          <a:solidFill>
            <a:srgbClr val="70D7FC"/>
          </a:solidFill>
        </p:grpSpPr>
        <p:sp>
          <p:nvSpPr>
            <p:cNvPr id="17" name="矩形 1"/>
            <p:cNvSpPr/>
            <p:nvPr/>
          </p:nvSpPr>
          <p:spPr>
            <a:xfrm>
              <a:off x="887335" y="3752186"/>
              <a:ext cx="5597574" cy="600419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0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351693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351693 w 6840760"/>
                <a:gd name="connsiteY4" fmla="*/ 0 h 88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flipV="1">
              <a:off x="1141354" y="3579135"/>
              <a:ext cx="603295" cy="581069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 dirty="0"/>
            </a:p>
          </p:txBody>
        </p:sp>
        <p:sp>
          <p:nvSpPr>
            <p:cNvPr id="19" name="TextBox 24"/>
            <p:cNvSpPr txBox="1">
              <a:spLocks noChangeArrowheads="1"/>
            </p:cNvSpPr>
            <p:nvPr/>
          </p:nvSpPr>
          <p:spPr bwMode="auto">
            <a:xfrm>
              <a:off x="1700783" y="3876597"/>
              <a:ext cx="3156869" cy="3385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==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”运算符应该具有</a:t>
              </a:r>
              <a:r>
                <a:rPr lang="zh-CN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传递性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25"/>
            <p:cNvSpPr txBox="1">
              <a:spLocks noChangeArrowheads="1"/>
            </p:cNvSpPr>
            <p:nvPr/>
          </p:nvSpPr>
          <p:spPr bwMode="auto">
            <a:xfrm>
              <a:off x="1265037" y="3521981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800" b="1" dirty="0" smtClean="0">
                  <a:ea typeface="微软雅黑" pitchFamily="34" charset="-122"/>
                  <a:cs typeface="Arial" pitchFamily="34" charset="0"/>
                </a:rPr>
                <a:t>2</a:t>
              </a:r>
              <a:endParaRPr lang="zh-CN" altLang="en-US" sz="2800" b="1" dirty="0" smtClean="0"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206375" y="2293938"/>
            <a:ext cx="2992438" cy="2992437"/>
            <a:chOff x="482607" y="2373313"/>
            <a:chExt cx="2502120" cy="2501900"/>
          </a:xfrm>
        </p:grpSpPr>
        <p:sp>
          <p:nvSpPr>
            <p:cNvPr id="22" name="椭圆 21"/>
            <p:cNvSpPr/>
            <p:nvPr/>
          </p:nvSpPr>
          <p:spPr>
            <a:xfrm>
              <a:off x="482607" y="2373313"/>
              <a:ext cx="2502120" cy="2501900"/>
            </a:xfrm>
            <a:prstGeom prst="ellipse">
              <a:avLst/>
            </a:prstGeom>
            <a:solidFill>
              <a:srgbClr val="70D7F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椭圆 22"/>
            <p:cNvSpPr/>
            <p:nvPr/>
          </p:nvSpPr>
          <p:spPr bwMode="auto">
            <a:xfrm>
              <a:off x="684269" y="2570359"/>
              <a:ext cx="2101549" cy="2101549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76200" dist="50800" dir="16200000">
                <a:prstClr val="black">
                  <a:alpha val="34000"/>
                </a:prstClr>
              </a:innerShdw>
            </a:effectLst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8684" name="矩形 1"/>
            <p:cNvSpPr>
              <a:spLocks noChangeArrowheads="1"/>
            </p:cNvSpPr>
            <p:nvPr/>
          </p:nvSpPr>
          <p:spPr bwMode="auto">
            <a:xfrm>
              <a:off x="803033" y="3009454"/>
              <a:ext cx="1861267" cy="1312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关系运算符的设计准则</a:t>
              </a:r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3332854" y="4195817"/>
            <a:ext cx="5597156" cy="841390"/>
            <a:chOff x="887335" y="3521981"/>
            <a:chExt cx="5597574" cy="841454"/>
          </a:xfrm>
          <a:solidFill>
            <a:srgbClr val="70D7FC"/>
          </a:solidFill>
        </p:grpSpPr>
        <p:sp>
          <p:nvSpPr>
            <p:cNvPr id="26" name="矩形 1"/>
            <p:cNvSpPr/>
            <p:nvPr/>
          </p:nvSpPr>
          <p:spPr>
            <a:xfrm>
              <a:off x="887335" y="3752184"/>
              <a:ext cx="5597574" cy="611250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0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351693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351693 w 6840760"/>
                <a:gd name="connsiteY4" fmla="*/ 0 h 88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1141354" y="3579135"/>
              <a:ext cx="603295" cy="581069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 dirty="0"/>
            </a:p>
          </p:txBody>
        </p:sp>
        <p:sp>
          <p:nvSpPr>
            <p:cNvPr id="28" name="TextBox 24"/>
            <p:cNvSpPr txBox="1">
              <a:spLocks noChangeArrowheads="1"/>
            </p:cNvSpPr>
            <p:nvPr/>
          </p:nvSpPr>
          <p:spPr bwMode="auto">
            <a:xfrm>
              <a:off x="1700783" y="3778615"/>
              <a:ext cx="4478577" cy="58482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当成对出现运算符重载时，可以把一个运算符</a:t>
              </a:r>
              <a:r>
                <a:rPr lang="zh-CN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委托给另一个</a:t>
              </a:r>
              <a:r>
                <a:rPr lang="zh-CN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运算符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25"/>
            <p:cNvSpPr txBox="1">
              <a:spLocks noChangeArrowheads="1"/>
            </p:cNvSpPr>
            <p:nvPr/>
          </p:nvSpPr>
          <p:spPr bwMode="auto">
            <a:xfrm>
              <a:off x="1265037" y="3521981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800" b="1" dirty="0" smtClean="0">
                  <a:ea typeface="微软雅黑" pitchFamily="34" charset="-122"/>
                  <a:cs typeface="Arial" pitchFamily="34" charset="0"/>
                </a:rPr>
                <a:t>3</a:t>
              </a:r>
              <a:endParaRPr lang="zh-CN" altLang="en-US" sz="2800" b="1" dirty="0" smtClean="0">
                <a:ea typeface="微软雅黑" pitchFamily="34" charset="-122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969484"/>
            <a:ext cx="9144000" cy="723849"/>
          </a:xfrm>
          <a:prstGeom prst="rect">
            <a:avLst/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D1ECFF">
                  <a:alpha val="0"/>
                </a:srgbClr>
              </a:gs>
              <a:gs pos="49000">
                <a:srgbClr val="D1ECFF"/>
              </a:gs>
            </a:gsLst>
            <a:lin ang="0" scaled="0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781175" y="1106488"/>
            <a:ext cx="305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赋值运算符的重载</a:t>
            </a:r>
            <a:endParaRPr lang="en-US" altLang="zh-CN" sz="2800" b="1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3613"/>
            <a:ext cx="1827213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604838" y="2370138"/>
            <a:ext cx="820261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赋值运算符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来说，如果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不重载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，那么类会自动为我们提供一个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赋值运算符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。这个默认的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赋值运算符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跟默认拷贝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构造函数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一样，就是把一个对象的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数据成员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的值复制给另一个对象对应的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数据成员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704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29714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9715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29705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4.4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常用运算符重载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4398963" y="4379913"/>
            <a:ext cx="1231900" cy="684212"/>
          </a:xfrm>
          <a:custGeom>
            <a:avLst/>
            <a:gdLst>
              <a:gd name="connsiteX0" fmla="*/ 0 w 1232316"/>
              <a:gd name="connsiteY0" fmla="*/ 0 h 684620"/>
              <a:gd name="connsiteX1" fmla="*/ 1232316 w 1232316"/>
              <a:gd name="connsiteY1" fmla="*/ 0 h 684620"/>
              <a:gd name="connsiteX2" fmla="*/ 1232316 w 1232316"/>
              <a:gd name="connsiteY2" fmla="*/ 684620 h 684620"/>
              <a:gd name="connsiteX3" fmla="*/ 0 w 1232316"/>
              <a:gd name="connsiteY3" fmla="*/ 684620 h 684620"/>
              <a:gd name="connsiteX4" fmla="*/ 0 w 1232316"/>
              <a:gd name="connsiteY4" fmla="*/ 0 h 684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2316" h="684620">
                <a:moveTo>
                  <a:pt x="0" y="0"/>
                </a:moveTo>
                <a:lnTo>
                  <a:pt x="1232316" y="0"/>
                </a:lnTo>
                <a:lnTo>
                  <a:pt x="1232316" y="684620"/>
                </a:lnTo>
                <a:lnTo>
                  <a:pt x="0" y="6846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14300" tIns="114300" rIns="114300" bIns="114300" spcCol="1270" anchor="ctr"/>
          <a:lstStyle/>
          <a:p>
            <a:pPr algn="r" defTabSz="133350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3000"/>
          </a:p>
        </p:txBody>
      </p:sp>
      <p:grpSp>
        <p:nvGrpSpPr>
          <p:cNvPr id="44" name="组合 6"/>
          <p:cNvGrpSpPr>
            <a:grpSpLocks/>
          </p:cNvGrpSpPr>
          <p:nvPr/>
        </p:nvGrpSpPr>
        <p:grpSpPr bwMode="auto">
          <a:xfrm>
            <a:off x="501650" y="4013200"/>
            <a:ext cx="8137525" cy="1577975"/>
            <a:chOff x="524554" y="1630627"/>
            <a:chExt cx="8137525" cy="1577029"/>
          </a:xfrm>
        </p:grpSpPr>
        <p:grpSp>
          <p:nvGrpSpPr>
            <p:cNvPr id="29708" name="组合 17"/>
            <p:cNvGrpSpPr>
              <a:grpSpLocks/>
            </p:cNvGrpSpPr>
            <p:nvPr/>
          </p:nvGrpSpPr>
          <p:grpSpPr bwMode="auto">
            <a:xfrm>
              <a:off x="524554" y="1630627"/>
              <a:ext cx="8137525" cy="1577029"/>
              <a:chOff x="669018" y="1674132"/>
              <a:chExt cx="8137525" cy="1577029"/>
            </a:xfrm>
          </p:grpSpPr>
          <p:sp>
            <p:nvSpPr>
              <p:cNvPr id="50" name="矩形 49"/>
              <p:cNvSpPr/>
              <p:nvPr/>
            </p:nvSpPr>
            <p:spPr bwMode="auto">
              <a:xfrm>
                <a:off x="669018" y="1674132"/>
                <a:ext cx="8137525" cy="1577029"/>
              </a:xfrm>
              <a:prstGeom prst="rect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1" name="剪去对角的矩形 3"/>
              <p:cNvSpPr>
                <a:spLocks/>
              </p:cNvSpPr>
              <p:nvPr/>
            </p:nvSpPr>
            <p:spPr bwMode="auto">
              <a:xfrm>
                <a:off x="1188131" y="1878797"/>
                <a:ext cx="4130675" cy="469618"/>
              </a:xfrm>
              <a:custGeom>
                <a:avLst/>
                <a:gdLst>
                  <a:gd name="T0" fmla="*/ 0 w 1606550"/>
                  <a:gd name="T1" fmla="*/ 0 h 585787"/>
                  <a:gd name="T2" fmla="*/ 1508917 w 1606550"/>
                  <a:gd name="T3" fmla="*/ 0 h 585787"/>
                  <a:gd name="T4" fmla="*/ 1606550 w 1606550"/>
                  <a:gd name="T5" fmla="*/ 97633 h 585787"/>
                  <a:gd name="T6" fmla="*/ 1606550 w 1606550"/>
                  <a:gd name="T7" fmla="*/ 585787 h 585787"/>
                  <a:gd name="T8" fmla="*/ 1606550 w 1606550"/>
                  <a:gd name="T9" fmla="*/ 585787 h 585787"/>
                  <a:gd name="T10" fmla="*/ 97633 w 1606550"/>
                  <a:gd name="T11" fmla="*/ 585787 h 585787"/>
                  <a:gd name="T12" fmla="*/ 0 w 1606550"/>
                  <a:gd name="T13" fmla="*/ 488154 h 585787"/>
                  <a:gd name="T14" fmla="*/ 0 w 1606550"/>
                  <a:gd name="T15" fmla="*/ 0 h 5857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06550"/>
                  <a:gd name="T25" fmla="*/ 0 h 585787"/>
                  <a:gd name="T26" fmla="*/ 1606550 w 1606550"/>
                  <a:gd name="T27" fmla="*/ 585787 h 58578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06550" h="585787">
                    <a:moveTo>
                      <a:pt x="0" y="0"/>
                    </a:moveTo>
                    <a:lnTo>
                      <a:pt x="1508917" y="0"/>
                    </a:lnTo>
                    <a:lnTo>
                      <a:pt x="1606550" y="97633"/>
                    </a:lnTo>
                    <a:lnTo>
                      <a:pt x="1606550" y="585787"/>
                    </a:lnTo>
                    <a:lnTo>
                      <a:pt x="97633" y="585787"/>
                    </a:lnTo>
                    <a:lnTo>
                      <a:pt x="0" y="4881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2700000" algn="tl" rotWithShape="0">
                  <a:srgbClr val="808080">
                    <a:alpha val="42999"/>
                  </a:srgbClr>
                </a:outerShdw>
              </a:effectLst>
              <a:extLst/>
            </p:spPr>
            <p:txBody>
              <a:bodyPr/>
              <a:lstStyle/>
              <a:p>
                <a:pPr algn="ctr">
                  <a:buFont typeface="Arial" pitchFamily="34" charset="0"/>
                  <a:buNone/>
                  <a:defRPr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赋值运算符的重载</a:t>
                </a:r>
                <a:r>
                  <a:rPr lang="zh-CN" altLang="en-US" sz="2000" dirty="0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rPr>
                  <a:t>案例代码</a:t>
                </a:r>
              </a:p>
            </p:txBody>
          </p:sp>
          <p:sp>
            <p:nvSpPr>
              <p:cNvPr id="29712" name="矩形 1"/>
              <p:cNvSpPr>
                <a:spLocks noChangeArrowheads="1"/>
              </p:cNvSpPr>
              <p:nvPr/>
            </p:nvSpPr>
            <p:spPr bwMode="auto">
              <a:xfrm>
                <a:off x="1076368" y="2516435"/>
                <a:ext cx="4081236" cy="554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000" b="1">
                    <a:solidFill>
                      <a:srgbClr val="009ED6"/>
                    </a:solidFill>
                    <a:latin typeface="微软雅黑" pitchFamily="34" charset="-122"/>
                    <a:ea typeface="微软雅黑" pitchFamily="34" charset="-122"/>
                  </a:rPr>
                  <a:t>接下来，通过一个案例来演示</a:t>
                </a:r>
              </a:p>
            </p:txBody>
          </p:sp>
          <p:cxnSp>
            <p:nvCxnSpPr>
              <p:cNvPr id="29713" name="直线连接符 9"/>
              <p:cNvCxnSpPr>
                <a:cxnSpLocks noChangeShapeType="1"/>
              </p:cNvCxnSpPr>
              <p:nvPr/>
            </p:nvCxnSpPr>
            <p:spPr bwMode="auto">
              <a:xfrm>
                <a:off x="1188131" y="2483301"/>
                <a:ext cx="7226401" cy="0"/>
              </a:xfrm>
              <a:prstGeom prst="line">
                <a:avLst/>
              </a:prstGeom>
              <a:noFill/>
              <a:ln w="28575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29709" name="图片 24">
              <a:hlinkClick r:id="rId4" action="ppaction://hlinkfile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8835" y="2571032"/>
              <a:ext cx="2121233" cy="390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969484"/>
            <a:ext cx="9144000" cy="723849"/>
          </a:xfrm>
          <a:prstGeom prst="rect">
            <a:avLst/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D1ECFF">
                  <a:alpha val="0"/>
                </a:srgbClr>
              </a:gs>
              <a:gs pos="49000">
                <a:srgbClr val="D1ECFF"/>
              </a:gs>
            </a:gsLst>
            <a:lin ang="0" scaled="0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781175" y="1106488"/>
            <a:ext cx="305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下标运算符的重载</a:t>
            </a:r>
            <a:endParaRPr lang="en-US" altLang="zh-CN" sz="2800" b="1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3613"/>
            <a:ext cx="1827213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7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30737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0738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30728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4.4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常用运算符重载</a:t>
            </a:r>
          </a:p>
        </p:txBody>
      </p: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587375" y="3921125"/>
            <a:ext cx="8137525" cy="1239838"/>
            <a:chOff x="673634" y="4062242"/>
            <a:chExt cx="8137525" cy="1239155"/>
          </a:xfrm>
        </p:grpSpPr>
        <p:grpSp>
          <p:nvGrpSpPr>
            <p:cNvPr id="30731" name="组合 8"/>
            <p:cNvGrpSpPr>
              <a:grpSpLocks/>
            </p:cNvGrpSpPr>
            <p:nvPr/>
          </p:nvGrpSpPr>
          <p:grpSpPr bwMode="auto">
            <a:xfrm>
              <a:off x="673634" y="4062242"/>
              <a:ext cx="8137525" cy="1239155"/>
              <a:chOff x="566056" y="2240645"/>
              <a:chExt cx="8137575" cy="1239784"/>
            </a:xfrm>
          </p:grpSpPr>
          <p:grpSp>
            <p:nvGrpSpPr>
              <p:cNvPr id="30733" name="组合 19"/>
              <p:cNvGrpSpPr>
                <a:grpSpLocks/>
              </p:cNvGrpSpPr>
              <p:nvPr/>
            </p:nvGrpSpPr>
            <p:grpSpPr bwMode="auto">
              <a:xfrm>
                <a:off x="566056" y="2240645"/>
                <a:ext cx="8137575" cy="1239784"/>
                <a:chOff x="566056" y="2240645"/>
                <a:chExt cx="8137575" cy="1239784"/>
              </a:xfrm>
            </p:grpSpPr>
            <p:sp>
              <p:nvSpPr>
                <p:cNvPr id="44" name="矩形 43"/>
                <p:cNvSpPr/>
                <p:nvPr/>
              </p:nvSpPr>
              <p:spPr bwMode="auto">
                <a:xfrm>
                  <a:off x="566056" y="2456536"/>
                  <a:ext cx="8137575" cy="1023893"/>
                </a:xfrm>
                <a:prstGeom prst="rect">
                  <a:avLst/>
                </a:prstGeom>
                <a:ln w="9525">
                  <a:solidFill>
                    <a:srgbClr val="00B0F0"/>
                  </a:solidFill>
                </a:ln>
              </p:spPr>
              <p:style>
                <a:lnRef idx="2">
                  <a:schemeClr val="accent4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5" name="任意多边形 44"/>
                <p:cNvSpPr/>
                <p:nvPr/>
              </p:nvSpPr>
              <p:spPr bwMode="auto">
                <a:xfrm>
                  <a:off x="1016909" y="2240645"/>
                  <a:ext cx="2544779" cy="469880"/>
                </a:xfrm>
                <a:custGeom>
                  <a:avLst/>
                  <a:gdLst>
                    <a:gd name="connsiteX0" fmla="*/ 0 w 4267200"/>
                    <a:gd name="connsiteY0" fmla="*/ 201820 h 1210897"/>
                    <a:gd name="connsiteX1" fmla="*/ 201820 w 4267200"/>
                    <a:gd name="connsiteY1" fmla="*/ 0 h 1210897"/>
                    <a:gd name="connsiteX2" fmla="*/ 4065380 w 4267200"/>
                    <a:gd name="connsiteY2" fmla="*/ 0 h 1210897"/>
                    <a:gd name="connsiteX3" fmla="*/ 4267200 w 4267200"/>
                    <a:gd name="connsiteY3" fmla="*/ 201820 h 1210897"/>
                    <a:gd name="connsiteX4" fmla="*/ 4267200 w 4267200"/>
                    <a:gd name="connsiteY4" fmla="*/ 1009077 h 1210897"/>
                    <a:gd name="connsiteX5" fmla="*/ 4065380 w 4267200"/>
                    <a:gd name="connsiteY5" fmla="*/ 1210897 h 1210897"/>
                    <a:gd name="connsiteX6" fmla="*/ 201820 w 4267200"/>
                    <a:gd name="connsiteY6" fmla="*/ 1210897 h 1210897"/>
                    <a:gd name="connsiteX7" fmla="*/ 0 w 4267200"/>
                    <a:gd name="connsiteY7" fmla="*/ 1009077 h 1210897"/>
                    <a:gd name="connsiteX8" fmla="*/ 0 w 4267200"/>
                    <a:gd name="connsiteY8" fmla="*/ 201820 h 1210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67200" h="1210897">
                      <a:moveTo>
                        <a:pt x="0" y="201820"/>
                      </a:moveTo>
                      <a:cubicBezTo>
                        <a:pt x="0" y="90358"/>
                        <a:pt x="90358" y="0"/>
                        <a:pt x="201820" y="0"/>
                      </a:cubicBezTo>
                      <a:lnTo>
                        <a:pt x="4065380" y="0"/>
                      </a:lnTo>
                      <a:cubicBezTo>
                        <a:pt x="4176842" y="0"/>
                        <a:pt x="4267200" y="90358"/>
                        <a:pt x="4267200" y="201820"/>
                      </a:cubicBezTo>
                      <a:lnTo>
                        <a:pt x="4267200" y="1009077"/>
                      </a:lnTo>
                      <a:cubicBezTo>
                        <a:pt x="4267200" y="1120539"/>
                        <a:pt x="4176842" y="1210897"/>
                        <a:pt x="4065380" y="1210897"/>
                      </a:cubicBezTo>
                      <a:lnTo>
                        <a:pt x="201820" y="1210897"/>
                      </a:lnTo>
                      <a:cubicBezTo>
                        <a:pt x="90358" y="1210897"/>
                        <a:pt x="0" y="1120539"/>
                        <a:pt x="0" y="1009077"/>
                      </a:cubicBezTo>
                      <a:lnTo>
                        <a:pt x="0" y="20182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</p:spPr>
              <p:style>
                <a:lnRef idx="3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lIns="220401" tIns="59111" rIns="220401" bIns="59111" spcCol="1270" anchor="ctr"/>
                <a:lstStyle/>
                <a:p>
                  <a:pPr defTabSz="2889250" eaLnBrk="0" hangingPunct="0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endParaRPr lang="zh-CN" altLang="en-US" sz="6500" dirty="0"/>
                </a:p>
              </p:txBody>
            </p:sp>
          </p:grpSp>
          <p:sp>
            <p:nvSpPr>
              <p:cNvPr id="30734" name="矩形 10"/>
              <p:cNvSpPr>
                <a:spLocks noChangeArrowheads="1"/>
              </p:cNvSpPr>
              <p:nvPr/>
            </p:nvSpPr>
            <p:spPr bwMode="auto">
              <a:xfrm>
                <a:off x="1016909" y="2296204"/>
                <a:ext cx="2544936" cy="369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下标运算符语法格式</a:t>
                </a:r>
                <a:endParaRPr lang="zh-CN" altLang="zh-CN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732" name="矩形 20"/>
            <p:cNvSpPr>
              <a:spLocks noChangeArrowheads="1"/>
            </p:cNvSpPr>
            <p:nvPr/>
          </p:nvSpPr>
          <p:spPr bwMode="auto">
            <a:xfrm>
              <a:off x="775232" y="4747663"/>
              <a:ext cx="7950850" cy="369128"/>
            </a:xfrm>
            <a:prstGeom prst="rect">
              <a:avLst/>
            </a:prstGeom>
            <a:solidFill>
              <a:srgbClr val="E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返回类型 </a:t>
              </a: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operator[] (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参数列表</a:t>
              </a: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);</a:t>
              </a:r>
              <a:endParaRPr lang="zh-CN" altLang="zh-CN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17525" y="2238375"/>
            <a:ext cx="7700963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重载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[]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”运算符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可以实现两个目的：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“对象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下标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的形式类似于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“数组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下标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，更加符合习惯。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）可以对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下标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进行越界检查。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250825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>
                <a:solidFill>
                  <a:srgbClr val="FFFF00"/>
                </a:solidFill>
                <a:sym typeface="Wingdings" pitchFamily="2" charset="2"/>
              </a:rPr>
              <a:t></a:t>
            </a:r>
            <a:r>
              <a:rPr lang="zh-CN" altLang="en-US" sz="36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目录</a:t>
            </a:r>
          </a:p>
        </p:txBody>
      </p:sp>
      <p:grpSp>
        <p:nvGrpSpPr>
          <p:cNvPr id="4099" name="logo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4144" name="Picture 4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45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4100" name="组合 1"/>
          <p:cNvGrpSpPr>
            <a:grpSpLocks/>
          </p:cNvGrpSpPr>
          <p:nvPr/>
        </p:nvGrpSpPr>
        <p:grpSpPr bwMode="auto">
          <a:xfrm>
            <a:off x="2138363" y="1244600"/>
            <a:ext cx="3740150" cy="606425"/>
            <a:chOff x="1710657" y="1201519"/>
            <a:chExt cx="4042443" cy="654741"/>
          </a:xfrm>
        </p:grpSpPr>
        <p:grpSp>
          <p:nvGrpSpPr>
            <p:cNvPr id="4137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4140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7" name="圆角矩形 36"/>
                <p:cNvSpPr/>
                <p:nvPr/>
              </p:nvSpPr>
              <p:spPr>
                <a:xfrm>
                  <a:off x="1907705" y="1274349"/>
                  <a:ext cx="1295014" cy="172944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4.1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>
                  <a:off x="1960511" y="1349326"/>
                  <a:ext cx="1189403" cy="1579493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6" name="圆角矩形 5"/>
              <p:cNvSpPr/>
              <p:nvPr/>
            </p:nvSpPr>
            <p:spPr>
              <a:xfrm>
                <a:off x="1930859" y="2063861"/>
                <a:ext cx="1242209" cy="934702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 bwMode="auto">
            <a:xfrm>
              <a:off x="2808774" y="1602591"/>
              <a:ext cx="2944326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139" name="矩形 35"/>
            <p:cNvSpPr>
              <a:spLocks noChangeArrowheads="1"/>
            </p:cNvSpPr>
            <p:nvPr/>
          </p:nvSpPr>
          <p:spPr bwMode="auto">
            <a:xfrm>
              <a:off x="2689629" y="1201519"/>
              <a:ext cx="2195504" cy="398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运算符重载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的意义</a:t>
              </a:r>
              <a:endParaRPr lang="en-US" altLang="zh-CN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01" name="组合 1"/>
          <p:cNvGrpSpPr>
            <a:grpSpLocks/>
          </p:cNvGrpSpPr>
          <p:nvPr/>
        </p:nvGrpSpPr>
        <p:grpSpPr bwMode="auto">
          <a:xfrm>
            <a:off x="3606800" y="2208213"/>
            <a:ext cx="3740150" cy="611187"/>
            <a:chOff x="1710667" y="1201519"/>
            <a:chExt cx="4042433" cy="660731"/>
          </a:xfrm>
        </p:grpSpPr>
        <p:grpSp>
          <p:nvGrpSpPr>
            <p:cNvPr id="4130" name="组合 29"/>
            <p:cNvGrpSpPr>
              <a:grpSpLocks/>
            </p:cNvGrpSpPr>
            <p:nvPr/>
          </p:nvGrpSpPr>
          <p:grpSpPr bwMode="auto">
            <a:xfrm rot="-12767">
              <a:off x="1710667" y="1263652"/>
              <a:ext cx="884409" cy="598598"/>
              <a:chOff x="1936620" y="1275606"/>
              <a:chExt cx="1296142" cy="1745665"/>
            </a:xfrm>
          </p:grpSpPr>
          <p:grpSp>
            <p:nvGrpSpPr>
              <p:cNvPr id="4133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50" name="圆角矩形 49"/>
                <p:cNvSpPr/>
                <p:nvPr/>
              </p:nvSpPr>
              <p:spPr>
                <a:xfrm>
                  <a:off x="1864972" y="1274265"/>
                  <a:ext cx="1295013" cy="1731673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4.2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1" name="圆角矩形 50"/>
                <p:cNvSpPr/>
                <p:nvPr/>
              </p:nvSpPr>
              <p:spPr>
                <a:xfrm>
                  <a:off x="1917777" y="1349335"/>
                  <a:ext cx="1189401" cy="1581528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9" name="圆角矩形 5"/>
              <p:cNvSpPr/>
              <p:nvPr/>
            </p:nvSpPr>
            <p:spPr>
              <a:xfrm>
                <a:off x="1938427" y="2085185"/>
                <a:ext cx="1242207" cy="88585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 bwMode="auto">
            <a:xfrm>
              <a:off x="2808781" y="1603106"/>
              <a:ext cx="294431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132" name="矩形 35"/>
            <p:cNvSpPr>
              <a:spLocks noChangeArrowheads="1"/>
            </p:cNvSpPr>
            <p:nvPr/>
          </p:nvSpPr>
          <p:spPr bwMode="auto">
            <a:xfrm>
              <a:off x="2689629" y="1201519"/>
              <a:ext cx="2195499" cy="398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类对象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的四则运算</a:t>
              </a:r>
              <a:endParaRPr lang="en-US" altLang="zh-CN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02" name="组合 11"/>
          <p:cNvGrpSpPr>
            <a:grpSpLocks/>
          </p:cNvGrpSpPr>
          <p:nvPr/>
        </p:nvGrpSpPr>
        <p:grpSpPr bwMode="auto">
          <a:xfrm>
            <a:off x="2138363" y="3322638"/>
            <a:ext cx="3740150" cy="688975"/>
            <a:chOff x="2293042" y="2897370"/>
            <a:chExt cx="3740150" cy="688749"/>
          </a:xfrm>
        </p:grpSpPr>
        <p:grpSp>
          <p:nvGrpSpPr>
            <p:cNvPr id="4121" name="组合 3"/>
            <p:cNvGrpSpPr>
              <a:grpSpLocks/>
            </p:cNvGrpSpPr>
            <p:nvPr/>
          </p:nvGrpSpPr>
          <p:grpSpPr bwMode="auto">
            <a:xfrm>
              <a:off x="2293042" y="2897370"/>
              <a:ext cx="3740150" cy="606425"/>
              <a:chOff x="2293042" y="2720520"/>
              <a:chExt cx="3740150" cy="606425"/>
            </a:xfrm>
          </p:grpSpPr>
          <p:grpSp>
            <p:nvGrpSpPr>
              <p:cNvPr id="4123" name="组合 29"/>
              <p:cNvGrpSpPr>
                <a:grpSpLocks/>
              </p:cNvGrpSpPr>
              <p:nvPr/>
            </p:nvGrpSpPr>
            <p:grpSpPr bwMode="auto">
              <a:xfrm rot="-12767">
                <a:off x="2293042" y="2777670"/>
                <a:ext cx="819150" cy="549275"/>
                <a:chOff x="1936620" y="1275606"/>
                <a:chExt cx="1296144" cy="1728192"/>
              </a:xfrm>
            </p:grpSpPr>
            <p:grpSp>
              <p:nvGrpSpPr>
                <p:cNvPr id="4126" name="组合 31"/>
                <p:cNvGrpSpPr>
                  <a:grpSpLocks/>
                </p:cNvGrpSpPr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59" name="圆角矩形 58"/>
                  <p:cNvSpPr/>
                  <p:nvPr/>
                </p:nvSpPr>
                <p:spPr>
                  <a:xfrm>
                    <a:off x="1907705" y="1275546"/>
                    <a:ext cx="1296144" cy="1727626"/>
                  </a:xfrm>
                  <a:prstGeom prst="roundRect">
                    <a:avLst/>
                  </a:prstGeom>
                  <a:solidFill>
                    <a:srgbClr val="3BCCFF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200" b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4.3</a:t>
                    </a:r>
                    <a:endParaRPr lang="zh-CN" altLang="en-US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60" name="圆角矩形 59"/>
                  <p:cNvSpPr/>
                  <p:nvPr/>
                </p:nvSpPr>
                <p:spPr>
                  <a:xfrm>
                    <a:off x="1960454" y="1350442"/>
                    <a:ext cx="1190644" cy="1577832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58" name="圆角矩形 5"/>
                <p:cNvSpPr/>
                <p:nvPr/>
              </p:nvSpPr>
              <p:spPr>
                <a:xfrm>
                  <a:off x="1930865" y="2064413"/>
                  <a:ext cx="1293631" cy="933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124" name="矩形 35"/>
              <p:cNvSpPr>
                <a:spLocks noChangeArrowheads="1"/>
              </p:cNvSpPr>
              <p:nvPr/>
            </p:nvSpPr>
            <p:spPr bwMode="auto">
              <a:xfrm>
                <a:off x="3199504" y="2720520"/>
                <a:ext cx="2031325" cy="369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rgbClr val="00B0F0"/>
                    </a:solidFill>
                    <a:latin typeface="微软雅黑" pitchFamily="34" charset="-122"/>
                    <a:ea typeface="微软雅黑" pitchFamily="34" charset="-122"/>
                  </a:rPr>
                  <a:t>运算符重载</a:t>
                </a:r>
                <a:r>
                  <a:rPr lang="zh-CN" altLang="en-US">
                    <a:latin typeface="微软雅黑" pitchFamily="34" charset="-122"/>
                    <a:ea typeface="微软雅黑" pitchFamily="34" charset="-122"/>
                  </a:rPr>
                  <a:t>的规则</a:t>
                </a:r>
              </a:p>
            </p:txBody>
          </p:sp>
          <p:cxnSp>
            <p:nvCxnSpPr>
              <p:cNvPr id="61" name="直接连接符 60"/>
              <p:cNvCxnSpPr/>
              <p:nvPr/>
            </p:nvCxnSpPr>
            <p:spPr bwMode="auto">
              <a:xfrm>
                <a:off x="3310629" y="3091873"/>
                <a:ext cx="2722563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1">
                    <a:lumMod val="50000"/>
                  </a:schemeClr>
                </a:solidFill>
                <a:prstDash val="sysDot"/>
                <a:headEnd type="oval" w="sm" len="sm"/>
                <a:tailEnd type="oval" w="sm" len="sm"/>
              </a:ln>
              <a:effectLst/>
            </p:spPr>
          </p:cxnSp>
        </p:grpSp>
        <p:sp>
          <p:nvSpPr>
            <p:cNvPr id="4122" name="TextBox 126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190338" y="3278144"/>
              <a:ext cx="25384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400" u="sng">
                  <a:solidFill>
                    <a:srgbClr val="D9D9D9"/>
                  </a:solidFill>
                  <a:latin typeface="微软雅黑" pitchFamily="34" charset="-122"/>
                  <a:ea typeface="微软雅黑" pitchFamily="34" charset="-122"/>
                </a:rPr>
                <a:t>☞</a:t>
              </a:r>
              <a:r>
                <a:rPr lang="zh-CN" altLang="en-US" sz="1400" u="sng">
                  <a:solidFill>
                    <a:srgbClr val="D9D9D9"/>
                  </a:solidFill>
                  <a:latin typeface="微软雅黑" pitchFamily="34" charset="-122"/>
                  <a:ea typeface="微软雅黑" pitchFamily="34" charset="-122"/>
                </a:rPr>
                <a:t>点击查看本小节知识架构</a:t>
              </a:r>
            </a:p>
          </p:txBody>
        </p:sp>
      </p:grpSp>
      <p:grpSp>
        <p:nvGrpSpPr>
          <p:cNvPr id="4103" name="组合 10"/>
          <p:cNvGrpSpPr>
            <a:grpSpLocks/>
          </p:cNvGrpSpPr>
          <p:nvPr/>
        </p:nvGrpSpPr>
        <p:grpSpPr bwMode="auto">
          <a:xfrm>
            <a:off x="3606800" y="4437063"/>
            <a:ext cx="3740150" cy="687387"/>
            <a:chOff x="3761479" y="3622043"/>
            <a:chExt cx="3740150" cy="687161"/>
          </a:xfrm>
        </p:grpSpPr>
        <p:grpSp>
          <p:nvGrpSpPr>
            <p:cNvPr id="4112" name="组合 4"/>
            <p:cNvGrpSpPr>
              <a:grpSpLocks/>
            </p:cNvGrpSpPr>
            <p:nvPr/>
          </p:nvGrpSpPr>
          <p:grpSpPr bwMode="auto">
            <a:xfrm>
              <a:off x="3761479" y="3622043"/>
              <a:ext cx="3740150" cy="606425"/>
              <a:chOff x="3761479" y="3425370"/>
              <a:chExt cx="3740150" cy="606425"/>
            </a:xfrm>
          </p:grpSpPr>
          <p:grpSp>
            <p:nvGrpSpPr>
              <p:cNvPr id="4114" name="组合 29"/>
              <p:cNvGrpSpPr>
                <a:grpSpLocks/>
              </p:cNvGrpSpPr>
              <p:nvPr/>
            </p:nvGrpSpPr>
            <p:grpSpPr bwMode="auto">
              <a:xfrm rot="-12767">
                <a:off x="3761479" y="3482520"/>
                <a:ext cx="817563" cy="549275"/>
                <a:chOff x="1936620" y="1275606"/>
                <a:chExt cx="1296144" cy="1728192"/>
              </a:xfrm>
            </p:grpSpPr>
            <p:grpSp>
              <p:nvGrpSpPr>
                <p:cNvPr id="4117" name="组合 31"/>
                <p:cNvGrpSpPr>
                  <a:grpSpLocks/>
                </p:cNvGrpSpPr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66" name="圆角矩形 65"/>
                  <p:cNvSpPr/>
                  <p:nvPr/>
                </p:nvSpPr>
                <p:spPr>
                  <a:xfrm>
                    <a:off x="1907705" y="1275546"/>
                    <a:ext cx="1296144" cy="1727626"/>
                  </a:xfrm>
                  <a:prstGeom prst="roundRect">
                    <a:avLst/>
                  </a:prstGeom>
                  <a:solidFill>
                    <a:srgbClr val="3BCCFF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200" b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4.4</a:t>
                    </a:r>
                    <a:endParaRPr lang="zh-CN" altLang="en-US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67" name="圆角矩形 66"/>
                  <p:cNvSpPr/>
                  <p:nvPr/>
                </p:nvSpPr>
                <p:spPr>
                  <a:xfrm>
                    <a:off x="1960558" y="1350442"/>
                    <a:ext cx="1190437" cy="1577832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65" name="圆角矩形 5"/>
                <p:cNvSpPr/>
                <p:nvPr/>
              </p:nvSpPr>
              <p:spPr>
                <a:xfrm>
                  <a:off x="1930853" y="2064413"/>
                  <a:ext cx="1293626" cy="933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cxnSp>
            <p:nvCxnSpPr>
              <p:cNvPr id="69" name="直接连接符 68"/>
              <p:cNvCxnSpPr/>
              <p:nvPr/>
            </p:nvCxnSpPr>
            <p:spPr bwMode="auto">
              <a:xfrm>
                <a:off x="4777479" y="3796723"/>
                <a:ext cx="272415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1">
                    <a:lumMod val="50000"/>
                  </a:schemeClr>
                </a:solidFill>
                <a:prstDash val="sysDot"/>
                <a:headEnd type="oval" w="sm" len="sm"/>
                <a:tailEnd type="oval" w="sm" len="sm"/>
              </a:ln>
              <a:effectLst/>
            </p:spPr>
          </p:cxnSp>
          <p:sp>
            <p:nvSpPr>
              <p:cNvPr id="4116" name="矩形 35"/>
              <p:cNvSpPr>
                <a:spLocks noChangeArrowheads="1"/>
              </p:cNvSpPr>
              <p:nvPr/>
            </p:nvSpPr>
            <p:spPr bwMode="auto">
              <a:xfrm>
                <a:off x="4666354" y="3425370"/>
                <a:ext cx="2031325" cy="369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rgbClr val="00B0F0"/>
                    </a:solidFill>
                    <a:latin typeface="微软雅黑" pitchFamily="34" charset="-122"/>
                    <a:ea typeface="微软雅黑" pitchFamily="34" charset="-122"/>
                  </a:rPr>
                  <a:t>常用运算符</a:t>
                </a:r>
                <a:r>
                  <a:rPr lang="zh-CN" altLang="en-US">
                    <a:latin typeface="微软雅黑" pitchFamily="34" charset="-122"/>
                    <a:ea typeface="微软雅黑" pitchFamily="34" charset="-122"/>
                  </a:rPr>
                  <a:t>的重载</a:t>
                </a:r>
                <a:endParaRPr lang="en-US" altLang="zh-CN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113" name="TextBox 126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4659948" y="4001229"/>
              <a:ext cx="25384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400" u="sng">
                  <a:solidFill>
                    <a:srgbClr val="D9D9D9"/>
                  </a:solidFill>
                  <a:latin typeface="微软雅黑" pitchFamily="34" charset="-122"/>
                  <a:ea typeface="微软雅黑" pitchFamily="34" charset="-122"/>
                </a:rPr>
                <a:t>☞</a:t>
              </a:r>
              <a:r>
                <a:rPr lang="zh-CN" altLang="en-US" sz="1400" u="sng">
                  <a:solidFill>
                    <a:srgbClr val="D9D9D9"/>
                  </a:solidFill>
                  <a:latin typeface="微软雅黑" pitchFamily="34" charset="-122"/>
                  <a:ea typeface="微软雅黑" pitchFamily="34" charset="-122"/>
                </a:rPr>
                <a:t>点击查看本小节知识架构</a:t>
              </a:r>
            </a:p>
          </p:txBody>
        </p:sp>
      </p:grpSp>
      <p:grpSp>
        <p:nvGrpSpPr>
          <p:cNvPr id="4104" name="组合 3"/>
          <p:cNvGrpSpPr>
            <a:grpSpLocks/>
          </p:cNvGrpSpPr>
          <p:nvPr/>
        </p:nvGrpSpPr>
        <p:grpSpPr bwMode="auto">
          <a:xfrm>
            <a:off x="2152650" y="5553075"/>
            <a:ext cx="3740150" cy="606425"/>
            <a:chOff x="2293042" y="2720520"/>
            <a:chExt cx="3740150" cy="606425"/>
          </a:xfrm>
        </p:grpSpPr>
        <p:grpSp>
          <p:nvGrpSpPr>
            <p:cNvPr id="4105" name="组合 29"/>
            <p:cNvGrpSpPr>
              <a:grpSpLocks/>
            </p:cNvGrpSpPr>
            <p:nvPr/>
          </p:nvGrpSpPr>
          <p:grpSpPr bwMode="auto">
            <a:xfrm rot="-12767">
              <a:off x="2293042" y="2777670"/>
              <a:ext cx="819150" cy="549275"/>
              <a:chOff x="1936620" y="1275606"/>
              <a:chExt cx="1296144" cy="1728192"/>
            </a:xfrm>
          </p:grpSpPr>
          <p:grpSp>
            <p:nvGrpSpPr>
              <p:cNvPr id="4108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1907704" y="1275606"/>
                  <a:ext cx="129614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4.5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1960455" y="1350529"/>
                  <a:ext cx="1190644" cy="1578349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53" name="圆角矩形 5"/>
              <p:cNvSpPr/>
              <p:nvPr/>
            </p:nvSpPr>
            <p:spPr>
              <a:xfrm>
                <a:off x="1930864" y="2064731"/>
                <a:ext cx="1293633" cy="934024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4106" name="矩形 35"/>
            <p:cNvSpPr>
              <a:spLocks noChangeArrowheads="1"/>
            </p:cNvSpPr>
            <p:nvPr/>
          </p:nvSpPr>
          <p:spPr bwMode="auto">
            <a:xfrm>
              <a:off x="3199504" y="2720520"/>
              <a:ext cx="646331" cy="369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小结</a:t>
              </a: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>
              <a:off x="3310630" y="3091995"/>
              <a:ext cx="2722562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903663"/>
            <a:ext cx="4816475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47" name="组合 6"/>
          <p:cNvGrpSpPr>
            <a:grpSpLocks/>
          </p:cNvGrpSpPr>
          <p:nvPr/>
        </p:nvGrpSpPr>
        <p:grpSpPr bwMode="auto">
          <a:xfrm>
            <a:off x="501650" y="1585913"/>
            <a:ext cx="8137525" cy="1577975"/>
            <a:chOff x="524554" y="1630627"/>
            <a:chExt cx="8137525" cy="1577029"/>
          </a:xfrm>
        </p:grpSpPr>
        <p:grpSp>
          <p:nvGrpSpPr>
            <p:cNvPr id="31754" name="组合 17"/>
            <p:cNvGrpSpPr>
              <a:grpSpLocks/>
            </p:cNvGrpSpPr>
            <p:nvPr/>
          </p:nvGrpSpPr>
          <p:grpSpPr bwMode="auto">
            <a:xfrm>
              <a:off x="524554" y="1630627"/>
              <a:ext cx="8137525" cy="1577029"/>
              <a:chOff x="669018" y="1674132"/>
              <a:chExt cx="8137525" cy="1577029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669018" y="1674132"/>
                <a:ext cx="8137525" cy="1577029"/>
              </a:xfrm>
              <a:prstGeom prst="rect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剪去对角的矩形 3"/>
              <p:cNvSpPr>
                <a:spLocks/>
              </p:cNvSpPr>
              <p:nvPr/>
            </p:nvSpPr>
            <p:spPr bwMode="auto">
              <a:xfrm>
                <a:off x="1188131" y="1878796"/>
                <a:ext cx="4130675" cy="469618"/>
              </a:xfrm>
              <a:custGeom>
                <a:avLst/>
                <a:gdLst>
                  <a:gd name="T0" fmla="*/ 0 w 1606550"/>
                  <a:gd name="T1" fmla="*/ 0 h 585787"/>
                  <a:gd name="T2" fmla="*/ 1508917 w 1606550"/>
                  <a:gd name="T3" fmla="*/ 0 h 585787"/>
                  <a:gd name="T4" fmla="*/ 1606550 w 1606550"/>
                  <a:gd name="T5" fmla="*/ 97633 h 585787"/>
                  <a:gd name="T6" fmla="*/ 1606550 w 1606550"/>
                  <a:gd name="T7" fmla="*/ 585787 h 585787"/>
                  <a:gd name="T8" fmla="*/ 1606550 w 1606550"/>
                  <a:gd name="T9" fmla="*/ 585787 h 585787"/>
                  <a:gd name="T10" fmla="*/ 97633 w 1606550"/>
                  <a:gd name="T11" fmla="*/ 585787 h 585787"/>
                  <a:gd name="T12" fmla="*/ 0 w 1606550"/>
                  <a:gd name="T13" fmla="*/ 488154 h 585787"/>
                  <a:gd name="T14" fmla="*/ 0 w 1606550"/>
                  <a:gd name="T15" fmla="*/ 0 h 5857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06550"/>
                  <a:gd name="T25" fmla="*/ 0 h 585787"/>
                  <a:gd name="T26" fmla="*/ 1606550 w 1606550"/>
                  <a:gd name="T27" fmla="*/ 585787 h 58578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06550" h="585787">
                    <a:moveTo>
                      <a:pt x="0" y="0"/>
                    </a:moveTo>
                    <a:lnTo>
                      <a:pt x="1508917" y="0"/>
                    </a:lnTo>
                    <a:lnTo>
                      <a:pt x="1606550" y="97633"/>
                    </a:lnTo>
                    <a:lnTo>
                      <a:pt x="1606550" y="585787"/>
                    </a:lnTo>
                    <a:lnTo>
                      <a:pt x="97633" y="585787"/>
                    </a:lnTo>
                    <a:lnTo>
                      <a:pt x="0" y="4881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2700000" algn="tl" rotWithShape="0">
                  <a:srgbClr val="808080">
                    <a:alpha val="42999"/>
                  </a:srgbClr>
                </a:outerShdw>
              </a:effectLst>
              <a:extLst/>
            </p:spPr>
            <p:txBody>
              <a:bodyPr/>
              <a:lstStyle/>
              <a:p>
                <a:pPr algn="ctr">
                  <a:buFont typeface="Arial" pitchFamily="34" charset="0"/>
                  <a:buNone/>
                  <a:defRPr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下标运算符的重载</a:t>
                </a:r>
                <a:r>
                  <a:rPr lang="zh-CN" altLang="en-US" sz="2000" dirty="0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rPr>
                  <a:t>案例代码</a:t>
                </a:r>
              </a:p>
            </p:txBody>
          </p:sp>
          <p:sp>
            <p:nvSpPr>
              <p:cNvPr id="31758" name="矩形 1"/>
              <p:cNvSpPr>
                <a:spLocks noChangeArrowheads="1"/>
              </p:cNvSpPr>
              <p:nvPr/>
            </p:nvSpPr>
            <p:spPr bwMode="auto">
              <a:xfrm>
                <a:off x="1076368" y="2516435"/>
                <a:ext cx="4081236" cy="554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000" b="1">
                    <a:solidFill>
                      <a:srgbClr val="009ED6"/>
                    </a:solidFill>
                    <a:latin typeface="微软雅黑" pitchFamily="34" charset="-122"/>
                    <a:ea typeface="微软雅黑" pitchFamily="34" charset="-122"/>
                  </a:rPr>
                  <a:t>接下来，通过一个案例来演示</a:t>
                </a:r>
              </a:p>
            </p:txBody>
          </p:sp>
          <p:cxnSp>
            <p:nvCxnSpPr>
              <p:cNvPr id="31759" name="直线连接符 9"/>
              <p:cNvCxnSpPr>
                <a:cxnSpLocks noChangeShapeType="1"/>
              </p:cNvCxnSpPr>
              <p:nvPr/>
            </p:nvCxnSpPr>
            <p:spPr bwMode="auto">
              <a:xfrm>
                <a:off x="1188131" y="2483301"/>
                <a:ext cx="7226401" cy="0"/>
              </a:xfrm>
              <a:prstGeom prst="line">
                <a:avLst/>
              </a:prstGeom>
              <a:noFill/>
              <a:ln w="28575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31755" name="图片 24">
              <a:hlinkClick r:id="rId3" action="ppaction://hlinkfile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8835" y="2571032"/>
              <a:ext cx="2121233" cy="390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1748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3335338"/>
            <a:ext cx="5357812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3027363"/>
            <a:ext cx="2830512" cy="32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50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31752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1753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31751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4.4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常用运算符重载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969484"/>
            <a:ext cx="9144000" cy="723849"/>
          </a:xfrm>
          <a:prstGeom prst="rect">
            <a:avLst/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D1ECFF">
                  <a:alpha val="0"/>
                </a:srgbClr>
              </a:gs>
              <a:gs pos="49000">
                <a:srgbClr val="D1ECFF"/>
              </a:gs>
            </a:gsLst>
            <a:lin ang="0" scaled="0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781175" y="1106488"/>
            <a:ext cx="377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类型转换函数（自学）</a:t>
            </a:r>
            <a:endParaRPr lang="en-US" altLang="zh-CN" sz="2800" b="1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3613"/>
            <a:ext cx="1827213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5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32785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2786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32776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4.4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常用运算符重载</a:t>
            </a:r>
          </a:p>
        </p:txBody>
      </p: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719138" y="3529013"/>
            <a:ext cx="7926387" cy="1239837"/>
            <a:chOff x="673634" y="4062242"/>
            <a:chExt cx="7927601" cy="1239155"/>
          </a:xfrm>
        </p:grpSpPr>
        <p:grpSp>
          <p:nvGrpSpPr>
            <p:cNvPr id="32779" name="组合 8"/>
            <p:cNvGrpSpPr>
              <a:grpSpLocks/>
            </p:cNvGrpSpPr>
            <p:nvPr/>
          </p:nvGrpSpPr>
          <p:grpSpPr bwMode="auto">
            <a:xfrm>
              <a:off x="673634" y="4062242"/>
              <a:ext cx="7927601" cy="1239155"/>
              <a:chOff x="566056" y="2240645"/>
              <a:chExt cx="7927650" cy="1239784"/>
            </a:xfrm>
          </p:grpSpPr>
          <p:grpSp>
            <p:nvGrpSpPr>
              <p:cNvPr id="32781" name="组合 19"/>
              <p:cNvGrpSpPr>
                <a:grpSpLocks/>
              </p:cNvGrpSpPr>
              <p:nvPr/>
            </p:nvGrpSpPr>
            <p:grpSpPr bwMode="auto">
              <a:xfrm>
                <a:off x="566056" y="2240645"/>
                <a:ext cx="7927650" cy="1239784"/>
                <a:chOff x="566056" y="2240645"/>
                <a:chExt cx="7927650" cy="1239784"/>
              </a:xfrm>
            </p:grpSpPr>
            <p:sp>
              <p:nvSpPr>
                <p:cNvPr id="44" name="矩形 43"/>
                <p:cNvSpPr/>
                <p:nvPr/>
              </p:nvSpPr>
              <p:spPr bwMode="auto">
                <a:xfrm>
                  <a:off x="566056" y="2456536"/>
                  <a:ext cx="7927650" cy="1023893"/>
                </a:xfrm>
                <a:prstGeom prst="rect">
                  <a:avLst/>
                </a:prstGeom>
                <a:ln w="9525">
                  <a:solidFill>
                    <a:srgbClr val="00B0F0"/>
                  </a:solidFill>
                </a:ln>
              </p:spPr>
              <p:style>
                <a:lnRef idx="2">
                  <a:schemeClr val="accent4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5" name="任意多边形 44"/>
                <p:cNvSpPr/>
                <p:nvPr/>
              </p:nvSpPr>
              <p:spPr bwMode="auto">
                <a:xfrm>
                  <a:off x="1016978" y="2240645"/>
                  <a:ext cx="2545167" cy="469880"/>
                </a:xfrm>
                <a:custGeom>
                  <a:avLst/>
                  <a:gdLst>
                    <a:gd name="connsiteX0" fmla="*/ 0 w 4267200"/>
                    <a:gd name="connsiteY0" fmla="*/ 201820 h 1210897"/>
                    <a:gd name="connsiteX1" fmla="*/ 201820 w 4267200"/>
                    <a:gd name="connsiteY1" fmla="*/ 0 h 1210897"/>
                    <a:gd name="connsiteX2" fmla="*/ 4065380 w 4267200"/>
                    <a:gd name="connsiteY2" fmla="*/ 0 h 1210897"/>
                    <a:gd name="connsiteX3" fmla="*/ 4267200 w 4267200"/>
                    <a:gd name="connsiteY3" fmla="*/ 201820 h 1210897"/>
                    <a:gd name="connsiteX4" fmla="*/ 4267200 w 4267200"/>
                    <a:gd name="connsiteY4" fmla="*/ 1009077 h 1210897"/>
                    <a:gd name="connsiteX5" fmla="*/ 4065380 w 4267200"/>
                    <a:gd name="connsiteY5" fmla="*/ 1210897 h 1210897"/>
                    <a:gd name="connsiteX6" fmla="*/ 201820 w 4267200"/>
                    <a:gd name="connsiteY6" fmla="*/ 1210897 h 1210897"/>
                    <a:gd name="connsiteX7" fmla="*/ 0 w 4267200"/>
                    <a:gd name="connsiteY7" fmla="*/ 1009077 h 1210897"/>
                    <a:gd name="connsiteX8" fmla="*/ 0 w 4267200"/>
                    <a:gd name="connsiteY8" fmla="*/ 201820 h 1210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67200" h="1210897">
                      <a:moveTo>
                        <a:pt x="0" y="201820"/>
                      </a:moveTo>
                      <a:cubicBezTo>
                        <a:pt x="0" y="90358"/>
                        <a:pt x="90358" y="0"/>
                        <a:pt x="201820" y="0"/>
                      </a:cubicBezTo>
                      <a:lnTo>
                        <a:pt x="4065380" y="0"/>
                      </a:lnTo>
                      <a:cubicBezTo>
                        <a:pt x="4176842" y="0"/>
                        <a:pt x="4267200" y="90358"/>
                        <a:pt x="4267200" y="201820"/>
                      </a:cubicBezTo>
                      <a:lnTo>
                        <a:pt x="4267200" y="1009077"/>
                      </a:lnTo>
                      <a:cubicBezTo>
                        <a:pt x="4267200" y="1120539"/>
                        <a:pt x="4176842" y="1210897"/>
                        <a:pt x="4065380" y="1210897"/>
                      </a:cubicBezTo>
                      <a:lnTo>
                        <a:pt x="201820" y="1210897"/>
                      </a:lnTo>
                      <a:cubicBezTo>
                        <a:pt x="90358" y="1210897"/>
                        <a:pt x="0" y="1120539"/>
                        <a:pt x="0" y="1009077"/>
                      </a:cubicBezTo>
                      <a:lnTo>
                        <a:pt x="0" y="20182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</p:spPr>
              <p:style>
                <a:lnRef idx="3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lIns="220401" tIns="59111" rIns="220401" bIns="59111" spcCol="1270" anchor="ctr"/>
                <a:lstStyle/>
                <a:p>
                  <a:pPr defTabSz="2889250" eaLnBrk="0" hangingPunct="0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endParaRPr lang="zh-CN" altLang="en-US" sz="6500" dirty="0"/>
                </a:p>
              </p:txBody>
            </p:sp>
          </p:grpSp>
          <p:sp>
            <p:nvSpPr>
              <p:cNvPr id="32782" name="矩形 10"/>
              <p:cNvSpPr>
                <a:spLocks noChangeArrowheads="1"/>
              </p:cNvSpPr>
              <p:nvPr/>
            </p:nvSpPr>
            <p:spPr bwMode="auto">
              <a:xfrm>
                <a:off x="1016909" y="2296204"/>
                <a:ext cx="2544936" cy="369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类型转换函数语法格式</a:t>
                </a:r>
                <a:endParaRPr lang="zh-CN" altLang="zh-CN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2780" name="矩形 20"/>
            <p:cNvSpPr>
              <a:spLocks noChangeArrowheads="1"/>
            </p:cNvSpPr>
            <p:nvPr/>
          </p:nvSpPr>
          <p:spPr bwMode="auto">
            <a:xfrm>
              <a:off x="742574" y="4747663"/>
              <a:ext cx="7826003" cy="369128"/>
            </a:xfrm>
            <a:prstGeom prst="rect">
              <a:avLst/>
            </a:prstGeom>
            <a:solidFill>
              <a:srgbClr val="E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operator </a:t>
              </a:r>
              <a:r>
                <a:rPr lang="zh-CN" altLang="zh-CN">
                  <a:latin typeface="微软雅黑" pitchFamily="34" charset="-122"/>
                  <a:ea typeface="微软雅黑" pitchFamily="34" charset="-122"/>
                </a:rPr>
                <a:t>类型名</a:t>
              </a: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();</a:t>
              </a:r>
              <a:endParaRPr lang="zh-CN" altLang="zh-CN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47700" y="2325688"/>
            <a:ext cx="812323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对于自定义的类来说，在很多情况下也需要支持此操作来实现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自定义类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基本数据类型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之间的转换，对此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提供了</a:t>
            </a:r>
            <a:r>
              <a:rPr lang="zh-CN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类型转换函数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903663"/>
            <a:ext cx="4816475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795" name="组合 6"/>
          <p:cNvGrpSpPr>
            <a:grpSpLocks/>
          </p:cNvGrpSpPr>
          <p:nvPr/>
        </p:nvGrpSpPr>
        <p:grpSpPr bwMode="auto">
          <a:xfrm>
            <a:off x="501650" y="1585913"/>
            <a:ext cx="8137525" cy="1577975"/>
            <a:chOff x="524554" y="1630627"/>
            <a:chExt cx="8137525" cy="1577029"/>
          </a:xfrm>
        </p:grpSpPr>
        <p:grpSp>
          <p:nvGrpSpPr>
            <p:cNvPr id="33802" name="组合 17"/>
            <p:cNvGrpSpPr>
              <a:grpSpLocks/>
            </p:cNvGrpSpPr>
            <p:nvPr/>
          </p:nvGrpSpPr>
          <p:grpSpPr bwMode="auto">
            <a:xfrm>
              <a:off x="524554" y="1630627"/>
              <a:ext cx="8137525" cy="1577029"/>
              <a:chOff x="669018" y="1674132"/>
              <a:chExt cx="8137525" cy="1577029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669018" y="1674132"/>
                <a:ext cx="8137525" cy="1577029"/>
              </a:xfrm>
              <a:prstGeom prst="rect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剪去对角的矩形 3"/>
              <p:cNvSpPr>
                <a:spLocks/>
              </p:cNvSpPr>
              <p:nvPr/>
            </p:nvSpPr>
            <p:spPr bwMode="auto">
              <a:xfrm>
                <a:off x="1188131" y="1878796"/>
                <a:ext cx="3316287" cy="469618"/>
              </a:xfrm>
              <a:custGeom>
                <a:avLst/>
                <a:gdLst>
                  <a:gd name="T0" fmla="*/ 0 w 1606550"/>
                  <a:gd name="T1" fmla="*/ 0 h 585787"/>
                  <a:gd name="T2" fmla="*/ 1508917 w 1606550"/>
                  <a:gd name="T3" fmla="*/ 0 h 585787"/>
                  <a:gd name="T4" fmla="*/ 1606550 w 1606550"/>
                  <a:gd name="T5" fmla="*/ 97633 h 585787"/>
                  <a:gd name="T6" fmla="*/ 1606550 w 1606550"/>
                  <a:gd name="T7" fmla="*/ 585787 h 585787"/>
                  <a:gd name="T8" fmla="*/ 1606550 w 1606550"/>
                  <a:gd name="T9" fmla="*/ 585787 h 585787"/>
                  <a:gd name="T10" fmla="*/ 97633 w 1606550"/>
                  <a:gd name="T11" fmla="*/ 585787 h 585787"/>
                  <a:gd name="T12" fmla="*/ 0 w 1606550"/>
                  <a:gd name="T13" fmla="*/ 488154 h 585787"/>
                  <a:gd name="T14" fmla="*/ 0 w 1606550"/>
                  <a:gd name="T15" fmla="*/ 0 h 5857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06550"/>
                  <a:gd name="T25" fmla="*/ 0 h 585787"/>
                  <a:gd name="T26" fmla="*/ 1606550 w 1606550"/>
                  <a:gd name="T27" fmla="*/ 585787 h 58578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06550" h="585787">
                    <a:moveTo>
                      <a:pt x="0" y="0"/>
                    </a:moveTo>
                    <a:lnTo>
                      <a:pt x="1508917" y="0"/>
                    </a:lnTo>
                    <a:lnTo>
                      <a:pt x="1606550" y="97633"/>
                    </a:lnTo>
                    <a:lnTo>
                      <a:pt x="1606550" y="585787"/>
                    </a:lnTo>
                    <a:lnTo>
                      <a:pt x="97633" y="585787"/>
                    </a:lnTo>
                    <a:lnTo>
                      <a:pt x="0" y="4881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2700000" algn="tl" rotWithShape="0">
                  <a:srgbClr val="808080">
                    <a:alpha val="42999"/>
                  </a:srgbClr>
                </a:outerShdw>
              </a:effectLst>
              <a:extLst/>
            </p:spPr>
            <p:txBody>
              <a:bodyPr/>
              <a:lstStyle/>
              <a:p>
                <a:pPr algn="ctr">
                  <a:buFont typeface="Arial" pitchFamily="34" charset="0"/>
                  <a:buNone/>
                  <a:defRPr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类型转换函数</a:t>
                </a:r>
                <a:r>
                  <a:rPr lang="zh-CN" altLang="en-US" sz="2000" dirty="0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rPr>
                  <a:t>案例代码</a:t>
                </a:r>
              </a:p>
            </p:txBody>
          </p:sp>
          <p:sp>
            <p:nvSpPr>
              <p:cNvPr id="33806" name="矩形 1"/>
              <p:cNvSpPr>
                <a:spLocks noChangeArrowheads="1"/>
              </p:cNvSpPr>
              <p:nvPr/>
            </p:nvSpPr>
            <p:spPr bwMode="auto">
              <a:xfrm>
                <a:off x="1076368" y="2516435"/>
                <a:ext cx="4081236" cy="554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000" b="1">
                    <a:solidFill>
                      <a:srgbClr val="009ED6"/>
                    </a:solidFill>
                    <a:latin typeface="微软雅黑" pitchFamily="34" charset="-122"/>
                    <a:ea typeface="微软雅黑" pitchFamily="34" charset="-122"/>
                  </a:rPr>
                  <a:t>接下来，通过一个案例来演示</a:t>
                </a:r>
              </a:p>
            </p:txBody>
          </p:sp>
          <p:cxnSp>
            <p:nvCxnSpPr>
              <p:cNvPr id="33807" name="直线连接符 9"/>
              <p:cNvCxnSpPr>
                <a:cxnSpLocks noChangeShapeType="1"/>
              </p:cNvCxnSpPr>
              <p:nvPr/>
            </p:nvCxnSpPr>
            <p:spPr bwMode="auto">
              <a:xfrm>
                <a:off x="1188131" y="2483301"/>
                <a:ext cx="7226401" cy="0"/>
              </a:xfrm>
              <a:prstGeom prst="line">
                <a:avLst/>
              </a:prstGeom>
              <a:noFill/>
              <a:ln w="28575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33803" name="图片 24">
              <a:hlinkClick r:id="rId3" action="ppaction://hlinkfile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8835" y="2571032"/>
              <a:ext cx="2121233" cy="390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3796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3335338"/>
            <a:ext cx="5357812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3027363"/>
            <a:ext cx="2830512" cy="32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798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33800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3801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33799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4.4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常用运算符重载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881063" y="1109663"/>
            <a:ext cx="7915275" cy="1481137"/>
            <a:chOff x="741249" y="1249363"/>
            <a:chExt cx="7914674" cy="1481687"/>
          </a:xfrm>
        </p:grpSpPr>
        <p:sp>
          <p:nvSpPr>
            <p:cNvPr id="34831" name="矩形 5"/>
            <p:cNvSpPr>
              <a:spLocks noChangeArrowheads="1"/>
            </p:cNvSpPr>
            <p:nvPr/>
          </p:nvSpPr>
          <p:spPr bwMode="auto">
            <a:xfrm>
              <a:off x="2296771" y="1646474"/>
              <a:ext cx="6359152" cy="83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多学一招</a:t>
              </a:r>
              <a:r>
                <a:rPr lang="zh-CN" altLang="zh-CN" sz="3200" b="1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32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转换构造函数</a:t>
              </a:r>
              <a:endParaRPr lang="zh-CN" altLang="zh-CN" sz="3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4832" name="Group 9"/>
            <p:cNvGrpSpPr>
              <a:grpSpLocks noChangeAspect="1"/>
            </p:cNvGrpSpPr>
            <p:nvPr/>
          </p:nvGrpSpPr>
          <p:grpSpPr bwMode="auto">
            <a:xfrm>
              <a:off x="741249" y="1249363"/>
              <a:ext cx="1664715" cy="1481687"/>
              <a:chOff x="4320" y="748"/>
              <a:chExt cx="1336" cy="1188"/>
            </a:xfrm>
          </p:grpSpPr>
          <p:sp>
            <p:nvSpPr>
              <p:cNvPr id="34833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4410" y="748"/>
                <a:ext cx="1246" cy="1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" name="Freeform 10"/>
              <p:cNvSpPr>
                <a:spLocks/>
              </p:cNvSpPr>
              <p:nvPr/>
            </p:nvSpPr>
            <p:spPr bwMode="auto">
              <a:xfrm>
                <a:off x="4320" y="919"/>
                <a:ext cx="748" cy="1017"/>
              </a:xfrm>
              <a:custGeom>
                <a:avLst/>
                <a:gdLst>
                  <a:gd name="T0" fmla="*/ 639 w 1495"/>
                  <a:gd name="T1" fmla="*/ 2027 h 2034"/>
                  <a:gd name="T2" fmla="*/ 682 w 1495"/>
                  <a:gd name="T3" fmla="*/ 2016 h 2034"/>
                  <a:gd name="T4" fmla="*/ 724 w 1495"/>
                  <a:gd name="T5" fmla="*/ 2005 h 2034"/>
                  <a:gd name="T6" fmla="*/ 767 w 1495"/>
                  <a:gd name="T7" fmla="*/ 1994 h 2034"/>
                  <a:gd name="T8" fmla="*/ 810 w 1495"/>
                  <a:gd name="T9" fmla="*/ 1982 h 2034"/>
                  <a:gd name="T10" fmla="*/ 1329 w 1495"/>
                  <a:gd name="T11" fmla="*/ 1728 h 2034"/>
                  <a:gd name="T12" fmla="*/ 1426 w 1495"/>
                  <a:gd name="T13" fmla="*/ 940 h 2034"/>
                  <a:gd name="T14" fmla="*/ 1372 w 1495"/>
                  <a:gd name="T15" fmla="*/ 958 h 2034"/>
                  <a:gd name="T16" fmla="*/ 1316 w 1495"/>
                  <a:gd name="T17" fmla="*/ 976 h 2034"/>
                  <a:gd name="T18" fmla="*/ 1261 w 1495"/>
                  <a:gd name="T19" fmla="*/ 993 h 2034"/>
                  <a:gd name="T20" fmla="*/ 1206 w 1495"/>
                  <a:gd name="T21" fmla="*/ 1010 h 2034"/>
                  <a:gd name="T22" fmla="*/ 1150 w 1495"/>
                  <a:gd name="T23" fmla="*/ 1027 h 2034"/>
                  <a:gd name="T24" fmla="*/ 1216 w 1495"/>
                  <a:gd name="T25" fmla="*/ 1000 h 2034"/>
                  <a:gd name="T26" fmla="*/ 1281 w 1495"/>
                  <a:gd name="T27" fmla="*/ 971 h 2034"/>
                  <a:gd name="T28" fmla="*/ 1345 w 1495"/>
                  <a:gd name="T29" fmla="*/ 941 h 2034"/>
                  <a:gd name="T30" fmla="*/ 1410 w 1495"/>
                  <a:gd name="T31" fmla="*/ 910 h 2034"/>
                  <a:gd name="T32" fmla="*/ 1473 w 1495"/>
                  <a:gd name="T33" fmla="*/ 875 h 2034"/>
                  <a:gd name="T34" fmla="*/ 1247 w 1495"/>
                  <a:gd name="T35" fmla="*/ 540 h 2034"/>
                  <a:gd name="T36" fmla="*/ 1207 w 1495"/>
                  <a:gd name="T37" fmla="*/ 554 h 2034"/>
                  <a:gd name="T38" fmla="*/ 1165 w 1495"/>
                  <a:gd name="T39" fmla="*/ 567 h 2034"/>
                  <a:gd name="T40" fmla="*/ 1124 w 1495"/>
                  <a:gd name="T41" fmla="*/ 580 h 2034"/>
                  <a:gd name="T42" fmla="*/ 1082 w 1495"/>
                  <a:gd name="T43" fmla="*/ 594 h 2034"/>
                  <a:gd name="T44" fmla="*/ 1041 w 1495"/>
                  <a:gd name="T45" fmla="*/ 607 h 2034"/>
                  <a:gd name="T46" fmla="*/ 1017 w 1495"/>
                  <a:gd name="T47" fmla="*/ 615 h 2034"/>
                  <a:gd name="T48" fmla="*/ 992 w 1495"/>
                  <a:gd name="T49" fmla="*/ 623 h 2034"/>
                  <a:gd name="T50" fmla="*/ 989 w 1495"/>
                  <a:gd name="T51" fmla="*/ 618 h 2034"/>
                  <a:gd name="T52" fmla="*/ 1036 w 1495"/>
                  <a:gd name="T53" fmla="*/ 590 h 2034"/>
                  <a:gd name="T54" fmla="*/ 1082 w 1495"/>
                  <a:gd name="T55" fmla="*/ 561 h 2034"/>
                  <a:gd name="T56" fmla="*/ 1127 w 1495"/>
                  <a:gd name="T57" fmla="*/ 533 h 2034"/>
                  <a:gd name="T58" fmla="*/ 1173 w 1495"/>
                  <a:gd name="T59" fmla="*/ 504 h 2034"/>
                  <a:gd name="T60" fmla="*/ 1220 w 1495"/>
                  <a:gd name="T61" fmla="*/ 477 h 2034"/>
                  <a:gd name="T62" fmla="*/ 456 w 1495"/>
                  <a:gd name="T63" fmla="*/ 434 h 2034"/>
                  <a:gd name="T64" fmla="*/ 180 w 1495"/>
                  <a:gd name="T65" fmla="*/ 365 h 2034"/>
                  <a:gd name="T66" fmla="*/ 249 w 1495"/>
                  <a:gd name="T67" fmla="*/ 667 h 2034"/>
                  <a:gd name="T68" fmla="*/ 287 w 1495"/>
                  <a:gd name="T69" fmla="*/ 658 h 2034"/>
                  <a:gd name="T70" fmla="*/ 325 w 1495"/>
                  <a:gd name="T71" fmla="*/ 647 h 2034"/>
                  <a:gd name="T72" fmla="*/ 364 w 1495"/>
                  <a:gd name="T73" fmla="*/ 638 h 2034"/>
                  <a:gd name="T74" fmla="*/ 402 w 1495"/>
                  <a:gd name="T75" fmla="*/ 629 h 2034"/>
                  <a:gd name="T76" fmla="*/ 441 w 1495"/>
                  <a:gd name="T77" fmla="*/ 620 h 2034"/>
                  <a:gd name="T78" fmla="*/ 424 w 1495"/>
                  <a:gd name="T79" fmla="*/ 636 h 2034"/>
                  <a:gd name="T80" fmla="*/ 379 w 1495"/>
                  <a:gd name="T81" fmla="*/ 665 h 2034"/>
                  <a:gd name="T82" fmla="*/ 334 w 1495"/>
                  <a:gd name="T83" fmla="*/ 695 h 2034"/>
                  <a:gd name="T84" fmla="*/ 302 w 1495"/>
                  <a:gd name="T85" fmla="*/ 715 h 2034"/>
                  <a:gd name="T86" fmla="*/ 269 w 1495"/>
                  <a:gd name="T87" fmla="*/ 735 h 2034"/>
                  <a:gd name="T88" fmla="*/ 249 w 1495"/>
                  <a:gd name="T89" fmla="*/ 847 h 2034"/>
                  <a:gd name="T90" fmla="*/ 180 w 1495"/>
                  <a:gd name="T91" fmla="*/ 1358 h 2034"/>
                  <a:gd name="T92" fmla="*/ 154 w 1495"/>
                  <a:gd name="T93" fmla="*/ 1624 h 2034"/>
                  <a:gd name="T94" fmla="*/ 222 w 1495"/>
                  <a:gd name="T95" fmla="*/ 1611 h 2034"/>
                  <a:gd name="T96" fmla="*/ 290 w 1495"/>
                  <a:gd name="T97" fmla="*/ 1599 h 2034"/>
                  <a:gd name="T98" fmla="*/ 358 w 1495"/>
                  <a:gd name="T99" fmla="*/ 1586 h 2034"/>
                  <a:gd name="T100" fmla="*/ 425 w 1495"/>
                  <a:gd name="T101" fmla="*/ 1572 h 2034"/>
                  <a:gd name="T102" fmla="*/ 493 w 1495"/>
                  <a:gd name="T103" fmla="*/ 1557 h 2034"/>
                  <a:gd name="T104" fmla="*/ 433 w 1495"/>
                  <a:gd name="T105" fmla="*/ 1591 h 2034"/>
                  <a:gd name="T106" fmla="*/ 374 w 1495"/>
                  <a:gd name="T107" fmla="*/ 1625 h 2034"/>
                  <a:gd name="T108" fmla="*/ 314 w 1495"/>
                  <a:gd name="T109" fmla="*/ 1660 h 2034"/>
                  <a:gd name="T110" fmla="*/ 256 w 1495"/>
                  <a:gd name="T111" fmla="*/ 1695 h 2034"/>
                  <a:gd name="T112" fmla="*/ 197 w 1495"/>
                  <a:gd name="T113" fmla="*/ 1731 h 2034"/>
                  <a:gd name="T114" fmla="*/ 176 w 1495"/>
                  <a:gd name="T115" fmla="*/ 1748 h 2034"/>
                  <a:gd name="T116" fmla="*/ 174 w 1495"/>
                  <a:gd name="T117" fmla="*/ 1754 h 2034"/>
                  <a:gd name="T118" fmla="*/ 173 w 1495"/>
                  <a:gd name="T119" fmla="*/ 1755 h 2034"/>
                  <a:gd name="T120" fmla="*/ 172 w 1495"/>
                  <a:gd name="T121" fmla="*/ 1770 h 2034"/>
                  <a:gd name="T122" fmla="*/ 170 w 1495"/>
                  <a:gd name="T123" fmla="*/ 1788 h 2034"/>
                  <a:gd name="T124" fmla="*/ 180 w 1495"/>
                  <a:gd name="T125" fmla="*/ 1799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95" h="2034">
                    <a:moveTo>
                      <a:pt x="610" y="2034"/>
                    </a:moveTo>
                    <a:lnTo>
                      <a:pt x="624" y="2031"/>
                    </a:lnTo>
                    <a:lnTo>
                      <a:pt x="639" y="2027"/>
                    </a:lnTo>
                    <a:lnTo>
                      <a:pt x="653" y="2024"/>
                    </a:lnTo>
                    <a:lnTo>
                      <a:pt x="667" y="2020"/>
                    </a:lnTo>
                    <a:lnTo>
                      <a:pt x="682" y="2016"/>
                    </a:lnTo>
                    <a:lnTo>
                      <a:pt x="696" y="2012"/>
                    </a:lnTo>
                    <a:lnTo>
                      <a:pt x="711" y="2009"/>
                    </a:lnTo>
                    <a:lnTo>
                      <a:pt x="724" y="2005"/>
                    </a:lnTo>
                    <a:lnTo>
                      <a:pt x="738" y="2001"/>
                    </a:lnTo>
                    <a:lnTo>
                      <a:pt x="753" y="1997"/>
                    </a:lnTo>
                    <a:lnTo>
                      <a:pt x="767" y="1994"/>
                    </a:lnTo>
                    <a:lnTo>
                      <a:pt x="781" y="1989"/>
                    </a:lnTo>
                    <a:lnTo>
                      <a:pt x="795" y="1986"/>
                    </a:lnTo>
                    <a:lnTo>
                      <a:pt x="810" y="1982"/>
                    </a:lnTo>
                    <a:lnTo>
                      <a:pt x="823" y="1978"/>
                    </a:lnTo>
                    <a:lnTo>
                      <a:pt x="837" y="1974"/>
                    </a:lnTo>
                    <a:lnTo>
                      <a:pt x="1329" y="1728"/>
                    </a:lnTo>
                    <a:lnTo>
                      <a:pt x="1073" y="1183"/>
                    </a:lnTo>
                    <a:lnTo>
                      <a:pt x="1444" y="934"/>
                    </a:lnTo>
                    <a:lnTo>
                      <a:pt x="1426" y="940"/>
                    </a:lnTo>
                    <a:lnTo>
                      <a:pt x="1407" y="946"/>
                    </a:lnTo>
                    <a:lnTo>
                      <a:pt x="1390" y="953"/>
                    </a:lnTo>
                    <a:lnTo>
                      <a:pt x="1372" y="958"/>
                    </a:lnTo>
                    <a:lnTo>
                      <a:pt x="1353" y="964"/>
                    </a:lnTo>
                    <a:lnTo>
                      <a:pt x="1335" y="970"/>
                    </a:lnTo>
                    <a:lnTo>
                      <a:pt x="1316" y="976"/>
                    </a:lnTo>
                    <a:lnTo>
                      <a:pt x="1298" y="981"/>
                    </a:lnTo>
                    <a:lnTo>
                      <a:pt x="1279" y="987"/>
                    </a:lnTo>
                    <a:lnTo>
                      <a:pt x="1261" y="993"/>
                    </a:lnTo>
                    <a:lnTo>
                      <a:pt x="1243" y="999"/>
                    </a:lnTo>
                    <a:lnTo>
                      <a:pt x="1224" y="1004"/>
                    </a:lnTo>
                    <a:lnTo>
                      <a:pt x="1206" y="1010"/>
                    </a:lnTo>
                    <a:lnTo>
                      <a:pt x="1187" y="1016"/>
                    </a:lnTo>
                    <a:lnTo>
                      <a:pt x="1169" y="1022"/>
                    </a:lnTo>
                    <a:lnTo>
                      <a:pt x="1150" y="1027"/>
                    </a:lnTo>
                    <a:lnTo>
                      <a:pt x="1172" y="1018"/>
                    </a:lnTo>
                    <a:lnTo>
                      <a:pt x="1194" y="1009"/>
                    </a:lnTo>
                    <a:lnTo>
                      <a:pt x="1216" y="1000"/>
                    </a:lnTo>
                    <a:lnTo>
                      <a:pt x="1237" y="991"/>
                    </a:lnTo>
                    <a:lnTo>
                      <a:pt x="1259" y="981"/>
                    </a:lnTo>
                    <a:lnTo>
                      <a:pt x="1281" y="971"/>
                    </a:lnTo>
                    <a:lnTo>
                      <a:pt x="1302" y="962"/>
                    </a:lnTo>
                    <a:lnTo>
                      <a:pt x="1323" y="951"/>
                    </a:lnTo>
                    <a:lnTo>
                      <a:pt x="1345" y="941"/>
                    </a:lnTo>
                    <a:lnTo>
                      <a:pt x="1367" y="931"/>
                    </a:lnTo>
                    <a:lnTo>
                      <a:pt x="1388" y="920"/>
                    </a:lnTo>
                    <a:lnTo>
                      <a:pt x="1410" y="910"/>
                    </a:lnTo>
                    <a:lnTo>
                      <a:pt x="1430" y="898"/>
                    </a:lnTo>
                    <a:lnTo>
                      <a:pt x="1452" y="887"/>
                    </a:lnTo>
                    <a:lnTo>
                      <a:pt x="1473" y="875"/>
                    </a:lnTo>
                    <a:lnTo>
                      <a:pt x="1495" y="864"/>
                    </a:lnTo>
                    <a:lnTo>
                      <a:pt x="1261" y="536"/>
                    </a:lnTo>
                    <a:lnTo>
                      <a:pt x="1247" y="540"/>
                    </a:lnTo>
                    <a:lnTo>
                      <a:pt x="1233" y="545"/>
                    </a:lnTo>
                    <a:lnTo>
                      <a:pt x="1220" y="549"/>
                    </a:lnTo>
                    <a:lnTo>
                      <a:pt x="1207" y="554"/>
                    </a:lnTo>
                    <a:lnTo>
                      <a:pt x="1193" y="559"/>
                    </a:lnTo>
                    <a:lnTo>
                      <a:pt x="1179" y="563"/>
                    </a:lnTo>
                    <a:lnTo>
                      <a:pt x="1165" y="567"/>
                    </a:lnTo>
                    <a:lnTo>
                      <a:pt x="1152" y="571"/>
                    </a:lnTo>
                    <a:lnTo>
                      <a:pt x="1138" y="576"/>
                    </a:lnTo>
                    <a:lnTo>
                      <a:pt x="1124" y="580"/>
                    </a:lnTo>
                    <a:lnTo>
                      <a:pt x="1110" y="585"/>
                    </a:lnTo>
                    <a:lnTo>
                      <a:pt x="1096" y="590"/>
                    </a:lnTo>
                    <a:lnTo>
                      <a:pt x="1082" y="594"/>
                    </a:lnTo>
                    <a:lnTo>
                      <a:pt x="1069" y="598"/>
                    </a:lnTo>
                    <a:lnTo>
                      <a:pt x="1055" y="602"/>
                    </a:lnTo>
                    <a:lnTo>
                      <a:pt x="1041" y="607"/>
                    </a:lnTo>
                    <a:lnTo>
                      <a:pt x="1033" y="610"/>
                    </a:lnTo>
                    <a:lnTo>
                      <a:pt x="1025" y="613"/>
                    </a:lnTo>
                    <a:lnTo>
                      <a:pt x="1017" y="615"/>
                    </a:lnTo>
                    <a:lnTo>
                      <a:pt x="1008" y="618"/>
                    </a:lnTo>
                    <a:lnTo>
                      <a:pt x="1000" y="621"/>
                    </a:lnTo>
                    <a:lnTo>
                      <a:pt x="992" y="623"/>
                    </a:lnTo>
                    <a:lnTo>
                      <a:pt x="982" y="625"/>
                    </a:lnTo>
                    <a:lnTo>
                      <a:pt x="974" y="628"/>
                    </a:lnTo>
                    <a:lnTo>
                      <a:pt x="989" y="618"/>
                    </a:lnTo>
                    <a:lnTo>
                      <a:pt x="1005" y="609"/>
                    </a:lnTo>
                    <a:lnTo>
                      <a:pt x="1020" y="599"/>
                    </a:lnTo>
                    <a:lnTo>
                      <a:pt x="1036" y="590"/>
                    </a:lnTo>
                    <a:lnTo>
                      <a:pt x="1051" y="580"/>
                    </a:lnTo>
                    <a:lnTo>
                      <a:pt x="1066" y="571"/>
                    </a:lnTo>
                    <a:lnTo>
                      <a:pt x="1082" y="561"/>
                    </a:lnTo>
                    <a:lnTo>
                      <a:pt x="1097" y="552"/>
                    </a:lnTo>
                    <a:lnTo>
                      <a:pt x="1112" y="542"/>
                    </a:lnTo>
                    <a:lnTo>
                      <a:pt x="1127" y="533"/>
                    </a:lnTo>
                    <a:lnTo>
                      <a:pt x="1144" y="524"/>
                    </a:lnTo>
                    <a:lnTo>
                      <a:pt x="1158" y="514"/>
                    </a:lnTo>
                    <a:lnTo>
                      <a:pt x="1173" y="504"/>
                    </a:lnTo>
                    <a:lnTo>
                      <a:pt x="1188" y="495"/>
                    </a:lnTo>
                    <a:lnTo>
                      <a:pt x="1205" y="486"/>
                    </a:lnTo>
                    <a:lnTo>
                      <a:pt x="1220" y="477"/>
                    </a:lnTo>
                    <a:lnTo>
                      <a:pt x="882" y="0"/>
                    </a:lnTo>
                    <a:lnTo>
                      <a:pt x="456" y="571"/>
                    </a:lnTo>
                    <a:lnTo>
                      <a:pt x="456" y="434"/>
                    </a:lnTo>
                    <a:lnTo>
                      <a:pt x="489" y="434"/>
                    </a:lnTo>
                    <a:lnTo>
                      <a:pt x="489" y="365"/>
                    </a:lnTo>
                    <a:lnTo>
                      <a:pt x="180" y="365"/>
                    </a:lnTo>
                    <a:lnTo>
                      <a:pt x="180" y="434"/>
                    </a:lnTo>
                    <a:lnTo>
                      <a:pt x="249" y="434"/>
                    </a:lnTo>
                    <a:lnTo>
                      <a:pt x="249" y="667"/>
                    </a:lnTo>
                    <a:lnTo>
                      <a:pt x="261" y="663"/>
                    </a:lnTo>
                    <a:lnTo>
                      <a:pt x="274" y="660"/>
                    </a:lnTo>
                    <a:lnTo>
                      <a:pt x="287" y="658"/>
                    </a:lnTo>
                    <a:lnTo>
                      <a:pt x="299" y="654"/>
                    </a:lnTo>
                    <a:lnTo>
                      <a:pt x="312" y="651"/>
                    </a:lnTo>
                    <a:lnTo>
                      <a:pt x="325" y="647"/>
                    </a:lnTo>
                    <a:lnTo>
                      <a:pt x="339" y="644"/>
                    </a:lnTo>
                    <a:lnTo>
                      <a:pt x="351" y="642"/>
                    </a:lnTo>
                    <a:lnTo>
                      <a:pt x="364" y="638"/>
                    </a:lnTo>
                    <a:lnTo>
                      <a:pt x="377" y="635"/>
                    </a:lnTo>
                    <a:lnTo>
                      <a:pt x="389" y="631"/>
                    </a:lnTo>
                    <a:lnTo>
                      <a:pt x="402" y="629"/>
                    </a:lnTo>
                    <a:lnTo>
                      <a:pt x="415" y="625"/>
                    </a:lnTo>
                    <a:lnTo>
                      <a:pt x="428" y="622"/>
                    </a:lnTo>
                    <a:lnTo>
                      <a:pt x="441" y="620"/>
                    </a:lnTo>
                    <a:lnTo>
                      <a:pt x="454" y="616"/>
                    </a:lnTo>
                    <a:lnTo>
                      <a:pt x="439" y="625"/>
                    </a:lnTo>
                    <a:lnTo>
                      <a:pt x="424" y="636"/>
                    </a:lnTo>
                    <a:lnTo>
                      <a:pt x="409" y="645"/>
                    </a:lnTo>
                    <a:lnTo>
                      <a:pt x="394" y="655"/>
                    </a:lnTo>
                    <a:lnTo>
                      <a:pt x="379" y="665"/>
                    </a:lnTo>
                    <a:lnTo>
                      <a:pt x="364" y="675"/>
                    </a:lnTo>
                    <a:lnTo>
                      <a:pt x="349" y="684"/>
                    </a:lnTo>
                    <a:lnTo>
                      <a:pt x="334" y="695"/>
                    </a:lnTo>
                    <a:lnTo>
                      <a:pt x="324" y="701"/>
                    </a:lnTo>
                    <a:lnTo>
                      <a:pt x="312" y="708"/>
                    </a:lnTo>
                    <a:lnTo>
                      <a:pt x="302" y="715"/>
                    </a:lnTo>
                    <a:lnTo>
                      <a:pt x="291" y="721"/>
                    </a:lnTo>
                    <a:lnTo>
                      <a:pt x="280" y="728"/>
                    </a:lnTo>
                    <a:lnTo>
                      <a:pt x="269" y="735"/>
                    </a:lnTo>
                    <a:lnTo>
                      <a:pt x="259" y="741"/>
                    </a:lnTo>
                    <a:lnTo>
                      <a:pt x="249" y="747"/>
                    </a:lnTo>
                    <a:lnTo>
                      <a:pt x="249" y="847"/>
                    </a:lnTo>
                    <a:lnTo>
                      <a:pt x="0" y="1178"/>
                    </a:lnTo>
                    <a:lnTo>
                      <a:pt x="180" y="1178"/>
                    </a:lnTo>
                    <a:lnTo>
                      <a:pt x="180" y="1358"/>
                    </a:lnTo>
                    <a:lnTo>
                      <a:pt x="131" y="1358"/>
                    </a:lnTo>
                    <a:lnTo>
                      <a:pt x="131" y="1627"/>
                    </a:lnTo>
                    <a:lnTo>
                      <a:pt x="154" y="1624"/>
                    </a:lnTo>
                    <a:lnTo>
                      <a:pt x="176" y="1619"/>
                    </a:lnTo>
                    <a:lnTo>
                      <a:pt x="199" y="1616"/>
                    </a:lnTo>
                    <a:lnTo>
                      <a:pt x="222" y="1611"/>
                    </a:lnTo>
                    <a:lnTo>
                      <a:pt x="244" y="1608"/>
                    </a:lnTo>
                    <a:lnTo>
                      <a:pt x="267" y="1603"/>
                    </a:lnTo>
                    <a:lnTo>
                      <a:pt x="290" y="1599"/>
                    </a:lnTo>
                    <a:lnTo>
                      <a:pt x="312" y="1594"/>
                    </a:lnTo>
                    <a:lnTo>
                      <a:pt x="335" y="1591"/>
                    </a:lnTo>
                    <a:lnTo>
                      <a:pt x="358" y="1586"/>
                    </a:lnTo>
                    <a:lnTo>
                      <a:pt x="380" y="1581"/>
                    </a:lnTo>
                    <a:lnTo>
                      <a:pt x="403" y="1577"/>
                    </a:lnTo>
                    <a:lnTo>
                      <a:pt x="425" y="1572"/>
                    </a:lnTo>
                    <a:lnTo>
                      <a:pt x="448" y="1566"/>
                    </a:lnTo>
                    <a:lnTo>
                      <a:pt x="470" y="1562"/>
                    </a:lnTo>
                    <a:lnTo>
                      <a:pt x="493" y="1557"/>
                    </a:lnTo>
                    <a:lnTo>
                      <a:pt x="473" y="1569"/>
                    </a:lnTo>
                    <a:lnTo>
                      <a:pt x="454" y="1580"/>
                    </a:lnTo>
                    <a:lnTo>
                      <a:pt x="433" y="1591"/>
                    </a:lnTo>
                    <a:lnTo>
                      <a:pt x="413" y="1602"/>
                    </a:lnTo>
                    <a:lnTo>
                      <a:pt x="394" y="1614"/>
                    </a:lnTo>
                    <a:lnTo>
                      <a:pt x="374" y="1625"/>
                    </a:lnTo>
                    <a:lnTo>
                      <a:pt x="354" y="1637"/>
                    </a:lnTo>
                    <a:lnTo>
                      <a:pt x="334" y="1648"/>
                    </a:lnTo>
                    <a:lnTo>
                      <a:pt x="314" y="1660"/>
                    </a:lnTo>
                    <a:lnTo>
                      <a:pt x="295" y="1671"/>
                    </a:lnTo>
                    <a:lnTo>
                      <a:pt x="275" y="1684"/>
                    </a:lnTo>
                    <a:lnTo>
                      <a:pt x="256" y="1695"/>
                    </a:lnTo>
                    <a:lnTo>
                      <a:pt x="236" y="1707"/>
                    </a:lnTo>
                    <a:lnTo>
                      <a:pt x="216" y="1720"/>
                    </a:lnTo>
                    <a:lnTo>
                      <a:pt x="197" y="1731"/>
                    </a:lnTo>
                    <a:lnTo>
                      <a:pt x="177" y="1744"/>
                    </a:lnTo>
                    <a:lnTo>
                      <a:pt x="176" y="1746"/>
                    </a:lnTo>
                    <a:lnTo>
                      <a:pt x="176" y="1748"/>
                    </a:lnTo>
                    <a:lnTo>
                      <a:pt x="176" y="1752"/>
                    </a:lnTo>
                    <a:lnTo>
                      <a:pt x="175" y="1754"/>
                    </a:lnTo>
                    <a:lnTo>
                      <a:pt x="174" y="1754"/>
                    </a:lnTo>
                    <a:lnTo>
                      <a:pt x="174" y="1754"/>
                    </a:lnTo>
                    <a:lnTo>
                      <a:pt x="174" y="1755"/>
                    </a:lnTo>
                    <a:lnTo>
                      <a:pt x="173" y="1755"/>
                    </a:lnTo>
                    <a:lnTo>
                      <a:pt x="172" y="1760"/>
                    </a:lnTo>
                    <a:lnTo>
                      <a:pt x="172" y="1766"/>
                    </a:lnTo>
                    <a:lnTo>
                      <a:pt x="172" y="1770"/>
                    </a:lnTo>
                    <a:lnTo>
                      <a:pt x="172" y="1776"/>
                    </a:lnTo>
                    <a:lnTo>
                      <a:pt x="170" y="1782"/>
                    </a:lnTo>
                    <a:lnTo>
                      <a:pt x="170" y="1788"/>
                    </a:lnTo>
                    <a:lnTo>
                      <a:pt x="170" y="1793"/>
                    </a:lnTo>
                    <a:lnTo>
                      <a:pt x="169" y="1799"/>
                    </a:lnTo>
                    <a:lnTo>
                      <a:pt x="180" y="1799"/>
                    </a:lnTo>
                    <a:lnTo>
                      <a:pt x="180" y="2034"/>
                    </a:lnTo>
                    <a:lnTo>
                      <a:pt x="610" y="203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" name="Freeform 11"/>
              <p:cNvSpPr>
                <a:spLocks/>
              </p:cNvSpPr>
              <p:nvPr/>
            </p:nvSpPr>
            <p:spPr bwMode="auto">
              <a:xfrm>
                <a:off x="4891" y="1256"/>
                <a:ext cx="665" cy="527"/>
              </a:xfrm>
              <a:custGeom>
                <a:avLst/>
                <a:gdLst>
                  <a:gd name="T0" fmla="*/ 1296 w 1335"/>
                  <a:gd name="T1" fmla="*/ 6 h 1054"/>
                  <a:gd name="T2" fmla="*/ 1245 w 1335"/>
                  <a:gd name="T3" fmla="*/ 0 h 1054"/>
                  <a:gd name="T4" fmla="*/ 1164 w 1335"/>
                  <a:gd name="T5" fmla="*/ 11 h 1054"/>
                  <a:gd name="T6" fmla="*/ 1099 w 1335"/>
                  <a:gd name="T7" fmla="*/ 27 h 1054"/>
                  <a:gd name="T8" fmla="*/ 1062 w 1335"/>
                  <a:gd name="T9" fmla="*/ 41 h 1054"/>
                  <a:gd name="T10" fmla="*/ 1099 w 1335"/>
                  <a:gd name="T11" fmla="*/ 110 h 1054"/>
                  <a:gd name="T12" fmla="*/ 1157 w 1335"/>
                  <a:gd name="T13" fmla="*/ 91 h 1054"/>
                  <a:gd name="T14" fmla="*/ 1229 w 1335"/>
                  <a:gd name="T15" fmla="*/ 78 h 1054"/>
                  <a:gd name="T16" fmla="*/ 1218 w 1335"/>
                  <a:gd name="T17" fmla="*/ 118 h 1054"/>
                  <a:gd name="T18" fmla="*/ 1168 w 1335"/>
                  <a:gd name="T19" fmla="*/ 181 h 1054"/>
                  <a:gd name="T20" fmla="*/ 1116 w 1335"/>
                  <a:gd name="T21" fmla="*/ 226 h 1054"/>
                  <a:gd name="T22" fmla="*/ 1052 w 1335"/>
                  <a:gd name="T23" fmla="*/ 259 h 1054"/>
                  <a:gd name="T24" fmla="*/ 984 w 1335"/>
                  <a:gd name="T25" fmla="*/ 285 h 1054"/>
                  <a:gd name="T26" fmla="*/ 900 w 1335"/>
                  <a:gd name="T27" fmla="*/ 319 h 1054"/>
                  <a:gd name="T28" fmla="*/ 842 w 1335"/>
                  <a:gd name="T29" fmla="*/ 374 h 1054"/>
                  <a:gd name="T30" fmla="*/ 826 w 1335"/>
                  <a:gd name="T31" fmla="*/ 507 h 1054"/>
                  <a:gd name="T32" fmla="*/ 828 w 1335"/>
                  <a:gd name="T33" fmla="*/ 592 h 1054"/>
                  <a:gd name="T34" fmla="*/ 782 w 1335"/>
                  <a:gd name="T35" fmla="*/ 633 h 1054"/>
                  <a:gd name="T36" fmla="*/ 542 w 1335"/>
                  <a:gd name="T37" fmla="*/ 440 h 1054"/>
                  <a:gd name="T38" fmla="*/ 483 w 1335"/>
                  <a:gd name="T39" fmla="*/ 759 h 1054"/>
                  <a:gd name="T40" fmla="*/ 452 w 1335"/>
                  <a:gd name="T41" fmla="*/ 699 h 1054"/>
                  <a:gd name="T42" fmla="*/ 216 w 1335"/>
                  <a:gd name="T43" fmla="*/ 792 h 1054"/>
                  <a:gd name="T44" fmla="*/ 184 w 1335"/>
                  <a:gd name="T45" fmla="*/ 723 h 1054"/>
                  <a:gd name="T46" fmla="*/ 379 w 1335"/>
                  <a:gd name="T47" fmla="*/ 542 h 1054"/>
                  <a:gd name="T48" fmla="*/ 348 w 1335"/>
                  <a:gd name="T49" fmla="*/ 484 h 1054"/>
                  <a:gd name="T50" fmla="*/ 113 w 1335"/>
                  <a:gd name="T51" fmla="*/ 576 h 1054"/>
                  <a:gd name="T52" fmla="*/ 477 w 1335"/>
                  <a:gd name="T53" fmla="*/ 306 h 1054"/>
                  <a:gd name="T54" fmla="*/ 602 w 1335"/>
                  <a:gd name="T55" fmla="*/ 226 h 1054"/>
                  <a:gd name="T56" fmla="*/ 655 w 1335"/>
                  <a:gd name="T57" fmla="*/ 206 h 1054"/>
                  <a:gd name="T58" fmla="*/ 725 w 1335"/>
                  <a:gd name="T59" fmla="*/ 269 h 1054"/>
                  <a:gd name="T60" fmla="*/ 843 w 1335"/>
                  <a:gd name="T61" fmla="*/ 308 h 1054"/>
                  <a:gd name="T62" fmla="*/ 904 w 1335"/>
                  <a:gd name="T63" fmla="*/ 272 h 1054"/>
                  <a:gd name="T64" fmla="*/ 976 w 1335"/>
                  <a:gd name="T65" fmla="*/ 204 h 1054"/>
                  <a:gd name="T66" fmla="*/ 1047 w 1335"/>
                  <a:gd name="T67" fmla="*/ 141 h 1054"/>
                  <a:gd name="T68" fmla="*/ 995 w 1335"/>
                  <a:gd name="T69" fmla="*/ 84 h 1054"/>
                  <a:gd name="T70" fmla="*/ 898 w 1335"/>
                  <a:gd name="T71" fmla="*/ 173 h 1054"/>
                  <a:gd name="T72" fmla="*/ 850 w 1335"/>
                  <a:gd name="T73" fmla="*/ 217 h 1054"/>
                  <a:gd name="T74" fmla="*/ 809 w 1335"/>
                  <a:gd name="T75" fmla="*/ 230 h 1054"/>
                  <a:gd name="T76" fmla="*/ 741 w 1335"/>
                  <a:gd name="T77" fmla="*/ 178 h 1054"/>
                  <a:gd name="T78" fmla="*/ 679 w 1335"/>
                  <a:gd name="T79" fmla="*/ 132 h 1054"/>
                  <a:gd name="T80" fmla="*/ 612 w 1335"/>
                  <a:gd name="T81" fmla="*/ 137 h 1054"/>
                  <a:gd name="T82" fmla="*/ 544 w 1335"/>
                  <a:gd name="T83" fmla="*/ 170 h 1054"/>
                  <a:gd name="T84" fmla="*/ 0 w 1335"/>
                  <a:gd name="T85" fmla="*/ 518 h 1054"/>
                  <a:gd name="T86" fmla="*/ 672 w 1335"/>
                  <a:gd name="T87" fmla="*/ 791 h 1054"/>
                  <a:gd name="T88" fmla="*/ 839 w 1335"/>
                  <a:gd name="T89" fmla="*/ 687 h 1054"/>
                  <a:gd name="T90" fmla="*/ 910 w 1335"/>
                  <a:gd name="T91" fmla="*/ 549 h 1054"/>
                  <a:gd name="T92" fmla="*/ 922 w 1335"/>
                  <a:gd name="T93" fmla="*/ 394 h 1054"/>
                  <a:gd name="T94" fmla="*/ 974 w 1335"/>
                  <a:gd name="T95" fmla="*/ 371 h 1054"/>
                  <a:gd name="T96" fmla="*/ 1043 w 1335"/>
                  <a:gd name="T97" fmla="*/ 345 h 1054"/>
                  <a:gd name="T98" fmla="*/ 1120 w 1335"/>
                  <a:gd name="T99" fmla="*/ 311 h 1054"/>
                  <a:gd name="T100" fmla="*/ 1192 w 1335"/>
                  <a:gd name="T101" fmla="*/ 265 h 1054"/>
                  <a:gd name="T102" fmla="*/ 1286 w 1335"/>
                  <a:gd name="T103" fmla="*/ 155 h 1054"/>
                  <a:gd name="T104" fmla="*/ 1332 w 1335"/>
                  <a:gd name="T105" fmla="*/ 40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35" h="1054">
                    <a:moveTo>
                      <a:pt x="1322" y="24"/>
                    </a:moveTo>
                    <a:lnTo>
                      <a:pt x="1317" y="18"/>
                    </a:lnTo>
                    <a:lnTo>
                      <a:pt x="1311" y="14"/>
                    </a:lnTo>
                    <a:lnTo>
                      <a:pt x="1304" y="9"/>
                    </a:lnTo>
                    <a:lnTo>
                      <a:pt x="1296" y="6"/>
                    </a:lnTo>
                    <a:lnTo>
                      <a:pt x="1288" y="3"/>
                    </a:lnTo>
                    <a:lnTo>
                      <a:pt x="1279" y="1"/>
                    </a:lnTo>
                    <a:lnTo>
                      <a:pt x="1268" y="0"/>
                    </a:lnTo>
                    <a:lnTo>
                      <a:pt x="1258" y="0"/>
                    </a:lnTo>
                    <a:lnTo>
                      <a:pt x="1245" y="0"/>
                    </a:lnTo>
                    <a:lnTo>
                      <a:pt x="1231" y="1"/>
                    </a:lnTo>
                    <a:lnTo>
                      <a:pt x="1217" y="3"/>
                    </a:lnTo>
                    <a:lnTo>
                      <a:pt x="1200" y="6"/>
                    </a:lnTo>
                    <a:lnTo>
                      <a:pt x="1183" y="8"/>
                    </a:lnTo>
                    <a:lnTo>
                      <a:pt x="1164" y="11"/>
                    </a:lnTo>
                    <a:lnTo>
                      <a:pt x="1143" y="16"/>
                    </a:lnTo>
                    <a:lnTo>
                      <a:pt x="1120" y="21"/>
                    </a:lnTo>
                    <a:lnTo>
                      <a:pt x="1114" y="22"/>
                    </a:lnTo>
                    <a:lnTo>
                      <a:pt x="1107" y="24"/>
                    </a:lnTo>
                    <a:lnTo>
                      <a:pt x="1099" y="27"/>
                    </a:lnTo>
                    <a:lnTo>
                      <a:pt x="1091" y="30"/>
                    </a:lnTo>
                    <a:lnTo>
                      <a:pt x="1083" y="33"/>
                    </a:lnTo>
                    <a:lnTo>
                      <a:pt x="1075" y="35"/>
                    </a:lnTo>
                    <a:lnTo>
                      <a:pt x="1068" y="39"/>
                    </a:lnTo>
                    <a:lnTo>
                      <a:pt x="1062" y="41"/>
                    </a:lnTo>
                    <a:lnTo>
                      <a:pt x="1062" y="131"/>
                    </a:lnTo>
                    <a:lnTo>
                      <a:pt x="1070" y="126"/>
                    </a:lnTo>
                    <a:lnTo>
                      <a:pt x="1079" y="121"/>
                    </a:lnTo>
                    <a:lnTo>
                      <a:pt x="1090" y="115"/>
                    </a:lnTo>
                    <a:lnTo>
                      <a:pt x="1099" y="110"/>
                    </a:lnTo>
                    <a:lnTo>
                      <a:pt x="1109" y="106"/>
                    </a:lnTo>
                    <a:lnTo>
                      <a:pt x="1119" y="101"/>
                    </a:lnTo>
                    <a:lnTo>
                      <a:pt x="1128" y="98"/>
                    </a:lnTo>
                    <a:lnTo>
                      <a:pt x="1136" y="95"/>
                    </a:lnTo>
                    <a:lnTo>
                      <a:pt x="1157" y="91"/>
                    </a:lnTo>
                    <a:lnTo>
                      <a:pt x="1175" y="87"/>
                    </a:lnTo>
                    <a:lnTo>
                      <a:pt x="1192" y="84"/>
                    </a:lnTo>
                    <a:lnTo>
                      <a:pt x="1206" y="82"/>
                    </a:lnTo>
                    <a:lnTo>
                      <a:pt x="1219" y="80"/>
                    </a:lnTo>
                    <a:lnTo>
                      <a:pt x="1229" y="78"/>
                    </a:lnTo>
                    <a:lnTo>
                      <a:pt x="1238" y="78"/>
                    </a:lnTo>
                    <a:lnTo>
                      <a:pt x="1246" y="77"/>
                    </a:lnTo>
                    <a:lnTo>
                      <a:pt x="1238" y="90"/>
                    </a:lnTo>
                    <a:lnTo>
                      <a:pt x="1228" y="103"/>
                    </a:lnTo>
                    <a:lnTo>
                      <a:pt x="1218" y="118"/>
                    </a:lnTo>
                    <a:lnTo>
                      <a:pt x="1206" y="133"/>
                    </a:lnTo>
                    <a:lnTo>
                      <a:pt x="1195" y="147"/>
                    </a:lnTo>
                    <a:lnTo>
                      <a:pt x="1184" y="161"/>
                    </a:lnTo>
                    <a:lnTo>
                      <a:pt x="1175" y="171"/>
                    </a:lnTo>
                    <a:lnTo>
                      <a:pt x="1168" y="181"/>
                    </a:lnTo>
                    <a:lnTo>
                      <a:pt x="1159" y="191"/>
                    </a:lnTo>
                    <a:lnTo>
                      <a:pt x="1150" y="200"/>
                    </a:lnTo>
                    <a:lnTo>
                      <a:pt x="1139" y="208"/>
                    </a:lnTo>
                    <a:lnTo>
                      <a:pt x="1129" y="217"/>
                    </a:lnTo>
                    <a:lnTo>
                      <a:pt x="1116" y="226"/>
                    </a:lnTo>
                    <a:lnTo>
                      <a:pt x="1105" y="232"/>
                    </a:lnTo>
                    <a:lnTo>
                      <a:pt x="1092" y="239"/>
                    </a:lnTo>
                    <a:lnTo>
                      <a:pt x="1078" y="246"/>
                    </a:lnTo>
                    <a:lnTo>
                      <a:pt x="1066" y="253"/>
                    </a:lnTo>
                    <a:lnTo>
                      <a:pt x="1052" y="259"/>
                    </a:lnTo>
                    <a:lnTo>
                      <a:pt x="1038" y="265"/>
                    </a:lnTo>
                    <a:lnTo>
                      <a:pt x="1024" y="270"/>
                    </a:lnTo>
                    <a:lnTo>
                      <a:pt x="1010" y="275"/>
                    </a:lnTo>
                    <a:lnTo>
                      <a:pt x="998" y="281"/>
                    </a:lnTo>
                    <a:lnTo>
                      <a:pt x="984" y="285"/>
                    </a:lnTo>
                    <a:lnTo>
                      <a:pt x="971" y="290"/>
                    </a:lnTo>
                    <a:lnTo>
                      <a:pt x="952" y="298"/>
                    </a:lnTo>
                    <a:lnTo>
                      <a:pt x="933" y="305"/>
                    </a:lnTo>
                    <a:lnTo>
                      <a:pt x="916" y="312"/>
                    </a:lnTo>
                    <a:lnTo>
                      <a:pt x="900" y="319"/>
                    </a:lnTo>
                    <a:lnTo>
                      <a:pt x="886" y="326"/>
                    </a:lnTo>
                    <a:lnTo>
                      <a:pt x="874" y="334"/>
                    </a:lnTo>
                    <a:lnTo>
                      <a:pt x="864" y="342"/>
                    </a:lnTo>
                    <a:lnTo>
                      <a:pt x="856" y="351"/>
                    </a:lnTo>
                    <a:lnTo>
                      <a:pt x="842" y="374"/>
                    </a:lnTo>
                    <a:lnTo>
                      <a:pt x="832" y="398"/>
                    </a:lnTo>
                    <a:lnTo>
                      <a:pt x="826" y="424"/>
                    </a:lnTo>
                    <a:lnTo>
                      <a:pt x="824" y="450"/>
                    </a:lnTo>
                    <a:lnTo>
                      <a:pt x="824" y="478"/>
                    </a:lnTo>
                    <a:lnTo>
                      <a:pt x="826" y="507"/>
                    </a:lnTo>
                    <a:lnTo>
                      <a:pt x="830" y="535"/>
                    </a:lnTo>
                    <a:lnTo>
                      <a:pt x="835" y="564"/>
                    </a:lnTo>
                    <a:lnTo>
                      <a:pt x="835" y="573"/>
                    </a:lnTo>
                    <a:lnTo>
                      <a:pt x="833" y="583"/>
                    </a:lnTo>
                    <a:lnTo>
                      <a:pt x="828" y="592"/>
                    </a:lnTo>
                    <a:lnTo>
                      <a:pt x="822" y="600"/>
                    </a:lnTo>
                    <a:lnTo>
                      <a:pt x="812" y="609"/>
                    </a:lnTo>
                    <a:lnTo>
                      <a:pt x="803" y="618"/>
                    </a:lnTo>
                    <a:lnTo>
                      <a:pt x="793" y="626"/>
                    </a:lnTo>
                    <a:lnTo>
                      <a:pt x="782" y="633"/>
                    </a:lnTo>
                    <a:lnTo>
                      <a:pt x="689" y="440"/>
                    </a:lnTo>
                    <a:lnTo>
                      <a:pt x="605" y="440"/>
                    </a:lnTo>
                    <a:lnTo>
                      <a:pt x="716" y="672"/>
                    </a:lnTo>
                    <a:lnTo>
                      <a:pt x="667" y="703"/>
                    </a:lnTo>
                    <a:lnTo>
                      <a:pt x="542" y="440"/>
                    </a:lnTo>
                    <a:lnTo>
                      <a:pt x="456" y="440"/>
                    </a:lnTo>
                    <a:lnTo>
                      <a:pt x="602" y="745"/>
                    </a:lnTo>
                    <a:lnTo>
                      <a:pt x="288" y="943"/>
                    </a:lnTo>
                    <a:lnTo>
                      <a:pt x="265" y="896"/>
                    </a:lnTo>
                    <a:lnTo>
                      <a:pt x="483" y="759"/>
                    </a:lnTo>
                    <a:lnTo>
                      <a:pt x="473" y="743"/>
                    </a:lnTo>
                    <a:lnTo>
                      <a:pt x="257" y="879"/>
                    </a:lnTo>
                    <a:lnTo>
                      <a:pt x="245" y="853"/>
                    </a:lnTo>
                    <a:lnTo>
                      <a:pt x="462" y="715"/>
                    </a:lnTo>
                    <a:lnTo>
                      <a:pt x="452" y="699"/>
                    </a:lnTo>
                    <a:lnTo>
                      <a:pt x="237" y="835"/>
                    </a:lnTo>
                    <a:lnTo>
                      <a:pt x="225" y="809"/>
                    </a:lnTo>
                    <a:lnTo>
                      <a:pt x="442" y="672"/>
                    </a:lnTo>
                    <a:lnTo>
                      <a:pt x="431" y="656"/>
                    </a:lnTo>
                    <a:lnTo>
                      <a:pt x="216" y="792"/>
                    </a:lnTo>
                    <a:lnTo>
                      <a:pt x="204" y="767"/>
                    </a:lnTo>
                    <a:lnTo>
                      <a:pt x="421" y="629"/>
                    </a:lnTo>
                    <a:lnTo>
                      <a:pt x="410" y="613"/>
                    </a:lnTo>
                    <a:lnTo>
                      <a:pt x="195" y="748"/>
                    </a:lnTo>
                    <a:lnTo>
                      <a:pt x="184" y="723"/>
                    </a:lnTo>
                    <a:lnTo>
                      <a:pt x="400" y="586"/>
                    </a:lnTo>
                    <a:lnTo>
                      <a:pt x="390" y="570"/>
                    </a:lnTo>
                    <a:lnTo>
                      <a:pt x="175" y="706"/>
                    </a:lnTo>
                    <a:lnTo>
                      <a:pt x="163" y="680"/>
                    </a:lnTo>
                    <a:lnTo>
                      <a:pt x="379" y="542"/>
                    </a:lnTo>
                    <a:lnTo>
                      <a:pt x="369" y="526"/>
                    </a:lnTo>
                    <a:lnTo>
                      <a:pt x="155" y="662"/>
                    </a:lnTo>
                    <a:lnTo>
                      <a:pt x="142" y="637"/>
                    </a:lnTo>
                    <a:lnTo>
                      <a:pt x="359" y="500"/>
                    </a:lnTo>
                    <a:lnTo>
                      <a:pt x="348" y="484"/>
                    </a:lnTo>
                    <a:lnTo>
                      <a:pt x="134" y="619"/>
                    </a:lnTo>
                    <a:lnTo>
                      <a:pt x="121" y="594"/>
                    </a:lnTo>
                    <a:lnTo>
                      <a:pt x="338" y="456"/>
                    </a:lnTo>
                    <a:lnTo>
                      <a:pt x="327" y="440"/>
                    </a:lnTo>
                    <a:lnTo>
                      <a:pt x="113" y="576"/>
                    </a:lnTo>
                    <a:lnTo>
                      <a:pt x="98" y="546"/>
                    </a:lnTo>
                    <a:lnTo>
                      <a:pt x="413" y="348"/>
                    </a:lnTo>
                    <a:lnTo>
                      <a:pt x="456" y="440"/>
                    </a:lnTo>
                    <a:lnTo>
                      <a:pt x="542" y="440"/>
                    </a:lnTo>
                    <a:lnTo>
                      <a:pt x="477" y="306"/>
                    </a:lnTo>
                    <a:lnTo>
                      <a:pt x="527" y="276"/>
                    </a:lnTo>
                    <a:lnTo>
                      <a:pt x="605" y="440"/>
                    </a:lnTo>
                    <a:lnTo>
                      <a:pt x="689" y="440"/>
                    </a:lnTo>
                    <a:lnTo>
                      <a:pt x="590" y="232"/>
                    </a:lnTo>
                    <a:lnTo>
                      <a:pt x="602" y="226"/>
                    </a:lnTo>
                    <a:lnTo>
                      <a:pt x="613" y="219"/>
                    </a:lnTo>
                    <a:lnTo>
                      <a:pt x="625" y="214"/>
                    </a:lnTo>
                    <a:lnTo>
                      <a:pt x="636" y="209"/>
                    </a:lnTo>
                    <a:lnTo>
                      <a:pt x="645" y="207"/>
                    </a:lnTo>
                    <a:lnTo>
                      <a:pt x="655" y="206"/>
                    </a:lnTo>
                    <a:lnTo>
                      <a:pt x="661" y="207"/>
                    </a:lnTo>
                    <a:lnTo>
                      <a:pt x="666" y="211"/>
                    </a:lnTo>
                    <a:lnTo>
                      <a:pt x="684" y="231"/>
                    </a:lnTo>
                    <a:lnTo>
                      <a:pt x="704" y="251"/>
                    </a:lnTo>
                    <a:lnTo>
                      <a:pt x="725" y="269"/>
                    </a:lnTo>
                    <a:lnTo>
                      <a:pt x="747" y="284"/>
                    </a:lnTo>
                    <a:lnTo>
                      <a:pt x="770" y="297"/>
                    </a:lnTo>
                    <a:lnTo>
                      <a:pt x="793" y="306"/>
                    </a:lnTo>
                    <a:lnTo>
                      <a:pt x="818" y="310"/>
                    </a:lnTo>
                    <a:lnTo>
                      <a:pt x="843" y="308"/>
                    </a:lnTo>
                    <a:lnTo>
                      <a:pt x="855" y="305"/>
                    </a:lnTo>
                    <a:lnTo>
                      <a:pt x="866" y="299"/>
                    </a:lnTo>
                    <a:lnTo>
                      <a:pt x="879" y="292"/>
                    </a:lnTo>
                    <a:lnTo>
                      <a:pt x="892" y="283"/>
                    </a:lnTo>
                    <a:lnTo>
                      <a:pt x="904" y="272"/>
                    </a:lnTo>
                    <a:lnTo>
                      <a:pt x="918" y="259"/>
                    </a:lnTo>
                    <a:lnTo>
                      <a:pt x="934" y="244"/>
                    </a:lnTo>
                    <a:lnTo>
                      <a:pt x="950" y="228"/>
                    </a:lnTo>
                    <a:lnTo>
                      <a:pt x="963" y="216"/>
                    </a:lnTo>
                    <a:lnTo>
                      <a:pt x="976" y="204"/>
                    </a:lnTo>
                    <a:lnTo>
                      <a:pt x="990" y="191"/>
                    </a:lnTo>
                    <a:lnTo>
                      <a:pt x="1003" y="178"/>
                    </a:lnTo>
                    <a:lnTo>
                      <a:pt x="1017" y="166"/>
                    </a:lnTo>
                    <a:lnTo>
                      <a:pt x="1032" y="153"/>
                    </a:lnTo>
                    <a:lnTo>
                      <a:pt x="1047" y="141"/>
                    </a:lnTo>
                    <a:lnTo>
                      <a:pt x="1062" y="131"/>
                    </a:lnTo>
                    <a:lnTo>
                      <a:pt x="1062" y="41"/>
                    </a:lnTo>
                    <a:lnTo>
                      <a:pt x="1039" y="54"/>
                    </a:lnTo>
                    <a:lnTo>
                      <a:pt x="1017" y="69"/>
                    </a:lnTo>
                    <a:lnTo>
                      <a:pt x="995" y="84"/>
                    </a:lnTo>
                    <a:lnTo>
                      <a:pt x="975" y="101"/>
                    </a:lnTo>
                    <a:lnTo>
                      <a:pt x="954" y="118"/>
                    </a:lnTo>
                    <a:lnTo>
                      <a:pt x="934" y="137"/>
                    </a:lnTo>
                    <a:lnTo>
                      <a:pt x="916" y="155"/>
                    </a:lnTo>
                    <a:lnTo>
                      <a:pt x="898" y="173"/>
                    </a:lnTo>
                    <a:lnTo>
                      <a:pt x="888" y="182"/>
                    </a:lnTo>
                    <a:lnTo>
                      <a:pt x="878" y="191"/>
                    </a:lnTo>
                    <a:lnTo>
                      <a:pt x="869" y="201"/>
                    </a:lnTo>
                    <a:lnTo>
                      <a:pt x="858" y="209"/>
                    </a:lnTo>
                    <a:lnTo>
                      <a:pt x="850" y="217"/>
                    </a:lnTo>
                    <a:lnTo>
                      <a:pt x="841" y="224"/>
                    </a:lnTo>
                    <a:lnTo>
                      <a:pt x="835" y="229"/>
                    </a:lnTo>
                    <a:lnTo>
                      <a:pt x="830" y="232"/>
                    </a:lnTo>
                    <a:lnTo>
                      <a:pt x="819" y="232"/>
                    </a:lnTo>
                    <a:lnTo>
                      <a:pt x="809" y="230"/>
                    </a:lnTo>
                    <a:lnTo>
                      <a:pt x="797" y="226"/>
                    </a:lnTo>
                    <a:lnTo>
                      <a:pt x="785" y="219"/>
                    </a:lnTo>
                    <a:lnTo>
                      <a:pt x="771" y="208"/>
                    </a:lnTo>
                    <a:lnTo>
                      <a:pt x="757" y="194"/>
                    </a:lnTo>
                    <a:lnTo>
                      <a:pt x="741" y="178"/>
                    </a:lnTo>
                    <a:lnTo>
                      <a:pt x="725" y="160"/>
                    </a:lnTo>
                    <a:lnTo>
                      <a:pt x="714" y="150"/>
                    </a:lnTo>
                    <a:lnTo>
                      <a:pt x="703" y="141"/>
                    </a:lnTo>
                    <a:lnTo>
                      <a:pt x="691" y="136"/>
                    </a:lnTo>
                    <a:lnTo>
                      <a:pt x="679" y="132"/>
                    </a:lnTo>
                    <a:lnTo>
                      <a:pt x="666" y="130"/>
                    </a:lnTo>
                    <a:lnTo>
                      <a:pt x="653" y="129"/>
                    </a:lnTo>
                    <a:lnTo>
                      <a:pt x="640" y="130"/>
                    </a:lnTo>
                    <a:lnTo>
                      <a:pt x="626" y="132"/>
                    </a:lnTo>
                    <a:lnTo>
                      <a:pt x="612" y="137"/>
                    </a:lnTo>
                    <a:lnTo>
                      <a:pt x="598" y="141"/>
                    </a:lnTo>
                    <a:lnTo>
                      <a:pt x="584" y="147"/>
                    </a:lnTo>
                    <a:lnTo>
                      <a:pt x="570" y="154"/>
                    </a:lnTo>
                    <a:lnTo>
                      <a:pt x="558" y="162"/>
                    </a:lnTo>
                    <a:lnTo>
                      <a:pt x="544" y="170"/>
                    </a:lnTo>
                    <a:lnTo>
                      <a:pt x="531" y="179"/>
                    </a:lnTo>
                    <a:lnTo>
                      <a:pt x="520" y="189"/>
                    </a:lnTo>
                    <a:lnTo>
                      <a:pt x="408" y="260"/>
                    </a:lnTo>
                    <a:lnTo>
                      <a:pt x="29" y="500"/>
                    </a:lnTo>
                    <a:lnTo>
                      <a:pt x="0" y="518"/>
                    </a:lnTo>
                    <a:lnTo>
                      <a:pt x="15" y="548"/>
                    </a:lnTo>
                    <a:lnTo>
                      <a:pt x="238" y="1014"/>
                    </a:lnTo>
                    <a:lnTo>
                      <a:pt x="256" y="1054"/>
                    </a:lnTo>
                    <a:lnTo>
                      <a:pt x="293" y="1031"/>
                    </a:lnTo>
                    <a:lnTo>
                      <a:pt x="672" y="791"/>
                    </a:lnTo>
                    <a:lnTo>
                      <a:pt x="701" y="773"/>
                    </a:lnTo>
                    <a:lnTo>
                      <a:pt x="784" y="721"/>
                    </a:lnTo>
                    <a:lnTo>
                      <a:pt x="796" y="714"/>
                    </a:lnTo>
                    <a:lnTo>
                      <a:pt x="816" y="702"/>
                    </a:lnTo>
                    <a:lnTo>
                      <a:pt x="839" y="687"/>
                    </a:lnTo>
                    <a:lnTo>
                      <a:pt x="863" y="668"/>
                    </a:lnTo>
                    <a:lnTo>
                      <a:pt x="885" y="644"/>
                    </a:lnTo>
                    <a:lnTo>
                      <a:pt x="902" y="616"/>
                    </a:lnTo>
                    <a:lnTo>
                      <a:pt x="911" y="584"/>
                    </a:lnTo>
                    <a:lnTo>
                      <a:pt x="910" y="549"/>
                    </a:lnTo>
                    <a:lnTo>
                      <a:pt x="903" y="507"/>
                    </a:lnTo>
                    <a:lnTo>
                      <a:pt x="900" y="464"/>
                    </a:lnTo>
                    <a:lnTo>
                      <a:pt x="904" y="427"/>
                    </a:lnTo>
                    <a:lnTo>
                      <a:pt x="917" y="397"/>
                    </a:lnTo>
                    <a:lnTo>
                      <a:pt x="922" y="394"/>
                    </a:lnTo>
                    <a:lnTo>
                      <a:pt x="929" y="389"/>
                    </a:lnTo>
                    <a:lnTo>
                      <a:pt x="938" y="384"/>
                    </a:lnTo>
                    <a:lnTo>
                      <a:pt x="949" y="380"/>
                    </a:lnTo>
                    <a:lnTo>
                      <a:pt x="961" y="375"/>
                    </a:lnTo>
                    <a:lnTo>
                      <a:pt x="974" y="371"/>
                    </a:lnTo>
                    <a:lnTo>
                      <a:pt x="986" y="367"/>
                    </a:lnTo>
                    <a:lnTo>
                      <a:pt x="998" y="363"/>
                    </a:lnTo>
                    <a:lnTo>
                      <a:pt x="1013" y="357"/>
                    </a:lnTo>
                    <a:lnTo>
                      <a:pt x="1028" y="351"/>
                    </a:lnTo>
                    <a:lnTo>
                      <a:pt x="1043" y="345"/>
                    </a:lnTo>
                    <a:lnTo>
                      <a:pt x="1058" y="340"/>
                    </a:lnTo>
                    <a:lnTo>
                      <a:pt x="1074" y="333"/>
                    </a:lnTo>
                    <a:lnTo>
                      <a:pt x="1090" y="326"/>
                    </a:lnTo>
                    <a:lnTo>
                      <a:pt x="1105" y="319"/>
                    </a:lnTo>
                    <a:lnTo>
                      <a:pt x="1120" y="311"/>
                    </a:lnTo>
                    <a:lnTo>
                      <a:pt x="1136" y="303"/>
                    </a:lnTo>
                    <a:lnTo>
                      <a:pt x="1150" y="295"/>
                    </a:lnTo>
                    <a:lnTo>
                      <a:pt x="1165" y="285"/>
                    </a:lnTo>
                    <a:lnTo>
                      <a:pt x="1179" y="275"/>
                    </a:lnTo>
                    <a:lnTo>
                      <a:pt x="1192" y="265"/>
                    </a:lnTo>
                    <a:lnTo>
                      <a:pt x="1205" y="253"/>
                    </a:lnTo>
                    <a:lnTo>
                      <a:pt x="1217" y="242"/>
                    </a:lnTo>
                    <a:lnTo>
                      <a:pt x="1228" y="229"/>
                    </a:lnTo>
                    <a:lnTo>
                      <a:pt x="1259" y="190"/>
                    </a:lnTo>
                    <a:lnTo>
                      <a:pt x="1286" y="155"/>
                    </a:lnTo>
                    <a:lnTo>
                      <a:pt x="1306" y="125"/>
                    </a:lnTo>
                    <a:lnTo>
                      <a:pt x="1322" y="100"/>
                    </a:lnTo>
                    <a:lnTo>
                      <a:pt x="1332" y="77"/>
                    </a:lnTo>
                    <a:lnTo>
                      <a:pt x="1335" y="57"/>
                    </a:lnTo>
                    <a:lnTo>
                      <a:pt x="1332" y="40"/>
                    </a:lnTo>
                    <a:lnTo>
                      <a:pt x="1322" y="2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34819" name="矩形 12"/>
          <p:cNvSpPr>
            <a:spLocks noChangeArrowheads="1"/>
          </p:cNvSpPr>
          <p:nvPr/>
        </p:nvSpPr>
        <p:spPr bwMode="auto">
          <a:xfrm>
            <a:off x="869950" y="2819400"/>
            <a:ext cx="7732713" cy="158750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zh-CN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自定义数据类型</a:t>
            </a:r>
            <a:r>
              <a:rPr lang="zh-CN" altLang="zh-CN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zh-CN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基本数据类型</a:t>
            </a:r>
            <a:r>
              <a:rPr lang="zh-CN" altLang="zh-CN">
                <a:latin typeface="楷体_GB2312" pitchFamily="49" charset="-122"/>
                <a:ea typeface="楷体_GB2312" pitchFamily="49" charset="-122"/>
              </a:rPr>
              <a:t>之间的转换，除了</a:t>
            </a:r>
            <a:r>
              <a:rPr lang="zh-CN" altLang="zh-CN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类型转换运算符重载</a:t>
            </a:r>
            <a:r>
              <a:rPr lang="zh-CN" altLang="zh-CN">
                <a:latin typeface="楷体_GB2312" pitchFamily="49" charset="-122"/>
                <a:ea typeface="楷体_GB2312" pitchFamily="49" charset="-122"/>
              </a:rPr>
              <a:t>，还可以定义</a:t>
            </a:r>
            <a:r>
              <a:rPr lang="zh-CN" altLang="zh-CN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转换构造函数</a:t>
            </a:r>
            <a:r>
              <a:rPr lang="zh-CN" altLang="zh-CN">
                <a:latin typeface="楷体_GB2312" pitchFamily="49" charset="-122"/>
                <a:ea typeface="楷体_GB2312" pitchFamily="49" charset="-122"/>
              </a:rPr>
              <a:t>。所谓</a:t>
            </a:r>
            <a:r>
              <a:rPr lang="zh-CN" altLang="zh-CN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转换构造函数</a:t>
            </a:r>
            <a:r>
              <a:rPr lang="zh-CN" altLang="zh-CN">
                <a:latin typeface="楷体_GB2312" pitchFamily="49" charset="-122"/>
                <a:ea typeface="楷体_GB2312" pitchFamily="49" charset="-122"/>
              </a:rPr>
              <a:t>就是当一个</a:t>
            </a:r>
            <a:r>
              <a:rPr lang="zh-CN" altLang="zh-CN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构造函数</a:t>
            </a:r>
            <a:r>
              <a:rPr lang="zh-CN" altLang="zh-CN">
                <a:latin typeface="楷体_GB2312" pitchFamily="49" charset="-122"/>
                <a:ea typeface="楷体_GB2312" pitchFamily="49" charset="-122"/>
              </a:rPr>
              <a:t>只有一个参数，而且该参数又不是本类的</a:t>
            </a:r>
            <a:r>
              <a:rPr lang="en-US" altLang="zh-CN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const</a:t>
            </a:r>
            <a:r>
              <a:rPr lang="zh-CN" altLang="zh-CN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引用</a:t>
            </a:r>
            <a:r>
              <a:rPr lang="zh-CN" altLang="zh-CN">
                <a:latin typeface="楷体_GB2312" pitchFamily="49" charset="-122"/>
                <a:ea typeface="楷体_GB2312" pitchFamily="49" charset="-122"/>
              </a:rPr>
              <a:t>时，这种构造函数称为</a:t>
            </a:r>
            <a:r>
              <a:rPr lang="zh-CN" altLang="zh-CN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转换构造函数。</a:t>
            </a:r>
          </a:p>
        </p:txBody>
      </p:sp>
      <p:grpSp>
        <p:nvGrpSpPr>
          <p:cNvPr id="34820" name="组合 18"/>
          <p:cNvGrpSpPr>
            <a:grpSpLocks/>
          </p:cNvGrpSpPr>
          <p:nvPr/>
        </p:nvGrpSpPr>
        <p:grpSpPr bwMode="auto">
          <a:xfrm>
            <a:off x="881063" y="4330700"/>
            <a:ext cx="7743825" cy="1350963"/>
            <a:chOff x="524554" y="1630628"/>
            <a:chExt cx="8137525" cy="1352058"/>
          </a:xfrm>
        </p:grpSpPr>
        <p:grpSp>
          <p:nvGrpSpPr>
            <p:cNvPr id="34825" name="组合 17"/>
            <p:cNvGrpSpPr>
              <a:grpSpLocks/>
            </p:cNvGrpSpPr>
            <p:nvPr/>
          </p:nvGrpSpPr>
          <p:grpSpPr bwMode="auto">
            <a:xfrm>
              <a:off x="524554" y="1630628"/>
              <a:ext cx="8137525" cy="1352058"/>
              <a:chOff x="669018" y="1674133"/>
              <a:chExt cx="8137525" cy="1352058"/>
            </a:xfrm>
          </p:grpSpPr>
          <p:sp>
            <p:nvSpPr>
              <p:cNvPr id="22" name="矩形 21"/>
              <p:cNvSpPr/>
              <p:nvPr/>
            </p:nvSpPr>
            <p:spPr bwMode="auto">
              <a:xfrm>
                <a:off x="669018" y="1674133"/>
                <a:ext cx="8137525" cy="1352058"/>
              </a:xfrm>
              <a:prstGeom prst="rect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剪去对角的矩形 3"/>
              <p:cNvSpPr>
                <a:spLocks/>
              </p:cNvSpPr>
              <p:nvPr/>
            </p:nvSpPr>
            <p:spPr bwMode="auto">
              <a:xfrm>
                <a:off x="1187831" y="1879087"/>
                <a:ext cx="3383128" cy="468692"/>
              </a:xfrm>
              <a:custGeom>
                <a:avLst/>
                <a:gdLst>
                  <a:gd name="T0" fmla="*/ 0 w 1606550"/>
                  <a:gd name="T1" fmla="*/ 0 h 585787"/>
                  <a:gd name="T2" fmla="*/ 1508917 w 1606550"/>
                  <a:gd name="T3" fmla="*/ 0 h 585787"/>
                  <a:gd name="T4" fmla="*/ 1606550 w 1606550"/>
                  <a:gd name="T5" fmla="*/ 97633 h 585787"/>
                  <a:gd name="T6" fmla="*/ 1606550 w 1606550"/>
                  <a:gd name="T7" fmla="*/ 585787 h 585787"/>
                  <a:gd name="T8" fmla="*/ 1606550 w 1606550"/>
                  <a:gd name="T9" fmla="*/ 585787 h 585787"/>
                  <a:gd name="T10" fmla="*/ 97633 w 1606550"/>
                  <a:gd name="T11" fmla="*/ 585787 h 585787"/>
                  <a:gd name="T12" fmla="*/ 0 w 1606550"/>
                  <a:gd name="T13" fmla="*/ 488154 h 585787"/>
                  <a:gd name="T14" fmla="*/ 0 w 1606550"/>
                  <a:gd name="T15" fmla="*/ 0 h 5857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06550"/>
                  <a:gd name="T25" fmla="*/ 0 h 585787"/>
                  <a:gd name="T26" fmla="*/ 1606550 w 1606550"/>
                  <a:gd name="T27" fmla="*/ 585787 h 58578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06550" h="585787">
                    <a:moveTo>
                      <a:pt x="0" y="0"/>
                    </a:moveTo>
                    <a:lnTo>
                      <a:pt x="1508917" y="0"/>
                    </a:lnTo>
                    <a:lnTo>
                      <a:pt x="1606550" y="97633"/>
                    </a:lnTo>
                    <a:lnTo>
                      <a:pt x="1606550" y="585787"/>
                    </a:lnTo>
                    <a:lnTo>
                      <a:pt x="97633" y="585787"/>
                    </a:lnTo>
                    <a:lnTo>
                      <a:pt x="0" y="4881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2700000" algn="tl" rotWithShape="0">
                  <a:srgbClr val="808080">
                    <a:alpha val="42999"/>
                  </a:srgbClr>
                </a:outerShdw>
              </a:effectLst>
              <a:extLst/>
            </p:spPr>
            <p:txBody>
              <a:bodyPr anchor="ctr" anchorCtr="1"/>
              <a:lstStyle/>
              <a:p>
                <a:pPr algn="ctr">
                  <a:buFont typeface="Arial" pitchFamily="34" charset="0"/>
                  <a:buNone/>
                  <a:defRPr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多学一招</a:t>
                </a:r>
                <a:r>
                  <a:rPr lang="zh-CN" altLang="en-US" sz="2000" dirty="0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rPr>
                  <a:t>案例代码</a:t>
                </a:r>
              </a:p>
            </p:txBody>
          </p:sp>
          <p:sp>
            <p:nvSpPr>
              <p:cNvPr id="34829" name="矩形 1"/>
              <p:cNvSpPr>
                <a:spLocks noChangeArrowheads="1"/>
              </p:cNvSpPr>
              <p:nvPr/>
            </p:nvSpPr>
            <p:spPr bwMode="auto">
              <a:xfrm>
                <a:off x="1076368" y="2549093"/>
                <a:ext cx="408123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zh-CN" altLang="zh-CN" sz="2000" b="1">
                    <a:solidFill>
                      <a:srgbClr val="00B0F0"/>
                    </a:solidFill>
                    <a:latin typeface="微软雅黑" pitchFamily="34" charset="-122"/>
                    <a:ea typeface="微软雅黑" pitchFamily="34" charset="-122"/>
                  </a:rPr>
                  <a:t>如例所示</a:t>
                </a:r>
                <a:endParaRPr lang="zh-CN" altLang="en-US" sz="20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4830" name="直线连接符 9"/>
              <p:cNvCxnSpPr>
                <a:cxnSpLocks noChangeShapeType="1"/>
              </p:cNvCxnSpPr>
              <p:nvPr/>
            </p:nvCxnSpPr>
            <p:spPr bwMode="auto">
              <a:xfrm>
                <a:off x="1188131" y="2483301"/>
                <a:ext cx="7226401" cy="0"/>
              </a:xfrm>
              <a:prstGeom prst="line">
                <a:avLst/>
              </a:prstGeom>
              <a:noFill/>
              <a:ln w="28575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34826" name="图片 24">
              <a:hlinkClick r:id="rId2" action="ppaction://hlinkfile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8835" y="2473058"/>
              <a:ext cx="2121233" cy="390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821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34823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4824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34822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4.4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常用运算符重载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35848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5849" name="矩形 3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35843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4.5 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小结</a:t>
            </a: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2082800" y="1608138"/>
            <a:ext cx="6186488" cy="3095625"/>
            <a:chOff x="2174875" y="3068391"/>
            <a:chExt cx="6003925" cy="2553041"/>
          </a:xfrm>
        </p:grpSpPr>
        <p:sp>
          <p:nvSpPr>
            <p:cNvPr id="35846" name="TextBox 43"/>
            <p:cNvSpPr txBox="1">
              <a:spLocks noChangeArrowheads="1"/>
            </p:cNvSpPr>
            <p:nvPr/>
          </p:nvSpPr>
          <p:spPr bwMode="auto">
            <a:xfrm>
              <a:off x="2464375" y="3388400"/>
              <a:ext cx="5578813" cy="1852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       </a:t>
              </a:r>
              <a:r>
                <a:rPr lang="zh-CN" altLang="zh-CN" sz="2000" b="1">
                  <a:latin typeface="微软雅黑" pitchFamily="34" charset="-122"/>
                  <a:ea typeface="微软雅黑" pitchFamily="34" charset="-122"/>
                </a:rPr>
                <a:t>本章主要讲解了</a:t>
              </a: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C++</a:t>
              </a:r>
              <a:r>
                <a:rPr lang="zh-CN" altLang="zh-CN" sz="2000" b="1">
                  <a:latin typeface="微软雅黑" pitchFamily="34" charset="-122"/>
                  <a:ea typeface="微软雅黑" pitchFamily="34" charset="-122"/>
                </a:rPr>
                <a:t>语言中的</a:t>
              </a:r>
              <a:r>
                <a:rPr lang="zh-CN" altLang="zh-CN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运算符重载</a:t>
              </a:r>
              <a:r>
                <a:rPr lang="zh-CN" altLang="zh-CN" sz="2000" b="1">
                  <a:latin typeface="微软雅黑" pitchFamily="34" charset="-122"/>
                  <a:ea typeface="微软雅黑" pitchFamily="34" charset="-122"/>
                </a:rPr>
                <a:t>，包括</a:t>
              </a:r>
              <a:r>
                <a:rPr lang="zh-CN" altLang="zh-CN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运算符重载的意义、规则</a:t>
              </a:r>
              <a:r>
                <a:rPr lang="zh-CN" altLang="zh-CN" sz="2000" b="1">
                  <a:latin typeface="微软雅黑" pitchFamily="34" charset="-122"/>
                  <a:ea typeface="微软雅黑" pitchFamily="34" charset="-122"/>
                </a:rPr>
                <a:t>，以及常用的几个运算符的重载，如加减运算符重载、自增运算符重载、输入输出操作符重载、赋值运算符的重载、下标运算符重载等。运算符重载是</a:t>
              </a: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C++</a:t>
              </a:r>
              <a:r>
                <a:rPr lang="zh-CN" altLang="zh-CN" sz="2000" b="1">
                  <a:latin typeface="微软雅黑" pitchFamily="34" charset="-122"/>
                  <a:ea typeface="微软雅黑" pitchFamily="34" charset="-122"/>
                </a:rPr>
                <a:t>语言最重要的特性之一，学好本章会加深对面向对象中多态性的理</a:t>
              </a: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解</a:t>
              </a:r>
              <a:r>
                <a:rPr lang="zh-CN" altLang="zh-CN" sz="2000" b="1"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2174875" y="3068391"/>
              <a:ext cx="6003925" cy="2553041"/>
            </a:xfrm>
            <a:prstGeom prst="roundRect">
              <a:avLst/>
            </a:prstGeom>
            <a:noFill/>
            <a:ln w="3810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Wingdings" pitchFamily="2" charset="2"/>
                <a:buNone/>
                <a:defRPr/>
              </a:pPr>
              <a:endParaRPr lang="zh-CN" altLang="en-US" dirty="0">
                <a:ln w="19050">
                  <a:solidFill>
                    <a:schemeClr val="tx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itchFamily="34" charset="0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2633663"/>
            <a:ext cx="2684462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AutoShape 207"/>
          <p:cNvSpPr>
            <a:spLocks noChangeArrowheads="1"/>
          </p:cNvSpPr>
          <p:nvPr/>
        </p:nvSpPr>
        <p:spPr bwMode="auto">
          <a:xfrm>
            <a:off x="233363" y="1127125"/>
            <a:ext cx="8724900" cy="5524500"/>
          </a:xfrm>
          <a:prstGeom prst="roundRect">
            <a:avLst>
              <a:gd name="adj" fmla="val 4171"/>
            </a:avLst>
          </a:prstGeom>
          <a:solidFill>
            <a:schemeClr val="bg1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1" hangingPunct="0">
              <a:defRPr/>
            </a:pPr>
            <a:endParaRPr kumimoji="1"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D5F4FF"/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anchor="ctr"/>
          <a:lstStyle/>
          <a:p>
            <a:pPr eaLnBrk="0" latinLnBrk="1" hangingPunct="0">
              <a:defRPr/>
            </a:pPr>
            <a:endParaRPr kumimoji="1"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6" name="AutoShape 208"/>
          <p:cNvSpPr>
            <a:spLocks noChangeArrowheads="1"/>
          </p:cNvSpPr>
          <p:nvPr/>
        </p:nvSpPr>
        <p:spPr bwMode="auto">
          <a:xfrm>
            <a:off x="2670175" y="1238250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51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593850"/>
            <a:ext cx="16351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图片 18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614488"/>
            <a:ext cx="4794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矩形 79">
            <a:hlinkClick r:id="rId2" action="ppaction://hlinksldjump"/>
          </p:cNvPr>
          <p:cNvSpPr/>
          <p:nvPr/>
        </p:nvSpPr>
        <p:spPr bwMode="auto">
          <a:xfrm>
            <a:off x="971550" y="1662113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返回目录</a:t>
            </a:r>
          </a:p>
        </p:txBody>
      </p:sp>
      <p:grpSp>
        <p:nvGrpSpPr>
          <p:cNvPr id="5130" name="组合 1"/>
          <p:cNvGrpSpPr>
            <a:grpSpLocks/>
          </p:cNvGrpSpPr>
          <p:nvPr/>
        </p:nvGrpSpPr>
        <p:grpSpPr bwMode="auto">
          <a:xfrm>
            <a:off x="1068388" y="3136900"/>
            <a:ext cx="6662737" cy="577850"/>
            <a:chOff x="1040636" y="2276476"/>
            <a:chExt cx="6663609" cy="577956"/>
          </a:xfrm>
        </p:grpSpPr>
        <p:grpSp>
          <p:nvGrpSpPr>
            <p:cNvPr id="5150" name="组合 311"/>
            <p:cNvGrpSpPr>
              <a:grpSpLocks/>
            </p:cNvGrpSpPr>
            <p:nvPr/>
          </p:nvGrpSpPr>
          <p:grpSpPr bwMode="auto">
            <a:xfrm>
              <a:off x="1106489" y="2276476"/>
              <a:ext cx="6597756" cy="577956"/>
              <a:chOff x="1029300" y="5045322"/>
              <a:chExt cx="7628925" cy="669008"/>
            </a:xfrm>
          </p:grpSpPr>
          <p:grpSp>
            <p:nvGrpSpPr>
              <p:cNvPr id="5153" name="组合 345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90" name="AutoShape 218"/>
                <p:cNvSpPr>
                  <a:spLocks noChangeArrowheads="1"/>
                </p:cNvSpPr>
                <p:nvPr/>
              </p:nvSpPr>
              <p:spPr bwMode="auto">
                <a:xfrm>
                  <a:off x="2721080" y="5393260"/>
                  <a:ext cx="5806800" cy="32107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5159" name="组合 351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92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520973" y="4868192"/>
                    <a:ext cx="6137252" cy="72027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F4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93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763306" y="4983531"/>
                    <a:ext cx="5689304" cy="48960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86" name="Line 188"/>
              <p:cNvSpPr>
                <a:spLocks noChangeShapeType="1"/>
              </p:cNvSpPr>
              <p:nvPr/>
            </p:nvSpPr>
            <p:spPr bwMode="auto">
              <a:xfrm flipH="1">
                <a:off x="1500239" y="5330202"/>
                <a:ext cx="1498055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5155" name="组合 347"/>
              <p:cNvGrpSpPr>
                <a:grpSpLocks/>
              </p:cNvGrpSpPr>
              <p:nvPr/>
            </p:nvGrpSpPr>
            <p:grpSpPr bwMode="auto">
              <a:xfrm>
                <a:off x="1029300" y="5045322"/>
                <a:ext cx="635025" cy="637257"/>
                <a:chOff x="1098627" y="4776118"/>
                <a:chExt cx="903287" cy="906462"/>
              </a:xfrm>
            </p:grpSpPr>
            <p:sp>
              <p:nvSpPr>
                <p:cNvPr id="88" name="Oval 148"/>
                <p:cNvSpPr>
                  <a:spLocks noChangeArrowheads="1"/>
                </p:cNvSpPr>
                <p:nvPr/>
              </p:nvSpPr>
              <p:spPr bwMode="auto">
                <a:xfrm>
                  <a:off x="1097382" y="4776118"/>
                  <a:ext cx="903542" cy="9071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3D3FF"/>
                    </a:gs>
                    <a:gs pos="100000">
                      <a:srgbClr val="B9E9FF"/>
                    </a:gs>
                  </a:gsLst>
                  <a:lin ang="2700000" scaled="1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ko-KR" ker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  <a:ea typeface="Gulim" pitchFamily="34" charset="-127"/>
                  </a:endParaRPr>
                </a:p>
              </p:txBody>
            </p:sp>
            <p:sp>
              <p:nvSpPr>
                <p:cNvPr id="89" name="Oval 151"/>
                <p:cNvSpPr>
                  <a:spLocks noChangeArrowheads="1"/>
                </p:cNvSpPr>
                <p:nvPr/>
              </p:nvSpPr>
              <p:spPr bwMode="auto">
                <a:xfrm>
                  <a:off x="1413361" y="4802262"/>
                  <a:ext cx="242859" cy="2431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50000"/>
                      </a:srgbClr>
                    </a:gs>
                    <a:gs pos="100000">
                      <a:srgbClr val="00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ko-KR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5151" name="TextBox 317"/>
            <p:cNvSpPr txBox="1">
              <a:spLocks noChangeArrowheads="1"/>
            </p:cNvSpPr>
            <p:nvPr/>
          </p:nvSpPr>
          <p:spPr bwMode="auto">
            <a:xfrm>
              <a:off x="1040636" y="2343150"/>
              <a:ext cx="685035" cy="338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4.3.1</a:t>
              </a:r>
              <a:endParaRPr lang="zh-CN" altLang="en-US" sz="1600"/>
            </a:p>
          </p:txBody>
        </p:sp>
        <p:sp>
          <p:nvSpPr>
            <p:cNvPr id="5152" name="TextBox 320"/>
            <p:cNvSpPr txBox="1">
              <a:spLocks noChangeArrowheads="1"/>
            </p:cNvSpPr>
            <p:nvPr/>
          </p:nvSpPr>
          <p:spPr bwMode="auto">
            <a:xfrm>
              <a:off x="3213100" y="2339968"/>
              <a:ext cx="4038648" cy="36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运算符重载的规则</a:t>
              </a:r>
            </a:p>
          </p:txBody>
        </p:sp>
      </p:grpSp>
      <p:grpSp>
        <p:nvGrpSpPr>
          <p:cNvPr id="5131" name="logo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5148" name="Picture 4" descr="D:\幻灯片\图片\logo2.pnglogo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149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5132" name="组合 2"/>
          <p:cNvGrpSpPr>
            <a:grpSpLocks/>
          </p:cNvGrpSpPr>
          <p:nvPr/>
        </p:nvGrpSpPr>
        <p:grpSpPr bwMode="auto">
          <a:xfrm>
            <a:off x="1068388" y="3871913"/>
            <a:ext cx="6692900" cy="614362"/>
            <a:chOff x="1040636" y="2814639"/>
            <a:chExt cx="6693664" cy="612880"/>
          </a:xfrm>
        </p:grpSpPr>
        <p:grpSp>
          <p:nvGrpSpPr>
            <p:cNvPr id="5135" name="组合 313"/>
            <p:cNvGrpSpPr>
              <a:grpSpLocks/>
            </p:cNvGrpSpPr>
            <p:nvPr/>
          </p:nvGrpSpPr>
          <p:grpSpPr bwMode="auto">
            <a:xfrm>
              <a:off x="1328739" y="2849564"/>
              <a:ext cx="6405561" cy="577955"/>
              <a:chOff x="1252258" y="5045323"/>
              <a:chExt cx="7405967" cy="669007"/>
            </a:xfrm>
          </p:grpSpPr>
          <p:grpSp>
            <p:nvGrpSpPr>
              <p:cNvPr id="5141" name="组合 338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120" name="AutoShape 218"/>
                <p:cNvSpPr>
                  <a:spLocks noChangeArrowheads="1"/>
                </p:cNvSpPr>
                <p:nvPr/>
              </p:nvSpPr>
              <p:spPr bwMode="auto">
                <a:xfrm>
                  <a:off x="2633650" y="5394094"/>
                  <a:ext cx="5894244" cy="32023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5145" name="组合 342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122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29893" y="4868069"/>
                    <a:ext cx="6228332" cy="72075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EB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123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674034" y="4983107"/>
                    <a:ext cx="5778599" cy="49067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118" name="Line 188"/>
              <p:cNvSpPr>
                <a:spLocks noChangeShapeType="1"/>
              </p:cNvSpPr>
              <p:nvPr/>
            </p:nvSpPr>
            <p:spPr bwMode="auto">
              <a:xfrm flipH="1">
                <a:off x="1499223" y="5329366"/>
                <a:ext cx="1497884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sp>
            <p:nvSpPr>
              <p:cNvPr id="119" name="Oval 151"/>
              <p:cNvSpPr>
                <a:spLocks noChangeArrowheads="1"/>
              </p:cNvSpPr>
              <p:nvPr/>
            </p:nvSpPr>
            <p:spPr bwMode="auto">
              <a:xfrm>
                <a:off x="1251410" y="5063558"/>
                <a:ext cx="170715" cy="17048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grpSp>
          <p:nvGrpSpPr>
            <p:cNvPr id="5136" name="组合 315"/>
            <p:cNvGrpSpPr>
              <a:grpSpLocks/>
            </p:cNvGrpSpPr>
            <p:nvPr/>
          </p:nvGrpSpPr>
          <p:grpSpPr bwMode="auto">
            <a:xfrm>
              <a:off x="1112838" y="2814639"/>
              <a:ext cx="549127" cy="551873"/>
              <a:chOff x="1190461" y="2772022"/>
              <a:chExt cx="635025" cy="637257"/>
            </a:xfrm>
          </p:grpSpPr>
          <p:sp>
            <p:nvSpPr>
              <p:cNvPr id="115" name="Oval 148"/>
              <p:cNvSpPr>
                <a:spLocks noChangeArrowheads="1"/>
              </p:cNvSpPr>
              <p:nvPr/>
            </p:nvSpPr>
            <p:spPr bwMode="auto">
              <a:xfrm>
                <a:off x="1189585" y="2772022"/>
                <a:ext cx="635269" cy="636385"/>
              </a:xfrm>
              <a:prstGeom prst="ellipse">
                <a:avLst/>
              </a:prstGeom>
              <a:gradFill flip="none" rotWithShape="1">
                <a:gsLst>
                  <a:gs pos="0">
                    <a:srgbClr val="A3D3FF"/>
                  </a:gs>
                  <a:gs pos="100000">
                    <a:srgbClr val="B9E9FF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116" name="Oval 151"/>
              <p:cNvSpPr>
                <a:spLocks noChangeArrowheads="1"/>
              </p:cNvSpPr>
              <p:nvPr/>
            </p:nvSpPr>
            <p:spPr bwMode="auto">
              <a:xfrm>
                <a:off x="1411747" y="2790309"/>
                <a:ext cx="170751" cy="170068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5137" name="TextBox 321"/>
            <p:cNvSpPr txBox="1">
              <a:spLocks noChangeArrowheads="1"/>
            </p:cNvSpPr>
            <p:nvPr/>
          </p:nvSpPr>
          <p:spPr bwMode="auto">
            <a:xfrm>
              <a:off x="3213100" y="2918585"/>
              <a:ext cx="4343379" cy="368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运算符重载的方式</a:t>
              </a:r>
            </a:p>
          </p:txBody>
        </p:sp>
        <p:sp>
          <p:nvSpPr>
            <p:cNvPr id="5138" name="TextBox 317"/>
            <p:cNvSpPr txBox="1">
              <a:spLocks noChangeArrowheads="1"/>
            </p:cNvSpPr>
            <p:nvPr/>
          </p:nvSpPr>
          <p:spPr bwMode="auto">
            <a:xfrm>
              <a:off x="1040636" y="2903706"/>
              <a:ext cx="685035" cy="337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4.3.2</a:t>
              </a:r>
              <a:endParaRPr lang="zh-CN" altLang="en-US" sz="1600"/>
            </a:p>
          </p:txBody>
        </p:sp>
      </p:grpSp>
      <p:sp>
        <p:nvSpPr>
          <p:cNvPr id="68" name="标题 1"/>
          <p:cNvSpPr>
            <a:spLocks noChangeArrowheads="1"/>
          </p:cNvSpPr>
          <p:nvPr/>
        </p:nvSpPr>
        <p:spPr bwMode="auto">
          <a:xfrm>
            <a:off x="250825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>
                <a:solidFill>
                  <a:srgbClr val="FFFF00"/>
                </a:solidFill>
                <a:sym typeface="Wingdings" pitchFamily="2" charset="2"/>
              </a:rPr>
              <a:t></a:t>
            </a:r>
            <a:r>
              <a:rPr lang="zh-CN" altLang="en-US" sz="36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案例相关知识点</a:t>
            </a:r>
          </a:p>
        </p:txBody>
      </p:sp>
      <p:sp>
        <p:nvSpPr>
          <p:cNvPr id="5134" name="TextBox 154"/>
          <p:cNvSpPr txBox="1">
            <a:spLocks noChangeArrowheads="1"/>
          </p:cNvSpPr>
          <p:nvPr/>
        </p:nvSpPr>
        <p:spPr bwMode="auto">
          <a:xfrm>
            <a:off x="3622675" y="1414463"/>
            <a:ext cx="4143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4.3  </a:t>
            </a:r>
            <a:r>
              <a:rPr lang="zh-CN" altLang="en-US"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运算符重载</a:t>
            </a: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的规则</a:t>
            </a:r>
            <a:endParaRPr lang="en-US" altLang="zh-CN" sz="2800" b="1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AutoShape 207"/>
          <p:cNvSpPr>
            <a:spLocks noChangeArrowheads="1"/>
          </p:cNvSpPr>
          <p:nvPr/>
        </p:nvSpPr>
        <p:spPr bwMode="auto">
          <a:xfrm>
            <a:off x="233363" y="1127125"/>
            <a:ext cx="8724900" cy="5524500"/>
          </a:xfrm>
          <a:prstGeom prst="roundRect">
            <a:avLst>
              <a:gd name="adj" fmla="val 4171"/>
            </a:avLst>
          </a:prstGeom>
          <a:solidFill>
            <a:schemeClr val="bg1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1" hangingPunct="0">
              <a:defRPr/>
            </a:pPr>
            <a:endParaRPr kumimoji="1"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D5F4FF"/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anchor="ctr"/>
          <a:lstStyle/>
          <a:p>
            <a:pPr eaLnBrk="0" latinLnBrk="1" hangingPunct="0">
              <a:defRPr/>
            </a:pPr>
            <a:endParaRPr kumimoji="1"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6" name="AutoShape 208"/>
          <p:cNvSpPr>
            <a:spLocks noChangeArrowheads="1"/>
          </p:cNvSpPr>
          <p:nvPr/>
        </p:nvSpPr>
        <p:spPr bwMode="auto">
          <a:xfrm>
            <a:off x="2670175" y="1238250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6151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593850"/>
            <a:ext cx="16351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图片 18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614488"/>
            <a:ext cx="4794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矩形 79">
            <a:hlinkClick r:id="rId2" action="ppaction://hlinksldjump"/>
          </p:cNvPr>
          <p:cNvSpPr/>
          <p:nvPr/>
        </p:nvSpPr>
        <p:spPr bwMode="auto">
          <a:xfrm>
            <a:off x="971550" y="1662113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返回目录</a:t>
            </a:r>
          </a:p>
        </p:txBody>
      </p:sp>
      <p:grpSp>
        <p:nvGrpSpPr>
          <p:cNvPr id="6154" name="组合 1"/>
          <p:cNvGrpSpPr>
            <a:grpSpLocks/>
          </p:cNvGrpSpPr>
          <p:nvPr/>
        </p:nvGrpSpPr>
        <p:grpSpPr bwMode="auto">
          <a:xfrm>
            <a:off x="1068388" y="2670175"/>
            <a:ext cx="6662737" cy="577850"/>
            <a:chOff x="1040636" y="2276476"/>
            <a:chExt cx="6663609" cy="577956"/>
          </a:xfrm>
        </p:grpSpPr>
        <p:grpSp>
          <p:nvGrpSpPr>
            <p:cNvPr id="6216" name="组合 311"/>
            <p:cNvGrpSpPr>
              <a:grpSpLocks/>
            </p:cNvGrpSpPr>
            <p:nvPr/>
          </p:nvGrpSpPr>
          <p:grpSpPr bwMode="auto">
            <a:xfrm>
              <a:off x="1106489" y="2276476"/>
              <a:ext cx="6597756" cy="577956"/>
              <a:chOff x="1029300" y="5045322"/>
              <a:chExt cx="7628925" cy="669008"/>
            </a:xfrm>
          </p:grpSpPr>
          <p:grpSp>
            <p:nvGrpSpPr>
              <p:cNvPr id="6219" name="组合 345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90" name="AutoShape 218"/>
                <p:cNvSpPr>
                  <a:spLocks noChangeArrowheads="1"/>
                </p:cNvSpPr>
                <p:nvPr/>
              </p:nvSpPr>
              <p:spPr bwMode="auto">
                <a:xfrm>
                  <a:off x="2721080" y="5393260"/>
                  <a:ext cx="5806800" cy="32107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6225" name="组合 351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92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520973" y="4868192"/>
                    <a:ext cx="6137252" cy="72027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F4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93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763306" y="4983531"/>
                    <a:ext cx="5689304" cy="48960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86" name="Line 188"/>
              <p:cNvSpPr>
                <a:spLocks noChangeShapeType="1"/>
              </p:cNvSpPr>
              <p:nvPr/>
            </p:nvSpPr>
            <p:spPr bwMode="auto">
              <a:xfrm flipH="1">
                <a:off x="1500239" y="5330202"/>
                <a:ext cx="1498055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6221" name="组合 347"/>
              <p:cNvGrpSpPr>
                <a:grpSpLocks/>
              </p:cNvGrpSpPr>
              <p:nvPr/>
            </p:nvGrpSpPr>
            <p:grpSpPr bwMode="auto">
              <a:xfrm>
                <a:off x="1029300" y="5045322"/>
                <a:ext cx="635025" cy="637257"/>
                <a:chOff x="1098627" y="4776118"/>
                <a:chExt cx="903287" cy="906462"/>
              </a:xfrm>
            </p:grpSpPr>
            <p:sp>
              <p:nvSpPr>
                <p:cNvPr id="88" name="Oval 148"/>
                <p:cNvSpPr>
                  <a:spLocks noChangeArrowheads="1"/>
                </p:cNvSpPr>
                <p:nvPr/>
              </p:nvSpPr>
              <p:spPr bwMode="auto">
                <a:xfrm>
                  <a:off x="1097382" y="4776118"/>
                  <a:ext cx="903542" cy="9071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3D3FF"/>
                    </a:gs>
                    <a:gs pos="100000">
                      <a:srgbClr val="B9E9FF"/>
                    </a:gs>
                  </a:gsLst>
                  <a:lin ang="2700000" scaled="1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ko-KR" ker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  <a:ea typeface="Gulim" pitchFamily="34" charset="-127"/>
                  </a:endParaRPr>
                </a:p>
              </p:txBody>
            </p:sp>
            <p:sp>
              <p:nvSpPr>
                <p:cNvPr id="89" name="Oval 151"/>
                <p:cNvSpPr>
                  <a:spLocks noChangeArrowheads="1"/>
                </p:cNvSpPr>
                <p:nvPr/>
              </p:nvSpPr>
              <p:spPr bwMode="auto">
                <a:xfrm>
                  <a:off x="1413361" y="4802262"/>
                  <a:ext cx="242859" cy="2431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50000"/>
                      </a:srgbClr>
                    </a:gs>
                    <a:gs pos="100000">
                      <a:srgbClr val="00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ko-KR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6217" name="TextBox 317"/>
            <p:cNvSpPr txBox="1">
              <a:spLocks noChangeArrowheads="1"/>
            </p:cNvSpPr>
            <p:nvPr/>
          </p:nvSpPr>
          <p:spPr bwMode="auto">
            <a:xfrm>
              <a:off x="1040636" y="2343150"/>
              <a:ext cx="685035" cy="338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4.4.1</a:t>
              </a:r>
              <a:endParaRPr lang="zh-CN" altLang="en-US" sz="1600"/>
            </a:p>
          </p:txBody>
        </p:sp>
        <p:sp>
          <p:nvSpPr>
            <p:cNvPr id="6218" name="TextBox 320"/>
            <p:cNvSpPr txBox="1">
              <a:spLocks noChangeArrowheads="1"/>
            </p:cNvSpPr>
            <p:nvPr/>
          </p:nvSpPr>
          <p:spPr bwMode="auto">
            <a:xfrm>
              <a:off x="3213100" y="2339968"/>
              <a:ext cx="4038648" cy="36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输入输出运算符的重载</a:t>
              </a:r>
            </a:p>
          </p:txBody>
        </p:sp>
      </p:grpSp>
      <p:grpSp>
        <p:nvGrpSpPr>
          <p:cNvPr id="6155" name="logo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6214" name="Picture 4" descr="D:\幻灯片\图片\logo2.pnglogo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215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6156" name="组合 2"/>
          <p:cNvGrpSpPr>
            <a:grpSpLocks/>
          </p:cNvGrpSpPr>
          <p:nvPr/>
        </p:nvGrpSpPr>
        <p:grpSpPr bwMode="auto">
          <a:xfrm>
            <a:off x="1068388" y="3262313"/>
            <a:ext cx="6692900" cy="614362"/>
            <a:chOff x="1040636" y="2814639"/>
            <a:chExt cx="6693664" cy="612880"/>
          </a:xfrm>
        </p:grpSpPr>
        <p:grpSp>
          <p:nvGrpSpPr>
            <p:cNvPr id="6201" name="组合 313"/>
            <p:cNvGrpSpPr>
              <a:grpSpLocks/>
            </p:cNvGrpSpPr>
            <p:nvPr/>
          </p:nvGrpSpPr>
          <p:grpSpPr bwMode="auto">
            <a:xfrm>
              <a:off x="1328739" y="2849564"/>
              <a:ext cx="6405561" cy="577955"/>
              <a:chOff x="1252258" y="5045323"/>
              <a:chExt cx="7405967" cy="669007"/>
            </a:xfrm>
          </p:grpSpPr>
          <p:grpSp>
            <p:nvGrpSpPr>
              <p:cNvPr id="6207" name="组合 338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120" name="AutoShape 218"/>
                <p:cNvSpPr>
                  <a:spLocks noChangeArrowheads="1"/>
                </p:cNvSpPr>
                <p:nvPr/>
              </p:nvSpPr>
              <p:spPr bwMode="auto">
                <a:xfrm>
                  <a:off x="2633650" y="5394094"/>
                  <a:ext cx="5894244" cy="32023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6211" name="组合 342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122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29893" y="4868069"/>
                    <a:ext cx="6228332" cy="72075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EB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123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674034" y="4983107"/>
                    <a:ext cx="5778599" cy="49067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118" name="Line 188"/>
              <p:cNvSpPr>
                <a:spLocks noChangeShapeType="1"/>
              </p:cNvSpPr>
              <p:nvPr/>
            </p:nvSpPr>
            <p:spPr bwMode="auto">
              <a:xfrm flipH="1">
                <a:off x="1499223" y="5329366"/>
                <a:ext cx="1497884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sp>
            <p:nvSpPr>
              <p:cNvPr id="119" name="Oval 151"/>
              <p:cNvSpPr>
                <a:spLocks noChangeArrowheads="1"/>
              </p:cNvSpPr>
              <p:nvPr/>
            </p:nvSpPr>
            <p:spPr bwMode="auto">
              <a:xfrm>
                <a:off x="1251410" y="5063558"/>
                <a:ext cx="170715" cy="17048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grpSp>
          <p:nvGrpSpPr>
            <p:cNvPr id="6202" name="组合 315"/>
            <p:cNvGrpSpPr>
              <a:grpSpLocks/>
            </p:cNvGrpSpPr>
            <p:nvPr/>
          </p:nvGrpSpPr>
          <p:grpSpPr bwMode="auto">
            <a:xfrm>
              <a:off x="1112838" y="2814639"/>
              <a:ext cx="549127" cy="551873"/>
              <a:chOff x="1190461" y="2772022"/>
              <a:chExt cx="635025" cy="637257"/>
            </a:xfrm>
          </p:grpSpPr>
          <p:sp>
            <p:nvSpPr>
              <p:cNvPr id="115" name="Oval 148"/>
              <p:cNvSpPr>
                <a:spLocks noChangeArrowheads="1"/>
              </p:cNvSpPr>
              <p:nvPr/>
            </p:nvSpPr>
            <p:spPr bwMode="auto">
              <a:xfrm>
                <a:off x="1189585" y="2772022"/>
                <a:ext cx="635269" cy="636385"/>
              </a:xfrm>
              <a:prstGeom prst="ellipse">
                <a:avLst/>
              </a:prstGeom>
              <a:gradFill flip="none" rotWithShape="1">
                <a:gsLst>
                  <a:gs pos="0">
                    <a:srgbClr val="A3D3FF"/>
                  </a:gs>
                  <a:gs pos="100000">
                    <a:srgbClr val="B9E9FF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116" name="Oval 151"/>
              <p:cNvSpPr>
                <a:spLocks noChangeArrowheads="1"/>
              </p:cNvSpPr>
              <p:nvPr/>
            </p:nvSpPr>
            <p:spPr bwMode="auto">
              <a:xfrm>
                <a:off x="1411747" y="2790309"/>
                <a:ext cx="170751" cy="170068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6203" name="TextBox 321"/>
            <p:cNvSpPr txBox="1">
              <a:spLocks noChangeArrowheads="1"/>
            </p:cNvSpPr>
            <p:nvPr/>
          </p:nvSpPr>
          <p:spPr bwMode="auto">
            <a:xfrm>
              <a:off x="3213100" y="2918585"/>
              <a:ext cx="4343379" cy="368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关系运算符的重载</a:t>
              </a:r>
            </a:p>
          </p:txBody>
        </p:sp>
        <p:sp>
          <p:nvSpPr>
            <p:cNvPr id="6204" name="TextBox 317"/>
            <p:cNvSpPr txBox="1">
              <a:spLocks noChangeArrowheads="1"/>
            </p:cNvSpPr>
            <p:nvPr/>
          </p:nvSpPr>
          <p:spPr bwMode="auto">
            <a:xfrm>
              <a:off x="1040636" y="2903706"/>
              <a:ext cx="685035" cy="337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4.4.2</a:t>
              </a:r>
              <a:endParaRPr lang="zh-CN" altLang="en-US" sz="1600"/>
            </a:p>
          </p:txBody>
        </p:sp>
      </p:grpSp>
      <p:grpSp>
        <p:nvGrpSpPr>
          <p:cNvPr id="6157" name="组合 4"/>
          <p:cNvGrpSpPr>
            <a:grpSpLocks/>
          </p:cNvGrpSpPr>
          <p:nvPr/>
        </p:nvGrpSpPr>
        <p:grpSpPr bwMode="auto">
          <a:xfrm>
            <a:off x="1068388" y="3890963"/>
            <a:ext cx="6692900" cy="614362"/>
            <a:chOff x="1040636" y="3360738"/>
            <a:chExt cx="6693664" cy="614469"/>
          </a:xfrm>
        </p:grpSpPr>
        <p:grpSp>
          <p:nvGrpSpPr>
            <p:cNvPr id="6188" name="组合 314"/>
            <p:cNvGrpSpPr>
              <a:grpSpLocks/>
            </p:cNvGrpSpPr>
            <p:nvPr/>
          </p:nvGrpSpPr>
          <p:grpSpPr bwMode="auto">
            <a:xfrm>
              <a:off x="1328739" y="3397251"/>
              <a:ext cx="6405561" cy="577956"/>
              <a:chOff x="1252258" y="5045323"/>
              <a:chExt cx="7405967" cy="669007"/>
            </a:xfrm>
          </p:grpSpPr>
          <p:grpSp>
            <p:nvGrpSpPr>
              <p:cNvPr id="6194" name="组合 331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134" name="AutoShape 218"/>
                <p:cNvSpPr>
                  <a:spLocks noChangeArrowheads="1"/>
                </p:cNvSpPr>
                <p:nvPr/>
              </p:nvSpPr>
              <p:spPr bwMode="auto">
                <a:xfrm>
                  <a:off x="2633650" y="5393263"/>
                  <a:ext cx="5894244" cy="32106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6198" name="组合 335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136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29893" y="4868200"/>
                    <a:ext cx="6228332" cy="72027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F4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137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674034" y="4983539"/>
                    <a:ext cx="5778599" cy="48959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132" name="Line 188"/>
              <p:cNvSpPr>
                <a:spLocks noChangeShapeType="1"/>
              </p:cNvSpPr>
              <p:nvPr/>
            </p:nvSpPr>
            <p:spPr bwMode="auto">
              <a:xfrm flipH="1">
                <a:off x="1499223" y="5330206"/>
                <a:ext cx="1497884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sp>
            <p:nvSpPr>
              <p:cNvPr id="133" name="Oval 151"/>
              <p:cNvSpPr>
                <a:spLocks noChangeArrowheads="1"/>
              </p:cNvSpPr>
              <p:nvPr/>
            </p:nvSpPr>
            <p:spPr bwMode="auto">
              <a:xfrm>
                <a:off x="1251410" y="5063708"/>
                <a:ext cx="170715" cy="170927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grpSp>
          <p:nvGrpSpPr>
            <p:cNvPr id="6189" name="组合 316"/>
            <p:cNvGrpSpPr>
              <a:grpSpLocks/>
            </p:cNvGrpSpPr>
            <p:nvPr/>
          </p:nvGrpSpPr>
          <p:grpSpPr bwMode="auto">
            <a:xfrm>
              <a:off x="1112838" y="3360738"/>
              <a:ext cx="549127" cy="550499"/>
              <a:chOff x="1190461" y="2772022"/>
              <a:chExt cx="635025" cy="637257"/>
            </a:xfrm>
          </p:grpSpPr>
          <p:sp>
            <p:nvSpPr>
              <p:cNvPr id="129" name="Oval 148"/>
              <p:cNvSpPr>
                <a:spLocks noChangeArrowheads="1"/>
              </p:cNvSpPr>
              <p:nvPr/>
            </p:nvSpPr>
            <p:spPr bwMode="auto">
              <a:xfrm>
                <a:off x="1189585" y="2772022"/>
                <a:ext cx="635269" cy="637788"/>
              </a:xfrm>
              <a:prstGeom prst="ellipse">
                <a:avLst/>
              </a:prstGeom>
              <a:gradFill flip="none" rotWithShape="1">
                <a:gsLst>
                  <a:gs pos="0">
                    <a:srgbClr val="A3D3FF"/>
                  </a:gs>
                  <a:gs pos="100000">
                    <a:srgbClr val="B9E9FF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130" name="Oval 151"/>
              <p:cNvSpPr>
                <a:spLocks noChangeArrowheads="1"/>
              </p:cNvSpPr>
              <p:nvPr/>
            </p:nvSpPr>
            <p:spPr bwMode="auto">
              <a:xfrm>
                <a:off x="1411747" y="2790402"/>
                <a:ext cx="170751" cy="1709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6190" name="TextBox 322"/>
            <p:cNvSpPr txBox="1">
              <a:spLocks noChangeArrowheads="1"/>
            </p:cNvSpPr>
            <p:nvPr/>
          </p:nvSpPr>
          <p:spPr bwMode="auto">
            <a:xfrm>
              <a:off x="3213100" y="3462333"/>
              <a:ext cx="3511531" cy="36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赋值运算符重载</a:t>
              </a:r>
            </a:p>
          </p:txBody>
        </p:sp>
        <p:sp>
          <p:nvSpPr>
            <p:cNvPr id="6191" name="TextBox 317"/>
            <p:cNvSpPr txBox="1">
              <a:spLocks noChangeArrowheads="1"/>
            </p:cNvSpPr>
            <p:nvPr/>
          </p:nvSpPr>
          <p:spPr bwMode="auto">
            <a:xfrm>
              <a:off x="1040636" y="3464262"/>
              <a:ext cx="685035" cy="33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4.4.3</a:t>
              </a:r>
              <a:endParaRPr lang="zh-CN" altLang="en-US" sz="1600"/>
            </a:p>
          </p:txBody>
        </p:sp>
      </p:grpSp>
      <p:grpSp>
        <p:nvGrpSpPr>
          <p:cNvPr id="6158" name="组合 8"/>
          <p:cNvGrpSpPr>
            <a:grpSpLocks/>
          </p:cNvGrpSpPr>
          <p:nvPr/>
        </p:nvGrpSpPr>
        <p:grpSpPr bwMode="auto">
          <a:xfrm>
            <a:off x="1068388" y="4519613"/>
            <a:ext cx="6692900" cy="612775"/>
            <a:chOff x="1040636" y="3932239"/>
            <a:chExt cx="6693664" cy="612880"/>
          </a:xfrm>
        </p:grpSpPr>
        <p:grpSp>
          <p:nvGrpSpPr>
            <p:cNvPr id="6175" name="组合 313"/>
            <p:cNvGrpSpPr>
              <a:grpSpLocks/>
            </p:cNvGrpSpPr>
            <p:nvPr/>
          </p:nvGrpSpPr>
          <p:grpSpPr bwMode="auto">
            <a:xfrm>
              <a:off x="1328739" y="3967164"/>
              <a:ext cx="6405561" cy="577955"/>
              <a:chOff x="1252258" y="5045323"/>
              <a:chExt cx="7405967" cy="669007"/>
            </a:xfrm>
          </p:grpSpPr>
          <p:grpSp>
            <p:nvGrpSpPr>
              <p:cNvPr id="6181" name="组合 338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148" name="AutoShape 218"/>
                <p:cNvSpPr>
                  <a:spLocks noChangeArrowheads="1"/>
                </p:cNvSpPr>
                <p:nvPr/>
              </p:nvSpPr>
              <p:spPr bwMode="auto">
                <a:xfrm>
                  <a:off x="2633650" y="5393264"/>
                  <a:ext cx="5894244" cy="32106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6185" name="组合 342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150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29893" y="4868202"/>
                    <a:ext cx="6228332" cy="72027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EB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151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674034" y="4983538"/>
                    <a:ext cx="5778599" cy="48959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146" name="Line 188"/>
              <p:cNvSpPr>
                <a:spLocks noChangeShapeType="1"/>
              </p:cNvSpPr>
              <p:nvPr/>
            </p:nvSpPr>
            <p:spPr bwMode="auto">
              <a:xfrm flipH="1">
                <a:off x="1499223" y="5330206"/>
                <a:ext cx="1497884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sp>
            <p:nvSpPr>
              <p:cNvPr id="147" name="Oval 151"/>
              <p:cNvSpPr>
                <a:spLocks noChangeArrowheads="1"/>
              </p:cNvSpPr>
              <p:nvPr/>
            </p:nvSpPr>
            <p:spPr bwMode="auto">
              <a:xfrm>
                <a:off x="1251410" y="5063709"/>
                <a:ext cx="170715" cy="17092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grpSp>
          <p:nvGrpSpPr>
            <p:cNvPr id="6176" name="组合 315"/>
            <p:cNvGrpSpPr>
              <a:grpSpLocks/>
            </p:cNvGrpSpPr>
            <p:nvPr/>
          </p:nvGrpSpPr>
          <p:grpSpPr bwMode="auto">
            <a:xfrm>
              <a:off x="1112838" y="3932239"/>
              <a:ext cx="549127" cy="551873"/>
              <a:chOff x="1190461" y="2772022"/>
              <a:chExt cx="635025" cy="637257"/>
            </a:xfrm>
          </p:grpSpPr>
          <p:sp>
            <p:nvSpPr>
              <p:cNvPr id="143" name="Oval 148"/>
              <p:cNvSpPr>
                <a:spLocks noChangeArrowheads="1"/>
              </p:cNvSpPr>
              <p:nvPr/>
            </p:nvSpPr>
            <p:spPr bwMode="auto">
              <a:xfrm>
                <a:off x="1189585" y="2772022"/>
                <a:ext cx="635269" cy="638033"/>
              </a:xfrm>
              <a:prstGeom prst="ellipse">
                <a:avLst/>
              </a:prstGeom>
              <a:gradFill flip="none" rotWithShape="1">
                <a:gsLst>
                  <a:gs pos="0">
                    <a:srgbClr val="A3D3FF"/>
                  </a:gs>
                  <a:gs pos="100000">
                    <a:srgbClr val="B9E9FF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144" name="Oval 151"/>
              <p:cNvSpPr>
                <a:spLocks noChangeArrowheads="1"/>
              </p:cNvSpPr>
              <p:nvPr/>
            </p:nvSpPr>
            <p:spPr bwMode="auto">
              <a:xfrm>
                <a:off x="1411747" y="2790356"/>
                <a:ext cx="170751" cy="170508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6177" name="TextBox 321"/>
            <p:cNvSpPr txBox="1">
              <a:spLocks noChangeArrowheads="1"/>
            </p:cNvSpPr>
            <p:nvPr/>
          </p:nvSpPr>
          <p:spPr bwMode="auto">
            <a:xfrm>
              <a:off x="3213100" y="4017956"/>
              <a:ext cx="30641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下标运算符重载</a:t>
              </a:r>
            </a:p>
          </p:txBody>
        </p:sp>
        <p:sp>
          <p:nvSpPr>
            <p:cNvPr id="6178" name="TextBox 317"/>
            <p:cNvSpPr txBox="1">
              <a:spLocks noChangeArrowheads="1"/>
            </p:cNvSpPr>
            <p:nvPr/>
          </p:nvSpPr>
          <p:spPr bwMode="auto">
            <a:xfrm>
              <a:off x="1040636" y="4024818"/>
              <a:ext cx="685035" cy="33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4.4.4</a:t>
              </a:r>
              <a:endParaRPr lang="zh-CN" altLang="en-US" sz="1600"/>
            </a:p>
          </p:txBody>
        </p:sp>
      </p:grpSp>
      <p:sp>
        <p:nvSpPr>
          <p:cNvPr id="68" name="标题 1"/>
          <p:cNvSpPr>
            <a:spLocks noChangeArrowheads="1"/>
          </p:cNvSpPr>
          <p:nvPr/>
        </p:nvSpPr>
        <p:spPr bwMode="auto">
          <a:xfrm>
            <a:off x="250825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>
                <a:solidFill>
                  <a:srgbClr val="FFFF00"/>
                </a:solidFill>
                <a:sym typeface="Wingdings" pitchFamily="2" charset="2"/>
              </a:rPr>
              <a:t></a:t>
            </a:r>
            <a:r>
              <a:rPr lang="zh-CN" altLang="en-US" sz="36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案例相关知识点</a:t>
            </a:r>
          </a:p>
        </p:txBody>
      </p:sp>
      <p:grpSp>
        <p:nvGrpSpPr>
          <p:cNvPr id="6160" name="组合 4"/>
          <p:cNvGrpSpPr>
            <a:grpSpLocks/>
          </p:cNvGrpSpPr>
          <p:nvPr/>
        </p:nvGrpSpPr>
        <p:grpSpPr bwMode="auto">
          <a:xfrm>
            <a:off x="1068388" y="5148263"/>
            <a:ext cx="6692900" cy="614362"/>
            <a:chOff x="1040636" y="3360738"/>
            <a:chExt cx="6693664" cy="614469"/>
          </a:xfrm>
        </p:grpSpPr>
        <p:grpSp>
          <p:nvGrpSpPr>
            <p:cNvPr id="6162" name="组合 314"/>
            <p:cNvGrpSpPr>
              <a:grpSpLocks/>
            </p:cNvGrpSpPr>
            <p:nvPr/>
          </p:nvGrpSpPr>
          <p:grpSpPr bwMode="auto">
            <a:xfrm>
              <a:off x="1328739" y="3397251"/>
              <a:ext cx="6405561" cy="577956"/>
              <a:chOff x="1252258" y="5045323"/>
              <a:chExt cx="7405967" cy="669007"/>
            </a:xfrm>
          </p:grpSpPr>
          <p:grpSp>
            <p:nvGrpSpPr>
              <p:cNvPr id="6168" name="组合 331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103" name="AutoShape 218"/>
                <p:cNvSpPr>
                  <a:spLocks noChangeArrowheads="1"/>
                </p:cNvSpPr>
                <p:nvPr/>
              </p:nvSpPr>
              <p:spPr bwMode="auto">
                <a:xfrm>
                  <a:off x="2633650" y="5393263"/>
                  <a:ext cx="5894244" cy="32106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6172" name="组合 335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105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29893" y="4868200"/>
                    <a:ext cx="6228332" cy="72027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F4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106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674034" y="4983539"/>
                    <a:ext cx="5778599" cy="48959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101" name="Line 188"/>
              <p:cNvSpPr>
                <a:spLocks noChangeShapeType="1"/>
              </p:cNvSpPr>
              <p:nvPr/>
            </p:nvSpPr>
            <p:spPr bwMode="auto">
              <a:xfrm flipH="1">
                <a:off x="1499223" y="5330206"/>
                <a:ext cx="1497884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sp>
            <p:nvSpPr>
              <p:cNvPr id="102" name="Oval 151"/>
              <p:cNvSpPr>
                <a:spLocks noChangeArrowheads="1"/>
              </p:cNvSpPr>
              <p:nvPr/>
            </p:nvSpPr>
            <p:spPr bwMode="auto">
              <a:xfrm>
                <a:off x="1251410" y="5063708"/>
                <a:ext cx="170715" cy="170927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grpSp>
          <p:nvGrpSpPr>
            <p:cNvPr id="6163" name="组合 316"/>
            <p:cNvGrpSpPr>
              <a:grpSpLocks/>
            </p:cNvGrpSpPr>
            <p:nvPr/>
          </p:nvGrpSpPr>
          <p:grpSpPr bwMode="auto">
            <a:xfrm>
              <a:off x="1112838" y="3360738"/>
              <a:ext cx="549127" cy="550499"/>
              <a:chOff x="1190461" y="2772022"/>
              <a:chExt cx="635025" cy="637257"/>
            </a:xfrm>
          </p:grpSpPr>
          <p:sp>
            <p:nvSpPr>
              <p:cNvPr id="98" name="Oval 148"/>
              <p:cNvSpPr>
                <a:spLocks noChangeArrowheads="1"/>
              </p:cNvSpPr>
              <p:nvPr/>
            </p:nvSpPr>
            <p:spPr bwMode="auto">
              <a:xfrm>
                <a:off x="1189585" y="2772022"/>
                <a:ext cx="635269" cy="637788"/>
              </a:xfrm>
              <a:prstGeom prst="ellipse">
                <a:avLst/>
              </a:prstGeom>
              <a:gradFill flip="none" rotWithShape="1">
                <a:gsLst>
                  <a:gs pos="0">
                    <a:srgbClr val="A3D3FF"/>
                  </a:gs>
                  <a:gs pos="100000">
                    <a:srgbClr val="B9E9FF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99" name="Oval 151"/>
              <p:cNvSpPr>
                <a:spLocks noChangeArrowheads="1"/>
              </p:cNvSpPr>
              <p:nvPr/>
            </p:nvSpPr>
            <p:spPr bwMode="auto">
              <a:xfrm>
                <a:off x="1411747" y="2790402"/>
                <a:ext cx="170751" cy="1709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6164" name="TextBox 322"/>
            <p:cNvSpPr txBox="1">
              <a:spLocks noChangeArrowheads="1"/>
            </p:cNvSpPr>
            <p:nvPr/>
          </p:nvSpPr>
          <p:spPr bwMode="auto">
            <a:xfrm>
              <a:off x="3213100" y="3462333"/>
              <a:ext cx="3824435" cy="36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类型转换函数</a:t>
              </a:r>
            </a:p>
          </p:txBody>
        </p:sp>
        <p:sp>
          <p:nvSpPr>
            <p:cNvPr id="6165" name="TextBox 317"/>
            <p:cNvSpPr txBox="1">
              <a:spLocks noChangeArrowheads="1"/>
            </p:cNvSpPr>
            <p:nvPr/>
          </p:nvSpPr>
          <p:spPr bwMode="auto">
            <a:xfrm>
              <a:off x="1040636" y="3464262"/>
              <a:ext cx="685035" cy="33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4.4.5</a:t>
              </a:r>
              <a:endParaRPr lang="zh-CN" altLang="en-US" sz="1600"/>
            </a:p>
          </p:txBody>
        </p:sp>
      </p:grpSp>
      <p:sp>
        <p:nvSpPr>
          <p:cNvPr id="6161" name="TextBox 154"/>
          <p:cNvSpPr txBox="1">
            <a:spLocks noChangeArrowheads="1"/>
          </p:cNvSpPr>
          <p:nvPr/>
        </p:nvSpPr>
        <p:spPr bwMode="auto">
          <a:xfrm>
            <a:off x="3622675" y="1414463"/>
            <a:ext cx="4143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4.4  </a:t>
            </a:r>
            <a:r>
              <a:rPr lang="zh-CN" altLang="en-US"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常用运算符</a:t>
            </a: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的重载</a:t>
            </a:r>
            <a:endParaRPr lang="en-US" altLang="zh-CN" sz="2800" b="1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7185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186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7171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运算符重载</a:t>
            </a:r>
          </a:p>
        </p:txBody>
      </p:sp>
      <p:pic>
        <p:nvPicPr>
          <p:cNvPr id="7172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6150"/>
            <a:ext cx="9144000" cy="601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63500" y="914400"/>
            <a:ext cx="3502025" cy="4664075"/>
            <a:chOff x="736600" y="1384300"/>
            <a:chExt cx="3502422" cy="4664798"/>
          </a:xfrm>
        </p:grpSpPr>
        <p:sp>
          <p:nvSpPr>
            <p:cNvPr id="7182" name="矩形 7"/>
            <p:cNvSpPr>
              <a:spLocks noChangeArrowheads="1"/>
            </p:cNvSpPr>
            <p:nvPr/>
          </p:nvSpPr>
          <p:spPr bwMode="auto">
            <a:xfrm>
              <a:off x="867966" y="3956674"/>
              <a:ext cx="2949298" cy="1200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C++</a:t>
              </a:r>
              <a:r>
                <a:rPr lang="zh-CN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的一大特性就是重载</a:t>
              </a:r>
              <a:endParaRPr lang="en-US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zh-CN" sz="1600" b="1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600" b="1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overload</a:t>
              </a:r>
              <a:r>
                <a:rPr lang="zh-CN" altLang="zh-CN" sz="1600" b="1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r>
                <a:rPr lang="zh-CN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zh-CN" sz="1600" b="1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重载</a:t>
              </a:r>
              <a:r>
                <a:rPr lang="zh-CN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使得程序</a:t>
              </a:r>
              <a:endParaRPr lang="en-US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更加简洁高效。</a:t>
              </a:r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183" name="直接连接符 9"/>
            <p:cNvCxnSpPr>
              <a:cxnSpLocks noChangeShapeType="1"/>
            </p:cNvCxnSpPr>
            <p:nvPr/>
          </p:nvCxnSpPr>
          <p:spPr bwMode="auto">
            <a:xfrm>
              <a:off x="2197100" y="1384300"/>
              <a:ext cx="0" cy="2425700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84" name="矩形 10"/>
            <p:cNvSpPr>
              <a:spLocks/>
            </p:cNvSpPr>
            <p:nvPr/>
          </p:nvSpPr>
          <p:spPr bwMode="auto">
            <a:xfrm>
              <a:off x="736600" y="3810000"/>
              <a:ext cx="3502422" cy="2239098"/>
            </a:xfrm>
            <a:custGeom>
              <a:avLst/>
              <a:gdLst>
                <a:gd name="T0" fmla="*/ 0 w 4127500"/>
                <a:gd name="T1" fmla="*/ 0 h 1587500"/>
                <a:gd name="T2" fmla="*/ 1109527 w 4127500"/>
                <a:gd name="T3" fmla="*/ 0 h 1587500"/>
                <a:gd name="T4" fmla="*/ 822758 w 4127500"/>
                <a:gd name="T5" fmla="*/ 16077702 h 1587500"/>
                <a:gd name="T6" fmla="*/ 0 w 4127500"/>
                <a:gd name="T7" fmla="*/ 17629067 h 1587500"/>
                <a:gd name="T8" fmla="*/ 0 w 4127500"/>
                <a:gd name="T9" fmla="*/ 0 h 1587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27500" h="1587500">
                  <a:moveTo>
                    <a:pt x="0" y="0"/>
                  </a:moveTo>
                  <a:lnTo>
                    <a:pt x="4127500" y="0"/>
                  </a:lnTo>
                  <a:lnTo>
                    <a:pt x="3060700" y="1447800"/>
                  </a:lnTo>
                  <a:lnTo>
                    <a:pt x="0" y="15875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 flipH="1" flipV="1">
            <a:off x="3143250" y="3094038"/>
            <a:ext cx="3276600" cy="4133850"/>
            <a:chOff x="962422" y="1264047"/>
            <a:chExt cx="3276600" cy="4133453"/>
          </a:xfrm>
        </p:grpSpPr>
        <p:sp>
          <p:nvSpPr>
            <p:cNvPr id="7179" name="矩形 19"/>
            <p:cNvSpPr>
              <a:spLocks noChangeArrowheads="1"/>
            </p:cNvSpPr>
            <p:nvPr/>
          </p:nvSpPr>
          <p:spPr bwMode="auto">
            <a:xfrm flipH="1" flipV="1">
              <a:off x="962422" y="4243573"/>
              <a:ext cx="2834878" cy="83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在</a:t>
              </a:r>
              <a:r>
                <a:rPr lang="en-US" altLang="zh-CN" sz="1600" b="1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C++</a:t>
              </a:r>
              <a:r>
                <a:rPr lang="zh-CN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中不只函数可以重载，</a:t>
              </a:r>
              <a:r>
                <a:rPr lang="zh-CN" altLang="zh-CN" sz="1600" b="1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运算符</a:t>
              </a:r>
              <a:r>
                <a:rPr lang="zh-CN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也可以重载，</a:t>
              </a:r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180" name="直接连接符 20"/>
            <p:cNvCxnSpPr>
              <a:cxnSpLocks noChangeShapeType="1"/>
            </p:cNvCxnSpPr>
            <p:nvPr/>
          </p:nvCxnSpPr>
          <p:spPr bwMode="auto">
            <a:xfrm flipH="1">
              <a:off x="2527300" y="1264047"/>
              <a:ext cx="0" cy="2545952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81" name="矩形 10"/>
            <p:cNvSpPr>
              <a:spLocks/>
            </p:cNvSpPr>
            <p:nvPr/>
          </p:nvSpPr>
          <p:spPr bwMode="auto">
            <a:xfrm>
              <a:off x="1013222" y="3810000"/>
              <a:ext cx="3225800" cy="1587500"/>
            </a:xfrm>
            <a:custGeom>
              <a:avLst/>
              <a:gdLst>
                <a:gd name="T0" fmla="*/ 0 w 4127500"/>
                <a:gd name="T1" fmla="*/ 0 h 1587500"/>
                <a:gd name="T2" fmla="*/ 735089 w 4127500"/>
                <a:gd name="T3" fmla="*/ 0 h 1587500"/>
                <a:gd name="T4" fmla="*/ 587266 w 4127500"/>
                <a:gd name="T5" fmla="*/ 1491339 h 1587500"/>
                <a:gd name="T6" fmla="*/ 0 w 4127500"/>
                <a:gd name="T7" fmla="*/ 1587500 h 1587500"/>
                <a:gd name="T8" fmla="*/ 0 w 4127500"/>
                <a:gd name="T9" fmla="*/ 0 h 1587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27500" h="1587500">
                  <a:moveTo>
                    <a:pt x="0" y="0"/>
                  </a:moveTo>
                  <a:lnTo>
                    <a:pt x="4127500" y="0"/>
                  </a:lnTo>
                  <a:lnTo>
                    <a:pt x="3297486" y="1491339"/>
                  </a:lnTo>
                  <a:lnTo>
                    <a:pt x="0" y="15875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6477000" y="698500"/>
            <a:ext cx="2565400" cy="4727575"/>
            <a:chOff x="736600" y="1384300"/>
            <a:chExt cx="3502422" cy="4727266"/>
          </a:xfrm>
        </p:grpSpPr>
        <p:sp>
          <p:nvSpPr>
            <p:cNvPr id="7176" name="矩形 25"/>
            <p:cNvSpPr>
              <a:spLocks noChangeArrowheads="1"/>
            </p:cNvSpPr>
            <p:nvPr/>
          </p:nvSpPr>
          <p:spPr bwMode="auto">
            <a:xfrm>
              <a:off x="867966" y="3956674"/>
              <a:ext cx="3371056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由于一般的数据类型间</a:t>
              </a:r>
              <a:endParaRPr lang="en-US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zh-CN" sz="1600" b="1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运算符</a:t>
              </a:r>
              <a:r>
                <a:rPr lang="zh-CN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没有重载的</a:t>
              </a:r>
              <a:endParaRPr lang="en-US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必要，所以</a:t>
              </a:r>
              <a:r>
                <a:rPr lang="zh-CN" altLang="zh-CN" sz="1600" b="1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运算符</a:t>
              </a:r>
              <a:endParaRPr lang="en-US" altLang="zh-CN" sz="16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zh-CN" sz="1600" b="1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重载</a:t>
              </a:r>
              <a:r>
                <a:rPr lang="zh-CN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主要是</a:t>
              </a:r>
              <a:r>
                <a:rPr lang="zh-CN" altLang="zh-CN" sz="1600" b="1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面向</a:t>
              </a:r>
              <a:endParaRPr lang="en-US" altLang="zh-CN" sz="16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zh-CN" sz="1600" b="1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对象</a:t>
              </a:r>
              <a:r>
                <a:rPr lang="zh-CN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之间的。</a:t>
              </a:r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177" name="直接连接符 26"/>
            <p:cNvCxnSpPr>
              <a:cxnSpLocks noChangeShapeType="1"/>
            </p:cNvCxnSpPr>
            <p:nvPr/>
          </p:nvCxnSpPr>
          <p:spPr bwMode="auto">
            <a:xfrm>
              <a:off x="2197100" y="1384300"/>
              <a:ext cx="0" cy="2425700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78" name="矩形 10"/>
            <p:cNvSpPr>
              <a:spLocks/>
            </p:cNvSpPr>
            <p:nvPr/>
          </p:nvSpPr>
          <p:spPr bwMode="auto">
            <a:xfrm>
              <a:off x="736600" y="3810000"/>
              <a:ext cx="3502422" cy="2301566"/>
            </a:xfrm>
            <a:custGeom>
              <a:avLst/>
              <a:gdLst>
                <a:gd name="T0" fmla="*/ 0 w 4127500"/>
                <a:gd name="T1" fmla="*/ 0 h 1587500"/>
                <a:gd name="T2" fmla="*/ 1307545 w 4127500"/>
                <a:gd name="T3" fmla="*/ 0 h 1587500"/>
                <a:gd name="T4" fmla="*/ 1113851 w 4127500"/>
                <a:gd name="T5" fmla="*/ 19391815 h 1587500"/>
                <a:gd name="T6" fmla="*/ 0 w 4127500"/>
                <a:gd name="T7" fmla="*/ 21373796 h 1587500"/>
                <a:gd name="T8" fmla="*/ 0 w 4127500"/>
                <a:gd name="T9" fmla="*/ 0 h 1587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27500" h="1587500">
                  <a:moveTo>
                    <a:pt x="0" y="0"/>
                  </a:moveTo>
                  <a:lnTo>
                    <a:pt x="4127500" y="0"/>
                  </a:lnTo>
                  <a:lnTo>
                    <a:pt x="3516067" y="1440292"/>
                  </a:lnTo>
                  <a:lnTo>
                    <a:pt x="0" y="15875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1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1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accel="1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8200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201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8195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4.1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运算符重载的意义</a:t>
            </a:r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2379663" y="623888"/>
            <a:ext cx="7170737" cy="4635500"/>
            <a:chOff x="2379663" y="623888"/>
            <a:chExt cx="7170737" cy="4635500"/>
          </a:xfrm>
        </p:grpSpPr>
        <p:pic>
          <p:nvPicPr>
            <p:cNvPr id="8198" name="Picture 6" descr="云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9663" y="623888"/>
              <a:ext cx="7170737" cy="463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4049213" y="2044478"/>
              <a:ext cx="469576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1"/>
              <a:r>
                <a:rPr lang="zh-CN" altLang="en-US" sz="2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什么是</a:t>
              </a:r>
              <a:r>
                <a:rPr lang="zh-CN" altLang="zh-CN" sz="2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运算符重载</a:t>
              </a:r>
              <a:r>
                <a:rPr lang="zh-CN" altLang="en-US" sz="2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？</a:t>
              </a:r>
              <a:endParaRPr lang="zh-CN" altLang="zh-CN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7" name="Picture 8" descr="问小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2405063"/>
            <a:ext cx="3411537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9224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225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4.1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运算符重载的意义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7009" y="2076483"/>
            <a:ext cx="2689954" cy="360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3298825" y="1916113"/>
            <a:ext cx="5141913" cy="3689350"/>
            <a:chOff x="3298371" y="1915879"/>
            <a:chExt cx="5143012" cy="3690257"/>
          </a:xfrm>
        </p:grpSpPr>
        <p:sp>
          <p:nvSpPr>
            <p:cNvPr id="9222" name="矩形 5"/>
            <p:cNvSpPr>
              <a:spLocks noChangeArrowheads="1"/>
            </p:cNvSpPr>
            <p:nvPr/>
          </p:nvSpPr>
          <p:spPr bwMode="auto">
            <a:xfrm>
              <a:off x="3698068" y="2227087"/>
              <a:ext cx="4572000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200000"/>
                </a:lnSpc>
              </a:pPr>
              <a:r>
                <a:rPr lang="zh-CN" altLang="zh-CN" sz="24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运算符重载</a:t>
              </a:r>
              <a:r>
                <a:rPr lang="zh-CN" altLang="zh-CN" sz="2400">
                  <a:latin typeface="微软雅黑" pitchFamily="34" charset="-122"/>
                  <a:ea typeface="微软雅黑" pitchFamily="34" charset="-122"/>
                </a:rPr>
                <a:t>是对已有的</a:t>
              </a:r>
              <a:r>
                <a:rPr lang="zh-CN" altLang="zh-CN" sz="24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运算符</a:t>
              </a:r>
              <a:r>
                <a:rPr lang="zh-CN" altLang="zh-CN" sz="2400">
                  <a:latin typeface="微软雅黑" pitchFamily="34" charset="-122"/>
                  <a:ea typeface="微软雅黑" pitchFamily="34" charset="-122"/>
                </a:rPr>
                <a:t>赋予多重含义，使同一个</a:t>
              </a:r>
              <a:r>
                <a:rPr lang="zh-CN" altLang="zh-CN" sz="24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运算符</a:t>
              </a:r>
              <a:r>
                <a:rPr lang="zh-CN" altLang="zh-CN" sz="2400">
                  <a:latin typeface="微软雅黑" pitchFamily="34" charset="-122"/>
                  <a:ea typeface="微软雅黑" pitchFamily="34" charset="-122"/>
                </a:rPr>
                <a:t>作用于</a:t>
              </a:r>
              <a:r>
                <a:rPr lang="zh-CN" altLang="zh-CN" sz="24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不同类型的数据</a:t>
              </a:r>
              <a:r>
                <a:rPr lang="zh-CN" altLang="zh-CN" sz="2400">
                  <a:latin typeface="微软雅黑" pitchFamily="34" charset="-122"/>
                  <a:ea typeface="微软雅黑" pitchFamily="34" charset="-122"/>
                </a:rPr>
                <a:t>时做出不同的行为。</a:t>
              </a:r>
            </a:p>
          </p:txBody>
        </p:sp>
        <p:sp>
          <p:nvSpPr>
            <p:cNvPr id="9223" name="圆角矩形 7"/>
            <p:cNvSpPr>
              <a:spLocks noChangeArrowheads="1"/>
            </p:cNvSpPr>
            <p:nvPr/>
          </p:nvSpPr>
          <p:spPr bwMode="auto">
            <a:xfrm>
              <a:off x="3298371" y="1915879"/>
              <a:ext cx="5143012" cy="369025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ACE6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auto">
          <a:xfrm>
            <a:off x="0" y="1219400"/>
            <a:ext cx="4500563" cy="1569660"/>
          </a:xfrm>
          <a:prstGeom prst="rect">
            <a:avLst/>
          </a:prstGeom>
          <a:gradFill flip="none" rotWithShape="1">
            <a:gsLst>
              <a:gs pos="100000">
                <a:srgbClr val="00B0F0">
                  <a:alpha val="61000"/>
                </a:srgbClr>
              </a:gs>
              <a:gs pos="0">
                <a:schemeClr val="bg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+mj-ea"/>
                <a:ea typeface="+mj-ea"/>
              </a:rPr>
              <a:t>      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 比较两个学生变量的成绩、     </a:t>
            </a:r>
            <a:endParaRPr lang="en-US" altLang="zh-CN" sz="2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 </a:t>
            </a:r>
            <a:r>
              <a:rPr lang="zh-CN" altLang="en-US" sz="20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年龄</a:t>
            </a:r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176213" y="3333750"/>
            <a:ext cx="4178300" cy="2482850"/>
            <a:chOff x="3875331" y="2917373"/>
            <a:chExt cx="4177017" cy="2481943"/>
          </a:xfrm>
        </p:grpSpPr>
        <p:grpSp>
          <p:nvGrpSpPr>
            <p:cNvPr id="10260" name="组合 21"/>
            <p:cNvGrpSpPr>
              <a:grpSpLocks/>
            </p:cNvGrpSpPr>
            <p:nvPr/>
          </p:nvGrpSpPr>
          <p:grpSpPr bwMode="auto">
            <a:xfrm>
              <a:off x="3875331" y="2917373"/>
              <a:ext cx="4177017" cy="2481943"/>
              <a:chOff x="3875331" y="2917373"/>
              <a:chExt cx="4177017" cy="2481943"/>
            </a:xfrm>
          </p:grpSpPr>
          <p:grpSp>
            <p:nvGrpSpPr>
              <p:cNvPr id="10263" name="组合 19"/>
              <p:cNvGrpSpPr>
                <a:grpSpLocks/>
              </p:cNvGrpSpPr>
              <p:nvPr/>
            </p:nvGrpSpPr>
            <p:grpSpPr bwMode="auto">
              <a:xfrm>
                <a:off x="4881568" y="2958727"/>
                <a:ext cx="2031325" cy="1749814"/>
                <a:chOff x="5621796" y="1378190"/>
                <a:chExt cx="2031325" cy="1749814"/>
              </a:xfrm>
            </p:grpSpPr>
            <p:pic>
              <p:nvPicPr>
                <p:cNvPr id="10265" name="图片 2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77627" y="1378190"/>
                  <a:ext cx="1389063" cy="13663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" name="矩形 17"/>
                <p:cNvSpPr/>
                <p:nvPr/>
              </p:nvSpPr>
              <p:spPr>
                <a:xfrm>
                  <a:off x="5621725" y="2790455"/>
                  <a:ext cx="2031376" cy="338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zh-CN" sz="1600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“学生”类型的结构</a:t>
                  </a:r>
                  <a:endPara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1" name="椭圆 20"/>
              <p:cNvSpPr/>
              <p:nvPr/>
            </p:nvSpPr>
            <p:spPr bwMode="auto">
              <a:xfrm>
                <a:off x="3875331" y="2917373"/>
                <a:ext cx="4177017" cy="2481943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5144941" y="4767722"/>
              <a:ext cx="647501" cy="3697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成绩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宋体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155868" y="4767722"/>
              <a:ext cx="647501" cy="3697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年龄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宋体" pitchFamily="2" charset="-122"/>
              </a:endParaRPr>
            </a:p>
          </p:txBody>
        </p:sp>
      </p:grpSp>
      <p:sp>
        <p:nvSpPr>
          <p:cNvPr id="27" name="左大括号 26"/>
          <p:cNvSpPr/>
          <p:nvPr/>
        </p:nvSpPr>
        <p:spPr bwMode="auto">
          <a:xfrm>
            <a:off x="4513263" y="3328988"/>
            <a:ext cx="119062" cy="2473325"/>
          </a:xfrm>
          <a:prstGeom prst="leftBrace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4557713" y="2862263"/>
            <a:ext cx="1303337" cy="1658937"/>
            <a:chOff x="4372641" y="2862740"/>
            <a:chExt cx="1303594" cy="1658343"/>
          </a:xfrm>
        </p:grpSpPr>
        <p:pic>
          <p:nvPicPr>
            <p:cNvPr id="10258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2641" y="2862740"/>
              <a:ext cx="1303594" cy="1387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矩形 27"/>
            <p:cNvSpPr/>
            <p:nvPr/>
          </p:nvSpPr>
          <p:spPr>
            <a:xfrm>
              <a:off x="4637805" y="4151328"/>
              <a:ext cx="808197" cy="369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4684713" y="4792663"/>
            <a:ext cx="1198562" cy="1643062"/>
            <a:chOff x="4477858" y="4791998"/>
            <a:chExt cx="1198138" cy="1644175"/>
          </a:xfrm>
        </p:grpSpPr>
        <p:pic>
          <p:nvPicPr>
            <p:cNvPr id="10256" name="图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858" y="4791998"/>
              <a:ext cx="1198138" cy="1274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矩形 37"/>
            <p:cNvSpPr/>
            <p:nvPr/>
          </p:nvSpPr>
          <p:spPr>
            <a:xfrm>
              <a:off x="4638138" y="6067624"/>
              <a:ext cx="790295" cy="3685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840" name="矩形 35839"/>
          <p:cNvSpPr/>
          <p:nvPr/>
        </p:nvSpPr>
        <p:spPr>
          <a:xfrm>
            <a:off x="6313488" y="3689350"/>
            <a:ext cx="2166937" cy="1754188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为“学生”类型重载“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”符号，然后在这个方法里实现比较的意义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5842" name="半闭框 35841"/>
          <p:cNvSpPr/>
          <p:nvPr/>
        </p:nvSpPr>
        <p:spPr bwMode="auto">
          <a:xfrm rot="8100000">
            <a:off x="5592763" y="4341813"/>
            <a:ext cx="485775" cy="485775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0251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0254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255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0252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4.1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运算符重载的意义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78" y="1282711"/>
            <a:ext cx="1125189" cy="1443038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84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a1ddacfe3e768ef67c0d38d4f353b5335e2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小结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默认设计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  <a:txDef>
      <a:spPr>
        <a:gradFill flip="none" rotWithShape="1">
          <a:gsLst>
            <a:gs pos="50000">
              <a:srgbClr val="C1EFFF"/>
            </a:gs>
            <a:gs pos="0">
              <a:schemeClr val="bg1">
                <a:lumMod val="4000"/>
                <a:lumOff val="96000"/>
                <a:alpha val="0"/>
              </a:schemeClr>
            </a:gs>
            <a:gs pos="100000">
              <a:schemeClr val="bg1">
                <a:alpha val="0"/>
              </a:schemeClr>
            </a:gs>
          </a:gsLst>
          <a:lin ang="0" scaled="0"/>
          <a:tileRect/>
        </a:gradFill>
      </a:spPr>
      <a:bodyPr wrap="square" anchor="ctr" anchorCtr="1">
        <a:spAutoFit/>
      </a:bodyPr>
      <a:lstStyle>
        <a:defPPr>
          <a:defRPr sz="8000" b="1" dirty="0">
            <a:solidFill>
              <a:srgbClr val="00B0F0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13515</TotalTime>
  <Pages>0</Pages>
  <Words>1674</Words>
  <Characters>0</Characters>
  <Application>Microsoft Office PowerPoint</Application>
  <DocSecurity>0</DocSecurity>
  <PresentationFormat>全屏显示(4:3)</PresentationFormat>
  <Lines>0</Lines>
  <Paragraphs>240</Paragraphs>
  <Slides>34</Slides>
  <Notes>1</Notes>
  <HiddenSlides>0</HiddenSlides>
  <MMClips>0</MMClips>
  <ScaleCrop>false</ScaleCrop>
  <HeadingPairs>
    <vt:vector size="10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  <vt:variant>
        <vt:lpstr>自定义放映</vt:lpstr>
      </vt:variant>
      <vt:variant>
        <vt:i4>1</vt:i4>
      </vt:variant>
    </vt:vector>
  </HeadingPairs>
  <TitlesOfParts>
    <vt:vector size="50" baseType="lpstr">
      <vt:lpstr>Arial</vt:lpstr>
      <vt:lpstr>宋体</vt:lpstr>
      <vt:lpstr>Calibri</vt:lpstr>
      <vt:lpstr>微软雅黑</vt:lpstr>
      <vt:lpstr>Wingdings</vt:lpstr>
      <vt:lpstr>Times New Roman</vt:lpstr>
      <vt:lpstr>Cambria Math</vt:lpstr>
      <vt:lpstr>汉仪综艺体简</vt:lpstr>
      <vt:lpstr>Gulim</vt:lpstr>
      <vt:lpstr>Arial Black</vt:lpstr>
      <vt:lpstr>楷体_GB2312</vt:lpstr>
      <vt:lpstr>Microsoft Sans Serif</vt:lpstr>
      <vt:lpstr>默认设计模板</vt:lpstr>
      <vt:lpstr>Microsoft Excel 图表</vt:lpstr>
      <vt:lpstr>Microsoft Visio Drawing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Hao Lu</cp:lastModifiedBy>
  <cp:revision>918</cp:revision>
  <dcterms:created xsi:type="dcterms:W3CDTF">2013-01-25T01:44:32Z</dcterms:created>
  <dcterms:modified xsi:type="dcterms:W3CDTF">2019-09-08T12:28:32Z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