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00" r:id="rId3"/>
    <p:sldId id="257" r:id="rId4"/>
    <p:sldId id="289" r:id="rId5"/>
    <p:sldId id="341" r:id="rId6"/>
    <p:sldId id="342" r:id="rId7"/>
    <p:sldId id="448" r:id="rId8"/>
    <p:sldId id="258" r:id="rId9"/>
    <p:sldId id="408" r:id="rId10"/>
    <p:sldId id="489" r:id="rId11"/>
    <p:sldId id="490" r:id="rId12"/>
    <p:sldId id="515" r:id="rId13"/>
    <p:sldId id="491" r:id="rId14"/>
    <p:sldId id="493" r:id="rId15"/>
    <p:sldId id="492" r:id="rId16"/>
    <p:sldId id="488" r:id="rId17"/>
    <p:sldId id="494" r:id="rId18"/>
    <p:sldId id="495" r:id="rId19"/>
    <p:sldId id="496" r:id="rId20"/>
    <p:sldId id="409" r:id="rId21"/>
    <p:sldId id="451" r:id="rId22"/>
    <p:sldId id="497" r:id="rId23"/>
    <p:sldId id="498" r:id="rId24"/>
    <p:sldId id="499" r:id="rId25"/>
    <p:sldId id="454" r:id="rId26"/>
    <p:sldId id="455" r:id="rId27"/>
    <p:sldId id="456" r:id="rId28"/>
    <p:sldId id="452" r:id="rId29"/>
    <p:sldId id="500" r:id="rId30"/>
    <p:sldId id="501" r:id="rId31"/>
    <p:sldId id="502" r:id="rId32"/>
    <p:sldId id="469" r:id="rId33"/>
    <p:sldId id="503" r:id="rId34"/>
    <p:sldId id="504" r:id="rId35"/>
    <p:sldId id="506" r:id="rId36"/>
    <p:sldId id="507" r:id="rId37"/>
    <p:sldId id="505" r:id="rId38"/>
    <p:sldId id="508" r:id="rId39"/>
    <p:sldId id="509" r:id="rId40"/>
    <p:sldId id="510" r:id="rId41"/>
    <p:sldId id="511" r:id="rId42"/>
    <p:sldId id="349" r:id="rId43"/>
    <p:sldId id="512" r:id="rId44"/>
    <p:sldId id="513" r:id="rId45"/>
    <p:sldId id="514" r:id="rId46"/>
    <p:sldId id="516" r:id="rId47"/>
  </p:sldIdLst>
  <p:sldSz cx="9144000" cy="6858000" type="screen4x3"/>
  <p:notesSz cx="6858000" cy="9144000"/>
  <p:custShowLst>
    <p:custShow name="自定义放映 1" id="0">
      <p:sldLst>
        <p:sld r:id="rId2"/>
        <p:sld r:id="rId3"/>
        <p:sld r:id="rId4"/>
        <p:sld r:id="rId9"/>
        <p:sld r:id="rId10"/>
        <p:sld r:id="rId11"/>
        <p:sld r:id="rId12"/>
        <p:sld r:id="rId13"/>
        <p:sld r:id="rId14"/>
        <p:sld r:id="rId15"/>
        <p:sld r:id="rId16"/>
        <p:sld r:id="rId17"/>
        <p:sld r:id="rId18"/>
        <p:sld r:id="rId19"/>
        <p:sld r:id="rId20"/>
        <p:sld r:id="rId21"/>
        <p:sld r:id="rId22"/>
        <p:sld r:id="rId23"/>
        <p:sld r:id="rId24"/>
        <p:sld r:id="rId25"/>
        <p:sld r:id="rId26"/>
        <p:sld r:id="rId27"/>
        <p:sld r:id="rId28"/>
        <p:sld r:id="rId29"/>
        <p:sld r:id="rId30"/>
        <p:sld r:id="rId31"/>
        <p:sld r:id="rId32"/>
        <p:sld r:id="rId33"/>
        <p:sld r:id="rId34"/>
        <p:sld r:id="rId35"/>
        <p:sld r:id="rId36"/>
        <p:sld r:id="rId37"/>
        <p:sld r:id="rId38"/>
        <p:sld r:id="rId39"/>
        <p:sld r:id="rId40"/>
        <p:sld r:id="rId41"/>
        <p:sld r:id="rId42"/>
        <p:sld r:id="rId43"/>
        <p:sld r:id="rId44"/>
        <p:sld r:id="rId45"/>
        <p:sld r:id="rId46"/>
        <p:sld r:id="rId47"/>
      </p:sldLst>
    </p:custShow>
  </p:custShowLst>
  <p:custDataLst>
    <p:tags r:id="rId49"/>
  </p:custDataLst>
  <p:kinsoku lang="zh-CN" invalStChars="!),.:;?]}、。—ˇ¨〃々～‖…’”〕〉》」』〗】∶！＂＇），．：；？］｀｜｝·" invalEndChars="([{‘“〔〈《「『〖【（［｛．·"/>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4FF"/>
    <a:srgbClr val="70D7FC"/>
    <a:srgbClr val="F0A000"/>
    <a:srgbClr val="C3F7FD"/>
    <a:srgbClr val="EAFCF9"/>
    <a:srgbClr val="E9EDF7"/>
    <a:srgbClr val="FFF8E5"/>
    <a:srgbClr val="EF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2" autoAdjust="0"/>
    <p:restoredTop sz="99702" autoAdjust="0"/>
  </p:normalViewPr>
  <p:slideViewPr>
    <p:cSldViewPr snapToGrid="0" snapToObjects="1">
      <p:cViewPr>
        <p:scale>
          <a:sx n="100" d="100"/>
          <a:sy n="100" d="100"/>
        </p:scale>
        <p:origin x="-1944" y="-390"/>
      </p:cViewPr>
      <p:guideLst>
        <p:guide orient="horz" pos="2113"/>
        <p:guide pos="2881"/>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1BB282E0-19F8-4583-93B9-2470C1D87903}" type="datetimeFigureOut">
              <a:rPr lang="zh-CN" altLang="en-US"/>
              <a:pPr>
                <a:defRPr/>
              </a:pPr>
              <a:t>2019/9/8/Sunday</a:t>
            </a:fld>
            <a:endParaRPr lang="en-US"/>
          </a:p>
        </p:txBody>
      </p:sp>
      <p:sp>
        <p:nvSpPr>
          <p:cNvPr id="4915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charset="0"/>
              <a:buNone/>
              <a:defRPr sz="1200">
                <a:latin typeface="Arial" charset="0"/>
                <a:ea typeface="宋体" pitchFamily="2" charset="-122"/>
              </a:defRPr>
            </a:lvl1pPr>
          </a:lstStyle>
          <a:p>
            <a:pPr>
              <a:defRPr/>
            </a:pPr>
            <a:fld id="{879126A1-6D41-48AE-9B78-6C72210FAE2A}" type="slidenum">
              <a:rPr lang="zh-CN" altLang="en-US"/>
              <a:pPr>
                <a:defRPr/>
              </a:pPr>
              <a:t>‹#›</a:t>
            </a:fld>
            <a:endParaRPr lang="en-US" altLang="zh-CN"/>
          </a:p>
        </p:txBody>
      </p:sp>
    </p:spTree>
    <p:extLst>
      <p:ext uri="{BB962C8B-B14F-4D97-AF65-F5344CB8AC3E}">
        <p14:creationId xmlns:p14="http://schemas.microsoft.com/office/powerpoint/2010/main" val="8590658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72010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204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29614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592040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4192782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983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6065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10523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7707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53855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7873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47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7077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84746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67" r:id="rId1"/>
    <p:sldLayoutId id="2147484254" r:id="rId2"/>
    <p:sldLayoutId id="2147484255" r:id="rId3"/>
    <p:sldLayoutId id="2147484256" r:id="rId4"/>
    <p:sldLayoutId id="2147484257" r:id="rId5"/>
    <p:sldLayoutId id="2147484258" r:id="rId6"/>
    <p:sldLayoutId id="2147484259" r:id="rId7"/>
    <p:sldLayoutId id="2147484260" r:id="rId8"/>
    <p:sldLayoutId id="2147484261" r:id="rId9"/>
    <p:sldLayoutId id="2147484262" r:id="rId10"/>
    <p:sldLayoutId id="2147484263" r:id="rId11"/>
    <p:sldLayoutId id="2147484264" r:id="rId12"/>
    <p:sldLayoutId id="2147484265" r:id="rId13"/>
    <p:sldLayoutId id="2147484266" r:id="rId14"/>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chapter05&#8212;Example/5-1.docx"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hapter05&#8212;Example/more_learning01.docx" TargetMode="External"/><Relationship Id="rId5" Type="http://schemas.openxmlformats.org/officeDocument/2006/relationships/image" Target="../media/image10.png"/><Relationship Id="rId4" Type="http://schemas.openxmlformats.org/officeDocument/2006/relationships/hyperlink" Target="chapter05&#8212;Example/5-2.docx"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chapter05&#8212;Example/5-3.docx"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hyperlink" Target="chapter05&#8212;Example/foot%20the%20attention.docx"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oleObject" Target="../embeddings/Microsoft_Excel_Chart1.xls"/></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chapter05&#8212;Example/5-4.docx"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chapter05&#8212;Example/5-5.docx"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chapter05&#8212;Example/5-6.docx"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6.xml"/></Relationships>
</file>

<file path=ppt/slides/_rels/slide30.xml.rels><?xml version="1.0" encoding="UTF-8" standalone="yes"?>
<Relationships xmlns="http://schemas.openxmlformats.org/package/2006/relationships"><Relationship Id="rId3" Type="http://schemas.openxmlformats.org/officeDocument/2006/relationships/hyperlink" Target="chapter05&#8212;Example/5-7.docx"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hyperlink" Target="chapter05&#8212;Example/5-8.docx"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hyperlink" Target="chapter05&#8212;Example/5-9.docx"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chapter05&#8212;Example/5-01.doc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chapter05&#8212;Example/5-02.docx"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chapter05&#8212;Example/5-03.docx"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chapter05&#8212;Example/5-10.docx"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tags" Target="../tags/tag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9" name="TextBox 13"/>
          <p:cNvSpPr>
            <a:spLocks noChangeArrowheads="1"/>
          </p:cNvSpPr>
          <p:nvPr/>
        </p:nvSpPr>
        <p:spPr bwMode="auto">
          <a:xfrm>
            <a:off x="6129338" y="2713038"/>
            <a:ext cx="2513012" cy="193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函数模板</a:t>
            </a:r>
            <a:endParaRPr lang="en-US" altLang="zh-CN" sz="2000" b="1">
              <a:solidFill>
                <a:srgbClr val="FFFF00"/>
              </a:solidFill>
              <a:latin typeface="微软雅黑" pitchFamily="34" charset="-122"/>
              <a:ea typeface="微软雅黑" pitchFamily="34" charset="-122"/>
              <a:sym typeface="微软雅黑" pitchFamily="34" charset="-122"/>
            </a:endParaRPr>
          </a:p>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类模板</a:t>
            </a:r>
            <a:endParaRPr lang="en-US" altLang="zh-CN" sz="2000" b="1">
              <a:solidFill>
                <a:srgbClr val="FFFF00"/>
              </a:solidFill>
              <a:latin typeface="微软雅黑" pitchFamily="34" charset="-122"/>
              <a:ea typeface="微软雅黑" pitchFamily="34" charset="-122"/>
              <a:sym typeface="微软雅黑" pitchFamily="34" charset="-122"/>
            </a:endParaRPr>
          </a:p>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派生与模板</a:t>
            </a:r>
            <a:endParaRPr lang="en-US" altLang="zh-CN" sz="2000" b="1">
              <a:solidFill>
                <a:srgbClr val="FFFF00"/>
              </a:solidFill>
              <a:latin typeface="微软雅黑" pitchFamily="34" charset="-122"/>
              <a:ea typeface="微软雅黑" pitchFamily="34" charset="-122"/>
              <a:sym typeface="微软雅黑" pitchFamily="34" charset="-122"/>
            </a:endParaRPr>
          </a:p>
          <a:p>
            <a:pPr eaLnBrk="1" hangingPunct="1">
              <a:lnSpc>
                <a:spcPct val="150000"/>
              </a:lnSpc>
              <a:buFont typeface="Arial" charset="0"/>
              <a:buNone/>
            </a:pPr>
            <a:r>
              <a:rPr lang="zh-CN" altLang="en-US" sz="2000" b="1">
                <a:solidFill>
                  <a:srgbClr val="FFFF00"/>
                </a:solidFill>
                <a:latin typeface="微软雅黑" pitchFamily="34" charset="-122"/>
                <a:ea typeface="微软雅黑" pitchFamily="34" charset="-122"/>
                <a:sym typeface="微软雅黑" pitchFamily="34" charset="-122"/>
              </a:rPr>
              <a:t>模板特化</a:t>
            </a:r>
            <a:endParaRPr lang="en-US" altLang="zh-CN" sz="2000" b="1">
              <a:solidFill>
                <a:srgbClr val="FFFF00"/>
              </a:solidFill>
              <a:latin typeface="微软雅黑" pitchFamily="34" charset="-122"/>
              <a:ea typeface="微软雅黑" pitchFamily="34" charset="-122"/>
              <a:sym typeface="微软雅黑" pitchFamily="34" charset="-122"/>
            </a:endParaRPr>
          </a:p>
        </p:txBody>
      </p:sp>
      <p:grpSp>
        <p:nvGrpSpPr>
          <p:cNvPr id="2051" name="Group 5"/>
          <p:cNvGrpSpPr>
            <a:grpSpLocks/>
          </p:cNvGrpSpPr>
          <p:nvPr/>
        </p:nvGrpSpPr>
        <p:grpSpPr bwMode="auto">
          <a:xfrm>
            <a:off x="5172075" y="44450"/>
            <a:ext cx="3863975" cy="687388"/>
            <a:chOff x="80" y="0"/>
            <a:chExt cx="6086" cy="1082"/>
          </a:xfrm>
        </p:grpSpPr>
        <p:pic>
          <p:nvPicPr>
            <p:cNvPr id="2054" name="Picture 6"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矩形 15"/>
            <p:cNvSpPr>
              <a:spLocks noChangeArrowheads="1"/>
            </p:cNvSpPr>
            <p:nvPr/>
          </p:nvSpPr>
          <p:spPr bwMode="auto">
            <a:xfrm>
              <a:off x="80" y="55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8" name="Text Box 2"/>
          <p:cNvSpPr txBox="1">
            <a:spLocks noChangeArrowheads="1"/>
          </p:cNvSpPr>
          <p:nvPr/>
        </p:nvSpPr>
        <p:spPr bwMode="auto">
          <a:xfrm>
            <a:off x="103188" y="1600200"/>
            <a:ext cx="2454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zh-CN" altLang="en-US" sz="3600" b="1">
                <a:solidFill>
                  <a:srgbClr val="00ACE6"/>
                </a:solidFill>
                <a:latin typeface="微软雅黑" pitchFamily="34" charset="-122"/>
                <a:ea typeface="微软雅黑" pitchFamily="34" charset="-122"/>
                <a:sym typeface="微软雅黑" pitchFamily="34" charset="-122"/>
              </a:rPr>
              <a:t>第</a:t>
            </a:r>
            <a:r>
              <a:rPr lang="en-US" altLang="zh-CN" sz="3600" b="1">
                <a:solidFill>
                  <a:srgbClr val="00ACE6"/>
                </a:solidFill>
                <a:latin typeface="微软雅黑" pitchFamily="34" charset="-122"/>
                <a:ea typeface="微软雅黑" pitchFamily="34" charset="-122"/>
                <a:sym typeface="微软雅黑" pitchFamily="34" charset="-122"/>
              </a:rPr>
              <a:t>5</a:t>
            </a:r>
            <a:r>
              <a:rPr lang="zh-CN" altLang="en-US" sz="3600" b="1">
                <a:solidFill>
                  <a:srgbClr val="00ACE6"/>
                </a:solidFill>
                <a:latin typeface="微软雅黑" pitchFamily="34" charset="-122"/>
                <a:ea typeface="微软雅黑" pitchFamily="34" charset="-122"/>
                <a:sym typeface="微软雅黑" pitchFamily="34" charset="-122"/>
              </a:rPr>
              <a:t>章 模板</a:t>
            </a:r>
          </a:p>
        </p:txBody>
      </p:sp>
      <p:pic>
        <p:nvPicPr>
          <p:cNvPr id="2053" name="Picture 8" descr="C:\Users\admin\Desktop\盒子模型黑板24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2036763"/>
            <a:ext cx="5738812" cy="482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459"/>
                                        </p:tgtEl>
                                        <p:attrNameLst>
                                          <p:attrName>style.visibility</p:attrName>
                                        </p:attrNameLst>
                                      </p:cBhvr>
                                      <p:to>
                                        <p:strVal val="visible"/>
                                      </p:to>
                                    </p:set>
                                    <p:animEffect transition="in" filter="wipe(left)">
                                      <p:cBhvr>
                                        <p:cTn id="13"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0"/>
          <p:cNvSpPr>
            <a:spLocks noChangeArrowheads="1"/>
          </p:cNvSpPr>
          <p:nvPr/>
        </p:nvSpPr>
        <p:spPr bwMode="auto">
          <a:xfrm>
            <a:off x="322263" y="1838325"/>
            <a:ext cx="8480425" cy="185896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11267" name="Group 2"/>
          <p:cNvGrpSpPr>
            <a:grpSpLocks/>
          </p:cNvGrpSpPr>
          <p:nvPr/>
        </p:nvGrpSpPr>
        <p:grpSpPr bwMode="auto">
          <a:xfrm>
            <a:off x="5062538" y="119063"/>
            <a:ext cx="3916362" cy="725487"/>
            <a:chOff x="0" y="0"/>
            <a:chExt cx="6166" cy="1142"/>
          </a:xfrm>
        </p:grpSpPr>
        <p:pic>
          <p:nvPicPr>
            <p:cNvPr id="11280"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8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1268"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5.1 </a:t>
            </a:r>
            <a:r>
              <a:rPr lang="zh-CN" altLang="en-US" sz="2800" b="1">
                <a:solidFill>
                  <a:srgbClr val="FFFF00"/>
                </a:solidFill>
                <a:latin typeface="微软雅黑" pitchFamily="34" charset="-122"/>
                <a:ea typeface="微软雅黑" pitchFamily="34" charset="-122"/>
                <a:sym typeface="宋体" charset="-122"/>
              </a:rPr>
              <a:t>函数模板</a:t>
            </a:r>
          </a:p>
        </p:txBody>
      </p:sp>
      <p:sp>
        <p:nvSpPr>
          <p:cNvPr id="11269" name="矩形 3"/>
          <p:cNvSpPr>
            <a:spLocks noChangeArrowheads="1"/>
          </p:cNvSpPr>
          <p:nvPr/>
        </p:nvSpPr>
        <p:spPr bwMode="auto">
          <a:xfrm>
            <a:off x="309563" y="1216025"/>
            <a:ext cx="5108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400"/>
              <a:t>定义函数模板的语法格式如下所示：</a:t>
            </a:r>
          </a:p>
        </p:txBody>
      </p:sp>
      <p:sp>
        <p:nvSpPr>
          <p:cNvPr id="11270" name="矩形 4"/>
          <p:cNvSpPr>
            <a:spLocks noChangeArrowheads="1"/>
          </p:cNvSpPr>
          <p:nvPr/>
        </p:nvSpPr>
        <p:spPr bwMode="auto">
          <a:xfrm>
            <a:off x="754063" y="1841500"/>
            <a:ext cx="75152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template&lt;typename </a:t>
            </a:r>
            <a:r>
              <a:rPr lang="zh-CN" altLang="en-US"/>
              <a:t>形参名</a:t>
            </a:r>
            <a:r>
              <a:rPr lang="en-US" altLang="zh-CN"/>
              <a:t>,typename </a:t>
            </a:r>
            <a:r>
              <a:rPr lang="zh-CN" altLang="en-US"/>
              <a:t>形参名</a:t>
            </a:r>
            <a:r>
              <a:rPr lang="en-US" altLang="zh-CN"/>
              <a:t>...&gt;</a:t>
            </a:r>
          </a:p>
          <a:p>
            <a:pPr eaLnBrk="1" hangingPunct="1"/>
            <a:r>
              <a:rPr lang="zh-CN" altLang="en-US"/>
              <a:t>返回值类型 函数名（参数列表）</a:t>
            </a:r>
          </a:p>
          <a:p>
            <a:pPr eaLnBrk="1" hangingPunct="1"/>
            <a:r>
              <a:rPr lang="en-US" altLang="zh-CN"/>
              <a:t>{</a:t>
            </a:r>
          </a:p>
          <a:p>
            <a:pPr eaLnBrk="1" hangingPunct="1"/>
            <a:r>
              <a:rPr lang="en-US" altLang="zh-CN"/>
              <a:t>	</a:t>
            </a:r>
            <a:r>
              <a:rPr lang="zh-CN" altLang="en-US"/>
              <a:t>函数体</a:t>
            </a:r>
            <a:r>
              <a:rPr lang="en-US" altLang="zh-CN"/>
              <a:t>;</a:t>
            </a:r>
          </a:p>
          <a:p>
            <a:pPr eaLnBrk="1" hangingPunct="1"/>
            <a:r>
              <a:rPr lang="en-US" altLang="zh-CN"/>
              <a:t>}</a:t>
            </a:r>
          </a:p>
        </p:txBody>
      </p:sp>
      <p:sp>
        <p:nvSpPr>
          <p:cNvPr id="13" name="流程图: 过程 12"/>
          <p:cNvSpPr/>
          <p:nvPr/>
        </p:nvSpPr>
        <p:spPr>
          <a:xfrm>
            <a:off x="754063" y="1838325"/>
            <a:ext cx="985837" cy="388938"/>
          </a:xfrm>
          <a:prstGeom prst="flowChartProcess">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6">
                  <a:lumMod val="75000"/>
                </a:schemeClr>
              </a:solidFill>
            </a:endParaRPr>
          </a:p>
        </p:txBody>
      </p:sp>
      <p:sp>
        <p:nvSpPr>
          <p:cNvPr id="14" name="椭圆形标注 13"/>
          <p:cNvSpPr/>
          <p:nvPr/>
        </p:nvSpPr>
        <p:spPr>
          <a:xfrm>
            <a:off x="1281113" y="868363"/>
            <a:ext cx="2357437" cy="746125"/>
          </a:xfrm>
          <a:prstGeom prst="wedgeEllipseCallout">
            <a:avLst>
              <a:gd name="adj1" fmla="val -31001"/>
              <a:gd name="adj2" fmla="val 76546"/>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dirty="0">
                <a:solidFill>
                  <a:schemeClr val="accent6"/>
                </a:solidFill>
                <a:latin typeface="黑体" pitchFamily="49" charset="-122"/>
                <a:ea typeface="黑体" pitchFamily="49" charset="-122"/>
              </a:rPr>
              <a:t>声明模板的</a:t>
            </a:r>
            <a:endParaRPr lang="en-US" altLang="zh-CN" dirty="0">
              <a:solidFill>
                <a:schemeClr val="accent6"/>
              </a:solidFill>
              <a:latin typeface="黑体" pitchFamily="49" charset="-122"/>
              <a:ea typeface="黑体" pitchFamily="49" charset="-122"/>
            </a:endParaRPr>
          </a:p>
          <a:p>
            <a:pPr algn="ctr">
              <a:defRPr/>
            </a:pPr>
            <a:r>
              <a:rPr lang="zh-CN" altLang="zh-CN" dirty="0">
                <a:solidFill>
                  <a:schemeClr val="accent6"/>
                </a:solidFill>
                <a:latin typeface="黑体" pitchFamily="49" charset="-122"/>
                <a:ea typeface="黑体" pitchFamily="49" charset="-122"/>
              </a:rPr>
              <a:t>关键字</a:t>
            </a:r>
            <a:endParaRPr lang="zh-CN" altLang="en-US" b="1" dirty="0">
              <a:solidFill>
                <a:schemeClr val="accent6"/>
              </a:solidFill>
              <a:latin typeface="黑体" pitchFamily="49" charset="-122"/>
              <a:ea typeface="黑体" pitchFamily="49" charset="-122"/>
            </a:endParaRPr>
          </a:p>
        </p:txBody>
      </p:sp>
      <p:sp>
        <p:nvSpPr>
          <p:cNvPr id="15" name="流程图: 过程 14"/>
          <p:cNvSpPr/>
          <p:nvPr/>
        </p:nvSpPr>
        <p:spPr>
          <a:xfrm>
            <a:off x="3638550" y="1838325"/>
            <a:ext cx="1085850" cy="388938"/>
          </a:xfrm>
          <a:prstGeom prst="flowChartProcess">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6">
                  <a:lumMod val="75000"/>
                </a:schemeClr>
              </a:solidFill>
            </a:endParaRPr>
          </a:p>
        </p:txBody>
      </p:sp>
      <p:sp>
        <p:nvSpPr>
          <p:cNvPr id="16" name="椭圆形标注 15"/>
          <p:cNvSpPr/>
          <p:nvPr/>
        </p:nvSpPr>
        <p:spPr>
          <a:xfrm>
            <a:off x="4265613" y="2393950"/>
            <a:ext cx="2357437" cy="746125"/>
          </a:xfrm>
          <a:prstGeom prst="wedgeEllipseCallout">
            <a:avLst>
              <a:gd name="adj1" fmla="val -37466"/>
              <a:gd name="adj2" fmla="val -66433"/>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dirty="0">
                <a:solidFill>
                  <a:schemeClr val="accent6"/>
                </a:solidFill>
                <a:latin typeface="黑体" pitchFamily="49" charset="-122"/>
                <a:ea typeface="黑体" pitchFamily="49" charset="-122"/>
              </a:rPr>
              <a:t>可以用</a:t>
            </a:r>
            <a:r>
              <a:rPr lang="en-US" altLang="zh-CN" dirty="0">
                <a:solidFill>
                  <a:schemeClr val="accent6"/>
                </a:solidFill>
                <a:latin typeface="黑体" pitchFamily="49" charset="-122"/>
                <a:ea typeface="黑体" pitchFamily="49" charset="-122"/>
              </a:rPr>
              <a:t>class</a:t>
            </a:r>
            <a:r>
              <a:rPr lang="zh-CN" altLang="zh-CN" dirty="0">
                <a:solidFill>
                  <a:schemeClr val="accent6"/>
                </a:solidFill>
                <a:latin typeface="黑体" pitchFamily="49" charset="-122"/>
                <a:ea typeface="黑体" pitchFamily="49" charset="-122"/>
              </a:rPr>
              <a:t>关键字代替</a:t>
            </a:r>
            <a:endParaRPr lang="zh-CN" altLang="en-US" b="1" dirty="0">
              <a:solidFill>
                <a:schemeClr val="accent6"/>
              </a:solidFill>
              <a:latin typeface="黑体" pitchFamily="49" charset="-122"/>
              <a:ea typeface="黑体" pitchFamily="49" charset="-122"/>
            </a:endParaRPr>
          </a:p>
        </p:txBody>
      </p:sp>
      <p:grpSp>
        <p:nvGrpSpPr>
          <p:cNvPr id="2" name="组合 1"/>
          <p:cNvGrpSpPr>
            <a:grpSpLocks/>
          </p:cNvGrpSpPr>
          <p:nvPr/>
        </p:nvGrpSpPr>
        <p:grpSpPr bwMode="auto">
          <a:xfrm>
            <a:off x="447675" y="4238625"/>
            <a:ext cx="8218488" cy="1452563"/>
            <a:chOff x="447675" y="4238625"/>
            <a:chExt cx="8218488" cy="1452563"/>
          </a:xfrm>
        </p:grpSpPr>
        <p:sp>
          <p:nvSpPr>
            <p:cNvPr id="18" name="剪去对角的矩形 3"/>
            <p:cNvSpPr>
              <a:spLocks/>
            </p:cNvSpPr>
            <p:nvPr/>
          </p:nvSpPr>
          <p:spPr bwMode="auto">
            <a:xfrm>
              <a:off x="503238" y="4238625"/>
              <a:ext cx="3992562"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lgn="ctr">
                <a:defRPr/>
              </a:pPr>
              <a:r>
                <a:rPr lang="zh-CN" altLang="zh-CN" sz="2400" b="1" dirty="0">
                  <a:latin typeface="黑体" pitchFamily="49" charset="-122"/>
                  <a:ea typeface="黑体" pitchFamily="49" charset="-122"/>
                </a:rPr>
                <a:t>函数模板的用法</a:t>
              </a:r>
              <a:r>
                <a:rPr lang="zh-CN" altLang="en-US" sz="2400" b="1" dirty="0">
                  <a:solidFill>
                    <a:schemeClr val="bg1"/>
                  </a:solidFill>
                  <a:latin typeface="微软雅黑" pitchFamily="34" charset="-122"/>
                  <a:ea typeface="微软雅黑" pitchFamily="34" charset="-122"/>
                </a:rPr>
                <a:t>案例代码</a:t>
              </a:r>
            </a:p>
          </p:txBody>
        </p:sp>
        <p:sp>
          <p:nvSpPr>
            <p:cNvPr id="11277" name="矩形 1"/>
            <p:cNvSpPr>
              <a:spLocks noChangeArrowheads="1"/>
            </p:cNvSpPr>
            <p:nvPr/>
          </p:nvSpPr>
          <p:spPr bwMode="auto">
            <a:xfrm>
              <a:off x="447675" y="5084763"/>
              <a:ext cx="37179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11278" name="直线连接符 9"/>
            <p:cNvCxnSpPr>
              <a:cxnSpLocks noChangeShapeType="1"/>
            </p:cNvCxnSpPr>
            <p:nvPr/>
          </p:nvCxnSpPr>
          <p:spPr bwMode="auto">
            <a:xfrm>
              <a:off x="517525" y="4960938"/>
              <a:ext cx="8148638"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279" name="Picture 30" descr="C:\Users\Administrator\Desktop\01.pn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0" y="5184775"/>
              <a:ext cx="27527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anim calcmode="lin" valueType="num">
                                      <p:cBhvr>
                                        <p:cTn id="21" dur="500" fill="hold"/>
                                        <p:tgtEl>
                                          <p:spTgt spid="15"/>
                                        </p:tgtEl>
                                        <p:attrNameLst>
                                          <p:attrName>ppt_x</p:attrName>
                                        </p:attrNameLst>
                                      </p:cBhvr>
                                      <p:tavLst>
                                        <p:tav tm="0">
                                          <p:val>
                                            <p:strVal val="#ppt_x"/>
                                          </p:val>
                                        </p:tav>
                                        <p:tav tm="100000">
                                          <p:val>
                                            <p:strVal val="#ppt_x"/>
                                          </p:val>
                                        </p:tav>
                                      </p:tavLst>
                                    </p:anim>
                                    <p:anim calcmode="lin" valueType="num">
                                      <p:cBhvr>
                                        <p:cTn id="22" dur="500" fill="hold"/>
                                        <p:tgtEl>
                                          <p:spTgt spid="15"/>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anim calcmode="lin" valueType="num">
                                      <p:cBhvr>
                                        <p:cTn id="27" dur="500" fill="hold"/>
                                        <p:tgtEl>
                                          <p:spTgt spid="16"/>
                                        </p:tgtEl>
                                        <p:attrNameLst>
                                          <p:attrName>ppt_x</p:attrName>
                                        </p:attrNameLst>
                                      </p:cBhvr>
                                      <p:tavLst>
                                        <p:tav tm="0">
                                          <p:val>
                                            <p:strVal val="#ppt_x"/>
                                          </p:val>
                                        </p:tav>
                                        <p:tav tm="100000">
                                          <p:val>
                                            <p:strVal val="#ppt_x"/>
                                          </p:val>
                                        </p:tav>
                                      </p:tavLst>
                                    </p:anim>
                                    <p:anim calcmode="lin" valueType="num">
                                      <p:cBhvr>
                                        <p:cTn id="28"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20"/>
          <p:cNvSpPr>
            <a:spLocks noChangeArrowheads="1"/>
          </p:cNvSpPr>
          <p:nvPr/>
        </p:nvSpPr>
        <p:spPr bwMode="auto">
          <a:xfrm>
            <a:off x="3451225" y="1946275"/>
            <a:ext cx="5286375" cy="2868613"/>
          </a:xfrm>
          <a:prstGeom prst="rect">
            <a:avLst/>
          </a:prstGeom>
          <a:solidFill>
            <a:schemeClr val="bg2"/>
          </a:solidFill>
          <a:ln w="28575" algn="ctr">
            <a:solidFill>
              <a:schemeClr val="accent4"/>
            </a:solidFill>
            <a:prstDash val="dash"/>
            <a:round/>
            <a:headEnd/>
            <a:tailEnd/>
          </a:ln>
        </p:spPr>
        <p:txBody>
          <a:bodyPr/>
          <a:lstStyle/>
          <a:p>
            <a:pPr>
              <a:buFont typeface="Arial" charset="0"/>
              <a:buNone/>
              <a:defRPr/>
            </a:pPr>
            <a:endParaRPr lang="zh-CN" altLang="en-US">
              <a:ea typeface="宋体" pitchFamily="2" charset="-122"/>
            </a:endParaRPr>
          </a:p>
        </p:txBody>
      </p:sp>
      <p:grpSp>
        <p:nvGrpSpPr>
          <p:cNvPr id="12291" name="Group 2"/>
          <p:cNvGrpSpPr>
            <a:grpSpLocks/>
          </p:cNvGrpSpPr>
          <p:nvPr/>
        </p:nvGrpSpPr>
        <p:grpSpPr bwMode="auto">
          <a:xfrm>
            <a:off x="5062538" y="119063"/>
            <a:ext cx="3916362" cy="725487"/>
            <a:chOff x="0" y="0"/>
            <a:chExt cx="6166" cy="1142"/>
          </a:xfrm>
        </p:grpSpPr>
        <p:pic>
          <p:nvPicPr>
            <p:cNvPr id="12299"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0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229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5.1 </a:t>
            </a:r>
            <a:r>
              <a:rPr lang="zh-CN" altLang="en-US" sz="2800" b="1">
                <a:solidFill>
                  <a:srgbClr val="FFFF00"/>
                </a:solidFill>
                <a:latin typeface="微软雅黑" pitchFamily="34" charset="-122"/>
                <a:ea typeface="微软雅黑" pitchFamily="34" charset="-122"/>
                <a:sym typeface="宋体" charset="-122"/>
              </a:rPr>
              <a:t>函数模板</a:t>
            </a:r>
          </a:p>
        </p:txBody>
      </p:sp>
      <p:sp>
        <p:nvSpPr>
          <p:cNvPr id="10245" name="矩形 1"/>
          <p:cNvSpPr>
            <a:spLocks noChangeArrowheads="1"/>
          </p:cNvSpPr>
          <p:nvPr/>
        </p:nvSpPr>
        <p:spPr bwMode="auto">
          <a:xfrm>
            <a:off x="3590925" y="1990725"/>
            <a:ext cx="517207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sz="2000" dirty="0">
                <a:solidFill>
                  <a:schemeClr val="accent4"/>
                </a:solidFill>
                <a:latin typeface="黑体" pitchFamily="49" charset="-122"/>
                <a:ea typeface="黑体" pitchFamily="49" charset="-122"/>
              </a:rPr>
              <a:t>函数模板并不是一个函数，它只相当于一个模子，定义一次即可使用不同类型的参数来调用该函数，这样做可以减小代码的书写，提高代码的复用性。</a:t>
            </a:r>
            <a:endParaRPr lang="zh-CN" altLang="en-US" sz="2000" dirty="0">
              <a:solidFill>
                <a:schemeClr val="accent4"/>
              </a:solidFill>
              <a:latin typeface="黑体" pitchFamily="49" charset="-122"/>
              <a:ea typeface="黑体" pitchFamily="49" charset="-122"/>
            </a:endParaRPr>
          </a:p>
        </p:txBody>
      </p:sp>
      <p:grpSp>
        <p:nvGrpSpPr>
          <p:cNvPr id="2" name="组合 1"/>
          <p:cNvGrpSpPr>
            <a:grpSpLocks/>
          </p:cNvGrpSpPr>
          <p:nvPr/>
        </p:nvGrpSpPr>
        <p:grpSpPr bwMode="auto">
          <a:xfrm>
            <a:off x="458788" y="1931988"/>
            <a:ext cx="2882900" cy="2882900"/>
            <a:chOff x="458788" y="1931988"/>
            <a:chExt cx="2882900" cy="2882900"/>
          </a:xfrm>
        </p:grpSpPr>
        <p:pic>
          <p:nvPicPr>
            <p:cNvPr id="3" name="Picture 13" descr="C:\Users\admin\Desktop\ps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88" y="1931988"/>
              <a:ext cx="2882900"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矩形 10"/>
            <p:cNvSpPr>
              <a:spLocks noChangeArrowheads="1"/>
            </p:cNvSpPr>
            <p:nvPr/>
          </p:nvSpPr>
          <p:spPr bwMode="auto">
            <a:xfrm>
              <a:off x="777875" y="2738438"/>
              <a:ext cx="224472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3200" b="1">
                  <a:solidFill>
                    <a:schemeClr val="bg1"/>
                  </a:solidFill>
                  <a:latin typeface="黑体" pitchFamily="49" charset="-122"/>
                  <a:ea typeface="黑体" pitchFamily="49" charset="-122"/>
                </a:rPr>
                <a:t>函数模板的</a:t>
              </a:r>
              <a:endParaRPr lang="en-US" altLang="zh-CN" sz="3200" b="1">
                <a:solidFill>
                  <a:schemeClr val="bg1"/>
                </a:solidFill>
                <a:latin typeface="黑体" pitchFamily="49" charset="-122"/>
                <a:ea typeface="黑体" pitchFamily="49" charset="-122"/>
              </a:endParaRPr>
            </a:p>
            <a:p>
              <a:pPr algn="ctr" eaLnBrk="1" hangingPunct="1"/>
              <a:r>
                <a:rPr lang="zh-CN" altLang="en-US" sz="3200" b="1">
                  <a:solidFill>
                    <a:schemeClr val="bg1"/>
                  </a:solidFill>
                  <a:latin typeface="黑体" pitchFamily="49" charset="-122"/>
                  <a:ea typeface="黑体" pitchFamily="49" charset="-122"/>
                </a:rPr>
                <a:t>实例化</a:t>
              </a:r>
            </a:p>
          </p:txBody>
        </p:sp>
      </p:grpSp>
      <p:pic>
        <p:nvPicPr>
          <p:cNvPr id="16" name="Picture 10" descr="注意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8825" y="3097213"/>
            <a:ext cx="1819275" cy="185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7" name="矩形 5"/>
          <p:cNvSpPr>
            <a:spLocks noChangeArrowheads="1"/>
          </p:cNvSpPr>
          <p:nvPr/>
        </p:nvSpPr>
        <p:spPr bwMode="auto">
          <a:xfrm>
            <a:off x="4548188" y="3816350"/>
            <a:ext cx="4102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solidFill>
                  <a:srgbClr val="FF0000"/>
                </a:solidFill>
              </a:rPr>
              <a:t>       </a:t>
            </a:r>
            <a:r>
              <a:rPr lang="zh-CN" altLang="zh-CN" sz="1600">
                <a:solidFill>
                  <a:srgbClr val="FF0000"/>
                </a:solidFill>
              </a:rPr>
              <a:t>使用函数模板不会减少最终可执行程序的大小，因为在调用函数模板时，编译器会根据调用时的参数类型进行相应的实例化。</a:t>
            </a:r>
            <a:endParaRPr lang="zh-CN" altLang="en-US" sz="16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245"/>
                                        </p:tgtEl>
                                        <p:attrNameLst>
                                          <p:attrName>style.visibility</p:attrName>
                                        </p:attrNameLst>
                                      </p:cBhvr>
                                      <p:to>
                                        <p:strVal val="visible"/>
                                      </p:to>
                                    </p:set>
                                    <p:animEffect transition="in" filter="wipe(up)">
                                      <p:cBhvr>
                                        <p:cTn id="15" dur="500"/>
                                        <p:tgtEl>
                                          <p:spTgt spid="1024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297"/>
                                        </p:tgtEl>
                                        <p:attrNameLst>
                                          <p:attrName>style.visibility</p:attrName>
                                        </p:attrNameLst>
                                      </p:cBhvr>
                                      <p:to>
                                        <p:strVal val="visible"/>
                                      </p:to>
                                    </p:set>
                                  </p:childTnLst>
                                </p:cTn>
                              </p:par>
                            </p:childTnLst>
                          </p:cTn>
                        </p:par>
                        <p:par>
                          <p:cTn id="20" fill="hold" nodeType="afterGroup">
                            <p:stCondLst>
                              <p:cond delay="0"/>
                            </p:stCondLst>
                            <p:childTnLst>
                              <p:par>
                                <p:cTn id="21" presetID="45"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2000"/>
                                        <p:tgtEl>
                                          <p:spTgt spid="16"/>
                                        </p:tgtEl>
                                      </p:cBhvr>
                                    </p:animEffect>
                                    <p:anim calcmode="lin" valueType="num">
                                      <p:cBhvr>
                                        <p:cTn id="24" dur="2000" fill="hold"/>
                                        <p:tgtEl>
                                          <p:spTgt spid="16"/>
                                        </p:tgtEl>
                                        <p:attrNameLst>
                                          <p:attrName>ppt_w</p:attrName>
                                        </p:attrNameLst>
                                      </p:cBhvr>
                                      <p:tavLst>
                                        <p:tav tm="0" fmla="#ppt_w*sin(2.5*pi*$)">
                                          <p:val>
                                            <p:fltVal val="0"/>
                                          </p:val>
                                        </p:tav>
                                        <p:tav tm="100000">
                                          <p:val>
                                            <p:fltVal val="1"/>
                                          </p:val>
                                        </p:tav>
                                      </p:tavLst>
                                    </p:anim>
                                    <p:anim calcmode="lin" valueType="num">
                                      <p:cBhvr>
                                        <p:cTn id="25" dur="20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245" grpId="0"/>
      <p:bldP spid="122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5062538" y="119063"/>
            <a:ext cx="3916362" cy="725487"/>
            <a:chOff x="0" y="0"/>
            <a:chExt cx="6166" cy="1142"/>
          </a:xfrm>
        </p:grpSpPr>
        <p:pic>
          <p:nvPicPr>
            <p:cNvPr id="1332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2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331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5.1 </a:t>
            </a:r>
            <a:r>
              <a:rPr lang="zh-CN" altLang="en-US" sz="2800" b="1">
                <a:solidFill>
                  <a:srgbClr val="FFFF00"/>
                </a:solidFill>
                <a:latin typeface="微软雅黑" pitchFamily="34" charset="-122"/>
                <a:ea typeface="微软雅黑" pitchFamily="34" charset="-122"/>
                <a:sym typeface="宋体" charset="-122"/>
              </a:rPr>
              <a:t>函数模板</a:t>
            </a:r>
          </a:p>
        </p:txBody>
      </p:sp>
      <p:grpSp>
        <p:nvGrpSpPr>
          <p:cNvPr id="5" name="组合 4"/>
          <p:cNvGrpSpPr>
            <a:grpSpLocks/>
          </p:cNvGrpSpPr>
          <p:nvPr/>
        </p:nvGrpSpPr>
        <p:grpSpPr bwMode="auto">
          <a:xfrm>
            <a:off x="2379663" y="623888"/>
            <a:ext cx="7170737" cy="4635500"/>
            <a:chOff x="2379663" y="623888"/>
            <a:chExt cx="7170737" cy="4635500"/>
          </a:xfrm>
        </p:grpSpPr>
        <p:pic>
          <p:nvPicPr>
            <p:cNvPr id="13322" name="Picture 6" descr="云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663" y="623888"/>
              <a:ext cx="7170737"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3" name="Text Box 7"/>
            <p:cNvSpPr txBox="1">
              <a:spLocks noChangeArrowheads="1"/>
            </p:cNvSpPr>
            <p:nvPr/>
          </p:nvSpPr>
          <p:spPr bwMode="auto">
            <a:xfrm>
              <a:off x="4297208" y="1723051"/>
              <a:ext cx="3816281" cy="117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5000"/>
                </a:lnSpc>
              </a:pPr>
              <a:r>
                <a:rPr lang="zh-CN" altLang="zh-CN">
                  <a:solidFill>
                    <a:schemeClr val="bg1"/>
                  </a:solidFill>
                  <a:latin typeface="微软雅黑" pitchFamily="34" charset="-122"/>
                  <a:ea typeface="微软雅黑" pitchFamily="34" charset="-122"/>
                </a:rPr>
                <a:t>所谓</a:t>
              </a:r>
              <a:r>
                <a:rPr lang="zh-CN" altLang="zh-CN">
                  <a:solidFill>
                    <a:srgbClr val="FFFF00"/>
                  </a:solidFill>
                  <a:latin typeface="微软雅黑" pitchFamily="34" charset="-122"/>
                  <a:ea typeface="微软雅黑" pitchFamily="34" charset="-122"/>
                </a:rPr>
                <a:t>实例化，</a:t>
              </a:r>
              <a:r>
                <a:rPr lang="zh-CN" altLang="zh-CN">
                  <a:solidFill>
                    <a:schemeClr val="bg1"/>
                  </a:solidFill>
                  <a:latin typeface="微软雅黑" pitchFamily="34" charset="-122"/>
                  <a:ea typeface="微软雅黑" pitchFamily="34" charset="-122"/>
                </a:rPr>
                <a:t>就是用</a:t>
              </a:r>
              <a:r>
                <a:rPr lang="zh-CN" altLang="zh-CN">
                  <a:solidFill>
                    <a:srgbClr val="FFFF00"/>
                  </a:solidFill>
                  <a:latin typeface="微软雅黑" pitchFamily="34" charset="-122"/>
                  <a:ea typeface="微软雅黑" pitchFamily="34" charset="-122"/>
                </a:rPr>
                <a:t>类型参数</a:t>
              </a:r>
              <a:r>
                <a:rPr lang="zh-CN" altLang="zh-CN">
                  <a:solidFill>
                    <a:schemeClr val="bg1"/>
                  </a:solidFill>
                  <a:latin typeface="微软雅黑" pitchFamily="34" charset="-122"/>
                  <a:ea typeface="微软雅黑" pitchFamily="34" charset="-122"/>
                </a:rPr>
                <a:t>去替换模板中的</a:t>
              </a:r>
              <a:r>
                <a:rPr lang="zh-CN" altLang="zh-CN">
                  <a:solidFill>
                    <a:srgbClr val="FFFF00"/>
                  </a:solidFill>
                  <a:latin typeface="微软雅黑" pitchFamily="34" charset="-122"/>
                  <a:ea typeface="微软雅黑" pitchFamily="34" charset="-122"/>
                </a:rPr>
                <a:t>模板参数</a:t>
              </a:r>
              <a:r>
                <a:rPr lang="zh-CN" altLang="zh-CN">
                  <a:solidFill>
                    <a:schemeClr val="bg1"/>
                  </a:solidFill>
                  <a:latin typeface="微软雅黑" pitchFamily="34" charset="-122"/>
                  <a:ea typeface="微软雅黑" pitchFamily="34" charset="-122"/>
                </a:rPr>
                <a:t>，生成一个具体类型的</a:t>
              </a:r>
              <a:r>
                <a:rPr lang="zh-CN" altLang="zh-CN">
                  <a:solidFill>
                    <a:srgbClr val="FFFF00"/>
                  </a:solidFill>
                  <a:latin typeface="微软雅黑" pitchFamily="34" charset="-122"/>
                  <a:ea typeface="微软雅黑" pitchFamily="34" charset="-122"/>
                </a:rPr>
                <a:t>真正函数。</a:t>
              </a:r>
              <a:endParaRPr lang="zh-CN" altLang="en-US">
                <a:solidFill>
                  <a:schemeClr val="bg1"/>
                </a:solidFill>
                <a:latin typeface="微软雅黑" pitchFamily="34" charset="-122"/>
                <a:ea typeface="微软雅黑" pitchFamily="34" charset="-122"/>
              </a:endParaRPr>
            </a:p>
          </p:txBody>
        </p:sp>
      </p:grpSp>
      <p:pic>
        <p:nvPicPr>
          <p:cNvPr id="20" name="Picture 8" descr="问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0338" y="2417763"/>
            <a:ext cx="3411537"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a:grpSpLocks/>
          </p:cNvGrpSpPr>
          <p:nvPr/>
        </p:nvGrpSpPr>
        <p:grpSpPr bwMode="auto">
          <a:xfrm>
            <a:off x="2959100" y="2967038"/>
            <a:ext cx="5537200" cy="3227387"/>
            <a:chOff x="2958625" y="2967308"/>
            <a:chExt cx="5538170" cy="3226674"/>
          </a:xfrm>
        </p:grpSpPr>
        <p:pic>
          <p:nvPicPr>
            <p:cNvPr id="13320" name="Picture 6" descr="云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191400" flipV="1">
              <a:off x="2958625" y="2967308"/>
              <a:ext cx="5538170" cy="322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矩形 1"/>
            <p:cNvSpPr>
              <a:spLocks noChangeArrowheads="1"/>
            </p:cNvSpPr>
            <p:nvPr/>
          </p:nvSpPr>
          <p:spPr bwMode="auto">
            <a:xfrm>
              <a:off x="4551203" y="4555245"/>
              <a:ext cx="2954655" cy="80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5000"/>
                </a:lnSpc>
              </a:pPr>
              <a:r>
                <a:rPr lang="zh-CN" altLang="zh-CN">
                  <a:solidFill>
                    <a:schemeClr val="bg1"/>
                  </a:solidFill>
                  <a:latin typeface="微软雅黑" pitchFamily="34" charset="-122"/>
                  <a:ea typeface="微软雅黑" pitchFamily="34" charset="-122"/>
                </a:rPr>
                <a:t>实例化可分为</a:t>
              </a:r>
              <a:endParaRPr lang="en-US" altLang="zh-CN">
                <a:solidFill>
                  <a:schemeClr val="bg1"/>
                </a:solidFill>
                <a:latin typeface="微软雅黑" pitchFamily="34" charset="-122"/>
                <a:ea typeface="微软雅黑" pitchFamily="34" charset="-122"/>
              </a:endParaRPr>
            </a:p>
            <a:p>
              <a:pPr eaLnBrk="1" hangingPunct="1">
                <a:lnSpc>
                  <a:spcPct val="135000"/>
                </a:lnSpc>
              </a:pPr>
              <a:r>
                <a:rPr lang="zh-CN" altLang="zh-CN">
                  <a:solidFill>
                    <a:srgbClr val="FFFF00"/>
                  </a:solidFill>
                  <a:latin typeface="微软雅黑" pitchFamily="34" charset="-122"/>
                  <a:ea typeface="微软雅黑" pitchFamily="34" charset="-122"/>
                </a:rPr>
                <a:t>隐式实例化</a:t>
              </a:r>
              <a:r>
                <a:rPr lang="zh-CN" altLang="zh-CN">
                  <a:solidFill>
                    <a:schemeClr val="bg1"/>
                  </a:solidFill>
                  <a:latin typeface="微软雅黑" pitchFamily="34" charset="-122"/>
                  <a:ea typeface="微软雅黑" pitchFamily="34" charset="-122"/>
                </a:rPr>
                <a:t>与</a:t>
              </a:r>
              <a:r>
                <a:rPr lang="zh-CN" altLang="zh-CN">
                  <a:solidFill>
                    <a:srgbClr val="FFFF00"/>
                  </a:solidFill>
                  <a:latin typeface="微软雅黑" pitchFamily="34" charset="-122"/>
                  <a:ea typeface="微软雅黑" pitchFamily="34" charset="-122"/>
                </a:rPr>
                <a:t>显式实例化</a:t>
              </a:r>
              <a:r>
                <a:rPr lang="zh-CN" altLang="en-US">
                  <a:solidFill>
                    <a:srgbClr val="FFFF00"/>
                  </a:solidFill>
                  <a:latin typeface="微软雅黑" pitchFamily="34" charset="-122"/>
                  <a:ea typeface="微软雅黑" pitchFamily="34" charset="-122"/>
                </a:rPr>
                <a:t>。</a:t>
              </a:r>
            </a:p>
          </p:txBody>
        </p:sp>
      </p:grpSp>
      <p:sp>
        <p:nvSpPr>
          <p:cNvPr id="4" name="矩形 3"/>
          <p:cNvSpPr>
            <a:spLocks noChangeArrowheads="1"/>
          </p:cNvSpPr>
          <p:nvPr/>
        </p:nvSpPr>
        <p:spPr bwMode="auto">
          <a:xfrm>
            <a:off x="860425" y="3038475"/>
            <a:ext cx="192087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5000"/>
              </a:lnSpc>
            </a:pPr>
            <a:r>
              <a:rPr lang="zh-CN" altLang="en-US" sz="2400">
                <a:latin typeface="微软雅黑" pitchFamily="34" charset="-122"/>
                <a:ea typeface="微软雅黑" pitchFamily="34" charset="-122"/>
              </a:rPr>
              <a:t>什么是</a:t>
            </a:r>
            <a:endParaRPr lang="en-US" altLang="zh-CN" sz="2400">
              <a:latin typeface="微软雅黑" pitchFamily="34" charset="-122"/>
              <a:ea typeface="微软雅黑" pitchFamily="34" charset="-122"/>
            </a:endParaRPr>
          </a:p>
          <a:p>
            <a:pPr eaLnBrk="1" hangingPunct="1">
              <a:lnSpc>
                <a:spcPct val="135000"/>
              </a:lnSpc>
            </a:pPr>
            <a:r>
              <a:rPr lang="zh-CN" altLang="en-US" sz="3600">
                <a:latin typeface="微软雅黑" pitchFamily="34" charset="-122"/>
                <a:ea typeface="微软雅黑" pitchFamily="34" charset="-122"/>
              </a:rPr>
              <a:t>实例化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6" presetClass="emph" presetSubtype="0" fill="hold" nodeType="afterEffect">
                                  <p:stCondLst>
                                    <p:cond delay="0"/>
                                  </p:stCondLst>
                                  <p:childTnLst>
                                    <p:animEffect transition="out" filter="fade">
                                      <p:cBhvr>
                                        <p:cTn id="12" dur="500" tmFilter="0, 0; .2, .5; .8, .5; 1, 0"/>
                                        <p:tgtEl>
                                          <p:spTgt spid="20"/>
                                        </p:tgtEl>
                                      </p:cBhvr>
                                    </p:animEffect>
                                    <p:animScale>
                                      <p:cBhvr>
                                        <p:cTn id="13" dur="250" autoRev="1" fill="hold"/>
                                        <p:tgtEl>
                                          <p:spTgt spid="20"/>
                                        </p:tgtEl>
                                      </p:cBhvr>
                                      <p:by x="105000" y="105000"/>
                                    </p:animScale>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5062538" y="119063"/>
            <a:ext cx="3916362" cy="725487"/>
            <a:chOff x="0" y="0"/>
            <a:chExt cx="6166" cy="1142"/>
          </a:xfrm>
        </p:grpSpPr>
        <p:pic>
          <p:nvPicPr>
            <p:cNvPr id="14351"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5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433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5.1 </a:t>
            </a:r>
            <a:r>
              <a:rPr lang="zh-CN" altLang="en-US" sz="2800" b="1">
                <a:solidFill>
                  <a:srgbClr val="FFFF00"/>
                </a:solidFill>
                <a:latin typeface="微软雅黑" pitchFamily="34" charset="-122"/>
                <a:ea typeface="微软雅黑" pitchFamily="34" charset="-122"/>
                <a:sym typeface="宋体" charset="-122"/>
              </a:rPr>
              <a:t>函数模板</a:t>
            </a:r>
          </a:p>
        </p:txBody>
      </p:sp>
      <p:sp>
        <p:nvSpPr>
          <p:cNvPr id="13318" name="矩形 9"/>
          <p:cNvSpPr>
            <a:spLocks noChangeArrowheads="1"/>
          </p:cNvSpPr>
          <p:nvPr/>
        </p:nvSpPr>
        <p:spPr bwMode="auto">
          <a:xfrm>
            <a:off x="431800" y="2190750"/>
            <a:ext cx="83375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defRPr/>
            </a:pPr>
            <a:r>
              <a:rPr lang="zh-CN" altLang="zh-CN" dirty="0">
                <a:solidFill>
                  <a:schemeClr val="accent4"/>
                </a:solidFill>
                <a:latin typeface="微软雅黑" pitchFamily="34" charset="-122"/>
                <a:ea typeface="微软雅黑" pitchFamily="34" charset="-122"/>
              </a:rPr>
              <a:t>隐式实例化</a:t>
            </a:r>
            <a:r>
              <a:rPr lang="zh-CN" altLang="zh-CN" dirty="0">
                <a:latin typeface="微软雅黑" pitchFamily="34" charset="-122"/>
                <a:ea typeface="微软雅黑" pitchFamily="34" charset="-122"/>
              </a:rPr>
              <a:t>是根据函数调用时传入的数据类型确定模板形参</a:t>
            </a:r>
            <a:r>
              <a:rPr lang="en-US" altLang="zh-CN" dirty="0">
                <a:latin typeface="微软雅黑" pitchFamily="34" charset="-122"/>
                <a:ea typeface="微软雅黑" pitchFamily="34" charset="-122"/>
              </a:rPr>
              <a:t>T</a:t>
            </a:r>
            <a:r>
              <a:rPr lang="zh-CN" altLang="zh-CN" dirty="0">
                <a:latin typeface="微软雅黑" pitchFamily="34" charset="-122"/>
                <a:ea typeface="微软雅黑" pitchFamily="34" charset="-122"/>
              </a:rPr>
              <a:t>的类型，模板形参的类型是</a:t>
            </a:r>
            <a:r>
              <a:rPr lang="zh-CN" altLang="zh-CN" dirty="0">
                <a:solidFill>
                  <a:schemeClr val="accent4"/>
                </a:solidFill>
                <a:latin typeface="微软雅黑" pitchFamily="34" charset="-122"/>
                <a:ea typeface="微软雅黑" pitchFamily="34" charset="-122"/>
              </a:rPr>
              <a:t>隐式确定</a:t>
            </a:r>
            <a:r>
              <a:rPr lang="zh-CN" altLang="zh-CN" dirty="0">
                <a:latin typeface="微软雅黑" pitchFamily="34" charset="-122"/>
                <a:ea typeface="微软雅黑" pitchFamily="34" charset="-122"/>
              </a:rPr>
              <a:t>的。</a:t>
            </a:r>
            <a:endParaRPr lang="zh-CN" altLang="en-US" dirty="0">
              <a:latin typeface="微软雅黑" pitchFamily="34" charset="-122"/>
              <a:ea typeface="微软雅黑" pitchFamily="34" charset="-122"/>
            </a:endParaRPr>
          </a:p>
        </p:txBody>
      </p:sp>
      <p:grpSp>
        <p:nvGrpSpPr>
          <p:cNvPr id="13319" name="组合 20"/>
          <p:cNvGrpSpPr>
            <a:grpSpLocks/>
          </p:cNvGrpSpPr>
          <p:nvPr/>
        </p:nvGrpSpPr>
        <p:grpSpPr bwMode="auto">
          <a:xfrm>
            <a:off x="673100" y="1247775"/>
            <a:ext cx="6369050" cy="827088"/>
            <a:chOff x="672572" y="4194596"/>
            <a:chExt cx="6370105" cy="826029"/>
          </a:xfrm>
        </p:grpSpPr>
        <p:grpSp>
          <p:nvGrpSpPr>
            <p:cNvPr id="14346" name="组合 16"/>
            <p:cNvGrpSpPr>
              <a:grpSpLocks/>
            </p:cNvGrpSpPr>
            <p:nvPr/>
          </p:nvGrpSpPr>
          <p:grpSpPr bwMode="auto">
            <a:xfrm>
              <a:off x="672572" y="4194596"/>
              <a:ext cx="6370105" cy="826029"/>
              <a:chOff x="697972" y="4194596"/>
              <a:chExt cx="6370105" cy="826029"/>
            </a:xfrm>
          </p:grpSpPr>
          <p:sp>
            <p:nvSpPr>
              <p:cNvPr id="21" name="任意多边形 20"/>
              <p:cNvSpPr/>
              <p:nvPr/>
            </p:nvSpPr>
            <p:spPr>
              <a:xfrm>
                <a:off x="1071097" y="4194596"/>
                <a:ext cx="5996980" cy="826029"/>
              </a:xfrm>
              <a:custGeom>
                <a:avLst/>
                <a:gdLst>
                  <a:gd name="connsiteX0" fmla="*/ 0 w 5996305"/>
                  <a:gd name="connsiteY0" fmla="*/ 0 h 1179400"/>
                  <a:gd name="connsiteX1" fmla="*/ 5406605 w 5996305"/>
                  <a:gd name="connsiteY1" fmla="*/ 0 h 1179400"/>
                  <a:gd name="connsiteX2" fmla="*/ 5996305 w 5996305"/>
                  <a:gd name="connsiteY2" fmla="*/ 589700 h 1179400"/>
                  <a:gd name="connsiteX3" fmla="*/ 5406605 w 5996305"/>
                  <a:gd name="connsiteY3" fmla="*/ 1179400 h 1179400"/>
                  <a:gd name="connsiteX4" fmla="*/ 0 w 5996305"/>
                  <a:gd name="connsiteY4" fmla="*/ 1179400 h 1179400"/>
                  <a:gd name="connsiteX5" fmla="*/ 0 w 5996305"/>
                  <a:gd name="connsiteY5" fmla="*/ 0 h 117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96305" h="1179400">
                    <a:moveTo>
                      <a:pt x="5996305" y="1179399"/>
                    </a:moveTo>
                    <a:lnTo>
                      <a:pt x="589700" y="1179399"/>
                    </a:lnTo>
                    <a:lnTo>
                      <a:pt x="0" y="589700"/>
                    </a:lnTo>
                    <a:lnTo>
                      <a:pt x="589700" y="1"/>
                    </a:lnTo>
                    <a:lnTo>
                      <a:pt x="5996305" y="1"/>
                    </a:lnTo>
                    <a:lnTo>
                      <a:pt x="5996305" y="1179399"/>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lIns="814933" tIns="198121" rIns="369824" bIns="198121" spcCol="1270" anchor="ctr"/>
              <a:lstStyle/>
              <a:p>
                <a:pPr algn="ctr" defTabSz="2311400">
                  <a:lnSpc>
                    <a:spcPct val="90000"/>
                  </a:lnSpc>
                  <a:spcAft>
                    <a:spcPct val="35000"/>
                  </a:spcAft>
                  <a:defRPr/>
                </a:pPr>
                <a:endParaRPr lang="zh-CN" altLang="en-US" sz="5200"/>
              </a:p>
            </p:txBody>
          </p:sp>
          <p:sp>
            <p:nvSpPr>
              <p:cNvPr id="22" name="椭圆 21"/>
              <p:cNvSpPr/>
              <p:nvPr/>
            </p:nvSpPr>
            <p:spPr>
              <a:xfrm>
                <a:off x="697972" y="4194596"/>
                <a:ext cx="825637" cy="826029"/>
              </a:xfrm>
              <a:prstGeom prst="ellipse">
                <a:avLst/>
              </a:prstGeom>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grpSp>
        <p:sp>
          <p:nvSpPr>
            <p:cNvPr id="14347" name="矩形 18"/>
            <p:cNvSpPr>
              <a:spLocks noChangeArrowheads="1"/>
            </p:cNvSpPr>
            <p:nvPr/>
          </p:nvSpPr>
          <p:spPr bwMode="auto">
            <a:xfrm>
              <a:off x="1867096" y="4346745"/>
              <a:ext cx="1723502" cy="46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solidFill>
                    <a:schemeClr val="bg1"/>
                  </a:solidFill>
                  <a:latin typeface="微软雅黑" pitchFamily="34" charset="-122"/>
                  <a:ea typeface="微软雅黑" pitchFamily="34" charset="-122"/>
                </a:rPr>
                <a:t>隐式实例化</a:t>
              </a:r>
            </a:p>
          </p:txBody>
        </p:sp>
        <p:sp>
          <p:nvSpPr>
            <p:cNvPr id="14348" name="矩形 19"/>
            <p:cNvSpPr>
              <a:spLocks noChangeArrowheads="1"/>
            </p:cNvSpPr>
            <p:nvPr/>
          </p:nvSpPr>
          <p:spPr bwMode="auto">
            <a:xfrm>
              <a:off x="900527" y="4329411"/>
              <a:ext cx="405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solidFill>
                    <a:schemeClr val="bg1"/>
                  </a:solidFill>
                  <a:latin typeface="微软雅黑" pitchFamily="34" charset="-122"/>
                  <a:ea typeface="微软雅黑" pitchFamily="34" charset="-122"/>
                </a:rPr>
                <a:t>1</a:t>
              </a:r>
              <a:endParaRPr lang="zh-CN" altLang="en-US" sz="2800" b="1"/>
            </a:p>
          </p:txBody>
        </p:sp>
      </p:grpSp>
      <p:grpSp>
        <p:nvGrpSpPr>
          <p:cNvPr id="2" name="组合 1"/>
          <p:cNvGrpSpPr>
            <a:grpSpLocks/>
          </p:cNvGrpSpPr>
          <p:nvPr/>
        </p:nvGrpSpPr>
        <p:grpSpPr bwMode="auto">
          <a:xfrm>
            <a:off x="431800" y="3136900"/>
            <a:ext cx="8318500" cy="2265363"/>
            <a:chOff x="431800" y="3136900"/>
            <a:chExt cx="8318500" cy="2265363"/>
          </a:xfrm>
        </p:grpSpPr>
        <p:sp>
          <p:nvSpPr>
            <p:cNvPr id="14343" name="矩形 20"/>
            <p:cNvSpPr>
              <a:spLocks noChangeArrowheads="1"/>
            </p:cNvSpPr>
            <p:nvPr/>
          </p:nvSpPr>
          <p:spPr bwMode="auto">
            <a:xfrm>
              <a:off x="508000" y="4187825"/>
              <a:ext cx="8193088" cy="121443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4344" name="矩形 2"/>
            <p:cNvSpPr>
              <a:spLocks noChangeArrowheads="1"/>
            </p:cNvSpPr>
            <p:nvPr/>
          </p:nvSpPr>
          <p:spPr bwMode="auto">
            <a:xfrm>
              <a:off x="431800" y="3136900"/>
              <a:ext cx="8318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latin typeface="微软雅黑" pitchFamily="34" charset="-122"/>
                  <a:ea typeface="微软雅黑" pitchFamily="34" charset="-122"/>
                </a:rPr>
                <a:t>在例</a:t>
              </a:r>
              <a:r>
                <a:rPr lang="en-US" altLang="zh-CN">
                  <a:latin typeface="微软雅黑" pitchFamily="34" charset="-122"/>
                  <a:ea typeface="微软雅黑" pitchFamily="34" charset="-122"/>
                </a:rPr>
                <a:t>5-1</a:t>
              </a:r>
              <a:r>
                <a:rPr lang="zh-CN" altLang="zh-CN">
                  <a:latin typeface="微软雅黑" pitchFamily="34" charset="-122"/>
                  <a:ea typeface="微软雅黑" pitchFamily="34" charset="-122"/>
                </a:rPr>
                <a:t>中第一次调用</a:t>
              </a:r>
              <a:r>
                <a:rPr lang="en-US" altLang="zh-CN">
                  <a:latin typeface="微软雅黑" pitchFamily="34" charset="-122"/>
                  <a:ea typeface="微软雅黑" pitchFamily="34" charset="-122"/>
                </a:rPr>
                <a:t>add()</a:t>
              </a:r>
              <a:r>
                <a:rPr lang="zh-CN" altLang="zh-CN">
                  <a:latin typeface="微软雅黑" pitchFamily="34" charset="-122"/>
                  <a:ea typeface="微软雅黑" pitchFamily="34" charset="-122"/>
                </a:rPr>
                <a:t>函数模板时，传入的是</a:t>
              </a:r>
              <a:r>
                <a:rPr lang="en-US" altLang="zh-CN">
                  <a:latin typeface="微软雅黑" pitchFamily="34" charset="-122"/>
                  <a:ea typeface="微软雅黑" pitchFamily="34" charset="-122"/>
                </a:rPr>
                <a:t>int</a:t>
              </a:r>
              <a:r>
                <a:rPr lang="zh-CN" altLang="zh-CN">
                  <a:latin typeface="微软雅黑" pitchFamily="34" charset="-122"/>
                  <a:ea typeface="微软雅黑" pitchFamily="34" charset="-122"/>
                </a:rPr>
                <a:t>型数据</a:t>
              </a:r>
              <a:r>
                <a:rPr lang="en-US" altLang="zh-CN">
                  <a:latin typeface="微软雅黑" pitchFamily="34" charset="-122"/>
                  <a:ea typeface="微软雅黑" pitchFamily="34" charset="-122"/>
                </a:rPr>
                <a:t>add(1,2)</a:t>
              </a:r>
              <a:r>
                <a:rPr lang="zh-CN" altLang="zh-CN">
                  <a:latin typeface="微软雅黑" pitchFamily="34" charset="-122"/>
                  <a:ea typeface="微软雅黑" pitchFamily="34" charset="-122"/>
                </a:rPr>
                <a:t>，此时编译器根据传入的实参推演出模板形参类型是</a:t>
              </a:r>
              <a:r>
                <a:rPr lang="en-US" altLang="zh-CN">
                  <a:latin typeface="微软雅黑" pitchFamily="34" charset="-122"/>
                  <a:ea typeface="微软雅黑" pitchFamily="34" charset="-122"/>
                </a:rPr>
                <a:t>int</a:t>
              </a:r>
              <a:r>
                <a:rPr lang="zh-CN" altLang="zh-CN">
                  <a:latin typeface="微软雅黑" pitchFamily="34" charset="-122"/>
                  <a:ea typeface="微软雅黑" pitchFamily="34" charset="-122"/>
                </a:rPr>
                <a:t>，就会将函数模板</a:t>
              </a:r>
              <a:r>
                <a:rPr lang="zh-CN" altLang="zh-CN">
                  <a:solidFill>
                    <a:srgbClr val="FF0000"/>
                  </a:solidFill>
                  <a:latin typeface="微软雅黑" pitchFamily="34" charset="-122"/>
                  <a:ea typeface="微软雅黑" pitchFamily="34" charset="-122"/>
                </a:rPr>
                <a:t>实例化出</a:t>
              </a:r>
              <a:r>
                <a:rPr lang="zh-CN" altLang="zh-CN">
                  <a:latin typeface="微软雅黑" pitchFamily="34" charset="-122"/>
                  <a:ea typeface="微软雅黑" pitchFamily="34" charset="-122"/>
                </a:rPr>
                <a:t>一个</a:t>
              </a:r>
              <a:r>
                <a:rPr lang="en-US" altLang="zh-CN">
                  <a:latin typeface="微软雅黑" pitchFamily="34" charset="-122"/>
                  <a:ea typeface="微软雅黑" pitchFamily="34" charset="-122"/>
                </a:rPr>
                <a:t>int</a:t>
              </a:r>
              <a:r>
                <a:rPr lang="zh-CN" altLang="zh-CN">
                  <a:latin typeface="微软雅黑" pitchFamily="34" charset="-122"/>
                  <a:ea typeface="微软雅黑" pitchFamily="34" charset="-122"/>
                </a:rPr>
                <a:t>类型的函数，如下所示：</a:t>
              </a:r>
            </a:p>
          </p:txBody>
        </p:sp>
        <p:sp>
          <p:nvSpPr>
            <p:cNvPr id="14345" name="矩形 3"/>
            <p:cNvSpPr>
              <a:spLocks noChangeArrowheads="1"/>
            </p:cNvSpPr>
            <p:nvPr/>
          </p:nvSpPr>
          <p:spPr bwMode="auto">
            <a:xfrm>
              <a:off x="900113" y="4189413"/>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int add(int t1, int t2)</a:t>
              </a:r>
            </a:p>
            <a:p>
              <a:pPr eaLnBrk="1" hangingPunct="1"/>
              <a:r>
                <a:rPr lang="en-US" altLang="zh-CN"/>
                <a:t>{</a:t>
              </a:r>
            </a:p>
            <a:p>
              <a:pPr eaLnBrk="1" hangingPunct="1"/>
              <a:r>
                <a:rPr lang="en-US" altLang="zh-CN"/>
                <a:t>    return t1 + t2;</a:t>
              </a:r>
            </a:p>
            <a:p>
              <a:pPr eaLnBrk="1" hangingPunct="1"/>
              <a:r>
                <a:rPr lang="en-US" altLang="zh-CN"/>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3319"/>
                                        </p:tgtEl>
                                      </p:cBhvr>
                                    </p:animEffect>
                                    <p:animScale>
                                      <p:cBhvr>
                                        <p:cTn id="7" dur="250" autoRev="1" fill="hold"/>
                                        <p:tgtEl>
                                          <p:spTgt spid="13319"/>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fade">
                                      <p:cBhvr>
                                        <p:cTn id="12" dur="1000"/>
                                        <p:tgtEl>
                                          <p:spTgt spid="13318"/>
                                        </p:tgtEl>
                                      </p:cBhvr>
                                    </p:animEffect>
                                    <p:anim calcmode="lin" valueType="num">
                                      <p:cBhvr>
                                        <p:cTn id="13" dur="1000" fill="hold"/>
                                        <p:tgtEl>
                                          <p:spTgt spid="13318"/>
                                        </p:tgtEl>
                                        <p:attrNameLst>
                                          <p:attrName>ppt_x</p:attrName>
                                        </p:attrNameLst>
                                      </p:cBhvr>
                                      <p:tavLst>
                                        <p:tav tm="0">
                                          <p:val>
                                            <p:strVal val="#ppt_x"/>
                                          </p:val>
                                        </p:tav>
                                        <p:tav tm="100000">
                                          <p:val>
                                            <p:strVal val="#ppt_x"/>
                                          </p:val>
                                        </p:tav>
                                      </p:tavLst>
                                    </p:anim>
                                    <p:anim calcmode="lin" valueType="num">
                                      <p:cBhvr>
                                        <p:cTn id="14" dur="1000" fill="hold"/>
                                        <p:tgtEl>
                                          <p:spTgt spid="1331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5062538" y="119063"/>
            <a:ext cx="3916362" cy="725487"/>
            <a:chOff x="0" y="0"/>
            <a:chExt cx="6166" cy="1142"/>
          </a:xfrm>
        </p:grpSpPr>
        <p:pic>
          <p:nvPicPr>
            <p:cNvPr id="1537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7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536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5.1 </a:t>
            </a:r>
            <a:r>
              <a:rPr lang="zh-CN" altLang="en-US" sz="2800" b="1">
                <a:solidFill>
                  <a:srgbClr val="FFFF00"/>
                </a:solidFill>
                <a:latin typeface="微软雅黑" pitchFamily="34" charset="-122"/>
                <a:ea typeface="微软雅黑" pitchFamily="34" charset="-122"/>
                <a:sym typeface="宋体" charset="-122"/>
              </a:rPr>
              <a:t>函数模板</a:t>
            </a:r>
          </a:p>
        </p:txBody>
      </p:sp>
      <p:grpSp>
        <p:nvGrpSpPr>
          <p:cNvPr id="2" name="组合 1"/>
          <p:cNvGrpSpPr>
            <a:grpSpLocks/>
          </p:cNvGrpSpPr>
          <p:nvPr/>
        </p:nvGrpSpPr>
        <p:grpSpPr bwMode="auto">
          <a:xfrm>
            <a:off x="508000" y="1144588"/>
            <a:ext cx="8170863" cy="1166812"/>
            <a:chOff x="508000" y="1144237"/>
            <a:chExt cx="8171055" cy="1167164"/>
          </a:xfrm>
        </p:grpSpPr>
        <p:sp>
          <p:nvSpPr>
            <p:cNvPr id="13" name="圆角矩形 5"/>
            <p:cNvSpPr>
              <a:spLocks noChangeArrowheads="1"/>
            </p:cNvSpPr>
            <p:nvPr/>
          </p:nvSpPr>
          <p:spPr bwMode="auto">
            <a:xfrm>
              <a:off x="508000" y="1144237"/>
              <a:ext cx="8117079" cy="1167164"/>
            </a:xfrm>
            <a:prstGeom prst="roundRect">
              <a:avLst>
                <a:gd name="adj" fmla="val 16667"/>
              </a:avLst>
            </a:prstGeom>
            <a:solidFill>
              <a:schemeClr val="accent4">
                <a:lumMod val="20000"/>
                <a:lumOff val="80000"/>
              </a:schemeClr>
            </a:solidFill>
            <a:ln w="28575" algn="ctr">
              <a:solidFill>
                <a:srgbClr val="00ACE6"/>
              </a:solidFill>
              <a:round/>
              <a:headEnd/>
              <a:tailEnd/>
            </a:ln>
            <a:effectLst/>
          </p:spPr>
          <p:txBody>
            <a:bodyPr/>
            <a:lstStyle/>
            <a:p>
              <a:pPr>
                <a:buFont typeface="Arial" charset="0"/>
                <a:buNone/>
                <a:defRPr/>
              </a:pPr>
              <a:endParaRPr lang="zh-CN" altLang="en-US">
                <a:ea typeface="宋体" pitchFamily="2" charset="-122"/>
              </a:endParaRPr>
            </a:p>
          </p:txBody>
        </p:sp>
        <p:sp>
          <p:nvSpPr>
            <p:cNvPr id="14341" name="矩形 9"/>
            <p:cNvSpPr>
              <a:spLocks noChangeArrowheads="1"/>
            </p:cNvSpPr>
            <p:nvPr/>
          </p:nvSpPr>
          <p:spPr bwMode="auto">
            <a:xfrm>
              <a:off x="647703" y="1237927"/>
              <a:ext cx="8031352" cy="1006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defRPr/>
              </a:pPr>
              <a:r>
                <a:rPr lang="zh-CN" altLang="en-US" sz="2000" dirty="0">
                  <a:latin typeface="微软雅黑" pitchFamily="34" charset="-122"/>
                  <a:ea typeface="微软雅黑" pitchFamily="34" charset="-122"/>
                </a:rPr>
                <a:t>从代码编译的角度：</a:t>
              </a:r>
              <a:r>
                <a:rPr lang="zh-CN" altLang="zh-CN" sz="2000" dirty="0">
                  <a:latin typeface="微软雅黑" pitchFamily="34" charset="-122"/>
                  <a:ea typeface="微软雅黑" pitchFamily="34" charset="-122"/>
                </a:rPr>
                <a:t>编译器</a:t>
              </a:r>
              <a:r>
                <a:rPr lang="zh-CN" altLang="zh-CN" sz="2000" dirty="0">
                  <a:latin typeface="微软雅黑" pitchFamily="34" charset="-122"/>
                  <a:ea typeface="微软雅黑" pitchFamily="34" charset="-122"/>
                </a:rPr>
                <a:t>生成具体类型函数的这一过程就称为</a:t>
              </a:r>
              <a:r>
                <a:rPr lang="zh-CN" altLang="zh-CN" sz="2000" dirty="0">
                  <a:solidFill>
                    <a:schemeClr val="accent4"/>
                  </a:solidFill>
                  <a:latin typeface="微软雅黑" pitchFamily="34" charset="-122"/>
                  <a:ea typeface="微软雅黑" pitchFamily="34" charset="-122"/>
                </a:rPr>
                <a:t>实例化</a:t>
              </a:r>
              <a:r>
                <a:rPr lang="zh-CN" altLang="zh-CN" sz="2000" dirty="0">
                  <a:latin typeface="微软雅黑" pitchFamily="34" charset="-122"/>
                  <a:ea typeface="微软雅黑" pitchFamily="34" charset="-122"/>
                </a:rPr>
                <a:t>，生成的函数称为</a:t>
              </a:r>
              <a:r>
                <a:rPr lang="zh-CN" altLang="zh-CN" sz="2400" dirty="0">
                  <a:solidFill>
                    <a:schemeClr val="accent4"/>
                  </a:solidFill>
                  <a:latin typeface="微软雅黑" pitchFamily="34" charset="-122"/>
                  <a:ea typeface="微软雅黑" pitchFamily="34" charset="-122"/>
                </a:rPr>
                <a:t>模板函数</a:t>
              </a:r>
              <a:r>
                <a:rPr lang="zh-CN" altLang="zh-CN" sz="2000" dirty="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grpSp>
      <p:grpSp>
        <p:nvGrpSpPr>
          <p:cNvPr id="3" name="组合 2"/>
          <p:cNvGrpSpPr>
            <a:grpSpLocks/>
          </p:cNvGrpSpPr>
          <p:nvPr/>
        </p:nvGrpSpPr>
        <p:grpSpPr bwMode="auto">
          <a:xfrm>
            <a:off x="508000" y="3463925"/>
            <a:ext cx="8193088" cy="1214438"/>
            <a:chOff x="508000" y="3463925"/>
            <a:chExt cx="8193088" cy="1214438"/>
          </a:xfrm>
        </p:grpSpPr>
        <p:sp>
          <p:nvSpPr>
            <p:cNvPr id="15370" name="矩形 20"/>
            <p:cNvSpPr>
              <a:spLocks noChangeArrowheads="1"/>
            </p:cNvSpPr>
            <p:nvPr/>
          </p:nvSpPr>
          <p:spPr bwMode="auto">
            <a:xfrm>
              <a:off x="508000" y="3463925"/>
              <a:ext cx="8193088" cy="121443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5371" name="矩形 3"/>
            <p:cNvSpPr>
              <a:spLocks noChangeArrowheads="1"/>
            </p:cNvSpPr>
            <p:nvPr/>
          </p:nvSpPr>
          <p:spPr bwMode="auto">
            <a:xfrm>
              <a:off x="900113" y="3465513"/>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a:t>double add(double t1, double t2)</a:t>
              </a:r>
            </a:p>
            <a:p>
              <a:pPr eaLnBrk="1" hangingPunct="1"/>
              <a:r>
                <a:rPr lang="fr-FR" altLang="zh-CN"/>
                <a:t>{</a:t>
              </a:r>
            </a:p>
            <a:p>
              <a:pPr eaLnBrk="1" hangingPunct="1"/>
              <a:r>
                <a:rPr lang="fr-FR" altLang="zh-CN"/>
                <a:t>    return t1 + t2;</a:t>
              </a:r>
            </a:p>
            <a:p>
              <a:pPr eaLnBrk="1" hangingPunct="1"/>
              <a:r>
                <a:rPr lang="fr-FR" altLang="zh-CN"/>
                <a:t>}</a:t>
              </a:r>
            </a:p>
          </p:txBody>
        </p:sp>
      </p:grpSp>
      <p:grpSp>
        <p:nvGrpSpPr>
          <p:cNvPr id="4" name="组合 3"/>
          <p:cNvGrpSpPr>
            <a:grpSpLocks/>
          </p:cNvGrpSpPr>
          <p:nvPr/>
        </p:nvGrpSpPr>
        <p:grpSpPr bwMode="auto">
          <a:xfrm>
            <a:off x="508000" y="4962525"/>
            <a:ext cx="8116888" cy="1166813"/>
            <a:chOff x="508000" y="4962081"/>
            <a:chExt cx="8116484" cy="1167164"/>
          </a:xfrm>
        </p:grpSpPr>
        <p:sp>
          <p:nvSpPr>
            <p:cNvPr id="17" name="圆角矩形 5"/>
            <p:cNvSpPr>
              <a:spLocks noChangeArrowheads="1"/>
            </p:cNvSpPr>
            <p:nvPr/>
          </p:nvSpPr>
          <p:spPr bwMode="auto">
            <a:xfrm>
              <a:off x="508000" y="4962081"/>
              <a:ext cx="8116484" cy="1167164"/>
            </a:xfrm>
            <a:prstGeom prst="roundRect">
              <a:avLst>
                <a:gd name="adj" fmla="val 16667"/>
              </a:avLst>
            </a:prstGeom>
            <a:solidFill>
              <a:schemeClr val="accent4">
                <a:lumMod val="20000"/>
                <a:lumOff val="80000"/>
              </a:schemeClr>
            </a:solidFill>
            <a:ln w="28575" algn="ctr">
              <a:solidFill>
                <a:srgbClr val="00ACE6"/>
              </a:solidFill>
              <a:round/>
              <a:headEnd/>
              <a:tailEnd/>
            </a:ln>
            <a:effectLst/>
          </p:spPr>
          <p:txBody>
            <a:bodyPr/>
            <a:lstStyle/>
            <a:p>
              <a:pPr>
                <a:buFont typeface="Arial" charset="0"/>
                <a:buNone/>
                <a:defRPr/>
              </a:pPr>
              <a:endParaRPr lang="zh-CN" altLang="en-US">
                <a:ea typeface="宋体" pitchFamily="2" charset="-122"/>
              </a:endParaRPr>
            </a:p>
          </p:txBody>
        </p:sp>
        <p:sp>
          <p:nvSpPr>
            <p:cNvPr id="15367" name="矩形 4"/>
            <p:cNvSpPr>
              <a:spLocks noChangeArrowheads="1"/>
            </p:cNvSpPr>
            <p:nvPr/>
          </p:nvSpPr>
          <p:spPr bwMode="auto">
            <a:xfrm>
              <a:off x="665155" y="5208218"/>
              <a:ext cx="7794237" cy="64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dirty="0">
                  <a:latin typeface="微软雅黑" pitchFamily="34" charset="-122"/>
                  <a:ea typeface="微软雅黑" pitchFamily="34" charset="-122"/>
                </a:rPr>
                <a:t>每</a:t>
              </a:r>
              <a:r>
                <a:rPr lang="zh-CN" altLang="zh-CN" dirty="0">
                  <a:latin typeface="微软雅黑" pitchFamily="34" charset="-122"/>
                  <a:ea typeface="微软雅黑" pitchFamily="34" charset="-122"/>
                </a:rPr>
                <a:t>一次调用时都会根据不同的类型实例化出不同类型的函数，所以最终可执行程序的大小并不会减少，它只是</a:t>
              </a:r>
              <a:r>
                <a:rPr lang="zh-CN" altLang="zh-CN" dirty="0">
                  <a:solidFill>
                    <a:schemeClr val="accent4"/>
                  </a:solidFill>
                  <a:latin typeface="微软雅黑" pitchFamily="34" charset="-122"/>
                  <a:ea typeface="微软雅黑" pitchFamily="34" charset="-122"/>
                </a:rPr>
                <a:t>提高了程序员对代码的复用</a:t>
              </a:r>
              <a:r>
                <a:rPr lang="zh-CN"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grpSp>
      <p:sp>
        <p:nvSpPr>
          <p:cNvPr id="15368" name="矩形 1"/>
          <p:cNvSpPr>
            <a:spLocks noChangeArrowheads="1"/>
          </p:cNvSpPr>
          <p:nvPr/>
        </p:nvSpPr>
        <p:spPr bwMode="auto">
          <a:xfrm>
            <a:off x="469900" y="2519363"/>
            <a:ext cx="8193088"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5000"/>
              </a:lnSpc>
            </a:pPr>
            <a:r>
              <a:rPr lang="en-US" altLang="zh-CN">
                <a:latin typeface="微软雅黑" pitchFamily="34" charset="-122"/>
                <a:ea typeface="微软雅黑" pitchFamily="34" charset="-122"/>
              </a:rPr>
              <a:t>       </a:t>
            </a:r>
            <a:r>
              <a:rPr lang="zh-CN" altLang="zh-CN">
                <a:latin typeface="微软雅黑" pitchFamily="34" charset="-122"/>
                <a:ea typeface="微软雅黑" pitchFamily="34" charset="-122"/>
              </a:rPr>
              <a:t>生成</a:t>
            </a:r>
            <a:r>
              <a:rPr lang="en-US" altLang="zh-CN">
                <a:latin typeface="微软雅黑" pitchFamily="34" charset="-122"/>
                <a:ea typeface="微软雅黑" pitchFamily="34" charset="-122"/>
              </a:rPr>
              <a:t>int</a:t>
            </a:r>
            <a:r>
              <a:rPr lang="zh-CN" altLang="zh-CN">
                <a:latin typeface="微软雅黑" pitchFamily="34" charset="-122"/>
                <a:ea typeface="微软雅黑" pitchFamily="34" charset="-122"/>
              </a:rPr>
              <a:t>类型的函数后，再将实参</a:t>
            </a:r>
            <a:r>
              <a:rPr lang="en-US" altLang="zh-CN">
                <a:latin typeface="微软雅黑" pitchFamily="34" charset="-122"/>
                <a:ea typeface="微软雅黑" pitchFamily="34" charset="-122"/>
              </a:rPr>
              <a:t>1</a:t>
            </a:r>
            <a:r>
              <a:rPr lang="zh-CN" altLang="zh-CN">
                <a:latin typeface="微软雅黑" pitchFamily="34" charset="-122"/>
                <a:ea typeface="微软雅黑" pitchFamily="34" charset="-122"/>
              </a:rPr>
              <a:t>和</a:t>
            </a:r>
            <a:r>
              <a:rPr lang="en-US" altLang="zh-CN">
                <a:latin typeface="微软雅黑" pitchFamily="34" charset="-122"/>
                <a:ea typeface="微软雅黑" pitchFamily="34" charset="-122"/>
              </a:rPr>
              <a:t>2</a:t>
            </a:r>
            <a:r>
              <a:rPr lang="zh-CN" altLang="zh-CN">
                <a:latin typeface="微软雅黑" pitchFamily="34" charset="-122"/>
                <a:ea typeface="微软雅黑" pitchFamily="34" charset="-122"/>
              </a:rPr>
              <a:t>传入进行运算。同理当传入</a:t>
            </a:r>
            <a:r>
              <a:rPr lang="en-US" altLang="zh-CN">
                <a:latin typeface="微软雅黑" pitchFamily="34" charset="-122"/>
                <a:ea typeface="微软雅黑" pitchFamily="34" charset="-122"/>
              </a:rPr>
              <a:t>double</a:t>
            </a:r>
            <a:r>
              <a:rPr lang="zh-CN" altLang="zh-CN">
                <a:latin typeface="微软雅黑" pitchFamily="34" charset="-122"/>
                <a:ea typeface="微软雅黑" pitchFamily="34" charset="-122"/>
              </a:rPr>
              <a:t>类型的数据时，编译器先将模板实例化为如下形式的函数：</a:t>
            </a:r>
            <a:endParaRPr lang="zh-CN" altLang="en-US">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536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矩形 20"/>
          <p:cNvSpPr>
            <a:spLocks noChangeArrowheads="1"/>
          </p:cNvSpPr>
          <p:nvPr/>
        </p:nvSpPr>
        <p:spPr bwMode="auto">
          <a:xfrm>
            <a:off x="508000" y="4090988"/>
            <a:ext cx="8193088" cy="42386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5" name="Group 2"/>
          <p:cNvGrpSpPr>
            <a:grpSpLocks/>
          </p:cNvGrpSpPr>
          <p:nvPr/>
        </p:nvGrpSpPr>
        <p:grpSpPr bwMode="auto">
          <a:xfrm>
            <a:off x="5062538" y="119063"/>
            <a:ext cx="3916362" cy="725487"/>
            <a:chOff x="0" y="0"/>
            <a:chExt cx="6166" cy="1142"/>
          </a:xfrm>
        </p:grpSpPr>
        <p:pic>
          <p:nvPicPr>
            <p:cNvPr id="1640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40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6388"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5.1 </a:t>
            </a:r>
            <a:r>
              <a:rPr lang="zh-CN" altLang="en-US" sz="2800" b="1">
                <a:solidFill>
                  <a:srgbClr val="FFFF00"/>
                </a:solidFill>
                <a:latin typeface="微软雅黑" pitchFamily="34" charset="-122"/>
                <a:ea typeface="微软雅黑" pitchFamily="34" charset="-122"/>
                <a:sym typeface="宋体" charset="-122"/>
              </a:rPr>
              <a:t>函数模板</a:t>
            </a:r>
          </a:p>
        </p:txBody>
      </p:sp>
      <p:grpSp>
        <p:nvGrpSpPr>
          <p:cNvPr id="4" name="组合 3"/>
          <p:cNvGrpSpPr>
            <a:grpSpLocks/>
          </p:cNvGrpSpPr>
          <p:nvPr/>
        </p:nvGrpSpPr>
        <p:grpSpPr bwMode="auto">
          <a:xfrm>
            <a:off x="508000" y="2173288"/>
            <a:ext cx="8116888" cy="1430337"/>
            <a:chOff x="508000" y="2172936"/>
            <a:chExt cx="8116484" cy="1430911"/>
          </a:xfrm>
        </p:grpSpPr>
        <p:sp>
          <p:nvSpPr>
            <p:cNvPr id="20" name="圆角矩形 5"/>
            <p:cNvSpPr>
              <a:spLocks noChangeArrowheads="1"/>
            </p:cNvSpPr>
            <p:nvPr/>
          </p:nvSpPr>
          <p:spPr bwMode="auto">
            <a:xfrm>
              <a:off x="508000" y="2172936"/>
              <a:ext cx="8116484" cy="1430911"/>
            </a:xfrm>
            <a:prstGeom prst="roundRect">
              <a:avLst>
                <a:gd name="adj" fmla="val 16667"/>
              </a:avLst>
            </a:prstGeom>
            <a:solidFill>
              <a:schemeClr val="accent4">
                <a:lumMod val="20000"/>
                <a:lumOff val="80000"/>
              </a:schemeClr>
            </a:solidFill>
            <a:ln w="28575" algn="ctr">
              <a:solidFill>
                <a:srgbClr val="00ACE6"/>
              </a:solidFill>
              <a:round/>
              <a:headEnd/>
              <a:tailEnd/>
            </a:ln>
            <a:effectLst/>
          </p:spPr>
          <p:txBody>
            <a:bodyPr/>
            <a:lstStyle/>
            <a:p>
              <a:pPr>
                <a:buFont typeface="Arial" charset="0"/>
                <a:buNone/>
                <a:defRPr/>
              </a:pPr>
              <a:endParaRPr lang="zh-CN" altLang="en-US">
                <a:ea typeface="宋体" pitchFamily="2" charset="-122"/>
              </a:endParaRPr>
            </a:p>
          </p:txBody>
        </p:sp>
        <p:sp>
          <p:nvSpPr>
            <p:cNvPr id="16390" name="矩形 9"/>
            <p:cNvSpPr>
              <a:spLocks noChangeArrowheads="1"/>
            </p:cNvSpPr>
            <p:nvPr/>
          </p:nvSpPr>
          <p:spPr bwMode="auto">
            <a:xfrm>
              <a:off x="679441" y="2292046"/>
              <a:ext cx="7935518" cy="12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5000"/>
                </a:lnSpc>
                <a:defRPr/>
              </a:pPr>
              <a:r>
                <a:rPr lang="en-US" altLang="zh-CN" dirty="0">
                  <a:latin typeface="微软雅黑" pitchFamily="34" charset="-122"/>
                  <a:ea typeface="微软雅黑" pitchFamily="34" charset="-122"/>
                </a:rPr>
                <a:t>       </a:t>
              </a:r>
              <a:r>
                <a:rPr lang="zh-CN" altLang="zh-CN" dirty="0">
                  <a:solidFill>
                    <a:schemeClr val="accent4"/>
                  </a:solidFill>
                  <a:latin typeface="微软雅黑" pitchFamily="34" charset="-122"/>
                  <a:ea typeface="微软雅黑" pitchFamily="34" charset="-122"/>
                </a:rPr>
                <a:t>隐式实例化</a:t>
              </a:r>
              <a:r>
                <a:rPr lang="zh-CN" altLang="zh-CN" dirty="0">
                  <a:latin typeface="微软雅黑" pitchFamily="34" charset="-122"/>
                  <a:ea typeface="微软雅黑" pitchFamily="34" charset="-122"/>
                </a:rPr>
                <a:t>不能为同一个模板形参指定两种不同的类型。可以用另一种实例化方式来解决这个问题——</a:t>
              </a:r>
              <a:r>
                <a:rPr lang="zh-CN" altLang="zh-CN" dirty="0">
                  <a:solidFill>
                    <a:schemeClr val="accent4"/>
                  </a:solidFill>
                  <a:latin typeface="微软雅黑" pitchFamily="34" charset="-122"/>
                  <a:ea typeface="微软雅黑" pitchFamily="34" charset="-122"/>
                </a:rPr>
                <a:t>显式实例化</a:t>
              </a:r>
              <a:r>
                <a:rPr lang="zh-CN" altLang="zh-CN" dirty="0">
                  <a:latin typeface="微软雅黑" pitchFamily="34" charset="-122"/>
                  <a:ea typeface="微软雅黑" pitchFamily="34" charset="-122"/>
                </a:rPr>
                <a:t>。</a:t>
              </a:r>
              <a:r>
                <a:rPr lang="zh-CN" altLang="zh-CN" dirty="0">
                  <a:solidFill>
                    <a:schemeClr val="accent4"/>
                  </a:solidFill>
                  <a:latin typeface="微软雅黑" pitchFamily="34" charset="-122"/>
                  <a:ea typeface="微软雅黑" pitchFamily="34" charset="-122"/>
                </a:rPr>
                <a:t>显式实例化</a:t>
              </a:r>
              <a:r>
                <a:rPr lang="zh-CN" altLang="zh-CN" dirty="0">
                  <a:latin typeface="微软雅黑" pitchFamily="34" charset="-122"/>
                  <a:ea typeface="微软雅黑" pitchFamily="34" charset="-122"/>
                </a:rPr>
                <a:t>就是显式的指定函数模板中的数据类型</a:t>
              </a:r>
              <a:r>
                <a:rPr lang="zh-CN" altLang="en-US"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grpSp>
      <p:grpSp>
        <p:nvGrpSpPr>
          <p:cNvPr id="2" name="组合 1"/>
          <p:cNvGrpSpPr>
            <a:grpSpLocks/>
          </p:cNvGrpSpPr>
          <p:nvPr/>
        </p:nvGrpSpPr>
        <p:grpSpPr bwMode="auto">
          <a:xfrm>
            <a:off x="673100" y="1222375"/>
            <a:ext cx="6369050" cy="827088"/>
            <a:chOff x="673100" y="1222375"/>
            <a:chExt cx="6369050" cy="827088"/>
          </a:xfrm>
        </p:grpSpPr>
        <p:grpSp>
          <p:nvGrpSpPr>
            <p:cNvPr id="16398" name="组合 16"/>
            <p:cNvGrpSpPr>
              <a:grpSpLocks/>
            </p:cNvGrpSpPr>
            <p:nvPr/>
          </p:nvGrpSpPr>
          <p:grpSpPr bwMode="auto">
            <a:xfrm>
              <a:off x="673100" y="1222375"/>
              <a:ext cx="6369050" cy="827088"/>
              <a:chOff x="697972" y="4194596"/>
              <a:chExt cx="6370105" cy="826029"/>
            </a:xfrm>
          </p:grpSpPr>
          <p:sp>
            <p:nvSpPr>
              <p:cNvPr id="27" name="任意多边形 26"/>
              <p:cNvSpPr/>
              <p:nvPr/>
            </p:nvSpPr>
            <p:spPr>
              <a:xfrm>
                <a:off x="1071097" y="4194596"/>
                <a:ext cx="5996980" cy="826029"/>
              </a:xfrm>
              <a:custGeom>
                <a:avLst/>
                <a:gdLst>
                  <a:gd name="connsiteX0" fmla="*/ 0 w 5996305"/>
                  <a:gd name="connsiteY0" fmla="*/ 0 h 1179400"/>
                  <a:gd name="connsiteX1" fmla="*/ 5406605 w 5996305"/>
                  <a:gd name="connsiteY1" fmla="*/ 0 h 1179400"/>
                  <a:gd name="connsiteX2" fmla="*/ 5996305 w 5996305"/>
                  <a:gd name="connsiteY2" fmla="*/ 589700 h 1179400"/>
                  <a:gd name="connsiteX3" fmla="*/ 5406605 w 5996305"/>
                  <a:gd name="connsiteY3" fmla="*/ 1179400 h 1179400"/>
                  <a:gd name="connsiteX4" fmla="*/ 0 w 5996305"/>
                  <a:gd name="connsiteY4" fmla="*/ 1179400 h 1179400"/>
                  <a:gd name="connsiteX5" fmla="*/ 0 w 5996305"/>
                  <a:gd name="connsiteY5" fmla="*/ 0 h 117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96305" h="1179400">
                    <a:moveTo>
                      <a:pt x="5996305" y="1179399"/>
                    </a:moveTo>
                    <a:lnTo>
                      <a:pt x="589700" y="1179399"/>
                    </a:lnTo>
                    <a:lnTo>
                      <a:pt x="0" y="589700"/>
                    </a:lnTo>
                    <a:lnTo>
                      <a:pt x="589700" y="1"/>
                    </a:lnTo>
                    <a:lnTo>
                      <a:pt x="5996305" y="1"/>
                    </a:lnTo>
                    <a:lnTo>
                      <a:pt x="5996305" y="1179399"/>
                    </a:lnTo>
                    <a:close/>
                  </a:path>
                </a:pathLst>
              </a:custGeom>
              <a:solidFill>
                <a:schemeClr val="accent5">
                  <a:lumMod val="75000"/>
                </a:schemeClr>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lIns="814933" tIns="198121" rIns="369824" bIns="198121" spcCol="1270" anchor="ctr"/>
              <a:lstStyle/>
              <a:p>
                <a:pPr algn="ctr" defTabSz="2311400">
                  <a:lnSpc>
                    <a:spcPct val="90000"/>
                  </a:lnSpc>
                  <a:spcAft>
                    <a:spcPct val="35000"/>
                  </a:spcAft>
                  <a:defRPr/>
                </a:pPr>
                <a:endParaRPr lang="zh-CN" altLang="en-US" sz="5200"/>
              </a:p>
            </p:txBody>
          </p:sp>
          <p:sp>
            <p:nvSpPr>
              <p:cNvPr id="28" name="椭圆 27"/>
              <p:cNvSpPr/>
              <p:nvPr/>
            </p:nvSpPr>
            <p:spPr>
              <a:xfrm>
                <a:off x="697972" y="4194596"/>
                <a:ext cx="825637" cy="826029"/>
              </a:xfrm>
              <a:prstGeom prst="ellipse">
                <a:avLst/>
              </a:prstGeom>
              <a:solidFill>
                <a:schemeClr val="accent5">
                  <a:lumMod val="60000"/>
                  <a:lumOff val="40000"/>
                </a:schemeClr>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grpSp>
        <p:sp>
          <p:nvSpPr>
            <p:cNvPr id="16399" name="矩形 18"/>
            <p:cNvSpPr>
              <a:spLocks noChangeArrowheads="1"/>
            </p:cNvSpPr>
            <p:nvPr/>
          </p:nvSpPr>
          <p:spPr bwMode="auto">
            <a:xfrm>
              <a:off x="1866900" y="1374775"/>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400">
                  <a:solidFill>
                    <a:schemeClr val="bg1"/>
                  </a:solidFill>
                  <a:latin typeface="微软雅黑" pitchFamily="34" charset="-122"/>
                  <a:ea typeface="微软雅黑" pitchFamily="34" charset="-122"/>
                </a:rPr>
                <a:t>显式实例化</a:t>
              </a:r>
              <a:endParaRPr lang="zh-CN" altLang="en-US" sz="2400">
                <a:solidFill>
                  <a:schemeClr val="bg1"/>
                </a:solidFill>
                <a:latin typeface="微软雅黑" pitchFamily="34" charset="-122"/>
                <a:ea typeface="微软雅黑" pitchFamily="34" charset="-122"/>
              </a:endParaRPr>
            </a:p>
          </p:txBody>
        </p:sp>
        <p:sp>
          <p:nvSpPr>
            <p:cNvPr id="16400" name="矩形 19"/>
            <p:cNvSpPr>
              <a:spLocks noChangeArrowheads="1"/>
            </p:cNvSpPr>
            <p:nvPr/>
          </p:nvSpPr>
          <p:spPr bwMode="auto">
            <a:xfrm>
              <a:off x="900113" y="1357313"/>
              <a:ext cx="40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solidFill>
                    <a:schemeClr val="bg1"/>
                  </a:solidFill>
                  <a:latin typeface="微软雅黑" pitchFamily="34" charset="-122"/>
                  <a:ea typeface="微软雅黑" pitchFamily="34" charset="-122"/>
                </a:rPr>
                <a:t>2</a:t>
              </a:r>
              <a:endParaRPr lang="zh-CN" altLang="en-US" sz="2800" b="1"/>
            </a:p>
          </p:txBody>
        </p:sp>
      </p:grpSp>
      <p:sp>
        <p:nvSpPr>
          <p:cNvPr id="16394" name="矩形 3"/>
          <p:cNvSpPr>
            <a:spLocks noChangeArrowheads="1"/>
          </p:cNvSpPr>
          <p:nvPr/>
        </p:nvSpPr>
        <p:spPr bwMode="auto">
          <a:xfrm>
            <a:off x="733425" y="4108450"/>
            <a:ext cx="7535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template </a:t>
            </a:r>
            <a:r>
              <a:rPr lang="zh-CN" altLang="zh-CN"/>
              <a:t>函数返回值类型 函数名</a:t>
            </a:r>
            <a:r>
              <a:rPr lang="en-US" altLang="zh-CN"/>
              <a:t>&lt;</a:t>
            </a:r>
            <a:r>
              <a:rPr lang="zh-CN" altLang="zh-CN"/>
              <a:t>实例化的类型</a:t>
            </a:r>
            <a:r>
              <a:rPr lang="en-US" altLang="zh-CN"/>
              <a:t>&gt;(</a:t>
            </a:r>
            <a:r>
              <a:rPr lang="zh-CN" altLang="zh-CN"/>
              <a:t>参数列表</a:t>
            </a:r>
            <a:r>
              <a:rPr lang="en-US" altLang="zh-CN"/>
              <a:t>);</a:t>
            </a:r>
            <a:endParaRPr lang="zh-CN" altLang="zh-CN"/>
          </a:p>
        </p:txBody>
      </p:sp>
      <p:sp>
        <p:nvSpPr>
          <p:cNvPr id="16395" name="矩形 4"/>
          <p:cNvSpPr>
            <a:spLocks noChangeArrowheads="1"/>
          </p:cNvSpPr>
          <p:nvPr/>
        </p:nvSpPr>
        <p:spPr bwMode="auto">
          <a:xfrm>
            <a:off x="641350" y="4586288"/>
            <a:ext cx="79835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solidFill>
                  <a:srgbClr val="FF0000"/>
                </a:solidFill>
                <a:latin typeface="微软雅黑" pitchFamily="34" charset="-122"/>
                <a:ea typeface="微软雅黑" pitchFamily="34" charset="-122"/>
              </a:rPr>
              <a:t>注意</a:t>
            </a:r>
            <a:r>
              <a:rPr lang="zh-CN" altLang="zh-CN">
                <a:latin typeface="微软雅黑" pitchFamily="34" charset="-122"/>
                <a:ea typeface="微软雅黑" pitchFamily="34" charset="-122"/>
              </a:rPr>
              <a:t>这是声明语句，要以</a:t>
            </a:r>
            <a:r>
              <a:rPr lang="zh-CN" altLang="zh-CN">
                <a:solidFill>
                  <a:srgbClr val="FF0000"/>
                </a:solidFill>
                <a:latin typeface="微软雅黑" pitchFamily="34" charset="-122"/>
                <a:ea typeface="微软雅黑" pitchFamily="34" charset="-122"/>
              </a:rPr>
              <a:t>分号</a:t>
            </a:r>
            <a:r>
              <a:rPr lang="zh-CN" altLang="zh-CN">
                <a:latin typeface="微软雅黑" pitchFamily="34" charset="-122"/>
                <a:ea typeface="微软雅黑" pitchFamily="34" charset="-122"/>
              </a:rPr>
              <a:t>结束，</a:t>
            </a:r>
            <a:r>
              <a:rPr lang="en-US" altLang="zh-CN">
                <a:latin typeface="微软雅黑" pitchFamily="34" charset="-122"/>
                <a:ea typeface="微软雅黑" pitchFamily="34" charset="-122"/>
              </a:rPr>
              <a:t>&lt;&gt;</a:t>
            </a:r>
            <a:r>
              <a:rPr lang="zh-CN" altLang="zh-CN">
                <a:latin typeface="微软雅黑" pitchFamily="34" charset="-122"/>
                <a:ea typeface="微软雅黑" pitchFamily="34" charset="-122"/>
              </a:rPr>
              <a:t>中是显式实例的数据类型，即要实例化出一个什么类型的函数，例如，显示实例化为</a:t>
            </a:r>
            <a:r>
              <a:rPr lang="en-US" altLang="zh-CN">
                <a:latin typeface="微软雅黑" pitchFamily="34" charset="-122"/>
                <a:ea typeface="微软雅黑" pitchFamily="34" charset="-122"/>
              </a:rPr>
              <a:t>int</a:t>
            </a:r>
            <a:r>
              <a:rPr lang="zh-CN" altLang="zh-CN">
                <a:latin typeface="微软雅黑" pitchFamily="34" charset="-122"/>
                <a:ea typeface="微软雅黑" pitchFamily="34" charset="-122"/>
              </a:rPr>
              <a:t>，则在调用时，不是</a:t>
            </a:r>
            <a:r>
              <a:rPr lang="en-US" altLang="zh-CN">
                <a:latin typeface="微软雅黑" pitchFamily="34" charset="-122"/>
                <a:ea typeface="微软雅黑" pitchFamily="34" charset="-122"/>
              </a:rPr>
              <a:t>int</a:t>
            </a:r>
            <a:r>
              <a:rPr lang="zh-CN" altLang="zh-CN">
                <a:latin typeface="微软雅黑" pitchFamily="34" charset="-122"/>
                <a:ea typeface="微软雅黑" pitchFamily="34" charset="-122"/>
              </a:rPr>
              <a:t>类型的数据会转换为</a:t>
            </a:r>
            <a:r>
              <a:rPr lang="en-US" altLang="zh-CN">
                <a:latin typeface="微软雅黑" pitchFamily="34" charset="-122"/>
                <a:ea typeface="微软雅黑" pitchFamily="34" charset="-122"/>
              </a:rPr>
              <a:t>int</a:t>
            </a:r>
            <a:r>
              <a:rPr lang="zh-CN" altLang="zh-CN">
                <a:latin typeface="微软雅黑" pitchFamily="34" charset="-122"/>
                <a:ea typeface="微软雅黑" pitchFamily="34" charset="-122"/>
              </a:rPr>
              <a:t>类型进行计算</a:t>
            </a:r>
            <a:r>
              <a:rPr lang="zh-CN" altLang="en-US">
                <a:latin typeface="微软雅黑" pitchFamily="34" charset="-122"/>
                <a:ea typeface="微软雅黑" pitchFamily="34" charset="-122"/>
              </a:rPr>
              <a:t>。</a:t>
            </a:r>
            <a:endParaRPr lang="zh-CN" altLang="zh-CN">
              <a:latin typeface="微软雅黑" pitchFamily="34" charset="-122"/>
              <a:ea typeface="微软雅黑" pitchFamily="34" charset="-122"/>
            </a:endParaRPr>
          </a:p>
        </p:txBody>
      </p:sp>
      <p:sp>
        <p:nvSpPr>
          <p:cNvPr id="3" name="矩形 2"/>
          <p:cNvSpPr>
            <a:spLocks noChangeArrowheads="1"/>
          </p:cNvSpPr>
          <p:nvPr/>
        </p:nvSpPr>
        <p:spPr bwMode="auto">
          <a:xfrm>
            <a:off x="1022350" y="3687763"/>
            <a:ext cx="24923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5000"/>
              </a:lnSpc>
            </a:pPr>
            <a:r>
              <a:rPr lang="zh-CN" altLang="zh-CN">
                <a:latin typeface="微软雅黑" pitchFamily="34" charset="-122"/>
                <a:ea typeface="微软雅黑" pitchFamily="34" charset="-122"/>
              </a:rPr>
              <a:t>其语法格式如下所示：</a:t>
            </a:r>
          </a:p>
        </p:txBody>
      </p:sp>
      <p:grpSp>
        <p:nvGrpSpPr>
          <p:cNvPr id="6" name="组合 5"/>
          <p:cNvGrpSpPr>
            <a:grpSpLocks/>
          </p:cNvGrpSpPr>
          <p:nvPr/>
        </p:nvGrpSpPr>
        <p:grpSpPr bwMode="auto">
          <a:xfrm>
            <a:off x="508000" y="5603875"/>
            <a:ext cx="8193088" cy="820738"/>
            <a:chOff x="508000" y="5603657"/>
            <a:chExt cx="8193088" cy="820956"/>
          </a:xfrm>
        </p:grpSpPr>
        <p:sp>
          <p:nvSpPr>
            <p:cNvPr id="7" name="矩形 20"/>
            <p:cNvSpPr>
              <a:spLocks noChangeArrowheads="1"/>
            </p:cNvSpPr>
            <p:nvPr/>
          </p:nvSpPr>
          <p:spPr bwMode="auto">
            <a:xfrm>
              <a:off x="508000" y="5999163"/>
              <a:ext cx="8193088" cy="42545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16396" name="矩形 5"/>
            <p:cNvSpPr>
              <a:spLocks noChangeArrowheads="1"/>
            </p:cNvSpPr>
            <p:nvPr/>
          </p:nvSpPr>
          <p:spPr bwMode="auto">
            <a:xfrm>
              <a:off x="733425" y="5992813"/>
              <a:ext cx="3686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template int add&lt;int&gt;(int t1, int t2);</a:t>
              </a:r>
              <a:endParaRPr lang="zh-CN" altLang="zh-CN"/>
            </a:p>
          </p:txBody>
        </p:sp>
        <p:sp>
          <p:nvSpPr>
            <p:cNvPr id="16397" name="矩形 4"/>
            <p:cNvSpPr>
              <a:spLocks noChangeArrowheads="1"/>
            </p:cNvSpPr>
            <p:nvPr/>
          </p:nvSpPr>
          <p:spPr bwMode="auto">
            <a:xfrm>
              <a:off x="622299" y="5603657"/>
              <a:ext cx="77900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latin typeface="微软雅黑" pitchFamily="34" charset="-122"/>
                  <a:ea typeface="微软雅黑" pitchFamily="34" charset="-122"/>
                </a:rPr>
                <a:t>例如将例</a:t>
              </a:r>
              <a:r>
                <a:rPr lang="en-US" altLang="zh-CN">
                  <a:latin typeface="微软雅黑" pitchFamily="34" charset="-122"/>
                  <a:ea typeface="微软雅黑" pitchFamily="34" charset="-122"/>
                </a:rPr>
                <a:t>5-1</a:t>
              </a:r>
              <a:r>
                <a:rPr lang="zh-CN" altLang="zh-CN">
                  <a:latin typeface="微软雅黑" pitchFamily="34" charset="-122"/>
                  <a:ea typeface="微软雅黑" pitchFamily="34" charset="-122"/>
                </a:rPr>
                <a:t>中的</a:t>
              </a:r>
              <a:r>
                <a:rPr lang="en-US" altLang="zh-CN">
                  <a:latin typeface="微软雅黑" pitchFamily="34" charset="-122"/>
                  <a:ea typeface="微软雅黑" pitchFamily="34" charset="-122"/>
                </a:rPr>
                <a:t>add()</a:t>
              </a:r>
              <a:r>
                <a:rPr lang="zh-CN" altLang="zh-CN">
                  <a:latin typeface="微软雅黑" pitchFamily="34" charset="-122"/>
                  <a:ea typeface="微软雅黑" pitchFamily="34" charset="-122"/>
                </a:rPr>
                <a:t>函数模板显式实例化为</a:t>
              </a:r>
              <a:r>
                <a:rPr lang="en-US" altLang="zh-CN">
                  <a:latin typeface="微软雅黑" pitchFamily="34" charset="-122"/>
                  <a:ea typeface="微软雅黑" pitchFamily="34" charset="-122"/>
                </a:rPr>
                <a:t>int</a:t>
              </a:r>
              <a:r>
                <a:rPr lang="zh-CN" altLang="zh-CN">
                  <a:latin typeface="微软雅黑" pitchFamily="34" charset="-122"/>
                  <a:ea typeface="微软雅黑" pitchFamily="34" charset="-122"/>
                </a:rPr>
                <a:t>类型，代码如下所示：</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387"/>
                                        </p:tgtEl>
                                        <p:attrNameLst>
                                          <p:attrName>style.visibility</p:attrName>
                                        </p:attrNameLst>
                                      </p:cBhvr>
                                      <p:to>
                                        <p:strVal val="visible"/>
                                      </p:to>
                                    </p:set>
                                    <p:animEffect transition="in" filter="wipe(down)">
                                      <p:cBhvr>
                                        <p:cTn id="17" dur="500"/>
                                        <p:tgtEl>
                                          <p:spTgt spid="1638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6394"/>
                                        </p:tgtEl>
                                        <p:attrNameLst>
                                          <p:attrName>style.visibility</p:attrName>
                                        </p:attrNameLst>
                                      </p:cBhvr>
                                      <p:to>
                                        <p:strVal val="visible"/>
                                      </p:to>
                                    </p:set>
                                    <p:animEffect transition="in" filter="wipe(down)">
                                      <p:cBhvr>
                                        <p:cTn id="20" dur="500"/>
                                        <p:tgtEl>
                                          <p:spTgt spid="1639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395"/>
                                        </p:tgtEl>
                                        <p:attrNameLst>
                                          <p:attrName>style.visibility</p:attrName>
                                        </p:attrNameLst>
                                      </p:cBhvr>
                                      <p:to>
                                        <p:strVal val="visible"/>
                                      </p:to>
                                    </p:set>
                                    <p:animEffect transition="in" filter="fade">
                                      <p:cBhvr>
                                        <p:cTn id="28" dur="500"/>
                                        <p:tgtEl>
                                          <p:spTgt spid="1639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16394" grpId="0"/>
      <p:bldP spid="16395"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p:cNvGrpSpPr>
            <a:grpSpLocks/>
          </p:cNvGrpSpPr>
          <p:nvPr/>
        </p:nvGrpSpPr>
        <p:grpSpPr bwMode="auto">
          <a:xfrm>
            <a:off x="5062538" y="119063"/>
            <a:ext cx="3916362" cy="725487"/>
            <a:chOff x="0" y="0"/>
            <a:chExt cx="6166" cy="1142"/>
          </a:xfrm>
        </p:grpSpPr>
        <p:pic>
          <p:nvPicPr>
            <p:cNvPr id="17419"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2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7411"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5.1 </a:t>
            </a:r>
            <a:r>
              <a:rPr lang="zh-CN" altLang="en-US" sz="2800" b="1">
                <a:solidFill>
                  <a:srgbClr val="FFFF00"/>
                </a:solidFill>
                <a:latin typeface="微软雅黑" pitchFamily="34" charset="-122"/>
                <a:ea typeface="微软雅黑" pitchFamily="34" charset="-122"/>
                <a:sym typeface="宋体" charset="-122"/>
              </a:rPr>
              <a:t>函数模板</a:t>
            </a:r>
          </a:p>
        </p:txBody>
      </p:sp>
      <p:pic>
        <p:nvPicPr>
          <p:cNvPr id="9247" name="Picture 31" descr="C:\Users\admin\Desktop\201777-12062Q13024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482" y="1672824"/>
            <a:ext cx="4105178" cy="2743484"/>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63738" y="2805113"/>
            <a:ext cx="2295525" cy="708025"/>
          </a:xfrm>
          <a:prstGeom prst="rect">
            <a:avLst/>
          </a:prstGeom>
          <a:noFill/>
        </p:spPr>
        <p:txBody>
          <a:bodyPr anchor="ctr" anchorCtr="1">
            <a:spAutoFit/>
          </a:bodyPr>
          <a:lstStyle/>
          <a:p>
            <a:pPr>
              <a:defRPr/>
            </a:pPr>
            <a:r>
              <a:rPr lang="zh-CN" altLang="en-US" sz="4000" b="1" dirty="0">
                <a:solidFill>
                  <a:schemeClr val="accent4">
                    <a:lumMod val="60000"/>
                    <a:lumOff val="40000"/>
                  </a:schemeClr>
                </a:solidFill>
                <a:latin typeface="微软雅黑" pitchFamily="34" charset="-122"/>
                <a:ea typeface="微软雅黑" pitchFamily="34" charset="-122"/>
              </a:rPr>
              <a:t>举个例子</a:t>
            </a:r>
          </a:p>
        </p:txBody>
      </p:sp>
      <p:sp>
        <p:nvSpPr>
          <p:cNvPr id="8" name="矩形 7"/>
          <p:cNvSpPr/>
          <p:nvPr/>
        </p:nvSpPr>
        <p:spPr>
          <a:xfrm>
            <a:off x="2667000" y="3457575"/>
            <a:ext cx="1543050" cy="369888"/>
          </a:xfrm>
          <a:prstGeom prst="rect">
            <a:avLst/>
          </a:prstGeom>
        </p:spPr>
        <p:txBody>
          <a:bodyPr wrap="none">
            <a:spAutoFit/>
          </a:bodyPr>
          <a:lstStyle/>
          <a:p>
            <a:pPr>
              <a:defRPr/>
            </a:pPr>
            <a:r>
              <a:rPr lang="en-US" altLang="zh-CN" b="1" dirty="0">
                <a:solidFill>
                  <a:schemeClr val="bg1">
                    <a:lumMod val="75000"/>
                  </a:schemeClr>
                </a:solidFill>
                <a:ea typeface="宋体" pitchFamily="2" charset="-122"/>
              </a:rPr>
              <a:t>For example</a:t>
            </a:r>
            <a:endParaRPr lang="zh-CN" altLang="en-US" dirty="0">
              <a:solidFill>
                <a:schemeClr val="bg1">
                  <a:lumMod val="75000"/>
                </a:schemeClr>
              </a:solidFill>
              <a:ea typeface="宋体" pitchFamily="2" charset="-122"/>
            </a:endParaRPr>
          </a:p>
        </p:txBody>
      </p:sp>
      <p:pic>
        <p:nvPicPr>
          <p:cNvPr id="20" name="Picture 30" descr="C:\Users\Administrator\Desktop\01.png">
            <a:hlinkClick r:id="rId4"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2624138"/>
            <a:ext cx="29527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剪去对角的矩形 3"/>
          <p:cNvSpPr>
            <a:spLocks/>
          </p:cNvSpPr>
          <p:nvPr/>
        </p:nvSpPr>
        <p:spPr bwMode="auto">
          <a:xfrm>
            <a:off x="4992688" y="1978025"/>
            <a:ext cx="3190875"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lgn="ctr">
              <a:buFont typeface="Arial" pitchFamily="34" charset="0"/>
              <a:buNone/>
              <a:defRPr/>
            </a:pPr>
            <a:r>
              <a:rPr lang="zh-CN" altLang="zh-CN" sz="2400" b="1" dirty="0">
                <a:latin typeface="微软雅黑" pitchFamily="34" charset="-122"/>
                <a:ea typeface="微软雅黑" pitchFamily="34" charset="-122"/>
              </a:rPr>
              <a:t>显式实例化</a:t>
            </a:r>
            <a:r>
              <a:rPr lang="zh-CN" altLang="en-US" sz="2400" b="1" dirty="0">
                <a:solidFill>
                  <a:schemeClr val="bg1"/>
                </a:solidFill>
                <a:latin typeface="微软雅黑" pitchFamily="34" charset="-122"/>
                <a:ea typeface="微软雅黑" pitchFamily="34" charset="-122"/>
              </a:rPr>
              <a:t>案例代码</a:t>
            </a:r>
          </a:p>
        </p:txBody>
      </p:sp>
      <p:pic>
        <p:nvPicPr>
          <p:cNvPr id="14" name="Picture 30" descr="C:\Users\Administrator\Desktop\01.png">
            <a:hlinkClick r:id="rId6" action="ppaction://hlinkfil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4532313"/>
            <a:ext cx="29527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剪去对角的矩形 3"/>
          <p:cNvSpPr>
            <a:spLocks/>
          </p:cNvSpPr>
          <p:nvPr/>
        </p:nvSpPr>
        <p:spPr bwMode="auto">
          <a:xfrm>
            <a:off x="4992688" y="3886200"/>
            <a:ext cx="3190875"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lgn="ctr">
              <a:buFont typeface="Arial" pitchFamily="34" charset="0"/>
              <a:buNone/>
              <a:defRPr/>
            </a:pPr>
            <a:r>
              <a:rPr lang="zh-CN" altLang="en-US" sz="2400" b="1" dirty="0">
                <a:latin typeface="微软雅黑" pitchFamily="34" charset="-122"/>
                <a:ea typeface="微软雅黑" pitchFamily="34" charset="-122"/>
              </a:rPr>
              <a:t>多学一招</a:t>
            </a:r>
            <a:r>
              <a:rPr lang="zh-CN" altLang="en-US" sz="2400" b="1" dirty="0">
                <a:solidFill>
                  <a:schemeClr val="bg1"/>
                </a:solidFill>
                <a:latin typeface="微软雅黑" pitchFamily="34" charset="-122"/>
                <a:ea typeface="微软雅黑" pitchFamily="34" charset="-122"/>
              </a:rPr>
              <a:t>案例代码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0"/>
                                        </p:tgtEl>
                                      </p:cBhvr>
                                    </p:animEffect>
                                    <p:animScale>
                                      <p:cBhvr>
                                        <p:cTn id="7" dur="250" autoRev="1" fill="hold"/>
                                        <p:tgtEl>
                                          <p:spTgt spid="20"/>
                                        </p:tgtEl>
                                      </p:cBhvr>
                                      <p:by x="105000" y="105000"/>
                                    </p:animScale>
                                  </p:childTnLst>
                                </p:cTn>
                              </p:par>
                            </p:childTnLst>
                          </p:cTn>
                        </p:par>
                        <p:par>
                          <p:cTn id="8" fill="hold" nodeType="afterGroup">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4"/>
                                        </p:tgtEl>
                                      </p:cBhvr>
                                    </p:animEffect>
                                    <p:animScale>
                                      <p:cBhvr>
                                        <p:cTn id="11"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13" descr="C:\Users\admin\Desktop\ps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8" y="1931988"/>
            <a:ext cx="2882900"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a:grpSpLocks/>
          </p:cNvGrpSpPr>
          <p:nvPr/>
        </p:nvGrpSpPr>
        <p:grpSpPr bwMode="auto">
          <a:xfrm>
            <a:off x="5062538" y="119063"/>
            <a:ext cx="3916362" cy="725487"/>
            <a:chOff x="0" y="0"/>
            <a:chExt cx="6166" cy="1142"/>
          </a:xfrm>
        </p:grpSpPr>
        <p:pic>
          <p:nvPicPr>
            <p:cNvPr id="18441" name="Picture 3"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4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8436"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5.1 </a:t>
            </a:r>
            <a:r>
              <a:rPr lang="zh-CN" altLang="en-US" sz="2800" b="1">
                <a:solidFill>
                  <a:srgbClr val="FFFF00"/>
                </a:solidFill>
                <a:latin typeface="微软雅黑" pitchFamily="34" charset="-122"/>
                <a:ea typeface="微软雅黑" pitchFamily="34" charset="-122"/>
                <a:sym typeface="宋体" charset="-122"/>
              </a:rPr>
              <a:t>函数模板</a:t>
            </a:r>
          </a:p>
        </p:txBody>
      </p:sp>
      <p:grpSp>
        <p:nvGrpSpPr>
          <p:cNvPr id="2" name="组合 1"/>
          <p:cNvGrpSpPr>
            <a:grpSpLocks/>
          </p:cNvGrpSpPr>
          <p:nvPr/>
        </p:nvGrpSpPr>
        <p:grpSpPr bwMode="auto">
          <a:xfrm>
            <a:off x="3451225" y="1946275"/>
            <a:ext cx="5286375" cy="2868613"/>
            <a:chOff x="3451225" y="1946275"/>
            <a:chExt cx="5286375" cy="2868613"/>
          </a:xfrm>
        </p:grpSpPr>
        <p:sp>
          <p:nvSpPr>
            <p:cNvPr id="14" name="矩形 20"/>
            <p:cNvSpPr>
              <a:spLocks noChangeArrowheads="1"/>
            </p:cNvSpPr>
            <p:nvPr/>
          </p:nvSpPr>
          <p:spPr bwMode="auto">
            <a:xfrm>
              <a:off x="3451225" y="1946275"/>
              <a:ext cx="5286375" cy="2868613"/>
            </a:xfrm>
            <a:prstGeom prst="rect">
              <a:avLst/>
            </a:prstGeom>
            <a:solidFill>
              <a:schemeClr val="bg2"/>
            </a:solidFill>
            <a:ln w="28575" algn="ctr">
              <a:solidFill>
                <a:schemeClr val="accent4"/>
              </a:solidFill>
              <a:prstDash val="dash"/>
              <a:round/>
              <a:headEnd/>
              <a:tailEnd/>
            </a:ln>
          </p:spPr>
          <p:txBody>
            <a:bodyPr/>
            <a:lstStyle/>
            <a:p>
              <a:pPr>
                <a:buFont typeface="Arial" charset="0"/>
                <a:buNone/>
                <a:defRPr/>
              </a:pPr>
              <a:endParaRPr lang="zh-CN" altLang="en-US">
                <a:ea typeface="宋体" pitchFamily="2" charset="-122"/>
              </a:endParaRPr>
            </a:p>
          </p:txBody>
        </p:sp>
        <p:sp>
          <p:nvSpPr>
            <p:cNvPr id="10245" name="矩形 1"/>
            <p:cNvSpPr>
              <a:spLocks noChangeArrowheads="1"/>
            </p:cNvSpPr>
            <p:nvPr/>
          </p:nvSpPr>
          <p:spPr bwMode="auto">
            <a:xfrm>
              <a:off x="3540125" y="2589213"/>
              <a:ext cx="51720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sz="2400" dirty="0">
                  <a:solidFill>
                    <a:srgbClr val="FF0000"/>
                  </a:solidFill>
                  <a:latin typeface="黑体" pitchFamily="49" charset="-122"/>
                  <a:ea typeface="黑体" pitchFamily="49" charset="-122"/>
                </a:rPr>
                <a:t>函数模板</a:t>
              </a:r>
              <a:r>
                <a:rPr lang="zh-CN" altLang="zh-CN" sz="2400" dirty="0">
                  <a:solidFill>
                    <a:schemeClr val="accent4"/>
                  </a:solidFill>
                  <a:latin typeface="黑体" pitchFamily="49" charset="-122"/>
                  <a:ea typeface="黑体" pitchFamily="49" charset="-122"/>
                </a:rPr>
                <a:t>可以用来创建一个通用功能的函数，以支持多种不同形参，不同类型的参数调用就产生一系列</a:t>
              </a:r>
              <a:r>
                <a:rPr lang="zh-CN" altLang="zh-CN" sz="2400" dirty="0">
                  <a:solidFill>
                    <a:srgbClr val="FF0000"/>
                  </a:solidFill>
                  <a:latin typeface="黑体" pitchFamily="49" charset="-122"/>
                  <a:ea typeface="黑体" pitchFamily="49" charset="-122"/>
                </a:rPr>
                <a:t>重载函数</a:t>
              </a:r>
              <a:r>
                <a:rPr lang="zh-CN" altLang="zh-CN" sz="2400" dirty="0">
                  <a:solidFill>
                    <a:schemeClr val="accent4"/>
                  </a:solidFill>
                  <a:latin typeface="黑体" pitchFamily="49" charset="-122"/>
                  <a:ea typeface="黑体" pitchFamily="49" charset="-122"/>
                </a:rPr>
                <a:t>。</a:t>
              </a:r>
              <a:endParaRPr lang="zh-CN" altLang="en-US" sz="2400" dirty="0">
                <a:solidFill>
                  <a:schemeClr val="accent4"/>
                </a:solidFill>
                <a:latin typeface="黑体" pitchFamily="49" charset="-122"/>
                <a:ea typeface="黑体" pitchFamily="49" charset="-122"/>
              </a:endParaRPr>
            </a:p>
          </p:txBody>
        </p:sp>
      </p:grpSp>
      <p:sp>
        <p:nvSpPr>
          <p:cNvPr id="18439" name="矩形 10"/>
          <p:cNvSpPr>
            <a:spLocks noChangeArrowheads="1"/>
          </p:cNvSpPr>
          <p:nvPr/>
        </p:nvSpPr>
        <p:spPr bwMode="auto">
          <a:xfrm>
            <a:off x="777875" y="2738438"/>
            <a:ext cx="224472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3200" b="1">
                <a:solidFill>
                  <a:schemeClr val="bg1"/>
                </a:solidFill>
                <a:latin typeface="黑体" pitchFamily="49" charset="-122"/>
                <a:ea typeface="黑体" pitchFamily="49" charset="-122"/>
              </a:rPr>
              <a:t>函数模板的</a:t>
            </a:r>
            <a:endParaRPr lang="en-US" altLang="zh-CN" sz="3200" b="1">
              <a:solidFill>
                <a:schemeClr val="bg1"/>
              </a:solidFill>
              <a:latin typeface="黑体" pitchFamily="49" charset="-122"/>
              <a:ea typeface="黑体" pitchFamily="49" charset="-122"/>
            </a:endParaRPr>
          </a:p>
          <a:p>
            <a:pPr algn="ctr" eaLnBrk="1" hangingPunct="1"/>
            <a:r>
              <a:rPr lang="zh-CN" altLang="en-US" sz="3200" b="1">
                <a:solidFill>
                  <a:schemeClr val="bg1"/>
                </a:solidFill>
                <a:latin typeface="黑体" pitchFamily="49" charset="-122"/>
                <a:ea typeface="黑体" pitchFamily="49" charset="-122"/>
              </a:rPr>
              <a:t>重载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wipe(left)">
                                      <p:cBhvr>
                                        <p:cTn id="7" dur="500"/>
                                        <p:tgtEl>
                                          <p:spTgt spid="1843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439"/>
                                        </p:tgtEl>
                                        <p:attrNameLst>
                                          <p:attrName>style.visibility</p:attrName>
                                        </p:attrNameLst>
                                      </p:cBhvr>
                                      <p:to>
                                        <p:strVal val="visible"/>
                                      </p:to>
                                    </p:set>
                                    <p:animEffect transition="in" filter="wipe(left)">
                                      <p:cBhvr>
                                        <p:cTn id="10" dur="500"/>
                                        <p:tgtEl>
                                          <p:spTgt spid="184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20"/>
          <p:cNvSpPr>
            <a:spLocks noChangeArrowheads="1"/>
          </p:cNvSpPr>
          <p:nvPr/>
        </p:nvSpPr>
        <p:spPr bwMode="auto">
          <a:xfrm>
            <a:off x="508000" y="1873250"/>
            <a:ext cx="8193088" cy="232568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19459" name="Group 2"/>
          <p:cNvGrpSpPr>
            <a:grpSpLocks/>
          </p:cNvGrpSpPr>
          <p:nvPr/>
        </p:nvGrpSpPr>
        <p:grpSpPr bwMode="auto">
          <a:xfrm>
            <a:off x="5062538" y="119063"/>
            <a:ext cx="3916362" cy="725487"/>
            <a:chOff x="0" y="0"/>
            <a:chExt cx="6166" cy="1142"/>
          </a:xfrm>
        </p:grpSpPr>
        <p:pic>
          <p:nvPicPr>
            <p:cNvPr id="19468"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9"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9460"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5.1 </a:t>
            </a:r>
            <a:r>
              <a:rPr lang="zh-CN" altLang="en-US" sz="2800" b="1">
                <a:solidFill>
                  <a:srgbClr val="FFFF00"/>
                </a:solidFill>
                <a:latin typeface="微软雅黑" pitchFamily="34" charset="-122"/>
                <a:ea typeface="微软雅黑" pitchFamily="34" charset="-122"/>
                <a:sym typeface="宋体" charset="-122"/>
              </a:rPr>
              <a:t>函数模板</a:t>
            </a:r>
          </a:p>
        </p:txBody>
      </p:sp>
      <p:sp>
        <p:nvSpPr>
          <p:cNvPr id="19461" name="矩形 1"/>
          <p:cNvSpPr>
            <a:spLocks noChangeArrowheads="1"/>
          </p:cNvSpPr>
          <p:nvPr/>
        </p:nvSpPr>
        <p:spPr bwMode="auto">
          <a:xfrm>
            <a:off x="538163" y="1239838"/>
            <a:ext cx="80867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如例</a:t>
            </a:r>
            <a:r>
              <a:rPr lang="en-US" altLang="zh-CN"/>
              <a:t>5-1</a:t>
            </a:r>
            <a:r>
              <a:rPr lang="zh-CN" altLang="zh-CN"/>
              <a:t>中两次调用</a:t>
            </a:r>
            <a:r>
              <a:rPr lang="en-US" altLang="zh-CN"/>
              <a:t>add()</a:t>
            </a:r>
            <a:r>
              <a:rPr lang="zh-CN" altLang="zh-CN"/>
              <a:t>函数模板，编译时会根据传入参数不同实例化出两个函数，如下所示：</a:t>
            </a:r>
          </a:p>
        </p:txBody>
      </p:sp>
      <p:sp>
        <p:nvSpPr>
          <p:cNvPr id="19462" name="矩形 2"/>
          <p:cNvSpPr>
            <a:spLocks noChangeArrowheads="1"/>
          </p:cNvSpPr>
          <p:nvPr/>
        </p:nvSpPr>
        <p:spPr bwMode="auto">
          <a:xfrm>
            <a:off x="673100" y="1890713"/>
            <a:ext cx="7162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int add(int t1, int t2)  //int</a:t>
            </a:r>
            <a:r>
              <a:rPr lang="zh-CN" altLang="en-US"/>
              <a:t>类型参数实例化出的函数</a:t>
            </a:r>
          </a:p>
          <a:p>
            <a:pPr eaLnBrk="1" hangingPunct="1"/>
            <a:r>
              <a:rPr lang="en-US" altLang="zh-CN"/>
              <a:t>{</a:t>
            </a:r>
          </a:p>
          <a:p>
            <a:pPr eaLnBrk="1" hangingPunct="1"/>
            <a:r>
              <a:rPr lang="en-US" altLang="zh-CN"/>
              <a:t>	return t1 + t2;</a:t>
            </a:r>
          </a:p>
          <a:p>
            <a:pPr eaLnBrk="1" hangingPunct="1"/>
            <a:r>
              <a:rPr lang="en-US" altLang="zh-CN"/>
              <a:t>}</a:t>
            </a:r>
          </a:p>
          <a:p>
            <a:pPr eaLnBrk="1" hangingPunct="1"/>
            <a:r>
              <a:rPr lang="en-US" altLang="zh-CN"/>
              <a:t>double add(double t1, double t2)  //double</a:t>
            </a:r>
            <a:r>
              <a:rPr lang="zh-CN" altLang="en-US"/>
              <a:t>类型参数实例化出的函数</a:t>
            </a:r>
          </a:p>
          <a:p>
            <a:pPr eaLnBrk="1" hangingPunct="1"/>
            <a:r>
              <a:rPr lang="en-US" altLang="zh-CN"/>
              <a:t>{</a:t>
            </a:r>
          </a:p>
          <a:p>
            <a:pPr eaLnBrk="1" hangingPunct="1"/>
            <a:r>
              <a:rPr lang="en-US" altLang="zh-CN"/>
              <a:t>	return t1 + t2;</a:t>
            </a:r>
          </a:p>
          <a:p>
            <a:pPr eaLnBrk="1" hangingPunct="1"/>
            <a:r>
              <a:rPr lang="en-US" altLang="zh-CN"/>
              <a:t>}</a:t>
            </a:r>
          </a:p>
        </p:txBody>
      </p:sp>
      <p:grpSp>
        <p:nvGrpSpPr>
          <p:cNvPr id="2" name="组合 1"/>
          <p:cNvGrpSpPr>
            <a:grpSpLocks/>
          </p:cNvGrpSpPr>
          <p:nvPr/>
        </p:nvGrpSpPr>
        <p:grpSpPr bwMode="auto">
          <a:xfrm>
            <a:off x="447675" y="4581525"/>
            <a:ext cx="8218488" cy="1452563"/>
            <a:chOff x="447675" y="4581525"/>
            <a:chExt cx="8218488" cy="1452563"/>
          </a:xfrm>
        </p:grpSpPr>
        <p:sp>
          <p:nvSpPr>
            <p:cNvPr id="13" name="剪去对角的矩形 3"/>
            <p:cNvSpPr>
              <a:spLocks/>
            </p:cNvSpPr>
            <p:nvPr/>
          </p:nvSpPr>
          <p:spPr bwMode="auto">
            <a:xfrm>
              <a:off x="503238" y="4581525"/>
              <a:ext cx="3992562"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lgn="ctr">
                <a:defRPr/>
              </a:pPr>
              <a:r>
                <a:rPr lang="zh-CN" altLang="zh-CN" sz="2400" b="1" dirty="0">
                  <a:latin typeface="黑体" pitchFamily="49" charset="-122"/>
                  <a:ea typeface="黑体" pitchFamily="49" charset="-122"/>
                </a:rPr>
                <a:t>函数模板的</a:t>
              </a:r>
              <a:r>
                <a:rPr lang="zh-CN" altLang="en-US" sz="2400" b="1" dirty="0">
                  <a:latin typeface="黑体" pitchFamily="49" charset="-122"/>
                  <a:ea typeface="黑体" pitchFamily="49" charset="-122"/>
                </a:rPr>
                <a:t>重载</a:t>
              </a:r>
              <a:r>
                <a:rPr lang="zh-CN" altLang="en-US" sz="2400" b="1" dirty="0">
                  <a:solidFill>
                    <a:schemeClr val="bg1"/>
                  </a:solidFill>
                  <a:latin typeface="微软雅黑" pitchFamily="34" charset="-122"/>
                  <a:ea typeface="微软雅黑" pitchFamily="34" charset="-122"/>
                </a:rPr>
                <a:t>案例代码</a:t>
              </a:r>
            </a:p>
          </p:txBody>
        </p:sp>
        <p:sp>
          <p:nvSpPr>
            <p:cNvPr id="19465" name="矩形 1"/>
            <p:cNvSpPr>
              <a:spLocks noChangeArrowheads="1"/>
            </p:cNvSpPr>
            <p:nvPr/>
          </p:nvSpPr>
          <p:spPr bwMode="auto">
            <a:xfrm>
              <a:off x="447675" y="5427663"/>
              <a:ext cx="37179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19466" name="直线连接符 9"/>
            <p:cNvCxnSpPr>
              <a:cxnSpLocks noChangeShapeType="1"/>
            </p:cNvCxnSpPr>
            <p:nvPr/>
          </p:nvCxnSpPr>
          <p:spPr bwMode="auto">
            <a:xfrm>
              <a:off x="517525" y="5303838"/>
              <a:ext cx="8148638"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9467" name="Picture 30" descr="C:\Users\Administrator\Desktop\01.pn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0" y="5527675"/>
              <a:ext cx="27527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5062538" y="119063"/>
            <a:ext cx="3916362" cy="725487"/>
            <a:chOff x="0" y="0"/>
            <a:chExt cx="6166" cy="1142"/>
          </a:xfrm>
        </p:grpSpPr>
        <p:pic>
          <p:nvPicPr>
            <p:cNvPr id="2049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9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048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5.1 </a:t>
            </a:r>
            <a:r>
              <a:rPr lang="zh-CN" altLang="en-US" sz="2800" b="1">
                <a:solidFill>
                  <a:srgbClr val="FFFF00"/>
                </a:solidFill>
                <a:latin typeface="微软雅黑" pitchFamily="34" charset="-122"/>
                <a:ea typeface="微软雅黑" pitchFamily="34" charset="-122"/>
                <a:sym typeface="宋体" charset="-122"/>
              </a:rPr>
              <a:t>函数模板</a:t>
            </a:r>
          </a:p>
        </p:txBody>
      </p:sp>
      <p:sp>
        <p:nvSpPr>
          <p:cNvPr id="18" name="矩形 5"/>
          <p:cNvSpPr>
            <a:spLocks noChangeArrowheads="1"/>
          </p:cNvSpPr>
          <p:nvPr/>
        </p:nvSpPr>
        <p:spPr bwMode="auto">
          <a:xfrm>
            <a:off x="2436813" y="1506538"/>
            <a:ext cx="6359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zh-CN" altLang="en-US" sz="2400" b="1" dirty="0">
                <a:latin typeface="微软雅黑" pitchFamily="34" charset="-122"/>
                <a:ea typeface="微软雅黑" pitchFamily="34" charset="-122"/>
              </a:rPr>
              <a:t>脚下留心</a:t>
            </a:r>
            <a:r>
              <a:rPr lang="zh-CN" altLang="zh-CN" sz="2400" b="1" dirty="0">
                <a:latin typeface="微软雅黑" pitchFamily="34" charset="-122"/>
                <a:ea typeface="微软雅黑" pitchFamily="34" charset="-122"/>
              </a:rPr>
              <a:t>：</a:t>
            </a:r>
            <a:r>
              <a:rPr lang="zh-CN" altLang="zh-CN" sz="2000" dirty="0">
                <a:latin typeface="微软雅黑" pitchFamily="34" charset="-122"/>
                <a:ea typeface="微软雅黑" pitchFamily="34" charset="-122"/>
              </a:rPr>
              <a:t>使用</a:t>
            </a:r>
            <a:r>
              <a:rPr lang="zh-CN" altLang="zh-CN" sz="2000" dirty="0">
                <a:solidFill>
                  <a:schemeClr val="accent4"/>
                </a:solidFill>
                <a:latin typeface="微软雅黑" pitchFamily="34" charset="-122"/>
                <a:ea typeface="微软雅黑" pitchFamily="34" charset="-122"/>
              </a:rPr>
              <a:t>函数模板</a:t>
            </a:r>
            <a:r>
              <a:rPr lang="zh-CN" altLang="zh-CN" sz="2000" dirty="0">
                <a:latin typeface="微软雅黑" pitchFamily="34" charset="-122"/>
                <a:ea typeface="微软雅黑" pitchFamily="34" charset="-122"/>
              </a:rPr>
              <a:t>要注意的问题</a:t>
            </a:r>
            <a:endParaRPr lang="zh-CN" altLang="en-US" sz="2000" dirty="0">
              <a:latin typeface="微软雅黑" pitchFamily="34" charset="-122"/>
              <a:ea typeface="微软雅黑" pitchFamily="34" charset="-122"/>
            </a:endParaRPr>
          </a:p>
        </p:txBody>
      </p:sp>
      <p:grpSp>
        <p:nvGrpSpPr>
          <p:cNvPr id="20485" name="Group 9"/>
          <p:cNvGrpSpPr>
            <a:grpSpLocks noChangeAspect="1"/>
          </p:cNvGrpSpPr>
          <p:nvPr/>
        </p:nvGrpSpPr>
        <p:grpSpPr bwMode="auto">
          <a:xfrm>
            <a:off x="881063" y="1109663"/>
            <a:ext cx="1665287" cy="1481137"/>
            <a:chOff x="4320" y="748"/>
            <a:chExt cx="1336" cy="1188"/>
          </a:xfrm>
        </p:grpSpPr>
        <p:sp>
          <p:nvSpPr>
            <p:cNvPr id="20492" name="AutoShape 8"/>
            <p:cNvSpPr>
              <a:spLocks noChangeAspect="1" noChangeArrowheads="1" noTextEdit="1"/>
            </p:cNvSpPr>
            <p:nvPr/>
          </p:nvSpPr>
          <p:spPr bwMode="auto">
            <a:xfrm>
              <a:off x="4410" y="748"/>
              <a:ext cx="1246" cy="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 name="Freeform 10"/>
            <p:cNvSpPr>
              <a:spLocks/>
            </p:cNvSpPr>
            <p:nvPr/>
          </p:nvSpPr>
          <p:spPr bwMode="auto">
            <a:xfrm>
              <a:off x="4320" y="919"/>
              <a:ext cx="748" cy="1017"/>
            </a:xfrm>
            <a:custGeom>
              <a:avLst/>
              <a:gdLst>
                <a:gd name="T0" fmla="*/ 639 w 1495"/>
                <a:gd name="T1" fmla="*/ 2027 h 2034"/>
                <a:gd name="T2" fmla="*/ 682 w 1495"/>
                <a:gd name="T3" fmla="*/ 2016 h 2034"/>
                <a:gd name="T4" fmla="*/ 724 w 1495"/>
                <a:gd name="T5" fmla="*/ 2005 h 2034"/>
                <a:gd name="T6" fmla="*/ 767 w 1495"/>
                <a:gd name="T7" fmla="*/ 1994 h 2034"/>
                <a:gd name="T8" fmla="*/ 810 w 1495"/>
                <a:gd name="T9" fmla="*/ 1982 h 2034"/>
                <a:gd name="T10" fmla="*/ 1329 w 1495"/>
                <a:gd name="T11" fmla="*/ 1728 h 2034"/>
                <a:gd name="T12" fmla="*/ 1426 w 1495"/>
                <a:gd name="T13" fmla="*/ 940 h 2034"/>
                <a:gd name="T14" fmla="*/ 1372 w 1495"/>
                <a:gd name="T15" fmla="*/ 958 h 2034"/>
                <a:gd name="T16" fmla="*/ 1316 w 1495"/>
                <a:gd name="T17" fmla="*/ 976 h 2034"/>
                <a:gd name="T18" fmla="*/ 1261 w 1495"/>
                <a:gd name="T19" fmla="*/ 993 h 2034"/>
                <a:gd name="T20" fmla="*/ 1206 w 1495"/>
                <a:gd name="T21" fmla="*/ 1010 h 2034"/>
                <a:gd name="T22" fmla="*/ 1150 w 1495"/>
                <a:gd name="T23" fmla="*/ 1027 h 2034"/>
                <a:gd name="T24" fmla="*/ 1216 w 1495"/>
                <a:gd name="T25" fmla="*/ 1000 h 2034"/>
                <a:gd name="T26" fmla="*/ 1281 w 1495"/>
                <a:gd name="T27" fmla="*/ 971 h 2034"/>
                <a:gd name="T28" fmla="*/ 1345 w 1495"/>
                <a:gd name="T29" fmla="*/ 941 h 2034"/>
                <a:gd name="T30" fmla="*/ 1410 w 1495"/>
                <a:gd name="T31" fmla="*/ 910 h 2034"/>
                <a:gd name="T32" fmla="*/ 1473 w 1495"/>
                <a:gd name="T33" fmla="*/ 875 h 2034"/>
                <a:gd name="T34" fmla="*/ 1247 w 1495"/>
                <a:gd name="T35" fmla="*/ 540 h 2034"/>
                <a:gd name="T36" fmla="*/ 1207 w 1495"/>
                <a:gd name="T37" fmla="*/ 554 h 2034"/>
                <a:gd name="T38" fmla="*/ 1165 w 1495"/>
                <a:gd name="T39" fmla="*/ 567 h 2034"/>
                <a:gd name="T40" fmla="*/ 1124 w 1495"/>
                <a:gd name="T41" fmla="*/ 580 h 2034"/>
                <a:gd name="T42" fmla="*/ 1082 w 1495"/>
                <a:gd name="T43" fmla="*/ 594 h 2034"/>
                <a:gd name="T44" fmla="*/ 1041 w 1495"/>
                <a:gd name="T45" fmla="*/ 607 h 2034"/>
                <a:gd name="T46" fmla="*/ 1017 w 1495"/>
                <a:gd name="T47" fmla="*/ 615 h 2034"/>
                <a:gd name="T48" fmla="*/ 992 w 1495"/>
                <a:gd name="T49" fmla="*/ 623 h 2034"/>
                <a:gd name="T50" fmla="*/ 989 w 1495"/>
                <a:gd name="T51" fmla="*/ 618 h 2034"/>
                <a:gd name="T52" fmla="*/ 1036 w 1495"/>
                <a:gd name="T53" fmla="*/ 590 h 2034"/>
                <a:gd name="T54" fmla="*/ 1082 w 1495"/>
                <a:gd name="T55" fmla="*/ 561 h 2034"/>
                <a:gd name="T56" fmla="*/ 1127 w 1495"/>
                <a:gd name="T57" fmla="*/ 533 h 2034"/>
                <a:gd name="T58" fmla="*/ 1173 w 1495"/>
                <a:gd name="T59" fmla="*/ 504 h 2034"/>
                <a:gd name="T60" fmla="*/ 1220 w 1495"/>
                <a:gd name="T61" fmla="*/ 477 h 2034"/>
                <a:gd name="T62" fmla="*/ 456 w 1495"/>
                <a:gd name="T63" fmla="*/ 434 h 2034"/>
                <a:gd name="T64" fmla="*/ 180 w 1495"/>
                <a:gd name="T65" fmla="*/ 365 h 2034"/>
                <a:gd name="T66" fmla="*/ 249 w 1495"/>
                <a:gd name="T67" fmla="*/ 667 h 2034"/>
                <a:gd name="T68" fmla="*/ 287 w 1495"/>
                <a:gd name="T69" fmla="*/ 658 h 2034"/>
                <a:gd name="T70" fmla="*/ 325 w 1495"/>
                <a:gd name="T71" fmla="*/ 647 h 2034"/>
                <a:gd name="T72" fmla="*/ 364 w 1495"/>
                <a:gd name="T73" fmla="*/ 638 h 2034"/>
                <a:gd name="T74" fmla="*/ 402 w 1495"/>
                <a:gd name="T75" fmla="*/ 629 h 2034"/>
                <a:gd name="T76" fmla="*/ 441 w 1495"/>
                <a:gd name="T77" fmla="*/ 620 h 2034"/>
                <a:gd name="T78" fmla="*/ 424 w 1495"/>
                <a:gd name="T79" fmla="*/ 636 h 2034"/>
                <a:gd name="T80" fmla="*/ 379 w 1495"/>
                <a:gd name="T81" fmla="*/ 665 h 2034"/>
                <a:gd name="T82" fmla="*/ 334 w 1495"/>
                <a:gd name="T83" fmla="*/ 695 h 2034"/>
                <a:gd name="T84" fmla="*/ 302 w 1495"/>
                <a:gd name="T85" fmla="*/ 715 h 2034"/>
                <a:gd name="T86" fmla="*/ 269 w 1495"/>
                <a:gd name="T87" fmla="*/ 735 h 2034"/>
                <a:gd name="T88" fmla="*/ 249 w 1495"/>
                <a:gd name="T89" fmla="*/ 847 h 2034"/>
                <a:gd name="T90" fmla="*/ 180 w 1495"/>
                <a:gd name="T91" fmla="*/ 1358 h 2034"/>
                <a:gd name="T92" fmla="*/ 154 w 1495"/>
                <a:gd name="T93" fmla="*/ 1624 h 2034"/>
                <a:gd name="T94" fmla="*/ 222 w 1495"/>
                <a:gd name="T95" fmla="*/ 1611 h 2034"/>
                <a:gd name="T96" fmla="*/ 290 w 1495"/>
                <a:gd name="T97" fmla="*/ 1599 h 2034"/>
                <a:gd name="T98" fmla="*/ 358 w 1495"/>
                <a:gd name="T99" fmla="*/ 1586 h 2034"/>
                <a:gd name="T100" fmla="*/ 425 w 1495"/>
                <a:gd name="T101" fmla="*/ 1572 h 2034"/>
                <a:gd name="T102" fmla="*/ 493 w 1495"/>
                <a:gd name="T103" fmla="*/ 1557 h 2034"/>
                <a:gd name="T104" fmla="*/ 433 w 1495"/>
                <a:gd name="T105" fmla="*/ 1591 h 2034"/>
                <a:gd name="T106" fmla="*/ 374 w 1495"/>
                <a:gd name="T107" fmla="*/ 1625 h 2034"/>
                <a:gd name="T108" fmla="*/ 314 w 1495"/>
                <a:gd name="T109" fmla="*/ 1660 h 2034"/>
                <a:gd name="T110" fmla="*/ 256 w 1495"/>
                <a:gd name="T111" fmla="*/ 1695 h 2034"/>
                <a:gd name="T112" fmla="*/ 197 w 1495"/>
                <a:gd name="T113" fmla="*/ 1731 h 2034"/>
                <a:gd name="T114" fmla="*/ 176 w 1495"/>
                <a:gd name="T115" fmla="*/ 1748 h 2034"/>
                <a:gd name="T116" fmla="*/ 174 w 1495"/>
                <a:gd name="T117" fmla="*/ 1754 h 2034"/>
                <a:gd name="T118" fmla="*/ 173 w 1495"/>
                <a:gd name="T119" fmla="*/ 1755 h 2034"/>
                <a:gd name="T120" fmla="*/ 172 w 1495"/>
                <a:gd name="T121" fmla="*/ 1770 h 2034"/>
                <a:gd name="T122" fmla="*/ 170 w 1495"/>
                <a:gd name="T123" fmla="*/ 1788 h 2034"/>
                <a:gd name="T124" fmla="*/ 180 w 1495"/>
                <a:gd name="T125" fmla="*/ 1799 h 2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95" h="2034">
                  <a:moveTo>
                    <a:pt x="610" y="2034"/>
                  </a:moveTo>
                  <a:lnTo>
                    <a:pt x="624" y="2031"/>
                  </a:lnTo>
                  <a:lnTo>
                    <a:pt x="639" y="2027"/>
                  </a:lnTo>
                  <a:lnTo>
                    <a:pt x="653" y="2024"/>
                  </a:lnTo>
                  <a:lnTo>
                    <a:pt x="667" y="2020"/>
                  </a:lnTo>
                  <a:lnTo>
                    <a:pt x="682" y="2016"/>
                  </a:lnTo>
                  <a:lnTo>
                    <a:pt x="696" y="2012"/>
                  </a:lnTo>
                  <a:lnTo>
                    <a:pt x="711" y="2009"/>
                  </a:lnTo>
                  <a:lnTo>
                    <a:pt x="724" y="2005"/>
                  </a:lnTo>
                  <a:lnTo>
                    <a:pt x="738" y="2001"/>
                  </a:lnTo>
                  <a:lnTo>
                    <a:pt x="753" y="1997"/>
                  </a:lnTo>
                  <a:lnTo>
                    <a:pt x="767" y="1994"/>
                  </a:lnTo>
                  <a:lnTo>
                    <a:pt x="781" y="1989"/>
                  </a:lnTo>
                  <a:lnTo>
                    <a:pt x="795" y="1986"/>
                  </a:lnTo>
                  <a:lnTo>
                    <a:pt x="810" y="1982"/>
                  </a:lnTo>
                  <a:lnTo>
                    <a:pt x="823" y="1978"/>
                  </a:lnTo>
                  <a:lnTo>
                    <a:pt x="837" y="1974"/>
                  </a:lnTo>
                  <a:lnTo>
                    <a:pt x="1329" y="1728"/>
                  </a:lnTo>
                  <a:lnTo>
                    <a:pt x="1073" y="1183"/>
                  </a:lnTo>
                  <a:lnTo>
                    <a:pt x="1444" y="934"/>
                  </a:lnTo>
                  <a:lnTo>
                    <a:pt x="1426" y="940"/>
                  </a:lnTo>
                  <a:lnTo>
                    <a:pt x="1407" y="946"/>
                  </a:lnTo>
                  <a:lnTo>
                    <a:pt x="1390" y="953"/>
                  </a:lnTo>
                  <a:lnTo>
                    <a:pt x="1372" y="958"/>
                  </a:lnTo>
                  <a:lnTo>
                    <a:pt x="1353" y="964"/>
                  </a:lnTo>
                  <a:lnTo>
                    <a:pt x="1335" y="970"/>
                  </a:lnTo>
                  <a:lnTo>
                    <a:pt x="1316" y="976"/>
                  </a:lnTo>
                  <a:lnTo>
                    <a:pt x="1298" y="981"/>
                  </a:lnTo>
                  <a:lnTo>
                    <a:pt x="1279" y="987"/>
                  </a:lnTo>
                  <a:lnTo>
                    <a:pt x="1261" y="993"/>
                  </a:lnTo>
                  <a:lnTo>
                    <a:pt x="1243" y="999"/>
                  </a:lnTo>
                  <a:lnTo>
                    <a:pt x="1224" y="1004"/>
                  </a:lnTo>
                  <a:lnTo>
                    <a:pt x="1206" y="1010"/>
                  </a:lnTo>
                  <a:lnTo>
                    <a:pt x="1187" y="1016"/>
                  </a:lnTo>
                  <a:lnTo>
                    <a:pt x="1169" y="1022"/>
                  </a:lnTo>
                  <a:lnTo>
                    <a:pt x="1150" y="1027"/>
                  </a:lnTo>
                  <a:lnTo>
                    <a:pt x="1172" y="1018"/>
                  </a:lnTo>
                  <a:lnTo>
                    <a:pt x="1194" y="1009"/>
                  </a:lnTo>
                  <a:lnTo>
                    <a:pt x="1216" y="1000"/>
                  </a:lnTo>
                  <a:lnTo>
                    <a:pt x="1237" y="991"/>
                  </a:lnTo>
                  <a:lnTo>
                    <a:pt x="1259" y="981"/>
                  </a:lnTo>
                  <a:lnTo>
                    <a:pt x="1281" y="971"/>
                  </a:lnTo>
                  <a:lnTo>
                    <a:pt x="1302" y="962"/>
                  </a:lnTo>
                  <a:lnTo>
                    <a:pt x="1323" y="951"/>
                  </a:lnTo>
                  <a:lnTo>
                    <a:pt x="1345" y="941"/>
                  </a:lnTo>
                  <a:lnTo>
                    <a:pt x="1367" y="931"/>
                  </a:lnTo>
                  <a:lnTo>
                    <a:pt x="1388" y="920"/>
                  </a:lnTo>
                  <a:lnTo>
                    <a:pt x="1410" y="910"/>
                  </a:lnTo>
                  <a:lnTo>
                    <a:pt x="1430" y="898"/>
                  </a:lnTo>
                  <a:lnTo>
                    <a:pt x="1452" y="887"/>
                  </a:lnTo>
                  <a:lnTo>
                    <a:pt x="1473" y="875"/>
                  </a:lnTo>
                  <a:lnTo>
                    <a:pt x="1495" y="864"/>
                  </a:lnTo>
                  <a:lnTo>
                    <a:pt x="1261" y="536"/>
                  </a:lnTo>
                  <a:lnTo>
                    <a:pt x="1247" y="540"/>
                  </a:lnTo>
                  <a:lnTo>
                    <a:pt x="1233" y="545"/>
                  </a:lnTo>
                  <a:lnTo>
                    <a:pt x="1220" y="549"/>
                  </a:lnTo>
                  <a:lnTo>
                    <a:pt x="1207" y="554"/>
                  </a:lnTo>
                  <a:lnTo>
                    <a:pt x="1193" y="559"/>
                  </a:lnTo>
                  <a:lnTo>
                    <a:pt x="1179" y="563"/>
                  </a:lnTo>
                  <a:lnTo>
                    <a:pt x="1165" y="567"/>
                  </a:lnTo>
                  <a:lnTo>
                    <a:pt x="1152" y="571"/>
                  </a:lnTo>
                  <a:lnTo>
                    <a:pt x="1138" y="576"/>
                  </a:lnTo>
                  <a:lnTo>
                    <a:pt x="1124" y="580"/>
                  </a:lnTo>
                  <a:lnTo>
                    <a:pt x="1110" y="585"/>
                  </a:lnTo>
                  <a:lnTo>
                    <a:pt x="1096" y="590"/>
                  </a:lnTo>
                  <a:lnTo>
                    <a:pt x="1082" y="594"/>
                  </a:lnTo>
                  <a:lnTo>
                    <a:pt x="1069" y="598"/>
                  </a:lnTo>
                  <a:lnTo>
                    <a:pt x="1055" y="602"/>
                  </a:lnTo>
                  <a:lnTo>
                    <a:pt x="1041" y="607"/>
                  </a:lnTo>
                  <a:lnTo>
                    <a:pt x="1033" y="610"/>
                  </a:lnTo>
                  <a:lnTo>
                    <a:pt x="1025" y="613"/>
                  </a:lnTo>
                  <a:lnTo>
                    <a:pt x="1017" y="615"/>
                  </a:lnTo>
                  <a:lnTo>
                    <a:pt x="1008" y="618"/>
                  </a:lnTo>
                  <a:lnTo>
                    <a:pt x="1000" y="621"/>
                  </a:lnTo>
                  <a:lnTo>
                    <a:pt x="992" y="623"/>
                  </a:lnTo>
                  <a:lnTo>
                    <a:pt x="982" y="625"/>
                  </a:lnTo>
                  <a:lnTo>
                    <a:pt x="974" y="628"/>
                  </a:lnTo>
                  <a:lnTo>
                    <a:pt x="989" y="618"/>
                  </a:lnTo>
                  <a:lnTo>
                    <a:pt x="1005" y="609"/>
                  </a:lnTo>
                  <a:lnTo>
                    <a:pt x="1020" y="599"/>
                  </a:lnTo>
                  <a:lnTo>
                    <a:pt x="1036" y="590"/>
                  </a:lnTo>
                  <a:lnTo>
                    <a:pt x="1051" y="580"/>
                  </a:lnTo>
                  <a:lnTo>
                    <a:pt x="1066" y="571"/>
                  </a:lnTo>
                  <a:lnTo>
                    <a:pt x="1082" y="561"/>
                  </a:lnTo>
                  <a:lnTo>
                    <a:pt x="1097" y="552"/>
                  </a:lnTo>
                  <a:lnTo>
                    <a:pt x="1112" y="542"/>
                  </a:lnTo>
                  <a:lnTo>
                    <a:pt x="1127" y="533"/>
                  </a:lnTo>
                  <a:lnTo>
                    <a:pt x="1144" y="524"/>
                  </a:lnTo>
                  <a:lnTo>
                    <a:pt x="1158" y="514"/>
                  </a:lnTo>
                  <a:lnTo>
                    <a:pt x="1173" y="504"/>
                  </a:lnTo>
                  <a:lnTo>
                    <a:pt x="1188" y="495"/>
                  </a:lnTo>
                  <a:lnTo>
                    <a:pt x="1205" y="486"/>
                  </a:lnTo>
                  <a:lnTo>
                    <a:pt x="1220" y="477"/>
                  </a:lnTo>
                  <a:lnTo>
                    <a:pt x="882" y="0"/>
                  </a:lnTo>
                  <a:lnTo>
                    <a:pt x="456" y="571"/>
                  </a:lnTo>
                  <a:lnTo>
                    <a:pt x="456" y="434"/>
                  </a:lnTo>
                  <a:lnTo>
                    <a:pt x="489" y="434"/>
                  </a:lnTo>
                  <a:lnTo>
                    <a:pt x="489" y="365"/>
                  </a:lnTo>
                  <a:lnTo>
                    <a:pt x="180" y="365"/>
                  </a:lnTo>
                  <a:lnTo>
                    <a:pt x="180" y="434"/>
                  </a:lnTo>
                  <a:lnTo>
                    <a:pt x="249" y="434"/>
                  </a:lnTo>
                  <a:lnTo>
                    <a:pt x="249" y="667"/>
                  </a:lnTo>
                  <a:lnTo>
                    <a:pt x="261" y="663"/>
                  </a:lnTo>
                  <a:lnTo>
                    <a:pt x="274" y="660"/>
                  </a:lnTo>
                  <a:lnTo>
                    <a:pt x="287" y="658"/>
                  </a:lnTo>
                  <a:lnTo>
                    <a:pt x="299" y="654"/>
                  </a:lnTo>
                  <a:lnTo>
                    <a:pt x="312" y="651"/>
                  </a:lnTo>
                  <a:lnTo>
                    <a:pt x="325" y="647"/>
                  </a:lnTo>
                  <a:lnTo>
                    <a:pt x="339" y="644"/>
                  </a:lnTo>
                  <a:lnTo>
                    <a:pt x="351" y="642"/>
                  </a:lnTo>
                  <a:lnTo>
                    <a:pt x="364" y="638"/>
                  </a:lnTo>
                  <a:lnTo>
                    <a:pt x="377" y="635"/>
                  </a:lnTo>
                  <a:lnTo>
                    <a:pt x="389" y="631"/>
                  </a:lnTo>
                  <a:lnTo>
                    <a:pt x="402" y="629"/>
                  </a:lnTo>
                  <a:lnTo>
                    <a:pt x="415" y="625"/>
                  </a:lnTo>
                  <a:lnTo>
                    <a:pt x="428" y="622"/>
                  </a:lnTo>
                  <a:lnTo>
                    <a:pt x="441" y="620"/>
                  </a:lnTo>
                  <a:lnTo>
                    <a:pt x="454" y="616"/>
                  </a:lnTo>
                  <a:lnTo>
                    <a:pt x="439" y="625"/>
                  </a:lnTo>
                  <a:lnTo>
                    <a:pt x="424" y="636"/>
                  </a:lnTo>
                  <a:lnTo>
                    <a:pt x="409" y="645"/>
                  </a:lnTo>
                  <a:lnTo>
                    <a:pt x="394" y="655"/>
                  </a:lnTo>
                  <a:lnTo>
                    <a:pt x="379" y="665"/>
                  </a:lnTo>
                  <a:lnTo>
                    <a:pt x="364" y="675"/>
                  </a:lnTo>
                  <a:lnTo>
                    <a:pt x="349" y="684"/>
                  </a:lnTo>
                  <a:lnTo>
                    <a:pt x="334" y="695"/>
                  </a:lnTo>
                  <a:lnTo>
                    <a:pt x="324" y="701"/>
                  </a:lnTo>
                  <a:lnTo>
                    <a:pt x="312" y="708"/>
                  </a:lnTo>
                  <a:lnTo>
                    <a:pt x="302" y="715"/>
                  </a:lnTo>
                  <a:lnTo>
                    <a:pt x="291" y="721"/>
                  </a:lnTo>
                  <a:lnTo>
                    <a:pt x="280" y="728"/>
                  </a:lnTo>
                  <a:lnTo>
                    <a:pt x="269" y="735"/>
                  </a:lnTo>
                  <a:lnTo>
                    <a:pt x="259" y="741"/>
                  </a:lnTo>
                  <a:lnTo>
                    <a:pt x="249" y="747"/>
                  </a:lnTo>
                  <a:lnTo>
                    <a:pt x="249" y="847"/>
                  </a:lnTo>
                  <a:lnTo>
                    <a:pt x="0" y="1178"/>
                  </a:lnTo>
                  <a:lnTo>
                    <a:pt x="180" y="1178"/>
                  </a:lnTo>
                  <a:lnTo>
                    <a:pt x="180" y="1358"/>
                  </a:lnTo>
                  <a:lnTo>
                    <a:pt x="131" y="1358"/>
                  </a:lnTo>
                  <a:lnTo>
                    <a:pt x="131" y="1627"/>
                  </a:lnTo>
                  <a:lnTo>
                    <a:pt x="154" y="1624"/>
                  </a:lnTo>
                  <a:lnTo>
                    <a:pt x="176" y="1619"/>
                  </a:lnTo>
                  <a:lnTo>
                    <a:pt x="199" y="1616"/>
                  </a:lnTo>
                  <a:lnTo>
                    <a:pt x="222" y="1611"/>
                  </a:lnTo>
                  <a:lnTo>
                    <a:pt x="244" y="1608"/>
                  </a:lnTo>
                  <a:lnTo>
                    <a:pt x="267" y="1603"/>
                  </a:lnTo>
                  <a:lnTo>
                    <a:pt x="290" y="1599"/>
                  </a:lnTo>
                  <a:lnTo>
                    <a:pt x="312" y="1594"/>
                  </a:lnTo>
                  <a:lnTo>
                    <a:pt x="335" y="1591"/>
                  </a:lnTo>
                  <a:lnTo>
                    <a:pt x="358" y="1586"/>
                  </a:lnTo>
                  <a:lnTo>
                    <a:pt x="380" y="1581"/>
                  </a:lnTo>
                  <a:lnTo>
                    <a:pt x="403" y="1577"/>
                  </a:lnTo>
                  <a:lnTo>
                    <a:pt x="425" y="1572"/>
                  </a:lnTo>
                  <a:lnTo>
                    <a:pt x="448" y="1566"/>
                  </a:lnTo>
                  <a:lnTo>
                    <a:pt x="470" y="1562"/>
                  </a:lnTo>
                  <a:lnTo>
                    <a:pt x="493" y="1557"/>
                  </a:lnTo>
                  <a:lnTo>
                    <a:pt x="473" y="1569"/>
                  </a:lnTo>
                  <a:lnTo>
                    <a:pt x="454" y="1580"/>
                  </a:lnTo>
                  <a:lnTo>
                    <a:pt x="433" y="1591"/>
                  </a:lnTo>
                  <a:lnTo>
                    <a:pt x="413" y="1602"/>
                  </a:lnTo>
                  <a:lnTo>
                    <a:pt x="394" y="1614"/>
                  </a:lnTo>
                  <a:lnTo>
                    <a:pt x="374" y="1625"/>
                  </a:lnTo>
                  <a:lnTo>
                    <a:pt x="354" y="1637"/>
                  </a:lnTo>
                  <a:lnTo>
                    <a:pt x="334" y="1648"/>
                  </a:lnTo>
                  <a:lnTo>
                    <a:pt x="314" y="1660"/>
                  </a:lnTo>
                  <a:lnTo>
                    <a:pt x="295" y="1671"/>
                  </a:lnTo>
                  <a:lnTo>
                    <a:pt x="275" y="1684"/>
                  </a:lnTo>
                  <a:lnTo>
                    <a:pt x="256" y="1695"/>
                  </a:lnTo>
                  <a:lnTo>
                    <a:pt x="236" y="1707"/>
                  </a:lnTo>
                  <a:lnTo>
                    <a:pt x="216" y="1720"/>
                  </a:lnTo>
                  <a:lnTo>
                    <a:pt x="197" y="1731"/>
                  </a:lnTo>
                  <a:lnTo>
                    <a:pt x="177" y="1744"/>
                  </a:lnTo>
                  <a:lnTo>
                    <a:pt x="176" y="1746"/>
                  </a:lnTo>
                  <a:lnTo>
                    <a:pt x="176" y="1748"/>
                  </a:lnTo>
                  <a:lnTo>
                    <a:pt x="176" y="1752"/>
                  </a:lnTo>
                  <a:lnTo>
                    <a:pt x="175" y="1754"/>
                  </a:lnTo>
                  <a:lnTo>
                    <a:pt x="174" y="1754"/>
                  </a:lnTo>
                  <a:lnTo>
                    <a:pt x="174" y="1754"/>
                  </a:lnTo>
                  <a:lnTo>
                    <a:pt x="174" y="1755"/>
                  </a:lnTo>
                  <a:lnTo>
                    <a:pt x="173" y="1755"/>
                  </a:lnTo>
                  <a:lnTo>
                    <a:pt x="172" y="1760"/>
                  </a:lnTo>
                  <a:lnTo>
                    <a:pt x="172" y="1766"/>
                  </a:lnTo>
                  <a:lnTo>
                    <a:pt x="172" y="1770"/>
                  </a:lnTo>
                  <a:lnTo>
                    <a:pt x="172" y="1776"/>
                  </a:lnTo>
                  <a:lnTo>
                    <a:pt x="170" y="1782"/>
                  </a:lnTo>
                  <a:lnTo>
                    <a:pt x="170" y="1788"/>
                  </a:lnTo>
                  <a:lnTo>
                    <a:pt x="170" y="1793"/>
                  </a:lnTo>
                  <a:lnTo>
                    <a:pt x="169" y="1799"/>
                  </a:lnTo>
                  <a:lnTo>
                    <a:pt x="180" y="1799"/>
                  </a:lnTo>
                  <a:lnTo>
                    <a:pt x="180" y="2034"/>
                  </a:lnTo>
                  <a:lnTo>
                    <a:pt x="610" y="203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22" name="Freeform 11"/>
            <p:cNvSpPr>
              <a:spLocks/>
            </p:cNvSpPr>
            <p:nvPr/>
          </p:nvSpPr>
          <p:spPr bwMode="auto">
            <a:xfrm>
              <a:off x="4891" y="1256"/>
              <a:ext cx="665" cy="527"/>
            </a:xfrm>
            <a:custGeom>
              <a:avLst/>
              <a:gdLst>
                <a:gd name="T0" fmla="*/ 1296 w 1335"/>
                <a:gd name="T1" fmla="*/ 6 h 1054"/>
                <a:gd name="T2" fmla="*/ 1245 w 1335"/>
                <a:gd name="T3" fmla="*/ 0 h 1054"/>
                <a:gd name="T4" fmla="*/ 1164 w 1335"/>
                <a:gd name="T5" fmla="*/ 11 h 1054"/>
                <a:gd name="T6" fmla="*/ 1099 w 1335"/>
                <a:gd name="T7" fmla="*/ 27 h 1054"/>
                <a:gd name="T8" fmla="*/ 1062 w 1335"/>
                <a:gd name="T9" fmla="*/ 41 h 1054"/>
                <a:gd name="T10" fmla="*/ 1099 w 1335"/>
                <a:gd name="T11" fmla="*/ 110 h 1054"/>
                <a:gd name="T12" fmla="*/ 1157 w 1335"/>
                <a:gd name="T13" fmla="*/ 91 h 1054"/>
                <a:gd name="T14" fmla="*/ 1229 w 1335"/>
                <a:gd name="T15" fmla="*/ 78 h 1054"/>
                <a:gd name="T16" fmla="*/ 1218 w 1335"/>
                <a:gd name="T17" fmla="*/ 118 h 1054"/>
                <a:gd name="T18" fmla="*/ 1168 w 1335"/>
                <a:gd name="T19" fmla="*/ 181 h 1054"/>
                <a:gd name="T20" fmla="*/ 1116 w 1335"/>
                <a:gd name="T21" fmla="*/ 226 h 1054"/>
                <a:gd name="T22" fmla="*/ 1052 w 1335"/>
                <a:gd name="T23" fmla="*/ 259 h 1054"/>
                <a:gd name="T24" fmla="*/ 984 w 1335"/>
                <a:gd name="T25" fmla="*/ 285 h 1054"/>
                <a:gd name="T26" fmla="*/ 900 w 1335"/>
                <a:gd name="T27" fmla="*/ 319 h 1054"/>
                <a:gd name="T28" fmla="*/ 842 w 1335"/>
                <a:gd name="T29" fmla="*/ 374 h 1054"/>
                <a:gd name="T30" fmla="*/ 826 w 1335"/>
                <a:gd name="T31" fmla="*/ 507 h 1054"/>
                <a:gd name="T32" fmla="*/ 828 w 1335"/>
                <a:gd name="T33" fmla="*/ 592 h 1054"/>
                <a:gd name="T34" fmla="*/ 782 w 1335"/>
                <a:gd name="T35" fmla="*/ 633 h 1054"/>
                <a:gd name="T36" fmla="*/ 542 w 1335"/>
                <a:gd name="T37" fmla="*/ 440 h 1054"/>
                <a:gd name="T38" fmla="*/ 483 w 1335"/>
                <a:gd name="T39" fmla="*/ 759 h 1054"/>
                <a:gd name="T40" fmla="*/ 452 w 1335"/>
                <a:gd name="T41" fmla="*/ 699 h 1054"/>
                <a:gd name="T42" fmla="*/ 216 w 1335"/>
                <a:gd name="T43" fmla="*/ 792 h 1054"/>
                <a:gd name="T44" fmla="*/ 184 w 1335"/>
                <a:gd name="T45" fmla="*/ 723 h 1054"/>
                <a:gd name="T46" fmla="*/ 379 w 1335"/>
                <a:gd name="T47" fmla="*/ 542 h 1054"/>
                <a:gd name="T48" fmla="*/ 348 w 1335"/>
                <a:gd name="T49" fmla="*/ 484 h 1054"/>
                <a:gd name="T50" fmla="*/ 113 w 1335"/>
                <a:gd name="T51" fmla="*/ 576 h 1054"/>
                <a:gd name="T52" fmla="*/ 477 w 1335"/>
                <a:gd name="T53" fmla="*/ 306 h 1054"/>
                <a:gd name="T54" fmla="*/ 602 w 1335"/>
                <a:gd name="T55" fmla="*/ 226 h 1054"/>
                <a:gd name="T56" fmla="*/ 655 w 1335"/>
                <a:gd name="T57" fmla="*/ 206 h 1054"/>
                <a:gd name="T58" fmla="*/ 725 w 1335"/>
                <a:gd name="T59" fmla="*/ 269 h 1054"/>
                <a:gd name="T60" fmla="*/ 843 w 1335"/>
                <a:gd name="T61" fmla="*/ 308 h 1054"/>
                <a:gd name="T62" fmla="*/ 904 w 1335"/>
                <a:gd name="T63" fmla="*/ 272 h 1054"/>
                <a:gd name="T64" fmla="*/ 976 w 1335"/>
                <a:gd name="T65" fmla="*/ 204 h 1054"/>
                <a:gd name="T66" fmla="*/ 1047 w 1335"/>
                <a:gd name="T67" fmla="*/ 141 h 1054"/>
                <a:gd name="T68" fmla="*/ 995 w 1335"/>
                <a:gd name="T69" fmla="*/ 84 h 1054"/>
                <a:gd name="T70" fmla="*/ 898 w 1335"/>
                <a:gd name="T71" fmla="*/ 173 h 1054"/>
                <a:gd name="T72" fmla="*/ 850 w 1335"/>
                <a:gd name="T73" fmla="*/ 217 h 1054"/>
                <a:gd name="T74" fmla="*/ 809 w 1335"/>
                <a:gd name="T75" fmla="*/ 230 h 1054"/>
                <a:gd name="T76" fmla="*/ 741 w 1335"/>
                <a:gd name="T77" fmla="*/ 178 h 1054"/>
                <a:gd name="T78" fmla="*/ 679 w 1335"/>
                <a:gd name="T79" fmla="*/ 132 h 1054"/>
                <a:gd name="T80" fmla="*/ 612 w 1335"/>
                <a:gd name="T81" fmla="*/ 137 h 1054"/>
                <a:gd name="T82" fmla="*/ 544 w 1335"/>
                <a:gd name="T83" fmla="*/ 170 h 1054"/>
                <a:gd name="T84" fmla="*/ 0 w 1335"/>
                <a:gd name="T85" fmla="*/ 518 h 1054"/>
                <a:gd name="T86" fmla="*/ 672 w 1335"/>
                <a:gd name="T87" fmla="*/ 791 h 1054"/>
                <a:gd name="T88" fmla="*/ 839 w 1335"/>
                <a:gd name="T89" fmla="*/ 687 h 1054"/>
                <a:gd name="T90" fmla="*/ 910 w 1335"/>
                <a:gd name="T91" fmla="*/ 549 h 1054"/>
                <a:gd name="T92" fmla="*/ 922 w 1335"/>
                <a:gd name="T93" fmla="*/ 394 h 1054"/>
                <a:gd name="T94" fmla="*/ 974 w 1335"/>
                <a:gd name="T95" fmla="*/ 371 h 1054"/>
                <a:gd name="T96" fmla="*/ 1043 w 1335"/>
                <a:gd name="T97" fmla="*/ 345 h 1054"/>
                <a:gd name="T98" fmla="*/ 1120 w 1335"/>
                <a:gd name="T99" fmla="*/ 311 h 1054"/>
                <a:gd name="T100" fmla="*/ 1192 w 1335"/>
                <a:gd name="T101" fmla="*/ 265 h 1054"/>
                <a:gd name="T102" fmla="*/ 1286 w 1335"/>
                <a:gd name="T103" fmla="*/ 155 h 1054"/>
                <a:gd name="T104" fmla="*/ 1332 w 1335"/>
                <a:gd name="T105" fmla="*/ 4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35" h="1054">
                  <a:moveTo>
                    <a:pt x="1322" y="24"/>
                  </a:moveTo>
                  <a:lnTo>
                    <a:pt x="1317" y="18"/>
                  </a:lnTo>
                  <a:lnTo>
                    <a:pt x="1311" y="14"/>
                  </a:lnTo>
                  <a:lnTo>
                    <a:pt x="1304" y="9"/>
                  </a:lnTo>
                  <a:lnTo>
                    <a:pt x="1296" y="6"/>
                  </a:lnTo>
                  <a:lnTo>
                    <a:pt x="1288" y="3"/>
                  </a:lnTo>
                  <a:lnTo>
                    <a:pt x="1279" y="1"/>
                  </a:lnTo>
                  <a:lnTo>
                    <a:pt x="1268" y="0"/>
                  </a:lnTo>
                  <a:lnTo>
                    <a:pt x="1258" y="0"/>
                  </a:lnTo>
                  <a:lnTo>
                    <a:pt x="1245" y="0"/>
                  </a:lnTo>
                  <a:lnTo>
                    <a:pt x="1231" y="1"/>
                  </a:lnTo>
                  <a:lnTo>
                    <a:pt x="1217" y="3"/>
                  </a:lnTo>
                  <a:lnTo>
                    <a:pt x="1200" y="6"/>
                  </a:lnTo>
                  <a:lnTo>
                    <a:pt x="1183" y="8"/>
                  </a:lnTo>
                  <a:lnTo>
                    <a:pt x="1164" y="11"/>
                  </a:lnTo>
                  <a:lnTo>
                    <a:pt x="1143" y="16"/>
                  </a:lnTo>
                  <a:lnTo>
                    <a:pt x="1120" y="21"/>
                  </a:lnTo>
                  <a:lnTo>
                    <a:pt x="1114" y="22"/>
                  </a:lnTo>
                  <a:lnTo>
                    <a:pt x="1107" y="24"/>
                  </a:lnTo>
                  <a:lnTo>
                    <a:pt x="1099" y="27"/>
                  </a:lnTo>
                  <a:lnTo>
                    <a:pt x="1091" y="30"/>
                  </a:lnTo>
                  <a:lnTo>
                    <a:pt x="1083" y="33"/>
                  </a:lnTo>
                  <a:lnTo>
                    <a:pt x="1075" y="35"/>
                  </a:lnTo>
                  <a:lnTo>
                    <a:pt x="1068" y="39"/>
                  </a:lnTo>
                  <a:lnTo>
                    <a:pt x="1062" y="41"/>
                  </a:lnTo>
                  <a:lnTo>
                    <a:pt x="1062" y="131"/>
                  </a:lnTo>
                  <a:lnTo>
                    <a:pt x="1070" y="126"/>
                  </a:lnTo>
                  <a:lnTo>
                    <a:pt x="1079" y="121"/>
                  </a:lnTo>
                  <a:lnTo>
                    <a:pt x="1090" y="115"/>
                  </a:lnTo>
                  <a:lnTo>
                    <a:pt x="1099" y="110"/>
                  </a:lnTo>
                  <a:lnTo>
                    <a:pt x="1109" y="106"/>
                  </a:lnTo>
                  <a:lnTo>
                    <a:pt x="1119" y="101"/>
                  </a:lnTo>
                  <a:lnTo>
                    <a:pt x="1128" y="98"/>
                  </a:lnTo>
                  <a:lnTo>
                    <a:pt x="1136" y="95"/>
                  </a:lnTo>
                  <a:lnTo>
                    <a:pt x="1157" y="91"/>
                  </a:lnTo>
                  <a:lnTo>
                    <a:pt x="1175" y="87"/>
                  </a:lnTo>
                  <a:lnTo>
                    <a:pt x="1192" y="84"/>
                  </a:lnTo>
                  <a:lnTo>
                    <a:pt x="1206" y="82"/>
                  </a:lnTo>
                  <a:lnTo>
                    <a:pt x="1219" y="80"/>
                  </a:lnTo>
                  <a:lnTo>
                    <a:pt x="1229" y="78"/>
                  </a:lnTo>
                  <a:lnTo>
                    <a:pt x="1238" y="78"/>
                  </a:lnTo>
                  <a:lnTo>
                    <a:pt x="1246" y="77"/>
                  </a:lnTo>
                  <a:lnTo>
                    <a:pt x="1238" y="90"/>
                  </a:lnTo>
                  <a:lnTo>
                    <a:pt x="1228" y="103"/>
                  </a:lnTo>
                  <a:lnTo>
                    <a:pt x="1218" y="118"/>
                  </a:lnTo>
                  <a:lnTo>
                    <a:pt x="1206" y="133"/>
                  </a:lnTo>
                  <a:lnTo>
                    <a:pt x="1195" y="147"/>
                  </a:lnTo>
                  <a:lnTo>
                    <a:pt x="1184" y="161"/>
                  </a:lnTo>
                  <a:lnTo>
                    <a:pt x="1175" y="171"/>
                  </a:lnTo>
                  <a:lnTo>
                    <a:pt x="1168" y="181"/>
                  </a:lnTo>
                  <a:lnTo>
                    <a:pt x="1159" y="191"/>
                  </a:lnTo>
                  <a:lnTo>
                    <a:pt x="1150" y="200"/>
                  </a:lnTo>
                  <a:lnTo>
                    <a:pt x="1139" y="208"/>
                  </a:lnTo>
                  <a:lnTo>
                    <a:pt x="1129" y="217"/>
                  </a:lnTo>
                  <a:lnTo>
                    <a:pt x="1116" y="226"/>
                  </a:lnTo>
                  <a:lnTo>
                    <a:pt x="1105" y="232"/>
                  </a:lnTo>
                  <a:lnTo>
                    <a:pt x="1092" y="239"/>
                  </a:lnTo>
                  <a:lnTo>
                    <a:pt x="1078" y="246"/>
                  </a:lnTo>
                  <a:lnTo>
                    <a:pt x="1066" y="253"/>
                  </a:lnTo>
                  <a:lnTo>
                    <a:pt x="1052" y="259"/>
                  </a:lnTo>
                  <a:lnTo>
                    <a:pt x="1038" y="265"/>
                  </a:lnTo>
                  <a:lnTo>
                    <a:pt x="1024" y="270"/>
                  </a:lnTo>
                  <a:lnTo>
                    <a:pt x="1010" y="275"/>
                  </a:lnTo>
                  <a:lnTo>
                    <a:pt x="998" y="281"/>
                  </a:lnTo>
                  <a:lnTo>
                    <a:pt x="984" y="285"/>
                  </a:lnTo>
                  <a:lnTo>
                    <a:pt x="971" y="290"/>
                  </a:lnTo>
                  <a:lnTo>
                    <a:pt x="952" y="298"/>
                  </a:lnTo>
                  <a:lnTo>
                    <a:pt x="933" y="305"/>
                  </a:lnTo>
                  <a:lnTo>
                    <a:pt x="916" y="312"/>
                  </a:lnTo>
                  <a:lnTo>
                    <a:pt x="900" y="319"/>
                  </a:lnTo>
                  <a:lnTo>
                    <a:pt x="886" y="326"/>
                  </a:lnTo>
                  <a:lnTo>
                    <a:pt x="874" y="334"/>
                  </a:lnTo>
                  <a:lnTo>
                    <a:pt x="864" y="342"/>
                  </a:lnTo>
                  <a:lnTo>
                    <a:pt x="856" y="351"/>
                  </a:lnTo>
                  <a:lnTo>
                    <a:pt x="842" y="374"/>
                  </a:lnTo>
                  <a:lnTo>
                    <a:pt x="832" y="398"/>
                  </a:lnTo>
                  <a:lnTo>
                    <a:pt x="826" y="424"/>
                  </a:lnTo>
                  <a:lnTo>
                    <a:pt x="824" y="450"/>
                  </a:lnTo>
                  <a:lnTo>
                    <a:pt x="824" y="478"/>
                  </a:lnTo>
                  <a:lnTo>
                    <a:pt x="826" y="507"/>
                  </a:lnTo>
                  <a:lnTo>
                    <a:pt x="830" y="535"/>
                  </a:lnTo>
                  <a:lnTo>
                    <a:pt x="835" y="564"/>
                  </a:lnTo>
                  <a:lnTo>
                    <a:pt x="835" y="573"/>
                  </a:lnTo>
                  <a:lnTo>
                    <a:pt x="833" y="583"/>
                  </a:lnTo>
                  <a:lnTo>
                    <a:pt x="828" y="592"/>
                  </a:lnTo>
                  <a:lnTo>
                    <a:pt x="822" y="600"/>
                  </a:lnTo>
                  <a:lnTo>
                    <a:pt x="812" y="609"/>
                  </a:lnTo>
                  <a:lnTo>
                    <a:pt x="803" y="618"/>
                  </a:lnTo>
                  <a:lnTo>
                    <a:pt x="793" y="626"/>
                  </a:lnTo>
                  <a:lnTo>
                    <a:pt x="782" y="633"/>
                  </a:lnTo>
                  <a:lnTo>
                    <a:pt x="689" y="440"/>
                  </a:lnTo>
                  <a:lnTo>
                    <a:pt x="605" y="440"/>
                  </a:lnTo>
                  <a:lnTo>
                    <a:pt x="716" y="672"/>
                  </a:lnTo>
                  <a:lnTo>
                    <a:pt x="667" y="703"/>
                  </a:lnTo>
                  <a:lnTo>
                    <a:pt x="542" y="440"/>
                  </a:lnTo>
                  <a:lnTo>
                    <a:pt x="456" y="440"/>
                  </a:lnTo>
                  <a:lnTo>
                    <a:pt x="602" y="745"/>
                  </a:lnTo>
                  <a:lnTo>
                    <a:pt x="288" y="943"/>
                  </a:lnTo>
                  <a:lnTo>
                    <a:pt x="265" y="896"/>
                  </a:lnTo>
                  <a:lnTo>
                    <a:pt x="483" y="759"/>
                  </a:lnTo>
                  <a:lnTo>
                    <a:pt x="473" y="743"/>
                  </a:lnTo>
                  <a:lnTo>
                    <a:pt x="257" y="879"/>
                  </a:lnTo>
                  <a:lnTo>
                    <a:pt x="245" y="853"/>
                  </a:lnTo>
                  <a:lnTo>
                    <a:pt x="462" y="715"/>
                  </a:lnTo>
                  <a:lnTo>
                    <a:pt x="452" y="699"/>
                  </a:lnTo>
                  <a:lnTo>
                    <a:pt x="237" y="835"/>
                  </a:lnTo>
                  <a:lnTo>
                    <a:pt x="225" y="809"/>
                  </a:lnTo>
                  <a:lnTo>
                    <a:pt x="442" y="672"/>
                  </a:lnTo>
                  <a:lnTo>
                    <a:pt x="431" y="656"/>
                  </a:lnTo>
                  <a:lnTo>
                    <a:pt x="216" y="792"/>
                  </a:lnTo>
                  <a:lnTo>
                    <a:pt x="204" y="767"/>
                  </a:lnTo>
                  <a:lnTo>
                    <a:pt x="421" y="629"/>
                  </a:lnTo>
                  <a:lnTo>
                    <a:pt x="410" y="613"/>
                  </a:lnTo>
                  <a:lnTo>
                    <a:pt x="195" y="748"/>
                  </a:lnTo>
                  <a:lnTo>
                    <a:pt x="184" y="723"/>
                  </a:lnTo>
                  <a:lnTo>
                    <a:pt x="400" y="586"/>
                  </a:lnTo>
                  <a:lnTo>
                    <a:pt x="390" y="570"/>
                  </a:lnTo>
                  <a:lnTo>
                    <a:pt x="175" y="706"/>
                  </a:lnTo>
                  <a:lnTo>
                    <a:pt x="163" y="680"/>
                  </a:lnTo>
                  <a:lnTo>
                    <a:pt x="379" y="542"/>
                  </a:lnTo>
                  <a:lnTo>
                    <a:pt x="369" y="526"/>
                  </a:lnTo>
                  <a:lnTo>
                    <a:pt x="155" y="662"/>
                  </a:lnTo>
                  <a:lnTo>
                    <a:pt x="142" y="637"/>
                  </a:lnTo>
                  <a:lnTo>
                    <a:pt x="359" y="500"/>
                  </a:lnTo>
                  <a:lnTo>
                    <a:pt x="348" y="484"/>
                  </a:lnTo>
                  <a:lnTo>
                    <a:pt x="134" y="619"/>
                  </a:lnTo>
                  <a:lnTo>
                    <a:pt x="121" y="594"/>
                  </a:lnTo>
                  <a:lnTo>
                    <a:pt x="338" y="456"/>
                  </a:lnTo>
                  <a:lnTo>
                    <a:pt x="327" y="440"/>
                  </a:lnTo>
                  <a:lnTo>
                    <a:pt x="113" y="576"/>
                  </a:lnTo>
                  <a:lnTo>
                    <a:pt x="98" y="546"/>
                  </a:lnTo>
                  <a:lnTo>
                    <a:pt x="413" y="348"/>
                  </a:lnTo>
                  <a:lnTo>
                    <a:pt x="456" y="440"/>
                  </a:lnTo>
                  <a:lnTo>
                    <a:pt x="542" y="440"/>
                  </a:lnTo>
                  <a:lnTo>
                    <a:pt x="477" y="306"/>
                  </a:lnTo>
                  <a:lnTo>
                    <a:pt x="527" y="276"/>
                  </a:lnTo>
                  <a:lnTo>
                    <a:pt x="605" y="440"/>
                  </a:lnTo>
                  <a:lnTo>
                    <a:pt x="689" y="440"/>
                  </a:lnTo>
                  <a:lnTo>
                    <a:pt x="590" y="232"/>
                  </a:lnTo>
                  <a:lnTo>
                    <a:pt x="602" y="226"/>
                  </a:lnTo>
                  <a:lnTo>
                    <a:pt x="613" y="219"/>
                  </a:lnTo>
                  <a:lnTo>
                    <a:pt x="625" y="214"/>
                  </a:lnTo>
                  <a:lnTo>
                    <a:pt x="636" y="209"/>
                  </a:lnTo>
                  <a:lnTo>
                    <a:pt x="645" y="207"/>
                  </a:lnTo>
                  <a:lnTo>
                    <a:pt x="655" y="206"/>
                  </a:lnTo>
                  <a:lnTo>
                    <a:pt x="661" y="207"/>
                  </a:lnTo>
                  <a:lnTo>
                    <a:pt x="666" y="211"/>
                  </a:lnTo>
                  <a:lnTo>
                    <a:pt x="684" y="231"/>
                  </a:lnTo>
                  <a:lnTo>
                    <a:pt x="704" y="251"/>
                  </a:lnTo>
                  <a:lnTo>
                    <a:pt x="725" y="269"/>
                  </a:lnTo>
                  <a:lnTo>
                    <a:pt x="747" y="284"/>
                  </a:lnTo>
                  <a:lnTo>
                    <a:pt x="770" y="297"/>
                  </a:lnTo>
                  <a:lnTo>
                    <a:pt x="793" y="306"/>
                  </a:lnTo>
                  <a:lnTo>
                    <a:pt x="818" y="310"/>
                  </a:lnTo>
                  <a:lnTo>
                    <a:pt x="843" y="308"/>
                  </a:lnTo>
                  <a:lnTo>
                    <a:pt x="855" y="305"/>
                  </a:lnTo>
                  <a:lnTo>
                    <a:pt x="866" y="299"/>
                  </a:lnTo>
                  <a:lnTo>
                    <a:pt x="879" y="292"/>
                  </a:lnTo>
                  <a:lnTo>
                    <a:pt x="892" y="283"/>
                  </a:lnTo>
                  <a:lnTo>
                    <a:pt x="904" y="272"/>
                  </a:lnTo>
                  <a:lnTo>
                    <a:pt x="918" y="259"/>
                  </a:lnTo>
                  <a:lnTo>
                    <a:pt x="934" y="244"/>
                  </a:lnTo>
                  <a:lnTo>
                    <a:pt x="950" y="228"/>
                  </a:lnTo>
                  <a:lnTo>
                    <a:pt x="963" y="216"/>
                  </a:lnTo>
                  <a:lnTo>
                    <a:pt x="976" y="204"/>
                  </a:lnTo>
                  <a:lnTo>
                    <a:pt x="990" y="191"/>
                  </a:lnTo>
                  <a:lnTo>
                    <a:pt x="1003" y="178"/>
                  </a:lnTo>
                  <a:lnTo>
                    <a:pt x="1017" y="166"/>
                  </a:lnTo>
                  <a:lnTo>
                    <a:pt x="1032" y="153"/>
                  </a:lnTo>
                  <a:lnTo>
                    <a:pt x="1047" y="141"/>
                  </a:lnTo>
                  <a:lnTo>
                    <a:pt x="1062" y="131"/>
                  </a:lnTo>
                  <a:lnTo>
                    <a:pt x="1062" y="41"/>
                  </a:lnTo>
                  <a:lnTo>
                    <a:pt x="1039" y="54"/>
                  </a:lnTo>
                  <a:lnTo>
                    <a:pt x="1017" y="69"/>
                  </a:lnTo>
                  <a:lnTo>
                    <a:pt x="995" y="84"/>
                  </a:lnTo>
                  <a:lnTo>
                    <a:pt x="975" y="101"/>
                  </a:lnTo>
                  <a:lnTo>
                    <a:pt x="954" y="118"/>
                  </a:lnTo>
                  <a:lnTo>
                    <a:pt x="934" y="137"/>
                  </a:lnTo>
                  <a:lnTo>
                    <a:pt x="916" y="155"/>
                  </a:lnTo>
                  <a:lnTo>
                    <a:pt x="898" y="173"/>
                  </a:lnTo>
                  <a:lnTo>
                    <a:pt x="888" y="182"/>
                  </a:lnTo>
                  <a:lnTo>
                    <a:pt x="878" y="191"/>
                  </a:lnTo>
                  <a:lnTo>
                    <a:pt x="869" y="201"/>
                  </a:lnTo>
                  <a:lnTo>
                    <a:pt x="858" y="209"/>
                  </a:lnTo>
                  <a:lnTo>
                    <a:pt x="850" y="217"/>
                  </a:lnTo>
                  <a:lnTo>
                    <a:pt x="841" y="224"/>
                  </a:lnTo>
                  <a:lnTo>
                    <a:pt x="835" y="229"/>
                  </a:lnTo>
                  <a:lnTo>
                    <a:pt x="830" y="232"/>
                  </a:lnTo>
                  <a:lnTo>
                    <a:pt x="819" y="232"/>
                  </a:lnTo>
                  <a:lnTo>
                    <a:pt x="809" y="230"/>
                  </a:lnTo>
                  <a:lnTo>
                    <a:pt x="797" y="226"/>
                  </a:lnTo>
                  <a:lnTo>
                    <a:pt x="785" y="219"/>
                  </a:lnTo>
                  <a:lnTo>
                    <a:pt x="771" y="208"/>
                  </a:lnTo>
                  <a:lnTo>
                    <a:pt x="757" y="194"/>
                  </a:lnTo>
                  <a:lnTo>
                    <a:pt x="741" y="178"/>
                  </a:lnTo>
                  <a:lnTo>
                    <a:pt x="725" y="160"/>
                  </a:lnTo>
                  <a:lnTo>
                    <a:pt x="714" y="150"/>
                  </a:lnTo>
                  <a:lnTo>
                    <a:pt x="703" y="141"/>
                  </a:lnTo>
                  <a:lnTo>
                    <a:pt x="691" y="136"/>
                  </a:lnTo>
                  <a:lnTo>
                    <a:pt x="679" y="132"/>
                  </a:lnTo>
                  <a:lnTo>
                    <a:pt x="666" y="130"/>
                  </a:lnTo>
                  <a:lnTo>
                    <a:pt x="653" y="129"/>
                  </a:lnTo>
                  <a:lnTo>
                    <a:pt x="640" y="130"/>
                  </a:lnTo>
                  <a:lnTo>
                    <a:pt x="626" y="132"/>
                  </a:lnTo>
                  <a:lnTo>
                    <a:pt x="612" y="137"/>
                  </a:lnTo>
                  <a:lnTo>
                    <a:pt x="598" y="141"/>
                  </a:lnTo>
                  <a:lnTo>
                    <a:pt x="584" y="147"/>
                  </a:lnTo>
                  <a:lnTo>
                    <a:pt x="570" y="154"/>
                  </a:lnTo>
                  <a:lnTo>
                    <a:pt x="558" y="162"/>
                  </a:lnTo>
                  <a:lnTo>
                    <a:pt x="544" y="170"/>
                  </a:lnTo>
                  <a:lnTo>
                    <a:pt x="531" y="179"/>
                  </a:lnTo>
                  <a:lnTo>
                    <a:pt x="520" y="189"/>
                  </a:lnTo>
                  <a:lnTo>
                    <a:pt x="408" y="260"/>
                  </a:lnTo>
                  <a:lnTo>
                    <a:pt x="29" y="500"/>
                  </a:lnTo>
                  <a:lnTo>
                    <a:pt x="0" y="518"/>
                  </a:lnTo>
                  <a:lnTo>
                    <a:pt x="15" y="548"/>
                  </a:lnTo>
                  <a:lnTo>
                    <a:pt x="238" y="1014"/>
                  </a:lnTo>
                  <a:lnTo>
                    <a:pt x="256" y="1054"/>
                  </a:lnTo>
                  <a:lnTo>
                    <a:pt x="293" y="1031"/>
                  </a:lnTo>
                  <a:lnTo>
                    <a:pt x="672" y="791"/>
                  </a:lnTo>
                  <a:lnTo>
                    <a:pt x="701" y="773"/>
                  </a:lnTo>
                  <a:lnTo>
                    <a:pt x="784" y="721"/>
                  </a:lnTo>
                  <a:lnTo>
                    <a:pt x="796" y="714"/>
                  </a:lnTo>
                  <a:lnTo>
                    <a:pt x="816" y="702"/>
                  </a:lnTo>
                  <a:lnTo>
                    <a:pt x="839" y="687"/>
                  </a:lnTo>
                  <a:lnTo>
                    <a:pt x="863" y="668"/>
                  </a:lnTo>
                  <a:lnTo>
                    <a:pt x="885" y="644"/>
                  </a:lnTo>
                  <a:lnTo>
                    <a:pt x="902" y="616"/>
                  </a:lnTo>
                  <a:lnTo>
                    <a:pt x="911" y="584"/>
                  </a:lnTo>
                  <a:lnTo>
                    <a:pt x="910" y="549"/>
                  </a:lnTo>
                  <a:lnTo>
                    <a:pt x="903" y="507"/>
                  </a:lnTo>
                  <a:lnTo>
                    <a:pt x="900" y="464"/>
                  </a:lnTo>
                  <a:lnTo>
                    <a:pt x="904" y="427"/>
                  </a:lnTo>
                  <a:lnTo>
                    <a:pt x="917" y="397"/>
                  </a:lnTo>
                  <a:lnTo>
                    <a:pt x="922" y="394"/>
                  </a:lnTo>
                  <a:lnTo>
                    <a:pt x="929" y="389"/>
                  </a:lnTo>
                  <a:lnTo>
                    <a:pt x="938" y="384"/>
                  </a:lnTo>
                  <a:lnTo>
                    <a:pt x="949" y="380"/>
                  </a:lnTo>
                  <a:lnTo>
                    <a:pt x="961" y="375"/>
                  </a:lnTo>
                  <a:lnTo>
                    <a:pt x="974" y="371"/>
                  </a:lnTo>
                  <a:lnTo>
                    <a:pt x="986" y="367"/>
                  </a:lnTo>
                  <a:lnTo>
                    <a:pt x="998" y="363"/>
                  </a:lnTo>
                  <a:lnTo>
                    <a:pt x="1013" y="357"/>
                  </a:lnTo>
                  <a:lnTo>
                    <a:pt x="1028" y="351"/>
                  </a:lnTo>
                  <a:lnTo>
                    <a:pt x="1043" y="345"/>
                  </a:lnTo>
                  <a:lnTo>
                    <a:pt x="1058" y="340"/>
                  </a:lnTo>
                  <a:lnTo>
                    <a:pt x="1074" y="333"/>
                  </a:lnTo>
                  <a:lnTo>
                    <a:pt x="1090" y="326"/>
                  </a:lnTo>
                  <a:lnTo>
                    <a:pt x="1105" y="319"/>
                  </a:lnTo>
                  <a:lnTo>
                    <a:pt x="1120" y="311"/>
                  </a:lnTo>
                  <a:lnTo>
                    <a:pt x="1136" y="303"/>
                  </a:lnTo>
                  <a:lnTo>
                    <a:pt x="1150" y="295"/>
                  </a:lnTo>
                  <a:lnTo>
                    <a:pt x="1165" y="285"/>
                  </a:lnTo>
                  <a:lnTo>
                    <a:pt x="1179" y="275"/>
                  </a:lnTo>
                  <a:lnTo>
                    <a:pt x="1192" y="265"/>
                  </a:lnTo>
                  <a:lnTo>
                    <a:pt x="1205" y="253"/>
                  </a:lnTo>
                  <a:lnTo>
                    <a:pt x="1217" y="242"/>
                  </a:lnTo>
                  <a:lnTo>
                    <a:pt x="1228" y="229"/>
                  </a:lnTo>
                  <a:lnTo>
                    <a:pt x="1259" y="190"/>
                  </a:lnTo>
                  <a:lnTo>
                    <a:pt x="1286" y="155"/>
                  </a:lnTo>
                  <a:lnTo>
                    <a:pt x="1306" y="125"/>
                  </a:lnTo>
                  <a:lnTo>
                    <a:pt x="1322" y="100"/>
                  </a:lnTo>
                  <a:lnTo>
                    <a:pt x="1332" y="77"/>
                  </a:lnTo>
                  <a:lnTo>
                    <a:pt x="1335" y="57"/>
                  </a:lnTo>
                  <a:lnTo>
                    <a:pt x="1332" y="40"/>
                  </a:lnTo>
                  <a:lnTo>
                    <a:pt x="1322" y="24"/>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grpSp>
        <p:nvGrpSpPr>
          <p:cNvPr id="20486" name="组合 18"/>
          <p:cNvGrpSpPr>
            <a:grpSpLocks/>
          </p:cNvGrpSpPr>
          <p:nvPr/>
        </p:nvGrpSpPr>
        <p:grpSpPr bwMode="auto">
          <a:xfrm>
            <a:off x="741363" y="3073400"/>
            <a:ext cx="7743825" cy="1350963"/>
            <a:chOff x="524554" y="1630628"/>
            <a:chExt cx="8137525" cy="1352058"/>
          </a:xfrm>
        </p:grpSpPr>
        <p:grpSp>
          <p:nvGrpSpPr>
            <p:cNvPr id="20487" name="组合 17"/>
            <p:cNvGrpSpPr>
              <a:grpSpLocks/>
            </p:cNvGrpSpPr>
            <p:nvPr/>
          </p:nvGrpSpPr>
          <p:grpSpPr bwMode="auto">
            <a:xfrm>
              <a:off x="524554" y="1630628"/>
              <a:ext cx="8137525" cy="1352058"/>
              <a:chOff x="669018" y="1674133"/>
              <a:chExt cx="8137525" cy="1352058"/>
            </a:xfrm>
          </p:grpSpPr>
          <p:sp>
            <p:nvSpPr>
              <p:cNvPr id="27" name="矩形 26"/>
              <p:cNvSpPr/>
              <p:nvPr/>
            </p:nvSpPr>
            <p:spPr bwMode="auto">
              <a:xfrm>
                <a:off x="669018" y="1674133"/>
                <a:ext cx="8137525" cy="1352058"/>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8" name="剪去对角的矩形 3"/>
              <p:cNvSpPr>
                <a:spLocks/>
              </p:cNvSpPr>
              <p:nvPr/>
            </p:nvSpPr>
            <p:spPr bwMode="auto">
              <a:xfrm>
                <a:off x="1187831" y="1879087"/>
                <a:ext cx="3383128" cy="468692"/>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nchor="ctr" anchorCtr="1"/>
              <a:lstStyle/>
              <a:p>
                <a:pPr algn="ctr">
                  <a:buFont typeface="Arial" pitchFamily="34" charset="0"/>
                  <a:buNone/>
                  <a:defRPr/>
                </a:pPr>
                <a:r>
                  <a:rPr lang="zh-CN" altLang="en-US" sz="2000" dirty="0">
                    <a:solidFill>
                      <a:schemeClr val="bg1"/>
                    </a:solidFill>
                    <a:latin typeface="微软雅黑" pitchFamily="34" charset="-122"/>
                    <a:ea typeface="微软雅黑" pitchFamily="34" charset="-122"/>
                  </a:rPr>
                  <a:t> 脚下留心</a:t>
                </a:r>
                <a:r>
                  <a:rPr lang="zh-CN" altLang="en-US" sz="2000" dirty="0">
                    <a:solidFill>
                      <a:srgbClr val="FFFF00"/>
                    </a:solidFill>
                    <a:latin typeface="微软雅黑" pitchFamily="34" charset="-122"/>
                    <a:ea typeface="微软雅黑" pitchFamily="34" charset="-122"/>
                  </a:rPr>
                  <a:t>案例代码</a:t>
                </a:r>
              </a:p>
            </p:txBody>
          </p:sp>
          <p:cxnSp>
            <p:nvCxnSpPr>
              <p:cNvPr id="20491" name="直线连接符 9"/>
              <p:cNvCxnSpPr>
                <a:cxnSpLocks noChangeShapeType="1"/>
              </p:cNvCxnSpPr>
              <p:nvPr/>
            </p:nvCxnSpPr>
            <p:spPr bwMode="auto">
              <a:xfrm>
                <a:off x="1188131" y="2483301"/>
                <a:ext cx="7226401"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20488" name="图片 24">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8835" y="2473058"/>
              <a:ext cx="2121233" cy="39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fade">
                                      <p:cBhvr>
                                        <p:cTn id="7" dur="1000"/>
                                        <p:tgtEl>
                                          <p:spTgt spid="20486"/>
                                        </p:tgtEl>
                                      </p:cBhvr>
                                    </p:animEffect>
                                    <p:anim calcmode="lin" valueType="num">
                                      <p:cBhvr>
                                        <p:cTn id="8" dur="1000" fill="hold"/>
                                        <p:tgtEl>
                                          <p:spTgt spid="20486"/>
                                        </p:tgtEl>
                                        <p:attrNameLst>
                                          <p:attrName>ppt_x</p:attrName>
                                        </p:attrNameLst>
                                      </p:cBhvr>
                                      <p:tavLst>
                                        <p:tav tm="0">
                                          <p:val>
                                            <p:strVal val="#ppt_x"/>
                                          </p:val>
                                        </p:tav>
                                        <p:tav tm="100000">
                                          <p:val>
                                            <p:strVal val="#ppt_x"/>
                                          </p:val>
                                        </p:tav>
                                      </p:tavLst>
                                    </p:anim>
                                    <p:anim calcmode="lin" valueType="num">
                                      <p:cBhvr>
                                        <p:cTn id="9" dur="1000" fill="hold"/>
                                        <p:tgtEl>
                                          <p:spTgt spid="204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组合 79"/>
          <p:cNvGrpSpPr>
            <a:grpSpLocks/>
          </p:cNvGrpSpPr>
          <p:nvPr/>
        </p:nvGrpSpPr>
        <p:grpSpPr bwMode="auto">
          <a:xfrm>
            <a:off x="1736725" y="1701800"/>
            <a:ext cx="5529263" cy="3856038"/>
            <a:chOff x="1851378" y="1831349"/>
            <a:chExt cx="5528938" cy="3855710"/>
          </a:xfrm>
        </p:grpSpPr>
        <p:sp>
          <p:nvSpPr>
            <p:cNvPr id="81" name="弧形 80"/>
            <p:cNvSpPr/>
            <p:nvPr/>
          </p:nvSpPr>
          <p:spPr bwMode="auto">
            <a:xfrm rot="5400000">
              <a:off x="3976933" y="3085350"/>
              <a:ext cx="1314338" cy="1314373"/>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82" name="弧形 81"/>
            <p:cNvSpPr/>
            <p:nvPr/>
          </p:nvSpPr>
          <p:spPr bwMode="auto">
            <a:xfrm>
              <a:off x="4092796" y="3202832"/>
              <a:ext cx="1082611" cy="1085758"/>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83" name="弧形 82"/>
            <p:cNvSpPr/>
            <p:nvPr/>
          </p:nvSpPr>
          <p:spPr bwMode="auto">
            <a:xfrm rot="16200000">
              <a:off x="4172179" y="3347271"/>
              <a:ext cx="900035" cy="823865"/>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defRPr/>
              </a:pPr>
              <a:endParaRPr lang="zh-CN" altLang="en-US">
                <a:latin typeface="Arial" pitchFamily="34" charset="0"/>
                <a:ea typeface="宋体" pitchFamily="2" charset="-122"/>
              </a:endParaRPr>
            </a:p>
          </p:txBody>
        </p:sp>
        <p:graphicFrame>
          <p:nvGraphicFramePr>
            <p:cNvPr id="3106" name="图表 2"/>
            <p:cNvGraphicFramePr>
              <a:graphicFrameLocks/>
            </p:cNvGraphicFramePr>
            <p:nvPr/>
          </p:nvGraphicFramePr>
          <p:xfrm>
            <a:off x="1800580" y="1780553"/>
            <a:ext cx="5630533" cy="3957303"/>
          </p:xfrm>
          <a:graphic>
            <a:graphicData uri="http://schemas.openxmlformats.org/presentationml/2006/ole">
              <mc:AlternateContent xmlns:mc="http://schemas.openxmlformats.org/markup-compatibility/2006">
                <mc:Choice xmlns:v="urn:schemas-microsoft-com:vml" Requires="v">
                  <p:oleObj spid="_x0000_s3110" r:id="rId4" imgW="5627096" imgH="3956647" progId="Excel.Chart.8">
                    <p:embed/>
                  </p:oleObj>
                </mc:Choice>
                <mc:Fallback>
                  <p:oleObj r:id="rId4" imgW="5627096" imgH="3956647" progId="Excel.Chart.8">
                    <p:embed/>
                    <p:pic>
                      <p:nvPicPr>
                        <p:cNvPr id="0" name="图表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0580" y="1780553"/>
                          <a:ext cx="5630533" cy="3957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 name="TextBox 84"/>
            <p:cNvSpPr txBox="1"/>
            <p:nvPr/>
          </p:nvSpPr>
          <p:spPr>
            <a:xfrm rot="3734660" flipH="1">
              <a:off x="5330987" y="3140921"/>
              <a:ext cx="1041311" cy="368278"/>
            </a:xfrm>
            <a:prstGeom prst="rect">
              <a:avLst/>
            </a:prstGeom>
            <a:noFill/>
          </p:spPr>
          <p:txBody>
            <a:bodyPr>
              <a:spAutoFit/>
            </a:bodyPr>
            <a:lstStyle/>
            <a:p>
              <a:pPr eaLnBrk="0" hangingPunct="0">
                <a:defRPr/>
              </a:pPr>
              <a:r>
                <a:rPr lang="zh-CN" altLang="en-US" spc="300" dirty="0">
                  <a:latin typeface="微软雅黑" panose="020B0503020204020204" pitchFamily="34" charset="-122"/>
                  <a:ea typeface="微软雅黑" panose="020B0503020204020204" pitchFamily="34" charset="-122"/>
                </a:rPr>
                <a:t>理解</a:t>
              </a:r>
            </a:p>
          </p:txBody>
        </p:sp>
        <p:sp>
          <p:nvSpPr>
            <p:cNvPr id="40" name="TextBox 39"/>
            <p:cNvSpPr txBox="1"/>
            <p:nvPr/>
          </p:nvSpPr>
          <p:spPr>
            <a:xfrm rot="153331" flipH="1">
              <a:off x="4337257" y="4842581"/>
              <a:ext cx="792116" cy="368269"/>
            </a:xfrm>
            <a:prstGeom prst="rect">
              <a:avLst/>
            </a:prstGeom>
            <a:noFill/>
          </p:spPr>
          <p:txBody>
            <a:bodyPr>
              <a:spAutoFit/>
            </a:bodyPr>
            <a:lstStyle/>
            <a:p>
              <a:pPr eaLnBrk="0" hangingPunct="0">
                <a:defRPr/>
              </a:pPr>
              <a:r>
                <a:rPr lang="zh-CN" altLang="en-US" spc="300" dirty="0">
                  <a:latin typeface="微软雅黑" panose="020B0503020204020204" pitchFamily="34" charset="-122"/>
                  <a:ea typeface="微软雅黑" panose="020B0503020204020204" pitchFamily="34" charset="-122"/>
                </a:rPr>
                <a:t>掌握</a:t>
              </a:r>
              <a:endParaRPr lang="en-US" altLang="zh-CN" spc="300" dirty="0">
                <a:latin typeface="微软雅黑" panose="020B0503020204020204" pitchFamily="34" charset="-122"/>
                <a:ea typeface="微软雅黑" panose="020B0503020204020204" pitchFamily="34" charset="-122"/>
              </a:endParaRPr>
            </a:p>
          </p:txBody>
        </p:sp>
        <p:sp>
          <p:nvSpPr>
            <p:cNvPr id="41" name="TextBox 40"/>
            <p:cNvSpPr txBox="1"/>
            <p:nvPr/>
          </p:nvSpPr>
          <p:spPr>
            <a:xfrm rot="18157875" flipH="1">
              <a:off x="3220526" y="2900435"/>
              <a:ext cx="792096" cy="368278"/>
            </a:xfrm>
            <a:prstGeom prst="rect">
              <a:avLst/>
            </a:prstGeom>
            <a:noFill/>
          </p:spPr>
          <p:txBody>
            <a:bodyPr>
              <a:spAutoFit/>
            </a:bodyPr>
            <a:lstStyle/>
            <a:p>
              <a:pPr eaLnBrk="0" hangingPunct="0">
                <a:defRPr/>
              </a:pPr>
              <a:r>
                <a:rPr lang="zh-CN" altLang="en-US" spc="300" dirty="0">
                  <a:latin typeface="微软雅黑" panose="020B0503020204020204" pitchFamily="34" charset="-122"/>
                  <a:ea typeface="微软雅黑" panose="020B0503020204020204" pitchFamily="34" charset="-122"/>
                </a:rPr>
                <a:t>掌握</a:t>
              </a:r>
            </a:p>
          </p:txBody>
        </p:sp>
      </p:grpSp>
      <p:sp>
        <p:nvSpPr>
          <p:cNvPr id="20482"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3600" b="1">
                <a:solidFill>
                  <a:srgbClr val="FFFF00"/>
                </a:solidFill>
                <a:latin typeface="微软雅黑" pitchFamily="34" charset="-122"/>
                <a:ea typeface="微软雅黑" pitchFamily="34" charset="-122"/>
                <a:sym typeface="宋体" charset="-122"/>
              </a:rPr>
              <a:t>✎ 学习目标</a:t>
            </a:r>
          </a:p>
        </p:txBody>
      </p:sp>
      <p:grpSp>
        <p:nvGrpSpPr>
          <p:cNvPr id="3076" name="Group 3"/>
          <p:cNvGrpSpPr>
            <a:grpSpLocks/>
          </p:cNvGrpSpPr>
          <p:nvPr/>
        </p:nvGrpSpPr>
        <p:grpSpPr bwMode="auto">
          <a:xfrm>
            <a:off x="5062538" y="119063"/>
            <a:ext cx="3916362" cy="725487"/>
            <a:chOff x="0" y="0"/>
            <a:chExt cx="6166" cy="1142"/>
          </a:xfrm>
        </p:grpSpPr>
        <p:pic>
          <p:nvPicPr>
            <p:cNvPr id="3101" name="Picture 4" descr="D:\幻灯片\图片\logo2.pnglogo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02"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48" name="组合 18"/>
          <p:cNvGrpSpPr>
            <a:grpSpLocks/>
          </p:cNvGrpSpPr>
          <p:nvPr/>
        </p:nvGrpSpPr>
        <p:grpSpPr bwMode="auto">
          <a:xfrm>
            <a:off x="298450" y="1509713"/>
            <a:ext cx="3397250" cy="1087437"/>
            <a:chOff x="660455" y="2410945"/>
            <a:chExt cx="3394824" cy="1086988"/>
          </a:xfrm>
        </p:grpSpPr>
        <p:sp>
          <p:nvSpPr>
            <p:cNvPr id="3126" name="矩形 5"/>
            <p:cNvSpPr>
              <a:spLocks noChangeArrowheads="1"/>
            </p:cNvSpPr>
            <p:nvPr/>
          </p:nvSpPr>
          <p:spPr bwMode="auto">
            <a:xfrm>
              <a:off x="1217270" y="2410945"/>
              <a:ext cx="2838009" cy="101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ts val="3600"/>
                </a:lnSpc>
                <a:defRPr/>
              </a:pPr>
              <a:r>
                <a:rPr lang="zh-CN" altLang="en-US" b="1" dirty="0">
                  <a:latin typeface="微软雅黑" pitchFamily="34" charset="-122"/>
                  <a:ea typeface="微软雅黑" pitchFamily="34" charset="-122"/>
                </a:rPr>
                <a:t>掌握</a:t>
              </a:r>
              <a:r>
                <a:rPr lang="zh-CN" altLang="en-US" b="1" dirty="0">
                  <a:solidFill>
                    <a:schemeClr val="accent4"/>
                  </a:solidFill>
                  <a:latin typeface="微软雅黑" pitchFamily="34" charset="-122"/>
                  <a:ea typeface="微软雅黑" pitchFamily="34" charset="-122"/>
                </a:rPr>
                <a:t>函数模板</a:t>
              </a:r>
              <a:r>
                <a:rPr lang="zh-CN" altLang="en-US" b="1" dirty="0">
                  <a:latin typeface="微软雅黑" pitchFamily="34" charset="-122"/>
                  <a:ea typeface="微软雅黑" pitchFamily="34" charset="-122"/>
                </a:rPr>
                <a:t>和</a:t>
              </a:r>
              <a:r>
                <a:rPr lang="zh-CN" altLang="en-US" b="1" dirty="0">
                  <a:solidFill>
                    <a:schemeClr val="accent4"/>
                  </a:solidFill>
                  <a:latin typeface="微软雅黑" pitchFamily="34" charset="-122"/>
                  <a:ea typeface="微软雅黑" pitchFamily="34" charset="-122"/>
                </a:rPr>
                <a:t>类模板</a:t>
              </a:r>
              <a:r>
                <a:rPr lang="zh-CN" altLang="en-US" b="1" dirty="0">
                  <a:latin typeface="微软雅黑" pitchFamily="34" charset="-122"/>
                  <a:ea typeface="微软雅黑" pitchFamily="34" charset="-122"/>
                </a:rPr>
                <a:t>的定义与使用</a:t>
              </a:r>
              <a:endParaRPr lang="en-US" altLang="zh-CN" b="1" dirty="0">
                <a:solidFill>
                  <a:srgbClr val="00B0F0"/>
                </a:solidFill>
                <a:latin typeface="微软雅黑" pitchFamily="34" charset="-122"/>
                <a:ea typeface="微软雅黑" pitchFamily="34" charset="-122"/>
              </a:endParaRPr>
            </a:p>
          </p:txBody>
        </p:sp>
        <p:grpSp>
          <p:nvGrpSpPr>
            <p:cNvPr id="3095" name="组合 16"/>
            <p:cNvGrpSpPr>
              <a:grpSpLocks/>
            </p:cNvGrpSpPr>
            <p:nvPr/>
          </p:nvGrpSpPr>
          <p:grpSpPr bwMode="auto">
            <a:xfrm>
              <a:off x="860198" y="2845720"/>
              <a:ext cx="2065589" cy="652213"/>
              <a:chOff x="860198" y="2352244"/>
              <a:chExt cx="2065589" cy="652213"/>
            </a:xfrm>
          </p:grpSpPr>
          <p:cxnSp>
            <p:nvCxnSpPr>
              <p:cNvPr id="3099" name="直接连接符 7"/>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0" name="直接连接符 10"/>
              <p:cNvCxnSpPr>
                <a:cxnSpLocks noChangeShapeType="1"/>
              </p:cNvCxnSpPr>
              <p:nvPr/>
            </p:nvCxnSpPr>
            <p:spPr bwMode="auto">
              <a:xfrm>
                <a:off x="1222939" y="3004457"/>
                <a:ext cx="1702848"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96" name="组合 15"/>
            <p:cNvGrpSpPr>
              <a:grpSpLocks/>
            </p:cNvGrpSpPr>
            <p:nvPr/>
          </p:nvGrpSpPr>
          <p:grpSpPr bwMode="auto">
            <a:xfrm>
              <a:off x="660455" y="2549881"/>
              <a:ext cx="474424" cy="522280"/>
              <a:chOff x="1345113" y="3723287"/>
              <a:chExt cx="474424" cy="522280"/>
            </a:xfrm>
          </p:grpSpPr>
          <p:sp>
            <p:nvSpPr>
              <p:cNvPr id="52" name="椭圆 51"/>
              <p:cNvSpPr/>
              <p:nvPr/>
            </p:nvSpPr>
            <p:spPr bwMode="auto">
              <a:xfrm>
                <a:off x="1345113" y="3752557"/>
                <a:ext cx="474324" cy="474466"/>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53" name="TextBox 52"/>
              <p:cNvSpPr txBox="1"/>
              <p:nvPr/>
            </p:nvSpPr>
            <p:spPr>
              <a:xfrm>
                <a:off x="1400636" y="3723994"/>
                <a:ext cx="334723" cy="522071"/>
              </a:xfrm>
              <a:prstGeom prst="rect">
                <a:avLst/>
              </a:prstGeom>
              <a:noFill/>
              <a:effectLst>
                <a:outerShdw blurRad="12700" dist="12700" dir="2700000" algn="tl" rotWithShape="0">
                  <a:prstClr val="black">
                    <a:alpha val="40000"/>
                  </a:prstClr>
                </a:outerShdw>
              </a:effectLst>
            </p:spPr>
            <p:txBody>
              <a:bodyPr>
                <a:spAutoFit/>
              </a:bodyPr>
              <a:lstStyle/>
              <a:p>
                <a:pPr eaLnBrk="0" hangingPunct="0">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grpSp>
        <p:nvGrpSpPr>
          <p:cNvPr id="64" name="组合 63"/>
          <p:cNvGrpSpPr>
            <a:grpSpLocks/>
          </p:cNvGrpSpPr>
          <p:nvPr/>
        </p:nvGrpSpPr>
        <p:grpSpPr bwMode="auto">
          <a:xfrm>
            <a:off x="6289675" y="1600200"/>
            <a:ext cx="3529013" cy="1076325"/>
            <a:chOff x="5961026" y="2137309"/>
            <a:chExt cx="3529388" cy="1075102"/>
          </a:xfrm>
        </p:grpSpPr>
        <p:grpSp>
          <p:nvGrpSpPr>
            <p:cNvPr id="3087" name="组合 32"/>
            <p:cNvGrpSpPr>
              <a:grpSpLocks/>
            </p:cNvGrpSpPr>
            <p:nvPr/>
          </p:nvGrpSpPr>
          <p:grpSpPr bwMode="auto">
            <a:xfrm flipH="1">
              <a:off x="5961026" y="2557463"/>
              <a:ext cx="2470187" cy="654948"/>
              <a:chOff x="860198" y="2352244"/>
              <a:chExt cx="2470437" cy="654698"/>
            </a:xfrm>
          </p:grpSpPr>
          <p:cxnSp>
            <p:nvCxnSpPr>
              <p:cNvPr id="3092" name="直接连接符 33"/>
              <p:cNvCxnSpPr>
                <a:cxnSpLocks noChangeShapeType="1"/>
              </p:cNvCxnSpPr>
              <p:nvPr/>
            </p:nvCxnSpPr>
            <p:spPr bwMode="auto">
              <a:xfrm>
                <a:off x="860198" y="2352244"/>
                <a:ext cx="372268" cy="652212"/>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93" name="直接连接符 34"/>
              <p:cNvCxnSpPr>
                <a:cxnSpLocks noChangeShapeType="1"/>
              </p:cNvCxnSpPr>
              <p:nvPr/>
            </p:nvCxnSpPr>
            <p:spPr bwMode="auto">
              <a:xfrm flipV="1">
                <a:off x="1232464" y="2945784"/>
                <a:ext cx="2098171" cy="61158"/>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88" name="组合 35"/>
            <p:cNvGrpSpPr>
              <a:grpSpLocks/>
            </p:cNvGrpSpPr>
            <p:nvPr/>
          </p:nvGrpSpPr>
          <p:grpSpPr bwMode="auto">
            <a:xfrm>
              <a:off x="8123712" y="2367724"/>
              <a:ext cx="473075" cy="523264"/>
              <a:chOff x="1132643" y="3788173"/>
              <a:chExt cx="474415" cy="523719"/>
            </a:xfrm>
          </p:grpSpPr>
          <p:sp>
            <p:nvSpPr>
              <p:cNvPr id="68" name="椭圆 67"/>
              <p:cNvSpPr/>
              <p:nvPr/>
            </p:nvSpPr>
            <p:spPr bwMode="auto">
              <a:xfrm>
                <a:off x="1132361" y="3816251"/>
                <a:ext cx="474465" cy="476123"/>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69" name="TextBox 68"/>
              <p:cNvSpPr txBox="1"/>
              <p:nvPr/>
            </p:nvSpPr>
            <p:spPr>
              <a:xfrm>
                <a:off x="1194456" y="3787684"/>
                <a:ext cx="335946" cy="523735"/>
              </a:xfrm>
              <a:prstGeom prst="rect">
                <a:avLst/>
              </a:prstGeom>
              <a:noFill/>
              <a:effectLst>
                <a:outerShdw blurRad="12700" dist="12700" dir="2700000" algn="tl" rotWithShape="0">
                  <a:prstClr val="black">
                    <a:alpha val="40000"/>
                  </a:prstClr>
                </a:outerShdw>
              </a:effectLst>
            </p:spPr>
            <p:txBody>
              <a:bodyPr>
                <a:spAutoFit/>
              </a:bodyPr>
              <a:lstStyle/>
              <a:p>
                <a:pPr eaLnBrk="0" hangingPunct="0">
                  <a:defRPr/>
                </a:pPr>
                <a:r>
                  <a:rPr lang="en-US" altLang="zh-CN" sz="2800" b="1" dirty="0">
                    <a:solidFill>
                      <a:schemeClr val="bg1"/>
                    </a:solidFill>
                    <a:latin typeface="Times New Roman" panose="02020603050405020304" pitchFamily="18" charset="0"/>
                    <a:cs typeface="Times New Roman" panose="02020603050405020304" pitchFamily="18" charset="0"/>
                  </a:rPr>
                  <a:t>2</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3121" name="矩形 46"/>
            <p:cNvSpPr>
              <a:spLocks noChangeArrowheads="1"/>
            </p:cNvSpPr>
            <p:nvPr/>
          </p:nvSpPr>
          <p:spPr bwMode="auto">
            <a:xfrm>
              <a:off x="6065812" y="2137309"/>
              <a:ext cx="3424602" cy="101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defRPr/>
              </a:pPr>
              <a:r>
                <a:rPr lang="zh-CN" altLang="en-US" b="1" dirty="0">
                  <a:latin typeface="微软雅黑" pitchFamily="34" charset="-122"/>
                  <a:ea typeface="微软雅黑" pitchFamily="34" charset="-122"/>
                </a:rPr>
                <a:t>理解</a:t>
              </a:r>
              <a:r>
                <a:rPr lang="zh-CN" altLang="en-US" b="1" dirty="0">
                  <a:solidFill>
                    <a:schemeClr val="accent4"/>
                  </a:solidFill>
                  <a:latin typeface="微软雅黑" pitchFamily="34" charset="-122"/>
                  <a:ea typeface="微软雅黑" pitchFamily="34" charset="-122"/>
                </a:rPr>
                <a:t>类模板</a:t>
              </a:r>
              <a:r>
                <a:rPr lang="zh-CN" altLang="en-US" b="1" dirty="0">
                  <a:latin typeface="微软雅黑" pitchFamily="34" charset="-122"/>
                  <a:ea typeface="微软雅黑" pitchFamily="34" charset="-122"/>
                </a:rPr>
                <a:t>之间的</a:t>
              </a:r>
              <a:endParaRPr lang="en-US" altLang="zh-CN" b="1" dirty="0">
                <a:latin typeface="微软雅黑" pitchFamily="34" charset="-122"/>
                <a:ea typeface="微软雅黑" pitchFamily="34" charset="-122"/>
              </a:endParaRPr>
            </a:p>
            <a:p>
              <a:pPr marL="457200" indent="-457200">
                <a:lnSpc>
                  <a:spcPts val="3600"/>
                </a:lnSpc>
                <a:defRPr/>
              </a:pPr>
              <a:r>
                <a:rPr lang="zh-CN" altLang="en-US" b="1" dirty="0">
                  <a:solidFill>
                    <a:schemeClr val="accent4"/>
                  </a:solidFill>
                  <a:latin typeface="微软雅黑" pitchFamily="34" charset="-122"/>
                  <a:ea typeface="微软雅黑" pitchFamily="34" charset="-122"/>
                </a:rPr>
                <a:t>继承</a:t>
              </a:r>
              <a:r>
                <a:rPr lang="zh-CN" altLang="en-US" b="1" dirty="0">
                  <a:latin typeface="微软雅黑" pitchFamily="34" charset="-122"/>
                  <a:ea typeface="微软雅黑" pitchFamily="34" charset="-122"/>
                </a:rPr>
                <a:t>与</a:t>
              </a:r>
              <a:r>
                <a:rPr lang="zh-CN" altLang="en-US" b="1" dirty="0">
                  <a:solidFill>
                    <a:schemeClr val="accent4"/>
                  </a:solidFill>
                  <a:latin typeface="微软雅黑" pitchFamily="34" charset="-122"/>
                  <a:ea typeface="微软雅黑" pitchFamily="34" charset="-122"/>
                </a:rPr>
                <a:t>派生</a:t>
              </a:r>
              <a:endParaRPr lang="zh-CN" altLang="zh-CN" b="1" dirty="0">
                <a:solidFill>
                  <a:schemeClr val="accent4"/>
                </a:solidFill>
                <a:latin typeface="微软雅黑" pitchFamily="34" charset="-122"/>
                <a:ea typeface="微软雅黑" pitchFamily="34" charset="-122"/>
              </a:endParaRPr>
            </a:p>
          </p:txBody>
        </p:sp>
      </p:grpSp>
      <p:grpSp>
        <p:nvGrpSpPr>
          <p:cNvPr id="72" name="组合 71"/>
          <p:cNvGrpSpPr>
            <a:grpSpLocks/>
          </p:cNvGrpSpPr>
          <p:nvPr/>
        </p:nvGrpSpPr>
        <p:grpSpPr bwMode="auto">
          <a:xfrm>
            <a:off x="3136900" y="5575300"/>
            <a:ext cx="3255963" cy="1104900"/>
            <a:chOff x="5441626" y="4225925"/>
            <a:chExt cx="3254699" cy="1104900"/>
          </a:xfrm>
        </p:grpSpPr>
        <p:sp>
          <p:nvSpPr>
            <p:cNvPr id="3080" name="矩形 51"/>
            <p:cNvSpPr>
              <a:spLocks noChangeArrowheads="1"/>
            </p:cNvSpPr>
            <p:nvPr/>
          </p:nvSpPr>
          <p:spPr bwMode="auto">
            <a:xfrm>
              <a:off x="5590792" y="4231326"/>
              <a:ext cx="26977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3600"/>
                </a:lnSpc>
                <a:buFont typeface="Calibri" pitchFamily="34" charset="0"/>
                <a:buNone/>
              </a:pPr>
              <a:r>
                <a:rPr lang="zh-CN" altLang="en-US" b="1">
                  <a:latin typeface="微软雅黑" pitchFamily="34" charset="-122"/>
                  <a:ea typeface="微软雅黑" pitchFamily="34" charset="-122"/>
                  <a:sym typeface="宋体" charset="-122"/>
                </a:rPr>
                <a:t>熟练掌握</a:t>
              </a:r>
              <a:r>
                <a:rPr lang="zh-CN" altLang="en-US" b="1">
                  <a:solidFill>
                    <a:srgbClr val="00B0F0"/>
                  </a:solidFill>
                  <a:latin typeface="微软雅黑" pitchFamily="34" charset="-122"/>
                  <a:ea typeface="微软雅黑" pitchFamily="34" charset="-122"/>
                  <a:sym typeface="宋体" charset="-122"/>
                </a:rPr>
                <a:t>模板的特化</a:t>
              </a:r>
              <a:endParaRPr lang="en-US" altLang="zh-CN" b="1">
                <a:latin typeface="微软雅黑" pitchFamily="34" charset="-122"/>
                <a:ea typeface="微软雅黑" pitchFamily="34" charset="-122"/>
                <a:sym typeface="宋体" charset="-122"/>
              </a:endParaRPr>
            </a:p>
          </p:txBody>
        </p:sp>
        <p:grpSp>
          <p:nvGrpSpPr>
            <p:cNvPr id="3081" name="组合 38"/>
            <p:cNvGrpSpPr>
              <a:grpSpLocks/>
            </p:cNvGrpSpPr>
            <p:nvPr/>
          </p:nvGrpSpPr>
          <p:grpSpPr bwMode="auto">
            <a:xfrm rot="10800000">
              <a:off x="5441626" y="4225925"/>
              <a:ext cx="2989587" cy="652463"/>
              <a:chOff x="860198" y="2352244"/>
              <a:chExt cx="2989897" cy="652213"/>
            </a:xfrm>
          </p:grpSpPr>
          <p:cxnSp>
            <p:nvCxnSpPr>
              <p:cNvPr id="3085" name="直接连接符 39"/>
              <p:cNvCxnSpPr>
                <a:cxnSpLocks noChangeShapeType="1"/>
              </p:cNvCxnSpPr>
              <p:nvPr/>
            </p:nvCxnSpPr>
            <p:spPr bwMode="auto">
              <a:xfrm>
                <a:off x="860198" y="2352244"/>
                <a:ext cx="372267"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86" name="直接连接符 40"/>
              <p:cNvCxnSpPr>
                <a:cxnSpLocks noChangeShapeType="1"/>
              </p:cNvCxnSpPr>
              <p:nvPr/>
            </p:nvCxnSpPr>
            <p:spPr bwMode="auto">
              <a:xfrm rot="10800000" flipH="1">
                <a:off x="1222938" y="2992727"/>
                <a:ext cx="2627157" cy="1173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82" name="组合 41"/>
            <p:cNvGrpSpPr>
              <a:grpSpLocks/>
            </p:cNvGrpSpPr>
            <p:nvPr/>
          </p:nvGrpSpPr>
          <p:grpSpPr bwMode="auto">
            <a:xfrm flipH="1">
              <a:off x="8223250" y="4806950"/>
              <a:ext cx="473075" cy="523875"/>
              <a:chOff x="1232465" y="3533629"/>
              <a:chExt cx="474415" cy="523220"/>
            </a:xfrm>
          </p:grpSpPr>
          <p:sp>
            <p:nvSpPr>
              <p:cNvPr id="76" name="椭圆 75"/>
              <p:cNvSpPr/>
              <p:nvPr/>
            </p:nvSpPr>
            <p:spPr bwMode="auto">
              <a:xfrm>
                <a:off x="1232465" y="3558997"/>
                <a:ext cx="474231" cy="47407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77" name="TextBox 76"/>
              <p:cNvSpPr txBox="1"/>
              <p:nvPr/>
            </p:nvSpPr>
            <p:spPr>
              <a:xfrm>
                <a:off x="1305668" y="3533629"/>
                <a:ext cx="335781" cy="523220"/>
              </a:xfrm>
              <a:prstGeom prst="rect">
                <a:avLst/>
              </a:prstGeom>
              <a:noFill/>
              <a:effectLst>
                <a:outerShdw blurRad="12700" dist="12700" dir="2700000" algn="tl" rotWithShape="0">
                  <a:prstClr val="black">
                    <a:alpha val="40000"/>
                  </a:prstClr>
                </a:outerShdw>
              </a:effectLst>
            </p:spPr>
            <p:txBody>
              <a:bodyPr>
                <a:spAutoFit/>
              </a:bodyPr>
              <a:lstStyle/>
              <a:p>
                <a:pPr eaLnBrk="0" hangingPunct="0">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0482"/>
                                        </p:tgtEl>
                                      </p:cBhvr>
                                    </p:animEffect>
                                    <p:animScale>
                                      <p:cBhvr>
                                        <p:cTn id="7" dur="250" autoRev="1" fill="hold"/>
                                        <p:tgtEl>
                                          <p:spTgt spid="20482"/>
                                        </p:tgtEl>
                                      </p:cBhvr>
                                      <p:by x="105000" y="105000"/>
                                    </p:animScale>
                                  </p:childTnLst>
                                </p:cTn>
                              </p:par>
                            </p:childTnLst>
                          </p:cTn>
                        </p:par>
                        <p:par>
                          <p:cTn id="8" fill="hold" nodeType="afterGroup">
                            <p:stCondLst>
                              <p:cond delay="500"/>
                            </p:stCondLst>
                            <p:childTnLst>
                              <p:par>
                                <p:cTn id="9" presetID="21" presetClass="entr" presetSubtype="3" fill="hold"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wheel(3)">
                                      <p:cBhvr>
                                        <p:cTn id="11" dur="2000"/>
                                        <p:tgtEl>
                                          <p:spTgt spid="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right)">
                                      <p:cBhvr>
                                        <p:cTn id="16" dur="500"/>
                                        <p:tgtEl>
                                          <p:spTgt spid="48"/>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48"/>
                                        </p:tgtEl>
                                      </p:cBhvr>
                                    </p:animEffect>
                                    <p:animScale>
                                      <p:cBhvr>
                                        <p:cTn id="20" dur="250" autoRev="1" fill="hold"/>
                                        <p:tgtEl>
                                          <p:spTgt spid="48"/>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left)">
                                      <p:cBhvr>
                                        <p:cTn id="25" dur="500"/>
                                        <p:tgtEl>
                                          <p:spTgt spid="64"/>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64"/>
                                        </p:tgtEl>
                                      </p:cBhvr>
                                    </p:animEffect>
                                    <p:animScale>
                                      <p:cBhvr>
                                        <p:cTn id="29" dur="250" autoRev="1" fill="hold"/>
                                        <p:tgtEl>
                                          <p:spTgt spid="64"/>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left)">
                                      <p:cBhvr>
                                        <p:cTn id="34" dur="500"/>
                                        <p:tgtEl>
                                          <p:spTgt spid="72"/>
                                        </p:tgtEl>
                                      </p:cBhvr>
                                    </p:animEffect>
                                  </p:childTnLst>
                                </p:cTn>
                              </p:par>
                            </p:childTnLst>
                          </p:cTn>
                        </p:par>
                        <p:par>
                          <p:cTn id="35" fill="hold" nodeType="afterGroup">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72"/>
                                        </p:tgtEl>
                                      </p:cBhvr>
                                    </p:animEffect>
                                    <p:animScale>
                                      <p:cBhvr>
                                        <p:cTn id="38"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5062538" y="119063"/>
            <a:ext cx="3916362" cy="725487"/>
            <a:chOff x="0" y="0"/>
            <a:chExt cx="6166" cy="1142"/>
          </a:xfrm>
        </p:grpSpPr>
        <p:pic>
          <p:nvPicPr>
            <p:cNvPr id="21516"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1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150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5.2 </a:t>
            </a:r>
            <a:r>
              <a:rPr lang="zh-CN" altLang="en-US" sz="2800" b="1">
                <a:solidFill>
                  <a:srgbClr val="FFFF00"/>
                </a:solidFill>
                <a:latin typeface="微软雅黑" pitchFamily="34" charset="-122"/>
                <a:ea typeface="微软雅黑" pitchFamily="34" charset="-122"/>
                <a:sym typeface="宋体" charset="-122"/>
              </a:rPr>
              <a:t>类模板</a:t>
            </a:r>
          </a:p>
        </p:txBody>
      </p:sp>
      <p:grpSp>
        <p:nvGrpSpPr>
          <p:cNvPr id="2" name="组合 1"/>
          <p:cNvGrpSpPr>
            <a:grpSpLocks/>
          </p:cNvGrpSpPr>
          <p:nvPr/>
        </p:nvGrpSpPr>
        <p:grpSpPr bwMode="auto">
          <a:xfrm>
            <a:off x="196850" y="1063625"/>
            <a:ext cx="6334125" cy="1471613"/>
            <a:chOff x="196850" y="1063625"/>
            <a:chExt cx="6334125" cy="1471613"/>
          </a:xfrm>
        </p:grpSpPr>
        <p:sp>
          <p:nvSpPr>
            <p:cNvPr id="3" name="单圆角矩形 2"/>
            <p:cNvSpPr/>
            <p:nvPr/>
          </p:nvSpPr>
          <p:spPr bwMode="auto">
            <a:xfrm>
              <a:off x="1143000" y="1192213"/>
              <a:ext cx="5387975" cy="1017587"/>
            </a:xfrm>
            <a:prstGeom prst="round1Rect">
              <a:avLst/>
            </a:prstGeom>
            <a:solidFill>
              <a:schemeClr val="accent4"/>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21514" name="矩形 2"/>
            <p:cNvSpPr>
              <a:spLocks noChangeArrowheads="1"/>
            </p:cNvSpPr>
            <p:nvPr/>
          </p:nvSpPr>
          <p:spPr bwMode="auto">
            <a:xfrm>
              <a:off x="609600" y="1438275"/>
              <a:ext cx="4986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en-US" sz="2400" b="1">
                  <a:solidFill>
                    <a:schemeClr val="bg1"/>
                  </a:solidFill>
                  <a:latin typeface="黑体" pitchFamily="49" charset="-122"/>
                  <a:ea typeface="黑体" pitchFamily="49" charset="-122"/>
                </a:rPr>
                <a:t>定义一个类模板并实例化</a:t>
              </a:r>
              <a:endParaRPr lang="zh-CN" altLang="zh-CN" sz="2400" b="1">
                <a:solidFill>
                  <a:schemeClr val="bg1"/>
                </a:solidFill>
                <a:latin typeface="黑体" pitchFamily="49" charset="-122"/>
                <a:ea typeface="黑体" pitchFamily="49" charset="-122"/>
              </a:endParaRPr>
            </a:p>
          </p:txBody>
        </p:sp>
        <p:pic>
          <p:nvPicPr>
            <p:cNvPr id="21515" name="Picture 17" descr="C:\Users\admin\Desktop\8879-120309193530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 y="1063625"/>
              <a:ext cx="1457325"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p:cNvGrpSpPr>
            <a:grpSpLocks/>
          </p:cNvGrpSpPr>
          <p:nvPr/>
        </p:nvGrpSpPr>
        <p:grpSpPr bwMode="auto">
          <a:xfrm>
            <a:off x="547688" y="2624138"/>
            <a:ext cx="8232775" cy="2557462"/>
            <a:chOff x="547688" y="2624138"/>
            <a:chExt cx="8232775" cy="2557462"/>
          </a:xfrm>
        </p:grpSpPr>
        <p:sp>
          <p:nvSpPr>
            <p:cNvPr id="21510" name="矩形 20"/>
            <p:cNvSpPr>
              <a:spLocks noChangeArrowheads="1"/>
            </p:cNvSpPr>
            <p:nvPr/>
          </p:nvSpPr>
          <p:spPr bwMode="auto">
            <a:xfrm>
              <a:off x="547688" y="3675063"/>
              <a:ext cx="8193087" cy="1506537"/>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1511" name="矩形 3"/>
            <p:cNvSpPr>
              <a:spLocks noChangeArrowheads="1"/>
            </p:cNvSpPr>
            <p:nvPr/>
          </p:nvSpPr>
          <p:spPr bwMode="auto">
            <a:xfrm>
              <a:off x="620713" y="2624138"/>
              <a:ext cx="81597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latin typeface="黑体" pitchFamily="49" charset="-122"/>
                  <a:ea typeface="黑体" pitchFamily="49" charset="-122"/>
                </a:rPr>
                <a:t>函数可以定义模板，对于类来说，也可以定义一个类模板，类模板是针对成员数据类型不同的类的抽象，它不是代表一个具体的实际的类，而是一个类型的类，一个类模板可以生成多种具体的类，定义类模板的格式如下所示：</a:t>
              </a:r>
            </a:p>
          </p:txBody>
        </p:sp>
        <p:sp>
          <p:nvSpPr>
            <p:cNvPr id="21512" name="矩形 8"/>
            <p:cNvSpPr>
              <a:spLocks noChangeArrowheads="1"/>
            </p:cNvSpPr>
            <p:nvPr/>
          </p:nvSpPr>
          <p:spPr bwMode="auto">
            <a:xfrm>
              <a:off x="723900" y="3630613"/>
              <a:ext cx="76454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template&lt;typename </a:t>
              </a:r>
              <a:r>
                <a:rPr lang="zh-CN" altLang="en-US"/>
                <a:t>形参名</a:t>
              </a:r>
              <a:r>
                <a:rPr lang="en-US" altLang="zh-CN"/>
                <a:t>,typename </a:t>
              </a:r>
              <a:r>
                <a:rPr lang="zh-CN" altLang="en-US"/>
                <a:t>形参名</a:t>
              </a:r>
              <a:r>
                <a:rPr lang="en-US" altLang="zh-CN"/>
                <a:t>…&gt;</a:t>
              </a:r>
            </a:p>
            <a:p>
              <a:pPr eaLnBrk="1" hangingPunct="1"/>
              <a:r>
                <a:rPr lang="en-US" altLang="zh-CN"/>
                <a:t>class </a:t>
              </a:r>
              <a:r>
                <a:rPr lang="zh-CN" altLang="en-US"/>
                <a:t>类名</a:t>
              </a:r>
            </a:p>
            <a:p>
              <a:pPr eaLnBrk="1" hangingPunct="1"/>
              <a:r>
                <a:rPr lang="en-US" altLang="zh-CN"/>
                <a:t>{</a:t>
              </a:r>
            </a:p>
            <a:p>
              <a:pPr eaLnBrk="1" hangingPunct="1"/>
              <a:r>
                <a:rPr lang="en-US" altLang="zh-CN"/>
                <a:t>………</a:t>
              </a:r>
            </a:p>
            <a:p>
              <a:pPr eaLnBrk="1" hangingPunct="1"/>
              <a:r>
                <a:rPr lang="en-US" altLang="zh-CN"/>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5062538" y="119063"/>
            <a:ext cx="3916362" cy="725487"/>
            <a:chOff x="0" y="0"/>
            <a:chExt cx="6166" cy="1142"/>
          </a:xfrm>
        </p:grpSpPr>
        <p:pic>
          <p:nvPicPr>
            <p:cNvPr id="22543"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4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2531"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5.2 </a:t>
            </a:r>
            <a:r>
              <a:rPr lang="zh-CN" altLang="en-US" sz="2800" b="1">
                <a:solidFill>
                  <a:srgbClr val="FFFF00"/>
                </a:solidFill>
                <a:latin typeface="微软雅黑" pitchFamily="34" charset="-122"/>
                <a:ea typeface="微软雅黑" pitchFamily="34" charset="-122"/>
                <a:sym typeface="宋体" charset="-122"/>
              </a:rPr>
              <a:t>类模板</a:t>
            </a:r>
          </a:p>
        </p:txBody>
      </p:sp>
      <p:grpSp>
        <p:nvGrpSpPr>
          <p:cNvPr id="3" name="组合 2"/>
          <p:cNvGrpSpPr>
            <a:grpSpLocks/>
          </p:cNvGrpSpPr>
          <p:nvPr/>
        </p:nvGrpSpPr>
        <p:grpSpPr bwMode="auto">
          <a:xfrm>
            <a:off x="139700" y="1666875"/>
            <a:ext cx="3505200" cy="4273550"/>
            <a:chOff x="0" y="1667073"/>
            <a:chExt cx="3505200" cy="4273074"/>
          </a:xfrm>
        </p:grpSpPr>
        <p:sp>
          <p:nvSpPr>
            <p:cNvPr id="22533" name="矩形 1"/>
            <p:cNvSpPr>
              <a:spLocks noChangeArrowheads="1"/>
            </p:cNvSpPr>
            <p:nvPr/>
          </p:nvSpPr>
          <p:spPr bwMode="auto">
            <a:xfrm>
              <a:off x="596900" y="2043269"/>
              <a:ext cx="2259013" cy="64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dirty="0">
                  <a:latin typeface="黑体" pitchFamily="49" charset="-122"/>
                  <a:ea typeface="黑体" pitchFamily="49" charset="-122"/>
                </a:rPr>
                <a:t>类模板中的</a:t>
              </a:r>
              <a:r>
                <a:rPr lang="zh-CN" altLang="zh-CN" dirty="0">
                  <a:solidFill>
                    <a:schemeClr val="accent4"/>
                  </a:solidFill>
                  <a:latin typeface="黑体" pitchFamily="49" charset="-122"/>
                  <a:ea typeface="黑体" pitchFamily="49" charset="-122"/>
                </a:rPr>
                <a:t>关键字含义</a:t>
              </a:r>
              <a:r>
                <a:rPr lang="zh-CN" altLang="zh-CN" dirty="0">
                  <a:latin typeface="黑体" pitchFamily="49" charset="-122"/>
                  <a:ea typeface="黑体" pitchFamily="49" charset="-122"/>
                </a:rPr>
                <a:t>与</a:t>
              </a:r>
              <a:r>
                <a:rPr lang="zh-CN" altLang="zh-CN" dirty="0">
                  <a:solidFill>
                    <a:schemeClr val="accent4"/>
                  </a:solidFill>
                  <a:latin typeface="黑体" pitchFamily="49" charset="-122"/>
                  <a:ea typeface="黑体" pitchFamily="49" charset="-122"/>
                </a:rPr>
                <a:t>函数模板</a:t>
              </a:r>
              <a:r>
                <a:rPr lang="zh-CN" altLang="zh-CN" dirty="0">
                  <a:latin typeface="黑体" pitchFamily="49" charset="-122"/>
                  <a:ea typeface="黑体" pitchFamily="49" charset="-122"/>
                </a:rPr>
                <a:t>相同。</a:t>
              </a:r>
            </a:p>
          </p:txBody>
        </p:sp>
        <p:sp>
          <p:nvSpPr>
            <p:cNvPr id="14" name="椭圆形标注 10"/>
            <p:cNvSpPr/>
            <p:nvPr/>
          </p:nvSpPr>
          <p:spPr bwMode="auto">
            <a:xfrm>
              <a:off x="392113" y="1667073"/>
              <a:ext cx="2641600" cy="1560339"/>
            </a:xfrm>
            <a:custGeom>
              <a:avLst/>
              <a:gdLst>
                <a:gd name="connsiteX0" fmla="*/ 1526134 w 5232400"/>
                <a:gd name="connsiteY0" fmla="*/ 3796903 h 3375025"/>
                <a:gd name="connsiteX1" fmla="*/ 1330518 w 5232400"/>
                <a:gd name="connsiteY1" fmla="*/ 3157195 h 3375025"/>
                <a:gd name="connsiteX2" fmla="*/ 798949 w 5232400"/>
                <a:gd name="connsiteY2" fmla="*/ 473545 h 3375025"/>
                <a:gd name="connsiteX3" fmla="*/ 3411081 w 5232400"/>
                <a:gd name="connsiteY3" fmla="*/ 79774 h 3375025"/>
                <a:gd name="connsiteX4" fmla="*/ 4927834 w 5232400"/>
                <a:gd name="connsiteY4" fmla="*/ 2477726 h 3375025"/>
                <a:gd name="connsiteX5" fmla="*/ 2277675 w 5232400"/>
                <a:gd name="connsiteY5" fmla="*/ 3360838 h 3375025"/>
                <a:gd name="connsiteX6" fmla="*/ 1526134 w 5232400"/>
                <a:gd name="connsiteY6" fmla="*/ 3796903 h 3375025"/>
                <a:gd name="connsiteX0" fmla="*/ 1526390 w 5233850"/>
                <a:gd name="connsiteY0" fmla="*/ 3796943 h 3796943"/>
                <a:gd name="connsiteX1" fmla="*/ 1330774 w 5233850"/>
                <a:gd name="connsiteY1" fmla="*/ 3157235 h 3796943"/>
                <a:gd name="connsiteX2" fmla="*/ 799205 w 5233850"/>
                <a:gd name="connsiteY2" fmla="*/ 473585 h 3796943"/>
                <a:gd name="connsiteX3" fmla="*/ 3411337 w 5233850"/>
                <a:gd name="connsiteY3" fmla="*/ 79814 h 3796943"/>
                <a:gd name="connsiteX4" fmla="*/ 4928090 w 5233850"/>
                <a:gd name="connsiteY4" fmla="*/ 2477766 h 3796943"/>
                <a:gd name="connsiteX5" fmla="*/ 1757231 w 5233850"/>
                <a:gd name="connsiteY5" fmla="*/ 3259278 h 3796943"/>
                <a:gd name="connsiteX6" fmla="*/ 1526390 w 5233850"/>
                <a:gd name="connsiteY6" fmla="*/ 3796943 h 379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3850" h="3796943">
                  <a:moveTo>
                    <a:pt x="1526390" y="3796943"/>
                  </a:moveTo>
                  <a:lnTo>
                    <a:pt x="1330774" y="3157235"/>
                  </a:lnTo>
                  <a:cubicBezTo>
                    <a:pt x="-193338" y="2602509"/>
                    <a:pt x="-459720" y="1257665"/>
                    <a:pt x="799205" y="473585"/>
                  </a:cubicBezTo>
                  <a:cubicBezTo>
                    <a:pt x="1491401" y="42473"/>
                    <a:pt x="2494614" y="-108758"/>
                    <a:pt x="3411337" y="79814"/>
                  </a:cubicBezTo>
                  <a:cubicBezTo>
                    <a:pt x="4965186" y="399444"/>
                    <a:pt x="5691818" y="1548233"/>
                    <a:pt x="4928090" y="2477766"/>
                  </a:cubicBezTo>
                  <a:cubicBezTo>
                    <a:pt x="4416881" y="3099960"/>
                    <a:pt x="2839747" y="3350395"/>
                    <a:pt x="1757231" y="3259278"/>
                  </a:cubicBezTo>
                  <a:lnTo>
                    <a:pt x="1526390" y="3796943"/>
                  </a:lnTo>
                  <a:close/>
                </a:path>
              </a:pathLst>
            </a:custGeom>
            <a:noFill/>
            <a:ln w="28575" cap="flat" cmpd="sng" algn="ctr">
              <a:solidFill>
                <a:schemeClr val="bg1">
                  <a:lumMod val="8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defRPr/>
              </a:pPr>
              <a:endParaRPr lang="zh-CN" altLang="en-US">
                <a:latin typeface="Arial" pitchFamily="34" charset="0"/>
                <a:ea typeface="宋体" pitchFamily="2" charset="-122"/>
              </a:endParaRPr>
            </a:p>
          </p:txBody>
        </p:sp>
        <p:pic>
          <p:nvPicPr>
            <p:cNvPr id="22542" name="图片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014384"/>
              <a:ext cx="35052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p:cNvGrpSpPr>
            <a:grpSpLocks/>
          </p:cNvGrpSpPr>
          <p:nvPr/>
        </p:nvGrpSpPr>
        <p:grpSpPr bwMode="auto">
          <a:xfrm>
            <a:off x="3454400" y="1065213"/>
            <a:ext cx="5187950" cy="4762500"/>
            <a:chOff x="3453701" y="1065195"/>
            <a:chExt cx="5189148" cy="4762240"/>
          </a:xfrm>
        </p:grpSpPr>
        <p:sp>
          <p:nvSpPr>
            <p:cNvPr id="22534" name="矩形 20"/>
            <p:cNvSpPr>
              <a:spLocks noChangeArrowheads="1"/>
            </p:cNvSpPr>
            <p:nvPr/>
          </p:nvSpPr>
          <p:spPr bwMode="auto">
            <a:xfrm>
              <a:off x="3589838" y="3519210"/>
              <a:ext cx="4890280" cy="230822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2535" name="矩形 3"/>
            <p:cNvSpPr>
              <a:spLocks noChangeArrowheads="1"/>
            </p:cNvSpPr>
            <p:nvPr/>
          </p:nvSpPr>
          <p:spPr bwMode="auto">
            <a:xfrm>
              <a:off x="3715249" y="3519210"/>
              <a:ext cx="4927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a:t>template&lt;typename T&gt;</a:t>
              </a:r>
            </a:p>
            <a:p>
              <a:pPr eaLnBrk="1" hangingPunct="1"/>
              <a:r>
                <a:rPr lang="fr-FR" altLang="zh-CN"/>
                <a:t>class A</a:t>
              </a:r>
            </a:p>
            <a:p>
              <a:pPr eaLnBrk="1" hangingPunct="1"/>
              <a:r>
                <a:rPr lang="fr-FR" altLang="zh-CN"/>
                <a:t>{</a:t>
              </a:r>
            </a:p>
            <a:p>
              <a:pPr eaLnBrk="1" hangingPunct="1"/>
              <a:r>
                <a:rPr lang="fr-FR" altLang="zh-CN"/>
                <a:t>public:</a:t>
              </a:r>
            </a:p>
            <a:p>
              <a:pPr eaLnBrk="1" hangingPunct="1"/>
              <a:r>
                <a:rPr lang="fr-FR" altLang="zh-CN"/>
                <a:t>	T a;</a:t>
              </a:r>
            </a:p>
            <a:p>
              <a:pPr eaLnBrk="1" hangingPunct="1"/>
              <a:r>
                <a:rPr lang="fr-FR" altLang="zh-CN"/>
                <a:t>	T b;</a:t>
              </a:r>
            </a:p>
            <a:p>
              <a:pPr eaLnBrk="1" hangingPunct="1"/>
              <a:r>
                <a:rPr lang="fr-FR" altLang="zh-CN"/>
                <a:t>	T func(T a, T b);</a:t>
              </a:r>
            </a:p>
            <a:p>
              <a:pPr eaLnBrk="1" hangingPunct="1"/>
              <a:r>
                <a:rPr lang="fr-FR" altLang="zh-CN"/>
                <a:t>};</a:t>
              </a:r>
            </a:p>
          </p:txBody>
        </p:sp>
        <p:sp>
          <p:nvSpPr>
            <p:cNvPr id="22" name="矩形 21"/>
            <p:cNvSpPr/>
            <p:nvPr/>
          </p:nvSpPr>
          <p:spPr bwMode="auto">
            <a:xfrm>
              <a:off x="3453701" y="1444586"/>
              <a:ext cx="5170094" cy="1842987"/>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任意多边形 22"/>
            <p:cNvSpPr/>
            <p:nvPr/>
          </p:nvSpPr>
          <p:spPr bwMode="auto">
            <a:xfrm>
              <a:off x="3736341" y="1065195"/>
              <a:ext cx="892381" cy="469874"/>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eaLnBrk="0" hangingPunct="0">
                <a:lnSpc>
                  <a:spcPct val="90000"/>
                </a:lnSpc>
                <a:spcAft>
                  <a:spcPct val="35000"/>
                </a:spcAft>
                <a:defRPr/>
              </a:pPr>
              <a:endParaRPr lang="zh-CN" altLang="en-US" sz="6500" dirty="0"/>
            </a:p>
          </p:txBody>
        </p:sp>
        <p:sp>
          <p:nvSpPr>
            <p:cNvPr id="22538" name="矩形 15"/>
            <p:cNvSpPr>
              <a:spLocks noChangeArrowheads="1"/>
            </p:cNvSpPr>
            <p:nvPr/>
          </p:nvSpPr>
          <p:spPr bwMode="auto">
            <a:xfrm>
              <a:off x="3585623" y="1781889"/>
              <a:ext cx="4843695" cy="1200329"/>
            </a:xfrm>
            <a:prstGeom prst="rect">
              <a:avLst/>
            </a:prstGeom>
            <a:solidFill>
              <a:srgbClr val="E7F4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latin typeface="黑体" pitchFamily="49" charset="-122"/>
                  <a:ea typeface="黑体" pitchFamily="49" charset="-122"/>
                </a:rPr>
                <a:t>类模板的模板形参</a:t>
              </a:r>
              <a:r>
                <a:rPr lang="zh-CN" altLang="zh-CN">
                  <a:solidFill>
                    <a:srgbClr val="FF0000"/>
                  </a:solidFill>
                  <a:latin typeface="黑体" pitchFamily="49" charset="-122"/>
                  <a:ea typeface="黑体" pitchFamily="49" charset="-122"/>
                </a:rPr>
                <a:t>不能为空</a:t>
              </a:r>
              <a:r>
                <a:rPr lang="zh-CN" altLang="zh-CN">
                  <a:latin typeface="黑体" pitchFamily="49" charset="-122"/>
                  <a:ea typeface="黑体" pitchFamily="49" charset="-122"/>
                </a:rPr>
                <a:t>，一旦声明了类模板就可以用类模板的形参名声明类中的成员</a:t>
              </a:r>
              <a:r>
                <a:rPr lang="zh-CN" altLang="zh-CN">
                  <a:solidFill>
                    <a:srgbClr val="FF0000"/>
                  </a:solidFill>
                  <a:latin typeface="黑体" pitchFamily="49" charset="-122"/>
                  <a:ea typeface="黑体" pitchFamily="49" charset="-122"/>
                </a:rPr>
                <a:t>变量和成员函数</a:t>
              </a:r>
              <a:r>
                <a:rPr lang="zh-CN" altLang="zh-CN">
                  <a:latin typeface="黑体" pitchFamily="49" charset="-122"/>
                  <a:ea typeface="黑体" pitchFamily="49" charset="-122"/>
                </a:rPr>
                <a:t>，即可以在类中使用数据类型的地方都可以使用模板形参名来声明</a:t>
              </a:r>
              <a:r>
                <a:rPr lang="zh-CN" altLang="en-US">
                  <a:latin typeface="黑体" pitchFamily="49" charset="-122"/>
                  <a:ea typeface="黑体" pitchFamily="49" charset="-122"/>
                </a:rPr>
                <a:t>。</a:t>
              </a:r>
              <a:endParaRPr lang="zh-CN" altLang="zh-CN">
                <a:latin typeface="黑体" pitchFamily="49" charset="-122"/>
                <a:ea typeface="黑体" pitchFamily="49" charset="-122"/>
              </a:endParaRPr>
            </a:p>
          </p:txBody>
        </p:sp>
        <p:sp>
          <p:nvSpPr>
            <p:cNvPr id="22539" name="矩形 10"/>
            <p:cNvSpPr>
              <a:spLocks noChangeArrowheads="1"/>
            </p:cNvSpPr>
            <p:nvPr/>
          </p:nvSpPr>
          <p:spPr bwMode="auto">
            <a:xfrm>
              <a:off x="3873648" y="112073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chemeClr val="bg1"/>
                  </a:solidFill>
                  <a:latin typeface="微软雅黑" pitchFamily="34" charset="-122"/>
                  <a:ea typeface="微软雅黑" pitchFamily="34" charset="-122"/>
                </a:rPr>
                <a:t>注意</a:t>
              </a:r>
              <a:endParaRPr lang="zh-CN" altLang="zh-CN" b="1">
                <a:solidFill>
                  <a:schemeClr val="bg1"/>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20"/>
          <p:cNvSpPr>
            <a:spLocks noChangeArrowheads="1"/>
          </p:cNvSpPr>
          <p:nvPr/>
        </p:nvSpPr>
        <p:spPr bwMode="auto">
          <a:xfrm>
            <a:off x="474663" y="4713288"/>
            <a:ext cx="8193087" cy="53181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23555" name="Group 2"/>
          <p:cNvGrpSpPr>
            <a:grpSpLocks/>
          </p:cNvGrpSpPr>
          <p:nvPr/>
        </p:nvGrpSpPr>
        <p:grpSpPr bwMode="auto">
          <a:xfrm>
            <a:off x="5062538" y="119063"/>
            <a:ext cx="3916362" cy="725487"/>
            <a:chOff x="0" y="0"/>
            <a:chExt cx="6166" cy="1142"/>
          </a:xfrm>
        </p:grpSpPr>
        <p:pic>
          <p:nvPicPr>
            <p:cNvPr id="23563"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6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3556"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5.2 </a:t>
            </a:r>
            <a:r>
              <a:rPr lang="zh-CN" altLang="en-US" sz="2800" b="1">
                <a:solidFill>
                  <a:srgbClr val="FFFF00"/>
                </a:solidFill>
                <a:latin typeface="微软雅黑" pitchFamily="34" charset="-122"/>
                <a:ea typeface="微软雅黑" pitchFamily="34" charset="-122"/>
                <a:sym typeface="宋体" charset="-122"/>
              </a:rPr>
              <a:t>类模板</a:t>
            </a:r>
          </a:p>
        </p:txBody>
      </p:sp>
      <p:grpSp>
        <p:nvGrpSpPr>
          <p:cNvPr id="3" name="组合 2"/>
          <p:cNvGrpSpPr>
            <a:grpSpLocks/>
          </p:cNvGrpSpPr>
          <p:nvPr/>
        </p:nvGrpSpPr>
        <p:grpSpPr bwMode="auto">
          <a:xfrm>
            <a:off x="1938338" y="1446213"/>
            <a:ext cx="6551612" cy="1435100"/>
            <a:chOff x="1938339" y="1446214"/>
            <a:chExt cx="6551612" cy="1434306"/>
          </a:xfrm>
        </p:grpSpPr>
        <p:sp>
          <p:nvSpPr>
            <p:cNvPr id="14" name="矩形 20"/>
            <p:cNvSpPr>
              <a:spLocks noChangeArrowheads="1"/>
            </p:cNvSpPr>
            <p:nvPr/>
          </p:nvSpPr>
          <p:spPr bwMode="auto">
            <a:xfrm>
              <a:off x="1938339" y="1446214"/>
              <a:ext cx="6551612" cy="1434306"/>
            </a:xfrm>
            <a:prstGeom prst="rect">
              <a:avLst/>
            </a:prstGeom>
            <a:solidFill>
              <a:schemeClr val="bg2"/>
            </a:solidFill>
            <a:ln w="28575" algn="ctr">
              <a:solidFill>
                <a:schemeClr val="accent4"/>
              </a:solidFill>
              <a:prstDash val="dash"/>
              <a:round/>
              <a:headEnd/>
              <a:tailEnd/>
            </a:ln>
          </p:spPr>
          <p:txBody>
            <a:bodyPr/>
            <a:lstStyle/>
            <a:p>
              <a:pPr>
                <a:buFont typeface="Arial" charset="0"/>
                <a:buNone/>
                <a:defRPr/>
              </a:pPr>
              <a:endParaRPr lang="zh-CN" altLang="en-US">
                <a:ea typeface="宋体" pitchFamily="2" charset="-122"/>
              </a:endParaRPr>
            </a:p>
          </p:txBody>
        </p:sp>
        <p:sp>
          <p:nvSpPr>
            <p:cNvPr id="23557" name="矩形 1"/>
            <p:cNvSpPr>
              <a:spLocks noChangeArrowheads="1"/>
            </p:cNvSpPr>
            <p:nvPr/>
          </p:nvSpPr>
          <p:spPr bwMode="auto">
            <a:xfrm>
              <a:off x="2443164" y="1639782"/>
              <a:ext cx="5800725"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2000" dirty="0">
                  <a:latin typeface="黑体" pitchFamily="49" charset="-122"/>
                  <a:ea typeface="黑体" pitchFamily="49" charset="-122"/>
                </a:rPr>
                <a:t>    </a:t>
              </a:r>
              <a:r>
                <a:rPr lang="zh-CN" altLang="zh-CN" sz="2000" dirty="0">
                  <a:latin typeface="黑体" pitchFamily="49" charset="-122"/>
                  <a:ea typeface="黑体" pitchFamily="49" charset="-122"/>
                </a:rPr>
                <a:t>由于</a:t>
              </a:r>
              <a:r>
                <a:rPr lang="zh-CN" altLang="zh-CN" sz="2000" dirty="0">
                  <a:solidFill>
                    <a:schemeClr val="accent4"/>
                  </a:solidFill>
                  <a:latin typeface="黑体" pitchFamily="49" charset="-122"/>
                  <a:ea typeface="黑体" pitchFamily="49" charset="-122"/>
                </a:rPr>
                <a:t>类模板</a:t>
              </a:r>
              <a:r>
                <a:rPr lang="zh-CN" altLang="zh-CN" sz="2000" dirty="0">
                  <a:latin typeface="黑体" pitchFamily="49" charset="-122"/>
                  <a:ea typeface="黑体" pitchFamily="49" charset="-122"/>
                </a:rPr>
                <a:t>包含类型参数，因此也称为参数化类，如果说类是对象的抽象，对象是类的实例，则类模板是类的抽象，类是类模板的实例。</a:t>
              </a:r>
            </a:p>
          </p:txBody>
        </p:sp>
      </p:grpSp>
      <p:sp>
        <p:nvSpPr>
          <p:cNvPr id="23558" name="矩形 2"/>
          <p:cNvSpPr>
            <a:spLocks noChangeArrowheads="1"/>
          </p:cNvSpPr>
          <p:nvPr/>
        </p:nvSpPr>
        <p:spPr bwMode="auto">
          <a:xfrm>
            <a:off x="830263" y="4783138"/>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A&lt;int&gt; a;</a:t>
            </a:r>
            <a:endParaRPr lang="zh-CN" altLang="en-US"/>
          </a:p>
        </p:txBody>
      </p:sp>
      <p:sp>
        <p:nvSpPr>
          <p:cNvPr id="2" name="矩形 1"/>
          <p:cNvSpPr/>
          <p:nvPr/>
        </p:nvSpPr>
        <p:spPr>
          <a:xfrm>
            <a:off x="576263" y="3403600"/>
            <a:ext cx="8086725" cy="1200150"/>
          </a:xfrm>
          <a:prstGeom prst="rect">
            <a:avLst/>
          </a:prstGeom>
        </p:spPr>
        <p:txBody>
          <a:bodyPr>
            <a:spAutoFit/>
          </a:bodyPr>
          <a:lstStyle/>
          <a:p>
            <a:pPr>
              <a:defRPr/>
            </a:pPr>
            <a:r>
              <a:rPr lang="en-US" altLang="zh-CN" dirty="0">
                <a:latin typeface="黑体" pitchFamily="49" charset="-122"/>
                <a:ea typeface="黑体" pitchFamily="49" charset="-122"/>
              </a:rPr>
              <a:t>    </a:t>
            </a:r>
            <a:r>
              <a:rPr lang="zh-CN" altLang="zh-CN" dirty="0">
                <a:latin typeface="黑体" pitchFamily="49" charset="-122"/>
                <a:ea typeface="黑体" pitchFamily="49" charset="-122"/>
              </a:rPr>
              <a:t>定义了</a:t>
            </a:r>
            <a:r>
              <a:rPr lang="zh-CN" altLang="zh-CN" dirty="0">
                <a:solidFill>
                  <a:schemeClr val="accent4"/>
                </a:solidFill>
                <a:latin typeface="黑体" pitchFamily="49" charset="-122"/>
                <a:ea typeface="黑体" pitchFamily="49" charset="-122"/>
              </a:rPr>
              <a:t>类模板</a:t>
            </a:r>
            <a:r>
              <a:rPr lang="zh-CN" altLang="zh-CN" dirty="0">
                <a:latin typeface="黑体" pitchFamily="49" charset="-122"/>
                <a:ea typeface="黑体" pitchFamily="49" charset="-122"/>
              </a:rPr>
              <a:t>后就要使用类模板创建对象以及实现类中的</a:t>
            </a:r>
            <a:r>
              <a:rPr lang="zh-CN" altLang="zh-CN" dirty="0">
                <a:solidFill>
                  <a:schemeClr val="accent4"/>
                </a:solidFill>
                <a:latin typeface="黑体" pitchFamily="49" charset="-122"/>
                <a:ea typeface="黑体" pitchFamily="49" charset="-122"/>
              </a:rPr>
              <a:t>成员函数</a:t>
            </a:r>
            <a:r>
              <a:rPr lang="zh-CN" altLang="zh-CN" dirty="0">
                <a:latin typeface="黑体" pitchFamily="49" charset="-122"/>
                <a:ea typeface="黑体" pitchFamily="49" charset="-122"/>
              </a:rPr>
              <a:t>，这个过程其实也是类模板实例化的过程，实例化出的具体类称为模板类。</a:t>
            </a:r>
            <a:endParaRPr lang="en-US" altLang="zh-CN" dirty="0">
              <a:latin typeface="黑体" pitchFamily="49" charset="-122"/>
              <a:ea typeface="黑体" pitchFamily="49" charset="-122"/>
            </a:endParaRPr>
          </a:p>
          <a:p>
            <a:pPr>
              <a:defRPr/>
            </a:pPr>
            <a:r>
              <a:rPr lang="en-US" altLang="zh-CN" dirty="0">
                <a:latin typeface="黑体" pitchFamily="49" charset="-122"/>
                <a:ea typeface="黑体" pitchFamily="49" charset="-122"/>
              </a:rPr>
              <a:t>    </a:t>
            </a:r>
            <a:r>
              <a:rPr lang="zh-CN" altLang="zh-CN" dirty="0">
                <a:latin typeface="黑体" pitchFamily="49" charset="-122"/>
                <a:ea typeface="黑体" pitchFamily="49" charset="-122"/>
              </a:rPr>
              <a:t>如果用类模板创建类的对象，如用上述定义的模板类</a:t>
            </a:r>
            <a:r>
              <a:rPr lang="en-US" altLang="zh-CN" dirty="0">
                <a:latin typeface="黑体" pitchFamily="49" charset="-122"/>
                <a:ea typeface="黑体" pitchFamily="49" charset="-122"/>
              </a:rPr>
              <a:t>A</a:t>
            </a:r>
            <a:r>
              <a:rPr lang="zh-CN" altLang="zh-CN" dirty="0">
                <a:latin typeface="黑体" pitchFamily="49" charset="-122"/>
                <a:ea typeface="黑体" pitchFamily="49" charset="-122"/>
              </a:rPr>
              <a:t>创建对象，则在类</a:t>
            </a:r>
            <a:r>
              <a:rPr lang="en-US" altLang="zh-CN" dirty="0">
                <a:latin typeface="黑体" pitchFamily="49" charset="-122"/>
                <a:ea typeface="黑体" pitchFamily="49" charset="-122"/>
              </a:rPr>
              <a:t>A</a:t>
            </a:r>
            <a:r>
              <a:rPr lang="zh-CN" altLang="zh-CN" dirty="0">
                <a:latin typeface="黑体" pitchFamily="49" charset="-122"/>
                <a:ea typeface="黑体" pitchFamily="49" charset="-122"/>
              </a:rPr>
              <a:t>后面跟上一个</a:t>
            </a:r>
            <a:r>
              <a:rPr lang="en-US" altLang="zh-CN" dirty="0">
                <a:latin typeface="黑体" pitchFamily="49" charset="-122"/>
                <a:ea typeface="黑体" pitchFamily="49" charset="-122"/>
              </a:rPr>
              <a:t>&lt;&gt;</a:t>
            </a:r>
            <a:r>
              <a:rPr lang="zh-CN" altLang="zh-CN" dirty="0">
                <a:latin typeface="黑体" pitchFamily="49" charset="-122"/>
                <a:ea typeface="黑体" pitchFamily="49" charset="-122"/>
              </a:rPr>
              <a:t>，并在里面表明相应的类型，格式如下所示：</a:t>
            </a:r>
          </a:p>
        </p:txBody>
      </p:sp>
      <p:pic>
        <p:nvPicPr>
          <p:cNvPr id="11" name="Picture 7" descr="放大镜小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3" y="1243013"/>
            <a:ext cx="2082800"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3558"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20"/>
          <p:cNvSpPr>
            <a:spLocks noChangeArrowheads="1"/>
          </p:cNvSpPr>
          <p:nvPr/>
        </p:nvSpPr>
        <p:spPr bwMode="auto">
          <a:xfrm>
            <a:off x="461963" y="2236788"/>
            <a:ext cx="8193087" cy="276701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24579" name="Group 2"/>
          <p:cNvGrpSpPr>
            <a:grpSpLocks/>
          </p:cNvGrpSpPr>
          <p:nvPr/>
        </p:nvGrpSpPr>
        <p:grpSpPr bwMode="auto">
          <a:xfrm>
            <a:off x="5062538" y="119063"/>
            <a:ext cx="3916362" cy="725487"/>
            <a:chOff x="0" y="0"/>
            <a:chExt cx="6166" cy="1142"/>
          </a:xfrm>
        </p:grpSpPr>
        <p:pic>
          <p:nvPicPr>
            <p:cNvPr id="24586"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8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4580"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5.2 </a:t>
            </a:r>
            <a:r>
              <a:rPr lang="zh-CN" altLang="en-US" sz="2800" b="1">
                <a:solidFill>
                  <a:srgbClr val="FFFF00"/>
                </a:solidFill>
                <a:latin typeface="微软雅黑" pitchFamily="34" charset="-122"/>
                <a:ea typeface="微软雅黑" pitchFamily="34" charset="-122"/>
                <a:sym typeface="宋体" charset="-122"/>
              </a:rPr>
              <a:t>类模板</a:t>
            </a:r>
          </a:p>
        </p:txBody>
      </p:sp>
      <p:sp>
        <p:nvSpPr>
          <p:cNvPr id="24581" name="矩形 1"/>
          <p:cNvSpPr>
            <a:spLocks noChangeArrowheads="1"/>
          </p:cNvSpPr>
          <p:nvPr/>
        </p:nvSpPr>
        <p:spPr bwMode="auto">
          <a:xfrm>
            <a:off x="376238" y="1243013"/>
            <a:ext cx="86026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dirty="0">
                <a:latin typeface="黑体" pitchFamily="49" charset="-122"/>
                <a:ea typeface="黑体" pitchFamily="49" charset="-122"/>
              </a:rPr>
              <a:t>    </a:t>
            </a:r>
            <a:r>
              <a:rPr lang="zh-CN" altLang="zh-CN" dirty="0">
                <a:latin typeface="黑体" pitchFamily="49" charset="-122"/>
                <a:ea typeface="黑体" pitchFamily="49" charset="-122"/>
              </a:rPr>
              <a:t>这样类</a:t>
            </a:r>
            <a:r>
              <a:rPr lang="en-US" altLang="zh-CN" dirty="0">
                <a:latin typeface="黑体" pitchFamily="49" charset="-122"/>
                <a:ea typeface="黑体" pitchFamily="49" charset="-122"/>
              </a:rPr>
              <a:t>A</a:t>
            </a:r>
            <a:r>
              <a:rPr lang="zh-CN" altLang="zh-CN" dirty="0">
                <a:latin typeface="黑体" pitchFamily="49" charset="-122"/>
                <a:ea typeface="黑体" pitchFamily="49" charset="-122"/>
              </a:rPr>
              <a:t>中凡是用到模板形参的地方都会被</a:t>
            </a:r>
            <a:r>
              <a:rPr lang="en-US" altLang="zh-CN" dirty="0" err="1">
                <a:latin typeface="黑体" pitchFamily="49" charset="-122"/>
                <a:ea typeface="黑体" pitchFamily="49" charset="-122"/>
              </a:rPr>
              <a:t>int</a:t>
            </a:r>
            <a:r>
              <a:rPr lang="zh-CN" altLang="zh-CN" dirty="0">
                <a:latin typeface="黑体" pitchFamily="49" charset="-122"/>
                <a:ea typeface="黑体" pitchFamily="49" charset="-122"/>
              </a:rPr>
              <a:t>类型所代替。当类模板有两个模板形参时，创建对象时，类型之间要用</a:t>
            </a:r>
            <a:r>
              <a:rPr lang="zh-CN" altLang="zh-CN" dirty="0">
                <a:solidFill>
                  <a:schemeClr val="accent4"/>
                </a:solidFill>
                <a:latin typeface="黑体" pitchFamily="49" charset="-122"/>
                <a:ea typeface="黑体" pitchFamily="49" charset="-122"/>
              </a:rPr>
              <a:t>逗号</a:t>
            </a:r>
            <a:r>
              <a:rPr lang="zh-CN" altLang="zh-CN" dirty="0">
                <a:latin typeface="黑体" pitchFamily="49" charset="-122"/>
                <a:ea typeface="黑体" pitchFamily="49" charset="-122"/>
              </a:rPr>
              <a:t>分隔开，如定义一个有两个模板形参的类</a:t>
            </a:r>
            <a:r>
              <a:rPr lang="en-US" altLang="zh-CN" dirty="0">
                <a:latin typeface="黑体" pitchFamily="49" charset="-122"/>
                <a:ea typeface="黑体" pitchFamily="49" charset="-122"/>
              </a:rPr>
              <a:t>B</a:t>
            </a:r>
            <a:r>
              <a:rPr lang="zh-CN" altLang="zh-CN" dirty="0">
                <a:latin typeface="黑体" pitchFamily="49" charset="-122"/>
                <a:ea typeface="黑体" pitchFamily="49" charset="-122"/>
              </a:rPr>
              <a:t>，然后用</a:t>
            </a:r>
            <a:r>
              <a:rPr lang="en-US" altLang="zh-CN" dirty="0">
                <a:latin typeface="黑体" pitchFamily="49" charset="-122"/>
                <a:ea typeface="黑体" pitchFamily="49" charset="-122"/>
              </a:rPr>
              <a:t>B</a:t>
            </a:r>
            <a:r>
              <a:rPr lang="zh-CN" altLang="zh-CN" dirty="0">
                <a:latin typeface="黑体" pitchFamily="49" charset="-122"/>
                <a:ea typeface="黑体" pitchFamily="49" charset="-122"/>
              </a:rPr>
              <a:t>创建类对象，示例代码如下所示：</a:t>
            </a:r>
          </a:p>
        </p:txBody>
      </p:sp>
      <p:sp>
        <p:nvSpPr>
          <p:cNvPr id="24582" name="矩形 2"/>
          <p:cNvSpPr>
            <a:spLocks noChangeArrowheads="1"/>
          </p:cNvSpPr>
          <p:nvPr/>
        </p:nvSpPr>
        <p:spPr bwMode="auto">
          <a:xfrm>
            <a:off x="817563" y="2306638"/>
            <a:ext cx="439102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template&lt;typename T1, typename T2&gt;</a:t>
            </a:r>
          </a:p>
          <a:p>
            <a:pPr eaLnBrk="1" hangingPunct="1"/>
            <a:r>
              <a:rPr lang="en-US" altLang="zh-CN"/>
              <a:t>class B</a:t>
            </a:r>
          </a:p>
          <a:p>
            <a:pPr eaLnBrk="1" hangingPunct="1"/>
            <a:r>
              <a:rPr lang="en-US" altLang="zh-CN"/>
              <a:t>{</a:t>
            </a:r>
          </a:p>
          <a:p>
            <a:pPr eaLnBrk="1" hangingPunct="1"/>
            <a:r>
              <a:rPr lang="en-US" altLang="zh-CN"/>
              <a:t>public:</a:t>
            </a:r>
          </a:p>
          <a:p>
            <a:pPr eaLnBrk="1" hangingPunct="1"/>
            <a:r>
              <a:rPr lang="en-US" altLang="zh-CN"/>
              <a:t>	T1 a;</a:t>
            </a:r>
          </a:p>
          <a:p>
            <a:pPr eaLnBrk="1" hangingPunct="1"/>
            <a:r>
              <a:rPr lang="en-US" altLang="zh-CN"/>
              <a:t>	T2 b;</a:t>
            </a:r>
          </a:p>
          <a:p>
            <a:pPr eaLnBrk="1" hangingPunct="1"/>
            <a:r>
              <a:rPr lang="en-US" altLang="zh-CN"/>
              <a:t>	T1 func(T1 a, T2&amp; b);</a:t>
            </a:r>
          </a:p>
          <a:p>
            <a:pPr eaLnBrk="1" hangingPunct="1"/>
            <a:r>
              <a:rPr lang="en-US" altLang="zh-CN"/>
              <a:t>};</a:t>
            </a:r>
          </a:p>
          <a:p>
            <a:pPr eaLnBrk="1" hangingPunct="1"/>
            <a:r>
              <a:rPr lang="en-US" altLang="zh-CN"/>
              <a:t>B&lt;int,string&gt; b; //</a:t>
            </a:r>
            <a:r>
              <a:rPr lang="zh-CN" altLang="en-US"/>
              <a:t>创建模板类</a:t>
            </a:r>
            <a:r>
              <a:rPr lang="en-US" altLang="zh-CN"/>
              <a:t>B</a:t>
            </a:r>
            <a:r>
              <a:rPr lang="zh-CN" altLang="en-US"/>
              <a:t>的一个对象</a:t>
            </a:r>
          </a:p>
        </p:txBody>
      </p:sp>
      <p:grpSp>
        <p:nvGrpSpPr>
          <p:cNvPr id="2" name="组合 1"/>
          <p:cNvGrpSpPr>
            <a:grpSpLocks/>
          </p:cNvGrpSpPr>
          <p:nvPr/>
        </p:nvGrpSpPr>
        <p:grpSpPr bwMode="auto">
          <a:xfrm>
            <a:off x="490538" y="5087938"/>
            <a:ext cx="8116887" cy="1414462"/>
            <a:chOff x="490538" y="5088619"/>
            <a:chExt cx="8116484" cy="1414241"/>
          </a:xfrm>
        </p:grpSpPr>
        <p:sp>
          <p:nvSpPr>
            <p:cNvPr id="11" name="圆角矩形 5"/>
            <p:cNvSpPr>
              <a:spLocks noChangeArrowheads="1"/>
            </p:cNvSpPr>
            <p:nvPr/>
          </p:nvSpPr>
          <p:spPr bwMode="auto">
            <a:xfrm flipV="1">
              <a:off x="490538" y="5088619"/>
              <a:ext cx="8116484" cy="1414241"/>
            </a:xfrm>
            <a:prstGeom prst="roundRect">
              <a:avLst>
                <a:gd name="adj" fmla="val 16667"/>
              </a:avLst>
            </a:prstGeom>
            <a:solidFill>
              <a:schemeClr val="accent4">
                <a:lumMod val="20000"/>
                <a:lumOff val="80000"/>
              </a:schemeClr>
            </a:solidFill>
            <a:ln w="28575" algn="ctr">
              <a:solidFill>
                <a:srgbClr val="00ACE6"/>
              </a:solidFill>
              <a:round/>
              <a:headEnd/>
              <a:tailEnd/>
            </a:ln>
            <a:effectLst/>
          </p:spPr>
          <p:txBody>
            <a:bodyPr/>
            <a:lstStyle/>
            <a:p>
              <a:pPr>
                <a:buFont typeface="Arial" charset="0"/>
                <a:buNone/>
                <a:defRPr/>
              </a:pPr>
              <a:endParaRPr lang="zh-CN" altLang="en-US">
                <a:ea typeface="宋体" pitchFamily="2" charset="-122"/>
              </a:endParaRPr>
            </a:p>
          </p:txBody>
        </p:sp>
        <p:sp>
          <p:nvSpPr>
            <p:cNvPr id="24583" name="矩形 3"/>
            <p:cNvSpPr>
              <a:spLocks noChangeArrowheads="1"/>
            </p:cNvSpPr>
            <p:nvPr/>
          </p:nvSpPr>
          <p:spPr bwMode="auto">
            <a:xfrm>
              <a:off x="604832" y="5320358"/>
              <a:ext cx="7972029" cy="922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dirty="0">
                  <a:latin typeface="黑体" pitchFamily="49" charset="-122"/>
                  <a:ea typeface="黑体" pitchFamily="49" charset="-122"/>
                </a:rPr>
                <a:t>    </a:t>
              </a:r>
              <a:r>
                <a:rPr lang="zh-CN" altLang="zh-CN" dirty="0">
                  <a:latin typeface="黑体" pitchFamily="49" charset="-122"/>
                  <a:ea typeface="黑体" pitchFamily="49" charset="-122"/>
                </a:rPr>
                <a:t>使用类模板时，必须要为模板形参显式指定</a:t>
              </a:r>
              <a:r>
                <a:rPr lang="zh-CN" altLang="zh-CN" dirty="0">
                  <a:solidFill>
                    <a:schemeClr val="accent4"/>
                  </a:solidFill>
                  <a:latin typeface="黑体" pitchFamily="49" charset="-122"/>
                  <a:ea typeface="黑体" pitchFamily="49" charset="-122"/>
                </a:rPr>
                <a:t>实参</a:t>
              </a:r>
              <a:r>
                <a:rPr lang="zh-CN" altLang="zh-CN" dirty="0">
                  <a:latin typeface="黑体" pitchFamily="49" charset="-122"/>
                  <a:ea typeface="黑体" pitchFamily="49" charset="-122"/>
                </a:rPr>
                <a:t>，不存在实参推演过程，也就是说不存在将整型值</a:t>
              </a:r>
              <a:r>
                <a:rPr lang="en-US" altLang="zh-CN" dirty="0">
                  <a:latin typeface="黑体" pitchFamily="49" charset="-122"/>
                  <a:ea typeface="黑体" pitchFamily="49" charset="-122"/>
                </a:rPr>
                <a:t>10</a:t>
              </a:r>
              <a:r>
                <a:rPr lang="zh-CN" altLang="zh-CN" dirty="0">
                  <a:latin typeface="黑体" pitchFamily="49" charset="-122"/>
                  <a:ea typeface="黑体" pitchFamily="49" charset="-122"/>
                </a:rPr>
                <a:t>推演为</a:t>
              </a:r>
              <a:r>
                <a:rPr lang="en-US" altLang="zh-CN" dirty="0" err="1">
                  <a:latin typeface="黑体" pitchFamily="49" charset="-122"/>
                  <a:ea typeface="黑体" pitchFamily="49" charset="-122"/>
                </a:rPr>
                <a:t>int</a:t>
              </a:r>
              <a:r>
                <a:rPr lang="zh-CN" altLang="zh-CN" dirty="0">
                  <a:latin typeface="黑体" pitchFamily="49" charset="-122"/>
                  <a:ea typeface="黑体" pitchFamily="49" charset="-122"/>
                </a:rPr>
                <a:t>类型传递给模板形参，必须要在</a:t>
              </a:r>
              <a:r>
                <a:rPr lang="en-US" altLang="zh-CN" dirty="0">
                  <a:latin typeface="黑体" pitchFamily="49" charset="-122"/>
                  <a:ea typeface="黑体" pitchFamily="49" charset="-122"/>
                </a:rPr>
                <a:t>&lt;&gt;</a:t>
              </a:r>
              <a:r>
                <a:rPr lang="zh-CN" altLang="zh-CN" dirty="0">
                  <a:latin typeface="黑体" pitchFamily="49" charset="-122"/>
                  <a:ea typeface="黑体" pitchFamily="49" charset="-122"/>
                </a:rPr>
                <a:t>中指定</a:t>
              </a:r>
              <a:r>
                <a:rPr lang="en-US" altLang="zh-CN" dirty="0" err="1">
                  <a:latin typeface="黑体" pitchFamily="49" charset="-122"/>
                  <a:ea typeface="黑体" pitchFamily="49" charset="-122"/>
                </a:rPr>
                <a:t>int</a:t>
              </a:r>
              <a:r>
                <a:rPr lang="zh-CN" altLang="zh-CN" dirty="0">
                  <a:latin typeface="黑体" pitchFamily="49" charset="-122"/>
                  <a:ea typeface="黑体" pitchFamily="49" charset="-122"/>
                </a:rPr>
                <a:t>类型，这一点与函数模板不同。</a:t>
              </a:r>
              <a:endParaRPr lang="zh-CN" altLang="en-US" dirty="0">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p:cNvGrpSpPr>
            <a:grpSpLocks/>
          </p:cNvGrpSpPr>
          <p:nvPr/>
        </p:nvGrpSpPr>
        <p:grpSpPr bwMode="auto">
          <a:xfrm>
            <a:off x="5062538" y="119063"/>
            <a:ext cx="3916362" cy="725487"/>
            <a:chOff x="0" y="0"/>
            <a:chExt cx="6166" cy="1142"/>
          </a:xfrm>
        </p:grpSpPr>
        <p:pic>
          <p:nvPicPr>
            <p:cNvPr id="25620"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2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560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5.2 </a:t>
            </a:r>
            <a:r>
              <a:rPr lang="zh-CN" altLang="en-US" sz="2800" b="1">
                <a:solidFill>
                  <a:srgbClr val="FFFF00"/>
                </a:solidFill>
                <a:latin typeface="微软雅黑" pitchFamily="34" charset="-122"/>
                <a:ea typeface="微软雅黑" pitchFamily="34" charset="-122"/>
                <a:sym typeface="宋体" charset="-122"/>
              </a:rPr>
              <a:t>类模板</a:t>
            </a:r>
          </a:p>
        </p:txBody>
      </p:sp>
      <p:grpSp>
        <p:nvGrpSpPr>
          <p:cNvPr id="10" name="组合 9"/>
          <p:cNvGrpSpPr>
            <a:grpSpLocks/>
          </p:cNvGrpSpPr>
          <p:nvPr/>
        </p:nvGrpSpPr>
        <p:grpSpPr bwMode="auto">
          <a:xfrm>
            <a:off x="358775" y="971550"/>
            <a:ext cx="7837488" cy="2335213"/>
            <a:chOff x="134938" y="4260850"/>
            <a:chExt cx="7837487" cy="2335213"/>
          </a:xfrm>
        </p:grpSpPr>
        <p:pic>
          <p:nvPicPr>
            <p:cNvPr id="25617" name="Picture 30" descr="C:\Users\Administrator\Desktop\01.pn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7275" y="5141913"/>
              <a:ext cx="310515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Picture 3" descr="C:\Users\admin\Desktop\PPT素材\未标题-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938" y="4260850"/>
              <a:ext cx="4787900"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剪去对角的矩形 3"/>
            <p:cNvSpPr>
              <a:spLocks/>
            </p:cNvSpPr>
            <p:nvPr/>
          </p:nvSpPr>
          <p:spPr bwMode="auto">
            <a:xfrm>
              <a:off x="4886325" y="4573588"/>
              <a:ext cx="2441575"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en-US" sz="2400" b="1" dirty="0">
                  <a:latin typeface="微软雅黑" pitchFamily="34" charset="-122"/>
                  <a:ea typeface="微软雅黑" pitchFamily="34" charset="-122"/>
                </a:rPr>
                <a:t> 类模板</a:t>
              </a:r>
              <a:r>
                <a:rPr lang="zh-CN" altLang="en-US" sz="2400" b="1" dirty="0">
                  <a:solidFill>
                    <a:schemeClr val="bg1"/>
                  </a:solidFill>
                  <a:latin typeface="微软雅黑" pitchFamily="34" charset="-122"/>
                  <a:ea typeface="微软雅黑" pitchFamily="34" charset="-122"/>
                </a:rPr>
                <a:t>案例代码</a:t>
              </a:r>
            </a:p>
          </p:txBody>
        </p:sp>
      </p:grpSp>
      <p:grpSp>
        <p:nvGrpSpPr>
          <p:cNvPr id="4" name="组合 3"/>
          <p:cNvGrpSpPr>
            <a:grpSpLocks/>
          </p:cNvGrpSpPr>
          <p:nvPr/>
        </p:nvGrpSpPr>
        <p:grpSpPr bwMode="auto">
          <a:xfrm>
            <a:off x="527050" y="3462338"/>
            <a:ext cx="8137525" cy="3001962"/>
            <a:chOff x="526341" y="3451426"/>
            <a:chExt cx="8137525" cy="3001961"/>
          </a:xfrm>
        </p:grpSpPr>
        <p:grpSp>
          <p:nvGrpSpPr>
            <p:cNvPr id="25606" name="组合 20"/>
            <p:cNvGrpSpPr>
              <a:grpSpLocks/>
            </p:cNvGrpSpPr>
            <p:nvPr/>
          </p:nvGrpSpPr>
          <p:grpSpPr bwMode="auto">
            <a:xfrm>
              <a:off x="526341" y="3451426"/>
              <a:ext cx="8137525" cy="3001961"/>
              <a:chOff x="566056" y="2077340"/>
              <a:chExt cx="8137575" cy="3003495"/>
            </a:xfrm>
          </p:grpSpPr>
          <p:grpSp>
            <p:nvGrpSpPr>
              <p:cNvPr id="25613" name="组合 19"/>
              <p:cNvGrpSpPr>
                <a:grpSpLocks/>
              </p:cNvGrpSpPr>
              <p:nvPr/>
            </p:nvGrpSpPr>
            <p:grpSpPr bwMode="auto">
              <a:xfrm>
                <a:off x="566056" y="2077340"/>
                <a:ext cx="8137575" cy="3003495"/>
                <a:chOff x="566056" y="2077340"/>
                <a:chExt cx="8137575" cy="3003495"/>
              </a:xfrm>
            </p:grpSpPr>
            <p:sp>
              <p:nvSpPr>
                <p:cNvPr id="17" name="矩形 16"/>
                <p:cNvSpPr/>
                <p:nvPr/>
              </p:nvSpPr>
              <p:spPr bwMode="auto">
                <a:xfrm>
                  <a:off x="566056" y="2444239"/>
                  <a:ext cx="8137575" cy="2636596"/>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任意多边形 17"/>
                <p:cNvSpPr/>
                <p:nvPr/>
              </p:nvSpPr>
              <p:spPr bwMode="auto">
                <a:xfrm>
                  <a:off x="745445" y="2077340"/>
                  <a:ext cx="4392639" cy="47014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eaLnBrk="0" hangingPunct="0">
                    <a:lnSpc>
                      <a:spcPct val="90000"/>
                    </a:lnSpc>
                    <a:spcAft>
                      <a:spcPct val="35000"/>
                    </a:spcAft>
                    <a:defRPr/>
                  </a:pPr>
                  <a:endParaRPr lang="zh-CN" altLang="en-US" sz="6500" dirty="0"/>
                </a:p>
              </p:txBody>
            </p:sp>
          </p:grpSp>
          <p:sp>
            <p:nvSpPr>
              <p:cNvPr id="16" name="矩形 15"/>
              <p:cNvSpPr>
                <a:spLocks noChangeArrowheads="1"/>
              </p:cNvSpPr>
              <p:nvPr/>
            </p:nvSpPr>
            <p:spPr bwMode="auto">
              <a:xfrm>
                <a:off x="893083" y="3683122"/>
                <a:ext cx="7631160" cy="1202352"/>
              </a:xfrm>
              <a:prstGeom prst="rect">
                <a:avLst/>
              </a:prstGeom>
              <a:solidFill>
                <a:srgbClr val="E7F4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dirty="0">
                    <a:latin typeface="黑体" pitchFamily="49" charset="-122"/>
                    <a:ea typeface="黑体" pitchFamily="49" charset="-122"/>
                  </a:rPr>
                  <a:t>    </a:t>
                </a:r>
                <a:r>
                  <a:rPr lang="zh-CN" altLang="zh-CN" dirty="0">
                    <a:latin typeface="黑体" pitchFamily="49" charset="-122"/>
                    <a:ea typeface="黑体" pitchFamily="49" charset="-122"/>
                  </a:rPr>
                  <a:t>如果在全局域中声明了与模板参数同名的变量，则该变量被</a:t>
                </a:r>
                <a:r>
                  <a:rPr lang="zh-CN" altLang="zh-CN" dirty="0">
                    <a:solidFill>
                      <a:schemeClr val="accent4"/>
                    </a:solidFill>
                    <a:latin typeface="黑体" pitchFamily="49" charset="-122"/>
                    <a:ea typeface="黑体" pitchFamily="49" charset="-122"/>
                  </a:rPr>
                  <a:t>隐藏</a:t>
                </a:r>
                <a:r>
                  <a:rPr lang="zh-CN" altLang="zh-CN" dirty="0">
                    <a:latin typeface="黑体" pitchFamily="49" charset="-122"/>
                    <a:ea typeface="黑体" pitchFamily="49" charset="-122"/>
                  </a:rPr>
                  <a:t>。</a:t>
                </a:r>
              </a:p>
              <a:p>
                <a:pPr>
                  <a:defRPr/>
                </a:pPr>
                <a:r>
                  <a:rPr lang="en-US" altLang="zh-CN" dirty="0">
                    <a:latin typeface="黑体" pitchFamily="49" charset="-122"/>
                    <a:ea typeface="黑体" pitchFamily="49" charset="-122"/>
                  </a:rPr>
                  <a:t>    </a:t>
                </a:r>
                <a:r>
                  <a:rPr lang="zh-CN" altLang="zh-CN" dirty="0">
                    <a:latin typeface="黑体" pitchFamily="49" charset="-122"/>
                    <a:ea typeface="黑体" pitchFamily="49" charset="-122"/>
                  </a:rPr>
                  <a:t>模板</a:t>
                </a:r>
                <a:r>
                  <a:rPr lang="zh-CN" altLang="zh-CN" dirty="0">
                    <a:solidFill>
                      <a:schemeClr val="accent4"/>
                    </a:solidFill>
                    <a:latin typeface="黑体" pitchFamily="49" charset="-122"/>
                    <a:ea typeface="黑体" pitchFamily="49" charset="-122"/>
                  </a:rPr>
                  <a:t>参数名</a:t>
                </a:r>
                <a:r>
                  <a:rPr lang="zh-CN" altLang="zh-CN" dirty="0">
                    <a:latin typeface="黑体" pitchFamily="49" charset="-122"/>
                    <a:ea typeface="黑体" pitchFamily="49" charset="-122"/>
                  </a:rPr>
                  <a:t>不能被当作类模板定义中类成员的名字。</a:t>
                </a:r>
              </a:p>
              <a:p>
                <a:pPr>
                  <a:defRPr/>
                </a:pPr>
                <a:r>
                  <a:rPr lang="en-US" altLang="zh-CN" dirty="0">
                    <a:latin typeface="黑体" pitchFamily="49" charset="-122"/>
                    <a:ea typeface="黑体" pitchFamily="49" charset="-122"/>
                  </a:rPr>
                  <a:t>    </a:t>
                </a:r>
                <a:r>
                  <a:rPr lang="zh-CN" altLang="zh-CN" dirty="0">
                    <a:latin typeface="黑体" pitchFamily="49" charset="-122"/>
                    <a:ea typeface="黑体" pitchFamily="49" charset="-122"/>
                  </a:rPr>
                  <a:t>同一个模板参数名在模板参数表中只能出现</a:t>
                </a:r>
                <a:r>
                  <a:rPr lang="zh-CN" altLang="zh-CN" dirty="0">
                    <a:solidFill>
                      <a:schemeClr val="accent4"/>
                    </a:solidFill>
                    <a:latin typeface="黑体" pitchFamily="49" charset="-122"/>
                    <a:ea typeface="黑体" pitchFamily="49" charset="-122"/>
                  </a:rPr>
                  <a:t>一次</a:t>
                </a:r>
                <a:r>
                  <a:rPr lang="zh-CN" altLang="zh-CN" dirty="0">
                    <a:latin typeface="黑体" pitchFamily="49" charset="-122"/>
                    <a:ea typeface="黑体" pitchFamily="49" charset="-122"/>
                  </a:rPr>
                  <a:t>。</a:t>
                </a:r>
              </a:p>
              <a:p>
                <a:pPr>
                  <a:defRPr/>
                </a:pPr>
                <a:r>
                  <a:rPr lang="en-US" altLang="zh-CN" dirty="0">
                    <a:latin typeface="黑体" pitchFamily="49" charset="-122"/>
                    <a:ea typeface="黑体" pitchFamily="49" charset="-122"/>
                  </a:rPr>
                  <a:t>    </a:t>
                </a:r>
                <a:r>
                  <a:rPr lang="zh-CN" altLang="zh-CN" dirty="0">
                    <a:latin typeface="黑体" pitchFamily="49" charset="-122"/>
                    <a:ea typeface="黑体" pitchFamily="49" charset="-122"/>
                  </a:rPr>
                  <a:t>在不同的类模板声明或定义中，模板参数名可以被</a:t>
                </a:r>
                <a:r>
                  <a:rPr lang="zh-CN" altLang="zh-CN" dirty="0">
                    <a:solidFill>
                      <a:schemeClr val="accent4"/>
                    </a:solidFill>
                    <a:latin typeface="黑体" pitchFamily="49" charset="-122"/>
                    <a:ea typeface="黑体" pitchFamily="49" charset="-122"/>
                  </a:rPr>
                  <a:t>重复使用</a:t>
                </a:r>
                <a:r>
                  <a:rPr lang="zh-CN" altLang="zh-CN" dirty="0">
                    <a:latin typeface="黑体" pitchFamily="49" charset="-122"/>
                    <a:ea typeface="黑体" pitchFamily="49" charset="-122"/>
                  </a:rPr>
                  <a:t>。</a:t>
                </a:r>
                <a:endParaRPr lang="zh-CN" altLang="en-US" dirty="0">
                  <a:latin typeface="黑体" pitchFamily="49" charset="-122"/>
                  <a:ea typeface="黑体" pitchFamily="49" charset="-122"/>
                </a:endParaRPr>
              </a:p>
            </p:txBody>
          </p:sp>
        </p:grpSp>
        <p:sp>
          <p:nvSpPr>
            <p:cNvPr id="25607" name="矩形 1"/>
            <p:cNvSpPr>
              <a:spLocks noChangeArrowheads="1"/>
            </p:cNvSpPr>
            <p:nvPr/>
          </p:nvSpPr>
          <p:spPr bwMode="auto">
            <a:xfrm>
              <a:off x="757064" y="3518140"/>
              <a:ext cx="43011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solidFill>
                    <a:schemeClr val="bg1"/>
                  </a:solidFill>
                  <a:latin typeface="黑体" pitchFamily="49" charset="-122"/>
                  <a:ea typeface="黑体" pitchFamily="49" charset="-122"/>
                </a:rPr>
                <a:t> </a:t>
              </a:r>
              <a:r>
                <a:rPr lang="en-US" altLang="zh-CN">
                  <a:solidFill>
                    <a:schemeClr val="bg1"/>
                  </a:solidFill>
                  <a:latin typeface="黑体" pitchFamily="49" charset="-122"/>
                  <a:ea typeface="黑体" pitchFamily="49" charset="-122"/>
                  <a:sym typeface="Wingdings" pitchFamily="2" charset="2"/>
                </a:rPr>
                <a:t></a:t>
              </a:r>
              <a:r>
                <a:rPr lang="zh-CN" altLang="zh-CN" b="1">
                  <a:solidFill>
                    <a:schemeClr val="bg1"/>
                  </a:solidFill>
                  <a:latin typeface="黑体" pitchFamily="49" charset="-122"/>
                  <a:ea typeface="黑体" pitchFamily="49" charset="-122"/>
                </a:rPr>
                <a:t>多学一招：模板声明或定义的作用域</a:t>
              </a:r>
            </a:p>
          </p:txBody>
        </p:sp>
        <p:sp>
          <p:nvSpPr>
            <p:cNvPr id="3" name="矩形 2"/>
            <p:cNvSpPr/>
            <p:nvPr/>
          </p:nvSpPr>
          <p:spPr>
            <a:xfrm>
              <a:off x="731129" y="4073726"/>
              <a:ext cx="7727950" cy="922337"/>
            </a:xfrm>
            <a:prstGeom prst="rect">
              <a:avLst/>
            </a:prstGeom>
          </p:spPr>
          <p:txBody>
            <a:bodyPr>
              <a:spAutoFit/>
            </a:bodyPr>
            <a:lstStyle/>
            <a:p>
              <a:pPr>
                <a:defRPr/>
              </a:pPr>
              <a:r>
                <a:rPr lang="zh-CN" altLang="zh-CN" dirty="0">
                  <a:latin typeface="+mn-ea"/>
                  <a:ea typeface="+mn-ea"/>
                </a:rPr>
                <a:t>模板的声明或定义只能在全局、命名空间或类范围内进行，不能在局部范围、函数内进行，比如不能在</a:t>
              </a:r>
              <a:r>
                <a:rPr lang="en-US" altLang="zh-CN" dirty="0">
                  <a:latin typeface="+mn-ea"/>
                  <a:ea typeface="+mn-ea"/>
                </a:rPr>
                <a:t>main()</a:t>
              </a:r>
              <a:r>
                <a:rPr lang="zh-CN" altLang="zh-CN" dirty="0">
                  <a:latin typeface="+mn-ea"/>
                  <a:ea typeface="+mn-ea"/>
                </a:rPr>
                <a:t>函数中声明或定义一个模板。声明或定义一个模板还有以</a:t>
              </a:r>
              <a:r>
                <a:rPr lang="zh-CN" altLang="en-US" dirty="0">
                  <a:latin typeface="+mn-ea"/>
                  <a:ea typeface="+mn-ea"/>
                </a:rPr>
                <a:t>下</a:t>
              </a:r>
              <a:r>
                <a:rPr lang="zh-CN" altLang="zh-CN" dirty="0">
                  <a:latin typeface="+mn-ea"/>
                  <a:ea typeface="+mn-ea"/>
                </a:rPr>
                <a:t>几点需要注意：</a:t>
              </a:r>
            </a:p>
          </p:txBody>
        </p:sp>
        <p:sp>
          <p:nvSpPr>
            <p:cNvPr id="20" name="椭圆 19"/>
            <p:cNvSpPr/>
            <p:nvPr/>
          </p:nvSpPr>
          <p:spPr bwMode="auto">
            <a:xfrm>
              <a:off x="1016879" y="5121475"/>
              <a:ext cx="295275" cy="282575"/>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1600" b="1" dirty="0">
                  <a:latin typeface="微软雅黑" pitchFamily="34" charset="-122"/>
                  <a:ea typeface="微软雅黑" pitchFamily="34" charset="-122"/>
                </a:rPr>
                <a:t>1</a:t>
              </a:r>
              <a:endParaRPr lang="zh-CN" altLang="en-US" sz="1600" b="1" dirty="0">
                <a:latin typeface="微软雅黑" pitchFamily="34" charset="-122"/>
                <a:ea typeface="微软雅黑" pitchFamily="34" charset="-122"/>
              </a:endParaRPr>
            </a:p>
          </p:txBody>
        </p:sp>
        <p:sp>
          <p:nvSpPr>
            <p:cNvPr id="21" name="椭圆 20"/>
            <p:cNvSpPr/>
            <p:nvPr/>
          </p:nvSpPr>
          <p:spPr bwMode="auto">
            <a:xfrm>
              <a:off x="1016879" y="5388175"/>
              <a:ext cx="295275" cy="282575"/>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1600" b="1" dirty="0">
                  <a:latin typeface="微软雅黑" pitchFamily="34" charset="-122"/>
                  <a:ea typeface="微软雅黑" pitchFamily="34" charset="-122"/>
                </a:rPr>
                <a:t>2</a:t>
              </a:r>
              <a:endParaRPr lang="zh-CN" altLang="en-US" sz="1600" b="1" dirty="0">
                <a:latin typeface="微软雅黑" pitchFamily="34" charset="-122"/>
                <a:ea typeface="微软雅黑" pitchFamily="34" charset="-122"/>
              </a:endParaRPr>
            </a:p>
          </p:txBody>
        </p:sp>
        <p:sp>
          <p:nvSpPr>
            <p:cNvPr id="22" name="椭圆 21"/>
            <p:cNvSpPr/>
            <p:nvPr/>
          </p:nvSpPr>
          <p:spPr bwMode="auto">
            <a:xfrm>
              <a:off x="1016879" y="5664400"/>
              <a:ext cx="295275" cy="284162"/>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1600" b="1" dirty="0">
                  <a:latin typeface="微软雅黑" pitchFamily="34" charset="-122"/>
                  <a:ea typeface="微软雅黑" pitchFamily="34" charset="-122"/>
                </a:rPr>
                <a:t>3</a:t>
              </a:r>
              <a:endParaRPr lang="zh-CN" altLang="en-US" sz="1600" b="1" dirty="0">
                <a:latin typeface="微软雅黑" pitchFamily="34" charset="-122"/>
                <a:ea typeface="微软雅黑" pitchFamily="34" charset="-122"/>
              </a:endParaRPr>
            </a:p>
          </p:txBody>
        </p:sp>
        <p:sp>
          <p:nvSpPr>
            <p:cNvPr id="23" name="椭圆 22"/>
            <p:cNvSpPr/>
            <p:nvPr/>
          </p:nvSpPr>
          <p:spPr bwMode="auto">
            <a:xfrm>
              <a:off x="1016879" y="5942212"/>
              <a:ext cx="295275" cy="282575"/>
            </a:xfrm>
            <a:prstGeom prst="ellipse">
              <a:avLst/>
            </a:prstGeom>
            <a:gradFill>
              <a:gsLst>
                <a:gs pos="50000">
                  <a:srgbClr val="00B0F0"/>
                </a:gs>
                <a:gs pos="0">
                  <a:srgbClr val="9FD8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r>
                <a:rPr lang="en-US" altLang="zh-CN" sz="1600" b="1" dirty="0">
                  <a:latin typeface="微软雅黑" pitchFamily="34" charset="-122"/>
                  <a:ea typeface="微软雅黑" pitchFamily="34" charset="-122"/>
                </a:rPr>
                <a:t>4</a:t>
              </a:r>
              <a:endParaRPr lang="zh-CN" altLang="en-US" sz="1600" b="1" dirty="0">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a:off x="5062538" y="119063"/>
            <a:ext cx="3916362" cy="725487"/>
            <a:chOff x="0" y="0"/>
            <a:chExt cx="6166" cy="1142"/>
          </a:xfrm>
        </p:grpSpPr>
        <p:pic>
          <p:nvPicPr>
            <p:cNvPr id="26637"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3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2" name="组合 1"/>
          <p:cNvGrpSpPr>
            <a:grpSpLocks/>
          </p:cNvGrpSpPr>
          <p:nvPr/>
        </p:nvGrpSpPr>
        <p:grpSpPr bwMode="auto">
          <a:xfrm>
            <a:off x="196850" y="1063625"/>
            <a:ext cx="6334125" cy="1471613"/>
            <a:chOff x="196850" y="1063625"/>
            <a:chExt cx="6334125" cy="1471613"/>
          </a:xfrm>
        </p:grpSpPr>
        <p:sp>
          <p:nvSpPr>
            <p:cNvPr id="3" name="单圆角矩形 2"/>
            <p:cNvSpPr/>
            <p:nvPr/>
          </p:nvSpPr>
          <p:spPr bwMode="auto">
            <a:xfrm>
              <a:off x="1143000" y="1192213"/>
              <a:ext cx="5387975" cy="1017587"/>
            </a:xfrm>
            <a:prstGeom prst="round1Rect">
              <a:avLst/>
            </a:prstGeom>
            <a:solidFill>
              <a:schemeClr val="accent4"/>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26635" name="矩形 2"/>
            <p:cNvSpPr>
              <a:spLocks noChangeArrowheads="1"/>
            </p:cNvSpPr>
            <p:nvPr/>
          </p:nvSpPr>
          <p:spPr bwMode="auto">
            <a:xfrm>
              <a:off x="609600" y="1438275"/>
              <a:ext cx="5703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zh-CN" sz="2400" b="1">
                  <a:solidFill>
                    <a:schemeClr val="bg1"/>
                  </a:solidFill>
                  <a:latin typeface="黑体" pitchFamily="49" charset="-122"/>
                  <a:ea typeface="黑体" pitchFamily="49" charset="-122"/>
                </a:rPr>
                <a:t>在类模板外部定义成员函数</a:t>
              </a:r>
            </a:p>
          </p:txBody>
        </p:sp>
        <p:pic>
          <p:nvPicPr>
            <p:cNvPr id="26636" name="Picture 17" descr="C:\Users\admin\Desktop\8879-120309193530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 y="1063625"/>
              <a:ext cx="1457325"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28"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5.2 </a:t>
            </a:r>
            <a:r>
              <a:rPr lang="zh-CN" altLang="en-US" sz="2800" b="1">
                <a:solidFill>
                  <a:srgbClr val="FFFF00"/>
                </a:solidFill>
                <a:latin typeface="微软雅黑" pitchFamily="34" charset="-122"/>
                <a:ea typeface="微软雅黑" pitchFamily="34" charset="-122"/>
                <a:sym typeface="宋体" charset="-122"/>
              </a:rPr>
              <a:t>类模板</a:t>
            </a:r>
          </a:p>
        </p:txBody>
      </p:sp>
      <p:grpSp>
        <p:nvGrpSpPr>
          <p:cNvPr id="4" name="组合 3"/>
          <p:cNvGrpSpPr>
            <a:grpSpLocks/>
          </p:cNvGrpSpPr>
          <p:nvPr/>
        </p:nvGrpSpPr>
        <p:grpSpPr bwMode="auto">
          <a:xfrm>
            <a:off x="490538" y="2636838"/>
            <a:ext cx="8193087" cy="2152650"/>
            <a:chOff x="490538" y="2637177"/>
            <a:chExt cx="8193087" cy="2152311"/>
          </a:xfrm>
        </p:grpSpPr>
        <p:sp>
          <p:nvSpPr>
            <p:cNvPr id="26631" name="矩形 20"/>
            <p:cNvSpPr>
              <a:spLocks noChangeArrowheads="1"/>
            </p:cNvSpPr>
            <p:nvPr/>
          </p:nvSpPr>
          <p:spPr bwMode="auto">
            <a:xfrm>
              <a:off x="490538" y="4002088"/>
              <a:ext cx="8193087" cy="78740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6632" name="矩形 6"/>
            <p:cNvSpPr>
              <a:spLocks noChangeArrowheads="1"/>
            </p:cNvSpPr>
            <p:nvPr/>
          </p:nvSpPr>
          <p:spPr bwMode="auto">
            <a:xfrm>
              <a:off x="522288" y="2637177"/>
              <a:ext cx="8134350" cy="120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dirty="0">
                  <a:latin typeface="黑体" pitchFamily="49" charset="-122"/>
                  <a:ea typeface="黑体" pitchFamily="49" charset="-122"/>
                </a:rPr>
                <a:t>    </a:t>
              </a:r>
              <a:r>
                <a:rPr lang="zh-CN" altLang="zh-CN" dirty="0">
                  <a:solidFill>
                    <a:schemeClr val="accent4"/>
                  </a:solidFill>
                  <a:latin typeface="黑体" pitchFamily="49" charset="-122"/>
                  <a:ea typeface="黑体" pitchFamily="49" charset="-122"/>
                </a:rPr>
                <a:t>类模板</a:t>
              </a:r>
              <a:r>
                <a:rPr lang="zh-CN" altLang="zh-CN" dirty="0">
                  <a:latin typeface="黑体" pitchFamily="49" charset="-122"/>
                  <a:ea typeface="黑体" pitchFamily="49" charset="-122"/>
                </a:rPr>
                <a:t>的成员函数都是在类的</a:t>
              </a:r>
              <a:r>
                <a:rPr lang="zh-CN" altLang="zh-CN" dirty="0">
                  <a:solidFill>
                    <a:schemeClr val="accent4"/>
                  </a:solidFill>
                  <a:latin typeface="黑体" pitchFamily="49" charset="-122"/>
                  <a:ea typeface="黑体" pitchFamily="49" charset="-122"/>
                </a:rPr>
                <a:t>内部</a:t>
              </a:r>
              <a:r>
                <a:rPr lang="zh-CN" altLang="zh-CN" dirty="0">
                  <a:latin typeface="黑体" pitchFamily="49" charset="-122"/>
                  <a:ea typeface="黑体" pitchFamily="49" charset="-122"/>
                </a:rPr>
                <a:t>实现的，类模板的成员函数可以在类模板的定义中定义</a:t>
              </a:r>
              <a:r>
                <a:rPr lang="en-US" altLang="zh-CN" dirty="0">
                  <a:latin typeface="黑体" pitchFamily="49" charset="-122"/>
                  <a:ea typeface="黑体" pitchFamily="49" charset="-122"/>
                </a:rPr>
                <a:t>(inline</a:t>
              </a:r>
              <a:r>
                <a:rPr lang="zh-CN" altLang="zh-CN" dirty="0">
                  <a:latin typeface="黑体" pitchFamily="49" charset="-122"/>
                  <a:ea typeface="黑体" pitchFamily="49" charset="-122"/>
                </a:rPr>
                <a:t>函数</a:t>
              </a:r>
              <a:r>
                <a:rPr lang="en-US" altLang="zh-CN" dirty="0">
                  <a:latin typeface="黑体" pitchFamily="49" charset="-122"/>
                  <a:ea typeface="黑体" pitchFamily="49" charset="-122"/>
                </a:rPr>
                <a:t>)</a:t>
              </a:r>
              <a:r>
                <a:rPr lang="zh-CN" altLang="zh-CN" dirty="0">
                  <a:latin typeface="黑体" pitchFamily="49" charset="-122"/>
                  <a:ea typeface="黑体" pitchFamily="49" charset="-122"/>
                </a:rPr>
                <a:t>，也可以在类模板定义之外定义</a:t>
              </a:r>
              <a:r>
                <a:rPr lang="en-US" altLang="zh-CN" dirty="0">
                  <a:latin typeface="黑体" pitchFamily="49" charset="-122"/>
                  <a:ea typeface="黑体" pitchFamily="49" charset="-122"/>
                </a:rPr>
                <a:t>(</a:t>
              </a:r>
              <a:r>
                <a:rPr lang="zh-CN" altLang="zh-CN" dirty="0">
                  <a:latin typeface="黑体" pitchFamily="49" charset="-122"/>
                  <a:ea typeface="黑体" pitchFamily="49" charset="-122"/>
                </a:rPr>
                <a:t>此时成员函数定义前面必须加上</a:t>
              </a:r>
              <a:r>
                <a:rPr lang="en-US" altLang="zh-CN" dirty="0">
                  <a:latin typeface="黑体" pitchFamily="49" charset="-122"/>
                  <a:ea typeface="黑体" pitchFamily="49" charset="-122"/>
                </a:rPr>
                <a:t>template</a:t>
              </a:r>
              <a:r>
                <a:rPr lang="zh-CN" altLang="zh-CN" dirty="0">
                  <a:latin typeface="黑体" pitchFamily="49" charset="-122"/>
                  <a:ea typeface="黑体" pitchFamily="49" charset="-122"/>
                </a:rPr>
                <a:t>及模板参数</a:t>
              </a:r>
              <a:r>
                <a:rPr lang="en-US" altLang="zh-CN" dirty="0">
                  <a:latin typeface="黑体" pitchFamily="49" charset="-122"/>
                  <a:ea typeface="黑体" pitchFamily="49" charset="-122"/>
                </a:rPr>
                <a:t>)</a:t>
              </a:r>
              <a:r>
                <a:rPr lang="zh-CN" altLang="zh-CN" dirty="0">
                  <a:latin typeface="黑体" pitchFamily="49" charset="-122"/>
                  <a:ea typeface="黑体" pitchFamily="49" charset="-122"/>
                </a:rPr>
                <a:t>，在类模板外部定义成员函数的方法如下所示：</a:t>
              </a:r>
            </a:p>
          </p:txBody>
        </p:sp>
        <p:sp>
          <p:nvSpPr>
            <p:cNvPr id="26633" name="矩形 7"/>
            <p:cNvSpPr>
              <a:spLocks noChangeArrowheads="1"/>
            </p:cNvSpPr>
            <p:nvPr/>
          </p:nvSpPr>
          <p:spPr bwMode="auto">
            <a:xfrm>
              <a:off x="609600" y="4071938"/>
              <a:ext cx="6438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template&lt;</a:t>
              </a:r>
              <a:r>
                <a:rPr lang="zh-CN" altLang="en-US"/>
                <a:t>模板形参表</a:t>
              </a:r>
              <a:r>
                <a:rPr lang="en-US" altLang="zh-CN"/>
                <a:t>&gt;</a:t>
              </a:r>
            </a:p>
            <a:p>
              <a:pPr eaLnBrk="1" hangingPunct="1"/>
              <a:r>
                <a:rPr lang="zh-CN" altLang="en-US"/>
                <a:t>函数返回类型 类名</a:t>
              </a:r>
              <a:r>
                <a:rPr lang="en-US" altLang="zh-CN"/>
                <a:t>&lt;</a:t>
              </a:r>
              <a:r>
                <a:rPr lang="zh-CN" altLang="en-US"/>
                <a:t>模板形参名</a:t>
              </a:r>
              <a:r>
                <a:rPr lang="en-US" altLang="zh-CN"/>
                <a:t>&gt;::</a:t>
              </a:r>
              <a:r>
                <a:rPr lang="zh-CN" altLang="en-US"/>
                <a:t>函数名（参数列表）｛｝</a:t>
              </a:r>
            </a:p>
          </p:txBody>
        </p:sp>
      </p:grpSp>
      <p:pic>
        <p:nvPicPr>
          <p:cNvPr id="14"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9588" y="3746500"/>
            <a:ext cx="2209800"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4" presetClass="entr" presetSubtype="1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20"/>
          <p:cNvSpPr>
            <a:spLocks noChangeArrowheads="1"/>
          </p:cNvSpPr>
          <p:nvPr/>
        </p:nvSpPr>
        <p:spPr bwMode="auto">
          <a:xfrm>
            <a:off x="1462088" y="1243013"/>
            <a:ext cx="6396037" cy="4800600"/>
          </a:xfrm>
          <a:prstGeom prst="rect">
            <a:avLst/>
          </a:prstGeom>
          <a:solidFill>
            <a:schemeClr val="bg1"/>
          </a:solidFill>
          <a:ln w="28575" algn="ctr">
            <a:solidFill>
              <a:schemeClr val="accent4"/>
            </a:solidFill>
            <a:prstDash val="dash"/>
            <a:round/>
            <a:headEnd/>
            <a:tailEnd/>
          </a:ln>
        </p:spPr>
        <p:txBody>
          <a:bodyPr/>
          <a:lstStyle/>
          <a:p>
            <a:pPr>
              <a:buFont typeface="Arial" charset="0"/>
              <a:buNone/>
              <a:defRPr/>
            </a:pPr>
            <a:endParaRPr lang="zh-CN" altLang="en-US">
              <a:ea typeface="宋体" pitchFamily="2" charset="-122"/>
            </a:endParaRPr>
          </a:p>
        </p:txBody>
      </p:sp>
      <p:sp>
        <p:nvSpPr>
          <p:cNvPr id="27651" name="矩形 20"/>
          <p:cNvSpPr>
            <a:spLocks noChangeArrowheads="1"/>
          </p:cNvSpPr>
          <p:nvPr/>
        </p:nvSpPr>
        <p:spPr bwMode="auto">
          <a:xfrm>
            <a:off x="1552575" y="3008313"/>
            <a:ext cx="6230938" cy="246856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27652" name="Group 2"/>
          <p:cNvGrpSpPr>
            <a:grpSpLocks/>
          </p:cNvGrpSpPr>
          <p:nvPr/>
        </p:nvGrpSpPr>
        <p:grpSpPr bwMode="auto">
          <a:xfrm>
            <a:off x="5062538" y="119063"/>
            <a:ext cx="3916362" cy="725487"/>
            <a:chOff x="0" y="0"/>
            <a:chExt cx="6166" cy="1142"/>
          </a:xfrm>
        </p:grpSpPr>
        <p:pic>
          <p:nvPicPr>
            <p:cNvPr id="27657"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765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5.2 </a:t>
            </a:r>
            <a:r>
              <a:rPr lang="zh-CN" altLang="en-US" sz="2800" b="1">
                <a:solidFill>
                  <a:srgbClr val="FFFF00"/>
                </a:solidFill>
                <a:latin typeface="微软雅黑" pitchFamily="34" charset="-122"/>
                <a:ea typeface="微软雅黑" pitchFamily="34" charset="-122"/>
                <a:sym typeface="宋体" charset="-122"/>
              </a:rPr>
              <a:t>类模板</a:t>
            </a:r>
          </a:p>
        </p:txBody>
      </p:sp>
      <p:sp>
        <p:nvSpPr>
          <p:cNvPr id="27654" name="矩形 4"/>
          <p:cNvSpPr>
            <a:spLocks noChangeArrowheads="1"/>
          </p:cNvSpPr>
          <p:nvPr/>
        </p:nvSpPr>
        <p:spPr bwMode="auto">
          <a:xfrm>
            <a:off x="1685925" y="1631950"/>
            <a:ext cx="59467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dirty="0">
                <a:solidFill>
                  <a:schemeClr val="accent4"/>
                </a:solidFill>
                <a:latin typeface="黑体" pitchFamily="49" charset="-122"/>
                <a:ea typeface="黑体" pitchFamily="49" charset="-122"/>
              </a:rPr>
              <a:t>    template</a:t>
            </a:r>
            <a:r>
              <a:rPr lang="zh-CN" altLang="zh-CN" dirty="0">
                <a:latin typeface="黑体" pitchFamily="49" charset="-122"/>
                <a:ea typeface="黑体" pitchFamily="49" charset="-122"/>
              </a:rPr>
              <a:t>是类模板的声明，在实现成员函数时，也要加上类作用域，而且在类名后要用</a:t>
            </a:r>
            <a:r>
              <a:rPr lang="en-US" altLang="zh-CN" dirty="0">
                <a:latin typeface="黑体" pitchFamily="49" charset="-122"/>
                <a:ea typeface="黑体" pitchFamily="49" charset="-122"/>
              </a:rPr>
              <a:t>&lt;&gt;</a:t>
            </a:r>
            <a:r>
              <a:rPr lang="zh-CN" altLang="zh-CN" dirty="0">
                <a:latin typeface="黑体" pitchFamily="49" charset="-122"/>
                <a:ea typeface="黑体" pitchFamily="49" charset="-122"/>
              </a:rPr>
              <a:t>指明类的模板形参。例如有下列类模板的定义：</a:t>
            </a:r>
          </a:p>
        </p:txBody>
      </p:sp>
      <p:sp>
        <p:nvSpPr>
          <p:cNvPr id="27655" name="矩形 6"/>
          <p:cNvSpPr>
            <a:spLocks noChangeArrowheads="1"/>
          </p:cNvSpPr>
          <p:nvPr/>
        </p:nvSpPr>
        <p:spPr bwMode="auto">
          <a:xfrm>
            <a:off x="1771650" y="3049588"/>
            <a:ext cx="45196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a:t>template&lt;typename T1, typename T2&gt;</a:t>
            </a:r>
          </a:p>
          <a:p>
            <a:pPr eaLnBrk="1" hangingPunct="1"/>
            <a:r>
              <a:rPr lang="fr-FR" altLang="zh-CN"/>
              <a:t>class B</a:t>
            </a:r>
          </a:p>
          <a:p>
            <a:pPr eaLnBrk="1" hangingPunct="1"/>
            <a:r>
              <a:rPr lang="fr-FR" altLang="zh-CN"/>
              <a:t>{</a:t>
            </a:r>
          </a:p>
          <a:p>
            <a:pPr eaLnBrk="1" hangingPunct="1"/>
            <a:r>
              <a:rPr lang="fr-FR" altLang="zh-CN"/>
              <a:t>public:</a:t>
            </a:r>
          </a:p>
          <a:p>
            <a:pPr eaLnBrk="1" hangingPunct="1"/>
            <a:r>
              <a:rPr lang="fr-FR" altLang="zh-CN"/>
              <a:t>	T1 a;</a:t>
            </a:r>
          </a:p>
          <a:p>
            <a:pPr eaLnBrk="1" hangingPunct="1"/>
            <a:r>
              <a:rPr lang="fr-FR" altLang="zh-CN"/>
              <a:t>	T2 b;</a:t>
            </a:r>
          </a:p>
          <a:p>
            <a:pPr eaLnBrk="1" hangingPunct="1"/>
            <a:r>
              <a:rPr lang="fr-FR" altLang="zh-CN"/>
              <a:t>	T1 func(T1 a, T2&amp; b);</a:t>
            </a:r>
          </a:p>
          <a:p>
            <a:pPr eaLnBrk="1" hangingPunct="1"/>
            <a:r>
              <a:rPr lang="fr-FR" altLang="zh-CN"/>
              <a:t>};</a:t>
            </a:r>
          </a:p>
        </p:txBody>
      </p:sp>
      <p:pic>
        <p:nvPicPr>
          <p:cNvPr id="15" name="Picture 7" descr="放大镜小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4650" y="3517900"/>
            <a:ext cx="2287588"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5062538" y="119063"/>
            <a:ext cx="3916362" cy="725487"/>
            <a:chOff x="0" y="0"/>
            <a:chExt cx="6166" cy="1142"/>
          </a:xfrm>
        </p:grpSpPr>
        <p:pic>
          <p:nvPicPr>
            <p:cNvPr id="28683"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8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867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5.2 </a:t>
            </a:r>
            <a:r>
              <a:rPr lang="zh-CN" altLang="en-US" sz="2800" b="1">
                <a:solidFill>
                  <a:srgbClr val="FFFF00"/>
                </a:solidFill>
                <a:latin typeface="微软雅黑" pitchFamily="34" charset="-122"/>
                <a:ea typeface="微软雅黑" pitchFamily="34" charset="-122"/>
                <a:sym typeface="宋体" charset="-122"/>
              </a:rPr>
              <a:t>类模板</a:t>
            </a:r>
          </a:p>
        </p:txBody>
      </p:sp>
      <p:grpSp>
        <p:nvGrpSpPr>
          <p:cNvPr id="3" name="组合 2"/>
          <p:cNvGrpSpPr>
            <a:grpSpLocks/>
          </p:cNvGrpSpPr>
          <p:nvPr/>
        </p:nvGrpSpPr>
        <p:grpSpPr bwMode="auto">
          <a:xfrm>
            <a:off x="0" y="3641725"/>
            <a:ext cx="8415338" cy="2335213"/>
            <a:chOff x="0" y="3641724"/>
            <a:chExt cx="8414893" cy="2335213"/>
          </a:xfrm>
        </p:grpSpPr>
        <p:pic>
          <p:nvPicPr>
            <p:cNvPr id="28680" name="Picture 30" descr="C:\Users\Administrator\Desktop\01.pn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3457" y="4555061"/>
              <a:ext cx="310515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3" descr="C:\Users\admin\Desktop\PPT素材\未标题-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641724"/>
              <a:ext cx="4787901"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剪去对角的矩形 3"/>
            <p:cNvSpPr>
              <a:spLocks/>
            </p:cNvSpPr>
            <p:nvPr/>
          </p:nvSpPr>
          <p:spPr bwMode="auto">
            <a:xfrm>
              <a:off x="4735263" y="3922712"/>
              <a:ext cx="367963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lstStyle/>
            <a:p>
              <a:pPr>
                <a:buFont typeface="Arial" pitchFamily="34" charset="0"/>
                <a:buNone/>
                <a:defRPr/>
              </a:pPr>
              <a:r>
                <a:rPr lang="zh-CN" altLang="zh-CN" sz="2400" b="1" dirty="0">
                  <a:latin typeface="黑体" pitchFamily="49" charset="-122"/>
                  <a:ea typeface="黑体" pitchFamily="49" charset="-122"/>
                </a:rPr>
                <a:t>类模板外定义类</a:t>
              </a:r>
              <a:r>
                <a:rPr lang="zh-CN" altLang="en-US" sz="2400" b="1" dirty="0">
                  <a:solidFill>
                    <a:schemeClr val="bg1"/>
                  </a:solidFill>
                  <a:latin typeface="微软雅黑" pitchFamily="34" charset="-122"/>
                  <a:ea typeface="微软雅黑" pitchFamily="34" charset="-122"/>
                </a:rPr>
                <a:t>案例代码</a:t>
              </a:r>
            </a:p>
          </p:txBody>
        </p:sp>
      </p:grpSp>
      <p:sp>
        <p:nvSpPr>
          <p:cNvPr id="28677" name="矩形 20"/>
          <p:cNvSpPr>
            <a:spLocks noChangeArrowheads="1"/>
          </p:cNvSpPr>
          <p:nvPr/>
        </p:nvSpPr>
        <p:spPr bwMode="auto">
          <a:xfrm>
            <a:off x="438150" y="1695450"/>
            <a:ext cx="8193088" cy="98266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8678" name="矩形 7"/>
          <p:cNvSpPr>
            <a:spLocks noChangeArrowheads="1"/>
          </p:cNvSpPr>
          <p:nvPr/>
        </p:nvSpPr>
        <p:spPr bwMode="auto">
          <a:xfrm>
            <a:off x="622300" y="1233488"/>
            <a:ext cx="7688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latin typeface="黑体" pitchFamily="49" charset="-122"/>
                <a:ea typeface="黑体" pitchFamily="49" charset="-122"/>
              </a:rPr>
              <a:t>上述代码中，如果在类模板外定义类</a:t>
            </a:r>
            <a:r>
              <a:rPr lang="en-US" altLang="zh-CN">
                <a:latin typeface="黑体" pitchFamily="49" charset="-122"/>
                <a:ea typeface="黑体" pitchFamily="49" charset="-122"/>
              </a:rPr>
              <a:t>B</a:t>
            </a:r>
            <a:r>
              <a:rPr lang="zh-CN" altLang="zh-CN">
                <a:latin typeface="黑体" pitchFamily="49" charset="-122"/>
                <a:ea typeface="黑体" pitchFamily="49" charset="-122"/>
              </a:rPr>
              <a:t>的成员函数</a:t>
            </a:r>
            <a:r>
              <a:rPr lang="en-US" altLang="zh-CN">
                <a:latin typeface="黑体" pitchFamily="49" charset="-122"/>
                <a:ea typeface="黑体" pitchFamily="49" charset="-122"/>
              </a:rPr>
              <a:t>func()</a:t>
            </a:r>
            <a:r>
              <a:rPr lang="zh-CN" altLang="zh-CN">
                <a:latin typeface="黑体" pitchFamily="49" charset="-122"/>
                <a:ea typeface="黑体" pitchFamily="49" charset="-122"/>
              </a:rPr>
              <a:t>，其实现如下所示：</a:t>
            </a:r>
          </a:p>
        </p:txBody>
      </p:sp>
      <p:sp>
        <p:nvSpPr>
          <p:cNvPr id="28679" name="矩形 8"/>
          <p:cNvSpPr>
            <a:spLocks noChangeArrowheads="1"/>
          </p:cNvSpPr>
          <p:nvPr/>
        </p:nvSpPr>
        <p:spPr bwMode="auto">
          <a:xfrm>
            <a:off x="568325" y="1898650"/>
            <a:ext cx="4572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a:t>template&lt;typename T1, typename T2&gt;</a:t>
            </a:r>
          </a:p>
          <a:p>
            <a:pPr eaLnBrk="1" hangingPunct="1"/>
            <a:r>
              <a:rPr lang="fr-FR" altLang="zh-CN"/>
              <a:t>T1 B&lt;T1,T2&gt;::func(T1 a, T2&amp; 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5062538" y="119063"/>
            <a:ext cx="3916362" cy="725487"/>
            <a:chOff x="0" y="0"/>
            <a:chExt cx="6166" cy="1142"/>
          </a:xfrm>
        </p:grpSpPr>
        <p:pic>
          <p:nvPicPr>
            <p:cNvPr id="29712"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1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2969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5.2 </a:t>
            </a:r>
            <a:r>
              <a:rPr lang="zh-CN" altLang="en-US" sz="2800" b="1">
                <a:solidFill>
                  <a:srgbClr val="FFFF00"/>
                </a:solidFill>
                <a:latin typeface="微软雅黑" pitchFamily="34" charset="-122"/>
                <a:ea typeface="微软雅黑" pitchFamily="34" charset="-122"/>
                <a:sym typeface="宋体" charset="-122"/>
              </a:rPr>
              <a:t>类模板</a:t>
            </a:r>
          </a:p>
        </p:txBody>
      </p:sp>
      <p:sp>
        <p:nvSpPr>
          <p:cNvPr id="14" name="单圆角矩形 13"/>
          <p:cNvSpPr/>
          <p:nvPr/>
        </p:nvSpPr>
        <p:spPr bwMode="auto">
          <a:xfrm>
            <a:off x="1143000" y="1192213"/>
            <a:ext cx="5387975" cy="1017587"/>
          </a:xfrm>
          <a:prstGeom prst="round1Rect">
            <a:avLst/>
          </a:prstGeom>
          <a:solidFill>
            <a:schemeClr val="accent4"/>
          </a:soli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29701" name="矩形 2"/>
          <p:cNvSpPr>
            <a:spLocks noChangeArrowheads="1"/>
          </p:cNvSpPr>
          <p:nvPr/>
        </p:nvSpPr>
        <p:spPr bwMode="auto">
          <a:xfrm>
            <a:off x="609600" y="1438275"/>
            <a:ext cx="57038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2" eaLnBrk="1" hangingPunct="1"/>
            <a:r>
              <a:rPr lang="zh-CN" altLang="zh-CN" sz="2400" b="1">
                <a:solidFill>
                  <a:schemeClr val="bg1"/>
                </a:solidFill>
                <a:latin typeface="黑体" pitchFamily="49" charset="-122"/>
                <a:ea typeface="黑体" pitchFamily="49" charset="-122"/>
              </a:rPr>
              <a:t>类模板与友元函数</a:t>
            </a:r>
          </a:p>
          <a:p>
            <a:pPr lvl="2" eaLnBrk="1" hangingPunct="1"/>
            <a:endParaRPr lang="zh-CN" altLang="zh-CN" sz="2400" b="1">
              <a:solidFill>
                <a:schemeClr val="bg1"/>
              </a:solidFill>
              <a:latin typeface="黑体" pitchFamily="49" charset="-122"/>
              <a:ea typeface="黑体" pitchFamily="49" charset="-122"/>
            </a:endParaRPr>
          </a:p>
        </p:txBody>
      </p:sp>
      <p:pic>
        <p:nvPicPr>
          <p:cNvPr id="29702" name="Picture 17" descr="C:\Users\admin\Desktop\8879-120309193530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 y="1063625"/>
            <a:ext cx="1457325"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组合 44"/>
          <p:cNvGrpSpPr>
            <a:grpSpLocks/>
          </p:cNvGrpSpPr>
          <p:nvPr/>
        </p:nvGrpSpPr>
        <p:grpSpPr bwMode="auto">
          <a:xfrm>
            <a:off x="3356343" y="2953266"/>
            <a:ext cx="5597157" cy="646112"/>
            <a:chOff x="785733" y="2510671"/>
            <a:chExt cx="5597575" cy="646161"/>
          </a:xfrm>
          <a:solidFill>
            <a:srgbClr val="70D7FC"/>
          </a:solidFill>
        </p:grpSpPr>
        <p:grpSp>
          <p:nvGrpSpPr>
            <p:cNvPr id="46" name="组合 38"/>
            <p:cNvGrpSpPr>
              <a:grpSpLocks/>
            </p:cNvGrpSpPr>
            <p:nvPr/>
          </p:nvGrpSpPr>
          <p:grpSpPr bwMode="auto">
            <a:xfrm>
              <a:off x="785733" y="2567825"/>
              <a:ext cx="5597575" cy="589007"/>
              <a:chOff x="887334" y="2567825"/>
              <a:chExt cx="5597575" cy="589007"/>
            </a:xfrm>
            <a:grpFill/>
          </p:grpSpPr>
          <p:sp>
            <p:nvSpPr>
              <p:cNvPr id="48" name="矩形 1"/>
              <p:cNvSpPr/>
              <p:nvPr/>
            </p:nvSpPr>
            <p:spPr>
              <a:xfrm>
                <a:off x="887334" y="2740875"/>
                <a:ext cx="5597575"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49" name="等腰三角形 48"/>
              <p:cNvSpPr/>
              <p:nvPr/>
            </p:nvSpPr>
            <p:spPr>
              <a:xfrm flipV="1">
                <a:off x="1141354" y="256782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50" name="TextBox 27"/>
              <p:cNvSpPr txBox="1">
                <a:spLocks noChangeArrowheads="1"/>
              </p:cNvSpPr>
              <p:nvPr/>
            </p:nvSpPr>
            <p:spPr bwMode="auto">
              <a:xfrm>
                <a:off x="1700783" y="2769902"/>
                <a:ext cx="1621078" cy="3385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zh-CN" sz="1600" dirty="0">
                    <a:latin typeface="微软雅黑" panose="020B0503020204020204" pitchFamily="34" charset="-122"/>
                    <a:ea typeface="微软雅黑" panose="020B0503020204020204" pitchFamily="34" charset="-122"/>
                  </a:rPr>
                  <a:t>非</a:t>
                </a:r>
                <a:r>
                  <a:rPr lang="zh-CN" altLang="zh-CN" sz="1600" dirty="0" smtClean="0">
                    <a:latin typeface="微软雅黑" panose="020B0503020204020204" pitchFamily="34" charset="-122"/>
                    <a:ea typeface="微软雅黑" panose="020B0503020204020204" pitchFamily="34" charset="-122"/>
                  </a:rPr>
                  <a:t>模板友元函数</a:t>
                </a:r>
                <a:endParaRPr lang="zh-CN" altLang="en-US" sz="1600" dirty="0">
                  <a:latin typeface="微软雅黑" panose="020B0503020204020204" pitchFamily="34" charset="-122"/>
                  <a:ea typeface="微软雅黑" panose="020B0503020204020204" pitchFamily="34" charset="-122"/>
                </a:endParaRPr>
              </a:p>
            </p:txBody>
          </p:sp>
        </p:grpSp>
        <p:sp>
          <p:nvSpPr>
            <p:cNvPr id="47" name="TextBox 28"/>
            <p:cNvSpPr txBox="1">
              <a:spLocks noChangeArrowheads="1"/>
            </p:cNvSpPr>
            <p:nvPr/>
          </p:nvSpPr>
          <p:spPr bwMode="auto">
            <a:xfrm>
              <a:off x="1152147" y="251067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1</a:t>
              </a:r>
              <a:endParaRPr lang="zh-CN" altLang="en-US" sz="2800" b="1" dirty="0" smtClean="0">
                <a:ea typeface="微软雅黑" pitchFamily="34" charset="-122"/>
                <a:cs typeface="Arial" pitchFamily="34" charset="0"/>
              </a:endParaRPr>
            </a:p>
          </p:txBody>
        </p:sp>
      </p:grpSp>
      <p:grpSp>
        <p:nvGrpSpPr>
          <p:cNvPr id="51" name="组合 50"/>
          <p:cNvGrpSpPr>
            <a:grpSpLocks/>
          </p:cNvGrpSpPr>
          <p:nvPr/>
        </p:nvGrpSpPr>
        <p:grpSpPr bwMode="auto">
          <a:xfrm>
            <a:off x="3356344" y="3783827"/>
            <a:ext cx="5597156" cy="646113"/>
            <a:chOff x="887335" y="3521981"/>
            <a:chExt cx="5597574" cy="646162"/>
          </a:xfrm>
          <a:solidFill>
            <a:srgbClr val="70D7FC"/>
          </a:solidFill>
        </p:grpSpPr>
        <p:sp>
          <p:nvSpPr>
            <p:cNvPr id="52" name="矩形 1"/>
            <p:cNvSpPr/>
            <p:nvPr/>
          </p:nvSpPr>
          <p:spPr>
            <a:xfrm>
              <a:off x="887335" y="3752186"/>
              <a:ext cx="5597574"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等腰三角形 52"/>
            <p:cNvSpPr/>
            <p:nvPr/>
          </p:nvSpPr>
          <p:spPr>
            <a:xfrm flipV="1">
              <a:off x="1141354" y="357913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54" name="TextBox 24"/>
            <p:cNvSpPr txBox="1">
              <a:spLocks noChangeArrowheads="1"/>
            </p:cNvSpPr>
            <p:nvPr/>
          </p:nvSpPr>
          <p:spPr bwMode="auto">
            <a:xfrm>
              <a:off x="1700783" y="3778615"/>
              <a:ext cx="1826277" cy="3385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zh-CN" sz="1600" dirty="0">
                  <a:latin typeface="微软雅黑" panose="020B0503020204020204" pitchFamily="34" charset="-122"/>
                  <a:ea typeface="微软雅黑" panose="020B0503020204020204" pitchFamily="34" charset="-122"/>
                </a:rPr>
                <a:t>约束模板友元函数</a:t>
              </a:r>
              <a:endParaRPr lang="zh-CN" altLang="en-US" sz="1600" dirty="0">
                <a:latin typeface="微软雅黑" panose="020B0503020204020204" pitchFamily="34" charset="-122"/>
                <a:ea typeface="微软雅黑" panose="020B0503020204020204" pitchFamily="34" charset="-122"/>
              </a:endParaRPr>
            </a:p>
          </p:txBody>
        </p:sp>
        <p:sp>
          <p:nvSpPr>
            <p:cNvPr id="55" name="TextBox 25"/>
            <p:cNvSpPr txBox="1">
              <a:spLocks noChangeArrowheads="1"/>
            </p:cNvSpPr>
            <p:nvPr/>
          </p:nvSpPr>
          <p:spPr bwMode="auto">
            <a:xfrm>
              <a:off x="1265037" y="352198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2</a:t>
              </a:r>
              <a:endParaRPr lang="zh-CN" altLang="en-US" sz="2800" b="1" dirty="0" smtClean="0">
                <a:ea typeface="微软雅黑" pitchFamily="34" charset="-122"/>
                <a:cs typeface="Arial" pitchFamily="34" charset="0"/>
              </a:endParaRPr>
            </a:p>
          </p:txBody>
        </p:sp>
      </p:grpSp>
      <p:grpSp>
        <p:nvGrpSpPr>
          <p:cNvPr id="56" name="组合 55"/>
          <p:cNvGrpSpPr>
            <a:grpSpLocks/>
          </p:cNvGrpSpPr>
          <p:nvPr/>
        </p:nvGrpSpPr>
        <p:grpSpPr bwMode="auto">
          <a:xfrm>
            <a:off x="230188" y="2740025"/>
            <a:ext cx="2992437" cy="2992438"/>
            <a:chOff x="482607" y="2373313"/>
            <a:chExt cx="2502120" cy="2501900"/>
          </a:xfrm>
        </p:grpSpPr>
        <p:sp>
          <p:nvSpPr>
            <p:cNvPr id="57" name="椭圆 56"/>
            <p:cNvSpPr/>
            <p:nvPr/>
          </p:nvSpPr>
          <p:spPr>
            <a:xfrm>
              <a:off x="482607" y="2373313"/>
              <a:ext cx="2502120" cy="2501900"/>
            </a:xfrm>
            <a:prstGeom prst="ellipse">
              <a:avLst/>
            </a:prstGeom>
            <a:solidFill>
              <a:srgbClr val="70D7FC"/>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58" name="椭圆 57"/>
            <p:cNvSpPr/>
            <p:nvPr/>
          </p:nvSpPr>
          <p:spPr bwMode="auto">
            <a:xfrm>
              <a:off x="684269" y="2570359"/>
              <a:ext cx="2101549" cy="2101549"/>
            </a:xfrm>
            <a:prstGeom prst="ellipse">
              <a:avLst/>
            </a:prstGeom>
            <a:solidFill>
              <a:schemeClr val="bg1"/>
            </a:solidFill>
            <a:ln w="28575" cap="flat" cmpd="sng" algn="ctr">
              <a:noFill/>
              <a:prstDash val="solid"/>
              <a:round/>
              <a:headEnd type="none" w="med" len="med"/>
              <a:tailEnd type="none" w="med" len="med"/>
            </a:ln>
            <a:effectLst>
              <a:innerShdw blurRad="76200" dist="50800" dir="16200000">
                <a:prstClr val="black">
                  <a:alpha val="34000"/>
                </a:prstClr>
              </a:innerShdw>
            </a:effectLst>
            <a:extLst/>
          </p:spPr>
          <p:txBody>
            <a:bodyPr/>
            <a:lstStyle/>
            <a:p>
              <a:pPr>
                <a:buFont typeface="Arial" pitchFamily="34" charset="0"/>
                <a:buNone/>
                <a:defRPr/>
              </a:pPr>
              <a:endParaRPr lang="zh-CN" altLang="en-US">
                <a:ea typeface="宋体" pitchFamily="2" charset="-122"/>
              </a:endParaRPr>
            </a:p>
          </p:txBody>
        </p:sp>
        <p:sp>
          <p:nvSpPr>
            <p:cNvPr id="29711" name="矩形 1"/>
            <p:cNvSpPr>
              <a:spLocks noChangeArrowheads="1"/>
            </p:cNvSpPr>
            <p:nvPr/>
          </p:nvSpPr>
          <p:spPr bwMode="auto">
            <a:xfrm>
              <a:off x="728700" y="3105017"/>
              <a:ext cx="1982785" cy="1157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50000"/>
                </a:lnSpc>
              </a:pPr>
              <a:r>
                <a:rPr lang="zh-CN" altLang="zh-CN" sz="2800" b="1">
                  <a:solidFill>
                    <a:srgbClr val="00B0F0"/>
                  </a:solidFill>
                  <a:latin typeface="微软雅黑" pitchFamily="34" charset="-122"/>
                  <a:ea typeface="微软雅黑" pitchFamily="34" charset="-122"/>
                </a:rPr>
                <a:t>声明友元函数有三种情况</a:t>
              </a:r>
              <a:endParaRPr lang="zh-CN" altLang="en-US" sz="2800" b="1">
                <a:solidFill>
                  <a:srgbClr val="00B0F0"/>
                </a:solidFill>
                <a:latin typeface="微软雅黑" pitchFamily="34" charset="-122"/>
                <a:ea typeface="微软雅黑" pitchFamily="34" charset="-122"/>
              </a:endParaRPr>
            </a:p>
          </p:txBody>
        </p:sp>
      </p:grpSp>
      <p:grpSp>
        <p:nvGrpSpPr>
          <p:cNvPr id="60" name="组合 59"/>
          <p:cNvGrpSpPr>
            <a:grpSpLocks/>
          </p:cNvGrpSpPr>
          <p:nvPr/>
        </p:nvGrpSpPr>
        <p:grpSpPr bwMode="auto">
          <a:xfrm>
            <a:off x="3356344" y="4614389"/>
            <a:ext cx="5597156" cy="646113"/>
            <a:chOff x="887335" y="3521981"/>
            <a:chExt cx="5597574" cy="646162"/>
          </a:xfrm>
          <a:solidFill>
            <a:srgbClr val="70D7FC"/>
          </a:solidFill>
        </p:grpSpPr>
        <p:sp>
          <p:nvSpPr>
            <p:cNvPr id="61" name="矩形 1"/>
            <p:cNvSpPr/>
            <p:nvPr/>
          </p:nvSpPr>
          <p:spPr>
            <a:xfrm>
              <a:off x="887335" y="3752186"/>
              <a:ext cx="5597574" cy="415957"/>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 name="等腰三角形 61"/>
            <p:cNvSpPr/>
            <p:nvPr/>
          </p:nvSpPr>
          <p:spPr>
            <a:xfrm flipV="1">
              <a:off x="1141354" y="3579135"/>
              <a:ext cx="603295" cy="581069"/>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63" name="TextBox 24"/>
            <p:cNvSpPr txBox="1">
              <a:spLocks noChangeArrowheads="1"/>
            </p:cNvSpPr>
            <p:nvPr/>
          </p:nvSpPr>
          <p:spPr bwMode="auto">
            <a:xfrm>
              <a:off x="1700783" y="3778615"/>
              <a:ext cx="2031477" cy="3385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zh-CN" sz="1600" dirty="0">
                  <a:latin typeface="微软雅黑" panose="020B0503020204020204" pitchFamily="34" charset="-122"/>
                  <a:ea typeface="微软雅黑" panose="020B0503020204020204" pitchFamily="34" charset="-122"/>
                </a:rPr>
                <a:t>非约束模板友元函数</a:t>
              </a:r>
              <a:endParaRPr lang="zh-CN" altLang="en-US" sz="1600" dirty="0">
                <a:latin typeface="微软雅黑" panose="020B0503020204020204" pitchFamily="34" charset="-122"/>
                <a:ea typeface="微软雅黑" panose="020B0503020204020204" pitchFamily="34" charset="-122"/>
              </a:endParaRPr>
            </a:p>
          </p:txBody>
        </p:sp>
        <p:sp>
          <p:nvSpPr>
            <p:cNvPr id="64" name="TextBox 25"/>
            <p:cNvSpPr txBox="1">
              <a:spLocks noChangeArrowheads="1"/>
            </p:cNvSpPr>
            <p:nvPr/>
          </p:nvSpPr>
          <p:spPr bwMode="auto">
            <a:xfrm>
              <a:off x="1265037" y="3521981"/>
              <a:ext cx="385042"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2800" b="1" dirty="0" smtClean="0">
                  <a:ea typeface="微软雅黑" pitchFamily="34" charset="-122"/>
                  <a:cs typeface="Arial" pitchFamily="34" charset="0"/>
                </a:rPr>
                <a:t>3</a:t>
              </a:r>
              <a:endParaRPr lang="zh-CN" altLang="en-US" sz="2800" b="1" dirty="0" smtClean="0">
                <a:ea typeface="微软雅黑" pitchFamily="34" charset="-122"/>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heel(1)">
                                      <p:cBhvr>
                                        <p:cTn id="7" dur="1000"/>
                                        <p:tgtEl>
                                          <p:spTgt spid="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up)">
                                      <p:cBhvr>
                                        <p:cTn id="12" dur="500"/>
                                        <p:tgtEl>
                                          <p:spTgt spid="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up)">
                                      <p:cBhvr>
                                        <p:cTn id="17" dur="500"/>
                                        <p:tgtEl>
                                          <p:spTgt spid="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up)">
                                      <p:cBhvr>
                                        <p:cTn id="2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5062538" y="119063"/>
            <a:ext cx="3916362" cy="725487"/>
            <a:chOff x="0" y="0"/>
            <a:chExt cx="6166" cy="1142"/>
          </a:xfrm>
        </p:grpSpPr>
        <p:pic>
          <p:nvPicPr>
            <p:cNvPr id="30737"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3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072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5.2 </a:t>
            </a:r>
            <a:r>
              <a:rPr lang="zh-CN" altLang="en-US" sz="2800" b="1">
                <a:solidFill>
                  <a:srgbClr val="FFFF00"/>
                </a:solidFill>
                <a:latin typeface="微软雅黑" pitchFamily="34" charset="-122"/>
                <a:ea typeface="微软雅黑" pitchFamily="34" charset="-122"/>
                <a:sym typeface="宋体" charset="-122"/>
              </a:rPr>
              <a:t>类模板</a:t>
            </a:r>
          </a:p>
        </p:txBody>
      </p:sp>
      <p:grpSp>
        <p:nvGrpSpPr>
          <p:cNvPr id="29" name="组合 28"/>
          <p:cNvGrpSpPr>
            <a:grpSpLocks/>
          </p:cNvGrpSpPr>
          <p:nvPr/>
        </p:nvGrpSpPr>
        <p:grpSpPr bwMode="auto">
          <a:xfrm>
            <a:off x="344488" y="1787525"/>
            <a:ext cx="3754437" cy="3236913"/>
            <a:chOff x="130626" y="1785253"/>
            <a:chExt cx="4023941" cy="3468915"/>
          </a:xfrm>
        </p:grpSpPr>
        <p:grpSp>
          <p:nvGrpSpPr>
            <p:cNvPr id="30733" name="组合 10"/>
            <p:cNvGrpSpPr>
              <a:grpSpLocks/>
            </p:cNvGrpSpPr>
            <p:nvPr/>
          </p:nvGrpSpPr>
          <p:grpSpPr bwMode="auto">
            <a:xfrm>
              <a:off x="130626" y="1785253"/>
              <a:ext cx="4023941" cy="3468915"/>
              <a:chOff x="0" y="1553029"/>
              <a:chExt cx="4023941" cy="3468915"/>
            </a:xfrm>
          </p:grpSpPr>
          <p:sp>
            <p:nvSpPr>
              <p:cNvPr id="30735" name="等腰三角形 9"/>
              <p:cNvSpPr>
                <a:spLocks noChangeArrowheads="1"/>
              </p:cNvSpPr>
              <p:nvPr/>
            </p:nvSpPr>
            <p:spPr bwMode="auto">
              <a:xfrm>
                <a:off x="0" y="1553029"/>
                <a:ext cx="4023941" cy="3468915"/>
              </a:xfrm>
              <a:prstGeom prst="triangle">
                <a:avLst>
                  <a:gd name="adj" fmla="val 50000"/>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3" name="任意多边形 32"/>
              <p:cNvSpPr/>
              <p:nvPr/>
            </p:nvSpPr>
            <p:spPr>
              <a:xfrm>
                <a:off x="966427" y="2669070"/>
                <a:ext cx="2091088" cy="1941164"/>
              </a:xfrm>
              <a:custGeom>
                <a:avLst/>
                <a:gdLst>
                  <a:gd name="connsiteX0" fmla="*/ 0 w 2438400"/>
                  <a:gd name="connsiteY0" fmla="*/ 406408 h 2594429"/>
                  <a:gd name="connsiteX1" fmla="*/ 406408 w 2438400"/>
                  <a:gd name="connsiteY1" fmla="*/ 0 h 2594429"/>
                  <a:gd name="connsiteX2" fmla="*/ 2031992 w 2438400"/>
                  <a:gd name="connsiteY2" fmla="*/ 0 h 2594429"/>
                  <a:gd name="connsiteX3" fmla="*/ 2438400 w 2438400"/>
                  <a:gd name="connsiteY3" fmla="*/ 406408 h 2594429"/>
                  <a:gd name="connsiteX4" fmla="*/ 2438400 w 2438400"/>
                  <a:gd name="connsiteY4" fmla="*/ 2188021 h 2594429"/>
                  <a:gd name="connsiteX5" fmla="*/ 2031992 w 2438400"/>
                  <a:gd name="connsiteY5" fmla="*/ 2594429 h 2594429"/>
                  <a:gd name="connsiteX6" fmla="*/ 406408 w 2438400"/>
                  <a:gd name="connsiteY6" fmla="*/ 2594429 h 2594429"/>
                  <a:gd name="connsiteX7" fmla="*/ 0 w 2438400"/>
                  <a:gd name="connsiteY7" fmla="*/ 2188021 h 2594429"/>
                  <a:gd name="connsiteX8" fmla="*/ 0 w 2438400"/>
                  <a:gd name="connsiteY8" fmla="*/ 406408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2594429">
                    <a:moveTo>
                      <a:pt x="0" y="406408"/>
                    </a:moveTo>
                    <a:cubicBezTo>
                      <a:pt x="0" y="181955"/>
                      <a:pt x="181955" y="0"/>
                      <a:pt x="406408" y="0"/>
                    </a:cubicBezTo>
                    <a:lnTo>
                      <a:pt x="2031992" y="0"/>
                    </a:lnTo>
                    <a:cubicBezTo>
                      <a:pt x="2256445" y="0"/>
                      <a:pt x="2438400" y="181955"/>
                      <a:pt x="2438400" y="406408"/>
                    </a:cubicBezTo>
                    <a:lnTo>
                      <a:pt x="2438400" y="2188021"/>
                    </a:lnTo>
                    <a:cubicBezTo>
                      <a:pt x="2438400" y="2412474"/>
                      <a:pt x="2256445" y="2594429"/>
                      <a:pt x="2031992" y="2594429"/>
                    </a:cubicBezTo>
                    <a:lnTo>
                      <a:pt x="406408" y="2594429"/>
                    </a:lnTo>
                    <a:cubicBezTo>
                      <a:pt x="181955" y="2594429"/>
                      <a:pt x="0" y="2412474"/>
                      <a:pt x="0" y="2188021"/>
                    </a:cubicBezTo>
                    <a:lnTo>
                      <a:pt x="0" y="406408"/>
                    </a:lnTo>
                    <a:close/>
                  </a:path>
                </a:pathLst>
              </a:custGeom>
              <a:solidFill>
                <a:srgbClr val="70D7FC"/>
              </a:solidFill>
              <a:ln w="571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7633" tIns="233333" rIns="347633" bIns="233333" spcCol="1270" anchor="ctr"/>
              <a:lstStyle/>
              <a:p>
                <a:pPr algn="ctr" defTabSz="2667000">
                  <a:lnSpc>
                    <a:spcPct val="90000"/>
                  </a:lnSpc>
                  <a:spcAft>
                    <a:spcPct val="35000"/>
                  </a:spcAft>
                  <a:defRPr/>
                </a:pPr>
                <a:endParaRPr lang="zh-CN" altLang="en-US" sz="6000"/>
              </a:p>
            </p:txBody>
          </p:sp>
        </p:grpSp>
        <p:sp>
          <p:nvSpPr>
            <p:cNvPr id="30734" name="矩形 11"/>
            <p:cNvSpPr>
              <a:spLocks noChangeArrowheads="1"/>
            </p:cNvSpPr>
            <p:nvPr/>
          </p:nvSpPr>
          <p:spPr bwMode="auto">
            <a:xfrm>
              <a:off x="1145395" y="3590934"/>
              <a:ext cx="1984422" cy="560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800" b="1">
                  <a:solidFill>
                    <a:schemeClr val="bg1"/>
                  </a:solidFill>
                  <a:latin typeface="微软雅黑" pitchFamily="34" charset="-122"/>
                  <a:ea typeface="微软雅黑" pitchFamily="34" charset="-122"/>
                </a:rPr>
                <a:t>友元</a:t>
              </a:r>
              <a:r>
                <a:rPr lang="zh-CN" altLang="zh-CN" sz="2800" b="1">
                  <a:solidFill>
                    <a:schemeClr val="bg1"/>
                  </a:solidFill>
                  <a:latin typeface="微软雅黑" pitchFamily="34" charset="-122"/>
                  <a:ea typeface="微软雅黑" pitchFamily="34" charset="-122"/>
                </a:rPr>
                <a:t>函数</a:t>
              </a:r>
              <a:endParaRPr lang="zh-CN" altLang="en-US" sz="2800" b="1">
                <a:solidFill>
                  <a:schemeClr val="bg1"/>
                </a:solidFill>
                <a:latin typeface="微软雅黑" pitchFamily="34" charset="-122"/>
                <a:ea typeface="微软雅黑" pitchFamily="34" charset="-122"/>
              </a:endParaRPr>
            </a:p>
          </p:txBody>
        </p:sp>
      </p:grpSp>
      <p:grpSp>
        <p:nvGrpSpPr>
          <p:cNvPr id="34" name="组合 33"/>
          <p:cNvGrpSpPr>
            <a:grpSpLocks/>
          </p:cNvGrpSpPr>
          <p:nvPr/>
        </p:nvGrpSpPr>
        <p:grpSpPr bwMode="auto">
          <a:xfrm>
            <a:off x="2271713" y="1704975"/>
            <a:ext cx="4740275" cy="777875"/>
            <a:chOff x="2010578" y="1447791"/>
            <a:chExt cx="4740475" cy="778521"/>
          </a:xfrm>
        </p:grpSpPr>
        <p:sp>
          <p:nvSpPr>
            <p:cNvPr id="35" name="任意多边形 34"/>
            <p:cNvSpPr/>
            <p:nvPr/>
          </p:nvSpPr>
          <p:spPr>
            <a:xfrm>
              <a:off x="2010578" y="1447791"/>
              <a:ext cx="4740475" cy="778521"/>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rgbClr val="70D7FC">
                <a:alpha val="90000"/>
              </a:srgb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30732" name="矩形 14"/>
            <p:cNvSpPr>
              <a:spLocks noChangeArrowheads="1"/>
            </p:cNvSpPr>
            <p:nvPr/>
          </p:nvSpPr>
          <p:spPr bwMode="auto">
            <a:xfrm>
              <a:off x="2371158" y="1641499"/>
              <a:ext cx="4130742" cy="36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1</a:t>
              </a:r>
              <a:r>
                <a:rPr lang="zh-CN" altLang="en-US">
                  <a:latin typeface="微软雅黑" pitchFamily="34" charset="-122"/>
                  <a:ea typeface="微软雅黑" pitchFamily="34" charset="-122"/>
                </a:rPr>
                <a:t>．非模板友元函数</a:t>
              </a:r>
            </a:p>
          </p:txBody>
        </p:sp>
      </p:grpSp>
      <p:grpSp>
        <p:nvGrpSpPr>
          <p:cNvPr id="37" name="组合 36"/>
          <p:cNvGrpSpPr>
            <a:grpSpLocks/>
          </p:cNvGrpSpPr>
          <p:nvPr/>
        </p:nvGrpSpPr>
        <p:grpSpPr bwMode="auto">
          <a:xfrm>
            <a:off x="382588" y="5195888"/>
            <a:ext cx="8137525" cy="850900"/>
            <a:chOff x="524554" y="1630628"/>
            <a:chExt cx="8137525" cy="851320"/>
          </a:xfrm>
        </p:grpSpPr>
        <p:grpSp>
          <p:nvGrpSpPr>
            <p:cNvPr id="30727" name="组合 39"/>
            <p:cNvGrpSpPr>
              <a:grpSpLocks/>
            </p:cNvGrpSpPr>
            <p:nvPr/>
          </p:nvGrpSpPr>
          <p:grpSpPr bwMode="auto">
            <a:xfrm>
              <a:off x="524554" y="1630628"/>
              <a:ext cx="8137525" cy="851320"/>
              <a:chOff x="669018" y="1674133"/>
              <a:chExt cx="8137525" cy="851320"/>
            </a:xfrm>
          </p:grpSpPr>
          <p:sp>
            <p:nvSpPr>
              <p:cNvPr id="40" name="矩形 39"/>
              <p:cNvSpPr/>
              <p:nvPr/>
            </p:nvSpPr>
            <p:spPr bwMode="auto">
              <a:xfrm>
                <a:off x="669018" y="1674133"/>
                <a:ext cx="8137525" cy="85132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 name="剪去对角的矩形 3"/>
              <p:cNvSpPr>
                <a:spLocks/>
              </p:cNvSpPr>
              <p:nvPr/>
            </p:nvSpPr>
            <p:spPr bwMode="auto">
              <a:xfrm>
                <a:off x="1188130" y="1879021"/>
                <a:ext cx="1924050" cy="470132"/>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nchor="ctr" anchorCtr="1"/>
              <a:lstStyle/>
              <a:p>
                <a:pPr algn="ctr">
                  <a:defRPr/>
                </a:pPr>
                <a:r>
                  <a:rPr lang="zh-CN" altLang="en-US" sz="2000" dirty="0">
                    <a:solidFill>
                      <a:srgbClr val="FFFF00"/>
                    </a:solidFill>
                    <a:latin typeface="微软雅黑" pitchFamily="34" charset="-122"/>
                    <a:ea typeface="微软雅黑" pitchFamily="34" charset="-122"/>
                  </a:rPr>
                  <a:t>案例代码</a:t>
                </a:r>
              </a:p>
            </p:txBody>
          </p:sp>
        </p:grpSp>
        <p:pic>
          <p:nvPicPr>
            <p:cNvPr id="30728" name="图片 24">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8835" y="1914835"/>
              <a:ext cx="2121233" cy="39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par>
                                <p:cTn id="13" presetID="10"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目录</a:t>
            </a:r>
          </a:p>
        </p:txBody>
      </p:sp>
      <p:grpSp>
        <p:nvGrpSpPr>
          <p:cNvPr id="4099" name="logo"/>
          <p:cNvGrpSpPr>
            <a:grpSpLocks/>
          </p:cNvGrpSpPr>
          <p:nvPr/>
        </p:nvGrpSpPr>
        <p:grpSpPr bwMode="auto">
          <a:xfrm>
            <a:off x="5062538" y="119063"/>
            <a:ext cx="3916362" cy="725487"/>
            <a:chOff x="0" y="0"/>
            <a:chExt cx="6166" cy="1142"/>
          </a:xfrm>
        </p:grpSpPr>
        <p:pic>
          <p:nvPicPr>
            <p:cNvPr id="4140" name="Picture 4"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4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cxnSp>
        <p:nvCxnSpPr>
          <p:cNvPr id="42" name="直接连接符 41"/>
          <p:cNvCxnSpPr/>
          <p:nvPr/>
        </p:nvCxnSpPr>
        <p:spPr bwMode="auto">
          <a:xfrm>
            <a:off x="3854450" y="2619375"/>
            <a:ext cx="2943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101" name="矩形 36"/>
          <p:cNvSpPr>
            <a:spLocks noChangeArrowheads="1"/>
          </p:cNvSpPr>
          <p:nvPr/>
        </p:nvSpPr>
        <p:spPr bwMode="auto">
          <a:xfrm flipH="1">
            <a:off x="3736975" y="2116138"/>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a:latin typeface="微软雅黑" pitchFamily="34" charset="-122"/>
                <a:ea typeface="微软雅黑" pitchFamily="34" charset="-122"/>
              </a:rPr>
              <a:t>类模板</a:t>
            </a:r>
          </a:p>
        </p:txBody>
      </p:sp>
      <p:grpSp>
        <p:nvGrpSpPr>
          <p:cNvPr id="4102" name="组合 111"/>
          <p:cNvGrpSpPr>
            <a:grpSpLocks/>
          </p:cNvGrpSpPr>
          <p:nvPr/>
        </p:nvGrpSpPr>
        <p:grpSpPr bwMode="auto">
          <a:xfrm rot="-12767">
            <a:off x="2644775" y="2116138"/>
            <a:ext cx="971550" cy="954087"/>
            <a:chOff x="1809783" y="1275605"/>
            <a:chExt cx="1422983" cy="1728192"/>
          </a:xfrm>
        </p:grpSpPr>
        <p:grpSp>
          <p:nvGrpSpPr>
            <p:cNvPr id="4136" name="组合 112"/>
            <p:cNvGrpSpPr>
              <a:grpSpLocks/>
            </p:cNvGrpSpPr>
            <p:nvPr/>
          </p:nvGrpSpPr>
          <p:grpSpPr bwMode="auto">
            <a:xfrm>
              <a:off x="1936621" y="1275605"/>
              <a:ext cx="1296145" cy="1728192"/>
              <a:chOff x="1907705" y="1275605"/>
              <a:chExt cx="1296145" cy="1728192"/>
            </a:xfrm>
          </p:grpSpPr>
          <p:sp>
            <p:nvSpPr>
              <p:cNvPr id="47" name="圆角矩形 46"/>
              <p:cNvSpPr/>
              <p:nvPr/>
            </p:nvSpPr>
            <p:spPr>
              <a:xfrm>
                <a:off x="1873941" y="1252735"/>
                <a:ext cx="1295101"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5.2</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48" name="圆角矩形 47"/>
              <p:cNvSpPr/>
              <p:nvPr/>
            </p:nvSpPr>
            <p:spPr>
              <a:xfrm>
                <a:off x="1927420" y="1324622"/>
                <a:ext cx="1188143" cy="1584417"/>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6" name="圆角矩形 5"/>
            <p:cNvSpPr/>
            <p:nvPr/>
          </p:nvSpPr>
          <p:spPr>
            <a:xfrm>
              <a:off x="1792330" y="2063123"/>
              <a:ext cx="1292775" cy="93742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4103" name="TextBox 126">
            <a:hlinkClick r:id="rId3" action="ppaction://hlinksldjump"/>
          </p:cNvPr>
          <p:cNvSpPr txBox="1">
            <a:spLocks noChangeArrowheads="1"/>
          </p:cNvSpPr>
          <p:nvPr/>
        </p:nvSpPr>
        <p:spPr bwMode="auto">
          <a:xfrm>
            <a:off x="3783013" y="2638425"/>
            <a:ext cx="3379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点击查看本案例相关知识点</a:t>
            </a:r>
          </a:p>
        </p:txBody>
      </p:sp>
      <p:cxnSp>
        <p:nvCxnSpPr>
          <p:cNvPr id="4104" name="直接连接符 51"/>
          <p:cNvCxnSpPr>
            <a:cxnSpLocks noChangeShapeType="1"/>
          </p:cNvCxnSpPr>
          <p:nvPr/>
        </p:nvCxnSpPr>
        <p:spPr bwMode="auto">
          <a:xfrm>
            <a:off x="2779713" y="3844925"/>
            <a:ext cx="3627437" cy="0"/>
          </a:xfrm>
          <a:prstGeom prst="line">
            <a:avLst/>
          </a:prstGeom>
          <a:noFill/>
          <a:ln w="3175" algn="ctr">
            <a:solidFill>
              <a:srgbClr val="404040"/>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4105" name="矩形 53"/>
          <p:cNvSpPr>
            <a:spLocks noChangeArrowheads="1"/>
          </p:cNvSpPr>
          <p:nvPr/>
        </p:nvSpPr>
        <p:spPr bwMode="auto">
          <a:xfrm flipH="1">
            <a:off x="2662238" y="3343275"/>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a:latin typeface="微软雅黑" pitchFamily="34" charset="-122"/>
                <a:ea typeface="微软雅黑" pitchFamily="34" charset="-122"/>
              </a:rPr>
              <a:t>派生与模板</a:t>
            </a:r>
          </a:p>
        </p:txBody>
      </p:sp>
      <p:grpSp>
        <p:nvGrpSpPr>
          <p:cNvPr id="4106" name="组合 116"/>
          <p:cNvGrpSpPr>
            <a:grpSpLocks/>
          </p:cNvGrpSpPr>
          <p:nvPr/>
        </p:nvGrpSpPr>
        <p:grpSpPr bwMode="auto">
          <a:xfrm rot="-12767">
            <a:off x="1711325" y="3336925"/>
            <a:ext cx="884238" cy="952500"/>
            <a:chOff x="1936620" y="1275606"/>
            <a:chExt cx="1296144" cy="1728192"/>
          </a:xfrm>
        </p:grpSpPr>
        <p:grpSp>
          <p:nvGrpSpPr>
            <p:cNvPr id="4132" name="组合 117"/>
            <p:cNvGrpSpPr>
              <a:grpSpLocks/>
            </p:cNvGrpSpPr>
            <p:nvPr/>
          </p:nvGrpSpPr>
          <p:grpSpPr bwMode="auto">
            <a:xfrm>
              <a:off x="1936620" y="1275606"/>
              <a:ext cx="1296142" cy="1728192"/>
              <a:chOff x="1907704" y="1275606"/>
              <a:chExt cx="1296142" cy="1728192"/>
            </a:xfrm>
          </p:grpSpPr>
          <p:sp>
            <p:nvSpPr>
              <p:cNvPr id="55" name="圆角矩形 54"/>
              <p:cNvSpPr/>
              <p:nvPr/>
            </p:nvSpPr>
            <p:spPr>
              <a:xfrm>
                <a:off x="1907704" y="1275606"/>
                <a:ext cx="1296143"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5.3</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56" name="圆角矩形 55"/>
              <p:cNvSpPr/>
              <p:nvPr/>
            </p:nvSpPr>
            <p:spPr>
              <a:xfrm>
                <a:off x="1961226" y="1347615"/>
                <a:ext cx="1189100"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4" name="圆角矩形 5"/>
            <p:cNvSpPr/>
            <p:nvPr/>
          </p:nvSpPr>
          <p:spPr>
            <a:xfrm>
              <a:off x="1791167" y="2064142"/>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4107" name="TextBox 127">
            <a:hlinkClick r:id="rId4" action="ppaction://hlinksldjump"/>
          </p:cNvPr>
          <p:cNvSpPr txBox="1">
            <a:spLocks noChangeArrowheads="1"/>
          </p:cNvSpPr>
          <p:nvPr/>
        </p:nvSpPr>
        <p:spPr bwMode="auto">
          <a:xfrm>
            <a:off x="2670175" y="3867150"/>
            <a:ext cx="3565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点击查看本案例相关知识点</a:t>
            </a:r>
          </a:p>
        </p:txBody>
      </p:sp>
      <p:grpSp>
        <p:nvGrpSpPr>
          <p:cNvPr id="4108" name="4.1"/>
          <p:cNvGrpSpPr>
            <a:grpSpLocks/>
          </p:cNvGrpSpPr>
          <p:nvPr/>
        </p:nvGrpSpPr>
        <p:grpSpPr bwMode="auto">
          <a:xfrm>
            <a:off x="1711325" y="1004888"/>
            <a:ext cx="4695825" cy="952500"/>
            <a:chOff x="1711766" y="1263329"/>
            <a:chExt cx="4696001" cy="952284"/>
          </a:xfrm>
        </p:grpSpPr>
        <p:grpSp>
          <p:nvGrpSpPr>
            <p:cNvPr id="4125" name="组合 29"/>
            <p:cNvGrpSpPr>
              <a:grpSpLocks/>
            </p:cNvGrpSpPr>
            <p:nvPr/>
          </p:nvGrpSpPr>
          <p:grpSpPr bwMode="auto">
            <a:xfrm rot="-12767">
              <a:off x="1711766" y="1263329"/>
              <a:ext cx="884380" cy="952284"/>
              <a:chOff x="1936620" y="1275606"/>
              <a:chExt cx="1296144" cy="1728192"/>
            </a:xfrm>
          </p:grpSpPr>
          <p:grpSp>
            <p:nvGrpSpPr>
              <p:cNvPr id="4128" name="组合 31"/>
              <p:cNvGrpSpPr>
                <a:grpSpLocks/>
              </p:cNvGrpSpPr>
              <p:nvPr/>
            </p:nvGrpSpPr>
            <p:grpSpPr bwMode="auto">
              <a:xfrm>
                <a:off x="1936620" y="1275606"/>
                <a:ext cx="1296142" cy="1728192"/>
                <a:chOff x="1907704" y="1275606"/>
                <a:chExt cx="1296142" cy="1728192"/>
              </a:xfrm>
            </p:grpSpPr>
            <p:sp>
              <p:nvSpPr>
                <p:cNvPr id="72" name="圆角矩形 71"/>
                <p:cNvSpPr/>
                <p:nvPr/>
              </p:nvSpPr>
              <p:spPr>
                <a:xfrm>
                  <a:off x="1907704" y="1275606"/>
                  <a:ext cx="1295984"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5.1</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73" name="圆角矩形 72"/>
                <p:cNvSpPr/>
                <p:nvPr/>
              </p:nvSpPr>
              <p:spPr>
                <a:xfrm>
                  <a:off x="1961219" y="1347613"/>
                  <a:ext cx="1188953"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71" name="圆角矩形 5"/>
              <p:cNvSpPr/>
              <p:nvPr/>
            </p:nvSpPr>
            <p:spPr>
              <a:xfrm>
                <a:off x="1812126" y="2064190"/>
                <a:ext cx="1272716"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68" name="直接连接符 67"/>
            <p:cNvCxnSpPr/>
            <p:nvPr/>
          </p:nvCxnSpPr>
          <p:spPr>
            <a:xfrm>
              <a:off x="2810357" y="1760103"/>
              <a:ext cx="359741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127" name="矩形 35"/>
            <p:cNvSpPr>
              <a:spLocks noChangeArrowheads="1"/>
            </p:cNvSpPr>
            <p:nvPr/>
          </p:nvSpPr>
          <p:spPr bwMode="auto">
            <a:xfrm>
              <a:off x="2671209" y="1286488"/>
              <a:ext cx="1415825" cy="4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a:latin typeface="微软雅黑" pitchFamily="34" charset="-122"/>
                  <a:ea typeface="微软雅黑" pitchFamily="34" charset="-122"/>
                </a:rPr>
                <a:t>函数模板</a:t>
              </a:r>
            </a:p>
          </p:txBody>
        </p:sp>
      </p:grpSp>
      <p:sp>
        <p:nvSpPr>
          <p:cNvPr id="4109" name="TextBox 126">
            <a:hlinkClick r:id="rId5" action="ppaction://hlinksldjump"/>
          </p:cNvPr>
          <p:cNvSpPr txBox="1">
            <a:spLocks noChangeArrowheads="1"/>
          </p:cNvSpPr>
          <p:nvPr/>
        </p:nvSpPr>
        <p:spPr bwMode="auto">
          <a:xfrm>
            <a:off x="2709863" y="1555750"/>
            <a:ext cx="3525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点击查看本案例相关知识点</a:t>
            </a:r>
          </a:p>
        </p:txBody>
      </p:sp>
      <p:cxnSp>
        <p:nvCxnSpPr>
          <p:cNvPr id="50" name="直接连接符 49"/>
          <p:cNvCxnSpPr/>
          <p:nvPr/>
        </p:nvCxnSpPr>
        <p:spPr bwMode="auto">
          <a:xfrm>
            <a:off x="3854450" y="5045075"/>
            <a:ext cx="2943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111" name="矩形 36"/>
          <p:cNvSpPr>
            <a:spLocks noChangeArrowheads="1"/>
          </p:cNvSpPr>
          <p:nvPr/>
        </p:nvSpPr>
        <p:spPr bwMode="auto">
          <a:xfrm flipH="1">
            <a:off x="3736975" y="454183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a:latin typeface="微软雅黑" pitchFamily="34" charset="-122"/>
                <a:ea typeface="微软雅黑" pitchFamily="34" charset="-122"/>
              </a:rPr>
              <a:t>模板特化</a:t>
            </a:r>
          </a:p>
        </p:txBody>
      </p:sp>
      <p:grpSp>
        <p:nvGrpSpPr>
          <p:cNvPr id="4112" name="组合 111"/>
          <p:cNvGrpSpPr>
            <a:grpSpLocks/>
          </p:cNvGrpSpPr>
          <p:nvPr/>
        </p:nvGrpSpPr>
        <p:grpSpPr bwMode="auto">
          <a:xfrm rot="-12767">
            <a:off x="2644775" y="4541838"/>
            <a:ext cx="971550" cy="954087"/>
            <a:chOff x="1809783" y="1275605"/>
            <a:chExt cx="1422983" cy="1728192"/>
          </a:xfrm>
        </p:grpSpPr>
        <p:grpSp>
          <p:nvGrpSpPr>
            <p:cNvPr id="4121" name="组合 112"/>
            <p:cNvGrpSpPr>
              <a:grpSpLocks/>
            </p:cNvGrpSpPr>
            <p:nvPr/>
          </p:nvGrpSpPr>
          <p:grpSpPr bwMode="auto">
            <a:xfrm>
              <a:off x="1936621" y="1275605"/>
              <a:ext cx="1296145" cy="1728192"/>
              <a:chOff x="1907705" y="1275605"/>
              <a:chExt cx="1296145" cy="1728192"/>
            </a:xfrm>
          </p:grpSpPr>
          <p:sp>
            <p:nvSpPr>
              <p:cNvPr id="58" name="圆角矩形 57"/>
              <p:cNvSpPr/>
              <p:nvPr/>
            </p:nvSpPr>
            <p:spPr>
              <a:xfrm>
                <a:off x="1873941" y="1252735"/>
                <a:ext cx="1295101"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5.4</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59" name="圆角矩形 58"/>
              <p:cNvSpPr/>
              <p:nvPr/>
            </p:nvSpPr>
            <p:spPr>
              <a:xfrm>
                <a:off x="1927420" y="1324622"/>
                <a:ext cx="1188143" cy="1584417"/>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7" name="圆角矩形 5"/>
            <p:cNvSpPr/>
            <p:nvPr/>
          </p:nvSpPr>
          <p:spPr>
            <a:xfrm>
              <a:off x="1792330" y="2063123"/>
              <a:ext cx="1292775" cy="93742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4113" name="TextBox 126">
            <a:hlinkClick r:id="rId6" action="ppaction://hlinksldjump"/>
          </p:cNvPr>
          <p:cNvSpPr txBox="1">
            <a:spLocks noChangeArrowheads="1"/>
          </p:cNvSpPr>
          <p:nvPr/>
        </p:nvSpPr>
        <p:spPr bwMode="auto">
          <a:xfrm>
            <a:off x="3783013" y="5064125"/>
            <a:ext cx="3379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点击查看本案例相关知识点</a:t>
            </a:r>
          </a:p>
        </p:txBody>
      </p:sp>
      <p:cxnSp>
        <p:nvCxnSpPr>
          <p:cNvPr id="4114" name="直接连接符 51"/>
          <p:cNvCxnSpPr>
            <a:cxnSpLocks noChangeShapeType="1"/>
          </p:cNvCxnSpPr>
          <p:nvPr/>
        </p:nvCxnSpPr>
        <p:spPr bwMode="auto">
          <a:xfrm>
            <a:off x="2805113" y="6219825"/>
            <a:ext cx="3627437" cy="0"/>
          </a:xfrm>
          <a:prstGeom prst="line">
            <a:avLst/>
          </a:prstGeom>
          <a:noFill/>
          <a:ln w="3175" algn="ctr">
            <a:solidFill>
              <a:srgbClr val="404040"/>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4115" name="矩形 53"/>
          <p:cNvSpPr>
            <a:spLocks noChangeArrowheads="1"/>
          </p:cNvSpPr>
          <p:nvPr/>
        </p:nvSpPr>
        <p:spPr bwMode="auto">
          <a:xfrm flipH="1">
            <a:off x="2763838" y="571817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a:latin typeface="微软雅黑" pitchFamily="34" charset="-122"/>
                <a:ea typeface="微软雅黑" pitchFamily="34" charset="-122"/>
              </a:rPr>
              <a:t>小结</a:t>
            </a:r>
          </a:p>
        </p:txBody>
      </p:sp>
      <p:grpSp>
        <p:nvGrpSpPr>
          <p:cNvPr id="4116" name="组合 116"/>
          <p:cNvGrpSpPr>
            <a:grpSpLocks/>
          </p:cNvGrpSpPr>
          <p:nvPr/>
        </p:nvGrpSpPr>
        <p:grpSpPr bwMode="auto">
          <a:xfrm rot="-12767">
            <a:off x="1736725" y="5711825"/>
            <a:ext cx="884238" cy="952500"/>
            <a:chOff x="1936620" y="1275606"/>
            <a:chExt cx="1296144" cy="1728192"/>
          </a:xfrm>
        </p:grpSpPr>
        <p:grpSp>
          <p:nvGrpSpPr>
            <p:cNvPr id="4117" name="组合 117"/>
            <p:cNvGrpSpPr>
              <a:grpSpLocks/>
            </p:cNvGrpSpPr>
            <p:nvPr/>
          </p:nvGrpSpPr>
          <p:grpSpPr bwMode="auto">
            <a:xfrm>
              <a:off x="1936620" y="1275606"/>
              <a:ext cx="1296142" cy="1728192"/>
              <a:chOff x="1907704" y="1275606"/>
              <a:chExt cx="1296142" cy="1728192"/>
            </a:xfrm>
          </p:grpSpPr>
          <p:sp>
            <p:nvSpPr>
              <p:cNvPr id="45" name="圆角矩形 44"/>
              <p:cNvSpPr/>
              <p:nvPr/>
            </p:nvSpPr>
            <p:spPr>
              <a:xfrm>
                <a:off x="1907704" y="1275606"/>
                <a:ext cx="1296143"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fontAlgn="auto">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5.5</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49" name="圆角矩形 48"/>
              <p:cNvSpPr/>
              <p:nvPr/>
            </p:nvSpPr>
            <p:spPr>
              <a:xfrm>
                <a:off x="1961226" y="1347615"/>
                <a:ext cx="1189100" cy="1584176"/>
              </a:xfrm>
              <a:prstGeom prst="roundRect">
                <a:avLst/>
              </a:prstGeom>
              <a:noFill/>
              <a:ln w="15875" cap="flat" cmpd="sng" algn="ctr">
                <a:solidFill>
                  <a:sysClr val="window" lastClr="FFFFFF"/>
                </a:solidFill>
                <a:prstDash val="solid"/>
              </a:ln>
              <a:effectLst/>
            </p:spPr>
            <p:txBody>
              <a:bodyPr anchor="ctr"/>
              <a:lstStyle/>
              <a:p>
                <a:pPr algn="ctr" fontAlgn="auto">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4" name="圆角矩形 5"/>
            <p:cNvSpPr/>
            <p:nvPr/>
          </p:nvSpPr>
          <p:spPr>
            <a:xfrm>
              <a:off x="1791167" y="2064142"/>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fontAlgn="auto">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5062538" y="119063"/>
            <a:ext cx="3916362" cy="725487"/>
            <a:chOff x="0" y="0"/>
            <a:chExt cx="6166" cy="1142"/>
          </a:xfrm>
        </p:grpSpPr>
        <p:pic>
          <p:nvPicPr>
            <p:cNvPr id="31762"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6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174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5.2 </a:t>
            </a:r>
            <a:r>
              <a:rPr lang="zh-CN" altLang="en-US" sz="2800" b="1">
                <a:solidFill>
                  <a:srgbClr val="FFFF00"/>
                </a:solidFill>
                <a:latin typeface="微软雅黑" pitchFamily="34" charset="-122"/>
                <a:ea typeface="微软雅黑" pitchFamily="34" charset="-122"/>
                <a:sym typeface="宋体" charset="-122"/>
              </a:rPr>
              <a:t>类模板</a:t>
            </a:r>
          </a:p>
        </p:txBody>
      </p:sp>
      <p:sp>
        <p:nvSpPr>
          <p:cNvPr id="20" name="任意多边形 19"/>
          <p:cNvSpPr/>
          <p:nvPr/>
        </p:nvSpPr>
        <p:spPr bwMode="auto">
          <a:xfrm>
            <a:off x="3033713" y="3033713"/>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rgbClr val="70D7FC">
              <a:alpha val="90000"/>
            </a:srgb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31749" name="矩形 27"/>
          <p:cNvSpPr>
            <a:spLocks noChangeArrowheads="1"/>
          </p:cNvSpPr>
          <p:nvPr/>
        </p:nvSpPr>
        <p:spPr bwMode="auto">
          <a:xfrm>
            <a:off x="3394075" y="3227388"/>
            <a:ext cx="3617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2 .</a:t>
            </a:r>
            <a:r>
              <a:rPr lang="zh-CN" altLang="zh-CN">
                <a:latin typeface="微软雅黑" pitchFamily="34" charset="-122"/>
                <a:ea typeface="微软雅黑" pitchFamily="34" charset="-122"/>
              </a:rPr>
              <a:t>约束模板友元函数</a:t>
            </a:r>
            <a:endParaRPr lang="zh-CN" altLang="en-US">
              <a:latin typeface="微软雅黑" pitchFamily="34" charset="-122"/>
              <a:ea typeface="微软雅黑" pitchFamily="34" charset="-122"/>
            </a:endParaRPr>
          </a:p>
        </p:txBody>
      </p:sp>
      <p:grpSp>
        <p:nvGrpSpPr>
          <p:cNvPr id="31750" name="组合 10"/>
          <p:cNvGrpSpPr>
            <a:grpSpLocks/>
          </p:cNvGrpSpPr>
          <p:nvPr/>
        </p:nvGrpSpPr>
        <p:grpSpPr bwMode="auto">
          <a:xfrm>
            <a:off x="344488" y="1800225"/>
            <a:ext cx="3754437" cy="3236913"/>
            <a:chOff x="0" y="1553029"/>
            <a:chExt cx="4023941" cy="3468915"/>
          </a:xfrm>
        </p:grpSpPr>
        <p:sp>
          <p:nvSpPr>
            <p:cNvPr id="31760" name="等腰三角形 9"/>
            <p:cNvSpPr>
              <a:spLocks noChangeArrowheads="1"/>
            </p:cNvSpPr>
            <p:nvPr/>
          </p:nvSpPr>
          <p:spPr bwMode="auto">
            <a:xfrm>
              <a:off x="0" y="1553029"/>
              <a:ext cx="4023941" cy="3468915"/>
            </a:xfrm>
            <a:prstGeom prst="triangle">
              <a:avLst>
                <a:gd name="adj" fmla="val 50000"/>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26" name="任意多边形 25"/>
            <p:cNvSpPr/>
            <p:nvPr/>
          </p:nvSpPr>
          <p:spPr>
            <a:xfrm>
              <a:off x="966427" y="2669070"/>
              <a:ext cx="2091088" cy="1941164"/>
            </a:xfrm>
            <a:custGeom>
              <a:avLst/>
              <a:gdLst>
                <a:gd name="connsiteX0" fmla="*/ 0 w 2438400"/>
                <a:gd name="connsiteY0" fmla="*/ 406408 h 2594429"/>
                <a:gd name="connsiteX1" fmla="*/ 406408 w 2438400"/>
                <a:gd name="connsiteY1" fmla="*/ 0 h 2594429"/>
                <a:gd name="connsiteX2" fmla="*/ 2031992 w 2438400"/>
                <a:gd name="connsiteY2" fmla="*/ 0 h 2594429"/>
                <a:gd name="connsiteX3" fmla="*/ 2438400 w 2438400"/>
                <a:gd name="connsiteY3" fmla="*/ 406408 h 2594429"/>
                <a:gd name="connsiteX4" fmla="*/ 2438400 w 2438400"/>
                <a:gd name="connsiteY4" fmla="*/ 2188021 h 2594429"/>
                <a:gd name="connsiteX5" fmla="*/ 2031992 w 2438400"/>
                <a:gd name="connsiteY5" fmla="*/ 2594429 h 2594429"/>
                <a:gd name="connsiteX6" fmla="*/ 406408 w 2438400"/>
                <a:gd name="connsiteY6" fmla="*/ 2594429 h 2594429"/>
                <a:gd name="connsiteX7" fmla="*/ 0 w 2438400"/>
                <a:gd name="connsiteY7" fmla="*/ 2188021 h 2594429"/>
                <a:gd name="connsiteX8" fmla="*/ 0 w 2438400"/>
                <a:gd name="connsiteY8" fmla="*/ 406408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2594429">
                  <a:moveTo>
                    <a:pt x="0" y="406408"/>
                  </a:moveTo>
                  <a:cubicBezTo>
                    <a:pt x="0" y="181955"/>
                    <a:pt x="181955" y="0"/>
                    <a:pt x="406408" y="0"/>
                  </a:cubicBezTo>
                  <a:lnTo>
                    <a:pt x="2031992" y="0"/>
                  </a:lnTo>
                  <a:cubicBezTo>
                    <a:pt x="2256445" y="0"/>
                    <a:pt x="2438400" y="181955"/>
                    <a:pt x="2438400" y="406408"/>
                  </a:cubicBezTo>
                  <a:lnTo>
                    <a:pt x="2438400" y="2188021"/>
                  </a:lnTo>
                  <a:cubicBezTo>
                    <a:pt x="2438400" y="2412474"/>
                    <a:pt x="2256445" y="2594429"/>
                    <a:pt x="2031992" y="2594429"/>
                  </a:cubicBezTo>
                  <a:lnTo>
                    <a:pt x="406408" y="2594429"/>
                  </a:lnTo>
                  <a:cubicBezTo>
                    <a:pt x="181955" y="2594429"/>
                    <a:pt x="0" y="2412474"/>
                    <a:pt x="0" y="2188021"/>
                  </a:cubicBezTo>
                  <a:lnTo>
                    <a:pt x="0" y="406408"/>
                  </a:lnTo>
                  <a:close/>
                </a:path>
              </a:pathLst>
            </a:custGeom>
            <a:solidFill>
              <a:srgbClr val="70D7FC"/>
            </a:solidFill>
            <a:ln w="571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7633" tIns="233333" rIns="347633" bIns="233333" spcCol="1270" anchor="ctr"/>
            <a:lstStyle/>
            <a:p>
              <a:pPr algn="ctr" defTabSz="2667000">
                <a:lnSpc>
                  <a:spcPct val="90000"/>
                </a:lnSpc>
                <a:spcAft>
                  <a:spcPct val="35000"/>
                </a:spcAft>
                <a:defRPr/>
              </a:pPr>
              <a:endParaRPr lang="zh-CN" altLang="en-US" sz="6000"/>
            </a:p>
          </p:txBody>
        </p:sp>
      </p:grpSp>
      <p:grpSp>
        <p:nvGrpSpPr>
          <p:cNvPr id="31751" name="组合 15"/>
          <p:cNvGrpSpPr>
            <a:grpSpLocks/>
          </p:cNvGrpSpPr>
          <p:nvPr/>
        </p:nvGrpSpPr>
        <p:grpSpPr bwMode="auto">
          <a:xfrm>
            <a:off x="2271713" y="1717675"/>
            <a:ext cx="4740275" cy="777875"/>
            <a:chOff x="2010578" y="1447791"/>
            <a:chExt cx="4740475" cy="778521"/>
          </a:xfrm>
        </p:grpSpPr>
        <p:sp>
          <p:nvSpPr>
            <p:cNvPr id="28" name="任意多边形 27"/>
            <p:cNvSpPr/>
            <p:nvPr/>
          </p:nvSpPr>
          <p:spPr>
            <a:xfrm>
              <a:off x="2010578" y="1447791"/>
              <a:ext cx="4740475" cy="778521"/>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bg1">
                <a:lumMod val="8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31759" name="矩形 14"/>
            <p:cNvSpPr>
              <a:spLocks noChangeArrowheads="1"/>
            </p:cNvSpPr>
            <p:nvPr/>
          </p:nvSpPr>
          <p:spPr bwMode="auto">
            <a:xfrm>
              <a:off x="2371158" y="1641499"/>
              <a:ext cx="4130742" cy="36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1 .</a:t>
              </a:r>
              <a:r>
                <a:rPr lang="zh-CN" altLang="en-US">
                  <a:latin typeface="微软雅黑" pitchFamily="34" charset="-122"/>
                  <a:ea typeface="微软雅黑" pitchFamily="34" charset="-122"/>
                </a:rPr>
                <a:t>非模板友元函数</a:t>
              </a:r>
            </a:p>
          </p:txBody>
        </p:sp>
      </p:grpSp>
      <p:sp>
        <p:nvSpPr>
          <p:cNvPr id="31752" name="矩形 11"/>
          <p:cNvSpPr>
            <a:spLocks noChangeArrowheads="1"/>
          </p:cNvSpPr>
          <p:nvPr/>
        </p:nvSpPr>
        <p:spPr bwMode="auto">
          <a:xfrm>
            <a:off x="1290638" y="3471863"/>
            <a:ext cx="185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800" b="1">
                <a:solidFill>
                  <a:schemeClr val="bg1"/>
                </a:solidFill>
                <a:latin typeface="微软雅黑" pitchFamily="34" charset="-122"/>
                <a:ea typeface="微软雅黑" pitchFamily="34" charset="-122"/>
              </a:rPr>
              <a:t>友元</a:t>
            </a:r>
            <a:r>
              <a:rPr lang="zh-CN" altLang="zh-CN" sz="2800" b="1">
                <a:solidFill>
                  <a:schemeClr val="bg1"/>
                </a:solidFill>
                <a:latin typeface="微软雅黑" pitchFamily="34" charset="-122"/>
                <a:ea typeface="微软雅黑" pitchFamily="34" charset="-122"/>
              </a:rPr>
              <a:t>函数</a:t>
            </a:r>
            <a:endParaRPr lang="zh-CN" altLang="en-US" sz="2800" b="1">
              <a:solidFill>
                <a:schemeClr val="bg1"/>
              </a:solidFill>
              <a:latin typeface="微软雅黑" pitchFamily="34" charset="-122"/>
              <a:ea typeface="微软雅黑" pitchFamily="34" charset="-122"/>
            </a:endParaRPr>
          </a:p>
        </p:txBody>
      </p:sp>
      <p:grpSp>
        <p:nvGrpSpPr>
          <p:cNvPr id="3" name="组合 2"/>
          <p:cNvGrpSpPr>
            <a:grpSpLocks/>
          </p:cNvGrpSpPr>
          <p:nvPr/>
        </p:nvGrpSpPr>
        <p:grpSpPr bwMode="auto">
          <a:xfrm>
            <a:off x="382588" y="5208588"/>
            <a:ext cx="8137525" cy="850900"/>
            <a:chOff x="382588" y="5208588"/>
            <a:chExt cx="8137525" cy="850900"/>
          </a:xfrm>
        </p:grpSpPr>
        <p:grpSp>
          <p:nvGrpSpPr>
            <p:cNvPr id="31754" name="组合 42"/>
            <p:cNvGrpSpPr>
              <a:grpSpLocks/>
            </p:cNvGrpSpPr>
            <p:nvPr/>
          </p:nvGrpSpPr>
          <p:grpSpPr bwMode="auto">
            <a:xfrm>
              <a:off x="382588" y="5208588"/>
              <a:ext cx="8137525" cy="850900"/>
              <a:chOff x="524554" y="1630628"/>
              <a:chExt cx="8137525" cy="851320"/>
            </a:xfrm>
          </p:grpSpPr>
          <p:sp>
            <p:nvSpPr>
              <p:cNvPr id="46" name="矩形 45"/>
              <p:cNvSpPr/>
              <p:nvPr/>
            </p:nvSpPr>
            <p:spPr bwMode="auto">
              <a:xfrm>
                <a:off x="524554" y="1630628"/>
                <a:ext cx="8137525" cy="85132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31757" name="图片 24">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8835" y="1914835"/>
                <a:ext cx="2121233" cy="39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 name="剪去对角的矩形 3"/>
            <p:cNvSpPr>
              <a:spLocks/>
            </p:cNvSpPr>
            <p:nvPr/>
          </p:nvSpPr>
          <p:spPr bwMode="auto">
            <a:xfrm>
              <a:off x="901700" y="5400675"/>
              <a:ext cx="19240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nchor="ctr" anchorCtr="1"/>
            <a:lstStyle/>
            <a:p>
              <a:pPr algn="ctr">
                <a:defRPr/>
              </a:pPr>
              <a:r>
                <a:rPr lang="zh-CN" altLang="en-US" sz="2000" dirty="0">
                  <a:solidFill>
                    <a:srgbClr val="FFFF00"/>
                  </a:solidFill>
                  <a:latin typeface="微软雅黑" pitchFamily="34" charset="-122"/>
                  <a:ea typeface="微软雅黑" pitchFamily="34" charset="-122"/>
                </a:rPr>
                <a:t>案例代码</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5062538" y="119063"/>
            <a:ext cx="3916362" cy="725487"/>
            <a:chOff x="0" y="0"/>
            <a:chExt cx="6166" cy="1142"/>
          </a:xfrm>
        </p:grpSpPr>
        <p:pic>
          <p:nvPicPr>
            <p:cNvPr id="32789"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9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2771"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5.2 </a:t>
            </a:r>
            <a:r>
              <a:rPr lang="zh-CN" altLang="en-US" sz="2800" b="1">
                <a:solidFill>
                  <a:srgbClr val="FFFF00"/>
                </a:solidFill>
                <a:latin typeface="微软雅黑" pitchFamily="34" charset="-122"/>
                <a:ea typeface="微软雅黑" pitchFamily="34" charset="-122"/>
                <a:sym typeface="宋体" charset="-122"/>
              </a:rPr>
              <a:t>类模板</a:t>
            </a:r>
          </a:p>
        </p:txBody>
      </p:sp>
      <p:sp>
        <p:nvSpPr>
          <p:cNvPr id="30" name="任意多边形 29"/>
          <p:cNvSpPr/>
          <p:nvPr/>
        </p:nvSpPr>
        <p:spPr bwMode="auto">
          <a:xfrm>
            <a:off x="3033713" y="3021013"/>
            <a:ext cx="4740275" cy="777875"/>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bg1">
              <a:lumMod val="8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32773" name="矩形 27"/>
          <p:cNvSpPr>
            <a:spLocks noChangeArrowheads="1"/>
          </p:cNvSpPr>
          <p:nvPr/>
        </p:nvSpPr>
        <p:spPr bwMode="auto">
          <a:xfrm>
            <a:off x="3394075" y="3214688"/>
            <a:ext cx="4149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2 .</a:t>
            </a:r>
            <a:r>
              <a:rPr lang="zh-CN" altLang="zh-CN">
                <a:latin typeface="微软雅黑" pitchFamily="34" charset="-122"/>
                <a:ea typeface="微软雅黑" pitchFamily="34" charset="-122"/>
              </a:rPr>
              <a:t>约束模板友元函数</a:t>
            </a:r>
            <a:endParaRPr lang="zh-CN" altLang="en-US">
              <a:latin typeface="微软雅黑" pitchFamily="34" charset="-122"/>
              <a:ea typeface="微软雅黑" pitchFamily="34" charset="-122"/>
            </a:endParaRPr>
          </a:p>
        </p:txBody>
      </p:sp>
      <p:grpSp>
        <p:nvGrpSpPr>
          <p:cNvPr id="32774" name="组合 10"/>
          <p:cNvGrpSpPr>
            <a:grpSpLocks/>
          </p:cNvGrpSpPr>
          <p:nvPr/>
        </p:nvGrpSpPr>
        <p:grpSpPr bwMode="auto">
          <a:xfrm>
            <a:off x="344488" y="1787525"/>
            <a:ext cx="3754437" cy="3236913"/>
            <a:chOff x="0" y="1553029"/>
            <a:chExt cx="4023941" cy="3468915"/>
          </a:xfrm>
        </p:grpSpPr>
        <p:sp>
          <p:nvSpPr>
            <p:cNvPr id="32787" name="等腰三角形 9"/>
            <p:cNvSpPr>
              <a:spLocks noChangeArrowheads="1"/>
            </p:cNvSpPr>
            <p:nvPr/>
          </p:nvSpPr>
          <p:spPr bwMode="auto">
            <a:xfrm>
              <a:off x="0" y="1553029"/>
              <a:ext cx="4023941" cy="3468915"/>
            </a:xfrm>
            <a:prstGeom prst="triangle">
              <a:avLst>
                <a:gd name="adj" fmla="val 50000"/>
              </a:avLst>
            </a:prstGeom>
            <a:solidFill>
              <a:srgbClr val="70D7FC"/>
            </a:solidFill>
            <a:ln w="28575" algn="ctr">
              <a:solidFill>
                <a:schemeClr val="bg1"/>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6" name="任意多边形 35"/>
            <p:cNvSpPr/>
            <p:nvPr/>
          </p:nvSpPr>
          <p:spPr>
            <a:xfrm>
              <a:off x="966427" y="2669070"/>
              <a:ext cx="2091088" cy="1941164"/>
            </a:xfrm>
            <a:custGeom>
              <a:avLst/>
              <a:gdLst>
                <a:gd name="connsiteX0" fmla="*/ 0 w 2438400"/>
                <a:gd name="connsiteY0" fmla="*/ 406408 h 2594429"/>
                <a:gd name="connsiteX1" fmla="*/ 406408 w 2438400"/>
                <a:gd name="connsiteY1" fmla="*/ 0 h 2594429"/>
                <a:gd name="connsiteX2" fmla="*/ 2031992 w 2438400"/>
                <a:gd name="connsiteY2" fmla="*/ 0 h 2594429"/>
                <a:gd name="connsiteX3" fmla="*/ 2438400 w 2438400"/>
                <a:gd name="connsiteY3" fmla="*/ 406408 h 2594429"/>
                <a:gd name="connsiteX4" fmla="*/ 2438400 w 2438400"/>
                <a:gd name="connsiteY4" fmla="*/ 2188021 h 2594429"/>
                <a:gd name="connsiteX5" fmla="*/ 2031992 w 2438400"/>
                <a:gd name="connsiteY5" fmla="*/ 2594429 h 2594429"/>
                <a:gd name="connsiteX6" fmla="*/ 406408 w 2438400"/>
                <a:gd name="connsiteY6" fmla="*/ 2594429 h 2594429"/>
                <a:gd name="connsiteX7" fmla="*/ 0 w 2438400"/>
                <a:gd name="connsiteY7" fmla="*/ 2188021 h 2594429"/>
                <a:gd name="connsiteX8" fmla="*/ 0 w 2438400"/>
                <a:gd name="connsiteY8" fmla="*/ 406408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2594429">
                  <a:moveTo>
                    <a:pt x="0" y="406408"/>
                  </a:moveTo>
                  <a:cubicBezTo>
                    <a:pt x="0" y="181955"/>
                    <a:pt x="181955" y="0"/>
                    <a:pt x="406408" y="0"/>
                  </a:cubicBezTo>
                  <a:lnTo>
                    <a:pt x="2031992" y="0"/>
                  </a:lnTo>
                  <a:cubicBezTo>
                    <a:pt x="2256445" y="0"/>
                    <a:pt x="2438400" y="181955"/>
                    <a:pt x="2438400" y="406408"/>
                  </a:cubicBezTo>
                  <a:lnTo>
                    <a:pt x="2438400" y="2188021"/>
                  </a:lnTo>
                  <a:cubicBezTo>
                    <a:pt x="2438400" y="2412474"/>
                    <a:pt x="2256445" y="2594429"/>
                    <a:pt x="2031992" y="2594429"/>
                  </a:cubicBezTo>
                  <a:lnTo>
                    <a:pt x="406408" y="2594429"/>
                  </a:lnTo>
                  <a:cubicBezTo>
                    <a:pt x="181955" y="2594429"/>
                    <a:pt x="0" y="2412474"/>
                    <a:pt x="0" y="2188021"/>
                  </a:cubicBezTo>
                  <a:lnTo>
                    <a:pt x="0" y="406408"/>
                  </a:lnTo>
                  <a:close/>
                </a:path>
              </a:pathLst>
            </a:custGeom>
            <a:solidFill>
              <a:srgbClr val="70D7FC"/>
            </a:solidFill>
            <a:ln w="5715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47633" tIns="233333" rIns="347633" bIns="233333" spcCol="1270" anchor="ctr"/>
            <a:lstStyle/>
            <a:p>
              <a:pPr algn="ctr" defTabSz="2667000">
                <a:lnSpc>
                  <a:spcPct val="90000"/>
                </a:lnSpc>
                <a:spcAft>
                  <a:spcPct val="35000"/>
                </a:spcAft>
                <a:defRPr/>
              </a:pPr>
              <a:endParaRPr lang="zh-CN" altLang="en-US" sz="6000"/>
            </a:p>
          </p:txBody>
        </p:sp>
      </p:grpSp>
      <p:grpSp>
        <p:nvGrpSpPr>
          <p:cNvPr id="32775" name="组合 15"/>
          <p:cNvGrpSpPr>
            <a:grpSpLocks/>
          </p:cNvGrpSpPr>
          <p:nvPr/>
        </p:nvGrpSpPr>
        <p:grpSpPr bwMode="auto">
          <a:xfrm>
            <a:off x="2271713" y="1704975"/>
            <a:ext cx="4740275" cy="777875"/>
            <a:chOff x="2010578" y="1447791"/>
            <a:chExt cx="4740475" cy="778521"/>
          </a:xfrm>
        </p:grpSpPr>
        <p:sp>
          <p:nvSpPr>
            <p:cNvPr id="38" name="任意多边形 37"/>
            <p:cNvSpPr/>
            <p:nvPr/>
          </p:nvSpPr>
          <p:spPr>
            <a:xfrm>
              <a:off x="2010578" y="1447791"/>
              <a:ext cx="4740475" cy="778521"/>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chemeClr val="bg1">
                <a:lumMod val="8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32786" name="矩形 14"/>
            <p:cNvSpPr>
              <a:spLocks noChangeArrowheads="1"/>
            </p:cNvSpPr>
            <p:nvPr/>
          </p:nvSpPr>
          <p:spPr bwMode="auto">
            <a:xfrm>
              <a:off x="2371158" y="1641499"/>
              <a:ext cx="3108676" cy="36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微软雅黑" pitchFamily="34" charset="-122"/>
                  <a:ea typeface="微软雅黑" pitchFamily="34" charset="-122"/>
                </a:rPr>
                <a:t>1.</a:t>
              </a:r>
              <a:r>
                <a:rPr lang="zh-CN" altLang="en-US">
                  <a:latin typeface="微软雅黑" pitchFamily="34" charset="-122"/>
                  <a:ea typeface="微软雅黑" pitchFamily="34" charset="-122"/>
                </a:rPr>
                <a:t>非模板友元函数</a:t>
              </a:r>
            </a:p>
          </p:txBody>
        </p:sp>
      </p:grpSp>
      <p:grpSp>
        <p:nvGrpSpPr>
          <p:cNvPr id="51" name="组合 50"/>
          <p:cNvGrpSpPr>
            <a:grpSpLocks/>
          </p:cNvGrpSpPr>
          <p:nvPr/>
        </p:nvGrpSpPr>
        <p:grpSpPr bwMode="auto">
          <a:xfrm>
            <a:off x="3784600" y="4330700"/>
            <a:ext cx="4740275" cy="777875"/>
            <a:chOff x="2010578" y="1447791"/>
            <a:chExt cx="4740475" cy="778521"/>
          </a:xfrm>
        </p:grpSpPr>
        <p:sp>
          <p:nvSpPr>
            <p:cNvPr id="52" name="任意多边形 51"/>
            <p:cNvSpPr/>
            <p:nvPr/>
          </p:nvSpPr>
          <p:spPr>
            <a:xfrm>
              <a:off x="2010578" y="1447791"/>
              <a:ext cx="4740475" cy="778521"/>
            </a:xfrm>
            <a:custGeom>
              <a:avLst/>
              <a:gdLst>
                <a:gd name="connsiteX0" fmla="*/ 0 w 3657600"/>
                <a:gd name="connsiteY0" fmla="*/ 324304 h 2594429"/>
                <a:gd name="connsiteX1" fmla="*/ 2360386 w 3657600"/>
                <a:gd name="connsiteY1" fmla="*/ 324304 h 2594429"/>
                <a:gd name="connsiteX2" fmla="*/ 2360386 w 3657600"/>
                <a:gd name="connsiteY2" fmla="*/ 0 h 2594429"/>
                <a:gd name="connsiteX3" fmla="*/ 3657600 w 3657600"/>
                <a:gd name="connsiteY3" fmla="*/ 1297215 h 2594429"/>
                <a:gd name="connsiteX4" fmla="*/ 2360386 w 3657600"/>
                <a:gd name="connsiteY4" fmla="*/ 2594429 h 2594429"/>
                <a:gd name="connsiteX5" fmla="*/ 2360386 w 3657600"/>
                <a:gd name="connsiteY5" fmla="*/ 2270125 h 2594429"/>
                <a:gd name="connsiteX6" fmla="*/ 0 w 3657600"/>
                <a:gd name="connsiteY6" fmla="*/ 2270125 h 2594429"/>
                <a:gd name="connsiteX7" fmla="*/ 0 w 3657600"/>
                <a:gd name="connsiteY7" fmla="*/ 324304 h 2594429"/>
                <a:gd name="connsiteX0" fmla="*/ 0 w 4674803"/>
                <a:gd name="connsiteY0" fmla="*/ 324304 h 2594429"/>
                <a:gd name="connsiteX1" fmla="*/ 3377589 w 4674803"/>
                <a:gd name="connsiteY1" fmla="*/ 324304 h 2594429"/>
                <a:gd name="connsiteX2" fmla="*/ 3377589 w 4674803"/>
                <a:gd name="connsiteY2" fmla="*/ 0 h 2594429"/>
                <a:gd name="connsiteX3" fmla="*/ 4674803 w 4674803"/>
                <a:gd name="connsiteY3" fmla="*/ 1297215 h 2594429"/>
                <a:gd name="connsiteX4" fmla="*/ 3377589 w 4674803"/>
                <a:gd name="connsiteY4" fmla="*/ 2594429 h 2594429"/>
                <a:gd name="connsiteX5" fmla="*/ 3377589 w 4674803"/>
                <a:gd name="connsiteY5" fmla="*/ 2270125 h 2594429"/>
                <a:gd name="connsiteX6" fmla="*/ 1017203 w 4674803"/>
                <a:gd name="connsiteY6" fmla="*/ 2270125 h 2594429"/>
                <a:gd name="connsiteX7" fmla="*/ 0 w 4674803"/>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1103775 w 4761375"/>
                <a:gd name="connsiteY6" fmla="*/ 2270125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74861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16548 w 4761375"/>
                <a:gd name="connsiteY6" fmla="*/ 2270126 h 2594429"/>
                <a:gd name="connsiteX7" fmla="*/ 0 w 4761375"/>
                <a:gd name="connsiteY7" fmla="*/ 324304 h 2594429"/>
                <a:gd name="connsiteX0" fmla="*/ 0 w 4761375"/>
                <a:gd name="connsiteY0" fmla="*/ 324304 h 2594429"/>
                <a:gd name="connsiteX1" fmla="*/ 3464161 w 4761375"/>
                <a:gd name="connsiteY1" fmla="*/ 324304 h 2594429"/>
                <a:gd name="connsiteX2" fmla="*/ 3464161 w 4761375"/>
                <a:gd name="connsiteY2" fmla="*/ 0 h 2594429"/>
                <a:gd name="connsiteX3" fmla="*/ 4761375 w 4761375"/>
                <a:gd name="connsiteY3" fmla="*/ 1297215 h 2594429"/>
                <a:gd name="connsiteX4" fmla="*/ 3464161 w 4761375"/>
                <a:gd name="connsiteY4" fmla="*/ 2594429 h 2594429"/>
                <a:gd name="connsiteX5" fmla="*/ 3464161 w 4761375"/>
                <a:gd name="connsiteY5" fmla="*/ 2270125 h 2594429"/>
                <a:gd name="connsiteX6" fmla="*/ 345705 w 4761375"/>
                <a:gd name="connsiteY6" fmla="*/ 2270126 h 2594429"/>
                <a:gd name="connsiteX7" fmla="*/ 0 w 4761375"/>
                <a:gd name="connsiteY7" fmla="*/ 324304 h 259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1375" h="2594429">
                  <a:moveTo>
                    <a:pt x="0" y="324304"/>
                  </a:moveTo>
                  <a:lnTo>
                    <a:pt x="3464161" y="324304"/>
                  </a:lnTo>
                  <a:lnTo>
                    <a:pt x="3464161" y="0"/>
                  </a:lnTo>
                  <a:lnTo>
                    <a:pt x="4761375" y="1297215"/>
                  </a:lnTo>
                  <a:lnTo>
                    <a:pt x="3464161" y="2594429"/>
                  </a:lnTo>
                  <a:lnTo>
                    <a:pt x="3464161" y="2270125"/>
                  </a:lnTo>
                  <a:lnTo>
                    <a:pt x="345705" y="2270126"/>
                  </a:lnTo>
                  <a:lnTo>
                    <a:pt x="0" y="324304"/>
                  </a:lnTo>
                  <a:close/>
                </a:path>
              </a:pathLst>
            </a:custGeom>
            <a:solidFill>
              <a:srgbClr val="70D7FC">
                <a:alpha val="90000"/>
              </a:srgb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36830" tIns="361134" rIns="1009741" bIns="361134" spcCol="1270"/>
            <a:lstStyle/>
            <a:p>
              <a:pPr marL="285750" lvl="1" indent="-285750" defTabSz="2578100">
                <a:lnSpc>
                  <a:spcPct val="90000"/>
                </a:lnSpc>
                <a:spcAft>
                  <a:spcPct val="15000"/>
                </a:spcAft>
                <a:buFontTx/>
                <a:buChar char="••"/>
                <a:defRPr/>
              </a:pPr>
              <a:endParaRPr lang="zh-CN" altLang="en-US" sz="5800" dirty="0"/>
            </a:p>
            <a:p>
              <a:pPr marL="285750" lvl="1" indent="-285750" defTabSz="2578100">
                <a:lnSpc>
                  <a:spcPct val="90000"/>
                </a:lnSpc>
                <a:spcAft>
                  <a:spcPct val="15000"/>
                </a:spcAft>
                <a:buFontTx/>
                <a:buChar char="••"/>
                <a:defRPr/>
              </a:pPr>
              <a:endParaRPr lang="zh-CN" altLang="en-US" sz="5800" dirty="0"/>
            </a:p>
          </p:txBody>
        </p:sp>
        <p:sp>
          <p:nvSpPr>
            <p:cNvPr id="32784" name="矩形 23"/>
            <p:cNvSpPr>
              <a:spLocks noChangeArrowheads="1"/>
            </p:cNvSpPr>
            <p:nvPr/>
          </p:nvSpPr>
          <p:spPr bwMode="auto">
            <a:xfrm>
              <a:off x="2371158" y="1648759"/>
              <a:ext cx="3714478" cy="36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微软雅黑" pitchFamily="34" charset="-122"/>
                  <a:ea typeface="微软雅黑" pitchFamily="34" charset="-122"/>
                </a:rPr>
                <a:t>3 .</a:t>
              </a:r>
              <a:r>
                <a:rPr lang="zh-CN" altLang="en-US">
                  <a:latin typeface="微软雅黑" pitchFamily="34" charset="-122"/>
                  <a:ea typeface="微软雅黑" pitchFamily="34" charset="-122"/>
                </a:rPr>
                <a:t>非约束模板友元函数</a:t>
              </a:r>
            </a:p>
          </p:txBody>
        </p:sp>
      </p:grpSp>
      <p:sp>
        <p:nvSpPr>
          <p:cNvPr id="32777" name="矩形 11"/>
          <p:cNvSpPr>
            <a:spLocks noChangeArrowheads="1"/>
          </p:cNvSpPr>
          <p:nvPr/>
        </p:nvSpPr>
        <p:spPr bwMode="auto">
          <a:xfrm>
            <a:off x="1290638" y="3471863"/>
            <a:ext cx="185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800" b="1">
                <a:solidFill>
                  <a:schemeClr val="bg1"/>
                </a:solidFill>
                <a:latin typeface="微软雅黑" pitchFamily="34" charset="-122"/>
                <a:ea typeface="微软雅黑" pitchFamily="34" charset="-122"/>
              </a:rPr>
              <a:t>友元</a:t>
            </a:r>
            <a:r>
              <a:rPr lang="zh-CN" altLang="zh-CN" sz="2800" b="1">
                <a:solidFill>
                  <a:schemeClr val="bg1"/>
                </a:solidFill>
                <a:latin typeface="微软雅黑" pitchFamily="34" charset="-122"/>
                <a:ea typeface="微软雅黑" pitchFamily="34" charset="-122"/>
              </a:rPr>
              <a:t>函数</a:t>
            </a:r>
            <a:endParaRPr lang="zh-CN" altLang="en-US" sz="2800" b="1">
              <a:solidFill>
                <a:schemeClr val="bg1"/>
              </a:solidFill>
              <a:latin typeface="微软雅黑" pitchFamily="34" charset="-122"/>
              <a:ea typeface="微软雅黑" pitchFamily="34" charset="-122"/>
            </a:endParaRPr>
          </a:p>
        </p:txBody>
      </p:sp>
      <p:grpSp>
        <p:nvGrpSpPr>
          <p:cNvPr id="2" name="组合 1"/>
          <p:cNvGrpSpPr>
            <a:grpSpLocks/>
          </p:cNvGrpSpPr>
          <p:nvPr/>
        </p:nvGrpSpPr>
        <p:grpSpPr bwMode="auto">
          <a:xfrm>
            <a:off x="382588" y="5195888"/>
            <a:ext cx="8137525" cy="850900"/>
            <a:chOff x="382588" y="5195888"/>
            <a:chExt cx="8137525" cy="850900"/>
          </a:xfrm>
        </p:grpSpPr>
        <p:grpSp>
          <p:nvGrpSpPr>
            <p:cNvPr id="32779" name="组合 39"/>
            <p:cNvGrpSpPr>
              <a:grpSpLocks/>
            </p:cNvGrpSpPr>
            <p:nvPr/>
          </p:nvGrpSpPr>
          <p:grpSpPr bwMode="auto">
            <a:xfrm>
              <a:off x="382588" y="5195888"/>
              <a:ext cx="8137525" cy="850900"/>
              <a:chOff x="524554" y="1630628"/>
              <a:chExt cx="8137525" cy="851320"/>
            </a:xfrm>
          </p:grpSpPr>
          <p:sp>
            <p:nvSpPr>
              <p:cNvPr id="49" name="矩形 48"/>
              <p:cNvSpPr/>
              <p:nvPr/>
            </p:nvSpPr>
            <p:spPr bwMode="auto">
              <a:xfrm>
                <a:off x="524554" y="1630628"/>
                <a:ext cx="8137525" cy="85132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32782" name="图片 24">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8835" y="1914835"/>
                <a:ext cx="2121233" cy="39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5" name="剪去对角的矩形 3"/>
            <p:cNvSpPr>
              <a:spLocks/>
            </p:cNvSpPr>
            <p:nvPr/>
          </p:nvSpPr>
          <p:spPr bwMode="auto">
            <a:xfrm>
              <a:off x="901700" y="5400675"/>
              <a:ext cx="19240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nchor="ctr" anchorCtr="1"/>
            <a:lstStyle/>
            <a:p>
              <a:pPr algn="ctr">
                <a:defRPr/>
              </a:pPr>
              <a:r>
                <a:rPr lang="zh-CN" altLang="en-US" sz="2000" dirty="0">
                  <a:solidFill>
                    <a:srgbClr val="FFFF00"/>
                  </a:solidFill>
                  <a:latin typeface="微软雅黑" pitchFamily="34" charset="-122"/>
                  <a:ea typeface="微软雅黑" pitchFamily="34" charset="-122"/>
                </a:rPr>
                <a:t>案例代码</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a:grpSpLocks/>
          </p:cNvGrpSpPr>
          <p:nvPr/>
        </p:nvGrpSpPr>
        <p:grpSpPr bwMode="auto">
          <a:xfrm>
            <a:off x="5062538" y="119063"/>
            <a:ext cx="3916362" cy="725487"/>
            <a:chOff x="0" y="0"/>
            <a:chExt cx="6166" cy="1142"/>
          </a:xfrm>
        </p:grpSpPr>
        <p:pic>
          <p:nvPicPr>
            <p:cNvPr id="3381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81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3795"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5.3 </a:t>
            </a:r>
            <a:r>
              <a:rPr lang="zh-CN" altLang="en-US" sz="2800" b="1">
                <a:solidFill>
                  <a:srgbClr val="FFFF00"/>
                </a:solidFill>
                <a:latin typeface="微软雅黑" pitchFamily="34" charset="-122"/>
                <a:ea typeface="微软雅黑" pitchFamily="34" charset="-122"/>
                <a:sym typeface="宋体" charset="-122"/>
              </a:rPr>
              <a:t>派生与模板</a:t>
            </a:r>
          </a:p>
        </p:txBody>
      </p:sp>
      <p:grpSp>
        <p:nvGrpSpPr>
          <p:cNvPr id="4" name="组合 3"/>
          <p:cNvGrpSpPr>
            <a:grpSpLocks/>
          </p:cNvGrpSpPr>
          <p:nvPr/>
        </p:nvGrpSpPr>
        <p:grpSpPr bwMode="auto">
          <a:xfrm>
            <a:off x="344488" y="2528888"/>
            <a:ext cx="2900362" cy="2236787"/>
            <a:chOff x="193675" y="1409700"/>
            <a:chExt cx="2900363" cy="2236788"/>
          </a:xfrm>
        </p:grpSpPr>
        <p:sp>
          <p:nvSpPr>
            <p:cNvPr id="3" name="圆角矩形 2"/>
            <p:cNvSpPr/>
            <p:nvPr/>
          </p:nvSpPr>
          <p:spPr bwMode="auto">
            <a:xfrm>
              <a:off x="1273175" y="1514475"/>
              <a:ext cx="1820863" cy="1947863"/>
            </a:xfrm>
            <a:prstGeom prst="roundRect">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pic>
          <p:nvPicPr>
            <p:cNvPr id="33814" name="Picture 29" descr="C:\Users\admin\Desktop\下载素材\81b1OOOPIC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409700"/>
              <a:ext cx="15208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p:nvSpPr>
        <p:spPr>
          <a:xfrm>
            <a:off x="1846263" y="3117850"/>
            <a:ext cx="1366837" cy="1016000"/>
          </a:xfrm>
          <a:prstGeom prst="rect">
            <a:avLst/>
          </a:prstGeom>
        </p:spPr>
        <p:txBody>
          <a:bodyPr>
            <a:spAutoFit/>
          </a:bodyPr>
          <a:lstStyle/>
          <a:p>
            <a:pPr algn="ctr">
              <a:defRPr/>
            </a:pPr>
            <a:r>
              <a:rPr lang="zh-CN" altLang="en-US" sz="3000" b="1" dirty="0">
                <a:solidFill>
                  <a:schemeClr val="accent4"/>
                </a:solidFill>
                <a:latin typeface="微软雅黑" pitchFamily="34" charset="-122"/>
                <a:ea typeface="微软雅黑" pitchFamily="34" charset="-122"/>
              </a:rPr>
              <a:t>模板的</a:t>
            </a:r>
          </a:p>
          <a:p>
            <a:pPr algn="ctr">
              <a:defRPr/>
            </a:pPr>
            <a:r>
              <a:rPr lang="zh-CN" altLang="en-US" sz="3000" b="1" dirty="0">
                <a:solidFill>
                  <a:schemeClr val="accent4"/>
                </a:solidFill>
                <a:latin typeface="微软雅黑" pitchFamily="34" charset="-122"/>
                <a:ea typeface="微软雅黑" pitchFamily="34" charset="-122"/>
              </a:rPr>
              <a:t>参数</a:t>
            </a:r>
          </a:p>
        </p:txBody>
      </p:sp>
      <p:grpSp>
        <p:nvGrpSpPr>
          <p:cNvPr id="9" name="组合 8"/>
          <p:cNvGrpSpPr>
            <a:grpSpLocks/>
          </p:cNvGrpSpPr>
          <p:nvPr/>
        </p:nvGrpSpPr>
        <p:grpSpPr bwMode="auto">
          <a:xfrm>
            <a:off x="3806825" y="2389188"/>
            <a:ext cx="4818063" cy="646112"/>
            <a:chOff x="3806205" y="2389081"/>
            <a:chExt cx="4818279" cy="646112"/>
          </a:xfrm>
        </p:grpSpPr>
        <p:sp>
          <p:nvSpPr>
            <p:cNvPr id="22" name="矩形 1"/>
            <p:cNvSpPr/>
            <p:nvPr/>
          </p:nvSpPr>
          <p:spPr bwMode="auto">
            <a:xfrm>
              <a:off x="3806205" y="2619268"/>
              <a:ext cx="4818279"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bwMode="auto">
            <a:xfrm flipV="1">
              <a:off x="4060216" y="2446231"/>
              <a:ext cx="603277" cy="581025"/>
            </a:xfrm>
            <a:prstGeom prst="triangl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2"/>
                </a:solidFill>
              </a:endParaRPr>
            </a:p>
          </p:txBody>
        </p:sp>
        <p:sp>
          <p:nvSpPr>
            <p:cNvPr id="33811" name="TextBox 27"/>
            <p:cNvSpPr txBox="1">
              <a:spLocks noChangeArrowheads="1"/>
            </p:cNvSpPr>
            <p:nvPr/>
          </p:nvSpPr>
          <p:spPr bwMode="auto">
            <a:xfrm>
              <a:off x="4619593" y="2648293"/>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b="1"/>
                <a:t>类型参数</a:t>
              </a:r>
              <a:endParaRPr lang="zh-CN" altLang="en-US" sz="1600">
                <a:latin typeface="微软雅黑" pitchFamily="34" charset="-122"/>
                <a:ea typeface="微软雅黑" pitchFamily="34" charset="-122"/>
              </a:endParaRPr>
            </a:p>
          </p:txBody>
        </p:sp>
        <p:sp>
          <p:nvSpPr>
            <p:cNvPr id="33812" name="TextBox 28"/>
            <p:cNvSpPr txBox="1">
              <a:spLocks noChangeArrowheads="1"/>
            </p:cNvSpPr>
            <p:nvPr/>
          </p:nvSpPr>
          <p:spPr bwMode="auto">
            <a:xfrm>
              <a:off x="4172592" y="2389081"/>
              <a:ext cx="385013" cy="52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1</a:t>
              </a:r>
              <a:endParaRPr lang="zh-CN" altLang="en-US" sz="2800" b="1">
                <a:ea typeface="微软雅黑" pitchFamily="34" charset="-122"/>
                <a:cs typeface="Arial" charset="0"/>
              </a:endParaRPr>
            </a:p>
          </p:txBody>
        </p:sp>
      </p:grpSp>
      <p:grpSp>
        <p:nvGrpSpPr>
          <p:cNvPr id="10" name="组合 9"/>
          <p:cNvGrpSpPr>
            <a:grpSpLocks/>
          </p:cNvGrpSpPr>
          <p:nvPr/>
        </p:nvGrpSpPr>
        <p:grpSpPr bwMode="auto">
          <a:xfrm>
            <a:off x="3806825" y="3219450"/>
            <a:ext cx="4818063" cy="646113"/>
            <a:chOff x="3806206" y="3219642"/>
            <a:chExt cx="4818278" cy="646113"/>
          </a:xfrm>
        </p:grpSpPr>
        <p:sp>
          <p:nvSpPr>
            <p:cNvPr id="26" name="矩形 1"/>
            <p:cNvSpPr/>
            <p:nvPr/>
          </p:nvSpPr>
          <p:spPr bwMode="auto">
            <a:xfrm>
              <a:off x="3806206" y="3449830"/>
              <a:ext cx="4818278"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等腰三角形 26"/>
            <p:cNvSpPr/>
            <p:nvPr/>
          </p:nvSpPr>
          <p:spPr bwMode="auto">
            <a:xfrm flipV="1">
              <a:off x="4060217" y="3276792"/>
              <a:ext cx="603277" cy="581025"/>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1">
                    <a:lumMod val="40000"/>
                    <a:lumOff val="60000"/>
                  </a:schemeClr>
                </a:solidFill>
              </a:endParaRPr>
            </a:p>
          </p:txBody>
        </p:sp>
        <p:sp>
          <p:nvSpPr>
            <p:cNvPr id="33807" name="TextBox 24"/>
            <p:cNvSpPr txBox="1">
              <a:spLocks noChangeArrowheads="1"/>
            </p:cNvSpPr>
            <p:nvPr/>
          </p:nvSpPr>
          <p:spPr bwMode="auto">
            <a:xfrm>
              <a:off x="4619593" y="3476257"/>
              <a:ext cx="1218603" cy="338554"/>
            </a:xfrm>
            <a:prstGeom prst="rect">
              <a:avLst/>
            </a:prstGeom>
            <a:solidFill>
              <a:srgbClr val="70D7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b="1"/>
                <a:t>非类型参数</a:t>
              </a:r>
              <a:endParaRPr lang="zh-CN" altLang="en-US" sz="1600">
                <a:latin typeface="微软雅黑" pitchFamily="34" charset="-122"/>
                <a:ea typeface="微软雅黑" pitchFamily="34" charset="-122"/>
              </a:endParaRPr>
            </a:p>
          </p:txBody>
        </p:sp>
        <p:sp>
          <p:nvSpPr>
            <p:cNvPr id="33808" name="TextBox 25"/>
            <p:cNvSpPr txBox="1">
              <a:spLocks noChangeArrowheads="1"/>
            </p:cNvSpPr>
            <p:nvPr/>
          </p:nvSpPr>
          <p:spPr bwMode="auto">
            <a:xfrm>
              <a:off x="4183880" y="3219642"/>
              <a:ext cx="385013" cy="52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2</a:t>
              </a:r>
              <a:endParaRPr lang="zh-CN" altLang="en-US" sz="2800" b="1">
                <a:ea typeface="微软雅黑" pitchFamily="34" charset="-122"/>
                <a:cs typeface="Arial" charset="0"/>
              </a:endParaRPr>
            </a:p>
          </p:txBody>
        </p:sp>
      </p:grpSp>
      <p:grpSp>
        <p:nvGrpSpPr>
          <p:cNvPr id="11" name="组合 10"/>
          <p:cNvGrpSpPr>
            <a:grpSpLocks/>
          </p:cNvGrpSpPr>
          <p:nvPr/>
        </p:nvGrpSpPr>
        <p:grpSpPr bwMode="auto">
          <a:xfrm>
            <a:off x="3806825" y="4049713"/>
            <a:ext cx="4818063" cy="646112"/>
            <a:chOff x="3806206" y="4050204"/>
            <a:chExt cx="4818278" cy="646113"/>
          </a:xfrm>
        </p:grpSpPr>
        <p:sp>
          <p:nvSpPr>
            <p:cNvPr id="32" name="矩形 1"/>
            <p:cNvSpPr/>
            <p:nvPr/>
          </p:nvSpPr>
          <p:spPr bwMode="auto">
            <a:xfrm>
              <a:off x="3806206" y="4280391"/>
              <a:ext cx="4818278" cy="415926"/>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等腰三角形 32"/>
            <p:cNvSpPr/>
            <p:nvPr/>
          </p:nvSpPr>
          <p:spPr bwMode="auto">
            <a:xfrm flipV="1">
              <a:off x="4060217" y="4107354"/>
              <a:ext cx="603277" cy="581026"/>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33803" name="TextBox 24"/>
            <p:cNvSpPr txBox="1">
              <a:spLocks noChangeArrowheads="1"/>
            </p:cNvSpPr>
            <p:nvPr/>
          </p:nvSpPr>
          <p:spPr bwMode="auto">
            <a:xfrm>
              <a:off x="4619593" y="4306819"/>
              <a:ext cx="1011815" cy="338554"/>
            </a:xfrm>
            <a:prstGeom prst="rect">
              <a:avLst/>
            </a:prstGeom>
            <a:solidFill>
              <a:srgbClr val="70D7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b="1"/>
                <a:t>模板形参</a:t>
              </a:r>
              <a:endParaRPr lang="zh-CN" altLang="en-US" sz="1600">
                <a:latin typeface="微软雅黑" pitchFamily="34" charset="-122"/>
                <a:ea typeface="微软雅黑" pitchFamily="34" charset="-122"/>
              </a:endParaRPr>
            </a:p>
          </p:txBody>
        </p:sp>
        <p:sp>
          <p:nvSpPr>
            <p:cNvPr id="33804" name="TextBox 25"/>
            <p:cNvSpPr txBox="1">
              <a:spLocks noChangeArrowheads="1"/>
            </p:cNvSpPr>
            <p:nvPr/>
          </p:nvSpPr>
          <p:spPr bwMode="auto">
            <a:xfrm>
              <a:off x="4183880" y="4050204"/>
              <a:ext cx="385013" cy="52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3</a:t>
              </a:r>
              <a:endParaRPr lang="zh-CN" altLang="en-US" sz="2800" b="1">
                <a:ea typeface="微软雅黑" pitchFamily="34" charset="-122"/>
                <a:cs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20"/>
          <p:cNvSpPr>
            <a:spLocks noChangeArrowheads="1"/>
          </p:cNvSpPr>
          <p:nvPr/>
        </p:nvSpPr>
        <p:spPr bwMode="auto">
          <a:xfrm>
            <a:off x="254000" y="2443163"/>
            <a:ext cx="8491538" cy="83026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34819" name="Group 2"/>
          <p:cNvGrpSpPr>
            <a:grpSpLocks/>
          </p:cNvGrpSpPr>
          <p:nvPr/>
        </p:nvGrpSpPr>
        <p:grpSpPr bwMode="auto">
          <a:xfrm>
            <a:off x="5062538" y="119063"/>
            <a:ext cx="3916362" cy="725487"/>
            <a:chOff x="0" y="0"/>
            <a:chExt cx="6166" cy="1142"/>
          </a:xfrm>
        </p:grpSpPr>
        <p:pic>
          <p:nvPicPr>
            <p:cNvPr id="34837"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38"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4820"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5.3 </a:t>
            </a:r>
            <a:r>
              <a:rPr lang="zh-CN" altLang="en-US" sz="2800" b="1">
                <a:solidFill>
                  <a:srgbClr val="FFFF00"/>
                </a:solidFill>
                <a:latin typeface="微软雅黑" pitchFamily="34" charset="-122"/>
                <a:ea typeface="微软雅黑" pitchFamily="34" charset="-122"/>
                <a:sym typeface="宋体" charset="-122"/>
              </a:rPr>
              <a:t>派生与模板</a:t>
            </a:r>
          </a:p>
        </p:txBody>
      </p:sp>
      <p:grpSp>
        <p:nvGrpSpPr>
          <p:cNvPr id="6" name="组合 5"/>
          <p:cNvGrpSpPr>
            <a:grpSpLocks/>
          </p:cNvGrpSpPr>
          <p:nvPr/>
        </p:nvGrpSpPr>
        <p:grpSpPr bwMode="auto">
          <a:xfrm>
            <a:off x="255588" y="958850"/>
            <a:ext cx="4818062" cy="646113"/>
            <a:chOff x="3806205" y="2389081"/>
            <a:chExt cx="4818279" cy="646112"/>
          </a:xfrm>
        </p:grpSpPr>
        <p:sp>
          <p:nvSpPr>
            <p:cNvPr id="7" name="矩形 1"/>
            <p:cNvSpPr/>
            <p:nvPr/>
          </p:nvSpPr>
          <p:spPr bwMode="auto">
            <a:xfrm>
              <a:off x="3806205" y="2619269"/>
              <a:ext cx="4818279" cy="415924"/>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等腰三角形 7"/>
            <p:cNvSpPr/>
            <p:nvPr/>
          </p:nvSpPr>
          <p:spPr bwMode="auto">
            <a:xfrm flipV="1">
              <a:off x="4060216" y="2446231"/>
              <a:ext cx="603277" cy="581024"/>
            </a:xfrm>
            <a:prstGeom prst="triangl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2"/>
                </a:solidFill>
              </a:endParaRPr>
            </a:p>
          </p:txBody>
        </p:sp>
        <p:sp>
          <p:nvSpPr>
            <p:cNvPr id="34835" name="TextBox 27"/>
            <p:cNvSpPr txBox="1">
              <a:spLocks noChangeArrowheads="1"/>
            </p:cNvSpPr>
            <p:nvPr/>
          </p:nvSpPr>
          <p:spPr bwMode="auto">
            <a:xfrm>
              <a:off x="4619593" y="2648293"/>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b="1"/>
                <a:t>类型参数</a:t>
              </a:r>
              <a:endParaRPr lang="zh-CN" altLang="en-US" sz="1600">
                <a:latin typeface="微软雅黑" pitchFamily="34" charset="-122"/>
                <a:ea typeface="微软雅黑" pitchFamily="34" charset="-122"/>
              </a:endParaRPr>
            </a:p>
          </p:txBody>
        </p:sp>
        <p:sp>
          <p:nvSpPr>
            <p:cNvPr id="34836" name="TextBox 28"/>
            <p:cNvSpPr txBox="1">
              <a:spLocks noChangeArrowheads="1"/>
            </p:cNvSpPr>
            <p:nvPr/>
          </p:nvSpPr>
          <p:spPr bwMode="auto">
            <a:xfrm>
              <a:off x="4172592" y="2389081"/>
              <a:ext cx="385013" cy="52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1</a:t>
              </a:r>
              <a:endParaRPr lang="zh-CN" altLang="en-US" sz="2800" b="1">
                <a:ea typeface="微软雅黑" pitchFamily="34" charset="-122"/>
                <a:cs typeface="Arial" charset="0"/>
              </a:endParaRPr>
            </a:p>
          </p:txBody>
        </p:sp>
      </p:grpSp>
      <p:sp>
        <p:nvSpPr>
          <p:cNvPr id="2" name="矩形 1"/>
          <p:cNvSpPr>
            <a:spLocks noChangeArrowheads="1"/>
          </p:cNvSpPr>
          <p:nvPr/>
        </p:nvSpPr>
        <p:spPr bwMode="auto">
          <a:xfrm>
            <a:off x="207963" y="1724025"/>
            <a:ext cx="86026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以</a:t>
            </a:r>
            <a:r>
              <a:rPr lang="en-US" altLang="zh-CN"/>
              <a:t>typename</a:t>
            </a:r>
            <a:r>
              <a:rPr lang="zh-CN" altLang="zh-CN"/>
              <a:t>或者</a:t>
            </a:r>
            <a:r>
              <a:rPr lang="en-US" altLang="zh-CN"/>
              <a:t>class</a:t>
            </a:r>
            <a:r>
              <a:rPr lang="zh-CN" altLang="zh-CN"/>
              <a:t>关键字标记的的模板参数就称为类型模板参数（</a:t>
            </a:r>
            <a:r>
              <a:rPr lang="en-US" altLang="zh-CN"/>
              <a:t>type template parameter</a:t>
            </a:r>
            <a:r>
              <a:rPr lang="zh-CN" altLang="zh-CN"/>
              <a:t>），类型模板参数是我们使用模板的主要目的。例如下列模板声明：</a:t>
            </a:r>
          </a:p>
        </p:txBody>
      </p:sp>
      <p:sp>
        <p:nvSpPr>
          <p:cNvPr id="4" name="矩形 3"/>
          <p:cNvSpPr>
            <a:spLocks noChangeArrowheads="1"/>
          </p:cNvSpPr>
          <p:nvPr/>
        </p:nvSpPr>
        <p:spPr bwMode="auto">
          <a:xfrm>
            <a:off x="334963" y="2535238"/>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fr-FR" altLang="zh-CN"/>
              <a:t>template&lt;typename T&gt;</a:t>
            </a:r>
          </a:p>
          <a:p>
            <a:pPr eaLnBrk="1" hangingPunct="1"/>
            <a:r>
              <a:rPr lang="fr-FR" altLang="zh-CN"/>
              <a:t>T add(T t1, T t2);</a:t>
            </a:r>
          </a:p>
        </p:txBody>
      </p:sp>
      <p:grpSp>
        <p:nvGrpSpPr>
          <p:cNvPr id="11" name="组合 10"/>
          <p:cNvGrpSpPr>
            <a:grpSpLocks/>
          </p:cNvGrpSpPr>
          <p:nvPr/>
        </p:nvGrpSpPr>
        <p:grpSpPr bwMode="auto">
          <a:xfrm>
            <a:off x="2441575" y="1758950"/>
            <a:ext cx="2441575" cy="1100138"/>
            <a:chOff x="2441986" y="1758370"/>
            <a:chExt cx="2441957" cy="1100029"/>
          </a:xfrm>
        </p:grpSpPr>
        <p:sp>
          <p:nvSpPr>
            <p:cNvPr id="15" name="椭圆形标注 14"/>
            <p:cNvSpPr/>
            <p:nvPr/>
          </p:nvSpPr>
          <p:spPr>
            <a:xfrm>
              <a:off x="2526137" y="1758370"/>
              <a:ext cx="2357806" cy="746051"/>
            </a:xfrm>
            <a:prstGeom prst="wedgeEllipseCallout">
              <a:avLst>
                <a:gd name="adj1" fmla="val -31001"/>
                <a:gd name="adj2" fmla="val 76546"/>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2000" dirty="0">
                  <a:solidFill>
                    <a:schemeClr val="accent6"/>
                  </a:solidFill>
                  <a:latin typeface="黑体" pitchFamily="49" charset="-122"/>
                  <a:ea typeface="黑体" pitchFamily="49" charset="-122"/>
                </a:rPr>
                <a:t>类型形参</a:t>
              </a:r>
              <a:endParaRPr lang="zh-CN" altLang="en-US" sz="2000" b="1" dirty="0">
                <a:solidFill>
                  <a:schemeClr val="accent6"/>
                </a:solidFill>
                <a:latin typeface="黑体" pitchFamily="49" charset="-122"/>
                <a:ea typeface="黑体" pitchFamily="49" charset="-122"/>
              </a:endParaRPr>
            </a:p>
          </p:txBody>
        </p:sp>
        <p:sp>
          <p:nvSpPr>
            <p:cNvPr id="34832" name="矩形 4"/>
            <p:cNvSpPr>
              <a:spLocks noChangeArrowheads="1"/>
            </p:cNvSpPr>
            <p:nvPr/>
          </p:nvSpPr>
          <p:spPr bwMode="auto">
            <a:xfrm>
              <a:off x="2441986" y="2535235"/>
              <a:ext cx="222170" cy="323164"/>
            </a:xfrm>
            <a:prstGeom prst="rect">
              <a:avLst/>
            </a:prstGeom>
            <a:noFill/>
            <a:ln w="28575" algn="ctr">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sp>
        <p:nvSpPr>
          <p:cNvPr id="12" name="矩形 11"/>
          <p:cNvSpPr>
            <a:spLocks noChangeArrowheads="1"/>
          </p:cNvSpPr>
          <p:nvPr/>
        </p:nvSpPr>
        <p:spPr bwMode="auto">
          <a:xfrm>
            <a:off x="254000" y="3373438"/>
            <a:ext cx="84915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可以为模板定义多个类型模板参数，也可以为类型模板参数指定默认值，示例代码如下所示：</a:t>
            </a:r>
          </a:p>
        </p:txBody>
      </p:sp>
      <p:grpSp>
        <p:nvGrpSpPr>
          <p:cNvPr id="16" name="组合 15"/>
          <p:cNvGrpSpPr>
            <a:grpSpLocks/>
          </p:cNvGrpSpPr>
          <p:nvPr/>
        </p:nvGrpSpPr>
        <p:grpSpPr bwMode="auto">
          <a:xfrm>
            <a:off x="254000" y="4087813"/>
            <a:ext cx="8491538" cy="1774825"/>
            <a:chOff x="253862" y="4087433"/>
            <a:chExt cx="8492101" cy="1775843"/>
          </a:xfrm>
        </p:grpSpPr>
        <p:sp>
          <p:nvSpPr>
            <p:cNvPr id="34829" name="矩形 20"/>
            <p:cNvSpPr>
              <a:spLocks noChangeArrowheads="1"/>
            </p:cNvSpPr>
            <p:nvPr/>
          </p:nvSpPr>
          <p:spPr bwMode="auto">
            <a:xfrm>
              <a:off x="253862" y="4098508"/>
              <a:ext cx="8492101" cy="1764768"/>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4830" name="矩形 12"/>
            <p:cNvSpPr>
              <a:spLocks noChangeArrowheads="1"/>
            </p:cNvSpPr>
            <p:nvPr/>
          </p:nvSpPr>
          <p:spPr bwMode="auto">
            <a:xfrm>
              <a:off x="345882" y="4087433"/>
              <a:ext cx="4572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template&lt;typename T, typename U = int&gt;</a:t>
              </a:r>
            </a:p>
            <a:p>
              <a:pPr eaLnBrk="1" hangingPunct="1"/>
              <a:r>
                <a:rPr lang="en-US" altLang="zh-CN"/>
                <a:t>class A</a:t>
              </a:r>
            </a:p>
            <a:p>
              <a:pPr eaLnBrk="1" hangingPunct="1"/>
              <a:r>
                <a:rPr lang="en-US" altLang="zh-CN"/>
                <a:t>{</a:t>
              </a:r>
            </a:p>
            <a:p>
              <a:pPr eaLnBrk="1" hangingPunct="1"/>
              <a:r>
                <a:rPr lang="en-US" altLang="zh-CN"/>
                <a:t>public:</a:t>
              </a:r>
            </a:p>
            <a:p>
              <a:pPr eaLnBrk="1" hangingPunct="1"/>
              <a:r>
                <a:rPr lang="en-US" altLang="zh-CN"/>
                <a:t>	void func(T, U);</a:t>
              </a:r>
            </a:p>
            <a:p>
              <a:pPr eaLnBrk="1" hangingPunct="1"/>
              <a:r>
                <a:rPr lang="en-US" altLang="zh-CN"/>
                <a:t>};</a:t>
              </a:r>
            </a:p>
          </p:txBody>
        </p:sp>
      </p:grpSp>
      <p:sp>
        <p:nvSpPr>
          <p:cNvPr id="17" name="矩形 16"/>
          <p:cNvSpPr>
            <a:spLocks noChangeArrowheads="1"/>
          </p:cNvSpPr>
          <p:nvPr/>
        </p:nvSpPr>
        <p:spPr bwMode="auto">
          <a:xfrm>
            <a:off x="342900" y="6010275"/>
            <a:ext cx="5553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solidFill>
                  <a:srgbClr val="FF0000"/>
                </a:solidFill>
                <a:latin typeface="黑体" pitchFamily="49" charset="-122"/>
                <a:ea typeface="黑体" pitchFamily="49" charset="-122"/>
              </a:rPr>
              <a:t>注意：可以为类模板设置默认值，但不能为函数模板设置默认值。</a:t>
            </a:r>
          </a:p>
        </p:txBody>
      </p:sp>
      <p:sp>
        <p:nvSpPr>
          <p:cNvPr id="23" name="圆角矩形 7"/>
          <p:cNvSpPr>
            <a:spLocks noChangeArrowheads="1"/>
          </p:cNvSpPr>
          <p:nvPr/>
        </p:nvSpPr>
        <p:spPr bwMode="auto">
          <a:xfrm>
            <a:off x="254000" y="5938838"/>
            <a:ext cx="5783263" cy="793750"/>
          </a:xfrm>
          <a:prstGeom prst="roundRect">
            <a:avLst>
              <a:gd name="adj" fmla="val 16667"/>
            </a:avLst>
          </a:prstGeom>
          <a:noFill/>
          <a:ln w="28575" algn="ctr">
            <a:solidFill>
              <a:srgbClr val="00B0F0"/>
            </a:solidFill>
            <a:prstDash val="dashDot"/>
            <a:round/>
            <a:headEnd/>
            <a:tailEnd/>
          </a:ln>
          <a:extLst>
            <a:ext uri="{909E8E84-426E-40DD-AFC4-6F175D3DCCD1}">
              <a14:hiddenFill xmlns:a14="http://schemas.microsoft.com/office/drawing/2010/main">
                <a:solidFill>
                  <a:schemeClr val="accent1"/>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000"/>
                                        <p:tgtEl>
                                          <p:spTgt spid="23"/>
                                        </p:tgtEl>
                                      </p:cBhvr>
                                    </p:animEffect>
                                    <p:anim calcmode="lin" valueType="num">
                                      <p:cBhvr>
                                        <p:cTn id="45" dur="1000" fill="hold"/>
                                        <p:tgtEl>
                                          <p:spTgt spid="23"/>
                                        </p:tgtEl>
                                        <p:attrNameLst>
                                          <p:attrName>ppt_x</p:attrName>
                                        </p:attrNameLst>
                                      </p:cBhvr>
                                      <p:tavLst>
                                        <p:tav tm="0">
                                          <p:val>
                                            <p:strVal val="#ppt_x"/>
                                          </p:val>
                                        </p:tav>
                                        <p:tav tm="100000">
                                          <p:val>
                                            <p:strVal val="#ppt_x"/>
                                          </p:val>
                                        </p:tav>
                                      </p:tavLst>
                                    </p:anim>
                                    <p:anim calcmode="lin" valueType="num">
                                      <p:cBhvr>
                                        <p:cTn id="4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 grpId="0"/>
      <p:bldP spid="4" grpId="0"/>
      <p:bldP spid="12" grpId="0"/>
      <p:bldP spid="17" grpId="0"/>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a:grpSpLocks/>
          </p:cNvGrpSpPr>
          <p:nvPr/>
        </p:nvGrpSpPr>
        <p:grpSpPr bwMode="auto">
          <a:xfrm>
            <a:off x="255588" y="950913"/>
            <a:ext cx="4818062" cy="646112"/>
            <a:chOff x="3806206" y="3219642"/>
            <a:chExt cx="4818278" cy="646113"/>
          </a:xfrm>
        </p:grpSpPr>
        <p:sp>
          <p:nvSpPr>
            <p:cNvPr id="12" name="矩形 1"/>
            <p:cNvSpPr/>
            <p:nvPr/>
          </p:nvSpPr>
          <p:spPr bwMode="auto">
            <a:xfrm>
              <a:off x="3806206" y="3449829"/>
              <a:ext cx="4818278" cy="415926"/>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等腰三角形 12"/>
            <p:cNvSpPr/>
            <p:nvPr/>
          </p:nvSpPr>
          <p:spPr bwMode="auto">
            <a:xfrm flipV="1">
              <a:off x="4060217" y="3276792"/>
              <a:ext cx="603277" cy="581026"/>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1">
                    <a:lumMod val="40000"/>
                    <a:lumOff val="60000"/>
                  </a:schemeClr>
                </a:solidFill>
              </a:endParaRPr>
            </a:p>
          </p:txBody>
        </p:sp>
        <p:sp>
          <p:nvSpPr>
            <p:cNvPr id="35862" name="TextBox 24"/>
            <p:cNvSpPr txBox="1">
              <a:spLocks noChangeArrowheads="1"/>
            </p:cNvSpPr>
            <p:nvPr/>
          </p:nvSpPr>
          <p:spPr bwMode="auto">
            <a:xfrm>
              <a:off x="4619593" y="3476257"/>
              <a:ext cx="1218603" cy="338554"/>
            </a:xfrm>
            <a:prstGeom prst="rect">
              <a:avLst/>
            </a:prstGeom>
            <a:solidFill>
              <a:srgbClr val="70D7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b="1"/>
                <a:t>非类型参数</a:t>
              </a:r>
              <a:endParaRPr lang="zh-CN" altLang="en-US" sz="1600">
                <a:latin typeface="微软雅黑" pitchFamily="34" charset="-122"/>
                <a:ea typeface="微软雅黑" pitchFamily="34" charset="-122"/>
              </a:endParaRPr>
            </a:p>
          </p:txBody>
        </p:sp>
        <p:sp>
          <p:nvSpPr>
            <p:cNvPr id="35863" name="TextBox 25"/>
            <p:cNvSpPr txBox="1">
              <a:spLocks noChangeArrowheads="1"/>
            </p:cNvSpPr>
            <p:nvPr/>
          </p:nvSpPr>
          <p:spPr bwMode="auto">
            <a:xfrm>
              <a:off x="4183880" y="3219642"/>
              <a:ext cx="385013" cy="52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2</a:t>
              </a:r>
              <a:endParaRPr lang="zh-CN" altLang="en-US" sz="2800" b="1">
                <a:ea typeface="微软雅黑" pitchFamily="34" charset="-122"/>
                <a:cs typeface="Arial" charset="0"/>
              </a:endParaRPr>
            </a:p>
          </p:txBody>
        </p:sp>
      </p:grpSp>
      <p:grpSp>
        <p:nvGrpSpPr>
          <p:cNvPr id="35843" name="Group 2"/>
          <p:cNvGrpSpPr>
            <a:grpSpLocks/>
          </p:cNvGrpSpPr>
          <p:nvPr/>
        </p:nvGrpSpPr>
        <p:grpSpPr bwMode="auto">
          <a:xfrm>
            <a:off x="5062538" y="119063"/>
            <a:ext cx="3916362" cy="725487"/>
            <a:chOff x="0" y="0"/>
            <a:chExt cx="6166" cy="1142"/>
          </a:xfrm>
        </p:grpSpPr>
        <p:pic>
          <p:nvPicPr>
            <p:cNvPr id="35858"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59"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5844"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5.3 </a:t>
            </a:r>
            <a:r>
              <a:rPr lang="zh-CN" altLang="en-US" sz="2800" b="1">
                <a:solidFill>
                  <a:srgbClr val="FFFF00"/>
                </a:solidFill>
                <a:latin typeface="微软雅黑" pitchFamily="34" charset="-122"/>
                <a:ea typeface="微软雅黑" pitchFamily="34" charset="-122"/>
                <a:sym typeface="宋体" charset="-122"/>
              </a:rPr>
              <a:t>派生与模板</a:t>
            </a:r>
          </a:p>
        </p:txBody>
      </p:sp>
      <p:sp>
        <p:nvSpPr>
          <p:cNvPr id="35846" name="矩形 1"/>
          <p:cNvSpPr>
            <a:spLocks noChangeArrowheads="1"/>
          </p:cNvSpPr>
          <p:nvPr/>
        </p:nvSpPr>
        <p:spPr bwMode="auto">
          <a:xfrm>
            <a:off x="255588" y="1597025"/>
            <a:ext cx="7156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模板的非类型参数也就是内置类型形参，例如定义如下模板：</a:t>
            </a:r>
          </a:p>
        </p:txBody>
      </p:sp>
      <p:grpSp>
        <p:nvGrpSpPr>
          <p:cNvPr id="2" name="组合 1"/>
          <p:cNvGrpSpPr>
            <a:grpSpLocks/>
          </p:cNvGrpSpPr>
          <p:nvPr/>
        </p:nvGrpSpPr>
        <p:grpSpPr bwMode="auto">
          <a:xfrm>
            <a:off x="255588" y="1965325"/>
            <a:ext cx="8491537" cy="1477963"/>
            <a:chOff x="255588" y="1965325"/>
            <a:chExt cx="8491537" cy="1477963"/>
          </a:xfrm>
        </p:grpSpPr>
        <p:sp>
          <p:nvSpPr>
            <p:cNvPr id="35856" name="矩形 20"/>
            <p:cNvSpPr>
              <a:spLocks noChangeArrowheads="1"/>
            </p:cNvSpPr>
            <p:nvPr/>
          </p:nvSpPr>
          <p:spPr bwMode="auto">
            <a:xfrm>
              <a:off x="255588" y="1965325"/>
              <a:ext cx="8491537" cy="147796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5857" name="矩形 2"/>
            <p:cNvSpPr>
              <a:spLocks noChangeArrowheads="1"/>
            </p:cNvSpPr>
            <p:nvPr/>
          </p:nvSpPr>
          <p:spPr bwMode="auto">
            <a:xfrm>
              <a:off x="377825" y="1965325"/>
              <a:ext cx="4572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template&lt;typename T, int a&gt;</a:t>
              </a:r>
            </a:p>
            <a:p>
              <a:pPr eaLnBrk="1" hangingPunct="1"/>
              <a:r>
                <a:rPr lang="en-US" altLang="zh-CN"/>
                <a:t>class A</a:t>
              </a:r>
            </a:p>
            <a:p>
              <a:pPr eaLnBrk="1" hangingPunct="1"/>
              <a:r>
                <a:rPr lang="en-US" altLang="zh-CN"/>
                <a:t>{</a:t>
              </a:r>
            </a:p>
            <a:p>
              <a:pPr eaLnBrk="1" hangingPunct="1"/>
              <a:r>
                <a:rPr lang="en-US" altLang="zh-CN"/>
                <a:t>    //……</a:t>
              </a:r>
            </a:p>
            <a:p>
              <a:pPr eaLnBrk="1" hangingPunct="1"/>
              <a:r>
                <a:rPr lang="en-US" altLang="zh-CN"/>
                <a:t>};</a:t>
              </a:r>
            </a:p>
          </p:txBody>
        </p:sp>
      </p:grpSp>
      <p:grpSp>
        <p:nvGrpSpPr>
          <p:cNvPr id="19" name="组合 18"/>
          <p:cNvGrpSpPr>
            <a:grpSpLocks/>
          </p:cNvGrpSpPr>
          <p:nvPr/>
        </p:nvGrpSpPr>
        <p:grpSpPr bwMode="auto">
          <a:xfrm>
            <a:off x="2738438" y="1227138"/>
            <a:ext cx="2595562" cy="1100137"/>
            <a:chOff x="2288294" y="1758370"/>
            <a:chExt cx="2595649" cy="1100029"/>
          </a:xfrm>
        </p:grpSpPr>
        <p:sp>
          <p:nvSpPr>
            <p:cNvPr id="20" name="椭圆形标注 19"/>
            <p:cNvSpPr/>
            <p:nvPr/>
          </p:nvSpPr>
          <p:spPr>
            <a:xfrm>
              <a:off x="2526427" y="1758370"/>
              <a:ext cx="2357516" cy="746052"/>
            </a:xfrm>
            <a:prstGeom prst="wedgeEllipseCallout">
              <a:avLst>
                <a:gd name="adj1" fmla="val -31001"/>
                <a:gd name="adj2" fmla="val 76546"/>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accent6"/>
                  </a:solidFill>
                  <a:latin typeface="黑体" pitchFamily="49" charset="-122"/>
                  <a:ea typeface="黑体" pitchFamily="49" charset="-122"/>
                </a:rPr>
                <a:t>非</a:t>
              </a:r>
              <a:r>
                <a:rPr lang="zh-CN" altLang="zh-CN" sz="2000" dirty="0">
                  <a:solidFill>
                    <a:schemeClr val="accent6"/>
                  </a:solidFill>
                  <a:latin typeface="黑体" pitchFamily="49" charset="-122"/>
                  <a:ea typeface="黑体" pitchFamily="49" charset="-122"/>
                </a:rPr>
                <a:t>类型</a:t>
              </a:r>
              <a:r>
                <a:rPr lang="zh-CN" altLang="en-US" sz="2000" dirty="0">
                  <a:solidFill>
                    <a:schemeClr val="accent6"/>
                  </a:solidFill>
                  <a:latin typeface="黑体" pitchFamily="49" charset="-122"/>
                  <a:ea typeface="黑体" pitchFamily="49" charset="-122"/>
                </a:rPr>
                <a:t>的模板</a:t>
              </a:r>
              <a:r>
                <a:rPr lang="zh-CN" altLang="zh-CN" sz="2000" dirty="0">
                  <a:solidFill>
                    <a:schemeClr val="accent6"/>
                  </a:solidFill>
                  <a:latin typeface="黑体" pitchFamily="49" charset="-122"/>
                  <a:ea typeface="黑体" pitchFamily="49" charset="-122"/>
                </a:rPr>
                <a:t>形参</a:t>
              </a:r>
              <a:endParaRPr lang="zh-CN" altLang="en-US" sz="2000" b="1" dirty="0">
                <a:solidFill>
                  <a:schemeClr val="accent6"/>
                </a:solidFill>
                <a:latin typeface="黑体" pitchFamily="49" charset="-122"/>
                <a:ea typeface="黑体" pitchFamily="49" charset="-122"/>
              </a:endParaRPr>
            </a:p>
          </p:txBody>
        </p:sp>
        <p:sp>
          <p:nvSpPr>
            <p:cNvPr id="35855" name="矩形 20"/>
            <p:cNvSpPr>
              <a:spLocks noChangeArrowheads="1"/>
            </p:cNvSpPr>
            <p:nvPr/>
          </p:nvSpPr>
          <p:spPr bwMode="auto">
            <a:xfrm>
              <a:off x="2288294" y="2535235"/>
              <a:ext cx="512309" cy="323164"/>
            </a:xfrm>
            <a:prstGeom prst="rect">
              <a:avLst/>
            </a:prstGeom>
            <a:noFill/>
            <a:ln w="28575" algn="ctr">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sp>
        <p:nvSpPr>
          <p:cNvPr id="5" name="矩形 4"/>
          <p:cNvSpPr/>
          <p:nvPr/>
        </p:nvSpPr>
        <p:spPr>
          <a:xfrm>
            <a:off x="255588" y="3695700"/>
            <a:ext cx="8491537" cy="923925"/>
          </a:xfrm>
          <a:prstGeom prst="rect">
            <a:avLst/>
          </a:prstGeom>
        </p:spPr>
        <p:txBody>
          <a:bodyPr>
            <a:spAutoFit/>
          </a:bodyPr>
          <a:lstStyle/>
          <a:p>
            <a:pPr>
              <a:defRPr/>
            </a:pPr>
            <a:r>
              <a:rPr lang="zh-CN" altLang="zh-CN" dirty="0">
                <a:solidFill>
                  <a:schemeClr val="accent4"/>
                </a:solidFill>
                <a:latin typeface="黑体" pitchFamily="49" charset="-122"/>
                <a:ea typeface="黑体" pitchFamily="49" charset="-122"/>
              </a:rPr>
              <a:t>非类型模板形参</a:t>
            </a:r>
            <a:r>
              <a:rPr lang="zh-CN" altLang="zh-CN" dirty="0">
                <a:latin typeface="黑体" pitchFamily="49" charset="-122"/>
                <a:ea typeface="黑体" pitchFamily="49" charset="-122"/>
              </a:rPr>
              <a:t>相当于为函数模板或类模板预定义一些常量，在生成模板实例时，也要求必须以常量，即编译期已知的值为非类型模板参数赋值。非类型模板形参只可以是</a:t>
            </a:r>
            <a:r>
              <a:rPr lang="zh-CN" altLang="zh-CN" dirty="0">
                <a:solidFill>
                  <a:schemeClr val="accent4"/>
                </a:solidFill>
                <a:latin typeface="黑体" pitchFamily="49" charset="-122"/>
                <a:ea typeface="黑体" pitchFamily="49" charset="-122"/>
              </a:rPr>
              <a:t>整型</a:t>
            </a:r>
            <a:r>
              <a:rPr lang="zh-CN" altLang="zh-CN" dirty="0">
                <a:latin typeface="黑体" pitchFamily="49" charset="-122"/>
                <a:ea typeface="黑体" pitchFamily="49" charset="-122"/>
              </a:rPr>
              <a:t>、</a:t>
            </a:r>
            <a:r>
              <a:rPr lang="zh-CN" altLang="zh-CN" dirty="0">
                <a:solidFill>
                  <a:schemeClr val="accent4"/>
                </a:solidFill>
                <a:latin typeface="黑体" pitchFamily="49" charset="-122"/>
                <a:ea typeface="黑体" pitchFamily="49" charset="-122"/>
              </a:rPr>
              <a:t>枚举</a:t>
            </a:r>
            <a:r>
              <a:rPr lang="zh-CN" altLang="zh-CN" dirty="0">
                <a:latin typeface="黑体" pitchFamily="49" charset="-122"/>
                <a:ea typeface="黑体" pitchFamily="49" charset="-122"/>
              </a:rPr>
              <a:t>、</a:t>
            </a:r>
            <a:r>
              <a:rPr lang="zh-CN" altLang="zh-CN" dirty="0">
                <a:solidFill>
                  <a:schemeClr val="accent4"/>
                </a:solidFill>
                <a:latin typeface="黑体" pitchFamily="49" charset="-122"/>
                <a:ea typeface="黑体" pitchFamily="49" charset="-122"/>
              </a:rPr>
              <a:t>指针</a:t>
            </a:r>
            <a:r>
              <a:rPr lang="zh-CN" altLang="zh-CN" dirty="0">
                <a:latin typeface="黑体" pitchFamily="49" charset="-122"/>
                <a:ea typeface="黑体" pitchFamily="49" charset="-122"/>
              </a:rPr>
              <a:t>和</a:t>
            </a:r>
            <a:r>
              <a:rPr lang="zh-CN" altLang="zh-CN" dirty="0">
                <a:solidFill>
                  <a:schemeClr val="accent4"/>
                </a:solidFill>
                <a:latin typeface="黑体" pitchFamily="49" charset="-122"/>
                <a:ea typeface="黑体" pitchFamily="49" charset="-122"/>
              </a:rPr>
              <a:t>引用</a:t>
            </a:r>
            <a:r>
              <a:rPr lang="zh-CN" altLang="zh-CN" dirty="0">
                <a:latin typeface="黑体" pitchFamily="49" charset="-122"/>
                <a:ea typeface="黑体" pitchFamily="49" charset="-122"/>
              </a:rPr>
              <a:t>类型</a:t>
            </a:r>
            <a:r>
              <a:rPr lang="zh-CN" altLang="en-US" dirty="0">
                <a:latin typeface="黑体" pitchFamily="49" charset="-122"/>
                <a:ea typeface="黑体" pitchFamily="49" charset="-122"/>
              </a:rPr>
              <a:t>。</a:t>
            </a:r>
            <a:endParaRPr lang="zh-CN" altLang="zh-CN" dirty="0">
              <a:latin typeface="黑体" pitchFamily="49" charset="-122"/>
              <a:ea typeface="黑体" pitchFamily="49" charset="-122"/>
            </a:endParaRPr>
          </a:p>
        </p:txBody>
      </p:sp>
      <p:pic>
        <p:nvPicPr>
          <p:cNvPr id="34822" name="Picture 6" descr="C:\Users\admin\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3" y="5262563"/>
            <a:ext cx="3360737"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7" descr="C:\Users\admin\Desktop\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4975225"/>
            <a:ext cx="3360737"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8" descr="C:\Users\admin\Desktop\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888" y="5727700"/>
            <a:ext cx="3360737"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Picture 9" descr="C:\Users\admin\Desktop\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8913" y="5072063"/>
            <a:ext cx="1122362"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7" name="Picture 11" descr="C:\Users\admin\Desktop\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3800" y="5065713"/>
            <a:ext cx="11557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482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482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482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4827"/>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34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a:grpSpLocks/>
          </p:cNvGrpSpPr>
          <p:nvPr/>
        </p:nvGrpSpPr>
        <p:grpSpPr bwMode="auto">
          <a:xfrm>
            <a:off x="255588" y="950913"/>
            <a:ext cx="4818062" cy="646112"/>
            <a:chOff x="3806206" y="3219642"/>
            <a:chExt cx="4818278" cy="646113"/>
          </a:xfrm>
        </p:grpSpPr>
        <p:sp>
          <p:nvSpPr>
            <p:cNvPr id="12" name="矩形 1"/>
            <p:cNvSpPr/>
            <p:nvPr/>
          </p:nvSpPr>
          <p:spPr bwMode="auto">
            <a:xfrm>
              <a:off x="3806206" y="3449829"/>
              <a:ext cx="4818278" cy="415926"/>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等腰三角形 12"/>
            <p:cNvSpPr/>
            <p:nvPr/>
          </p:nvSpPr>
          <p:spPr bwMode="auto">
            <a:xfrm flipV="1">
              <a:off x="4060217" y="3276792"/>
              <a:ext cx="603277" cy="581026"/>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1">
                    <a:lumMod val="40000"/>
                    <a:lumOff val="60000"/>
                  </a:schemeClr>
                </a:solidFill>
              </a:endParaRPr>
            </a:p>
          </p:txBody>
        </p:sp>
        <p:sp>
          <p:nvSpPr>
            <p:cNvPr id="36880" name="TextBox 24"/>
            <p:cNvSpPr txBox="1">
              <a:spLocks noChangeArrowheads="1"/>
            </p:cNvSpPr>
            <p:nvPr/>
          </p:nvSpPr>
          <p:spPr bwMode="auto">
            <a:xfrm>
              <a:off x="4619593" y="3476257"/>
              <a:ext cx="1218603" cy="338554"/>
            </a:xfrm>
            <a:prstGeom prst="rect">
              <a:avLst/>
            </a:prstGeom>
            <a:solidFill>
              <a:srgbClr val="70D7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b="1"/>
                <a:t>非类型参数</a:t>
              </a:r>
              <a:endParaRPr lang="zh-CN" altLang="en-US" sz="1600">
                <a:latin typeface="微软雅黑" pitchFamily="34" charset="-122"/>
                <a:ea typeface="微软雅黑" pitchFamily="34" charset="-122"/>
              </a:endParaRPr>
            </a:p>
          </p:txBody>
        </p:sp>
        <p:sp>
          <p:nvSpPr>
            <p:cNvPr id="36881" name="TextBox 25"/>
            <p:cNvSpPr txBox="1">
              <a:spLocks noChangeArrowheads="1"/>
            </p:cNvSpPr>
            <p:nvPr/>
          </p:nvSpPr>
          <p:spPr bwMode="auto">
            <a:xfrm>
              <a:off x="4183880" y="3219642"/>
              <a:ext cx="385013" cy="52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2</a:t>
              </a:r>
              <a:endParaRPr lang="zh-CN" altLang="en-US" sz="2800" b="1">
                <a:ea typeface="微软雅黑" pitchFamily="34" charset="-122"/>
                <a:cs typeface="Arial" charset="0"/>
              </a:endParaRPr>
            </a:p>
          </p:txBody>
        </p:sp>
      </p:grpSp>
      <p:grpSp>
        <p:nvGrpSpPr>
          <p:cNvPr id="36867" name="Group 2"/>
          <p:cNvGrpSpPr>
            <a:grpSpLocks/>
          </p:cNvGrpSpPr>
          <p:nvPr/>
        </p:nvGrpSpPr>
        <p:grpSpPr bwMode="auto">
          <a:xfrm>
            <a:off x="5062538" y="119063"/>
            <a:ext cx="3916362" cy="725487"/>
            <a:chOff x="0" y="0"/>
            <a:chExt cx="6166" cy="1142"/>
          </a:xfrm>
        </p:grpSpPr>
        <p:pic>
          <p:nvPicPr>
            <p:cNvPr id="36876"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7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6868"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5.3 </a:t>
            </a:r>
            <a:r>
              <a:rPr lang="zh-CN" altLang="en-US" sz="2800" b="1">
                <a:solidFill>
                  <a:srgbClr val="FFFF00"/>
                </a:solidFill>
                <a:latin typeface="微软雅黑" pitchFamily="34" charset="-122"/>
                <a:ea typeface="微软雅黑" pitchFamily="34" charset="-122"/>
                <a:sym typeface="宋体" charset="-122"/>
              </a:rPr>
              <a:t>派生与模板</a:t>
            </a:r>
          </a:p>
        </p:txBody>
      </p:sp>
      <p:grpSp>
        <p:nvGrpSpPr>
          <p:cNvPr id="14" name="组合 13"/>
          <p:cNvGrpSpPr>
            <a:grpSpLocks/>
          </p:cNvGrpSpPr>
          <p:nvPr/>
        </p:nvGrpSpPr>
        <p:grpSpPr bwMode="auto">
          <a:xfrm>
            <a:off x="3044825" y="717550"/>
            <a:ext cx="5637213" cy="4635500"/>
            <a:chOff x="3173107" y="536735"/>
            <a:chExt cx="5636683" cy="4635500"/>
          </a:xfrm>
        </p:grpSpPr>
        <p:pic>
          <p:nvPicPr>
            <p:cNvPr id="36874" name="Picture 6" descr="云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3107" y="536735"/>
              <a:ext cx="5636683"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Text Box 7"/>
            <p:cNvSpPr txBox="1">
              <a:spLocks noChangeArrowheads="1"/>
            </p:cNvSpPr>
            <p:nvPr/>
          </p:nvSpPr>
          <p:spPr bwMode="auto">
            <a:xfrm>
              <a:off x="4409608" y="1787305"/>
              <a:ext cx="3816281"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5000"/>
                </a:lnSpc>
              </a:pPr>
              <a:r>
                <a:rPr lang="zh-CN" altLang="zh-CN" sz="2400">
                  <a:solidFill>
                    <a:srgbClr val="FFFF00"/>
                  </a:solidFill>
                  <a:latin typeface="黑体" pitchFamily="49" charset="-122"/>
                  <a:ea typeface="黑体" pitchFamily="49" charset="-122"/>
                </a:rPr>
                <a:t>非类型模板参数</a:t>
              </a:r>
              <a:r>
                <a:rPr lang="zh-CN" altLang="zh-CN" sz="2400">
                  <a:solidFill>
                    <a:schemeClr val="bg1"/>
                  </a:solidFill>
                  <a:latin typeface="黑体" pitchFamily="49" charset="-122"/>
                  <a:ea typeface="黑体" pitchFamily="49" charset="-122"/>
                </a:rPr>
                <a:t>的灵活之处在于</a:t>
              </a:r>
              <a:r>
                <a:rPr lang="zh-CN" altLang="en-US" sz="2400">
                  <a:solidFill>
                    <a:schemeClr val="bg1"/>
                  </a:solidFill>
                  <a:latin typeface="微软雅黑" pitchFamily="34" charset="-122"/>
                  <a:ea typeface="微软雅黑" pitchFamily="34" charset="-122"/>
                </a:rPr>
                <a:t>？</a:t>
              </a:r>
            </a:p>
          </p:txBody>
        </p:sp>
      </p:grpSp>
      <p:pic>
        <p:nvPicPr>
          <p:cNvPr id="17" name="Picture 8" descr="问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463" y="1968500"/>
            <a:ext cx="3411537"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a:grpSpLocks/>
          </p:cNvGrpSpPr>
          <p:nvPr/>
        </p:nvGrpSpPr>
        <p:grpSpPr bwMode="auto">
          <a:xfrm>
            <a:off x="200025" y="5330825"/>
            <a:ext cx="8750300" cy="815975"/>
            <a:chOff x="200503" y="5330621"/>
            <a:chExt cx="8749303" cy="816791"/>
          </a:xfrm>
        </p:grpSpPr>
        <p:sp>
          <p:nvSpPr>
            <p:cNvPr id="3" name="圆角矩形 2"/>
            <p:cNvSpPr/>
            <p:nvPr/>
          </p:nvSpPr>
          <p:spPr bwMode="auto">
            <a:xfrm>
              <a:off x="200503" y="5330621"/>
              <a:ext cx="8693747" cy="816791"/>
            </a:xfrm>
            <a:prstGeom prst="roundRect">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36873" name="矩形 3"/>
            <p:cNvSpPr>
              <a:spLocks noChangeArrowheads="1"/>
            </p:cNvSpPr>
            <p:nvPr/>
          </p:nvSpPr>
          <p:spPr bwMode="auto">
            <a:xfrm>
              <a:off x="321744" y="5363672"/>
              <a:ext cx="862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000">
                  <a:latin typeface="黑体" pitchFamily="49" charset="-122"/>
                  <a:ea typeface="黑体" pitchFamily="49" charset="-122"/>
                </a:rPr>
                <a:t>模板中声明的常量，在模板的所有实例中都具有相同的值，而非类型模板参数则对于在不同的模板实例中拥有不同的值来满足不同的需求。</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childTnLst>
                                </p:cTn>
                              </p:par>
                              <p:par>
                                <p:cTn id="17" presetID="32" presetClass="emph" presetSubtype="0" fill="hold" nodeType="withEffect">
                                  <p:stCondLst>
                                    <p:cond delay="0"/>
                                  </p:stCondLst>
                                  <p:childTnLst>
                                    <p:animRot by="120000">
                                      <p:cBhvr>
                                        <p:cTn id="18" dur="50" fill="hold">
                                          <p:stCondLst>
                                            <p:cond delay="0"/>
                                          </p:stCondLst>
                                        </p:cTn>
                                        <p:tgtEl>
                                          <p:spTgt spid="14"/>
                                        </p:tgtEl>
                                        <p:attrNameLst>
                                          <p:attrName>r</p:attrName>
                                        </p:attrNameLst>
                                      </p:cBhvr>
                                    </p:animRot>
                                    <p:animRot by="-240000">
                                      <p:cBhvr>
                                        <p:cTn id="19" dur="100" fill="hold">
                                          <p:stCondLst>
                                            <p:cond delay="100"/>
                                          </p:stCondLst>
                                        </p:cTn>
                                        <p:tgtEl>
                                          <p:spTgt spid="14"/>
                                        </p:tgtEl>
                                        <p:attrNameLst>
                                          <p:attrName>r</p:attrName>
                                        </p:attrNameLst>
                                      </p:cBhvr>
                                    </p:animRot>
                                    <p:animRot by="240000">
                                      <p:cBhvr>
                                        <p:cTn id="20" dur="100" fill="hold">
                                          <p:stCondLst>
                                            <p:cond delay="200"/>
                                          </p:stCondLst>
                                        </p:cTn>
                                        <p:tgtEl>
                                          <p:spTgt spid="14"/>
                                        </p:tgtEl>
                                        <p:attrNameLst>
                                          <p:attrName>r</p:attrName>
                                        </p:attrNameLst>
                                      </p:cBhvr>
                                    </p:animRot>
                                    <p:animRot by="-240000">
                                      <p:cBhvr>
                                        <p:cTn id="21" dur="100" fill="hold">
                                          <p:stCondLst>
                                            <p:cond delay="300"/>
                                          </p:stCondLst>
                                        </p:cTn>
                                        <p:tgtEl>
                                          <p:spTgt spid="14"/>
                                        </p:tgtEl>
                                        <p:attrNameLst>
                                          <p:attrName>r</p:attrName>
                                        </p:attrNameLst>
                                      </p:cBhvr>
                                    </p:animRot>
                                    <p:animRot by="120000">
                                      <p:cBhvr>
                                        <p:cTn id="22" dur="100" fill="hold">
                                          <p:stCondLst>
                                            <p:cond delay="400"/>
                                          </p:stCondLst>
                                        </p:cTn>
                                        <p:tgtEl>
                                          <p:spTgt spid="14"/>
                                        </p:tgtEl>
                                        <p:attrNameLst>
                                          <p:attrName>r</p:attrName>
                                        </p:attrNameLst>
                                      </p:cBhvr>
                                    </p:animRo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ircle(in)">
                                      <p:cBhvr>
                                        <p:cTn id="2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a:grpSpLocks/>
          </p:cNvGrpSpPr>
          <p:nvPr/>
        </p:nvGrpSpPr>
        <p:grpSpPr bwMode="auto">
          <a:xfrm>
            <a:off x="255588" y="950913"/>
            <a:ext cx="4818062" cy="646112"/>
            <a:chOff x="3806206" y="3219642"/>
            <a:chExt cx="4818278" cy="646113"/>
          </a:xfrm>
        </p:grpSpPr>
        <p:sp>
          <p:nvSpPr>
            <p:cNvPr id="12" name="矩形 1"/>
            <p:cNvSpPr/>
            <p:nvPr/>
          </p:nvSpPr>
          <p:spPr bwMode="auto">
            <a:xfrm>
              <a:off x="3806206" y="3449829"/>
              <a:ext cx="4818278" cy="415926"/>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等腰三角形 12"/>
            <p:cNvSpPr/>
            <p:nvPr/>
          </p:nvSpPr>
          <p:spPr bwMode="auto">
            <a:xfrm flipV="1">
              <a:off x="4060217" y="3276792"/>
              <a:ext cx="603277" cy="581026"/>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1">
                    <a:lumMod val="40000"/>
                    <a:lumOff val="60000"/>
                  </a:schemeClr>
                </a:solidFill>
              </a:endParaRPr>
            </a:p>
          </p:txBody>
        </p:sp>
        <p:sp>
          <p:nvSpPr>
            <p:cNvPr id="37908" name="TextBox 24"/>
            <p:cNvSpPr txBox="1">
              <a:spLocks noChangeArrowheads="1"/>
            </p:cNvSpPr>
            <p:nvPr/>
          </p:nvSpPr>
          <p:spPr bwMode="auto">
            <a:xfrm>
              <a:off x="4619593" y="3476257"/>
              <a:ext cx="1218603" cy="338554"/>
            </a:xfrm>
            <a:prstGeom prst="rect">
              <a:avLst/>
            </a:prstGeom>
            <a:solidFill>
              <a:srgbClr val="70D7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b="1"/>
                <a:t>非类型参数</a:t>
              </a:r>
              <a:endParaRPr lang="zh-CN" altLang="en-US" sz="1600">
                <a:latin typeface="微软雅黑" pitchFamily="34" charset="-122"/>
                <a:ea typeface="微软雅黑" pitchFamily="34" charset="-122"/>
              </a:endParaRPr>
            </a:p>
          </p:txBody>
        </p:sp>
        <p:sp>
          <p:nvSpPr>
            <p:cNvPr id="37909" name="TextBox 25"/>
            <p:cNvSpPr txBox="1">
              <a:spLocks noChangeArrowheads="1"/>
            </p:cNvSpPr>
            <p:nvPr/>
          </p:nvSpPr>
          <p:spPr bwMode="auto">
            <a:xfrm>
              <a:off x="4183880" y="3219642"/>
              <a:ext cx="385013" cy="52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2</a:t>
              </a:r>
              <a:endParaRPr lang="zh-CN" altLang="en-US" sz="2800" b="1">
                <a:ea typeface="微软雅黑" pitchFamily="34" charset="-122"/>
                <a:cs typeface="Arial" charset="0"/>
              </a:endParaRPr>
            </a:p>
          </p:txBody>
        </p:sp>
      </p:grpSp>
      <p:grpSp>
        <p:nvGrpSpPr>
          <p:cNvPr id="37891" name="Group 2"/>
          <p:cNvGrpSpPr>
            <a:grpSpLocks/>
          </p:cNvGrpSpPr>
          <p:nvPr/>
        </p:nvGrpSpPr>
        <p:grpSpPr bwMode="auto">
          <a:xfrm>
            <a:off x="5062538" y="119063"/>
            <a:ext cx="3916362" cy="725487"/>
            <a:chOff x="0" y="0"/>
            <a:chExt cx="6166" cy="1142"/>
          </a:xfrm>
        </p:grpSpPr>
        <p:pic>
          <p:nvPicPr>
            <p:cNvPr id="3790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90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7892"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5.3 </a:t>
            </a:r>
            <a:r>
              <a:rPr lang="zh-CN" altLang="en-US" sz="2800" b="1">
                <a:solidFill>
                  <a:srgbClr val="FFFF00"/>
                </a:solidFill>
                <a:latin typeface="微软雅黑" pitchFamily="34" charset="-122"/>
                <a:ea typeface="微软雅黑" pitchFamily="34" charset="-122"/>
                <a:sym typeface="宋体" charset="-122"/>
              </a:rPr>
              <a:t>派生与模板</a:t>
            </a:r>
          </a:p>
        </p:txBody>
      </p:sp>
      <p:sp>
        <p:nvSpPr>
          <p:cNvPr id="37894" name="矩形 5"/>
          <p:cNvSpPr>
            <a:spLocks noChangeArrowheads="1"/>
          </p:cNvSpPr>
          <p:nvPr/>
        </p:nvSpPr>
        <p:spPr bwMode="auto">
          <a:xfrm>
            <a:off x="377825" y="1658938"/>
            <a:ext cx="8359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黑体" pitchFamily="49" charset="-122"/>
                <a:ea typeface="黑体" pitchFamily="49" charset="-122"/>
              </a:rPr>
              <a:t>    </a:t>
            </a:r>
            <a:r>
              <a:rPr lang="zh-CN" altLang="zh-CN">
                <a:latin typeface="黑体" pitchFamily="49" charset="-122"/>
                <a:ea typeface="黑体" pitchFamily="49" charset="-122"/>
              </a:rPr>
              <a:t>例如要定义一个常量数组，如果已知要用到一个大小为</a:t>
            </a:r>
            <a:r>
              <a:rPr lang="en-US" altLang="zh-CN">
                <a:latin typeface="黑体" pitchFamily="49" charset="-122"/>
                <a:ea typeface="黑体" pitchFamily="49" charset="-122"/>
              </a:rPr>
              <a:t>10</a:t>
            </a:r>
            <a:r>
              <a:rPr lang="zh-CN" altLang="zh-CN">
                <a:latin typeface="黑体" pitchFamily="49" charset="-122"/>
                <a:ea typeface="黑体" pitchFamily="49" charset="-122"/>
              </a:rPr>
              <a:t>的数组，则可以将数组长度定义为</a:t>
            </a:r>
            <a:r>
              <a:rPr lang="en-US" altLang="zh-CN">
                <a:latin typeface="黑体" pitchFamily="49" charset="-122"/>
                <a:ea typeface="黑体" pitchFamily="49" charset="-122"/>
              </a:rPr>
              <a:t>10</a:t>
            </a:r>
            <a:r>
              <a:rPr lang="zh-CN" altLang="zh-CN">
                <a:latin typeface="黑体" pitchFamily="49" charset="-122"/>
                <a:ea typeface="黑体" pitchFamily="49" charset="-122"/>
              </a:rPr>
              <a:t>，代码如下所示：</a:t>
            </a:r>
          </a:p>
        </p:txBody>
      </p:sp>
      <p:grpSp>
        <p:nvGrpSpPr>
          <p:cNvPr id="2" name="组合 1"/>
          <p:cNvGrpSpPr>
            <a:grpSpLocks/>
          </p:cNvGrpSpPr>
          <p:nvPr/>
        </p:nvGrpSpPr>
        <p:grpSpPr bwMode="auto">
          <a:xfrm>
            <a:off x="377825" y="2319338"/>
            <a:ext cx="8493125" cy="1960562"/>
            <a:chOff x="377825" y="2319338"/>
            <a:chExt cx="8493125" cy="1960562"/>
          </a:xfrm>
        </p:grpSpPr>
        <p:sp>
          <p:nvSpPr>
            <p:cNvPr id="37902" name="矩形 20"/>
            <p:cNvSpPr>
              <a:spLocks noChangeArrowheads="1"/>
            </p:cNvSpPr>
            <p:nvPr/>
          </p:nvSpPr>
          <p:spPr bwMode="auto">
            <a:xfrm>
              <a:off x="377825" y="2319338"/>
              <a:ext cx="8493125" cy="196056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7903" name="矩形 6"/>
            <p:cNvSpPr>
              <a:spLocks noChangeArrowheads="1"/>
            </p:cNvSpPr>
            <p:nvPr/>
          </p:nvSpPr>
          <p:spPr bwMode="auto">
            <a:xfrm>
              <a:off x="490538" y="2374900"/>
              <a:ext cx="77787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template&lt;typename T&gt;</a:t>
              </a:r>
            </a:p>
            <a:p>
              <a:pPr eaLnBrk="1" hangingPunct="1"/>
              <a:r>
                <a:rPr lang="en-US" altLang="zh-CN"/>
                <a:t>class Array</a:t>
              </a:r>
            </a:p>
            <a:p>
              <a:pPr eaLnBrk="1" hangingPunct="1"/>
              <a:r>
                <a:rPr lang="en-US" altLang="zh-CN"/>
                <a:t>{</a:t>
              </a:r>
            </a:p>
            <a:p>
              <a:pPr eaLnBrk="1" hangingPunct="1"/>
              <a:r>
                <a:rPr lang="en-US" altLang="zh-CN"/>
                <a:t>	static const unsigned size = 10;</a:t>
              </a:r>
            </a:p>
            <a:p>
              <a:pPr eaLnBrk="1" hangingPunct="1"/>
              <a:r>
                <a:rPr lang="en-US" altLang="zh-CN"/>
                <a:t>	T arr[size];  //</a:t>
              </a:r>
              <a:r>
                <a:rPr lang="zh-CN" altLang="en-US"/>
                <a:t>数组大小为定义好的常量</a:t>
              </a:r>
            </a:p>
            <a:p>
              <a:pPr eaLnBrk="1" hangingPunct="1"/>
              <a:r>
                <a:rPr lang="en-US" altLang="zh-CN"/>
                <a:t>};</a:t>
              </a:r>
            </a:p>
          </p:txBody>
        </p:sp>
      </p:grpSp>
      <p:grpSp>
        <p:nvGrpSpPr>
          <p:cNvPr id="37896" name="组合 6"/>
          <p:cNvGrpSpPr>
            <a:grpSpLocks/>
          </p:cNvGrpSpPr>
          <p:nvPr/>
        </p:nvGrpSpPr>
        <p:grpSpPr bwMode="auto">
          <a:xfrm>
            <a:off x="458788" y="4767263"/>
            <a:ext cx="8137525" cy="1577975"/>
            <a:chOff x="524554" y="1630627"/>
            <a:chExt cx="8137525" cy="1577029"/>
          </a:xfrm>
        </p:grpSpPr>
        <p:grpSp>
          <p:nvGrpSpPr>
            <p:cNvPr id="3" name="组合 17"/>
            <p:cNvGrpSpPr>
              <a:grpSpLocks/>
            </p:cNvGrpSpPr>
            <p:nvPr/>
          </p:nvGrpSpPr>
          <p:grpSpPr bwMode="auto">
            <a:xfrm>
              <a:off x="524554" y="1630627"/>
              <a:ext cx="8137525" cy="1577029"/>
              <a:chOff x="669018" y="1674132"/>
              <a:chExt cx="8137525" cy="1577029"/>
            </a:xfrm>
          </p:grpSpPr>
          <p:sp>
            <p:nvSpPr>
              <p:cNvPr id="19" name="矩形 18"/>
              <p:cNvSpPr/>
              <p:nvPr/>
            </p:nvSpPr>
            <p:spPr bwMode="auto">
              <a:xfrm>
                <a:off x="669018" y="1674132"/>
                <a:ext cx="8137525" cy="1577029"/>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剪去对角的矩形 3"/>
              <p:cNvSpPr>
                <a:spLocks/>
              </p:cNvSpPr>
              <p:nvPr/>
            </p:nvSpPr>
            <p:spPr bwMode="auto">
              <a:xfrm>
                <a:off x="1188130" y="1866104"/>
                <a:ext cx="5170488" cy="469618"/>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nchor="ctr" anchorCtr="1"/>
              <a:lstStyle/>
              <a:p>
                <a:pPr>
                  <a:defRPr/>
                </a:pPr>
                <a:r>
                  <a:rPr lang="zh-CN" altLang="en-US" sz="2000" dirty="0">
                    <a:solidFill>
                      <a:srgbClr val="FFFF00"/>
                    </a:solidFill>
                    <a:latin typeface="微软雅黑" panose="020B0503020204020204" pitchFamily="34" charset="-122"/>
                    <a:ea typeface="微软雅黑" panose="020B0503020204020204" pitchFamily="34" charset="-122"/>
                  </a:rPr>
                  <a:t>案例代码</a:t>
                </a:r>
              </a:p>
            </p:txBody>
          </p:sp>
          <p:sp>
            <p:nvSpPr>
              <p:cNvPr id="37900" name="矩形 1"/>
              <p:cNvSpPr>
                <a:spLocks noChangeArrowheads="1"/>
              </p:cNvSpPr>
              <p:nvPr/>
            </p:nvSpPr>
            <p:spPr bwMode="auto">
              <a:xfrm>
                <a:off x="1076368" y="2516435"/>
                <a:ext cx="4081236"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37901" name="直线连接符 9"/>
              <p:cNvCxnSpPr>
                <a:cxnSpLocks noChangeShapeType="1"/>
              </p:cNvCxnSpPr>
              <p:nvPr/>
            </p:nvCxnSpPr>
            <p:spPr bwMode="auto">
              <a:xfrm>
                <a:off x="1188131" y="2483301"/>
                <a:ext cx="7226401"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7897" name="图片 24">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8835" y="2571032"/>
              <a:ext cx="2121233" cy="39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89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37896"/>
                                        </p:tgtEl>
                                        <p:attrNameLst>
                                          <p:attrName>style.visibility</p:attrName>
                                        </p:attrNameLst>
                                      </p:cBhvr>
                                      <p:to>
                                        <p:strVal val="visible"/>
                                      </p:to>
                                    </p:set>
                                    <p:animEffect transition="in" filter="fade">
                                      <p:cBhvr>
                                        <p:cTn id="24"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a:grpSpLocks/>
          </p:cNvGrpSpPr>
          <p:nvPr/>
        </p:nvGrpSpPr>
        <p:grpSpPr bwMode="auto">
          <a:xfrm>
            <a:off x="255588" y="958850"/>
            <a:ext cx="4818062" cy="646113"/>
            <a:chOff x="3806206" y="4050204"/>
            <a:chExt cx="4818278" cy="646113"/>
          </a:xfrm>
        </p:grpSpPr>
        <p:sp>
          <p:nvSpPr>
            <p:cNvPr id="12" name="矩形 1"/>
            <p:cNvSpPr/>
            <p:nvPr/>
          </p:nvSpPr>
          <p:spPr bwMode="auto">
            <a:xfrm>
              <a:off x="3806206" y="4280392"/>
              <a:ext cx="4818278"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等腰三角形 12"/>
            <p:cNvSpPr/>
            <p:nvPr/>
          </p:nvSpPr>
          <p:spPr bwMode="auto">
            <a:xfrm flipV="1">
              <a:off x="4060217" y="4107354"/>
              <a:ext cx="603277" cy="581025"/>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38929" name="TextBox 24"/>
            <p:cNvSpPr txBox="1">
              <a:spLocks noChangeArrowheads="1"/>
            </p:cNvSpPr>
            <p:nvPr/>
          </p:nvSpPr>
          <p:spPr bwMode="auto">
            <a:xfrm>
              <a:off x="4619593" y="4306819"/>
              <a:ext cx="1011815" cy="338554"/>
            </a:xfrm>
            <a:prstGeom prst="rect">
              <a:avLst/>
            </a:prstGeom>
            <a:solidFill>
              <a:srgbClr val="70D7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b="1"/>
                <a:t>模板形参</a:t>
              </a:r>
              <a:endParaRPr lang="zh-CN" altLang="en-US" sz="1600">
                <a:latin typeface="微软雅黑" pitchFamily="34" charset="-122"/>
                <a:ea typeface="微软雅黑" pitchFamily="34" charset="-122"/>
              </a:endParaRPr>
            </a:p>
          </p:txBody>
        </p:sp>
        <p:sp>
          <p:nvSpPr>
            <p:cNvPr id="38930" name="TextBox 25"/>
            <p:cNvSpPr txBox="1">
              <a:spLocks noChangeArrowheads="1"/>
            </p:cNvSpPr>
            <p:nvPr/>
          </p:nvSpPr>
          <p:spPr bwMode="auto">
            <a:xfrm>
              <a:off x="4183880" y="4050204"/>
              <a:ext cx="385013" cy="52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3</a:t>
              </a:r>
              <a:endParaRPr lang="zh-CN" altLang="en-US" sz="2800" b="1">
                <a:ea typeface="微软雅黑" pitchFamily="34" charset="-122"/>
                <a:cs typeface="Arial" charset="0"/>
              </a:endParaRPr>
            </a:p>
          </p:txBody>
        </p:sp>
      </p:grpSp>
      <p:grpSp>
        <p:nvGrpSpPr>
          <p:cNvPr id="38915" name="Group 2"/>
          <p:cNvGrpSpPr>
            <a:grpSpLocks/>
          </p:cNvGrpSpPr>
          <p:nvPr/>
        </p:nvGrpSpPr>
        <p:grpSpPr bwMode="auto">
          <a:xfrm>
            <a:off x="5062538" y="119063"/>
            <a:ext cx="3916362" cy="725487"/>
            <a:chOff x="0" y="0"/>
            <a:chExt cx="6166" cy="1142"/>
          </a:xfrm>
        </p:grpSpPr>
        <p:pic>
          <p:nvPicPr>
            <p:cNvPr id="3892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2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8916"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5.3 </a:t>
            </a:r>
            <a:r>
              <a:rPr lang="zh-CN" altLang="en-US" sz="2800" b="1">
                <a:solidFill>
                  <a:srgbClr val="FFFF00"/>
                </a:solidFill>
                <a:latin typeface="微软雅黑" pitchFamily="34" charset="-122"/>
                <a:ea typeface="微软雅黑" pitchFamily="34" charset="-122"/>
                <a:sym typeface="宋体" charset="-122"/>
              </a:rPr>
              <a:t>派生与模板</a:t>
            </a:r>
          </a:p>
        </p:txBody>
      </p:sp>
      <p:grpSp>
        <p:nvGrpSpPr>
          <p:cNvPr id="2" name="组合 1"/>
          <p:cNvGrpSpPr>
            <a:grpSpLocks/>
          </p:cNvGrpSpPr>
          <p:nvPr/>
        </p:nvGrpSpPr>
        <p:grpSpPr bwMode="auto">
          <a:xfrm>
            <a:off x="255588" y="1663700"/>
            <a:ext cx="8513762" cy="2082800"/>
            <a:chOff x="255588" y="1663176"/>
            <a:chExt cx="8513762" cy="2083324"/>
          </a:xfrm>
        </p:grpSpPr>
        <p:sp>
          <p:nvSpPr>
            <p:cNvPr id="38922" name="矩形 20"/>
            <p:cNvSpPr>
              <a:spLocks noChangeArrowheads="1"/>
            </p:cNvSpPr>
            <p:nvPr/>
          </p:nvSpPr>
          <p:spPr bwMode="auto">
            <a:xfrm>
              <a:off x="276225" y="2039938"/>
              <a:ext cx="8493125" cy="170656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8918" name="矩形 1"/>
            <p:cNvSpPr>
              <a:spLocks noChangeArrowheads="1"/>
            </p:cNvSpPr>
            <p:nvPr/>
          </p:nvSpPr>
          <p:spPr bwMode="auto">
            <a:xfrm>
              <a:off x="255588" y="1663176"/>
              <a:ext cx="8369300" cy="36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dirty="0">
                  <a:latin typeface="黑体" pitchFamily="49" charset="-122"/>
                  <a:ea typeface="黑体" pitchFamily="49" charset="-122"/>
                </a:rPr>
                <a:t>模板形参，顾名思义就是模板的</a:t>
              </a:r>
              <a:r>
                <a:rPr lang="zh-CN" altLang="zh-CN" dirty="0">
                  <a:solidFill>
                    <a:schemeClr val="accent4"/>
                  </a:solidFill>
                  <a:latin typeface="黑体" pitchFamily="49" charset="-122"/>
                  <a:ea typeface="黑体" pitchFamily="49" charset="-122"/>
                </a:rPr>
                <a:t>参数</a:t>
              </a:r>
              <a:r>
                <a:rPr lang="zh-CN" altLang="zh-CN" dirty="0">
                  <a:latin typeface="黑体" pitchFamily="49" charset="-122"/>
                  <a:ea typeface="黑体" pitchFamily="49" charset="-122"/>
                </a:rPr>
                <a:t>是另一个模板，其声明格式如下所示：</a:t>
              </a:r>
            </a:p>
          </p:txBody>
        </p:sp>
        <p:sp>
          <p:nvSpPr>
            <p:cNvPr id="38924" name="矩形 2"/>
            <p:cNvSpPr>
              <a:spLocks noChangeArrowheads="1"/>
            </p:cNvSpPr>
            <p:nvPr/>
          </p:nvSpPr>
          <p:spPr bwMode="auto">
            <a:xfrm>
              <a:off x="379413" y="2106613"/>
              <a:ext cx="724058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template&lt;typename T, template&lt;typename U,typename Z&gt; class A&gt;</a:t>
              </a:r>
            </a:p>
            <a:p>
              <a:pPr eaLnBrk="1" hangingPunct="1"/>
              <a:r>
                <a:rPr lang="en-US" altLang="zh-CN"/>
                <a:t>class Class</a:t>
              </a:r>
            </a:p>
            <a:p>
              <a:pPr eaLnBrk="1" hangingPunct="1"/>
              <a:r>
                <a:rPr lang="en-US" altLang="zh-CN"/>
                <a:t>{</a:t>
              </a:r>
            </a:p>
            <a:p>
              <a:pPr eaLnBrk="1" hangingPunct="1"/>
              <a:r>
                <a:rPr lang="en-US" altLang="zh-CN"/>
                <a:t>	A&lt;T,T&gt; a;</a:t>
              </a:r>
            </a:p>
            <a:p>
              <a:pPr eaLnBrk="1" hangingPunct="1"/>
              <a:r>
                <a:rPr lang="en-US" altLang="zh-CN"/>
                <a:t>};</a:t>
              </a:r>
            </a:p>
          </p:txBody>
        </p:sp>
      </p:grpSp>
      <p:grpSp>
        <p:nvGrpSpPr>
          <p:cNvPr id="3" name="组合 2"/>
          <p:cNvGrpSpPr>
            <a:grpSpLocks/>
          </p:cNvGrpSpPr>
          <p:nvPr/>
        </p:nvGrpSpPr>
        <p:grpSpPr bwMode="auto">
          <a:xfrm>
            <a:off x="1017588" y="3925888"/>
            <a:ext cx="6856412" cy="2808287"/>
            <a:chOff x="1018241" y="3925683"/>
            <a:chExt cx="6856355" cy="2807729"/>
          </a:xfrm>
        </p:grpSpPr>
        <p:sp>
          <p:nvSpPr>
            <p:cNvPr id="38920" name="矩形 3"/>
            <p:cNvSpPr>
              <a:spLocks noChangeArrowheads="1"/>
            </p:cNvSpPr>
            <p:nvPr/>
          </p:nvSpPr>
          <p:spPr bwMode="auto">
            <a:xfrm>
              <a:off x="3118486" y="4576429"/>
              <a:ext cx="4464013" cy="132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2000" dirty="0">
                  <a:solidFill>
                    <a:schemeClr val="accent4"/>
                  </a:solidFill>
                  <a:latin typeface="黑体" pitchFamily="49" charset="-122"/>
                  <a:ea typeface="黑体" pitchFamily="49" charset="-122"/>
                </a:rPr>
                <a:t>    </a:t>
              </a:r>
              <a:r>
                <a:rPr lang="zh-CN" altLang="zh-CN" sz="2000" dirty="0">
                  <a:solidFill>
                    <a:schemeClr val="accent4"/>
                  </a:solidFill>
                  <a:latin typeface="黑体" pitchFamily="49" charset="-122"/>
                  <a:ea typeface="黑体" pitchFamily="49" charset="-122"/>
                </a:rPr>
                <a:t>模板参数使用的时候与一般参数没什么区别，不要拘泥于它的语法实现，只要记住可以使用模板作为模板的一个参数即可。</a:t>
              </a:r>
            </a:p>
          </p:txBody>
        </p:sp>
        <p:sp>
          <p:nvSpPr>
            <p:cNvPr id="16" name="圆角矩形 15"/>
            <p:cNvSpPr/>
            <p:nvPr/>
          </p:nvSpPr>
          <p:spPr bwMode="auto">
            <a:xfrm>
              <a:off x="2759714" y="4120906"/>
              <a:ext cx="5114882" cy="2247453"/>
            </a:xfrm>
            <a:prstGeom prst="roundRect">
              <a:avLst/>
            </a:prstGeom>
            <a:noFill/>
            <a:ln w="38100" cap="flat" cmpd="sng" algn="ctr">
              <a:solidFill>
                <a:schemeClr val="tx2">
                  <a:lumMod val="60000"/>
                  <a:lumOff val="40000"/>
                </a:schemeClr>
              </a:solidFill>
              <a:prstDash val="dash"/>
              <a:round/>
              <a:headEnd type="none" w="med" len="med"/>
              <a:tailEnd type="none" w="med" len="med"/>
            </a:ln>
            <a:effectLst/>
          </p:spPr>
          <p:txBody>
            <a:bodyPr/>
            <a:lstStyle/>
            <a:p>
              <a:pPr eaLnBrk="0" hangingPunct="0">
                <a:buFont typeface="Wingdings" pitchFamily="2" charset="2"/>
                <a:buNone/>
                <a:defRPr/>
              </a:pPr>
              <a:endParaRPr lang="zh-CN" altLang="en-US" dirty="0">
                <a:ln w="19050">
                  <a:solidFill>
                    <a:schemeClr val="tx1"/>
                  </a:solidFill>
                </a:ln>
                <a:latin typeface="微软雅黑" panose="020B0503020204020204" pitchFamily="34" charset="-122"/>
                <a:ea typeface="微软雅黑" panose="020B0503020204020204" pitchFamily="34" charset="-122"/>
                <a:cs typeface="Microsoft Sans Serif" pitchFamily="34" charset="0"/>
              </a:endParaRPr>
            </a:p>
          </p:txBody>
        </p:sp>
        <p:pic>
          <p:nvPicPr>
            <p:cNvPr id="38921"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8241" y="3925683"/>
              <a:ext cx="1987841" cy="280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p:cNvGrpSpPr>
            <a:grpSpLocks/>
          </p:cNvGrpSpPr>
          <p:nvPr/>
        </p:nvGrpSpPr>
        <p:grpSpPr bwMode="auto">
          <a:xfrm>
            <a:off x="5062538" y="119063"/>
            <a:ext cx="3916362" cy="725487"/>
            <a:chOff x="0" y="0"/>
            <a:chExt cx="6166" cy="1142"/>
          </a:xfrm>
        </p:grpSpPr>
        <p:pic>
          <p:nvPicPr>
            <p:cNvPr id="39959"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6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3993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5.3 </a:t>
            </a:r>
            <a:r>
              <a:rPr lang="zh-CN" altLang="en-US" sz="2800" b="1">
                <a:solidFill>
                  <a:srgbClr val="FFFF00"/>
                </a:solidFill>
                <a:latin typeface="微软雅黑" pitchFamily="34" charset="-122"/>
                <a:ea typeface="微软雅黑" pitchFamily="34" charset="-122"/>
                <a:sym typeface="宋体" charset="-122"/>
              </a:rPr>
              <a:t>派生与模板</a:t>
            </a:r>
          </a:p>
        </p:txBody>
      </p:sp>
      <p:grpSp>
        <p:nvGrpSpPr>
          <p:cNvPr id="4" name="组合 3"/>
          <p:cNvGrpSpPr>
            <a:grpSpLocks/>
          </p:cNvGrpSpPr>
          <p:nvPr/>
        </p:nvGrpSpPr>
        <p:grpSpPr bwMode="auto">
          <a:xfrm>
            <a:off x="344488" y="2274888"/>
            <a:ext cx="2900362" cy="2236787"/>
            <a:chOff x="193675" y="1409700"/>
            <a:chExt cx="2900363" cy="2236788"/>
          </a:xfrm>
        </p:grpSpPr>
        <p:sp>
          <p:nvSpPr>
            <p:cNvPr id="3" name="圆角矩形 2"/>
            <p:cNvSpPr/>
            <p:nvPr/>
          </p:nvSpPr>
          <p:spPr bwMode="auto">
            <a:xfrm>
              <a:off x="1273175" y="1514475"/>
              <a:ext cx="1820863" cy="1947863"/>
            </a:xfrm>
            <a:prstGeom prst="roundRect">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pic>
          <p:nvPicPr>
            <p:cNvPr id="39958" name="Picture 29" descr="C:\Users\admin\Desktop\下载素材\81b1OOOPIC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409700"/>
              <a:ext cx="15208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p:nvSpPr>
        <p:spPr>
          <a:xfrm>
            <a:off x="1795463" y="2863850"/>
            <a:ext cx="1366837" cy="1016000"/>
          </a:xfrm>
          <a:prstGeom prst="rect">
            <a:avLst/>
          </a:prstGeom>
        </p:spPr>
        <p:txBody>
          <a:bodyPr>
            <a:spAutoFit/>
          </a:bodyPr>
          <a:lstStyle/>
          <a:p>
            <a:pPr algn="ctr">
              <a:defRPr/>
            </a:pPr>
            <a:r>
              <a:rPr lang="zh-CN" altLang="en-US" sz="3000" b="1" dirty="0">
                <a:solidFill>
                  <a:schemeClr val="accent4"/>
                </a:solidFill>
                <a:latin typeface="微软雅黑" pitchFamily="34" charset="-122"/>
                <a:ea typeface="微软雅黑" pitchFamily="34" charset="-122"/>
              </a:rPr>
              <a:t>类模板的派生</a:t>
            </a:r>
          </a:p>
        </p:txBody>
      </p:sp>
      <p:grpSp>
        <p:nvGrpSpPr>
          <p:cNvPr id="2" name="组合 1"/>
          <p:cNvGrpSpPr>
            <a:grpSpLocks/>
          </p:cNvGrpSpPr>
          <p:nvPr/>
        </p:nvGrpSpPr>
        <p:grpSpPr bwMode="auto">
          <a:xfrm>
            <a:off x="3806825" y="2135188"/>
            <a:ext cx="4818063" cy="646112"/>
            <a:chOff x="3806825" y="2135188"/>
            <a:chExt cx="4818063" cy="646112"/>
          </a:xfrm>
        </p:grpSpPr>
        <p:sp>
          <p:nvSpPr>
            <p:cNvPr id="22" name="矩形 1"/>
            <p:cNvSpPr/>
            <p:nvPr/>
          </p:nvSpPr>
          <p:spPr bwMode="auto">
            <a:xfrm>
              <a:off x="3806825" y="2365375"/>
              <a:ext cx="4818063"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bwMode="auto">
            <a:xfrm flipV="1">
              <a:off x="4060825" y="2192338"/>
              <a:ext cx="603250" cy="581025"/>
            </a:xfrm>
            <a:prstGeom prst="triangl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2"/>
                </a:solidFill>
              </a:endParaRPr>
            </a:p>
          </p:txBody>
        </p:sp>
        <p:sp>
          <p:nvSpPr>
            <p:cNvPr id="39955" name="TextBox 27"/>
            <p:cNvSpPr txBox="1">
              <a:spLocks noChangeArrowheads="1"/>
            </p:cNvSpPr>
            <p:nvPr/>
          </p:nvSpPr>
          <p:spPr bwMode="auto">
            <a:xfrm>
              <a:off x="4619625" y="2393950"/>
              <a:ext cx="1838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b="1"/>
                <a:t>类模板派生普通类</a:t>
              </a:r>
              <a:endParaRPr lang="zh-CN" altLang="en-US" sz="1600" b="1"/>
            </a:p>
          </p:txBody>
        </p:sp>
        <p:sp>
          <p:nvSpPr>
            <p:cNvPr id="39956" name="TextBox 28"/>
            <p:cNvSpPr txBox="1">
              <a:spLocks noChangeArrowheads="1"/>
            </p:cNvSpPr>
            <p:nvPr/>
          </p:nvSpPr>
          <p:spPr bwMode="auto">
            <a:xfrm>
              <a:off x="4171950" y="2135188"/>
              <a:ext cx="3857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1</a:t>
              </a:r>
              <a:endParaRPr lang="zh-CN" altLang="en-US" sz="2800" b="1">
                <a:ea typeface="微软雅黑" pitchFamily="34" charset="-122"/>
                <a:cs typeface="Arial" charset="0"/>
              </a:endParaRPr>
            </a:p>
          </p:txBody>
        </p:sp>
      </p:grpSp>
      <p:grpSp>
        <p:nvGrpSpPr>
          <p:cNvPr id="39946" name="组合 4"/>
          <p:cNvGrpSpPr>
            <a:grpSpLocks/>
          </p:cNvGrpSpPr>
          <p:nvPr/>
        </p:nvGrpSpPr>
        <p:grpSpPr bwMode="auto">
          <a:xfrm>
            <a:off x="3806825" y="2965450"/>
            <a:ext cx="4818063" cy="646113"/>
            <a:chOff x="3806206" y="3219642"/>
            <a:chExt cx="4818278" cy="646113"/>
          </a:xfrm>
        </p:grpSpPr>
        <p:sp>
          <p:nvSpPr>
            <p:cNvPr id="26" name="矩形 1"/>
            <p:cNvSpPr/>
            <p:nvPr/>
          </p:nvSpPr>
          <p:spPr bwMode="auto">
            <a:xfrm>
              <a:off x="3806206" y="3449830"/>
              <a:ext cx="4818278"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等腰三角形 26"/>
            <p:cNvSpPr/>
            <p:nvPr/>
          </p:nvSpPr>
          <p:spPr bwMode="auto">
            <a:xfrm flipV="1">
              <a:off x="4060217" y="3276792"/>
              <a:ext cx="603277" cy="581025"/>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1">
                    <a:lumMod val="40000"/>
                    <a:lumOff val="60000"/>
                  </a:schemeClr>
                </a:solidFill>
              </a:endParaRPr>
            </a:p>
          </p:txBody>
        </p:sp>
        <p:sp>
          <p:nvSpPr>
            <p:cNvPr id="39951" name="TextBox 24"/>
            <p:cNvSpPr txBox="1">
              <a:spLocks noChangeArrowheads="1"/>
            </p:cNvSpPr>
            <p:nvPr/>
          </p:nvSpPr>
          <p:spPr bwMode="auto">
            <a:xfrm>
              <a:off x="4619593" y="3476257"/>
              <a:ext cx="1838965" cy="338554"/>
            </a:xfrm>
            <a:prstGeom prst="rect">
              <a:avLst/>
            </a:prstGeom>
            <a:solidFill>
              <a:srgbClr val="70D7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b="1"/>
                <a:t>类模板派生类模板</a:t>
              </a:r>
              <a:endParaRPr lang="zh-CN" altLang="en-US" sz="1600" b="1"/>
            </a:p>
          </p:txBody>
        </p:sp>
        <p:sp>
          <p:nvSpPr>
            <p:cNvPr id="39952" name="TextBox 25"/>
            <p:cNvSpPr txBox="1">
              <a:spLocks noChangeArrowheads="1"/>
            </p:cNvSpPr>
            <p:nvPr/>
          </p:nvSpPr>
          <p:spPr bwMode="auto">
            <a:xfrm>
              <a:off x="4183880" y="3219642"/>
              <a:ext cx="385013" cy="52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2</a:t>
              </a:r>
              <a:endParaRPr lang="zh-CN" altLang="en-US" sz="2800" b="1">
                <a:ea typeface="微软雅黑" pitchFamily="34" charset="-122"/>
                <a:cs typeface="Arial" charset="0"/>
              </a:endParaRPr>
            </a:p>
          </p:txBody>
        </p:sp>
      </p:grpSp>
      <p:grpSp>
        <p:nvGrpSpPr>
          <p:cNvPr id="5" name="组合 4"/>
          <p:cNvGrpSpPr>
            <a:grpSpLocks/>
          </p:cNvGrpSpPr>
          <p:nvPr/>
        </p:nvGrpSpPr>
        <p:grpSpPr bwMode="auto">
          <a:xfrm>
            <a:off x="3806825" y="3795713"/>
            <a:ext cx="4818063" cy="646112"/>
            <a:chOff x="3806825" y="3795713"/>
            <a:chExt cx="4818063" cy="646112"/>
          </a:xfrm>
        </p:grpSpPr>
        <p:sp>
          <p:nvSpPr>
            <p:cNvPr id="32" name="矩形 1"/>
            <p:cNvSpPr/>
            <p:nvPr/>
          </p:nvSpPr>
          <p:spPr bwMode="auto">
            <a:xfrm>
              <a:off x="3806825" y="4025900"/>
              <a:ext cx="4818063"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等腰三角形 32"/>
            <p:cNvSpPr/>
            <p:nvPr/>
          </p:nvSpPr>
          <p:spPr bwMode="auto">
            <a:xfrm flipV="1">
              <a:off x="4060825" y="3852863"/>
              <a:ext cx="603250" cy="581025"/>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39947" name="TextBox 24"/>
            <p:cNvSpPr txBox="1">
              <a:spLocks noChangeArrowheads="1"/>
            </p:cNvSpPr>
            <p:nvPr/>
          </p:nvSpPr>
          <p:spPr bwMode="auto">
            <a:xfrm>
              <a:off x="4619625" y="4052888"/>
              <a:ext cx="1838325" cy="338137"/>
            </a:xfrm>
            <a:prstGeom prst="rect">
              <a:avLst/>
            </a:prstGeom>
            <a:solidFill>
              <a:srgbClr val="70D7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b="1"/>
                <a:t>普通类派生类模板</a:t>
              </a:r>
              <a:endParaRPr lang="zh-CN" altLang="en-US" sz="1600" b="1"/>
            </a:p>
          </p:txBody>
        </p:sp>
        <p:sp>
          <p:nvSpPr>
            <p:cNvPr id="39948" name="TextBox 25"/>
            <p:cNvSpPr txBox="1">
              <a:spLocks noChangeArrowheads="1"/>
            </p:cNvSpPr>
            <p:nvPr/>
          </p:nvSpPr>
          <p:spPr bwMode="auto">
            <a:xfrm>
              <a:off x="4184650" y="3795713"/>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3</a:t>
              </a:r>
              <a:endParaRPr lang="zh-CN" altLang="en-US" sz="2800" b="1">
                <a:ea typeface="微软雅黑" pitchFamily="34" charset="-122"/>
                <a:cs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4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5062538" y="119063"/>
            <a:ext cx="3916362" cy="725487"/>
            <a:chOff x="0" y="0"/>
            <a:chExt cx="6166" cy="1142"/>
          </a:xfrm>
        </p:grpSpPr>
        <p:pic>
          <p:nvPicPr>
            <p:cNvPr id="4098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8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0963"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5.3 </a:t>
            </a:r>
            <a:r>
              <a:rPr lang="zh-CN" altLang="en-US" sz="2800" b="1">
                <a:solidFill>
                  <a:srgbClr val="FFFF00"/>
                </a:solidFill>
                <a:latin typeface="微软雅黑" pitchFamily="34" charset="-122"/>
                <a:ea typeface="微软雅黑" pitchFamily="34" charset="-122"/>
                <a:sym typeface="宋体" charset="-122"/>
              </a:rPr>
              <a:t>派生与模板</a:t>
            </a:r>
          </a:p>
        </p:txBody>
      </p:sp>
      <p:grpSp>
        <p:nvGrpSpPr>
          <p:cNvPr id="40964" name="组合 3"/>
          <p:cNvGrpSpPr>
            <a:grpSpLocks/>
          </p:cNvGrpSpPr>
          <p:nvPr/>
        </p:nvGrpSpPr>
        <p:grpSpPr bwMode="auto">
          <a:xfrm>
            <a:off x="344488" y="2274888"/>
            <a:ext cx="2900362" cy="2236787"/>
            <a:chOff x="193675" y="1409700"/>
            <a:chExt cx="2900363" cy="2236788"/>
          </a:xfrm>
        </p:grpSpPr>
        <p:sp>
          <p:nvSpPr>
            <p:cNvPr id="3" name="圆角矩形 2"/>
            <p:cNvSpPr/>
            <p:nvPr/>
          </p:nvSpPr>
          <p:spPr bwMode="auto">
            <a:xfrm>
              <a:off x="1273175" y="1514475"/>
              <a:ext cx="1820863" cy="1947863"/>
            </a:xfrm>
            <a:prstGeom prst="roundRect">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pic>
          <p:nvPicPr>
            <p:cNvPr id="40984" name="Picture 29" descr="C:\Users\admin\Desktop\下载素材\81b1OOOPIC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409700"/>
              <a:ext cx="15208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p:nvSpPr>
        <p:spPr>
          <a:xfrm>
            <a:off x="1795463" y="2863850"/>
            <a:ext cx="1366837" cy="1016000"/>
          </a:xfrm>
          <a:prstGeom prst="rect">
            <a:avLst/>
          </a:prstGeom>
        </p:spPr>
        <p:txBody>
          <a:bodyPr>
            <a:spAutoFit/>
          </a:bodyPr>
          <a:lstStyle/>
          <a:p>
            <a:pPr algn="ctr">
              <a:defRPr/>
            </a:pPr>
            <a:r>
              <a:rPr lang="zh-CN" altLang="en-US" sz="3000" b="1" dirty="0">
                <a:solidFill>
                  <a:schemeClr val="accent4"/>
                </a:solidFill>
                <a:latin typeface="微软雅黑" pitchFamily="34" charset="-122"/>
                <a:ea typeface="微软雅黑" pitchFamily="34" charset="-122"/>
              </a:rPr>
              <a:t>类模板的派生</a:t>
            </a:r>
          </a:p>
        </p:txBody>
      </p:sp>
      <p:sp>
        <p:nvSpPr>
          <p:cNvPr id="22" name="矩形 1"/>
          <p:cNvSpPr/>
          <p:nvPr/>
        </p:nvSpPr>
        <p:spPr bwMode="auto">
          <a:xfrm>
            <a:off x="3806825" y="2365375"/>
            <a:ext cx="4818063"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bwMode="auto">
          <a:xfrm flipV="1">
            <a:off x="4060825" y="2192338"/>
            <a:ext cx="603250" cy="581025"/>
          </a:xfrm>
          <a:prstGeom prst="triangle">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2"/>
              </a:solidFill>
            </a:endParaRPr>
          </a:p>
        </p:txBody>
      </p:sp>
      <p:sp>
        <p:nvSpPr>
          <p:cNvPr id="40968" name="TextBox 27"/>
          <p:cNvSpPr txBox="1">
            <a:spLocks noChangeArrowheads="1"/>
          </p:cNvSpPr>
          <p:nvPr/>
        </p:nvSpPr>
        <p:spPr bwMode="auto">
          <a:xfrm>
            <a:off x="4619625" y="2393950"/>
            <a:ext cx="1838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b="1"/>
              <a:t>类模板派生普通类</a:t>
            </a:r>
            <a:endParaRPr lang="zh-CN" altLang="en-US" sz="1600" b="1"/>
          </a:p>
        </p:txBody>
      </p:sp>
      <p:sp>
        <p:nvSpPr>
          <p:cNvPr id="40969" name="TextBox 28"/>
          <p:cNvSpPr txBox="1">
            <a:spLocks noChangeArrowheads="1"/>
          </p:cNvSpPr>
          <p:nvPr/>
        </p:nvSpPr>
        <p:spPr bwMode="auto">
          <a:xfrm>
            <a:off x="4171950" y="2135188"/>
            <a:ext cx="3857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1</a:t>
            </a:r>
            <a:endParaRPr lang="zh-CN" altLang="en-US" sz="2800" b="1">
              <a:ea typeface="微软雅黑" pitchFamily="34" charset="-122"/>
              <a:cs typeface="Arial" charset="0"/>
            </a:endParaRPr>
          </a:p>
        </p:txBody>
      </p:sp>
      <p:sp>
        <p:nvSpPr>
          <p:cNvPr id="26" name="矩形 1"/>
          <p:cNvSpPr/>
          <p:nvPr/>
        </p:nvSpPr>
        <p:spPr bwMode="auto">
          <a:xfrm>
            <a:off x="3806825" y="3195638"/>
            <a:ext cx="4818063"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等腰三角形 26"/>
          <p:cNvSpPr/>
          <p:nvPr/>
        </p:nvSpPr>
        <p:spPr bwMode="auto">
          <a:xfrm flipV="1">
            <a:off x="4060825" y="3022600"/>
            <a:ext cx="603250" cy="581025"/>
          </a:xfrm>
          <a:prstGeom prst="triangl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1">
                  <a:lumMod val="40000"/>
                  <a:lumOff val="60000"/>
                </a:schemeClr>
              </a:solidFill>
            </a:endParaRPr>
          </a:p>
        </p:txBody>
      </p:sp>
      <p:sp>
        <p:nvSpPr>
          <p:cNvPr id="29" name="TextBox 24"/>
          <p:cNvSpPr txBox="1">
            <a:spLocks noChangeArrowheads="1"/>
          </p:cNvSpPr>
          <p:nvPr/>
        </p:nvSpPr>
        <p:spPr bwMode="auto">
          <a:xfrm>
            <a:off x="4619625" y="3222625"/>
            <a:ext cx="1838325" cy="338138"/>
          </a:xfrm>
          <a:prstGeom prst="rect">
            <a:avLst/>
          </a:prstGeom>
          <a:solidFill>
            <a:schemeClr val="bg1">
              <a:lumMod val="75000"/>
            </a:schemeClr>
          </a:solidFill>
          <a:ln>
            <a:noFill/>
          </a:ln>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zh-CN" sz="1600" b="1" dirty="0" smtClean="0"/>
              <a:t>类</a:t>
            </a:r>
            <a:r>
              <a:rPr lang="zh-CN" altLang="zh-CN" sz="1600" b="1" dirty="0"/>
              <a:t>模板派生类模板</a:t>
            </a:r>
            <a:endParaRPr lang="zh-CN" altLang="en-US" sz="1600" b="1" dirty="0"/>
          </a:p>
        </p:txBody>
      </p:sp>
      <p:sp>
        <p:nvSpPr>
          <p:cNvPr id="40973" name="TextBox 25"/>
          <p:cNvSpPr txBox="1">
            <a:spLocks noChangeArrowheads="1"/>
          </p:cNvSpPr>
          <p:nvPr/>
        </p:nvSpPr>
        <p:spPr bwMode="auto">
          <a:xfrm>
            <a:off x="4184650" y="2965450"/>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2</a:t>
            </a:r>
            <a:endParaRPr lang="zh-CN" altLang="en-US" sz="2800" b="1">
              <a:ea typeface="微软雅黑" pitchFamily="34" charset="-122"/>
              <a:cs typeface="Arial" charset="0"/>
            </a:endParaRPr>
          </a:p>
        </p:txBody>
      </p:sp>
      <p:sp>
        <p:nvSpPr>
          <p:cNvPr id="32" name="矩形 1"/>
          <p:cNvSpPr/>
          <p:nvPr/>
        </p:nvSpPr>
        <p:spPr bwMode="auto">
          <a:xfrm>
            <a:off x="3806825" y="4025900"/>
            <a:ext cx="4818063"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等腰三角形 32"/>
          <p:cNvSpPr/>
          <p:nvPr/>
        </p:nvSpPr>
        <p:spPr bwMode="auto">
          <a:xfrm flipV="1">
            <a:off x="4060825" y="3852863"/>
            <a:ext cx="603250" cy="581025"/>
          </a:xfrm>
          <a:prstGeom prst="triangl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34" name="TextBox 24"/>
          <p:cNvSpPr txBox="1">
            <a:spLocks noChangeArrowheads="1"/>
          </p:cNvSpPr>
          <p:nvPr/>
        </p:nvSpPr>
        <p:spPr bwMode="auto">
          <a:xfrm>
            <a:off x="4619625" y="4052888"/>
            <a:ext cx="1838325" cy="338137"/>
          </a:xfrm>
          <a:prstGeom prst="rect">
            <a:avLst/>
          </a:prstGeom>
          <a:solidFill>
            <a:schemeClr val="bg1">
              <a:lumMod val="75000"/>
            </a:schemeClr>
          </a:solidFill>
          <a:ln>
            <a:noFill/>
          </a:ln>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zh-CN" sz="1600" b="1" dirty="0" smtClean="0"/>
              <a:t>普通</a:t>
            </a:r>
            <a:r>
              <a:rPr lang="zh-CN" altLang="zh-CN" sz="1600" b="1" dirty="0"/>
              <a:t>类派生类模板</a:t>
            </a:r>
            <a:endParaRPr lang="zh-CN" altLang="en-US" sz="1600" b="1" dirty="0"/>
          </a:p>
        </p:txBody>
      </p:sp>
      <p:sp>
        <p:nvSpPr>
          <p:cNvPr id="40977" name="TextBox 25"/>
          <p:cNvSpPr txBox="1">
            <a:spLocks noChangeArrowheads="1"/>
          </p:cNvSpPr>
          <p:nvPr/>
        </p:nvSpPr>
        <p:spPr bwMode="auto">
          <a:xfrm>
            <a:off x="4184650" y="3795713"/>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3</a:t>
            </a:r>
            <a:endParaRPr lang="zh-CN" altLang="en-US" sz="2800" b="1">
              <a:ea typeface="微软雅黑" pitchFamily="34" charset="-122"/>
              <a:cs typeface="Arial" charset="0"/>
            </a:endParaRPr>
          </a:p>
        </p:txBody>
      </p:sp>
      <p:grpSp>
        <p:nvGrpSpPr>
          <p:cNvPr id="2" name="组合 1"/>
          <p:cNvGrpSpPr>
            <a:grpSpLocks/>
          </p:cNvGrpSpPr>
          <p:nvPr/>
        </p:nvGrpSpPr>
        <p:grpSpPr bwMode="auto">
          <a:xfrm>
            <a:off x="623888" y="4941888"/>
            <a:ext cx="8137525" cy="850900"/>
            <a:chOff x="623888" y="4941888"/>
            <a:chExt cx="8137525" cy="850900"/>
          </a:xfrm>
        </p:grpSpPr>
        <p:grpSp>
          <p:nvGrpSpPr>
            <p:cNvPr id="40979" name="组合 24"/>
            <p:cNvGrpSpPr>
              <a:grpSpLocks/>
            </p:cNvGrpSpPr>
            <p:nvPr/>
          </p:nvGrpSpPr>
          <p:grpSpPr bwMode="auto">
            <a:xfrm>
              <a:off x="623888" y="4941888"/>
              <a:ext cx="8137525" cy="850900"/>
              <a:chOff x="524554" y="1630628"/>
              <a:chExt cx="8137525" cy="851320"/>
            </a:xfrm>
          </p:grpSpPr>
          <p:sp>
            <p:nvSpPr>
              <p:cNvPr id="28" name="矩形 27"/>
              <p:cNvSpPr/>
              <p:nvPr/>
            </p:nvSpPr>
            <p:spPr bwMode="auto">
              <a:xfrm>
                <a:off x="524554" y="1630628"/>
                <a:ext cx="8137525" cy="85132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40982" name="图片 24">
                <a:hlinkClick r:id="rId4" action="ppaction://hlinkfile"/>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48835" y="1914835"/>
                <a:ext cx="2121233" cy="39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剪去对角的矩形 3"/>
            <p:cNvSpPr>
              <a:spLocks/>
            </p:cNvSpPr>
            <p:nvPr/>
          </p:nvSpPr>
          <p:spPr bwMode="auto">
            <a:xfrm>
              <a:off x="1143000" y="5146675"/>
              <a:ext cx="19240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nchor="ctr" anchorCtr="1"/>
            <a:lstStyle/>
            <a:p>
              <a:pPr algn="ctr">
                <a:defRPr/>
              </a:pPr>
              <a:r>
                <a:rPr lang="zh-CN" altLang="en-US" sz="2000" dirty="0">
                  <a:solidFill>
                    <a:srgbClr val="FFFF00"/>
                  </a:solidFill>
                  <a:latin typeface="微软雅黑" pitchFamily="34" charset="-122"/>
                  <a:ea typeface="微软雅黑" pitchFamily="34" charset="-122"/>
                </a:rPr>
                <a:t>案例代码</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sp>
        <p:nvSpPr>
          <p:cNvPr id="6" name="AutoShape 207"/>
          <p:cNvSpPr>
            <a:spLocks noChangeArrowheads="1"/>
          </p:cNvSpPr>
          <p:nvPr/>
        </p:nvSpPr>
        <p:spPr bwMode="auto">
          <a:xfrm>
            <a:off x="254000" y="989013"/>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238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128" name="TextBox 154"/>
          <p:cNvSpPr txBox="1">
            <a:spLocks noChangeArrowheads="1"/>
          </p:cNvSpPr>
          <p:nvPr/>
        </p:nvSpPr>
        <p:spPr bwMode="auto">
          <a:xfrm>
            <a:off x="3303588" y="1420813"/>
            <a:ext cx="541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800" b="1"/>
              <a:t>5.1</a:t>
            </a:r>
            <a:r>
              <a:rPr lang="zh-CN" altLang="en-US" sz="2800" b="1">
                <a:solidFill>
                  <a:srgbClr val="00B0F0"/>
                </a:solidFill>
                <a:latin typeface="微软雅黑" pitchFamily="34" charset="-122"/>
                <a:ea typeface="微软雅黑" pitchFamily="34" charset="-122"/>
              </a:rPr>
              <a:t>  函数模板</a:t>
            </a:r>
          </a:p>
        </p:txBody>
      </p:sp>
      <p:pic>
        <p:nvPicPr>
          <p:cNvPr id="5129"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93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0"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614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2" action="ppaction://hlinksldjump"/>
          </p:cNvPr>
          <p:cNvSpPr/>
          <p:nvPr/>
        </p:nvSpPr>
        <p:spPr bwMode="auto">
          <a:xfrm>
            <a:off x="971550" y="1662113"/>
            <a:ext cx="1158875" cy="338137"/>
          </a:xfrm>
          <a:prstGeom prst="rect">
            <a:avLst/>
          </a:prstGeom>
        </p:spPr>
        <p:txBody>
          <a:bodyPr wrap="none">
            <a:spAutoFit/>
          </a:bodyPr>
          <a:lstStyle/>
          <a:p>
            <a:pPr algn="ctr" eaLnBrk="0" hangingPunct="0">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5132" name="组合 311"/>
          <p:cNvGrpSpPr>
            <a:grpSpLocks/>
          </p:cNvGrpSpPr>
          <p:nvPr/>
        </p:nvGrpSpPr>
        <p:grpSpPr bwMode="auto">
          <a:xfrm>
            <a:off x="1130300" y="2651125"/>
            <a:ext cx="6597650" cy="577850"/>
            <a:chOff x="1029300" y="5045322"/>
            <a:chExt cx="7628925" cy="669008"/>
          </a:xfrm>
        </p:grpSpPr>
        <p:grpSp>
          <p:nvGrpSpPr>
            <p:cNvPr id="5164" name="组合 345"/>
            <p:cNvGrpSpPr>
              <a:grpSpLocks/>
            </p:cNvGrpSpPr>
            <p:nvPr/>
          </p:nvGrpSpPr>
          <p:grpSpPr bwMode="auto">
            <a:xfrm>
              <a:off x="2520950" y="5045323"/>
              <a:ext cx="6137275" cy="669007"/>
              <a:chOff x="2520950" y="4924673"/>
              <a:chExt cx="6137275" cy="789657"/>
            </a:xfrm>
          </p:grpSpPr>
          <p:sp>
            <p:nvSpPr>
              <p:cNvPr id="83" name="AutoShape 218"/>
              <p:cNvSpPr>
                <a:spLocks noChangeArrowheads="1"/>
              </p:cNvSpPr>
              <p:nvPr/>
            </p:nvSpPr>
            <p:spPr bwMode="auto">
              <a:xfrm>
                <a:off x="2721762" y="5393260"/>
                <a:ext cx="5806133"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170" name="组合 351"/>
              <p:cNvGrpSpPr>
                <a:grpSpLocks/>
              </p:cNvGrpSpPr>
              <p:nvPr/>
            </p:nvGrpSpPr>
            <p:grpSpPr bwMode="auto">
              <a:xfrm>
                <a:off x="2520950" y="4924673"/>
                <a:ext cx="6137275" cy="664245"/>
                <a:chOff x="2520950" y="4868193"/>
                <a:chExt cx="6137275" cy="720725"/>
              </a:xfrm>
            </p:grpSpPr>
            <p:sp>
              <p:nvSpPr>
                <p:cNvPr id="85" name="AutoShape 181"/>
                <p:cNvSpPr>
                  <a:spLocks noChangeArrowheads="1"/>
                </p:cNvSpPr>
                <p:nvPr/>
              </p:nvSpPr>
              <p:spPr bwMode="auto">
                <a:xfrm>
                  <a:off x="2521677" y="4868192"/>
                  <a:ext cx="6136548" cy="720279"/>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6" name="AutoShape 202"/>
                <p:cNvSpPr>
                  <a:spLocks noChangeArrowheads="1"/>
                </p:cNvSpPr>
                <p:nvPr/>
              </p:nvSpPr>
              <p:spPr bwMode="auto">
                <a:xfrm>
                  <a:off x="2763982" y="4983531"/>
                  <a:ext cx="5688651"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9" name="Line 188"/>
            <p:cNvSpPr>
              <a:spLocks noChangeShapeType="1"/>
            </p:cNvSpPr>
            <p:nvPr/>
          </p:nvSpPr>
          <p:spPr bwMode="auto">
            <a:xfrm flipH="1">
              <a:off x="1501060" y="5330202"/>
              <a:ext cx="1497883"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166" name="组合 347"/>
            <p:cNvGrpSpPr>
              <a:grpSpLocks/>
            </p:cNvGrpSpPr>
            <p:nvPr/>
          </p:nvGrpSpPr>
          <p:grpSpPr bwMode="auto">
            <a:xfrm>
              <a:off x="1029300" y="5045322"/>
              <a:ext cx="635025" cy="637257"/>
              <a:chOff x="1098627" y="4776118"/>
              <a:chExt cx="903287" cy="906462"/>
            </a:xfrm>
          </p:grpSpPr>
          <p:sp>
            <p:nvSpPr>
              <p:cNvPr id="81" name="Oval 148"/>
              <p:cNvSpPr>
                <a:spLocks noChangeArrowheads="1"/>
              </p:cNvSpPr>
              <p:nvPr/>
            </p:nvSpPr>
            <p:spPr bwMode="auto">
              <a:xfrm>
                <a:off x="1098627" y="4776118"/>
                <a:ext cx="903438" cy="907183"/>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82" name="Oval 151"/>
              <p:cNvSpPr>
                <a:spLocks noChangeArrowheads="1"/>
              </p:cNvSpPr>
              <p:nvPr/>
            </p:nvSpPr>
            <p:spPr bwMode="auto">
              <a:xfrm>
                <a:off x="1414570" y="4802262"/>
                <a:ext cx="242831" cy="2431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133" name="TextBox 317"/>
          <p:cNvSpPr txBox="1">
            <a:spLocks noChangeArrowheads="1"/>
          </p:cNvSpPr>
          <p:nvPr/>
        </p:nvSpPr>
        <p:spPr bwMode="auto">
          <a:xfrm>
            <a:off x="1065213" y="2717800"/>
            <a:ext cx="684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5.1.1</a:t>
            </a:r>
            <a:endParaRPr lang="zh-CN" altLang="en-US" sz="1600"/>
          </a:p>
        </p:txBody>
      </p:sp>
      <p:sp>
        <p:nvSpPr>
          <p:cNvPr id="5134" name="TextBox 320"/>
          <p:cNvSpPr txBox="1">
            <a:spLocks noChangeArrowheads="1"/>
          </p:cNvSpPr>
          <p:nvPr/>
        </p:nvSpPr>
        <p:spPr bwMode="auto">
          <a:xfrm>
            <a:off x="3236913" y="2730500"/>
            <a:ext cx="403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定义一个函数模板</a:t>
            </a:r>
          </a:p>
        </p:txBody>
      </p:sp>
      <p:grpSp>
        <p:nvGrpSpPr>
          <p:cNvPr id="5135" name="logo"/>
          <p:cNvGrpSpPr>
            <a:grpSpLocks/>
          </p:cNvGrpSpPr>
          <p:nvPr/>
        </p:nvGrpSpPr>
        <p:grpSpPr bwMode="auto">
          <a:xfrm>
            <a:off x="5062538" y="119063"/>
            <a:ext cx="3916362" cy="725487"/>
            <a:chOff x="0" y="0"/>
            <a:chExt cx="6166" cy="1142"/>
          </a:xfrm>
        </p:grpSpPr>
        <p:pic>
          <p:nvPicPr>
            <p:cNvPr id="5162"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6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5136" name="组合 313"/>
          <p:cNvGrpSpPr>
            <a:grpSpLocks/>
          </p:cNvGrpSpPr>
          <p:nvPr/>
        </p:nvGrpSpPr>
        <p:grpSpPr bwMode="auto">
          <a:xfrm>
            <a:off x="1352550" y="3690938"/>
            <a:ext cx="6405563" cy="579437"/>
            <a:chOff x="1252258" y="5045323"/>
            <a:chExt cx="7405967" cy="669007"/>
          </a:xfrm>
        </p:grpSpPr>
        <p:grpSp>
          <p:nvGrpSpPr>
            <p:cNvPr id="5155" name="组合 338"/>
            <p:cNvGrpSpPr>
              <a:grpSpLocks/>
            </p:cNvGrpSpPr>
            <p:nvPr/>
          </p:nvGrpSpPr>
          <p:grpSpPr bwMode="auto">
            <a:xfrm>
              <a:off x="2520950" y="5045323"/>
              <a:ext cx="6137275" cy="669007"/>
              <a:chOff x="2520950" y="4924673"/>
              <a:chExt cx="6137275" cy="789657"/>
            </a:xfrm>
          </p:grpSpPr>
          <p:sp>
            <p:nvSpPr>
              <p:cNvPr id="91" name="AutoShape 218"/>
              <p:cNvSpPr>
                <a:spLocks noChangeArrowheads="1"/>
              </p:cNvSpPr>
              <p:nvPr/>
            </p:nvSpPr>
            <p:spPr bwMode="auto">
              <a:xfrm>
                <a:off x="2645351" y="5394140"/>
                <a:ext cx="5882558" cy="32019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159" name="组合 342"/>
              <p:cNvGrpSpPr>
                <a:grpSpLocks/>
              </p:cNvGrpSpPr>
              <p:nvPr/>
            </p:nvGrpSpPr>
            <p:grpSpPr bwMode="auto">
              <a:xfrm>
                <a:off x="2520950" y="4924673"/>
                <a:ext cx="6137275" cy="664245"/>
                <a:chOff x="2520950" y="4868193"/>
                <a:chExt cx="6137275" cy="720725"/>
              </a:xfrm>
            </p:grpSpPr>
            <p:sp>
              <p:nvSpPr>
                <p:cNvPr id="93" name="AutoShape 181"/>
                <p:cNvSpPr>
                  <a:spLocks noChangeArrowheads="1"/>
                </p:cNvSpPr>
                <p:nvPr/>
              </p:nvSpPr>
              <p:spPr bwMode="auto">
                <a:xfrm>
                  <a:off x="2441618" y="4868193"/>
                  <a:ext cx="6216607" cy="720651"/>
                </a:xfrm>
                <a:prstGeom prst="roundRect">
                  <a:avLst>
                    <a:gd name="adj" fmla="val 50000"/>
                  </a:avLst>
                </a:prstGeom>
                <a:solidFill>
                  <a:srgbClr val="D5EB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4" name="AutoShape 202"/>
                <p:cNvSpPr>
                  <a:spLocks noChangeArrowheads="1"/>
                </p:cNvSpPr>
                <p:nvPr/>
              </p:nvSpPr>
              <p:spPr bwMode="auto">
                <a:xfrm>
                  <a:off x="2685731" y="4983215"/>
                  <a:ext cx="5766926" cy="490607"/>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9" name="Line 188"/>
            <p:cNvSpPr>
              <a:spLocks noChangeShapeType="1"/>
            </p:cNvSpPr>
            <p:nvPr/>
          </p:nvSpPr>
          <p:spPr bwMode="auto">
            <a:xfrm flipH="1">
              <a:off x="1500042" y="5329422"/>
              <a:ext cx="149771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0" name="Oval 151"/>
            <p:cNvSpPr>
              <a:spLocks noChangeArrowheads="1"/>
            </p:cNvSpPr>
            <p:nvPr/>
          </p:nvSpPr>
          <p:spPr bwMode="auto">
            <a:xfrm>
              <a:off x="1252258" y="5063652"/>
              <a:ext cx="170696" cy="17045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5137" name="组合 315"/>
          <p:cNvGrpSpPr>
            <a:grpSpLocks/>
          </p:cNvGrpSpPr>
          <p:nvPr/>
        </p:nvGrpSpPr>
        <p:grpSpPr bwMode="auto">
          <a:xfrm>
            <a:off x="1136650" y="3656013"/>
            <a:ext cx="549275" cy="552450"/>
            <a:chOff x="1190461" y="2772022"/>
            <a:chExt cx="635025" cy="637257"/>
          </a:xfrm>
        </p:grpSpPr>
        <p:sp>
          <p:nvSpPr>
            <p:cNvPr id="10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5" name="Oval 151"/>
            <p:cNvSpPr>
              <a:spLocks noChangeArrowheads="1"/>
            </p:cNvSpPr>
            <p:nvPr/>
          </p:nvSpPr>
          <p:spPr bwMode="auto">
            <a:xfrm>
              <a:off x="1412537" y="2790334"/>
              <a:ext cx="170685" cy="17030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5138" name="TextBox 321"/>
          <p:cNvSpPr txBox="1">
            <a:spLocks noChangeArrowheads="1"/>
          </p:cNvSpPr>
          <p:nvPr/>
        </p:nvSpPr>
        <p:spPr bwMode="auto">
          <a:xfrm>
            <a:off x="3236913" y="3770313"/>
            <a:ext cx="2311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函数模板的实例化</a:t>
            </a:r>
          </a:p>
        </p:txBody>
      </p:sp>
      <p:sp>
        <p:nvSpPr>
          <p:cNvPr id="5139" name="TextBox 317"/>
          <p:cNvSpPr txBox="1">
            <a:spLocks noChangeArrowheads="1"/>
          </p:cNvSpPr>
          <p:nvPr/>
        </p:nvSpPr>
        <p:spPr bwMode="auto">
          <a:xfrm>
            <a:off x="1065213" y="3744913"/>
            <a:ext cx="6842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5.1.2</a:t>
            </a:r>
            <a:endParaRPr lang="zh-CN" altLang="en-US" sz="1600"/>
          </a:p>
        </p:txBody>
      </p:sp>
      <p:grpSp>
        <p:nvGrpSpPr>
          <p:cNvPr id="5140" name="组合 314"/>
          <p:cNvGrpSpPr>
            <a:grpSpLocks/>
          </p:cNvGrpSpPr>
          <p:nvPr/>
        </p:nvGrpSpPr>
        <p:grpSpPr bwMode="auto">
          <a:xfrm>
            <a:off x="1352550" y="4727575"/>
            <a:ext cx="6405563" cy="576263"/>
            <a:chOff x="1252258" y="5045323"/>
            <a:chExt cx="7405967" cy="669007"/>
          </a:xfrm>
        </p:grpSpPr>
        <p:grpSp>
          <p:nvGrpSpPr>
            <p:cNvPr id="5146" name="组合 331"/>
            <p:cNvGrpSpPr>
              <a:grpSpLocks/>
            </p:cNvGrpSpPr>
            <p:nvPr/>
          </p:nvGrpSpPr>
          <p:grpSpPr bwMode="auto">
            <a:xfrm>
              <a:off x="2520950" y="5045323"/>
              <a:ext cx="6137275" cy="669007"/>
              <a:chOff x="2520950" y="4924673"/>
              <a:chExt cx="6137275" cy="789657"/>
            </a:xfrm>
          </p:grpSpPr>
          <p:sp>
            <p:nvSpPr>
              <p:cNvPr id="99" name="AutoShape 218"/>
              <p:cNvSpPr>
                <a:spLocks noChangeArrowheads="1"/>
              </p:cNvSpPr>
              <p:nvPr/>
            </p:nvSpPr>
            <p:spPr bwMode="auto">
              <a:xfrm>
                <a:off x="2645351" y="5392376"/>
                <a:ext cx="5882558" cy="321954"/>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150" name="组合 335"/>
              <p:cNvGrpSpPr>
                <a:grpSpLocks/>
              </p:cNvGrpSpPr>
              <p:nvPr/>
            </p:nvGrpSpPr>
            <p:grpSpPr bwMode="auto">
              <a:xfrm>
                <a:off x="2520950" y="4924673"/>
                <a:ext cx="6137275" cy="664245"/>
                <a:chOff x="2520950" y="4868193"/>
                <a:chExt cx="6137275" cy="720725"/>
              </a:xfrm>
            </p:grpSpPr>
            <p:sp>
              <p:nvSpPr>
                <p:cNvPr id="101" name="AutoShape 181"/>
                <p:cNvSpPr>
                  <a:spLocks noChangeArrowheads="1"/>
                </p:cNvSpPr>
                <p:nvPr/>
              </p:nvSpPr>
              <p:spPr bwMode="auto">
                <a:xfrm>
                  <a:off x="2441618" y="4868193"/>
                  <a:ext cx="6216607" cy="719901"/>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02" name="AutoShape 202"/>
                <p:cNvSpPr>
                  <a:spLocks noChangeArrowheads="1"/>
                </p:cNvSpPr>
                <p:nvPr/>
              </p:nvSpPr>
              <p:spPr bwMode="auto">
                <a:xfrm>
                  <a:off x="2685731" y="4983850"/>
                  <a:ext cx="5766926" cy="488588"/>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97" name="Line 188"/>
            <p:cNvSpPr>
              <a:spLocks noChangeShapeType="1"/>
            </p:cNvSpPr>
            <p:nvPr/>
          </p:nvSpPr>
          <p:spPr bwMode="auto">
            <a:xfrm flipH="1">
              <a:off x="1500042" y="5330987"/>
              <a:ext cx="149771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8" name="Oval 151"/>
            <p:cNvSpPr>
              <a:spLocks noChangeArrowheads="1"/>
            </p:cNvSpPr>
            <p:nvPr/>
          </p:nvSpPr>
          <p:spPr bwMode="auto">
            <a:xfrm>
              <a:off x="1252258" y="5063753"/>
              <a:ext cx="170696" cy="17139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5141" name="组合 316"/>
          <p:cNvGrpSpPr>
            <a:grpSpLocks/>
          </p:cNvGrpSpPr>
          <p:nvPr/>
        </p:nvGrpSpPr>
        <p:grpSpPr bwMode="auto">
          <a:xfrm>
            <a:off x="1136650" y="4691063"/>
            <a:ext cx="549275" cy="549275"/>
            <a:chOff x="1190461" y="2772022"/>
            <a:chExt cx="635025" cy="637257"/>
          </a:xfrm>
        </p:grpSpPr>
        <p:sp>
          <p:nvSpPr>
            <p:cNvPr id="10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8" name="Oval 151"/>
            <p:cNvSpPr>
              <a:spLocks noChangeArrowheads="1"/>
            </p:cNvSpPr>
            <p:nvPr/>
          </p:nvSpPr>
          <p:spPr bwMode="auto">
            <a:xfrm>
              <a:off x="1412537" y="2790440"/>
              <a:ext cx="170685" cy="171285"/>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5142" name="TextBox 322"/>
          <p:cNvSpPr txBox="1">
            <a:spLocks noChangeArrowheads="1"/>
          </p:cNvSpPr>
          <p:nvPr/>
        </p:nvSpPr>
        <p:spPr bwMode="auto">
          <a:xfrm>
            <a:off x="3236913" y="4808538"/>
            <a:ext cx="2408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函数模板的重载</a:t>
            </a:r>
          </a:p>
        </p:txBody>
      </p:sp>
      <p:sp>
        <p:nvSpPr>
          <p:cNvPr id="5143" name="TextBox 317"/>
          <p:cNvSpPr txBox="1">
            <a:spLocks noChangeArrowheads="1"/>
          </p:cNvSpPr>
          <p:nvPr/>
        </p:nvSpPr>
        <p:spPr bwMode="auto">
          <a:xfrm>
            <a:off x="1065213" y="4794250"/>
            <a:ext cx="684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5.1.3</a:t>
            </a:r>
            <a:endParaRPr lang="zh-CN" altLang="en-US" sz="1600"/>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p:cNvGrpSpPr>
            <a:grpSpLocks/>
          </p:cNvGrpSpPr>
          <p:nvPr/>
        </p:nvGrpSpPr>
        <p:grpSpPr bwMode="auto">
          <a:xfrm>
            <a:off x="5062538" y="119063"/>
            <a:ext cx="3916362" cy="725487"/>
            <a:chOff x="0" y="0"/>
            <a:chExt cx="6166" cy="1142"/>
          </a:xfrm>
        </p:grpSpPr>
        <p:pic>
          <p:nvPicPr>
            <p:cNvPr id="42010"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2011"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198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5.3 </a:t>
            </a:r>
            <a:r>
              <a:rPr lang="zh-CN" altLang="en-US" sz="2800" b="1">
                <a:solidFill>
                  <a:srgbClr val="FFFF00"/>
                </a:solidFill>
                <a:latin typeface="微软雅黑" pitchFamily="34" charset="-122"/>
                <a:ea typeface="微软雅黑" pitchFamily="34" charset="-122"/>
                <a:sym typeface="宋体" charset="-122"/>
              </a:rPr>
              <a:t>派生与模板</a:t>
            </a:r>
          </a:p>
        </p:txBody>
      </p:sp>
      <p:grpSp>
        <p:nvGrpSpPr>
          <p:cNvPr id="41988" name="组合 3"/>
          <p:cNvGrpSpPr>
            <a:grpSpLocks/>
          </p:cNvGrpSpPr>
          <p:nvPr/>
        </p:nvGrpSpPr>
        <p:grpSpPr bwMode="auto">
          <a:xfrm>
            <a:off x="344488" y="2274888"/>
            <a:ext cx="2900362" cy="2236787"/>
            <a:chOff x="193675" y="1409700"/>
            <a:chExt cx="2900363" cy="2236788"/>
          </a:xfrm>
        </p:grpSpPr>
        <p:sp>
          <p:nvSpPr>
            <p:cNvPr id="3" name="圆角矩形 2"/>
            <p:cNvSpPr/>
            <p:nvPr/>
          </p:nvSpPr>
          <p:spPr bwMode="auto">
            <a:xfrm>
              <a:off x="1273175" y="1514475"/>
              <a:ext cx="1820863" cy="1947863"/>
            </a:xfrm>
            <a:prstGeom prst="roundRect">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pic>
          <p:nvPicPr>
            <p:cNvPr id="42009" name="Picture 29" descr="C:\Users\admin\Desktop\下载素材\81b1OOOPIC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409700"/>
              <a:ext cx="15208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p:nvSpPr>
        <p:spPr>
          <a:xfrm>
            <a:off x="1795463" y="2863850"/>
            <a:ext cx="1366837" cy="1016000"/>
          </a:xfrm>
          <a:prstGeom prst="rect">
            <a:avLst/>
          </a:prstGeom>
        </p:spPr>
        <p:txBody>
          <a:bodyPr>
            <a:spAutoFit/>
          </a:bodyPr>
          <a:lstStyle/>
          <a:p>
            <a:pPr algn="ctr">
              <a:defRPr/>
            </a:pPr>
            <a:r>
              <a:rPr lang="zh-CN" altLang="en-US" sz="3000" b="1" dirty="0">
                <a:solidFill>
                  <a:schemeClr val="accent4"/>
                </a:solidFill>
                <a:latin typeface="微软雅黑" pitchFamily="34" charset="-122"/>
                <a:ea typeface="微软雅黑" pitchFamily="34" charset="-122"/>
              </a:rPr>
              <a:t>类模板的派生</a:t>
            </a:r>
          </a:p>
        </p:txBody>
      </p:sp>
      <p:sp>
        <p:nvSpPr>
          <p:cNvPr id="22" name="矩形 1"/>
          <p:cNvSpPr/>
          <p:nvPr/>
        </p:nvSpPr>
        <p:spPr bwMode="auto">
          <a:xfrm>
            <a:off x="3806825" y="2365375"/>
            <a:ext cx="4818063"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bwMode="auto">
          <a:xfrm flipV="1">
            <a:off x="4060825" y="2192338"/>
            <a:ext cx="603250" cy="581025"/>
          </a:xfrm>
          <a:prstGeom prst="triangl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2"/>
              </a:solidFill>
            </a:endParaRPr>
          </a:p>
        </p:txBody>
      </p:sp>
      <p:sp>
        <p:nvSpPr>
          <p:cNvPr id="41992" name="TextBox 27"/>
          <p:cNvSpPr txBox="1">
            <a:spLocks noChangeArrowheads="1"/>
          </p:cNvSpPr>
          <p:nvPr/>
        </p:nvSpPr>
        <p:spPr bwMode="auto">
          <a:xfrm>
            <a:off x="4619625" y="2393950"/>
            <a:ext cx="1838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b="1"/>
              <a:t>类模板派生普通类</a:t>
            </a:r>
            <a:endParaRPr lang="zh-CN" altLang="en-US" sz="1600" b="1"/>
          </a:p>
        </p:txBody>
      </p:sp>
      <p:sp>
        <p:nvSpPr>
          <p:cNvPr id="41993" name="TextBox 28"/>
          <p:cNvSpPr txBox="1">
            <a:spLocks noChangeArrowheads="1"/>
          </p:cNvSpPr>
          <p:nvPr/>
        </p:nvSpPr>
        <p:spPr bwMode="auto">
          <a:xfrm>
            <a:off x="4171950" y="2135188"/>
            <a:ext cx="3857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1</a:t>
            </a:r>
            <a:endParaRPr lang="zh-CN" altLang="en-US" sz="2800" b="1">
              <a:ea typeface="微软雅黑" pitchFamily="34" charset="-122"/>
              <a:cs typeface="Arial" charset="0"/>
            </a:endParaRPr>
          </a:p>
        </p:txBody>
      </p:sp>
      <p:sp>
        <p:nvSpPr>
          <p:cNvPr id="32" name="矩形 1"/>
          <p:cNvSpPr/>
          <p:nvPr/>
        </p:nvSpPr>
        <p:spPr bwMode="auto">
          <a:xfrm>
            <a:off x="3806825" y="4025900"/>
            <a:ext cx="4818063"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等腰三角形 32"/>
          <p:cNvSpPr/>
          <p:nvPr/>
        </p:nvSpPr>
        <p:spPr bwMode="auto">
          <a:xfrm flipV="1">
            <a:off x="4060825" y="3852863"/>
            <a:ext cx="603250" cy="581025"/>
          </a:xfrm>
          <a:prstGeom prst="triangl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34" name="TextBox 24"/>
          <p:cNvSpPr txBox="1">
            <a:spLocks noChangeArrowheads="1"/>
          </p:cNvSpPr>
          <p:nvPr/>
        </p:nvSpPr>
        <p:spPr bwMode="auto">
          <a:xfrm>
            <a:off x="4619625" y="4052888"/>
            <a:ext cx="1838325" cy="338137"/>
          </a:xfrm>
          <a:prstGeom prst="rect">
            <a:avLst/>
          </a:prstGeom>
          <a:solidFill>
            <a:schemeClr val="bg1">
              <a:lumMod val="75000"/>
            </a:schemeClr>
          </a:solidFill>
          <a:ln>
            <a:noFill/>
          </a:ln>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zh-CN" sz="1600" b="1" dirty="0" smtClean="0"/>
              <a:t>普通</a:t>
            </a:r>
            <a:r>
              <a:rPr lang="zh-CN" altLang="zh-CN" sz="1600" b="1" dirty="0"/>
              <a:t>类派生类模板</a:t>
            </a:r>
            <a:endParaRPr lang="zh-CN" altLang="en-US" sz="1600" b="1" dirty="0"/>
          </a:p>
        </p:txBody>
      </p:sp>
      <p:sp>
        <p:nvSpPr>
          <p:cNvPr id="41997" name="TextBox 25"/>
          <p:cNvSpPr txBox="1">
            <a:spLocks noChangeArrowheads="1"/>
          </p:cNvSpPr>
          <p:nvPr/>
        </p:nvSpPr>
        <p:spPr bwMode="auto">
          <a:xfrm>
            <a:off x="4184650" y="3795713"/>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3</a:t>
            </a:r>
            <a:endParaRPr lang="zh-CN" altLang="en-US" sz="2800" b="1">
              <a:ea typeface="微软雅黑" pitchFamily="34" charset="-122"/>
              <a:cs typeface="Arial" charset="0"/>
            </a:endParaRPr>
          </a:p>
        </p:txBody>
      </p:sp>
      <p:grpSp>
        <p:nvGrpSpPr>
          <p:cNvPr id="2" name="组合 1"/>
          <p:cNvGrpSpPr>
            <a:grpSpLocks/>
          </p:cNvGrpSpPr>
          <p:nvPr/>
        </p:nvGrpSpPr>
        <p:grpSpPr bwMode="auto">
          <a:xfrm>
            <a:off x="623888" y="4941888"/>
            <a:ext cx="8137525" cy="850900"/>
            <a:chOff x="623888" y="4941888"/>
            <a:chExt cx="8137525" cy="850900"/>
          </a:xfrm>
        </p:grpSpPr>
        <p:grpSp>
          <p:nvGrpSpPr>
            <p:cNvPr id="42004" name="组合 24"/>
            <p:cNvGrpSpPr>
              <a:grpSpLocks/>
            </p:cNvGrpSpPr>
            <p:nvPr/>
          </p:nvGrpSpPr>
          <p:grpSpPr bwMode="auto">
            <a:xfrm>
              <a:off x="623888" y="4941888"/>
              <a:ext cx="8137525" cy="850900"/>
              <a:chOff x="524554" y="1630628"/>
              <a:chExt cx="8137525" cy="851320"/>
            </a:xfrm>
          </p:grpSpPr>
          <p:sp>
            <p:nvSpPr>
              <p:cNvPr id="28" name="矩形 27"/>
              <p:cNvSpPr/>
              <p:nvPr/>
            </p:nvSpPr>
            <p:spPr bwMode="auto">
              <a:xfrm>
                <a:off x="524554" y="1630628"/>
                <a:ext cx="8137525" cy="85132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42007" name="图片 24">
                <a:hlinkClick r:id="rId4" action="ppaction://hlinkfile"/>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48835" y="1914835"/>
                <a:ext cx="2121233" cy="39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剪去对角的矩形 3"/>
            <p:cNvSpPr>
              <a:spLocks/>
            </p:cNvSpPr>
            <p:nvPr/>
          </p:nvSpPr>
          <p:spPr bwMode="auto">
            <a:xfrm>
              <a:off x="1143000" y="5146675"/>
              <a:ext cx="19240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nchor="ctr" anchorCtr="1"/>
            <a:lstStyle/>
            <a:p>
              <a:pPr algn="ctr">
                <a:defRPr/>
              </a:pPr>
              <a:r>
                <a:rPr lang="zh-CN" altLang="en-US" sz="2000" dirty="0">
                  <a:solidFill>
                    <a:srgbClr val="FFFF00"/>
                  </a:solidFill>
                  <a:latin typeface="微软雅黑" pitchFamily="34" charset="-122"/>
                  <a:ea typeface="微软雅黑" pitchFamily="34" charset="-122"/>
                </a:rPr>
                <a:t>案例代码</a:t>
              </a:r>
            </a:p>
          </p:txBody>
        </p:sp>
      </p:grpSp>
      <p:grpSp>
        <p:nvGrpSpPr>
          <p:cNvPr id="41999" name="组合 36"/>
          <p:cNvGrpSpPr>
            <a:grpSpLocks/>
          </p:cNvGrpSpPr>
          <p:nvPr/>
        </p:nvGrpSpPr>
        <p:grpSpPr bwMode="auto">
          <a:xfrm>
            <a:off x="3806825" y="2965450"/>
            <a:ext cx="4818063" cy="646113"/>
            <a:chOff x="3806206" y="3219642"/>
            <a:chExt cx="4818278" cy="646113"/>
          </a:xfrm>
        </p:grpSpPr>
        <p:sp>
          <p:nvSpPr>
            <p:cNvPr id="38" name="矩形 1"/>
            <p:cNvSpPr/>
            <p:nvPr/>
          </p:nvSpPr>
          <p:spPr bwMode="auto">
            <a:xfrm>
              <a:off x="3806206" y="3449830"/>
              <a:ext cx="4818278"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等腰三角形 38"/>
            <p:cNvSpPr/>
            <p:nvPr/>
          </p:nvSpPr>
          <p:spPr bwMode="auto">
            <a:xfrm flipV="1">
              <a:off x="4060217" y="3276792"/>
              <a:ext cx="603277" cy="581025"/>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1">
                    <a:lumMod val="40000"/>
                    <a:lumOff val="60000"/>
                  </a:schemeClr>
                </a:solidFill>
              </a:endParaRPr>
            </a:p>
          </p:txBody>
        </p:sp>
        <p:sp>
          <p:nvSpPr>
            <p:cNvPr id="42002" name="TextBox 24"/>
            <p:cNvSpPr txBox="1">
              <a:spLocks noChangeArrowheads="1"/>
            </p:cNvSpPr>
            <p:nvPr/>
          </p:nvSpPr>
          <p:spPr bwMode="auto">
            <a:xfrm>
              <a:off x="4619593" y="3476257"/>
              <a:ext cx="1838965" cy="338554"/>
            </a:xfrm>
            <a:prstGeom prst="rect">
              <a:avLst/>
            </a:prstGeom>
            <a:solidFill>
              <a:srgbClr val="70D7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b="1"/>
                <a:t>类模板派生类模板</a:t>
              </a:r>
              <a:endParaRPr lang="zh-CN" altLang="en-US" sz="1600" b="1"/>
            </a:p>
          </p:txBody>
        </p:sp>
        <p:sp>
          <p:nvSpPr>
            <p:cNvPr id="42003" name="TextBox 25"/>
            <p:cNvSpPr txBox="1">
              <a:spLocks noChangeArrowheads="1"/>
            </p:cNvSpPr>
            <p:nvPr/>
          </p:nvSpPr>
          <p:spPr bwMode="auto">
            <a:xfrm>
              <a:off x="4183880" y="3219642"/>
              <a:ext cx="385013" cy="52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2</a:t>
              </a:r>
              <a:endParaRPr lang="zh-CN" altLang="en-US" sz="2800" b="1">
                <a:ea typeface="微软雅黑" pitchFamily="34" charset="-122"/>
                <a:cs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p:cNvGrpSpPr>
            <a:grpSpLocks/>
          </p:cNvGrpSpPr>
          <p:nvPr/>
        </p:nvGrpSpPr>
        <p:grpSpPr bwMode="auto">
          <a:xfrm>
            <a:off x="5062538" y="119063"/>
            <a:ext cx="3916362" cy="725487"/>
            <a:chOff x="0" y="0"/>
            <a:chExt cx="6166" cy="1142"/>
          </a:xfrm>
        </p:grpSpPr>
        <p:pic>
          <p:nvPicPr>
            <p:cNvPr id="43033"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3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3011"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5.3 </a:t>
            </a:r>
            <a:r>
              <a:rPr lang="zh-CN" altLang="en-US" sz="2800" b="1">
                <a:solidFill>
                  <a:srgbClr val="FFFF00"/>
                </a:solidFill>
                <a:latin typeface="微软雅黑" pitchFamily="34" charset="-122"/>
                <a:ea typeface="微软雅黑" pitchFamily="34" charset="-122"/>
                <a:sym typeface="宋体" charset="-122"/>
              </a:rPr>
              <a:t>派生与模板</a:t>
            </a:r>
          </a:p>
        </p:txBody>
      </p:sp>
      <p:grpSp>
        <p:nvGrpSpPr>
          <p:cNvPr id="43012" name="组合 3"/>
          <p:cNvGrpSpPr>
            <a:grpSpLocks/>
          </p:cNvGrpSpPr>
          <p:nvPr/>
        </p:nvGrpSpPr>
        <p:grpSpPr bwMode="auto">
          <a:xfrm>
            <a:off x="344488" y="2274888"/>
            <a:ext cx="2900362" cy="2236787"/>
            <a:chOff x="193675" y="1409700"/>
            <a:chExt cx="2900363" cy="2236788"/>
          </a:xfrm>
        </p:grpSpPr>
        <p:sp>
          <p:nvSpPr>
            <p:cNvPr id="3" name="圆角矩形 2"/>
            <p:cNvSpPr/>
            <p:nvPr/>
          </p:nvSpPr>
          <p:spPr bwMode="auto">
            <a:xfrm>
              <a:off x="1273175" y="1514475"/>
              <a:ext cx="1820863" cy="1947863"/>
            </a:xfrm>
            <a:prstGeom prst="roundRect">
              <a:avLst/>
            </a:prstGeom>
            <a:solidFill>
              <a:schemeClr val="accent4">
                <a:lumMod val="20000"/>
                <a:lumOff val="80000"/>
              </a:schemeClr>
            </a:solidFill>
            <a:ln w="28575" cap="flat" cmpd="sng" algn="ctr">
              <a:solidFill>
                <a:srgbClr val="00ACE6"/>
              </a:solidFill>
              <a:prstDash val="solid"/>
              <a:round/>
              <a:headEnd type="none" w="med" len="med"/>
              <a:tailEnd type="none" w="med" len="med"/>
            </a:ln>
            <a:effectLst/>
            <a:extLst/>
          </p:spPr>
          <p:txBody>
            <a:bodyPr/>
            <a:lstStyle/>
            <a:p>
              <a:pPr>
                <a:buFont typeface="Arial" pitchFamily="34" charset="0"/>
                <a:buNone/>
                <a:defRPr/>
              </a:pPr>
              <a:endParaRPr lang="zh-CN" altLang="en-US">
                <a:latin typeface="Arial" pitchFamily="34" charset="0"/>
                <a:ea typeface="宋体" pitchFamily="2" charset="-122"/>
              </a:endParaRPr>
            </a:p>
          </p:txBody>
        </p:sp>
        <p:pic>
          <p:nvPicPr>
            <p:cNvPr id="43032" name="Picture 29" descr="C:\Users\admin\Desktop\下载素材\81b1OOOPIC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409700"/>
              <a:ext cx="15208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p:nvSpPr>
        <p:spPr>
          <a:xfrm>
            <a:off x="1795463" y="2863850"/>
            <a:ext cx="1366837" cy="1016000"/>
          </a:xfrm>
          <a:prstGeom prst="rect">
            <a:avLst/>
          </a:prstGeom>
        </p:spPr>
        <p:txBody>
          <a:bodyPr>
            <a:spAutoFit/>
          </a:bodyPr>
          <a:lstStyle/>
          <a:p>
            <a:pPr algn="ctr">
              <a:defRPr/>
            </a:pPr>
            <a:r>
              <a:rPr lang="zh-CN" altLang="en-US" sz="3000" b="1" dirty="0">
                <a:solidFill>
                  <a:schemeClr val="accent4"/>
                </a:solidFill>
                <a:latin typeface="微软雅黑" pitchFamily="34" charset="-122"/>
                <a:ea typeface="微软雅黑" pitchFamily="34" charset="-122"/>
              </a:rPr>
              <a:t>类模板的派生</a:t>
            </a:r>
          </a:p>
        </p:txBody>
      </p:sp>
      <p:sp>
        <p:nvSpPr>
          <p:cNvPr id="22" name="矩形 1"/>
          <p:cNvSpPr/>
          <p:nvPr/>
        </p:nvSpPr>
        <p:spPr bwMode="auto">
          <a:xfrm>
            <a:off x="3806825" y="2365375"/>
            <a:ext cx="4818063"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bwMode="auto">
          <a:xfrm flipV="1">
            <a:off x="4060825" y="2192338"/>
            <a:ext cx="603250" cy="581025"/>
          </a:xfrm>
          <a:prstGeom prst="triangl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2"/>
              </a:solidFill>
            </a:endParaRPr>
          </a:p>
        </p:txBody>
      </p:sp>
      <p:sp>
        <p:nvSpPr>
          <p:cNvPr id="43016" name="TextBox 27"/>
          <p:cNvSpPr txBox="1">
            <a:spLocks noChangeArrowheads="1"/>
          </p:cNvSpPr>
          <p:nvPr/>
        </p:nvSpPr>
        <p:spPr bwMode="auto">
          <a:xfrm>
            <a:off x="4619625" y="2393950"/>
            <a:ext cx="1838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b="1"/>
              <a:t>类模板派生普通类</a:t>
            </a:r>
            <a:endParaRPr lang="zh-CN" altLang="en-US" sz="1600" b="1"/>
          </a:p>
        </p:txBody>
      </p:sp>
      <p:sp>
        <p:nvSpPr>
          <p:cNvPr id="43017" name="TextBox 28"/>
          <p:cNvSpPr txBox="1">
            <a:spLocks noChangeArrowheads="1"/>
          </p:cNvSpPr>
          <p:nvPr/>
        </p:nvSpPr>
        <p:spPr bwMode="auto">
          <a:xfrm>
            <a:off x="4171950" y="2135188"/>
            <a:ext cx="3857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1</a:t>
            </a:r>
            <a:endParaRPr lang="zh-CN" altLang="en-US" sz="2800" b="1">
              <a:ea typeface="微软雅黑" pitchFamily="34" charset="-122"/>
              <a:cs typeface="Arial" charset="0"/>
            </a:endParaRPr>
          </a:p>
        </p:txBody>
      </p:sp>
      <p:grpSp>
        <p:nvGrpSpPr>
          <p:cNvPr id="2" name="组合 1"/>
          <p:cNvGrpSpPr>
            <a:grpSpLocks/>
          </p:cNvGrpSpPr>
          <p:nvPr/>
        </p:nvGrpSpPr>
        <p:grpSpPr bwMode="auto">
          <a:xfrm>
            <a:off x="623888" y="4941888"/>
            <a:ext cx="8137525" cy="850900"/>
            <a:chOff x="623888" y="4941888"/>
            <a:chExt cx="8137525" cy="850900"/>
          </a:xfrm>
        </p:grpSpPr>
        <p:grpSp>
          <p:nvGrpSpPr>
            <p:cNvPr id="43027" name="组合 24"/>
            <p:cNvGrpSpPr>
              <a:grpSpLocks/>
            </p:cNvGrpSpPr>
            <p:nvPr/>
          </p:nvGrpSpPr>
          <p:grpSpPr bwMode="auto">
            <a:xfrm>
              <a:off x="623888" y="4941888"/>
              <a:ext cx="8137525" cy="850900"/>
              <a:chOff x="524554" y="1630628"/>
              <a:chExt cx="8137525" cy="851320"/>
            </a:xfrm>
          </p:grpSpPr>
          <p:sp>
            <p:nvSpPr>
              <p:cNvPr id="28" name="矩形 27"/>
              <p:cNvSpPr/>
              <p:nvPr/>
            </p:nvSpPr>
            <p:spPr bwMode="auto">
              <a:xfrm>
                <a:off x="524554" y="1630628"/>
                <a:ext cx="8137525" cy="85132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43030" name="图片 24">
                <a:hlinkClick r:id="rId4" action="ppaction://hlinkfile"/>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48835" y="1914835"/>
                <a:ext cx="2121233" cy="39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剪去对角的矩形 3"/>
            <p:cNvSpPr>
              <a:spLocks/>
            </p:cNvSpPr>
            <p:nvPr/>
          </p:nvSpPr>
          <p:spPr bwMode="auto">
            <a:xfrm>
              <a:off x="1143000" y="5146675"/>
              <a:ext cx="1924050" cy="469900"/>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nchor="ctr" anchorCtr="1"/>
            <a:lstStyle/>
            <a:p>
              <a:pPr algn="ctr">
                <a:defRPr/>
              </a:pPr>
              <a:r>
                <a:rPr lang="zh-CN" altLang="en-US" sz="2000" dirty="0">
                  <a:solidFill>
                    <a:srgbClr val="FFFF00"/>
                  </a:solidFill>
                  <a:latin typeface="微软雅黑" pitchFamily="34" charset="-122"/>
                  <a:ea typeface="微软雅黑" pitchFamily="34" charset="-122"/>
                </a:rPr>
                <a:t>案例代码</a:t>
              </a:r>
            </a:p>
          </p:txBody>
        </p:sp>
      </p:grpSp>
      <p:sp>
        <p:nvSpPr>
          <p:cNvPr id="27" name="矩形 1"/>
          <p:cNvSpPr/>
          <p:nvPr/>
        </p:nvSpPr>
        <p:spPr bwMode="auto">
          <a:xfrm>
            <a:off x="3806825" y="3195638"/>
            <a:ext cx="4818063"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等腰三角形 28"/>
          <p:cNvSpPr/>
          <p:nvPr/>
        </p:nvSpPr>
        <p:spPr bwMode="auto">
          <a:xfrm flipV="1">
            <a:off x="4060825" y="3022600"/>
            <a:ext cx="603250" cy="581025"/>
          </a:xfrm>
          <a:prstGeom prst="triangl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1">
                  <a:lumMod val="40000"/>
                  <a:lumOff val="60000"/>
                </a:schemeClr>
              </a:solidFill>
            </a:endParaRPr>
          </a:p>
        </p:txBody>
      </p:sp>
      <p:sp>
        <p:nvSpPr>
          <p:cNvPr id="30" name="TextBox 24"/>
          <p:cNvSpPr txBox="1">
            <a:spLocks noChangeArrowheads="1"/>
          </p:cNvSpPr>
          <p:nvPr/>
        </p:nvSpPr>
        <p:spPr bwMode="auto">
          <a:xfrm>
            <a:off x="4619625" y="3222625"/>
            <a:ext cx="1838325" cy="338138"/>
          </a:xfrm>
          <a:prstGeom prst="rect">
            <a:avLst/>
          </a:prstGeom>
          <a:solidFill>
            <a:schemeClr val="bg1">
              <a:lumMod val="75000"/>
            </a:schemeClr>
          </a:solidFill>
          <a:ln>
            <a:noFill/>
          </a:ln>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zh-CN" sz="1600" b="1" dirty="0" smtClean="0"/>
              <a:t>类</a:t>
            </a:r>
            <a:r>
              <a:rPr lang="zh-CN" altLang="zh-CN" sz="1600" b="1" dirty="0"/>
              <a:t>模板派生类模板</a:t>
            </a:r>
            <a:endParaRPr lang="zh-CN" altLang="en-US" sz="1600" b="1" dirty="0"/>
          </a:p>
        </p:txBody>
      </p:sp>
      <p:sp>
        <p:nvSpPr>
          <p:cNvPr id="43022" name="TextBox 25"/>
          <p:cNvSpPr txBox="1">
            <a:spLocks noChangeArrowheads="1"/>
          </p:cNvSpPr>
          <p:nvPr/>
        </p:nvSpPr>
        <p:spPr bwMode="auto">
          <a:xfrm>
            <a:off x="4184650" y="2965450"/>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2</a:t>
            </a:r>
            <a:endParaRPr lang="zh-CN" altLang="en-US" sz="2800" b="1">
              <a:ea typeface="微软雅黑" pitchFamily="34" charset="-122"/>
              <a:cs typeface="Arial" charset="0"/>
            </a:endParaRPr>
          </a:p>
        </p:txBody>
      </p:sp>
      <p:sp>
        <p:nvSpPr>
          <p:cNvPr id="43" name="矩形 1"/>
          <p:cNvSpPr/>
          <p:nvPr/>
        </p:nvSpPr>
        <p:spPr bwMode="auto">
          <a:xfrm>
            <a:off x="3806825" y="4025900"/>
            <a:ext cx="4818063" cy="415925"/>
          </a:xfrm>
          <a:custGeom>
            <a:avLst/>
            <a:gdLst>
              <a:gd name="connsiteX0" fmla="*/ 0 w 6840760"/>
              <a:gd name="connsiteY0" fmla="*/ 0 h 888468"/>
              <a:gd name="connsiteX1" fmla="*/ 6840760 w 6840760"/>
              <a:gd name="connsiteY1" fmla="*/ 0 h 888468"/>
              <a:gd name="connsiteX2" fmla="*/ 6840760 w 6840760"/>
              <a:gd name="connsiteY2" fmla="*/ 888468 h 888468"/>
              <a:gd name="connsiteX3" fmla="*/ 0 w 6840760"/>
              <a:gd name="connsiteY3" fmla="*/ 888468 h 888468"/>
              <a:gd name="connsiteX4" fmla="*/ 0 w 6840760"/>
              <a:gd name="connsiteY4" fmla="*/ 0 h 888468"/>
              <a:gd name="connsiteX0" fmla="*/ 0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0 w 6840760"/>
              <a:gd name="connsiteY4" fmla="*/ 0 h 888468"/>
              <a:gd name="connsiteX0" fmla="*/ 351693 w 6840760"/>
              <a:gd name="connsiteY0" fmla="*/ 0 h 888468"/>
              <a:gd name="connsiteX1" fmla="*/ 6465622 w 6840760"/>
              <a:gd name="connsiteY1" fmla="*/ 35169 h 888468"/>
              <a:gd name="connsiteX2" fmla="*/ 6840760 w 6840760"/>
              <a:gd name="connsiteY2" fmla="*/ 888468 h 888468"/>
              <a:gd name="connsiteX3" fmla="*/ 0 w 6840760"/>
              <a:gd name="connsiteY3" fmla="*/ 888468 h 888468"/>
              <a:gd name="connsiteX4" fmla="*/ 351693 w 6840760"/>
              <a:gd name="connsiteY4" fmla="*/ 0 h 888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760" h="888468">
                <a:moveTo>
                  <a:pt x="351693" y="0"/>
                </a:moveTo>
                <a:lnTo>
                  <a:pt x="6465622" y="35169"/>
                </a:lnTo>
                <a:lnTo>
                  <a:pt x="6840760" y="888468"/>
                </a:lnTo>
                <a:lnTo>
                  <a:pt x="0" y="888468"/>
                </a:lnTo>
                <a:lnTo>
                  <a:pt x="351693" y="0"/>
                </a:lnTo>
                <a:close/>
              </a:path>
            </a:pathLst>
          </a:custGeom>
          <a:solidFill>
            <a:srgbClr val="70D7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等腰三角形 43"/>
          <p:cNvSpPr/>
          <p:nvPr/>
        </p:nvSpPr>
        <p:spPr bwMode="auto">
          <a:xfrm flipV="1">
            <a:off x="4060825" y="3852863"/>
            <a:ext cx="603250" cy="581025"/>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p>
        </p:txBody>
      </p:sp>
      <p:sp>
        <p:nvSpPr>
          <p:cNvPr id="43025" name="TextBox 24"/>
          <p:cNvSpPr txBox="1">
            <a:spLocks noChangeArrowheads="1"/>
          </p:cNvSpPr>
          <p:nvPr/>
        </p:nvSpPr>
        <p:spPr bwMode="auto">
          <a:xfrm>
            <a:off x="4619625" y="4052888"/>
            <a:ext cx="1838325" cy="338137"/>
          </a:xfrm>
          <a:prstGeom prst="rect">
            <a:avLst/>
          </a:prstGeom>
          <a:solidFill>
            <a:srgbClr val="70D7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1600" b="1"/>
              <a:t>普通类派生类模板</a:t>
            </a:r>
            <a:endParaRPr lang="zh-CN" altLang="en-US" sz="1600" b="1"/>
          </a:p>
        </p:txBody>
      </p:sp>
      <p:sp>
        <p:nvSpPr>
          <p:cNvPr id="43026" name="TextBox 25"/>
          <p:cNvSpPr txBox="1">
            <a:spLocks noChangeArrowheads="1"/>
          </p:cNvSpPr>
          <p:nvPr/>
        </p:nvSpPr>
        <p:spPr bwMode="auto">
          <a:xfrm>
            <a:off x="4184650" y="3795713"/>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3</a:t>
            </a:r>
            <a:endParaRPr lang="zh-CN" altLang="en-US" sz="2800" b="1">
              <a:ea typeface="微软雅黑" pitchFamily="34" charset="-122"/>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a:spLocks noChangeArrowheads="1"/>
          </p:cNvSpPr>
          <p:nvPr/>
        </p:nvSpPr>
        <p:spPr bwMode="auto">
          <a:xfrm>
            <a:off x="419100" y="3262313"/>
            <a:ext cx="8356600" cy="788987"/>
          </a:xfrm>
          <a:prstGeom prst="roundRect">
            <a:avLst>
              <a:gd name="adj" fmla="val 16667"/>
            </a:avLst>
          </a:prstGeom>
          <a:solidFill>
            <a:schemeClr val="bg2"/>
          </a:solidFill>
          <a:ln w="28575" algn="ctr">
            <a:solidFill>
              <a:srgbClr val="00ACE6"/>
            </a:solidFill>
            <a:round/>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30" name="任意多边形 29"/>
          <p:cNvSpPr/>
          <p:nvPr/>
        </p:nvSpPr>
        <p:spPr bwMode="auto">
          <a:xfrm>
            <a:off x="3535363" y="4291013"/>
            <a:ext cx="1990725" cy="590550"/>
          </a:xfrm>
          <a:custGeom>
            <a:avLst/>
            <a:gdLst>
              <a:gd name="connsiteX0" fmla="*/ 0 w 1836805"/>
              <a:gd name="connsiteY0" fmla="*/ 179372 h 1076213"/>
              <a:gd name="connsiteX1" fmla="*/ 179372 w 1836805"/>
              <a:gd name="connsiteY1" fmla="*/ 0 h 1076213"/>
              <a:gd name="connsiteX2" fmla="*/ 1657433 w 1836805"/>
              <a:gd name="connsiteY2" fmla="*/ 0 h 1076213"/>
              <a:gd name="connsiteX3" fmla="*/ 1836805 w 1836805"/>
              <a:gd name="connsiteY3" fmla="*/ 179372 h 1076213"/>
              <a:gd name="connsiteX4" fmla="*/ 1836805 w 1836805"/>
              <a:gd name="connsiteY4" fmla="*/ 896841 h 1076213"/>
              <a:gd name="connsiteX5" fmla="*/ 1657433 w 1836805"/>
              <a:gd name="connsiteY5" fmla="*/ 1076213 h 1076213"/>
              <a:gd name="connsiteX6" fmla="*/ 179372 w 1836805"/>
              <a:gd name="connsiteY6" fmla="*/ 1076213 h 1076213"/>
              <a:gd name="connsiteX7" fmla="*/ 0 w 1836805"/>
              <a:gd name="connsiteY7" fmla="*/ 896841 h 1076213"/>
              <a:gd name="connsiteX8" fmla="*/ 0 w 1836805"/>
              <a:gd name="connsiteY8" fmla="*/ 179372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805" h="1076213">
                <a:moveTo>
                  <a:pt x="0" y="179372"/>
                </a:moveTo>
                <a:cubicBezTo>
                  <a:pt x="0" y="80308"/>
                  <a:pt x="80308" y="0"/>
                  <a:pt x="179372" y="0"/>
                </a:cubicBezTo>
                <a:lnTo>
                  <a:pt x="1657433" y="0"/>
                </a:lnTo>
                <a:cubicBezTo>
                  <a:pt x="1756497" y="0"/>
                  <a:pt x="1836805" y="80308"/>
                  <a:pt x="1836805" y="179372"/>
                </a:cubicBezTo>
                <a:lnTo>
                  <a:pt x="1836805" y="896841"/>
                </a:lnTo>
                <a:cubicBezTo>
                  <a:pt x="1836805" y="995905"/>
                  <a:pt x="1756497" y="1076213"/>
                  <a:pt x="1657433" y="1076213"/>
                </a:cubicBezTo>
                <a:lnTo>
                  <a:pt x="179372" y="1076213"/>
                </a:lnTo>
                <a:cubicBezTo>
                  <a:pt x="80308" y="1076213"/>
                  <a:pt x="0" y="995905"/>
                  <a:pt x="0" y="896841"/>
                </a:cubicBezTo>
                <a:lnTo>
                  <a:pt x="0" y="179372"/>
                </a:lnTo>
                <a:close/>
              </a:path>
            </a:pathLst>
          </a:custGeom>
          <a:solidFill>
            <a:schemeClr val="accent1">
              <a:lumMod val="60000"/>
              <a:lumOff val="40000"/>
            </a:schemeClr>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3986" tIns="138261" rIns="223986" bIns="138261" spcCol="1270" anchor="ctr"/>
          <a:lstStyle/>
          <a:p>
            <a:pPr algn="ctr" defTabSz="2000250">
              <a:lnSpc>
                <a:spcPct val="90000"/>
              </a:lnSpc>
              <a:spcAft>
                <a:spcPct val="35000"/>
              </a:spcAft>
              <a:defRPr/>
            </a:pPr>
            <a:endParaRPr lang="zh-CN" altLang="en-US" sz="4500"/>
          </a:p>
        </p:txBody>
      </p:sp>
      <p:grpSp>
        <p:nvGrpSpPr>
          <p:cNvPr id="44036" name="Group 2"/>
          <p:cNvGrpSpPr>
            <a:grpSpLocks/>
          </p:cNvGrpSpPr>
          <p:nvPr/>
        </p:nvGrpSpPr>
        <p:grpSpPr bwMode="auto">
          <a:xfrm>
            <a:off x="5062538" y="119063"/>
            <a:ext cx="3916362" cy="725487"/>
            <a:chOff x="0" y="0"/>
            <a:chExt cx="6166" cy="1142"/>
          </a:xfrm>
        </p:grpSpPr>
        <p:pic>
          <p:nvPicPr>
            <p:cNvPr id="44055"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4056"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4037"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342900" indent="-342900" eaLnBrk="0" hangingPunct="0">
              <a:defRPr>
                <a:solidFill>
                  <a:schemeClr val="tx1"/>
                </a:solidFill>
                <a:latin typeface="Arial" charset="0"/>
                <a:ea typeface="宋体" charset="-122"/>
              </a:defRPr>
            </a:lvl1pPr>
            <a:lvl2pPr marL="571500" indent="-57150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eaLnBrk="1" hangingPunct="1"/>
            <a:r>
              <a:rPr lang="en-US" altLang="zh-CN" sz="2800" b="1">
                <a:solidFill>
                  <a:srgbClr val="FFFF00"/>
                </a:solidFill>
                <a:latin typeface="微软雅黑" pitchFamily="34" charset="-122"/>
                <a:ea typeface="微软雅黑" pitchFamily="34" charset="-122"/>
                <a:sym typeface="宋体" charset="-122"/>
              </a:rPr>
              <a:t>5.4 </a:t>
            </a:r>
            <a:r>
              <a:rPr lang="zh-CN" altLang="zh-CN" sz="2800" b="1">
                <a:solidFill>
                  <a:srgbClr val="FFFF00"/>
                </a:solidFill>
                <a:latin typeface="微软雅黑" pitchFamily="34" charset="-122"/>
                <a:ea typeface="微软雅黑" pitchFamily="34" charset="-122"/>
              </a:rPr>
              <a:t>模板特化</a:t>
            </a:r>
          </a:p>
        </p:txBody>
      </p:sp>
      <p:grpSp>
        <p:nvGrpSpPr>
          <p:cNvPr id="19" name="组合 18"/>
          <p:cNvGrpSpPr>
            <a:grpSpLocks/>
          </p:cNvGrpSpPr>
          <p:nvPr/>
        </p:nvGrpSpPr>
        <p:grpSpPr bwMode="auto">
          <a:xfrm>
            <a:off x="3175" y="985838"/>
            <a:ext cx="9144000" cy="2341562"/>
            <a:chOff x="3628" y="985838"/>
            <a:chExt cx="9144000" cy="2341562"/>
          </a:xfrm>
        </p:grpSpPr>
        <p:sp>
          <p:nvSpPr>
            <p:cNvPr id="20" name="矩形 19"/>
            <p:cNvSpPr/>
            <p:nvPr/>
          </p:nvSpPr>
          <p:spPr bwMode="auto">
            <a:xfrm>
              <a:off x="3628" y="169876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dirty="0">
                <a:latin typeface="Arial" pitchFamily="34" charset="0"/>
                <a:ea typeface="宋体" pitchFamily="2" charset="-122"/>
              </a:endParaRPr>
            </a:p>
          </p:txBody>
        </p:sp>
        <p:pic>
          <p:nvPicPr>
            <p:cNvPr id="44053" name="Picture 8" descr="问小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85838"/>
              <a:ext cx="2263775"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1"/>
            <p:cNvSpPr>
              <a:spLocks noChangeArrowheads="1"/>
            </p:cNvSpPr>
            <p:nvPr/>
          </p:nvSpPr>
          <p:spPr bwMode="auto">
            <a:xfrm>
              <a:off x="2378528" y="1792288"/>
              <a:ext cx="30210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35000"/>
                </a:lnSpc>
                <a:defRPr/>
              </a:pPr>
              <a:r>
                <a:rPr lang="zh-CN" altLang="en-US" sz="2800" dirty="0">
                  <a:latin typeface="微软雅黑" pitchFamily="34" charset="-122"/>
                  <a:ea typeface="微软雅黑" pitchFamily="34" charset="-122"/>
                </a:rPr>
                <a:t>什么是</a:t>
              </a:r>
              <a:r>
                <a:rPr lang="zh-CN" altLang="en-US" sz="2800" dirty="0">
                  <a:solidFill>
                    <a:schemeClr val="accent4"/>
                  </a:solidFill>
                  <a:latin typeface="微软雅黑" pitchFamily="34" charset="-122"/>
                  <a:ea typeface="微软雅黑" pitchFamily="34" charset="-122"/>
                </a:rPr>
                <a:t>特化</a:t>
              </a:r>
              <a:r>
                <a:rPr lang="zh-CN"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grpSp>
      <p:sp>
        <p:nvSpPr>
          <p:cNvPr id="23" name="矩形 1"/>
          <p:cNvSpPr>
            <a:spLocks noChangeArrowheads="1"/>
          </p:cNvSpPr>
          <p:nvPr/>
        </p:nvSpPr>
        <p:spPr bwMode="auto">
          <a:xfrm>
            <a:off x="2306638" y="2641600"/>
            <a:ext cx="4584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sz="2000" dirty="0">
                <a:latin typeface="黑体" pitchFamily="49" charset="-122"/>
                <a:ea typeface="黑体" pitchFamily="49" charset="-122"/>
              </a:rPr>
              <a:t>所谓</a:t>
            </a:r>
            <a:r>
              <a:rPr lang="zh-CN" altLang="zh-CN" sz="2000" dirty="0">
                <a:solidFill>
                  <a:schemeClr val="accent4"/>
                </a:solidFill>
                <a:latin typeface="黑体" pitchFamily="49" charset="-122"/>
                <a:ea typeface="黑体" pitchFamily="49" charset="-122"/>
              </a:rPr>
              <a:t>特化</a:t>
            </a:r>
            <a:r>
              <a:rPr lang="zh-CN" altLang="zh-CN" sz="2000" dirty="0">
                <a:latin typeface="黑体" pitchFamily="49" charset="-122"/>
                <a:ea typeface="黑体" pitchFamily="49" charset="-122"/>
              </a:rPr>
              <a:t>就是将</a:t>
            </a:r>
            <a:r>
              <a:rPr lang="zh-CN" altLang="zh-CN" sz="2000" dirty="0">
                <a:solidFill>
                  <a:schemeClr val="accent4"/>
                </a:solidFill>
                <a:latin typeface="黑体" pitchFamily="49" charset="-122"/>
                <a:ea typeface="黑体" pitchFamily="49" charset="-122"/>
              </a:rPr>
              <a:t>泛型</a:t>
            </a:r>
            <a:r>
              <a:rPr lang="zh-CN" altLang="zh-CN" sz="2000" dirty="0">
                <a:latin typeface="黑体" pitchFamily="49" charset="-122"/>
                <a:ea typeface="黑体" pitchFamily="49" charset="-122"/>
              </a:rPr>
              <a:t>的东西</a:t>
            </a:r>
            <a:r>
              <a:rPr lang="zh-CN" altLang="zh-CN" sz="2000" dirty="0">
                <a:solidFill>
                  <a:schemeClr val="accent4"/>
                </a:solidFill>
                <a:latin typeface="黑体" pitchFamily="49" charset="-122"/>
                <a:ea typeface="黑体" pitchFamily="49" charset="-122"/>
              </a:rPr>
              <a:t>具体化</a:t>
            </a:r>
            <a:r>
              <a:rPr lang="zh-CN" altLang="zh-CN" sz="2000" dirty="0">
                <a:latin typeface="黑体" pitchFamily="49" charset="-122"/>
                <a:ea typeface="黑体" pitchFamily="49" charset="-122"/>
              </a:rPr>
              <a:t>。</a:t>
            </a:r>
            <a:endParaRPr lang="zh-CN" altLang="en-US" sz="2000" dirty="0">
              <a:latin typeface="黑体" pitchFamily="49" charset="-122"/>
              <a:ea typeface="黑体" pitchFamily="49" charset="-122"/>
            </a:endParaRPr>
          </a:p>
        </p:txBody>
      </p:sp>
      <p:sp>
        <p:nvSpPr>
          <p:cNvPr id="4" name="矩形 3"/>
          <p:cNvSpPr/>
          <p:nvPr/>
        </p:nvSpPr>
        <p:spPr>
          <a:xfrm>
            <a:off x="633413" y="3325813"/>
            <a:ext cx="7991475" cy="646112"/>
          </a:xfrm>
          <a:prstGeom prst="rect">
            <a:avLst/>
          </a:prstGeom>
        </p:spPr>
        <p:txBody>
          <a:bodyPr>
            <a:spAutoFit/>
          </a:bodyPr>
          <a:lstStyle/>
          <a:p>
            <a:pPr>
              <a:defRPr/>
            </a:pPr>
            <a:r>
              <a:rPr lang="zh-CN" altLang="zh-CN" dirty="0">
                <a:solidFill>
                  <a:schemeClr val="accent4"/>
                </a:solidFill>
                <a:latin typeface="黑体" pitchFamily="49" charset="-122"/>
                <a:ea typeface="黑体" pitchFamily="49" charset="-122"/>
              </a:rPr>
              <a:t>模板特化</a:t>
            </a:r>
            <a:r>
              <a:rPr lang="zh-CN" altLang="zh-CN" dirty="0">
                <a:latin typeface="黑体" pitchFamily="49" charset="-122"/>
                <a:ea typeface="黑体" pitchFamily="49" charset="-122"/>
              </a:rPr>
              <a:t>就是为已有的模板参数进行一些使其特殊化的指定，使得以前不受任何约束的模板参数，受到特定约束或完全被指定下来。</a:t>
            </a:r>
            <a:endParaRPr lang="zh-CN" altLang="en-US" dirty="0">
              <a:latin typeface="黑体" pitchFamily="49" charset="-122"/>
              <a:ea typeface="黑体" pitchFamily="49" charset="-122"/>
            </a:endParaRPr>
          </a:p>
        </p:txBody>
      </p:sp>
      <p:grpSp>
        <p:nvGrpSpPr>
          <p:cNvPr id="10" name="组合 9"/>
          <p:cNvGrpSpPr>
            <a:grpSpLocks/>
          </p:cNvGrpSpPr>
          <p:nvPr/>
        </p:nvGrpSpPr>
        <p:grpSpPr bwMode="auto">
          <a:xfrm>
            <a:off x="2130425" y="4513263"/>
            <a:ext cx="1836738" cy="1716087"/>
            <a:chOff x="2193925" y="4513107"/>
            <a:chExt cx="1836738" cy="1716243"/>
          </a:xfrm>
        </p:grpSpPr>
        <p:sp>
          <p:nvSpPr>
            <p:cNvPr id="34" name="圆角右箭头 33"/>
            <p:cNvSpPr/>
            <p:nvPr/>
          </p:nvSpPr>
          <p:spPr bwMode="auto">
            <a:xfrm rot="5400000" flipV="1">
              <a:off x="2753474" y="4677458"/>
              <a:ext cx="979576" cy="650875"/>
            </a:xfrm>
            <a:prstGeom prst="bentArrow">
              <a:avLst/>
            </a:prstGeom>
            <a:noFill/>
            <a:ln w="28575" cap="flat" cmpd="sng" algn="ctr">
              <a:solidFill>
                <a:schemeClr val="accent4"/>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25" name="任意多边形 24"/>
            <p:cNvSpPr/>
            <p:nvPr/>
          </p:nvSpPr>
          <p:spPr bwMode="auto">
            <a:xfrm>
              <a:off x="2193925" y="5152927"/>
              <a:ext cx="1836738" cy="1076423"/>
            </a:xfrm>
            <a:custGeom>
              <a:avLst/>
              <a:gdLst>
                <a:gd name="connsiteX0" fmla="*/ 0 w 1836805"/>
                <a:gd name="connsiteY0" fmla="*/ 179372 h 1076213"/>
                <a:gd name="connsiteX1" fmla="*/ 179372 w 1836805"/>
                <a:gd name="connsiteY1" fmla="*/ 0 h 1076213"/>
                <a:gd name="connsiteX2" fmla="*/ 1657433 w 1836805"/>
                <a:gd name="connsiteY2" fmla="*/ 0 h 1076213"/>
                <a:gd name="connsiteX3" fmla="*/ 1836805 w 1836805"/>
                <a:gd name="connsiteY3" fmla="*/ 179372 h 1076213"/>
                <a:gd name="connsiteX4" fmla="*/ 1836805 w 1836805"/>
                <a:gd name="connsiteY4" fmla="*/ 896841 h 1076213"/>
                <a:gd name="connsiteX5" fmla="*/ 1657433 w 1836805"/>
                <a:gd name="connsiteY5" fmla="*/ 1076213 h 1076213"/>
                <a:gd name="connsiteX6" fmla="*/ 179372 w 1836805"/>
                <a:gd name="connsiteY6" fmla="*/ 1076213 h 1076213"/>
                <a:gd name="connsiteX7" fmla="*/ 0 w 1836805"/>
                <a:gd name="connsiteY7" fmla="*/ 896841 h 1076213"/>
                <a:gd name="connsiteX8" fmla="*/ 0 w 1836805"/>
                <a:gd name="connsiteY8" fmla="*/ 179372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805" h="1076213">
                  <a:moveTo>
                    <a:pt x="0" y="179372"/>
                  </a:moveTo>
                  <a:cubicBezTo>
                    <a:pt x="0" y="80308"/>
                    <a:pt x="80308" y="0"/>
                    <a:pt x="179372" y="0"/>
                  </a:cubicBezTo>
                  <a:lnTo>
                    <a:pt x="1657433" y="0"/>
                  </a:lnTo>
                  <a:cubicBezTo>
                    <a:pt x="1756497" y="0"/>
                    <a:pt x="1836805" y="80308"/>
                    <a:pt x="1836805" y="179372"/>
                  </a:cubicBezTo>
                  <a:lnTo>
                    <a:pt x="1836805" y="896841"/>
                  </a:lnTo>
                  <a:cubicBezTo>
                    <a:pt x="1836805" y="995905"/>
                    <a:pt x="1756497" y="1076213"/>
                    <a:pt x="1657433" y="1076213"/>
                  </a:cubicBezTo>
                  <a:lnTo>
                    <a:pt x="179372" y="1076213"/>
                  </a:lnTo>
                  <a:cubicBezTo>
                    <a:pt x="80308" y="1076213"/>
                    <a:pt x="0" y="995905"/>
                    <a:pt x="0" y="896841"/>
                  </a:cubicBezTo>
                  <a:lnTo>
                    <a:pt x="0" y="179372"/>
                  </a:lnTo>
                  <a:close/>
                </a:path>
              </a:pathLst>
            </a:cu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3986" tIns="138261" rIns="223986" bIns="138261" spcCol="1270" anchor="ctr"/>
            <a:lstStyle/>
            <a:p>
              <a:pPr algn="ctr" defTabSz="2000250">
                <a:lnSpc>
                  <a:spcPct val="90000"/>
                </a:lnSpc>
                <a:spcAft>
                  <a:spcPct val="35000"/>
                </a:spcAft>
                <a:defRPr/>
              </a:pPr>
              <a:endParaRPr lang="zh-CN" altLang="en-US" sz="4500"/>
            </a:p>
          </p:txBody>
        </p:sp>
        <p:sp>
          <p:nvSpPr>
            <p:cNvPr id="44049" name="矩形 11"/>
            <p:cNvSpPr>
              <a:spLocks noChangeArrowheads="1"/>
            </p:cNvSpPr>
            <p:nvPr/>
          </p:nvSpPr>
          <p:spPr bwMode="auto">
            <a:xfrm>
              <a:off x="2488098" y="5430292"/>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a:solidFill>
                    <a:schemeClr val="bg1"/>
                  </a:solidFill>
                  <a:latin typeface="微软雅黑" pitchFamily="34" charset="-122"/>
                  <a:ea typeface="微软雅黑" pitchFamily="34" charset="-122"/>
                </a:rPr>
                <a:t>偏特化</a:t>
              </a:r>
              <a:endParaRPr lang="zh-CN" altLang="en-US" sz="2800">
                <a:solidFill>
                  <a:schemeClr val="bg1"/>
                </a:solidFill>
              </a:endParaRPr>
            </a:p>
          </p:txBody>
        </p:sp>
      </p:grpSp>
      <p:grpSp>
        <p:nvGrpSpPr>
          <p:cNvPr id="11" name="组合 10"/>
          <p:cNvGrpSpPr>
            <a:grpSpLocks/>
          </p:cNvGrpSpPr>
          <p:nvPr/>
        </p:nvGrpSpPr>
        <p:grpSpPr bwMode="auto">
          <a:xfrm>
            <a:off x="5062538" y="4516438"/>
            <a:ext cx="1814512" cy="1712912"/>
            <a:chOff x="5012341" y="4517023"/>
            <a:chExt cx="1814512" cy="1713041"/>
          </a:xfrm>
        </p:grpSpPr>
        <p:sp>
          <p:nvSpPr>
            <p:cNvPr id="8" name="圆角右箭头 7"/>
            <p:cNvSpPr/>
            <p:nvPr/>
          </p:nvSpPr>
          <p:spPr bwMode="auto">
            <a:xfrm rot="5400000">
              <a:off x="5307579" y="4720260"/>
              <a:ext cx="979561" cy="573087"/>
            </a:xfrm>
            <a:prstGeom prst="bentArrow">
              <a:avLst/>
            </a:prstGeom>
            <a:noFill/>
            <a:ln w="28575" cap="flat" cmpd="sng" algn="ctr">
              <a:solidFill>
                <a:schemeClr val="accent5"/>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defRPr/>
              </a:pPr>
              <a:endParaRPr lang="zh-CN" altLang="en-US">
                <a:latin typeface="Arial" pitchFamily="34" charset="0"/>
                <a:ea typeface="宋体" pitchFamily="2" charset="-122"/>
              </a:endParaRPr>
            </a:p>
          </p:txBody>
        </p:sp>
        <p:sp>
          <p:nvSpPr>
            <p:cNvPr id="27" name="任意多边形 26"/>
            <p:cNvSpPr/>
            <p:nvPr/>
          </p:nvSpPr>
          <p:spPr bwMode="auto">
            <a:xfrm>
              <a:off x="5012341" y="5153658"/>
              <a:ext cx="1814512" cy="1076406"/>
            </a:xfrm>
            <a:custGeom>
              <a:avLst/>
              <a:gdLst>
                <a:gd name="connsiteX0" fmla="*/ 0 w 1815032"/>
                <a:gd name="connsiteY0" fmla="*/ 179372 h 1076213"/>
                <a:gd name="connsiteX1" fmla="*/ 179372 w 1815032"/>
                <a:gd name="connsiteY1" fmla="*/ 0 h 1076213"/>
                <a:gd name="connsiteX2" fmla="*/ 1635660 w 1815032"/>
                <a:gd name="connsiteY2" fmla="*/ 0 h 1076213"/>
                <a:gd name="connsiteX3" fmla="*/ 1815032 w 1815032"/>
                <a:gd name="connsiteY3" fmla="*/ 179372 h 1076213"/>
                <a:gd name="connsiteX4" fmla="*/ 1815032 w 1815032"/>
                <a:gd name="connsiteY4" fmla="*/ 896841 h 1076213"/>
                <a:gd name="connsiteX5" fmla="*/ 1635660 w 1815032"/>
                <a:gd name="connsiteY5" fmla="*/ 1076213 h 1076213"/>
                <a:gd name="connsiteX6" fmla="*/ 179372 w 1815032"/>
                <a:gd name="connsiteY6" fmla="*/ 1076213 h 1076213"/>
                <a:gd name="connsiteX7" fmla="*/ 0 w 1815032"/>
                <a:gd name="connsiteY7" fmla="*/ 896841 h 1076213"/>
                <a:gd name="connsiteX8" fmla="*/ 0 w 1815032"/>
                <a:gd name="connsiteY8" fmla="*/ 179372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5032" h="1076213">
                  <a:moveTo>
                    <a:pt x="0" y="179372"/>
                  </a:moveTo>
                  <a:cubicBezTo>
                    <a:pt x="0" y="80308"/>
                    <a:pt x="80308" y="0"/>
                    <a:pt x="179372" y="0"/>
                  </a:cubicBezTo>
                  <a:lnTo>
                    <a:pt x="1635660" y="0"/>
                  </a:lnTo>
                  <a:cubicBezTo>
                    <a:pt x="1734724" y="0"/>
                    <a:pt x="1815032" y="80308"/>
                    <a:pt x="1815032" y="179372"/>
                  </a:cubicBezTo>
                  <a:lnTo>
                    <a:pt x="1815032" y="896841"/>
                  </a:lnTo>
                  <a:cubicBezTo>
                    <a:pt x="1815032" y="995905"/>
                    <a:pt x="1734724" y="1076213"/>
                    <a:pt x="1635660" y="1076213"/>
                  </a:cubicBezTo>
                  <a:lnTo>
                    <a:pt x="179372" y="1076213"/>
                  </a:lnTo>
                  <a:cubicBezTo>
                    <a:pt x="80308" y="1076213"/>
                    <a:pt x="0" y="995905"/>
                    <a:pt x="0" y="896841"/>
                  </a:cubicBezTo>
                  <a:lnTo>
                    <a:pt x="0" y="179372"/>
                  </a:lnTo>
                  <a:close/>
                </a:path>
              </a:pathLst>
            </a:custGeom>
          </p:spPr>
          <p:style>
            <a:lnRef idx="3">
              <a:schemeClr val="lt1">
                <a:hueOff val="0"/>
                <a:satOff val="0"/>
                <a:lumOff val="0"/>
                <a:alphaOff val="0"/>
              </a:schemeClr>
            </a:lnRef>
            <a:fillRef idx="1">
              <a:schemeClr val="accent4">
                <a:hueOff val="1856823"/>
                <a:satOff val="-56410"/>
                <a:lumOff val="18628"/>
                <a:alphaOff val="0"/>
              </a:schemeClr>
            </a:fillRef>
            <a:effectRef idx="1">
              <a:schemeClr val="accent4">
                <a:hueOff val="1856823"/>
                <a:satOff val="-56410"/>
                <a:lumOff val="18628"/>
                <a:alphaOff val="0"/>
              </a:schemeClr>
            </a:effectRef>
            <a:fontRef idx="minor">
              <a:schemeClr val="lt1"/>
            </a:fontRef>
          </p:style>
          <p:txBody>
            <a:bodyPr lIns="220176" tIns="136356" rIns="220176" bIns="136356" spcCol="1270" anchor="ctr"/>
            <a:lstStyle/>
            <a:p>
              <a:pPr algn="ctr" defTabSz="1955800">
                <a:lnSpc>
                  <a:spcPct val="90000"/>
                </a:lnSpc>
                <a:spcAft>
                  <a:spcPct val="35000"/>
                </a:spcAft>
                <a:defRPr/>
              </a:pPr>
              <a:endParaRPr lang="zh-CN" altLang="en-US" sz="4400"/>
            </a:p>
          </p:txBody>
        </p:sp>
        <p:sp>
          <p:nvSpPr>
            <p:cNvPr id="44046" name="矩形 25"/>
            <p:cNvSpPr>
              <a:spLocks noChangeArrowheads="1"/>
            </p:cNvSpPr>
            <p:nvPr/>
          </p:nvSpPr>
          <p:spPr bwMode="auto">
            <a:xfrm>
              <a:off x="5288655" y="5430264"/>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a:solidFill>
                    <a:schemeClr val="bg1"/>
                  </a:solidFill>
                  <a:latin typeface="微软雅黑" pitchFamily="34" charset="-122"/>
                  <a:ea typeface="微软雅黑" pitchFamily="34" charset="-122"/>
                </a:rPr>
                <a:t>全特化</a:t>
              </a:r>
              <a:endParaRPr lang="zh-CN" altLang="en-US" sz="2800">
                <a:solidFill>
                  <a:schemeClr val="bg1"/>
                </a:solidFill>
              </a:endParaRPr>
            </a:p>
          </p:txBody>
        </p:sp>
      </p:grpSp>
      <p:sp>
        <p:nvSpPr>
          <p:cNvPr id="5" name="矩形 4"/>
          <p:cNvSpPr/>
          <p:nvPr/>
        </p:nvSpPr>
        <p:spPr>
          <a:xfrm>
            <a:off x="3689350" y="4379913"/>
            <a:ext cx="1724025" cy="400050"/>
          </a:xfrm>
          <a:prstGeom prst="rect">
            <a:avLst/>
          </a:prstGeom>
        </p:spPr>
        <p:txBody>
          <a:bodyPr wrap="none">
            <a:spAutoFit/>
          </a:bodyPr>
          <a:lstStyle/>
          <a:p>
            <a:pPr>
              <a:defRPr/>
            </a:pPr>
            <a:r>
              <a:rPr lang="zh-CN" altLang="en-US" sz="2000" dirty="0">
                <a:solidFill>
                  <a:schemeClr val="accent6"/>
                </a:solidFill>
                <a:latin typeface="黑体" pitchFamily="49" charset="-122"/>
                <a:ea typeface="黑体" pitchFamily="49" charset="-122"/>
              </a:rPr>
              <a:t>两种特化形式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Vertical)">
                                      <p:cBhvr>
                                        <p:cTn id="12" dur="500"/>
                                        <p:tgtEl>
                                          <p:spTgt spid="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ntr" presetSubtype="16"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circle(in)">
                                      <p:cBhvr>
                                        <p:cTn id="29" dur="2000"/>
                                        <p:tgtEl>
                                          <p:spTgt spid="30"/>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ircle(in)">
                                      <p:cBhvr>
                                        <p:cTn id="32" dur="20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p:cNvGrpSpPr>
            <a:grpSpLocks/>
          </p:cNvGrpSpPr>
          <p:nvPr/>
        </p:nvGrpSpPr>
        <p:grpSpPr bwMode="auto">
          <a:xfrm>
            <a:off x="5062538" y="119063"/>
            <a:ext cx="3916362" cy="725487"/>
            <a:chOff x="0" y="0"/>
            <a:chExt cx="6166" cy="1142"/>
          </a:xfrm>
        </p:grpSpPr>
        <p:pic>
          <p:nvPicPr>
            <p:cNvPr id="45073"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074"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5059"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342900" indent="-342900" eaLnBrk="0" hangingPunct="0">
              <a:defRPr>
                <a:solidFill>
                  <a:schemeClr val="tx1"/>
                </a:solidFill>
                <a:latin typeface="Arial" charset="0"/>
                <a:ea typeface="宋体" charset="-122"/>
              </a:defRPr>
            </a:lvl1pPr>
            <a:lvl2pPr marL="571500" indent="-57150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eaLnBrk="1" hangingPunct="1"/>
            <a:r>
              <a:rPr lang="en-US" altLang="zh-CN" sz="2800" b="1">
                <a:solidFill>
                  <a:srgbClr val="FFFF00"/>
                </a:solidFill>
                <a:latin typeface="微软雅黑" pitchFamily="34" charset="-122"/>
                <a:ea typeface="微软雅黑" pitchFamily="34" charset="-122"/>
                <a:sym typeface="宋体" charset="-122"/>
              </a:rPr>
              <a:t>5.4 </a:t>
            </a:r>
            <a:r>
              <a:rPr lang="zh-CN" altLang="zh-CN" sz="2800" b="1">
                <a:solidFill>
                  <a:srgbClr val="FFFF00"/>
                </a:solidFill>
                <a:latin typeface="微软雅黑" pitchFamily="34" charset="-122"/>
                <a:ea typeface="微软雅黑" pitchFamily="34" charset="-122"/>
              </a:rPr>
              <a:t>模板特化</a:t>
            </a:r>
          </a:p>
        </p:txBody>
      </p:sp>
      <p:grpSp>
        <p:nvGrpSpPr>
          <p:cNvPr id="8" name="组合 7"/>
          <p:cNvGrpSpPr>
            <a:grpSpLocks/>
          </p:cNvGrpSpPr>
          <p:nvPr/>
        </p:nvGrpSpPr>
        <p:grpSpPr bwMode="auto">
          <a:xfrm>
            <a:off x="1508125" y="1241425"/>
            <a:ext cx="6365875" cy="1076325"/>
            <a:chOff x="1508125" y="1241425"/>
            <a:chExt cx="6365875" cy="1076325"/>
          </a:xfrm>
        </p:grpSpPr>
        <p:sp>
          <p:nvSpPr>
            <p:cNvPr id="15" name="任意多边形 14"/>
            <p:cNvSpPr/>
            <p:nvPr/>
          </p:nvSpPr>
          <p:spPr bwMode="auto">
            <a:xfrm>
              <a:off x="3344863" y="1241425"/>
              <a:ext cx="4529137" cy="1076325"/>
            </a:xfrm>
            <a:custGeom>
              <a:avLst/>
              <a:gdLst>
                <a:gd name="connsiteX0" fmla="*/ 0 w 4529729"/>
                <a:gd name="connsiteY0" fmla="*/ 134527 h 1076213"/>
                <a:gd name="connsiteX1" fmla="*/ 3991623 w 4529729"/>
                <a:gd name="connsiteY1" fmla="*/ 134527 h 1076213"/>
                <a:gd name="connsiteX2" fmla="*/ 3991623 w 4529729"/>
                <a:gd name="connsiteY2" fmla="*/ 0 h 1076213"/>
                <a:gd name="connsiteX3" fmla="*/ 4529729 w 4529729"/>
                <a:gd name="connsiteY3" fmla="*/ 538107 h 1076213"/>
                <a:gd name="connsiteX4" fmla="*/ 3991623 w 4529729"/>
                <a:gd name="connsiteY4" fmla="*/ 1076213 h 1076213"/>
                <a:gd name="connsiteX5" fmla="*/ 3991623 w 4529729"/>
                <a:gd name="connsiteY5" fmla="*/ 941686 h 1076213"/>
                <a:gd name="connsiteX6" fmla="*/ 0 w 4529729"/>
                <a:gd name="connsiteY6" fmla="*/ 941686 h 1076213"/>
                <a:gd name="connsiteX7" fmla="*/ 0 w 4529729"/>
                <a:gd name="connsiteY7" fmla="*/ 134527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9729" h="1076213">
                  <a:moveTo>
                    <a:pt x="0" y="134527"/>
                  </a:moveTo>
                  <a:lnTo>
                    <a:pt x="3991623" y="134527"/>
                  </a:lnTo>
                  <a:lnTo>
                    <a:pt x="3991623" y="0"/>
                  </a:lnTo>
                  <a:lnTo>
                    <a:pt x="4529729" y="538107"/>
                  </a:lnTo>
                  <a:lnTo>
                    <a:pt x="3991623" y="1076213"/>
                  </a:lnTo>
                  <a:lnTo>
                    <a:pt x="3991623" y="941686"/>
                  </a:lnTo>
                  <a:lnTo>
                    <a:pt x="0" y="941686"/>
                  </a:lnTo>
                  <a:lnTo>
                    <a:pt x="0" y="134527"/>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lIns="15240" tIns="149767" rIns="418820" bIns="149767" spcCol="1270"/>
            <a:lstStyle/>
            <a:p>
              <a:pPr marL="228600" lvl="1" indent="-228600" defTabSz="1066800">
                <a:lnSpc>
                  <a:spcPct val="90000"/>
                </a:lnSpc>
                <a:spcAft>
                  <a:spcPct val="15000"/>
                </a:spcAft>
                <a:buFontTx/>
                <a:buChar char="••"/>
                <a:defRPr/>
              </a:pPr>
              <a:endParaRPr lang="zh-CN" altLang="en-US" sz="2400"/>
            </a:p>
            <a:p>
              <a:pPr marL="228600" lvl="1" indent="-228600" defTabSz="1066800">
                <a:lnSpc>
                  <a:spcPct val="90000"/>
                </a:lnSpc>
                <a:spcAft>
                  <a:spcPct val="15000"/>
                </a:spcAft>
                <a:buFontTx/>
                <a:buChar char="••"/>
                <a:defRPr/>
              </a:pPr>
              <a:endParaRPr lang="zh-CN" altLang="en-US" sz="2400"/>
            </a:p>
          </p:txBody>
        </p:sp>
        <p:sp>
          <p:nvSpPr>
            <p:cNvPr id="16" name="任意多边形 15"/>
            <p:cNvSpPr/>
            <p:nvPr/>
          </p:nvSpPr>
          <p:spPr bwMode="auto">
            <a:xfrm>
              <a:off x="1508125" y="1241425"/>
              <a:ext cx="1836738" cy="1076325"/>
            </a:xfrm>
            <a:custGeom>
              <a:avLst/>
              <a:gdLst>
                <a:gd name="connsiteX0" fmla="*/ 0 w 1836805"/>
                <a:gd name="connsiteY0" fmla="*/ 179372 h 1076213"/>
                <a:gd name="connsiteX1" fmla="*/ 179372 w 1836805"/>
                <a:gd name="connsiteY1" fmla="*/ 0 h 1076213"/>
                <a:gd name="connsiteX2" fmla="*/ 1657433 w 1836805"/>
                <a:gd name="connsiteY2" fmla="*/ 0 h 1076213"/>
                <a:gd name="connsiteX3" fmla="*/ 1836805 w 1836805"/>
                <a:gd name="connsiteY3" fmla="*/ 179372 h 1076213"/>
                <a:gd name="connsiteX4" fmla="*/ 1836805 w 1836805"/>
                <a:gd name="connsiteY4" fmla="*/ 896841 h 1076213"/>
                <a:gd name="connsiteX5" fmla="*/ 1657433 w 1836805"/>
                <a:gd name="connsiteY5" fmla="*/ 1076213 h 1076213"/>
                <a:gd name="connsiteX6" fmla="*/ 179372 w 1836805"/>
                <a:gd name="connsiteY6" fmla="*/ 1076213 h 1076213"/>
                <a:gd name="connsiteX7" fmla="*/ 0 w 1836805"/>
                <a:gd name="connsiteY7" fmla="*/ 896841 h 1076213"/>
                <a:gd name="connsiteX8" fmla="*/ 0 w 1836805"/>
                <a:gd name="connsiteY8" fmla="*/ 179372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805" h="1076213">
                  <a:moveTo>
                    <a:pt x="0" y="179372"/>
                  </a:moveTo>
                  <a:cubicBezTo>
                    <a:pt x="0" y="80308"/>
                    <a:pt x="80308" y="0"/>
                    <a:pt x="179372" y="0"/>
                  </a:cubicBezTo>
                  <a:lnTo>
                    <a:pt x="1657433" y="0"/>
                  </a:lnTo>
                  <a:cubicBezTo>
                    <a:pt x="1756497" y="0"/>
                    <a:pt x="1836805" y="80308"/>
                    <a:pt x="1836805" y="179372"/>
                  </a:cubicBezTo>
                  <a:lnTo>
                    <a:pt x="1836805" y="896841"/>
                  </a:lnTo>
                  <a:cubicBezTo>
                    <a:pt x="1836805" y="995905"/>
                    <a:pt x="1756497" y="1076213"/>
                    <a:pt x="1657433" y="1076213"/>
                  </a:cubicBezTo>
                  <a:lnTo>
                    <a:pt x="179372" y="1076213"/>
                  </a:lnTo>
                  <a:cubicBezTo>
                    <a:pt x="80308" y="1076213"/>
                    <a:pt x="0" y="995905"/>
                    <a:pt x="0" y="896841"/>
                  </a:cubicBezTo>
                  <a:lnTo>
                    <a:pt x="0" y="179372"/>
                  </a:lnTo>
                  <a:close/>
                </a:path>
              </a:pathLst>
            </a:cu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3986" tIns="138261" rIns="223986" bIns="138261" spcCol="1270" anchor="ctr"/>
            <a:lstStyle/>
            <a:p>
              <a:pPr algn="ctr" defTabSz="2000250">
                <a:lnSpc>
                  <a:spcPct val="90000"/>
                </a:lnSpc>
                <a:spcAft>
                  <a:spcPct val="35000"/>
                </a:spcAft>
                <a:defRPr/>
              </a:pPr>
              <a:endParaRPr lang="zh-CN" altLang="en-US" sz="4500"/>
            </a:p>
          </p:txBody>
        </p:sp>
        <p:sp>
          <p:nvSpPr>
            <p:cNvPr id="45071" name="矩形 11"/>
            <p:cNvSpPr>
              <a:spLocks noChangeArrowheads="1"/>
            </p:cNvSpPr>
            <p:nvPr/>
          </p:nvSpPr>
          <p:spPr bwMode="auto">
            <a:xfrm>
              <a:off x="1802298" y="1518692"/>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a:solidFill>
                    <a:schemeClr val="bg1"/>
                  </a:solidFill>
                  <a:latin typeface="微软雅黑" pitchFamily="34" charset="-122"/>
                  <a:ea typeface="微软雅黑" pitchFamily="34" charset="-122"/>
                </a:rPr>
                <a:t>偏特化</a:t>
              </a:r>
              <a:endParaRPr lang="zh-CN" altLang="en-US" sz="2800">
                <a:solidFill>
                  <a:schemeClr val="bg1"/>
                </a:solidFill>
              </a:endParaRPr>
            </a:p>
          </p:txBody>
        </p:sp>
        <p:sp>
          <p:nvSpPr>
            <p:cNvPr id="45072" name="矩形 14"/>
            <p:cNvSpPr>
              <a:spLocks noChangeArrowheads="1"/>
            </p:cNvSpPr>
            <p:nvPr/>
          </p:nvSpPr>
          <p:spPr bwMode="auto">
            <a:xfrm>
              <a:off x="3435067" y="1413241"/>
              <a:ext cx="4150102"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zh-CN" sz="1400">
                  <a:solidFill>
                    <a:srgbClr val="00B0F0"/>
                  </a:solidFill>
                  <a:latin typeface="微软雅黑" pitchFamily="34" charset="-122"/>
                  <a:ea typeface="微软雅黑" pitchFamily="34" charset="-122"/>
                </a:rPr>
                <a:t>偏特化</a:t>
              </a:r>
              <a:r>
                <a:rPr lang="zh-CN" altLang="zh-CN" sz="1400">
                  <a:latin typeface="微软雅黑" pitchFamily="34" charset="-122"/>
                  <a:ea typeface="微软雅黑" pitchFamily="34" charset="-122"/>
                </a:rPr>
                <a:t>就是模板中的模板参数没有被全部确定，需要编译器在编译时进行确定。</a:t>
              </a:r>
              <a:endParaRPr lang="zh-CN" altLang="en-US" sz="1400">
                <a:latin typeface="微软雅黑" pitchFamily="34" charset="-122"/>
                <a:ea typeface="微软雅黑" pitchFamily="34" charset="-122"/>
              </a:endParaRPr>
            </a:p>
          </p:txBody>
        </p:sp>
      </p:grpSp>
      <p:grpSp>
        <p:nvGrpSpPr>
          <p:cNvPr id="2" name="组合 1"/>
          <p:cNvGrpSpPr>
            <a:grpSpLocks/>
          </p:cNvGrpSpPr>
          <p:nvPr/>
        </p:nvGrpSpPr>
        <p:grpSpPr bwMode="auto">
          <a:xfrm>
            <a:off x="250825" y="2444750"/>
            <a:ext cx="8491538" cy="1801813"/>
            <a:chOff x="250825" y="2444750"/>
            <a:chExt cx="8491538" cy="1801813"/>
          </a:xfrm>
        </p:grpSpPr>
        <p:sp>
          <p:nvSpPr>
            <p:cNvPr id="45066" name="矩形 2"/>
            <p:cNvSpPr>
              <a:spLocks noChangeArrowheads="1"/>
            </p:cNvSpPr>
            <p:nvPr/>
          </p:nvSpPr>
          <p:spPr bwMode="auto">
            <a:xfrm>
              <a:off x="398463" y="2444750"/>
              <a:ext cx="364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例如定义一个类模板，如下所示：</a:t>
              </a:r>
            </a:p>
          </p:txBody>
        </p:sp>
        <p:sp>
          <p:nvSpPr>
            <p:cNvPr id="45067" name="矩形 20"/>
            <p:cNvSpPr>
              <a:spLocks noChangeArrowheads="1"/>
            </p:cNvSpPr>
            <p:nvPr/>
          </p:nvSpPr>
          <p:spPr bwMode="auto">
            <a:xfrm>
              <a:off x="250825" y="2806700"/>
              <a:ext cx="8491538" cy="143986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45068" name="矩形 4"/>
            <p:cNvSpPr>
              <a:spLocks noChangeArrowheads="1"/>
            </p:cNvSpPr>
            <p:nvPr/>
          </p:nvSpPr>
          <p:spPr bwMode="auto">
            <a:xfrm>
              <a:off x="512763" y="2768600"/>
              <a:ext cx="4572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template&lt;typename T, typename U&gt;</a:t>
              </a:r>
            </a:p>
            <a:p>
              <a:pPr eaLnBrk="1" hangingPunct="1"/>
              <a:r>
                <a:rPr lang="en-US" altLang="zh-CN"/>
                <a:t>class A</a:t>
              </a:r>
            </a:p>
            <a:p>
              <a:pPr eaLnBrk="1" hangingPunct="1"/>
              <a:r>
                <a:rPr lang="en-US" altLang="zh-CN"/>
                <a:t>{</a:t>
              </a:r>
            </a:p>
            <a:p>
              <a:pPr eaLnBrk="1" hangingPunct="1"/>
              <a:r>
                <a:rPr lang="en-US" altLang="zh-CN"/>
                <a:t>	//……</a:t>
              </a:r>
            </a:p>
            <a:p>
              <a:pPr eaLnBrk="1" hangingPunct="1"/>
              <a:r>
                <a:rPr lang="en-US" altLang="zh-CN"/>
                <a:t>};</a:t>
              </a:r>
            </a:p>
          </p:txBody>
        </p:sp>
      </p:grpSp>
      <p:grpSp>
        <p:nvGrpSpPr>
          <p:cNvPr id="3" name="组合 2"/>
          <p:cNvGrpSpPr>
            <a:grpSpLocks/>
          </p:cNvGrpSpPr>
          <p:nvPr/>
        </p:nvGrpSpPr>
        <p:grpSpPr bwMode="auto">
          <a:xfrm>
            <a:off x="250825" y="4278313"/>
            <a:ext cx="8491538" cy="1949450"/>
            <a:chOff x="250825" y="4278313"/>
            <a:chExt cx="8491538" cy="1949450"/>
          </a:xfrm>
        </p:grpSpPr>
        <p:sp>
          <p:nvSpPr>
            <p:cNvPr id="45063" name="矩形 5"/>
            <p:cNvSpPr>
              <a:spLocks noChangeArrowheads="1"/>
            </p:cNvSpPr>
            <p:nvPr/>
          </p:nvSpPr>
          <p:spPr bwMode="auto">
            <a:xfrm>
              <a:off x="427038" y="4278313"/>
              <a:ext cx="535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将其中一个模板形参特化为</a:t>
              </a:r>
              <a:r>
                <a:rPr lang="en-US" altLang="zh-CN"/>
                <a:t>int</a:t>
              </a:r>
              <a:r>
                <a:rPr lang="zh-CN" altLang="zh-CN"/>
                <a:t>类型，如下所示：</a:t>
              </a:r>
            </a:p>
          </p:txBody>
        </p:sp>
        <p:sp>
          <p:nvSpPr>
            <p:cNvPr id="45064" name="矩形 20"/>
            <p:cNvSpPr>
              <a:spLocks noChangeArrowheads="1"/>
            </p:cNvSpPr>
            <p:nvPr/>
          </p:nvSpPr>
          <p:spPr bwMode="auto">
            <a:xfrm>
              <a:off x="250825" y="4724400"/>
              <a:ext cx="8491538" cy="143986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45065" name="矩形 6"/>
            <p:cNvSpPr>
              <a:spLocks noChangeArrowheads="1"/>
            </p:cNvSpPr>
            <p:nvPr/>
          </p:nvSpPr>
          <p:spPr bwMode="auto">
            <a:xfrm>
              <a:off x="479425" y="4749800"/>
              <a:ext cx="4572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template&lt;typename T&gt;</a:t>
              </a:r>
            </a:p>
            <a:p>
              <a:pPr eaLnBrk="1" hangingPunct="1"/>
              <a:r>
                <a:rPr lang="en-US" altLang="zh-CN"/>
                <a:t>class A&lt;T, int&gt;</a:t>
              </a:r>
            </a:p>
            <a:p>
              <a:pPr eaLnBrk="1" hangingPunct="1"/>
              <a:r>
                <a:rPr lang="en-US" altLang="zh-CN"/>
                <a:t>{</a:t>
              </a:r>
            </a:p>
            <a:p>
              <a:pPr eaLnBrk="1" hangingPunct="1"/>
              <a:r>
                <a:rPr lang="en-US" altLang="zh-CN"/>
                <a:t>	//……</a:t>
              </a:r>
            </a:p>
            <a:p>
              <a:pPr eaLnBrk="1" hangingPunct="1"/>
              <a:r>
                <a:rPr lang="en-US" altLang="zh-CN"/>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a:grpSpLocks/>
          </p:cNvGrpSpPr>
          <p:nvPr/>
        </p:nvGrpSpPr>
        <p:grpSpPr bwMode="auto">
          <a:xfrm>
            <a:off x="1519238" y="1250950"/>
            <a:ext cx="6343650" cy="1076325"/>
            <a:chOff x="1519238" y="1250766"/>
            <a:chExt cx="6343650" cy="1076325"/>
          </a:xfrm>
        </p:grpSpPr>
        <p:sp>
          <p:nvSpPr>
            <p:cNvPr id="26" name="任意多边形 25"/>
            <p:cNvSpPr/>
            <p:nvPr/>
          </p:nvSpPr>
          <p:spPr bwMode="auto">
            <a:xfrm>
              <a:off x="3333750" y="1250766"/>
              <a:ext cx="4529138" cy="1076325"/>
            </a:xfrm>
            <a:custGeom>
              <a:avLst/>
              <a:gdLst>
                <a:gd name="connsiteX0" fmla="*/ 0 w 4529729"/>
                <a:gd name="connsiteY0" fmla="*/ 134527 h 1076213"/>
                <a:gd name="connsiteX1" fmla="*/ 3991623 w 4529729"/>
                <a:gd name="connsiteY1" fmla="*/ 134527 h 1076213"/>
                <a:gd name="connsiteX2" fmla="*/ 3991623 w 4529729"/>
                <a:gd name="connsiteY2" fmla="*/ 0 h 1076213"/>
                <a:gd name="connsiteX3" fmla="*/ 4529729 w 4529729"/>
                <a:gd name="connsiteY3" fmla="*/ 538107 h 1076213"/>
                <a:gd name="connsiteX4" fmla="*/ 3991623 w 4529729"/>
                <a:gd name="connsiteY4" fmla="*/ 1076213 h 1076213"/>
                <a:gd name="connsiteX5" fmla="*/ 3991623 w 4529729"/>
                <a:gd name="connsiteY5" fmla="*/ 941686 h 1076213"/>
                <a:gd name="connsiteX6" fmla="*/ 0 w 4529729"/>
                <a:gd name="connsiteY6" fmla="*/ 941686 h 1076213"/>
                <a:gd name="connsiteX7" fmla="*/ 0 w 4529729"/>
                <a:gd name="connsiteY7" fmla="*/ 134527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9729" h="1076213">
                  <a:moveTo>
                    <a:pt x="0" y="134527"/>
                  </a:moveTo>
                  <a:lnTo>
                    <a:pt x="3991623" y="134527"/>
                  </a:lnTo>
                  <a:lnTo>
                    <a:pt x="3991623" y="0"/>
                  </a:lnTo>
                  <a:lnTo>
                    <a:pt x="4529729" y="538107"/>
                  </a:lnTo>
                  <a:lnTo>
                    <a:pt x="3991623" y="1076213"/>
                  </a:lnTo>
                  <a:lnTo>
                    <a:pt x="3991623" y="941686"/>
                  </a:lnTo>
                  <a:lnTo>
                    <a:pt x="0" y="941686"/>
                  </a:lnTo>
                  <a:lnTo>
                    <a:pt x="0" y="134527"/>
                  </a:lnTo>
                  <a:close/>
                </a:path>
              </a:pathLst>
            </a:custGeom>
          </p:spPr>
          <p:style>
            <a:lnRef idx="2">
              <a:schemeClr val="accent4">
                <a:tint val="40000"/>
                <a:alpha val="90000"/>
                <a:hueOff val="1428006"/>
                <a:satOff val="-24171"/>
                <a:lumOff val="639"/>
                <a:alphaOff val="0"/>
              </a:schemeClr>
            </a:lnRef>
            <a:fillRef idx="1">
              <a:schemeClr val="accent4">
                <a:tint val="40000"/>
                <a:alpha val="90000"/>
                <a:hueOff val="1428006"/>
                <a:satOff val="-24171"/>
                <a:lumOff val="639"/>
                <a:alphaOff val="0"/>
              </a:schemeClr>
            </a:fillRef>
            <a:effectRef idx="0">
              <a:schemeClr val="accent4">
                <a:tint val="40000"/>
                <a:alpha val="90000"/>
                <a:hueOff val="1428006"/>
                <a:satOff val="-24171"/>
                <a:lumOff val="639"/>
                <a:alphaOff val="0"/>
              </a:schemeClr>
            </a:effectRef>
            <a:fontRef idx="minor">
              <a:schemeClr val="dk1">
                <a:hueOff val="0"/>
                <a:satOff val="0"/>
                <a:lumOff val="0"/>
                <a:alphaOff val="0"/>
              </a:schemeClr>
            </a:fontRef>
          </p:style>
          <p:txBody>
            <a:bodyPr lIns="15240" tIns="149767" rIns="418820" bIns="149767" spcCol="1270"/>
            <a:lstStyle/>
            <a:p>
              <a:pPr marL="228600" lvl="1" indent="-228600" defTabSz="1066800">
                <a:lnSpc>
                  <a:spcPct val="90000"/>
                </a:lnSpc>
                <a:spcAft>
                  <a:spcPct val="15000"/>
                </a:spcAft>
                <a:buFontTx/>
                <a:buChar char="••"/>
                <a:defRPr/>
              </a:pPr>
              <a:endParaRPr lang="zh-CN" altLang="en-US" sz="2400" dirty="0"/>
            </a:p>
            <a:p>
              <a:pPr marL="228600" lvl="1" indent="-228600" defTabSz="1066800">
                <a:lnSpc>
                  <a:spcPct val="90000"/>
                </a:lnSpc>
                <a:spcAft>
                  <a:spcPct val="15000"/>
                </a:spcAft>
                <a:buFontTx/>
                <a:buChar char="••"/>
                <a:defRPr/>
              </a:pPr>
              <a:endParaRPr lang="zh-CN" altLang="en-US" sz="2400" dirty="0"/>
            </a:p>
          </p:txBody>
        </p:sp>
        <p:sp>
          <p:nvSpPr>
            <p:cNvPr id="27" name="任意多边形 26"/>
            <p:cNvSpPr/>
            <p:nvPr/>
          </p:nvSpPr>
          <p:spPr bwMode="auto">
            <a:xfrm>
              <a:off x="1519238" y="1250766"/>
              <a:ext cx="1814512" cy="1076325"/>
            </a:xfrm>
            <a:custGeom>
              <a:avLst/>
              <a:gdLst>
                <a:gd name="connsiteX0" fmla="*/ 0 w 1815032"/>
                <a:gd name="connsiteY0" fmla="*/ 179372 h 1076213"/>
                <a:gd name="connsiteX1" fmla="*/ 179372 w 1815032"/>
                <a:gd name="connsiteY1" fmla="*/ 0 h 1076213"/>
                <a:gd name="connsiteX2" fmla="*/ 1635660 w 1815032"/>
                <a:gd name="connsiteY2" fmla="*/ 0 h 1076213"/>
                <a:gd name="connsiteX3" fmla="*/ 1815032 w 1815032"/>
                <a:gd name="connsiteY3" fmla="*/ 179372 h 1076213"/>
                <a:gd name="connsiteX4" fmla="*/ 1815032 w 1815032"/>
                <a:gd name="connsiteY4" fmla="*/ 896841 h 1076213"/>
                <a:gd name="connsiteX5" fmla="*/ 1635660 w 1815032"/>
                <a:gd name="connsiteY5" fmla="*/ 1076213 h 1076213"/>
                <a:gd name="connsiteX6" fmla="*/ 179372 w 1815032"/>
                <a:gd name="connsiteY6" fmla="*/ 1076213 h 1076213"/>
                <a:gd name="connsiteX7" fmla="*/ 0 w 1815032"/>
                <a:gd name="connsiteY7" fmla="*/ 896841 h 1076213"/>
                <a:gd name="connsiteX8" fmla="*/ 0 w 1815032"/>
                <a:gd name="connsiteY8" fmla="*/ 179372 h 107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5032" h="1076213">
                  <a:moveTo>
                    <a:pt x="0" y="179372"/>
                  </a:moveTo>
                  <a:cubicBezTo>
                    <a:pt x="0" y="80308"/>
                    <a:pt x="80308" y="0"/>
                    <a:pt x="179372" y="0"/>
                  </a:cubicBezTo>
                  <a:lnTo>
                    <a:pt x="1635660" y="0"/>
                  </a:lnTo>
                  <a:cubicBezTo>
                    <a:pt x="1734724" y="0"/>
                    <a:pt x="1815032" y="80308"/>
                    <a:pt x="1815032" y="179372"/>
                  </a:cubicBezTo>
                  <a:lnTo>
                    <a:pt x="1815032" y="896841"/>
                  </a:lnTo>
                  <a:cubicBezTo>
                    <a:pt x="1815032" y="995905"/>
                    <a:pt x="1734724" y="1076213"/>
                    <a:pt x="1635660" y="1076213"/>
                  </a:cubicBezTo>
                  <a:lnTo>
                    <a:pt x="179372" y="1076213"/>
                  </a:lnTo>
                  <a:cubicBezTo>
                    <a:pt x="80308" y="1076213"/>
                    <a:pt x="0" y="995905"/>
                    <a:pt x="0" y="896841"/>
                  </a:cubicBezTo>
                  <a:lnTo>
                    <a:pt x="0" y="179372"/>
                  </a:lnTo>
                  <a:close/>
                </a:path>
              </a:pathLst>
            </a:custGeom>
          </p:spPr>
          <p:style>
            <a:lnRef idx="3">
              <a:schemeClr val="lt1">
                <a:hueOff val="0"/>
                <a:satOff val="0"/>
                <a:lumOff val="0"/>
                <a:alphaOff val="0"/>
              </a:schemeClr>
            </a:lnRef>
            <a:fillRef idx="1">
              <a:schemeClr val="accent4">
                <a:hueOff val="1856823"/>
                <a:satOff val="-56410"/>
                <a:lumOff val="18628"/>
                <a:alphaOff val="0"/>
              </a:schemeClr>
            </a:fillRef>
            <a:effectRef idx="1">
              <a:schemeClr val="accent4">
                <a:hueOff val="1856823"/>
                <a:satOff val="-56410"/>
                <a:lumOff val="18628"/>
                <a:alphaOff val="0"/>
              </a:schemeClr>
            </a:effectRef>
            <a:fontRef idx="minor">
              <a:schemeClr val="lt1"/>
            </a:fontRef>
          </p:style>
          <p:txBody>
            <a:bodyPr lIns="220176" tIns="136356" rIns="220176" bIns="136356" spcCol="1270" anchor="ctr"/>
            <a:lstStyle/>
            <a:p>
              <a:pPr algn="ctr" defTabSz="1955800">
                <a:lnSpc>
                  <a:spcPct val="90000"/>
                </a:lnSpc>
                <a:spcAft>
                  <a:spcPct val="35000"/>
                </a:spcAft>
                <a:defRPr/>
              </a:pPr>
              <a:endParaRPr lang="zh-CN" altLang="en-US" sz="4400"/>
            </a:p>
          </p:txBody>
        </p:sp>
        <p:sp>
          <p:nvSpPr>
            <p:cNvPr id="46093" name="矩形 25"/>
            <p:cNvSpPr>
              <a:spLocks noChangeArrowheads="1"/>
            </p:cNvSpPr>
            <p:nvPr/>
          </p:nvSpPr>
          <p:spPr bwMode="auto">
            <a:xfrm>
              <a:off x="1802505" y="152729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a:solidFill>
                    <a:schemeClr val="bg1"/>
                  </a:solidFill>
                  <a:latin typeface="微软雅黑" pitchFamily="34" charset="-122"/>
                  <a:ea typeface="微软雅黑" pitchFamily="34" charset="-122"/>
                </a:rPr>
                <a:t>全特化</a:t>
              </a:r>
              <a:endParaRPr lang="zh-CN" altLang="en-US" sz="2800">
                <a:solidFill>
                  <a:schemeClr val="bg1"/>
                </a:solidFill>
              </a:endParaRPr>
            </a:p>
          </p:txBody>
        </p:sp>
        <p:sp>
          <p:nvSpPr>
            <p:cNvPr id="25" name="矩形 29"/>
            <p:cNvSpPr>
              <a:spLocks noChangeArrowheads="1"/>
            </p:cNvSpPr>
            <p:nvPr/>
          </p:nvSpPr>
          <p:spPr bwMode="auto">
            <a:xfrm>
              <a:off x="3435350" y="1444441"/>
              <a:ext cx="41497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defRPr/>
              </a:pPr>
              <a:r>
                <a:rPr lang="zh-CN" altLang="zh-CN" sz="1400" dirty="0">
                  <a:solidFill>
                    <a:schemeClr val="accent4"/>
                  </a:solidFill>
                  <a:latin typeface="微软雅黑" pitchFamily="34" charset="-122"/>
                  <a:ea typeface="微软雅黑" pitchFamily="34" charset="-122"/>
                </a:rPr>
                <a:t>全特化</a:t>
              </a:r>
              <a:r>
                <a:rPr lang="zh-CN" altLang="zh-CN" sz="1400" dirty="0">
                  <a:latin typeface="微软雅黑" pitchFamily="34" charset="-122"/>
                  <a:ea typeface="微软雅黑" pitchFamily="34" charset="-122"/>
                </a:rPr>
                <a:t>就是模板中的模板参数全部被指定为确定的类型，其标志就是产生出完全确定的东西。</a:t>
              </a:r>
              <a:endParaRPr lang="zh-CN" altLang="en-US" sz="1400" dirty="0">
                <a:latin typeface="微软雅黑" pitchFamily="34" charset="-122"/>
                <a:ea typeface="微软雅黑" pitchFamily="34" charset="-122"/>
              </a:endParaRPr>
            </a:p>
          </p:txBody>
        </p:sp>
      </p:grpSp>
      <p:grpSp>
        <p:nvGrpSpPr>
          <p:cNvPr id="46083" name="Group 2"/>
          <p:cNvGrpSpPr>
            <a:grpSpLocks/>
          </p:cNvGrpSpPr>
          <p:nvPr/>
        </p:nvGrpSpPr>
        <p:grpSpPr bwMode="auto">
          <a:xfrm>
            <a:off x="5062538" y="119063"/>
            <a:ext cx="3916362" cy="725487"/>
            <a:chOff x="0" y="0"/>
            <a:chExt cx="6166" cy="1142"/>
          </a:xfrm>
        </p:grpSpPr>
        <p:pic>
          <p:nvPicPr>
            <p:cNvPr id="46089"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6090"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6084"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342900" indent="-342900" eaLnBrk="0" hangingPunct="0">
              <a:defRPr>
                <a:solidFill>
                  <a:schemeClr val="tx1"/>
                </a:solidFill>
                <a:latin typeface="Arial" charset="0"/>
                <a:ea typeface="宋体" charset="-122"/>
              </a:defRPr>
            </a:lvl1pPr>
            <a:lvl2pPr marL="571500" indent="-57150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eaLnBrk="1" hangingPunct="1"/>
            <a:r>
              <a:rPr lang="en-US" altLang="zh-CN" sz="2800" b="1">
                <a:solidFill>
                  <a:srgbClr val="FFFF00"/>
                </a:solidFill>
                <a:latin typeface="微软雅黑" pitchFamily="34" charset="-122"/>
                <a:ea typeface="微软雅黑" pitchFamily="34" charset="-122"/>
                <a:sym typeface="宋体" charset="-122"/>
              </a:rPr>
              <a:t>5.4 </a:t>
            </a:r>
            <a:r>
              <a:rPr lang="zh-CN" altLang="zh-CN" sz="2800" b="1">
                <a:solidFill>
                  <a:srgbClr val="FFFF00"/>
                </a:solidFill>
                <a:latin typeface="微软雅黑" pitchFamily="34" charset="-122"/>
                <a:ea typeface="微软雅黑" pitchFamily="34" charset="-122"/>
              </a:rPr>
              <a:t>模板特化</a:t>
            </a:r>
          </a:p>
        </p:txBody>
      </p:sp>
      <p:grpSp>
        <p:nvGrpSpPr>
          <p:cNvPr id="2" name="组合 1"/>
          <p:cNvGrpSpPr>
            <a:grpSpLocks/>
          </p:cNvGrpSpPr>
          <p:nvPr/>
        </p:nvGrpSpPr>
        <p:grpSpPr bwMode="auto">
          <a:xfrm>
            <a:off x="250825" y="2441575"/>
            <a:ext cx="8491538" cy="3298825"/>
            <a:chOff x="250825" y="2441575"/>
            <a:chExt cx="8491538" cy="3298825"/>
          </a:xfrm>
        </p:grpSpPr>
        <p:sp>
          <p:nvSpPr>
            <p:cNvPr id="46086" name="矩形 20"/>
            <p:cNvSpPr>
              <a:spLocks noChangeArrowheads="1"/>
            </p:cNvSpPr>
            <p:nvPr/>
          </p:nvSpPr>
          <p:spPr bwMode="auto">
            <a:xfrm>
              <a:off x="250825" y="2806700"/>
              <a:ext cx="8491538" cy="293370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sp>
          <p:nvSpPr>
            <p:cNvPr id="46087" name="矩形 1"/>
            <p:cNvSpPr>
              <a:spLocks noChangeArrowheads="1"/>
            </p:cNvSpPr>
            <p:nvPr/>
          </p:nvSpPr>
          <p:spPr bwMode="auto">
            <a:xfrm>
              <a:off x="412750" y="2441575"/>
              <a:ext cx="3417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例如有类模板定义，如下所示：</a:t>
              </a:r>
              <a:endParaRPr lang="zh-CN" altLang="en-US"/>
            </a:p>
          </p:txBody>
        </p:sp>
        <p:sp>
          <p:nvSpPr>
            <p:cNvPr id="46088" name="矩形 3"/>
            <p:cNvSpPr>
              <a:spLocks noChangeArrowheads="1"/>
            </p:cNvSpPr>
            <p:nvPr/>
          </p:nvSpPr>
          <p:spPr bwMode="auto">
            <a:xfrm>
              <a:off x="538163" y="2949575"/>
              <a:ext cx="45720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template&lt;class T&gt;</a:t>
              </a:r>
            </a:p>
            <a:p>
              <a:pPr eaLnBrk="1" hangingPunct="1"/>
              <a:r>
                <a:rPr lang="en-US" altLang="zh-CN"/>
                <a:t>class Compare</a:t>
              </a:r>
            </a:p>
            <a:p>
              <a:pPr eaLnBrk="1" hangingPunct="1"/>
              <a:r>
                <a:rPr lang="en-US" altLang="zh-CN"/>
                <a:t> {</a:t>
              </a:r>
            </a:p>
            <a:p>
              <a:pPr eaLnBrk="1" hangingPunct="1"/>
              <a:r>
                <a:rPr lang="en-US" altLang="zh-CN"/>
                <a:t> public:</a:t>
              </a:r>
            </a:p>
            <a:p>
              <a:pPr eaLnBrk="1" hangingPunct="1"/>
              <a:r>
                <a:rPr lang="en-US" altLang="zh-CN"/>
                <a:t>     bool IsEqual(const T&amp; lh, const T&amp; rh)</a:t>
              </a:r>
            </a:p>
            <a:p>
              <a:pPr eaLnBrk="1" hangingPunct="1"/>
              <a:r>
                <a:rPr lang="en-US" altLang="zh-CN"/>
                <a:t>     {</a:t>
              </a:r>
            </a:p>
            <a:p>
              <a:pPr eaLnBrk="1" hangingPunct="1"/>
              <a:r>
                <a:rPr lang="en-US" altLang="zh-CN"/>
                <a:t>         return lh == rh;</a:t>
              </a:r>
            </a:p>
            <a:p>
              <a:pPr eaLnBrk="1" hangingPunct="1"/>
              <a:r>
                <a:rPr lang="en-US" altLang="zh-CN"/>
                <a:t>     }</a:t>
              </a:r>
            </a:p>
            <a:p>
              <a:pPr eaLnBrk="1" hangingPunct="1"/>
              <a:r>
                <a:rPr lang="en-US" altLang="zh-CN"/>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a:spLocks noChangeArrowheads="1"/>
          </p:cNvSpPr>
          <p:nvPr/>
        </p:nvSpPr>
        <p:spPr bwMode="auto">
          <a:xfrm>
            <a:off x="250825" y="1511300"/>
            <a:ext cx="8491538" cy="2933700"/>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nvGrpSpPr>
          <p:cNvPr id="47107" name="Group 2"/>
          <p:cNvGrpSpPr>
            <a:grpSpLocks/>
          </p:cNvGrpSpPr>
          <p:nvPr/>
        </p:nvGrpSpPr>
        <p:grpSpPr bwMode="auto">
          <a:xfrm>
            <a:off x="5062538" y="119063"/>
            <a:ext cx="3916362" cy="725487"/>
            <a:chOff x="0" y="0"/>
            <a:chExt cx="6166" cy="1142"/>
          </a:xfrm>
        </p:grpSpPr>
        <p:pic>
          <p:nvPicPr>
            <p:cNvPr id="47118"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7119"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7108"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342900" indent="-342900" eaLnBrk="0" hangingPunct="0">
              <a:defRPr>
                <a:solidFill>
                  <a:schemeClr val="tx1"/>
                </a:solidFill>
                <a:latin typeface="Arial" charset="0"/>
                <a:ea typeface="宋体" charset="-122"/>
              </a:defRPr>
            </a:lvl1pPr>
            <a:lvl2pPr marL="571500" indent="-57150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eaLnBrk="1" hangingPunct="1"/>
            <a:r>
              <a:rPr lang="en-US" altLang="zh-CN" sz="2800" b="1">
                <a:solidFill>
                  <a:srgbClr val="FFFF00"/>
                </a:solidFill>
                <a:latin typeface="微软雅黑" pitchFamily="34" charset="-122"/>
                <a:ea typeface="微软雅黑" pitchFamily="34" charset="-122"/>
                <a:sym typeface="宋体" charset="-122"/>
              </a:rPr>
              <a:t>5.4 </a:t>
            </a:r>
            <a:r>
              <a:rPr lang="zh-CN" altLang="zh-CN" sz="2800" b="1">
                <a:solidFill>
                  <a:srgbClr val="FFFF00"/>
                </a:solidFill>
                <a:latin typeface="微软雅黑" pitchFamily="34" charset="-122"/>
                <a:ea typeface="微软雅黑" pitchFamily="34" charset="-122"/>
              </a:rPr>
              <a:t>模板特化</a:t>
            </a:r>
          </a:p>
        </p:txBody>
      </p:sp>
      <p:sp>
        <p:nvSpPr>
          <p:cNvPr id="2" name="矩形 1"/>
          <p:cNvSpPr>
            <a:spLocks noChangeArrowheads="1"/>
          </p:cNvSpPr>
          <p:nvPr/>
        </p:nvSpPr>
        <p:spPr bwMode="auto">
          <a:xfrm>
            <a:off x="412750" y="1146175"/>
            <a:ext cx="5468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a:t>将其特化为对</a:t>
            </a:r>
            <a:r>
              <a:rPr lang="en-US" altLang="zh-CN"/>
              <a:t>float</a:t>
            </a:r>
            <a:r>
              <a:rPr lang="zh-CN" altLang="zh-CN"/>
              <a:t>类型数据的比较，定义如下所示：</a:t>
            </a:r>
            <a:endParaRPr lang="zh-CN" altLang="en-US"/>
          </a:p>
        </p:txBody>
      </p:sp>
      <p:sp>
        <p:nvSpPr>
          <p:cNvPr id="4" name="矩形 3"/>
          <p:cNvSpPr>
            <a:spLocks noChangeArrowheads="1"/>
          </p:cNvSpPr>
          <p:nvPr/>
        </p:nvSpPr>
        <p:spPr bwMode="auto">
          <a:xfrm>
            <a:off x="538163" y="1527175"/>
            <a:ext cx="4572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template&lt;&gt;</a:t>
            </a:r>
          </a:p>
          <a:p>
            <a:pPr eaLnBrk="1" hangingPunct="1"/>
            <a:r>
              <a:rPr lang="en-US" altLang="zh-CN"/>
              <a:t>class Compare&lt;float&gt;</a:t>
            </a:r>
          </a:p>
          <a:p>
            <a:pPr eaLnBrk="1" hangingPunct="1"/>
            <a:r>
              <a:rPr lang="en-US" altLang="zh-CN"/>
              <a:t> {</a:t>
            </a:r>
          </a:p>
          <a:p>
            <a:pPr eaLnBrk="1" hangingPunct="1"/>
            <a:r>
              <a:rPr lang="en-US" altLang="zh-CN"/>
              <a:t> public:</a:t>
            </a:r>
          </a:p>
          <a:p>
            <a:pPr eaLnBrk="1" hangingPunct="1"/>
            <a:r>
              <a:rPr lang="en-US" altLang="zh-CN"/>
              <a:t>     bool IsEqual(const float&amp; lh, const float&amp; rh)</a:t>
            </a:r>
          </a:p>
          <a:p>
            <a:pPr eaLnBrk="1" hangingPunct="1"/>
            <a:r>
              <a:rPr lang="en-US" altLang="zh-CN"/>
              <a:t>     {</a:t>
            </a:r>
          </a:p>
          <a:p>
            <a:pPr eaLnBrk="1" hangingPunct="1"/>
            <a:r>
              <a:rPr lang="en-US" altLang="zh-CN"/>
              <a:t>         return abs(lh - rh) &lt; 10e-3;</a:t>
            </a:r>
          </a:p>
          <a:p>
            <a:pPr eaLnBrk="1" hangingPunct="1"/>
            <a:r>
              <a:rPr lang="en-US" altLang="zh-CN"/>
              <a:t>     }</a:t>
            </a:r>
          </a:p>
          <a:p>
            <a:pPr eaLnBrk="1" hangingPunct="1"/>
            <a:r>
              <a:rPr lang="en-US" altLang="zh-CN"/>
              <a:t> };</a:t>
            </a:r>
          </a:p>
        </p:txBody>
      </p:sp>
      <p:grpSp>
        <p:nvGrpSpPr>
          <p:cNvPr id="47111" name="组合 6"/>
          <p:cNvGrpSpPr>
            <a:grpSpLocks/>
          </p:cNvGrpSpPr>
          <p:nvPr/>
        </p:nvGrpSpPr>
        <p:grpSpPr bwMode="auto">
          <a:xfrm>
            <a:off x="458788" y="4792663"/>
            <a:ext cx="8137525" cy="1577975"/>
            <a:chOff x="524554" y="1630627"/>
            <a:chExt cx="8137525" cy="1577029"/>
          </a:xfrm>
        </p:grpSpPr>
        <p:grpSp>
          <p:nvGrpSpPr>
            <p:cNvPr id="47112" name="组合 17"/>
            <p:cNvGrpSpPr>
              <a:grpSpLocks/>
            </p:cNvGrpSpPr>
            <p:nvPr/>
          </p:nvGrpSpPr>
          <p:grpSpPr bwMode="auto">
            <a:xfrm>
              <a:off x="524554" y="1630627"/>
              <a:ext cx="8137525" cy="1577029"/>
              <a:chOff x="669018" y="1674132"/>
              <a:chExt cx="8137525" cy="1577029"/>
            </a:xfrm>
          </p:grpSpPr>
          <p:sp>
            <p:nvSpPr>
              <p:cNvPr id="16" name="矩形 15"/>
              <p:cNvSpPr/>
              <p:nvPr/>
            </p:nvSpPr>
            <p:spPr bwMode="auto">
              <a:xfrm>
                <a:off x="669018" y="1674132"/>
                <a:ext cx="8137525" cy="1577029"/>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剪去对角的矩形 3"/>
              <p:cNvSpPr>
                <a:spLocks/>
              </p:cNvSpPr>
              <p:nvPr/>
            </p:nvSpPr>
            <p:spPr bwMode="auto">
              <a:xfrm>
                <a:off x="1188130" y="1866104"/>
                <a:ext cx="5170488" cy="469618"/>
              </a:xfrm>
              <a:custGeom>
                <a:avLst/>
                <a:gdLst>
                  <a:gd name="T0" fmla="*/ 0 w 1606550"/>
                  <a:gd name="T1" fmla="*/ 0 h 585787"/>
                  <a:gd name="T2" fmla="*/ 1508917 w 1606550"/>
                  <a:gd name="T3" fmla="*/ 0 h 585787"/>
                  <a:gd name="T4" fmla="*/ 1606550 w 1606550"/>
                  <a:gd name="T5" fmla="*/ 97633 h 585787"/>
                  <a:gd name="T6" fmla="*/ 1606550 w 1606550"/>
                  <a:gd name="T7" fmla="*/ 585787 h 585787"/>
                  <a:gd name="T8" fmla="*/ 1606550 w 1606550"/>
                  <a:gd name="T9" fmla="*/ 585787 h 585787"/>
                  <a:gd name="T10" fmla="*/ 97633 w 1606550"/>
                  <a:gd name="T11" fmla="*/ 585787 h 585787"/>
                  <a:gd name="T12" fmla="*/ 0 w 1606550"/>
                  <a:gd name="T13" fmla="*/ 488154 h 585787"/>
                  <a:gd name="T14" fmla="*/ 0 w 1606550"/>
                  <a:gd name="T15" fmla="*/ 0 h 585787"/>
                  <a:gd name="T16" fmla="*/ 0 60000 65536"/>
                  <a:gd name="T17" fmla="*/ 0 60000 65536"/>
                  <a:gd name="T18" fmla="*/ 0 60000 65536"/>
                  <a:gd name="T19" fmla="*/ 0 60000 65536"/>
                  <a:gd name="T20" fmla="*/ 0 60000 65536"/>
                  <a:gd name="T21" fmla="*/ 0 60000 65536"/>
                  <a:gd name="T22" fmla="*/ 0 60000 65536"/>
                  <a:gd name="T23" fmla="*/ 0 60000 65536"/>
                  <a:gd name="T24" fmla="*/ 0 w 1606550"/>
                  <a:gd name="T25" fmla="*/ 0 h 585787"/>
                  <a:gd name="T26" fmla="*/ 1606550 w 1606550"/>
                  <a:gd name="T27" fmla="*/ 585787 h 5857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6550" h="585787">
                    <a:moveTo>
                      <a:pt x="0" y="0"/>
                    </a:moveTo>
                    <a:lnTo>
                      <a:pt x="1508917" y="0"/>
                    </a:lnTo>
                    <a:lnTo>
                      <a:pt x="1606550" y="97633"/>
                    </a:lnTo>
                    <a:lnTo>
                      <a:pt x="1606550" y="585787"/>
                    </a:lnTo>
                    <a:lnTo>
                      <a:pt x="97633" y="585787"/>
                    </a:lnTo>
                    <a:lnTo>
                      <a:pt x="0" y="488154"/>
                    </a:lnTo>
                    <a:lnTo>
                      <a:pt x="0" y="0"/>
                    </a:lnTo>
                    <a:close/>
                  </a:path>
                </a:pathLst>
              </a:custGeom>
              <a:solidFill>
                <a:schemeClr val="accent4"/>
              </a:solidFill>
              <a:ln>
                <a:noFill/>
              </a:ln>
              <a:effectLst>
                <a:outerShdw blurRad="50800" dist="38100" dir="2700000" algn="tl" rotWithShape="0">
                  <a:srgbClr val="808080">
                    <a:alpha val="42999"/>
                  </a:srgbClr>
                </a:outerShdw>
              </a:effectLst>
              <a:extLst/>
            </p:spPr>
            <p:txBody>
              <a:bodyPr anchor="ctr" anchorCtr="1"/>
              <a:lstStyle/>
              <a:p>
                <a:pPr>
                  <a:defRPr/>
                </a:pPr>
                <a:r>
                  <a:rPr lang="zh-CN" altLang="en-US" sz="2000" dirty="0">
                    <a:solidFill>
                      <a:schemeClr val="bg1"/>
                    </a:solidFill>
                    <a:latin typeface="微软雅黑" panose="020B0503020204020204" pitchFamily="34" charset="-122"/>
                    <a:ea typeface="微软雅黑" panose="020B0503020204020204" pitchFamily="34" charset="-122"/>
                  </a:rPr>
                  <a:t>类模板与函数模板特化</a:t>
                </a:r>
                <a:r>
                  <a:rPr lang="zh-CN" altLang="en-US" sz="2000" dirty="0">
                    <a:solidFill>
                      <a:srgbClr val="FFFF00"/>
                    </a:solidFill>
                    <a:latin typeface="微软雅黑" panose="020B0503020204020204" pitchFamily="34" charset="-122"/>
                    <a:ea typeface="微软雅黑" panose="020B0503020204020204" pitchFamily="34" charset="-122"/>
                  </a:rPr>
                  <a:t>案例代码</a:t>
                </a:r>
              </a:p>
            </p:txBody>
          </p:sp>
          <p:sp>
            <p:nvSpPr>
              <p:cNvPr id="47116" name="矩形 1"/>
              <p:cNvSpPr>
                <a:spLocks noChangeArrowheads="1"/>
              </p:cNvSpPr>
              <p:nvPr/>
            </p:nvSpPr>
            <p:spPr bwMode="auto">
              <a:xfrm>
                <a:off x="1076368" y="2516435"/>
                <a:ext cx="4081236"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pPr>
                <a:r>
                  <a:rPr lang="zh-CN" altLang="en-US" sz="2000" b="1">
                    <a:solidFill>
                      <a:srgbClr val="009ED6"/>
                    </a:solidFill>
                    <a:latin typeface="微软雅黑" pitchFamily="34" charset="-122"/>
                    <a:ea typeface="微软雅黑" pitchFamily="34" charset="-122"/>
                  </a:rPr>
                  <a:t>接下来，通过一个案例来演示</a:t>
                </a:r>
              </a:p>
            </p:txBody>
          </p:sp>
          <p:cxnSp>
            <p:nvCxnSpPr>
              <p:cNvPr id="47117" name="直线连接符 9"/>
              <p:cNvCxnSpPr>
                <a:cxnSpLocks noChangeShapeType="1"/>
              </p:cNvCxnSpPr>
              <p:nvPr/>
            </p:nvCxnSpPr>
            <p:spPr bwMode="auto">
              <a:xfrm>
                <a:off x="1188131" y="2483301"/>
                <a:ext cx="7226401" cy="0"/>
              </a:xfrm>
              <a:prstGeom prst="line">
                <a:avLst/>
              </a:prstGeom>
              <a:noFill/>
              <a:ln w="28575">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47113" name="图片 24">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8835" y="2571032"/>
              <a:ext cx="2121233" cy="39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47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2"/>
          <p:cNvGrpSpPr>
            <a:grpSpLocks/>
          </p:cNvGrpSpPr>
          <p:nvPr/>
        </p:nvGrpSpPr>
        <p:grpSpPr bwMode="auto">
          <a:xfrm>
            <a:off x="5062538" y="119063"/>
            <a:ext cx="3916362" cy="725487"/>
            <a:chOff x="0" y="0"/>
            <a:chExt cx="6166" cy="1142"/>
          </a:xfrm>
        </p:grpSpPr>
        <p:pic>
          <p:nvPicPr>
            <p:cNvPr id="48136" name="Picture 3" descr="D:\幻灯片\图片\logo2.png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137" name="矩形 3"/>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8131" name="标题 1"/>
          <p:cNvSpPr>
            <a:spLocks noChangeArrowheads="1"/>
          </p:cNvSpPr>
          <p:nvPr/>
        </p:nvSpPr>
        <p:spPr bwMode="auto">
          <a:xfrm>
            <a:off x="163513" y="136525"/>
            <a:ext cx="4386262"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5.5 </a:t>
            </a:r>
            <a:r>
              <a:rPr lang="zh-CN" altLang="en-US" sz="2800" b="1">
                <a:solidFill>
                  <a:srgbClr val="FFFF00"/>
                </a:solidFill>
                <a:latin typeface="微软雅黑" pitchFamily="34" charset="-122"/>
                <a:ea typeface="微软雅黑" pitchFamily="34" charset="-122"/>
                <a:sym typeface="宋体" charset="-122"/>
              </a:rPr>
              <a:t>小结</a:t>
            </a:r>
          </a:p>
        </p:txBody>
      </p:sp>
      <p:grpSp>
        <p:nvGrpSpPr>
          <p:cNvPr id="20" name="组合 19"/>
          <p:cNvGrpSpPr>
            <a:grpSpLocks/>
          </p:cNvGrpSpPr>
          <p:nvPr/>
        </p:nvGrpSpPr>
        <p:grpSpPr bwMode="auto">
          <a:xfrm>
            <a:off x="2095500" y="1522413"/>
            <a:ext cx="6529388" cy="3095625"/>
            <a:chOff x="2174875" y="2956875"/>
            <a:chExt cx="6003925" cy="2553041"/>
          </a:xfrm>
        </p:grpSpPr>
        <p:sp>
          <p:nvSpPr>
            <p:cNvPr id="48134" name="TextBox 43"/>
            <p:cNvSpPr txBox="1">
              <a:spLocks noChangeArrowheads="1"/>
            </p:cNvSpPr>
            <p:nvPr/>
          </p:nvSpPr>
          <p:spPr bwMode="auto">
            <a:xfrm>
              <a:off x="2513837" y="3168012"/>
              <a:ext cx="5534209" cy="210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b="1">
                  <a:latin typeface="微软雅黑" pitchFamily="34" charset="-122"/>
                  <a:ea typeface="微软雅黑" pitchFamily="34" charset="-122"/>
                </a:rPr>
                <a:t>       </a:t>
              </a:r>
              <a:r>
                <a:rPr lang="zh-CN" altLang="zh-CN" sz="2000" b="1">
                  <a:latin typeface="微软雅黑" pitchFamily="34" charset="-122"/>
                  <a:ea typeface="微软雅黑" pitchFamily="34" charset="-122"/>
                </a:rPr>
                <a:t>本章首先讲解了</a:t>
              </a:r>
              <a:r>
                <a:rPr lang="zh-CN" altLang="zh-CN" sz="2000" b="1">
                  <a:solidFill>
                    <a:srgbClr val="FF0000"/>
                  </a:solidFill>
                  <a:latin typeface="微软雅黑" pitchFamily="34" charset="-122"/>
                  <a:ea typeface="微软雅黑" pitchFamily="34" charset="-122"/>
                </a:rPr>
                <a:t>模板</a:t>
              </a:r>
              <a:r>
                <a:rPr lang="zh-CN" altLang="zh-CN" sz="2000" b="1">
                  <a:latin typeface="微软雅黑" pitchFamily="34" charset="-122"/>
                  <a:ea typeface="微软雅黑" pitchFamily="34" charset="-122"/>
                </a:rPr>
                <a:t>的概念，然后分别对</a:t>
              </a:r>
              <a:r>
                <a:rPr lang="zh-CN" altLang="zh-CN" sz="2000" b="1">
                  <a:solidFill>
                    <a:srgbClr val="FF0000"/>
                  </a:solidFill>
                  <a:latin typeface="微软雅黑" pitchFamily="34" charset="-122"/>
                  <a:ea typeface="微软雅黑" pitchFamily="34" charset="-122"/>
                </a:rPr>
                <a:t>函数模板</a:t>
              </a:r>
              <a:r>
                <a:rPr lang="zh-CN" altLang="zh-CN" sz="2000" b="1">
                  <a:latin typeface="微软雅黑" pitchFamily="34" charset="-122"/>
                  <a:ea typeface="微软雅黑" pitchFamily="34" charset="-122"/>
                </a:rPr>
                <a:t>与</a:t>
              </a:r>
              <a:r>
                <a:rPr lang="zh-CN" altLang="zh-CN" sz="2000" b="1">
                  <a:solidFill>
                    <a:srgbClr val="FF0000"/>
                  </a:solidFill>
                  <a:latin typeface="微软雅黑" pitchFamily="34" charset="-122"/>
                  <a:ea typeface="微软雅黑" pitchFamily="34" charset="-122"/>
                </a:rPr>
                <a:t>类型模板</a:t>
              </a:r>
              <a:r>
                <a:rPr lang="zh-CN" altLang="zh-CN" sz="2000" b="1">
                  <a:latin typeface="微软雅黑" pitchFamily="34" charset="-122"/>
                  <a:ea typeface="微软雅黑" pitchFamily="34" charset="-122"/>
                </a:rPr>
                <a:t>进行了介绍。</a:t>
              </a:r>
              <a:r>
                <a:rPr lang="zh-CN" altLang="zh-CN" sz="2000" b="1">
                  <a:solidFill>
                    <a:srgbClr val="FF0000"/>
                  </a:solidFill>
                  <a:latin typeface="微软雅黑" pitchFamily="34" charset="-122"/>
                  <a:ea typeface="微软雅黑" pitchFamily="34" charset="-122"/>
                </a:rPr>
                <a:t>函数模板</a:t>
              </a:r>
              <a:r>
                <a:rPr lang="zh-CN" altLang="zh-CN" sz="2000" b="1">
                  <a:latin typeface="微软雅黑" pitchFamily="34" charset="-122"/>
                  <a:ea typeface="微软雅黑" pitchFamily="34" charset="-122"/>
                </a:rPr>
                <a:t>中讲解了模板的定义、实例化和函数模板的重载；</a:t>
              </a:r>
              <a:r>
                <a:rPr lang="zh-CN" altLang="zh-CN" sz="2000" b="1">
                  <a:solidFill>
                    <a:srgbClr val="FF0000"/>
                  </a:solidFill>
                  <a:latin typeface="微软雅黑" pitchFamily="34" charset="-122"/>
                  <a:ea typeface="微软雅黑" pitchFamily="34" charset="-122"/>
                </a:rPr>
                <a:t>类模板</a:t>
              </a:r>
              <a:r>
                <a:rPr lang="zh-CN" altLang="zh-CN" sz="2000" b="1">
                  <a:latin typeface="微软雅黑" pitchFamily="34" charset="-122"/>
                  <a:ea typeface="微软雅黑" pitchFamily="34" charset="-122"/>
                </a:rPr>
                <a:t>中讲解了模板的定义、实例化、类模板与友元、类模板与派生；最后讲解了</a:t>
              </a:r>
              <a:r>
                <a:rPr lang="zh-CN" altLang="zh-CN" sz="2000" b="1">
                  <a:solidFill>
                    <a:srgbClr val="FF0000"/>
                  </a:solidFill>
                  <a:latin typeface="微软雅黑" pitchFamily="34" charset="-122"/>
                  <a:ea typeface="微软雅黑" pitchFamily="34" charset="-122"/>
                </a:rPr>
                <a:t>模板的特化</a:t>
              </a:r>
              <a:r>
                <a:rPr lang="zh-CN" altLang="zh-CN" sz="2000" b="1">
                  <a:latin typeface="微软雅黑" pitchFamily="34" charset="-122"/>
                  <a:ea typeface="微软雅黑" pitchFamily="34" charset="-122"/>
                </a:rPr>
                <a:t>，包括全特化与偏特化。模板是</a:t>
              </a:r>
              <a:r>
                <a:rPr lang="en-US" altLang="zh-CN" sz="2000" b="1">
                  <a:latin typeface="微软雅黑" pitchFamily="34" charset="-122"/>
                  <a:ea typeface="微软雅黑" pitchFamily="34" charset="-122"/>
                </a:rPr>
                <a:t>C++</a:t>
              </a:r>
              <a:r>
                <a:rPr lang="zh-CN" altLang="zh-CN" sz="2000" b="1">
                  <a:latin typeface="微软雅黑" pitchFamily="34" charset="-122"/>
                  <a:ea typeface="微软雅黑" pitchFamily="34" charset="-122"/>
                </a:rPr>
                <a:t>语言中非常重要的内容，它与</a:t>
              </a:r>
              <a:r>
                <a:rPr lang="en-US" altLang="zh-CN" sz="2000" b="1">
                  <a:latin typeface="微软雅黑" pitchFamily="34" charset="-122"/>
                  <a:ea typeface="微软雅黑" pitchFamily="34" charset="-122"/>
                </a:rPr>
                <a:t>C++</a:t>
              </a:r>
              <a:r>
                <a:rPr lang="zh-CN" altLang="zh-CN" sz="2000" b="1">
                  <a:latin typeface="微软雅黑" pitchFamily="34" charset="-122"/>
                  <a:ea typeface="微软雅黑" pitchFamily="34" charset="-122"/>
                </a:rPr>
                <a:t>的标准模板库（</a:t>
              </a:r>
              <a:r>
                <a:rPr lang="en-US" altLang="zh-CN" sz="2000" b="1">
                  <a:latin typeface="微软雅黑" pitchFamily="34" charset="-122"/>
                  <a:ea typeface="微软雅黑" pitchFamily="34" charset="-122"/>
                </a:rPr>
                <a:t>STL</a:t>
              </a:r>
              <a:r>
                <a:rPr lang="zh-CN" altLang="zh-CN" sz="2000" b="1">
                  <a:latin typeface="微软雅黑" pitchFamily="34" charset="-122"/>
                  <a:ea typeface="微软雅黑" pitchFamily="34" charset="-122"/>
                </a:rPr>
                <a:t>）联系紧密，学好模板，对以后学习</a:t>
              </a:r>
              <a:r>
                <a:rPr lang="en-US" altLang="zh-CN" sz="2000" b="1">
                  <a:latin typeface="微软雅黑" pitchFamily="34" charset="-122"/>
                  <a:ea typeface="微软雅黑" pitchFamily="34" charset="-122"/>
                </a:rPr>
                <a:t>STL</a:t>
              </a:r>
              <a:r>
                <a:rPr lang="zh-CN" altLang="zh-CN" sz="2000" b="1">
                  <a:latin typeface="微软雅黑" pitchFamily="34" charset="-122"/>
                  <a:ea typeface="微软雅黑" pitchFamily="34" charset="-122"/>
                </a:rPr>
                <a:t>非常重要。 </a:t>
              </a:r>
              <a:endParaRPr lang="zh-CN" altLang="en-US" sz="2000" b="1">
                <a:latin typeface="微软雅黑" pitchFamily="34" charset="-122"/>
                <a:ea typeface="微软雅黑" pitchFamily="34" charset="-122"/>
              </a:endParaRPr>
            </a:p>
          </p:txBody>
        </p:sp>
        <p:sp>
          <p:nvSpPr>
            <p:cNvPr id="22" name="圆角矩形 21"/>
            <p:cNvSpPr/>
            <p:nvPr/>
          </p:nvSpPr>
          <p:spPr bwMode="auto">
            <a:xfrm>
              <a:off x="2174875" y="2956875"/>
              <a:ext cx="6003925" cy="2553041"/>
            </a:xfrm>
            <a:prstGeom prst="roundRect">
              <a:avLst/>
            </a:prstGeom>
            <a:noFill/>
            <a:ln w="38100" cap="flat" cmpd="sng" algn="ctr">
              <a:solidFill>
                <a:schemeClr val="bg1">
                  <a:lumMod val="85000"/>
                </a:schemeClr>
              </a:solidFill>
              <a:prstDash val="dash"/>
              <a:round/>
              <a:headEnd type="none" w="med" len="med"/>
              <a:tailEnd type="none" w="med" len="med"/>
            </a:ln>
            <a:effectLst/>
          </p:spPr>
          <p:txBody>
            <a:bodyPr/>
            <a:lstStyle/>
            <a:p>
              <a:pPr eaLnBrk="0" hangingPunct="0">
                <a:buFont typeface="Wingdings" pitchFamily="2" charset="2"/>
                <a:buNone/>
                <a:defRPr/>
              </a:pPr>
              <a:endParaRPr lang="zh-CN" altLang="en-US" dirty="0">
                <a:ln w="19050">
                  <a:solidFill>
                    <a:schemeClr val="tx1"/>
                  </a:solidFill>
                </a:ln>
                <a:latin typeface="微软雅黑" panose="020B0503020204020204" pitchFamily="34" charset="-122"/>
                <a:ea typeface="微软雅黑" panose="020B0503020204020204" pitchFamily="34" charset="-122"/>
                <a:cs typeface="Microsoft Sans Serif" pitchFamily="34" charset="0"/>
              </a:endParaRPr>
            </a:p>
          </p:txBody>
        </p:sp>
      </p:grpSp>
      <p:pic>
        <p:nvPicPr>
          <p:cNvPr id="23" name="图片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63" y="2633663"/>
            <a:ext cx="2684462"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5"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6" name="AutoShape 208"/>
          <p:cNvSpPr>
            <a:spLocks noChangeArrowheads="1"/>
          </p:cNvSpPr>
          <p:nvPr/>
        </p:nvSpPr>
        <p:spPr bwMode="auto">
          <a:xfrm>
            <a:off x="2670175" y="1238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151" name="TextBox 154"/>
          <p:cNvSpPr txBox="1">
            <a:spLocks noChangeArrowheads="1"/>
          </p:cNvSpPr>
          <p:nvPr/>
        </p:nvSpPr>
        <p:spPr bwMode="auto">
          <a:xfrm>
            <a:off x="3268663" y="1420813"/>
            <a:ext cx="541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en-US" altLang="zh-CN" sz="2800" b="1" dirty="0" smtClean="0"/>
              <a:t>5.2</a:t>
            </a:r>
            <a:r>
              <a:rPr lang="zh-CN" altLang="en-US" sz="2800" b="1" dirty="0" smtClean="0">
                <a:latin typeface="微软雅黑" pitchFamily="34" charset="-122"/>
                <a:ea typeface="微软雅黑" pitchFamily="34" charset="-122"/>
              </a:rPr>
              <a:t>  </a:t>
            </a:r>
            <a:r>
              <a:rPr lang="zh-CN" altLang="en-US" sz="2800" b="1" dirty="0" smtClean="0">
                <a:solidFill>
                  <a:schemeClr val="accent4"/>
                </a:solidFill>
                <a:latin typeface="微软雅黑" pitchFamily="34" charset="-122"/>
                <a:ea typeface="微软雅黑" pitchFamily="34" charset="-122"/>
              </a:rPr>
              <a:t>类</a:t>
            </a:r>
            <a:r>
              <a:rPr lang="zh-CN" altLang="en-US" sz="2800" b="1" dirty="0">
                <a:solidFill>
                  <a:schemeClr val="accent4"/>
                </a:solidFill>
                <a:latin typeface="微软雅黑" pitchFamily="34" charset="-122"/>
                <a:ea typeface="微软雅黑" pitchFamily="34" charset="-122"/>
              </a:rPr>
              <a:t>模板</a:t>
            </a:r>
            <a:endParaRPr lang="zh-CN" altLang="en-US" sz="2800" b="1" dirty="0" smtClean="0">
              <a:solidFill>
                <a:schemeClr val="accent4"/>
              </a:solidFill>
              <a:latin typeface="微软雅黑" pitchFamily="34" charset="-122"/>
              <a:ea typeface="微软雅黑" pitchFamily="34" charset="-122"/>
            </a:endParaRPr>
          </a:p>
        </p:txBody>
      </p:sp>
      <p:pic>
        <p:nvPicPr>
          <p:cNvPr id="6152"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93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614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矩形 79">
            <a:hlinkClick r:id="rId2" action="ppaction://hlinksldjump"/>
          </p:cNvPr>
          <p:cNvSpPr/>
          <p:nvPr/>
        </p:nvSpPr>
        <p:spPr bwMode="auto">
          <a:xfrm>
            <a:off x="971550" y="1662113"/>
            <a:ext cx="1158875" cy="338137"/>
          </a:xfrm>
          <a:prstGeom prst="rect">
            <a:avLst/>
          </a:prstGeom>
        </p:spPr>
        <p:txBody>
          <a:bodyPr wrap="none">
            <a:spAutoFit/>
          </a:bodyPr>
          <a:lstStyle/>
          <a:p>
            <a:pPr algn="ctr" eaLnBrk="0" hangingPunct="0">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6155" name="logo"/>
          <p:cNvGrpSpPr>
            <a:grpSpLocks/>
          </p:cNvGrpSpPr>
          <p:nvPr/>
        </p:nvGrpSpPr>
        <p:grpSpPr bwMode="auto">
          <a:xfrm>
            <a:off x="5062538" y="119063"/>
            <a:ext cx="3916362" cy="725487"/>
            <a:chOff x="0" y="0"/>
            <a:chExt cx="6166" cy="1142"/>
          </a:xfrm>
        </p:grpSpPr>
        <p:pic>
          <p:nvPicPr>
            <p:cNvPr id="6198"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99"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68"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grpSp>
        <p:nvGrpSpPr>
          <p:cNvPr id="6157" name="组合 1"/>
          <p:cNvGrpSpPr>
            <a:grpSpLocks/>
          </p:cNvGrpSpPr>
          <p:nvPr/>
        </p:nvGrpSpPr>
        <p:grpSpPr bwMode="auto">
          <a:xfrm>
            <a:off x="1065213" y="2651125"/>
            <a:ext cx="6662737" cy="577850"/>
            <a:chOff x="1040635" y="2276476"/>
            <a:chExt cx="6663610" cy="577956"/>
          </a:xfrm>
        </p:grpSpPr>
        <p:grpSp>
          <p:nvGrpSpPr>
            <p:cNvPr id="6186" name="组合 311"/>
            <p:cNvGrpSpPr>
              <a:grpSpLocks/>
            </p:cNvGrpSpPr>
            <p:nvPr/>
          </p:nvGrpSpPr>
          <p:grpSpPr bwMode="auto">
            <a:xfrm>
              <a:off x="1106489" y="2276476"/>
              <a:ext cx="6597756" cy="577956"/>
              <a:chOff x="1029300" y="5045322"/>
              <a:chExt cx="7628925" cy="669008"/>
            </a:xfrm>
          </p:grpSpPr>
          <p:grpSp>
            <p:nvGrpSpPr>
              <p:cNvPr id="6189" name="组合 345"/>
              <p:cNvGrpSpPr>
                <a:grpSpLocks/>
              </p:cNvGrpSpPr>
              <p:nvPr/>
            </p:nvGrpSpPr>
            <p:grpSpPr bwMode="auto">
              <a:xfrm>
                <a:off x="2520950" y="5045323"/>
                <a:ext cx="6137275" cy="669007"/>
                <a:chOff x="2520950" y="4924673"/>
                <a:chExt cx="6137275" cy="789657"/>
              </a:xfrm>
            </p:grpSpPr>
            <p:sp>
              <p:nvSpPr>
                <p:cNvPr id="152" name="AutoShape 218"/>
                <p:cNvSpPr>
                  <a:spLocks noChangeArrowheads="1"/>
                </p:cNvSpPr>
                <p:nvPr/>
              </p:nvSpPr>
              <p:spPr bwMode="auto">
                <a:xfrm>
                  <a:off x="2721079" y="5393260"/>
                  <a:ext cx="5806801"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6195" name="组合 351"/>
                <p:cNvGrpSpPr>
                  <a:grpSpLocks/>
                </p:cNvGrpSpPr>
                <p:nvPr/>
              </p:nvGrpSpPr>
              <p:grpSpPr bwMode="auto">
                <a:xfrm>
                  <a:off x="2520950" y="4924673"/>
                  <a:ext cx="6137275" cy="664245"/>
                  <a:chOff x="2520950" y="4868193"/>
                  <a:chExt cx="6137275" cy="720725"/>
                </a:xfrm>
              </p:grpSpPr>
              <p:sp>
                <p:nvSpPr>
                  <p:cNvPr id="154" name="AutoShape 181"/>
                  <p:cNvSpPr>
                    <a:spLocks noChangeArrowheads="1"/>
                  </p:cNvSpPr>
                  <p:nvPr/>
                </p:nvSpPr>
                <p:spPr bwMode="auto">
                  <a:xfrm>
                    <a:off x="2520972" y="4868192"/>
                    <a:ext cx="6137253" cy="720279"/>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55" name="AutoShape 202"/>
                  <p:cNvSpPr>
                    <a:spLocks noChangeArrowheads="1"/>
                  </p:cNvSpPr>
                  <p:nvPr/>
                </p:nvSpPr>
                <p:spPr bwMode="auto">
                  <a:xfrm>
                    <a:off x="2763304" y="4983531"/>
                    <a:ext cx="5689305"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1" name="Line 188"/>
              <p:cNvSpPr>
                <a:spLocks noChangeShapeType="1"/>
              </p:cNvSpPr>
              <p:nvPr/>
            </p:nvSpPr>
            <p:spPr bwMode="auto">
              <a:xfrm flipH="1">
                <a:off x="1500238" y="5330202"/>
                <a:ext cx="149805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6191" name="组合 347"/>
              <p:cNvGrpSpPr>
                <a:grpSpLocks/>
              </p:cNvGrpSpPr>
              <p:nvPr/>
            </p:nvGrpSpPr>
            <p:grpSpPr bwMode="auto">
              <a:xfrm>
                <a:off x="1029300" y="5045322"/>
                <a:ext cx="635025" cy="637257"/>
                <a:chOff x="1098627" y="4776118"/>
                <a:chExt cx="903287" cy="906462"/>
              </a:xfrm>
            </p:grpSpPr>
            <p:sp>
              <p:nvSpPr>
                <p:cNvPr id="145" name="Oval 148"/>
                <p:cNvSpPr>
                  <a:spLocks noChangeArrowheads="1"/>
                </p:cNvSpPr>
                <p:nvPr/>
              </p:nvSpPr>
              <p:spPr bwMode="auto">
                <a:xfrm>
                  <a:off x="1097380" y="4776118"/>
                  <a:ext cx="903544" cy="907183"/>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49" name="Oval 151"/>
                <p:cNvSpPr>
                  <a:spLocks noChangeArrowheads="1"/>
                </p:cNvSpPr>
                <p:nvPr/>
              </p:nvSpPr>
              <p:spPr bwMode="auto">
                <a:xfrm>
                  <a:off x="1413360" y="4802262"/>
                  <a:ext cx="242859" cy="2431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187" name="TextBox 317"/>
            <p:cNvSpPr txBox="1">
              <a:spLocks noChangeArrowheads="1"/>
            </p:cNvSpPr>
            <p:nvPr/>
          </p:nvSpPr>
          <p:spPr bwMode="auto">
            <a:xfrm>
              <a:off x="1040635" y="2343150"/>
              <a:ext cx="685035" cy="33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5.2.1</a:t>
              </a:r>
              <a:endParaRPr lang="zh-CN" altLang="en-US" sz="1600"/>
            </a:p>
          </p:txBody>
        </p:sp>
        <p:sp>
          <p:nvSpPr>
            <p:cNvPr id="6188" name="TextBox 320"/>
            <p:cNvSpPr txBox="1">
              <a:spLocks noChangeArrowheads="1"/>
            </p:cNvSpPr>
            <p:nvPr/>
          </p:nvSpPr>
          <p:spPr bwMode="auto">
            <a:xfrm>
              <a:off x="3213100" y="2356299"/>
              <a:ext cx="4038648" cy="36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定义一个类模板并实例化</a:t>
              </a:r>
            </a:p>
          </p:txBody>
        </p:sp>
      </p:grpSp>
      <p:grpSp>
        <p:nvGrpSpPr>
          <p:cNvPr id="6158" name="组合 2"/>
          <p:cNvGrpSpPr>
            <a:grpSpLocks/>
          </p:cNvGrpSpPr>
          <p:nvPr/>
        </p:nvGrpSpPr>
        <p:grpSpPr bwMode="auto">
          <a:xfrm>
            <a:off x="1065213" y="3656013"/>
            <a:ext cx="6692900" cy="614362"/>
            <a:chOff x="1040636" y="2814639"/>
            <a:chExt cx="6693664" cy="612880"/>
          </a:xfrm>
        </p:grpSpPr>
        <p:grpSp>
          <p:nvGrpSpPr>
            <p:cNvPr id="6173" name="组合 313"/>
            <p:cNvGrpSpPr>
              <a:grpSpLocks/>
            </p:cNvGrpSpPr>
            <p:nvPr/>
          </p:nvGrpSpPr>
          <p:grpSpPr bwMode="auto">
            <a:xfrm>
              <a:off x="1328739" y="2849564"/>
              <a:ext cx="6405561" cy="577955"/>
              <a:chOff x="1252258" y="5045323"/>
              <a:chExt cx="7405967" cy="669007"/>
            </a:xfrm>
          </p:grpSpPr>
          <p:grpSp>
            <p:nvGrpSpPr>
              <p:cNvPr id="6179" name="组合 338"/>
              <p:cNvGrpSpPr>
                <a:grpSpLocks/>
              </p:cNvGrpSpPr>
              <p:nvPr/>
            </p:nvGrpSpPr>
            <p:grpSpPr bwMode="auto">
              <a:xfrm>
                <a:off x="2520950" y="5045323"/>
                <a:ext cx="6137275" cy="669007"/>
                <a:chOff x="2520950" y="4924673"/>
                <a:chExt cx="6137275" cy="789657"/>
              </a:xfrm>
            </p:grpSpPr>
            <p:sp>
              <p:nvSpPr>
                <p:cNvPr id="173" name="AutoShape 218"/>
                <p:cNvSpPr>
                  <a:spLocks noChangeArrowheads="1"/>
                </p:cNvSpPr>
                <p:nvPr/>
              </p:nvSpPr>
              <p:spPr bwMode="auto">
                <a:xfrm>
                  <a:off x="2631813" y="5394094"/>
                  <a:ext cx="5896080" cy="320236"/>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6183" name="组合 342"/>
                <p:cNvGrpSpPr>
                  <a:grpSpLocks/>
                </p:cNvGrpSpPr>
                <p:nvPr/>
              </p:nvGrpSpPr>
              <p:grpSpPr bwMode="auto">
                <a:xfrm>
                  <a:off x="2520950" y="4924673"/>
                  <a:ext cx="6137275" cy="664245"/>
                  <a:chOff x="2520950" y="4868193"/>
                  <a:chExt cx="6137275" cy="720725"/>
                </a:xfrm>
              </p:grpSpPr>
              <p:sp>
                <p:nvSpPr>
                  <p:cNvPr id="175" name="AutoShape 181"/>
                  <p:cNvSpPr>
                    <a:spLocks noChangeArrowheads="1"/>
                  </p:cNvSpPr>
                  <p:nvPr/>
                </p:nvSpPr>
                <p:spPr bwMode="auto">
                  <a:xfrm>
                    <a:off x="2428058" y="4868069"/>
                    <a:ext cx="6230167" cy="720756"/>
                  </a:xfrm>
                  <a:prstGeom prst="roundRect">
                    <a:avLst>
                      <a:gd name="adj" fmla="val 50000"/>
                    </a:avLst>
                  </a:prstGeom>
                  <a:solidFill>
                    <a:srgbClr val="D5EB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76" name="AutoShape 202"/>
                  <p:cNvSpPr>
                    <a:spLocks noChangeArrowheads="1"/>
                  </p:cNvSpPr>
                  <p:nvPr/>
                </p:nvSpPr>
                <p:spPr bwMode="auto">
                  <a:xfrm>
                    <a:off x="2672198" y="4983107"/>
                    <a:ext cx="5780436" cy="490679"/>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69" name="Line 188"/>
              <p:cNvSpPr>
                <a:spLocks noChangeShapeType="1"/>
              </p:cNvSpPr>
              <p:nvPr/>
            </p:nvSpPr>
            <p:spPr bwMode="auto">
              <a:xfrm flipH="1">
                <a:off x="1499223" y="5329366"/>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72" name="Oval 151"/>
              <p:cNvSpPr>
                <a:spLocks noChangeArrowheads="1"/>
              </p:cNvSpPr>
              <p:nvPr/>
            </p:nvSpPr>
            <p:spPr bwMode="auto">
              <a:xfrm>
                <a:off x="1251410" y="5063558"/>
                <a:ext cx="170715" cy="170484"/>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6174" name="组合 315"/>
            <p:cNvGrpSpPr>
              <a:grpSpLocks/>
            </p:cNvGrpSpPr>
            <p:nvPr/>
          </p:nvGrpSpPr>
          <p:grpSpPr bwMode="auto">
            <a:xfrm>
              <a:off x="1112838" y="2814639"/>
              <a:ext cx="549127" cy="551873"/>
              <a:chOff x="1190461" y="2772022"/>
              <a:chExt cx="635025" cy="637257"/>
            </a:xfrm>
          </p:grpSpPr>
          <p:sp>
            <p:nvSpPr>
              <p:cNvPr id="161" name="Oval 148"/>
              <p:cNvSpPr>
                <a:spLocks noChangeArrowheads="1"/>
              </p:cNvSpPr>
              <p:nvPr/>
            </p:nvSpPr>
            <p:spPr bwMode="auto">
              <a:xfrm>
                <a:off x="1189585" y="2772022"/>
                <a:ext cx="635269" cy="636385"/>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62" name="Oval 151"/>
              <p:cNvSpPr>
                <a:spLocks noChangeArrowheads="1"/>
              </p:cNvSpPr>
              <p:nvPr/>
            </p:nvSpPr>
            <p:spPr bwMode="auto">
              <a:xfrm>
                <a:off x="1411747" y="2790309"/>
                <a:ext cx="170751" cy="17006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6175" name="TextBox 321"/>
            <p:cNvSpPr txBox="1">
              <a:spLocks noChangeArrowheads="1"/>
            </p:cNvSpPr>
            <p:nvPr/>
          </p:nvSpPr>
          <p:spPr bwMode="auto">
            <a:xfrm>
              <a:off x="3213101" y="2929444"/>
              <a:ext cx="4038543" cy="36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在类模板外部定义成员函数</a:t>
              </a:r>
            </a:p>
          </p:txBody>
        </p:sp>
        <p:sp>
          <p:nvSpPr>
            <p:cNvPr id="6176" name="TextBox 317"/>
            <p:cNvSpPr txBox="1">
              <a:spLocks noChangeArrowheads="1"/>
            </p:cNvSpPr>
            <p:nvPr/>
          </p:nvSpPr>
          <p:spPr bwMode="auto">
            <a:xfrm>
              <a:off x="1040636" y="2903706"/>
              <a:ext cx="685035" cy="33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5.2.2</a:t>
              </a:r>
              <a:endParaRPr lang="zh-CN" altLang="en-US" sz="1600"/>
            </a:p>
          </p:txBody>
        </p:sp>
      </p:grpSp>
      <p:grpSp>
        <p:nvGrpSpPr>
          <p:cNvPr id="6159" name="组合 4"/>
          <p:cNvGrpSpPr>
            <a:grpSpLocks/>
          </p:cNvGrpSpPr>
          <p:nvPr/>
        </p:nvGrpSpPr>
        <p:grpSpPr bwMode="auto">
          <a:xfrm>
            <a:off x="1065213" y="4691063"/>
            <a:ext cx="6692900" cy="612775"/>
            <a:chOff x="1040636" y="3360738"/>
            <a:chExt cx="6693664" cy="614469"/>
          </a:xfrm>
        </p:grpSpPr>
        <p:grpSp>
          <p:nvGrpSpPr>
            <p:cNvPr id="6160" name="组合 314"/>
            <p:cNvGrpSpPr>
              <a:grpSpLocks/>
            </p:cNvGrpSpPr>
            <p:nvPr/>
          </p:nvGrpSpPr>
          <p:grpSpPr bwMode="auto">
            <a:xfrm>
              <a:off x="1328739" y="3397251"/>
              <a:ext cx="6405561" cy="577956"/>
              <a:chOff x="1252258" y="5045323"/>
              <a:chExt cx="7405967" cy="669007"/>
            </a:xfrm>
          </p:grpSpPr>
          <p:grpSp>
            <p:nvGrpSpPr>
              <p:cNvPr id="6166" name="组合 331"/>
              <p:cNvGrpSpPr>
                <a:grpSpLocks/>
              </p:cNvGrpSpPr>
              <p:nvPr/>
            </p:nvGrpSpPr>
            <p:grpSpPr bwMode="auto">
              <a:xfrm>
                <a:off x="2520950" y="5045323"/>
                <a:ext cx="6137275" cy="669007"/>
                <a:chOff x="2520950" y="4924673"/>
                <a:chExt cx="6137275" cy="789657"/>
              </a:xfrm>
            </p:grpSpPr>
            <p:sp>
              <p:nvSpPr>
                <p:cNvPr id="187" name="AutoShape 218"/>
                <p:cNvSpPr>
                  <a:spLocks noChangeArrowheads="1"/>
                </p:cNvSpPr>
                <p:nvPr/>
              </p:nvSpPr>
              <p:spPr bwMode="auto">
                <a:xfrm>
                  <a:off x="2631813" y="5392432"/>
                  <a:ext cx="5896080" cy="321898"/>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6170" name="组合 335"/>
                <p:cNvGrpSpPr>
                  <a:grpSpLocks/>
                </p:cNvGrpSpPr>
                <p:nvPr/>
              </p:nvGrpSpPr>
              <p:grpSpPr bwMode="auto">
                <a:xfrm>
                  <a:off x="2520950" y="4924673"/>
                  <a:ext cx="6137275" cy="664245"/>
                  <a:chOff x="2520950" y="4868193"/>
                  <a:chExt cx="6137275" cy="720725"/>
                </a:xfrm>
              </p:grpSpPr>
              <p:sp>
                <p:nvSpPr>
                  <p:cNvPr id="189" name="AutoShape 181"/>
                  <p:cNvSpPr>
                    <a:spLocks noChangeArrowheads="1"/>
                  </p:cNvSpPr>
                  <p:nvPr/>
                </p:nvSpPr>
                <p:spPr bwMode="auto">
                  <a:xfrm>
                    <a:off x="2428058" y="4868342"/>
                    <a:ext cx="6230167" cy="719777"/>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90" name="AutoShape 202"/>
                  <p:cNvSpPr>
                    <a:spLocks noChangeArrowheads="1"/>
                  </p:cNvSpPr>
                  <p:nvPr/>
                </p:nvSpPr>
                <p:spPr bwMode="auto">
                  <a:xfrm>
                    <a:off x="2672198" y="4983979"/>
                    <a:ext cx="5780436" cy="48850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85" name="Line 188"/>
              <p:cNvSpPr>
                <a:spLocks noChangeShapeType="1"/>
              </p:cNvSpPr>
              <p:nvPr/>
            </p:nvSpPr>
            <p:spPr bwMode="auto">
              <a:xfrm flipH="1">
                <a:off x="1499223" y="5331054"/>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86" name="Oval 151"/>
              <p:cNvSpPr>
                <a:spLocks noChangeArrowheads="1"/>
              </p:cNvSpPr>
              <p:nvPr/>
            </p:nvSpPr>
            <p:spPr bwMode="auto">
              <a:xfrm>
                <a:off x="1251410" y="5063866"/>
                <a:ext cx="170715" cy="17136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6161" name="组合 316"/>
            <p:cNvGrpSpPr>
              <a:grpSpLocks/>
            </p:cNvGrpSpPr>
            <p:nvPr/>
          </p:nvGrpSpPr>
          <p:grpSpPr bwMode="auto">
            <a:xfrm>
              <a:off x="1112838" y="3360738"/>
              <a:ext cx="549127" cy="550499"/>
              <a:chOff x="1190461" y="2772022"/>
              <a:chExt cx="635025" cy="637257"/>
            </a:xfrm>
          </p:grpSpPr>
          <p:sp>
            <p:nvSpPr>
              <p:cNvPr id="182" name="Oval 148"/>
              <p:cNvSpPr>
                <a:spLocks noChangeArrowheads="1"/>
              </p:cNvSpPr>
              <p:nvPr/>
            </p:nvSpPr>
            <p:spPr bwMode="auto">
              <a:xfrm>
                <a:off x="1189585" y="2772022"/>
                <a:ext cx="635269" cy="63759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83" name="Oval 151"/>
              <p:cNvSpPr>
                <a:spLocks noChangeArrowheads="1"/>
              </p:cNvSpPr>
              <p:nvPr/>
            </p:nvSpPr>
            <p:spPr bwMode="auto">
              <a:xfrm>
                <a:off x="1411747" y="2790450"/>
                <a:ext cx="170751" cy="171377"/>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6162" name="TextBox 322"/>
            <p:cNvSpPr txBox="1">
              <a:spLocks noChangeArrowheads="1"/>
            </p:cNvSpPr>
            <p:nvPr/>
          </p:nvSpPr>
          <p:spPr bwMode="auto">
            <a:xfrm>
              <a:off x="3213100" y="3478607"/>
              <a:ext cx="2407203" cy="36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类模板与友元函数</a:t>
              </a:r>
            </a:p>
          </p:txBody>
        </p:sp>
        <p:sp>
          <p:nvSpPr>
            <p:cNvPr id="6163" name="TextBox 317"/>
            <p:cNvSpPr txBox="1">
              <a:spLocks noChangeArrowheads="1"/>
            </p:cNvSpPr>
            <p:nvPr/>
          </p:nvSpPr>
          <p:spPr bwMode="auto">
            <a:xfrm>
              <a:off x="1040636" y="3464262"/>
              <a:ext cx="685035" cy="339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5.2.3</a:t>
              </a:r>
              <a:endParaRPr lang="zh-CN" altLang="en-US" sz="1600"/>
            </a:p>
          </p:txBody>
        </p:sp>
      </p:gr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8"/>
                                        </p:tgtEl>
                                      </p:cBhvr>
                                    </p:animEffect>
                                    <p:animScale>
                                      <p:cBhvr>
                                        <p:cTn id="7" dur="250" autoRev="1" fill="hold"/>
                                        <p:tgtEl>
                                          <p:spTgt spid="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238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175" name="TextBox 154"/>
          <p:cNvSpPr txBox="1">
            <a:spLocks noChangeArrowheads="1"/>
          </p:cNvSpPr>
          <p:nvPr/>
        </p:nvSpPr>
        <p:spPr bwMode="auto">
          <a:xfrm>
            <a:off x="3235325" y="1420813"/>
            <a:ext cx="54133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a:r>
              <a:rPr lang="en-US" altLang="zh-CN" sz="2800" b="1"/>
              <a:t>5.3</a:t>
            </a:r>
            <a:r>
              <a:rPr lang="zh-CN" altLang="en-US" sz="2800">
                <a:latin typeface="微软雅黑" pitchFamily="34" charset="-122"/>
                <a:ea typeface="微软雅黑" pitchFamily="34" charset="-122"/>
              </a:rPr>
              <a:t>  </a:t>
            </a:r>
            <a:r>
              <a:rPr lang="zh-CN" altLang="zh-CN" sz="2800" b="1">
                <a:solidFill>
                  <a:srgbClr val="00B0F0"/>
                </a:solidFill>
                <a:latin typeface="微软雅黑" pitchFamily="34" charset="-122"/>
                <a:ea typeface="微软雅黑" pitchFamily="34" charset="-122"/>
              </a:rPr>
              <a:t>派生与模板</a:t>
            </a:r>
            <a:r>
              <a:rPr lang="zh-CN" altLang="en-US" sz="2800" b="1">
                <a:solidFill>
                  <a:srgbClr val="00B0F0"/>
                </a:solidFill>
                <a:latin typeface="微软雅黑" pitchFamily="34" charset="-122"/>
                <a:ea typeface="微软雅黑" pitchFamily="34" charset="-122"/>
              </a:rPr>
              <a:t>（自学）</a:t>
            </a:r>
            <a:endParaRPr lang="zh-CN" altLang="zh-CN" sz="2800" b="1">
              <a:solidFill>
                <a:srgbClr val="00B0F0"/>
              </a:solidFill>
              <a:latin typeface="微软雅黑" pitchFamily="34" charset="-122"/>
              <a:ea typeface="微软雅黑" pitchFamily="34" charset="-122"/>
            </a:endParaRPr>
          </a:p>
          <a:p>
            <a:endParaRPr lang="zh-CN" altLang="en-US" sz="2800" b="1">
              <a:solidFill>
                <a:srgbClr val="00B0F0"/>
              </a:solidFill>
              <a:latin typeface="微软雅黑" pitchFamily="34" charset="-122"/>
              <a:ea typeface="微软雅黑" pitchFamily="34" charset="-122"/>
            </a:endParaRPr>
          </a:p>
        </p:txBody>
      </p:sp>
      <p:pic>
        <p:nvPicPr>
          <p:cNvPr id="7176"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93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7"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614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hlinkClick r:id="rId2" action="ppaction://hlinksldjump"/>
          </p:cNvPr>
          <p:cNvSpPr/>
          <p:nvPr/>
        </p:nvSpPr>
        <p:spPr bwMode="auto">
          <a:xfrm>
            <a:off x="971550" y="1662113"/>
            <a:ext cx="1158875" cy="338137"/>
          </a:xfrm>
          <a:prstGeom prst="rect">
            <a:avLst/>
          </a:prstGeom>
        </p:spPr>
        <p:txBody>
          <a:bodyPr wrap="none">
            <a:spAutoFit/>
          </a:bodyPr>
          <a:lstStyle/>
          <a:p>
            <a:pPr algn="ctr" eaLnBrk="0" hangingPunct="0">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7179" name="组合 1"/>
          <p:cNvGrpSpPr>
            <a:grpSpLocks/>
          </p:cNvGrpSpPr>
          <p:nvPr/>
        </p:nvGrpSpPr>
        <p:grpSpPr bwMode="auto">
          <a:xfrm>
            <a:off x="1079500" y="2771775"/>
            <a:ext cx="6662738" cy="577850"/>
            <a:chOff x="1040636" y="2276476"/>
            <a:chExt cx="6663609" cy="577956"/>
          </a:xfrm>
        </p:grpSpPr>
        <p:grpSp>
          <p:nvGrpSpPr>
            <p:cNvPr id="7198" name="组合 311"/>
            <p:cNvGrpSpPr>
              <a:grpSpLocks/>
            </p:cNvGrpSpPr>
            <p:nvPr/>
          </p:nvGrpSpPr>
          <p:grpSpPr bwMode="auto">
            <a:xfrm>
              <a:off x="1106489" y="2276476"/>
              <a:ext cx="6597756" cy="577956"/>
              <a:chOff x="1029300" y="5045322"/>
              <a:chExt cx="7628925" cy="669008"/>
            </a:xfrm>
          </p:grpSpPr>
          <p:grpSp>
            <p:nvGrpSpPr>
              <p:cNvPr id="7201" name="组合 345"/>
              <p:cNvGrpSpPr>
                <a:grpSpLocks/>
              </p:cNvGrpSpPr>
              <p:nvPr/>
            </p:nvGrpSpPr>
            <p:grpSpPr bwMode="auto">
              <a:xfrm>
                <a:off x="2520950" y="5045323"/>
                <a:ext cx="6137275" cy="669007"/>
                <a:chOff x="2520950" y="4924673"/>
                <a:chExt cx="6137275" cy="789657"/>
              </a:xfrm>
            </p:grpSpPr>
            <p:sp>
              <p:nvSpPr>
                <p:cNvPr id="21" name="AutoShape 218"/>
                <p:cNvSpPr>
                  <a:spLocks noChangeArrowheads="1"/>
                </p:cNvSpPr>
                <p:nvPr/>
              </p:nvSpPr>
              <p:spPr bwMode="auto">
                <a:xfrm>
                  <a:off x="2721080" y="5393260"/>
                  <a:ext cx="5806799"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207" name="组合 351"/>
                <p:cNvGrpSpPr>
                  <a:grpSpLocks/>
                </p:cNvGrpSpPr>
                <p:nvPr/>
              </p:nvGrpSpPr>
              <p:grpSpPr bwMode="auto">
                <a:xfrm>
                  <a:off x="2520950" y="4924673"/>
                  <a:ext cx="6137275" cy="664245"/>
                  <a:chOff x="2520950" y="4868193"/>
                  <a:chExt cx="6137275" cy="720725"/>
                </a:xfrm>
              </p:grpSpPr>
              <p:sp>
                <p:nvSpPr>
                  <p:cNvPr id="23" name="AutoShape 181"/>
                  <p:cNvSpPr>
                    <a:spLocks noChangeArrowheads="1"/>
                  </p:cNvSpPr>
                  <p:nvPr/>
                </p:nvSpPr>
                <p:spPr bwMode="auto">
                  <a:xfrm>
                    <a:off x="2520972" y="4868192"/>
                    <a:ext cx="6137253" cy="720279"/>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4" name="AutoShape 202"/>
                  <p:cNvSpPr>
                    <a:spLocks noChangeArrowheads="1"/>
                  </p:cNvSpPr>
                  <p:nvPr/>
                </p:nvSpPr>
                <p:spPr bwMode="auto">
                  <a:xfrm>
                    <a:off x="2763304" y="4983531"/>
                    <a:ext cx="5689305"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7" name="Line 188"/>
              <p:cNvSpPr>
                <a:spLocks noChangeShapeType="1"/>
              </p:cNvSpPr>
              <p:nvPr/>
            </p:nvSpPr>
            <p:spPr bwMode="auto">
              <a:xfrm flipH="1">
                <a:off x="1500239" y="5330202"/>
                <a:ext cx="149805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203" name="组合 347"/>
              <p:cNvGrpSpPr>
                <a:grpSpLocks/>
              </p:cNvGrpSpPr>
              <p:nvPr/>
            </p:nvGrpSpPr>
            <p:grpSpPr bwMode="auto">
              <a:xfrm>
                <a:off x="1029300" y="5045322"/>
                <a:ext cx="635025" cy="637257"/>
                <a:chOff x="1098627" y="4776118"/>
                <a:chExt cx="903287" cy="906462"/>
              </a:xfrm>
            </p:grpSpPr>
            <p:sp>
              <p:nvSpPr>
                <p:cNvPr id="19" name="Oval 148"/>
                <p:cNvSpPr>
                  <a:spLocks noChangeArrowheads="1"/>
                </p:cNvSpPr>
                <p:nvPr/>
              </p:nvSpPr>
              <p:spPr bwMode="auto">
                <a:xfrm>
                  <a:off x="1097383" y="4776118"/>
                  <a:ext cx="903542" cy="907183"/>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0" name="Oval 151"/>
                <p:cNvSpPr>
                  <a:spLocks noChangeArrowheads="1"/>
                </p:cNvSpPr>
                <p:nvPr/>
              </p:nvSpPr>
              <p:spPr bwMode="auto">
                <a:xfrm>
                  <a:off x="1413361" y="4802262"/>
                  <a:ext cx="242860" cy="2431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199" name="TextBox 317"/>
            <p:cNvSpPr txBox="1">
              <a:spLocks noChangeArrowheads="1"/>
            </p:cNvSpPr>
            <p:nvPr/>
          </p:nvSpPr>
          <p:spPr bwMode="auto">
            <a:xfrm>
              <a:off x="1040636" y="2343150"/>
              <a:ext cx="685035" cy="33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5.3.1</a:t>
              </a:r>
              <a:endParaRPr lang="zh-CN" altLang="en-US" sz="1600"/>
            </a:p>
          </p:txBody>
        </p:sp>
        <p:sp>
          <p:nvSpPr>
            <p:cNvPr id="7200" name="TextBox 320"/>
            <p:cNvSpPr txBox="1">
              <a:spLocks noChangeArrowheads="1"/>
            </p:cNvSpPr>
            <p:nvPr/>
          </p:nvSpPr>
          <p:spPr bwMode="auto">
            <a:xfrm>
              <a:off x="3213100" y="2339968"/>
              <a:ext cx="4038648" cy="36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模板的参数</a:t>
              </a:r>
            </a:p>
          </p:txBody>
        </p:sp>
      </p:grpSp>
      <p:grpSp>
        <p:nvGrpSpPr>
          <p:cNvPr id="7180" name="logo"/>
          <p:cNvGrpSpPr>
            <a:grpSpLocks/>
          </p:cNvGrpSpPr>
          <p:nvPr/>
        </p:nvGrpSpPr>
        <p:grpSpPr bwMode="auto">
          <a:xfrm>
            <a:off x="5062538" y="119063"/>
            <a:ext cx="3916362" cy="725487"/>
            <a:chOff x="0" y="0"/>
            <a:chExt cx="6166" cy="1142"/>
          </a:xfrm>
        </p:grpSpPr>
        <p:pic>
          <p:nvPicPr>
            <p:cNvPr id="7196"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97"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7181" name="组合 2"/>
          <p:cNvGrpSpPr>
            <a:grpSpLocks/>
          </p:cNvGrpSpPr>
          <p:nvPr/>
        </p:nvGrpSpPr>
        <p:grpSpPr bwMode="auto">
          <a:xfrm>
            <a:off x="1079500" y="3756025"/>
            <a:ext cx="6692900" cy="614363"/>
            <a:chOff x="1040636" y="2814639"/>
            <a:chExt cx="6693664" cy="612880"/>
          </a:xfrm>
        </p:grpSpPr>
        <p:grpSp>
          <p:nvGrpSpPr>
            <p:cNvPr id="7183" name="组合 313"/>
            <p:cNvGrpSpPr>
              <a:grpSpLocks/>
            </p:cNvGrpSpPr>
            <p:nvPr/>
          </p:nvGrpSpPr>
          <p:grpSpPr bwMode="auto">
            <a:xfrm>
              <a:off x="1328739" y="2849564"/>
              <a:ext cx="6405561" cy="577955"/>
              <a:chOff x="1252258" y="5045323"/>
              <a:chExt cx="7405967" cy="669007"/>
            </a:xfrm>
          </p:grpSpPr>
          <p:grpSp>
            <p:nvGrpSpPr>
              <p:cNvPr id="7189" name="组合 338"/>
              <p:cNvGrpSpPr>
                <a:grpSpLocks/>
              </p:cNvGrpSpPr>
              <p:nvPr/>
            </p:nvGrpSpPr>
            <p:grpSpPr bwMode="auto">
              <a:xfrm>
                <a:off x="2520950" y="5045323"/>
                <a:ext cx="6137275" cy="669007"/>
                <a:chOff x="2520950" y="4924673"/>
                <a:chExt cx="6137275" cy="789657"/>
              </a:xfrm>
            </p:grpSpPr>
            <p:sp>
              <p:nvSpPr>
                <p:cNvPr id="38" name="AutoShape 218"/>
                <p:cNvSpPr>
                  <a:spLocks noChangeArrowheads="1"/>
                </p:cNvSpPr>
                <p:nvPr/>
              </p:nvSpPr>
              <p:spPr bwMode="auto">
                <a:xfrm>
                  <a:off x="2631815" y="5394094"/>
                  <a:ext cx="5896080" cy="320236"/>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193" name="组合 342"/>
                <p:cNvGrpSpPr>
                  <a:grpSpLocks/>
                </p:cNvGrpSpPr>
                <p:nvPr/>
              </p:nvGrpSpPr>
              <p:grpSpPr bwMode="auto">
                <a:xfrm>
                  <a:off x="2520950" y="4924673"/>
                  <a:ext cx="6137275" cy="664245"/>
                  <a:chOff x="2520950" y="4868193"/>
                  <a:chExt cx="6137275" cy="720725"/>
                </a:xfrm>
              </p:grpSpPr>
              <p:sp>
                <p:nvSpPr>
                  <p:cNvPr id="40" name="AutoShape 181"/>
                  <p:cNvSpPr>
                    <a:spLocks noChangeArrowheads="1"/>
                  </p:cNvSpPr>
                  <p:nvPr/>
                </p:nvSpPr>
                <p:spPr bwMode="auto">
                  <a:xfrm>
                    <a:off x="2428058" y="4868067"/>
                    <a:ext cx="6230167" cy="720758"/>
                  </a:xfrm>
                  <a:prstGeom prst="roundRect">
                    <a:avLst>
                      <a:gd name="adj" fmla="val 50000"/>
                    </a:avLst>
                  </a:prstGeom>
                  <a:solidFill>
                    <a:srgbClr val="D5EB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p:cNvSpPr>
                    <a:spLocks noChangeArrowheads="1"/>
                  </p:cNvSpPr>
                  <p:nvPr/>
                </p:nvSpPr>
                <p:spPr bwMode="auto">
                  <a:xfrm>
                    <a:off x="2672199" y="4983107"/>
                    <a:ext cx="5780434" cy="490677"/>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6" name="Line 188"/>
              <p:cNvSpPr>
                <a:spLocks noChangeShapeType="1"/>
              </p:cNvSpPr>
              <p:nvPr/>
            </p:nvSpPr>
            <p:spPr bwMode="auto">
              <a:xfrm flipH="1">
                <a:off x="1499223" y="5329366"/>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Oval 151"/>
              <p:cNvSpPr>
                <a:spLocks noChangeArrowheads="1"/>
              </p:cNvSpPr>
              <p:nvPr/>
            </p:nvSpPr>
            <p:spPr bwMode="auto">
              <a:xfrm>
                <a:off x="1251412" y="5063556"/>
                <a:ext cx="170714" cy="170485"/>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7184" name="组合 315"/>
            <p:cNvGrpSpPr>
              <a:grpSpLocks/>
            </p:cNvGrpSpPr>
            <p:nvPr/>
          </p:nvGrpSpPr>
          <p:grpSpPr bwMode="auto">
            <a:xfrm>
              <a:off x="1112838" y="2814639"/>
              <a:ext cx="549127" cy="551873"/>
              <a:chOff x="1190461" y="2772022"/>
              <a:chExt cx="635025" cy="637257"/>
            </a:xfrm>
          </p:grpSpPr>
          <p:sp>
            <p:nvSpPr>
              <p:cNvPr id="33" name="Oval 148"/>
              <p:cNvSpPr>
                <a:spLocks noChangeArrowheads="1"/>
              </p:cNvSpPr>
              <p:nvPr/>
            </p:nvSpPr>
            <p:spPr bwMode="auto">
              <a:xfrm>
                <a:off x="1189587" y="2772022"/>
                <a:ext cx="635269" cy="636384"/>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4" name="Oval 151"/>
              <p:cNvSpPr>
                <a:spLocks noChangeArrowheads="1"/>
              </p:cNvSpPr>
              <p:nvPr/>
            </p:nvSpPr>
            <p:spPr bwMode="auto">
              <a:xfrm>
                <a:off x="1411747" y="2790309"/>
                <a:ext cx="170752" cy="17006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7185" name="TextBox 321"/>
            <p:cNvSpPr txBox="1">
              <a:spLocks noChangeArrowheads="1"/>
            </p:cNvSpPr>
            <p:nvPr/>
          </p:nvSpPr>
          <p:spPr bwMode="auto">
            <a:xfrm>
              <a:off x="3213100" y="2913156"/>
              <a:ext cx="4343379" cy="36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类模板的派生</a:t>
              </a:r>
            </a:p>
          </p:txBody>
        </p:sp>
        <p:sp>
          <p:nvSpPr>
            <p:cNvPr id="7186" name="TextBox 317"/>
            <p:cNvSpPr txBox="1">
              <a:spLocks noChangeArrowheads="1"/>
            </p:cNvSpPr>
            <p:nvPr/>
          </p:nvSpPr>
          <p:spPr bwMode="auto">
            <a:xfrm>
              <a:off x="1040636" y="2903706"/>
              <a:ext cx="685035" cy="33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5.3.2</a:t>
              </a:r>
              <a:endParaRPr lang="zh-CN" altLang="en-US" sz="1600"/>
            </a:p>
          </p:txBody>
        </p:sp>
      </p:grpSp>
      <p:sp>
        <p:nvSpPr>
          <p:cNvPr id="42"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1614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eaLnBrk="0" latinLnBrk="1" hangingPunct="0">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2382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199" name="TextBox 154"/>
          <p:cNvSpPr txBox="1">
            <a:spLocks noChangeArrowheads="1"/>
          </p:cNvSpPr>
          <p:nvPr/>
        </p:nvSpPr>
        <p:spPr bwMode="auto">
          <a:xfrm>
            <a:off x="3235325" y="1420813"/>
            <a:ext cx="541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a:r>
              <a:rPr lang="en-US" altLang="zh-CN" sz="2800" b="1"/>
              <a:t>5.4</a:t>
            </a:r>
            <a:r>
              <a:rPr lang="zh-CN" altLang="en-US" sz="2800">
                <a:latin typeface="微软雅黑" pitchFamily="34" charset="-122"/>
                <a:ea typeface="微软雅黑" pitchFamily="34" charset="-122"/>
              </a:rPr>
              <a:t>  </a:t>
            </a:r>
            <a:r>
              <a:rPr lang="zh-CN" altLang="en-US" sz="2800" b="1">
                <a:solidFill>
                  <a:srgbClr val="00B0F0"/>
                </a:solidFill>
                <a:latin typeface="微软雅黑" pitchFamily="34" charset="-122"/>
                <a:ea typeface="微软雅黑" pitchFamily="34" charset="-122"/>
              </a:rPr>
              <a:t>模板特化（自学）</a:t>
            </a:r>
            <a:endParaRPr lang="zh-CN" altLang="zh-CN" sz="2800" b="1">
              <a:solidFill>
                <a:srgbClr val="00B0F0"/>
              </a:solidFill>
              <a:latin typeface="微软雅黑" pitchFamily="34" charset="-122"/>
              <a:ea typeface="微软雅黑" pitchFamily="34" charset="-122"/>
            </a:endParaRPr>
          </a:p>
        </p:txBody>
      </p:sp>
      <p:pic>
        <p:nvPicPr>
          <p:cNvPr id="8200"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938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1"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6144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hlinkClick r:id="rId2" action="ppaction://hlinksldjump"/>
          </p:cNvPr>
          <p:cNvSpPr/>
          <p:nvPr/>
        </p:nvSpPr>
        <p:spPr bwMode="auto">
          <a:xfrm>
            <a:off x="971550" y="1662113"/>
            <a:ext cx="1158875" cy="338137"/>
          </a:xfrm>
          <a:prstGeom prst="rect">
            <a:avLst/>
          </a:prstGeom>
        </p:spPr>
        <p:txBody>
          <a:bodyPr wrap="none">
            <a:spAutoFit/>
          </a:bodyPr>
          <a:lstStyle/>
          <a:p>
            <a:pPr algn="ctr" eaLnBrk="0" hangingPunct="0">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8203" name="logo"/>
          <p:cNvGrpSpPr>
            <a:grpSpLocks/>
          </p:cNvGrpSpPr>
          <p:nvPr/>
        </p:nvGrpSpPr>
        <p:grpSpPr bwMode="auto">
          <a:xfrm>
            <a:off x="5062538" y="119063"/>
            <a:ext cx="3916362" cy="725487"/>
            <a:chOff x="0" y="0"/>
            <a:chExt cx="6166" cy="1142"/>
          </a:xfrm>
        </p:grpSpPr>
        <p:pic>
          <p:nvPicPr>
            <p:cNvPr id="8232" name="Picture 4" descr="D:\幻灯片\图片\logo2.pnglogo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3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42"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3600">
                <a:solidFill>
                  <a:srgbClr val="FFFF00"/>
                </a:solidFill>
                <a:sym typeface="Wingdings" pitchFamily="2" charset="2"/>
              </a:rPr>
              <a:t></a:t>
            </a:r>
            <a:r>
              <a:rPr lang="zh-CN" altLang="en-US" sz="3600" b="1">
                <a:solidFill>
                  <a:srgbClr val="FFFF00"/>
                </a:solidFill>
                <a:latin typeface="微软雅黑" pitchFamily="34" charset="-122"/>
                <a:ea typeface="微软雅黑" pitchFamily="34" charset="-122"/>
                <a:sym typeface="宋体" charset="-122"/>
              </a:rPr>
              <a:t> 案例相关知识点</a:t>
            </a:r>
          </a:p>
        </p:txBody>
      </p:sp>
      <p:grpSp>
        <p:nvGrpSpPr>
          <p:cNvPr id="8205" name="组合 1"/>
          <p:cNvGrpSpPr>
            <a:grpSpLocks/>
          </p:cNvGrpSpPr>
          <p:nvPr/>
        </p:nvGrpSpPr>
        <p:grpSpPr bwMode="auto">
          <a:xfrm>
            <a:off x="1052513" y="2651125"/>
            <a:ext cx="6675437" cy="577850"/>
            <a:chOff x="1027933" y="2276476"/>
            <a:chExt cx="6676312" cy="577956"/>
          </a:xfrm>
        </p:grpSpPr>
        <p:grpSp>
          <p:nvGrpSpPr>
            <p:cNvPr id="8220" name="组合 311"/>
            <p:cNvGrpSpPr>
              <a:grpSpLocks/>
            </p:cNvGrpSpPr>
            <p:nvPr/>
          </p:nvGrpSpPr>
          <p:grpSpPr bwMode="auto">
            <a:xfrm>
              <a:off x="1106489" y="2276476"/>
              <a:ext cx="6597756" cy="577956"/>
              <a:chOff x="1029300" y="5045322"/>
              <a:chExt cx="7628925" cy="669008"/>
            </a:xfrm>
          </p:grpSpPr>
          <p:grpSp>
            <p:nvGrpSpPr>
              <p:cNvPr id="8223" name="组合 345"/>
              <p:cNvGrpSpPr>
                <a:grpSpLocks/>
              </p:cNvGrpSpPr>
              <p:nvPr/>
            </p:nvGrpSpPr>
            <p:grpSpPr bwMode="auto">
              <a:xfrm>
                <a:off x="2520950" y="5045323"/>
                <a:ext cx="6137275" cy="669007"/>
                <a:chOff x="2520950" y="4924673"/>
                <a:chExt cx="6137275" cy="789657"/>
              </a:xfrm>
            </p:grpSpPr>
            <p:sp>
              <p:nvSpPr>
                <p:cNvPr id="65" name="AutoShape 218"/>
                <p:cNvSpPr>
                  <a:spLocks noChangeArrowheads="1"/>
                </p:cNvSpPr>
                <p:nvPr/>
              </p:nvSpPr>
              <p:spPr bwMode="auto">
                <a:xfrm>
                  <a:off x="2721078" y="5393260"/>
                  <a:ext cx="5806802" cy="32107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8229" name="组合 351"/>
                <p:cNvGrpSpPr>
                  <a:grpSpLocks/>
                </p:cNvGrpSpPr>
                <p:nvPr/>
              </p:nvGrpSpPr>
              <p:grpSpPr bwMode="auto">
                <a:xfrm>
                  <a:off x="2520950" y="4924673"/>
                  <a:ext cx="6137275" cy="664245"/>
                  <a:chOff x="2520950" y="4868193"/>
                  <a:chExt cx="6137275" cy="720725"/>
                </a:xfrm>
              </p:grpSpPr>
              <p:sp>
                <p:nvSpPr>
                  <p:cNvPr id="67" name="AutoShape 181"/>
                  <p:cNvSpPr>
                    <a:spLocks noChangeArrowheads="1"/>
                  </p:cNvSpPr>
                  <p:nvPr/>
                </p:nvSpPr>
                <p:spPr bwMode="auto">
                  <a:xfrm>
                    <a:off x="2520971" y="4868192"/>
                    <a:ext cx="6137254" cy="720279"/>
                  </a:xfrm>
                  <a:prstGeom prst="roundRect">
                    <a:avLst>
                      <a:gd name="adj" fmla="val 50000"/>
                    </a:avLst>
                  </a:prstGeom>
                  <a:solidFill>
                    <a:srgbClr val="D5F4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8" name="AutoShape 202"/>
                  <p:cNvSpPr>
                    <a:spLocks noChangeArrowheads="1"/>
                  </p:cNvSpPr>
                  <p:nvPr/>
                </p:nvSpPr>
                <p:spPr bwMode="auto">
                  <a:xfrm>
                    <a:off x="2763303" y="4983531"/>
                    <a:ext cx="5689306" cy="48960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1" name="Line 188"/>
              <p:cNvSpPr>
                <a:spLocks noChangeShapeType="1"/>
              </p:cNvSpPr>
              <p:nvPr/>
            </p:nvSpPr>
            <p:spPr bwMode="auto">
              <a:xfrm flipH="1">
                <a:off x="1500237" y="5330202"/>
                <a:ext cx="1498056"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8225" name="组合 347"/>
              <p:cNvGrpSpPr>
                <a:grpSpLocks/>
              </p:cNvGrpSpPr>
              <p:nvPr/>
            </p:nvGrpSpPr>
            <p:grpSpPr bwMode="auto">
              <a:xfrm>
                <a:off x="1029300" y="5045322"/>
                <a:ext cx="635025" cy="637257"/>
                <a:chOff x="1098627" y="4776118"/>
                <a:chExt cx="903287" cy="906462"/>
              </a:xfrm>
            </p:grpSpPr>
            <p:sp>
              <p:nvSpPr>
                <p:cNvPr id="63" name="Oval 148"/>
                <p:cNvSpPr>
                  <a:spLocks noChangeArrowheads="1"/>
                </p:cNvSpPr>
                <p:nvPr/>
              </p:nvSpPr>
              <p:spPr bwMode="auto">
                <a:xfrm>
                  <a:off x="1097378" y="4776118"/>
                  <a:ext cx="903544" cy="907183"/>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4" name="Oval 151"/>
                <p:cNvSpPr>
                  <a:spLocks noChangeArrowheads="1"/>
                </p:cNvSpPr>
                <p:nvPr/>
              </p:nvSpPr>
              <p:spPr bwMode="auto">
                <a:xfrm>
                  <a:off x="1413358" y="4802262"/>
                  <a:ext cx="242859" cy="243136"/>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221" name="TextBox 317"/>
            <p:cNvSpPr txBox="1">
              <a:spLocks noChangeArrowheads="1"/>
            </p:cNvSpPr>
            <p:nvPr/>
          </p:nvSpPr>
          <p:spPr bwMode="auto">
            <a:xfrm>
              <a:off x="1027933" y="2368555"/>
              <a:ext cx="685035" cy="33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1</a:t>
              </a:r>
              <a:endParaRPr lang="zh-CN" altLang="en-US" sz="1600"/>
            </a:p>
          </p:txBody>
        </p:sp>
        <p:sp>
          <p:nvSpPr>
            <p:cNvPr id="8222" name="TextBox 320"/>
            <p:cNvSpPr txBox="1">
              <a:spLocks noChangeArrowheads="1"/>
            </p:cNvSpPr>
            <p:nvPr/>
          </p:nvSpPr>
          <p:spPr bwMode="auto">
            <a:xfrm>
              <a:off x="3213100" y="2356299"/>
              <a:ext cx="4038648" cy="36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偏特化</a:t>
              </a:r>
            </a:p>
          </p:txBody>
        </p:sp>
      </p:grpSp>
      <p:grpSp>
        <p:nvGrpSpPr>
          <p:cNvPr id="8206" name="组合 2"/>
          <p:cNvGrpSpPr>
            <a:grpSpLocks/>
          </p:cNvGrpSpPr>
          <p:nvPr/>
        </p:nvGrpSpPr>
        <p:grpSpPr bwMode="auto">
          <a:xfrm>
            <a:off x="1065213" y="3656013"/>
            <a:ext cx="6692900" cy="614362"/>
            <a:chOff x="1040636" y="2814639"/>
            <a:chExt cx="6693664" cy="612880"/>
          </a:xfrm>
        </p:grpSpPr>
        <p:grpSp>
          <p:nvGrpSpPr>
            <p:cNvPr id="8207" name="组合 313"/>
            <p:cNvGrpSpPr>
              <a:grpSpLocks/>
            </p:cNvGrpSpPr>
            <p:nvPr/>
          </p:nvGrpSpPr>
          <p:grpSpPr bwMode="auto">
            <a:xfrm>
              <a:off x="1328739" y="2849564"/>
              <a:ext cx="6405561" cy="577955"/>
              <a:chOff x="1252258" y="5045323"/>
              <a:chExt cx="7405967" cy="669007"/>
            </a:xfrm>
          </p:grpSpPr>
          <p:grpSp>
            <p:nvGrpSpPr>
              <p:cNvPr id="8213" name="组合 338"/>
              <p:cNvGrpSpPr>
                <a:grpSpLocks/>
              </p:cNvGrpSpPr>
              <p:nvPr/>
            </p:nvGrpSpPr>
            <p:grpSpPr bwMode="auto">
              <a:xfrm>
                <a:off x="2520950" y="5045323"/>
                <a:ext cx="6137275" cy="669007"/>
                <a:chOff x="2520950" y="4924673"/>
                <a:chExt cx="6137275" cy="789657"/>
              </a:xfrm>
            </p:grpSpPr>
            <p:sp>
              <p:nvSpPr>
                <p:cNvPr id="79" name="AutoShape 218"/>
                <p:cNvSpPr>
                  <a:spLocks noChangeArrowheads="1"/>
                </p:cNvSpPr>
                <p:nvPr/>
              </p:nvSpPr>
              <p:spPr bwMode="auto">
                <a:xfrm>
                  <a:off x="2631813" y="5394094"/>
                  <a:ext cx="5896080" cy="320236"/>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8217" name="组合 342"/>
                <p:cNvGrpSpPr>
                  <a:grpSpLocks/>
                </p:cNvGrpSpPr>
                <p:nvPr/>
              </p:nvGrpSpPr>
              <p:grpSpPr bwMode="auto">
                <a:xfrm>
                  <a:off x="2520950" y="4924673"/>
                  <a:ext cx="6137275" cy="664245"/>
                  <a:chOff x="2520950" y="4868193"/>
                  <a:chExt cx="6137275" cy="720725"/>
                </a:xfrm>
              </p:grpSpPr>
              <p:sp>
                <p:nvSpPr>
                  <p:cNvPr id="81" name="AutoShape 181"/>
                  <p:cNvSpPr>
                    <a:spLocks noChangeArrowheads="1"/>
                  </p:cNvSpPr>
                  <p:nvPr/>
                </p:nvSpPr>
                <p:spPr bwMode="auto">
                  <a:xfrm>
                    <a:off x="2428058" y="4868069"/>
                    <a:ext cx="6230167" cy="720756"/>
                  </a:xfrm>
                  <a:prstGeom prst="roundRect">
                    <a:avLst>
                      <a:gd name="adj" fmla="val 50000"/>
                    </a:avLst>
                  </a:prstGeom>
                  <a:solidFill>
                    <a:srgbClr val="D5EBFF"/>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2" name="AutoShape 202"/>
                  <p:cNvSpPr>
                    <a:spLocks noChangeArrowheads="1"/>
                  </p:cNvSpPr>
                  <p:nvPr/>
                </p:nvSpPr>
                <p:spPr bwMode="auto">
                  <a:xfrm>
                    <a:off x="2672198" y="4983107"/>
                    <a:ext cx="5780436" cy="490679"/>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fontAlgn="auto" latinLnBrk="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7" name="Line 188"/>
              <p:cNvSpPr>
                <a:spLocks noChangeShapeType="1"/>
              </p:cNvSpPr>
              <p:nvPr/>
            </p:nvSpPr>
            <p:spPr bwMode="auto">
              <a:xfrm flipH="1">
                <a:off x="1499223" y="5329366"/>
                <a:ext cx="1497884"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eaLnBrk="0" latinLnBrk="1" hangingPunct="0">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8" name="Oval 151"/>
              <p:cNvSpPr>
                <a:spLocks noChangeArrowheads="1"/>
              </p:cNvSpPr>
              <p:nvPr/>
            </p:nvSpPr>
            <p:spPr bwMode="auto">
              <a:xfrm>
                <a:off x="1251410" y="5063558"/>
                <a:ext cx="170715" cy="170484"/>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8208" name="组合 315"/>
            <p:cNvGrpSpPr>
              <a:grpSpLocks/>
            </p:cNvGrpSpPr>
            <p:nvPr/>
          </p:nvGrpSpPr>
          <p:grpSpPr bwMode="auto">
            <a:xfrm>
              <a:off x="1112838" y="2814639"/>
              <a:ext cx="549127" cy="551873"/>
              <a:chOff x="1190461" y="2772022"/>
              <a:chExt cx="635025" cy="637257"/>
            </a:xfrm>
          </p:grpSpPr>
          <p:sp>
            <p:nvSpPr>
              <p:cNvPr id="74" name="Oval 148"/>
              <p:cNvSpPr>
                <a:spLocks noChangeArrowheads="1"/>
              </p:cNvSpPr>
              <p:nvPr/>
            </p:nvSpPr>
            <p:spPr bwMode="auto">
              <a:xfrm>
                <a:off x="1189585" y="2772022"/>
                <a:ext cx="635269" cy="636385"/>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5" name="Oval 151"/>
              <p:cNvSpPr>
                <a:spLocks noChangeArrowheads="1"/>
              </p:cNvSpPr>
              <p:nvPr/>
            </p:nvSpPr>
            <p:spPr bwMode="auto">
              <a:xfrm>
                <a:off x="1411747" y="2790309"/>
                <a:ext cx="170751" cy="17006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fontAlgn="auto" latinLnBrk="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8209" name="TextBox 321"/>
            <p:cNvSpPr txBox="1">
              <a:spLocks noChangeArrowheads="1"/>
            </p:cNvSpPr>
            <p:nvPr/>
          </p:nvSpPr>
          <p:spPr bwMode="auto">
            <a:xfrm>
              <a:off x="3213101" y="2929444"/>
              <a:ext cx="2310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a:latin typeface="微软雅黑" pitchFamily="34" charset="-122"/>
                  <a:ea typeface="微软雅黑" pitchFamily="34" charset="-122"/>
                </a:rPr>
                <a:t>全特化</a:t>
              </a:r>
            </a:p>
          </p:txBody>
        </p:sp>
        <p:sp>
          <p:nvSpPr>
            <p:cNvPr id="8210" name="TextBox 317"/>
            <p:cNvSpPr txBox="1">
              <a:spLocks noChangeArrowheads="1"/>
            </p:cNvSpPr>
            <p:nvPr/>
          </p:nvSpPr>
          <p:spPr bwMode="auto">
            <a:xfrm>
              <a:off x="1040636" y="2903706"/>
              <a:ext cx="685035" cy="33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t>2</a:t>
              </a:r>
              <a:endParaRPr lang="zh-CN" altLang="en-US" sz="1600"/>
            </a:p>
          </p:txBody>
        </p:sp>
      </p:gr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5062538" y="119063"/>
            <a:ext cx="3916362" cy="725487"/>
            <a:chOff x="0" y="0"/>
            <a:chExt cx="6166" cy="1142"/>
          </a:xfrm>
        </p:grpSpPr>
        <p:pic>
          <p:nvPicPr>
            <p:cNvPr id="9232"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33"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grpSp>
        <p:nvGrpSpPr>
          <p:cNvPr id="54" name="组合 53"/>
          <p:cNvGrpSpPr>
            <a:grpSpLocks/>
          </p:cNvGrpSpPr>
          <p:nvPr/>
        </p:nvGrpSpPr>
        <p:grpSpPr bwMode="auto">
          <a:xfrm>
            <a:off x="3175" y="985838"/>
            <a:ext cx="9144000" cy="2341562"/>
            <a:chOff x="3628" y="985838"/>
            <a:chExt cx="9144000" cy="2341562"/>
          </a:xfrm>
        </p:grpSpPr>
        <p:sp>
          <p:nvSpPr>
            <p:cNvPr id="10" name="矩形 9"/>
            <p:cNvSpPr/>
            <p:nvPr/>
          </p:nvSpPr>
          <p:spPr bwMode="auto">
            <a:xfrm>
              <a:off x="3628" y="169876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dirty="0">
                <a:latin typeface="Arial" pitchFamily="34" charset="0"/>
                <a:ea typeface="宋体" pitchFamily="2" charset="-122"/>
              </a:endParaRPr>
            </a:p>
          </p:txBody>
        </p:sp>
        <p:pic>
          <p:nvPicPr>
            <p:cNvPr id="9230" name="Picture 8" descr="问小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985838"/>
              <a:ext cx="2263775"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矩形 1"/>
            <p:cNvSpPr>
              <a:spLocks noChangeArrowheads="1"/>
            </p:cNvSpPr>
            <p:nvPr/>
          </p:nvSpPr>
          <p:spPr bwMode="auto">
            <a:xfrm>
              <a:off x="2378528" y="1792288"/>
              <a:ext cx="302101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35000"/>
                </a:lnSpc>
                <a:defRPr/>
              </a:pPr>
              <a:r>
                <a:rPr lang="zh-CN" altLang="en-US" sz="2800" dirty="0">
                  <a:latin typeface="微软雅黑" pitchFamily="34" charset="-122"/>
                  <a:ea typeface="微软雅黑" pitchFamily="34" charset="-122"/>
                </a:rPr>
                <a:t>什么是</a:t>
              </a:r>
              <a:r>
                <a:rPr lang="zh-CN" altLang="en-US" sz="2800" dirty="0">
                  <a:solidFill>
                    <a:schemeClr val="accent4"/>
                  </a:solidFill>
                  <a:latin typeface="微软雅黑" pitchFamily="34" charset="-122"/>
                  <a:ea typeface="微软雅黑" pitchFamily="34" charset="-122"/>
                </a:rPr>
                <a:t>模板</a:t>
              </a:r>
              <a:r>
                <a:rPr lang="zh-CN" altLang="zh-CN" sz="2800" dirty="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p:txBody>
        </p:sp>
      </p:grpSp>
      <p:sp>
        <p:nvSpPr>
          <p:cNvPr id="9220"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2800" b="1">
                <a:solidFill>
                  <a:srgbClr val="FFFF00"/>
                </a:solidFill>
                <a:latin typeface="微软雅黑" pitchFamily="34" charset="-122"/>
                <a:ea typeface="微软雅黑" pitchFamily="34" charset="-122"/>
                <a:sym typeface="宋体" charset="-122"/>
              </a:rPr>
              <a:t>模板</a:t>
            </a:r>
          </a:p>
        </p:txBody>
      </p:sp>
      <p:grpSp>
        <p:nvGrpSpPr>
          <p:cNvPr id="5" name="组合 4"/>
          <p:cNvGrpSpPr>
            <a:grpSpLocks/>
          </p:cNvGrpSpPr>
          <p:nvPr/>
        </p:nvGrpSpPr>
        <p:grpSpPr bwMode="auto">
          <a:xfrm>
            <a:off x="342900" y="3238500"/>
            <a:ext cx="4267200" cy="2397125"/>
            <a:chOff x="419100" y="3238500"/>
            <a:chExt cx="4267200" cy="2396937"/>
          </a:xfrm>
        </p:grpSpPr>
        <p:sp>
          <p:nvSpPr>
            <p:cNvPr id="9221" name="矩形 1"/>
            <p:cNvSpPr>
              <a:spLocks noChangeArrowheads="1"/>
            </p:cNvSpPr>
            <p:nvPr/>
          </p:nvSpPr>
          <p:spPr bwMode="auto">
            <a:xfrm>
              <a:off x="687388" y="3473432"/>
              <a:ext cx="3846512" cy="181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sz="3200" dirty="0">
                  <a:solidFill>
                    <a:schemeClr val="accent4"/>
                  </a:solidFill>
                  <a:latin typeface="黑体" pitchFamily="49" charset="-122"/>
                  <a:ea typeface="黑体" pitchFamily="49" charset="-122"/>
                </a:rPr>
                <a:t>模板</a:t>
              </a:r>
              <a:r>
                <a:rPr lang="zh-CN" altLang="zh-CN" sz="2000" dirty="0">
                  <a:latin typeface="黑体" pitchFamily="49" charset="-122"/>
                  <a:ea typeface="黑体" pitchFamily="49" charset="-122"/>
                </a:rPr>
                <a:t>是</a:t>
              </a:r>
              <a:r>
                <a:rPr lang="en-US" altLang="zh-CN" sz="2000" dirty="0">
                  <a:latin typeface="黑体" pitchFamily="49" charset="-122"/>
                  <a:ea typeface="黑体" pitchFamily="49" charset="-122"/>
                </a:rPr>
                <a:t>C++</a:t>
              </a:r>
              <a:r>
                <a:rPr lang="zh-CN" altLang="zh-CN" sz="2000" dirty="0">
                  <a:latin typeface="黑体" pitchFamily="49" charset="-122"/>
                  <a:ea typeface="黑体" pitchFamily="49" charset="-122"/>
                </a:rPr>
                <a:t>支持</a:t>
              </a:r>
              <a:r>
                <a:rPr lang="zh-CN" altLang="zh-CN" sz="2000" dirty="0">
                  <a:solidFill>
                    <a:schemeClr val="accent4"/>
                  </a:solidFill>
                  <a:latin typeface="黑体" pitchFamily="49" charset="-122"/>
                  <a:ea typeface="黑体" pitchFamily="49" charset="-122"/>
                </a:rPr>
                <a:t>参数化多态</a:t>
              </a:r>
              <a:r>
                <a:rPr lang="zh-CN" altLang="zh-CN" sz="2000" dirty="0">
                  <a:latin typeface="黑体" pitchFamily="49" charset="-122"/>
                  <a:ea typeface="黑体" pitchFamily="49" charset="-122"/>
                </a:rPr>
                <a:t>的工具，它可以实现</a:t>
              </a:r>
              <a:r>
                <a:rPr lang="zh-CN" altLang="zh-CN" sz="2000" dirty="0">
                  <a:solidFill>
                    <a:schemeClr val="accent4"/>
                  </a:solidFill>
                  <a:latin typeface="黑体" pitchFamily="49" charset="-122"/>
                  <a:ea typeface="黑体" pitchFamily="49" charset="-122"/>
                </a:rPr>
                <a:t>类型参数化</a:t>
              </a:r>
              <a:r>
                <a:rPr lang="zh-CN" altLang="zh-CN" sz="2000" dirty="0">
                  <a:latin typeface="黑体" pitchFamily="49" charset="-122"/>
                  <a:ea typeface="黑体" pitchFamily="49" charset="-122"/>
                </a:rPr>
                <a:t>，即把类型定义为</a:t>
              </a:r>
              <a:r>
                <a:rPr lang="zh-CN" altLang="zh-CN" sz="2000" dirty="0">
                  <a:solidFill>
                    <a:schemeClr val="accent4"/>
                  </a:solidFill>
                  <a:latin typeface="黑体" pitchFamily="49" charset="-122"/>
                  <a:ea typeface="黑体" pitchFamily="49" charset="-122"/>
                </a:rPr>
                <a:t>参数</a:t>
              </a:r>
              <a:r>
                <a:rPr lang="zh-CN" altLang="zh-CN" sz="2000" dirty="0">
                  <a:latin typeface="黑体" pitchFamily="49" charset="-122"/>
                  <a:ea typeface="黑体" pitchFamily="49" charset="-122"/>
                </a:rPr>
                <a:t>，真正实现了代码的</a:t>
              </a:r>
              <a:r>
                <a:rPr lang="zh-CN" altLang="zh-CN" sz="2000" dirty="0">
                  <a:solidFill>
                    <a:schemeClr val="accent4"/>
                  </a:solidFill>
                  <a:latin typeface="黑体" pitchFamily="49" charset="-122"/>
                  <a:ea typeface="黑体" pitchFamily="49" charset="-122"/>
                </a:rPr>
                <a:t>可重用性</a:t>
              </a:r>
              <a:r>
                <a:rPr lang="zh-CN" altLang="zh-CN" sz="2000" dirty="0">
                  <a:latin typeface="黑体" pitchFamily="49" charset="-122"/>
                  <a:ea typeface="黑体" pitchFamily="49" charset="-122"/>
                </a:rPr>
                <a:t>，</a:t>
              </a:r>
              <a:r>
                <a:rPr lang="zh-CN" altLang="zh-CN" sz="2000" dirty="0">
                  <a:solidFill>
                    <a:schemeClr val="accent4"/>
                  </a:solidFill>
                  <a:latin typeface="黑体" pitchFamily="49" charset="-122"/>
                  <a:ea typeface="黑体" pitchFamily="49" charset="-122"/>
                </a:rPr>
                <a:t>减轻</a:t>
              </a:r>
              <a:r>
                <a:rPr lang="zh-CN" altLang="zh-CN" sz="2000" dirty="0">
                  <a:latin typeface="黑体" pitchFamily="49" charset="-122"/>
                  <a:ea typeface="黑体" pitchFamily="49" charset="-122"/>
                </a:rPr>
                <a:t>了编程及维护的工作量和难度。</a:t>
              </a:r>
              <a:endParaRPr lang="zh-CN" altLang="en-US" sz="2000" dirty="0">
                <a:latin typeface="黑体" pitchFamily="49" charset="-122"/>
                <a:ea typeface="黑体" pitchFamily="49" charset="-122"/>
              </a:endParaRPr>
            </a:p>
          </p:txBody>
        </p:sp>
        <p:sp>
          <p:nvSpPr>
            <p:cNvPr id="9226" name="圆角矩形 3"/>
            <p:cNvSpPr>
              <a:spLocks noChangeArrowheads="1"/>
            </p:cNvSpPr>
            <p:nvPr/>
          </p:nvSpPr>
          <p:spPr bwMode="auto">
            <a:xfrm>
              <a:off x="419100" y="3238500"/>
              <a:ext cx="4267200" cy="2396937"/>
            </a:xfrm>
            <a:prstGeom prst="roundRect">
              <a:avLst>
                <a:gd name="adj" fmla="val 16667"/>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grpSp>
        <p:nvGrpSpPr>
          <p:cNvPr id="8" name="组合 7"/>
          <p:cNvGrpSpPr>
            <a:grpSpLocks/>
          </p:cNvGrpSpPr>
          <p:nvPr/>
        </p:nvGrpSpPr>
        <p:grpSpPr bwMode="auto">
          <a:xfrm>
            <a:off x="4759325" y="3238500"/>
            <a:ext cx="4032250" cy="2497138"/>
            <a:chOff x="4759702" y="3238500"/>
            <a:chExt cx="4031873" cy="2497674"/>
          </a:xfrm>
        </p:grpSpPr>
        <p:sp>
          <p:nvSpPr>
            <p:cNvPr id="2" name="矩形 1"/>
            <p:cNvSpPr/>
            <p:nvPr/>
          </p:nvSpPr>
          <p:spPr>
            <a:xfrm>
              <a:off x="5007329" y="3489379"/>
              <a:ext cx="3720752" cy="2246795"/>
            </a:xfrm>
            <a:prstGeom prst="rect">
              <a:avLst/>
            </a:prstGeom>
          </p:spPr>
          <p:txBody>
            <a:bodyPr>
              <a:spAutoFit/>
            </a:bodyPr>
            <a:lstStyle/>
            <a:p>
              <a:pPr>
                <a:defRPr/>
              </a:pPr>
              <a:r>
                <a:rPr lang="zh-CN" altLang="zh-CN" sz="2000" dirty="0">
                  <a:solidFill>
                    <a:schemeClr val="accent4"/>
                  </a:solidFill>
                  <a:latin typeface="黑体" pitchFamily="49" charset="-122"/>
                  <a:ea typeface="黑体" pitchFamily="49" charset="-122"/>
                </a:rPr>
                <a:t>模板</a:t>
              </a:r>
              <a:r>
                <a:rPr lang="zh-CN" altLang="zh-CN" sz="2000" dirty="0">
                  <a:latin typeface="黑体" pitchFamily="49" charset="-122"/>
                  <a:ea typeface="黑体" pitchFamily="49" charset="-122"/>
                </a:rPr>
                <a:t>使类或函数可在</a:t>
              </a:r>
              <a:r>
                <a:rPr lang="zh-CN" altLang="zh-CN" sz="2000" dirty="0">
                  <a:solidFill>
                    <a:srgbClr val="FF0000"/>
                  </a:solidFill>
                  <a:latin typeface="黑体" pitchFamily="49" charset="-122"/>
                  <a:ea typeface="黑体" pitchFamily="49" charset="-122"/>
                </a:rPr>
                <a:t>编译时</a:t>
              </a:r>
              <a:r>
                <a:rPr lang="zh-CN" altLang="zh-CN" sz="2000" dirty="0">
                  <a:latin typeface="黑体" pitchFamily="49" charset="-122"/>
                  <a:ea typeface="黑体" pitchFamily="49" charset="-122"/>
                </a:rPr>
                <a:t>定义所需</a:t>
              </a:r>
              <a:r>
                <a:rPr lang="zh-CN" altLang="zh-CN" sz="2000" dirty="0">
                  <a:solidFill>
                    <a:schemeClr val="accent4"/>
                  </a:solidFill>
                  <a:latin typeface="黑体" pitchFamily="49" charset="-122"/>
                  <a:ea typeface="黑体" pitchFamily="49" charset="-122"/>
                </a:rPr>
                <a:t>处理</a:t>
              </a:r>
              <a:r>
                <a:rPr lang="zh-CN" altLang="zh-CN" sz="2000" dirty="0">
                  <a:latin typeface="黑体" pitchFamily="49" charset="-122"/>
                  <a:ea typeface="黑体" pitchFamily="49" charset="-122"/>
                </a:rPr>
                <a:t>和</a:t>
              </a:r>
              <a:r>
                <a:rPr lang="zh-CN" altLang="zh-CN" sz="2000" dirty="0">
                  <a:solidFill>
                    <a:schemeClr val="accent4"/>
                  </a:solidFill>
                  <a:latin typeface="黑体" pitchFamily="49" charset="-122"/>
                  <a:ea typeface="黑体" pitchFamily="49" charset="-122"/>
                </a:rPr>
                <a:t>返回</a:t>
              </a:r>
              <a:r>
                <a:rPr lang="zh-CN" altLang="zh-CN" sz="2000" dirty="0">
                  <a:latin typeface="黑体" pitchFamily="49" charset="-122"/>
                  <a:ea typeface="黑体" pitchFamily="49" charset="-122"/>
                </a:rPr>
                <a:t>的数据类型，一个模板并非一个实实在在的类或函数，仅仅是一个类或函数的描述。模板一般分为</a:t>
              </a:r>
              <a:r>
                <a:rPr lang="zh-CN" altLang="zh-CN" sz="2000" dirty="0">
                  <a:solidFill>
                    <a:schemeClr val="accent4"/>
                  </a:solidFill>
                  <a:latin typeface="黑体" pitchFamily="49" charset="-122"/>
                  <a:ea typeface="黑体" pitchFamily="49" charset="-122"/>
                </a:rPr>
                <a:t>函数模板</a:t>
              </a:r>
              <a:r>
                <a:rPr lang="zh-CN" altLang="zh-CN" sz="2000" dirty="0">
                  <a:latin typeface="黑体" pitchFamily="49" charset="-122"/>
                  <a:ea typeface="黑体" pitchFamily="49" charset="-122"/>
                </a:rPr>
                <a:t>和</a:t>
              </a:r>
              <a:r>
                <a:rPr lang="zh-CN" altLang="zh-CN" sz="2000" dirty="0">
                  <a:solidFill>
                    <a:schemeClr val="accent4"/>
                  </a:solidFill>
                  <a:latin typeface="黑体" pitchFamily="49" charset="-122"/>
                  <a:ea typeface="黑体" pitchFamily="49" charset="-122"/>
                </a:rPr>
                <a:t>类模板</a:t>
              </a:r>
              <a:r>
                <a:rPr lang="zh-CN" altLang="en-US" sz="2000" dirty="0">
                  <a:latin typeface="黑体" pitchFamily="49" charset="-122"/>
                  <a:ea typeface="黑体" pitchFamily="49" charset="-122"/>
                </a:rPr>
                <a:t>。</a:t>
              </a:r>
            </a:p>
            <a:p>
              <a:pPr>
                <a:defRPr/>
              </a:pPr>
              <a:endParaRPr lang="zh-CN" altLang="en-US" sz="2000" dirty="0">
                <a:latin typeface="黑体" pitchFamily="49" charset="-122"/>
                <a:ea typeface="黑体" pitchFamily="49" charset="-122"/>
              </a:endParaRPr>
            </a:p>
          </p:txBody>
        </p:sp>
        <p:sp>
          <p:nvSpPr>
            <p:cNvPr id="9224" name="圆角矩形 5"/>
            <p:cNvSpPr>
              <a:spLocks noChangeArrowheads="1"/>
            </p:cNvSpPr>
            <p:nvPr/>
          </p:nvSpPr>
          <p:spPr bwMode="auto">
            <a:xfrm>
              <a:off x="4759702" y="3238500"/>
              <a:ext cx="4031873" cy="2396937"/>
            </a:xfrm>
            <a:prstGeom prst="roundRect">
              <a:avLst>
                <a:gd name="adj" fmla="val 16667"/>
              </a:avLst>
            </a:prstGeom>
            <a:noFill/>
            <a:ln w="28575" algn="ctr">
              <a:solidFill>
                <a:srgbClr val="00ACE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20"/>
          <p:cNvSpPr>
            <a:spLocks noChangeArrowheads="1"/>
          </p:cNvSpPr>
          <p:nvPr/>
        </p:nvSpPr>
        <p:spPr bwMode="auto">
          <a:xfrm>
            <a:off x="3451225" y="1946275"/>
            <a:ext cx="5286375" cy="2868613"/>
          </a:xfrm>
          <a:prstGeom prst="rect">
            <a:avLst/>
          </a:prstGeom>
          <a:solidFill>
            <a:schemeClr val="bg2"/>
          </a:solidFill>
          <a:ln w="28575" algn="ctr">
            <a:solidFill>
              <a:schemeClr val="accent4"/>
            </a:solidFill>
            <a:prstDash val="dash"/>
            <a:round/>
            <a:headEnd/>
            <a:tailEnd/>
          </a:ln>
        </p:spPr>
        <p:txBody>
          <a:bodyPr/>
          <a:lstStyle/>
          <a:p>
            <a:pPr>
              <a:buFont typeface="Arial" charset="0"/>
              <a:buNone/>
              <a:defRPr/>
            </a:pPr>
            <a:endParaRPr lang="zh-CN" altLang="en-US">
              <a:ea typeface="宋体" pitchFamily="2" charset="-122"/>
            </a:endParaRPr>
          </a:p>
        </p:txBody>
      </p:sp>
      <p:grpSp>
        <p:nvGrpSpPr>
          <p:cNvPr id="10243" name="Group 2"/>
          <p:cNvGrpSpPr>
            <a:grpSpLocks/>
          </p:cNvGrpSpPr>
          <p:nvPr/>
        </p:nvGrpSpPr>
        <p:grpSpPr bwMode="auto">
          <a:xfrm>
            <a:off x="5062538" y="119063"/>
            <a:ext cx="3916362" cy="725487"/>
            <a:chOff x="0" y="0"/>
            <a:chExt cx="6166" cy="1142"/>
          </a:xfrm>
        </p:grpSpPr>
        <p:pic>
          <p:nvPicPr>
            <p:cNvPr id="10254" name="Picture 3" descr="D:\幻灯片\图片\logo2.pnglogo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 y="0"/>
              <a:ext cx="1116" cy="1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55" name="矩形 15"/>
            <p:cNvSpPr>
              <a:spLocks noChangeArrowheads="1"/>
            </p:cNvSpPr>
            <p:nvPr/>
          </p:nvSpPr>
          <p:spPr bwMode="auto">
            <a:xfrm>
              <a:off x="0" y="614"/>
              <a:ext cx="535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en-US" altLang="zh-CN" sz="1600">
                <a:solidFill>
                  <a:srgbClr val="00ACE6"/>
                </a:solidFill>
                <a:latin typeface="微软雅黑" pitchFamily="34" charset="-122"/>
                <a:ea typeface="微软雅黑" pitchFamily="34" charset="-122"/>
                <a:sym typeface="Calibri" pitchFamily="34" charset="0"/>
              </a:endParaRPr>
            </a:p>
          </p:txBody>
        </p:sp>
      </p:grpSp>
      <p:sp>
        <p:nvSpPr>
          <p:cNvPr id="10244" name="标题 1"/>
          <p:cNvSpPr>
            <a:spLocks noChangeArrowheads="1"/>
          </p:cNvSpPr>
          <p:nvPr/>
        </p:nvSpPr>
        <p:spPr bwMode="auto">
          <a:xfrm>
            <a:off x="250825" y="1492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2800" b="1">
                <a:solidFill>
                  <a:srgbClr val="FFFF00"/>
                </a:solidFill>
                <a:latin typeface="微软雅黑" pitchFamily="34" charset="-122"/>
                <a:ea typeface="微软雅黑" pitchFamily="34" charset="-122"/>
                <a:sym typeface="宋体" charset="-122"/>
              </a:rPr>
              <a:t>5.1 </a:t>
            </a:r>
            <a:r>
              <a:rPr lang="zh-CN" altLang="en-US" sz="2800" b="1">
                <a:solidFill>
                  <a:srgbClr val="FFFF00"/>
                </a:solidFill>
                <a:latin typeface="微软雅黑" pitchFamily="34" charset="-122"/>
                <a:ea typeface="微软雅黑" pitchFamily="34" charset="-122"/>
                <a:sym typeface="宋体" charset="-122"/>
              </a:rPr>
              <a:t>函数模板</a:t>
            </a:r>
          </a:p>
        </p:txBody>
      </p:sp>
      <p:sp>
        <p:nvSpPr>
          <p:cNvPr id="2" name="矩形 1"/>
          <p:cNvSpPr>
            <a:spLocks noChangeArrowheads="1"/>
          </p:cNvSpPr>
          <p:nvPr/>
        </p:nvSpPr>
        <p:spPr bwMode="auto">
          <a:xfrm>
            <a:off x="3527425" y="1990725"/>
            <a:ext cx="51720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zh-CN" sz="2400" dirty="0">
                <a:solidFill>
                  <a:schemeClr val="accent4"/>
                </a:solidFill>
                <a:latin typeface="黑体" pitchFamily="49" charset="-122"/>
                <a:ea typeface="黑体" pitchFamily="49" charset="-122"/>
              </a:rPr>
              <a:t>函数模板并不是一个可以直接使用的函数，它是可以产生多个函数的模板</a:t>
            </a:r>
            <a:r>
              <a:rPr lang="zh-CN" altLang="en-US" sz="2400" dirty="0">
                <a:solidFill>
                  <a:schemeClr val="accent4"/>
                </a:solidFill>
                <a:latin typeface="黑体" pitchFamily="49" charset="-122"/>
                <a:ea typeface="黑体" pitchFamily="49" charset="-122"/>
              </a:rPr>
              <a:t>。</a:t>
            </a:r>
          </a:p>
        </p:txBody>
      </p:sp>
      <p:sp>
        <p:nvSpPr>
          <p:cNvPr id="10247" name="矩形 2"/>
          <p:cNvSpPr>
            <a:spLocks noChangeArrowheads="1"/>
          </p:cNvSpPr>
          <p:nvPr/>
        </p:nvSpPr>
        <p:spPr bwMode="auto">
          <a:xfrm>
            <a:off x="3578225" y="4002088"/>
            <a:ext cx="5097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zh-CN" sz="2000">
                <a:latin typeface="黑体" pitchFamily="49" charset="-122"/>
                <a:ea typeface="黑体" pitchFamily="49" charset="-122"/>
              </a:rPr>
              <a:t>使用模板的</a:t>
            </a:r>
            <a:r>
              <a:rPr lang="zh-CN" altLang="zh-CN" sz="2000">
                <a:solidFill>
                  <a:srgbClr val="FF0000"/>
                </a:solidFill>
                <a:latin typeface="黑体" pitchFamily="49" charset="-122"/>
                <a:ea typeface="黑体" pitchFamily="49" charset="-122"/>
              </a:rPr>
              <a:t>目的</a:t>
            </a:r>
            <a:r>
              <a:rPr lang="zh-CN" altLang="zh-CN" sz="2000">
                <a:latin typeface="黑体" pitchFamily="49" charset="-122"/>
                <a:ea typeface="黑体" pitchFamily="49" charset="-122"/>
              </a:rPr>
              <a:t>就是要让这些程序的实现与类型无关</a:t>
            </a:r>
            <a:r>
              <a:rPr lang="zh-CN" altLang="en-US" sz="2000">
                <a:latin typeface="黑体" pitchFamily="49" charset="-122"/>
                <a:ea typeface="黑体" pitchFamily="49" charset="-122"/>
              </a:rPr>
              <a:t>。</a:t>
            </a:r>
          </a:p>
        </p:txBody>
      </p:sp>
      <p:grpSp>
        <p:nvGrpSpPr>
          <p:cNvPr id="3" name="组合 2"/>
          <p:cNvGrpSpPr>
            <a:grpSpLocks/>
          </p:cNvGrpSpPr>
          <p:nvPr/>
        </p:nvGrpSpPr>
        <p:grpSpPr bwMode="auto">
          <a:xfrm>
            <a:off x="458788" y="1931988"/>
            <a:ext cx="2882900" cy="2882900"/>
            <a:chOff x="458788" y="1931988"/>
            <a:chExt cx="2882900" cy="2882900"/>
          </a:xfrm>
        </p:grpSpPr>
        <p:pic>
          <p:nvPicPr>
            <p:cNvPr id="4" name="Picture 13" descr="C:\Users\admin\Desktop\ps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88" y="1931988"/>
              <a:ext cx="2882900"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矩形 10"/>
            <p:cNvSpPr>
              <a:spLocks noChangeArrowheads="1"/>
            </p:cNvSpPr>
            <p:nvPr/>
          </p:nvSpPr>
          <p:spPr bwMode="auto">
            <a:xfrm>
              <a:off x="984250" y="2738438"/>
              <a:ext cx="18319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3200" b="1">
                  <a:solidFill>
                    <a:schemeClr val="bg1"/>
                  </a:solidFill>
                  <a:latin typeface="黑体" pitchFamily="49" charset="-122"/>
                  <a:ea typeface="黑体" pitchFamily="49" charset="-122"/>
                </a:rPr>
                <a:t>定义一个</a:t>
              </a:r>
              <a:endParaRPr lang="en-US" altLang="zh-CN" sz="3200" b="1">
                <a:solidFill>
                  <a:schemeClr val="bg1"/>
                </a:solidFill>
                <a:latin typeface="黑体" pitchFamily="49" charset="-122"/>
                <a:ea typeface="黑体" pitchFamily="49" charset="-122"/>
              </a:endParaRPr>
            </a:p>
            <a:p>
              <a:pPr algn="ctr" eaLnBrk="1" hangingPunct="1"/>
              <a:r>
                <a:rPr lang="zh-CN" altLang="en-US" sz="3200" b="1">
                  <a:solidFill>
                    <a:schemeClr val="bg1"/>
                  </a:solidFill>
                  <a:latin typeface="黑体" pitchFamily="49" charset="-122"/>
                  <a:ea typeface="黑体" pitchFamily="49" charset="-122"/>
                </a:rPr>
                <a:t>函数模板</a:t>
              </a:r>
            </a:p>
          </p:txBody>
        </p:sp>
      </p:grpSp>
      <p:sp>
        <p:nvSpPr>
          <p:cNvPr id="10249" name="矩形 1"/>
          <p:cNvSpPr>
            <a:spLocks noChangeArrowheads="1"/>
          </p:cNvSpPr>
          <p:nvPr/>
        </p:nvSpPr>
        <p:spPr bwMode="auto">
          <a:xfrm>
            <a:off x="5659438" y="2919413"/>
            <a:ext cx="723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solidFill>
                  <a:srgbClr val="FF0000"/>
                </a:solidFill>
              </a:rPr>
              <a:t>add()</a:t>
            </a:r>
            <a:endParaRPr lang="zh-CN" altLang="en-US">
              <a:solidFill>
                <a:srgbClr val="FF0000"/>
              </a:solidFill>
            </a:endParaRPr>
          </a:p>
        </p:txBody>
      </p:sp>
      <p:sp>
        <p:nvSpPr>
          <p:cNvPr id="10250" name="矩形 2"/>
          <p:cNvSpPr>
            <a:spLocks noChangeArrowheads="1"/>
          </p:cNvSpPr>
          <p:nvPr/>
        </p:nvSpPr>
        <p:spPr bwMode="auto">
          <a:xfrm>
            <a:off x="5392738" y="3300413"/>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int</a:t>
            </a:r>
            <a:endParaRPr lang="zh-CN" altLang="en-US"/>
          </a:p>
        </p:txBody>
      </p:sp>
      <p:sp>
        <p:nvSpPr>
          <p:cNvPr id="10251" name="矩形 3"/>
          <p:cNvSpPr>
            <a:spLocks noChangeArrowheads="1"/>
          </p:cNvSpPr>
          <p:nvPr/>
        </p:nvSpPr>
        <p:spPr bwMode="auto">
          <a:xfrm>
            <a:off x="5762625" y="3443288"/>
            <a:ext cx="668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a:t>float</a:t>
            </a:r>
            <a:endParaRPr lang="zh-CN" altLang="en-US" sz="2000"/>
          </a:p>
        </p:txBody>
      </p:sp>
      <p:sp>
        <p:nvSpPr>
          <p:cNvPr id="10252" name="矩形 4"/>
          <p:cNvSpPr>
            <a:spLocks noChangeArrowheads="1"/>
          </p:cNvSpPr>
          <p:nvPr/>
        </p:nvSpPr>
        <p:spPr bwMode="auto">
          <a:xfrm>
            <a:off x="6096000" y="3201988"/>
            <a:ext cx="877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double</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24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250"/>
                                        </p:tgtEl>
                                        <p:attrNameLst>
                                          <p:attrName>style.visibility</p:attrName>
                                        </p:attrNameLst>
                                      </p:cBhvr>
                                      <p:to>
                                        <p:strVal val="visible"/>
                                      </p:to>
                                    </p:set>
                                    <p:animEffect transition="in" filter="fade">
                                      <p:cBhvr>
                                        <p:cTn id="28" dur="500"/>
                                        <p:tgtEl>
                                          <p:spTgt spid="102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51"/>
                                        </p:tgtEl>
                                        <p:attrNameLst>
                                          <p:attrName>style.visibility</p:attrName>
                                        </p:attrNameLst>
                                      </p:cBhvr>
                                      <p:to>
                                        <p:strVal val="visible"/>
                                      </p:to>
                                    </p:set>
                                    <p:animEffect transition="in" filter="fade">
                                      <p:cBhvr>
                                        <p:cTn id="31" dur="500"/>
                                        <p:tgtEl>
                                          <p:spTgt spid="1025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252"/>
                                        </p:tgtEl>
                                        <p:attrNameLst>
                                          <p:attrName>style.visibility</p:attrName>
                                        </p:attrNameLst>
                                      </p:cBhvr>
                                      <p:to>
                                        <p:strVal val="visible"/>
                                      </p:to>
                                    </p:set>
                                    <p:animEffect transition="in" filter="fade">
                                      <p:cBhvr>
                                        <p:cTn id="34" dur="500"/>
                                        <p:tgtEl>
                                          <p:spTgt spid="1025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247"/>
                                        </p:tgtEl>
                                        <p:attrNameLst>
                                          <p:attrName>style.visibility</p:attrName>
                                        </p:attrNameLst>
                                      </p:cBhvr>
                                      <p:to>
                                        <p:strVal val="visible"/>
                                      </p:to>
                                    </p:set>
                                    <p:animEffect transition="in" filter="fade">
                                      <p:cBhvr>
                                        <p:cTn id="39" dur="1000"/>
                                        <p:tgtEl>
                                          <p:spTgt spid="10247"/>
                                        </p:tgtEl>
                                      </p:cBhvr>
                                    </p:animEffect>
                                    <p:anim calcmode="lin" valueType="num">
                                      <p:cBhvr>
                                        <p:cTn id="40" dur="1000" fill="hold"/>
                                        <p:tgtEl>
                                          <p:spTgt spid="10247"/>
                                        </p:tgtEl>
                                        <p:attrNameLst>
                                          <p:attrName>ppt_x</p:attrName>
                                        </p:attrNameLst>
                                      </p:cBhvr>
                                      <p:tavLst>
                                        <p:tav tm="0">
                                          <p:val>
                                            <p:strVal val="#ppt_x"/>
                                          </p:val>
                                        </p:tav>
                                        <p:tav tm="100000">
                                          <p:val>
                                            <p:strVal val="#ppt_x"/>
                                          </p:val>
                                        </p:tav>
                                      </p:tavLst>
                                    </p:anim>
                                    <p:anim calcmode="lin" valueType="num">
                                      <p:cBhvr>
                                        <p:cTn id="41" dur="1000" fill="hold"/>
                                        <p:tgtEl>
                                          <p:spTgt spid="102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 grpId="0"/>
      <p:bldP spid="10247" grpId="0"/>
      <p:bldP spid="10249" grpId="0"/>
      <p:bldP spid="10250" grpId="0"/>
      <p:bldP spid="10251" grpId="0"/>
      <p:bldP spid="1025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03b4dd268cb1e4d0dbcb71861a6af207486"/>
</p:tagLst>
</file>

<file path=ppt/tags/tag2.xml><?xml version="1.0" encoding="utf-8"?>
<p:tagLst xmlns:a="http://schemas.openxmlformats.org/drawingml/2006/main" xmlns:r="http://schemas.openxmlformats.org/officeDocument/2006/relationships" xmlns:p="http://schemas.openxmlformats.org/presentationml/2006/main">
  <p:tag name="GENSWF_SLIDE_TITLE" val="小结"/>
  <p:tag name="GENSWF_ADVANCE_TIME" val="0.00"/>
  <p:tag name="ISPRING_SLIDE_INDENT_LEVEL" val="0"/>
  <p:tag name="ISPRING_CUSTOM_TIMING_USED" val="0"/>
</p:tagLst>
</file>

<file path=ppt/theme/theme1.xml><?xml version="1.0" encoding="utf-8"?>
<a:theme xmlns:a="http://schemas.openxmlformats.org/drawingml/2006/main" name="默认设计模板">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txDef>
      <a:spPr>
        <a:gradFill flip="none" rotWithShape="1">
          <a:gsLst>
            <a:gs pos="50000">
              <a:srgbClr val="C1EFFF"/>
            </a:gs>
            <a:gs pos="0">
              <a:schemeClr val="bg1">
                <a:lumMod val="4000"/>
                <a:lumOff val="96000"/>
                <a:alpha val="0"/>
              </a:schemeClr>
            </a:gs>
            <a:gs pos="100000">
              <a:schemeClr val="bg1">
                <a:alpha val="0"/>
              </a:schemeClr>
            </a:gs>
          </a:gsLst>
          <a:lin ang="0" scaled="0"/>
          <a:tileRect/>
        </a:gradFill>
      </a:spPr>
      <a:bodyPr wrap="square" anchor="ctr" anchorCtr="1">
        <a:spAutoFit/>
      </a:bodyPr>
      <a:lstStyle>
        <a:defPPr>
          <a:defRPr sz="8000" b="1" dirty="0">
            <a:solidFill>
              <a:srgbClr val="00B0F0"/>
            </a:solidFill>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15101</TotalTime>
  <Pages>0</Pages>
  <Words>2851</Words>
  <Characters>0</Characters>
  <Application>Microsoft Office PowerPoint</Application>
  <DocSecurity>0</DocSecurity>
  <PresentationFormat>全屏显示(4:3)</PresentationFormat>
  <Lines>0</Lines>
  <Paragraphs>389</Paragraphs>
  <Slides>46</Slides>
  <Notes>0</Notes>
  <HiddenSlides>0</HiddenSlides>
  <MMClips>0</MMClips>
  <ScaleCrop>false</ScaleCrop>
  <HeadingPairs>
    <vt:vector size="10"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46</vt:i4>
      </vt:variant>
      <vt:variant>
        <vt:lpstr>自定义放映</vt:lpstr>
      </vt:variant>
      <vt:variant>
        <vt:i4>1</vt:i4>
      </vt:variant>
    </vt:vector>
  </HeadingPairs>
  <TitlesOfParts>
    <vt:vector size="61" baseType="lpstr">
      <vt:lpstr>Arial</vt:lpstr>
      <vt:lpstr>宋体</vt:lpstr>
      <vt:lpstr>Calibri</vt:lpstr>
      <vt:lpstr>微软雅黑</vt:lpstr>
      <vt:lpstr>Wingdings</vt:lpstr>
      <vt:lpstr>Times New Roman</vt:lpstr>
      <vt:lpstr>Cambria Math</vt:lpstr>
      <vt:lpstr>汉仪综艺体简</vt:lpstr>
      <vt:lpstr>Gulim</vt:lpstr>
      <vt:lpstr>Arial Black</vt:lpstr>
      <vt:lpstr>黑体</vt:lpstr>
      <vt:lpstr>Microsoft Sans Serif</vt:lpstr>
      <vt:lpstr>默认设计模板</vt:lpstr>
      <vt:lpstr>Microsoft Excel 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王哲</dc:creator>
  <cp:lastModifiedBy>Hao Lu</cp:lastModifiedBy>
  <cp:revision>813</cp:revision>
  <dcterms:created xsi:type="dcterms:W3CDTF">2013-01-25T01:44:32Z</dcterms:created>
  <dcterms:modified xsi:type="dcterms:W3CDTF">2019-09-08T12:28:50Z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