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xls" ContentType="application/vnd.ms-excel"/>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00" r:id="rId3"/>
    <p:sldId id="257" r:id="rId4"/>
    <p:sldId id="516" r:id="rId5"/>
    <p:sldId id="289" r:id="rId6"/>
    <p:sldId id="341" r:id="rId7"/>
    <p:sldId id="342" r:id="rId8"/>
    <p:sldId id="448" r:id="rId9"/>
    <p:sldId id="517" r:id="rId10"/>
    <p:sldId id="258" r:id="rId11"/>
    <p:sldId id="519" r:id="rId12"/>
    <p:sldId id="521" r:id="rId13"/>
    <p:sldId id="408" r:id="rId14"/>
    <p:sldId id="523" r:id="rId15"/>
    <p:sldId id="571" r:id="rId16"/>
    <p:sldId id="522" r:id="rId17"/>
    <p:sldId id="520" r:id="rId18"/>
    <p:sldId id="572" r:id="rId19"/>
    <p:sldId id="515" r:id="rId20"/>
    <p:sldId id="491" r:id="rId21"/>
    <p:sldId id="493" r:id="rId22"/>
    <p:sldId id="492" r:id="rId23"/>
    <p:sldId id="488" r:id="rId24"/>
    <p:sldId id="494" r:id="rId25"/>
    <p:sldId id="495" r:id="rId26"/>
    <p:sldId id="524" r:id="rId27"/>
    <p:sldId id="575" r:id="rId28"/>
    <p:sldId id="573" r:id="rId29"/>
    <p:sldId id="526" r:id="rId30"/>
    <p:sldId id="496" r:id="rId31"/>
    <p:sldId id="527" r:id="rId32"/>
    <p:sldId id="528" r:id="rId33"/>
    <p:sldId id="576" r:id="rId34"/>
    <p:sldId id="529" r:id="rId35"/>
    <p:sldId id="530" r:id="rId36"/>
    <p:sldId id="531" r:id="rId37"/>
    <p:sldId id="532" r:id="rId38"/>
    <p:sldId id="533" r:id="rId39"/>
    <p:sldId id="534" r:id="rId40"/>
    <p:sldId id="535" r:id="rId41"/>
    <p:sldId id="536" r:id="rId42"/>
    <p:sldId id="537" r:id="rId43"/>
    <p:sldId id="538" r:id="rId44"/>
    <p:sldId id="540" r:id="rId45"/>
    <p:sldId id="545" r:id="rId46"/>
    <p:sldId id="546" r:id="rId47"/>
    <p:sldId id="547" r:id="rId48"/>
    <p:sldId id="548" r:id="rId49"/>
    <p:sldId id="549" r:id="rId50"/>
    <p:sldId id="550" r:id="rId51"/>
    <p:sldId id="551" r:id="rId52"/>
    <p:sldId id="552" r:id="rId53"/>
    <p:sldId id="553" r:id="rId54"/>
    <p:sldId id="554" r:id="rId55"/>
    <p:sldId id="555" r:id="rId56"/>
    <p:sldId id="556" r:id="rId57"/>
    <p:sldId id="557" r:id="rId58"/>
    <p:sldId id="558" r:id="rId59"/>
    <p:sldId id="559" r:id="rId60"/>
    <p:sldId id="560" r:id="rId61"/>
    <p:sldId id="561" r:id="rId62"/>
    <p:sldId id="562" r:id="rId63"/>
    <p:sldId id="563" r:id="rId64"/>
    <p:sldId id="564" r:id="rId65"/>
    <p:sldId id="565" r:id="rId66"/>
    <p:sldId id="566" r:id="rId67"/>
    <p:sldId id="567" r:id="rId68"/>
    <p:sldId id="568" r:id="rId69"/>
    <p:sldId id="569" r:id="rId70"/>
    <p:sldId id="570" r:id="rId71"/>
  </p:sldIdLst>
  <p:sldSz cx="9144000" cy="6858000" type="screen4x3"/>
  <p:notesSz cx="6858000" cy="9144000"/>
  <p:custShowLst>
    <p:custShow name="自定义放映 1" id="0">
      <p:sldLst>
        <p:sld r:id="rId2"/>
        <p:sld r:id="rId3"/>
        <p:sld r:id="rId4"/>
        <p:sld r:id="rId11"/>
        <p:sld r:id="rId14"/>
        <p:sld r:id="rId20"/>
        <p:sld r:id="rId21"/>
        <p:sld r:id="rId22"/>
        <p:sld r:id="rId23"/>
        <p:sld r:id="rId24"/>
        <p:sld r:id="rId25"/>
        <p:sld r:id="rId26"/>
        <p:sld r:id="rId31"/>
      </p:sldLst>
    </p:custShow>
  </p:custShowLst>
  <p:custDataLst>
    <p:tags r:id="rId73"/>
  </p:custDataLst>
  <p:kinsoku lang="zh-CN" invalStChars="!),.:;?]}、。—ˇ¨〃々～‖…’”〕〉》」』〗】∶！＂＇），．：；？］｀｜｝·" invalEndChars="([{‘“〔〈《「『〖【（［｛．·"/>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4FF"/>
    <a:srgbClr val="70D7FC"/>
    <a:srgbClr val="F0A000"/>
    <a:srgbClr val="C3F7FD"/>
    <a:srgbClr val="EAFCF9"/>
    <a:srgbClr val="E9EDF7"/>
    <a:srgbClr val="FFF8E5"/>
    <a:srgbClr val="EF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43" autoAdjust="0"/>
    <p:restoredTop sz="86651" autoAdjust="0"/>
  </p:normalViewPr>
  <p:slideViewPr>
    <p:cSldViewPr snapToGrid="0" snapToObjects="1">
      <p:cViewPr varScale="1">
        <p:scale>
          <a:sx n="98" d="100"/>
          <a:sy n="98" d="100"/>
        </p:scale>
        <p:origin x="-2004" y="-108"/>
      </p:cViewPr>
      <p:guideLst>
        <p:guide orient="horz" pos="2113"/>
        <p:guide pos="2881"/>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zh-CN" altLang="en-US"/>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fld id="{0FA9518A-30B8-4AAB-90FB-09C7425BE92C}" type="datetimeFigureOut">
              <a:rPr lang="zh-CN" altLang="en-US"/>
              <a:pPr>
                <a:defRPr/>
              </a:pPr>
              <a:t>2019/9/8/Sunday</a:t>
            </a:fld>
            <a:endParaRPr lang="en-US"/>
          </a:p>
        </p:txBody>
      </p:sp>
      <p:sp>
        <p:nvSpPr>
          <p:cNvPr id="73732"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charset="0"/>
              <a:buNone/>
              <a:defRPr sz="1200">
                <a:latin typeface="Arial" charset="0"/>
                <a:ea typeface="宋体" pitchFamily="2" charset="-122"/>
              </a:defRPr>
            </a:lvl1pPr>
          </a:lstStyle>
          <a:p>
            <a:pPr>
              <a:defRPr/>
            </a:pPr>
            <a:fld id="{6A0346E8-4DCA-4FA6-B6E7-851B503F76DB}" type="slidenum">
              <a:rPr lang="zh-CN" altLang="en-US"/>
              <a:pPr>
                <a:defRPr/>
              </a:pPr>
              <a:t>‹#›</a:t>
            </a:fld>
            <a:endParaRPr lang="en-US" altLang="zh-CN"/>
          </a:p>
        </p:txBody>
      </p:sp>
    </p:spTree>
    <p:extLst>
      <p:ext uri="{BB962C8B-B14F-4D97-AF65-F5344CB8AC3E}">
        <p14:creationId xmlns:p14="http://schemas.microsoft.com/office/powerpoint/2010/main" val="40372339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r>
              <a:rPr lang="zh-CN" altLang="en-US" smtClean="0">
                <a:ea typeface="宋体" charset="-122"/>
              </a:rPr>
              <a:t>运算符重载</a:t>
            </a:r>
          </a:p>
        </p:txBody>
      </p:sp>
      <p:sp>
        <p:nvSpPr>
          <p:cNvPr id="74756"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35EC6AA-E2FA-4A47-8031-DFEFE4AA845A}" type="slidenum">
              <a:rPr lang="zh-CN" altLang="en-US" smtClean="0"/>
              <a:pPr eaLnBrk="1" hangingPunct="1"/>
              <a:t>18</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594855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04858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968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2005975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2182825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4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2052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59050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84488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54137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0167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4387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67202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6933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350"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oleObject" Target="../embeddings/Microsoft_Excel_Chart1.xls"/></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jpeg"/><Relationship Id="rId5" Type="http://schemas.openxmlformats.org/officeDocument/2006/relationships/image" Target="../media/image15.e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e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5.xml"/><Relationship Id="rId4" Type="http://schemas.openxmlformats.org/officeDocument/2006/relationships/slide" Target="slide7.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chapter06&#8212;Example/6.3-2.doc" TargetMode="External"/><Relationship Id="rId5" Type="http://schemas.openxmlformats.org/officeDocument/2006/relationships/image" Target="../media/image21.png"/><Relationship Id="rId4" Type="http://schemas.openxmlformats.org/officeDocument/2006/relationships/hyperlink" Target="chapter06&#8212;Example/6.3-1.doc"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chapter06&#8212;Example/6-2.doc" TargetMode="External"/><Relationship Id="rId5" Type="http://schemas.openxmlformats.org/officeDocument/2006/relationships/image" Target="../media/image21.png"/><Relationship Id="rId4" Type="http://schemas.openxmlformats.org/officeDocument/2006/relationships/hyperlink" Target="chapter06&#8212;Example/6-1.doc"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chapter06&#8212;Example/6-4.doc" TargetMode="External"/><Relationship Id="rId5" Type="http://schemas.openxmlformats.org/officeDocument/2006/relationships/image" Target="../media/image21.png"/><Relationship Id="rId4" Type="http://schemas.openxmlformats.org/officeDocument/2006/relationships/hyperlink" Target="chapter06&#8212;Example/6-3.doc"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chapter06&#8212;Example/more_learning01.doc" TargetMode="External"/></Relationships>
</file>

<file path=ppt/slides/_rels/slide4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4.png"/><Relationship Id="rId7" Type="http://schemas.openxmlformats.org/officeDocument/2006/relationships/hyperlink" Target="chapter06&#8212;Example/6.4-1.doc"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hyperlink" Target="chapter06&#8212;Example/6-6.doc"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chapter06&#8212;Example/6-7.doc"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0.png"/><Relationship Id="rId7" Type="http://schemas.openxmlformats.org/officeDocument/2006/relationships/hyperlink" Target="chapter06&#8212;Example/6-8-1.doc"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png"/><Relationship Id="rId9" Type="http://schemas.openxmlformats.org/officeDocument/2006/relationships/hyperlink" Target="chapter06&#8212;Example/6-8-2.doc"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chapter06&#8212;Example/6-11.doc" TargetMode="External"/><Relationship Id="rId5" Type="http://schemas.openxmlformats.org/officeDocument/2006/relationships/image" Target="../media/image21.png"/><Relationship Id="rId4" Type="http://schemas.openxmlformats.org/officeDocument/2006/relationships/hyperlink" Target="chapter06&#8212;Example/6-9.doc"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chapter06&#8212;Example/6.5.4-2.doc"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5.xml.rels><?xml version="1.0" encoding="UTF-8" standalone="yes"?>
<Relationships xmlns="http://schemas.openxmlformats.org/package/2006/relationships"><Relationship Id="rId3" Type="http://schemas.openxmlformats.org/officeDocument/2006/relationships/hyperlink" Target="chapter06&#8212;Example/6-12.doc"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chapter06&#8212;Example/6-13.doc"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tags" Target="../tags/tag2.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slide" Target="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459" name="TextBox 13"/>
          <p:cNvSpPr>
            <a:spLocks noChangeArrowheads="1"/>
          </p:cNvSpPr>
          <p:nvPr/>
        </p:nvSpPr>
        <p:spPr bwMode="auto">
          <a:xfrm>
            <a:off x="6129338" y="2487613"/>
            <a:ext cx="2513012" cy="240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None/>
            </a:pPr>
            <a:r>
              <a:rPr lang="en-US" altLang="zh-CN" sz="2000" b="1">
                <a:solidFill>
                  <a:srgbClr val="FFFF00"/>
                </a:solidFill>
                <a:latin typeface="微软雅黑" pitchFamily="34" charset="-122"/>
                <a:ea typeface="微软雅黑" pitchFamily="34" charset="-122"/>
                <a:sym typeface="微软雅黑" pitchFamily="34" charset="-122"/>
              </a:rPr>
              <a:t>I/O</a:t>
            </a:r>
            <a:r>
              <a:rPr lang="zh-CN" altLang="en-US" sz="2000" b="1">
                <a:solidFill>
                  <a:srgbClr val="FFFF00"/>
                </a:solidFill>
                <a:latin typeface="微软雅黑" pitchFamily="34" charset="-122"/>
                <a:ea typeface="微软雅黑" pitchFamily="34" charset="-122"/>
                <a:sym typeface="微软雅黑" pitchFamily="34" charset="-122"/>
              </a:rPr>
              <a:t>流类库</a:t>
            </a:r>
            <a:endParaRPr lang="en-US" altLang="zh-CN" sz="2000" b="1">
              <a:solidFill>
                <a:srgbClr val="FFFF00"/>
              </a:solidFill>
              <a:latin typeface="微软雅黑" pitchFamily="34" charset="-122"/>
              <a:ea typeface="微软雅黑" pitchFamily="34" charset="-122"/>
              <a:sym typeface="微软雅黑" pitchFamily="34" charset="-122"/>
            </a:endParaRPr>
          </a:p>
          <a:p>
            <a:pPr eaLnBrk="1" hangingPunct="1">
              <a:lnSpc>
                <a:spcPct val="150000"/>
              </a:lnSpc>
              <a:buFont typeface="Arial" charset="0"/>
              <a:buNone/>
            </a:pPr>
            <a:r>
              <a:rPr lang="zh-CN" altLang="en-US" sz="2000" b="1">
                <a:solidFill>
                  <a:srgbClr val="FFFF00"/>
                </a:solidFill>
                <a:latin typeface="微软雅黑" pitchFamily="34" charset="-122"/>
                <a:ea typeface="微软雅黑" pitchFamily="34" charset="-122"/>
                <a:sym typeface="微软雅黑" pitchFamily="34" charset="-122"/>
              </a:rPr>
              <a:t>标准输出流</a:t>
            </a:r>
            <a:endParaRPr lang="en-US" altLang="zh-CN" sz="2000" b="1">
              <a:solidFill>
                <a:srgbClr val="FFFF00"/>
              </a:solidFill>
              <a:latin typeface="微软雅黑" pitchFamily="34" charset="-122"/>
              <a:ea typeface="微软雅黑" pitchFamily="34" charset="-122"/>
              <a:sym typeface="微软雅黑" pitchFamily="34" charset="-122"/>
            </a:endParaRPr>
          </a:p>
          <a:p>
            <a:pPr eaLnBrk="1" hangingPunct="1">
              <a:lnSpc>
                <a:spcPct val="150000"/>
              </a:lnSpc>
              <a:buFont typeface="Arial" charset="0"/>
              <a:buNone/>
            </a:pPr>
            <a:r>
              <a:rPr lang="zh-CN" altLang="en-US" sz="2000" b="1">
                <a:solidFill>
                  <a:srgbClr val="FFFF00"/>
                </a:solidFill>
                <a:latin typeface="微软雅黑" pitchFamily="34" charset="-122"/>
                <a:ea typeface="微软雅黑" pitchFamily="34" charset="-122"/>
                <a:sym typeface="微软雅黑" pitchFamily="34" charset="-122"/>
              </a:rPr>
              <a:t>标准输入流</a:t>
            </a:r>
            <a:endParaRPr lang="en-US" altLang="zh-CN" sz="2000" b="1">
              <a:solidFill>
                <a:srgbClr val="FFFF00"/>
              </a:solidFill>
              <a:latin typeface="微软雅黑" pitchFamily="34" charset="-122"/>
              <a:ea typeface="微软雅黑" pitchFamily="34" charset="-122"/>
              <a:sym typeface="微软雅黑" pitchFamily="34" charset="-122"/>
            </a:endParaRPr>
          </a:p>
          <a:p>
            <a:pPr eaLnBrk="1" hangingPunct="1">
              <a:lnSpc>
                <a:spcPct val="150000"/>
              </a:lnSpc>
              <a:buFont typeface="Arial" charset="0"/>
              <a:buNone/>
            </a:pPr>
            <a:r>
              <a:rPr lang="zh-CN" altLang="en-US" sz="2000" b="1">
                <a:solidFill>
                  <a:srgbClr val="FFFF00"/>
                </a:solidFill>
                <a:latin typeface="微软雅黑" pitchFamily="34" charset="-122"/>
                <a:ea typeface="微软雅黑" pitchFamily="34" charset="-122"/>
                <a:sym typeface="微软雅黑" pitchFamily="34" charset="-122"/>
              </a:rPr>
              <a:t>格式化控制</a:t>
            </a:r>
            <a:endParaRPr lang="en-US" altLang="zh-CN" sz="2000" b="1">
              <a:solidFill>
                <a:srgbClr val="FFFF00"/>
              </a:solidFill>
              <a:latin typeface="微软雅黑" pitchFamily="34" charset="-122"/>
              <a:ea typeface="微软雅黑" pitchFamily="34" charset="-122"/>
              <a:sym typeface="微软雅黑" pitchFamily="34" charset="-122"/>
            </a:endParaRPr>
          </a:p>
          <a:p>
            <a:pPr eaLnBrk="1" hangingPunct="1">
              <a:lnSpc>
                <a:spcPct val="150000"/>
              </a:lnSpc>
              <a:buFont typeface="Arial" charset="0"/>
              <a:buNone/>
            </a:pPr>
            <a:r>
              <a:rPr lang="zh-CN" altLang="en-US" sz="2000" b="1">
                <a:solidFill>
                  <a:srgbClr val="FFFF00"/>
                </a:solidFill>
                <a:latin typeface="微软雅黑" pitchFamily="34" charset="-122"/>
                <a:ea typeface="微软雅黑" pitchFamily="34" charset="-122"/>
                <a:sym typeface="微软雅黑" pitchFamily="34" charset="-122"/>
              </a:rPr>
              <a:t>文件流</a:t>
            </a:r>
            <a:endParaRPr lang="en-US" altLang="zh-CN" sz="2000" b="1">
              <a:solidFill>
                <a:srgbClr val="FFFF00"/>
              </a:solidFill>
              <a:latin typeface="微软雅黑" pitchFamily="34" charset="-122"/>
              <a:ea typeface="微软雅黑" pitchFamily="34" charset="-122"/>
              <a:sym typeface="微软雅黑" pitchFamily="34" charset="-122"/>
            </a:endParaRPr>
          </a:p>
        </p:txBody>
      </p:sp>
      <p:grpSp>
        <p:nvGrpSpPr>
          <p:cNvPr id="2051" name="Group 5"/>
          <p:cNvGrpSpPr>
            <a:grpSpLocks/>
          </p:cNvGrpSpPr>
          <p:nvPr/>
        </p:nvGrpSpPr>
        <p:grpSpPr bwMode="auto">
          <a:xfrm>
            <a:off x="5172075" y="44450"/>
            <a:ext cx="3863975" cy="687388"/>
            <a:chOff x="80" y="0"/>
            <a:chExt cx="6086" cy="1082"/>
          </a:xfrm>
        </p:grpSpPr>
        <p:pic>
          <p:nvPicPr>
            <p:cNvPr id="2054" name="Picture 6" descr="D:\幻灯片\图片\logo2.png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矩形 15"/>
            <p:cNvSpPr>
              <a:spLocks noChangeArrowheads="1"/>
            </p:cNvSpPr>
            <p:nvPr/>
          </p:nvSpPr>
          <p:spPr bwMode="auto">
            <a:xfrm>
              <a:off x="80" y="55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8" name="Text Box 2"/>
          <p:cNvSpPr txBox="1">
            <a:spLocks noChangeArrowheads="1"/>
          </p:cNvSpPr>
          <p:nvPr/>
        </p:nvSpPr>
        <p:spPr bwMode="auto">
          <a:xfrm>
            <a:off x="103188" y="1600200"/>
            <a:ext cx="27447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zh-CN" altLang="en-US" sz="3600" b="1">
                <a:solidFill>
                  <a:srgbClr val="00ACE6"/>
                </a:solidFill>
                <a:latin typeface="微软雅黑" pitchFamily="34" charset="-122"/>
                <a:ea typeface="微软雅黑" pitchFamily="34" charset="-122"/>
                <a:sym typeface="微软雅黑" pitchFamily="34" charset="-122"/>
              </a:rPr>
              <a:t>第</a:t>
            </a:r>
            <a:r>
              <a:rPr lang="en-US" altLang="zh-CN" sz="3600" b="1">
                <a:solidFill>
                  <a:srgbClr val="00ACE6"/>
                </a:solidFill>
                <a:latin typeface="微软雅黑" pitchFamily="34" charset="-122"/>
                <a:ea typeface="微软雅黑" pitchFamily="34" charset="-122"/>
                <a:sym typeface="微软雅黑" pitchFamily="34" charset="-122"/>
              </a:rPr>
              <a:t>6</a:t>
            </a:r>
            <a:r>
              <a:rPr lang="zh-CN" altLang="en-US" sz="3600" b="1">
                <a:solidFill>
                  <a:srgbClr val="00ACE6"/>
                </a:solidFill>
                <a:latin typeface="微软雅黑" pitchFamily="34" charset="-122"/>
                <a:ea typeface="微软雅黑" pitchFamily="34" charset="-122"/>
                <a:sym typeface="微软雅黑" pitchFamily="34" charset="-122"/>
              </a:rPr>
              <a:t>章 </a:t>
            </a:r>
            <a:r>
              <a:rPr lang="en-US" altLang="zh-CN" sz="3600" b="1">
                <a:solidFill>
                  <a:srgbClr val="00ACE6"/>
                </a:solidFill>
                <a:latin typeface="微软雅黑" pitchFamily="34" charset="-122"/>
                <a:ea typeface="微软雅黑" pitchFamily="34" charset="-122"/>
                <a:sym typeface="微软雅黑" pitchFamily="34" charset="-122"/>
              </a:rPr>
              <a:t>I/O</a:t>
            </a:r>
            <a:r>
              <a:rPr lang="zh-CN" altLang="en-US" sz="3600" b="1">
                <a:solidFill>
                  <a:srgbClr val="00ACE6"/>
                </a:solidFill>
                <a:latin typeface="微软雅黑" pitchFamily="34" charset="-122"/>
                <a:ea typeface="微软雅黑" pitchFamily="34" charset="-122"/>
                <a:sym typeface="微软雅黑" pitchFamily="34" charset="-122"/>
              </a:rPr>
              <a:t>流</a:t>
            </a:r>
          </a:p>
        </p:txBody>
      </p:sp>
      <p:pic>
        <p:nvPicPr>
          <p:cNvPr id="2053" name="Picture 39" descr="C:\Users\admin\Desktop\盒子模型黑板.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 y="2552700"/>
            <a:ext cx="5545138" cy="428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459"/>
                                        </p:tgtEl>
                                        <p:attrNameLst>
                                          <p:attrName>style.visibility</p:attrName>
                                        </p:attrNameLst>
                                      </p:cBhvr>
                                      <p:to>
                                        <p:strVal val="visible"/>
                                      </p:to>
                                    </p:set>
                                    <p:animEffect transition="in" filter="wipe(left)">
                                      <p:cBhvr>
                                        <p:cTn id="13"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5062538" y="119063"/>
            <a:ext cx="3916362" cy="725487"/>
            <a:chOff x="0" y="0"/>
            <a:chExt cx="6166" cy="1142"/>
          </a:xfrm>
        </p:grpSpPr>
        <p:pic>
          <p:nvPicPr>
            <p:cNvPr id="11274"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1267"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I/O</a:t>
            </a:r>
            <a:r>
              <a:rPr lang="zh-CN" altLang="en-US" sz="2800" b="1">
                <a:solidFill>
                  <a:srgbClr val="FFFF00"/>
                </a:solidFill>
                <a:latin typeface="微软雅黑" pitchFamily="34" charset="-122"/>
                <a:ea typeface="微软雅黑" pitchFamily="34" charset="-122"/>
                <a:sym typeface="宋体" charset="-122"/>
              </a:rPr>
              <a:t>流</a:t>
            </a:r>
          </a:p>
        </p:txBody>
      </p:sp>
      <p:pic>
        <p:nvPicPr>
          <p:cNvPr id="16" name="Picture 6" descr="C:\Users\admin\Desktop\201777-12062Q12024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25" y="1357313"/>
            <a:ext cx="6878638" cy="463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810000" y="1524000"/>
            <a:ext cx="2927350" cy="831850"/>
          </a:xfrm>
          <a:prstGeom prst="rect">
            <a:avLst/>
          </a:prstGeom>
        </p:spPr>
        <p:txBody>
          <a:bodyPr>
            <a:spAutoFit/>
          </a:bodyPr>
          <a:lstStyle/>
          <a:p>
            <a:pPr>
              <a:lnSpc>
                <a:spcPct val="150000"/>
              </a:lnSpc>
              <a:defRPr/>
            </a:pPr>
            <a:r>
              <a:rPr lang="en-US" altLang="zh-CN" sz="1600" dirty="0">
                <a:solidFill>
                  <a:schemeClr val="accent4"/>
                </a:solidFill>
                <a:latin typeface="微软雅黑" pitchFamily="34" charset="-122"/>
                <a:ea typeface="微软雅黑" pitchFamily="34" charset="-122"/>
              </a:rPr>
              <a:t>       </a:t>
            </a:r>
            <a:r>
              <a:rPr lang="zh-CN" altLang="zh-CN" sz="1600" dirty="0">
                <a:solidFill>
                  <a:schemeClr val="accent4"/>
                </a:solidFill>
                <a:latin typeface="微软雅黑" pitchFamily="34" charset="-122"/>
                <a:ea typeface="微软雅黑" pitchFamily="34" charset="-122"/>
              </a:rPr>
              <a:t>输入</a:t>
            </a:r>
            <a:r>
              <a:rPr lang="en-US" altLang="zh-CN" sz="1600" dirty="0">
                <a:solidFill>
                  <a:schemeClr val="accent4"/>
                </a:solidFill>
                <a:latin typeface="微软雅黑" pitchFamily="34" charset="-122"/>
                <a:ea typeface="微软雅黑" pitchFamily="34" charset="-122"/>
              </a:rPr>
              <a:t>/</a:t>
            </a:r>
            <a:r>
              <a:rPr lang="zh-CN" altLang="zh-CN" sz="1600" dirty="0">
                <a:solidFill>
                  <a:schemeClr val="accent4"/>
                </a:solidFill>
                <a:latin typeface="微软雅黑" pitchFamily="34" charset="-122"/>
                <a:ea typeface="微软雅黑" pitchFamily="34" charset="-122"/>
              </a:rPr>
              <a:t>输出</a:t>
            </a:r>
            <a:r>
              <a:rPr lang="en-US" altLang="zh-CN" sz="1600" dirty="0">
                <a:solidFill>
                  <a:schemeClr val="accent4"/>
                </a:solidFill>
                <a:latin typeface="微软雅黑" pitchFamily="34" charset="-122"/>
                <a:ea typeface="微软雅黑" pitchFamily="34" charset="-122"/>
              </a:rPr>
              <a:t>(I/O</a:t>
            </a:r>
            <a:r>
              <a:rPr lang="zh-CN" altLang="zh-CN" sz="1600" dirty="0">
                <a:solidFill>
                  <a:schemeClr val="accent4"/>
                </a:solidFill>
                <a:latin typeface="微软雅黑" pitchFamily="34" charset="-122"/>
                <a:ea typeface="微软雅黑" pitchFamily="34" charset="-122"/>
              </a:rPr>
              <a:t>）</a:t>
            </a:r>
            <a:r>
              <a:rPr lang="zh-CN" altLang="zh-CN" sz="1600" dirty="0">
                <a:latin typeface="微软雅黑" pitchFamily="34" charset="-122"/>
                <a:ea typeface="微软雅黑" pitchFamily="34" charset="-122"/>
              </a:rPr>
              <a:t>是所有高级语言都必须具备的基本功能</a:t>
            </a:r>
            <a:r>
              <a:rPr lang="zh-CN" altLang="en-US" sz="1600" dirty="0">
                <a:latin typeface="微软雅黑" pitchFamily="34" charset="-122"/>
                <a:ea typeface="微软雅黑" pitchFamily="34" charset="-122"/>
              </a:rPr>
              <a:t>。</a:t>
            </a:r>
          </a:p>
        </p:txBody>
      </p:sp>
      <p:grpSp>
        <p:nvGrpSpPr>
          <p:cNvPr id="7" name="组合 6"/>
          <p:cNvGrpSpPr>
            <a:grpSpLocks/>
          </p:cNvGrpSpPr>
          <p:nvPr/>
        </p:nvGrpSpPr>
        <p:grpSpPr bwMode="auto">
          <a:xfrm>
            <a:off x="5418138" y="3556000"/>
            <a:ext cx="2674937" cy="2668588"/>
            <a:chOff x="5417821" y="3555789"/>
            <a:chExt cx="2675377" cy="2669510"/>
          </a:xfrm>
        </p:grpSpPr>
        <p:pic>
          <p:nvPicPr>
            <p:cNvPr id="11272" name="Picture 18" descr="C:\Users\admin\Desktop\201777-12062Q120242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7821" y="3555789"/>
              <a:ext cx="2675377" cy="266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567071" y="3959153"/>
              <a:ext cx="2364176" cy="1753206"/>
            </a:xfrm>
            <a:prstGeom prst="rect">
              <a:avLst/>
            </a:prstGeom>
          </p:spPr>
          <p:txBody>
            <a:bodyPr>
              <a:spAutoFit/>
            </a:bodyPr>
            <a:lstStyle/>
            <a:p>
              <a:pPr>
                <a:lnSpc>
                  <a:spcPct val="150000"/>
                </a:lnSpc>
                <a:defRPr/>
              </a:pPr>
              <a:r>
                <a:rPr lang="en-US" altLang="zh-CN" dirty="0">
                  <a:latin typeface="微软雅黑" pitchFamily="34" charset="-122"/>
                  <a:ea typeface="微软雅黑" pitchFamily="34" charset="-122"/>
                </a:rPr>
                <a:t>       </a:t>
              </a:r>
              <a:r>
                <a:rPr lang="en-US" altLang="zh-CN" dirty="0">
                  <a:solidFill>
                    <a:schemeClr val="accent4"/>
                  </a:solidFill>
                  <a:latin typeface="微软雅黑" pitchFamily="34" charset="-122"/>
                  <a:ea typeface="微软雅黑" pitchFamily="34" charset="-122"/>
                </a:rPr>
                <a:t>I/O</a:t>
              </a:r>
              <a:r>
                <a:rPr lang="zh-CN" altLang="zh-CN" dirty="0">
                  <a:solidFill>
                    <a:schemeClr val="accent4"/>
                  </a:solidFill>
                  <a:latin typeface="微软雅黑" pitchFamily="34" charset="-122"/>
                  <a:ea typeface="微软雅黑" pitchFamily="34" charset="-122"/>
                </a:rPr>
                <a:t>流</a:t>
              </a:r>
              <a:r>
                <a:rPr lang="zh-CN" altLang="zh-CN" dirty="0">
                  <a:latin typeface="微软雅黑" pitchFamily="34" charset="-122"/>
                  <a:ea typeface="微软雅黑" pitchFamily="34" charset="-122"/>
                </a:rPr>
                <a:t>不是</a:t>
              </a:r>
              <a:r>
                <a:rPr lang="en-US" altLang="zh-CN" dirty="0">
                  <a:latin typeface="微软雅黑" pitchFamily="34" charset="-122"/>
                  <a:ea typeface="微软雅黑" pitchFamily="34" charset="-122"/>
                </a:rPr>
                <a:t>C++</a:t>
              </a:r>
              <a:r>
                <a:rPr lang="zh-CN" altLang="zh-CN" dirty="0">
                  <a:latin typeface="微软雅黑" pitchFamily="34" charset="-122"/>
                  <a:ea typeface="微软雅黑" pitchFamily="34" charset="-122"/>
                </a:rPr>
                <a:t>语言的一部分，而是</a:t>
              </a:r>
              <a:r>
                <a:rPr lang="zh-CN" altLang="zh-CN" dirty="0">
                  <a:solidFill>
                    <a:schemeClr val="accent4"/>
                  </a:solidFill>
                  <a:latin typeface="微软雅黑" pitchFamily="34" charset="-122"/>
                  <a:ea typeface="微软雅黑" pitchFamily="34" charset="-122"/>
                </a:rPr>
                <a:t>标准</a:t>
              </a:r>
              <a:r>
                <a:rPr lang="en-US" altLang="zh-CN" dirty="0">
                  <a:solidFill>
                    <a:schemeClr val="accent4"/>
                  </a:solidFill>
                  <a:latin typeface="微软雅黑" pitchFamily="34" charset="-122"/>
                  <a:ea typeface="微软雅黑" pitchFamily="34" charset="-122"/>
                </a:rPr>
                <a:t>C++</a:t>
              </a:r>
              <a:r>
                <a:rPr lang="zh-CN" altLang="zh-CN" dirty="0">
                  <a:solidFill>
                    <a:schemeClr val="accent4"/>
                  </a:solidFill>
                  <a:latin typeface="微软雅黑" pitchFamily="34" charset="-122"/>
                  <a:ea typeface="微软雅黑" pitchFamily="34" charset="-122"/>
                </a:rPr>
                <a:t>库</a:t>
              </a:r>
              <a:r>
                <a:rPr lang="zh-CN" altLang="zh-CN" dirty="0">
                  <a:latin typeface="微软雅黑" pitchFamily="34" charset="-122"/>
                  <a:ea typeface="微软雅黑" pitchFamily="34" charset="-122"/>
                </a:rPr>
                <a:t>的一部分，是</a:t>
              </a:r>
              <a:r>
                <a:rPr lang="en-US" altLang="zh-CN" dirty="0">
                  <a:latin typeface="微软雅黑" pitchFamily="34" charset="-122"/>
                  <a:ea typeface="微软雅黑" pitchFamily="34" charset="-122"/>
                </a:rPr>
                <a:t>C++</a:t>
              </a:r>
              <a:r>
                <a:rPr lang="zh-CN" altLang="zh-CN" dirty="0">
                  <a:latin typeface="微软雅黑" pitchFamily="34" charset="-122"/>
                  <a:ea typeface="微软雅黑" pitchFamily="34" charset="-122"/>
                </a:rPr>
                <a:t>类的一个集合。</a:t>
              </a:r>
              <a:endParaRPr lang="zh-CN" altLang="en-US" dirty="0">
                <a:latin typeface="微软雅黑" pitchFamily="34" charset="-122"/>
                <a:ea typeface="微软雅黑" pitchFamily="34" charset="-122"/>
              </a:endParaRPr>
            </a:p>
          </p:txBody>
        </p:sp>
      </p:grpSp>
      <p:sp>
        <p:nvSpPr>
          <p:cNvPr id="6" name="矩形 5"/>
          <p:cNvSpPr/>
          <p:nvPr/>
        </p:nvSpPr>
        <p:spPr>
          <a:xfrm>
            <a:off x="3768725" y="2317750"/>
            <a:ext cx="3084513" cy="1570038"/>
          </a:xfrm>
          <a:prstGeom prst="rect">
            <a:avLst/>
          </a:prstGeom>
        </p:spPr>
        <p:txBody>
          <a:bodyPr>
            <a:spAutoFit/>
          </a:bodyPr>
          <a:lstStyle/>
          <a:p>
            <a:pPr>
              <a:lnSpc>
                <a:spcPct val="150000"/>
              </a:lnSpc>
              <a:defRPr/>
            </a:pPr>
            <a:r>
              <a:rPr lang="en-US" altLang="zh-CN" sz="1600" dirty="0">
                <a:latin typeface="微软雅黑" pitchFamily="34" charset="-122"/>
                <a:ea typeface="微软雅黑" pitchFamily="34" charset="-122"/>
              </a:rPr>
              <a:t>      C++</a:t>
            </a:r>
            <a:r>
              <a:rPr lang="zh-CN" altLang="zh-CN" sz="1600" dirty="0">
                <a:latin typeface="微软雅黑" pitchFamily="34" charset="-122"/>
                <a:ea typeface="微软雅黑" pitchFamily="34" charset="-122"/>
              </a:rPr>
              <a:t>语言支持</a:t>
            </a:r>
            <a:r>
              <a:rPr lang="zh-CN" altLang="zh-CN" sz="1600" dirty="0">
                <a:solidFill>
                  <a:schemeClr val="accent4"/>
                </a:solidFill>
                <a:latin typeface="微软雅黑" pitchFamily="34" charset="-122"/>
                <a:ea typeface="微软雅黑" pitchFamily="34" charset="-122"/>
              </a:rPr>
              <a:t>两种</a:t>
            </a:r>
            <a:r>
              <a:rPr lang="en-US" altLang="zh-CN" sz="1600" dirty="0">
                <a:solidFill>
                  <a:schemeClr val="accent4"/>
                </a:solidFill>
                <a:latin typeface="微软雅黑" pitchFamily="34" charset="-122"/>
                <a:ea typeface="微软雅黑" pitchFamily="34" charset="-122"/>
              </a:rPr>
              <a:t>I/O</a:t>
            </a:r>
            <a:r>
              <a:rPr lang="zh-CN" altLang="zh-CN" sz="1600" dirty="0">
                <a:solidFill>
                  <a:schemeClr val="accent4"/>
                </a:solidFill>
                <a:latin typeface="微软雅黑" pitchFamily="34" charset="-122"/>
                <a:ea typeface="微软雅黑" pitchFamily="34" charset="-122"/>
              </a:rPr>
              <a:t>操作</a:t>
            </a:r>
            <a:r>
              <a:rPr lang="zh-CN" altLang="zh-CN" sz="1600" dirty="0">
                <a:latin typeface="微软雅黑" pitchFamily="34" charset="-122"/>
                <a:ea typeface="微软雅黑" pitchFamily="34" charset="-122"/>
              </a:rPr>
              <a:t>，一种是从</a:t>
            </a:r>
            <a:r>
              <a:rPr lang="en-US" altLang="zh-CN" sz="1600" dirty="0">
                <a:latin typeface="微软雅黑" pitchFamily="34" charset="-122"/>
                <a:ea typeface="微软雅黑" pitchFamily="34" charset="-122"/>
              </a:rPr>
              <a:t>C</a:t>
            </a:r>
            <a:r>
              <a:rPr lang="zh-CN" altLang="zh-CN" sz="1600" dirty="0">
                <a:latin typeface="微软雅黑" pitchFamily="34" charset="-122"/>
                <a:ea typeface="微软雅黑" pitchFamily="34" charset="-122"/>
              </a:rPr>
              <a:t>语言继承来的</a:t>
            </a:r>
            <a:r>
              <a:rPr lang="en-US" altLang="zh-CN" sz="1600" dirty="0">
                <a:solidFill>
                  <a:schemeClr val="accent4"/>
                </a:solidFill>
                <a:latin typeface="微软雅黑" pitchFamily="34" charset="-122"/>
                <a:ea typeface="微软雅黑" pitchFamily="34" charset="-122"/>
              </a:rPr>
              <a:t>I/O</a:t>
            </a:r>
            <a:r>
              <a:rPr lang="zh-CN" altLang="zh-CN" sz="1600" dirty="0">
                <a:solidFill>
                  <a:schemeClr val="accent4"/>
                </a:solidFill>
                <a:latin typeface="微软雅黑" pitchFamily="34" charset="-122"/>
                <a:ea typeface="微软雅黑" pitchFamily="34" charset="-122"/>
              </a:rPr>
              <a:t>函数输入输出</a:t>
            </a:r>
            <a:r>
              <a:rPr lang="zh-CN" altLang="zh-CN" sz="1600" dirty="0">
                <a:latin typeface="微软雅黑" pitchFamily="34" charset="-122"/>
                <a:ea typeface="微软雅黑" pitchFamily="34" charset="-122"/>
              </a:rPr>
              <a:t>语句，一种是面向对象的</a:t>
            </a:r>
            <a:r>
              <a:rPr lang="en-US" altLang="zh-CN" sz="1600" dirty="0">
                <a:solidFill>
                  <a:schemeClr val="accent4"/>
                </a:solidFill>
                <a:latin typeface="微软雅黑" pitchFamily="34" charset="-122"/>
                <a:ea typeface="微软雅黑" pitchFamily="34" charset="-122"/>
              </a:rPr>
              <a:t>I/O</a:t>
            </a:r>
            <a:r>
              <a:rPr lang="zh-CN" altLang="zh-CN" sz="1600" dirty="0">
                <a:solidFill>
                  <a:schemeClr val="accent4"/>
                </a:solidFill>
                <a:latin typeface="微软雅黑" pitchFamily="34" charset="-122"/>
                <a:ea typeface="微软雅黑" pitchFamily="34" charset="-122"/>
              </a:rPr>
              <a:t>流类库</a:t>
            </a:r>
            <a:r>
              <a:rPr lang="zh-CN" altLang="zh-CN" sz="1600" dirty="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5062538" y="119063"/>
            <a:ext cx="3916362" cy="725487"/>
            <a:chOff x="0" y="0"/>
            <a:chExt cx="6166" cy="1142"/>
          </a:xfrm>
        </p:grpSpPr>
        <p:pic>
          <p:nvPicPr>
            <p:cNvPr id="12298"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9"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9221" name="矩形 1"/>
          <p:cNvSpPr>
            <a:spLocks noChangeArrowheads="1"/>
          </p:cNvSpPr>
          <p:nvPr/>
        </p:nvSpPr>
        <p:spPr bwMode="auto">
          <a:xfrm>
            <a:off x="1793875" y="2019300"/>
            <a:ext cx="2547938"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defRPr/>
            </a:pPr>
            <a:r>
              <a:rPr lang="en-US" altLang="zh-CN" sz="2000" dirty="0">
                <a:latin typeface="黑体" pitchFamily="49" charset="-122"/>
                <a:ea typeface="黑体" pitchFamily="49" charset="-122"/>
              </a:rPr>
              <a:t>    </a:t>
            </a:r>
            <a:r>
              <a:rPr lang="zh-CN" altLang="zh-CN" sz="2000" dirty="0">
                <a:solidFill>
                  <a:schemeClr val="accent4"/>
                </a:solidFill>
                <a:latin typeface="黑体" pitchFamily="49" charset="-122"/>
                <a:ea typeface="黑体" pitchFamily="49" charset="-122"/>
              </a:rPr>
              <a:t>输入输出</a:t>
            </a:r>
            <a:r>
              <a:rPr lang="zh-CN" altLang="zh-CN" sz="2000" dirty="0">
                <a:latin typeface="黑体" pitchFamily="49" charset="-122"/>
                <a:ea typeface="黑体" pitchFamily="49" charset="-122"/>
              </a:rPr>
              <a:t>是数据的</a:t>
            </a:r>
            <a:r>
              <a:rPr lang="zh-CN" altLang="zh-CN" sz="2000" dirty="0">
                <a:solidFill>
                  <a:schemeClr val="accent4"/>
                </a:solidFill>
                <a:latin typeface="黑体" pitchFamily="49" charset="-122"/>
                <a:ea typeface="黑体" pitchFamily="49" charset="-122"/>
              </a:rPr>
              <a:t>传递过程</a:t>
            </a:r>
            <a:r>
              <a:rPr lang="zh-CN" altLang="zh-CN" sz="2000" dirty="0">
                <a:latin typeface="黑体" pitchFamily="49" charset="-122"/>
                <a:ea typeface="黑体" pitchFamily="49" charset="-122"/>
              </a:rPr>
              <a:t>，数据如流水一般从一处流向另一处，</a:t>
            </a:r>
            <a:r>
              <a:rPr lang="en-US" altLang="zh-CN" sz="2000" dirty="0">
                <a:latin typeface="黑体" pitchFamily="49" charset="-122"/>
                <a:ea typeface="黑体" pitchFamily="49" charset="-122"/>
              </a:rPr>
              <a:t>C++</a:t>
            </a:r>
            <a:r>
              <a:rPr lang="zh-CN" altLang="zh-CN" sz="2000" dirty="0">
                <a:latin typeface="黑体" pitchFamily="49" charset="-122"/>
                <a:ea typeface="黑体" pitchFamily="49" charset="-122"/>
              </a:rPr>
              <a:t>形象的将此过程称为</a:t>
            </a:r>
            <a:r>
              <a:rPr lang="zh-CN" altLang="zh-CN" sz="2000" dirty="0">
                <a:solidFill>
                  <a:schemeClr val="accent4"/>
                </a:solidFill>
                <a:latin typeface="黑体" pitchFamily="49" charset="-122"/>
                <a:ea typeface="黑体" pitchFamily="49" charset="-122"/>
              </a:rPr>
              <a:t>流</a:t>
            </a:r>
            <a:r>
              <a:rPr lang="zh-CN" altLang="zh-CN" sz="2000" dirty="0">
                <a:latin typeface="黑体" pitchFamily="49" charset="-122"/>
                <a:ea typeface="黑体" pitchFamily="49" charset="-122"/>
              </a:rPr>
              <a:t>。</a:t>
            </a:r>
            <a:endParaRPr lang="zh-CN" altLang="en-US" sz="2000" dirty="0">
              <a:latin typeface="黑体" pitchFamily="49" charset="-122"/>
              <a:ea typeface="黑体" pitchFamily="49" charset="-122"/>
            </a:endParaRPr>
          </a:p>
        </p:txBody>
      </p:sp>
      <p:sp>
        <p:nvSpPr>
          <p:cNvPr id="12292"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6.1 </a:t>
            </a:r>
            <a:r>
              <a:rPr lang="en-US" altLang="zh-CN" sz="2800" b="1">
                <a:solidFill>
                  <a:srgbClr val="FFFF00"/>
                </a:solidFill>
                <a:latin typeface="微软雅黑" pitchFamily="34" charset="-122"/>
                <a:ea typeface="微软雅黑" pitchFamily="34" charset="-122"/>
              </a:rPr>
              <a:t>C++</a:t>
            </a:r>
            <a:r>
              <a:rPr lang="zh-CN" altLang="zh-CN" sz="2800" b="1">
                <a:solidFill>
                  <a:srgbClr val="FFFF00"/>
                </a:solidFill>
                <a:latin typeface="微软雅黑" pitchFamily="34" charset="-122"/>
                <a:ea typeface="微软雅黑" pitchFamily="34" charset="-122"/>
              </a:rPr>
              <a:t>中的输入输出</a:t>
            </a:r>
            <a:endParaRPr lang="zh-CN" altLang="en-US" sz="2800" b="1">
              <a:solidFill>
                <a:srgbClr val="FFFF00"/>
              </a:solidFill>
              <a:latin typeface="微软雅黑" pitchFamily="34" charset="-122"/>
              <a:ea typeface="微软雅黑" pitchFamily="34" charset="-122"/>
              <a:sym typeface="宋体" charset="-122"/>
            </a:endParaRPr>
          </a:p>
        </p:txBody>
      </p:sp>
      <p:pic>
        <p:nvPicPr>
          <p:cNvPr id="51202" name="Picture 2" descr="C:\Users\admin\Desktop\g0472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788" y="3803650"/>
            <a:ext cx="268922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a:spLocks noChangeArrowheads="1"/>
          </p:cNvSpPr>
          <p:nvPr/>
        </p:nvSpPr>
        <p:spPr bwMode="auto">
          <a:xfrm>
            <a:off x="1728788" y="1820863"/>
            <a:ext cx="2689225" cy="3176587"/>
          </a:xfrm>
          <a:prstGeom prst="rect">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6" name="组合 5"/>
          <p:cNvGrpSpPr>
            <a:grpSpLocks/>
          </p:cNvGrpSpPr>
          <p:nvPr/>
        </p:nvGrpSpPr>
        <p:grpSpPr bwMode="auto">
          <a:xfrm>
            <a:off x="4846638" y="1820863"/>
            <a:ext cx="2687637" cy="3176587"/>
            <a:chOff x="4845890" y="1820762"/>
            <a:chExt cx="2688993" cy="3177219"/>
          </a:xfrm>
        </p:grpSpPr>
        <p:sp>
          <p:nvSpPr>
            <p:cNvPr id="3" name="矩形 2"/>
            <p:cNvSpPr/>
            <p:nvPr/>
          </p:nvSpPr>
          <p:spPr>
            <a:xfrm>
              <a:off x="4942776" y="2027178"/>
              <a:ext cx="2469808" cy="2246759"/>
            </a:xfrm>
            <a:prstGeom prst="rect">
              <a:avLst/>
            </a:prstGeom>
          </p:spPr>
          <p:txBody>
            <a:bodyPr>
              <a:spAutoFit/>
            </a:bodyPr>
            <a:lstStyle/>
            <a:p>
              <a:pPr algn="just">
                <a:defRPr/>
              </a:pPr>
              <a:r>
                <a:rPr lang="en-US" altLang="zh-CN" sz="2000" dirty="0">
                  <a:latin typeface="黑体" pitchFamily="49" charset="-122"/>
                  <a:ea typeface="黑体" pitchFamily="49" charset="-122"/>
                </a:rPr>
                <a:t>    </a:t>
              </a:r>
              <a:r>
                <a:rPr lang="zh-CN" altLang="zh-CN" sz="2000" dirty="0">
                  <a:latin typeface="黑体" pitchFamily="49" charset="-122"/>
                  <a:ea typeface="黑体" pitchFamily="49" charset="-122"/>
                </a:rPr>
                <a:t>在</a:t>
              </a:r>
              <a:r>
                <a:rPr lang="en-US" altLang="zh-CN" sz="2000" dirty="0">
                  <a:solidFill>
                    <a:schemeClr val="accent4"/>
                  </a:solidFill>
                  <a:latin typeface="黑体" pitchFamily="49" charset="-122"/>
                  <a:ea typeface="黑体" pitchFamily="49" charset="-122"/>
                </a:rPr>
                <a:t>C</a:t>
              </a:r>
              <a:r>
                <a:rPr lang="zh-CN" altLang="zh-CN" sz="2000" dirty="0">
                  <a:solidFill>
                    <a:schemeClr val="accent4"/>
                  </a:solidFill>
                  <a:latin typeface="黑体" pitchFamily="49" charset="-122"/>
                  <a:ea typeface="黑体" pitchFamily="49" charset="-122"/>
                </a:rPr>
                <a:t>语言</a:t>
              </a:r>
              <a:r>
                <a:rPr lang="zh-CN" altLang="zh-CN" sz="2000" dirty="0">
                  <a:latin typeface="黑体" pitchFamily="49" charset="-122"/>
                  <a:ea typeface="黑体" pitchFamily="49" charset="-122"/>
                </a:rPr>
                <a:t>中输入输出是通过</a:t>
              </a:r>
              <a:r>
                <a:rPr lang="en-US" altLang="zh-CN" sz="2000" dirty="0">
                  <a:solidFill>
                    <a:schemeClr val="accent4"/>
                  </a:solidFill>
                  <a:latin typeface="黑体" pitchFamily="49" charset="-122"/>
                  <a:ea typeface="黑体" pitchFamily="49" charset="-122"/>
                </a:rPr>
                <a:t>I/O</a:t>
              </a:r>
              <a:r>
                <a:rPr lang="zh-CN" altLang="zh-CN" sz="2000" dirty="0">
                  <a:solidFill>
                    <a:schemeClr val="accent4"/>
                  </a:solidFill>
                  <a:latin typeface="黑体" pitchFamily="49" charset="-122"/>
                  <a:ea typeface="黑体" pitchFamily="49" charset="-122"/>
                </a:rPr>
                <a:t>函数输入输出</a:t>
              </a:r>
              <a:r>
                <a:rPr lang="zh-CN" altLang="zh-CN" sz="2000" dirty="0">
                  <a:latin typeface="黑体" pitchFamily="49" charset="-122"/>
                  <a:ea typeface="黑体" pitchFamily="49" charset="-122"/>
                </a:rPr>
                <a:t>语句来完成的，而在</a:t>
              </a:r>
              <a:r>
                <a:rPr lang="en-US" altLang="zh-CN" sz="2000" dirty="0">
                  <a:latin typeface="黑体" pitchFamily="49" charset="-122"/>
                  <a:ea typeface="黑体" pitchFamily="49" charset="-122"/>
                </a:rPr>
                <a:t>C++</a:t>
              </a:r>
              <a:r>
                <a:rPr lang="zh-CN" altLang="zh-CN" sz="2000" dirty="0">
                  <a:latin typeface="黑体" pitchFamily="49" charset="-122"/>
                  <a:ea typeface="黑体" pitchFamily="49" charset="-122"/>
                </a:rPr>
                <a:t>中是用</a:t>
              </a:r>
              <a:r>
                <a:rPr lang="zh-CN" altLang="zh-CN" sz="2000" dirty="0">
                  <a:solidFill>
                    <a:schemeClr val="accent4"/>
                  </a:solidFill>
                  <a:latin typeface="黑体" pitchFamily="49" charset="-122"/>
                  <a:ea typeface="黑体" pitchFamily="49" charset="-122"/>
                </a:rPr>
                <a:t>流类</a:t>
              </a:r>
              <a:r>
                <a:rPr lang="zh-CN" altLang="zh-CN" sz="2000" dirty="0">
                  <a:latin typeface="黑体" pitchFamily="49" charset="-122"/>
                  <a:ea typeface="黑体" pitchFamily="49" charset="-122"/>
                </a:rPr>
                <a:t>来完成的，它相对于</a:t>
              </a:r>
              <a:r>
                <a:rPr lang="en-US" altLang="zh-CN" sz="2000" dirty="0">
                  <a:latin typeface="黑体" pitchFamily="49" charset="-122"/>
                  <a:ea typeface="黑体" pitchFamily="49" charset="-122"/>
                </a:rPr>
                <a:t>C</a:t>
              </a:r>
              <a:r>
                <a:rPr lang="zh-CN" altLang="zh-CN" sz="2000" dirty="0">
                  <a:latin typeface="黑体" pitchFamily="49" charset="-122"/>
                  <a:ea typeface="黑体" pitchFamily="49" charset="-122"/>
                </a:rPr>
                <a:t>语言作了一些改进</a:t>
              </a:r>
              <a:r>
                <a:rPr lang="zh-CN" altLang="en-US" sz="2000" dirty="0">
                  <a:latin typeface="黑体" pitchFamily="49" charset="-122"/>
                  <a:ea typeface="黑体" pitchFamily="49" charset="-122"/>
                </a:rPr>
                <a:t>。</a:t>
              </a:r>
            </a:p>
          </p:txBody>
        </p:sp>
        <p:sp>
          <p:nvSpPr>
            <p:cNvPr id="12297" name="矩形 22"/>
            <p:cNvSpPr>
              <a:spLocks noChangeArrowheads="1"/>
            </p:cNvSpPr>
            <p:nvPr/>
          </p:nvSpPr>
          <p:spPr bwMode="auto">
            <a:xfrm>
              <a:off x="4845890" y="1820762"/>
              <a:ext cx="2688993" cy="3177219"/>
            </a:xfrm>
            <a:prstGeom prst="rect">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fade">
                                      <p:cBhvr>
                                        <p:cTn id="7" dur="500"/>
                                        <p:tgtEl>
                                          <p:spTgt spid="92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1202"/>
                                        </p:tgtEl>
                                        <p:attrNameLst>
                                          <p:attrName>style.visibility</p:attrName>
                                        </p:attrNameLst>
                                      </p:cBhvr>
                                      <p:to>
                                        <p:strVal val="visible"/>
                                      </p:to>
                                    </p:set>
                                    <p:animEffect transition="in" filter="wipe(left)">
                                      <p:cBhvr>
                                        <p:cTn id="15" dur="500"/>
                                        <p:tgtEl>
                                          <p:spTgt spid="5120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5062538" y="119063"/>
            <a:ext cx="3916362" cy="725487"/>
            <a:chOff x="0" y="0"/>
            <a:chExt cx="6166" cy="1142"/>
          </a:xfrm>
        </p:grpSpPr>
        <p:pic>
          <p:nvPicPr>
            <p:cNvPr id="13332"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33"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3315"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6.1 </a:t>
            </a:r>
            <a:r>
              <a:rPr lang="en-US" altLang="zh-CN" sz="2800" b="1">
                <a:solidFill>
                  <a:srgbClr val="FFFF00"/>
                </a:solidFill>
                <a:latin typeface="微软雅黑" pitchFamily="34" charset="-122"/>
                <a:ea typeface="微软雅黑" pitchFamily="34" charset="-122"/>
              </a:rPr>
              <a:t>C++</a:t>
            </a:r>
            <a:r>
              <a:rPr lang="zh-CN" altLang="zh-CN" sz="2800" b="1">
                <a:solidFill>
                  <a:srgbClr val="FFFF00"/>
                </a:solidFill>
                <a:latin typeface="微软雅黑" pitchFamily="34" charset="-122"/>
                <a:ea typeface="微软雅黑" pitchFamily="34" charset="-122"/>
              </a:rPr>
              <a:t>中的输入输出</a:t>
            </a:r>
            <a:endParaRPr lang="zh-CN" altLang="en-US" sz="2800" b="1">
              <a:solidFill>
                <a:srgbClr val="FFFF00"/>
              </a:solidFill>
              <a:latin typeface="微软雅黑" pitchFamily="34" charset="-122"/>
              <a:ea typeface="微软雅黑" pitchFamily="34" charset="-122"/>
              <a:sym typeface="宋体" charset="-122"/>
            </a:endParaRPr>
          </a:p>
        </p:txBody>
      </p:sp>
      <p:grpSp>
        <p:nvGrpSpPr>
          <p:cNvPr id="3" name="组合 2"/>
          <p:cNvGrpSpPr>
            <a:grpSpLocks/>
          </p:cNvGrpSpPr>
          <p:nvPr/>
        </p:nvGrpSpPr>
        <p:grpSpPr bwMode="auto">
          <a:xfrm>
            <a:off x="3065463" y="4090988"/>
            <a:ext cx="4740275" cy="777875"/>
            <a:chOff x="3065987" y="4090386"/>
            <a:chExt cx="4740275" cy="777875"/>
          </a:xfrm>
        </p:grpSpPr>
        <p:sp>
          <p:nvSpPr>
            <p:cNvPr id="17" name="任意多边形 16"/>
            <p:cNvSpPr/>
            <p:nvPr/>
          </p:nvSpPr>
          <p:spPr bwMode="auto">
            <a:xfrm>
              <a:off x="3065987" y="4090386"/>
              <a:ext cx="4740275" cy="777875"/>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chemeClr val="accent4">
                <a:lumMod val="40000"/>
                <a:lumOff val="6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13331" name="矩形 27"/>
            <p:cNvSpPr>
              <a:spLocks noChangeArrowheads="1"/>
            </p:cNvSpPr>
            <p:nvPr/>
          </p:nvSpPr>
          <p:spPr bwMode="auto">
            <a:xfrm>
              <a:off x="3437107" y="4273303"/>
              <a:ext cx="414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2 .</a:t>
              </a:r>
              <a:r>
                <a:rPr lang="zh-CN" altLang="zh-CN" b="1"/>
                <a:t>文件</a:t>
              </a:r>
              <a:r>
                <a:rPr lang="en-US" altLang="zh-CN" b="1"/>
                <a:t>I/O</a:t>
              </a:r>
              <a:endParaRPr lang="zh-CN" altLang="en-US">
                <a:latin typeface="微软雅黑" pitchFamily="34" charset="-122"/>
                <a:ea typeface="微软雅黑" pitchFamily="34" charset="-122"/>
              </a:endParaRPr>
            </a:p>
          </p:txBody>
        </p:sp>
      </p:grpSp>
      <p:grpSp>
        <p:nvGrpSpPr>
          <p:cNvPr id="19" name="组合 10"/>
          <p:cNvGrpSpPr>
            <a:grpSpLocks/>
          </p:cNvGrpSpPr>
          <p:nvPr/>
        </p:nvGrpSpPr>
        <p:grpSpPr bwMode="auto">
          <a:xfrm>
            <a:off x="387350" y="2900363"/>
            <a:ext cx="3754438" cy="3236912"/>
            <a:chOff x="0" y="1553029"/>
            <a:chExt cx="4023941" cy="3468915"/>
          </a:xfrm>
        </p:grpSpPr>
        <p:sp>
          <p:nvSpPr>
            <p:cNvPr id="13328" name="等腰三角形 9"/>
            <p:cNvSpPr>
              <a:spLocks noChangeArrowheads="1"/>
            </p:cNvSpPr>
            <p:nvPr/>
          </p:nvSpPr>
          <p:spPr bwMode="auto">
            <a:xfrm>
              <a:off x="0" y="1553029"/>
              <a:ext cx="4023941" cy="3468915"/>
            </a:xfrm>
            <a:prstGeom prst="triangle">
              <a:avLst>
                <a:gd name="adj" fmla="val 50000"/>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1" name="任意多边形 20"/>
            <p:cNvSpPr/>
            <p:nvPr/>
          </p:nvSpPr>
          <p:spPr>
            <a:xfrm>
              <a:off x="966426" y="2669070"/>
              <a:ext cx="2091088" cy="1941163"/>
            </a:xfrm>
            <a:custGeom>
              <a:avLst/>
              <a:gdLst>
                <a:gd name="connsiteX0" fmla="*/ 0 w 2438400"/>
                <a:gd name="connsiteY0" fmla="*/ 406408 h 2594429"/>
                <a:gd name="connsiteX1" fmla="*/ 406408 w 2438400"/>
                <a:gd name="connsiteY1" fmla="*/ 0 h 2594429"/>
                <a:gd name="connsiteX2" fmla="*/ 2031992 w 2438400"/>
                <a:gd name="connsiteY2" fmla="*/ 0 h 2594429"/>
                <a:gd name="connsiteX3" fmla="*/ 2438400 w 2438400"/>
                <a:gd name="connsiteY3" fmla="*/ 406408 h 2594429"/>
                <a:gd name="connsiteX4" fmla="*/ 2438400 w 2438400"/>
                <a:gd name="connsiteY4" fmla="*/ 2188021 h 2594429"/>
                <a:gd name="connsiteX5" fmla="*/ 2031992 w 2438400"/>
                <a:gd name="connsiteY5" fmla="*/ 2594429 h 2594429"/>
                <a:gd name="connsiteX6" fmla="*/ 406408 w 2438400"/>
                <a:gd name="connsiteY6" fmla="*/ 2594429 h 2594429"/>
                <a:gd name="connsiteX7" fmla="*/ 0 w 2438400"/>
                <a:gd name="connsiteY7" fmla="*/ 2188021 h 2594429"/>
                <a:gd name="connsiteX8" fmla="*/ 0 w 2438400"/>
                <a:gd name="connsiteY8" fmla="*/ 406408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2594429">
                  <a:moveTo>
                    <a:pt x="0" y="406408"/>
                  </a:moveTo>
                  <a:cubicBezTo>
                    <a:pt x="0" y="181955"/>
                    <a:pt x="181955" y="0"/>
                    <a:pt x="406408" y="0"/>
                  </a:cubicBezTo>
                  <a:lnTo>
                    <a:pt x="2031992" y="0"/>
                  </a:lnTo>
                  <a:cubicBezTo>
                    <a:pt x="2256445" y="0"/>
                    <a:pt x="2438400" y="181955"/>
                    <a:pt x="2438400" y="406408"/>
                  </a:cubicBezTo>
                  <a:lnTo>
                    <a:pt x="2438400" y="2188021"/>
                  </a:lnTo>
                  <a:cubicBezTo>
                    <a:pt x="2438400" y="2412474"/>
                    <a:pt x="2256445" y="2594429"/>
                    <a:pt x="2031992" y="2594429"/>
                  </a:cubicBezTo>
                  <a:lnTo>
                    <a:pt x="406408" y="2594429"/>
                  </a:lnTo>
                  <a:cubicBezTo>
                    <a:pt x="181955" y="2594429"/>
                    <a:pt x="0" y="2412474"/>
                    <a:pt x="0" y="2188021"/>
                  </a:cubicBezTo>
                  <a:lnTo>
                    <a:pt x="0" y="406408"/>
                  </a:lnTo>
                  <a:close/>
                </a:path>
              </a:pathLst>
            </a:custGeom>
            <a:solidFill>
              <a:srgbClr val="70D7FC"/>
            </a:solidFill>
            <a:ln w="571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47633" tIns="233333" rIns="347633" bIns="233333" spcCol="1270" anchor="ctr"/>
            <a:lstStyle/>
            <a:p>
              <a:pPr algn="ctr" defTabSz="2667000">
                <a:lnSpc>
                  <a:spcPct val="90000"/>
                </a:lnSpc>
                <a:spcAft>
                  <a:spcPct val="35000"/>
                </a:spcAft>
                <a:defRPr/>
              </a:pPr>
              <a:endParaRPr lang="zh-CN" altLang="en-US" sz="6000"/>
            </a:p>
          </p:txBody>
        </p:sp>
      </p:grpSp>
      <p:grpSp>
        <p:nvGrpSpPr>
          <p:cNvPr id="2" name="组合 1"/>
          <p:cNvGrpSpPr>
            <a:grpSpLocks/>
          </p:cNvGrpSpPr>
          <p:nvPr/>
        </p:nvGrpSpPr>
        <p:grpSpPr bwMode="auto">
          <a:xfrm>
            <a:off x="2314575" y="2817813"/>
            <a:ext cx="4740275" cy="777875"/>
            <a:chOff x="2314745" y="2817380"/>
            <a:chExt cx="4740275" cy="777875"/>
          </a:xfrm>
        </p:grpSpPr>
        <p:sp>
          <p:nvSpPr>
            <p:cNvPr id="23" name="任意多边形 22"/>
            <p:cNvSpPr/>
            <p:nvPr/>
          </p:nvSpPr>
          <p:spPr bwMode="auto">
            <a:xfrm>
              <a:off x="2314745" y="2817380"/>
              <a:ext cx="4740275" cy="777875"/>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chemeClr val="accent4">
                <a:lumMod val="40000"/>
                <a:lumOff val="6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13327" name="矩形 14"/>
            <p:cNvSpPr>
              <a:spLocks noChangeArrowheads="1"/>
            </p:cNvSpPr>
            <p:nvPr/>
          </p:nvSpPr>
          <p:spPr bwMode="auto">
            <a:xfrm>
              <a:off x="2675310" y="3010927"/>
              <a:ext cx="3108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微软雅黑" pitchFamily="34" charset="-122"/>
                  <a:ea typeface="微软雅黑" pitchFamily="34" charset="-122"/>
                </a:rPr>
                <a:t>1.</a:t>
              </a:r>
              <a:r>
                <a:rPr lang="zh-CN" altLang="zh-CN" b="1"/>
                <a:t>标准</a:t>
              </a:r>
              <a:r>
                <a:rPr lang="en-US" altLang="zh-CN" b="1"/>
                <a:t>I/O</a:t>
              </a:r>
              <a:endParaRPr lang="zh-CN" altLang="en-US">
                <a:latin typeface="微软雅黑" pitchFamily="34" charset="-122"/>
                <a:ea typeface="微软雅黑" pitchFamily="34" charset="-122"/>
              </a:endParaRPr>
            </a:p>
          </p:txBody>
        </p:sp>
      </p:grpSp>
      <p:grpSp>
        <p:nvGrpSpPr>
          <p:cNvPr id="4" name="组合 3"/>
          <p:cNvGrpSpPr>
            <a:grpSpLocks/>
          </p:cNvGrpSpPr>
          <p:nvPr/>
        </p:nvGrpSpPr>
        <p:grpSpPr bwMode="auto">
          <a:xfrm>
            <a:off x="3827463" y="5443538"/>
            <a:ext cx="4740275" cy="777875"/>
            <a:chOff x="3827632" y="5443105"/>
            <a:chExt cx="4740275" cy="777875"/>
          </a:xfrm>
        </p:grpSpPr>
        <p:sp>
          <p:nvSpPr>
            <p:cNvPr id="26" name="任意多边形 25"/>
            <p:cNvSpPr/>
            <p:nvPr/>
          </p:nvSpPr>
          <p:spPr bwMode="auto">
            <a:xfrm>
              <a:off x="3827632" y="5443105"/>
              <a:ext cx="4740275" cy="777875"/>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chemeClr val="accent4">
                <a:lumMod val="40000"/>
                <a:lumOff val="6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13325" name="矩形 23"/>
            <p:cNvSpPr>
              <a:spLocks noChangeArrowheads="1"/>
            </p:cNvSpPr>
            <p:nvPr/>
          </p:nvSpPr>
          <p:spPr bwMode="auto">
            <a:xfrm>
              <a:off x="4188197" y="5643906"/>
              <a:ext cx="37143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3 .</a:t>
              </a:r>
              <a:r>
                <a:rPr lang="zh-CN" altLang="zh-CN" b="1"/>
                <a:t>串</a:t>
              </a:r>
              <a:r>
                <a:rPr lang="en-US" altLang="zh-CN" b="1"/>
                <a:t>I/O</a:t>
              </a:r>
              <a:endParaRPr lang="zh-CN" altLang="en-US">
                <a:latin typeface="微软雅黑" pitchFamily="34" charset="-122"/>
                <a:ea typeface="微软雅黑" pitchFamily="34" charset="-122"/>
              </a:endParaRPr>
            </a:p>
          </p:txBody>
        </p:sp>
      </p:grpSp>
      <p:sp>
        <p:nvSpPr>
          <p:cNvPr id="13320" name="矩形 11"/>
          <p:cNvSpPr>
            <a:spLocks noChangeArrowheads="1"/>
          </p:cNvSpPr>
          <p:nvPr/>
        </p:nvSpPr>
        <p:spPr bwMode="auto">
          <a:xfrm>
            <a:off x="1333500" y="4465638"/>
            <a:ext cx="185261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4400" b="1">
                <a:solidFill>
                  <a:schemeClr val="bg1"/>
                </a:solidFill>
                <a:latin typeface="微软雅黑" pitchFamily="34" charset="-122"/>
                <a:ea typeface="微软雅黑" pitchFamily="34" charset="-122"/>
              </a:rPr>
              <a:t>分类</a:t>
            </a:r>
          </a:p>
        </p:txBody>
      </p:sp>
      <p:grpSp>
        <p:nvGrpSpPr>
          <p:cNvPr id="5" name="组合 4"/>
          <p:cNvGrpSpPr>
            <a:grpSpLocks/>
          </p:cNvGrpSpPr>
          <p:nvPr/>
        </p:nvGrpSpPr>
        <p:grpSpPr bwMode="auto">
          <a:xfrm>
            <a:off x="393700" y="1300163"/>
            <a:ext cx="8137525" cy="1238250"/>
            <a:chOff x="393346" y="1299678"/>
            <a:chExt cx="8137525" cy="1239128"/>
          </a:xfrm>
        </p:grpSpPr>
        <p:sp>
          <p:nvSpPr>
            <p:cNvPr id="32" name="矩形 31"/>
            <p:cNvSpPr/>
            <p:nvPr/>
          </p:nvSpPr>
          <p:spPr bwMode="auto">
            <a:xfrm>
              <a:off x="393346" y="1299678"/>
              <a:ext cx="8137525" cy="1239128"/>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矩形 5"/>
            <p:cNvSpPr/>
            <p:nvPr/>
          </p:nvSpPr>
          <p:spPr>
            <a:xfrm>
              <a:off x="542571" y="1539560"/>
              <a:ext cx="7816850" cy="706939"/>
            </a:xfrm>
            <a:prstGeom prst="rect">
              <a:avLst/>
            </a:prstGeom>
          </p:spPr>
          <p:txBody>
            <a:bodyPr>
              <a:spAutoFit/>
            </a:bodyPr>
            <a:lstStyle/>
            <a:p>
              <a:pPr>
                <a:defRPr/>
              </a:pPr>
              <a:r>
                <a:rPr lang="en-US" altLang="zh-CN" sz="2000" dirty="0">
                  <a:latin typeface="黑体" pitchFamily="49" charset="-122"/>
                  <a:ea typeface="黑体" pitchFamily="49" charset="-122"/>
                </a:rPr>
                <a:t>    </a:t>
              </a:r>
              <a:r>
                <a:rPr lang="zh-CN" altLang="zh-CN" sz="2000" dirty="0">
                  <a:latin typeface="黑体" pitchFamily="49" charset="-122"/>
                  <a:ea typeface="黑体" pitchFamily="49" charset="-122"/>
                </a:rPr>
                <a:t>程序的</a:t>
              </a:r>
              <a:r>
                <a:rPr lang="zh-CN" altLang="zh-CN" sz="2000" dirty="0">
                  <a:solidFill>
                    <a:schemeClr val="accent4"/>
                  </a:solidFill>
                  <a:latin typeface="黑体" pitchFamily="49" charset="-122"/>
                  <a:ea typeface="黑体" pitchFamily="49" charset="-122"/>
                </a:rPr>
                <a:t>输入</a:t>
              </a:r>
              <a:r>
                <a:rPr lang="zh-CN" altLang="zh-CN" sz="2000" dirty="0">
                  <a:latin typeface="黑体" pitchFamily="49" charset="-122"/>
                  <a:ea typeface="黑体" pitchFamily="49" charset="-122"/>
                </a:rPr>
                <a:t>是指将文件中的数据传递给程序，</a:t>
              </a:r>
              <a:r>
                <a:rPr lang="zh-CN" altLang="zh-CN" sz="2000" dirty="0">
                  <a:solidFill>
                    <a:schemeClr val="accent4"/>
                  </a:solidFill>
                  <a:latin typeface="黑体" pitchFamily="49" charset="-122"/>
                  <a:ea typeface="黑体" pitchFamily="49" charset="-122"/>
                </a:rPr>
                <a:t>输出</a:t>
              </a:r>
              <a:r>
                <a:rPr lang="zh-CN" altLang="zh-CN" sz="2000" dirty="0">
                  <a:latin typeface="黑体" pitchFamily="49" charset="-122"/>
                  <a:ea typeface="黑体" pitchFamily="49" charset="-122"/>
                </a:rPr>
                <a:t>是指将程序中的输出结果传递给文件。</a:t>
              </a:r>
              <a:endParaRPr lang="zh-CN" altLang="en-US" sz="2000" dirty="0">
                <a:latin typeface="黑体" pitchFamily="49" charset="-122"/>
                <a:ea typeface="黑体"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par>
                          <p:cTn id="13" fill="hold" nodeType="afterGroup">
                            <p:stCondLst>
                              <p:cond delay="500"/>
                            </p:stCondLst>
                            <p:childTnLst>
                              <p:par>
                                <p:cTn id="14" presetID="22" presetClass="entr" presetSubtype="8" fill="hold" nodeType="after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nodeType="afterGroup">
                            <p:stCondLst>
                              <p:cond delay="1500"/>
                            </p:stCondLst>
                            <p:childTnLst>
                              <p:par>
                                <p:cTn id="18" presetID="22" presetClass="entr" presetSubtype="8" fill="hold" nodeType="afterEffect">
                                  <p:stCondLst>
                                    <p:cond delay="50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nodeType="afterGroup">
                            <p:stCondLst>
                              <p:cond delay="2500"/>
                            </p:stCondLst>
                            <p:childTnLst>
                              <p:par>
                                <p:cTn id="22" presetID="22" presetClass="entr" presetSubtype="8" fill="hold" nodeType="afterEffect">
                                  <p:stCondLst>
                                    <p:cond delay="50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5062538" y="119063"/>
            <a:ext cx="3916362" cy="725487"/>
            <a:chOff x="0" y="0"/>
            <a:chExt cx="6166" cy="1142"/>
          </a:xfrm>
        </p:grpSpPr>
        <p:pic>
          <p:nvPicPr>
            <p:cNvPr id="14352"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53"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4339"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6.1 </a:t>
            </a:r>
            <a:r>
              <a:rPr lang="en-US" altLang="zh-CN" sz="2800" b="1">
                <a:solidFill>
                  <a:srgbClr val="FFFF00"/>
                </a:solidFill>
                <a:latin typeface="微软雅黑" pitchFamily="34" charset="-122"/>
                <a:ea typeface="微软雅黑" pitchFamily="34" charset="-122"/>
              </a:rPr>
              <a:t>C++</a:t>
            </a:r>
            <a:r>
              <a:rPr lang="zh-CN" altLang="zh-CN" sz="2800" b="1">
                <a:solidFill>
                  <a:srgbClr val="FFFF00"/>
                </a:solidFill>
                <a:latin typeface="微软雅黑" pitchFamily="34" charset="-122"/>
                <a:ea typeface="微软雅黑" pitchFamily="34" charset="-122"/>
              </a:rPr>
              <a:t>中的输入输出</a:t>
            </a:r>
            <a:endParaRPr lang="zh-CN" altLang="en-US" sz="2800" b="1">
              <a:solidFill>
                <a:srgbClr val="FFFF00"/>
              </a:solidFill>
              <a:latin typeface="微软雅黑" pitchFamily="34" charset="-122"/>
              <a:ea typeface="微软雅黑" pitchFamily="34" charset="-122"/>
              <a:sym typeface="宋体" charset="-122"/>
            </a:endParaRPr>
          </a:p>
        </p:txBody>
      </p:sp>
      <p:sp>
        <p:nvSpPr>
          <p:cNvPr id="17" name="任意多边形 16"/>
          <p:cNvSpPr/>
          <p:nvPr/>
        </p:nvSpPr>
        <p:spPr bwMode="auto">
          <a:xfrm>
            <a:off x="3033713" y="2611438"/>
            <a:ext cx="4740275" cy="777875"/>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chemeClr val="bg1">
              <a:lumMod val="85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14341" name="矩形 27"/>
          <p:cNvSpPr>
            <a:spLocks noChangeArrowheads="1"/>
          </p:cNvSpPr>
          <p:nvPr/>
        </p:nvSpPr>
        <p:spPr bwMode="auto">
          <a:xfrm>
            <a:off x="3405188" y="2795588"/>
            <a:ext cx="414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2 .</a:t>
            </a:r>
            <a:r>
              <a:rPr lang="zh-CN" altLang="zh-CN" b="1"/>
              <a:t>文件</a:t>
            </a:r>
            <a:r>
              <a:rPr lang="en-US" altLang="zh-CN" b="1"/>
              <a:t>I/O</a:t>
            </a:r>
            <a:endParaRPr lang="zh-CN" altLang="en-US">
              <a:latin typeface="微软雅黑" pitchFamily="34" charset="-122"/>
              <a:ea typeface="微软雅黑" pitchFamily="34" charset="-122"/>
            </a:endParaRPr>
          </a:p>
        </p:txBody>
      </p:sp>
      <p:grpSp>
        <p:nvGrpSpPr>
          <p:cNvPr id="14342" name="组合 10"/>
          <p:cNvGrpSpPr>
            <a:grpSpLocks/>
          </p:cNvGrpSpPr>
          <p:nvPr/>
        </p:nvGrpSpPr>
        <p:grpSpPr bwMode="auto">
          <a:xfrm>
            <a:off x="355600" y="1422400"/>
            <a:ext cx="3754438" cy="3236913"/>
            <a:chOff x="0" y="1553029"/>
            <a:chExt cx="4023941" cy="3468915"/>
          </a:xfrm>
        </p:grpSpPr>
        <p:sp>
          <p:nvSpPr>
            <p:cNvPr id="14350" name="等腰三角形 9"/>
            <p:cNvSpPr>
              <a:spLocks noChangeArrowheads="1"/>
            </p:cNvSpPr>
            <p:nvPr/>
          </p:nvSpPr>
          <p:spPr bwMode="auto">
            <a:xfrm>
              <a:off x="0" y="1553029"/>
              <a:ext cx="4023941" cy="3468915"/>
            </a:xfrm>
            <a:prstGeom prst="triangle">
              <a:avLst>
                <a:gd name="adj" fmla="val 50000"/>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1" name="任意多边形 20"/>
            <p:cNvSpPr/>
            <p:nvPr/>
          </p:nvSpPr>
          <p:spPr>
            <a:xfrm>
              <a:off x="966426" y="2669070"/>
              <a:ext cx="2091088" cy="1941164"/>
            </a:xfrm>
            <a:custGeom>
              <a:avLst/>
              <a:gdLst>
                <a:gd name="connsiteX0" fmla="*/ 0 w 2438400"/>
                <a:gd name="connsiteY0" fmla="*/ 406408 h 2594429"/>
                <a:gd name="connsiteX1" fmla="*/ 406408 w 2438400"/>
                <a:gd name="connsiteY1" fmla="*/ 0 h 2594429"/>
                <a:gd name="connsiteX2" fmla="*/ 2031992 w 2438400"/>
                <a:gd name="connsiteY2" fmla="*/ 0 h 2594429"/>
                <a:gd name="connsiteX3" fmla="*/ 2438400 w 2438400"/>
                <a:gd name="connsiteY3" fmla="*/ 406408 h 2594429"/>
                <a:gd name="connsiteX4" fmla="*/ 2438400 w 2438400"/>
                <a:gd name="connsiteY4" fmla="*/ 2188021 h 2594429"/>
                <a:gd name="connsiteX5" fmla="*/ 2031992 w 2438400"/>
                <a:gd name="connsiteY5" fmla="*/ 2594429 h 2594429"/>
                <a:gd name="connsiteX6" fmla="*/ 406408 w 2438400"/>
                <a:gd name="connsiteY6" fmla="*/ 2594429 h 2594429"/>
                <a:gd name="connsiteX7" fmla="*/ 0 w 2438400"/>
                <a:gd name="connsiteY7" fmla="*/ 2188021 h 2594429"/>
                <a:gd name="connsiteX8" fmla="*/ 0 w 2438400"/>
                <a:gd name="connsiteY8" fmla="*/ 406408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2594429">
                  <a:moveTo>
                    <a:pt x="0" y="406408"/>
                  </a:moveTo>
                  <a:cubicBezTo>
                    <a:pt x="0" y="181955"/>
                    <a:pt x="181955" y="0"/>
                    <a:pt x="406408" y="0"/>
                  </a:cubicBezTo>
                  <a:lnTo>
                    <a:pt x="2031992" y="0"/>
                  </a:lnTo>
                  <a:cubicBezTo>
                    <a:pt x="2256445" y="0"/>
                    <a:pt x="2438400" y="181955"/>
                    <a:pt x="2438400" y="406408"/>
                  </a:cubicBezTo>
                  <a:lnTo>
                    <a:pt x="2438400" y="2188021"/>
                  </a:lnTo>
                  <a:cubicBezTo>
                    <a:pt x="2438400" y="2412474"/>
                    <a:pt x="2256445" y="2594429"/>
                    <a:pt x="2031992" y="2594429"/>
                  </a:cubicBezTo>
                  <a:lnTo>
                    <a:pt x="406408" y="2594429"/>
                  </a:lnTo>
                  <a:cubicBezTo>
                    <a:pt x="181955" y="2594429"/>
                    <a:pt x="0" y="2412474"/>
                    <a:pt x="0" y="2188021"/>
                  </a:cubicBezTo>
                  <a:lnTo>
                    <a:pt x="0" y="406408"/>
                  </a:lnTo>
                  <a:close/>
                </a:path>
              </a:pathLst>
            </a:custGeom>
            <a:solidFill>
              <a:srgbClr val="70D7FC"/>
            </a:solidFill>
            <a:ln w="571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47633" tIns="233333" rIns="347633" bIns="233333" spcCol="1270" anchor="ctr"/>
            <a:lstStyle/>
            <a:p>
              <a:pPr algn="ctr" defTabSz="2667000">
                <a:lnSpc>
                  <a:spcPct val="90000"/>
                </a:lnSpc>
                <a:spcAft>
                  <a:spcPct val="35000"/>
                </a:spcAft>
                <a:defRPr/>
              </a:pPr>
              <a:endParaRPr lang="zh-CN" altLang="en-US" sz="6000"/>
            </a:p>
          </p:txBody>
        </p:sp>
      </p:grpSp>
      <p:sp>
        <p:nvSpPr>
          <p:cNvPr id="23" name="任意多边形 22"/>
          <p:cNvSpPr/>
          <p:nvPr/>
        </p:nvSpPr>
        <p:spPr bwMode="auto">
          <a:xfrm>
            <a:off x="2282825" y="1339850"/>
            <a:ext cx="4740275" cy="777875"/>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chemeClr val="accent4">
              <a:lumMod val="40000"/>
              <a:lumOff val="6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14344" name="矩形 14"/>
          <p:cNvSpPr>
            <a:spLocks noChangeArrowheads="1"/>
          </p:cNvSpPr>
          <p:nvPr/>
        </p:nvSpPr>
        <p:spPr bwMode="auto">
          <a:xfrm>
            <a:off x="2643188" y="1533525"/>
            <a:ext cx="3108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微软雅黑" pitchFamily="34" charset="-122"/>
                <a:ea typeface="微软雅黑" pitchFamily="34" charset="-122"/>
              </a:rPr>
              <a:t>1.</a:t>
            </a:r>
            <a:r>
              <a:rPr lang="zh-CN" altLang="zh-CN" b="1"/>
              <a:t>标准</a:t>
            </a:r>
            <a:r>
              <a:rPr lang="en-US" altLang="zh-CN" b="1"/>
              <a:t>I/O</a:t>
            </a:r>
            <a:endParaRPr lang="zh-CN" altLang="en-US">
              <a:latin typeface="微软雅黑" pitchFamily="34" charset="-122"/>
              <a:ea typeface="微软雅黑" pitchFamily="34" charset="-122"/>
            </a:endParaRPr>
          </a:p>
        </p:txBody>
      </p:sp>
      <p:sp>
        <p:nvSpPr>
          <p:cNvPr id="26" name="任意多边形 25"/>
          <p:cNvSpPr/>
          <p:nvPr/>
        </p:nvSpPr>
        <p:spPr bwMode="auto">
          <a:xfrm>
            <a:off x="3795713" y="3965575"/>
            <a:ext cx="4740275" cy="777875"/>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chemeClr val="bg1">
              <a:lumMod val="85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14346" name="矩形 23"/>
          <p:cNvSpPr>
            <a:spLocks noChangeArrowheads="1"/>
          </p:cNvSpPr>
          <p:nvPr/>
        </p:nvSpPr>
        <p:spPr bwMode="auto">
          <a:xfrm>
            <a:off x="4156075" y="4165600"/>
            <a:ext cx="3714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3 .</a:t>
            </a:r>
            <a:r>
              <a:rPr lang="zh-CN" altLang="zh-CN" b="1"/>
              <a:t>串</a:t>
            </a:r>
            <a:r>
              <a:rPr lang="en-US" altLang="zh-CN" b="1"/>
              <a:t>I/O</a:t>
            </a:r>
            <a:endParaRPr lang="zh-CN" altLang="en-US">
              <a:latin typeface="微软雅黑" pitchFamily="34" charset="-122"/>
              <a:ea typeface="微软雅黑" pitchFamily="34" charset="-122"/>
            </a:endParaRPr>
          </a:p>
        </p:txBody>
      </p:sp>
      <p:sp>
        <p:nvSpPr>
          <p:cNvPr id="14347" name="矩形 11"/>
          <p:cNvSpPr>
            <a:spLocks noChangeArrowheads="1"/>
          </p:cNvSpPr>
          <p:nvPr/>
        </p:nvSpPr>
        <p:spPr bwMode="auto">
          <a:xfrm>
            <a:off x="1301750" y="2987675"/>
            <a:ext cx="185261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4400" b="1">
                <a:solidFill>
                  <a:schemeClr val="bg1"/>
                </a:solidFill>
                <a:latin typeface="微软雅黑" pitchFamily="34" charset="-122"/>
                <a:ea typeface="微软雅黑" pitchFamily="34" charset="-122"/>
              </a:rPr>
              <a:t>分类</a:t>
            </a:r>
          </a:p>
        </p:txBody>
      </p:sp>
      <p:sp>
        <p:nvSpPr>
          <p:cNvPr id="32" name="矩形 31"/>
          <p:cNvSpPr/>
          <p:nvPr/>
        </p:nvSpPr>
        <p:spPr bwMode="auto">
          <a:xfrm>
            <a:off x="393700" y="4830763"/>
            <a:ext cx="8137525" cy="1484312"/>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矩形 5"/>
          <p:cNvSpPr/>
          <p:nvPr/>
        </p:nvSpPr>
        <p:spPr>
          <a:xfrm>
            <a:off x="542925" y="5037138"/>
            <a:ext cx="7816850" cy="1016000"/>
          </a:xfrm>
          <a:prstGeom prst="rect">
            <a:avLst/>
          </a:prstGeom>
        </p:spPr>
        <p:txBody>
          <a:bodyPr>
            <a:spAutoFit/>
          </a:bodyPr>
          <a:lstStyle/>
          <a:p>
            <a:pPr>
              <a:defRPr/>
            </a:pPr>
            <a:r>
              <a:rPr lang="en-US" altLang="zh-CN" sz="2000" dirty="0">
                <a:latin typeface="黑体" pitchFamily="49" charset="-122"/>
                <a:ea typeface="黑体" pitchFamily="49" charset="-122"/>
              </a:rPr>
              <a:t>    </a:t>
            </a:r>
            <a:r>
              <a:rPr lang="zh-CN" altLang="zh-CN" sz="2000" dirty="0">
                <a:latin typeface="黑体" pitchFamily="49" charset="-122"/>
                <a:ea typeface="黑体" pitchFamily="49" charset="-122"/>
              </a:rPr>
              <a:t>内存与标准输入输出设备（键盘与显示器）之间的数据传递，即从键盘输入数据，输出到显示器屏幕，这种输入输出称为标准输入输出，简称为</a:t>
            </a:r>
            <a:r>
              <a:rPr lang="zh-CN" altLang="zh-CN" sz="2000" dirty="0">
                <a:solidFill>
                  <a:schemeClr val="accent4"/>
                </a:solidFill>
                <a:latin typeface="黑体" pitchFamily="49" charset="-122"/>
                <a:ea typeface="黑体" pitchFamily="49" charset="-122"/>
              </a:rPr>
              <a:t>标准</a:t>
            </a:r>
            <a:r>
              <a:rPr lang="en-US" altLang="zh-CN" sz="2000" dirty="0">
                <a:solidFill>
                  <a:schemeClr val="accent4"/>
                </a:solidFill>
                <a:latin typeface="黑体" pitchFamily="49" charset="-122"/>
                <a:ea typeface="黑体" pitchFamily="49" charset="-122"/>
              </a:rPr>
              <a:t>I/O</a:t>
            </a:r>
            <a:r>
              <a:rPr lang="zh-CN" altLang="zh-CN" sz="2000" dirty="0">
                <a:latin typeface="黑体" pitchFamily="49" charset="-122"/>
                <a:ea typeface="黑体" pitchFamily="49" charset="-122"/>
              </a:rPr>
              <a:t>。</a:t>
            </a:r>
            <a:endParaRPr lang="zh-CN" altLang="en-US" sz="2000" dirty="0">
              <a:latin typeface="黑体" pitchFamily="49" charset="-122"/>
              <a:ea typeface="黑体" pitchFamily="49" charset="-122"/>
            </a:endParaRP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5062538" y="119063"/>
            <a:ext cx="3916362" cy="725487"/>
            <a:chOff x="0" y="0"/>
            <a:chExt cx="6166" cy="1142"/>
          </a:xfrm>
        </p:grpSpPr>
        <p:pic>
          <p:nvPicPr>
            <p:cNvPr id="15376"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7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536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6.1 </a:t>
            </a:r>
            <a:r>
              <a:rPr lang="en-US" altLang="zh-CN" sz="2800" b="1">
                <a:solidFill>
                  <a:srgbClr val="FFFF00"/>
                </a:solidFill>
                <a:latin typeface="微软雅黑" pitchFamily="34" charset="-122"/>
                <a:ea typeface="微软雅黑" pitchFamily="34" charset="-122"/>
              </a:rPr>
              <a:t>C++</a:t>
            </a:r>
            <a:r>
              <a:rPr lang="zh-CN" altLang="zh-CN" sz="2800" b="1">
                <a:solidFill>
                  <a:srgbClr val="FFFF00"/>
                </a:solidFill>
                <a:latin typeface="微软雅黑" pitchFamily="34" charset="-122"/>
                <a:ea typeface="微软雅黑" pitchFamily="34" charset="-122"/>
              </a:rPr>
              <a:t>中的输入输出</a:t>
            </a:r>
            <a:endParaRPr lang="zh-CN" altLang="en-US" sz="2800" b="1">
              <a:solidFill>
                <a:srgbClr val="FFFF00"/>
              </a:solidFill>
              <a:latin typeface="微软雅黑" pitchFamily="34" charset="-122"/>
              <a:ea typeface="微软雅黑" pitchFamily="34" charset="-122"/>
              <a:sym typeface="宋体" charset="-122"/>
            </a:endParaRPr>
          </a:p>
        </p:txBody>
      </p:sp>
      <p:sp>
        <p:nvSpPr>
          <p:cNvPr id="17" name="任意多边形 16"/>
          <p:cNvSpPr/>
          <p:nvPr/>
        </p:nvSpPr>
        <p:spPr bwMode="auto">
          <a:xfrm>
            <a:off x="3033713" y="2611438"/>
            <a:ext cx="4740275" cy="777875"/>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chemeClr val="accent4">
              <a:lumMod val="40000"/>
              <a:lumOff val="6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15365" name="矩形 27"/>
          <p:cNvSpPr>
            <a:spLocks noChangeArrowheads="1"/>
          </p:cNvSpPr>
          <p:nvPr/>
        </p:nvSpPr>
        <p:spPr bwMode="auto">
          <a:xfrm>
            <a:off x="3405188" y="2795588"/>
            <a:ext cx="414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2 .</a:t>
            </a:r>
            <a:r>
              <a:rPr lang="zh-CN" altLang="zh-CN" b="1"/>
              <a:t>文件</a:t>
            </a:r>
            <a:r>
              <a:rPr lang="en-US" altLang="zh-CN" b="1"/>
              <a:t>I/O</a:t>
            </a:r>
            <a:endParaRPr lang="zh-CN" altLang="en-US">
              <a:latin typeface="微软雅黑" pitchFamily="34" charset="-122"/>
              <a:ea typeface="微软雅黑" pitchFamily="34" charset="-122"/>
            </a:endParaRPr>
          </a:p>
        </p:txBody>
      </p:sp>
      <p:grpSp>
        <p:nvGrpSpPr>
          <p:cNvPr id="15366" name="组合 10"/>
          <p:cNvGrpSpPr>
            <a:grpSpLocks/>
          </p:cNvGrpSpPr>
          <p:nvPr/>
        </p:nvGrpSpPr>
        <p:grpSpPr bwMode="auto">
          <a:xfrm>
            <a:off x="355600" y="1422400"/>
            <a:ext cx="3754438" cy="3236913"/>
            <a:chOff x="0" y="1553029"/>
            <a:chExt cx="4023941" cy="3468915"/>
          </a:xfrm>
        </p:grpSpPr>
        <p:sp>
          <p:nvSpPr>
            <p:cNvPr id="15374" name="等腰三角形 9"/>
            <p:cNvSpPr>
              <a:spLocks noChangeArrowheads="1"/>
            </p:cNvSpPr>
            <p:nvPr/>
          </p:nvSpPr>
          <p:spPr bwMode="auto">
            <a:xfrm>
              <a:off x="0" y="1553029"/>
              <a:ext cx="4023941" cy="3468915"/>
            </a:xfrm>
            <a:prstGeom prst="triangle">
              <a:avLst>
                <a:gd name="adj" fmla="val 50000"/>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1" name="任意多边形 20"/>
            <p:cNvSpPr/>
            <p:nvPr/>
          </p:nvSpPr>
          <p:spPr>
            <a:xfrm>
              <a:off x="966426" y="2669070"/>
              <a:ext cx="2091088" cy="1941164"/>
            </a:xfrm>
            <a:custGeom>
              <a:avLst/>
              <a:gdLst>
                <a:gd name="connsiteX0" fmla="*/ 0 w 2438400"/>
                <a:gd name="connsiteY0" fmla="*/ 406408 h 2594429"/>
                <a:gd name="connsiteX1" fmla="*/ 406408 w 2438400"/>
                <a:gd name="connsiteY1" fmla="*/ 0 h 2594429"/>
                <a:gd name="connsiteX2" fmla="*/ 2031992 w 2438400"/>
                <a:gd name="connsiteY2" fmla="*/ 0 h 2594429"/>
                <a:gd name="connsiteX3" fmla="*/ 2438400 w 2438400"/>
                <a:gd name="connsiteY3" fmla="*/ 406408 h 2594429"/>
                <a:gd name="connsiteX4" fmla="*/ 2438400 w 2438400"/>
                <a:gd name="connsiteY4" fmla="*/ 2188021 h 2594429"/>
                <a:gd name="connsiteX5" fmla="*/ 2031992 w 2438400"/>
                <a:gd name="connsiteY5" fmla="*/ 2594429 h 2594429"/>
                <a:gd name="connsiteX6" fmla="*/ 406408 w 2438400"/>
                <a:gd name="connsiteY6" fmla="*/ 2594429 h 2594429"/>
                <a:gd name="connsiteX7" fmla="*/ 0 w 2438400"/>
                <a:gd name="connsiteY7" fmla="*/ 2188021 h 2594429"/>
                <a:gd name="connsiteX8" fmla="*/ 0 w 2438400"/>
                <a:gd name="connsiteY8" fmla="*/ 406408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2594429">
                  <a:moveTo>
                    <a:pt x="0" y="406408"/>
                  </a:moveTo>
                  <a:cubicBezTo>
                    <a:pt x="0" y="181955"/>
                    <a:pt x="181955" y="0"/>
                    <a:pt x="406408" y="0"/>
                  </a:cubicBezTo>
                  <a:lnTo>
                    <a:pt x="2031992" y="0"/>
                  </a:lnTo>
                  <a:cubicBezTo>
                    <a:pt x="2256445" y="0"/>
                    <a:pt x="2438400" y="181955"/>
                    <a:pt x="2438400" y="406408"/>
                  </a:cubicBezTo>
                  <a:lnTo>
                    <a:pt x="2438400" y="2188021"/>
                  </a:lnTo>
                  <a:cubicBezTo>
                    <a:pt x="2438400" y="2412474"/>
                    <a:pt x="2256445" y="2594429"/>
                    <a:pt x="2031992" y="2594429"/>
                  </a:cubicBezTo>
                  <a:lnTo>
                    <a:pt x="406408" y="2594429"/>
                  </a:lnTo>
                  <a:cubicBezTo>
                    <a:pt x="181955" y="2594429"/>
                    <a:pt x="0" y="2412474"/>
                    <a:pt x="0" y="2188021"/>
                  </a:cubicBezTo>
                  <a:lnTo>
                    <a:pt x="0" y="406408"/>
                  </a:lnTo>
                  <a:close/>
                </a:path>
              </a:pathLst>
            </a:custGeom>
            <a:solidFill>
              <a:srgbClr val="70D7FC"/>
            </a:solidFill>
            <a:ln w="571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47633" tIns="233333" rIns="347633" bIns="233333" spcCol="1270" anchor="ctr"/>
            <a:lstStyle/>
            <a:p>
              <a:pPr algn="ctr" defTabSz="2667000">
                <a:lnSpc>
                  <a:spcPct val="90000"/>
                </a:lnSpc>
                <a:spcAft>
                  <a:spcPct val="35000"/>
                </a:spcAft>
                <a:defRPr/>
              </a:pPr>
              <a:endParaRPr lang="zh-CN" altLang="en-US" sz="6000"/>
            </a:p>
          </p:txBody>
        </p:sp>
      </p:grpSp>
      <p:sp>
        <p:nvSpPr>
          <p:cNvPr id="23" name="任意多边形 22"/>
          <p:cNvSpPr/>
          <p:nvPr/>
        </p:nvSpPr>
        <p:spPr bwMode="auto">
          <a:xfrm>
            <a:off x="2282825" y="1339850"/>
            <a:ext cx="4740275" cy="777875"/>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chemeClr val="bg1">
              <a:lumMod val="85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15368" name="矩形 14"/>
          <p:cNvSpPr>
            <a:spLocks noChangeArrowheads="1"/>
          </p:cNvSpPr>
          <p:nvPr/>
        </p:nvSpPr>
        <p:spPr bwMode="auto">
          <a:xfrm>
            <a:off x="2643188" y="1533525"/>
            <a:ext cx="3108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微软雅黑" pitchFamily="34" charset="-122"/>
                <a:ea typeface="微软雅黑" pitchFamily="34" charset="-122"/>
              </a:rPr>
              <a:t>1.</a:t>
            </a:r>
            <a:r>
              <a:rPr lang="zh-CN" altLang="zh-CN" b="1"/>
              <a:t>标准</a:t>
            </a:r>
            <a:r>
              <a:rPr lang="en-US" altLang="zh-CN" b="1"/>
              <a:t>I/O</a:t>
            </a:r>
            <a:endParaRPr lang="zh-CN" altLang="en-US">
              <a:latin typeface="微软雅黑" pitchFamily="34" charset="-122"/>
              <a:ea typeface="微软雅黑" pitchFamily="34" charset="-122"/>
            </a:endParaRPr>
          </a:p>
        </p:txBody>
      </p:sp>
      <p:sp>
        <p:nvSpPr>
          <p:cNvPr id="26" name="任意多边形 25"/>
          <p:cNvSpPr/>
          <p:nvPr/>
        </p:nvSpPr>
        <p:spPr bwMode="auto">
          <a:xfrm>
            <a:off x="3795713" y="3965575"/>
            <a:ext cx="4740275" cy="777875"/>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chemeClr val="bg1">
              <a:lumMod val="85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15370" name="矩形 23"/>
          <p:cNvSpPr>
            <a:spLocks noChangeArrowheads="1"/>
          </p:cNvSpPr>
          <p:nvPr/>
        </p:nvSpPr>
        <p:spPr bwMode="auto">
          <a:xfrm>
            <a:off x="4156075" y="4165600"/>
            <a:ext cx="3714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3 .</a:t>
            </a:r>
            <a:r>
              <a:rPr lang="zh-CN" altLang="zh-CN" b="1"/>
              <a:t>串</a:t>
            </a:r>
            <a:r>
              <a:rPr lang="en-US" altLang="zh-CN" b="1"/>
              <a:t>I/O</a:t>
            </a:r>
            <a:endParaRPr lang="zh-CN" altLang="en-US">
              <a:latin typeface="微软雅黑" pitchFamily="34" charset="-122"/>
              <a:ea typeface="微软雅黑" pitchFamily="34" charset="-122"/>
            </a:endParaRPr>
          </a:p>
        </p:txBody>
      </p:sp>
      <p:sp>
        <p:nvSpPr>
          <p:cNvPr id="15371" name="矩形 11"/>
          <p:cNvSpPr>
            <a:spLocks noChangeArrowheads="1"/>
          </p:cNvSpPr>
          <p:nvPr/>
        </p:nvSpPr>
        <p:spPr bwMode="auto">
          <a:xfrm>
            <a:off x="1301750" y="2987675"/>
            <a:ext cx="185261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4400" b="1">
                <a:solidFill>
                  <a:schemeClr val="bg1"/>
                </a:solidFill>
                <a:latin typeface="微软雅黑" pitchFamily="34" charset="-122"/>
                <a:ea typeface="微软雅黑" pitchFamily="34" charset="-122"/>
              </a:rPr>
              <a:t>分类</a:t>
            </a:r>
          </a:p>
        </p:txBody>
      </p:sp>
      <p:sp>
        <p:nvSpPr>
          <p:cNvPr id="32" name="矩形 31"/>
          <p:cNvSpPr/>
          <p:nvPr/>
        </p:nvSpPr>
        <p:spPr bwMode="auto">
          <a:xfrm>
            <a:off x="393700" y="4830763"/>
            <a:ext cx="8137525" cy="1484312"/>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矩形 5"/>
          <p:cNvSpPr/>
          <p:nvPr/>
        </p:nvSpPr>
        <p:spPr>
          <a:xfrm>
            <a:off x="542925" y="5037138"/>
            <a:ext cx="7816850" cy="1016000"/>
          </a:xfrm>
          <a:prstGeom prst="rect">
            <a:avLst/>
          </a:prstGeom>
        </p:spPr>
        <p:txBody>
          <a:bodyPr>
            <a:spAutoFit/>
          </a:bodyPr>
          <a:lstStyle/>
          <a:p>
            <a:pPr>
              <a:defRPr/>
            </a:pPr>
            <a:r>
              <a:rPr lang="en-US" altLang="zh-CN" sz="2000" dirty="0">
                <a:latin typeface="黑体" pitchFamily="49" charset="-122"/>
                <a:ea typeface="黑体" pitchFamily="49" charset="-122"/>
              </a:rPr>
              <a:t>    </a:t>
            </a:r>
            <a:r>
              <a:rPr lang="zh-CN" altLang="zh-CN" sz="2000" dirty="0">
                <a:latin typeface="黑体" pitchFamily="49" charset="-122"/>
                <a:ea typeface="黑体" pitchFamily="49" charset="-122"/>
              </a:rPr>
              <a:t>以磁盘（或光盘）文件为对象进行输入和输出，例如从磁盘文件输入数据，数据输出到磁盘文件。这种以外存文件为对象的输入输出称为文件的输入输出，简称为</a:t>
            </a:r>
            <a:r>
              <a:rPr lang="zh-CN" altLang="zh-CN" sz="2000" dirty="0">
                <a:solidFill>
                  <a:schemeClr val="accent4"/>
                </a:solidFill>
                <a:latin typeface="黑体" pitchFamily="49" charset="-122"/>
                <a:ea typeface="黑体" pitchFamily="49" charset="-122"/>
              </a:rPr>
              <a:t>文件</a:t>
            </a:r>
            <a:r>
              <a:rPr lang="en-US" altLang="zh-CN" sz="2000" dirty="0">
                <a:solidFill>
                  <a:schemeClr val="accent4"/>
                </a:solidFill>
                <a:latin typeface="黑体" pitchFamily="49" charset="-122"/>
                <a:ea typeface="黑体" pitchFamily="49" charset="-122"/>
              </a:rPr>
              <a:t>I/O</a:t>
            </a:r>
            <a:r>
              <a:rPr lang="zh-CN" altLang="zh-CN" sz="2000" dirty="0">
                <a:latin typeface="黑体" pitchFamily="49" charset="-122"/>
                <a:ea typeface="黑体" pitchFamily="49" charset="-122"/>
              </a:rPr>
              <a:t>。</a:t>
            </a:r>
            <a:endParaRPr lang="zh-CN" altLang="en-US" sz="2000"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5062538" y="119063"/>
            <a:ext cx="3916362" cy="725487"/>
            <a:chOff x="0" y="0"/>
            <a:chExt cx="6166" cy="1142"/>
          </a:xfrm>
        </p:grpSpPr>
        <p:pic>
          <p:nvPicPr>
            <p:cNvPr id="16400"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01"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6387"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6.1 </a:t>
            </a:r>
            <a:r>
              <a:rPr lang="en-US" altLang="zh-CN" sz="2800" b="1">
                <a:solidFill>
                  <a:srgbClr val="FFFF00"/>
                </a:solidFill>
                <a:latin typeface="微软雅黑" pitchFamily="34" charset="-122"/>
                <a:ea typeface="微软雅黑" pitchFamily="34" charset="-122"/>
              </a:rPr>
              <a:t>C++</a:t>
            </a:r>
            <a:r>
              <a:rPr lang="zh-CN" altLang="zh-CN" sz="2800" b="1">
                <a:solidFill>
                  <a:srgbClr val="FFFF00"/>
                </a:solidFill>
                <a:latin typeface="微软雅黑" pitchFamily="34" charset="-122"/>
                <a:ea typeface="微软雅黑" pitchFamily="34" charset="-122"/>
              </a:rPr>
              <a:t>中的输入输出</a:t>
            </a:r>
            <a:endParaRPr lang="zh-CN" altLang="en-US" sz="2800" b="1">
              <a:solidFill>
                <a:srgbClr val="FFFF00"/>
              </a:solidFill>
              <a:latin typeface="微软雅黑" pitchFamily="34" charset="-122"/>
              <a:ea typeface="微软雅黑" pitchFamily="34" charset="-122"/>
              <a:sym typeface="宋体" charset="-122"/>
            </a:endParaRPr>
          </a:p>
        </p:txBody>
      </p:sp>
      <p:sp>
        <p:nvSpPr>
          <p:cNvPr id="17" name="任意多边形 16"/>
          <p:cNvSpPr/>
          <p:nvPr/>
        </p:nvSpPr>
        <p:spPr bwMode="auto">
          <a:xfrm>
            <a:off x="3033713" y="2611438"/>
            <a:ext cx="4740275" cy="777875"/>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chemeClr val="bg1">
              <a:lumMod val="85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16389" name="矩形 27"/>
          <p:cNvSpPr>
            <a:spLocks noChangeArrowheads="1"/>
          </p:cNvSpPr>
          <p:nvPr/>
        </p:nvSpPr>
        <p:spPr bwMode="auto">
          <a:xfrm>
            <a:off x="3405188" y="2795588"/>
            <a:ext cx="414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2 .</a:t>
            </a:r>
            <a:r>
              <a:rPr lang="zh-CN" altLang="zh-CN" b="1"/>
              <a:t>文件</a:t>
            </a:r>
            <a:r>
              <a:rPr lang="en-US" altLang="zh-CN" b="1"/>
              <a:t>I/O</a:t>
            </a:r>
            <a:endParaRPr lang="zh-CN" altLang="en-US">
              <a:latin typeface="微软雅黑" pitchFamily="34" charset="-122"/>
              <a:ea typeface="微软雅黑" pitchFamily="34" charset="-122"/>
            </a:endParaRPr>
          </a:p>
        </p:txBody>
      </p:sp>
      <p:grpSp>
        <p:nvGrpSpPr>
          <p:cNvPr id="16390" name="组合 10"/>
          <p:cNvGrpSpPr>
            <a:grpSpLocks/>
          </p:cNvGrpSpPr>
          <p:nvPr/>
        </p:nvGrpSpPr>
        <p:grpSpPr bwMode="auto">
          <a:xfrm>
            <a:off x="355600" y="1422400"/>
            <a:ext cx="3754438" cy="3236913"/>
            <a:chOff x="0" y="1553029"/>
            <a:chExt cx="4023941" cy="3468915"/>
          </a:xfrm>
        </p:grpSpPr>
        <p:sp>
          <p:nvSpPr>
            <p:cNvPr id="16398" name="等腰三角形 9"/>
            <p:cNvSpPr>
              <a:spLocks noChangeArrowheads="1"/>
            </p:cNvSpPr>
            <p:nvPr/>
          </p:nvSpPr>
          <p:spPr bwMode="auto">
            <a:xfrm>
              <a:off x="0" y="1553029"/>
              <a:ext cx="4023941" cy="3468915"/>
            </a:xfrm>
            <a:prstGeom prst="triangle">
              <a:avLst>
                <a:gd name="adj" fmla="val 50000"/>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1" name="任意多边形 20"/>
            <p:cNvSpPr/>
            <p:nvPr/>
          </p:nvSpPr>
          <p:spPr>
            <a:xfrm>
              <a:off x="966426" y="2669070"/>
              <a:ext cx="2091088" cy="1941164"/>
            </a:xfrm>
            <a:custGeom>
              <a:avLst/>
              <a:gdLst>
                <a:gd name="connsiteX0" fmla="*/ 0 w 2438400"/>
                <a:gd name="connsiteY0" fmla="*/ 406408 h 2594429"/>
                <a:gd name="connsiteX1" fmla="*/ 406408 w 2438400"/>
                <a:gd name="connsiteY1" fmla="*/ 0 h 2594429"/>
                <a:gd name="connsiteX2" fmla="*/ 2031992 w 2438400"/>
                <a:gd name="connsiteY2" fmla="*/ 0 h 2594429"/>
                <a:gd name="connsiteX3" fmla="*/ 2438400 w 2438400"/>
                <a:gd name="connsiteY3" fmla="*/ 406408 h 2594429"/>
                <a:gd name="connsiteX4" fmla="*/ 2438400 w 2438400"/>
                <a:gd name="connsiteY4" fmla="*/ 2188021 h 2594429"/>
                <a:gd name="connsiteX5" fmla="*/ 2031992 w 2438400"/>
                <a:gd name="connsiteY5" fmla="*/ 2594429 h 2594429"/>
                <a:gd name="connsiteX6" fmla="*/ 406408 w 2438400"/>
                <a:gd name="connsiteY6" fmla="*/ 2594429 h 2594429"/>
                <a:gd name="connsiteX7" fmla="*/ 0 w 2438400"/>
                <a:gd name="connsiteY7" fmla="*/ 2188021 h 2594429"/>
                <a:gd name="connsiteX8" fmla="*/ 0 w 2438400"/>
                <a:gd name="connsiteY8" fmla="*/ 406408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2594429">
                  <a:moveTo>
                    <a:pt x="0" y="406408"/>
                  </a:moveTo>
                  <a:cubicBezTo>
                    <a:pt x="0" y="181955"/>
                    <a:pt x="181955" y="0"/>
                    <a:pt x="406408" y="0"/>
                  </a:cubicBezTo>
                  <a:lnTo>
                    <a:pt x="2031992" y="0"/>
                  </a:lnTo>
                  <a:cubicBezTo>
                    <a:pt x="2256445" y="0"/>
                    <a:pt x="2438400" y="181955"/>
                    <a:pt x="2438400" y="406408"/>
                  </a:cubicBezTo>
                  <a:lnTo>
                    <a:pt x="2438400" y="2188021"/>
                  </a:lnTo>
                  <a:cubicBezTo>
                    <a:pt x="2438400" y="2412474"/>
                    <a:pt x="2256445" y="2594429"/>
                    <a:pt x="2031992" y="2594429"/>
                  </a:cubicBezTo>
                  <a:lnTo>
                    <a:pt x="406408" y="2594429"/>
                  </a:lnTo>
                  <a:cubicBezTo>
                    <a:pt x="181955" y="2594429"/>
                    <a:pt x="0" y="2412474"/>
                    <a:pt x="0" y="2188021"/>
                  </a:cubicBezTo>
                  <a:lnTo>
                    <a:pt x="0" y="406408"/>
                  </a:lnTo>
                  <a:close/>
                </a:path>
              </a:pathLst>
            </a:custGeom>
            <a:solidFill>
              <a:srgbClr val="70D7FC"/>
            </a:solidFill>
            <a:ln w="571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47633" tIns="233333" rIns="347633" bIns="233333" spcCol="1270" anchor="ctr"/>
            <a:lstStyle/>
            <a:p>
              <a:pPr algn="ctr" defTabSz="2667000">
                <a:lnSpc>
                  <a:spcPct val="90000"/>
                </a:lnSpc>
                <a:spcAft>
                  <a:spcPct val="35000"/>
                </a:spcAft>
                <a:defRPr/>
              </a:pPr>
              <a:endParaRPr lang="zh-CN" altLang="en-US" sz="6000"/>
            </a:p>
          </p:txBody>
        </p:sp>
      </p:grpSp>
      <p:sp>
        <p:nvSpPr>
          <p:cNvPr id="23" name="任意多边形 22"/>
          <p:cNvSpPr/>
          <p:nvPr/>
        </p:nvSpPr>
        <p:spPr bwMode="auto">
          <a:xfrm>
            <a:off x="2282825" y="1339850"/>
            <a:ext cx="4740275" cy="777875"/>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chemeClr val="bg1">
              <a:lumMod val="85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16392" name="矩形 14"/>
          <p:cNvSpPr>
            <a:spLocks noChangeArrowheads="1"/>
          </p:cNvSpPr>
          <p:nvPr/>
        </p:nvSpPr>
        <p:spPr bwMode="auto">
          <a:xfrm>
            <a:off x="2643188" y="1533525"/>
            <a:ext cx="3108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微软雅黑" pitchFamily="34" charset="-122"/>
                <a:ea typeface="微软雅黑" pitchFamily="34" charset="-122"/>
              </a:rPr>
              <a:t>1.</a:t>
            </a:r>
            <a:r>
              <a:rPr lang="zh-CN" altLang="zh-CN" b="1"/>
              <a:t>标准</a:t>
            </a:r>
            <a:r>
              <a:rPr lang="en-US" altLang="zh-CN" b="1"/>
              <a:t>I/O</a:t>
            </a:r>
            <a:endParaRPr lang="zh-CN" altLang="en-US">
              <a:latin typeface="微软雅黑" pitchFamily="34" charset="-122"/>
              <a:ea typeface="微软雅黑" pitchFamily="34" charset="-122"/>
            </a:endParaRPr>
          </a:p>
        </p:txBody>
      </p:sp>
      <p:sp>
        <p:nvSpPr>
          <p:cNvPr id="26" name="任意多边形 25"/>
          <p:cNvSpPr/>
          <p:nvPr/>
        </p:nvSpPr>
        <p:spPr bwMode="auto">
          <a:xfrm>
            <a:off x="3795713" y="3965575"/>
            <a:ext cx="4740275" cy="777875"/>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chemeClr val="accent4">
              <a:lumMod val="40000"/>
              <a:lumOff val="6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16394" name="矩形 23"/>
          <p:cNvSpPr>
            <a:spLocks noChangeArrowheads="1"/>
          </p:cNvSpPr>
          <p:nvPr/>
        </p:nvSpPr>
        <p:spPr bwMode="auto">
          <a:xfrm>
            <a:off x="4156075" y="4165600"/>
            <a:ext cx="3714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3 .</a:t>
            </a:r>
            <a:r>
              <a:rPr lang="zh-CN" altLang="zh-CN" b="1"/>
              <a:t>串</a:t>
            </a:r>
            <a:r>
              <a:rPr lang="en-US" altLang="zh-CN" b="1"/>
              <a:t>I/O</a:t>
            </a:r>
            <a:endParaRPr lang="zh-CN" altLang="en-US">
              <a:latin typeface="微软雅黑" pitchFamily="34" charset="-122"/>
              <a:ea typeface="微软雅黑" pitchFamily="34" charset="-122"/>
            </a:endParaRPr>
          </a:p>
        </p:txBody>
      </p:sp>
      <p:sp>
        <p:nvSpPr>
          <p:cNvPr id="16395" name="矩形 11"/>
          <p:cNvSpPr>
            <a:spLocks noChangeArrowheads="1"/>
          </p:cNvSpPr>
          <p:nvPr/>
        </p:nvSpPr>
        <p:spPr bwMode="auto">
          <a:xfrm>
            <a:off x="1301750" y="2987675"/>
            <a:ext cx="185261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4400" b="1">
                <a:solidFill>
                  <a:schemeClr val="bg1"/>
                </a:solidFill>
                <a:latin typeface="微软雅黑" pitchFamily="34" charset="-122"/>
                <a:ea typeface="微软雅黑" pitchFamily="34" charset="-122"/>
              </a:rPr>
              <a:t>分类</a:t>
            </a:r>
          </a:p>
        </p:txBody>
      </p:sp>
      <p:sp>
        <p:nvSpPr>
          <p:cNvPr id="32" name="矩形 31"/>
          <p:cNvSpPr/>
          <p:nvPr/>
        </p:nvSpPr>
        <p:spPr bwMode="auto">
          <a:xfrm>
            <a:off x="393700" y="4830763"/>
            <a:ext cx="8137525" cy="1484312"/>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矩形 5"/>
          <p:cNvSpPr/>
          <p:nvPr/>
        </p:nvSpPr>
        <p:spPr>
          <a:xfrm>
            <a:off x="542925" y="5037138"/>
            <a:ext cx="7816850" cy="1016000"/>
          </a:xfrm>
          <a:prstGeom prst="rect">
            <a:avLst/>
          </a:prstGeom>
        </p:spPr>
        <p:txBody>
          <a:bodyPr>
            <a:spAutoFit/>
          </a:bodyPr>
          <a:lstStyle/>
          <a:p>
            <a:pPr>
              <a:defRPr/>
            </a:pPr>
            <a:r>
              <a:rPr lang="en-US" altLang="zh-CN" sz="2000" dirty="0">
                <a:latin typeface="黑体" pitchFamily="49" charset="-122"/>
                <a:ea typeface="黑体" pitchFamily="49" charset="-122"/>
              </a:rPr>
              <a:t>    </a:t>
            </a:r>
            <a:r>
              <a:rPr lang="zh-CN" altLang="zh-CN" sz="2000" dirty="0">
                <a:latin typeface="黑体" pitchFamily="49" charset="-122"/>
                <a:ea typeface="黑体" pitchFamily="49" charset="-122"/>
              </a:rPr>
              <a:t>对内存中指定的空间进行输入输出，通常指定一个字符数组为存储空间（实际上可以利用该空间存储任何信息），这种输入输出称为字符串输入输出，简称为</a:t>
            </a:r>
            <a:r>
              <a:rPr lang="zh-CN" altLang="zh-CN" sz="2000" dirty="0">
                <a:solidFill>
                  <a:schemeClr val="accent4"/>
                </a:solidFill>
                <a:latin typeface="黑体" pitchFamily="49" charset="-122"/>
                <a:ea typeface="黑体" pitchFamily="49" charset="-122"/>
              </a:rPr>
              <a:t>串</a:t>
            </a:r>
            <a:r>
              <a:rPr lang="en-US" altLang="zh-CN" sz="2000" dirty="0">
                <a:solidFill>
                  <a:schemeClr val="accent4"/>
                </a:solidFill>
                <a:latin typeface="黑体" pitchFamily="49" charset="-122"/>
                <a:ea typeface="黑体" pitchFamily="49" charset="-122"/>
              </a:rPr>
              <a:t>I/O</a:t>
            </a:r>
            <a:r>
              <a:rPr lang="zh-CN" altLang="zh-CN" sz="2000" dirty="0">
                <a:latin typeface="黑体" pitchFamily="49" charset="-122"/>
                <a:ea typeface="黑体" pitchFamily="49" charset="-122"/>
              </a:rPr>
              <a:t>。</a:t>
            </a:r>
            <a:endParaRPr lang="zh-CN" altLang="en-US" sz="2000" dirty="0">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bwMode="auto">
          <a:xfrm>
            <a:off x="3790950" y="3965575"/>
            <a:ext cx="4740275" cy="777875"/>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chemeClr val="bg1">
              <a:lumMod val="85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grpSp>
        <p:nvGrpSpPr>
          <p:cNvPr id="17411" name="Group 2"/>
          <p:cNvGrpSpPr>
            <a:grpSpLocks/>
          </p:cNvGrpSpPr>
          <p:nvPr/>
        </p:nvGrpSpPr>
        <p:grpSpPr bwMode="auto">
          <a:xfrm>
            <a:off x="5062538" y="119063"/>
            <a:ext cx="3916362" cy="725487"/>
            <a:chOff x="0" y="0"/>
            <a:chExt cx="6166" cy="1142"/>
          </a:xfrm>
        </p:grpSpPr>
        <p:pic>
          <p:nvPicPr>
            <p:cNvPr id="17424"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2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7412"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6.1 </a:t>
            </a:r>
            <a:r>
              <a:rPr lang="en-US" altLang="zh-CN" sz="2800" b="1">
                <a:solidFill>
                  <a:srgbClr val="FFFF00"/>
                </a:solidFill>
                <a:latin typeface="微软雅黑" pitchFamily="34" charset="-122"/>
                <a:ea typeface="微软雅黑" pitchFamily="34" charset="-122"/>
              </a:rPr>
              <a:t>C++</a:t>
            </a:r>
            <a:r>
              <a:rPr lang="zh-CN" altLang="zh-CN" sz="2800" b="1">
                <a:solidFill>
                  <a:srgbClr val="FFFF00"/>
                </a:solidFill>
                <a:latin typeface="微软雅黑" pitchFamily="34" charset="-122"/>
                <a:ea typeface="微软雅黑" pitchFamily="34" charset="-122"/>
              </a:rPr>
              <a:t>中的输入输出</a:t>
            </a:r>
            <a:endParaRPr lang="zh-CN" altLang="en-US" sz="2800" b="1">
              <a:solidFill>
                <a:srgbClr val="FFFF00"/>
              </a:solidFill>
              <a:latin typeface="微软雅黑" pitchFamily="34" charset="-122"/>
              <a:ea typeface="微软雅黑" pitchFamily="34" charset="-122"/>
              <a:sym typeface="宋体" charset="-122"/>
            </a:endParaRPr>
          </a:p>
        </p:txBody>
      </p:sp>
      <p:sp>
        <p:nvSpPr>
          <p:cNvPr id="17" name="任意多边形 16"/>
          <p:cNvSpPr/>
          <p:nvPr/>
        </p:nvSpPr>
        <p:spPr bwMode="auto">
          <a:xfrm>
            <a:off x="3033713" y="2611438"/>
            <a:ext cx="4740275" cy="777875"/>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chemeClr val="bg1">
              <a:lumMod val="85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17414" name="矩形 27"/>
          <p:cNvSpPr>
            <a:spLocks noChangeArrowheads="1"/>
          </p:cNvSpPr>
          <p:nvPr/>
        </p:nvSpPr>
        <p:spPr bwMode="auto">
          <a:xfrm>
            <a:off x="3405188" y="2795588"/>
            <a:ext cx="414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2 .</a:t>
            </a:r>
            <a:r>
              <a:rPr lang="zh-CN" altLang="zh-CN" b="1"/>
              <a:t>文件</a:t>
            </a:r>
            <a:r>
              <a:rPr lang="en-US" altLang="zh-CN" b="1"/>
              <a:t>I/O</a:t>
            </a:r>
            <a:endParaRPr lang="zh-CN" altLang="en-US">
              <a:latin typeface="微软雅黑" pitchFamily="34" charset="-122"/>
              <a:ea typeface="微软雅黑" pitchFamily="34" charset="-122"/>
            </a:endParaRPr>
          </a:p>
        </p:txBody>
      </p:sp>
      <p:grpSp>
        <p:nvGrpSpPr>
          <p:cNvPr id="17415" name="组合 10"/>
          <p:cNvGrpSpPr>
            <a:grpSpLocks/>
          </p:cNvGrpSpPr>
          <p:nvPr/>
        </p:nvGrpSpPr>
        <p:grpSpPr bwMode="auto">
          <a:xfrm>
            <a:off x="355600" y="1422400"/>
            <a:ext cx="3754438" cy="3236913"/>
            <a:chOff x="0" y="1553029"/>
            <a:chExt cx="4023941" cy="3468915"/>
          </a:xfrm>
        </p:grpSpPr>
        <p:sp>
          <p:nvSpPr>
            <p:cNvPr id="17422" name="等腰三角形 9"/>
            <p:cNvSpPr>
              <a:spLocks noChangeArrowheads="1"/>
            </p:cNvSpPr>
            <p:nvPr/>
          </p:nvSpPr>
          <p:spPr bwMode="auto">
            <a:xfrm>
              <a:off x="0" y="1553029"/>
              <a:ext cx="4023941" cy="3468915"/>
            </a:xfrm>
            <a:prstGeom prst="triangle">
              <a:avLst>
                <a:gd name="adj" fmla="val 50000"/>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1" name="任意多边形 20"/>
            <p:cNvSpPr/>
            <p:nvPr/>
          </p:nvSpPr>
          <p:spPr>
            <a:xfrm>
              <a:off x="966426" y="2669070"/>
              <a:ext cx="2091088" cy="1941164"/>
            </a:xfrm>
            <a:custGeom>
              <a:avLst/>
              <a:gdLst>
                <a:gd name="connsiteX0" fmla="*/ 0 w 2438400"/>
                <a:gd name="connsiteY0" fmla="*/ 406408 h 2594429"/>
                <a:gd name="connsiteX1" fmla="*/ 406408 w 2438400"/>
                <a:gd name="connsiteY1" fmla="*/ 0 h 2594429"/>
                <a:gd name="connsiteX2" fmla="*/ 2031992 w 2438400"/>
                <a:gd name="connsiteY2" fmla="*/ 0 h 2594429"/>
                <a:gd name="connsiteX3" fmla="*/ 2438400 w 2438400"/>
                <a:gd name="connsiteY3" fmla="*/ 406408 h 2594429"/>
                <a:gd name="connsiteX4" fmla="*/ 2438400 w 2438400"/>
                <a:gd name="connsiteY4" fmla="*/ 2188021 h 2594429"/>
                <a:gd name="connsiteX5" fmla="*/ 2031992 w 2438400"/>
                <a:gd name="connsiteY5" fmla="*/ 2594429 h 2594429"/>
                <a:gd name="connsiteX6" fmla="*/ 406408 w 2438400"/>
                <a:gd name="connsiteY6" fmla="*/ 2594429 h 2594429"/>
                <a:gd name="connsiteX7" fmla="*/ 0 w 2438400"/>
                <a:gd name="connsiteY7" fmla="*/ 2188021 h 2594429"/>
                <a:gd name="connsiteX8" fmla="*/ 0 w 2438400"/>
                <a:gd name="connsiteY8" fmla="*/ 406408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2594429">
                  <a:moveTo>
                    <a:pt x="0" y="406408"/>
                  </a:moveTo>
                  <a:cubicBezTo>
                    <a:pt x="0" y="181955"/>
                    <a:pt x="181955" y="0"/>
                    <a:pt x="406408" y="0"/>
                  </a:cubicBezTo>
                  <a:lnTo>
                    <a:pt x="2031992" y="0"/>
                  </a:lnTo>
                  <a:cubicBezTo>
                    <a:pt x="2256445" y="0"/>
                    <a:pt x="2438400" y="181955"/>
                    <a:pt x="2438400" y="406408"/>
                  </a:cubicBezTo>
                  <a:lnTo>
                    <a:pt x="2438400" y="2188021"/>
                  </a:lnTo>
                  <a:cubicBezTo>
                    <a:pt x="2438400" y="2412474"/>
                    <a:pt x="2256445" y="2594429"/>
                    <a:pt x="2031992" y="2594429"/>
                  </a:cubicBezTo>
                  <a:lnTo>
                    <a:pt x="406408" y="2594429"/>
                  </a:lnTo>
                  <a:cubicBezTo>
                    <a:pt x="181955" y="2594429"/>
                    <a:pt x="0" y="2412474"/>
                    <a:pt x="0" y="2188021"/>
                  </a:cubicBezTo>
                  <a:lnTo>
                    <a:pt x="0" y="406408"/>
                  </a:lnTo>
                  <a:close/>
                </a:path>
              </a:pathLst>
            </a:custGeom>
            <a:solidFill>
              <a:srgbClr val="70D7FC"/>
            </a:solidFill>
            <a:ln w="571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47633" tIns="233333" rIns="347633" bIns="233333" spcCol="1270" anchor="ctr"/>
            <a:lstStyle/>
            <a:p>
              <a:pPr algn="ctr" defTabSz="2667000">
                <a:lnSpc>
                  <a:spcPct val="90000"/>
                </a:lnSpc>
                <a:spcAft>
                  <a:spcPct val="35000"/>
                </a:spcAft>
                <a:defRPr/>
              </a:pPr>
              <a:endParaRPr lang="zh-CN" altLang="en-US" sz="6000"/>
            </a:p>
          </p:txBody>
        </p:sp>
      </p:grpSp>
      <p:sp>
        <p:nvSpPr>
          <p:cNvPr id="23" name="任意多边形 22"/>
          <p:cNvSpPr/>
          <p:nvPr/>
        </p:nvSpPr>
        <p:spPr bwMode="auto">
          <a:xfrm>
            <a:off x="2282825" y="1339850"/>
            <a:ext cx="4740275" cy="777875"/>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chemeClr val="bg1">
              <a:lumMod val="85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17417" name="矩形 14"/>
          <p:cNvSpPr>
            <a:spLocks noChangeArrowheads="1"/>
          </p:cNvSpPr>
          <p:nvPr/>
        </p:nvSpPr>
        <p:spPr bwMode="auto">
          <a:xfrm>
            <a:off x="2643188" y="1533525"/>
            <a:ext cx="3108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微软雅黑" pitchFamily="34" charset="-122"/>
                <a:ea typeface="微软雅黑" pitchFamily="34" charset="-122"/>
              </a:rPr>
              <a:t>1.</a:t>
            </a:r>
            <a:r>
              <a:rPr lang="zh-CN" altLang="zh-CN" b="1"/>
              <a:t>标准</a:t>
            </a:r>
            <a:r>
              <a:rPr lang="en-US" altLang="zh-CN" b="1"/>
              <a:t>I/O</a:t>
            </a:r>
            <a:endParaRPr lang="zh-CN" altLang="en-US">
              <a:latin typeface="微软雅黑" pitchFamily="34" charset="-122"/>
              <a:ea typeface="微软雅黑" pitchFamily="34" charset="-122"/>
            </a:endParaRPr>
          </a:p>
        </p:txBody>
      </p:sp>
      <p:sp>
        <p:nvSpPr>
          <p:cNvPr id="17418" name="矩形 23"/>
          <p:cNvSpPr>
            <a:spLocks noChangeArrowheads="1"/>
          </p:cNvSpPr>
          <p:nvPr/>
        </p:nvSpPr>
        <p:spPr bwMode="auto">
          <a:xfrm>
            <a:off x="4156075" y="4165600"/>
            <a:ext cx="3714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3 .</a:t>
            </a:r>
            <a:r>
              <a:rPr lang="zh-CN" altLang="zh-CN" b="1"/>
              <a:t>串</a:t>
            </a:r>
            <a:r>
              <a:rPr lang="en-US" altLang="zh-CN" b="1"/>
              <a:t>I/O</a:t>
            </a:r>
            <a:endParaRPr lang="zh-CN" altLang="en-US">
              <a:latin typeface="微软雅黑" pitchFamily="34" charset="-122"/>
              <a:ea typeface="微软雅黑" pitchFamily="34" charset="-122"/>
            </a:endParaRPr>
          </a:p>
        </p:txBody>
      </p:sp>
      <p:sp>
        <p:nvSpPr>
          <p:cNvPr id="17419" name="矩形 11"/>
          <p:cNvSpPr>
            <a:spLocks noChangeArrowheads="1"/>
          </p:cNvSpPr>
          <p:nvPr/>
        </p:nvSpPr>
        <p:spPr bwMode="auto">
          <a:xfrm>
            <a:off x="1301750" y="2987675"/>
            <a:ext cx="185261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4400" b="1">
                <a:solidFill>
                  <a:schemeClr val="bg1"/>
                </a:solidFill>
                <a:latin typeface="微软雅黑" pitchFamily="34" charset="-122"/>
                <a:ea typeface="微软雅黑" pitchFamily="34" charset="-122"/>
              </a:rPr>
              <a:t>分类</a:t>
            </a:r>
          </a:p>
        </p:txBody>
      </p:sp>
      <p:sp>
        <p:nvSpPr>
          <p:cNvPr id="32" name="矩形 31"/>
          <p:cNvSpPr/>
          <p:nvPr/>
        </p:nvSpPr>
        <p:spPr bwMode="auto">
          <a:xfrm>
            <a:off x="393700" y="4830763"/>
            <a:ext cx="8137525" cy="1484312"/>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 name="矩形 1"/>
          <p:cNvSpPr/>
          <p:nvPr/>
        </p:nvSpPr>
        <p:spPr>
          <a:xfrm>
            <a:off x="509588" y="5218113"/>
            <a:ext cx="7921625" cy="708025"/>
          </a:xfrm>
          <a:prstGeom prst="rect">
            <a:avLst/>
          </a:prstGeom>
        </p:spPr>
        <p:txBody>
          <a:bodyPr>
            <a:spAutoFit/>
          </a:bodyPr>
          <a:lstStyle/>
          <a:p>
            <a:pPr>
              <a:defRPr/>
            </a:pPr>
            <a:r>
              <a:rPr lang="en-US" altLang="zh-CN" sz="2000" dirty="0">
                <a:latin typeface="黑体" pitchFamily="49" charset="-122"/>
                <a:ea typeface="黑体" pitchFamily="49" charset="-122"/>
              </a:rPr>
              <a:t>    </a:t>
            </a:r>
            <a:r>
              <a:rPr lang="zh-CN" altLang="zh-CN" sz="2000" dirty="0">
                <a:latin typeface="黑体" pitchFamily="49" charset="-122"/>
                <a:ea typeface="黑体" pitchFamily="49" charset="-122"/>
              </a:rPr>
              <a:t>输入输出的数据的传递过程会形成不同的</a:t>
            </a:r>
            <a:r>
              <a:rPr lang="en-US" altLang="zh-CN" sz="2000" dirty="0">
                <a:latin typeface="黑体" pitchFamily="49" charset="-122"/>
                <a:ea typeface="黑体" pitchFamily="49" charset="-122"/>
              </a:rPr>
              <a:t>I/O</a:t>
            </a:r>
            <a:r>
              <a:rPr lang="zh-CN" altLang="zh-CN" sz="2000" dirty="0">
                <a:latin typeface="黑体" pitchFamily="49" charset="-122"/>
                <a:ea typeface="黑体" pitchFamily="49" charset="-122"/>
              </a:rPr>
              <a:t>流，</a:t>
            </a:r>
            <a:r>
              <a:rPr lang="en-US" altLang="zh-CN" sz="2000" dirty="0">
                <a:latin typeface="黑体" pitchFamily="49" charset="-122"/>
                <a:ea typeface="黑体" pitchFamily="49" charset="-122"/>
              </a:rPr>
              <a:t>C++</a:t>
            </a:r>
            <a:r>
              <a:rPr lang="zh-CN" altLang="zh-CN" sz="2000" dirty="0">
                <a:latin typeface="黑体" pitchFamily="49" charset="-122"/>
                <a:ea typeface="黑体" pitchFamily="49" charset="-122"/>
              </a:rPr>
              <a:t>将这些流定义成了</a:t>
            </a:r>
            <a:r>
              <a:rPr lang="zh-CN" altLang="zh-CN" sz="2000" dirty="0">
                <a:solidFill>
                  <a:schemeClr val="accent4"/>
                </a:solidFill>
                <a:latin typeface="黑体" pitchFamily="49" charset="-122"/>
                <a:ea typeface="黑体" pitchFamily="49" charset="-122"/>
              </a:rPr>
              <a:t>不同的类</a:t>
            </a:r>
            <a:r>
              <a:rPr lang="zh-CN" altLang="zh-CN" sz="2000" dirty="0">
                <a:latin typeface="黑体" pitchFamily="49" charset="-122"/>
                <a:ea typeface="黑体" pitchFamily="49" charset="-122"/>
              </a:rPr>
              <a:t>，用类来定义流对象以实现数据的传递。</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
          <p:cNvGrpSpPr>
            <a:grpSpLocks/>
          </p:cNvGrpSpPr>
          <p:nvPr/>
        </p:nvGrpSpPr>
        <p:grpSpPr bwMode="auto">
          <a:xfrm>
            <a:off x="5062538" y="119063"/>
            <a:ext cx="3916362" cy="725487"/>
            <a:chOff x="0" y="0"/>
            <a:chExt cx="6166" cy="1142"/>
          </a:xfrm>
        </p:grpSpPr>
        <p:pic>
          <p:nvPicPr>
            <p:cNvPr id="18444"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4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8435"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6.1 </a:t>
            </a:r>
            <a:r>
              <a:rPr lang="en-US" altLang="zh-CN" sz="2800" b="1">
                <a:solidFill>
                  <a:srgbClr val="FFFF00"/>
                </a:solidFill>
                <a:latin typeface="微软雅黑" pitchFamily="34" charset="-122"/>
                <a:ea typeface="微软雅黑" pitchFamily="34" charset="-122"/>
              </a:rPr>
              <a:t>C++</a:t>
            </a:r>
            <a:r>
              <a:rPr lang="zh-CN" altLang="zh-CN" sz="2800" b="1">
                <a:solidFill>
                  <a:srgbClr val="FFFF00"/>
                </a:solidFill>
                <a:latin typeface="微软雅黑" pitchFamily="34" charset="-122"/>
                <a:ea typeface="微软雅黑" pitchFamily="34" charset="-122"/>
              </a:rPr>
              <a:t>中的输入输出</a:t>
            </a:r>
            <a:endParaRPr lang="zh-CN" altLang="en-US" sz="2800" b="1">
              <a:solidFill>
                <a:srgbClr val="FFFF00"/>
              </a:solidFill>
              <a:latin typeface="微软雅黑" pitchFamily="34" charset="-122"/>
              <a:ea typeface="微软雅黑" pitchFamily="34" charset="-122"/>
              <a:sym typeface="宋体" charset="-122"/>
            </a:endParaRPr>
          </a:p>
        </p:txBody>
      </p:sp>
      <p:pic>
        <p:nvPicPr>
          <p:cNvPr id="4" name="Picture 13" descr="C:\Users\admin\Desktop\ps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8" y="1931988"/>
            <a:ext cx="2882900"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矩形 10"/>
          <p:cNvSpPr>
            <a:spLocks noChangeArrowheads="1"/>
          </p:cNvSpPr>
          <p:nvPr/>
        </p:nvSpPr>
        <p:spPr bwMode="auto">
          <a:xfrm>
            <a:off x="752475" y="2554288"/>
            <a:ext cx="203676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2800" b="1">
                <a:solidFill>
                  <a:schemeClr val="bg1"/>
                </a:solidFill>
                <a:latin typeface="黑体" pitchFamily="49" charset="-122"/>
                <a:ea typeface="黑体" pitchFamily="49" charset="-122"/>
              </a:rPr>
              <a:t>I/O</a:t>
            </a:r>
            <a:r>
              <a:rPr lang="zh-CN" altLang="en-US" sz="2800" b="1">
                <a:solidFill>
                  <a:schemeClr val="bg1"/>
                </a:solidFill>
                <a:latin typeface="黑体" pitchFamily="49" charset="-122"/>
                <a:ea typeface="黑体" pitchFamily="49" charset="-122"/>
              </a:rPr>
              <a:t>流类的</a:t>
            </a:r>
            <a:endParaRPr lang="en-US" altLang="zh-CN" sz="2800" b="1">
              <a:solidFill>
                <a:schemeClr val="bg1"/>
              </a:solidFill>
              <a:latin typeface="黑体" pitchFamily="49" charset="-122"/>
              <a:ea typeface="黑体" pitchFamily="49" charset="-122"/>
            </a:endParaRPr>
          </a:p>
          <a:p>
            <a:pPr algn="ctr" eaLnBrk="1" hangingPunct="1"/>
            <a:r>
              <a:rPr lang="zh-CN" altLang="en-US" sz="3600" b="1">
                <a:solidFill>
                  <a:schemeClr val="bg1"/>
                </a:solidFill>
                <a:latin typeface="黑体" pitchFamily="49" charset="-122"/>
                <a:ea typeface="黑体" pitchFamily="49" charset="-122"/>
              </a:rPr>
              <a:t>安全性</a:t>
            </a:r>
            <a:r>
              <a:rPr lang="zh-CN" altLang="en-US" sz="2800" b="1">
                <a:solidFill>
                  <a:schemeClr val="bg1"/>
                </a:solidFill>
                <a:latin typeface="黑体" pitchFamily="49" charset="-122"/>
                <a:ea typeface="黑体" pitchFamily="49" charset="-122"/>
              </a:rPr>
              <a:t>与</a:t>
            </a:r>
            <a:endParaRPr lang="en-US" altLang="zh-CN" sz="3200" b="1">
              <a:solidFill>
                <a:schemeClr val="bg1"/>
              </a:solidFill>
              <a:latin typeface="黑体" pitchFamily="49" charset="-122"/>
              <a:ea typeface="黑体" pitchFamily="49" charset="-122"/>
            </a:endParaRPr>
          </a:p>
          <a:p>
            <a:pPr algn="ctr" eaLnBrk="1" hangingPunct="1"/>
            <a:r>
              <a:rPr lang="zh-CN" altLang="en-US" sz="3600" b="1">
                <a:solidFill>
                  <a:schemeClr val="bg1"/>
                </a:solidFill>
                <a:latin typeface="黑体" pitchFamily="49" charset="-122"/>
                <a:ea typeface="黑体" pitchFamily="49" charset="-122"/>
              </a:rPr>
              <a:t>可扩展性</a:t>
            </a:r>
          </a:p>
        </p:txBody>
      </p:sp>
      <p:sp>
        <p:nvSpPr>
          <p:cNvPr id="14" name="矩形 20"/>
          <p:cNvSpPr>
            <a:spLocks noChangeArrowheads="1"/>
          </p:cNvSpPr>
          <p:nvPr/>
        </p:nvSpPr>
        <p:spPr bwMode="auto">
          <a:xfrm>
            <a:off x="3311525" y="1946275"/>
            <a:ext cx="5667375" cy="2868613"/>
          </a:xfrm>
          <a:prstGeom prst="rect">
            <a:avLst/>
          </a:prstGeom>
          <a:solidFill>
            <a:schemeClr val="bg1"/>
          </a:solidFill>
          <a:ln w="28575" algn="ctr">
            <a:solidFill>
              <a:schemeClr val="accent4"/>
            </a:solidFill>
            <a:prstDash val="dash"/>
            <a:round/>
            <a:headEnd/>
            <a:tailEnd/>
          </a:ln>
        </p:spPr>
        <p:txBody>
          <a:bodyPr/>
          <a:lstStyle/>
          <a:p>
            <a:pPr>
              <a:buFont typeface="Arial" charset="0"/>
              <a:buNone/>
              <a:defRPr/>
            </a:pPr>
            <a:endParaRPr lang="zh-CN" altLang="en-US">
              <a:ea typeface="宋体" pitchFamily="2" charset="-122"/>
            </a:endParaRPr>
          </a:p>
        </p:txBody>
      </p:sp>
      <p:sp>
        <p:nvSpPr>
          <p:cNvPr id="7" name="矩形 6"/>
          <p:cNvSpPr/>
          <p:nvPr/>
        </p:nvSpPr>
        <p:spPr>
          <a:xfrm>
            <a:off x="3395663" y="2027238"/>
            <a:ext cx="5529262" cy="830262"/>
          </a:xfrm>
          <a:prstGeom prst="rect">
            <a:avLst/>
          </a:prstGeom>
        </p:spPr>
        <p:txBody>
          <a:bodyPr>
            <a:spAutoFit/>
          </a:bodyPr>
          <a:lstStyle/>
          <a:p>
            <a:pPr>
              <a:defRPr/>
            </a:pPr>
            <a:r>
              <a:rPr lang="en-US" altLang="zh-CN" sz="1600" dirty="0">
                <a:latin typeface="微软雅黑" pitchFamily="34" charset="-122"/>
                <a:ea typeface="微软雅黑" pitchFamily="34" charset="-122"/>
              </a:rPr>
              <a:t>      </a:t>
            </a:r>
            <a:r>
              <a:rPr lang="zh-CN" altLang="zh-CN" sz="1600" dirty="0">
                <a:latin typeface="微软雅黑" pitchFamily="34" charset="-122"/>
                <a:ea typeface="微软雅黑" pitchFamily="34" charset="-122"/>
              </a:rPr>
              <a:t>在</a:t>
            </a:r>
            <a:r>
              <a:rPr lang="en-US" altLang="zh-CN" sz="1600" dirty="0">
                <a:latin typeface="微软雅黑" pitchFamily="34" charset="-122"/>
                <a:ea typeface="微软雅黑" pitchFamily="34" charset="-122"/>
              </a:rPr>
              <a:t>C</a:t>
            </a:r>
            <a:r>
              <a:rPr lang="zh-CN" altLang="zh-CN" sz="1600" dirty="0">
                <a:latin typeface="微软雅黑" pitchFamily="34" charset="-122"/>
                <a:ea typeface="微软雅黑" pitchFamily="34" charset="-122"/>
              </a:rPr>
              <a:t>语言中，我们都是使用</a:t>
            </a:r>
            <a:r>
              <a:rPr lang="en-US" altLang="zh-CN" sz="1600" dirty="0" err="1">
                <a:latin typeface="微软雅黑" pitchFamily="34" charset="-122"/>
                <a:ea typeface="微软雅黑" pitchFamily="34" charset="-122"/>
              </a:rPr>
              <a:t>scanf</a:t>
            </a:r>
            <a:r>
              <a:rPr lang="en-US" altLang="zh-CN" sz="1600" dirty="0">
                <a:latin typeface="微软雅黑" pitchFamily="34" charset="-122"/>
                <a:ea typeface="微软雅黑" pitchFamily="34" charset="-122"/>
              </a:rPr>
              <a:t>()</a:t>
            </a:r>
            <a:r>
              <a:rPr lang="zh-CN" altLang="zh-CN" sz="1600" dirty="0">
                <a:latin typeface="微软雅黑" pitchFamily="34" charset="-122"/>
                <a:ea typeface="微软雅黑" pitchFamily="34" charset="-122"/>
              </a:rPr>
              <a:t>与</a:t>
            </a:r>
            <a:r>
              <a:rPr lang="en-US" altLang="zh-CN" sz="1600" dirty="0" err="1">
                <a:latin typeface="微软雅黑" pitchFamily="34" charset="-122"/>
                <a:ea typeface="微软雅黑" pitchFamily="34" charset="-122"/>
              </a:rPr>
              <a:t>printf</a:t>
            </a:r>
            <a:r>
              <a:rPr lang="en-US" altLang="zh-CN" sz="1600" dirty="0">
                <a:latin typeface="微软雅黑" pitchFamily="34" charset="-122"/>
                <a:ea typeface="微软雅黑" pitchFamily="34" charset="-122"/>
              </a:rPr>
              <a:t>()</a:t>
            </a:r>
            <a:r>
              <a:rPr lang="zh-CN" altLang="zh-CN" sz="1600" dirty="0">
                <a:latin typeface="微软雅黑" pitchFamily="34" charset="-122"/>
                <a:ea typeface="微软雅黑" pitchFamily="34" charset="-122"/>
              </a:rPr>
              <a:t>函数进行</a:t>
            </a:r>
            <a:r>
              <a:rPr lang="zh-CN" altLang="zh-CN" sz="1600" dirty="0">
                <a:solidFill>
                  <a:schemeClr val="accent4"/>
                </a:solidFill>
                <a:latin typeface="微软雅黑" pitchFamily="34" charset="-122"/>
                <a:ea typeface="微软雅黑" pitchFamily="34" charset="-122"/>
              </a:rPr>
              <a:t>输入输出</a:t>
            </a:r>
            <a:r>
              <a:rPr lang="zh-CN" altLang="zh-CN" sz="1600" dirty="0">
                <a:latin typeface="微软雅黑" pitchFamily="34" charset="-122"/>
                <a:ea typeface="微软雅黑" pitchFamily="34" charset="-122"/>
              </a:rPr>
              <a:t>，往往不能保证所输入输出的数据是可靠安全的。例如下面的代码：</a:t>
            </a:r>
          </a:p>
        </p:txBody>
      </p:sp>
      <p:sp>
        <p:nvSpPr>
          <p:cNvPr id="20" name="矩形 20"/>
          <p:cNvSpPr>
            <a:spLocks noChangeArrowheads="1"/>
          </p:cNvSpPr>
          <p:nvPr/>
        </p:nvSpPr>
        <p:spPr bwMode="auto">
          <a:xfrm>
            <a:off x="3362325" y="2871788"/>
            <a:ext cx="5573713" cy="85090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8" name="矩形 7"/>
          <p:cNvSpPr>
            <a:spLocks noChangeArrowheads="1"/>
          </p:cNvSpPr>
          <p:nvPr/>
        </p:nvSpPr>
        <p:spPr bwMode="auto">
          <a:xfrm>
            <a:off x="3362325" y="2897188"/>
            <a:ext cx="56737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int i = 1; </a:t>
            </a:r>
            <a:endParaRPr lang="zh-CN" altLang="zh-CN" sz="1400"/>
          </a:p>
          <a:p>
            <a:pPr eaLnBrk="1" hangingPunct="1"/>
            <a:r>
              <a:rPr lang="en-US" altLang="zh-CN" sz="1400"/>
              <a:t>scanf("%d",i);  //</a:t>
            </a:r>
            <a:r>
              <a:rPr lang="zh-CN" altLang="zh-CN" sz="1400"/>
              <a:t>漏掉符号</a:t>
            </a:r>
            <a:r>
              <a:rPr lang="en-US" altLang="zh-CN" sz="1400"/>
              <a:t>&amp;</a:t>
            </a:r>
            <a:endParaRPr lang="zh-CN" altLang="zh-CN" sz="1400"/>
          </a:p>
          <a:p>
            <a:pPr eaLnBrk="1" hangingPunct="1"/>
            <a:r>
              <a:rPr lang="en-US" altLang="zh-CN" sz="1400"/>
              <a:t>printf("%d", "C++"); //</a:t>
            </a:r>
            <a:r>
              <a:rPr lang="zh-CN" altLang="zh-CN" sz="1400"/>
              <a:t>输出“</a:t>
            </a:r>
            <a:r>
              <a:rPr lang="en-US" altLang="zh-CN" sz="1400"/>
              <a:t>C++</a:t>
            </a:r>
            <a:r>
              <a:rPr lang="zh-CN" altLang="zh-CN" sz="1400"/>
              <a:t>”字符串的地址而不是字符串内容</a:t>
            </a:r>
          </a:p>
        </p:txBody>
      </p:sp>
      <p:sp>
        <p:nvSpPr>
          <p:cNvPr id="9" name="矩形 8"/>
          <p:cNvSpPr>
            <a:spLocks noChangeArrowheads="1"/>
          </p:cNvSpPr>
          <p:nvPr/>
        </p:nvSpPr>
        <p:spPr bwMode="auto">
          <a:xfrm>
            <a:off x="4830763" y="3873500"/>
            <a:ext cx="41052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1600">
                <a:latin typeface="微软雅黑" pitchFamily="34" charset="-122"/>
                <a:ea typeface="微软雅黑" pitchFamily="34" charset="-122"/>
              </a:rPr>
              <a:t>C++</a:t>
            </a:r>
            <a:r>
              <a:rPr lang="zh-CN" altLang="zh-CN" sz="1600">
                <a:latin typeface="微软雅黑" pitchFamily="34" charset="-122"/>
                <a:ea typeface="微软雅黑" pitchFamily="34" charset="-122"/>
              </a:rPr>
              <a:t>系统的输入输出对数据类型进行严格的检查，凡是类型不正确的数据都不可能通过编译，因此</a:t>
            </a:r>
            <a:r>
              <a:rPr lang="en-US" altLang="zh-CN" sz="1600">
                <a:latin typeface="微软雅黑" pitchFamily="34" charset="-122"/>
                <a:ea typeface="微软雅黑" pitchFamily="34" charset="-122"/>
              </a:rPr>
              <a:t>C++</a:t>
            </a:r>
            <a:r>
              <a:rPr lang="zh-CN" altLang="zh-CN" sz="1600">
                <a:latin typeface="微软雅黑" pitchFamily="34" charset="-122"/>
                <a:ea typeface="微软雅黑" pitchFamily="34" charset="-122"/>
              </a:rPr>
              <a:t>的</a:t>
            </a:r>
            <a:r>
              <a:rPr lang="en-US" altLang="zh-CN" sz="1600">
                <a:latin typeface="微软雅黑" pitchFamily="34" charset="-122"/>
                <a:ea typeface="微软雅黑" pitchFamily="34" charset="-122"/>
              </a:rPr>
              <a:t>I/O</a:t>
            </a:r>
            <a:r>
              <a:rPr lang="zh-CN" altLang="zh-CN" sz="1600">
                <a:latin typeface="微软雅黑" pitchFamily="34" charset="-122"/>
                <a:ea typeface="微软雅黑" pitchFamily="34" charset="-122"/>
              </a:rPr>
              <a:t>操作是类型安全的。</a:t>
            </a:r>
            <a:endParaRPr lang="zh-CN" altLang="en-US" sz="1600">
              <a:latin typeface="微软雅黑" pitchFamily="34" charset="-122"/>
              <a:ea typeface="微软雅黑" pitchFamily="34" charset="-122"/>
            </a:endParaRPr>
          </a:p>
        </p:txBody>
      </p:sp>
      <p:pic>
        <p:nvPicPr>
          <p:cNvPr id="24" name="Picture 7" descr="放大镜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9738" y="3570288"/>
            <a:ext cx="2082800" cy="17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253"/>
                                        </p:tgtEl>
                                        <p:attrNameLst>
                                          <p:attrName>style.visibility</p:attrName>
                                        </p:attrNameLst>
                                      </p:cBhvr>
                                      <p:to>
                                        <p:strVal val="visible"/>
                                      </p:to>
                                    </p:set>
                                    <p:animEffect transition="in" filter="randombar(horizontal)">
                                      <p:cBhvr>
                                        <p:cTn id="10" dur="500"/>
                                        <p:tgtEl>
                                          <p:spTgt spid="10253"/>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anim calcmode="lin" valueType="num">
                                      <p:cBhvr>
                                        <p:cTn id="14" dur="500" fill="hold"/>
                                        <p:tgtEl>
                                          <p:spTgt spid="14"/>
                                        </p:tgtEl>
                                        <p:attrNameLst>
                                          <p:attrName>ppt_x</p:attrName>
                                        </p:attrNameLst>
                                      </p:cBhvr>
                                      <p:tavLst>
                                        <p:tav tm="0">
                                          <p:val>
                                            <p:strVal val="#ppt_x"/>
                                          </p:val>
                                        </p:tav>
                                        <p:tav tm="100000">
                                          <p:val>
                                            <p:strVal val="#ppt_x"/>
                                          </p:val>
                                        </p:tav>
                                      </p:tavLst>
                                    </p:anim>
                                    <p:anim calcmode="lin" valueType="num">
                                      <p:cBhvr>
                                        <p:cTn id="15" dur="500" fill="hold"/>
                                        <p:tgtEl>
                                          <p:spTgt spid="1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anim calcmode="lin" valueType="num">
                                      <p:cBhvr>
                                        <p:cTn id="19" dur="500" fill="hold"/>
                                        <p:tgtEl>
                                          <p:spTgt spid="7"/>
                                        </p:tgtEl>
                                        <p:attrNameLst>
                                          <p:attrName>ppt_x</p:attrName>
                                        </p:attrNameLst>
                                      </p:cBhvr>
                                      <p:tavLst>
                                        <p:tav tm="0">
                                          <p:val>
                                            <p:strVal val="#ppt_x"/>
                                          </p:val>
                                        </p:tav>
                                        <p:tav tm="100000">
                                          <p:val>
                                            <p:strVal val="#ppt_x"/>
                                          </p:val>
                                        </p:tav>
                                      </p:tavLst>
                                    </p:anim>
                                    <p:anim calcmode="lin" valueType="num">
                                      <p:cBhvr>
                                        <p:cTn id="20"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par>
                          <p:cTn id="29" fill="hold" nodeType="afterGroup">
                            <p:stCondLst>
                              <p:cond delay="500"/>
                            </p:stCondLst>
                            <p:childTnLst>
                              <p:par>
                                <p:cTn id="30" presetID="22" presetClass="entr" presetSubtype="4"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childTnLst>
                          </p:cTn>
                        </p:par>
                        <p:par>
                          <p:cTn id="33" fill="hold" nodeType="afterGroup">
                            <p:stCondLst>
                              <p:cond delay="1000"/>
                            </p:stCondLst>
                            <p:childTnLst>
                              <p:par>
                                <p:cTn id="34" presetID="26" presetClass="emph" presetSubtype="0" fill="hold" nodeType="afterEffect">
                                  <p:stCondLst>
                                    <p:cond delay="0"/>
                                  </p:stCondLst>
                                  <p:childTnLst>
                                    <p:animEffect transition="out" filter="fade">
                                      <p:cBhvr>
                                        <p:cTn id="35" dur="500" tmFilter="0, 0; .2, .5; .8, .5; 1, 0"/>
                                        <p:tgtEl>
                                          <p:spTgt spid="24"/>
                                        </p:tgtEl>
                                      </p:cBhvr>
                                    </p:animEffect>
                                    <p:animScale>
                                      <p:cBhvr>
                                        <p:cTn id="36" dur="250" autoRev="1" fill="hold"/>
                                        <p:tgtEl>
                                          <p:spTgt spid="24"/>
                                        </p:tgtEl>
                                      </p:cBhvr>
                                      <p:by x="105000" y="105000"/>
                                    </p:animScale>
                                  </p:childTnLst>
                                </p:cTn>
                              </p:par>
                            </p:childTnLst>
                          </p:cTn>
                        </p:par>
                        <p:par>
                          <p:cTn id="37" fill="hold" nodeType="afterGroup">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xit" presetSubtype="0" fill="hold" grpId="1" nodeType="clickEffect">
                                  <p:stCondLst>
                                    <p:cond delay="0"/>
                                  </p:stCondLst>
                                  <p:childTnLst>
                                    <p:animEffect transition="out" filter="fade">
                                      <p:cBhvr>
                                        <p:cTn id="44" dur="500"/>
                                        <p:tgtEl>
                                          <p:spTgt spid="7"/>
                                        </p:tgtEl>
                                      </p:cBhvr>
                                    </p:animEffect>
                                    <p:set>
                                      <p:cBhvr>
                                        <p:cTn id="45" dur="1" fill="hold">
                                          <p:stCondLst>
                                            <p:cond delay="499"/>
                                          </p:stCondLst>
                                        </p:cTn>
                                        <p:tgtEl>
                                          <p:spTgt spid="7"/>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20"/>
                                        </p:tgtEl>
                                      </p:cBhvr>
                                    </p:animEffect>
                                    <p:set>
                                      <p:cBhvr>
                                        <p:cTn id="48" dur="1" fill="hold">
                                          <p:stCondLst>
                                            <p:cond delay="499"/>
                                          </p:stCondLst>
                                        </p:cTn>
                                        <p:tgtEl>
                                          <p:spTgt spid="20"/>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24"/>
                                        </p:tgtEl>
                                      </p:cBhvr>
                                    </p:animEffect>
                                    <p:set>
                                      <p:cBhvr>
                                        <p:cTn id="54" dur="1" fill="hold">
                                          <p:stCondLst>
                                            <p:cond delay="499"/>
                                          </p:stCondLst>
                                        </p:cTn>
                                        <p:tgtEl>
                                          <p:spTgt spid="24"/>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9"/>
                                        </p:tgtEl>
                                      </p:cBhvr>
                                    </p:animEffect>
                                    <p:set>
                                      <p:cBhvr>
                                        <p:cTn id="5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3" grpId="0"/>
      <p:bldP spid="14" grpId="0" animBg="1"/>
      <p:bldP spid="7" grpId="0"/>
      <p:bldP spid="7" grpId="1"/>
      <p:bldP spid="20" grpId="0" animBg="1"/>
      <p:bldP spid="20" grpId="1" animBg="1"/>
      <p:bldP spid="8" grpId="0"/>
      <p:bldP spid="8" grpId="1"/>
      <p:bldP spid="9" grpId="0"/>
      <p:bldP spid="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a:grpSpLocks/>
          </p:cNvGrpSpPr>
          <p:nvPr/>
        </p:nvGrpSpPr>
        <p:grpSpPr bwMode="auto">
          <a:xfrm>
            <a:off x="5062538" y="119063"/>
            <a:ext cx="3916362" cy="725487"/>
            <a:chOff x="0" y="0"/>
            <a:chExt cx="6166" cy="1142"/>
          </a:xfrm>
        </p:grpSpPr>
        <p:pic>
          <p:nvPicPr>
            <p:cNvPr id="19466" name="Picture 3" descr="D:\幻灯片\图片\logo2.png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9459"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6.1 </a:t>
            </a:r>
            <a:r>
              <a:rPr lang="en-US" altLang="zh-CN" sz="2800" b="1">
                <a:solidFill>
                  <a:srgbClr val="FFFF00"/>
                </a:solidFill>
                <a:latin typeface="微软雅黑" pitchFamily="34" charset="-122"/>
                <a:ea typeface="微软雅黑" pitchFamily="34" charset="-122"/>
              </a:rPr>
              <a:t>C++</a:t>
            </a:r>
            <a:r>
              <a:rPr lang="zh-CN" altLang="zh-CN" sz="2800" b="1">
                <a:solidFill>
                  <a:srgbClr val="FFFF00"/>
                </a:solidFill>
                <a:latin typeface="微软雅黑" pitchFamily="34" charset="-122"/>
                <a:ea typeface="微软雅黑" pitchFamily="34" charset="-122"/>
              </a:rPr>
              <a:t>中的输入输出</a:t>
            </a:r>
            <a:endParaRPr lang="zh-CN" altLang="en-US" sz="2800" b="1">
              <a:solidFill>
                <a:srgbClr val="FFFF00"/>
              </a:solidFill>
              <a:latin typeface="微软雅黑" pitchFamily="34" charset="-122"/>
              <a:ea typeface="微软雅黑" pitchFamily="34" charset="-122"/>
              <a:sym typeface="宋体" charset="-122"/>
            </a:endParaRPr>
          </a:p>
        </p:txBody>
      </p:sp>
      <p:pic>
        <p:nvPicPr>
          <p:cNvPr id="4" name="Picture 13" descr="C:\Users\admin\Desktop\ps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88" y="1931988"/>
            <a:ext cx="2882900"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矩形 10"/>
          <p:cNvSpPr>
            <a:spLocks noChangeArrowheads="1"/>
          </p:cNvSpPr>
          <p:nvPr/>
        </p:nvSpPr>
        <p:spPr bwMode="auto">
          <a:xfrm>
            <a:off x="752475" y="2554288"/>
            <a:ext cx="203676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2800" b="1">
                <a:solidFill>
                  <a:schemeClr val="bg1"/>
                </a:solidFill>
                <a:latin typeface="黑体" pitchFamily="49" charset="-122"/>
                <a:ea typeface="黑体" pitchFamily="49" charset="-122"/>
              </a:rPr>
              <a:t>I/O</a:t>
            </a:r>
            <a:r>
              <a:rPr lang="zh-CN" altLang="en-US" sz="2800" b="1">
                <a:solidFill>
                  <a:schemeClr val="bg1"/>
                </a:solidFill>
                <a:latin typeface="黑体" pitchFamily="49" charset="-122"/>
                <a:ea typeface="黑体" pitchFamily="49" charset="-122"/>
              </a:rPr>
              <a:t>流类的</a:t>
            </a:r>
            <a:endParaRPr lang="en-US" altLang="zh-CN" sz="2800" b="1">
              <a:solidFill>
                <a:schemeClr val="bg1"/>
              </a:solidFill>
              <a:latin typeface="黑体" pitchFamily="49" charset="-122"/>
              <a:ea typeface="黑体" pitchFamily="49" charset="-122"/>
            </a:endParaRPr>
          </a:p>
          <a:p>
            <a:pPr algn="ctr" eaLnBrk="1" hangingPunct="1"/>
            <a:r>
              <a:rPr lang="zh-CN" altLang="en-US" sz="3600" b="1">
                <a:solidFill>
                  <a:schemeClr val="bg1"/>
                </a:solidFill>
                <a:latin typeface="黑体" pitchFamily="49" charset="-122"/>
                <a:ea typeface="黑体" pitchFamily="49" charset="-122"/>
              </a:rPr>
              <a:t>安全性</a:t>
            </a:r>
            <a:r>
              <a:rPr lang="zh-CN" altLang="en-US" sz="2800" b="1">
                <a:solidFill>
                  <a:schemeClr val="bg1"/>
                </a:solidFill>
                <a:latin typeface="黑体" pitchFamily="49" charset="-122"/>
                <a:ea typeface="黑体" pitchFamily="49" charset="-122"/>
              </a:rPr>
              <a:t>与</a:t>
            </a:r>
            <a:endParaRPr lang="en-US" altLang="zh-CN" sz="3200" b="1">
              <a:solidFill>
                <a:schemeClr val="bg1"/>
              </a:solidFill>
              <a:latin typeface="黑体" pitchFamily="49" charset="-122"/>
              <a:ea typeface="黑体" pitchFamily="49" charset="-122"/>
            </a:endParaRPr>
          </a:p>
          <a:p>
            <a:pPr algn="ctr" eaLnBrk="1" hangingPunct="1"/>
            <a:r>
              <a:rPr lang="zh-CN" altLang="en-US" sz="3600" b="1">
                <a:solidFill>
                  <a:schemeClr val="bg1"/>
                </a:solidFill>
                <a:latin typeface="黑体" pitchFamily="49" charset="-122"/>
                <a:ea typeface="黑体" pitchFamily="49" charset="-122"/>
              </a:rPr>
              <a:t>可扩展性</a:t>
            </a:r>
          </a:p>
        </p:txBody>
      </p:sp>
      <p:sp>
        <p:nvSpPr>
          <p:cNvPr id="14" name="矩形 20"/>
          <p:cNvSpPr>
            <a:spLocks noChangeArrowheads="1"/>
          </p:cNvSpPr>
          <p:nvPr/>
        </p:nvSpPr>
        <p:spPr bwMode="auto">
          <a:xfrm>
            <a:off x="3311525" y="1946275"/>
            <a:ext cx="5667375" cy="2868613"/>
          </a:xfrm>
          <a:prstGeom prst="rect">
            <a:avLst/>
          </a:prstGeom>
          <a:solidFill>
            <a:schemeClr val="bg1"/>
          </a:solidFill>
          <a:ln w="28575" algn="ctr">
            <a:solidFill>
              <a:schemeClr val="accent4"/>
            </a:solidFill>
            <a:prstDash val="dash"/>
            <a:round/>
            <a:headEnd/>
            <a:tailEnd/>
          </a:ln>
        </p:spPr>
        <p:txBody>
          <a:bodyPr/>
          <a:lstStyle/>
          <a:p>
            <a:pPr>
              <a:buFont typeface="Arial" charset="0"/>
              <a:buNone/>
              <a:defRPr/>
            </a:pPr>
            <a:endParaRPr lang="zh-CN" altLang="en-US">
              <a:ea typeface="宋体" pitchFamily="2" charset="-122"/>
            </a:endParaRPr>
          </a:p>
        </p:txBody>
      </p:sp>
      <p:sp>
        <p:nvSpPr>
          <p:cNvPr id="20" name="矩形 20"/>
          <p:cNvSpPr>
            <a:spLocks noChangeArrowheads="1"/>
          </p:cNvSpPr>
          <p:nvPr/>
        </p:nvSpPr>
        <p:spPr bwMode="auto">
          <a:xfrm>
            <a:off x="3362325" y="2871788"/>
            <a:ext cx="5573713" cy="85090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2" name="矩形 11"/>
          <p:cNvSpPr/>
          <p:nvPr/>
        </p:nvSpPr>
        <p:spPr>
          <a:xfrm>
            <a:off x="4848225" y="2673350"/>
            <a:ext cx="3959225" cy="1816100"/>
          </a:xfrm>
          <a:prstGeom prst="rect">
            <a:avLst/>
          </a:prstGeom>
        </p:spPr>
        <p:txBody>
          <a:bodyPr>
            <a:spAutoFit/>
          </a:bodyPr>
          <a:lstStyle/>
          <a:p>
            <a:pPr algn="just">
              <a:defRPr/>
            </a:pPr>
            <a:r>
              <a:rPr lang="en-US" altLang="zh-CN" sz="1600" dirty="0">
                <a:latin typeface="微软雅黑" pitchFamily="34" charset="-122"/>
                <a:ea typeface="微软雅黑" pitchFamily="34" charset="-122"/>
              </a:rPr>
              <a:t>      C++</a:t>
            </a:r>
            <a:r>
              <a:rPr lang="zh-CN" altLang="zh-CN" sz="1600" dirty="0">
                <a:latin typeface="微软雅黑" pitchFamily="34" charset="-122"/>
                <a:ea typeface="微软雅黑" pitchFamily="34" charset="-122"/>
              </a:rPr>
              <a:t>对</a:t>
            </a:r>
            <a:r>
              <a:rPr lang="en-US" altLang="zh-CN" sz="1600" dirty="0">
                <a:latin typeface="微软雅黑" pitchFamily="34" charset="-122"/>
                <a:ea typeface="微软雅黑" pitchFamily="34" charset="-122"/>
              </a:rPr>
              <a:t>I/O</a:t>
            </a:r>
            <a:r>
              <a:rPr lang="zh-CN" altLang="zh-CN" sz="1600" dirty="0">
                <a:latin typeface="微软雅黑" pitchFamily="34" charset="-122"/>
                <a:ea typeface="微软雅黑" pitchFamily="34" charset="-122"/>
              </a:rPr>
              <a:t>操作进行了</a:t>
            </a:r>
            <a:r>
              <a:rPr lang="zh-CN" altLang="zh-CN" sz="1600" dirty="0">
                <a:solidFill>
                  <a:schemeClr val="accent4"/>
                </a:solidFill>
                <a:latin typeface="微软雅黑" pitchFamily="34" charset="-122"/>
                <a:ea typeface="微软雅黑" pitchFamily="34" charset="-122"/>
              </a:rPr>
              <a:t>扩展</a:t>
            </a:r>
            <a:r>
              <a:rPr lang="zh-CN" altLang="zh-CN" sz="1600" dirty="0">
                <a:latin typeface="微软雅黑" pitchFamily="34" charset="-122"/>
                <a:ea typeface="微软雅黑" pitchFamily="34" charset="-122"/>
              </a:rPr>
              <a:t>，不仅可以用来输入输出</a:t>
            </a:r>
            <a:r>
              <a:rPr lang="zh-CN" altLang="zh-CN" sz="1600" dirty="0">
                <a:solidFill>
                  <a:schemeClr val="accent4"/>
                </a:solidFill>
                <a:latin typeface="微软雅黑" pitchFamily="34" charset="-122"/>
                <a:ea typeface="微软雅黑" pitchFamily="34" charset="-122"/>
              </a:rPr>
              <a:t>标准类型</a:t>
            </a:r>
            <a:r>
              <a:rPr lang="zh-CN" altLang="zh-CN" sz="1600" dirty="0">
                <a:latin typeface="微软雅黑" pitchFamily="34" charset="-122"/>
                <a:ea typeface="微软雅黑" pitchFamily="34" charset="-122"/>
              </a:rPr>
              <a:t>的数据，也可以用于用户自定义类型的数据。</a:t>
            </a:r>
            <a:r>
              <a:rPr lang="en-US" altLang="zh-CN" sz="1600" dirty="0">
                <a:latin typeface="微软雅黑" pitchFamily="34" charset="-122"/>
                <a:ea typeface="微软雅黑" pitchFamily="34" charset="-122"/>
              </a:rPr>
              <a:t>C++</a:t>
            </a:r>
            <a:r>
              <a:rPr lang="zh-CN" altLang="zh-CN" sz="1600" dirty="0">
                <a:latin typeface="微软雅黑" pitchFamily="34" charset="-122"/>
                <a:ea typeface="微软雅黑" pitchFamily="34" charset="-122"/>
              </a:rPr>
              <a:t>对标准类型的数据和对用户声明类型数据的输入输出，采用同样的方法处理。</a:t>
            </a:r>
            <a:r>
              <a:rPr lang="zh-CN" altLang="zh-CN" sz="1600" dirty="0">
                <a:solidFill>
                  <a:schemeClr val="accent4"/>
                </a:solidFill>
                <a:latin typeface="微软雅黑" pitchFamily="34" charset="-122"/>
                <a:ea typeface="微软雅黑" pitchFamily="34" charset="-122"/>
              </a:rPr>
              <a:t>可扩展性</a:t>
            </a:r>
            <a:r>
              <a:rPr lang="zh-CN" altLang="zh-CN" sz="1600" dirty="0">
                <a:latin typeface="微软雅黑" pitchFamily="34" charset="-122"/>
                <a:ea typeface="微软雅黑" pitchFamily="34" charset="-122"/>
              </a:rPr>
              <a:t>是</a:t>
            </a:r>
            <a:r>
              <a:rPr lang="en-US" altLang="zh-CN" sz="1600" dirty="0">
                <a:latin typeface="微软雅黑" pitchFamily="34" charset="-122"/>
                <a:ea typeface="微软雅黑" pitchFamily="34" charset="-122"/>
              </a:rPr>
              <a:t>C++</a:t>
            </a:r>
            <a:r>
              <a:rPr lang="zh-CN" altLang="zh-CN" sz="1600" dirty="0">
                <a:latin typeface="微软雅黑" pitchFamily="34" charset="-122"/>
                <a:ea typeface="微软雅黑" pitchFamily="34" charset="-122"/>
              </a:rPr>
              <a:t>输入输出的重要特点之一，它能提高软件的</a:t>
            </a:r>
            <a:r>
              <a:rPr lang="zh-CN" altLang="zh-CN" sz="1600" dirty="0">
                <a:solidFill>
                  <a:schemeClr val="accent4"/>
                </a:solidFill>
                <a:latin typeface="微软雅黑" pitchFamily="34" charset="-122"/>
                <a:ea typeface="微软雅黑" pitchFamily="34" charset="-122"/>
              </a:rPr>
              <a:t>重用性</a:t>
            </a:r>
            <a:r>
              <a:rPr lang="zh-CN" altLang="zh-CN" sz="1600" dirty="0">
                <a:latin typeface="微软雅黑" pitchFamily="34" charset="-122"/>
                <a:ea typeface="微软雅黑" pitchFamily="34" charset="-122"/>
              </a:rPr>
              <a:t>，加快软件的开发过程。</a:t>
            </a:r>
            <a:endParaRPr lang="zh-CN" altLang="en-US" sz="1600" dirty="0">
              <a:latin typeface="微软雅黑" pitchFamily="34" charset="-122"/>
              <a:ea typeface="微软雅黑" pitchFamily="34" charset="-122"/>
            </a:endParaRPr>
          </a:p>
        </p:txBody>
      </p:sp>
      <p:pic>
        <p:nvPicPr>
          <p:cNvPr id="26" name="Picture 7" descr="放大镜小人"/>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4063" y="1609725"/>
            <a:ext cx="2082800"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253"/>
                                        </p:tgtEl>
                                        <p:attrNameLst>
                                          <p:attrName>style.visibility</p:attrName>
                                        </p:attrNameLst>
                                      </p:cBhvr>
                                      <p:to>
                                        <p:strVal val="visible"/>
                                      </p:to>
                                    </p:set>
                                    <p:animEffect transition="in" filter="randombar(horizontal)">
                                      <p:cBhvr>
                                        <p:cTn id="10" dur="500"/>
                                        <p:tgtEl>
                                          <p:spTgt spid="10253"/>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anim calcmode="lin" valueType="num">
                                      <p:cBhvr>
                                        <p:cTn id="14" dur="500" fill="hold"/>
                                        <p:tgtEl>
                                          <p:spTgt spid="14"/>
                                        </p:tgtEl>
                                        <p:attrNameLst>
                                          <p:attrName>ppt_x</p:attrName>
                                        </p:attrNameLst>
                                      </p:cBhvr>
                                      <p:tavLst>
                                        <p:tav tm="0">
                                          <p:val>
                                            <p:strVal val="#ppt_x"/>
                                          </p:val>
                                        </p:tav>
                                        <p:tav tm="100000">
                                          <p:val>
                                            <p:strVal val="#ppt_x"/>
                                          </p:val>
                                        </p:tav>
                                      </p:tavLst>
                                    </p:anim>
                                    <p:anim calcmode="lin" valueType="num">
                                      <p:cBhvr>
                                        <p:cTn id="15" dur="500" fill="hold"/>
                                        <p:tgtEl>
                                          <p:spTgt spid="14"/>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1000"/>
                                        <p:tgtEl>
                                          <p:spTgt spid="1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par>
                                <p:cTn id="25" presetID="10" presetClass="exit" presetSubtype="0" fill="hold" grpId="1" nodeType="withEffect">
                                  <p:stCondLst>
                                    <p:cond delay="0"/>
                                  </p:stCondLst>
                                  <p:childTnLst>
                                    <p:animEffect transition="out" filter="fade">
                                      <p:cBhvr>
                                        <p:cTn id="26" dur="500"/>
                                        <p:tgtEl>
                                          <p:spTgt spid="20"/>
                                        </p:tgtEl>
                                      </p:cBhvr>
                                    </p:animEffect>
                                    <p:set>
                                      <p:cBhvr>
                                        <p:cTn id="27" dur="1" fill="hold">
                                          <p:stCondLst>
                                            <p:cond delay="499"/>
                                          </p:stCondLst>
                                        </p:cTn>
                                        <p:tgtEl>
                                          <p:spTgt spid="20"/>
                                        </p:tgtEl>
                                        <p:attrNameLst>
                                          <p:attrName>style.visibility</p:attrName>
                                        </p:attrNameLst>
                                      </p:cBhvr>
                                      <p:to>
                                        <p:strVal val="hidden"/>
                                      </p:to>
                                    </p:set>
                                  </p:childTnLst>
                                </p:cTn>
                              </p:par>
                            </p:childTnLst>
                          </p:cTn>
                        </p:par>
                        <p:par>
                          <p:cTn id="28" fill="hold" nodeType="afterGroup">
                            <p:stCondLst>
                              <p:cond delay="500"/>
                            </p:stCondLst>
                            <p:childTnLst>
                              <p:par>
                                <p:cTn id="29" presetID="22" presetClass="entr" presetSubtype="4"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3" grpId="0"/>
      <p:bldP spid="14" grpId="0" animBg="1"/>
      <p:bldP spid="20" grpId="0" animBg="1"/>
      <p:bldP spid="20" grpId="1"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p:cNvGrpSpPr>
            <a:grpSpLocks/>
          </p:cNvGrpSpPr>
          <p:nvPr/>
        </p:nvGrpSpPr>
        <p:grpSpPr bwMode="auto">
          <a:xfrm>
            <a:off x="5062538" y="119063"/>
            <a:ext cx="3916362" cy="725487"/>
            <a:chOff x="0" y="0"/>
            <a:chExt cx="6166" cy="1142"/>
          </a:xfrm>
        </p:grpSpPr>
        <p:pic>
          <p:nvPicPr>
            <p:cNvPr id="20494"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9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pic>
        <p:nvPicPr>
          <p:cNvPr id="20" name="Picture 8" descr="问小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2373313"/>
            <a:ext cx="3411537" cy="352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6.2  </a:t>
            </a:r>
            <a:r>
              <a:rPr lang="en-US" altLang="zh-CN" sz="2800" b="1">
                <a:solidFill>
                  <a:srgbClr val="FFFF00"/>
                </a:solidFill>
                <a:latin typeface="微软雅黑" pitchFamily="34" charset="-122"/>
                <a:ea typeface="微软雅黑" pitchFamily="34" charset="-122"/>
              </a:rPr>
              <a:t>I/O</a:t>
            </a:r>
            <a:r>
              <a:rPr lang="zh-CN" altLang="zh-CN" sz="2800" b="1">
                <a:solidFill>
                  <a:srgbClr val="FFFF00"/>
                </a:solidFill>
                <a:latin typeface="微软雅黑" pitchFamily="34" charset="-122"/>
                <a:ea typeface="微软雅黑" pitchFamily="34" charset="-122"/>
              </a:rPr>
              <a:t>流类库简介</a:t>
            </a:r>
            <a:endParaRPr lang="zh-CN" altLang="en-US" sz="2800" b="1">
              <a:solidFill>
                <a:srgbClr val="FFFF00"/>
              </a:solidFill>
              <a:latin typeface="微软雅黑" pitchFamily="34" charset="-122"/>
              <a:ea typeface="微软雅黑" pitchFamily="34" charset="-122"/>
              <a:sym typeface="宋体" charset="-122"/>
            </a:endParaRPr>
          </a:p>
        </p:txBody>
      </p:sp>
      <p:grpSp>
        <p:nvGrpSpPr>
          <p:cNvPr id="9" name="组合 8"/>
          <p:cNvGrpSpPr>
            <a:grpSpLocks/>
          </p:cNvGrpSpPr>
          <p:nvPr/>
        </p:nvGrpSpPr>
        <p:grpSpPr bwMode="auto">
          <a:xfrm>
            <a:off x="1733550" y="247650"/>
            <a:ext cx="7854950" cy="5078413"/>
            <a:chOff x="1732955" y="248378"/>
            <a:chExt cx="7855534" cy="5078185"/>
          </a:xfrm>
        </p:grpSpPr>
        <p:pic>
          <p:nvPicPr>
            <p:cNvPr id="20492" name="Picture 6" descr="云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2955" y="248378"/>
              <a:ext cx="7855534" cy="507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矩形 1"/>
            <p:cNvSpPr>
              <a:spLocks noChangeArrowheads="1"/>
            </p:cNvSpPr>
            <p:nvPr/>
          </p:nvSpPr>
          <p:spPr bwMode="auto">
            <a:xfrm>
              <a:off x="3673262" y="1551049"/>
              <a:ext cx="419278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1600">
                  <a:solidFill>
                    <a:schemeClr val="bg1"/>
                  </a:solidFill>
                  <a:latin typeface="微软雅黑" pitchFamily="34" charset="-122"/>
                  <a:ea typeface="微软雅黑" pitchFamily="34" charset="-122"/>
                </a:rPr>
                <a:t>      C++</a:t>
              </a:r>
              <a:r>
                <a:rPr lang="zh-CN" altLang="zh-CN" sz="1600">
                  <a:solidFill>
                    <a:schemeClr val="bg1"/>
                  </a:solidFill>
                  <a:latin typeface="微软雅黑" pitchFamily="34" charset="-122"/>
                  <a:ea typeface="微软雅黑" pitchFamily="34" charset="-122"/>
                </a:rPr>
                <a:t>中的</a:t>
              </a:r>
              <a:r>
                <a:rPr lang="en-US" altLang="zh-CN" sz="1600">
                  <a:solidFill>
                    <a:schemeClr val="bg1"/>
                  </a:solidFill>
                  <a:latin typeface="微软雅黑" pitchFamily="34" charset="-122"/>
                  <a:ea typeface="微软雅黑" pitchFamily="34" charset="-122"/>
                </a:rPr>
                <a:t>I/O</a:t>
              </a:r>
              <a:r>
                <a:rPr lang="zh-CN" altLang="zh-CN" sz="1600">
                  <a:solidFill>
                    <a:schemeClr val="bg1"/>
                  </a:solidFill>
                  <a:latin typeface="微软雅黑" pitchFamily="34" charset="-122"/>
                  <a:ea typeface="微软雅黑" pitchFamily="34" charset="-122"/>
                </a:rPr>
                <a:t>流是由</a:t>
              </a:r>
              <a:r>
                <a:rPr lang="en-US" altLang="zh-CN" sz="1600">
                  <a:solidFill>
                    <a:srgbClr val="FFFF00"/>
                  </a:solidFill>
                  <a:latin typeface="微软雅黑" pitchFamily="34" charset="-122"/>
                  <a:ea typeface="微软雅黑" pitchFamily="34" charset="-122"/>
                </a:rPr>
                <a:t>stream</a:t>
              </a:r>
              <a:r>
                <a:rPr lang="zh-CN" altLang="zh-CN" sz="1600">
                  <a:solidFill>
                    <a:schemeClr val="bg1"/>
                  </a:solidFill>
                  <a:latin typeface="微软雅黑" pitchFamily="34" charset="-122"/>
                  <a:ea typeface="微软雅黑" pitchFamily="34" charset="-122"/>
                </a:rPr>
                <a:t>来完成的，所谓</a:t>
              </a:r>
              <a:r>
                <a:rPr lang="en-US" altLang="zh-CN" sz="1600">
                  <a:solidFill>
                    <a:schemeClr val="bg1"/>
                  </a:solidFill>
                  <a:latin typeface="微软雅黑" pitchFamily="34" charset="-122"/>
                  <a:ea typeface="微软雅黑" pitchFamily="34" charset="-122"/>
                </a:rPr>
                <a:t>stream</a:t>
              </a:r>
              <a:r>
                <a:rPr lang="zh-CN" altLang="zh-CN" sz="1600">
                  <a:solidFill>
                    <a:schemeClr val="bg1"/>
                  </a:solidFill>
                  <a:latin typeface="微软雅黑" pitchFamily="34" charset="-122"/>
                  <a:ea typeface="微软雅黑" pitchFamily="34" charset="-122"/>
                </a:rPr>
                <a:t>是一条</a:t>
              </a:r>
              <a:r>
                <a:rPr lang="zh-CN" altLang="zh-CN" sz="1600">
                  <a:solidFill>
                    <a:srgbClr val="FFFF00"/>
                  </a:solidFill>
                  <a:latin typeface="微软雅黑" pitchFamily="34" charset="-122"/>
                  <a:ea typeface="微软雅黑" pitchFamily="34" charset="-122"/>
                </a:rPr>
                <a:t>数据流</a:t>
              </a:r>
              <a:r>
                <a:rPr lang="zh-CN" altLang="zh-CN" sz="1600">
                  <a:solidFill>
                    <a:schemeClr val="bg1"/>
                  </a:solidFill>
                  <a:latin typeface="微软雅黑" pitchFamily="34" charset="-122"/>
                  <a:ea typeface="微软雅黑" pitchFamily="34" charset="-122"/>
                </a:rPr>
                <a:t>，字符序列在其中“川流不息”，</a:t>
              </a:r>
              <a:r>
                <a:rPr lang="en-US" altLang="zh-CN" sz="1600">
                  <a:solidFill>
                    <a:schemeClr val="bg1"/>
                  </a:solidFill>
                  <a:latin typeface="微软雅黑" pitchFamily="34" charset="-122"/>
                  <a:ea typeface="微软雅黑" pitchFamily="34" charset="-122"/>
                </a:rPr>
                <a:t>stream</a:t>
              </a:r>
              <a:r>
                <a:rPr lang="zh-CN" altLang="zh-CN" sz="1600">
                  <a:solidFill>
                    <a:schemeClr val="bg1"/>
                  </a:solidFill>
                  <a:latin typeface="微软雅黑" pitchFamily="34" charset="-122"/>
                  <a:ea typeface="微软雅黑" pitchFamily="34" charset="-122"/>
                </a:rPr>
                <a:t>数据流主要包括输入流和输出流，可以进行输入输出操作。</a:t>
              </a:r>
            </a:p>
          </p:txBody>
        </p:sp>
      </p:grpSp>
      <p:grpSp>
        <p:nvGrpSpPr>
          <p:cNvPr id="8" name="组合 7"/>
          <p:cNvGrpSpPr>
            <a:grpSpLocks/>
          </p:cNvGrpSpPr>
          <p:nvPr/>
        </p:nvGrpSpPr>
        <p:grpSpPr bwMode="auto">
          <a:xfrm>
            <a:off x="2149475" y="2794000"/>
            <a:ext cx="6704013" cy="3908425"/>
            <a:chOff x="2149104" y="2794208"/>
            <a:chExt cx="6704410" cy="3907702"/>
          </a:xfrm>
        </p:grpSpPr>
        <p:pic>
          <p:nvPicPr>
            <p:cNvPr id="20490" name="Picture 6" descr="云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428025" flipV="1">
              <a:off x="2149104" y="2794208"/>
              <a:ext cx="6704410" cy="390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1" name="矩形 5"/>
            <p:cNvSpPr>
              <a:spLocks noChangeArrowheads="1"/>
            </p:cNvSpPr>
            <p:nvPr/>
          </p:nvSpPr>
          <p:spPr bwMode="auto">
            <a:xfrm>
              <a:off x="3945283" y="4580731"/>
              <a:ext cx="338093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1600">
                  <a:solidFill>
                    <a:schemeClr val="bg1"/>
                  </a:solidFill>
                  <a:latin typeface="微软雅黑" pitchFamily="34" charset="-122"/>
                  <a:ea typeface="微软雅黑" pitchFamily="34" charset="-122"/>
                </a:rPr>
                <a:t>       </a:t>
              </a:r>
              <a:r>
                <a:rPr lang="zh-CN" altLang="zh-CN" sz="1600">
                  <a:solidFill>
                    <a:srgbClr val="FFFF00"/>
                  </a:solidFill>
                  <a:latin typeface="微软雅黑" pitchFamily="34" charset="-122"/>
                  <a:ea typeface="微软雅黑" pitchFamily="34" charset="-122"/>
                </a:rPr>
                <a:t>输入操作</a:t>
              </a:r>
              <a:r>
                <a:rPr lang="zh-CN" altLang="zh-CN" sz="1600">
                  <a:solidFill>
                    <a:schemeClr val="bg1"/>
                  </a:solidFill>
                  <a:latin typeface="微软雅黑" pitchFamily="34" charset="-122"/>
                  <a:ea typeface="微软雅黑" pitchFamily="34" charset="-122"/>
                </a:rPr>
                <a:t>是指“数据流出</a:t>
              </a:r>
              <a:r>
                <a:rPr lang="en-US" altLang="zh-CN" sz="1600">
                  <a:solidFill>
                    <a:schemeClr val="bg1"/>
                  </a:solidFill>
                  <a:latin typeface="微软雅黑" pitchFamily="34" charset="-122"/>
                  <a:ea typeface="微软雅黑" pitchFamily="34" charset="-122"/>
                </a:rPr>
                <a:t>stream</a:t>
              </a:r>
              <a:r>
                <a:rPr lang="zh-CN" altLang="zh-CN" sz="1600">
                  <a:solidFill>
                    <a:schemeClr val="bg1"/>
                  </a:solidFill>
                  <a:latin typeface="微软雅黑" pitchFamily="34" charset="-122"/>
                  <a:ea typeface="微软雅黑" pitchFamily="34" charset="-122"/>
                </a:rPr>
                <a:t>”，即把</a:t>
              </a:r>
              <a:r>
                <a:rPr lang="en-US" altLang="zh-CN" sz="1600">
                  <a:solidFill>
                    <a:schemeClr val="bg1"/>
                  </a:solidFill>
                  <a:latin typeface="微软雅黑" pitchFamily="34" charset="-122"/>
                  <a:ea typeface="微软雅黑" pitchFamily="34" charset="-122"/>
                </a:rPr>
                <a:t>stream</a:t>
              </a:r>
              <a:r>
                <a:rPr lang="zh-CN" altLang="zh-CN" sz="1600">
                  <a:solidFill>
                    <a:schemeClr val="bg1"/>
                  </a:solidFill>
                  <a:latin typeface="微软雅黑" pitchFamily="34" charset="-122"/>
                  <a:ea typeface="微软雅黑" pitchFamily="34" charset="-122"/>
                </a:rPr>
                <a:t>流中的数据读取出来；</a:t>
              </a:r>
              <a:r>
                <a:rPr lang="zh-CN" altLang="zh-CN" sz="1600">
                  <a:solidFill>
                    <a:srgbClr val="FFFF00"/>
                  </a:solidFill>
                  <a:latin typeface="微软雅黑" pitchFamily="34" charset="-122"/>
                  <a:ea typeface="微软雅黑" pitchFamily="34" charset="-122"/>
                </a:rPr>
                <a:t>输出操作</a:t>
              </a:r>
              <a:r>
                <a:rPr lang="zh-CN" altLang="zh-CN" sz="1600">
                  <a:solidFill>
                    <a:schemeClr val="bg1"/>
                  </a:solidFill>
                  <a:latin typeface="微软雅黑" pitchFamily="34" charset="-122"/>
                  <a:ea typeface="微软雅黑" pitchFamily="34" charset="-122"/>
                </a:rPr>
                <a:t>是指“数据流入</a:t>
              </a:r>
              <a:r>
                <a:rPr lang="en-US" altLang="zh-CN" sz="1600">
                  <a:solidFill>
                    <a:schemeClr val="bg1"/>
                  </a:solidFill>
                  <a:latin typeface="微软雅黑" pitchFamily="34" charset="-122"/>
                  <a:ea typeface="微软雅黑" pitchFamily="34" charset="-122"/>
                </a:rPr>
                <a:t>stream</a:t>
              </a:r>
              <a:r>
                <a:rPr lang="zh-CN" altLang="zh-CN" sz="1600">
                  <a:solidFill>
                    <a:schemeClr val="bg1"/>
                  </a:solidFill>
                  <a:latin typeface="微软雅黑" pitchFamily="34" charset="-122"/>
                  <a:ea typeface="微软雅黑" pitchFamily="34" charset="-122"/>
                </a:rPr>
                <a:t>”，即将数据写入到流中送到某个地方。</a:t>
              </a:r>
            </a:p>
          </p:txBody>
        </p:sp>
      </p:grpSp>
      <p:grpSp>
        <p:nvGrpSpPr>
          <p:cNvPr id="10" name="组合 9"/>
          <p:cNvGrpSpPr>
            <a:grpSpLocks/>
          </p:cNvGrpSpPr>
          <p:nvPr/>
        </p:nvGrpSpPr>
        <p:grpSpPr bwMode="auto">
          <a:xfrm>
            <a:off x="3454400" y="1325563"/>
            <a:ext cx="4413250" cy="4405312"/>
            <a:chOff x="3453640" y="1700773"/>
            <a:chExt cx="4414164" cy="4404484"/>
          </a:xfrm>
        </p:grpSpPr>
        <p:pic>
          <p:nvPicPr>
            <p:cNvPr id="20488" name="Picture 14" descr="C:\Users\admin\Desktop\201777-12062Q120242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3640" y="1700773"/>
              <a:ext cx="4414164" cy="4404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758503" y="2354700"/>
              <a:ext cx="3810789" cy="2677609"/>
            </a:xfrm>
            <a:prstGeom prst="rect">
              <a:avLst/>
            </a:prstGeom>
          </p:spPr>
          <p:txBody>
            <a:bodyPr>
              <a:spAutoFit/>
            </a:bodyPr>
            <a:lstStyle/>
            <a:p>
              <a:pPr>
                <a:lnSpc>
                  <a:spcPct val="150000"/>
                </a:lnSpc>
                <a:defRPr/>
              </a:pPr>
              <a:r>
                <a:rPr lang="en-US" altLang="zh-CN" sz="1600" dirty="0">
                  <a:latin typeface="微软雅黑" pitchFamily="34" charset="-122"/>
                  <a:ea typeface="微软雅黑" pitchFamily="34" charset="-122"/>
                </a:rPr>
                <a:t>       </a:t>
              </a:r>
              <a:r>
                <a:rPr lang="zh-CN" altLang="zh-CN" sz="1600" dirty="0">
                  <a:latin typeface="微软雅黑" pitchFamily="34" charset="-122"/>
                  <a:ea typeface="微软雅黑" pitchFamily="34" charset="-122"/>
                </a:rPr>
                <a:t>为了实现信息的内外流动，</a:t>
              </a:r>
              <a:r>
                <a:rPr lang="en-US" altLang="zh-CN" sz="1600" dirty="0">
                  <a:latin typeface="微软雅黑" pitchFamily="34" charset="-122"/>
                  <a:ea typeface="微软雅黑" pitchFamily="34" charset="-122"/>
                </a:rPr>
                <a:t>C++</a:t>
              </a:r>
              <a:r>
                <a:rPr lang="zh-CN" altLang="zh-CN" sz="1600" dirty="0">
                  <a:latin typeface="微软雅黑" pitchFamily="34" charset="-122"/>
                  <a:ea typeface="微软雅黑" pitchFamily="34" charset="-122"/>
                </a:rPr>
                <a:t>系统定义了不同的</a:t>
              </a:r>
              <a:r>
                <a:rPr lang="en-US" altLang="zh-CN" sz="1600" dirty="0">
                  <a:latin typeface="微软雅黑" pitchFamily="34" charset="-122"/>
                  <a:ea typeface="微软雅黑" pitchFamily="34" charset="-122"/>
                </a:rPr>
                <a:t>stream</a:t>
              </a:r>
              <a:r>
                <a:rPr lang="zh-CN" altLang="zh-CN" sz="1600" dirty="0">
                  <a:latin typeface="微软雅黑" pitchFamily="34" charset="-122"/>
                  <a:ea typeface="微软雅黑" pitchFamily="34" charset="-122"/>
                </a:rPr>
                <a:t>类，构造不同的数据流以实现不同数据的读写，形成了一个庞大的</a:t>
              </a:r>
              <a:r>
                <a:rPr lang="en-US" altLang="zh-CN" sz="1600" dirty="0">
                  <a:latin typeface="微软雅黑" pitchFamily="34" charset="-122"/>
                  <a:ea typeface="微软雅黑" pitchFamily="34" charset="-122"/>
                </a:rPr>
                <a:t>I/O</a:t>
              </a:r>
              <a:r>
                <a:rPr lang="zh-CN" altLang="zh-CN" sz="1600" dirty="0">
                  <a:latin typeface="微软雅黑" pitchFamily="34" charset="-122"/>
                  <a:ea typeface="微软雅黑" pitchFamily="34" charset="-122"/>
                </a:rPr>
                <a:t>类库，它是</a:t>
              </a:r>
              <a:r>
                <a:rPr lang="en-US" altLang="zh-CN" sz="1600" dirty="0">
                  <a:latin typeface="微软雅黑" pitchFamily="34" charset="-122"/>
                  <a:ea typeface="微软雅黑" pitchFamily="34" charset="-122"/>
                </a:rPr>
                <a:t>C</a:t>
              </a:r>
              <a:r>
                <a:rPr lang="zh-CN" altLang="zh-CN" sz="1600" dirty="0">
                  <a:latin typeface="微软雅黑" pitchFamily="34" charset="-122"/>
                  <a:ea typeface="微软雅黑" pitchFamily="34" charset="-122"/>
                </a:rPr>
                <a:t>语言中</a:t>
              </a:r>
              <a:r>
                <a:rPr lang="en-US" altLang="zh-CN" sz="1600" dirty="0">
                  <a:latin typeface="微软雅黑" pitchFamily="34" charset="-122"/>
                  <a:ea typeface="微软雅黑" pitchFamily="34" charset="-122"/>
                </a:rPr>
                <a:t>I/O</a:t>
              </a:r>
              <a:r>
                <a:rPr lang="zh-CN" altLang="zh-CN" sz="1600" dirty="0">
                  <a:latin typeface="微软雅黑" pitchFamily="34" charset="-122"/>
                  <a:ea typeface="微软雅黑" pitchFamily="34" charset="-122"/>
                </a:rPr>
                <a:t>函数在面向对象程序设计方法中的一个替换品，其</a:t>
              </a:r>
              <a:r>
                <a:rPr lang="zh-CN" altLang="zh-CN" sz="1600" dirty="0">
                  <a:solidFill>
                    <a:schemeClr val="accent4"/>
                  </a:solidFill>
                  <a:latin typeface="微软雅黑" pitchFamily="34" charset="-122"/>
                  <a:ea typeface="微软雅黑" pitchFamily="34" charset="-122"/>
                </a:rPr>
                <a:t>基本思想</a:t>
              </a:r>
              <a:r>
                <a:rPr lang="zh-CN" altLang="zh-CN" sz="1600" dirty="0">
                  <a:latin typeface="微软雅黑" pitchFamily="34" charset="-122"/>
                  <a:ea typeface="微软雅黑" pitchFamily="34" charset="-122"/>
                </a:rPr>
                <a:t>就是用</a:t>
              </a:r>
              <a:r>
                <a:rPr lang="en-US" altLang="zh-CN" sz="1600" dirty="0">
                  <a:latin typeface="微软雅黑" pitchFamily="34" charset="-122"/>
                  <a:ea typeface="微软雅黑" pitchFamily="34" charset="-122"/>
                </a:rPr>
                <a:t>C++</a:t>
              </a:r>
              <a:r>
                <a:rPr lang="zh-CN" altLang="zh-CN" sz="1600" dirty="0">
                  <a:latin typeface="微软雅黑" pitchFamily="34" charset="-122"/>
                  <a:ea typeface="微软雅黑" pitchFamily="34" charset="-122"/>
                </a:rPr>
                <a:t>中的类来进行输入输出。</a:t>
              </a:r>
              <a:endParaRPr lang="zh-CN" altLang="en-US" sz="1600" dirty="0">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0"/>
                                        </p:tgtEl>
                                      </p:cBhvr>
                                    </p:animEffect>
                                    <p:animScale>
                                      <p:cBhvr>
                                        <p:cTn id="7" dur="250" autoRev="1" fill="hold"/>
                                        <p:tgtEl>
                                          <p:spTgt spid="20"/>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组合 79"/>
          <p:cNvGrpSpPr>
            <a:grpSpLocks/>
          </p:cNvGrpSpPr>
          <p:nvPr/>
        </p:nvGrpSpPr>
        <p:grpSpPr bwMode="auto">
          <a:xfrm>
            <a:off x="1577975" y="1479550"/>
            <a:ext cx="5630863" cy="3957638"/>
            <a:chOff x="1800612" y="1780585"/>
            <a:chExt cx="5630469" cy="3957239"/>
          </a:xfrm>
        </p:grpSpPr>
        <p:sp>
          <p:nvSpPr>
            <p:cNvPr id="81" name="弧形 80"/>
            <p:cNvSpPr/>
            <p:nvPr/>
          </p:nvSpPr>
          <p:spPr bwMode="auto">
            <a:xfrm rot="5400000">
              <a:off x="3976943" y="3085358"/>
              <a:ext cx="1314317" cy="1314358"/>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82" name="弧形 81"/>
            <p:cNvSpPr/>
            <p:nvPr/>
          </p:nvSpPr>
          <p:spPr bwMode="auto">
            <a:xfrm>
              <a:off x="4092802" y="3202842"/>
              <a:ext cx="1082599" cy="1085741"/>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83" name="弧形 82"/>
            <p:cNvSpPr/>
            <p:nvPr/>
          </p:nvSpPr>
          <p:spPr bwMode="auto">
            <a:xfrm rot="16200000">
              <a:off x="4172186" y="3347276"/>
              <a:ext cx="900021" cy="823855"/>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defRPr/>
              </a:pPr>
              <a:endParaRPr lang="zh-CN" altLang="en-US">
                <a:latin typeface="Arial" pitchFamily="34" charset="0"/>
                <a:ea typeface="宋体" pitchFamily="2" charset="-122"/>
              </a:endParaRPr>
            </a:p>
          </p:txBody>
        </p:sp>
        <p:graphicFrame>
          <p:nvGraphicFramePr>
            <p:cNvPr id="3125" name="图表 2"/>
            <p:cNvGraphicFramePr>
              <a:graphicFrameLocks/>
            </p:cNvGraphicFramePr>
            <p:nvPr/>
          </p:nvGraphicFramePr>
          <p:xfrm>
            <a:off x="1749815" y="1729789"/>
            <a:ext cx="5732063" cy="4058830"/>
          </p:xfrm>
          <a:graphic>
            <a:graphicData uri="http://schemas.openxmlformats.org/presentationml/2006/ole">
              <mc:AlternateContent xmlns:mc="http://schemas.openxmlformats.org/markup-compatibility/2006">
                <mc:Choice xmlns:v="urn:schemas-microsoft-com:vml" Requires="v">
                  <p:oleObj spid="_x0000_s3131" r:id="rId4" imgW="5730737" imgH="4060288" progId="Excel.Chart.8">
                    <p:embed/>
                  </p:oleObj>
                </mc:Choice>
                <mc:Fallback>
                  <p:oleObj r:id="rId4" imgW="5730737" imgH="4060288" progId="Excel.Chart.8">
                    <p:embed/>
                    <p:pic>
                      <p:nvPicPr>
                        <p:cNvPr id="0" name="图表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9815" y="1729789"/>
                          <a:ext cx="5732063" cy="405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 name="TextBox 84"/>
            <p:cNvSpPr txBox="1"/>
            <p:nvPr/>
          </p:nvSpPr>
          <p:spPr>
            <a:xfrm rot="2429680" flipH="1">
              <a:off x="5061109" y="2655210"/>
              <a:ext cx="1041327" cy="368263"/>
            </a:xfrm>
            <a:prstGeom prst="rect">
              <a:avLst/>
            </a:prstGeom>
            <a:noFill/>
          </p:spPr>
          <p:txBody>
            <a:bodyPr>
              <a:spAutoFit/>
            </a:bodyPr>
            <a:lstStyle/>
            <a:p>
              <a:pPr eaLnBrk="0" hangingPunct="0">
                <a:defRPr/>
              </a:pPr>
              <a:r>
                <a:rPr lang="zh-CN" altLang="en-US" spc="300" dirty="0">
                  <a:latin typeface="微软雅黑" panose="020B0503020204020204" pitchFamily="34" charset="-122"/>
                  <a:ea typeface="微软雅黑" panose="020B0503020204020204" pitchFamily="34" charset="-122"/>
                </a:rPr>
                <a:t>了解</a:t>
              </a:r>
            </a:p>
          </p:txBody>
        </p:sp>
        <p:sp>
          <p:nvSpPr>
            <p:cNvPr id="40" name="TextBox 39"/>
            <p:cNvSpPr txBox="1"/>
            <p:nvPr/>
          </p:nvSpPr>
          <p:spPr>
            <a:xfrm rot="153331" flipH="1">
              <a:off x="4337259" y="4842564"/>
              <a:ext cx="792108" cy="368263"/>
            </a:xfrm>
            <a:prstGeom prst="rect">
              <a:avLst/>
            </a:prstGeom>
            <a:noFill/>
          </p:spPr>
          <p:txBody>
            <a:bodyPr>
              <a:spAutoFit/>
            </a:bodyPr>
            <a:lstStyle/>
            <a:p>
              <a:pPr eaLnBrk="0" hangingPunct="0">
                <a:defRPr/>
              </a:pPr>
              <a:r>
                <a:rPr lang="zh-CN" altLang="en-US" spc="300" dirty="0">
                  <a:latin typeface="微软雅黑" panose="020B0503020204020204" pitchFamily="34" charset="-122"/>
                  <a:ea typeface="微软雅黑" panose="020B0503020204020204" pitchFamily="34" charset="-122"/>
                </a:rPr>
                <a:t>掌握</a:t>
              </a:r>
              <a:endParaRPr lang="en-US" altLang="zh-CN" spc="300" dirty="0">
                <a:latin typeface="微软雅黑" panose="020B0503020204020204" pitchFamily="34" charset="-122"/>
                <a:ea typeface="微软雅黑" panose="020B0503020204020204" pitchFamily="34" charset="-122"/>
              </a:endParaRPr>
            </a:p>
          </p:txBody>
        </p:sp>
        <p:sp>
          <p:nvSpPr>
            <p:cNvPr id="41" name="TextBox 40"/>
            <p:cNvSpPr txBox="1"/>
            <p:nvPr/>
          </p:nvSpPr>
          <p:spPr>
            <a:xfrm rot="6865071" flipH="1">
              <a:off x="5475430" y="3980632"/>
              <a:ext cx="792082" cy="369862"/>
            </a:xfrm>
            <a:prstGeom prst="rect">
              <a:avLst/>
            </a:prstGeom>
            <a:noFill/>
          </p:spPr>
          <p:txBody>
            <a:bodyPr>
              <a:spAutoFit/>
            </a:bodyPr>
            <a:lstStyle/>
            <a:p>
              <a:pPr eaLnBrk="0" hangingPunct="0">
                <a:defRPr/>
              </a:pPr>
              <a:r>
                <a:rPr lang="zh-CN" altLang="en-US" spc="300" dirty="0">
                  <a:latin typeface="微软雅黑" panose="020B0503020204020204" pitchFamily="34" charset="-122"/>
                  <a:ea typeface="微软雅黑" panose="020B0503020204020204" pitchFamily="34" charset="-122"/>
                </a:rPr>
                <a:t>掌握</a:t>
              </a:r>
            </a:p>
          </p:txBody>
        </p:sp>
        <p:sp>
          <p:nvSpPr>
            <p:cNvPr id="42" name="TextBox 41"/>
            <p:cNvSpPr txBox="1"/>
            <p:nvPr/>
          </p:nvSpPr>
          <p:spPr>
            <a:xfrm rot="19248430" flipH="1">
              <a:off x="3492769" y="2371075"/>
              <a:ext cx="1041327" cy="368263"/>
            </a:xfrm>
            <a:prstGeom prst="rect">
              <a:avLst/>
            </a:prstGeom>
            <a:noFill/>
          </p:spPr>
          <p:txBody>
            <a:bodyPr>
              <a:spAutoFit/>
            </a:bodyPr>
            <a:lstStyle/>
            <a:p>
              <a:pPr eaLnBrk="0" hangingPunct="0">
                <a:defRPr/>
              </a:pPr>
              <a:r>
                <a:rPr lang="zh-CN" altLang="en-US" spc="300" dirty="0">
                  <a:latin typeface="微软雅黑" panose="020B0503020204020204" pitchFamily="34" charset="-122"/>
                  <a:ea typeface="微软雅黑" panose="020B0503020204020204" pitchFamily="34" charset="-122"/>
                </a:rPr>
                <a:t>了解</a:t>
              </a:r>
            </a:p>
          </p:txBody>
        </p:sp>
        <p:sp>
          <p:nvSpPr>
            <p:cNvPr id="43" name="TextBox 42"/>
            <p:cNvSpPr txBox="1"/>
            <p:nvPr/>
          </p:nvSpPr>
          <p:spPr>
            <a:xfrm rot="14817558" flipH="1">
              <a:off x="2951482" y="3901265"/>
              <a:ext cx="792082" cy="369862"/>
            </a:xfrm>
            <a:prstGeom prst="rect">
              <a:avLst/>
            </a:prstGeom>
            <a:noFill/>
          </p:spPr>
          <p:txBody>
            <a:bodyPr>
              <a:spAutoFit/>
            </a:bodyPr>
            <a:lstStyle/>
            <a:p>
              <a:pPr eaLnBrk="0" hangingPunct="0">
                <a:defRPr/>
              </a:pPr>
              <a:r>
                <a:rPr lang="zh-CN" altLang="en-US" spc="300" dirty="0">
                  <a:latin typeface="微软雅黑" panose="020B0503020204020204" pitchFamily="34" charset="-122"/>
                  <a:ea typeface="微软雅黑" panose="020B0503020204020204" pitchFamily="34" charset="-122"/>
                </a:rPr>
                <a:t>学会</a:t>
              </a:r>
            </a:p>
          </p:txBody>
        </p:sp>
      </p:grpSp>
      <p:sp>
        <p:nvSpPr>
          <p:cNvPr id="20482"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sz="3600" b="1">
                <a:solidFill>
                  <a:srgbClr val="FFFF00"/>
                </a:solidFill>
                <a:latin typeface="微软雅黑" pitchFamily="34" charset="-122"/>
                <a:ea typeface="微软雅黑" pitchFamily="34" charset="-122"/>
                <a:sym typeface="宋体" charset="-122"/>
              </a:rPr>
              <a:t>✎ 学习目标</a:t>
            </a:r>
          </a:p>
        </p:txBody>
      </p:sp>
      <p:grpSp>
        <p:nvGrpSpPr>
          <p:cNvPr id="3076" name="Group 3"/>
          <p:cNvGrpSpPr>
            <a:grpSpLocks/>
          </p:cNvGrpSpPr>
          <p:nvPr/>
        </p:nvGrpSpPr>
        <p:grpSpPr bwMode="auto">
          <a:xfrm>
            <a:off x="5062538" y="119063"/>
            <a:ext cx="3916362" cy="725487"/>
            <a:chOff x="0" y="0"/>
            <a:chExt cx="6166" cy="1142"/>
          </a:xfrm>
        </p:grpSpPr>
        <p:pic>
          <p:nvPicPr>
            <p:cNvPr id="3120" name="Picture 4" descr="D:\幻灯片\图片\logo2.pnglogo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grpSp>
        <p:nvGrpSpPr>
          <p:cNvPr id="48" name="组合 18"/>
          <p:cNvGrpSpPr>
            <a:grpSpLocks/>
          </p:cNvGrpSpPr>
          <p:nvPr/>
        </p:nvGrpSpPr>
        <p:grpSpPr bwMode="auto">
          <a:xfrm>
            <a:off x="534988" y="1100138"/>
            <a:ext cx="3205162" cy="958850"/>
            <a:chOff x="660455" y="2549881"/>
            <a:chExt cx="3203432" cy="959131"/>
          </a:xfrm>
        </p:grpSpPr>
        <p:sp>
          <p:nvSpPr>
            <p:cNvPr id="3126" name="矩形 5"/>
            <p:cNvSpPr>
              <a:spLocks noChangeArrowheads="1"/>
            </p:cNvSpPr>
            <p:nvPr/>
          </p:nvSpPr>
          <p:spPr bwMode="auto">
            <a:xfrm>
              <a:off x="1163420" y="2638807"/>
              <a:ext cx="2700467" cy="646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defRPr/>
              </a:pPr>
              <a:r>
                <a:rPr lang="zh-CN" altLang="en-US" b="1" dirty="0">
                  <a:latin typeface="微软雅黑" pitchFamily="34" charset="-122"/>
                  <a:ea typeface="微软雅黑" pitchFamily="34" charset="-122"/>
                </a:rPr>
                <a:t>了解</a:t>
              </a:r>
              <a:r>
                <a:rPr lang="en-US" altLang="zh-CN" b="1" dirty="0">
                  <a:latin typeface="微软雅黑" pitchFamily="34" charset="-122"/>
                  <a:ea typeface="微软雅黑" pitchFamily="34" charset="-122"/>
                </a:rPr>
                <a:t>C++</a:t>
              </a:r>
              <a:r>
                <a:rPr lang="zh-CN" altLang="en-US" b="1" dirty="0">
                  <a:latin typeface="微软雅黑" pitchFamily="34" charset="-122"/>
                  <a:ea typeface="微软雅黑" pitchFamily="34" charset="-122"/>
                </a:rPr>
                <a:t>的</a:t>
              </a:r>
              <a:r>
                <a:rPr lang="zh-CN" altLang="en-US" b="1" dirty="0">
                  <a:solidFill>
                    <a:schemeClr val="accent4"/>
                  </a:solidFill>
                  <a:latin typeface="微软雅黑" pitchFamily="34" charset="-122"/>
                  <a:ea typeface="微软雅黑" pitchFamily="34" charset="-122"/>
                </a:rPr>
                <a:t>输入输出</a:t>
              </a:r>
              <a:r>
                <a:rPr lang="zh-CN" altLang="en-US" b="1" dirty="0">
                  <a:latin typeface="微软雅黑" pitchFamily="34" charset="-122"/>
                  <a:ea typeface="微软雅黑" pitchFamily="34" charset="-122"/>
                </a:rPr>
                <a:t>的</a:t>
              </a:r>
              <a:r>
                <a:rPr lang="zh-CN" altLang="en-US" b="1" dirty="0">
                  <a:solidFill>
                    <a:schemeClr val="accent4"/>
                  </a:solidFill>
                  <a:latin typeface="微软雅黑" pitchFamily="34" charset="-122"/>
                  <a:ea typeface="微软雅黑" pitchFamily="34" charset="-122"/>
                </a:rPr>
                <a:t>特点</a:t>
              </a:r>
              <a:endParaRPr lang="en-US" altLang="zh-CN" b="1" dirty="0">
                <a:solidFill>
                  <a:schemeClr val="accent4"/>
                </a:solidFill>
                <a:latin typeface="微软雅黑" pitchFamily="34" charset="-122"/>
                <a:ea typeface="微软雅黑" pitchFamily="34" charset="-122"/>
              </a:endParaRPr>
            </a:p>
          </p:txBody>
        </p:sp>
        <p:grpSp>
          <p:nvGrpSpPr>
            <p:cNvPr id="3114" name="组合 16"/>
            <p:cNvGrpSpPr>
              <a:grpSpLocks/>
            </p:cNvGrpSpPr>
            <p:nvPr/>
          </p:nvGrpSpPr>
          <p:grpSpPr bwMode="auto">
            <a:xfrm>
              <a:off x="860198" y="2845720"/>
              <a:ext cx="2292671" cy="663292"/>
              <a:chOff x="860198" y="2352244"/>
              <a:chExt cx="2292671" cy="663292"/>
            </a:xfrm>
          </p:grpSpPr>
          <p:cxnSp>
            <p:nvCxnSpPr>
              <p:cNvPr id="3118" name="直接连接符 7"/>
              <p:cNvCxnSpPr>
                <a:cxnSpLocks noChangeShapeType="1"/>
              </p:cNvCxnSpPr>
              <p:nvPr/>
            </p:nvCxnSpPr>
            <p:spPr bwMode="auto">
              <a:xfrm>
                <a:off x="860198" y="2352244"/>
                <a:ext cx="372267"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19" name="直接连接符 10"/>
              <p:cNvCxnSpPr>
                <a:cxnSpLocks noChangeShapeType="1"/>
              </p:cNvCxnSpPr>
              <p:nvPr/>
            </p:nvCxnSpPr>
            <p:spPr bwMode="auto">
              <a:xfrm>
                <a:off x="1222939" y="3004457"/>
                <a:ext cx="1929930" cy="11079"/>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15" name="组合 15"/>
            <p:cNvGrpSpPr>
              <a:grpSpLocks/>
            </p:cNvGrpSpPr>
            <p:nvPr/>
          </p:nvGrpSpPr>
          <p:grpSpPr bwMode="auto">
            <a:xfrm>
              <a:off x="660455" y="2549881"/>
              <a:ext cx="474424" cy="522280"/>
              <a:chOff x="1345113" y="3723287"/>
              <a:chExt cx="474424" cy="522280"/>
            </a:xfrm>
          </p:grpSpPr>
          <p:sp>
            <p:nvSpPr>
              <p:cNvPr id="52" name="椭圆 51"/>
              <p:cNvSpPr/>
              <p:nvPr/>
            </p:nvSpPr>
            <p:spPr bwMode="auto">
              <a:xfrm>
                <a:off x="1345113" y="3751870"/>
                <a:ext cx="474406" cy="474801"/>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53" name="TextBox 52"/>
              <p:cNvSpPr txBox="1"/>
              <p:nvPr/>
            </p:nvSpPr>
            <p:spPr>
              <a:xfrm>
                <a:off x="1400645" y="3723287"/>
                <a:ext cx="334782" cy="522440"/>
              </a:xfrm>
              <a:prstGeom prst="rect">
                <a:avLst/>
              </a:prstGeom>
              <a:noFill/>
              <a:effectLst>
                <a:outerShdw blurRad="12700" dist="12700" dir="2700000" algn="tl" rotWithShape="0">
                  <a:prstClr val="black">
                    <a:alpha val="40000"/>
                  </a:prstClr>
                </a:outerShdw>
              </a:effectLst>
            </p:spPr>
            <p:txBody>
              <a:bodyPr>
                <a:spAutoFit/>
              </a:bodyPr>
              <a:lstStyle/>
              <a:p>
                <a:pPr eaLnBrk="0" hangingPunct="0">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grpSp>
        <p:nvGrpSpPr>
          <p:cNvPr id="64" name="组合 63"/>
          <p:cNvGrpSpPr>
            <a:grpSpLocks/>
          </p:cNvGrpSpPr>
          <p:nvPr/>
        </p:nvGrpSpPr>
        <p:grpSpPr bwMode="auto">
          <a:xfrm>
            <a:off x="5773738" y="1195388"/>
            <a:ext cx="3506787" cy="855662"/>
            <a:chOff x="5961027" y="2302760"/>
            <a:chExt cx="3507869" cy="853744"/>
          </a:xfrm>
        </p:grpSpPr>
        <p:grpSp>
          <p:nvGrpSpPr>
            <p:cNvPr id="3106" name="组合 32"/>
            <p:cNvGrpSpPr>
              <a:grpSpLocks/>
            </p:cNvGrpSpPr>
            <p:nvPr/>
          </p:nvGrpSpPr>
          <p:grpSpPr bwMode="auto">
            <a:xfrm flipH="1">
              <a:off x="5961027" y="2504043"/>
              <a:ext cx="2842417" cy="652461"/>
              <a:chOff x="487929" y="2298844"/>
              <a:chExt cx="2842705" cy="652212"/>
            </a:xfrm>
          </p:grpSpPr>
          <p:cxnSp>
            <p:nvCxnSpPr>
              <p:cNvPr id="3111" name="直接连接符 33"/>
              <p:cNvCxnSpPr>
                <a:cxnSpLocks noChangeShapeType="1"/>
              </p:cNvCxnSpPr>
              <p:nvPr/>
            </p:nvCxnSpPr>
            <p:spPr bwMode="auto">
              <a:xfrm>
                <a:off x="487929" y="2298844"/>
                <a:ext cx="372268" cy="652212"/>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12" name="直接连接符 34"/>
              <p:cNvCxnSpPr>
                <a:cxnSpLocks noChangeShapeType="1"/>
              </p:cNvCxnSpPr>
              <p:nvPr/>
            </p:nvCxnSpPr>
            <p:spPr bwMode="auto">
              <a:xfrm>
                <a:off x="841881" y="2945784"/>
                <a:ext cx="2488753" cy="1"/>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07" name="组合 35"/>
            <p:cNvGrpSpPr>
              <a:grpSpLocks/>
            </p:cNvGrpSpPr>
            <p:nvPr/>
          </p:nvGrpSpPr>
          <p:grpSpPr bwMode="auto">
            <a:xfrm>
              <a:off x="8456991" y="2302760"/>
              <a:ext cx="473125" cy="523280"/>
              <a:chOff x="1466851" y="3723154"/>
              <a:chExt cx="474465" cy="523735"/>
            </a:xfrm>
          </p:grpSpPr>
          <p:sp>
            <p:nvSpPr>
              <p:cNvPr id="68" name="椭圆 67"/>
              <p:cNvSpPr/>
              <p:nvPr/>
            </p:nvSpPr>
            <p:spPr bwMode="auto">
              <a:xfrm>
                <a:off x="1467208" y="3740592"/>
                <a:ext cx="474561" cy="475595"/>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69" name="TextBox 68"/>
              <p:cNvSpPr txBox="1"/>
              <p:nvPr/>
            </p:nvSpPr>
            <p:spPr>
              <a:xfrm>
                <a:off x="1540463" y="3723154"/>
                <a:ext cx="336014" cy="523155"/>
              </a:xfrm>
              <a:prstGeom prst="rect">
                <a:avLst/>
              </a:prstGeom>
              <a:noFill/>
              <a:effectLst>
                <a:outerShdw blurRad="12700" dist="12700" dir="2700000" algn="tl" rotWithShape="0">
                  <a:prstClr val="black">
                    <a:alpha val="40000"/>
                  </a:prstClr>
                </a:outerShdw>
              </a:effectLst>
            </p:spPr>
            <p:txBody>
              <a:bodyPr>
                <a:spAutoFit/>
              </a:bodyPr>
              <a:lstStyle/>
              <a:p>
                <a:pPr eaLnBrk="0" hangingPunct="0">
                  <a:defRPr/>
                </a:pPr>
                <a:r>
                  <a:rPr lang="en-US" altLang="zh-CN" sz="2800" b="1" dirty="0">
                    <a:solidFill>
                      <a:schemeClr val="bg1"/>
                    </a:solidFill>
                    <a:latin typeface="Times New Roman" panose="02020603050405020304" pitchFamily="18" charset="0"/>
                    <a:cs typeface="Times New Roman" panose="02020603050405020304" pitchFamily="18" charset="0"/>
                  </a:rPr>
                  <a:t>2</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3121" name="矩形 46"/>
            <p:cNvSpPr>
              <a:spLocks noChangeArrowheads="1"/>
            </p:cNvSpPr>
            <p:nvPr/>
          </p:nvSpPr>
          <p:spPr bwMode="auto">
            <a:xfrm>
              <a:off x="6043602" y="2332854"/>
              <a:ext cx="3425294" cy="492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defRPr/>
              </a:pPr>
              <a:r>
                <a:rPr lang="zh-CN" altLang="en-US" b="1" dirty="0">
                  <a:latin typeface="微软雅黑" pitchFamily="34" charset="-122"/>
                  <a:ea typeface="微软雅黑" pitchFamily="34" charset="-122"/>
                </a:rPr>
                <a:t>了解什么是</a:t>
              </a:r>
              <a:r>
                <a:rPr lang="en-US" altLang="zh-CN" b="1" dirty="0">
                  <a:solidFill>
                    <a:schemeClr val="accent4"/>
                  </a:solidFill>
                  <a:latin typeface="微软雅黑" pitchFamily="34" charset="-122"/>
                  <a:ea typeface="微软雅黑" pitchFamily="34" charset="-122"/>
                </a:rPr>
                <a:t>I/O</a:t>
              </a:r>
              <a:r>
                <a:rPr lang="zh-CN" altLang="en-US" b="1" dirty="0">
                  <a:solidFill>
                    <a:schemeClr val="accent4"/>
                  </a:solidFill>
                  <a:latin typeface="微软雅黑" pitchFamily="34" charset="-122"/>
                  <a:ea typeface="微软雅黑" pitchFamily="34" charset="-122"/>
                </a:rPr>
                <a:t>流类库</a:t>
              </a:r>
              <a:endParaRPr lang="en-US" altLang="zh-CN" b="1" dirty="0">
                <a:latin typeface="微软雅黑" pitchFamily="34" charset="-122"/>
                <a:ea typeface="微软雅黑" pitchFamily="34" charset="-122"/>
              </a:endParaRPr>
            </a:p>
          </p:txBody>
        </p:sp>
      </p:grpSp>
      <p:grpSp>
        <p:nvGrpSpPr>
          <p:cNvPr id="44" name="组合 43"/>
          <p:cNvGrpSpPr>
            <a:grpSpLocks/>
          </p:cNvGrpSpPr>
          <p:nvPr/>
        </p:nvGrpSpPr>
        <p:grpSpPr bwMode="auto">
          <a:xfrm>
            <a:off x="6261100" y="4097338"/>
            <a:ext cx="2771775" cy="893762"/>
            <a:chOff x="5441624" y="4231072"/>
            <a:chExt cx="2771596" cy="895120"/>
          </a:xfrm>
        </p:grpSpPr>
        <p:sp>
          <p:nvSpPr>
            <p:cNvPr id="3099" name="矩形 51"/>
            <p:cNvSpPr>
              <a:spLocks noChangeArrowheads="1"/>
            </p:cNvSpPr>
            <p:nvPr/>
          </p:nvSpPr>
          <p:spPr bwMode="auto">
            <a:xfrm>
              <a:off x="5515516" y="4479861"/>
              <a:ext cx="26977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Calibri" pitchFamily="34" charset="0"/>
                <a:buNone/>
              </a:pPr>
              <a:r>
                <a:rPr lang="zh-CN" altLang="en-US" b="1">
                  <a:latin typeface="微软雅黑" pitchFamily="34" charset="-122"/>
                  <a:ea typeface="微软雅黑" pitchFamily="34" charset="-122"/>
                  <a:sym typeface="宋体" charset="-122"/>
                </a:rPr>
                <a:t>掌握</a:t>
              </a:r>
              <a:r>
                <a:rPr lang="zh-CN" altLang="en-US" b="1">
                  <a:solidFill>
                    <a:srgbClr val="00B0F0"/>
                  </a:solidFill>
                  <a:latin typeface="微软雅黑" pitchFamily="34" charset="-122"/>
                  <a:ea typeface="微软雅黑" pitchFamily="34" charset="-122"/>
                  <a:sym typeface="宋体" charset="-122"/>
                </a:rPr>
                <a:t>标准输入输出</a:t>
              </a:r>
              <a:endParaRPr lang="en-US" altLang="zh-CN" b="1">
                <a:solidFill>
                  <a:srgbClr val="00B0F0"/>
                </a:solidFill>
                <a:latin typeface="微软雅黑" pitchFamily="34" charset="-122"/>
                <a:ea typeface="微软雅黑" pitchFamily="34" charset="-122"/>
                <a:sym typeface="宋体" charset="-122"/>
              </a:endParaRPr>
            </a:p>
            <a:p>
              <a:pPr eaLnBrk="1" hangingPunct="1">
                <a:buFont typeface="Calibri" pitchFamily="34" charset="0"/>
                <a:buNone/>
              </a:pPr>
              <a:r>
                <a:rPr lang="zh-CN" altLang="en-US" b="1">
                  <a:latin typeface="微软雅黑" pitchFamily="34" charset="-122"/>
                  <a:ea typeface="微软雅黑" pitchFamily="34" charset="-122"/>
                  <a:sym typeface="宋体" charset="-122"/>
                </a:rPr>
                <a:t>及</a:t>
              </a:r>
              <a:r>
                <a:rPr lang="zh-CN" altLang="en-US" b="1">
                  <a:solidFill>
                    <a:srgbClr val="00B0F0"/>
                  </a:solidFill>
                  <a:latin typeface="微软雅黑" pitchFamily="34" charset="-122"/>
                  <a:ea typeface="微软雅黑" pitchFamily="34" charset="-122"/>
                  <a:sym typeface="宋体" charset="-122"/>
                </a:rPr>
                <a:t>格式化控制</a:t>
              </a:r>
              <a:endParaRPr lang="en-US" altLang="zh-CN" b="1">
                <a:latin typeface="微软雅黑" pitchFamily="34" charset="-122"/>
                <a:ea typeface="微软雅黑" pitchFamily="34" charset="-122"/>
                <a:sym typeface="宋体" charset="-122"/>
              </a:endParaRPr>
            </a:p>
          </p:txBody>
        </p:sp>
        <p:grpSp>
          <p:nvGrpSpPr>
            <p:cNvPr id="3100" name="组合 38"/>
            <p:cNvGrpSpPr>
              <a:grpSpLocks/>
            </p:cNvGrpSpPr>
            <p:nvPr/>
          </p:nvGrpSpPr>
          <p:grpSpPr bwMode="auto">
            <a:xfrm rot="10800000">
              <a:off x="5441624" y="4231072"/>
              <a:ext cx="2385984" cy="457737"/>
              <a:chOff x="1463865" y="2541747"/>
              <a:chExt cx="2386230" cy="457561"/>
            </a:xfrm>
          </p:grpSpPr>
          <p:cxnSp>
            <p:nvCxnSpPr>
              <p:cNvPr id="3104" name="直接连接符 39"/>
              <p:cNvCxnSpPr>
                <a:cxnSpLocks noChangeShapeType="1"/>
              </p:cNvCxnSpPr>
              <p:nvPr/>
            </p:nvCxnSpPr>
            <p:spPr bwMode="auto">
              <a:xfrm rot="10800000" flipH="1" flipV="1">
                <a:off x="1463865" y="2541747"/>
                <a:ext cx="211783" cy="457561"/>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05" name="直接连接符 40"/>
              <p:cNvCxnSpPr>
                <a:cxnSpLocks noChangeShapeType="1"/>
              </p:cNvCxnSpPr>
              <p:nvPr/>
            </p:nvCxnSpPr>
            <p:spPr bwMode="auto">
              <a:xfrm rot="10800000" flipH="1">
                <a:off x="1675648" y="2992727"/>
                <a:ext cx="2174447" cy="6578"/>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01" name="组合 41"/>
            <p:cNvGrpSpPr>
              <a:grpSpLocks/>
            </p:cNvGrpSpPr>
            <p:nvPr/>
          </p:nvGrpSpPr>
          <p:grpSpPr bwMode="auto">
            <a:xfrm flipH="1">
              <a:off x="7581395" y="4540296"/>
              <a:ext cx="472891" cy="523875"/>
              <a:chOff x="1876326" y="3267296"/>
              <a:chExt cx="474231" cy="523220"/>
            </a:xfrm>
          </p:grpSpPr>
          <p:sp>
            <p:nvSpPr>
              <p:cNvPr id="49" name="椭圆 48"/>
              <p:cNvSpPr/>
              <p:nvPr/>
            </p:nvSpPr>
            <p:spPr bwMode="auto">
              <a:xfrm>
                <a:off x="1876131" y="3291923"/>
                <a:ext cx="474384" cy="474789"/>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50" name="TextBox 49"/>
              <p:cNvSpPr txBox="1"/>
              <p:nvPr/>
            </p:nvSpPr>
            <p:spPr>
              <a:xfrm>
                <a:off x="1949359" y="3266516"/>
                <a:ext cx="335889" cy="524015"/>
              </a:xfrm>
              <a:prstGeom prst="rect">
                <a:avLst/>
              </a:prstGeom>
              <a:noFill/>
              <a:effectLst>
                <a:outerShdw blurRad="12700" dist="12700" dir="2700000" algn="tl" rotWithShape="0">
                  <a:prstClr val="black">
                    <a:alpha val="40000"/>
                  </a:prstClr>
                </a:outerShdw>
              </a:effectLst>
            </p:spPr>
            <p:txBody>
              <a:bodyPr>
                <a:spAutoFit/>
              </a:bodyPr>
              <a:lstStyle/>
              <a:p>
                <a:pPr eaLnBrk="0" hangingPunct="0">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grpSp>
        <p:nvGrpSpPr>
          <p:cNvPr id="14" name="组合 13"/>
          <p:cNvGrpSpPr>
            <a:grpSpLocks/>
          </p:cNvGrpSpPr>
          <p:nvPr/>
        </p:nvGrpSpPr>
        <p:grpSpPr bwMode="auto">
          <a:xfrm>
            <a:off x="198438" y="4097338"/>
            <a:ext cx="3235325" cy="725487"/>
            <a:chOff x="199220" y="4097866"/>
            <a:chExt cx="3234544" cy="725238"/>
          </a:xfrm>
        </p:grpSpPr>
        <p:sp>
          <p:nvSpPr>
            <p:cNvPr id="56" name="矩形 51"/>
            <p:cNvSpPr>
              <a:spLocks noChangeArrowheads="1"/>
            </p:cNvSpPr>
            <p:nvPr/>
          </p:nvSpPr>
          <p:spPr bwMode="auto">
            <a:xfrm>
              <a:off x="735665" y="4288301"/>
              <a:ext cx="2698099" cy="493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buFont typeface="Calibri" pitchFamily="34" charset="0"/>
                <a:buNone/>
                <a:defRPr/>
              </a:pPr>
              <a:r>
                <a:rPr lang="zh-CN" altLang="en-US" b="1" dirty="0">
                  <a:latin typeface="微软雅黑" pitchFamily="34" charset="-122"/>
                  <a:ea typeface="微软雅黑" pitchFamily="34" charset="-122"/>
                  <a:sym typeface="宋体" pitchFamily="2" charset="-122"/>
                </a:rPr>
                <a:t>学会使用</a:t>
              </a:r>
              <a:r>
                <a:rPr lang="zh-CN" altLang="en-US" b="1" dirty="0">
                  <a:solidFill>
                    <a:schemeClr val="accent4"/>
                  </a:solidFill>
                  <a:latin typeface="微软雅黑" pitchFamily="34" charset="-122"/>
                  <a:ea typeface="微软雅黑" pitchFamily="34" charset="-122"/>
                  <a:sym typeface="宋体" pitchFamily="2" charset="-122"/>
                </a:rPr>
                <a:t>字符串流</a:t>
              </a:r>
              <a:endParaRPr lang="en-US" altLang="zh-CN" b="1" dirty="0">
                <a:solidFill>
                  <a:schemeClr val="accent4"/>
                </a:solidFill>
                <a:latin typeface="微软雅黑" pitchFamily="34" charset="-122"/>
                <a:ea typeface="微软雅黑" pitchFamily="34" charset="-122"/>
                <a:sym typeface="宋体" pitchFamily="2" charset="-122"/>
              </a:endParaRPr>
            </a:p>
          </p:txBody>
        </p:sp>
        <p:grpSp>
          <p:nvGrpSpPr>
            <p:cNvPr id="3092" name="组合 12"/>
            <p:cNvGrpSpPr>
              <a:grpSpLocks/>
            </p:cNvGrpSpPr>
            <p:nvPr/>
          </p:nvGrpSpPr>
          <p:grpSpPr bwMode="auto">
            <a:xfrm>
              <a:off x="199220" y="4097866"/>
              <a:ext cx="2375167" cy="725238"/>
              <a:chOff x="199220" y="4097866"/>
              <a:chExt cx="2375167" cy="725238"/>
            </a:xfrm>
          </p:grpSpPr>
          <p:grpSp>
            <p:nvGrpSpPr>
              <p:cNvPr id="3093" name="组合 38"/>
              <p:cNvGrpSpPr>
                <a:grpSpLocks/>
              </p:cNvGrpSpPr>
              <p:nvPr/>
            </p:nvGrpSpPr>
            <p:grpSpPr bwMode="auto">
              <a:xfrm rot="10800000" flipH="1">
                <a:off x="416859" y="4097866"/>
                <a:ext cx="2157528" cy="463439"/>
                <a:chOff x="1702950" y="2535331"/>
                <a:chExt cx="2147144" cy="463261"/>
              </a:xfrm>
            </p:grpSpPr>
            <p:cxnSp>
              <p:nvCxnSpPr>
                <p:cNvPr id="3097" name="直接连接符 39"/>
                <p:cNvCxnSpPr>
                  <a:cxnSpLocks noChangeShapeType="1"/>
                </p:cNvCxnSpPr>
                <p:nvPr/>
              </p:nvCxnSpPr>
              <p:spPr bwMode="auto">
                <a:xfrm rot="10800000" flipH="1" flipV="1">
                  <a:off x="1702950" y="2535331"/>
                  <a:ext cx="186134" cy="462087"/>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98" name="直接连接符 40"/>
                <p:cNvCxnSpPr>
                  <a:cxnSpLocks noChangeShapeType="1"/>
                </p:cNvCxnSpPr>
                <p:nvPr/>
              </p:nvCxnSpPr>
              <p:spPr bwMode="auto">
                <a:xfrm rot="10800000" flipH="1">
                  <a:off x="1889084" y="2992727"/>
                  <a:ext cx="1961010" cy="5865"/>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94" name="组合 41"/>
              <p:cNvGrpSpPr>
                <a:grpSpLocks/>
              </p:cNvGrpSpPr>
              <p:nvPr/>
            </p:nvGrpSpPr>
            <p:grpSpPr bwMode="auto">
              <a:xfrm flipH="1">
                <a:off x="199220" y="4299229"/>
                <a:ext cx="473075" cy="523875"/>
                <a:chOff x="1908678" y="3557411"/>
                <a:chExt cx="474231" cy="523220"/>
              </a:xfrm>
            </p:grpSpPr>
            <p:sp>
              <p:nvSpPr>
                <p:cNvPr id="59" name="椭圆 58"/>
                <p:cNvSpPr/>
                <p:nvPr/>
              </p:nvSpPr>
              <p:spPr bwMode="auto">
                <a:xfrm>
                  <a:off x="1908792" y="3582950"/>
                  <a:ext cx="474117" cy="47390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60" name="TextBox 59"/>
                <p:cNvSpPr txBox="1"/>
                <p:nvPr/>
              </p:nvSpPr>
              <p:spPr>
                <a:xfrm>
                  <a:off x="1981978" y="3557591"/>
                  <a:ext cx="335701" cy="523040"/>
                </a:xfrm>
                <a:prstGeom prst="rect">
                  <a:avLst/>
                </a:prstGeom>
                <a:noFill/>
                <a:effectLst>
                  <a:outerShdw blurRad="12700" dist="12700" dir="2700000" algn="tl" rotWithShape="0">
                    <a:prstClr val="black">
                      <a:alpha val="40000"/>
                    </a:prstClr>
                  </a:outerShdw>
                </a:effectLst>
              </p:spPr>
              <p:txBody>
                <a:bodyPr>
                  <a:spAutoFit/>
                </a:bodyPr>
                <a:lstStyle/>
                <a:p>
                  <a:pPr eaLnBrk="0" hangingPunct="0">
                    <a:defRPr/>
                  </a:pPr>
                  <a:r>
                    <a:rPr lang="en-US" altLang="zh-CN" sz="2800" b="1" dirty="0">
                      <a:solidFill>
                        <a:schemeClr val="bg1"/>
                      </a:solidFill>
                      <a:latin typeface="Times New Roman" panose="02020603050405020304" pitchFamily="18" charset="0"/>
                      <a:cs typeface="Times New Roman" panose="02020603050405020304" pitchFamily="18" charset="0"/>
                    </a:rPr>
                    <a:t>5</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grpSp>
      <p:grpSp>
        <p:nvGrpSpPr>
          <p:cNvPr id="12" name="组合 11"/>
          <p:cNvGrpSpPr>
            <a:grpSpLocks/>
          </p:cNvGrpSpPr>
          <p:nvPr/>
        </p:nvGrpSpPr>
        <p:grpSpPr bwMode="auto">
          <a:xfrm>
            <a:off x="3028950" y="5403850"/>
            <a:ext cx="3201988" cy="889000"/>
            <a:chOff x="3028603" y="5403171"/>
            <a:chExt cx="3202889" cy="889741"/>
          </a:xfrm>
        </p:grpSpPr>
        <p:grpSp>
          <p:nvGrpSpPr>
            <p:cNvPr id="3082" name="组合 71"/>
            <p:cNvGrpSpPr>
              <a:grpSpLocks/>
            </p:cNvGrpSpPr>
            <p:nvPr/>
          </p:nvGrpSpPr>
          <p:grpSpPr bwMode="auto">
            <a:xfrm>
              <a:off x="3029320" y="5403171"/>
              <a:ext cx="3202172" cy="889741"/>
              <a:chOff x="5441626" y="4225924"/>
              <a:chExt cx="3200928" cy="889741"/>
            </a:xfrm>
          </p:grpSpPr>
          <p:sp>
            <p:nvSpPr>
              <p:cNvPr id="3084" name="矩形 51"/>
              <p:cNvSpPr>
                <a:spLocks noChangeArrowheads="1"/>
              </p:cNvSpPr>
              <p:nvPr/>
            </p:nvSpPr>
            <p:spPr bwMode="auto">
              <a:xfrm>
                <a:off x="5590792" y="4261558"/>
                <a:ext cx="2697704" cy="493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ts val="3600"/>
                  </a:lnSpc>
                  <a:buFont typeface="Calibri" pitchFamily="34" charset="0"/>
                  <a:buNone/>
                </a:pPr>
                <a:endParaRPr lang="en-US" altLang="zh-CN" b="1">
                  <a:latin typeface="微软雅黑" pitchFamily="34" charset="-122"/>
                  <a:ea typeface="微软雅黑" pitchFamily="34" charset="-122"/>
                  <a:sym typeface="宋体" charset="-122"/>
                </a:endParaRPr>
              </a:p>
            </p:txBody>
          </p:sp>
          <p:grpSp>
            <p:nvGrpSpPr>
              <p:cNvPr id="3085" name="组合 38"/>
              <p:cNvGrpSpPr>
                <a:grpSpLocks/>
              </p:cNvGrpSpPr>
              <p:nvPr/>
            </p:nvGrpSpPr>
            <p:grpSpPr bwMode="auto">
              <a:xfrm rot="10800000">
                <a:off x="5441626" y="4225924"/>
                <a:ext cx="2950699" cy="529166"/>
                <a:chOff x="899090" y="2475494"/>
                <a:chExt cx="2951005" cy="528963"/>
              </a:xfrm>
            </p:grpSpPr>
            <p:cxnSp>
              <p:nvCxnSpPr>
                <p:cNvPr id="3089" name="直接连接符 39"/>
                <p:cNvCxnSpPr>
                  <a:cxnSpLocks noChangeShapeType="1"/>
                </p:cNvCxnSpPr>
                <p:nvPr/>
              </p:nvCxnSpPr>
              <p:spPr bwMode="auto">
                <a:xfrm rot="10800000" flipH="1" flipV="1">
                  <a:off x="899090" y="2475494"/>
                  <a:ext cx="333374" cy="528962"/>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90" name="直接连接符 40"/>
                <p:cNvCxnSpPr>
                  <a:cxnSpLocks noChangeShapeType="1"/>
                </p:cNvCxnSpPr>
                <p:nvPr/>
              </p:nvCxnSpPr>
              <p:spPr bwMode="auto">
                <a:xfrm rot="10800000" flipH="1">
                  <a:off x="1222938" y="2992727"/>
                  <a:ext cx="2627157" cy="1173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86" name="组合 41"/>
              <p:cNvGrpSpPr>
                <a:grpSpLocks/>
              </p:cNvGrpSpPr>
              <p:nvPr/>
            </p:nvGrpSpPr>
            <p:grpSpPr bwMode="auto">
              <a:xfrm flipH="1">
                <a:off x="8169662" y="4591790"/>
                <a:ext cx="472892" cy="523875"/>
                <a:chOff x="1286385" y="3318729"/>
                <a:chExt cx="474231" cy="523220"/>
              </a:xfrm>
            </p:grpSpPr>
            <p:sp>
              <p:nvSpPr>
                <p:cNvPr id="76" name="椭圆 75"/>
                <p:cNvSpPr/>
                <p:nvPr/>
              </p:nvSpPr>
              <p:spPr bwMode="auto">
                <a:xfrm>
                  <a:off x="1286385" y="3343683"/>
                  <a:ext cx="474363" cy="474464"/>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77" name="TextBox 76"/>
                <p:cNvSpPr txBox="1"/>
                <p:nvPr/>
              </p:nvSpPr>
              <p:spPr>
                <a:xfrm>
                  <a:off x="1381894" y="3318293"/>
                  <a:ext cx="335875" cy="523656"/>
                </a:xfrm>
                <a:prstGeom prst="rect">
                  <a:avLst/>
                </a:prstGeom>
                <a:noFill/>
                <a:effectLst>
                  <a:outerShdw blurRad="12700" dist="12700" dir="2700000" algn="tl" rotWithShape="0">
                    <a:prstClr val="black">
                      <a:alpha val="40000"/>
                    </a:prstClr>
                  </a:outerShdw>
                </a:effectLst>
              </p:spPr>
              <p:txBody>
                <a:bodyPr>
                  <a:spAutoFit/>
                </a:bodyPr>
                <a:lstStyle/>
                <a:p>
                  <a:pPr eaLnBrk="0" hangingPunct="0">
                    <a:defRPr/>
                  </a:pPr>
                  <a:r>
                    <a:rPr lang="en-US" altLang="zh-CN" sz="2800" b="1" dirty="0">
                      <a:solidFill>
                        <a:schemeClr val="bg1"/>
                      </a:solidFill>
                      <a:latin typeface="Times New Roman" panose="02020603050405020304" pitchFamily="18" charset="0"/>
                      <a:cs typeface="Times New Roman" panose="02020603050405020304" pitchFamily="18" charset="0"/>
                    </a:rPr>
                    <a:t>4</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
          <p:nvSpPr>
            <p:cNvPr id="6" name="矩形 5"/>
            <p:cNvSpPr/>
            <p:nvPr/>
          </p:nvSpPr>
          <p:spPr>
            <a:xfrm>
              <a:off x="3028603" y="5630373"/>
              <a:ext cx="2723329" cy="646651"/>
            </a:xfrm>
            <a:prstGeom prst="rect">
              <a:avLst/>
            </a:prstGeom>
          </p:spPr>
          <p:txBody>
            <a:bodyPr wrap="none">
              <a:spAutoFit/>
            </a:bodyPr>
            <a:lstStyle/>
            <a:p>
              <a:pPr>
                <a:defRPr/>
              </a:pPr>
              <a:r>
                <a:rPr lang="zh-CN" altLang="en-US" b="1" dirty="0">
                  <a:latin typeface="微软雅黑" pitchFamily="34" charset="-122"/>
                  <a:ea typeface="微软雅黑" pitchFamily="34" charset="-122"/>
                </a:rPr>
                <a:t>掌握文件流的</a:t>
              </a:r>
              <a:r>
                <a:rPr lang="zh-CN" altLang="en-US" b="1" dirty="0">
                  <a:solidFill>
                    <a:schemeClr val="accent4"/>
                  </a:solidFill>
                  <a:latin typeface="微软雅黑" pitchFamily="34" charset="-122"/>
                  <a:ea typeface="微软雅黑" pitchFamily="34" charset="-122"/>
                </a:rPr>
                <a:t>打开</a:t>
              </a:r>
              <a:r>
                <a:rPr lang="zh-CN" altLang="en-US" b="1" dirty="0">
                  <a:latin typeface="微软雅黑" pitchFamily="34" charset="-122"/>
                  <a:ea typeface="微软雅黑" pitchFamily="34" charset="-122"/>
                </a:rPr>
                <a:t>、</a:t>
              </a:r>
              <a:r>
                <a:rPr lang="zh-CN" altLang="en-US" b="1" dirty="0">
                  <a:solidFill>
                    <a:schemeClr val="accent4"/>
                  </a:solidFill>
                  <a:latin typeface="微软雅黑" pitchFamily="34" charset="-122"/>
                  <a:ea typeface="微软雅黑" pitchFamily="34" charset="-122"/>
                </a:rPr>
                <a:t>关闭</a:t>
              </a:r>
              <a:endParaRPr lang="en-US" altLang="zh-CN" b="1" dirty="0">
                <a:solidFill>
                  <a:schemeClr val="accent4"/>
                </a:solidFill>
                <a:latin typeface="微软雅黑" pitchFamily="34" charset="-122"/>
                <a:ea typeface="微软雅黑" pitchFamily="34" charset="-122"/>
              </a:endParaRPr>
            </a:p>
            <a:p>
              <a:pPr>
                <a:defRPr/>
              </a:pPr>
              <a:r>
                <a:rPr lang="zh-CN" altLang="en-US" b="1" dirty="0">
                  <a:latin typeface="微软雅黑" pitchFamily="34" charset="-122"/>
                  <a:ea typeface="微软雅黑" pitchFamily="34" charset="-122"/>
                </a:rPr>
                <a:t>及</a:t>
              </a:r>
              <a:r>
                <a:rPr lang="zh-CN" altLang="en-US" b="1" dirty="0">
                  <a:solidFill>
                    <a:schemeClr val="accent4"/>
                  </a:solidFill>
                  <a:latin typeface="微软雅黑" pitchFamily="34" charset="-122"/>
                  <a:ea typeface="微软雅黑" pitchFamily="34" charset="-122"/>
                </a:rPr>
                <a:t>读写</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0482"/>
                                        </p:tgtEl>
                                      </p:cBhvr>
                                    </p:animEffect>
                                    <p:animScale>
                                      <p:cBhvr>
                                        <p:cTn id="7" dur="250" autoRev="1" fill="hold"/>
                                        <p:tgtEl>
                                          <p:spTgt spid="20482"/>
                                        </p:tgtEl>
                                      </p:cBhvr>
                                      <p:by x="105000" y="105000"/>
                                    </p:animScale>
                                  </p:childTnLst>
                                </p:cTn>
                              </p:par>
                            </p:childTnLst>
                          </p:cTn>
                        </p:par>
                        <p:par>
                          <p:cTn id="8" fill="hold" nodeType="afterGroup">
                            <p:stCondLst>
                              <p:cond delay="500"/>
                            </p:stCondLst>
                            <p:childTnLst>
                              <p:par>
                                <p:cTn id="9" presetID="21" presetClass="entr" presetSubtype="3" fill="hold"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wheel(3)">
                                      <p:cBhvr>
                                        <p:cTn id="11" dur="2000"/>
                                        <p:tgtEl>
                                          <p:spTgt spid="80"/>
                                        </p:tgtEl>
                                      </p:cBhvr>
                                    </p:animEffect>
                                  </p:childTnLst>
                                </p:cTn>
                              </p:par>
                            </p:childTnLst>
                          </p:cTn>
                        </p:par>
                        <p:par>
                          <p:cTn id="12" fill="hold" nodeType="afterGroup">
                            <p:stCondLst>
                              <p:cond delay="2500"/>
                            </p:stCondLst>
                            <p:childTnLst>
                              <p:par>
                                <p:cTn id="13" presetID="22" presetClass="entr" presetSubtype="2"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right)">
                                      <p:cBhvr>
                                        <p:cTn id="15" dur="500"/>
                                        <p:tgtEl>
                                          <p:spTgt spid="48"/>
                                        </p:tgtEl>
                                      </p:cBhvr>
                                    </p:animEffect>
                                  </p:childTnLst>
                                </p:cTn>
                              </p:par>
                            </p:childTnLst>
                          </p:cTn>
                        </p:par>
                        <p:par>
                          <p:cTn id="16" fill="hold" nodeType="afterGroup">
                            <p:stCondLst>
                              <p:cond delay="3000"/>
                            </p:stCondLst>
                            <p:childTnLst>
                              <p:par>
                                <p:cTn id="17" presetID="26" presetClass="emph" presetSubtype="0" fill="hold" nodeType="afterEffect">
                                  <p:stCondLst>
                                    <p:cond delay="0"/>
                                  </p:stCondLst>
                                  <p:childTnLst>
                                    <p:animEffect transition="out" filter="fade">
                                      <p:cBhvr>
                                        <p:cTn id="18" dur="500" tmFilter="0, 0; .2, .5; .8, .5; 1, 0"/>
                                        <p:tgtEl>
                                          <p:spTgt spid="48"/>
                                        </p:tgtEl>
                                      </p:cBhvr>
                                    </p:animEffect>
                                    <p:animScale>
                                      <p:cBhvr>
                                        <p:cTn id="19" dur="250" autoRev="1" fill="hold"/>
                                        <p:tgtEl>
                                          <p:spTgt spid="48"/>
                                        </p:tgtEl>
                                      </p:cBhvr>
                                      <p:by x="105000" y="105000"/>
                                    </p:animScale>
                                  </p:childTnLst>
                                </p:cTn>
                              </p:par>
                            </p:childTnLst>
                          </p:cTn>
                        </p:par>
                        <p:par>
                          <p:cTn id="20" fill="hold" nodeType="afterGroup">
                            <p:stCondLst>
                              <p:cond delay="3500"/>
                            </p:stCondLst>
                            <p:childTnLst>
                              <p:par>
                                <p:cTn id="21" presetID="22" presetClass="entr" presetSubtype="8" fill="hold"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wipe(left)">
                                      <p:cBhvr>
                                        <p:cTn id="23" dur="500"/>
                                        <p:tgtEl>
                                          <p:spTgt spid="64"/>
                                        </p:tgtEl>
                                      </p:cBhvr>
                                    </p:animEffect>
                                  </p:childTnLst>
                                </p:cTn>
                              </p:par>
                            </p:childTnLst>
                          </p:cTn>
                        </p:par>
                        <p:par>
                          <p:cTn id="24" fill="hold" nodeType="afterGroup">
                            <p:stCondLst>
                              <p:cond delay="4000"/>
                            </p:stCondLst>
                            <p:childTnLst>
                              <p:par>
                                <p:cTn id="25" presetID="26" presetClass="emph" presetSubtype="0" fill="hold" nodeType="afterEffect">
                                  <p:stCondLst>
                                    <p:cond delay="0"/>
                                  </p:stCondLst>
                                  <p:childTnLst>
                                    <p:animEffect transition="out" filter="fade">
                                      <p:cBhvr>
                                        <p:cTn id="26" dur="500" tmFilter="0, 0; .2, .5; .8, .5; 1, 0"/>
                                        <p:tgtEl>
                                          <p:spTgt spid="64"/>
                                        </p:tgtEl>
                                      </p:cBhvr>
                                    </p:animEffect>
                                    <p:animScale>
                                      <p:cBhvr>
                                        <p:cTn id="27" dur="250" autoRev="1" fill="hold"/>
                                        <p:tgtEl>
                                          <p:spTgt spid="64"/>
                                        </p:tgtEl>
                                      </p:cBhvr>
                                      <p:by x="105000" y="105000"/>
                                    </p:animScale>
                                  </p:childTnLst>
                                </p:cTn>
                              </p:par>
                            </p:childTnLst>
                          </p:cTn>
                        </p:par>
                        <p:par>
                          <p:cTn id="28" fill="hold" nodeType="afterGroup">
                            <p:stCondLst>
                              <p:cond delay="4500"/>
                            </p:stCondLst>
                            <p:childTnLst>
                              <p:par>
                                <p:cTn id="29" presetID="22" presetClass="entr" presetSubtype="8" fill="hold"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left)">
                                      <p:cBhvr>
                                        <p:cTn id="31" dur="500"/>
                                        <p:tgtEl>
                                          <p:spTgt spid="44"/>
                                        </p:tgtEl>
                                      </p:cBhvr>
                                    </p:animEffect>
                                  </p:childTnLst>
                                </p:cTn>
                              </p:par>
                            </p:childTnLst>
                          </p:cTn>
                        </p:par>
                        <p:par>
                          <p:cTn id="32" fill="hold" nodeType="afterGroup">
                            <p:stCondLst>
                              <p:cond delay="5000"/>
                            </p:stCondLst>
                            <p:childTnLst>
                              <p:par>
                                <p:cTn id="33" presetID="26" presetClass="emph" presetSubtype="0" fill="hold" nodeType="afterEffect">
                                  <p:stCondLst>
                                    <p:cond delay="0"/>
                                  </p:stCondLst>
                                  <p:childTnLst>
                                    <p:animEffect transition="out" filter="fade">
                                      <p:cBhvr>
                                        <p:cTn id="34" dur="500" tmFilter="0, 0; .2, .5; .8, .5; 1, 0"/>
                                        <p:tgtEl>
                                          <p:spTgt spid="44"/>
                                        </p:tgtEl>
                                      </p:cBhvr>
                                    </p:animEffect>
                                    <p:animScale>
                                      <p:cBhvr>
                                        <p:cTn id="35" dur="250" autoRev="1" fill="hold"/>
                                        <p:tgtEl>
                                          <p:spTgt spid="44"/>
                                        </p:tgtEl>
                                      </p:cBhvr>
                                      <p:by x="105000" y="105000"/>
                                    </p:animScale>
                                  </p:childTnLst>
                                </p:cTn>
                              </p:par>
                            </p:childTnLst>
                          </p:cTn>
                        </p:par>
                        <p:par>
                          <p:cTn id="36" fill="hold" nodeType="afterGroup">
                            <p:stCondLst>
                              <p:cond delay="5500"/>
                            </p:stCondLst>
                            <p:childTnLst>
                              <p:par>
                                <p:cTn id="37" presetID="22" presetClass="entr" presetSubtype="8"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par>
                          <p:cTn id="40" fill="hold" nodeType="afterGroup">
                            <p:stCondLst>
                              <p:cond delay="6000"/>
                            </p:stCondLst>
                            <p:childTnLst>
                              <p:par>
                                <p:cTn id="41" presetID="26" presetClass="emph" presetSubtype="0" fill="hold" nodeType="afterEffect">
                                  <p:stCondLst>
                                    <p:cond delay="0"/>
                                  </p:stCondLst>
                                  <p:childTnLst>
                                    <p:animEffect transition="out" filter="fade">
                                      <p:cBhvr>
                                        <p:cTn id="42" dur="500" tmFilter="0, 0; .2, .5; .8, .5; 1, 0"/>
                                        <p:tgtEl>
                                          <p:spTgt spid="12"/>
                                        </p:tgtEl>
                                      </p:cBhvr>
                                    </p:animEffect>
                                    <p:animScale>
                                      <p:cBhvr>
                                        <p:cTn id="43" dur="250" autoRev="1" fill="hold"/>
                                        <p:tgtEl>
                                          <p:spTgt spid="12"/>
                                        </p:tgtEl>
                                      </p:cBhvr>
                                      <p:by x="105000" y="105000"/>
                                    </p:animScale>
                                  </p:childTnLst>
                                </p:cTn>
                              </p:par>
                            </p:childTnLst>
                          </p:cTn>
                        </p:par>
                        <p:par>
                          <p:cTn id="44" fill="hold" nodeType="afterGroup">
                            <p:stCondLst>
                              <p:cond delay="6500"/>
                            </p:stCondLst>
                            <p:childTnLst>
                              <p:par>
                                <p:cTn id="45" presetID="22" presetClass="entr" presetSubtype="2"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right)">
                                      <p:cBhvr>
                                        <p:cTn id="47" dur="500"/>
                                        <p:tgtEl>
                                          <p:spTgt spid="14"/>
                                        </p:tgtEl>
                                      </p:cBhvr>
                                    </p:animEffect>
                                  </p:childTnLst>
                                </p:cTn>
                              </p:par>
                            </p:childTnLst>
                          </p:cTn>
                        </p:par>
                        <p:par>
                          <p:cTn id="48" fill="hold" nodeType="afterGroup">
                            <p:stCondLst>
                              <p:cond delay="7000"/>
                            </p:stCondLst>
                            <p:childTnLst>
                              <p:par>
                                <p:cTn id="49" presetID="26" presetClass="emph" presetSubtype="0" fill="hold" nodeType="afterEffect">
                                  <p:stCondLst>
                                    <p:cond delay="0"/>
                                  </p:stCondLst>
                                  <p:childTnLst>
                                    <p:animEffect transition="out" filter="fade">
                                      <p:cBhvr>
                                        <p:cTn id="50" dur="500" tmFilter="0, 0; .2, .5; .8, .5; 1, 0"/>
                                        <p:tgtEl>
                                          <p:spTgt spid="14"/>
                                        </p:tgtEl>
                                      </p:cBhvr>
                                    </p:animEffect>
                                    <p:animScale>
                                      <p:cBhvr>
                                        <p:cTn id="51"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5062538" y="119063"/>
            <a:ext cx="3916362" cy="725487"/>
            <a:chOff x="0" y="0"/>
            <a:chExt cx="6166" cy="1142"/>
          </a:xfrm>
        </p:grpSpPr>
        <p:pic>
          <p:nvPicPr>
            <p:cNvPr id="21521"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2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1507"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6.2  </a:t>
            </a:r>
            <a:r>
              <a:rPr lang="en-US" altLang="zh-CN" sz="2800" b="1">
                <a:solidFill>
                  <a:srgbClr val="FFFF00"/>
                </a:solidFill>
                <a:latin typeface="微软雅黑" pitchFamily="34" charset="-122"/>
                <a:ea typeface="微软雅黑" pitchFamily="34" charset="-122"/>
              </a:rPr>
              <a:t>I/O</a:t>
            </a:r>
            <a:r>
              <a:rPr lang="zh-CN" altLang="zh-CN" sz="2800" b="1">
                <a:solidFill>
                  <a:srgbClr val="FFFF00"/>
                </a:solidFill>
                <a:latin typeface="微软雅黑" pitchFamily="34" charset="-122"/>
                <a:ea typeface="微软雅黑" pitchFamily="34" charset="-122"/>
              </a:rPr>
              <a:t>流类库简介</a:t>
            </a:r>
            <a:endParaRPr lang="zh-CN" altLang="en-US" sz="2800" b="1">
              <a:solidFill>
                <a:srgbClr val="FFFF00"/>
              </a:solidFill>
              <a:latin typeface="微软雅黑" pitchFamily="34" charset="-122"/>
              <a:ea typeface="微软雅黑" pitchFamily="34" charset="-122"/>
              <a:sym typeface="宋体" charset="-122"/>
            </a:endParaRPr>
          </a:p>
        </p:txBody>
      </p:sp>
      <p:sp>
        <p:nvSpPr>
          <p:cNvPr id="4" name="矩形 3"/>
          <p:cNvSpPr>
            <a:spLocks noChangeArrowheads="1"/>
          </p:cNvSpPr>
          <p:nvPr/>
        </p:nvSpPr>
        <p:spPr bwMode="auto">
          <a:xfrm>
            <a:off x="3976688" y="1300163"/>
            <a:ext cx="44529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defRPr/>
            </a:pPr>
            <a:r>
              <a:rPr lang="en-US" altLang="zh-CN" sz="1600" dirty="0">
                <a:latin typeface="微软雅黑" pitchFamily="34" charset="-122"/>
                <a:ea typeface="微软雅黑" pitchFamily="34" charset="-122"/>
              </a:rPr>
              <a:t>       C++</a:t>
            </a:r>
            <a:r>
              <a:rPr lang="zh-CN" altLang="zh-CN" sz="1600" dirty="0">
                <a:latin typeface="微软雅黑" pitchFamily="34" charset="-122"/>
                <a:ea typeface="微软雅黑" pitchFamily="34" charset="-122"/>
              </a:rPr>
              <a:t>为实现数据的输入输出定义了一个庞大的流类库，它以</a:t>
            </a:r>
            <a:r>
              <a:rPr lang="en-US" altLang="zh-CN" sz="1600" dirty="0" err="1">
                <a:solidFill>
                  <a:schemeClr val="accent4"/>
                </a:solidFill>
                <a:latin typeface="微软雅黑" pitchFamily="34" charset="-122"/>
                <a:ea typeface="微软雅黑" pitchFamily="34" charset="-122"/>
              </a:rPr>
              <a:t>ios</a:t>
            </a:r>
            <a:r>
              <a:rPr lang="zh-CN" altLang="zh-CN" sz="1600" dirty="0">
                <a:solidFill>
                  <a:schemeClr val="accent4"/>
                </a:solidFill>
                <a:latin typeface="微软雅黑" pitchFamily="34" charset="-122"/>
                <a:ea typeface="微软雅黑" pitchFamily="34" charset="-122"/>
              </a:rPr>
              <a:t>为根基类</a:t>
            </a:r>
            <a:r>
              <a:rPr lang="zh-CN" altLang="zh-CN" sz="1600" dirty="0">
                <a:latin typeface="微软雅黑" pitchFamily="34" charset="-122"/>
                <a:ea typeface="微软雅黑" pitchFamily="34" charset="-122"/>
              </a:rPr>
              <a:t>，直接派生了四个类：</a:t>
            </a:r>
            <a:endParaRPr lang="zh-CN" altLang="en-US" sz="1600" dirty="0">
              <a:latin typeface="微软雅黑" pitchFamily="34" charset="-122"/>
              <a:ea typeface="微软雅黑" pitchFamily="34" charset="-122"/>
            </a:endParaRPr>
          </a:p>
        </p:txBody>
      </p:sp>
      <p:sp>
        <p:nvSpPr>
          <p:cNvPr id="24" name="TextBox 41"/>
          <p:cNvSpPr>
            <a:spLocks noChangeArrowheads="1"/>
          </p:cNvSpPr>
          <p:nvPr/>
        </p:nvSpPr>
        <p:spPr bwMode="auto">
          <a:xfrm>
            <a:off x="4008438" y="2335213"/>
            <a:ext cx="4454525" cy="460375"/>
          </a:xfrm>
          <a:prstGeom prst="rect">
            <a:avLst/>
          </a:prstGeom>
          <a:gradFill rotWithShape="0">
            <a:gsLst>
              <a:gs pos="0">
                <a:srgbClr val="00ACE6"/>
              </a:gs>
              <a:gs pos="100000">
                <a:srgbClr val="27D4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zh-CN" sz="2400" b="1">
                <a:solidFill>
                  <a:schemeClr val="bg1"/>
                </a:solidFill>
                <a:latin typeface="微软雅黑" pitchFamily="34" charset="-122"/>
                <a:ea typeface="微软雅黑" pitchFamily="34" charset="-122"/>
              </a:rPr>
              <a:t>输入流类</a:t>
            </a:r>
            <a:r>
              <a:rPr lang="en-US" altLang="zh-CN" sz="2400" b="1">
                <a:solidFill>
                  <a:schemeClr val="bg1"/>
                </a:solidFill>
                <a:latin typeface="微软雅黑" pitchFamily="34" charset="-122"/>
                <a:ea typeface="微软雅黑" pitchFamily="34" charset="-122"/>
              </a:rPr>
              <a:t>istream</a:t>
            </a:r>
            <a:endParaRPr lang="zh-CN" altLang="en-US" sz="2400" b="1">
              <a:solidFill>
                <a:schemeClr val="bg1"/>
              </a:solidFill>
              <a:latin typeface="微软雅黑" pitchFamily="34" charset="-122"/>
              <a:ea typeface="微软雅黑" pitchFamily="34" charset="-122"/>
            </a:endParaRPr>
          </a:p>
        </p:txBody>
      </p:sp>
      <p:sp>
        <p:nvSpPr>
          <p:cNvPr id="26" name="TextBox 41"/>
          <p:cNvSpPr>
            <a:spLocks noChangeArrowheads="1"/>
          </p:cNvSpPr>
          <p:nvPr/>
        </p:nvSpPr>
        <p:spPr bwMode="auto">
          <a:xfrm>
            <a:off x="4008438" y="2990850"/>
            <a:ext cx="4454525" cy="461963"/>
          </a:xfrm>
          <a:prstGeom prst="rect">
            <a:avLst/>
          </a:prstGeom>
          <a:gradFill rotWithShape="0">
            <a:gsLst>
              <a:gs pos="0">
                <a:srgbClr val="00ACE6"/>
              </a:gs>
              <a:gs pos="100000">
                <a:srgbClr val="27D4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r>
              <a:rPr lang="zh-CN" altLang="zh-CN" sz="2400" b="1">
                <a:solidFill>
                  <a:schemeClr val="bg1"/>
                </a:solidFill>
                <a:latin typeface="微软雅黑" pitchFamily="34" charset="-122"/>
                <a:ea typeface="微软雅黑" pitchFamily="34" charset="-122"/>
              </a:rPr>
              <a:t>输出流类</a:t>
            </a:r>
            <a:r>
              <a:rPr lang="en-US" altLang="zh-CN" sz="2400" b="1">
                <a:solidFill>
                  <a:schemeClr val="bg1"/>
                </a:solidFill>
                <a:latin typeface="微软雅黑" pitchFamily="34" charset="-122"/>
                <a:ea typeface="微软雅黑" pitchFamily="34" charset="-122"/>
              </a:rPr>
              <a:t>ostream</a:t>
            </a:r>
            <a:endParaRPr lang="zh-CN" altLang="en-US" sz="2400" b="1">
              <a:solidFill>
                <a:schemeClr val="bg1"/>
              </a:solidFill>
              <a:latin typeface="微软雅黑" pitchFamily="34" charset="-122"/>
              <a:ea typeface="微软雅黑" pitchFamily="34" charset="-122"/>
            </a:endParaRPr>
          </a:p>
        </p:txBody>
      </p:sp>
      <p:sp>
        <p:nvSpPr>
          <p:cNvPr id="27" name="TextBox 41"/>
          <p:cNvSpPr>
            <a:spLocks noChangeArrowheads="1"/>
          </p:cNvSpPr>
          <p:nvPr/>
        </p:nvSpPr>
        <p:spPr bwMode="auto">
          <a:xfrm>
            <a:off x="4008438" y="3646488"/>
            <a:ext cx="4454525" cy="461962"/>
          </a:xfrm>
          <a:prstGeom prst="rect">
            <a:avLst/>
          </a:prstGeom>
          <a:gradFill rotWithShape="0">
            <a:gsLst>
              <a:gs pos="0">
                <a:srgbClr val="00ACE6"/>
              </a:gs>
              <a:gs pos="100000">
                <a:srgbClr val="27D4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zh-CN" sz="2400" b="1">
                <a:solidFill>
                  <a:schemeClr val="bg1"/>
                </a:solidFill>
                <a:latin typeface="微软雅黑" pitchFamily="34" charset="-122"/>
                <a:ea typeface="微软雅黑" pitchFamily="34" charset="-122"/>
              </a:rPr>
              <a:t>文件流基类</a:t>
            </a:r>
            <a:r>
              <a:rPr lang="en-US" altLang="zh-CN" sz="2400" b="1">
                <a:solidFill>
                  <a:schemeClr val="bg1"/>
                </a:solidFill>
                <a:latin typeface="微软雅黑" pitchFamily="34" charset="-122"/>
                <a:ea typeface="微软雅黑" pitchFamily="34" charset="-122"/>
              </a:rPr>
              <a:t>fstreambase</a:t>
            </a:r>
            <a:endParaRPr lang="zh-CN" altLang="en-US" sz="2400" b="1">
              <a:solidFill>
                <a:schemeClr val="bg1"/>
              </a:solidFill>
              <a:latin typeface="微软雅黑" pitchFamily="34" charset="-122"/>
              <a:ea typeface="微软雅黑" pitchFamily="34" charset="-122"/>
            </a:endParaRPr>
          </a:p>
        </p:txBody>
      </p:sp>
      <p:sp>
        <p:nvSpPr>
          <p:cNvPr id="28" name="TextBox 41"/>
          <p:cNvSpPr>
            <a:spLocks noChangeArrowheads="1"/>
          </p:cNvSpPr>
          <p:nvPr/>
        </p:nvSpPr>
        <p:spPr bwMode="auto">
          <a:xfrm>
            <a:off x="4008438" y="4325938"/>
            <a:ext cx="4454525" cy="461962"/>
          </a:xfrm>
          <a:prstGeom prst="rect">
            <a:avLst/>
          </a:prstGeom>
          <a:gradFill rotWithShape="0">
            <a:gsLst>
              <a:gs pos="0">
                <a:srgbClr val="00ACE6"/>
              </a:gs>
              <a:gs pos="100000">
                <a:srgbClr val="27D4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r>
              <a:rPr lang="zh-CN" altLang="zh-CN" sz="2400" b="1">
                <a:solidFill>
                  <a:schemeClr val="bg1"/>
                </a:solidFill>
                <a:latin typeface="微软雅黑" pitchFamily="34" charset="-122"/>
                <a:ea typeface="微软雅黑" pitchFamily="34" charset="-122"/>
              </a:rPr>
              <a:t>字符串流基类</a:t>
            </a:r>
            <a:r>
              <a:rPr lang="en-US" altLang="zh-CN" sz="2400" b="1">
                <a:solidFill>
                  <a:schemeClr val="bg1"/>
                </a:solidFill>
                <a:latin typeface="微软雅黑" pitchFamily="34" charset="-122"/>
                <a:ea typeface="微软雅黑" pitchFamily="34" charset="-122"/>
              </a:rPr>
              <a:t>strstreambase</a:t>
            </a:r>
            <a:endParaRPr lang="zh-CN" altLang="en-US" sz="2400" b="1">
              <a:solidFill>
                <a:schemeClr val="bg1"/>
              </a:solidFill>
              <a:latin typeface="微软雅黑" pitchFamily="34" charset="-122"/>
              <a:ea typeface="微软雅黑" pitchFamily="34" charset="-122"/>
            </a:endParaRPr>
          </a:p>
        </p:txBody>
      </p:sp>
      <p:grpSp>
        <p:nvGrpSpPr>
          <p:cNvPr id="5" name="组合 4"/>
          <p:cNvGrpSpPr>
            <a:grpSpLocks/>
          </p:cNvGrpSpPr>
          <p:nvPr/>
        </p:nvGrpSpPr>
        <p:grpSpPr bwMode="auto">
          <a:xfrm>
            <a:off x="593725" y="1909763"/>
            <a:ext cx="2992438" cy="2992437"/>
            <a:chOff x="484158" y="2486821"/>
            <a:chExt cx="2992437" cy="2992438"/>
          </a:xfrm>
        </p:grpSpPr>
        <p:sp>
          <p:nvSpPr>
            <p:cNvPr id="30" name="椭圆 29"/>
            <p:cNvSpPr/>
            <p:nvPr/>
          </p:nvSpPr>
          <p:spPr bwMode="auto">
            <a:xfrm>
              <a:off x="484158" y="2486821"/>
              <a:ext cx="2992437" cy="2992438"/>
            </a:xfrm>
            <a:prstGeom prst="ellipse">
              <a:avLst/>
            </a:prstGeom>
            <a:solidFill>
              <a:srgbClr val="70D7FC"/>
            </a:solidFill>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sp>
        <p:sp>
          <p:nvSpPr>
            <p:cNvPr id="31" name="椭圆 30"/>
            <p:cNvSpPr/>
            <p:nvPr/>
          </p:nvSpPr>
          <p:spPr bwMode="auto">
            <a:xfrm>
              <a:off x="725338" y="2722501"/>
              <a:ext cx="2513370" cy="2513592"/>
            </a:xfrm>
            <a:prstGeom prst="ellipse">
              <a:avLst/>
            </a:prstGeom>
            <a:solidFill>
              <a:schemeClr val="bg1"/>
            </a:solidFill>
            <a:ln w="28575" cap="flat" cmpd="sng" algn="ctr">
              <a:noFill/>
              <a:prstDash val="solid"/>
              <a:round/>
              <a:headEnd type="none" w="med" len="med"/>
              <a:tailEnd type="none" w="med" len="med"/>
            </a:ln>
            <a:effectLst>
              <a:innerShdw blurRad="76200" dist="50800" dir="16200000">
                <a:prstClr val="black">
                  <a:alpha val="34000"/>
                </a:prstClr>
              </a:innerShdw>
            </a:effectLst>
            <a:extLst/>
          </p:spPr>
          <p:txBody>
            <a:bodyPr/>
            <a:lstStyle/>
            <a:p>
              <a:pPr>
                <a:buFont typeface="Arial" pitchFamily="34" charset="0"/>
                <a:buNone/>
                <a:defRPr/>
              </a:pPr>
              <a:endParaRPr lang="zh-CN" altLang="en-US">
                <a:ea typeface="宋体" pitchFamily="2" charset="-122"/>
              </a:endParaRPr>
            </a:p>
          </p:txBody>
        </p:sp>
        <p:sp>
          <p:nvSpPr>
            <p:cNvPr id="21520" name="矩形 1"/>
            <p:cNvSpPr>
              <a:spLocks noChangeArrowheads="1"/>
            </p:cNvSpPr>
            <p:nvPr/>
          </p:nvSpPr>
          <p:spPr bwMode="auto">
            <a:xfrm>
              <a:off x="789234" y="3523357"/>
              <a:ext cx="2371333" cy="743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150000"/>
                </a:lnSpc>
              </a:pPr>
              <a:r>
                <a:rPr lang="en-US" altLang="zh-CN" sz="3200" b="1">
                  <a:solidFill>
                    <a:srgbClr val="00B0F0"/>
                  </a:solidFill>
                  <a:latin typeface="微软雅黑" pitchFamily="34" charset="-122"/>
                  <a:ea typeface="微软雅黑" pitchFamily="34" charset="-122"/>
                </a:rPr>
                <a:t>I/O</a:t>
              </a:r>
              <a:r>
                <a:rPr lang="zh-CN" altLang="en-US" sz="3200" b="1">
                  <a:solidFill>
                    <a:srgbClr val="00B0F0"/>
                  </a:solidFill>
                  <a:latin typeface="微软雅黑" pitchFamily="34" charset="-122"/>
                  <a:ea typeface="微软雅黑" pitchFamily="34" charset="-122"/>
                </a:rPr>
                <a:t>流类库</a:t>
              </a:r>
            </a:p>
          </p:txBody>
        </p:sp>
      </p:grpSp>
      <p:sp>
        <p:nvSpPr>
          <p:cNvPr id="36" name="圆角矩形 5"/>
          <p:cNvSpPr>
            <a:spLocks noChangeArrowheads="1"/>
          </p:cNvSpPr>
          <p:nvPr/>
        </p:nvSpPr>
        <p:spPr bwMode="auto">
          <a:xfrm>
            <a:off x="508000" y="5113338"/>
            <a:ext cx="8116888" cy="900112"/>
          </a:xfrm>
          <a:prstGeom prst="roundRect">
            <a:avLst>
              <a:gd name="adj" fmla="val 16667"/>
            </a:avLst>
          </a:prstGeom>
          <a:solidFill>
            <a:schemeClr val="bg1">
              <a:lumMod val="95000"/>
            </a:schemeClr>
          </a:solidFill>
          <a:ln w="28575" algn="ctr">
            <a:solidFill>
              <a:srgbClr val="00ACE6"/>
            </a:solidFill>
            <a:round/>
            <a:headEnd/>
            <a:tailEnd/>
          </a:ln>
          <a:effectLst/>
        </p:spPr>
        <p:txBody>
          <a:bodyPr/>
          <a:lstStyle/>
          <a:p>
            <a:pPr>
              <a:buFont typeface="Arial" charset="0"/>
              <a:buNone/>
              <a:defRPr/>
            </a:pPr>
            <a:endParaRPr lang="zh-CN" altLang="en-US">
              <a:ea typeface="宋体" pitchFamily="2" charset="-122"/>
            </a:endParaRPr>
          </a:p>
        </p:txBody>
      </p:sp>
      <p:sp>
        <p:nvSpPr>
          <p:cNvPr id="6" name="矩形 5"/>
          <p:cNvSpPr>
            <a:spLocks noChangeArrowheads="1"/>
          </p:cNvSpPr>
          <p:nvPr/>
        </p:nvSpPr>
        <p:spPr bwMode="auto">
          <a:xfrm>
            <a:off x="733425" y="5259388"/>
            <a:ext cx="7677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en-US" altLang="zh-CN" sz="1600">
                <a:latin typeface="微软雅黑" pitchFamily="34" charset="-122"/>
                <a:ea typeface="微软雅黑" pitchFamily="34" charset="-122"/>
              </a:rPr>
              <a:t>       </a:t>
            </a:r>
            <a:r>
              <a:rPr lang="zh-CN" altLang="zh-CN" sz="1600">
                <a:latin typeface="微软雅黑" pitchFamily="34" charset="-122"/>
                <a:ea typeface="微软雅黑" pitchFamily="34" charset="-122"/>
              </a:rPr>
              <a:t>这四个直接派生类又派生出其他的类，形成了</a:t>
            </a:r>
            <a:r>
              <a:rPr lang="zh-CN" altLang="zh-CN" sz="1600">
                <a:solidFill>
                  <a:schemeClr val="accent2"/>
                </a:solidFill>
                <a:latin typeface="微软雅黑" pitchFamily="34" charset="-122"/>
                <a:ea typeface="微软雅黑" pitchFamily="34" charset="-122"/>
              </a:rPr>
              <a:t>标准</a:t>
            </a:r>
            <a:r>
              <a:rPr lang="en-US" altLang="zh-CN" sz="1600">
                <a:solidFill>
                  <a:schemeClr val="accent2"/>
                </a:solidFill>
                <a:latin typeface="微软雅黑" pitchFamily="34" charset="-122"/>
                <a:ea typeface="微软雅黑" pitchFamily="34" charset="-122"/>
              </a:rPr>
              <a:t>I/O</a:t>
            </a:r>
            <a:r>
              <a:rPr lang="zh-CN" altLang="zh-CN" sz="1600">
                <a:solidFill>
                  <a:schemeClr val="accent2"/>
                </a:solidFill>
                <a:latin typeface="微软雅黑" pitchFamily="34" charset="-122"/>
                <a:ea typeface="微软雅黑" pitchFamily="34" charset="-122"/>
              </a:rPr>
              <a:t>流类库</a:t>
            </a:r>
            <a:r>
              <a:rPr lang="zh-CN" altLang="zh-CN" sz="1600">
                <a:latin typeface="微软雅黑" pitchFamily="34" charset="-122"/>
                <a:ea typeface="微软雅黑" pitchFamily="34" charset="-122"/>
              </a:rPr>
              <a:t>、</a:t>
            </a:r>
            <a:r>
              <a:rPr lang="zh-CN" altLang="zh-CN" sz="1600">
                <a:solidFill>
                  <a:schemeClr val="accent2"/>
                </a:solidFill>
                <a:latin typeface="微软雅黑" pitchFamily="34" charset="-122"/>
                <a:ea typeface="微软雅黑" pitchFamily="34" charset="-122"/>
              </a:rPr>
              <a:t>文件流类库</a:t>
            </a:r>
            <a:r>
              <a:rPr lang="zh-CN" altLang="zh-CN" sz="1600">
                <a:latin typeface="微软雅黑" pitchFamily="34" charset="-122"/>
                <a:ea typeface="微软雅黑" pitchFamily="34" charset="-122"/>
              </a:rPr>
              <a:t>和</a:t>
            </a:r>
            <a:r>
              <a:rPr lang="zh-CN" altLang="zh-CN" sz="1600">
                <a:solidFill>
                  <a:schemeClr val="accent2"/>
                </a:solidFill>
                <a:latin typeface="微软雅黑" pitchFamily="34" charset="-122"/>
                <a:ea typeface="微软雅黑" pitchFamily="34" charset="-122"/>
              </a:rPr>
              <a:t>字符串流类库</a:t>
            </a:r>
            <a:r>
              <a:rPr lang="zh-CN" altLang="zh-CN" sz="160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nodeType="afterGroup">
                            <p:stCondLst>
                              <p:cond delay="500"/>
                            </p:stCondLst>
                            <p:childTnLst>
                              <p:par>
                                <p:cTn id="14" presetID="42" presetClass="entr" presetSubtype="0" fill="hold" grpId="0" nodeType="afterEffect">
                                  <p:stCondLst>
                                    <p:cond delay="50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anim calcmode="lin" valueType="num">
                                      <p:cBhvr>
                                        <p:cTn id="17" dur="500" fill="hold"/>
                                        <p:tgtEl>
                                          <p:spTgt spid="24"/>
                                        </p:tgtEl>
                                        <p:attrNameLst>
                                          <p:attrName>ppt_x</p:attrName>
                                        </p:attrNameLst>
                                      </p:cBhvr>
                                      <p:tavLst>
                                        <p:tav tm="0">
                                          <p:val>
                                            <p:strVal val="#ppt_x"/>
                                          </p:val>
                                        </p:tav>
                                        <p:tav tm="100000">
                                          <p:val>
                                            <p:strVal val="#ppt_x"/>
                                          </p:val>
                                        </p:tav>
                                      </p:tavLst>
                                    </p:anim>
                                    <p:anim calcmode="lin" valueType="num">
                                      <p:cBhvr>
                                        <p:cTn id="18" dur="500" fill="hold"/>
                                        <p:tgtEl>
                                          <p:spTgt spid="24"/>
                                        </p:tgtEl>
                                        <p:attrNameLst>
                                          <p:attrName>ppt_y</p:attrName>
                                        </p:attrNameLst>
                                      </p:cBhvr>
                                      <p:tavLst>
                                        <p:tav tm="0">
                                          <p:val>
                                            <p:strVal val="#ppt_y+.1"/>
                                          </p:val>
                                        </p:tav>
                                        <p:tav tm="100000">
                                          <p:val>
                                            <p:strVal val="#ppt_y"/>
                                          </p:val>
                                        </p:tav>
                                      </p:tavLst>
                                    </p:anim>
                                  </p:childTnLst>
                                </p:cTn>
                              </p:par>
                            </p:childTnLst>
                          </p:cTn>
                        </p:par>
                        <p:par>
                          <p:cTn id="19" fill="hold" nodeType="afterGroup">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anim calcmode="lin" valueType="num">
                                      <p:cBhvr>
                                        <p:cTn id="23" dur="500" fill="hold"/>
                                        <p:tgtEl>
                                          <p:spTgt spid="26"/>
                                        </p:tgtEl>
                                        <p:attrNameLst>
                                          <p:attrName>ppt_x</p:attrName>
                                        </p:attrNameLst>
                                      </p:cBhvr>
                                      <p:tavLst>
                                        <p:tav tm="0">
                                          <p:val>
                                            <p:strVal val="#ppt_x"/>
                                          </p:val>
                                        </p:tav>
                                        <p:tav tm="100000">
                                          <p:val>
                                            <p:strVal val="#ppt_x"/>
                                          </p:val>
                                        </p:tav>
                                      </p:tavLst>
                                    </p:anim>
                                    <p:anim calcmode="lin" valueType="num">
                                      <p:cBhvr>
                                        <p:cTn id="24" dur="500" fill="hold"/>
                                        <p:tgtEl>
                                          <p:spTgt spid="26"/>
                                        </p:tgtEl>
                                        <p:attrNameLst>
                                          <p:attrName>ppt_y</p:attrName>
                                        </p:attrNameLst>
                                      </p:cBhvr>
                                      <p:tavLst>
                                        <p:tav tm="0">
                                          <p:val>
                                            <p:strVal val="#ppt_y+.1"/>
                                          </p:val>
                                        </p:tav>
                                        <p:tav tm="100000">
                                          <p:val>
                                            <p:strVal val="#ppt_y"/>
                                          </p:val>
                                        </p:tav>
                                      </p:tavLst>
                                    </p:anim>
                                  </p:childTnLst>
                                </p:cTn>
                              </p:par>
                            </p:childTnLst>
                          </p:cTn>
                        </p:par>
                        <p:par>
                          <p:cTn id="25" fill="hold" nodeType="afterGroup">
                            <p:stCondLst>
                              <p:cond delay="2000"/>
                            </p:stCondLst>
                            <p:childTnLst>
                              <p:par>
                                <p:cTn id="26" presetID="42"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anim calcmode="lin" valueType="num">
                                      <p:cBhvr>
                                        <p:cTn id="29" dur="500" fill="hold"/>
                                        <p:tgtEl>
                                          <p:spTgt spid="27"/>
                                        </p:tgtEl>
                                        <p:attrNameLst>
                                          <p:attrName>ppt_x</p:attrName>
                                        </p:attrNameLst>
                                      </p:cBhvr>
                                      <p:tavLst>
                                        <p:tav tm="0">
                                          <p:val>
                                            <p:strVal val="#ppt_x"/>
                                          </p:val>
                                        </p:tav>
                                        <p:tav tm="100000">
                                          <p:val>
                                            <p:strVal val="#ppt_x"/>
                                          </p:val>
                                        </p:tav>
                                      </p:tavLst>
                                    </p:anim>
                                    <p:anim calcmode="lin" valueType="num">
                                      <p:cBhvr>
                                        <p:cTn id="30" dur="500" fill="hold"/>
                                        <p:tgtEl>
                                          <p:spTgt spid="27"/>
                                        </p:tgtEl>
                                        <p:attrNameLst>
                                          <p:attrName>ppt_y</p:attrName>
                                        </p:attrNameLst>
                                      </p:cBhvr>
                                      <p:tavLst>
                                        <p:tav tm="0">
                                          <p:val>
                                            <p:strVal val="#ppt_y+.1"/>
                                          </p:val>
                                        </p:tav>
                                        <p:tav tm="100000">
                                          <p:val>
                                            <p:strVal val="#ppt_y"/>
                                          </p:val>
                                        </p:tav>
                                      </p:tavLst>
                                    </p:anim>
                                  </p:childTnLst>
                                </p:cTn>
                              </p:par>
                            </p:childTnLst>
                          </p:cTn>
                        </p:par>
                        <p:par>
                          <p:cTn id="31" fill="hold" nodeType="afterGroup">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anim calcmode="lin" valueType="num">
                                      <p:cBhvr>
                                        <p:cTn id="35" dur="500" fill="hold"/>
                                        <p:tgtEl>
                                          <p:spTgt spid="28"/>
                                        </p:tgtEl>
                                        <p:attrNameLst>
                                          <p:attrName>ppt_x</p:attrName>
                                        </p:attrNameLst>
                                      </p:cBhvr>
                                      <p:tavLst>
                                        <p:tav tm="0">
                                          <p:val>
                                            <p:strVal val="#ppt_x"/>
                                          </p:val>
                                        </p:tav>
                                        <p:tav tm="100000">
                                          <p:val>
                                            <p:strVal val="#ppt_x"/>
                                          </p:val>
                                        </p:tav>
                                      </p:tavLst>
                                    </p:anim>
                                    <p:anim calcmode="lin" valueType="num">
                                      <p:cBhvr>
                                        <p:cTn id="36"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1000"/>
                                        <p:tgtEl>
                                          <p:spTgt spid="36"/>
                                        </p:tgtEl>
                                      </p:cBhvr>
                                    </p:animEffect>
                                    <p:anim calcmode="lin" valueType="num">
                                      <p:cBhvr>
                                        <p:cTn id="42" dur="1000" fill="hold"/>
                                        <p:tgtEl>
                                          <p:spTgt spid="36"/>
                                        </p:tgtEl>
                                        <p:attrNameLst>
                                          <p:attrName>ppt_x</p:attrName>
                                        </p:attrNameLst>
                                      </p:cBhvr>
                                      <p:tavLst>
                                        <p:tav tm="0">
                                          <p:val>
                                            <p:strVal val="#ppt_x"/>
                                          </p:val>
                                        </p:tav>
                                        <p:tav tm="100000">
                                          <p:val>
                                            <p:strVal val="#ppt_x"/>
                                          </p:val>
                                        </p:tav>
                                      </p:tavLst>
                                    </p:anim>
                                    <p:anim calcmode="lin" valueType="num">
                                      <p:cBhvr>
                                        <p:cTn id="43" dur="1000" fill="hold"/>
                                        <p:tgtEl>
                                          <p:spTgt spid="3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animBg="1"/>
      <p:bldP spid="26" grpId="0" animBg="1"/>
      <p:bldP spid="27" grpId="0" animBg="1"/>
      <p:bldP spid="28" grpId="0" animBg="1"/>
      <p:bldP spid="36" grpId="0" animBg="1"/>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p:cNvGrpSpPr>
            <a:grpSpLocks/>
          </p:cNvGrpSpPr>
          <p:nvPr/>
        </p:nvGrpSpPr>
        <p:grpSpPr bwMode="auto">
          <a:xfrm>
            <a:off x="5062538" y="119063"/>
            <a:ext cx="3916362" cy="725487"/>
            <a:chOff x="0" y="0"/>
            <a:chExt cx="6166" cy="1142"/>
          </a:xfrm>
        </p:grpSpPr>
        <p:pic>
          <p:nvPicPr>
            <p:cNvPr id="22613"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614"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2531"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6.2  </a:t>
            </a:r>
            <a:r>
              <a:rPr lang="en-US" altLang="zh-CN" sz="2800" b="1">
                <a:solidFill>
                  <a:srgbClr val="FFFF00"/>
                </a:solidFill>
                <a:latin typeface="微软雅黑" pitchFamily="34" charset="-122"/>
                <a:ea typeface="微软雅黑" pitchFamily="34" charset="-122"/>
              </a:rPr>
              <a:t>I/O</a:t>
            </a:r>
            <a:r>
              <a:rPr lang="zh-CN" altLang="zh-CN" sz="2800" b="1">
                <a:solidFill>
                  <a:srgbClr val="FFFF00"/>
                </a:solidFill>
                <a:latin typeface="微软雅黑" pitchFamily="34" charset="-122"/>
                <a:ea typeface="微软雅黑" pitchFamily="34" charset="-122"/>
              </a:rPr>
              <a:t>流类库简介</a:t>
            </a:r>
            <a:endParaRPr lang="zh-CN" altLang="en-US" sz="2800" b="1">
              <a:solidFill>
                <a:srgbClr val="FFFF00"/>
              </a:solidFill>
              <a:latin typeface="微软雅黑" pitchFamily="34" charset="-122"/>
              <a:ea typeface="微软雅黑" pitchFamily="34" charset="-122"/>
              <a:sym typeface="宋体" charset="-122"/>
            </a:endParaRPr>
          </a:p>
        </p:txBody>
      </p:sp>
      <p:grpSp>
        <p:nvGrpSpPr>
          <p:cNvPr id="17" name="组合 16"/>
          <p:cNvGrpSpPr>
            <a:grpSpLocks/>
          </p:cNvGrpSpPr>
          <p:nvPr/>
        </p:nvGrpSpPr>
        <p:grpSpPr bwMode="auto">
          <a:xfrm>
            <a:off x="534988" y="1398588"/>
            <a:ext cx="3735387" cy="658812"/>
            <a:chOff x="534988" y="1398588"/>
            <a:chExt cx="3735798" cy="658812"/>
          </a:xfrm>
        </p:grpSpPr>
        <p:grpSp>
          <p:nvGrpSpPr>
            <p:cNvPr id="22607" name="组合 14"/>
            <p:cNvGrpSpPr>
              <a:grpSpLocks/>
            </p:cNvGrpSpPr>
            <p:nvPr/>
          </p:nvGrpSpPr>
          <p:grpSpPr bwMode="auto">
            <a:xfrm>
              <a:off x="534988" y="1398588"/>
              <a:ext cx="3735798" cy="658812"/>
              <a:chOff x="642757" y="5235575"/>
              <a:chExt cx="3735694" cy="659615"/>
            </a:xfrm>
          </p:grpSpPr>
          <p:sp>
            <p:nvSpPr>
              <p:cNvPr id="29" name="椭圆 28"/>
              <p:cNvSpPr/>
              <p:nvPr/>
            </p:nvSpPr>
            <p:spPr bwMode="auto">
              <a:xfrm>
                <a:off x="642757" y="5235575"/>
                <a:ext cx="604887" cy="519745"/>
              </a:xfrm>
              <a:prstGeom prst="ellipse">
                <a:avLst/>
              </a:prstGeom>
              <a:solidFill>
                <a:schemeClr val="bg1"/>
              </a:solidFill>
              <a:ln w="285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圆角矩形 33"/>
              <p:cNvSpPr/>
              <p:nvPr/>
            </p:nvSpPr>
            <p:spPr bwMode="auto">
              <a:xfrm>
                <a:off x="752303" y="5256237"/>
                <a:ext cx="3626148" cy="638953"/>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椭圆 30"/>
              <p:cNvSpPr/>
              <p:nvPr/>
            </p:nvSpPr>
            <p:spPr bwMode="auto">
              <a:xfrm>
                <a:off x="642757" y="5235575"/>
                <a:ext cx="604887" cy="519745"/>
              </a:xfrm>
              <a:prstGeom prst="ellipse">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椭圆 31"/>
              <p:cNvSpPr/>
              <p:nvPr/>
            </p:nvSpPr>
            <p:spPr bwMode="auto">
              <a:xfrm>
                <a:off x="691973" y="5278489"/>
                <a:ext cx="503279" cy="43232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600" b="1" dirty="0">
                  <a:latin typeface="+mn-ea"/>
                </a:endParaRPr>
              </a:p>
            </p:txBody>
          </p:sp>
        </p:grpSp>
        <p:sp>
          <p:nvSpPr>
            <p:cNvPr id="22608" name="矩形 4"/>
            <p:cNvSpPr>
              <a:spLocks noChangeArrowheads="1"/>
            </p:cNvSpPr>
            <p:nvPr/>
          </p:nvSpPr>
          <p:spPr bwMode="auto">
            <a:xfrm>
              <a:off x="1119188" y="1497013"/>
              <a:ext cx="2954337"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zh-CN" sz="1600">
                  <a:latin typeface="微软雅黑" pitchFamily="34" charset="-122"/>
                  <a:ea typeface="微软雅黑" pitchFamily="34" charset="-122"/>
                </a:rPr>
                <a:t>输入输出流类</a:t>
              </a:r>
              <a:r>
                <a:rPr lang="en-US" altLang="zh-CN" sz="1600">
                  <a:latin typeface="微软雅黑" pitchFamily="34" charset="-122"/>
                  <a:ea typeface="微软雅黑" pitchFamily="34" charset="-122"/>
                </a:rPr>
                <a:t>iostream</a:t>
              </a:r>
              <a:endParaRPr lang="zh-CN" altLang="zh-CN" sz="1600">
                <a:latin typeface="微软雅黑" pitchFamily="34" charset="-122"/>
                <a:ea typeface="微软雅黑" pitchFamily="34" charset="-122"/>
              </a:endParaRPr>
            </a:p>
          </p:txBody>
        </p:sp>
      </p:grpSp>
      <p:grpSp>
        <p:nvGrpSpPr>
          <p:cNvPr id="18" name="组合 17"/>
          <p:cNvGrpSpPr>
            <a:grpSpLocks/>
          </p:cNvGrpSpPr>
          <p:nvPr/>
        </p:nvGrpSpPr>
        <p:grpSpPr bwMode="auto">
          <a:xfrm>
            <a:off x="534988" y="2132013"/>
            <a:ext cx="3735387" cy="660400"/>
            <a:chOff x="534988" y="2132013"/>
            <a:chExt cx="3735798" cy="660400"/>
          </a:xfrm>
        </p:grpSpPr>
        <p:grpSp>
          <p:nvGrpSpPr>
            <p:cNvPr id="22601" name="组合 37"/>
            <p:cNvGrpSpPr>
              <a:grpSpLocks/>
            </p:cNvGrpSpPr>
            <p:nvPr/>
          </p:nvGrpSpPr>
          <p:grpSpPr bwMode="auto">
            <a:xfrm>
              <a:off x="534988" y="2132013"/>
              <a:ext cx="3735798" cy="660400"/>
              <a:chOff x="642757" y="5235575"/>
              <a:chExt cx="3735694" cy="659615"/>
            </a:xfrm>
          </p:grpSpPr>
          <p:sp>
            <p:nvSpPr>
              <p:cNvPr id="39" name="椭圆 38"/>
              <p:cNvSpPr/>
              <p:nvPr/>
            </p:nvSpPr>
            <p:spPr bwMode="auto">
              <a:xfrm>
                <a:off x="642757" y="5235575"/>
                <a:ext cx="604887" cy="518495"/>
              </a:xfrm>
              <a:prstGeom prst="ellipse">
                <a:avLst/>
              </a:prstGeom>
              <a:solidFill>
                <a:schemeClr val="bg1"/>
              </a:solidFill>
              <a:ln w="285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 name="圆角矩形 39"/>
              <p:cNvSpPr/>
              <p:nvPr/>
            </p:nvSpPr>
            <p:spPr bwMode="auto">
              <a:xfrm>
                <a:off x="752303" y="5256187"/>
                <a:ext cx="3626148" cy="639003"/>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 name="椭圆 40"/>
              <p:cNvSpPr/>
              <p:nvPr/>
            </p:nvSpPr>
            <p:spPr bwMode="auto">
              <a:xfrm>
                <a:off x="642757" y="5235575"/>
                <a:ext cx="604887" cy="518495"/>
              </a:xfrm>
              <a:prstGeom prst="ellipse">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2" name="椭圆 41"/>
              <p:cNvSpPr/>
              <p:nvPr/>
            </p:nvSpPr>
            <p:spPr bwMode="auto">
              <a:xfrm>
                <a:off x="691973" y="5278386"/>
                <a:ext cx="503279" cy="431287"/>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600" b="1" dirty="0">
                  <a:latin typeface="+mn-ea"/>
                </a:endParaRPr>
              </a:p>
            </p:txBody>
          </p:sp>
        </p:grpSp>
        <p:sp>
          <p:nvSpPr>
            <p:cNvPr id="22602" name="矩形 5"/>
            <p:cNvSpPr>
              <a:spLocks noChangeArrowheads="1"/>
            </p:cNvSpPr>
            <p:nvPr/>
          </p:nvSpPr>
          <p:spPr bwMode="auto">
            <a:xfrm>
              <a:off x="1119188" y="2217738"/>
              <a:ext cx="2954337"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zh-CN" sz="1600">
                  <a:latin typeface="微软雅黑" pitchFamily="34" charset="-122"/>
                  <a:ea typeface="微软雅黑" pitchFamily="34" charset="-122"/>
                </a:rPr>
                <a:t>输入文件流类</a:t>
              </a:r>
              <a:r>
                <a:rPr lang="en-US" altLang="zh-CN" sz="1600">
                  <a:latin typeface="微软雅黑" pitchFamily="34" charset="-122"/>
                  <a:ea typeface="微软雅黑" pitchFamily="34" charset="-122"/>
                </a:rPr>
                <a:t>ifstream</a:t>
              </a:r>
              <a:endParaRPr lang="zh-CN" altLang="zh-CN" sz="1600">
                <a:latin typeface="微软雅黑" pitchFamily="34" charset="-122"/>
                <a:ea typeface="微软雅黑" pitchFamily="34" charset="-122"/>
              </a:endParaRPr>
            </a:p>
          </p:txBody>
        </p:sp>
      </p:grpSp>
      <p:grpSp>
        <p:nvGrpSpPr>
          <p:cNvPr id="19" name="组合 18"/>
          <p:cNvGrpSpPr>
            <a:grpSpLocks/>
          </p:cNvGrpSpPr>
          <p:nvPr/>
        </p:nvGrpSpPr>
        <p:grpSpPr bwMode="auto">
          <a:xfrm>
            <a:off x="534988" y="2865438"/>
            <a:ext cx="3735387" cy="660400"/>
            <a:chOff x="534988" y="2865438"/>
            <a:chExt cx="3735798" cy="660400"/>
          </a:xfrm>
        </p:grpSpPr>
        <p:grpSp>
          <p:nvGrpSpPr>
            <p:cNvPr id="22595" name="组合 42"/>
            <p:cNvGrpSpPr>
              <a:grpSpLocks/>
            </p:cNvGrpSpPr>
            <p:nvPr/>
          </p:nvGrpSpPr>
          <p:grpSpPr bwMode="auto">
            <a:xfrm>
              <a:off x="534988" y="2865438"/>
              <a:ext cx="3735798" cy="660400"/>
              <a:chOff x="642757" y="5235575"/>
              <a:chExt cx="3735694" cy="659615"/>
            </a:xfrm>
          </p:grpSpPr>
          <p:sp>
            <p:nvSpPr>
              <p:cNvPr id="44" name="椭圆 43"/>
              <p:cNvSpPr/>
              <p:nvPr/>
            </p:nvSpPr>
            <p:spPr bwMode="auto">
              <a:xfrm>
                <a:off x="642757" y="5235575"/>
                <a:ext cx="604887" cy="518495"/>
              </a:xfrm>
              <a:prstGeom prst="ellipse">
                <a:avLst/>
              </a:prstGeom>
              <a:solidFill>
                <a:schemeClr val="bg1"/>
              </a:solidFill>
              <a:ln w="285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 name="圆角矩形 44"/>
              <p:cNvSpPr/>
              <p:nvPr/>
            </p:nvSpPr>
            <p:spPr bwMode="auto">
              <a:xfrm>
                <a:off x="752303" y="5256187"/>
                <a:ext cx="3626148" cy="639003"/>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椭圆 45"/>
              <p:cNvSpPr/>
              <p:nvPr/>
            </p:nvSpPr>
            <p:spPr bwMode="auto">
              <a:xfrm>
                <a:off x="642757" y="5235575"/>
                <a:ext cx="604887" cy="518495"/>
              </a:xfrm>
              <a:prstGeom prst="ellipse">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7" name="椭圆 46"/>
              <p:cNvSpPr/>
              <p:nvPr/>
            </p:nvSpPr>
            <p:spPr bwMode="auto">
              <a:xfrm>
                <a:off x="691973" y="5278386"/>
                <a:ext cx="503279" cy="43128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600" b="1" dirty="0">
                  <a:latin typeface="+mn-ea"/>
                </a:endParaRPr>
              </a:p>
            </p:txBody>
          </p:sp>
        </p:grpSp>
        <p:sp>
          <p:nvSpPr>
            <p:cNvPr id="22596" name="矩形 6"/>
            <p:cNvSpPr>
              <a:spLocks noChangeArrowheads="1"/>
            </p:cNvSpPr>
            <p:nvPr/>
          </p:nvSpPr>
          <p:spPr bwMode="auto">
            <a:xfrm>
              <a:off x="1119188" y="2933700"/>
              <a:ext cx="3151598"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zh-CN" sz="1600">
                  <a:latin typeface="微软雅黑" pitchFamily="34" charset="-122"/>
                  <a:ea typeface="微软雅黑" pitchFamily="34" charset="-122"/>
                </a:rPr>
                <a:t>输出文件流类</a:t>
              </a:r>
              <a:r>
                <a:rPr lang="en-US" altLang="zh-CN" sz="1600">
                  <a:latin typeface="微软雅黑" pitchFamily="34" charset="-122"/>
                  <a:ea typeface="微软雅黑" pitchFamily="34" charset="-122"/>
                </a:rPr>
                <a:t>ofstream</a:t>
              </a:r>
              <a:endParaRPr lang="zh-CN" altLang="zh-CN" sz="1600">
                <a:latin typeface="微软雅黑" pitchFamily="34" charset="-122"/>
                <a:ea typeface="微软雅黑" pitchFamily="34" charset="-122"/>
              </a:endParaRPr>
            </a:p>
          </p:txBody>
        </p:sp>
      </p:grpSp>
      <p:grpSp>
        <p:nvGrpSpPr>
          <p:cNvPr id="20" name="组合 19"/>
          <p:cNvGrpSpPr>
            <a:grpSpLocks/>
          </p:cNvGrpSpPr>
          <p:nvPr/>
        </p:nvGrpSpPr>
        <p:grpSpPr bwMode="auto">
          <a:xfrm>
            <a:off x="534988" y="3600450"/>
            <a:ext cx="3735387" cy="658813"/>
            <a:chOff x="534988" y="3600450"/>
            <a:chExt cx="3735798" cy="658813"/>
          </a:xfrm>
        </p:grpSpPr>
        <p:grpSp>
          <p:nvGrpSpPr>
            <p:cNvPr id="22589" name="组合 47"/>
            <p:cNvGrpSpPr>
              <a:grpSpLocks/>
            </p:cNvGrpSpPr>
            <p:nvPr/>
          </p:nvGrpSpPr>
          <p:grpSpPr bwMode="auto">
            <a:xfrm>
              <a:off x="534988" y="3600450"/>
              <a:ext cx="3735798" cy="658813"/>
              <a:chOff x="642757" y="5235575"/>
              <a:chExt cx="3735694" cy="659615"/>
            </a:xfrm>
          </p:grpSpPr>
          <p:sp>
            <p:nvSpPr>
              <p:cNvPr id="49" name="椭圆 48"/>
              <p:cNvSpPr/>
              <p:nvPr/>
            </p:nvSpPr>
            <p:spPr bwMode="auto">
              <a:xfrm>
                <a:off x="642757" y="5235575"/>
                <a:ext cx="604887" cy="519745"/>
              </a:xfrm>
              <a:prstGeom prst="ellipse">
                <a:avLst/>
              </a:prstGeom>
              <a:solidFill>
                <a:schemeClr val="bg1"/>
              </a:solidFill>
              <a:ln w="285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 name="圆角矩形 49"/>
              <p:cNvSpPr/>
              <p:nvPr/>
            </p:nvSpPr>
            <p:spPr bwMode="auto">
              <a:xfrm>
                <a:off x="752303" y="5256238"/>
                <a:ext cx="3626148" cy="638952"/>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椭圆 50"/>
              <p:cNvSpPr/>
              <p:nvPr/>
            </p:nvSpPr>
            <p:spPr bwMode="auto">
              <a:xfrm>
                <a:off x="642757" y="5235575"/>
                <a:ext cx="604887" cy="519745"/>
              </a:xfrm>
              <a:prstGeom prst="ellipse">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2" name="椭圆 51"/>
              <p:cNvSpPr/>
              <p:nvPr/>
            </p:nvSpPr>
            <p:spPr bwMode="auto">
              <a:xfrm>
                <a:off x="691973" y="5278490"/>
                <a:ext cx="503279" cy="432326"/>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600" b="1" dirty="0">
                  <a:latin typeface="+mn-ea"/>
                </a:endParaRPr>
              </a:p>
            </p:txBody>
          </p:sp>
        </p:grpSp>
        <p:sp>
          <p:nvSpPr>
            <p:cNvPr id="22590" name="矩形 7"/>
            <p:cNvSpPr>
              <a:spLocks noChangeArrowheads="1"/>
            </p:cNvSpPr>
            <p:nvPr/>
          </p:nvSpPr>
          <p:spPr bwMode="auto">
            <a:xfrm>
              <a:off x="1119188" y="3660775"/>
              <a:ext cx="3151598"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zh-CN" sz="1600">
                  <a:latin typeface="微软雅黑" pitchFamily="34" charset="-122"/>
                  <a:ea typeface="微软雅黑" pitchFamily="34" charset="-122"/>
                </a:rPr>
                <a:t>输入输出文件流类</a:t>
              </a:r>
              <a:r>
                <a:rPr lang="en-US" altLang="zh-CN" sz="1600">
                  <a:latin typeface="微软雅黑" pitchFamily="34" charset="-122"/>
                  <a:ea typeface="微软雅黑" pitchFamily="34" charset="-122"/>
                </a:rPr>
                <a:t>fstream</a:t>
              </a:r>
              <a:endParaRPr lang="zh-CN" altLang="zh-CN" sz="1600">
                <a:latin typeface="微软雅黑" pitchFamily="34" charset="-122"/>
                <a:ea typeface="微软雅黑" pitchFamily="34" charset="-122"/>
              </a:endParaRPr>
            </a:p>
          </p:txBody>
        </p:sp>
      </p:grpSp>
      <p:grpSp>
        <p:nvGrpSpPr>
          <p:cNvPr id="21" name="组合 20"/>
          <p:cNvGrpSpPr>
            <a:grpSpLocks/>
          </p:cNvGrpSpPr>
          <p:nvPr/>
        </p:nvGrpSpPr>
        <p:grpSpPr bwMode="auto">
          <a:xfrm>
            <a:off x="534988" y="4333875"/>
            <a:ext cx="3735387" cy="660400"/>
            <a:chOff x="534988" y="4333875"/>
            <a:chExt cx="3735798" cy="660400"/>
          </a:xfrm>
        </p:grpSpPr>
        <p:grpSp>
          <p:nvGrpSpPr>
            <p:cNvPr id="22583" name="组合 52"/>
            <p:cNvGrpSpPr>
              <a:grpSpLocks/>
            </p:cNvGrpSpPr>
            <p:nvPr/>
          </p:nvGrpSpPr>
          <p:grpSpPr bwMode="auto">
            <a:xfrm>
              <a:off x="534988" y="4333875"/>
              <a:ext cx="3735798" cy="660400"/>
              <a:chOff x="642757" y="5235575"/>
              <a:chExt cx="3735694" cy="659615"/>
            </a:xfrm>
          </p:grpSpPr>
          <p:sp>
            <p:nvSpPr>
              <p:cNvPr id="54" name="椭圆 53"/>
              <p:cNvSpPr/>
              <p:nvPr/>
            </p:nvSpPr>
            <p:spPr bwMode="auto">
              <a:xfrm>
                <a:off x="642757" y="5235575"/>
                <a:ext cx="604887" cy="518496"/>
              </a:xfrm>
              <a:prstGeom prst="ellipse">
                <a:avLst/>
              </a:prstGeom>
              <a:solidFill>
                <a:schemeClr val="bg1"/>
              </a:solidFill>
              <a:ln w="285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5" name="圆角矩形 54"/>
              <p:cNvSpPr/>
              <p:nvPr/>
            </p:nvSpPr>
            <p:spPr bwMode="auto">
              <a:xfrm>
                <a:off x="752303" y="5256188"/>
                <a:ext cx="3626148" cy="639002"/>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6" name="椭圆 55"/>
              <p:cNvSpPr/>
              <p:nvPr/>
            </p:nvSpPr>
            <p:spPr bwMode="auto">
              <a:xfrm>
                <a:off x="642757" y="5235575"/>
                <a:ext cx="604887" cy="518496"/>
              </a:xfrm>
              <a:prstGeom prst="ellipse">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7" name="椭圆 56"/>
              <p:cNvSpPr/>
              <p:nvPr/>
            </p:nvSpPr>
            <p:spPr bwMode="auto">
              <a:xfrm>
                <a:off x="691973" y="5278387"/>
                <a:ext cx="503279" cy="43128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600" b="1" dirty="0">
                  <a:latin typeface="+mn-ea"/>
                </a:endParaRPr>
              </a:p>
            </p:txBody>
          </p:sp>
        </p:grpSp>
        <p:sp>
          <p:nvSpPr>
            <p:cNvPr id="22584" name="矩形 8"/>
            <p:cNvSpPr>
              <a:spLocks noChangeArrowheads="1"/>
            </p:cNvSpPr>
            <p:nvPr/>
          </p:nvSpPr>
          <p:spPr bwMode="auto">
            <a:xfrm>
              <a:off x="1119188" y="4367213"/>
              <a:ext cx="3151598"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zh-CN" sz="1600">
                  <a:latin typeface="微软雅黑" pitchFamily="34" charset="-122"/>
                  <a:ea typeface="微软雅黑" pitchFamily="34" charset="-122"/>
                </a:rPr>
                <a:t>输入字符串流类</a:t>
              </a:r>
              <a:r>
                <a:rPr lang="en-US" altLang="zh-CN" sz="1600">
                  <a:latin typeface="微软雅黑" pitchFamily="34" charset="-122"/>
                  <a:ea typeface="微软雅黑" pitchFamily="34" charset="-122"/>
                </a:rPr>
                <a:t>istrstream</a:t>
              </a:r>
              <a:endParaRPr lang="zh-CN" altLang="zh-CN" sz="1600">
                <a:latin typeface="微软雅黑" pitchFamily="34" charset="-122"/>
                <a:ea typeface="微软雅黑" pitchFamily="34" charset="-122"/>
              </a:endParaRPr>
            </a:p>
          </p:txBody>
        </p:sp>
      </p:grpSp>
      <p:grpSp>
        <p:nvGrpSpPr>
          <p:cNvPr id="22" name="组合 21"/>
          <p:cNvGrpSpPr>
            <a:grpSpLocks/>
          </p:cNvGrpSpPr>
          <p:nvPr/>
        </p:nvGrpSpPr>
        <p:grpSpPr bwMode="auto">
          <a:xfrm>
            <a:off x="584200" y="5067300"/>
            <a:ext cx="3735388" cy="660400"/>
            <a:chOff x="534988" y="5067300"/>
            <a:chExt cx="3735799" cy="660400"/>
          </a:xfrm>
        </p:grpSpPr>
        <p:grpSp>
          <p:nvGrpSpPr>
            <p:cNvPr id="22577" name="组合 57"/>
            <p:cNvGrpSpPr>
              <a:grpSpLocks/>
            </p:cNvGrpSpPr>
            <p:nvPr/>
          </p:nvGrpSpPr>
          <p:grpSpPr bwMode="auto">
            <a:xfrm>
              <a:off x="534988" y="5067300"/>
              <a:ext cx="3735798" cy="660400"/>
              <a:chOff x="642757" y="5235575"/>
              <a:chExt cx="3735694" cy="659615"/>
            </a:xfrm>
          </p:grpSpPr>
          <p:sp>
            <p:nvSpPr>
              <p:cNvPr id="59" name="椭圆 58"/>
              <p:cNvSpPr/>
              <p:nvPr/>
            </p:nvSpPr>
            <p:spPr bwMode="auto">
              <a:xfrm>
                <a:off x="642757" y="5235575"/>
                <a:ext cx="604888" cy="518496"/>
              </a:xfrm>
              <a:prstGeom prst="ellipse">
                <a:avLst/>
              </a:prstGeom>
              <a:solidFill>
                <a:schemeClr val="bg1"/>
              </a:solidFill>
              <a:ln w="285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0" name="圆角矩形 59"/>
              <p:cNvSpPr/>
              <p:nvPr/>
            </p:nvSpPr>
            <p:spPr bwMode="auto">
              <a:xfrm>
                <a:off x="752304" y="5256188"/>
                <a:ext cx="3626148" cy="639002"/>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 name="椭圆 60"/>
              <p:cNvSpPr/>
              <p:nvPr/>
            </p:nvSpPr>
            <p:spPr bwMode="auto">
              <a:xfrm>
                <a:off x="642757" y="5235575"/>
                <a:ext cx="604888" cy="518496"/>
              </a:xfrm>
              <a:prstGeom prst="ellipse">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2" name="椭圆 61"/>
              <p:cNvSpPr/>
              <p:nvPr/>
            </p:nvSpPr>
            <p:spPr bwMode="auto">
              <a:xfrm>
                <a:off x="691974" y="5278387"/>
                <a:ext cx="503278" cy="431287"/>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600" b="1" dirty="0">
                  <a:latin typeface="+mn-ea"/>
                </a:endParaRPr>
              </a:p>
            </p:txBody>
          </p:sp>
        </p:grpSp>
        <p:sp>
          <p:nvSpPr>
            <p:cNvPr id="22578" name="矩形 9"/>
            <p:cNvSpPr>
              <a:spLocks noChangeArrowheads="1"/>
            </p:cNvSpPr>
            <p:nvPr/>
          </p:nvSpPr>
          <p:spPr bwMode="auto">
            <a:xfrm>
              <a:off x="1119189" y="5132388"/>
              <a:ext cx="3151598"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zh-CN" sz="1600">
                  <a:latin typeface="微软雅黑" pitchFamily="34" charset="-122"/>
                  <a:ea typeface="微软雅黑" pitchFamily="34" charset="-122"/>
                </a:rPr>
                <a:t>输出字符串流类</a:t>
              </a:r>
              <a:r>
                <a:rPr lang="en-US" altLang="zh-CN" sz="1600">
                  <a:latin typeface="微软雅黑" pitchFamily="34" charset="-122"/>
                  <a:ea typeface="微软雅黑" pitchFamily="34" charset="-122"/>
                </a:rPr>
                <a:t>ostrstream</a:t>
              </a:r>
              <a:endParaRPr lang="zh-CN" altLang="zh-CN" sz="1600">
                <a:latin typeface="微软雅黑" pitchFamily="34" charset="-122"/>
                <a:ea typeface="微软雅黑" pitchFamily="34" charset="-122"/>
              </a:endParaRPr>
            </a:p>
          </p:txBody>
        </p:sp>
      </p:grpSp>
      <p:grpSp>
        <p:nvGrpSpPr>
          <p:cNvPr id="23" name="组合 22"/>
          <p:cNvGrpSpPr>
            <a:grpSpLocks/>
          </p:cNvGrpSpPr>
          <p:nvPr/>
        </p:nvGrpSpPr>
        <p:grpSpPr bwMode="auto">
          <a:xfrm>
            <a:off x="534988" y="5802313"/>
            <a:ext cx="3735387" cy="658812"/>
            <a:chOff x="534988" y="5802313"/>
            <a:chExt cx="3735799" cy="658812"/>
          </a:xfrm>
        </p:grpSpPr>
        <p:grpSp>
          <p:nvGrpSpPr>
            <p:cNvPr id="22571" name="组合 62"/>
            <p:cNvGrpSpPr>
              <a:grpSpLocks/>
            </p:cNvGrpSpPr>
            <p:nvPr/>
          </p:nvGrpSpPr>
          <p:grpSpPr bwMode="auto">
            <a:xfrm>
              <a:off x="534988" y="5802313"/>
              <a:ext cx="3735798" cy="658812"/>
              <a:chOff x="642757" y="5235575"/>
              <a:chExt cx="3735694" cy="659615"/>
            </a:xfrm>
          </p:grpSpPr>
          <p:sp>
            <p:nvSpPr>
              <p:cNvPr id="64" name="椭圆 63"/>
              <p:cNvSpPr/>
              <p:nvPr/>
            </p:nvSpPr>
            <p:spPr bwMode="auto">
              <a:xfrm>
                <a:off x="642757" y="5235575"/>
                <a:ext cx="604887" cy="519745"/>
              </a:xfrm>
              <a:prstGeom prst="ellipse">
                <a:avLst/>
              </a:prstGeom>
              <a:solidFill>
                <a:schemeClr val="bg1"/>
              </a:solidFill>
              <a:ln w="285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圆角矩形 64"/>
              <p:cNvSpPr/>
              <p:nvPr/>
            </p:nvSpPr>
            <p:spPr bwMode="auto">
              <a:xfrm>
                <a:off x="752303" y="5256237"/>
                <a:ext cx="3626149" cy="638953"/>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椭圆 65"/>
              <p:cNvSpPr/>
              <p:nvPr/>
            </p:nvSpPr>
            <p:spPr bwMode="auto">
              <a:xfrm>
                <a:off x="642757" y="5235575"/>
                <a:ext cx="604887" cy="519745"/>
              </a:xfrm>
              <a:prstGeom prst="ellipse">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7" name="椭圆 66"/>
              <p:cNvSpPr/>
              <p:nvPr/>
            </p:nvSpPr>
            <p:spPr bwMode="auto">
              <a:xfrm>
                <a:off x="691973" y="5278489"/>
                <a:ext cx="503279" cy="43232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600" b="1" dirty="0">
                  <a:latin typeface="+mn-ea"/>
                </a:endParaRPr>
              </a:p>
            </p:txBody>
          </p:sp>
        </p:grpSp>
        <p:sp>
          <p:nvSpPr>
            <p:cNvPr id="22572" name="矩形 10"/>
            <p:cNvSpPr>
              <a:spLocks noChangeArrowheads="1"/>
            </p:cNvSpPr>
            <p:nvPr/>
          </p:nvSpPr>
          <p:spPr bwMode="auto">
            <a:xfrm>
              <a:off x="1119189" y="5899150"/>
              <a:ext cx="3151598"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zh-CN" sz="1600">
                  <a:latin typeface="微软雅黑" pitchFamily="34" charset="-122"/>
                  <a:ea typeface="微软雅黑" pitchFamily="34" charset="-122"/>
                </a:rPr>
                <a:t>输入输出字符串流类</a:t>
              </a:r>
              <a:r>
                <a:rPr lang="en-US" altLang="zh-CN" sz="1600">
                  <a:latin typeface="微软雅黑" pitchFamily="34" charset="-122"/>
                  <a:ea typeface="微软雅黑" pitchFamily="34" charset="-122"/>
                </a:rPr>
                <a:t>strstream</a:t>
              </a:r>
              <a:endParaRPr lang="zh-CN" altLang="zh-CN" sz="1600">
                <a:latin typeface="微软雅黑" pitchFamily="34" charset="-122"/>
                <a:ea typeface="微软雅黑" pitchFamily="34" charset="-122"/>
              </a:endParaRPr>
            </a:p>
          </p:txBody>
        </p:sp>
      </p:grpSp>
      <p:sp>
        <p:nvSpPr>
          <p:cNvPr id="22539" name="矩形 11"/>
          <p:cNvSpPr>
            <a:spLocks noChangeArrowheads="1"/>
          </p:cNvSpPr>
          <p:nvPr/>
        </p:nvSpPr>
        <p:spPr bwMode="auto">
          <a:xfrm>
            <a:off x="931863" y="1052513"/>
            <a:ext cx="2647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600">
                <a:latin typeface="微软雅黑" pitchFamily="34" charset="-122"/>
                <a:ea typeface="微软雅黑" pitchFamily="34" charset="-122"/>
              </a:rPr>
              <a:t>它们的派生关系如下所示。</a:t>
            </a:r>
            <a:endParaRPr lang="zh-CN" altLang="en-US" sz="1600">
              <a:latin typeface="微软雅黑" pitchFamily="34" charset="-122"/>
              <a:ea typeface="微软雅黑" pitchFamily="34" charset="-122"/>
            </a:endParaRPr>
          </a:p>
        </p:txBody>
      </p:sp>
      <p:grpSp>
        <p:nvGrpSpPr>
          <p:cNvPr id="24" name="组合 23"/>
          <p:cNvGrpSpPr>
            <a:grpSpLocks/>
          </p:cNvGrpSpPr>
          <p:nvPr/>
        </p:nvGrpSpPr>
        <p:grpSpPr bwMode="auto">
          <a:xfrm>
            <a:off x="3421063" y="1431925"/>
            <a:ext cx="5324475" cy="638175"/>
            <a:chOff x="3421047" y="1431636"/>
            <a:chExt cx="5324920" cy="638175"/>
          </a:xfrm>
        </p:grpSpPr>
        <p:sp>
          <p:nvSpPr>
            <p:cNvPr id="74" name="圆角矩形 73"/>
            <p:cNvSpPr/>
            <p:nvPr/>
          </p:nvSpPr>
          <p:spPr bwMode="auto">
            <a:xfrm>
              <a:off x="4443482" y="1431636"/>
              <a:ext cx="4302485" cy="638175"/>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69" name="矩形 1"/>
            <p:cNvSpPr>
              <a:spLocks noChangeArrowheads="1"/>
            </p:cNvSpPr>
            <p:nvPr/>
          </p:nvSpPr>
          <p:spPr bwMode="auto">
            <a:xfrm>
              <a:off x="4623578" y="1532723"/>
              <a:ext cx="3467616"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zh-CN" sz="1600">
                  <a:latin typeface="微软雅黑" pitchFamily="34" charset="-122"/>
                  <a:ea typeface="微软雅黑" pitchFamily="34" charset="-122"/>
                </a:rPr>
                <a:t>它同时继承了输入流类和输出流类。</a:t>
              </a:r>
            </a:p>
          </p:txBody>
        </p:sp>
        <p:sp>
          <p:nvSpPr>
            <p:cNvPr id="83" name="Line 188"/>
            <p:cNvSpPr>
              <a:spLocks noChangeShapeType="1"/>
            </p:cNvSpPr>
            <p:nvPr/>
          </p:nvSpPr>
          <p:spPr bwMode="auto">
            <a:xfrm flipH="1">
              <a:off x="3421047" y="1772949"/>
              <a:ext cx="117008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5" name="组合 24"/>
          <p:cNvGrpSpPr>
            <a:grpSpLocks/>
          </p:cNvGrpSpPr>
          <p:nvPr/>
        </p:nvGrpSpPr>
        <p:grpSpPr bwMode="auto">
          <a:xfrm>
            <a:off x="3421063" y="2163763"/>
            <a:ext cx="5324475" cy="638175"/>
            <a:chOff x="3421047" y="2163559"/>
            <a:chExt cx="5324920" cy="638175"/>
          </a:xfrm>
        </p:grpSpPr>
        <p:sp>
          <p:nvSpPr>
            <p:cNvPr id="77" name="圆角矩形 76"/>
            <p:cNvSpPr/>
            <p:nvPr/>
          </p:nvSpPr>
          <p:spPr bwMode="auto">
            <a:xfrm>
              <a:off x="4443482" y="2163559"/>
              <a:ext cx="4302485" cy="638175"/>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66" name="矩形 2"/>
            <p:cNvSpPr>
              <a:spLocks noChangeArrowheads="1"/>
            </p:cNvSpPr>
            <p:nvPr/>
          </p:nvSpPr>
          <p:spPr bwMode="auto">
            <a:xfrm>
              <a:off x="4623578" y="2250246"/>
              <a:ext cx="3672800"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zh-CN" sz="1600">
                  <a:latin typeface="微软雅黑" pitchFamily="34" charset="-122"/>
                  <a:ea typeface="微软雅黑" pitchFamily="34" charset="-122"/>
                </a:rPr>
                <a:t>它同时继承了输入流类和文件流基类。</a:t>
              </a:r>
            </a:p>
          </p:txBody>
        </p:sp>
        <p:sp>
          <p:nvSpPr>
            <p:cNvPr id="84" name="Line 188"/>
            <p:cNvSpPr>
              <a:spLocks noChangeShapeType="1"/>
            </p:cNvSpPr>
            <p:nvPr/>
          </p:nvSpPr>
          <p:spPr bwMode="auto">
            <a:xfrm flipH="1">
              <a:off x="3421047" y="2493759"/>
              <a:ext cx="117008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6" name="组合 25"/>
          <p:cNvGrpSpPr>
            <a:grpSpLocks/>
          </p:cNvGrpSpPr>
          <p:nvPr/>
        </p:nvGrpSpPr>
        <p:grpSpPr bwMode="auto">
          <a:xfrm>
            <a:off x="3421063" y="2895600"/>
            <a:ext cx="5324475" cy="638175"/>
            <a:chOff x="3421047" y="2895482"/>
            <a:chExt cx="5324920" cy="638175"/>
          </a:xfrm>
        </p:grpSpPr>
        <p:sp>
          <p:nvSpPr>
            <p:cNvPr id="78" name="圆角矩形 77"/>
            <p:cNvSpPr/>
            <p:nvPr/>
          </p:nvSpPr>
          <p:spPr bwMode="auto">
            <a:xfrm>
              <a:off x="4443482" y="2895482"/>
              <a:ext cx="4302485" cy="638175"/>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63" name="矩形 3"/>
            <p:cNvSpPr>
              <a:spLocks noChangeArrowheads="1"/>
            </p:cNvSpPr>
            <p:nvPr/>
          </p:nvSpPr>
          <p:spPr bwMode="auto">
            <a:xfrm>
              <a:off x="4623578" y="2967553"/>
              <a:ext cx="3672800"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zh-CN" sz="1600">
                  <a:latin typeface="微软雅黑" pitchFamily="34" charset="-122"/>
                  <a:ea typeface="微软雅黑" pitchFamily="34" charset="-122"/>
                </a:rPr>
                <a:t>它同时继承了输出流类和文件流基类。</a:t>
              </a:r>
            </a:p>
          </p:txBody>
        </p:sp>
        <p:sp>
          <p:nvSpPr>
            <p:cNvPr id="85" name="Line 188"/>
            <p:cNvSpPr>
              <a:spLocks noChangeShapeType="1"/>
            </p:cNvSpPr>
            <p:nvPr/>
          </p:nvSpPr>
          <p:spPr bwMode="auto">
            <a:xfrm flipH="1">
              <a:off x="3421047" y="3212982"/>
              <a:ext cx="117008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7" name="组合 26"/>
          <p:cNvGrpSpPr>
            <a:grpSpLocks/>
          </p:cNvGrpSpPr>
          <p:nvPr/>
        </p:nvGrpSpPr>
        <p:grpSpPr bwMode="auto">
          <a:xfrm>
            <a:off x="3700463" y="3627438"/>
            <a:ext cx="5045075" cy="638175"/>
            <a:chOff x="3700630" y="3627405"/>
            <a:chExt cx="5045337" cy="638175"/>
          </a:xfrm>
        </p:grpSpPr>
        <p:sp>
          <p:nvSpPr>
            <p:cNvPr id="79" name="圆角矩形 78"/>
            <p:cNvSpPr/>
            <p:nvPr/>
          </p:nvSpPr>
          <p:spPr bwMode="auto">
            <a:xfrm>
              <a:off x="4443619" y="3627405"/>
              <a:ext cx="4302348" cy="638175"/>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60" name="矩形 11"/>
            <p:cNvSpPr>
              <a:spLocks noChangeArrowheads="1"/>
            </p:cNvSpPr>
            <p:nvPr/>
          </p:nvSpPr>
          <p:spPr bwMode="auto">
            <a:xfrm>
              <a:off x="4623578" y="3706010"/>
              <a:ext cx="4083169"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zh-CN" sz="1600">
                  <a:latin typeface="微软雅黑" pitchFamily="34" charset="-122"/>
                  <a:ea typeface="微软雅黑" pitchFamily="34" charset="-122"/>
                </a:rPr>
                <a:t>它同时继承了输入输出流类和文件流基类。</a:t>
              </a:r>
            </a:p>
          </p:txBody>
        </p:sp>
        <p:sp>
          <p:nvSpPr>
            <p:cNvPr id="86" name="Line 188"/>
            <p:cNvSpPr>
              <a:spLocks noChangeShapeType="1"/>
            </p:cNvSpPr>
            <p:nvPr/>
          </p:nvSpPr>
          <p:spPr bwMode="auto">
            <a:xfrm flipH="1">
              <a:off x="3700630" y="3932205"/>
              <a:ext cx="890633" cy="14287"/>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8" name="组合 27"/>
          <p:cNvGrpSpPr>
            <a:grpSpLocks/>
          </p:cNvGrpSpPr>
          <p:nvPr/>
        </p:nvGrpSpPr>
        <p:grpSpPr bwMode="auto">
          <a:xfrm>
            <a:off x="3700463" y="4359275"/>
            <a:ext cx="5045075" cy="638175"/>
            <a:chOff x="3700629" y="4359328"/>
            <a:chExt cx="5045338" cy="638175"/>
          </a:xfrm>
        </p:grpSpPr>
        <p:sp>
          <p:nvSpPr>
            <p:cNvPr id="80" name="圆角矩形 79"/>
            <p:cNvSpPr/>
            <p:nvPr/>
          </p:nvSpPr>
          <p:spPr bwMode="auto">
            <a:xfrm>
              <a:off x="4443618" y="4359328"/>
              <a:ext cx="4302349" cy="638175"/>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57" name="矩形 12"/>
            <p:cNvSpPr>
              <a:spLocks noChangeArrowheads="1"/>
            </p:cNvSpPr>
            <p:nvPr/>
          </p:nvSpPr>
          <p:spPr bwMode="auto">
            <a:xfrm>
              <a:off x="4623578" y="4432107"/>
              <a:ext cx="3877985"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zh-CN" sz="1600">
                  <a:latin typeface="微软雅黑" pitchFamily="34" charset="-122"/>
                  <a:ea typeface="微软雅黑" pitchFamily="34" charset="-122"/>
                </a:rPr>
                <a:t>它同时继承了输入流类和字符串流基类。</a:t>
              </a:r>
            </a:p>
          </p:txBody>
        </p:sp>
        <p:sp>
          <p:nvSpPr>
            <p:cNvPr id="87" name="Line 188"/>
            <p:cNvSpPr>
              <a:spLocks noChangeShapeType="1"/>
            </p:cNvSpPr>
            <p:nvPr/>
          </p:nvSpPr>
          <p:spPr bwMode="auto">
            <a:xfrm flipH="1">
              <a:off x="3700629" y="4653016"/>
              <a:ext cx="890633"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0" name="组合 29"/>
          <p:cNvGrpSpPr>
            <a:grpSpLocks/>
          </p:cNvGrpSpPr>
          <p:nvPr/>
        </p:nvGrpSpPr>
        <p:grpSpPr bwMode="auto">
          <a:xfrm>
            <a:off x="3851275" y="5091113"/>
            <a:ext cx="4894263" cy="638175"/>
            <a:chOff x="3851237" y="5091251"/>
            <a:chExt cx="4894730" cy="638175"/>
          </a:xfrm>
        </p:grpSpPr>
        <p:sp>
          <p:nvSpPr>
            <p:cNvPr id="81" name="圆角矩形 80"/>
            <p:cNvSpPr/>
            <p:nvPr/>
          </p:nvSpPr>
          <p:spPr bwMode="auto">
            <a:xfrm>
              <a:off x="4443432" y="5091251"/>
              <a:ext cx="4302535" cy="638175"/>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54" name="矩形 13"/>
            <p:cNvSpPr>
              <a:spLocks noChangeArrowheads="1"/>
            </p:cNvSpPr>
            <p:nvPr/>
          </p:nvSpPr>
          <p:spPr bwMode="auto">
            <a:xfrm>
              <a:off x="4623578" y="5145664"/>
              <a:ext cx="3877985"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zh-CN" sz="1600">
                  <a:latin typeface="微软雅黑" pitchFamily="34" charset="-122"/>
                  <a:ea typeface="微软雅黑" pitchFamily="34" charset="-122"/>
                </a:rPr>
                <a:t>它同时继承了输出流类和字符串流基类。</a:t>
              </a:r>
            </a:p>
          </p:txBody>
        </p:sp>
        <p:sp>
          <p:nvSpPr>
            <p:cNvPr id="88" name="Line 188"/>
            <p:cNvSpPr>
              <a:spLocks noChangeShapeType="1"/>
            </p:cNvSpPr>
            <p:nvPr/>
          </p:nvSpPr>
          <p:spPr bwMode="auto">
            <a:xfrm flipH="1">
              <a:off x="3851237" y="5411926"/>
              <a:ext cx="739846"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1504" name="组合 21503"/>
          <p:cNvGrpSpPr>
            <a:grpSpLocks/>
          </p:cNvGrpSpPr>
          <p:nvPr/>
        </p:nvGrpSpPr>
        <p:grpSpPr bwMode="auto">
          <a:xfrm>
            <a:off x="4073525" y="5822950"/>
            <a:ext cx="4838700" cy="638175"/>
            <a:chOff x="4073524" y="5823176"/>
            <a:chExt cx="4838407" cy="638175"/>
          </a:xfrm>
        </p:grpSpPr>
        <p:sp>
          <p:nvSpPr>
            <p:cNvPr id="82" name="圆角矩形 81"/>
            <p:cNvSpPr/>
            <p:nvPr/>
          </p:nvSpPr>
          <p:spPr bwMode="auto">
            <a:xfrm>
              <a:off x="4443390" y="5823176"/>
              <a:ext cx="4301864" cy="638175"/>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51" name="矩形 15"/>
            <p:cNvSpPr>
              <a:spLocks noChangeArrowheads="1"/>
            </p:cNvSpPr>
            <p:nvPr/>
          </p:nvSpPr>
          <p:spPr bwMode="auto">
            <a:xfrm>
              <a:off x="4623578" y="5920666"/>
              <a:ext cx="4288353"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zh-CN" sz="1600">
                  <a:latin typeface="微软雅黑" pitchFamily="34" charset="-122"/>
                  <a:ea typeface="微软雅黑" pitchFamily="34" charset="-122"/>
                </a:rPr>
                <a:t>它同时继承了输入输出流类和字符串流基类。</a:t>
              </a:r>
            </a:p>
          </p:txBody>
        </p:sp>
        <p:sp>
          <p:nvSpPr>
            <p:cNvPr id="89" name="Line 188"/>
            <p:cNvSpPr>
              <a:spLocks noChangeShapeType="1"/>
            </p:cNvSpPr>
            <p:nvPr/>
          </p:nvSpPr>
          <p:spPr bwMode="auto">
            <a:xfrm flipH="1">
              <a:off x="4073524" y="6132739"/>
              <a:ext cx="517494" cy="9525"/>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1505" name="组合 21504"/>
          <p:cNvGrpSpPr>
            <a:grpSpLocks/>
          </p:cNvGrpSpPr>
          <p:nvPr/>
        </p:nvGrpSpPr>
        <p:grpSpPr bwMode="auto">
          <a:xfrm>
            <a:off x="5332413" y="2581275"/>
            <a:ext cx="2674937" cy="2668588"/>
            <a:chOff x="5332527" y="2580811"/>
            <a:chExt cx="2674937" cy="2668588"/>
          </a:xfrm>
        </p:grpSpPr>
        <p:pic>
          <p:nvPicPr>
            <p:cNvPr id="22548" name="Picture 18" descr="C:\Users\admin\Desktop\201777-12062Q12024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527" y="2580811"/>
              <a:ext cx="2674937" cy="266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矩形 7"/>
            <p:cNvSpPr>
              <a:spLocks noChangeArrowheads="1"/>
            </p:cNvSpPr>
            <p:nvPr/>
          </p:nvSpPr>
          <p:spPr bwMode="auto">
            <a:xfrm>
              <a:off x="5534139" y="2734799"/>
              <a:ext cx="2286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en-US" altLang="zh-CN" sz="1600" dirty="0">
                  <a:latin typeface="微软雅黑" pitchFamily="34" charset="-122"/>
                  <a:ea typeface="微软雅黑" pitchFamily="34" charset="-122"/>
                </a:rPr>
                <a:t>      </a:t>
              </a:r>
              <a:r>
                <a:rPr lang="zh-CN" altLang="zh-CN" sz="1600" dirty="0">
                  <a:latin typeface="微软雅黑" pitchFamily="34" charset="-122"/>
                  <a:ea typeface="微软雅黑" pitchFamily="34" charset="-122"/>
                </a:rPr>
                <a:t>其中的每一个类都称作相应的</a:t>
              </a:r>
              <a:r>
                <a:rPr lang="zh-CN" altLang="zh-CN" sz="1600" dirty="0">
                  <a:solidFill>
                    <a:schemeClr val="accent4"/>
                  </a:solidFill>
                  <a:latin typeface="微软雅黑" pitchFamily="34" charset="-122"/>
                  <a:ea typeface="微软雅黑" pitchFamily="34" charset="-122"/>
                </a:rPr>
                <a:t>流</a:t>
              </a:r>
              <a:r>
                <a:rPr lang="zh-CN" altLang="zh-CN" sz="1600" dirty="0">
                  <a:latin typeface="微软雅黑" pitchFamily="34" charset="-122"/>
                  <a:ea typeface="微软雅黑" pitchFamily="34" charset="-122"/>
                </a:rPr>
                <a:t>或</a:t>
              </a:r>
              <a:r>
                <a:rPr lang="zh-CN" altLang="zh-CN" sz="1600" dirty="0">
                  <a:solidFill>
                    <a:schemeClr val="accent4"/>
                  </a:solidFill>
                  <a:latin typeface="微软雅黑" pitchFamily="34" charset="-122"/>
                  <a:ea typeface="微软雅黑" pitchFamily="34" charset="-122"/>
                </a:rPr>
                <a:t>流类</a:t>
              </a:r>
              <a:r>
                <a:rPr lang="zh-CN" altLang="zh-CN" sz="1600" dirty="0">
                  <a:latin typeface="微软雅黑" pitchFamily="34" charset="-122"/>
                  <a:ea typeface="微软雅黑" pitchFamily="34" charset="-122"/>
                </a:rPr>
                <a:t>，用以完成某一方面的功能，根据一个流或流类定义出的对象也时常称为</a:t>
              </a:r>
              <a:r>
                <a:rPr lang="zh-CN" altLang="zh-CN" sz="1600" dirty="0">
                  <a:solidFill>
                    <a:schemeClr val="accent4"/>
                  </a:solidFill>
                  <a:latin typeface="微软雅黑" pitchFamily="34" charset="-122"/>
                  <a:ea typeface="微软雅黑" pitchFamily="34" charset="-122"/>
                </a:rPr>
                <a:t>流对象</a:t>
              </a:r>
              <a:r>
                <a:rPr lang="zh-CN" altLang="en-US" sz="1600" dirty="0">
                  <a:latin typeface="微软雅黑" pitchFamily="34" charset="-122"/>
                  <a:ea typeface="微软雅黑" pitchFamily="34"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50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0-#ppt_w/2"/>
                                          </p:val>
                                        </p:tav>
                                        <p:tav tm="100000">
                                          <p:val>
                                            <p:strVal val="#ppt_x"/>
                                          </p:val>
                                        </p:tav>
                                      </p:tavLst>
                                    </p:anim>
                                    <p:anim calcmode="lin" valueType="num">
                                      <p:cBhvr additive="base">
                                        <p:cTn id="18" dur="500" fill="hold"/>
                                        <p:tgtEl>
                                          <p:spTgt spid="18"/>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2" presetClass="entr" presetSubtype="8" fill="hold" nodeType="after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0-#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2" presetClass="entr" presetSubtype="8" fill="hold" nodeType="afterEffect">
                                  <p:stCondLst>
                                    <p:cond delay="50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0-#ppt_w/2"/>
                                          </p:val>
                                        </p:tav>
                                        <p:tav tm="100000">
                                          <p:val>
                                            <p:strVal val="#ppt_x"/>
                                          </p:val>
                                        </p:tav>
                                      </p:tavLst>
                                    </p:anim>
                                    <p:anim calcmode="lin" valueType="num">
                                      <p:cBhvr additive="base">
                                        <p:cTn id="38" dur="500" fill="hold"/>
                                        <p:tgtEl>
                                          <p:spTgt spid="20"/>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22" presetClass="entr" presetSubtype="8" fill="hold" nodeType="after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0-#ppt_w/2"/>
                                          </p:val>
                                        </p:tav>
                                        <p:tav tm="100000">
                                          <p:val>
                                            <p:strVal val="#ppt_x"/>
                                          </p:val>
                                        </p:tav>
                                      </p:tavLst>
                                    </p:anim>
                                    <p:anim calcmode="lin" valueType="num">
                                      <p:cBhvr additive="base">
                                        <p:cTn id="48" dur="500" fill="hold"/>
                                        <p:tgtEl>
                                          <p:spTgt spid="21"/>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500"/>
                            </p:stCondLst>
                            <p:childTnLst>
                              <p:par>
                                <p:cTn id="50" presetID="22" presetClass="entr" presetSubtype="8" fill="hold" nodeType="afterEffect">
                                  <p:stCondLst>
                                    <p:cond delay="50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0-#ppt_w/2"/>
                                          </p:val>
                                        </p:tav>
                                        <p:tav tm="100000">
                                          <p:val>
                                            <p:strVal val="#ppt_x"/>
                                          </p:val>
                                        </p:tav>
                                      </p:tavLst>
                                    </p:anim>
                                    <p:anim calcmode="lin" valueType="num">
                                      <p:cBhvr additive="base">
                                        <p:cTn id="58" dur="500" fill="hold"/>
                                        <p:tgtEl>
                                          <p:spTgt spid="22"/>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500"/>
                            </p:stCondLst>
                            <p:childTnLst>
                              <p:par>
                                <p:cTn id="60" presetID="22" presetClass="entr" presetSubtype="8" fill="hold" nodeType="afterEffect">
                                  <p:stCondLst>
                                    <p:cond delay="500"/>
                                  </p:stCondLst>
                                  <p:childTnLst>
                                    <p:set>
                                      <p:cBhvr>
                                        <p:cTn id="61" dur="1" fill="hold">
                                          <p:stCondLst>
                                            <p:cond delay="0"/>
                                          </p:stCondLst>
                                        </p:cTn>
                                        <p:tgtEl>
                                          <p:spTgt spid="30"/>
                                        </p:tgtEl>
                                        <p:attrNameLst>
                                          <p:attrName>style.visibility</p:attrName>
                                        </p:attrNameLst>
                                      </p:cBhvr>
                                      <p:to>
                                        <p:strVal val="visible"/>
                                      </p:to>
                                    </p:set>
                                    <p:animEffect transition="in" filter="wipe(left)">
                                      <p:cBhvr>
                                        <p:cTn id="62" dur="500"/>
                                        <p:tgtEl>
                                          <p:spTgt spid="3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0-#ppt_w/2"/>
                                          </p:val>
                                        </p:tav>
                                        <p:tav tm="100000">
                                          <p:val>
                                            <p:strVal val="#ppt_x"/>
                                          </p:val>
                                        </p:tav>
                                      </p:tavLst>
                                    </p:anim>
                                    <p:anim calcmode="lin" valueType="num">
                                      <p:cBhvr additive="base">
                                        <p:cTn id="68" dur="500" fill="hold"/>
                                        <p:tgtEl>
                                          <p:spTgt spid="23"/>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500"/>
                            </p:stCondLst>
                            <p:childTnLst>
                              <p:par>
                                <p:cTn id="70" presetID="22" presetClass="entr" presetSubtype="8" fill="hold" nodeType="afterEffect">
                                  <p:stCondLst>
                                    <p:cond delay="500"/>
                                  </p:stCondLst>
                                  <p:childTnLst>
                                    <p:set>
                                      <p:cBhvr>
                                        <p:cTn id="71" dur="1" fill="hold">
                                          <p:stCondLst>
                                            <p:cond delay="0"/>
                                          </p:stCondLst>
                                        </p:cTn>
                                        <p:tgtEl>
                                          <p:spTgt spid="21504"/>
                                        </p:tgtEl>
                                        <p:attrNameLst>
                                          <p:attrName>style.visibility</p:attrName>
                                        </p:attrNameLst>
                                      </p:cBhvr>
                                      <p:to>
                                        <p:strVal val="visible"/>
                                      </p:to>
                                    </p:set>
                                    <p:animEffect transition="in" filter="wipe(left)">
                                      <p:cBhvr>
                                        <p:cTn id="72" dur="500"/>
                                        <p:tgtEl>
                                          <p:spTgt spid="2150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xit" presetSubtype="0" fill="hold" nodeType="clickEffect">
                                  <p:stCondLst>
                                    <p:cond delay="0"/>
                                  </p:stCondLst>
                                  <p:childTnLst>
                                    <p:animEffect transition="out" filter="fade">
                                      <p:cBhvr>
                                        <p:cTn id="76" dur="500"/>
                                        <p:tgtEl>
                                          <p:spTgt spid="24"/>
                                        </p:tgtEl>
                                      </p:cBhvr>
                                    </p:animEffect>
                                    <p:set>
                                      <p:cBhvr>
                                        <p:cTn id="77" dur="1" fill="hold">
                                          <p:stCondLst>
                                            <p:cond delay="499"/>
                                          </p:stCondLst>
                                        </p:cTn>
                                        <p:tgtEl>
                                          <p:spTgt spid="24"/>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25"/>
                                        </p:tgtEl>
                                      </p:cBhvr>
                                    </p:animEffect>
                                    <p:set>
                                      <p:cBhvr>
                                        <p:cTn id="80" dur="1" fill="hold">
                                          <p:stCondLst>
                                            <p:cond delay="499"/>
                                          </p:stCondLst>
                                        </p:cTn>
                                        <p:tgtEl>
                                          <p:spTgt spid="25"/>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26"/>
                                        </p:tgtEl>
                                      </p:cBhvr>
                                    </p:animEffect>
                                    <p:set>
                                      <p:cBhvr>
                                        <p:cTn id="83" dur="1" fill="hold">
                                          <p:stCondLst>
                                            <p:cond delay="499"/>
                                          </p:stCondLst>
                                        </p:cTn>
                                        <p:tgtEl>
                                          <p:spTgt spid="26"/>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27"/>
                                        </p:tgtEl>
                                      </p:cBhvr>
                                    </p:animEffect>
                                    <p:set>
                                      <p:cBhvr>
                                        <p:cTn id="86" dur="1" fill="hold">
                                          <p:stCondLst>
                                            <p:cond delay="499"/>
                                          </p:stCondLst>
                                        </p:cTn>
                                        <p:tgtEl>
                                          <p:spTgt spid="27"/>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28"/>
                                        </p:tgtEl>
                                      </p:cBhvr>
                                    </p:animEffect>
                                    <p:set>
                                      <p:cBhvr>
                                        <p:cTn id="89" dur="1" fill="hold">
                                          <p:stCondLst>
                                            <p:cond delay="499"/>
                                          </p:stCondLst>
                                        </p:cTn>
                                        <p:tgtEl>
                                          <p:spTgt spid="28"/>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30"/>
                                        </p:tgtEl>
                                      </p:cBhvr>
                                    </p:animEffect>
                                    <p:set>
                                      <p:cBhvr>
                                        <p:cTn id="92" dur="1" fill="hold">
                                          <p:stCondLst>
                                            <p:cond delay="499"/>
                                          </p:stCondLst>
                                        </p:cTn>
                                        <p:tgtEl>
                                          <p:spTgt spid="30"/>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21504"/>
                                        </p:tgtEl>
                                      </p:cBhvr>
                                    </p:animEffect>
                                    <p:set>
                                      <p:cBhvr>
                                        <p:cTn id="95" dur="1" fill="hold">
                                          <p:stCondLst>
                                            <p:cond delay="499"/>
                                          </p:stCondLst>
                                        </p:cTn>
                                        <p:tgtEl>
                                          <p:spTgt spid="21504"/>
                                        </p:tgtEl>
                                        <p:attrNameLst>
                                          <p:attrName>style.visibility</p:attrName>
                                        </p:attrNameLst>
                                      </p:cBhvr>
                                      <p:to>
                                        <p:strVal val="hidden"/>
                                      </p:to>
                                    </p:set>
                                  </p:childTnLst>
                                </p:cTn>
                              </p:par>
                              <p:par>
                                <p:cTn id="96" presetID="10" presetClass="entr" presetSubtype="0" fill="hold" nodeType="withEffect">
                                  <p:stCondLst>
                                    <p:cond delay="0"/>
                                  </p:stCondLst>
                                  <p:childTnLst>
                                    <p:set>
                                      <p:cBhvr>
                                        <p:cTn id="97" dur="1" fill="hold">
                                          <p:stCondLst>
                                            <p:cond delay="0"/>
                                          </p:stCondLst>
                                        </p:cTn>
                                        <p:tgtEl>
                                          <p:spTgt spid="21505"/>
                                        </p:tgtEl>
                                        <p:attrNameLst>
                                          <p:attrName>style.visibility</p:attrName>
                                        </p:attrNameLst>
                                      </p:cBhvr>
                                      <p:to>
                                        <p:strVal val="visible"/>
                                      </p:to>
                                    </p:set>
                                    <p:animEffect transition="in" filter="fade">
                                      <p:cBhvr>
                                        <p:cTn id="98" dur="500"/>
                                        <p:tgtEl>
                                          <p:spTgt spid="21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5062538" y="119063"/>
            <a:ext cx="3916362" cy="725487"/>
            <a:chOff x="0" y="0"/>
            <a:chExt cx="6166" cy="1142"/>
          </a:xfrm>
        </p:grpSpPr>
        <p:pic>
          <p:nvPicPr>
            <p:cNvPr id="23564" name="Picture 3" descr="D:\幻灯片\图片\logo2.png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6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3555"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23556"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6.2  </a:t>
            </a:r>
            <a:r>
              <a:rPr lang="en-US" altLang="zh-CN" sz="2800" b="1">
                <a:solidFill>
                  <a:srgbClr val="FFFF00"/>
                </a:solidFill>
                <a:latin typeface="微软雅黑" pitchFamily="34" charset="-122"/>
                <a:ea typeface="微软雅黑" pitchFamily="34" charset="-122"/>
              </a:rPr>
              <a:t>I/O</a:t>
            </a:r>
            <a:r>
              <a:rPr lang="zh-CN" altLang="zh-CN" sz="2800" b="1">
                <a:solidFill>
                  <a:srgbClr val="FFFF00"/>
                </a:solidFill>
                <a:latin typeface="微软雅黑" pitchFamily="34" charset="-122"/>
                <a:ea typeface="微软雅黑" pitchFamily="34" charset="-122"/>
              </a:rPr>
              <a:t>流类库简介</a:t>
            </a:r>
            <a:endParaRPr lang="zh-CN" altLang="en-US" sz="2800" b="1">
              <a:solidFill>
                <a:srgbClr val="FFFF00"/>
              </a:solidFill>
              <a:latin typeface="微软雅黑" pitchFamily="34" charset="-122"/>
              <a:ea typeface="微软雅黑" pitchFamily="34" charset="-122"/>
              <a:sym typeface="宋体" charset="-122"/>
            </a:endParaRPr>
          </a:p>
        </p:txBody>
      </p:sp>
      <p:sp>
        <p:nvSpPr>
          <p:cNvPr id="22536" name="矩形 29"/>
          <p:cNvSpPr>
            <a:spLocks noChangeArrowheads="1"/>
          </p:cNvSpPr>
          <p:nvPr/>
        </p:nvSpPr>
        <p:spPr bwMode="auto">
          <a:xfrm>
            <a:off x="1997075" y="5954713"/>
            <a:ext cx="5308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sz="1600" dirty="0">
                <a:latin typeface="微软雅黑" pitchFamily="34" charset="-122"/>
                <a:ea typeface="微软雅黑" pitchFamily="34" charset="-122"/>
              </a:rPr>
              <a:t>上图</a:t>
            </a:r>
            <a:r>
              <a:rPr lang="zh-CN" altLang="zh-CN" sz="1600" dirty="0">
                <a:latin typeface="微软雅黑" pitchFamily="34" charset="-122"/>
                <a:ea typeface="微软雅黑" pitchFamily="34" charset="-122"/>
              </a:rPr>
              <a:t>虚线表示此处是</a:t>
            </a:r>
            <a:r>
              <a:rPr lang="zh-CN" altLang="zh-CN" sz="1600" dirty="0">
                <a:solidFill>
                  <a:schemeClr val="accent4"/>
                </a:solidFill>
                <a:latin typeface="微软雅黑" pitchFamily="34" charset="-122"/>
                <a:ea typeface="微软雅黑" pitchFamily="34" charset="-122"/>
              </a:rPr>
              <a:t>虚继承</a:t>
            </a:r>
            <a:r>
              <a:rPr lang="zh-CN" altLang="zh-CN" sz="1600" dirty="0">
                <a:latin typeface="微软雅黑" pitchFamily="34" charset="-122"/>
                <a:ea typeface="微软雅黑" pitchFamily="34" charset="-122"/>
              </a:rPr>
              <a:t>，实线表示一般的</a:t>
            </a:r>
            <a:r>
              <a:rPr lang="zh-CN" altLang="zh-CN" sz="1600" dirty="0">
                <a:solidFill>
                  <a:schemeClr val="accent4"/>
                </a:solidFill>
                <a:latin typeface="微软雅黑" pitchFamily="34" charset="-122"/>
                <a:ea typeface="微软雅黑" pitchFamily="34" charset="-122"/>
              </a:rPr>
              <a:t>继承关系</a:t>
            </a:r>
            <a:r>
              <a:rPr lang="zh-CN" altLang="zh-CN" dirty="0">
                <a:ea typeface="宋体" pitchFamily="2" charset="-122"/>
              </a:rPr>
              <a:t>。</a:t>
            </a:r>
          </a:p>
        </p:txBody>
      </p:sp>
      <p:grpSp>
        <p:nvGrpSpPr>
          <p:cNvPr id="3" name="组合 2"/>
          <p:cNvGrpSpPr>
            <a:grpSpLocks/>
          </p:cNvGrpSpPr>
          <p:nvPr/>
        </p:nvGrpSpPr>
        <p:grpSpPr bwMode="auto">
          <a:xfrm>
            <a:off x="0" y="1263650"/>
            <a:ext cx="9691688" cy="4535488"/>
            <a:chOff x="0" y="1263649"/>
            <a:chExt cx="9692103" cy="4534723"/>
          </a:xfrm>
        </p:grpSpPr>
        <p:graphicFrame>
          <p:nvGraphicFramePr>
            <p:cNvPr id="23559" name="对象 9"/>
            <p:cNvGraphicFramePr>
              <a:graphicFrameLocks noChangeAspect="1"/>
            </p:cNvGraphicFramePr>
            <p:nvPr/>
          </p:nvGraphicFramePr>
          <p:xfrm>
            <a:off x="2050770" y="1263649"/>
            <a:ext cx="7641333" cy="4109323"/>
          </p:xfrm>
          <a:graphic>
            <a:graphicData uri="http://schemas.openxmlformats.org/presentationml/2006/ole">
              <mc:AlternateContent xmlns:mc="http://schemas.openxmlformats.org/markup-compatibility/2006">
                <mc:Choice xmlns:v="urn:schemas-microsoft-com:vml" Requires="v">
                  <p:oleObj spid="_x0000_s23566" name="Visio" r:id="rId4" imgW="4750380" imgH="2555036" progId="Visio.Drawing.11">
                    <p:embed/>
                  </p:oleObj>
                </mc:Choice>
                <mc:Fallback>
                  <p:oleObj name="Visio" r:id="rId4" imgW="4750380" imgH="2555036" progId="Visio.Drawing.11">
                    <p:embed/>
                    <p:pic>
                      <p:nvPicPr>
                        <p:cNvPr id="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0770" y="1263649"/>
                          <a:ext cx="7641333" cy="410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3560" name="组合 1"/>
            <p:cNvGrpSpPr>
              <a:grpSpLocks/>
            </p:cNvGrpSpPr>
            <p:nvPr/>
          </p:nvGrpSpPr>
          <p:grpSpPr bwMode="auto">
            <a:xfrm>
              <a:off x="0" y="1263649"/>
              <a:ext cx="8465283" cy="4534723"/>
              <a:chOff x="0" y="1263649"/>
              <a:chExt cx="8465283" cy="4534723"/>
            </a:xfrm>
          </p:grpSpPr>
          <p:sp>
            <p:nvSpPr>
              <p:cNvPr id="23561" name="矩形 10"/>
              <p:cNvSpPr>
                <a:spLocks noChangeArrowheads="1"/>
              </p:cNvSpPr>
              <p:nvPr/>
            </p:nvSpPr>
            <p:spPr bwMode="auto">
              <a:xfrm>
                <a:off x="4684941" y="5219950"/>
                <a:ext cx="132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a:latin typeface="微软雅黑" pitchFamily="34" charset="-122"/>
                    <a:ea typeface="微软雅黑" pitchFamily="34" charset="-122"/>
                  </a:rPr>
                  <a:t>I/O</a:t>
                </a:r>
                <a:r>
                  <a:rPr lang="zh-CN" altLang="zh-CN" sz="1600">
                    <a:latin typeface="微软雅黑" pitchFamily="34" charset="-122"/>
                    <a:ea typeface="微软雅黑" pitchFamily="34" charset="-122"/>
                  </a:rPr>
                  <a:t>类库关系</a:t>
                </a:r>
                <a:endParaRPr lang="zh-CN" altLang="en-US" sz="1600">
                  <a:latin typeface="微软雅黑" pitchFamily="34" charset="-122"/>
                  <a:ea typeface="微软雅黑" pitchFamily="34" charset="-122"/>
                </a:endParaRPr>
              </a:p>
            </p:txBody>
          </p:sp>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0" y="3053801"/>
                <a:ext cx="2050770" cy="2744571"/>
              </a:xfrm>
              <a:prstGeom prst="ellipse">
                <a:avLst/>
              </a:prstGeom>
              <a:ln>
                <a:noFill/>
              </a:ln>
              <a:effectLst>
                <a:softEdge rad="112500"/>
              </a:effectLst>
            </p:spPr>
          </p:pic>
          <p:sp>
            <p:nvSpPr>
              <p:cNvPr id="23563" name="圆角矩形 7"/>
              <p:cNvSpPr>
                <a:spLocks noChangeArrowheads="1"/>
              </p:cNvSpPr>
              <p:nvPr/>
            </p:nvSpPr>
            <p:spPr bwMode="auto">
              <a:xfrm>
                <a:off x="1966661" y="1263649"/>
                <a:ext cx="6498622" cy="4534723"/>
              </a:xfrm>
              <a:prstGeom prst="roundRect">
                <a:avLst>
                  <a:gd name="adj" fmla="val 16667"/>
                </a:avLst>
              </a:prstGeom>
              <a:noFill/>
              <a:ln w="28575" algn="ctr">
                <a:solidFill>
                  <a:srgbClr val="00B0F0"/>
                </a:solidFill>
                <a:prstDash val="dashDot"/>
                <a:round/>
                <a:headEnd/>
                <a:tailEnd/>
              </a:ln>
              <a:extLst>
                <a:ext uri="{909E8E84-426E-40DD-AFC4-6F175D3DCCD1}">
                  <a14:hiddenFill xmlns:a14="http://schemas.microsoft.com/office/drawing/2010/main">
                    <a:solidFill>
                      <a:schemeClr val="accent1"/>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536"/>
                                        </p:tgtEl>
                                        <p:attrNameLst>
                                          <p:attrName>style.visibility</p:attrName>
                                        </p:attrNameLst>
                                      </p:cBhvr>
                                      <p:to>
                                        <p:strVal val="visible"/>
                                      </p:to>
                                    </p:set>
                                    <p:animEffect transition="in" filter="fade">
                                      <p:cBhvr>
                                        <p:cTn id="13" dur="500"/>
                                        <p:tgtEl>
                                          <p:spTgt spid="2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a:grpSpLocks/>
          </p:cNvGrpSpPr>
          <p:nvPr/>
        </p:nvGrpSpPr>
        <p:grpSpPr bwMode="auto">
          <a:xfrm>
            <a:off x="5062538" y="119063"/>
            <a:ext cx="3916362" cy="725487"/>
            <a:chOff x="0" y="0"/>
            <a:chExt cx="6166" cy="1142"/>
          </a:xfrm>
        </p:grpSpPr>
        <p:pic>
          <p:nvPicPr>
            <p:cNvPr id="24595"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96"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4579"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6.2  </a:t>
            </a:r>
            <a:r>
              <a:rPr lang="en-US" altLang="zh-CN" sz="2800" b="1">
                <a:solidFill>
                  <a:srgbClr val="FFFF00"/>
                </a:solidFill>
                <a:latin typeface="微软雅黑" pitchFamily="34" charset="-122"/>
                <a:ea typeface="微软雅黑" pitchFamily="34" charset="-122"/>
              </a:rPr>
              <a:t>I/O</a:t>
            </a:r>
            <a:r>
              <a:rPr lang="zh-CN" altLang="zh-CN" sz="2800" b="1">
                <a:solidFill>
                  <a:srgbClr val="FFFF00"/>
                </a:solidFill>
                <a:latin typeface="微软雅黑" pitchFamily="34" charset="-122"/>
                <a:ea typeface="微软雅黑" pitchFamily="34" charset="-122"/>
              </a:rPr>
              <a:t>流类库简介</a:t>
            </a:r>
            <a:endParaRPr lang="zh-CN" altLang="en-US" sz="2800" b="1">
              <a:solidFill>
                <a:srgbClr val="FFFF00"/>
              </a:solidFill>
              <a:latin typeface="微软雅黑" pitchFamily="34" charset="-122"/>
              <a:ea typeface="微软雅黑" pitchFamily="34" charset="-122"/>
              <a:sym typeface="宋体" charset="-122"/>
            </a:endParaRPr>
          </a:p>
        </p:txBody>
      </p:sp>
      <p:sp>
        <p:nvSpPr>
          <p:cNvPr id="23556" name="圆角矩形 7"/>
          <p:cNvSpPr>
            <a:spLocks noChangeArrowheads="1"/>
          </p:cNvSpPr>
          <p:nvPr/>
        </p:nvSpPr>
        <p:spPr bwMode="auto">
          <a:xfrm>
            <a:off x="2411413" y="1397000"/>
            <a:ext cx="6297612" cy="4840288"/>
          </a:xfrm>
          <a:prstGeom prst="roundRect">
            <a:avLst>
              <a:gd name="adj" fmla="val 16667"/>
            </a:avLst>
          </a:prstGeom>
          <a:noFill/>
          <a:ln w="19050" algn="ctr">
            <a:solidFill>
              <a:srgbClr val="00ACE6"/>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3557" name="矩形 2"/>
          <p:cNvSpPr>
            <a:spLocks noChangeArrowheads="1"/>
          </p:cNvSpPr>
          <p:nvPr/>
        </p:nvSpPr>
        <p:spPr bwMode="auto">
          <a:xfrm>
            <a:off x="2520950" y="1563688"/>
            <a:ext cx="597535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en-US" altLang="zh-CN" sz="1600" dirty="0">
                <a:latin typeface="微软雅黑" pitchFamily="34" charset="-122"/>
                <a:ea typeface="微软雅黑" pitchFamily="34" charset="-122"/>
              </a:rPr>
              <a:t>      C++</a:t>
            </a:r>
            <a:r>
              <a:rPr lang="zh-CN" altLang="zh-CN" sz="1600" dirty="0">
                <a:latin typeface="微软雅黑" pitchFamily="34" charset="-122"/>
                <a:ea typeface="微软雅黑" pitchFamily="34" charset="-122"/>
              </a:rPr>
              <a:t>流类库中定义的各种流可以供用户直接使用，它们分别包含在</a:t>
            </a:r>
            <a:r>
              <a:rPr lang="en-US" altLang="zh-CN" sz="1600" dirty="0" err="1">
                <a:solidFill>
                  <a:schemeClr val="accent4"/>
                </a:solidFill>
                <a:latin typeface="微软雅黑" pitchFamily="34" charset="-122"/>
                <a:ea typeface="微软雅黑" pitchFamily="34" charset="-122"/>
              </a:rPr>
              <a:t>iostream</a:t>
            </a:r>
            <a:r>
              <a:rPr lang="zh-CN" altLang="zh-CN" sz="1600" dirty="0">
                <a:latin typeface="微软雅黑" pitchFamily="34" charset="-122"/>
                <a:ea typeface="微软雅黑" pitchFamily="34" charset="-122"/>
              </a:rPr>
              <a:t>、</a:t>
            </a:r>
            <a:r>
              <a:rPr lang="en-US" altLang="zh-CN" sz="1600" dirty="0" err="1">
                <a:solidFill>
                  <a:schemeClr val="accent4"/>
                </a:solidFill>
                <a:latin typeface="微软雅黑" pitchFamily="34" charset="-122"/>
                <a:ea typeface="微软雅黑" pitchFamily="34" charset="-122"/>
              </a:rPr>
              <a:t>fstream</a:t>
            </a:r>
            <a:r>
              <a:rPr lang="zh-CN" altLang="zh-CN" sz="1600" dirty="0">
                <a:latin typeface="微软雅黑" pitchFamily="34" charset="-122"/>
                <a:ea typeface="微软雅黑" pitchFamily="34" charset="-122"/>
              </a:rPr>
              <a:t>、</a:t>
            </a:r>
            <a:r>
              <a:rPr lang="en-US" altLang="zh-CN" sz="1600" dirty="0" err="1">
                <a:solidFill>
                  <a:schemeClr val="accent4"/>
                </a:solidFill>
                <a:latin typeface="微软雅黑" pitchFamily="34" charset="-122"/>
                <a:ea typeface="微软雅黑" pitchFamily="34" charset="-122"/>
              </a:rPr>
              <a:t>strstream</a:t>
            </a:r>
            <a:r>
              <a:rPr lang="zh-CN" altLang="zh-CN" sz="1600" dirty="0">
                <a:latin typeface="微软雅黑" pitchFamily="34" charset="-122"/>
                <a:ea typeface="微软雅黑" pitchFamily="34" charset="-122"/>
              </a:rPr>
              <a:t>三个头文件中，其包含情况如下所示：</a:t>
            </a:r>
          </a:p>
        </p:txBody>
      </p:sp>
      <p:pic>
        <p:nvPicPr>
          <p:cNvPr id="17" name="Picture 10" descr="注意小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 y="2279650"/>
            <a:ext cx="3354388" cy="342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 name="组合 4"/>
          <p:cNvGrpSpPr>
            <a:grpSpLocks/>
          </p:cNvGrpSpPr>
          <p:nvPr/>
        </p:nvGrpSpPr>
        <p:grpSpPr bwMode="auto">
          <a:xfrm>
            <a:off x="2630488" y="2709863"/>
            <a:ext cx="5897562" cy="895350"/>
            <a:chOff x="2921778" y="2503535"/>
            <a:chExt cx="5896970" cy="894312"/>
          </a:xfrm>
        </p:grpSpPr>
        <p:sp>
          <p:nvSpPr>
            <p:cNvPr id="23568" name="矩形 1"/>
            <p:cNvSpPr>
              <a:spLocks noChangeArrowheads="1"/>
            </p:cNvSpPr>
            <p:nvPr/>
          </p:nvSpPr>
          <p:spPr bwMode="auto">
            <a:xfrm>
              <a:off x="2921778" y="2524148"/>
              <a:ext cx="5896970" cy="873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进行标准</a:t>
              </a:r>
              <a:r>
                <a:rPr lang="en-US" altLang="zh-CN" dirty="0">
                  <a:latin typeface="微软雅黑" pitchFamily="34" charset="-122"/>
                  <a:ea typeface="微软雅黑" pitchFamily="34" charset="-122"/>
                </a:rPr>
                <a:t>I/O</a:t>
              </a:r>
              <a:r>
                <a:rPr lang="zh-CN" altLang="zh-CN" dirty="0">
                  <a:latin typeface="微软雅黑" pitchFamily="34" charset="-122"/>
                  <a:ea typeface="微软雅黑" pitchFamily="34" charset="-122"/>
                </a:rPr>
                <a:t>操作时使用</a:t>
              </a:r>
              <a:r>
                <a:rPr lang="en-US" altLang="zh-CN" dirty="0" err="1">
                  <a:solidFill>
                    <a:schemeClr val="accent4"/>
                  </a:solidFill>
                  <a:latin typeface="微软雅黑" pitchFamily="34" charset="-122"/>
                  <a:ea typeface="微软雅黑" pitchFamily="34" charset="-122"/>
                </a:rPr>
                <a:t>iostream</a:t>
              </a:r>
              <a:r>
                <a:rPr lang="zh-CN" altLang="zh-CN" dirty="0">
                  <a:latin typeface="微软雅黑" pitchFamily="34" charset="-122"/>
                  <a:ea typeface="微软雅黑" pitchFamily="34" charset="-122"/>
                </a:rPr>
                <a:t>头文件，它包含</a:t>
              </a:r>
              <a:r>
                <a:rPr lang="en-US" altLang="zh-CN" dirty="0" err="1">
                  <a:latin typeface="微软雅黑" pitchFamily="34" charset="-122"/>
                  <a:ea typeface="微软雅黑" pitchFamily="34" charset="-122"/>
                </a:rPr>
                <a:t>ios</a:t>
              </a:r>
              <a:r>
                <a:rPr lang="zh-CN"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iostream</a:t>
              </a:r>
              <a:r>
                <a:rPr lang="zh-CN"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istreamt</a:t>
              </a:r>
              <a:r>
                <a:rPr lang="zh-CN" altLang="zh-CN" dirty="0">
                  <a:latin typeface="微软雅黑" pitchFamily="34" charset="-122"/>
                  <a:ea typeface="微软雅黑" pitchFamily="34" charset="-122"/>
                </a:rPr>
                <a:t>和</a:t>
              </a:r>
              <a:r>
                <a:rPr lang="en-US" altLang="zh-CN" dirty="0" err="1">
                  <a:latin typeface="微软雅黑" pitchFamily="34" charset="-122"/>
                  <a:ea typeface="微软雅黑" pitchFamily="34" charset="-122"/>
                </a:rPr>
                <a:t>ostream</a:t>
              </a:r>
              <a:r>
                <a:rPr lang="zh-CN" altLang="zh-CN" dirty="0">
                  <a:latin typeface="微软雅黑" pitchFamily="34" charset="-122"/>
                  <a:ea typeface="微软雅黑" pitchFamily="34" charset="-122"/>
                </a:rPr>
                <a:t>等类。</a:t>
              </a:r>
            </a:p>
          </p:txBody>
        </p:sp>
        <p:sp>
          <p:nvSpPr>
            <p:cNvPr id="24593" name="圆角矩形 29"/>
            <p:cNvSpPr>
              <a:spLocks noChangeArrowheads="1"/>
            </p:cNvSpPr>
            <p:nvPr/>
          </p:nvSpPr>
          <p:spPr bwMode="auto">
            <a:xfrm>
              <a:off x="2953762" y="2503535"/>
              <a:ext cx="525758" cy="525442"/>
            </a:xfrm>
            <a:prstGeom prst="roundRect">
              <a:avLst>
                <a:gd name="adj" fmla="val 16667"/>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4594" name="矩形 30"/>
            <p:cNvSpPr>
              <a:spLocks noChangeArrowheads="1"/>
            </p:cNvSpPr>
            <p:nvPr/>
          </p:nvSpPr>
          <p:spPr bwMode="auto">
            <a:xfrm>
              <a:off x="3041210" y="2543133"/>
              <a:ext cx="300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chemeClr val="bg1"/>
                  </a:solidFill>
                  <a:latin typeface="微软雅黑" pitchFamily="34" charset="-122"/>
                  <a:ea typeface="微软雅黑" pitchFamily="34" charset="-122"/>
                </a:rPr>
                <a:t>1</a:t>
              </a:r>
              <a:endParaRPr lang="zh-CN" altLang="en-US" sz="2400" b="1">
                <a:solidFill>
                  <a:schemeClr val="bg1"/>
                </a:solidFill>
              </a:endParaRPr>
            </a:p>
          </p:txBody>
        </p:sp>
      </p:grpSp>
      <p:grpSp>
        <p:nvGrpSpPr>
          <p:cNvPr id="6" name="组合 5"/>
          <p:cNvGrpSpPr>
            <a:grpSpLocks/>
          </p:cNvGrpSpPr>
          <p:nvPr/>
        </p:nvGrpSpPr>
        <p:grpSpPr bwMode="auto">
          <a:xfrm>
            <a:off x="2630488" y="3787775"/>
            <a:ext cx="5799137" cy="901700"/>
            <a:chOff x="2921778" y="3429000"/>
            <a:chExt cx="5799528" cy="899915"/>
          </a:xfrm>
        </p:grpSpPr>
        <p:sp>
          <p:nvSpPr>
            <p:cNvPr id="23565" name="矩形 2"/>
            <p:cNvSpPr>
              <a:spLocks noChangeArrowheads="1"/>
            </p:cNvSpPr>
            <p:nvPr/>
          </p:nvSpPr>
          <p:spPr bwMode="auto">
            <a:xfrm>
              <a:off x="2921778" y="3455935"/>
              <a:ext cx="5799528" cy="87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进行文件</a:t>
              </a:r>
              <a:r>
                <a:rPr lang="en-US" altLang="zh-CN" dirty="0">
                  <a:latin typeface="微软雅黑" pitchFamily="34" charset="-122"/>
                  <a:ea typeface="微软雅黑" pitchFamily="34" charset="-122"/>
                </a:rPr>
                <a:t>I/O</a:t>
              </a:r>
              <a:r>
                <a:rPr lang="zh-CN" altLang="zh-CN" dirty="0">
                  <a:latin typeface="微软雅黑" pitchFamily="34" charset="-122"/>
                  <a:ea typeface="微软雅黑" pitchFamily="34" charset="-122"/>
                </a:rPr>
                <a:t>操作时使用</a:t>
              </a:r>
              <a:r>
                <a:rPr lang="en-US" altLang="zh-CN" dirty="0" err="1">
                  <a:solidFill>
                    <a:schemeClr val="accent4"/>
                  </a:solidFill>
                  <a:latin typeface="微软雅黑" pitchFamily="34" charset="-122"/>
                  <a:ea typeface="微软雅黑" pitchFamily="34" charset="-122"/>
                </a:rPr>
                <a:t>fstream</a:t>
              </a:r>
              <a:r>
                <a:rPr lang="zh-CN" altLang="zh-CN" dirty="0">
                  <a:latin typeface="微软雅黑" pitchFamily="34" charset="-122"/>
                  <a:ea typeface="微软雅黑" pitchFamily="34" charset="-122"/>
                </a:rPr>
                <a:t>头文件，它包含</a:t>
              </a:r>
              <a:r>
                <a:rPr lang="en-US" altLang="zh-CN" dirty="0" err="1">
                  <a:latin typeface="微软雅黑" pitchFamily="34" charset="-122"/>
                  <a:ea typeface="微软雅黑" pitchFamily="34" charset="-122"/>
                </a:rPr>
                <a:t>fstream</a:t>
              </a:r>
              <a:r>
                <a:rPr lang="zh-CN"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ifstream</a:t>
              </a:r>
              <a:r>
                <a:rPr lang="zh-CN"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ofstream</a:t>
              </a:r>
              <a:r>
                <a:rPr lang="zh-CN" altLang="zh-CN" dirty="0">
                  <a:latin typeface="微软雅黑" pitchFamily="34" charset="-122"/>
                  <a:ea typeface="微软雅黑" pitchFamily="34" charset="-122"/>
                </a:rPr>
                <a:t>和</a:t>
              </a:r>
              <a:r>
                <a:rPr lang="en-US" altLang="zh-CN" dirty="0" err="1">
                  <a:latin typeface="微软雅黑" pitchFamily="34" charset="-122"/>
                  <a:ea typeface="微软雅黑" pitchFamily="34" charset="-122"/>
                </a:rPr>
                <a:t>fstreambase</a:t>
              </a:r>
              <a:r>
                <a:rPr lang="zh-CN" altLang="zh-CN" dirty="0">
                  <a:latin typeface="微软雅黑" pitchFamily="34" charset="-122"/>
                  <a:ea typeface="微软雅黑" pitchFamily="34" charset="-122"/>
                </a:rPr>
                <a:t>等类。</a:t>
              </a:r>
            </a:p>
          </p:txBody>
        </p:sp>
        <p:sp>
          <p:nvSpPr>
            <p:cNvPr id="24590" name="圆角矩形 29"/>
            <p:cNvSpPr>
              <a:spLocks noChangeArrowheads="1"/>
            </p:cNvSpPr>
            <p:nvPr/>
          </p:nvSpPr>
          <p:spPr bwMode="auto">
            <a:xfrm>
              <a:off x="2953762" y="3429000"/>
              <a:ext cx="525758" cy="525442"/>
            </a:xfrm>
            <a:prstGeom prst="roundRect">
              <a:avLst>
                <a:gd name="adj" fmla="val 16667"/>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4591" name="矩形 30"/>
            <p:cNvSpPr>
              <a:spLocks noChangeArrowheads="1"/>
            </p:cNvSpPr>
            <p:nvPr/>
          </p:nvSpPr>
          <p:spPr bwMode="auto">
            <a:xfrm>
              <a:off x="3041210" y="3468598"/>
              <a:ext cx="300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chemeClr val="bg1"/>
                  </a:solidFill>
                  <a:latin typeface="微软雅黑" pitchFamily="34" charset="-122"/>
                  <a:ea typeface="微软雅黑" pitchFamily="34" charset="-122"/>
                </a:rPr>
                <a:t>2</a:t>
              </a:r>
              <a:endParaRPr lang="zh-CN" altLang="en-US" sz="2400" b="1">
                <a:solidFill>
                  <a:schemeClr val="bg1"/>
                </a:solidFill>
              </a:endParaRPr>
            </a:p>
          </p:txBody>
        </p:sp>
      </p:grpSp>
      <p:grpSp>
        <p:nvGrpSpPr>
          <p:cNvPr id="7" name="组合 6"/>
          <p:cNvGrpSpPr>
            <a:grpSpLocks/>
          </p:cNvGrpSpPr>
          <p:nvPr/>
        </p:nvGrpSpPr>
        <p:grpSpPr bwMode="auto">
          <a:xfrm>
            <a:off x="2630488" y="4887913"/>
            <a:ext cx="5622925" cy="896937"/>
            <a:chOff x="2921778" y="4364987"/>
            <a:chExt cx="5623101" cy="897000"/>
          </a:xfrm>
        </p:grpSpPr>
        <p:sp>
          <p:nvSpPr>
            <p:cNvPr id="23562" name="矩形 3"/>
            <p:cNvSpPr>
              <a:spLocks noChangeArrowheads="1"/>
            </p:cNvSpPr>
            <p:nvPr/>
          </p:nvSpPr>
          <p:spPr bwMode="auto">
            <a:xfrm>
              <a:off x="2921778" y="4387214"/>
              <a:ext cx="5623101" cy="87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进行串</a:t>
              </a:r>
              <a:r>
                <a:rPr lang="en-US" altLang="zh-CN" dirty="0">
                  <a:latin typeface="微软雅黑" pitchFamily="34" charset="-122"/>
                  <a:ea typeface="微软雅黑" pitchFamily="34" charset="-122"/>
                </a:rPr>
                <a:t>I/O</a:t>
              </a:r>
              <a:r>
                <a:rPr lang="zh-CN" altLang="zh-CN" dirty="0">
                  <a:latin typeface="微软雅黑" pitchFamily="34" charset="-122"/>
                  <a:ea typeface="微软雅黑" pitchFamily="34" charset="-122"/>
                </a:rPr>
                <a:t>操作时使用</a:t>
              </a:r>
              <a:r>
                <a:rPr lang="en-US" altLang="zh-CN" dirty="0" err="1">
                  <a:solidFill>
                    <a:schemeClr val="accent4"/>
                  </a:solidFill>
                  <a:latin typeface="微软雅黑" pitchFamily="34" charset="-122"/>
                  <a:ea typeface="微软雅黑" pitchFamily="34" charset="-122"/>
                </a:rPr>
                <a:t>strstream</a:t>
              </a:r>
              <a:r>
                <a:rPr lang="zh-CN" altLang="zh-CN" dirty="0">
                  <a:latin typeface="微软雅黑" pitchFamily="34" charset="-122"/>
                  <a:ea typeface="微软雅黑" pitchFamily="34" charset="-122"/>
                </a:rPr>
                <a:t>头文件，它包含</a:t>
              </a:r>
              <a:r>
                <a:rPr lang="en-US" altLang="zh-CN" dirty="0" err="1">
                  <a:latin typeface="微软雅黑" pitchFamily="34" charset="-122"/>
                  <a:ea typeface="微软雅黑" pitchFamily="34" charset="-122"/>
                </a:rPr>
                <a:t>strstream</a:t>
              </a:r>
              <a:r>
                <a:rPr lang="zh-CN"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istrstream</a:t>
              </a:r>
              <a:r>
                <a:rPr lang="zh-CN"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ostrstream</a:t>
              </a:r>
              <a:r>
                <a:rPr lang="zh-CN" altLang="zh-CN" dirty="0">
                  <a:latin typeface="微软雅黑" pitchFamily="34" charset="-122"/>
                  <a:ea typeface="微软雅黑" pitchFamily="34" charset="-122"/>
                </a:rPr>
                <a:t>等类。</a:t>
              </a:r>
            </a:p>
          </p:txBody>
        </p:sp>
        <p:sp>
          <p:nvSpPr>
            <p:cNvPr id="24587" name="圆角矩形 29"/>
            <p:cNvSpPr>
              <a:spLocks noChangeArrowheads="1"/>
            </p:cNvSpPr>
            <p:nvPr/>
          </p:nvSpPr>
          <p:spPr bwMode="auto">
            <a:xfrm>
              <a:off x="2953762" y="4364987"/>
              <a:ext cx="525758" cy="525442"/>
            </a:xfrm>
            <a:prstGeom prst="roundRect">
              <a:avLst>
                <a:gd name="adj" fmla="val 16667"/>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4588" name="矩形 30"/>
            <p:cNvSpPr>
              <a:spLocks noChangeArrowheads="1"/>
            </p:cNvSpPr>
            <p:nvPr/>
          </p:nvSpPr>
          <p:spPr bwMode="auto">
            <a:xfrm>
              <a:off x="3041210" y="4404585"/>
              <a:ext cx="300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chemeClr val="bg1"/>
                  </a:solidFill>
                  <a:latin typeface="微软雅黑" pitchFamily="34" charset="-122"/>
                  <a:ea typeface="微软雅黑" pitchFamily="34" charset="-122"/>
                </a:rPr>
                <a:t>3</a:t>
              </a:r>
              <a:endParaRPr lang="zh-CN" altLang="en-US" sz="2400" b="1">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557"/>
                                        </p:tgtEl>
                                        <p:attrNameLst>
                                          <p:attrName>style.visibility</p:attrName>
                                        </p:attrNameLst>
                                      </p:cBhvr>
                                      <p:to>
                                        <p:strVal val="visible"/>
                                      </p:to>
                                    </p:set>
                                    <p:animEffect transition="in" filter="fade">
                                      <p:cBhvr>
                                        <p:cTn id="10" dur="500"/>
                                        <p:tgtEl>
                                          <p:spTgt spid="235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556"/>
                                        </p:tgtEl>
                                        <p:attrNameLst>
                                          <p:attrName>style.visibility</p:attrName>
                                        </p:attrNameLst>
                                      </p:cBhvr>
                                      <p:to>
                                        <p:strVal val="visible"/>
                                      </p:to>
                                    </p:set>
                                    <p:animEffect transition="in" filter="fade">
                                      <p:cBhvr>
                                        <p:cTn id="13" dur="500"/>
                                        <p:tgtEl>
                                          <p:spTgt spid="23556"/>
                                        </p:tgtEl>
                                      </p:cBhvr>
                                    </p:animEffect>
                                  </p:childTnLst>
                                </p:cTn>
                              </p:par>
                            </p:childTnLst>
                          </p:cTn>
                        </p:par>
                        <p:par>
                          <p:cTn id="14" fill="hold" nodeType="afterGroup">
                            <p:stCondLst>
                              <p:cond delay="500"/>
                            </p:stCondLst>
                            <p:childTnLst>
                              <p:par>
                                <p:cTn id="15" presetID="26" presetClass="emph" presetSubtype="0" fill="hold" nodeType="afterEffect">
                                  <p:stCondLst>
                                    <p:cond delay="500"/>
                                  </p:stCondLst>
                                  <p:childTnLst>
                                    <p:animEffect transition="out" filter="fade">
                                      <p:cBhvr>
                                        <p:cTn id="16" dur="500" tmFilter="0, 0; .2, .5; .8, .5; 1, 0"/>
                                        <p:tgtEl>
                                          <p:spTgt spid="17"/>
                                        </p:tgtEl>
                                      </p:cBhvr>
                                    </p:animEffect>
                                    <p:animScale>
                                      <p:cBhvr>
                                        <p:cTn id="17" dur="250" autoRev="1" fill="hold"/>
                                        <p:tgtEl>
                                          <p:spTgt spid="17"/>
                                        </p:tgtEl>
                                      </p:cBhvr>
                                      <p:by x="105000" y="105000"/>
                                    </p:animScale>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P spid="2355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bwMode="auto">
          <a:xfrm>
            <a:off x="1290638" y="1493838"/>
            <a:ext cx="7553325" cy="1735137"/>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25603" name="Group 2"/>
          <p:cNvGrpSpPr>
            <a:grpSpLocks/>
          </p:cNvGrpSpPr>
          <p:nvPr/>
        </p:nvGrpSpPr>
        <p:grpSpPr bwMode="auto">
          <a:xfrm>
            <a:off x="5062538" y="119063"/>
            <a:ext cx="3916362" cy="725487"/>
            <a:chOff x="0" y="0"/>
            <a:chExt cx="6166" cy="1142"/>
          </a:xfrm>
        </p:grpSpPr>
        <p:pic>
          <p:nvPicPr>
            <p:cNvPr id="25616" name="Picture 3" descr="D:\幻灯片\图片\logo2.png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1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 name="矩形 3"/>
          <p:cNvSpPr>
            <a:spLocks noChangeArrowheads="1"/>
          </p:cNvSpPr>
          <p:nvPr/>
        </p:nvSpPr>
        <p:spPr bwMode="auto">
          <a:xfrm>
            <a:off x="2624138" y="1584325"/>
            <a:ext cx="5969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en-US" altLang="zh-CN" sz="1600" dirty="0">
                <a:latin typeface="微软雅黑" pitchFamily="34" charset="-122"/>
                <a:ea typeface="微软雅黑" pitchFamily="34" charset="-122"/>
              </a:rPr>
              <a:t>       </a:t>
            </a:r>
            <a:r>
              <a:rPr lang="zh-CN" altLang="zh-CN" sz="1600" dirty="0">
                <a:latin typeface="微软雅黑" pitchFamily="34" charset="-122"/>
                <a:ea typeface="微软雅黑" pitchFamily="34" charset="-122"/>
              </a:rPr>
              <a:t>在对数据进行输入输出时，为了</a:t>
            </a:r>
            <a:r>
              <a:rPr lang="zh-CN" altLang="zh-CN" sz="1600" dirty="0">
                <a:solidFill>
                  <a:schemeClr val="accent4"/>
                </a:solidFill>
                <a:latin typeface="微软雅黑" pitchFamily="34" charset="-122"/>
                <a:ea typeface="微软雅黑" pitchFamily="34" charset="-122"/>
              </a:rPr>
              <a:t>减少</a:t>
            </a:r>
            <a:r>
              <a:rPr lang="zh-CN" altLang="zh-CN" sz="1600" dirty="0">
                <a:latin typeface="微软雅黑" pitchFamily="34" charset="-122"/>
                <a:ea typeface="微软雅黑" pitchFamily="34" charset="-122"/>
              </a:rPr>
              <a:t>输入输出的次数，</a:t>
            </a:r>
            <a:r>
              <a:rPr lang="zh-CN" altLang="zh-CN" sz="1600" dirty="0">
                <a:solidFill>
                  <a:schemeClr val="accent4"/>
                </a:solidFill>
                <a:latin typeface="微软雅黑" pitchFamily="34" charset="-122"/>
                <a:ea typeface="微软雅黑" pitchFamily="34" charset="-122"/>
              </a:rPr>
              <a:t>节省</a:t>
            </a:r>
            <a:r>
              <a:rPr lang="zh-CN" altLang="zh-CN" sz="1600" dirty="0">
                <a:latin typeface="微软雅黑" pitchFamily="34" charset="-122"/>
                <a:ea typeface="微软雅黑" pitchFamily="34" charset="-122"/>
              </a:rPr>
              <a:t>计算机资源，常常需要使用到</a:t>
            </a:r>
            <a:r>
              <a:rPr lang="zh-CN" altLang="zh-CN" sz="1600" dirty="0">
                <a:solidFill>
                  <a:schemeClr val="accent4"/>
                </a:solidFill>
                <a:latin typeface="微软雅黑" pitchFamily="34" charset="-122"/>
                <a:ea typeface="微软雅黑" pitchFamily="34" charset="-122"/>
              </a:rPr>
              <a:t>缓冲区</a:t>
            </a:r>
            <a:r>
              <a:rPr lang="zh-CN" altLang="zh-CN" sz="1600" dirty="0">
                <a:latin typeface="微软雅黑" pitchFamily="34" charset="-122"/>
                <a:ea typeface="微软雅黑" pitchFamily="34" charset="-122"/>
              </a:rPr>
              <a:t>，在</a:t>
            </a:r>
            <a:r>
              <a:rPr lang="en-US" altLang="zh-CN" sz="1600" dirty="0">
                <a:latin typeface="微软雅黑" pitchFamily="34" charset="-122"/>
                <a:ea typeface="微软雅黑" pitchFamily="34" charset="-122"/>
              </a:rPr>
              <a:t>C++</a:t>
            </a:r>
            <a:r>
              <a:rPr lang="zh-CN" altLang="zh-CN" sz="1600" dirty="0">
                <a:latin typeface="微软雅黑" pitchFamily="34" charset="-122"/>
                <a:ea typeface="微软雅黑" pitchFamily="34" charset="-122"/>
              </a:rPr>
              <a:t>中，系统提供了一个</a:t>
            </a:r>
            <a:r>
              <a:rPr lang="zh-CN" altLang="zh-CN" sz="1600" dirty="0">
                <a:solidFill>
                  <a:schemeClr val="accent4"/>
                </a:solidFill>
                <a:latin typeface="微软雅黑" pitchFamily="34" charset="-122"/>
                <a:ea typeface="微软雅黑" pitchFamily="34" charset="-122"/>
              </a:rPr>
              <a:t>缓冲区流类库</a:t>
            </a:r>
            <a:r>
              <a:rPr lang="zh-CN" altLang="zh-CN" sz="1600" dirty="0">
                <a:latin typeface="微软雅黑" pitchFamily="34" charset="-122"/>
                <a:ea typeface="微软雅黑" pitchFamily="34" charset="-122"/>
              </a:rPr>
              <a:t>，它是以</a:t>
            </a:r>
            <a:r>
              <a:rPr lang="en-US" altLang="zh-CN" sz="1600" dirty="0" err="1">
                <a:latin typeface="微软雅黑" pitchFamily="34" charset="-122"/>
                <a:ea typeface="微软雅黑" pitchFamily="34" charset="-122"/>
              </a:rPr>
              <a:t>streambuf</a:t>
            </a:r>
            <a:r>
              <a:rPr lang="zh-CN" altLang="zh-CN" sz="1600" dirty="0">
                <a:latin typeface="微软雅黑" pitchFamily="34" charset="-122"/>
                <a:ea typeface="微软雅黑" pitchFamily="34" charset="-122"/>
              </a:rPr>
              <a:t>为父类的</a:t>
            </a:r>
            <a:r>
              <a:rPr lang="zh-CN" altLang="zh-CN" sz="1600" dirty="0">
                <a:solidFill>
                  <a:schemeClr val="accent4"/>
                </a:solidFill>
                <a:latin typeface="微软雅黑" pitchFamily="34" charset="-122"/>
                <a:ea typeface="微软雅黑" pitchFamily="34" charset="-122"/>
              </a:rPr>
              <a:t>类层次</a:t>
            </a:r>
            <a:r>
              <a:rPr lang="zh-CN" altLang="zh-CN" sz="1600" dirty="0">
                <a:latin typeface="微软雅黑" pitchFamily="34" charset="-122"/>
                <a:ea typeface="微软雅黑" pitchFamily="34" charset="-122"/>
              </a:rPr>
              <a:t>，主要完成信息通过缓冲区的</a:t>
            </a:r>
            <a:r>
              <a:rPr lang="zh-CN" altLang="zh-CN" sz="1600" dirty="0">
                <a:solidFill>
                  <a:schemeClr val="accent4"/>
                </a:solidFill>
                <a:latin typeface="微软雅黑" pitchFamily="34" charset="-122"/>
                <a:ea typeface="微软雅黑" pitchFamily="34" charset="-122"/>
              </a:rPr>
              <a:t>交换</a:t>
            </a:r>
            <a:r>
              <a:rPr lang="zh-CN" altLang="zh-CN" sz="1600" dirty="0">
                <a:latin typeface="微软雅黑" pitchFamily="34" charset="-122"/>
                <a:ea typeface="微软雅黑" pitchFamily="34" charset="-122"/>
              </a:rPr>
              <a:t>。</a:t>
            </a:r>
          </a:p>
        </p:txBody>
      </p:sp>
      <p:sp>
        <p:nvSpPr>
          <p:cNvPr id="25605"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3" name="对象 5"/>
          <p:cNvGraphicFramePr>
            <a:graphicFrameLocks noChangeAspect="1"/>
          </p:cNvGraphicFramePr>
          <p:nvPr/>
        </p:nvGraphicFramePr>
        <p:xfrm>
          <a:off x="1350963" y="3506788"/>
          <a:ext cx="6550025" cy="2200275"/>
        </p:xfrm>
        <a:graphic>
          <a:graphicData uri="http://schemas.openxmlformats.org/presentationml/2006/ole">
            <mc:AlternateContent xmlns:mc="http://schemas.openxmlformats.org/markup-compatibility/2006">
              <mc:Choice xmlns:v="urn:schemas-microsoft-com:vml" Requires="v">
                <p:oleObj spid="_x0000_s25618" name="Visio" r:id="rId4" imgW="2843100" imgH="953219" progId="Visio.Drawing.11">
                  <p:embed/>
                </p:oleObj>
              </mc:Choice>
              <mc:Fallback>
                <p:oleObj name="Visio" r:id="rId4" imgW="2843100" imgH="953219" progId="Visio.Drawing.11">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0963" y="3506788"/>
                        <a:ext cx="655002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2" name="矩形 6"/>
          <p:cNvSpPr>
            <a:spLocks noChangeArrowheads="1"/>
          </p:cNvSpPr>
          <p:nvPr/>
        </p:nvSpPr>
        <p:spPr bwMode="auto">
          <a:xfrm>
            <a:off x="3349625" y="5891213"/>
            <a:ext cx="2595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streambuf</a:t>
            </a:r>
            <a:r>
              <a:rPr lang="zh-CN" altLang="zh-CN"/>
              <a:t>类的派生层次</a:t>
            </a:r>
            <a:endParaRPr lang="zh-CN" altLang="en-US"/>
          </a:p>
        </p:txBody>
      </p:sp>
      <p:sp>
        <p:nvSpPr>
          <p:cNvPr id="25608"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6.2  </a:t>
            </a:r>
            <a:r>
              <a:rPr lang="en-US" altLang="zh-CN" sz="2800" b="1">
                <a:solidFill>
                  <a:srgbClr val="FFFF00"/>
                </a:solidFill>
                <a:latin typeface="微软雅黑" pitchFamily="34" charset="-122"/>
                <a:ea typeface="微软雅黑" pitchFamily="34" charset="-122"/>
              </a:rPr>
              <a:t>I/O</a:t>
            </a:r>
            <a:r>
              <a:rPr lang="zh-CN" altLang="zh-CN" sz="2800" b="1">
                <a:solidFill>
                  <a:srgbClr val="FFFF00"/>
                </a:solidFill>
                <a:latin typeface="微软雅黑" pitchFamily="34" charset="-122"/>
                <a:ea typeface="微软雅黑" pitchFamily="34" charset="-122"/>
              </a:rPr>
              <a:t>流类库简介</a:t>
            </a:r>
            <a:endParaRPr lang="zh-CN" altLang="en-US" sz="2800" b="1">
              <a:solidFill>
                <a:srgbClr val="FFFF00"/>
              </a:solidFill>
              <a:latin typeface="微软雅黑" pitchFamily="34" charset="-122"/>
              <a:ea typeface="微软雅黑" pitchFamily="34" charset="-122"/>
              <a:sym typeface="宋体" charset="-122"/>
            </a:endParaRPr>
          </a:p>
        </p:txBody>
      </p:sp>
      <p:grpSp>
        <p:nvGrpSpPr>
          <p:cNvPr id="4" name="组合 3"/>
          <p:cNvGrpSpPr>
            <a:grpSpLocks/>
          </p:cNvGrpSpPr>
          <p:nvPr/>
        </p:nvGrpSpPr>
        <p:grpSpPr bwMode="auto">
          <a:xfrm>
            <a:off x="215900" y="1231900"/>
            <a:ext cx="2257425" cy="2257425"/>
            <a:chOff x="215160" y="1231259"/>
            <a:chExt cx="2258592" cy="2258591"/>
          </a:xfrm>
        </p:grpSpPr>
        <p:grpSp>
          <p:nvGrpSpPr>
            <p:cNvPr id="25610" name="组合 2"/>
            <p:cNvGrpSpPr>
              <a:grpSpLocks/>
            </p:cNvGrpSpPr>
            <p:nvPr/>
          </p:nvGrpSpPr>
          <p:grpSpPr bwMode="auto">
            <a:xfrm>
              <a:off x="215160" y="1231259"/>
              <a:ext cx="2258592" cy="2258591"/>
              <a:chOff x="1371971" y="3613666"/>
              <a:chExt cx="2992438" cy="2992437"/>
            </a:xfrm>
          </p:grpSpPr>
          <p:sp>
            <p:nvSpPr>
              <p:cNvPr id="15" name="椭圆 14"/>
              <p:cNvSpPr/>
              <p:nvPr/>
            </p:nvSpPr>
            <p:spPr bwMode="auto">
              <a:xfrm>
                <a:off x="1371971" y="3613666"/>
                <a:ext cx="2992438" cy="2992437"/>
              </a:xfrm>
              <a:prstGeom prst="ellipse">
                <a:avLst/>
              </a:prstGeom>
              <a:solidFill>
                <a:srgbClr val="70D7FC"/>
              </a:solidFill>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sp>
          <p:sp>
            <p:nvSpPr>
              <p:cNvPr id="16" name="椭圆 15"/>
              <p:cNvSpPr/>
              <p:nvPr/>
            </p:nvSpPr>
            <p:spPr bwMode="auto">
              <a:xfrm>
                <a:off x="1613151" y="3849346"/>
                <a:ext cx="2513371" cy="2513591"/>
              </a:xfrm>
              <a:prstGeom prst="ellipse">
                <a:avLst/>
              </a:prstGeom>
              <a:solidFill>
                <a:schemeClr val="bg1"/>
              </a:solidFill>
              <a:ln w="28575" cap="flat" cmpd="sng" algn="ctr">
                <a:noFill/>
                <a:prstDash val="solid"/>
                <a:round/>
                <a:headEnd type="none" w="med" len="med"/>
                <a:tailEnd type="none" w="med" len="med"/>
              </a:ln>
              <a:effectLst>
                <a:innerShdw blurRad="76200" dist="50800" dir="16200000">
                  <a:prstClr val="black">
                    <a:alpha val="34000"/>
                  </a:prstClr>
                </a:innerShdw>
              </a:effectLst>
              <a:extLst/>
            </p:spPr>
            <p:txBody>
              <a:bodyPr/>
              <a:lstStyle/>
              <a:p>
                <a:pPr>
                  <a:buFont typeface="Arial" pitchFamily="34" charset="0"/>
                  <a:buNone/>
                  <a:defRPr/>
                </a:pPr>
                <a:endParaRPr lang="zh-CN" altLang="en-US">
                  <a:ea typeface="宋体" pitchFamily="2" charset="-122"/>
                </a:endParaRPr>
              </a:p>
            </p:txBody>
          </p:sp>
        </p:grpSp>
        <p:sp>
          <p:nvSpPr>
            <p:cNvPr id="25611" name="矩形 1"/>
            <p:cNvSpPr>
              <a:spLocks noChangeArrowheads="1"/>
            </p:cNvSpPr>
            <p:nvPr/>
          </p:nvSpPr>
          <p:spPr bwMode="auto">
            <a:xfrm>
              <a:off x="430913" y="1910499"/>
              <a:ext cx="1827085" cy="1077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zh-CN" sz="3200" b="1">
                  <a:solidFill>
                    <a:srgbClr val="00B0F0"/>
                  </a:solidFill>
                  <a:latin typeface="微软雅黑" pitchFamily="34" charset="-122"/>
                  <a:ea typeface="微软雅黑" pitchFamily="34" charset="-122"/>
                </a:rPr>
                <a:t>缓冲区类</a:t>
              </a:r>
              <a:endParaRPr lang="en-US" altLang="zh-CN" sz="3200" b="1">
                <a:solidFill>
                  <a:srgbClr val="00B0F0"/>
                </a:solidFill>
                <a:latin typeface="微软雅黑" pitchFamily="34" charset="-122"/>
                <a:ea typeface="微软雅黑" pitchFamily="34" charset="-122"/>
              </a:endParaRPr>
            </a:p>
            <a:p>
              <a:pPr algn="ctr"/>
              <a:r>
                <a:rPr lang="zh-CN" altLang="en-US" sz="3200" b="1">
                  <a:solidFill>
                    <a:srgbClr val="00B0F0"/>
                  </a:solidFill>
                  <a:latin typeface="微软雅黑" pitchFamily="34" charset="-122"/>
                  <a:ea typeface="微软雅黑" pitchFamily="34" charset="-122"/>
                </a:rPr>
                <a:t>（自学）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nodeType="afterGroup">
                            <p:stCondLst>
                              <p:cond delay="2000"/>
                            </p:stCondLst>
                            <p:childTnLst>
                              <p:par>
                                <p:cTn id="9" presetID="16" presetClass="entr" presetSubtype="2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4582"/>
                                        </p:tgtEl>
                                        <p:attrNameLst>
                                          <p:attrName>style.visibility</p:attrName>
                                        </p:attrNameLst>
                                      </p:cBhvr>
                                      <p:to>
                                        <p:strVal val="visible"/>
                                      </p:to>
                                    </p:set>
                                    <p:animEffect transition="in" filter="fade">
                                      <p:cBhvr>
                                        <p:cTn id="24" dur="1000"/>
                                        <p:tgtEl>
                                          <p:spTgt spid="24582"/>
                                        </p:tgtEl>
                                      </p:cBhvr>
                                    </p:animEffect>
                                    <p:anim calcmode="lin" valueType="num">
                                      <p:cBhvr>
                                        <p:cTn id="25" dur="1000" fill="hold"/>
                                        <p:tgtEl>
                                          <p:spTgt spid="24582"/>
                                        </p:tgtEl>
                                        <p:attrNameLst>
                                          <p:attrName>ppt_x</p:attrName>
                                        </p:attrNameLst>
                                      </p:cBhvr>
                                      <p:tavLst>
                                        <p:tav tm="0">
                                          <p:val>
                                            <p:strVal val="#ppt_x"/>
                                          </p:val>
                                        </p:tav>
                                        <p:tav tm="100000">
                                          <p:val>
                                            <p:strVal val="#ppt_x"/>
                                          </p:val>
                                        </p:tav>
                                      </p:tavLst>
                                    </p:anim>
                                    <p:anim calcmode="lin" valueType="num">
                                      <p:cBhvr>
                                        <p:cTn id="26" dur="1000" fill="hold"/>
                                        <p:tgtEl>
                                          <p:spTgt spid="245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58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bwMode="auto">
          <a:xfrm>
            <a:off x="5087938" y="3068638"/>
            <a:ext cx="2701925" cy="3417887"/>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圆角矩形 22"/>
          <p:cNvSpPr/>
          <p:nvPr/>
        </p:nvSpPr>
        <p:spPr bwMode="auto">
          <a:xfrm>
            <a:off x="1246188" y="3068638"/>
            <a:ext cx="3652837" cy="3417887"/>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6628" name="Group 2"/>
          <p:cNvGrpSpPr>
            <a:grpSpLocks/>
          </p:cNvGrpSpPr>
          <p:nvPr/>
        </p:nvGrpSpPr>
        <p:grpSpPr bwMode="auto">
          <a:xfrm>
            <a:off x="5062538" y="119063"/>
            <a:ext cx="3916362" cy="725487"/>
            <a:chOff x="0" y="0"/>
            <a:chExt cx="6166" cy="1142"/>
          </a:xfrm>
        </p:grpSpPr>
        <p:pic>
          <p:nvPicPr>
            <p:cNvPr id="26641"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64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6629"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6.2  </a:t>
            </a:r>
            <a:r>
              <a:rPr lang="en-US" altLang="zh-CN" sz="2800" b="1">
                <a:solidFill>
                  <a:srgbClr val="FFFF00"/>
                </a:solidFill>
                <a:latin typeface="微软雅黑" pitchFamily="34" charset="-122"/>
                <a:ea typeface="微软雅黑" pitchFamily="34" charset="-122"/>
              </a:rPr>
              <a:t>I/O</a:t>
            </a:r>
            <a:r>
              <a:rPr lang="zh-CN" altLang="zh-CN" sz="2800" b="1">
                <a:solidFill>
                  <a:srgbClr val="FFFF00"/>
                </a:solidFill>
                <a:latin typeface="微软雅黑" pitchFamily="34" charset="-122"/>
                <a:ea typeface="微软雅黑" pitchFamily="34" charset="-122"/>
              </a:rPr>
              <a:t>流类库简介</a:t>
            </a:r>
            <a:endParaRPr lang="zh-CN" altLang="en-US" sz="2800" b="1">
              <a:solidFill>
                <a:srgbClr val="FFFF00"/>
              </a:solidFill>
              <a:latin typeface="微软雅黑" pitchFamily="34" charset="-122"/>
              <a:ea typeface="微软雅黑" pitchFamily="34" charset="-122"/>
              <a:sym typeface="宋体" charset="-122"/>
            </a:endParaRPr>
          </a:p>
        </p:txBody>
      </p:sp>
      <p:sp>
        <p:nvSpPr>
          <p:cNvPr id="3" name="矩形 3"/>
          <p:cNvSpPr>
            <a:spLocks noChangeArrowheads="1"/>
          </p:cNvSpPr>
          <p:nvPr/>
        </p:nvSpPr>
        <p:spPr bwMode="auto">
          <a:xfrm>
            <a:off x="5229225" y="3179763"/>
            <a:ext cx="2420938"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en-US" altLang="zh-CN" sz="1600" dirty="0">
                <a:solidFill>
                  <a:schemeClr val="accent4"/>
                </a:solidFill>
                <a:latin typeface="微软雅黑" pitchFamily="34" charset="-122"/>
                <a:ea typeface="微软雅黑" pitchFamily="34" charset="-122"/>
              </a:rPr>
              <a:t>       </a:t>
            </a:r>
            <a:r>
              <a:rPr lang="en-US" altLang="zh-CN" sz="1600" dirty="0" err="1">
                <a:solidFill>
                  <a:schemeClr val="accent4"/>
                </a:solidFill>
                <a:latin typeface="微软雅黑" pitchFamily="34" charset="-122"/>
                <a:ea typeface="微软雅黑" pitchFamily="34" charset="-122"/>
              </a:rPr>
              <a:t>streambuf</a:t>
            </a:r>
            <a:r>
              <a:rPr lang="zh-CN" altLang="zh-CN" sz="1600" dirty="0">
                <a:solidFill>
                  <a:schemeClr val="accent4"/>
                </a:solidFill>
                <a:latin typeface="微软雅黑" pitchFamily="34" charset="-122"/>
                <a:ea typeface="微软雅黑" pitchFamily="34" charset="-122"/>
              </a:rPr>
              <a:t>类</a:t>
            </a:r>
            <a:r>
              <a:rPr lang="zh-CN" altLang="zh-CN" sz="1600" dirty="0">
                <a:latin typeface="微软雅黑" pitchFamily="34" charset="-122"/>
                <a:ea typeface="微软雅黑" pitchFamily="34" charset="-122"/>
              </a:rPr>
              <a:t>为所有的</a:t>
            </a:r>
            <a:r>
              <a:rPr lang="en-US" altLang="zh-CN" sz="1600" dirty="0" err="1">
                <a:latin typeface="微软雅黑" pitchFamily="34" charset="-122"/>
                <a:ea typeface="微软雅黑" pitchFamily="34" charset="-122"/>
              </a:rPr>
              <a:t>streambuf</a:t>
            </a:r>
            <a:r>
              <a:rPr lang="zh-CN" altLang="zh-CN" sz="1600" dirty="0">
                <a:latin typeface="微软雅黑" pitchFamily="34" charset="-122"/>
                <a:ea typeface="微软雅黑" pitchFamily="34" charset="-122"/>
              </a:rPr>
              <a:t>类层次对象设置了一个固定的</a:t>
            </a:r>
            <a:r>
              <a:rPr lang="zh-CN" altLang="zh-CN" sz="1600" dirty="0">
                <a:solidFill>
                  <a:schemeClr val="accent4"/>
                </a:solidFill>
                <a:latin typeface="微软雅黑" pitchFamily="34" charset="-122"/>
                <a:ea typeface="微软雅黑" pitchFamily="34" charset="-122"/>
              </a:rPr>
              <a:t>内存缓冲区</a:t>
            </a:r>
            <a:r>
              <a:rPr lang="zh-CN" altLang="zh-CN" sz="1600" dirty="0">
                <a:latin typeface="微软雅黑" pitchFamily="34" charset="-122"/>
                <a:ea typeface="微软雅黑" pitchFamily="34" charset="-122"/>
              </a:rPr>
              <a:t>，根据缓冲区对应的是输入设备还是输出设备分为</a:t>
            </a:r>
            <a:r>
              <a:rPr lang="zh-CN" altLang="zh-CN" sz="1600" dirty="0">
                <a:solidFill>
                  <a:schemeClr val="accent4"/>
                </a:solidFill>
                <a:latin typeface="微软雅黑" pitchFamily="34" charset="-122"/>
                <a:ea typeface="微软雅黑" pitchFamily="34" charset="-122"/>
              </a:rPr>
              <a:t>输入缓冲区</a:t>
            </a:r>
            <a:r>
              <a:rPr lang="zh-CN" altLang="zh-CN" sz="1600" dirty="0">
                <a:latin typeface="微软雅黑" pitchFamily="34" charset="-122"/>
                <a:ea typeface="微软雅黑" pitchFamily="34" charset="-122"/>
              </a:rPr>
              <a:t>和</a:t>
            </a:r>
            <a:r>
              <a:rPr lang="zh-CN" altLang="zh-CN" sz="1600" dirty="0">
                <a:solidFill>
                  <a:schemeClr val="accent4"/>
                </a:solidFill>
                <a:latin typeface="微软雅黑" pitchFamily="34" charset="-122"/>
                <a:ea typeface="微软雅黑" pitchFamily="34" charset="-122"/>
              </a:rPr>
              <a:t>输出缓冲区</a:t>
            </a:r>
            <a:r>
              <a:rPr lang="zh-CN" altLang="zh-CN" sz="1600" dirty="0">
                <a:latin typeface="微软雅黑" pitchFamily="34" charset="-122"/>
                <a:ea typeface="微软雅黑" pitchFamily="34" charset="-122"/>
              </a:rPr>
              <a:t>，这两个缓冲区</a:t>
            </a:r>
            <a:r>
              <a:rPr lang="zh-CN" altLang="zh-CN" sz="1600" dirty="0">
                <a:solidFill>
                  <a:schemeClr val="accent4"/>
                </a:solidFill>
                <a:latin typeface="微软雅黑" pitchFamily="34" charset="-122"/>
                <a:ea typeface="微软雅黑" pitchFamily="34" charset="-122"/>
              </a:rPr>
              <a:t>可重叠</a:t>
            </a:r>
            <a:r>
              <a:rPr lang="zh-CN" altLang="zh-CN" sz="1600" dirty="0">
                <a:latin typeface="微软雅黑" pitchFamily="34" charset="-122"/>
                <a:ea typeface="微软雅黑" pitchFamily="34" charset="-122"/>
              </a:rPr>
              <a:t>也</a:t>
            </a:r>
            <a:r>
              <a:rPr lang="zh-CN" altLang="zh-CN" sz="1600" dirty="0">
                <a:solidFill>
                  <a:schemeClr val="accent4"/>
                </a:solidFill>
                <a:latin typeface="微软雅黑" pitchFamily="34" charset="-122"/>
                <a:ea typeface="微软雅黑" pitchFamily="34" charset="-122"/>
              </a:rPr>
              <a:t>可不重叠</a:t>
            </a:r>
            <a:r>
              <a:rPr lang="zh-CN" altLang="zh-CN" sz="1600" dirty="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2" name="矩形 1"/>
          <p:cNvSpPr/>
          <p:nvPr/>
        </p:nvSpPr>
        <p:spPr>
          <a:xfrm>
            <a:off x="1374775" y="3159125"/>
            <a:ext cx="3503613" cy="3232150"/>
          </a:xfrm>
          <a:prstGeom prst="rect">
            <a:avLst/>
          </a:prstGeom>
        </p:spPr>
        <p:txBody>
          <a:bodyPr>
            <a:spAutoFit/>
          </a:bodyPr>
          <a:lstStyle/>
          <a:p>
            <a:pPr>
              <a:lnSpc>
                <a:spcPct val="150000"/>
              </a:lnSpc>
              <a:defRPr/>
            </a:pPr>
            <a:r>
              <a:rPr lang="zh-CN" altLang="en-US" sz="1700" dirty="0">
                <a:latin typeface="微软雅黑" pitchFamily="34" charset="-122"/>
                <a:ea typeface="微软雅黑" pitchFamily="34" charset="-122"/>
              </a:rPr>
              <a:t>       缓冲区</a:t>
            </a:r>
            <a:r>
              <a:rPr lang="zh-CN" altLang="zh-CN" sz="1700" dirty="0">
                <a:latin typeface="微软雅黑" pitchFamily="34" charset="-122"/>
                <a:ea typeface="微软雅黑" pitchFamily="34" charset="-122"/>
              </a:rPr>
              <a:t>是内存空间的</a:t>
            </a:r>
            <a:r>
              <a:rPr lang="zh-CN" altLang="zh-CN" sz="1700" dirty="0">
                <a:solidFill>
                  <a:schemeClr val="accent4"/>
                </a:solidFill>
                <a:latin typeface="微软雅黑" pitchFamily="34" charset="-122"/>
                <a:ea typeface="微软雅黑" pitchFamily="34" charset="-122"/>
              </a:rPr>
              <a:t>一部分</a:t>
            </a:r>
            <a:r>
              <a:rPr lang="zh-CN" altLang="zh-CN" sz="1700" dirty="0">
                <a:latin typeface="微软雅黑" pitchFamily="34" charset="-122"/>
                <a:ea typeface="微软雅黑" pitchFamily="34" charset="-122"/>
              </a:rPr>
              <a:t>，是在内存空间预留了一定的</a:t>
            </a:r>
            <a:r>
              <a:rPr lang="zh-CN" altLang="zh-CN" sz="1700" dirty="0">
                <a:solidFill>
                  <a:schemeClr val="accent4"/>
                </a:solidFill>
                <a:latin typeface="微软雅黑" pitchFamily="34" charset="-122"/>
                <a:ea typeface="微软雅黑" pitchFamily="34" charset="-122"/>
              </a:rPr>
              <a:t>存储空间</a:t>
            </a:r>
            <a:r>
              <a:rPr lang="zh-CN" altLang="zh-CN" sz="1700" dirty="0">
                <a:latin typeface="微软雅黑" pitchFamily="34" charset="-122"/>
                <a:ea typeface="微软雅黑" pitchFamily="34" charset="-122"/>
              </a:rPr>
              <a:t>，作为两段不同设备或文件等在传输数据时，需要的</a:t>
            </a:r>
            <a:r>
              <a:rPr lang="zh-CN" altLang="zh-CN" sz="1700" dirty="0">
                <a:solidFill>
                  <a:schemeClr val="accent4"/>
                </a:solidFill>
                <a:latin typeface="微软雅黑" pitchFamily="34" charset="-122"/>
                <a:ea typeface="微软雅黑" pitchFamily="34" charset="-122"/>
              </a:rPr>
              <a:t>过渡桥梁</a:t>
            </a:r>
            <a:r>
              <a:rPr lang="zh-CN" altLang="zh-CN" sz="1700" dirty="0">
                <a:latin typeface="微软雅黑" pitchFamily="34" charset="-122"/>
                <a:ea typeface="微软雅黑" pitchFamily="34" charset="-122"/>
              </a:rPr>
              <a:t>，尤其在基于流的数据传输时，缓存可以说肯定是要使用的，它用来缓冲输入或输出的数据，这部分预留的空间就叫作</a:t>
            </a:r>
            <a:r>
              <a:rPr lang="zh-CN" altLang="zh-CN" sz="1700" dirty="0">
                <a:solidFill>
                  <a:schemeClr val="accent4"/>
                </a:solidFill>
                <a:latin typeface="微软雅黑" pitchFamily="34" charset="-122"/>
                <a:ea typeface="微软雅黑" pitchFamily="34" charset="-122"/>
              </a:rPr>
              <a:t>缓冲区</a:t>
            </a:r>
            <a:r>
              <a:rPr lang="zh-CN" altLang="zh-CN" sz="1700" dirty="0">
                <a:latin typeface="微软雅黑" pitchFamily="34" charset="-122"/>
                <a:ea typeface="微软雅黑" pitchFamily="34" charset="-122"/>
              </a:rPr>
              <a:t>。</a:t>
            </a:r>
            <a:endParaRPr lang="zh-CN" altLang="en-US" sz="1700" dirty="0">
              <a:latin typeface="微软雅黑" pitchFamily="34" charset="-122"/>
              <a:ea typeface="微软雅黑" pitchFamily="34" charset="-122"/>
            </a:endParaRPr>
          </a:p>
        </p:txBody>
      </p:sp>
      <p:sp>
        <p:nvSpPr>
          <p:cNvPr id="13" name="椭圆 12"/>
          <p:cNvSpPr/>
          <p:nvPr/>
        </p:nvSpPr>
        <p:spPr bwMode="auto">
          <a:xfrm>
            <a:off x="1093788" y="1150938"/>
            <a:ext cx="604837" cy="519112"/>
          </a:xfrm>
          <a:prstGeom prst="ellipse">
            <a:avLst/>
          </a:prstGeom>
          <a:solidFill>
            <a:schemeClr val="bg1"/>
          </a:solidFill>
          <a:ln w="285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4" name="组合 7"/>
          <p:cNvGrpSpPr>
            <a:grpSpLocks/>
          </p:cNvGrpSpPr>
          <p:nvPr/>
        </p:nvGrpSpPr>
        <p:grpSpPr bwMode="auto">
          <a:xfrm>
            <a:off x="1246188" y="1193800"/>
            <a:ext cx="6499225" cy="1711325"/>
            <a:chOff x="253135" y="1916551"/>
            <a:chExt cx="7702948" cy="1315154"/>
          </a:xfrm>
        </p:grpSpPr>
        <p:sp>
          <p:nvSpPr>
            <p:cNvPr id="18" name="圆角矩形 17"/>
            <p:cNvSpPr/>
            <p:nvPr/>
          </p:nvSpPr>
          <p:spPr>
            <a:xfrm>
              <a:off x="253135" y="1916551"/>
              <a:ext cx="7702948" cy="1315154"/>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640" name="Text Box 28"/>
            <p:cNvSpPr txBox="1">
              <a:spLocks noChangeArrowheads="1"/>
            </p:cNvSpPr>
            <p:nvPr/>
          </p:nvSpPr>
          <p:spPr bwMode="auto">
            <a:xfrm>
              <a:off x="6898061" y="2261600"/>
              <a:ext cx="711901" cy="74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lang="zh-CN" altLang="en-US">
                <a:solidFill>
                  <a:srgbClr val="FFFFFF"/>
                </a:solidFill>
                <a:latin typeface="Constantia" pitchFamily="18" charset="0"/>
                <a:ea typeface="微软雅黑" pitchFamily="34" charset="-122"/>
              </a:endParaRPr>
            </a:p>
          </p:txBody>
        </p:sp>
      </p:grpSp>
      <p:sp>
        <p:nvSpPr>
          <p:cNvPr id="15" name="椭圆 14"/>
          <p:cNvSpPr/>
          <p:nvPr/>
        </p:nvSpPr>
        <p:spPr bwMode="auto">
          <a:xfrm>
            <a:off x="1093788" y="1150938"/>
            <a:ext cx="604837" cy="519112"/>
          </a:xfrm>
          <a:prstGeom prst="ellipse">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椭圆 15"/>
          <p:cNvSpPr/>
          <p:nvPr/>
        </p:nvSpPr>
        <p:spPr bwMode="auto">
          <a:xfrm>
            <a:off x="1143000" y="1193800"/>
            <a:ext cx="503238" cy="43180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600" b="1" dirty="0">
              <a:latin typeface="+mn-ea"/>
            </a:endParaRPr>
          </a:p>
        </p:txBody>
      </p:sp>
      <p:cxnSp>
        <p:nvCxnSpPr>
          <p:cNvPr id="17" name="直接连接符 16"/>
          <p:cNvCxnSpPr/>
          <p:nvPr/>
        </p:nvCxnSpPr>
        <p:spPr bwMode="auto">
          <a:xfrm flipH="1">
            <a:off x="2022475" y="1312863"/>
            <a:ext cx="15875" cy="147955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3"/>
          <p:cNvSpPr txBox="1">
            <a:spLocks noChangeArrowheads="1"/>
          </p:cNvSpPr>
          <p:nvPr/>
        </p:nvSpPr>
        <p:spPr bwMode="auto">
          <a:xfrm>
            <a:off x="1409700" y="1550988"/>
            <a:ext cx="4333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a:latin typeface="微软雅黑" pitchFamily="34" charset="-122"/>
                <a:ea typeface="微软雅黑" pitchFamily="34" charset="-122"/>
              </a:rPr>
              <a:t>缓冲区</a:t>
            </a:r>
          </a:p>
        </p:txBody>
      </p:sp>
      <p:sp>
        <p:nvSpPr>
          <p:cNvPr id="4" name="矩形 2"/>
          <p:cNvSpPr>
            <a:spLocks noChangeArrowheads="1"/>
          </p:cNvSpPr>
          <p:nvPr/>
        </p:nvSpPr>
        <p:spPr bwMode="auto">
          <a:xfrm>
            <a:off x="2247900" y="1524000"/>
            <a:ext cx="53038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zh-CN" altLang="zh-CN" sz="1600" dirty="0">
                <a:latin typeface="微软雅黑" pitchFamily="34" charset="-122"/>
                <a:ea typeface="微软雅黑" pitchFamily="34" charset="-122"/>
              </a:rPr>
              <a:t>所谓</a:t>
            </a:r>
            <a:r>
              <a:rPr lang="zh-CN" altLang="zh-CN" sz="1600" dirty="0">
                <a:solidFill>
                  <a:schemeClr val="accent4"/>
                </a:solidFill>
                <a:latin typeface="微软雅黑" pitchFamily="34" charset="-122"/>
                <a:ea typeface="微软雅黑" pitchFamily="34" charset="-122"/>
              </a:rPr>
              <a:t>缓冲区</a:t>
            </a:r>
            <a:r>
              <a:rPr lang="zh-CN" altLang="zh-CN" sz="1600" dirty="0">
                <a:latin typeface="微软雅黑" pitchFamily="34" charset="-122"/>
                <a:ea typeface="微软雅黑" pitchFamily="34" charset="-122"/>
              </a:rPr>
              <a:t>，就是当数据传递时，在内存中为每一个数据流开辟的一个用来存放数据流中的数据的地方，又称为</a:t>
            </a:r>
            <a:r>
              <a:rPr lang="zh-CN" altLang="zh-CN" sz="1600" dirty="0">
                <a:solidFill>
                  <a:schemeClr val="accent4"/>
                </a:solidFill>
                <a:latin typeface="微软雅黑" pitchFamily="34" charset="-122"/>
                <a:ea typeface="微软雅黑" pitchFamily="34" charset="-122"/>
              </a:rPr>
              <a:t>缓存</a:t>
            </a:r>
            <a:r>
              <a:rPr lang="zh-CN" altLang="en-US" sz="1600" dirty="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0-#ppt_w/2"/>
                                          </p:val>
                                        </p:tav>
                                        <p:tav tm="100000">
                                          <p:val>
                                            <p:strVal val="#ppt_x"/>
                                          </p:val>
                                        </p:tav>
                                      </p:tavLst>
                                    </p:anim>
                                    <p:anim calcmode="lin" valueType="num">
                                      <p:cBhvr additive="base">
                                        <p:cTn id="38" dur="500" fill="hold"/>
                                        <p:tgtEl>
                                          <p:spTgt spid="23"/>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0-#ppt_w/2"/>
                                          </p:val>
                                        </p:tav>
                                        <p:tav tm="100000">
                                          <p:val>
                                            <p:strVal val="#ppt_x"/>
                                          </p:val>
                                        </p:tav>
                                      </p:tavLst>
                                    </p:anim>
                                    <p:anim calcmode="lin" valueType="num">
                                      <p:cBhvr additive="base">
                                        <p:cTn id="4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1+#ppt_w/2"/>
                                          </p:val>
                                        </p:tav>
                                        <p:tav tm="100000">
                                          <p:val>
                                            <p:strVal val="#ppt_x"/>
                                          </p:val>
                                        </p:tav>
                                      </p:tavLst>
                                    </p:anim>
                                    <p:anim calcmode="lin" valueType="num">
                                      <p:cBhvr additive="base">
                                        <p:cTn id="48" dur="500" fill="hold"/>
                                        <p:tgtEl>
                                          <p:spTgt spid="24"/>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3" grpId="0"/>
      <p:bldP spid="2" grpId="0"/>
      <p:bldP spid="13" grpId="0" animBg="1"/>
      <p:bldP spid="15" grpId="0" animBg="1"/>
      <p:bldP spid="16" grpId="0" animBg="1"/>
      <p:bldP spid="11"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p:cNvGrpSpPr>
            <a:grpSpLocks/>
          </p:cNvGrpSpPr>
          <p:nvPr/>
        </p:nvGrpSpPr>
        <p:grpSpPr bwMode="auto">
          <a:xfrm>
            <a:off x="5062538" y="119063"/>
            <a:ext cx="3916362" cy="725487"/>
            <a:chOff x="0" y="0"/>
            <a:chExt cx="6166" cy="1142"/>
          </a:xfrm>
        </p:grpSpPr>
        <p:pic>
          <p:nvPicPr>
            <p:cNvPr id="27666"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6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7651"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6.2  </a:t>
            </a:r>
            <a:r>
              <a:rPr lang="en-US" altLang="zh-CN" sz="2800" b="1">
                <a:solidFill>
                  <a:srgbClr val="FFFF00"/>
                </a:solidFill>
                <a:latin typeface="微软雅黑" pitchFamily="34" charset="-122"/>
                <a:ea typeface="微软雅黑" pitchFamily="34" charset="-122"/>
              </a:rPr>
              <a:t>I/O</a:t>
            </a:r>
            <a:r>
              <a:rPr lang="zh-CN" altLang="zh-CN" sz="2800" b="1">
                <a:solidFill>
                  <a:srgbClr val="FFFF00"/>
                </a:solidFill>
                <a:latin typeface="微软雅黑" pitchFamily="34" charset="-122"/>
                <a:ea typeface="微软雅黑" pitchFamily="34" charset="-122"/>
              </a:rPr>
              <a:t>流类库简介</a:t>
            </a:r>
            <a:endParaRPr lang="zh-CN" altLang="en-US" sz="2800" b="1">
              <a:solidFill>
                <a:srgbClr val="FFFF00"/>
              </a:solidFill>
              <a:latin typeface="微软雅黑" pitchFamily="34" charset="-122"/>
              <a:ea typeface="微软雅黑" pitchFamily="34" charset="-122"/>
              <a:sym typeface="宋体" charset="-122"/>
            </a:endParaRPr>
          </a:p>
        </p:txBody>
      </p:sp>
      <p:grpSp>
        <p:nvGrpSpPr>
          <p:cNvPr id="4" name="组合 3"/>
          <p:cNvGrpSpPr>
            <a:grpSpLocks/>
          </p:cNvGrpSpPr>
          <p:nvPr/>
        </p:nvGrpSpPr>
        <p:grpSpPr bwMode="auto">
          <a:xfrm>
            <a:off x="527050" y="2303463"/>
            <a:ext cx="2508250" cy="4065587"/>
            <a:chOff x="527405" y="2303118"/>
            <a:chExt cx="2508569" cy="4066332"/>
          </a:xfrm>
        </p:grpSpPr>
        <p:sp>
          <p:nvSpPr>
            <p:cNvPr id="12" name="折角形 44"/>
            <p:cNvSpPr>
              <a:spLocks noChangeArrowheads="1"/>
            </p:cNvSpPr>
            <p:nvPr/>
          </p:nvSpPr>
          <p:spPr bwMode="auto">
            <a:xfrm>
              <a:off x="548046" y="2303118"/>
              <a:ext cx="2487928" cy="4066332"/>
            </a:xfrm>
            <a:prstGeom prst="foldedCorner">
              <a:avLst>
                <a:gd name="adj" fmla="val 12500"/>
              </a:avLst>
            </a:prstGeom>
            <a:solidFill>
              <a:schemeClr val="accent5">
                <a:lumMod val="20000"/>
                <a:lumOff val="80000"/>
              </a:schemeClr>
            </a:solidFill>
            <a:ln>
              <a:noFill/>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defRPr/>
              </a:pPr>
              <a:endParaRPr lang="zh-CN" altLang="en-US" sz="1600" dirty="0">
                <a:latin typeface="微软雅黑" panose="020B0503020204020204" pitchFamily="34" charset="-122"/>
                <a:ea typeface="微软雅黑" panose="020B0503020204020204" pitchFamily="34" charset="-122"/>
              </a:endParaRPr>
            </a:p>
          </p:txBody>
        </p:sp>
        <p:sp>
          <p:nvSpPr>
            <p:cNvPr id="26629" name="矩形 4"/>
            <p:cNvSpPr>
              <a:spLocks noChangeArrowheads="1"/>
            </p:cNvSpPr>
            <p:nvPr/>
          </p:nvSpPr>
          <p:spPr bwMode="auto">
            <a:xfrm>
              <a:off x="527405" y="2431729"/>
              <a:ext cx="2494280" cy="193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defRPr/>
              </a:pPr>
              <a:r>
                <a:rPr lang="en-US" altLang="zh-CN" sz="1600" dirty="0">
                  <a:solidFill>
                    <a:schemeClr val="accent4"/>
                  </a:solidFill>
                  <a:latin typeface="微软雅黑" pitchFamily="34" charset="-122"/>
                  <a:ea typeface="微软雅黑" pitchFamily="34" charset="-122"/>
                </a:rPr>
                <a:t>       </a:t>
              </a:r>
              <a:r>
                <a:rPr lang="en-US" altLang="zh-CN" sz="1600" dirty="0" err="1">
                  <a:solidFill>
                    <a:schemeClr val="accent4"/>
                  </a:solidFill>
                  <a:latin typeface="微软雅黑" pitchFamily="34" charset="-122"/>
                  <a:ea typeface="微软雅黑" pitchFamily="34" charset="-122"/>
                </a:rPr>
                <a:t>stdiobuf</a:t>
              </a:r>
              <a:r>
                <a:rPr lang="zh-CN" altLang="zh-CN" sz="1600" dirty="0">
                  <a:solidFill>
                    <a:schemeClr val="accent4"/>
                  </a:solidFill>
                  <a:latin typeface="微软雅黑" pitchFamily="34" charset="-122"/>
                  <a:ea typeface="微软雅黑" pitchFamily="34" charset="-122"/>
                </a:rPr>
                <a:t>类</a:t>
              </a:r>
              <a:r>
                <a:rPr lang="zh-CN" altLang="zh-CN" sz="1600" dirty="0">
                  <a:latin typeface="微软雅黑" pitchFamily="34" charset="-122"/>
                  <a:ea typeface="微软雅黑" pitchFamily="34" charset="-122"/>
                </a:rPr>
                <a:t>主要用于</a:t>
              </a:r>
              <a:r>
                <a:rPr lang="en-US" altLang="zh-CN" sz="1600" dirty="0">
                  <a:latin typeface="微软雅黑" pitchFamily="34" charset="-122"/>
                  <a:ea typeface="微软雅黑" pitchFamily="34" charset="-122"/>
                </a:rPr>
                <a:t>C++</a:t>
              </a:r>
              <a:r>
                <a:rPr lang="zh-CN" altLang="zh-CN" sz="1600" dirty="0">
                  <a:latin typeface="微软雅黑" pitchFamily="34" charset="-122"/>
                  <a:ea typeface="微软雅黑" pitchFamily="34" charset="-122"/>
                </a:rPr>
                <a:t>语言的</a:t>
              </a:r>
              <a:r>
                <a:rPr lang="zh-CN" altLang="zh-CN" sz="1600" dirty="0">
                  <a:solidFill>
                    <a:schemeClr val="accent4"/>
                  </a:solidFill>
                  <a:latin typeface="微软雅黑" pitchFamily="34" charset="-122"/>
                  <a:ea typeface="微软雅黑" pitchFamily="34" charset="-122"/>
                </a:rPr>
                <a:t>流类层次方法</a:t>
              </a:r>
              <a:r>
                <a:rPr lang="zh-CN" altLang="zh-CN" sz="1600" dirty="0">
                  <a:latin typeface="微软雅黑" pitchFamily="34" charset="-122"/>
                  <a:ea typeface="微软雅黑" pitchFamily="34" charset="-122"/>
                </a:rPr>
                <a:t>和</a:t>
              </a:r>
              <a:r>
                <a:rPr lang="en-US" altLang="zh-CN" sz="1600" dirty="0">
                  <a:latin typeface="微软雅黑" pitchFamily="34" charset="-122"/>
                  <a:ea typeface="微软雅黑" pitchFamily="34" charset="-122"/>
                </a:rPr>
                <a:t>C</a:t>
              </a:r>
              <a:r>
                <a:rPr lang="zh-CN" altLang="zh-CN" sz="1600" dirty="0">
                  <a:latin typeface="微软雅黑" pitchFamily="34" charset="-122"/>
                  <a:ea typeface="微软雅黑" pitchFamily="34" charset="-122"/>
                </a:rPr>
                <a:t>语言的</a:t>
              </a:r>
              <a:r>
                <a:rPr lang="zh-CN" altLang="zh-CN" sz="1600" dirty="0">
                  <a:solidFill>
                    <a:schemeClr val="accent4"/>
                  </a:solidFill>
                  <a:latin typeface="微软雅黑" pitchFamily="34" charset="-122"/>
                  <a:ea typeface="微软雅黑" pitchFamily="34" charset="-122"/>
                </a:rPr>
                <a:t>标准输入输出方法</a:t>
              </a:r>
              <a:r>
                <a:rPr lang="zh-CN" altLang="zh-CN" sz="1600" dirty="0">
                  <a:latin typeface="微软雅黑" pitchFamily="34" charset="-122"/>
                  <a:ea typeface="微软雅黑" pitchFamily="34" charset="-122"/>
                </a:rPr>
                <a:t>混合使用时</a:t>
              </a:r>
              <a:r>
                <a:rPr lang="zh-CN" altLang="zh-CN" sz="1600" dirty="0">
                  <a:solidFill>
                    <a:schemeClr val="accent4"/>
                  </a:solidFill>
                  <a:latin typeface="微软雅黑" pitchFamily="34" charset="-122"/>
                  <a:ea typeface="微软雅黑" pitchFamily="34" charset="-122"/>
                </a:rPr>
                <a:t>系统</a:t>
              </a:r>
              <a:r>
                <a:rPr lang="zh-CN" altLang="zh-CN" sz="1600" dirty="0">
                  <a:latin typeface="微软雅黑" pitchFamily="34" charset="-122"/>
                  <a:ea typeface="微软雅黑" pitchFamily="34" charset="-122"/>
                </a:rPr>
                <a:t>的缓冲区管理。</a:t>
              </a:r>
            </a:p>
          </p:txBody>
        </p:sp>
      </p:grpSp>
      <p:grpSp>
        <p:nvGrpSpPr>
          <p:cNvPr id="5" name="组合 4"/>
          <p:cNvGrpSpPr>
            <a:grpSpLocks/>
          </p:cNvGrpSpPr>
          <p:nvPr/>
        </p:nvGrpSpPr>
        <p:grpSpPr bwMode="auto">
          <a:xfrm>
            <a:off x="3325813" y="2303463"/>
            <a:ext cx="2490787" cy="4065587"/>
            <a:chOff x="3326501" y="2303118"/>
            <a:chExt cx="2490817" cy="4066332"/>
          </a:xfrm>
        </p:grpSpPr>
        <p:sp>
          <p:nvSpPr>
            <p:cNvPr id="14" name="折角形 44"/>
            <p:cNvSpPr>
              <a:spLocks noChangeArrowheads="1"/>
            </p:cNvSpPr>
            <p:nvPr/>
          </p:nvSpPr>
          <p:spPr bwMode="auto">
            <a:xfrm>
              <a:off x="3326501" y="2303118"/>
              <a:ext cx="2487642" cy="4066332"/>
            </a:xfrm>
            <a:prstGeom prst="foldedCorner">
              <a:avLst>
                <a:gd name="adj" fmla="val 12500"/>
              </a:avLst>
            </a:prstGeom>
            <a:solidFill>
              <a:schemeClr val="accent5">
                <a:lumMod val="20000"/>
                <a:lumOff val="80000"/>
              </a:schemeClr>
            </a:solidFill>
            <a:ln>
              <a:noFill/>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defRPr/>
              </a:pPr>
              <a:r>
                <a:rPr lang="en-US" altLang="zh-CN" sz="1600" dirty="0" smtClean="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p:txBody>
        </p:sp>
        <p:sp>
          <p:nvSpPr>
            <p:cNvPr id="26630" name="矩形 5"/>
            <p:cNvSpPr>
              <a:spLocks noChangeArrowheads="1"/>
            </p:cNvSpPr>
            <p:nvPr/>
          </p:nvSpPr>
          <p:spPr bwMode="auto">
            <a:xfrm>
              <a:off x="3332851" y="2398385"/>
              <a:ext cx="2484467" cy="3416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en-US" altLang="zh-CN" sz="1600" dirty="0">
                  <a:latin typeface="微软雅黑" pitchFamily="34" charset="-122"/>
                  <a:ea typeface="微软雅黑" pitchFamily="34" charset="-122"/>
                </a:rPr>
                <a:t>    </a:t>
              </a:r>
              <a:r>
                <a:rPr lang="en-US" altLang="zh-CN" sz="1600" dirty="0">
                  <a:solidFill>
                    <a:schemeClr val="accent4"/>
                  </a:solidFill>
                  <a:latin typeface="微软雅黑" pitchFamily="34" charset="-122"/>
                  <a:ea typeface="微软雅黑" pitchFamily="34" charset="-122"/>
                </a:rPr>
                <a:t>filebuf</a:t>
              </a:r>
              <a:r>
                <a:rPr lang="zh-CN" altLang="zh-CN" sz="1600" dirty="0">
                  <a:solidFill>
                    <a:schemeClr val="accent4"/>
                  </a:solidFill>
                  <a:latin typeface="微软雅黑" pitchFamily="34" charset="-122"/>
                  <a:ea typeface="微软雅黑" pitchFamily="34" charset="-122"/>
                </a:rPr>
                <a:t>类</a:t>
              </a:r>
              <a:r>
                <a:rPr lang="zh-CN" altLang="zh-CN" sz="1600" dirty="0">
                  <a:latin typeface="微软雅黑" pitchFamily="34" charset="-122"/>
                  <a:ea typeface="微软雅黑" pitchFamily="34" charset="-122"/>
                </a:rPr>
                <a:t>在</a:t>
              </a:r>
              <a:r>
                <a:rPr lang="en-US" altLang="zh-CN" sz="1600" dirty="0" err="1">
                  <a:latin typeface="微软雅黑" pitchFamily="34" charset="-122"/>
                  <a:ea typeface="微软雅黑" pitchFamily="34" charset="-122"/>
                </a:rPr>
                <a:t>streambuf</a:t>
              </a:r>
              <a:r>
                <a:rPr lang="zh-CN" altLang="zh-CN" sz="1600" dirty="0">
                  <a:latin typeface="微软雅黑" pitchFamily="34" charset="-122"/>
                  <a:ea typeface="微软雅黑" pitchFamily="34" charset="-122"/>
                </a:rPr>
                <a:t>类的基础上增</a:t>
              </a:r>
              <a:r>
                <a:rPr lang="zh-CN" altLang="zh-CN" sz="1600" dirty="0">
                  <a:solidFill>
                    <a:schemeClr val="accent4"/>
                  </a:solidFill>
                  <a:latin typeface="微软雅黑" pitchFamily="34" charset="-122"/>
                  <a:ea typeface="微软雅黑" pitchFamily="34" charset="-122"/>
                </a:rPr>
                <a:t>加</a:t>
              </a:r>
              <a:r>
                <a:rPr lang="zh-CN" altLang="zh-CN" sz="1600" dirty="0">
                  <a:latin typeface="微软雅黑" pitchFamily="34" charset="-122"/>
                  <a:ea typeface="微软雅黑" pitchFamily="34" charset="-122"/>
                </a:rPr>
                <a:t>了文件处理功能，使用文件来保存缓冲区中的</a:t>
              </a:r>
              <a:r>
                <a:rPr lang="zh-CN" altLang="zh-CN" sz="1600" dirty="0">
                  <a:solidFill>
                    <a:schemeClr val="accent4"/>
                  </a:solidFill>
                  <a:latin typeface="微软雅黑" pitchFamily="34" charset="-122"/>
                  <a:ea typeface="微软雅黑" pitchFamily="34" charset="-122"/>
                </a:rPr>
                <a:t>字符序列</a:t>
              </a:r>
              <a:r>
                <a:rPr lang="zh-CN" altLang="zh-CN" sz="1600" dirty="0">
                  <a:latin typeface="微软雅黑" pitchFamily="34" charset="-122"/>
                  <a:ea typeface="微软雅黑" pitchFamily="34" charset="-122"/>
                </a:rPr>
                <a:t>。当</a:t>
              </a:r>
              <a:r>
                <a:rPr lang="zh-CN" altLang="zh-CN" sz="1600" dirty="0">
                  <a:solidFill>
                    <a:schemeClr val="accent4"/>
                  </a:solidFill>
                  <a:latin typeface="微软雅黑" pitchFamily="34" charset="-122"/>
                  <a:ea typeface="微软雅黑" pitchFamily="34" charset="-122"/>
                </a:rPr>
                <a:t>写文件</a:t>
              </a:r>
              <a:r>
                <a:rPr lang="zh-CN" altLang="zh-CN" sz="1600" dirty="0">
                  <a:latin typeface="微软雅黑" pitchFamily="34" charset="-122"/>
                  <a:ea typeface="微软雅黑" pitchFamily="34" charset="-122"/>
                </a:rPr>
                <a:t>时，把缓冲区中的字符序列写到某个指定文件中；当</a:t>
              </a:r>
              <a:r>
                <a:rPr lang="zh-CN" altLang="zh-CN" sz="1600" dirty="0">
                  <a:solidFill>
                    <a:schemeClr val="accent4"/>
                  </a:solidFill>
                  <a:latin typeface="微软雅黑" pitchFamily="34" charset="-122"/>
                  <a:ea typeface="微软雅黑" pitchFamily="34" charset="-122"/>
                </a:rPr>
                <a:t>读文件</a:t>
              </a:r>
              <a:r>
                <a:rPr lang="zh-CN" altLang="zh-CN" sz="1600" dirty="0">
                  <a:latin typeface="微软雅黑" pitchFamily="34" charset="-122"/>
                  <a:ea typeface="微软雅黑" pitchFamily="34" charset="-122"/>
                </a:rPr>
                <a:t>时，把某个指定文件中的字符序列加到缓冲区中。</a:t>
              </a:r>
            </a:p>
          </p:txBody>
        </p:sp>
      </p:grpSp>
      <p:sp>
        <p:nvSpPr>
          <p:cNvPr id="9" name="TextBox 41"/>
          <p:cNvSpPr>
            <a:spLocks noChangeArrowheads="1"/>
          </p:cNvSpPr>
          <p:nvPr/>
        </p:nvSpPr>
        <p:spPr bwMode="auto">
          <a:xfrm>
            <a:off x="547688" y="1841500"/>
            <a:ext cx="2484437" cy="461963"/>
          </a:xfrm>
          <a:prstGeom prst="rect">
            <a:avLst/>
          </a:prstGeom>
          <a:gradFill rotWithShape="0">
            <a:gsLst>
              <a:gs pos="0">
                <a:srgbClr val="00ACE6"/>
              </a:gs>
              <a:gs pos="100000">
                <a:srgbClr val="27D4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2400" b="1">
                <a:solidFill>
                  <a:schemeClr val="bg1"/>
                </a:solidFill>
                <a:latin typeface="微软雅黑" pitchFamily="34" charset="-122"/>
                <a:ea typeface="微软雅黑" pitchFamily="34" charset="-122"/>
              </a:rPr>
              <a:t>stdiobuf</a:t>
            </a:r>
            <a:r>
              <a:rPr lang="zh-CN" altLang="zh-CN" sz="2400" b="1">
                <a:solidFill>
                  <a:schemeClr val="bg1"/>
                </a:solidFill>
                <a:latin typeface="微软雅黑" pitchFamily="34" charset="-122"/>
                <a:ea typeface="微软雅黑" pitchFamily="34" charset="-122"/>
              </a:rPr>
              <a:t>类</a:t>
            </a:r>
          </a:p>
        </p:txBody>
      </p:sp>
      <p:sp>
        <p:nvSpPr>
          <p:cNvPr id="10" name="TextBox 41"/>
          <p:cNvSpPr>
            <a:spLocks noChangeArrowheads="1"/>
          </p:cNvSpPr>
          <p:nvPr/>
        </p:nvSpPr>
        <p:spPr bwMode="auto">
          <a:xfrm>
            <a:off x="3333750" y="1841500"/>
            <a:ext cx="2482850" cy="461963"/>
          </a:xfrm>
          <a:prstGeom prst="rect">
            <a:avLst/>
          </a:prstGeom>
          <a:gradFill rotWithShape="0">
            <a:gsLst>
              <a:gs pos="0">
                <a:srgbClr val="00ACE6"/>
              </a:gs>
              <a:gs pos="100000">
                <a:srgbClr val="27D4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2400" b="1">
                <a:solidFill>
                  <a:schemeClr val="bg1"/>
                </a:solidFill>
                <a:latin typeface="微软雅黑" pitchFamily="34" charset="-122"/>
                <a:ea typeface="微软雅黑" pitchFamily="34" charset="-122"/>
              </a:rPr>
              <a:t>filebuf</a:t>
            </a:r>
            <a:r>
              <a:rPr lang="zh-CN" altLang="zh-CN" sz="2400" b="1">
                <a:solidFill>
                  <a:schemeClr val="bg1"/>
                </a:solidFill>
                <a:latin typeface="微软雅黑" pitchFamily="34" charset="-122"/>
                <a:ea typeface="微软雅黑" pitchFamily="34" charset="-122"/>
              </a:rPr>
              <a:t>类</a:t>
            </a:r>
          </a:p>
        </p:txBody>
      </p:sp>
      <p:sp>
        <p:nvSpPr>
          <p:cNvPr id="11" name="TextBox 41"/>
          <p:cNvSpPr>
            <a:spLocks noChangeArrowheads="1"/>
          </p:cNvSpPr>
          <p:nvPr/>
        </p:nvSpPr>
        <p:spPr bwMode="auto">
          <a:xfrm>
            <a:off x="6118225" y="1841500"/>
            <a:ext cx="2484438" cy="461963"/>
          </a:xfrm>
          <a:prstGeom prst="rect">
            <a:avLst/>
          </a:prstGeom>
          <a:gradFill rotWithShape="0">
            <a:gsLst>
              <a:gs pos="0">
                <a:srgbClr val="00ACE6"/>
              </a:gs>
              <a:gs pos="100000">
                <a:srgbClr val="27D4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r>
              <a:rPr lang="en-US" altLang="zh-CN" sz="2400" b="1">
                <a:solidFill>
                  <a:schemeClr val="bg1"/>
                </a:solidFill>
                <a:latin typeface="微软雅黑" pitchFamily="34" charset="-122"/>
                <a:ea typeface="微软雅黑" pitchFamily="34" charset="-122"/>
              </a:rPr>
              <a:t>strstreambuf</a:t>
            </a:r>
            <a:r>
              <a:rPr lang="zh-CN" altLang="zh-CN" sz="2400" b="1">
                <a:solidFill>
                  <a:schemeClr val="bg1"/>
                </a:solidFill>
                <a:latin typeface="微软雅黑" pitchFamily="34" charset="-122"/>
                <a:ea typeface="微软雅黑" pitchFamily="34" charset="-122"/>
              </a:rPr>
              <a:t>类</a:t>
            </a:r>
            <a:endParaRPr lang="zh-CN" altLang="en-US" sz="2400" b="1">
              <a:solidFill>
                <a:schemeClr val="bg1"/>
              </a:solidFill>
              <a:latin typeface="微软雅黑" pitchFamily="34" charset="-122"/>
              <a:ea typeface="微软雅黑" pitchFamily="34" charset="-122"/>
            </a:endParaRPr>
          </a:p>
        </p:txBody>
      </p:sp>
      <p:grpSp>
        <p:nvGrpSpPr>
          <p:cNvPr id="6" name="组合 5"/>
          <p:cNvGrpSpPr>
            <a:grpSpLocks/>
          </p:cNvGrpSpPr>
          <p:nvPr/>
        </p:nvGrpSpPr>
        <p:grpSpPr bwMode="auto">
          <a:xfrm>
            <a:off x="6116638" y="2303463"/>
            <a:ext cx="2487612" cy="4065587"/>
            <a:chOff x="6116253" y="2303118"/>
            <a:chExt cx="2488307" cy="4066332"/>
          </a:xfrm>
        </p:grpSpPr>
        <p:sp>
          <p:nvSpPr>
            <p:cNvPr id="15" name="折角形 44"/>
            <p:cNvSpPr>
              <a:spLocks noChangeArrowheads="1"/>
            </p:cNvSpPr>
            <p:nvPr/>
          </p:nvSpPr>
          <p:spPr bwMode="auto">
            <a:xfrm>
              <a:off x="6116253" y="2303118"/>
              <a:ext cx="2488307" cy="4066332"/>
            </a:xfrm>
            <a:prstGeom prst="foldedCorner">
              <a:avLst>
                <a:gd name="adj" fmla="val 12500"/>
              </a:avLst>
            </a:prstGeom>
            <a:solidFill>
              <a:schemeClr val="accent5">
                <a:lumMod val="20000"/>
                <a:lumOff val="80000"/>
              </a:schemeClr>
            </a:solidFill>
            <a:ln>
              <a:noFill/>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defRPr/>
              </a:pPr>
              <a:endParaRPr lang="zh-CN" altLang="en-US" sz="1600" dirty="0">
                <a:latin typeface="微软雅黑" panose="020B0503020204020204" pitchFamily="34" charset="-122"/>
                <a:ea typeface="微软雅黑" panose="020B0503020204020204" pitchFamily="34" charset="-122"/>
              </a:endParaRPr>
            </a:p>
          </p:txBody>
        </p:sp>
        <p:sp>
          <p:nvSpPr>
            <p:cNvPr id="2" name="矩形 1"/>
            <p:cNvSpPr/>
            <p:nvPr/>
          </p:nvSpPr>
          <p:spPr>
            <a:xfrm>
              <a:off x="6240113" y="2431729"/>
              <a:ext cx="2351744" cy="3416926"/>
            </a:xfrm>
            <a:prstGeom prst="rect">
              <a:avLst/>
            </a:prstGeom>
          </p:spPr>
          <p:txBody>
            <a:bodyPr>
              <a:spAutoFit/>
            </a:bodyPr>
            <a:lstStyle/>
            <a:p>
              <a:pPr>
                <a:lnSpc>
                  <a:spcPct val="150000"/>
                </a:lnSpc>
                <a:defRPr/>
              </a:pPr>
              <a:r>
                <a:rPr lang="en-US" altLang="zh-CN" sz="1600" dirty="0">
                  <a:solidFill>
                    <a:schemeClr val="accent4"/>
                  </a:solidFill>
                  <a:latin typeface="微软雅黑" pitchFamily="34" charset="-122"/>
                  <a:ea typeface="微软雅黑" pitchFamily="34" charset="-122"/>
                </a:rPr>
                <a:t>      </a:t>
              </a:r>
              <a:r>
                <a:rPr lang="en-US" altLang="zh-CN" sz="1600" dirty="0" err="1">
                  <a:solidFill>
                    <a:schemeClr val="accent4"/>
                  </a:solidFill>
                  <a:latin typeface="微软雅黑" pitchFamily="34" charset="-122"/>
                  <a:ea typeface="微软雅黑" pitchFamily="34" charset="-122"/>
                </a:rPr>
                <a:t>strstreambuf</a:t>
              </a:r>
              <a:r>
                <a:rPr lang="zh-CN" altLang="zh-CN" sz="1600" dirty="0">
                  <a:solidFill>
                    <a:schemeClr val="accent4"/>
                  </a:solidFill>
                  <a:latin typeface="微软雅黑" pitchFamily="34" charset="-122"/>
                  <a:ea typeface="微软雅黑" pitchFamily="34" charset="-122"/>
                </a:rPr>
                <a:t>类</a:t>
              </a:r>
              <a:r>
                <a:rPr lang="zh-CN" altLang="zh-CN" sz="1600" dirty="0">
                  <a:latin typeface="微软雅黑" pitchFamily="34" charset="-122"/>
                  <a:ea typeface="微软雅黑" pitchFamily="34" charset="-122"/>
                </a:rPr>
                <a:t>在</a:t>
              </a:r>
              <a:r>
                <a:rPr lang="en-US" altLang="zh-CN" sz="1600" dirty="0" err="1">
                  <a:latin typeface="微软雅黑" pitchFamily="34" charset="-122"/>
                  <a:ea typeface="微软雅黑" pitchFamily="34" charset="-122"/>
                </a:rPr>
                <a:t>streambuf</a:t>
              </a:r>
              <a:r>
                <a:rPr lang="zh-CN" altLang="zh-CN" sz="1600" dirty="0">
                  <a:latin typeface="微软雅黑" pitchFamily="34" charset="-122"/>
                  <a:ea typeface="微软雅黑" pitchFamily="34" charset="-122"/>
                </a:rPr>
                <a:t>类的基础上</a:t>
              </a:r>
              <a:r>
                <a:rPr lang="zh-CN" altLang="zh-CN" sz="1600" dirty="0">
                  <a:solidFill>
                    <a:schemeClr val="accent4"/>
                  </a:solidFill>
                  <a:latin typeface="微软雅黑" pitchFamily="34" charset="-122"/>
                  <a:ea typeface="微软雅黑" pitchFamily="34" charset="-122"/>
                </a:rPr>
                <a:t>增加</a:t>
              </a:r>
              <a:r>
                <a:rPr lang="zh-CN" altLang="zh-CN" sz="1600" dirty="0">
                  <a:latin typeface="微软雅黑" pitchFamily="34" charset="-122"/>
                  <a:ea typeface="微软雅黑" pitchFamily="34" charset="-122"/>
                </a:rPr>
                <a:t>了</a:t>
              </a:r>
              <a:r>
                <a:rPr lang="zh-CN" altLang="zh-CN" sz="1600" dirty="0">
                  <a:solidFill>
                    <a:schemeClr val="accent4"/>
                  </a:solidFill>
                  <a:latin typeface="微软雅黑" pitchFamily="34" charset="-122"/>
                  <a:ea typeface="微软雅黑" pitchFamily="34" charset="-122"/>
                </a:rPr>
                <a:t>动态内存管理</a:t>
              </a:r>
              <a:r>
                <a:rPr lang="zh-CN" altLang="zh-CN" sz="1600" dirty="0">
                  <a:latin typeface="微软雅黑" pitchFamily="34" charset="-122"/>
                  <a:ea typeface="微软雅黑" pitchFamily="34" charset="-122"/>
                </a:rPr>
                <a:t>功能，</a:t>
              </a:r>
              <a:r>
                <a:rPr lang="en-US" altLang="zh-CN" sz="1600" dirty="0" err="1">
                  <a:latin typeface="微软雅黑" pitchFamily="34" charset="-122"/>
                  <a:ea typeface="微软雅黑" pitchFamily="34" charset="-122"/>
                </a:rPr>
                <a:t>strstreambuf</a:t>
              </a:r>
              <a:r>
                <a:rPr lang="zh-CN" altLang="zh-CN" sz="1600" dirty="0">
                  <a:latin typeface="微软雅黑" pitchFamily="34" charset="-122"/>
                  <a:ea typeface="微软雅黑" pitchFamily="34" charset="-122"/>
                </a:rPr>
                <a:t>类实现从</a:t>
              </a:r>
              <a:r>
                <a:rPr lang="zh-CN" altLang="zh-CN" sz="1600" dirty="0">
                  <a:solidFill>
                    <a:schemeClr val="accent4"/>
                  </a:solidFill>
                  <a:latin typeface="微软雅黑" pitchFamily="34" charset="-122"/>
                  <a:ea typeface="微软雅黑" pitchFamily="34" charset="-122"/>
                </a:rPr>
                <a:t>内存</a:t>
              </a:r>
              <a:r>
                <a:rPr lang="zh-CN" altLang="zh-CN" sz="1600" dirty="0">
                  <a:latin typeface="微软雅黑" pitchFamily="34" charset="-122"/>
                  <a:ea typeface="微软雅黑" pitchFamily="34" charset="-122"/>
                </a:rPr>
                <a:t>到</a:t>
              </a:r>
              <a:r>
                <a:rPr lang="zh-CN" altLang="zh-CN" sz="1600" dirty="0">
                  <a:solidFill>
                    <a:schemeClr val="accent4"/>
                  </a:solidFill>
                  <a:latin typeface="微软雅黑" pitchFamily="34" charset="-122"/>
                  <a:ea typeface="微软雅黑" pitchFamily="34" charset="-122"/>
                </a:rPr>
                <a:t>缓冲区</a:t>
              </a:r>
              <a:r>
                <a:rPr lang="zh-CN" altLang="zh-CN" sz="1600" dirty="0">
                  <a:latin typeface="微软雅黑" pitchFamily="34" charset="-122"/>
                  <a:ea typeface="微软雅黑" pitchFamily="34" charset="-122"/>
                </a:rPr>
                <a:t>的信息交换和从</a:t>
              </a:r>
              <a:r>
                <a:rPr lang="zh-CN" altLang="zh-CN" sz="1600" dirty="0">
                  <a:solidFill>
                    <a:schemeClr val="accent4"/>
                  </a:solidFill>
                  <a:latin typeface="微软雅黑" pitchFamily="34" charset="-122"/>
                  <a:ea typeface="微软雅黑" pitchFamily="34" charset="-122"/>
                </a:rPr>
                <a:t>缓冲区</a:t>
              </a:r>
              <a:r>
                <a:rPr lang="zh-CN" altLang="zh-CN" sz="1600" dirty="0">
                  <a:latin typeface="微软雅黑" pitchFamily="34" charset="-122"/>
                  <a:ea typeface="微软雅黑" pitchFamily="34" charset="-122"/>
                </a:rPr>
                <a:t>到</a:t>
              </a:r>
              <a:r>
                <a:rPr lang="zh-CN" altLang="zh-CN" sz="1600" dirty="0">
                  <a:solidFill>
                    <a:schemeClr val="accent4"/>
                  </a:solidFill>
                  <a:latin typeface="微软雅黑" pitchFamily="34" charset="-122"/>
                  <a:ea typeface="微软雅黑" pitchFamily="34" charset="-122"/>
                </a:rPr>
                <a:t>内存</a:t>
              </a:r>
              <a:r>
                <a:rPr lang="zh-CN" altLang="zh-CN" sz="1600" dirty="0">
                  <a:latin typeface="微软雅黑" pitchFamily="34" charset="-122"/>
                  <a:ea typeface="微软雅黑" pitchFamily="34" charset="-122"/>
                </a:rPr>
                <a:t>的信息交换，从而可以在计算机内存之间</a:t>
              </a:r>
              <a:r>
                <a:rPr lang="zh-CN" altLang="zh-CN" sz="1600" dirty="0">
                  <a:solidFill>
                    <a:schemeClr val="accent4"/>
                  </a:solidFill>
                  <a:latin typeface="微软雅黑" pitchFamily="34" charset="-122"/>
                  <a:ea typeface="微软雅黑" pitchFamily="34" charset="-122"/>
                </a:rPr>
                <a:t>交换数据信息</a:t>
              </a:r>
              <a:r>
                <a:rPr lang="zh-CN" altLang="zh-CN" sz="1600" dirty="0">
                  <a:latin typeface="微软雅黑" pitchFamily="34" charset="-122"/>
                  <a:ea typeface="微软雅黑" pitchFamily="34" charset="-122"/>
                </a:rPr>
                <a:t>。</a:t>
              </a:r>
            </a:p>
          </p:txBody>
        </p:sp>
      </p:grpSp>
      <p:sp>
        <p:nvSpPr>
          <p:cNvPr id="26628" name="矩形 1"/>
          <p:cNvSpPr>
            <a:spLocks noChangeArrowheads="1"/>
          </p:cNvSpPr>
          <p:nvPr/>
        </p:nvSpPr>
        <p:spPr bwMode="auto">
          <a:xfrm>
            <a:off x="468313" y="1214438"/>
            <a:ext cx="7972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zh-CN" sz="1600" dirty="0">
                <a:latin typeface="微软雅黑" pitchFamily="34" charset="-122"/>
                <a:ea typeface="微软雅黑" pitchFamily="34" charset="-122"/>
              </a:rPr>
              <a:t>因为</a:t>
            </a:r>
            <a:r>
              <a:rPr lang="en-US" altLang="zh-CN" sz="1600" dirty="0" err="1">
                <a:solidFill>
                  <a:schemeClr val="accent4"/>
                </a:solidFill>
                <a:latin typeface="微软雅黑" pitchFamily="34" charset="-122"/>
                <a:ea typeface="微软雅黑" pitchFamily="34" charset="-122"/>
              </a:rPr>
              <a:t>streambuf</a:t>
            </a:r>
            <a:r>
              <a:rPr lang="zh-CN" altLang="zh-CN" sz="1600" dirty="0">
                <a:latin typeface="微软雅黑" pitchFamily="34" charset="-122"/>
                <a:ea typeface="微软雅黑" pitchFamily="34" charset="-122"/>
              </a:rPr>
              <a:t>是一个抽象类，不会直接使用，一般都是使用其下</a:t>
            </a:r>
            <a:r>
              <a:rPr lang="zh-CN" altLang="zh-CN" sz="1600" dirty="0">
                <a:solidFill>
                  <a:schemeClr val="accent4"/>
                </a:solidFill>
                <a:latin typeface="微软雅黑" pitchFamily="34" charset="-122"/>
                <a:ea typeface="微软雅黑" pitchFamily="34" charset="-122"/>
              </a:rPr>
              <a:t>三个</a:t>
            </a:r>
            <a:endParaRPr lang="zh-CN" altLang="en-US" sz="1600" dirty="0">
              <a:latin typeface="微软雅黑" pitchFamily="34" charset="-122"/>
              <a:ea typeface="微软雅黑" pitchFamily="34" charset="-122"/>
            </a:endParaRPr>
          </a:p>
        </p:txBody>
      </p:sp>
      <p:sp>
        <p:nvSpPr>
          <p:cNvPr id="17" name="TextBox 41"/>
          <p:cNvSpPr>
            <a:spLocks noChangeArrowheads="1"/>
          </p:cNvSpPr>
          <p:nvPr/>
        </p:nvSpPr>
        <p:spPr bwMode="auto">
          <a:xfrm>
            <a:off x="6884988" y="1146175"/>
            <a:ext cx="1150937" cy="461963"/>
          </a:xfrm>
          <a:prstGeom prst="rect">
            <a:avLst/>
          </a:prstGeom>
          <a:gradFill rotWithShape="0">
            <a:gsLst>
              <a:gs pos="0">
                <a:srgbClr val="00ACE6"/>
              </a:gs>
              <a:gs pos="100000">
                <a:srgbClr val="27D4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r>
              <a:rPr lang="zh-CN" altLang="en-US" sz="2400" b="1">
                <a:solidFill>
                  <a:schemeClr val="bg1"/>
                </a:solidFill>
                <a:latin typeface="微软雅黑" pitchFamily="34" charset="-122"/>
                <a:ea typeface="微软雅黑" pitchFamily="34" charset="-122"/>
              </a:rPr>
              <a:t>派生</a:t>
            </a:r>
            <a:r>
              <a:rPr lang="zh-CN" altLang="zh-CN" sz="2400" b="1">
                <a:solidFill>
                  <a:schemeClr val="bg1"/>
                </a:solidFill>
                <a:latin typeface="微软雅黑" pitchFamily="34" charset="-122"/>
                <a:ea typeface="微软雅黑" pitchFamily="34" charset="-122"/>
              </a:rPr>
              <a:t>类</a:t>
            </a:r>
            <a:endParaRPr lang="zh-CN" altLang="en-US" sz="2400" b="1">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8"/>
                                        </p:tgtEl>
                                        <p:attrNameLst>
                                          <p:attrName>style.visibility</p:attrName>
                                        </p:attrNameLst>
                                      </p:cBhvr>
                                      <p:to>
                                        <p:strVal val="visible"/>
                                      </p:to>
                                    </p:set>
                                    <p:animEffect transition="in" filter="fade">
                                      <p:cBhvr>
                                        <p:cTn id="10" dur="500"/>
                                        <p:tgtEl>
                                          <p:spTgt spid="26628"/>
                                        </p:tgtEl>
                                      </p:cBhvr>
                                    </p:animEffect>
                                  </p:childTnLst>
                                </p:cTn>
                              </p:par>
                            </p:childTnLst>
                          </p:cTn>
                        </p:par>
                        <p:par>
                          <p:cTn id="11" fill="hold" nodeType="afterGroup">
                            <p:stCondLst>
                              <p:cond delay="500"/>
                            </p:stCondLst>
                            <p:childTnLst>
                              <p:par>
                                <p:cTn id="12" presetID="26" presetClass="emph" presetSubtype="0" fill="hold" grpId="1" nodeType="afterEffect">
                                  <p:stCondLst>
                                    <p:cond delay="500"/>
                                  </p:stCondLst>
                                  <p:childTnLst>
                                    <p:animEffect transition="out" filter="fade">
                                      <p:cBhvr>
                                        <p:cTn id="13" dur="500" tmFilter="0, 0; .2, .5; .8, .5; 1, 0"/>
                                        <p:tgtEl>
                                          <p:spTgt spid="17"/>
                                        </p:tgtEl>
                                      </p:cBhvr>
                                    </p:animEffect>
                                    <p:animScale>
                                      <p:cBhvr>
                                        <p:cTn id="14" dur="250" autoRev="1" fill="hold"/>
                                        <p:tgtEl>
                                          <p:spTgt spid="17"/>
                                        </p:tgtEl>
                                      </p:cBhvr>
                                      <p:by x="105000" y="105000"/>
                                    </p:animScale>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anim calcmode="lin" valueType="num">
                                      <p:cBhvr>
                                        <p:cTn id="20" dur="500" fill="hold"/>
                                        <p:tgtEl>
                                          <p:spTgt spid="9"/>
                                        </p:tgtEl>
                                        <p:attrNameLst>
                                          <p:attrName>ppt_x</p:attrName>
                                        </p:attrNameLst>
                                      </p:cBhvr>
                                      <p:tavLst>
                                        <p:tav tm="0">
                                          <p:val>
                                            <p:strVal val="#ppt_x"/>
                                          </p:val>
                                        </p:tav>
                                        <p:tav tm="100000">
                                          <p:val>
                                            <p:strVal val="#ppt_x"/>
                                          </p:val>
                                        </p:tav>
                                      </p:tavLst>
                                    </p:anim>
                                    <p:anim calcmode="lin" valueType="num">
                                      <p:cBhvr>
                                        <p:cTn id="21" dur="500" fill="hold"/>
                                        <p:tgtEl>
                                          <p:spTgt spid="9"/>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500"/>
                            </p:stCondLst>
                            <p:childTnLst>
                              <p:par>
                                <p:cTn id="23" presetID="42" presetClass="entr" presetSubtype="0" fill="hold" grpId="0" nodeType="afterEffect">
                                  <p:stCondLst>
                                    <p:cond delay="50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anim calcmode="lin" valueType="num">
                                      <p:cBhvr>
                                        <p:cTn id="26" dur="500" fill="hold"/>
                                        <p:tgtEl>
                                          <p:spTgt spid="10"/>
                                        </p:tgtEl>
                                        <p:attrNameLst>
                                          <p:attrName>ppt_x</p:attrName>
                                        </p:attrNameLst>
                                      </p:cBhvr>
                                      <p:tavLst>
                                        <p:tav tm="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1500"/>
                            </p:stCondLst>
                            <p:childTnLst>
                              <p:par>
                                <p:cTn id="29" presetID="42" presetClass="entr" presetSubtype="0" fill="hold" grpId="0" nodeType="afterEffect">
                                  <p:stCondLst>
                                    <p:cond delay="50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anim calcmode="lin" valueType="num">
                                      <p:cBhvr>
                                        <p:cTn id="32" dur="500" fill="hold"/>
                                        <p:tgtEl>
                                          <p:spTgt spid="11"/>
                                        </p:tgtEl>
                                        <p:attrNameLst>
                                          <p:attrName>ppt_x</p:attrName>
                                        </p:attrNameLst>
                                      </p:cBhvr>
                                      <p:tavLst>
                                        <p:tav tm="0">
                                          <p:val>
                                            <p:strVal val="#ppt_x"/>
                                          </p:val>
                                        </p:tav>
                                        <p:tav tm="100000">
                                          <p:val>
                                            <p:strVal val="#ppt_x"/>
                                          </p:val>
                                        </p:tav>
                                      </p:tavLst>
                                    </p:anim>
                                    <p:anim calcmode="lin" valueType="num">
                                      <p:cBhvr>
                                        <p:cTn id="33"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up)">
                                      <p:cBhvr>
                                        <p:cTn id="38" dur="500"/>
                                        <p:tgtEl>
                                          <p:spTgt spid="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up)">
                                      <p:cBhvr>
                                        <p:cTn id="43" dur="500"/>
                                        <p:tgtEl>
                                          <p:spTgt spid="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up)">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26628" grpId="0"/>
      <p:bldP spid="17" grpId="0" animBg="1"/>
      <p:bldP spid="17"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41"/>
          <p:cNvSpPr>
            <a:spLocks noChangeArrowheads="1"/>
          </p:cNvSpPr>
          <p:nvPr/>
        </p:nvSpPr>
        <p:spPr bwMode="auto">
          <a:xfrm>
            <a:off x="547688" y="1841500"/>
            <a:ext cx="2484437" cy="461963"/>
          </a:xfrm>
          <a:prstGeom prst="rect">
            <a:avLst/>
          </a:prstGeom>
          <a:gradFill rotWithShape="0">
            <a:gsLst>
              <a:gs pos="0">
                <a:srgbClr val="00ACE6"/>
              </a:gs>
              <a:gs pos="100000">
                <a:srgbClr val="27D4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zh-CN" sz="2400" b="1">
                <a:solidFill>
                  <a:schemeClr val="bg1"/>
                </a:solidFill>
                <a:latin typeface="微软雅黑" pitchFamily="34" charset="-122"/>
                <a:ea typeface="微软雅黑" pitchFamily="34" charset="-122"/>
              </a:rPr>
              <a:t>全缓冲</a:t>
            </a:r>
          </a:p>
        </p:txBody>
      </p:sp>
      <p:sp>
        <p:nvSpPr>
          <p:cNvPr id="21" name="TextBox 41"/>
          <p:cNvSpPr>
            <a:spLocks noChangeArrowheads="1"/>
          </p:cNvSpPr>
          <p:nvPr/>
        </p:nvSpPr>
        <p:spPr bwMode="auto">
          <a:xfrm>
            <a:off x="3333750" y="1841500"/>
            <a:ext cx="2482850" cy="461963"/>
          </a:xfrm>
          <a:prstGeom prst="rect">
            <a:avLst/>
          </a:prstGeom>
          <a:gradFill rotWithShape="0">
            <a:gsLst>
              <a:gs pos="0">
                <a:srgbClr val="00ACE6"/>
              </a:gs>
              <a:gs pos="100000">
                <a:srgbClr val="27D4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zh-CN" sz="2400" b="1">
                <a:solidFill>
                  <a:schemeClr val="bg1"/>
                </a:solidFill>
                <a:latin typeface="微软雅黑" pitchFamily="34" charset="-122"/>
                <a:ea typeface="微软雅黑" pitchFamily="34" charset="-122"/>
              </a:rPr>
              <a:t>行缓冲</a:t>
            </a:r>
          </a:p>
        </p:txBody>
      </p:sp>
      <p:sp>
        <p:nvSpPr>
          <p:cNvPr id="22" name="TextBox 41"/>
          <p:cNvSpPr>
            <a:spLocks noChangeArrowheads="1"/>
          </p:cNvSpPr>
          <p:nvPr/>
        </p:nvSpPr>
        <p:spPr bwMode="auto">
          <a:xfrm>
            <a:off x="6118225" y="1841500"/>
            <a:ext cx="2484438" cy="461963"/>
          </a:xfrm>
          <a:prstGeom prst="rect">
            <a:avLst/>
          </a:prstGeom>
          <a:gradFill rotWithShape="0">
            <a:gsLst>
              <a:gs pos="0">
                <a:srgbClr val="00ACE6"/>
              </a:gs>
              <a:gs pos="100000">
                <a:srgbClr val="27D4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r>
              <a:rPr lang="zh-CN" altLang="zh-CN" sz="2400" b="1">
                <a:solidFill>
                  <a:schemeClr val="bg1"/>
                </a:solidFill>
                <a:latin typeface="微软雅黑" pitchFamily="34" charset="-122"/>
                <a:ea typeface="微软雅黑" pitchFamily="34" charset="-122"/>
              </a:rPr>
              <a:t>无缓冲</a:t>
            </a:r>
            <a:endParaRPr lang="zh-CN" altLang="en-US" sz="2400" b="1">
              <a:solidFill>
                <a:schemeClr val="bg1"/>
              </a:solidFill>
              <a:latin typeface="微软雅黑" pitchFamily="34" charset="-122"/>
              <a:ea typeface="微软雅黑" pitchFamily="34" charset="-122"/>
            </a:endParaRPr>
          </a:p>
        </p:txBody>
      </p:sp>
      <p:grpSp>
        <p:nvGrpSpPr>
          <p:cNvPr id="28677" name="Group 2"/>
          <p:cNvGrpSpPr>
            <a:grpSpLocks/>
          </p:cNvGrpSpPr>
          <p:nvPr/>
        </p:nvGrpSpPr>
        <p:grpSpPr bwMode="auto">
          <a:xfrm>
            <a:off x="5062538" y="119063"/>
            <a:ext cx="3916362" cy="725487"/>
            <a:chOff x="0" y="0"/>
            <a:chExt cx="6166" cy="1142"/>
          </a:xfrm>
        </p:grpSpPr>
        <p:pic>
          <p:nvPicPr>
            <p:cNvPr id="28685"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86"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8678"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6.2  </a:t>
            </a:r>
            <a:r>
              <a:rPr lang="en-US" altLang="zh-CN" sz="2800" b="1">
                <a:solidFill>
                  <a:srgbClr val="FFFF00"/>
                </a:solidFill>
                <a:latin typeface="微软雅黑" pitchFamily="34" charset="-122"/>
                <a:ea typeface="微软雅黑" pitchFamily="34" charset="-122"/>
              </a:rPr>
              <a:t>I/O</a:t>
            </a:r>
            <a:r>
              <a:rPr lang="zh-CN" altLang="zh-CN" sz="2800" b="1">
                <a:solidFill>
                  <a:srgbClr val="FFFF00"/>
                </a:solidFill>
                <a:latin typeface="微软雅黑" pitchFamily="34" charset="-122"/>
                <a:ea typeface="微软雅黑" pitchFamily="34" charset="-122"/>
              </a:rPr>
              <a:t>流类库简介</a:t>
            </a:r>
            <a:endParaRPr lang="zh-CN" altLang="en-US" sz="2800" b="1">
              <a:solidFill>
                <a:srgbClr val="FFFF00"/>
              </a:solidFill>
              <a:latin typeface="微软雅黑" pitchFamily="34" charset="-122"/>
              <a:ea typeface="微软雅黑" pitchFamily="34" charset="-122"/>
              <a:sym typeface="宋体" charset="-122"/>
            </a:endParaRPr>
          </a:p>
        </p:txBody>
      </p:sp>
      <p:grpSp>
        <p:nvGrpSpPr>
          <p:cNvPr id="2" name="组合 1"/>
          <p:cNvGrpSpPr>
            <a:grpSpLocks/>
          </p:cNvGrpSpPr>
          <p:nvPr/>
        </p:nvGrpSpPr>
        <p:grpSpPr bwMode="auto">
          <a:xfrm>
            <a:off x="538163" y="2301875"/>
            <a:ext cx="2497137" cy="4205288"/>
            <a:chOff x="538177" y="2301148"/>
            <a:chExt cx="2497797" cy="4206536"/>
          </a:xfrm>
        </p:grpSpPr>
        <p:sp>
          <p:nvSpPr>
            <p:cNvPr id="19" name="折角形 44"/>
            <p:cNvSpPr>
              <a:spLocks noChangeArrowheads="1"/>
            </p:cNvSpPr>
            <p:nvPr/>
          </p:nvSpPr>
          <p:spPr bwMode="auto">
            <a:xfrm>
              <a:off x="547705" y="2302736"/>
              <a:ext cx="2488269" cy="4204948"/>
            </a:xfrm>
            <a:prstGeom prst="foldedCorner">
              <a:avLst>
                <a:gd name="adj" fmla="val 12500"/>
              </a:avLst>
            </a:prstGeom>
            <a:solidFill>
              <a:schemeClr val="accent5">
                <a:lumMod val="20000"/>
                <a:lumOff val="80000"/>
              </a:schemeClr>
            </a:solidFill>
            <a:ln>
              <a:noFill/>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defRPr/>
              </a:pPr>
              <a:endParaRPr lang="zh-CN" altLang="en-US" sz="1600" dirty="0">
                <a:latin typeface="微软雅黑" panose="020B0503020204020204" pitchFamily="34" charset="-122"/>
                <a:ea typeface="微软雅黑" panose="020B0503020204020204" pitchFamily="34" charset="-122"/>
              </a:endParaRPr>
            </a:p>
          </p:txBody>
        </p:sp>
        <p:sp>
          <p:nvSpPr>
            <p:cNvPr id="8" name="矩形 3"/>
            <p:cNvSpPr>
              <a:spLocks noChangeArrowheads="1"/>
            </p:cNvSpPr>
            <p:nvPr/>
          </p:nvSpPr>
          <p:spPr bwMode="auto">
            <a:xfrm>
              <a:off x="538177" y="2301148"/>
              <a:ext cx="2493034" cy="830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defRPr/>
              </a:pPr>
              <a:r>
                <a:rPr lang="en-US" altLang="zh-CN" sz="1600" dirty="0">
                  <a:latin typeface="微软雅黑" pitchFamily="34" charset="-122"/>
                  <a:ea typeface="微软雅黑" pitchFamily="34" charset="-122"/>
                </a:rPr>
                <a:t>        </a:t>
              </a:r>
              <a:r>
                <a:rPr lang="zh-CN" altLang="zh-CN" sz="1600" dirty="0">
                  <a:latin typeface="微软雅黑" pitchFamily="34" charset="-122"/>
                  <a:ea typeface="微软雅黑" pitchFamily="34" charset="-122"/>
                </a:rPr>
                <a:t>直到缓冲区</a:t>
              </a:r>
              <a:r>
                <a:rPr lang="zh-CN" altLang="zh-CN" sz="1600" dirty="0">
                  <a:solidFill>
                    <a:schemeClr val="accent4"/>
                  </a:solidFill>
                  <a:latin typeface="微软雅黑" pitchFamily="34" charset="-122"/>
                  <a:ea typeface="微软雅黑" pitchFamily="34" charset="-122"/>
                </a:rPr>
                <a:t>被填满</a:t>
              </a:r>
              <a:r>
                <a:rPr lang="zh-CN" altLang="zh-CN" sz="1600" dirty="0">
                  <a:latin typeface="微软雅黑" pitchFamily="34" charset="-122"/>
                  <a:ea typeface="微软雅黑" pitchFamily="34" charset="-122"/>
                </a:rPr>
                <a:t>时才调用</a:t>
              </a:r>
              <a:r>
                <a:rPr lang="en-US" altLang="zh-CN" sz="1600" dirty="0">
                  <a:latin typeface="微软雅黑" pitchFamily="34" charset="-122"/>
                  <a:ea typeface="微软雅黑" pitchFamily="34" charset="-122"/>
                </a:rPr>
                <a:t>I/O</a:t>
              </a:r>
              <a:r>
                <a:rPr lang="zh-CN" altLang="zh-CN" sz="1600" dirty="0">
                  <a:latin typeface="微软雅黑" pitchFamily="34" charset="-122"/>
                  <a:ea typeface="微软雅黑" pitchFamily="34" charset="-122"/>
                </a:rPr>
                <a:t>函数。</a:t>
              </a:r>
              <a:endParaRPr lang="zh-CN" altLang="en-US" sz="1600" dirty="0">
                <a:latin typeface="微软雅黑" pitchFamily="34" charset="-122"/>
                <a:ea typeface="微软雅黑" pitchFamily="34" charset="-122"/>
              </a:endParaRPr>
            </a:p>
          </p:txBody>
        </p:sp>
      </p:grpSp>
      <p:sp>
        <p:nvSpPr>
          <p:cNvPr id="10" name="矩形 1"/>
          <p:cNvSpPr>
            <a:spLocks noChangeArrowheads="1"/>
          </p:cNvSpPr>
          <p:nvPr/>
        </p:nvSpPr>
        <p:spPr bwMode="auto">
          <a:xfrm>
            <a:off x="468313" y="1214438"/>
            <a:ext cx="7972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1600" dirty="0">
                <a:latin typeface="微软雅黑" pitchFamily="34" charset="-122"/>
                <a:ea typeface="微软雅黑" pitchFamily="34" charset="-122"/>
              </a:rPr>
              <a:t>C++</a:t>
            </a:r>
            <a:r>
              <a:rPr lang="zh-CN" altLang="zh-CN" sz="1600" dirty="0">
                <a:latin typeface="微软雅黑" pitchFamily="34" charset="-122"/>
                <a:ea typeface="微软雅黑" pitchFamily="34" charset="-122"/>
              </a:rPr>
              <a:t>系统在定义一些流对象时都会自带有缓冲区，它提供的</a:t>
            </a:r>
            <a:r>
              <a:rPr lang="en-US" altLang="zh-CN" sz="1600" dirty="0">
                <a:latin typeface="微软雅黑" pitchFamily="34" charset="-122"/>
                <a:ea typeface="微软雅黑" pitchFamily="34" charset="-122"/>
              </a:rPr>
              <a:t>                     </a:t>
            </a:r>
            <a:r>
              <a:rPr lang="zh-CN" altLang="zh-CN" sz="1600" dirty="0">
                <a:latin typeface="微软雅黑" pitchFamily="34" charset="-122"/>
                <a:ea typeface="微软雅黑" pitchFamily="34" charset="-122"/>
              </a:rPr>
              <a:t>有</a:t>
            </a:r>
            <a:r>
              <a:rPr lang="zh-CN" altLang="zh-CN" sz="1600" dirty="0">
                <a:solidFill>
                  <a:schemeClr val="accent4"/>
                </a:solidFill>
                <a:latin typeface="微软雅黑" pitchFamily="34" charset="-122"/>
                <a:ea typeface="微软雅黑" pitchFamily="34" charset="-122"/>
              </a:rPr>
              <a:t>三种</a:t>
            </a:r>
            <a:r>
              <a:rPr lang="zh-CN" altLang="zh-CN" sz="1600" dirty="0">
                <a:latin typeface="微软雅黑" pitchFamily="34" charset="-122"/>
                <a:ea typeface="微软雅黑" pitchFamily="34" charset="-122"/>
              </a:rPr>
              <a:t>类型：</a:t>
            </a:r>
          </a:p>
        </p:txBody>
      </p:sp>
      <p:sp>
        <p:nvSpPr>
          <p:cNvPr id="11" name="TextBox 41"/>
          <p:cNvSpPr>
            <a:spLocks noChangeArrowheads="1"/>
          </p:cNvSpPr>
          <p:nvPr/>
        </p:nvSpPr>
        <p:spPr bwMode="auto">
          <a:xfrm>
            <a:off x="5948363" y="1152525"/>
            <a:ext cx="1150937" cy="461963"/>
          </a:xfrm>
          <a:prstGeom prst="rect">
            <a:avLst/>
          </a:prstGeom>
          <a:gradFill rotWithShape="0">
            <a:gsLst>
              <a:gs pos="0">
                <a:srgbClr val="00ACE6"/>
              </a:gs>
              <a:gs pos="100000">
                <a:srgbClr val="27D4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r>
              <a:rPr lang="zh-CN" altLang="en-US" sz="2400" b="1">
                <a:solidFill>
                  <a:schemeClr val="bg1"/>
                </a:solidFill>
                <a:latin typeface="微软雅黑" pitchFamily="34" charset="-122"/>
                <a:ea typeface="微软雅黑" pitchFamily="34" charset="-122"/>
              </a:rPr>
              <a:t>缓存区</a:t>
            </a:r>
          </a:p>
        </p:txBody>
      </p:sp>
      <p:sp>
        <p:nvSpPr>
          <p:cNvPr id="6" name="矩形 5"/>
          <p:cNvSpPr/>
          <p:nvPr/>
        </p:nvSpPr>
        <p:spPr>
          <a:xfrm>
            <a:off x="588963" y="3086100"/>
            <a:ext cx="2381250" cy="3000375"/>
          </a:xfrm>
          <a:prstGeom prst="rect">
            <a:avLst/>
          </a:prstGeom>
        </p:spPr>
        <p:txBody>
          <a:bodyPr>
            <a:spAutoFit/>
          </a:bodyPr>
          <a:lstStyle/>
          <a:p>
            <a:pPr algn="just">
              <a:lnSpc>
                <a:spcPct val="150000"/>
              </a:lnSpc>
              <a:defRPr/>
            </a:pP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对于</a:t>
            </a:r>
            <a:r>
              <a:rPr lang="zh-CN" altLang="zh-CN" dirty="0">
                <a:solidFill>
                  <a:schemeClr val="accent4"/>
                </a:solidFill>
                <a:latin typeface="微软雅黑" pitchFamily="34" charset="-122"/>
                <a:ea typeface="微软雅黑" pitchFamily="34" charset="-122"/>
              </a:rPr>
              <a:t>读操作</a:t>
            </a:r>
            <a:r>
              <a:rPr lang="zh-CN" altLang="zh-CN" dirty="0">
                <a:latin typeface="微软雅黑" pitchFamily="34" charset="-122"/>
                <a:ea typeface="微软雅黑" pitchFamily="34" charset="-122"/>
              </a:rPr>
              <a:t>来说，直到读入内容的字节数等于缓冲区大小或者文件已经到达结尾，才进行实际的</a:t>
            </a:r>
            <a:r>
              <a:rPr lang="en-US" altLang="zh-CN" dirty="0">
                <a:latin typeface="微软雅黑" pitchFamily="34" charset="-122"/>
                <a:ea typeface="微软雅黑" pitchFamily="34" charset="-122"/>
              </a:rPr>
              <a:t>I/O</a:t>
            </a:r>
            <a:r>
              <a:rPr lang="zh-CN" altLang="zh-CN" dirty="0">
                <a:latin typeface="微软雅黑" pitchFamily="34" charset="-122"/>
                <a:ea typeface="微软雅黑" pitchFamily="34" charset="-122"/>
              </a:rPr>
              <a:t>操作，将外存文件内容读入缓冲区；</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nodeType="afterGroup">
                            <p:stCondLst>
                              <p:cond delay="500"/>
                            </p:stCondLst>
                            <p:childTnLst>
                              <p:par>
                                <p:cTn id="12" presetID="26" presetClass="emph" presetSubtype="0" fill="hold" grpId="1" nodeType="afterEffect">
                                  <p:stCondLst>
                                    <p:cond delay="500"/>
                                  </p:stCondLst>
                                  <p:childTnLst>
                                    <p:animEffect transition="out" filter="fade">
                                      <p:cBhvr>
                                        <p:cTn id="13" dur="500" tmFilter="0, 0; .2, .5; .8, .5; 1, 0"/>
                                        <p:tgtEl>
                                          <p:spTgt spid="11"/>
                                        </p:tgtEl>
                                      </p:cBhvr>
                                    </p:animEffect>
                                    <p:animScale>
                                      <p:cBhvr>
                                        <p:cTn id="14" dur="250" autoRev="1" fill="hold"/>
                                        <p:tgtEl>
                                          <p:spTgt spid="11"/>
                                        </p:tgtEl>
                                      </p:cBhvr>
                                      <p:by x="105000" y="105000"/>
                                    </p:animScale>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anim calcmode="lin" valueType="num">
                                      <p:cBhvr>
                                        <p:cTn id="20" dur="500" fill="hold"/>
                                        <p:tgtEl>
                                          <p:spTgt spid="20"/>
                                        </p:tgtEl>
                                        <p:attrNameLst>
                                          <p:attrName>ppt_x</p:attrName>
                                        </p:attrNameLst>
                                      </p:cBhvr>
                                      <p:tavLst>
                                        <p:tav tm="0">
                                          <p:val>
                                            <p:strVal val="#ppt_x"/>
                                          </p:val>
                                        </p:tav>
                                        <p:tav tm="100000">
                                          <p:val>
                                            <p:strVal val="#ppt_x"/>
                                          </p:val>
                                        </p:tav>
                                      </p:tavLst>
                                    </p:anim>
                                    <p:anim calcmode="lin" valueType="num">
                                      <p:cBhvr>
                                        <p:cTn id="21" dur="500" fill="hold"/>
                                        <p:tgtEl>
                                          <p:spTgt spid="20"/>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500"/>
                            </p:stCondLst>
                            <p:childTnLst>
                              <p:par>
                                <p:cTn id="23" presetID="42" presetClass="entr" presetSubtype="0" fill="hold" grpId="0" nodeType="afterEffect">
                                  <p:stCondLst>
                                    <p:cond delay="50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anim calcmode="lin" valueType="num">
                                      <p:cBhvr>
                                        <p:cTn id="26" dur="500" fill="hold"/>
                                        <p:tgtEl>
                                          <p:spTgt spid="21"/>
                                        </p:tgtEl>
                                        <p:attrNameLst>
                                          <p:attrName>ppt_x</p:attrName>
                                        </p:attrNameLst>
                                      </p:cBhvr>
                                      <p:tavLst>
                                        <p:tav tm="0">
                                          <p:val>
                                            <p:strVal val="#ppt_x"/>
                                          </p:val>
                                        </p:tav>
                                        <p:tav tm="100000">
                                          <p:val>
                                            <p:strVal val="#ppt_x"/>
                                          </p:val>
                                        </p:tav>
                                      </p:tavLst>
                                    </p:anim>
                                    <p:anim calcmode="lin" valueType="num">
                                      <p:cBhvr>
                                        <p:cTn id="27" dur="500" fill="hold"/>
                                        <p:tgtEl>
                                          <p:spTgt spid="21"/>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1500"/>
                            </p:stCondLst>
                            <p:childTnLst>
                              <p:par>
                                <p:cTn id="29" presetID="42" presetClass="entr" presetSubtype="0" fill="hold" grpId="0" nodeType="after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anim calcmode="lin" valueType="num">
                                      <p:cBhvr>
                                        <p:cTn id="32" dur="500" fill="hold"/>
                                        <p:tgtEl>
                                          <p:spTgt spid="22"/>
                                        </p:tgtEl>
                                        <p:attrNameLst>
                                          <p:attrName>ppt_x</p:attrName>
                                        </p:attrNameLst>
                                      </p:cBhvr>
                                      <p:tavLst>
                                        <p:tav tm="0">
                                          <p:val>
                                            <p:strVal val="#ppt_x"/>
                                          </p:val>
                                        </p:tav>
                                        <p:tav tm="100000">
                                          <p:val>
                                            <p:strVal val="#ppt_x"/>
                                          </p:val>
                                        </p:tav>
                                      </p:tavLst>
                                    </p:anim>
                                    <p:anim calcmode="lin" valueType="num">
                                      <p:cBhvr>
                                        <p:cTn id="33"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up)">
                                      <p:cBhvr>
                                        <p:cTn id="38" dur="500"/>
                                        <p:tgtEl>
                                          <p:spTgt spid="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10" grpId="0"/>
      <p:bldP spid="11" grpId="0" animBg="1"/>
      <p:bldP spid="11" grpId="1" animBg="1"/>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41"/>
          <p:cNvSpPr>
            <a:spLocks noChangeArrowheads="1"/>
          </p:cNvSpPr>
          <p:nvPr/>
        </p:nvSpPr>
        <p:spPr bwMode="auto">
          <a:xfrm>
            <a:off x="547688" y="1841500"/>
            <a:ext cx="2484437" cy="461963"/>
          </a:xfrm>
          <a:prstGeom prst="rect">
            <a:avLst/>
          </a:prstGeom>
          <a:gradFill rotWithShape="0">
            <a:gsLst>
              <a:gs pos="0">
                <a:srgbClr val="00ACE6"/>
              </a:gs>
              <a:gs pos="100000">
                <a:srgbClr val="27D4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zh-CN" sz="2400" b="1">
                <a:solidFill>
                  <a:schemeClr val="bg1"/>
                </a:solidFill>
                <a:latin typeface="微软雅黑" pitchFamily="34" charset="-122"/>
                <a:ea typeface="微软雅黑" pitchFamily="34" charset="-122"/>
              </a:rPr>
              <a:t>全缓冲</a:t>
            </a:r>
          </a:p>
        </p:txBody>
      </p:sp>
      <p:sp>
        <p:nvSpPr>
          <p:cNvPr id="29699" name="TextBox 41"/>
          <p:cNvSpPr>
            <a:spLocks noChangeArrowheads="1"/>
          </p:cNvSpPr>
          <p:nvPr/>
        </p:nvSpPr>
        <p:spPr bwMode="auto">
          <a:xfrm>
            <a:off x="3333750" y="1841500"/>
            <a:ext cx="2482850" cy="461963"/>
          </a:xfrm>
          <a:prstGeom prst="rect">
            <a:avLst/>
          </a:prstGeom>
          <a:gradFill rotWithShape="0">
            <a:gsLst>
              <a:gs pos="0">
                <a:srgbClr val="00ACE6"/>
              </a:gs>
              <a:gs pos="100000">
                <a:srgbClr val="27D4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zh-CN" sz="2400" b="1">
                <a:solidFill>
                  <a:schemeClr val="bg1"/>
                </a:solidFill>
                <a:latin typeface="微软雅黑" pitchFamily="34" charset="-122"/>
                <a:ea typeface="微软雅黑" pitchFamily="34" charset="-122"/>
              </a:rPr>
              <a:t>行缓冲</a:t>
            </a:r>
          </a:p>
        </p:txBody>
      </p:sp>
      <p:sp>
        <p:nvSpPr>
          <p:cNvPr id="29700" name="TextBox 41"/>
          <p:cNvSpPr>
            <a:spLocks noChangeArrowheads="1"/>
          </p:cNvSpPr>
          <p:nvPr/>
        </p:nvSpPr>
        <p:spPr bwMode="auto">
          <a:xfrm>
            <a:off x="6118225" y="1841500"/>
            <a:ext cx="2484438" cy="461963"/>
          </a:xfrm>
          <a:prstGeom prst="rect">
            <a:avLst/>
          </a:prstGeom>
          <a:gradFill rotWithShape="0">
            <a:gsLst>
              <a:gs pos="0">
                <a:srgbClr val="00ACE6"/>
              </a:gs>
              <a:gs pos="100000">
                <a:srgbClr val="27D4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r>
              <a:rPr lang="zh-CN" altLang="zh-CN" sz="2400" b="1">
                <a:solidFill>
                  <a:schemeClr val="bg1"/>
                </a:solidFill>
                <a:latin typeface="微软雅黑" pitchFamily="34" charset="-122"/>
                <a:ea typeface="微软雅黑" pitchFamily="34" charset="-122"/>
              </a:rPr>
              <a:t>无缓冲</a:t>
            </a:r>
            <a:endParaRPr lang="zh-CN" altLang="en-US" sz="2400" b="1">
              <a:solidFill>
                <a:schemeClr val="bg1"/>
              </a:solidFill>
              <a:latin typeface="微软雅黑" pitchFamily="34" charset="-122"/>
              <a:ea typeface="微软雅黑" pitchFamily="34" charset="-122"/>
            </a:endParaRPr>
          </a:p>
        </p:txBody>
      </p:sp>
      <p:grpSp>
        <p:nvGrpSpPr>
          <p:cNvPr id="29701" name="Group 2"/>
          <p:cNvGrpSpPr>
            <a:grpSpLocks/>
          </p:cNvGrpSpPr>
          <p:nvPr/>
        </p:nvGrpSpPr>
        <p:grpSpPr bwMode="auto">
          <a:xfrm>
            <a:off x="5062538" y="119063"/>
            <a:ext cx="3916362" cy="725487"/>
            <a:chOff x="0" y="0"/>
            <a:chExt cx="6166" cy="1142"/>
          </a:xfrm>
        </p:grpSpPr>
        <p:pic>
          <p:nvPicPr>
            <p:cNvPr id="29716"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1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9702"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6.2  </a:t>
            </a:r>
            <a:r>
              <a:rPr lang="en-US" altLang="zh-CN" sz="2800" b="1">
                <a:solidFill>
                  <a:srgbClr val="FFFF00"/>
                </a:solidFill>
                <a:latin typeface="微软雅黑" pitchFamily="34" charset="-122"/>
                <a:ea typeface="微软雅黑" pitchFamily="34" charset="-122"/>
              </a:rPr>
              <a:t>I/O</a:t>
            </a:r>
            <a:r>
              <a:rPr lang="zh-CN" altLang="zh-CN" sz="2800" b="1">
                <a:solidFill>
                  <a:srgbClr val="FFFF00"/>
                </a:solidFill>
                <a:latin typeface="微软雅黑" pitchFamily="34" charset="-122"/>
                <a:ea typeface="微软雅黑" pitchFamily="34" charset="-122"/>
              </a:rPr>
              <a:t>流类库简介</a:t>
            </a:r>
            <a:endParaRPr lang="zh-CN" altLang="en-US" sz="2800" b="1">
              <a:solidFill>
                <a:srgbClr val="FFFF00"/>
              </a:solidFill>
              <a:latin typeface="微软雅黑" pitchFamily="34" charset="-122"/>
              <a:ea typeface="微软雅黑" pitchFamily="34" charset="-122"/>
              <a:sym typeface="宋体" charset="-122"/>
            </a:endParaRPr>
          </a:p>
        </p:txBody>
      </p:sp>
      <p:grpSp>
        <p:nvGrpSpPr>
          <p:cNvPr id="29703" name="组合 1"/>
          <p:cNvGrpSpPr>
            <a:grpSpLocks/>
          </p:cNvGrpSpPr>
          <p:nvPr/>
        </p:nvGrpSpPr>
        <p:grpSpPr bwMode="auto">
          <a:xfrm>
            <a:off x="538163" y="2301875"/>
            <a:ext cx="2497137" cy="4205288"/>
            <a:chOff x="538177" y="2301148"/>
            <a:chExt cx="2497797" cy="4206536"/>
          </a:xfrm>
        </p:grpSpPr>
        <p:sp>
          <p:nvSpPr>
            <p:cNvPr id="19" name="折角形 44"/>
            <p:cNvSpPr>
              <a:spLocks noChangeArrowheads="1"/>
            </p:cNvSpPr>
            <p:nvPr/>
          </p:nvSpPr>
          <p:spPr bwMode="auto">
            <a:xfrm>
              <a:off x="547705" y="2302736"/>
              <a:ext cx="2488269" cy="4204948"/>
            </a:xfrm>
            <a:prstGeom prst="foldedCorner">
              <a:avLst>
                <a:gd name="adj" fmla="val 12500"/>
              </a:avLst>
            </a:prstGeom>
            <a:solidFill>
              <a:schemeClr val="accent5">
                <a:lumMod val="20000"/>
                <a:lumOff val="80000"/>
              </a:schemeClr>
            </a:solidFill>
            <a:ln>
              <a:noFill/>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defRPr/>
              </a:pPr>
              <a:endParaRPr lang="zh-CN" altLang="en-US" sz="1600" dirty="0">
                <a:latin typeface="微软雅黑" panose="020B0503020204020204" pitchFamily="34" charset="-122"/>
                <a:ea typeface="微软雅黑" panose="020B0503020204020204" pitchFamily="34" charset="-122"/>
              </a:endParaRPr>
            </a:p>
          </p:txBody>
        </p:sp>
        <p:sp>
          <p:nvSpPr>
            <p:cNvPr id="8" name="矩形 3"/>
            <p:cNvSpPr>
              <a:spLocks noChangeArrowheads="1"/>
            </p:cNvSpPr>
            <p:nvPr/>
          </p:nvSpPr>
          <p:spPr bwMode="auto">
            <a:xfrm>
              <a:off x="538177" y="2301148"/>
              <a:ext cx="2493034" cy="830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defRPr/>
              </a:pPr>
              <a:r>
                <a:rPr lang="en-US" altLang="zh-CN" sz="1600" dirty="0">
                  <a:latin typeface="微软雅黑" pitchFamily="34" charset="-122"/>
                  <a:ea typeface="微软雅黑" pitchFamily="34" charset="-122"/>
                </a:rPr>
                <a:t>        </a:t>
              </a:r>
              <a:r>
                <a:rPr lang="zh-CN" altLang="zh-CN" sz="1600" dirty="0">
                  <a:latin typeface="微软雅黑" pitchFamily="34" charset="-122"/>
                  <a:ea typeface="微软雅黑" pitchFamily="34" charset="-122"/>
                </a:rPr>
                <a:t>直到缓冲区</a:t>
              </a:r>
              <a:r>
                <a:rPr lang="zh-CN" altLang="zh-CN" sz="1600" dirty="0">
                  <a:solidFill>
                    <a:schemeClr val="accent4"/>
                  </a:solidFill>
                  <a:latin typeface="微软雅黑" pitchFamily="34" charset="-122"/>
                  <a:ea typeface="微软雅黑" pitchFamily="34" charset="-122"/>
                </a:rPr>
                <a:t>被填满</a:t>
              </a:r>
              <a:r>
                <a:rPr lang="zh-CN" altLang="zh-CN" sz="1600" dirty="0">
                  <a:latin typeface="微软雅黑" pitchFamily="34" charset="-122"/>
                  <a:ea typeface="微软雅黑" pitchFamily="34" charset="-122"/>
                </a:rPr>
                <a:t>时才调用</a:t>
              </a:r>
              <a:r>
                <a:rPr lang="en-US" altLang="zh-CN" sz="1600" dirty="0">
                  <a:latin typeface="微软雅黑" pitchFamily="34" charset="-122"/>
                  <a:ea typeface="微软雅黑" pitchFamily="34" charset="-122"/>
                </a:rPr>
                <a:t>I/O</a:t>
              </a:r>
              <a:r>
                <a:rPr lang="zh-CN" altLang="zh-CN" sz="1600" dirty="0">
                  <a:latin typeface="微软雅黑" pitchFamily="34" charset="-122"/>
                  <a:ea typeface="微软雅黑" pitchFamily="34" charset="-122"/>
                </a:rPr>
                <a:t>函数。</a:t>
              </a:r>
              <a:endParaRPr lang="zh-CN" altLang="en-US" sz="1600" dirty="0">
                <a:latin typeface="微软雅黑" pitchFamily="34" charset="-122"/>
                <a:ea typeface="微软雅黑" pitchFamily="34" charset="-122"/>
              </a:endParaRPr>
            </a:p>
          </p:txBody>
        </p:sp>
      </p:grpSp>
      <p:sp>
        <p:nvSpPr>
          <p:cNvPr id="10" name="矩形 1"/>
          <p:cNvSpPr>
            <a:spLocks noChangeArrowheads="1"/>
          </p:cNvSpPr>
          <p:nvPr/>
        </p:nvSpPr>
        <p:spPr bwMode="auto">
          <a:xfrm>
            <a:off x="468313" y="1214438"/>
            <a:ext cx="7972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1600" dirty="0">
                <a:latin typeface="微软雅黑" pitchFamily="34" charset="-122"/>
                <a:ea typeface="微软雅黑" pitchFamily="34" charset="-122"/>
              </a:rPr>
              <a:t>C++</a:t>
            </a:r>
            <a:r>
              <a:rPr lang="zh-CN" altLang="zh-CN" sz="1600" dirty="0">
                <a:latin typeface="微软雅黑" pitchFamily="34" charset="-122"/>
                <a:ea typeface="微软雅黑" pitchFamily="34" charset="-122"/>
              </a:rPr>
              <a:t>系统在定义一些流对象时都会自带有缓冲区，它提供的</a:t>
            </a:r>
            <a:r>
              <a:rPr lang="en-US" altLang="zh-CN" sz="1600" dirty="0">
                <a:latin typeface="微软雅黑" pitchFamily="34" charset="-122"/>
                <a:ea typeface="微软雅黑" pitchFamily="34" charset="-122"/>
              </a:rPr>
              <a:t>                     </a:t>
            </a:r>
            <a:r>
              <a:rPr lang="zh-CN" altLang="zh-CN" sz="1600" dirty="0">
                <a:latin typeface="微软雅黑" pitchFamily="34" charset="-122"/>
                <a:ea typeface="微软雅黑" pitchFamily="34" charset="-122"/>
              </a:rPr>
              <a:t>有</a:t>
            </a:r>
            <a:r>
              <a:rPr lang="zh-CN" altLang="zh-CN" sz="1600" dirty="0">
                <a:solidFill>
                  <a:schemeClr val="accent4"/>
                </a:solidFill>
                <a:latin typeface="微软雅黑" pitchFamily="34" charset="-122"/>
                <a:ea typeface="微软雅黑" pitchFamily="34" charset="-122"/>
              </a:rPr>
              <a:t>三种</a:t>
            </a:r>
            <a:r>
              <a:rPr lang="zh-CN" altLang="zh-CN" sz="1600" dirty="0">
                <a:latin typeface="微软雅黑" pitchFamily="34" charset="-122"/>
                <a:ea typeface="微软雅黑" pitchFamily="34" charset="-122"/>
              </a:rPr>
              <a:t>类型：</a:t>
            </a:r>
          </a:p>
        </p:txBody>
      </p:sp>
      <p:sp>
        <p:nvSpPr>
          <p:cNvPr id="29705" name="TextBox 41"/>
          <p:cNvSpPr>
            <a:spLocks noChangeArrowheads="1"/>
          </p:cNvSpPr>
          <p:nvPr/>
        </p:nvSpPr>
        <p:spPr bwMode="auto">
          <a:xfrm>
            <a:off x="5948363" y="1152525"/>
            <a:ext cx="1150937" cy="461963"/>
          </a:xfrm>
          <a:prstGeom prst="rect">
            <a:avLst/>
          </a:prstGeom>
          <a:gradFill rotWithShape="0">
            <a:gsLst>
              <a:gs pos="0">
                <a:srgbClr val="00ACE6"/>
              </a:gs>
              <a:gs pos="100000">
                <a:srgbClr val="27D4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r>
              <a:rPr lang="zh-CN" altLang="en-US" sz="2400" b="1">
                <a:solidFill>
                  <a:schemeClr val="bg1"/>
                </a:solidFill>
                <a:latin typeface="微软雅黑" pitchFamily="34" charset="-122"/>
                <a:ea typeface="微软雅黑" pitchFamily="34" charset="-122"/>
              </a:rPr>
              <a:t>缓存区</a:t>
            </a:r>
          </a:p>
        </p:txBody>
      </p:sp>
      <p:sp>
        <p:nvSpPr>
          <p:cNvPr id="5" name="矩形 4"/>
          <p:cNvSpPr/>
          <p:nvPr/>
        </p:nvSpPr>
        <p:spPr>
          <a:xfrm>
            <a:off x="579438" y="5132388"/>
            <a:ext cx="2400300" cy="1338262"/>
          </a:xfrm>
          <a:prstGeom prst="rect">
            <a:avLst/>
          </a:prstGeom>
        </p:spPr>
        <p:txBody>
          <a:bodyPr>
            <a:spAutoFit/>
          </a:bodyPr>
          <a:lstStyle/>
          <a:p>
            <a:pPr algn="just">
              <a:lnSpc>
                <a:spcPct val="150000"/>
              </a:lnSpc>
              <a:defRPr/>
            </a:pP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全缓冲操作的</a:t>
            </a:r>
            <a:r>
              <a:rPr lang="zh-CN" altLang="zh-CN" dirty="0">
                <a:solidFill>
                  <a:schemeClr val="accent4"/>
                </a:solidFill>
                <a:latin typeface="微软雅黑" pitchFamily="34" charset="-122"/>
                <a:ea typeface="微软雅黑" pitchFamily="34" charset="-122"/>
              </a:rPr>
              <a:t>典型代表</a:t>
            </a:r>
            <a:r>
              <a:rPr lang="zh-CN" altLang="zh-CN" dirty="0">
                <a:latin typeface="微软雅黑" pitchFamily="34" charset="-122"/>
                <a:ea typeface="微软雅黑" pitchFamily="34" charset="-122"/>
              </a:rPr>
              <a:t>就是</a:t>
            </a:r>
            <a:r>
              <a:rPr lang="zh-CN" altLang="zh-CN" dirty="0">
                <a:solidFill>
                  <a:srgbClr val="FF0000"/>
                </a:solidFill>
                <a:latin typeface="微软雅黑" pitchFamily="34" charset="-122"/>
                <a:ea typeface="微软雅黑" pitchFamily="34" charset="-122"/>
              </a:rPr>
              <a:t>磁盘文件的读写。</a:t>
            </a:r>
            <a:endParaRPr lang="zh-CN" altLang="en-US" dirty="0">
              <a:solidFill>
                <a:srgbClr val="FF0000"/>
              </a:solidFill>
              <a:latin typeface="微软雅黑" pitchFamily="34" charset="-122"/>
              <a:ea typeface="微软雅黑" pitchFamily="34" charset="-122"/>
            </a:endParaRPr>
          </a:p>
        </p:txBody>
      </p:sp>
      <p:sp>
        <p:nvSpPr>
          <p:cNvPr id="7" name="矩形 6"/>
          <p:cNvSpPr/>
          <p:nvPr/>
        </p:nvSpPr>
        <p:spPr>
          <a:xfrm>
            <a:off x="552450" y="3073400"/>
            <a:ext cx="2454275" cy="2170113"/>
          </a:xfrm>
          <a:prstGeom prst="rect">
            <a:avLst/>
          </a:prstGeom>
        </p:spPr>
        <p:txBody>
          <a:bodyPr>
            <a:spAutoFit/>
          </a:bodyPr>
          <a:lstStyle/>
          <a:p>
            <a:pPr algn="just">
              <a:lnSpc>
                <a:spcPct val="150000"/>
              </a:lnSpc>
              <a:defRPr/>
            </a:pP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对于</a:t>
            </a:r>
            <a:r>
              <a:rPr lang="zh-CN" altLang="zh-CN" dirty="0">
                <a:solidFill>
                  <a:schemeClr val="accent4"/>
                </a:solidFill>
                <a:latin typeface="微软雅黑" pitchFamily="34" charset="-122"/>
                <a:ea typeface="微软雅黑" pitchFamily="34" charset="-122"/>
              </a:rPr>
              <a:t>写操作</a:t>
            </a:r>
            <a:r>
              <a:rPr lang="zh-CN" altLang="zh-CN" dirty="0">
                <a:latin typeface="微软雅黑" pitchFamily="34" charset="-122"/>
                <a:ea typeface="微软雅黑" pitchFamily="34" charset="-122"/>
              </a:rPr>
              <a:t>来说，直到缓冲区被填满，才进行实际的</a:t>
            </a:r>
            <a:r>
              <a:rPr lang="en-US" altLang="zh-CN" dirty="0">
                <a:latin typeface="微软雅黑" pitchFamily="34" charset="-122"/>
                <a:ea typeface="微软雅黑" pitchFamily="34" charset="-122"/>
              </a:rPr>
              <a:t>I/O</a:t>
            </a:r>
            <a:r>
              <a:rPr lang="zh-CN" altLang="zh-CN" dirty="0">
                <a:latin typeface="微软雅黑" pitchFamily="34" charset="-122"/>
                <a:ea typeface="微软雅黑" pitchFamily="34" charset="-122"/>
              </a:rPr>
              <a:t>操作，将缓冲区内容写到外存文件中。</a:t>
            </a:r>
            <a:endParaRPr lang="zh-CN" altLang="en-US" dirty="0">
              <a:latin typeface="微软雅黑" pitchFamily="34" charset="-122"/>
              <a:ea typeface="微软雅黑" pitchFamily="34" charset="-122"/>
            </a:endParaRPr>
          </a:p>
        </p:txBody>
      </p:sp>
      <p:grpSp>
        <p:nvGrpSpPr>
          <p:cNvPr id="24" name="组合 23"/>
          <p:cNvGrpSpPr>
            <a:grpSpLocks/>
          </p:cNvGrpSpPr>
          <p:nvPr/>
        </p:nvGrpSpPr>
        <p:grpSpPr bwMode="auto">
          <a:xfrm>
            <a:off x="3325813" y="2303463"/>
            <a:ext cx="2489200" cy="4203700"/>
            <a:chOff x="3326501" y="2303118"/>
            <a:chExt cx="2488307" cy="4204566"/>
          </a:xfrm>
        </p:grpSpPr>
        <p:sp>
          <p:nvSpPr>
            <p:cNvPr id="25" name="折角形 44"/>
            <p:cNvSpPr>
              <a:spLocks noChangeArrowheads="1"/>
            </p:cNvSpPr>
            <p:nvPr/>
          </p:nvSpPr>
          <p:spPr bwMode="auto">
            <a:xfrm>
              <a:off x="3326501" y="2303118"/>
              <a:ext cx="2488307" cy="4204566"/>
            </a:xfrm>
            <a:prstGeom prst="foldedCorner">
              <a:avLst>
                <a:gd name="adj" fmla="val 12500"/>
              </a:avLst>
            </a:prstGeom>
            <a:solidFill>
              <a:schemeClr val="accent5">
                <a:lumMod val="20000"/>
                <a:lumOff val="80000"/>
              </a:schemeClr>
            </a:solidFill>
            <a:ln>
              <a:noFill/>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defRPr/>
              </a:pPr>
              <a:endParaRPr lang="zh-CN" altLang="en-US" sz="1600" dirty="0">
                <a:latin typeface="微软雅黑" panose="020B0503020204020204" pitchFamily="34" charset="-122"/>
                <a:ea typeface="微软雅黑" panose="020B0503020204020204" pitchFamily="34" charset="-122"/>
              </a:endParaRPr>
            </a:p>
          </p:txBody>
        </p:sp>
        <p:sp>
          <p:nvSpPr>
            <p:cNvPr id="26" name="矩形 6"/>
            <p:cNvSpPr>
              <a:spLocks noChangeArrowheads="1"/>
            </p:cNvSpPr>
            <p:nvPr/>
          </p:nvSpPr>
          <p:spPr bwMode="auto">
            <a:xfrm>
              <a:off x="3434412" y="2407915"/>
              <a:ext cx="2234398" cy="3415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defRPr/>
              </a:pPr>
              <a:r>
                <a:rPr lang="en-US" altLang="zh-CN" sz="1600" dirty="0">
                  <a:latin typeface="微软雅黑" pitchFamily="34" charset="-122"/>
                  <a:ea typeface="微软雅黑" pitchFamily="34" charset="-122"/>
                </a:rPr>
                <a:t>      </a:t>
              </a:r>
              <a:r>
                <a:rPr lang="zh-CN" altLang="zh-CN" sz="1600" dirty="0">
                  <a:latin typeface="微软雅黑" pitchFamily="34" charset="-122"/>
                  <a:ea typeface="微软雅黑" pitchFamily="34" charset="-122"/>
                </a:rPr>
                <a:t>当在输入和输出中遇到</a:t>
              </a:r>
              <a:r>
                <a:rPr lang="zh-CN" altLang="zh-CN" sz="1600" dirty="0">
                  <a:solidFill>
                    <a:schemeClr val="accent4"/>
                  </a:solidFill>
                  <a:latin typeface="微软雅黑" pitchFamily="34" charset="-122"/>
                  <a:ea typeface="微软雅黑" pitchFamily="34" charset="-122"/>
                </a:rPr>
                <a:t>换行符</a:t>
              </a:r>
              <a:r>
                <a:rPr lang="zh-CN" altLang="zh-CN" sz="1600" dirty="0">
                  <a:latin typeface="微软雅黑" pitchFamily="34" charset="-122"/>
                  <a:ea typeface="微软雅黑" pitchFamily="34" charset="-122"/>
                </a:rPr>
                <a:t>或者</a:t>
              </a:r>
              <a:r>
                <a:rPr lang="zh-CN" altLang="zh-CN" sz="1600" dirty="0">
                  <a:solidFill>
                    <a:schemeClr val="accent4"/>
                  </a:solidFill>
                  <a:latin typeface="微软雅黑" pitchFamily="34" charset="-122"/>
                  <a:ea typeface="微软雅黑" pitchFamily="34" charset="-122"/>
                </a:rPr>
                <a:t>缓冲区被填满</a:t>
              </a:r>
              <a:r>
                <a:rPr lang="zh-CN" altLang="zh-CN" sz="1600" dirty="0">
                  <a:latin typeface="微软雅黑" pitchFamily="34" charset="-122"/>
                  <a:ea typeface="微软雅黑" pitchFamily="34" charset="-122"/>
                </a:rPr>
                <a:t>时，才执行真正的</a:t>
              </a:r>
              <a:r>
                <a:rPr lang="en-US" altLang="zh-CN" sz="1600" dirty="0">
                  <a:latin typeface="微软雅黑" pitchFamily="34" charset="-122"/>
                  <a:ea typeface="微软雅黑" pitchFamily="34" charset="-122"/>
                </a:rPr>
                <a:t>I/O</a:t>
              </a:r>
              <a:r>
                <a:rPr lang="zh-CN" altLang="zh-CN" sz="1600" dirty="0">
                  <a:latin typeface="微软雅黑" pitchFamily="34" charset="-122"/>
                  <a:ea typeface="微软雅黑" pitchFamily="34" charset="-122"/>
                </a:rPr>
                <a:t>操作。这时，我们输入的字符先存放在缓冲区，等按下回车键换行时才进行实际的</a:t>
              </a:r>
              <a:r>
                <a:rPr lang="en-US" altLang="zh-CN" sz="1600" dirty="0">
                  <a:latin typeface="微软雅黑" pitchFamily="34" charset="-122"/>
                  <a:ea typeface="微软雅黑" pitchFamily="34" charset="-122"/>
                </a:rPr>
                <a:t>I/O</a:t>
              </a:r>
              <a:r>
                <a:rPr lang="zh-CN" altLang="zh-CN" sz="1600" dirty="0">
                  <a:latin typeface="微软雅黑" pitchFamily="34" charset="-122"/>
                  <a:ea typeface="微软雅黑" pitchFamily="34" charset="-122"/>
                </a:rPr>
                <a:t>操作。</a:t>
              </a:r>
              <a:r>
                <a:rPr lang="zh-CN" altLang="zh-CN" sz="1600" dirty="0">
                  <a:solidFill>
                    <a:srgbClr val="FF0000"/>
                  </a:solidFill>
                  <a:latin typeface="微软雅黑" pitchFamily="34" charset="-122"/>
                  <a:ea typeface="微软雅黑" pitchFamily="34" charset="-122"/>
                </a:rPr>
                <a:t>标准的输入输出</a:t>
              </a:r>
              <a:r>
                <a:rPr lang="zh-CN" altLang="zh-CN" sz="1600" dirty="0">
                  <a:latin typeface="微软雅黑" pitchFamily="34" charset="-122"/>
                  <a:ea typeface="微软雅黑" pitchFamily="34" charset="-122"/>
                </a:rPr>
                <a:t>一般都是行缓冲。</a:t>
              </a:r>
            </a:p>
          </p:txBody>
        </p:sp>
      </p:grpSp>
      <p:grpSp>
        <p:nvGrpSpPr>
          <p:cNvPr id="27" name="组合 26"/>
          <p:cNvGrpSpPr>
            <a:grpSpLocks/>
          </p:cNvGrpSpPr>
          <p:nvPr/>
        </p:nvGrpSpPr>
        <p:grpSpPr bwMode="auto">
          <a:xfrm>
            <a:off x="6116638" y="2303463"/>
            <a:ext cx="2497137" cy="4203700"/>
            <a:chOff x="6116253" y="2303118"/>
            <a:chExt cx="2497473" cy="4204566"/>
          </a:xfrm>
        </p:grpSpPr>
        <p:sp>
          <p:nvSpPr>
            <p:cNvPr id="28" name="折角形 44"/>
            <p:cNvSpPr>
              <a:spLocks noChangeArrowheads="1"/>
            </p:cNvSpPr>
            <p:nvPr/>
          </p:nvSpPr>
          <p:spPr bwMode="auto">
            <a:xfrm>
              <a:off x="6116253" y="2303118"/>
              <a:ext cx="2487947" cy="4204566"/>
            </a:xfrm>
            <a:prstGeom prst="foldedCorner">
              <a:avLst>
                <a:gd name="adj" fmla="val 12500"/>
              </a:avLst>
            </a:prstGeom>
            <a:solidFill>
              <a:schemeClr val="accent5">
                <a:lumMod val="20000"/>
                <a:lumOff val="80000"/>
              </a:schemeClr>
            </a:solidFill>
            <a:ln>
              <a:noFill/>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defRPr/>
              </a:pPr>
              <a:endParaRPr lang="zh-CN" altLang="en-US" sz="1600" dirty="0">
                <a:latin typeface="微软雅黑" panose="020B0503020204020204" pitchFamily="34" charset="-122"/>
                <a:ea typeface="微软雅黑" panose="020B0503020204020204" pitchFamily="34" charset="-122"/>
              </a:endParaRPr>
            </a:p>
          </p:txBody>
        </p:sp>
        <p:sp>
          <p:nvSpPr>
            <p:cNvPr id="29711" name="矩形 7"/>
            <p:cNvSpPr>
              <a:spLocks noChangeArrowheads="1"/>
            </p:cNvSpPr>
            <p:nvPr/>
          </p:nvSpPr>
          <p:spPr bwMode="auto">
            <a:xfrm>
              <a:off x="6121254" y="2416075"/>
              <a:ext cx="2492472" cy="78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en-US" altLang="zh-CN" sz="1600">
                  <a:latin typeface="微软雅黑" pitchFamily="34" charset="-122"/>
                  <a:ea typeface="微软雅黑" pitchFamily="34" charset="-122"/>
                </a:rPr>
                <a:t>       </a:t>
              </a:r>
              <a:r>
                <a:rPr lang="zh-CN" altLang="zh-CN" sz="1600">
                  <a:latin typeface="微软雅黑" pitchFamily="34" charset="-122"/>
                  <a:ea typeface="微软雅黑" pitchFamily="34" charset="-122"/>
                </a:rPr>
                <a:t>没有缓冲区。比如标准错误信息输出对象</a:t>
              </a:r>
              <a:r>
                <a:rPr lang="en-US" altLang="zh-CN" sz="1600">
                  <a:latin typeface="微软雅黑" pitchFamily="34" charset="-122"/>
                  <a:ea typeface="微软雅黑" pitchFamily="34" charset="-122"/>
                </a:rPr>
                <a:t>cerr</a:t>
              </a:r>
              <a:r>
                <a:rPr lang="zh-CN" altLang="zh-CN" sz="1600">
                  <a:latin typeface="微软雅黑" pitchFamily="34" charset="-122"/>
                  <a:ea typeface="微软雅黑" pitchFamily="34"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up)">
                                      <p:cBhvr>
                                        <p:cTn id="17" dur="500"/>
                                        <p:tgtEl>
                                          <p:spTgt spid="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a:grpSpLocks/>
          </p:cNvGrpSpPr>
          <p:nvPr/>
        </p:nvGrpSpPr>
        <p:grpSpPr bwMode="auto">
          <a:xfrm>
            <a:off x="3763173" y="2335291"/>
            <a:ext cx="4477199" cy="646112"/>
            <a:chOff x="785733" y="2510671"/>
            <a:chExt cx="4477533" cy="646161"/>
          </a:xfrm>
          <a:solidFill>
            <a:srgbClr val="70D7FC"/>
          </a:solidFill>
        </p:grpSpPr>
        <p:grpSp>
          <p:nvGrpSpPr>
            <p:cNvPr id="13" name="组合 38"/>
            <p:cNvGrpSpPr>
              <a:grpSpLocks/>
            </p:cNvGrpSpPr>
            <p:nvPr/>
          </p:nvGrpSpPr>
          <p:grpSpPr bwMode="auto">
            <a:xfrm>
              <a:off x="785733" y="2567825"/>
              <a:ext cx="4477533" cy="589007"/>
              <a:chOff x="887334" y="2567825"/>
              <a:chExt cx="4477533" cy="589007"/>
            </a:xfrm>
            <a:grpFill/>
          </p:grpSpPr>
          <p:sp>
            <p:nvSpPr>
              <p:cNvPr id="15" name="矩形 1"/>
              <p:cNvSpPr/>
              <p:nvPr/>
            </p:nvSpPr>
            <p:spPr>
              <a:xfrm>
                <a:off x="887334" y="2740875"/>
                <a:ext cx="4477533"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等腰三角形 15"/>
              <p:cNvSpPr/>
              <p:nvPr/>
            </p:nvSpPr>
            <p:spPr>
              <a:xfrm flipV="1">
                <a:off x="1141354" y="2567825"/>
                <a:ext cx="603295" cy="58106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grpSp>
        <p:sp>
          <p:nvSpPr>
            <p:cNvPr id="14" name="TextBox 28"/>
            <p:cNvSpPr txBox="1">
              <a:spLocks noChangeArrowheads="1"/>
            </p:cNvSpPr>
            <p:nvPr/>
          </p:nvSpPr>
          <p:spPr bwMode="auto">
            <a:xfrm>
              <a:off x="1152147" y="251067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smtClean="0">
                  <a:ea typeface="微软雅黑" pitchFamily="34" charset="-122"/>
                  <a:cs typeface="Arial" pitchFamily="34" charset="0"/>
                </a:rPr>
                <a:t>1</a:t>
              </a:r>
              <a:endParaRPr lang="zh-CN" altLang="en-US" sz="2800" b="1" dirty="0" smtClean="0">
                <a:ea typeface="微软雅黑" pitchFamily="34" charset="-122"/>
                <a:cs typeface="Arial" pitchFamily="34" charset="0"/>
              </a:endParaRPr>
            </a:p>
          </p:txBody>
        </p:sp>
      </p:grpSp>
      <p:grpSp>
        <p:nvGrpSpPr>
          <p:cNvPr id="18" name="组合 17"/>
          <p:cNvGrpSpPr>
            <a:grpSpLocks/>
          </p:cNvGrpSpPr>
          <p:nvPr/>
        </p:nvGrpSpPr>
        <p:grpSpPr bwMode="auto">
          <a:xfrm>
            <a:off x="3763174" y="3133578"/>
            <a:ext cx="4477198" cy="646113"/>
            <a:chOff x="887335" y="3521981"/>
            <a:chExt cx="4477532" cy="646162"/>
          </a:xfrm>
          <a:solidFill>
            <a:srgbClr val="70D7FC"/>
          </a:solidFill>
        </p:grpSpPr>
        <p:sp>
          <p:nvSpPr>
            <p:cNvPr id="19" name="矩形 1"/>
            <p:cNvSpPr/>
            <p:nvPr/>
          </p:nvSpPr>
          <p:spPr>
            <a:xfrm>
              <a:off x="887335" y="3752186"/>
              <a:ext cx="4477532"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等腰三角形 19"/>
            <p:cNvSpPr/>
            <p:nvPr/>
          </p:nvSpPr>
          <p:spPr>
            <a:xfrm flipV="1">
              <a:off x="1141354" y="3579135"/>
              <a:ext cx="603295" cy="58106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sp>
          <p:nvSpPr>
            <p:cNvPr id="22" name="TextBox 25"/>
            <p:cNvSpPr txBox="1">
              <a:spLocks noChangeArrowheads="1"/>
            </p:cNvSpPr>
            <p:nvPr/>
          </p:nvSpPr>
          <p:spPr bwMode="auto">
            <a:xfrm>
              <a:off x="1265037" y="352198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smtClean="0">
                  <a:ea typeface="微软雅黑" pitchFamily="34" charset="-122"/>
                  <a:cs typeface="Arial" pitchFamily="34" charset="0"/>
                </a:rPr>
                <a:t>2</a:t>
              </a:r>
              <a:endParaRPr lang="zh-CN" altLang="en-US" sz="2800" b="1" dirty="0" smtClean="0">
                <a:ea typeface="微软雅黑" pitchFamily="34" charset="-122"/>
                <a:cs typeface="Arial" pitchFamily="34" charset="0"/>
              </a:endParaRPr>
            </a:p>
          </p:txBody>
        </p:sp>
      </p:grpSp>
      <p:grpSp>
        <p:nvGrpSpPr>
          <p:cNvPr id="23" name="组合 22"/>
          <p:cNvGrpSpPr>
            <a:grpSpLocks/>
          </p:cNvGrpSpPr>
          <p:nvPr/>
        </p:nvGrpSpPr>
        <p:grpSpPr bwMode="auto">
          <a:xfrm>
            <a:off x="636588" y="2359025"/>
            <a:ext cx="2992437" cy="2992438"/>
            <a:chOff x="482607" y="2373313"/>
            <a:chExt cx="2502120" cy="2501900"/>
          </a:xfrm>
        </p:grpSpPr>
        <p:sp>
          <p:nvSpPr>
            <p:cNvPr id="24" name="椭圆 23"/>
            <p:cNvSpPr/>
            <p:nvPr/>
          </p:nvSpPr>
          <p:spPr>
            <a:xfrm>
              <a:off x="482607" y="2373313"/>
              <a:ext cx="2502120" cy="2501900"/>
            </a:xfrm>
            <a:prstGeom prst="ellipse">
              <a:avLst/>
            </a:prstGeom>
            <a:solidFill>
              <a:srgbClr val="70D7FC"/>
            </a:solidFill>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sp>
        <p:sp>
          <p:nvSpPr>
            <p:cNvPr id="25" name="椭圆 24"/>
            <p:cNvSpPr/>
            <p:nvPr/>
          </p:nvSpPr>
          <p:spPr bwMode="auto">
            <a:xfrm>
              <a:off x="684269" y="2561364"/>
              <a:ext cx="2101549" cy="2101549"/>
            </a:xfrm>
            <a:prstGeom prst="ellipse">
              <a:avLst/>
            </a:prstGeom>
            <a:solidFill>
              <a:schemeClr val="bg1"/>
            </a:solidFill>
            <a:ln w="28575" cap="flat" cmpd="sng" algn="ctr">
              <a:noFill/>
              <a:prstDash val="solid"/>
              <a:round/>
              <a:headEnd type="none" w="med" len="med"/>
              <a:tailEnd type="none" w="med" len="med"/>
            </a:ln>
            <a:effectLst>
              <a:innerShdw blurRad="76200" dist="50800" dir="16200000">
                <a:prstClr val="black">
                  <a:alpha val="34000"/>
                </a:prstClr>
              </a:innerShdw>
            </a:effectLst>
            <a:extLst/>
          </p:spPr>
          <p:txBody>
            <a:bodyPr/>
            <a:lstStyle/>
            <a:p>
              <a:pPr>
                <a:buFont typeface="Arial" pitchFamily="34" charset="0"/>
                <a:buNone/>
                <a:defRPr/>
              </a:pPr>
              <a:endParaRPr lang="zh-CN" altLang="en-US">
                <a:ea typeface="宋体" pitchFamily="2" charset="-122"/>
              </a:endParaRPr>
            </a:p>
          </p:txBody>
        </p:sp>
        <p:sp>
          <p:nvSpPr>
            <p:cNvPr id="30741" name="矩形 1"/>
            <p:cNvSpPr>
              <a:spLocks noChangeArrowheads="1"/>
            </p:cNvSpPr>
            <p:nvPr/>
          </p:nvSpPr>
          <p:spPr bwMode="auto">
            <a:xfrm>
              <a:off x="803033" y="2982471"/>
              <a:ext cx="1861267" cy="131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150000"/>
                </a:lnSpc>
              </a:pPr>
              <a:r>
                <a:rPr lang="zh-CN" altLang="zh-CN" sz="3200" b="1">
                  <a:solidFill>
                    <a:srgbClr val="00B0F0"/>
                  </a:solidFill>
                  <a:latin typeface="微软雅黑" pitchFamily="34" charset="-122"/>
                  <a:ea typeface="微软雅黑" pitchFamily="34" charset="-122"/>
                </a:rPr>
                <a:t>刷新缓冲区</a:t>
              </a:r>
              <a:r>
                <a:rPr lang="zh-CN" altLang="en-US" sz="3200" b="1">
                  <a:solidFill>
                    <a:srgbClr val="00B0F0"/>
                  </a:solidFill>
                  <a:latin typeface="微软雅黑" pitchFamily="34" charset="-122"/>
                  <a:ea typeface="微软雅黑" pitchFamily="34" charset="-122"/>
                </a:rPr>
                <a:t>的</a:t>
              </a:r>
              <a:r>
                <a:rPr lang="zh-CN" altLang="zh-CN" sz="3200" b="1">
                  <a:solidFill>
                    <a:srgbClr val="00B0F0"/>
                  </a:solidFill>
                  <a:latin typeface="微软雅黑" pitchFamily="34" charset="-122"/>
                  <a:ea typeface="微软雅黑" pitchFamily="34" charset="-122"/>
                </a:rPr>
                <a:t>方式</a:t>
              </a:r>
              <a:endParaRPr lang="zh-CN" altLang="en-US" sz="3200" b="1">
                <a:solidFill>
                  <a:srgbClr val="00B0F0"/>
                </a:solidFill>
                <a:latin typeface="微软雅黑" pitchFamily="34" charset="-122"/>
                <a:ea typeface="微软雅黑" pitchFamily="34" charset="-122"/>
              </a:endParaRPr>
            </a:p>
          </p:txBody>
        </p:sp>
      </p:grpSp>
      <p:grpSp>
        <p:nvGrpSpPr>
          <p:cNvPr id="27" name="组合 26"/>
          <p:cNvGrpSpPr>
            <a:grpSpLocks/>
          </p:cNvGrpSpPr>
          <p:nvPr/>
        </p:nvGrpSpPr>
        <p:grpSpPr bwMode="auto">
          <a:xfrm>
            <a:off x="3763174" y="3910350"/>
            <a:ext cx="4477198" cy="646113"/>
            <a:chOff x="887335" y="3521981"/>
            <a:chExt cx="4477532" cy="646162"/>
          </a:xfrm>
          <a:solidFill>
            <a:srgbClr val="70D7FC"/>
          </a:solidFill>
        </p:grpSpPr>
        <p:sp>
          <p:nvSpPr>
            <p:cNvPr id="28" name="矩形 1"/>
            <p:cNvSpPr/>
            <p:nvPr/>
          </p:nvSpPr>
          <p:spPr>
            <a:xfrm>
              <a:off x="887335" y="3752186"/>
              <a:ext cx="4477532"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等腰三角形 28"/>
            <p:cNvSpPr/>
            <p:nvPr/>
          </p:nvSpPr>
          <p:spPr>
            <a:xfrm flipV="1">
              <a:off x="1141354" y="3579135"/>
              <a:ext cx="603295" cy="58106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sp>
          <p:nvSpPr>
            <p:cNvPr id="31" name="TextBox 25"/>
            <p:cNvSpPr txBox="1">
              <a:spLocks noChangeArrowheads="1"/>
            </p:cNvSpPr>
            <p:nvPr/>
          </p:nvSpPr>
          <p:spPr bwMode="auto">
            <a:xfrm>
              <a:off x="1265037" y="352198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smtClean="0">
                  <a:ea typeface="微软雅黑" pitchFamily="34" charset="-122"/>
                  <a:cs typeface="Arial" pitchFamily="34" charset="0"/>
                </a:rPr>
                <a:t>3</a:t>
              </a:r>
              <a:endParaRPr lang="zh-CN" altLang="en-US" sz="2800" b="1" dirty="0" smtClean="0">
                <a:ea typeface="微软雅黑" pitchFamily="34" charset="-122"/>
                <a:cs typeface="Arial" pitchFamily="34" charset="0"/>
              </a:endParaRPr>
            </a:p>
          </p:txBody>
        </p:sp>
      </p:grpSp>
      <p:grpSp>
        <p:nvGrpSpPr>
          <p:cNvPr id="32" name="组合 31"/>
          <p:cNvGrpSpPr>
            <a:grpSpLocks/>
          </p:cNvGrpSpPr>
          <p:nvPr/>
        </p:nvGrpSpPr>
        <p:grpSpPr bwMode="auto">
          <a:xfrm>
            <a:off x="3763173" y="4687123"/>
            <a:ext cx="4477199" cy="646113"/>
            <a:chOff x="887334" y="3521981"/>
            <a:chExt cx="4477533" cy="646162"/>
          </a:xfrm>
          <a:solidFill>
            <a:srgbClr val="70D7FC"/>
          </a:solidFill>
        </p:grpSpPr>
        <p:sp>
          <p:nvSpPr>
            <p:cNvPr id="33" name="矩形 1"/>
            <p:cNvSpPr/>
            <p:nvPr/>
          </p:nvSpPr>
          <p:spPr>
            <a:xfrm>
              <a:off x="887334" y="3752186"/>
              <a:ext cx="4477533"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等腰三角形 33"/>
            <p:cNvSpPr/>
            <p:nvPr/>
          </p:nvSpPr>
          <p:spPr>
            <a:xfrm flipV="1">
              <a:off x="1141354" y="3579135"/>
              <a:ext cx="603295" cy="58106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sp>
          <p:nvSpPr>
            <p:cNvPr id="36" name="TextBox 25"/>
            <p:cNvSpPr txBox="1">
              <a:spLocks noChangeArrowheads="1"/>
            </p:cNvSpPr>
            <p:nvPr/>
          </p:nvSpPr>
          <p:spPr bwMode="auto">
            <a:xfrm>
              <a:off x="1265037" y="352198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smtClean="0">
                  <a:ea typeface="微软雅黑" pitchFamily="34" charset="-122"/>
                  <a:cs typeface="Arial" pitchFamily="34" charset="0"/>
                </a:rPr>
                <a:t>4</a:t>
              </a:r>
              <a:endParaRPr lang="zh-CN" altLang="en-US" sz="2800" b="1" dirty="0" smtClean="0">
                <a:ea typeface="微软雅黑" pitchFamily="34" charset="-122"/>
                <a:cs typeface="Arial" pitchFamily="34" charset="0"/>
              </a:endParaRPr>
            </a:p>
          </p:txBody>
        </p:sp>
      </p:grpSp>
      <p:grpSp>
        <p:nvGrpSpPr>
          <p:cNvPr id="30727" name="Group 2"/>
          <p:cNvGrpSpPr>
            <a:grpSpLocks/>
          </p:cNvGrpSpPr>
          <p:nvPr/>
        </p:nvGrpSpPr>
        <p:grpSpPr bwMode="auto">
          <a:xfrm>
            <a:off x="5062538" y="119063"/>
            <a:ext cx="3916362" cy="725487"/>
            <a:chOff x="0" y="0"/>
            <a:chExt cx="6166" cy="1142"/>
          </a:xfrm>
        </p:grpSpPr>
        <p:pic>
          <p:nvPicPr>
            <p:cNvPr id="30735"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36"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8675" name="矩形 1"/>
          <p:cNvSpPr>
            <a:spLocks noChangeArrowheads="1"/>
          </p:cNvSpPr>
          <p:nvPr/>
        </p:nvSpPr>
        <p:spPr bwMode="auto">
          <a:xfrm>
            <a:off x="438150" y="1028700"/>
            <a:ext cx="8340725"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en-US" altLang="zh-CN" dirty="0">
                <a:ea typeface="宋体" pitchFamily="2" charset="-122"/>
              </a:rPr>
              <a:t>       </a:t>
            </a:r>
            <a:r>
              <a:rPr lang="zh-CN" altLang="zh-CN" sz="1600" dirty="0">
                <a:latin typeface="微软雅黑" pitchFamily="34" charset="-122"/>
                <a:ea typeface="微软雅黑" pitchFamily="34" charset="-122"/>
              </a:rPr>
              <a:t>也可用上述缓冲区类来</a:t>
            </a:r>
            <a:r>
              <a:rPr lang="zh-CN" altLang="zh-CN" sz="1600" dirty="0">
                <a:solidFill>
                  <a:schemeClr val="accent4"/>
                </a:solidFill>
                <a:latin typeface="微软雅黑" pitchFamily="34" charset="-122"/>
                <a:ea typeface="微软雅黑" pitchFamily="34" charset="-122"/>
              </a:rPr>
              <a:t>自定义缓冲区</a:t>
            </a:r>
            <a:r>
              <a:rPr lang="zh-CN" altLang="zh-CN" sz="1600" dirty="0">
                <a:latin typeface="微软雅黑" pitchFamily="34" charset="-122"/>
                <a:ea typeface="微软雅黑" pitchFamily="34" charset="-122"/>
              </a:rPr>
              <a:t>。但在使用缓冲区时要注意对缓冲的</a:t>
            </a:r>
            <a:r>
              <a:rPr lang="zh-CN" altLang="zh-CN" sz="1600" dirty="0">
                <a:solidFill>
                  <a:schemeClr val="accent4"/>
                </a:solidFill>
                <a:latin typeface="微软雅黑" pitchFamily="34" charset="-122"/>
                <a:ea typeface="微软雅黑" pitchFamily="34" charset="-122"/>
              </a:rPr>
              <a:t>刷新</a:t>
            </a:r>
            <a:r>
              <a:rPr lang="zh-CN" altLang="zh-CN" sz="1600" dirty="0">
                <a:latin typeface="微软雅黑" pitchFamily="34" charset="-122"/>
                <a:ea typeface="微软雅黑" pitchFamily="34" charset="-122"/>
              </a:rPr>
              <a:t>。当数据存储在缓冲区时，如果要执行</a:t>
            </a:r>
            <a:r>
              <a:rPr lang="en-US" altLang="zh-CN" sz="1600" dirty="0">
                <a:latin typeface="微软雅黑" pitchFamily="34" charset="-122"/>
                <a:ea typeface="微软雅黑" pitchFamily="34" charset="-122"/>
              </a:rPr>
              <a:t>I/O</a:t>
            </a:r>
            <a:r>
              <a:rPr lang="zh-CN" altLang="zh-CN" sz="1600" dirty="0">
                <a:latin typeface="微软雅黑" pitchFamily="34" charset="-122"/>
                <a:ea typeface="微软雅黑" pitchFamily="34" charset="-122"/>
              </a:rPr>
              <a:t>操作，需要刷新缓冲区，将缓冲区中的数据</a:t>
            </a:r>
            <a:r>
              <a:rPr lang="zh-CN" altLang="zh-CN" sz="1600" dirty="0">
                <a:solidFill>
                  <a:schemeClr val="accent4"/>
                </a:solidFill>
                <a:latin typeface="微软雅黑" pitchFamily="34" charset="-122"/>
                <a:ea typeface="微软雅黑" pitchFamily="34" charset="-122"/>
              </a:rPr>
              <a:t>读</a:t>
            </a:r>
            <a:r>
              <a:rPr lang="en-US" altLang="zh-CN" sz="1600" dirty="0">
                <a:solidFill>
                  <a:schemeClr val="accent4"/>
                </a:solidFill>
                <a:latin typeface="微软雅黑" pitchFamily="34" charset="-122"/>
                <a:ea typeface="微软雅黑" pitchFamily="34" charset="-122"/>
              </a:rPr>
              <a:t>/</a:t>
            </a:r>
            <a:r>
              <a:rPr lang="zh-CN" altLang="zh-CN" sz="1600" dirty="0">
                <a:solidFill>
                  <a:schemeClr val="accent4"/>
                </a:solidFill>
                <a:latin typeface="微软雅黑" pitchFamily="34" charset="-122"/>
                <a:ea typeface="微软雅黑" pitchFamily="34" charset="-122"/>
              </a:rPr>
              <a:t>写</a:t>
            </a:r>
            <a:r>
              <a:rPr lang="zh-CN" altLang="zh-CN" sz="1600" dirty="0">
                <a:latin typeface="微软雅黑" pitchFamily="34" charset="-122"/>
                <a:ea typeface="微软雅黑" pitchFamily="34" charset="-122"/>
              </a:rPr>
              <a:t>到某一指定地方</a:t>
            </a:r>
            <a:r>
              <a:rPr lang="zh-CN" altLang="en-US" sz="1600" dirty="0">
                <a:latin typeface="微软雅黑" pitchFamily="34" charset="-122"/>
                <a:ea typeface="微软雅黑" pitchFamily="34" charset="-122"/>
              </a:rPr>
              <a:t>。</a:t>
            </a:r>
            <a:endParaRPr lang="zh-CN" altLang="zh-CN" sz="1600" dirty="0">
              <a:latin typeface="微软雅黑" pitchFamily="34" charset="-122"/>
              <a:ea typeface="微软雅黑" pitchFamily="34" charset="-122"/>
            </a:endParaRPr>
          </a:p>
        </p:txBody>
      </p:sp>
      <p:sp>
        <p:nvSpPr>
          <p:cNvPr id="30729"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6.2  </a:t>
            </a:r>
            <a:r>
              <a:rPr lang="en-US" altLang="zh-CN" sz="2800" b="1">
                <a:solidFill>
                  <a:srgbClr val="FFFF00"/>
                </a:solidFill>
                <a:latin typeface="微软雅黑" pitchFamily="34" charset="-122"/>
                <a:ea typeface="微软雅黑" pitchFamily="34" charset="-122"/>
              </a:rPr>
              <a:t>I/O</a:t>
            </a:r>
            <a:r>
              <a:rPr lang="zh-CN" altLang="zh-CN" sz="2800" b="1">
                <a:solidFill>
                  <a:srgbClr val="FFFF00"/>
                </a:solidFill>
                <a:latin typeface="微软雅黑" pitchFamily="34" charset="-122"/>
                <a:ea typeface="微软雅黑" pitchFamily="34" charset="-122"/>
              </a:rPr>
              <a:t>流类库简介</a:t>
            </a:r>
            <a:endParaRPr lang="zh-CN" altLang="en-US" sz="2800" b="1">
              <a:solidFill>
                <a:srgbClr val="FFFF00"/>
              </a:solidFill>
              <a:latin typeface="微软雅黑" pitchFamily="34" charset="-122"/>
              <a:ea typeface="微软雅黑" pitchFamily="34" charset="-122"/>
              <a:sym typeface="宋体" charset="-122"/>
            </a:endParaRPr>
          </a:p>
        </p:txBody>
      </p:sp>
      <p:sp>
        <p:nvSpPr>
          <p:cNvPr id="2" name="矩形 1"/>
          <p:cNvSpPr>
            <a:spLocks noChangeArrowheads="1"/>
          </p:cNvSpPr>
          <p:nvPr/>
        </p:nvSpPr>
        <p:spPr bwMode="auto">
          <a:xfrm>
            <a:off x="4621213" y="2579688"/>
            <a:ext cx="18875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latin typeface="微软雅黑" pitchFamily="34" charset="-122"/>
                <a:ea typeface="微软雅黑" pitchFamily="34" charset="-122"/>
              </a:rPr>
              <a:t>缓冲区满时</a:t>
            </a:r>
          </a:p>
        </p:txBody>
      </p:sp>
      <p:sp>
        <p:nvSpPr>
          <p:cNvPr id="3" name="矩形 2"/>
          <p:cNvSpPr/>
          <p:nvPr/>
        </p:nvSpPr>
        <p:spPr>
          <a:xfrm>
            <a:off x="522288" y="5427663"/>
            <a:ext cx="7823200" cy="830262"/>
          </a:xfrm>
          <a:prstGeom prst="rect">
            <a:avLst/>
          </a:prstGeom>
        </p:spPr>
        <p:txBody>
          <a:bodyPr>
            <a:spAutoFit/>
          </a:bodyPr>
          <a:lstStyle/>
          <a:p>
            <a:pPr>
              <a:lnSpc>
                <a:spcPct val="150000"/>
              </a:lnSpc>
              <a:defRPr/>
            </a:pPr>
            <a:r>
              <a:rPr lang="en-US" altLang="zh-CN" sz="1600" dirty="0">
                <a:latin typeface="微软雅黑" pitchFamily="34" charset="-122"/>
                <a:ea typeface="微软雅黑" pitchFamily="34" charset="-122"/>
              </a:rPr>
              <a:t>      </a:t>
            </a:r>
            <a:r>
              <a:rPr lang="zh-CN" altLang="zh-CN" sz="1600" dirty="0">
                <a:latin typeface="微软雅黑" pitchFamily="34" charset="-122"/>
                <a:ea typeface="微软雅黑" pitchFamily="34" charset="-122"/>
              </a:rPr>
              <a:t>如果调用</a:t>
            </a:r>
            <a:r>
              <a:rPr lang="en-US" altLang="zh-CN" sz="1600" dirty="0">
                <a:solidFill>
                  <a:schemeClr val="accent4"/>
                </a:solidFill>
                <a:latin typeface="微软雅黑" pitchFamily="34" charset="-122"/>
                <a:ea typeface="微软雅黑" pitchFamily="34" charset="-122"/>
              </a:rPr>
              <a:t>flush()</a:t>
            </a:r>
            <a:r>
              <a:rPr lang="zh-CN" altLang="zh-CN" sz="1600" dirty="0">
                <a:solidFill>
                  <a:schemeClr val="accent4"/>
                </a:solidFill>
                <a:latin typeface="微软雅黑" pitchFamily="34" charset="-122"/>
                <a:ea typeface="微软雅黑" pitchFamily="34" charset="-122"/>
              </a:rPr>
              <a:t>函数</a:t>
            </a:r>
            <a:r>
              <a:rPr lang="zh-CN" altLang="zh-CN" sz="1600" dirty="0">
                <a:latin typeface="微软雅黑" pitchFamily="34" charset="-122"/>
                <a:ea typeface="微软雅黑" pitchFamily="34" charset="-122"/>
              </a:rPr>
              <a:t>来刷新缓冲区，它可以</a:t>
            </a:r>
            <a:r>
              <a:rPr lang="zh-CN" altLang="zh-CN" sz="1600" dirty="0">
                <a:solidFill>
                  <a:schemeClr val="accent4"/>
                </a:solidFill>
                <a:latin typeface="微软雅黑" pitchFamily="34" charset="-122"/>
                <a:ea typeface="微软雅黑" pitchFamily="34" charset="-122"/>
              </a:rPr>
              <a:t>执行</a:t>
            </a:r>
            <a:r>
              <a:rPr lang="en-US" altLang="zh-CN" sz="1600" dirty="0">
                <a:latin typeface="微软雅黑" pitchFamily="34" charset="-122"/>
                <a:ea typeface="微软雅黑" pitchFamily="34" charset="-122"/>
              </a:rPr>
              <a:t>I/O</a:t>
            </a:r>
            <a:r>
              <a:rPr lang="zh-CN" altLang="zh-CN" sz="1600" dirty="0">
                <a:latin typeface="微软雅黑" pitchFamily="34" charset="-122"/>
                <a:ea typeface="微软雅黑" pitchFamily="34" charset="-122"/>
              </a:rPr>
              <a:t>操作并</a:t>
            </a:r>
            <a:r>
              <a:rPr lang="zh-CN" altLang="zh-CN" sz="1600" dirty="0">
                <a:solidFill>
                  <a:schemeClr val="accent4"/>
                </a:solidFill>
                <a:latin typeface="微软雅黑" pitchFamily="34" charset="-122"/>
                <a:ea typeface="微软雅黑" pitchFamily="34" charset="-122"/>
              </a:rPr>
              <a:t>清空</a:t>
            </a:r>
            <a:r>
              <a:rPr lang="zh-CN" altLang="zh-CN" sz="1600" dirty="0">
                <a:latin typeface="微软雅黑" pitchFamily="34" charset="-122"/>
                <a:ea typeface="微软雅黑" pitchFamily="34" charset="-122"/>
              </a:rPr>
              <a:t>缓冲区；</a:t>
            </a:r>
            <a:r>
              <a:rPr lang="en-US" altLang="zh-CN" sz="1600" dirty="0" err="1">
                <a:latin typeface="微软雅黑" pitchFamily="34" charset="-122"/>
                <a:ea typeface="微软雅黑" pitchFamily="34" charset="-122"/>
              </a:rPr>
              <a:t>endl</a:t>
            </a:r>
            <a:r>
              <a:rPr lang="zh-CN" altLang="zh-CN" sz="1600" dirty="0">
                <a:latin typeface="微软雅黑" pitchFamily="34" charset="-122"/>
                <a:ea typeface="微软雅黑" pitchFamily="34" charset="-122"/>
              </a:rPr>
              <a:t>控制符的作用是将光标移动到输出设备中下一行开头处，并且</a:t>
            </a:r>
            <a:r>
              <a:rPr lang="zh-CN" altLang="zh-CN" sz="1600" dirty="0">
                <a:solidFill>
                  <a:schemeClr val="accent4"/>
                </a:solidFill>
                <a:latin typeface="微软雅黑" pitchFamily="34" charset="-122"/>
                <a:ea typeface="微软雅黑" pitchFamily="34" charset="-122"/>
              </a:rPr>
              <a:t>清空</a:t>
            </a:r>
            <a:r>
              <a:rPr lang="zh-CN" altLang="zh-CN" sz="1600" dirty="0">
                <a:latin typeface="微软雅黑" pitchFamily="34" charset="-122"/>
                <a:ea typeface="微软雅黑" pitchFamily="34" charset="-122"/>
              </a:rPr>
              <a:t>缓冲区。</a:t>
            </a:r>
          </a:p>
        </p:txBody>
      </p:sp>
      <p:sp>
        <p:nvSpPr>
          <p:cNvPr id="4" name="矩形 3"/>
          <p:cNvSpPr>
            <a:spLocks noChangeArrowheads="1"/>
          </p:cNvSpPr>
          <p:nvPr/>
        </p:nvSpPr>
        <p:spPr bwMode="auto">
          <a:xfrm>
            <a:off x="4621213" y="3382963"/>
            <a:ext cx="2571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latin typeface="微软雅黑" pitchFamily="34" charset="-122"/>
                <a:ea typeface="微软雅黑" pitchFamily="34" charset="-122"/>
              </a:rPr>
              <a:t>执行</a:t>
            </a:r>
            <a:r>
              <a:rPr lang="en-US" altLang="zh-CN">
                <a:latin typeface="微软雅黑" pitchFamily="34" charset="-122"/>
                <a:ea typeface="微软雅黑" pitchFamily="34" charset="-122"/>
              </a:rPr>
              <a:t>flush()</a:t>
            </a:r>
            <a:r>
              <a:rPr lang="zh-CN" altLang="zh-CN">
                <a:latin typeface="微软雅黑" pitchFamily="34" charset="-122"/>
                <a:ea typeface="微软雅黑" pitchFamily="34" charset="-122"/>
              </a:rPr>
              <a:t>函数</a:t>
            </a:r>
          </a:p>
        </p:txBody>
      </p:sp>
      <p:sp>
        <p:nvSpPr>
          <p:cNvPr id="5" name="矩形 4"/>
          <p:cNvSpPr>
            <a:spLocks noChangeArrowheads="1"/>
          </p:cNvSpPr>
          <p:nvPr/>
        </p:nvSpPr>
        <p:spPr bwMode="auto">
          <a:xfrm>
            <a:off x="4621213" y="4165600"/>
            <a:ext cx="2435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latin typeface="微软雅黑" pitchFamily="34" charset="-122"/>
                <a:ea typeface="微软雅黑" pitchFamily="34" charset="-122"/>
              </a:rPr>
              <a:t>执行</a:t>
            </a:r>
            <a:r>
              <a:rPr lang="en-US" altLang="zh-CN">
                <a:latin typeface="微软雅黑" pitchFamily="34" charset="-122"/>
                <a:ea typeface="微软雅黑" pitchFamily="34" charset="-122"/>
              </a:rPr>
              <a:t>endl</a:t>
            </a:r>
            <a:r>
              <a:rPr lang="zh-CN" altLang="zh-CN">
                <a:latin typeface="微软雅黑" pitchFamily="34" charset="-122"/>
                <a:ea typeface="微软雅黑" pitchFamily="34" charset="-122"/>
              </a:rPr>
              <a:t>语句</a:t>
            </a:r>
          </a:p>
        </p:txBody>
      </p:sp>
      <p:sp>
        <p:nvSpPr>
          <p:cNvPr id="6" name="矩形 5"/>
          <p:cNvSpPr>
            <a:spLocks noChangeArrowheads="1"/>
          </p:cNvSpPr>
          <p:nvPr/>
        </p:nvSpPr>
        <p:spPr bwMode="auto">
          <a:xfrm>
            <a:off x="4621213" y="4948238"/>
            <a:ext cx="1106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latin typeface="微软雅黑" pitchFamily="34" charset="-122"/>
                <a:ea typeface="微软雅黑" pitchFamily="34" charset="-122"/>
              </a:rPr>
              <a:t>关闭文件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fade">
                                      <p:cBhvr>
                                        <p:cTn id="7" dur="1000"/>
                                        <p:tgtEl>
                                          <p:spTgt spid="28675"/>
                                        </p:tgtEl>
                                      </p:cBhvr>
                                    </p:animEffect>
                                    <p:anim calcmode="lin" valueType="num">
                                      <p:cBhvr>
                                        <p:cTn id="8" dur="1000" fill="hold"/>
                                        <p:tgtEl>
                                          <p:spTgt spid="28675"/>
                                        </p:tgtEl>
                                        <p:attrNameLst>
                                          <p:attrName>ppt_x</p:attrName>
                                        </p:attrNameLst>
                                      </p:cBhvr>
                                      <p:tavLst>
                                        <p:tav tm="0">
                                          <p:val>
                                            <p:strVal val="#ppt_x"/>
                                          </p:val>
                                        </p:tav>
                                        <p:tav tm="100000">
                                          <p:val>
                                            <p:strVal val="#ppt_x"/>
                                          </p:val>
                                        </p:tav>
                                      </p:tavLst>
                                    </p:anim>
                                    <p:anim calcmode="lin" valueType="num">
                                      <p:cBhvr>
                                        <p:cTn id="9" dur="1000" fill="hold"/>
                                        <p:tgtEl>
                                          <p:spTgt spid="2867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1" presetClass="entr" presetSubtype="1"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heel(1)">
                                      <p:cBhvr>
                                        <p:cTn id="14" dur="2000"/>
                                        <p:tgtEl>
                                          <p:spTgt spid="23"/>
                                        </p:tgtEl>
                                      </p:cBhvr>
                                    </p:animEffect>
                                  </p:childTnLst>
                                </p:cTn>
                              </p:par>
                            </p:childTnLst>
                          </p:cTn>
                        </p:par>
                        <p:par>
                          <p:cTn id="15" fill="hold" nodeType="afterGroup">
                            <p:stCondLst>
                              <p:cond delay="2000"/>
                            </p:stCondLst>
                            <p:childTnLst>
                              <p:par>
                                <p:cTn id="16" presetID="22" presetClass="entr" presetSubtype="8" fill="hold"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50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left)">
                                      <p:cBhvr>
                                        <p:cTn id="42" dur="500"/>
                                        <p:tgtEl>
                                          <p:spTgt spid="32"/>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 grpId="0"/>
      <p:bldP spid="3" grpId="0"/>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目录</a:t>
            </a:r>
          </a:p>
        </p:txBody>
      </p:sp>
      <p:grpSp>
        <p:nvGrpSpPr>
          <p:cNvPr id="4099" name="logo"/>
          <p:cNvGrpSpPr>
            <a:grpSpLocks/>
          </p:cNvGrpSpPr>
          <p:nvPr/>
        </p:nvGrpSpPr>
        <p:grpSpPr bwMode="auto">
          <a:xfrm>
            <a:off x="5062538" y="119063"/>
            <a:ext cx="3916362" cy="725487"/>
            <a:chOff x="0" y="0"/>
            <a:chExt cx="6166" cy="1142"/>
          </a:xfrm>
        </p:grpSpPr>
        <p:pic>
          <p:nvPicPr>
            <p:cNvPr id="4132" name="Picture 4"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33"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cxnSp>
        <p:nvCxnSpPr>
          <p:cNvPr id="42" name="直接连接符 41"/>
          <p:cNvCxnSpPr/>
          <p:nvPr/>
        </p:nvCxnSpPr>
        <p:spPr bwMode="auto">
          <a:xfrm>
            <a:off x="4048125" y="2909888"/>
            <a:ext cx="294322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101" name="矩形 36"/>
          <p:cNvSpPr>
            <a:spLocks noChangeArrowheads="1"/>
          </p:cNvSpPr>
          <p:nvPr/>
        </p:nvSpPr>
        <p:spPr bwMode="auto">
          <a:xfrm flipH="1">
            <a:off x="3930650" y="2406650"/>
            <a:ext cx="21955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400">
                <a:latin typeface="微软雅黑" pitchFamily="34" charset="-122"/>
                <a:ea typeface="微软雅黑" pitchFamily="34" charset="-122"/>
              </a:rPr>
              <a:t>I/O</a:t>
            </a:r>
            <a:r>
              <a:rPr lang="zh-CN" altLang="zh-CN" sz="2400">
                <a:latin typeface="微软雅黑" pitchFamily="34" charset="-122"/>
                <a:ea typeface="微软雅黑" pitchFamily="34" charset="-122"/>
              </a:rPr>
              <a:t>流类库简介</a:t>
            </a:r>
            <a:endParaRPr lang="zh-CN" altLang="en-US" sz="2400">
              <a:latin typeface="微软雅黑" pitchFamily="34" charset="-122"/>
              <a:ea typeface="微软雅黑" pitchFamily="34" charset="-122"/>
            </a:endParaRPr>
          </a:p>
        </p:txBody>
      </p:sp>
      <p:grpSp>
        <p:nvGrpSpPr>
          <p:cNvPr id="4102" name="组合 111"/>
          <p:cNvGrpSpPr>
            <a:grpSpLocks/>
          </p:cNvGrpSpPr>
          <p:nvPr/>
        </p:nvGrpSpPr>
        <p:grpSpPr bwMode="auto">
          <a:xfrm rot="-12767">
            <a:off x="2838450" y="2406650"/>
            <a:ext cx="971550" cy="954088"/>
            <a:chOff x="1809783" y="1275605"/>
            <a:chExt cx="1422983" cy="1728192"/>
          </a:xfrm>
        </p:grpSpPr>
        <p:grpSp>
          <p:nvGrpSpPr>
            <p:cNvPr id="4128" name="组合 112"/>
            <p:cNvGrpSpPr>
              <a:grpSpLocks/>
            </p:cNvGrpSpPr>
            <p:nvPr/>
          </p:nvGrpSpPr>
          <p:grpSpPr bwMode="auto">
            <a:xfrm>
              <a:off x="1936621" y="1275605"/>
              <a:ext cx="1296145" cy="1728192"/>
              <a:chOff x="1907705" y="1275605"/>
              <a:chExt cx="1296145" cy="1728192"/>
            </a:xfrm>
          </p:grpSpPr>
          <p:sp>
            <p:nvSpPr>
              <p:cNvPr id="47" name="圆角矩形 46"/>
              <p:cNvSpPr/>
              <p:nvPr/>
            </p:nvSpPr>
            <p:spPr>
              <a:xfrm>
                <a:off x="1855392" y="1235375"/>
                <a:ext cx="1285800"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6.2</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48" name="圆角矩形 47"/>
              <p:cNvSpPr/>
              <p:nvPr/>
            </p:nvSpPr>
            <p:spPr>
              <a:xfrm>
                <a:off x="1899571" y="1307243"/>
                <a:ext cx="1188143" cy="1584414"/>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6" name="圆角矩形 5"/>
            <p:cNvSpPr/>
            <p:nvPr/>
          </p:nvSpPr>
          <p:spPr>
            <a:xfrm>
              <a:off x="1778379" y="2063059"/>
              <a:ext cx="1292775" cy="937421"/>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4103" name="TextBox 126">
            <a:hlinkClick r:id="rId3" action="ppaction://hlinksldjump"/>
          </p:cNvPr>
          <p:cNvSpPr txBox="1">
            <a:spLocks noChangeArrowheads="1"/>
          </p:cNvSpPr>
          <p:nvPr/>
        </p:nvSpPr>
        <p:spPr bwMode="auto">
          <a:xfrm>
            <a:off x="3976688" y="2928938"/>
            <a:ext cx="3379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u="sng">
                <a:solidFill>
                  <a:srgbClr val="D9D9D9"/>
                </a:solidFill>
                <a:latin typeface="微软雅黑" pitchFamily="34" charset="-122"/>
                <a:ea typeface="微软雅黑" pitchFamily="34" charset="-122"/>
              </a:rPr>
              <a:t>☞</a:t>
            </a:r>
            <a:r>
              <a:rPr lang="zh-CN" altLang="en-US" u="sng">
                <a:solidFill>
                  <a:srgbClr val="D9D9D9"/>
                </a:solidFill>
                <a:latin typeface="微软雅黑" pitchFamily="34" charset="-122"/>
                <a:ea typeface="微软雅黑" pitchFamily="34" charset="-122"/>
              </a:rPr>
              <a:t>点击查看本案例相关知识点</a:t>
            </a:r>
          </a:p>
        </p:txBody>
      </p:sp>
      <p:cxnSp>
        <p:nvCxnSpPr>
          <p:cNvPr id="4104" name="直接连接符 51"/>
          <p:cNvCxnSpPr>
            <a:cxnSpLocks noChangeShapeType="1"/>
          </p:cNvCxnSpPr>
          <p:nvPr/>
        </p:nvCxnSpPr>
        <p:spPr bwMode="auto">
          <a:xfrm>
            <a:off x="2973388" y="4410075"/>
            <a:ext cx="3627437" cy="0"/>
          </a:xfrm>
          <a:prstGeom prst="line">
            <a:avLst/>
          </a:prstGeom>
          <a:noFill/>
          <a:ln w="3175" algn="ctr">
            <a:solidFill>
              <a:srgbClr val="404040"/>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4105" name="矩形 53"/>
          <p:cNvSpPr>
            <a:spLocks noChangeArrowheads="1"/>
          </p:cNvSpPr>
          <p:nvPr/>
        </p:nvSpPr>
        <p:spPr bwMode="auto">
          <a:xfrm flipH="1">
            <a:off x="2855913" y="3908425"/>
            <a:ext cx="35702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zh-CN" sz="2400">
                <a:latin typeface="微软雅黑" pitchFamily="34" charset="-122"/>
                <a:ea typeface="微软雅黑" pitchFamily="34" charset="-122"/>
              </a:rPr>
              <a:t>标准输出流和标准输入流</a:t>
            </a:r>
            <a:endParaRPr lang="zh-CN" altLang="en-US" sz="2400">
              <a:latin typeface="微软雅黑" pitchFamily="34" charset="-122"/>
              <a:ea typeface="微软雅黑" pitchFamily="34" charset="-122"/>
            </a:endParaRPr>
          </a:p>
        </p:txBody>
      </p:sp>
      <p:grpSp>
        <p:nvGrpSpPr>
          <p:cNvPr id="4106" name="组合 116"/>
          <p:cNvGrpSpPr>
            <a:grpSpLocks/>
          </p:cNvGrpSpPr>
          <p:nvPr/>
        </p:nvGrpSpPr>
        <p:grpSpPr bwMode="auto">
          <a:xfrm rot="-12767">
            <a:off x="1905000" y="3902075"/>
            <a:ext cx="884238" cy="952500"/>
            <a:chOff x="1936620" y="1275606"/>
            <a:chExt cx="1296144" cy="1728192"/>
          </a:xfrm>
        </p:grpSpPr>
        <p:grpSp>
          <p:nvGrpSpPr>
            <p:cNvPr id="4124" name="组合 117"/>
            <p:cNvGrpSpPr>
              <a:grpSpLocks/>
            </p:cNvGrpSpPr>
            <p:nvPr/>
          </p:nvGrpSpPr>
          <p:grpSpPr bwMode="auto">
            <a:xfrm>
              <a:off x="1936620" y="1275606"/>
              <a:ext cx="1296142" cy="1728192"/>
              <a:chOff x="1907704" y="1275606"/>
              <a:chExt cx="1296142" cy="1728192"/>
            </a:xfrm>
          </p:grpSpPr>
          <p:sp>
            <p:nvSpPr>
              <p:cNvPr id="55" name="圆角矩形 54"/>
              <p:cNvSpPr/>
              <p:nvPr/>
            </p:nvSpPr>
            <p:spPr>
              <a:xfrm>
                <a:off x="1907704" y="1275606"/>
                <a:ext cx="1296143"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6.3</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56" name="圆角矩形 55"/>
              <p:cNvSpPr/>
              <p:nvPr/>
            </p:nvSpPr>
            <p:spPr>
              <a:xfrm>
                <a:off x="1961226" y="1347615"/>
                <a:ext cx="1189100" cy="1584176"/>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4" name="圆角矩形 5"/>
            <p:cNvSpPr/>
            <p:nvPr/>
          </p:nvSpPr>
          <p:spPr>
            <a:xfrm>
              <a:off x="1777205" y="2064078"/>
              <a:ext cx="1293816"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4107" name="TextBox 127">
            <a:hlinkClick r:id="rId4" action="ppaction://hlinksldjump"/>
          </p:cNvPr>
          <p:cNvSpPr txBox="1">
            <a:spLocks noChangeArrowheads="1"/>
          </p:cNvSpPr>
          <p:nvPr/>
        </p:nvSpPr>
        <p:spPr bwMode="auto">
          <a:xfrm>
            <a:off x="2863850" y="4432300"/>
            <a:ext cx="3565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u="sng">
                <a:solidFill>
                  <a:srgbClr val="D9D9D9"/>
                </a:solidFill>
                <a:latin typeface="微软雅黑" pitchFamily="34" charset="-122"/>
                <a:ea typeface="微软雅黑" pitchFamily="34" charset="-122"/>
              </a:rPr>
              <a:t>☞</a:t>
            </a:r>
            <a:r>
              <a:rPr lang="zh-CN" altLang="en-US" u="sng">
                <a:solidFill>
                  <a:srgbClr val="D9D9D9"/>
                </a:solidFill>
                <a:latin typeface="微软雅黑" pitchFamily="34" charset="-122"/>
                <a:ea typeface="微软雅黑" pitchFamily="34" charset="-122"/>
              </a:rPr>
              <a:t>点击查看本案例相关知识点</a:t>
            </a:r>
          </a:p>
        </p:txBody>
      </p:sp>
      <p:grpSp>
        <p:nvGrpSpPr>
          <p:cNvPr id="4108" name="组合 29"/>
          <p:cNvGrpSpPr>
            <a:grpSpLocks/>
          </p:cNvGrpSpPr>
          <p:nvPr/>
        </p:nvGrpSpPr>
        <p:grpSpPr bwMode="auto">
          <a:xfrm rot="-12767">
            <a:off x="1905000" y="1119188"/>
            <a:ext cx="884238" cy="952500"/>
            <a:chOff x="1936620" y="1275606"/>
            <a:chExt cx="1296144" cy="1728192"/>
          </a:xfrm>
        </p:grpSpPr>
        <p:grpSp>
          <p:nvGrpSpPr>
            <p:cNvPr id="4120" name="组合 31"/>
            <p:cNvGrpSpPr>
              <a:grpSpLocks/>
            </p:cNvGrpSpPr>
            <p:nvPr/>
          </p:nvGrpSpPr>
          <p:grpSpPr bwMode="auto">
            <a:xfrm>
              <a:off x="1936620" y="1275606"/>
              <a:ext cx="1296142" cy="1728192"/>
              <a:chOff x="1907704" y="1275606"/>
              <a:chExt cx="1296142" cy="1728192"/>
            </a:xfrm>
          </p:grpSpPr>
          <p:sp>
            <p:nvSpPr>
              <p:cNvPr id="72" name="圆角矩形 71"/>
              <p:cNvSpPr/>
              <p:nvPr/>
            </p:nvSpPr>
            <p:spPr>
              <a:xfrm>
                <a:off x="1907704" y="1275606"/>
                <a:ext cx="1296143"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6.1</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73" name="圆角矩形 72"/>
              <p:cNvSpPr/>
              <p:nvPr/>
            </p:nvSpPr>
            <p:spPr>
              <a:xfrm>
                <a:off x="1961226" y="1347613"/>
                <a:ext cx="1189100" cy="1584176"/>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71" name="圆角矩形 5"/>
            <p:cNvSpPr/>
            <p:nvPr/>
          </p:nvSpPr>
          <p:spPr>
            <a:xfrm>
              <a:off x="1795821" y="2064121"/>
              <a:ext cx="1275200"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68" name="直接连接符 67"/>
          <p:cNvCxnSpPr/>
          <p:nvPr/>
        </p:nvCxnSpPr>
        <p:spPr bwMode="auto">
          <a:xfrm>
            <a:off x="3003550" y="1616075"/>
            <a:ext cx="35972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110" name="矩形 35"/>
          <p:cNvSpPr>
            <a:spLocks noChangeArrowheads="1"/>
          </p:cNvSpPr>
          <p:nvPr/>
        </p:nvSpPr>
        <p:spPr bwMode="auto">
          <a:xfrm>
            <a:off x="2863850" y="1143000"/>
            <a:ext cx="269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400">
                <a:latin typeface="微软雅黑" pitchFamily="34" charset="-122"/>
                <a:ea typeface="微软雅黑" pitchFamily="34" charset="-122"/>
              </a:rPr>
              <a:t>C++</a:t>
            </a:r>
            <a:r>
              <a:rPr lang="zh-CN" altLang="zh-CN" sz="2400">
                <a:latin typeface="微软雅黑" pitchFamily="34" charset="-122"/>
                <a:ea typeface="微软雅黑" pitchFamily="34" charset="-122"/>
              </a:rPr>
              <a:t>中的输入输出</a:t>
            </a:r>
            <a:endParaRPr lang="zh-CN" altLang="en-US" sz="2400">
              <a:latin typeface="微软雅黑" pitchFamily="34" charset="-122"/>
              <a:ea typeface="微软雅黑" pitchFamily="34" charset="-122"/>
            </a:endParaRPr>
          </a:p>
        </p:txBody>
      </p:sp>
      <p:sp>
        <p:nvSpPr>
          <p:cNvPr id="4111" name="TextBox 126">
            <a:hlinkClick r:id="rId5" action="ppaction://hlinksldjump"/>
          </p:cNvPr>
          <p:cNvSpPr txBox="1">
            <a:spLocks noChangeArrowheads="1"/>
          </p:cNvSpPr>
          <p:nvPr/>
        </p:nvSpPr>
        <p:spPr bwMode="auto">
          <a:xfrm>
            <a:off x="2903538" y="1631950"/>
            <a:ext cx="3525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u="sng">
                <a:solidFill>
                  <a:srgbClr val="D9D9D9"/>
                </a:solidFill>
                <a:latin typeface="微软雅黑" pitchFamily="34" charset="-122"/>
                <a:ea typeface="微软雅黑" pitchFamily="34" charset="-122"/>
              </a:rPr>
              <a:t>☞</a:t>
            </a:r>
            <a:r>
              <a:rPr lang="zh-CN" altLang="en-US" u="sng">
                <a:solidFill>
                  <a:srgbClr val="D9D9D9"/>
                </a:solidFill>
                <a:latin typeface="微软雅黑" pitchFamily="34" charset="-122"/>
                <a:ea typeface="微软雅黑" pitchFamily="34" charset="-122"/>
              </a:rPr>
              <a:t>点击查看本案例相关知识点</a:t>
            </a:r>
          </a:p>
        </p:txBody>
      </p:sp>
      <p:cxnSp>
        <p:nvCxnSpPr>
          <p:cNvPr id="30" name="直接连接符 29"/>
          <p:cNvCxnSpPr/>
          <p:nvPr/>
        </p:nvCxnSpPr>
        <p:spPr bwMode="auto">
          <a:xfrm>
            <a:off x="4073525" y="5894388"/>
            <a:ext cx="294322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113" name="矩形 36"/>
          <p:cNvSpPr>
            <a:spLocks noChangeArrowheads="1"/>
          </p:cNvSpPr>
          <p:nvPr/>
        </p:nvSpPr>
        <p:spPr bwMode="auto">
          <a:xfrm flipH="1">
            <a:off x="3956050" y="5391150"/>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a:latin typeface="微软雅黑" pitchFamily="34" charset="-122"/>
                <a:ea typeface="微软雅黑" pitchFamily="34" charset="-122"/>
              </a:rPr>
              <a:t>格式化控制</a:t>
            </a:r>
          </a:p>
        </p:txBody>
      </p:sp>
      <p:grpSp>
        <p:nvGrpSpPr>
          <p:cNvPr id="4114" name="组合 111"/>
          <p:cNvGrpSpPr>
            <a:grpSpLocks/>
          </p:cNvGrpSpPr>
          <p:nvPr/>
        </p:nvGrpSpPr>
        <p:grpSpPr bwMode="auto">
          <a:xfrm rot="-12767">
            <a:off x="2863850" y="5391150"/>
            <a:ext cx="971550" cy="954088"/>
            <a:chOff x="1809783" y="1275605"/>
            <a:chExt cx="1422983" cy="1728192"/>
          </a:xfrm>
        </p:grpSpPr>
        <p:grpSp>
          <p:nvGrpSpPr>
            <p:cNvPr id="4116" name="组合 112"/>
            <p:cNvGrpSpPr>
              <a:grpSpLocks/>
            </p:cNvGrpSpPr>
            <p:nvPr/>
          </p:nvGrpSpPr>
          <p:grpSpPr bwMode="auto">
            <a:xfrm>
              <a:off x="1936621" y="1275605"/>
              <a:ext cx="1296145" cy="1728192"/>
              <a:chOff x="1907705" y="1275605"/>
              <a:chExt cx="1296145" cy="1728192"/>
            </a:xfrm>
          </p:grpSpPr>
          <p:sp>
            <p:nvSpPr>
              <p:cNvPr id="35" name="圆角矩形 34"/>
              <p:cNvSpPr/>
              <p:nvPr/>
            </p:nvSpPr>
            <p:spPr>
              <a:xfrm>
                <a:off x="1855392" y="1235375"/>
                <a:ext cx="1285800"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6.4</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36" name="圆角矩形 35"/>
              <p:cNvSpPr/>
              <p:nvPr/>
            </p:nvSpPr>
            <p:spPr>
              <a:xfrm>
                <a:off x="1899571" y="1307243"/>
                <a:ext cx="1188143" cy="1584414"/>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4" name="圆角矩形 5"/>
            <p:cNvSpPr/>
            <p:nvPr/>
          </p:nvSpPr>
          <p:spPr>
            <a:xfrm>
              <a:off x="1778379" y="2063059"/>
              <a:ext cx="1292775" cy="937421"/>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4115" name="TextBox 126">
            <a:hlinkClick r:id="rId6" action="ppaction://hlinksldjump"/>
          </p:cNvPr>
          <p:cNvSpPr txBox="1">
            <a:spLocks noChangeArrowheads="1"/>
          </p:cNvSpPr>
          <p:nvPr/>
        </p:nvSpPr>
        <p:spPr bwMode="auto">
          <a:xfrm>
            <a:off x="4002088" y="5913438"/>
            <a:ext cx="3379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u="sng">
                <a:solidFill>
                  <a:srgbClr val="D9D9D9"/>
                </a:solidFill>
                <a:latin typeface="微软雅黑" pitchFamily="34" charset="-122"/>
                <a:ea typeface="微软雅黑" pitchFamily="34" charset="-122"/>
              </a:rPr>
              <a:t>☞</a:t>
            </a:r>
            <a:r>
              <a:rPr lang="zh-CN" altLang="en-US" u="sng">
                <a:solidFill>
                  <a:srgbClr val="D9D9D9"/>
                </a:solidFill>
                <a:latin typeface="微软雅黑" pitchFamily="34" charset="-122"/>
                <a:ea typeface="微软雅黑" pitchFamily="34" charset="-122"/>
              </a:rPr>
              <a:t>点击查看本案例相关知识点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
          <p:cNvGrpSpPr>
            <a:grpSpLocks/>
          </p:cNvGrpSpPr>
          <p:nvPr/>
        </p:nvGrpSpPr>
        <p:grpSpPr bwMode="auto">
          <a:xfrm>
            <a:off x="5062538" y="119063"/>
            <a:ext cx="3916362" cy="725487"/>
            <a:chOff x="0" y="0"/>
            <a:chExt cx="6166" cy="1142"/>
          </a:xfrm>
        </p:grpSpPr>
        <p:pic>
          <p:nvPicPr>
            <p:cNvPr id="31751"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5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1747"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6.3  </a:t>
            </a:r>
            <a:r>
              <a:rPr lang="zh-CN" altLang="zh-CN" sz="2400" b="1">
                <a:solidFill>
                  <a:srgbClr val="FFFF00"/>
                </a:solidFill>
                <a:latin typeface="微软雅黑" pitchFamily="34" charset="-122"/>
                <a:ea typeface="微软雅黑" pitchFamily="34" charset="-122"/>
              </a:rPr>
              <a:t>标准输出流和标准输入流</a:t>
            </a:r>
            <a:endParaRPr lang="zh-CN" altLang="en-US" sz="2400" b="1">
              <a:solidFill>
                <a:srgbClr val="FFFF00"/>
              </a:solidFill>
              <a:latin typeface="微软雅黑" pitchFamily="34" charset="-122"/>
              <a:ea typeface="微软雅黑" pitchFamily="34" charset="-122"/>
              <a:sym typeface="宋体" charset="-122"/>
            </a:endParaRPr>
          </a:p>
        </p:txBody>
      </p:sp>
      <p:sp>
        <p:nvSpPr>
          <p:cNvPr id="29700" name="矩形 1"/>
          <p:cNvSpPr>
            <a:spLocks noChangeArrowheads="1"/>
          </p:cNvSpPr>
          <p:nvPr/>
        </p:nvSpPr>
        <p:spPr bwMode="auto">
          <a:xfrm>
            <a:off x="3201988" y="1960563"/>
            <a:ext cx="4437062"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en-US" altLang="zh-CN" sz="2000" dirty="0">
                <a:ea typeface="宋体" pitchFamily="2" charset="-122"/>
              </a:rPr>
              <a:t>       </a:t>
            </a:r>
            <a:r>
              <a:rPr lang="zh-CN" altLang="zh-CN" dirty="0">
                <a:latin typeface="微软雅黑" pitchFamily="34" charset="-122"/>
                <a:ea typeface="微软雅黑" pitchFamily="34" charset="-122"/>
              </a:rPr>
              <a:t>标准输入输出流的对象和操作方法都是由</a:t>
            </a:r>
            <a:r>
              <a:rPr lang="en-US" altLang="zh-CN" dirty="0" err="1">
                <a:solidFill>
                  <a:schemeClr val="accent4"/>
                </a:solidFill>
                <a:latin typeface="微软雅黑" pitchFamily="34" charset="-122"/>
                <a:ea typeface="微软雅黑" pitchFamily="34" charset="-122"/>
              </a:rPr>
              <a:t>istream</a:t>
            </a:r>
            <a:r>
              <a:rPr lang="zh-CN" altLang="zh-CN" dirty="0">
                <a:latin typeface="微软雅黑" pitchFamily="34" charset="-122"/>
                <a:ea typeface="微软雅黑" pitchFamily="34" charset="-122"/>
              </a:rPr>
              <a:t>和</a:t>
            </a:r>
            <a:r>
              <a:rPr lang="en-US" altLang="zh-CN" dirty="0" err="1">
                <a:solidFill>
                  <a:schemeClr val="accent4"/>
                </a:solidFill>
                <a:latin typeface="微软雅黑" pitchFamily="34" charset="-122"/>
                <a:ea typeface="微软雅黑" pitchFamily="34" charset="-122"/>
              </a:rPr>
              <a:t>ostream</a:t>
            </a:r>
            <a:r>
              <a:rPr lang="zh-CN" altLang="zh-CN" dirty="0">
                <a:latin typeface="微软雅黑" pitchFamily="34" charset="-122"/>
                <a:ea typeface="微软雅黑" pitchFamily="34" charset="-122"/>
              </a:rPr>
              <a:t>两个类提供的，这两个类继承自</a:t>
            </a:r>
            <a:r>
              <a:rPr lang="en-US" altLang="zh-CN" dirty="0" err="1">
                <a:solidFill>
                  <a:schemeClr val="accent4"/>
                </a:solidFill>
                <a:latin typeface="微软雅黑" pitchFamily="34" charset="-122"/>
                <a:ea typeface="微软雅黑" pitchFamily="34" charset="-122"/>
              </a:rPr>
              <a:t>ios</a:t>
            </a:r>
            <a:r>
              <a:rPr lang="zh-CN" altLang="zh-CN" dirty="0">
                <a:solidFill>
                  <a:schemeClr val="accent4"/>
                </a:solidFill>
                <a:latin typeface="微软雅黑" pitchFamily="34" charset="-122"/>
                <a:ea typeface="微软雅黑" pitchFamily="34" charset="-122"/>
              </a:rPr>
              <a:t>基类</a:t>
            </a:r>
            <a:r>
              <a:rPr lang="zh-CN" altLang="zh-CN" dirty="0">
                <a:latin typeface="微软雅黑" pitchFamily="34" charset="-122"/>
                <a:ea typeface="微软雅黑" pitchFamily="34" charset="-122"/>
              </a:rPr>
              <a:t>，它们预定义了标准输入输出流对象，并且提供了多种形式的输入输出功能。</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17009" y="2076483"/>
            <a:ext cx="2689954" cy="3600000"/>
          </a:xfrm>
          <a:prstGeom prst="ellipse">
            <a:avLst/>
          </a:prstGeom>
          <a:ln>
            <a:noFill/>
          </a:ln>
          <a:effectLst>
            <a:softEdge rad="112500"/>
          </a:effectLst>
        </p:spPr>
      </p:pic>
      <p:sp>
        <p:nvSpPr>
          <p:cNvPr id="31750" name="圆角矩形 7"/>
          <p:cNvSpPr>
            <a:spLocks noChangeArrowheads="1"/>
          </p:cNvSpPr>
          <p:nvPr/>
        </p:nvSpPr>
        <p:spPr bwMode="auto">
          <a:xfrm>
            <a:off x="2995613" y="1427163"/>
            <a:ext cx="4806950" cy="4249737"/>
          </a:xfrm>
          <a:prstGeom prst="roundRect">
            <a:avLst>
              <a:gd name="adj" fmla="val 16667"/>
            </a:avLst>
          </a:prstGeom>
          <a:noFill/>
          <a:ln w="28575" algn="ctr">
            <a:solidFill>
              <a:srgbClr val="00B0F0"/>
            </a:solidFill>
            <a:prstDash val="dashDot"/>
            <a:round/>
            <a:headEnd/>
            <a:tailEnd/>
          </a:ln>
          <a:extLst>
            <a:ext uri="{909E8E84-426E-40DD-AFC4-6F175D3DCCD1}">
              <a14:hiddenFill xmlns:a14="http://schemas.microsoft.com/office/drawing/2010/main">
                <a:solidFill>
                  <a:schemeClr val="accent1"/>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折角形 44"/>
          <p:cNvSpPr>
            <a:spLocks noChangeArrowheads="1"/>
          </p:cNvSpPr>
          <p:nvPr/>
        </p:nvSpPr>
        <p:spPr bwMode="auto">
          <a:xfrm>
            <a:off x="4776788" y="4267200"/>
            <a:ext cx="3692525" cy="1782763"/>
          </a:xfrm>
          <a:prstGeom prst="foldedCorner">
            <a:avLst>
              <a:gd name="adj" fmla="val 12500"/>
            </a:avLst>
          </a:prstGeom>
          <a:solidFill>
            <a:schemeClr val="accent5">
              <a:lumMod val="20000"/>
              <a:lumOff val="80000"/>
            </a:schemeClr>
          </a:solidFill>
          <a:ln>
            <a:noFill/>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defRPr/>
            </a:pPr>
            <a:endParaRPr lang="zh-CN" altLang="en-US" sz="1600" dirty="0">
              <a:latin typeface="微软雅黑" panose="020B0503020204020204" pitchFamily="34" charset="-122"/>
              <a:ea typeface="微软雅黑" panose="020B0503020204020204" pitchFamily="34" charset="-122"/>
            </a:endParaRPr>
          </a:p>
        </p:txBody>
      </p:sp>
      <p:sp>
        <p:nvSpPr>
          <p:cNvPr id="21" name="折角形 44"/>
          <p:cNvSpPr>
            <a:spLocks noChangeArrowheads="1"/>
          </p:cNvSpPr>
          <p:nvPr/>
        </p:nvSpPr>
        <p:spPr bwMode="auto">
          <a:xfrm>
            <a:off x="890588" y="4267200"/>
            <a:ext cx="3692525" cy="1782763"/>
          </a:xfrm>
          <a:prstGeom prst="foldedCorner">
            <a:avLst>
              <a:gd name="adj" fmla="val 12500"/>
            </a:avLst>
          </a:prstGeom>
          <a:solidFill>
            <a:schemeClr val="accent5">
              <a:lumMod val="20000"/>
              <a:lumOff val="80000"/>
            </a:schemeClr>
          </a:solidFill>
          <a:ln>
            <a:noFill/>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defRPr/>
            </a:pPr>
            <a:endParaRPr lang="zh-CN" altLang="en-US" sz="1600" dirty="0">
              <a:latin typeface="微软雅黑" panose="020B0503020204020204" pitchFamily="34" charset="-122"/>
              <a:ea typeface="微软雅黑" panose="020B0503020204020204" pitchFamily="34" charset="-122"/>
            </a:endParaRPr>
          </a:p>
        </p:txBody>
      </p:sp>
      <p:sp>
        <p:nvSpPr>
          <p:cNvPr id="14" name="圆角矩形 13"/>
          <p:cNvSpPr/>
          <p:nvPr/>
        </p:nvSpPr>
        <p:spPr bwMode="auto">
          <a:xfrm>
            <a:off x="881063" y="3905250"/>
            <a:ext cx="3690937" cy="638175"/>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圆角矩形 16"/>
          <p:cNvSpPr/>
          <p:nvPr/>
        </p:nvSpPr>
        <p:spPr bwMode="auto">
          <a:xfrm>
            <a:off x="4762500" y="3905250"/>
            <a:ext cx="3690938" cy="638175"/>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2774" name="Group 2"/>
          <p:cNvGrpSpPr>
            <a:grpSpLocks/>
          </p:cNvGrpSpPr>
          <p:nvPr/>
        </p:nvGrpSpPr>
        <p:grpSpPr bwMode="auto">
          <a:xfrm>
            <a:off x="5062538" y="119063"/>
            <a:ext cx="3916362" cy="725487"/>
            <a:chOff x="0" y="0"/>
            <a:chExt cx="6166" cy="1142"/>
          </a:xfrm>
        </p:grpSpPr>
        <p:pic>
          <p:nvPicPr>
            <p:cNvPr id="32788"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89"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2775"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6.3  </a:t>
            </a:r>
            <a:r>
              <a:rPr lang="zh-CN" altLang="zh-CN" sz="2400" b="1">
                <a:solidFill>
                  <a:srgbClr val="FFFF00"/>
                </a:solidFill>
                <a:latin typeface="微软雅黑" pitchFamily="34" charset="-122"/>
                <a:ea typeface="微软雅黑" pitchFamily="34" charset="-122"/>
              </a:rPr>
              <a:t>标准输出流和标准输入流</a:t>
            </a:r>
            <a:endParaRPr lang="zh-CN" altLang="en-US" sz="2400" b="1">
              <a:solidFill>
                <a:srgbClr val="FFFF00"/>
              </a:solidFill>
              <a:latin typeface="微软雅黑" pitchFamily="34" charset="-122"/>
              <a:ea typeface="微软雅黑" pitchFamily="34" charset="-122"/>
              <a:sym typeface="宋体" charset="-122"/>
            </a:endParaRPr>
          </a:p>
        </p:txBody>
      </p:sp>
      <p:grpSp>
        <p:nvGrpSpPr>
          <p:cNvPr id="2" name="组合 1"/>
          <p:cNvGrpSpPr>
            <a:grpSpLocks/>
          </p:cNvGrpSpPr>
          <p:nvPr/>
        </p:nvGrpSpPr>
        <p:grpSpPr bwMode="auto">
          <a:xfrm>
            <a:off x="889000" y="1976438"/>
            <a:ext cx="7553325" cy="1735137"/>
            <a:chOff x="889000" y="1976438"/>
            <a:chExt cx="7553325" cy="1735137"/>
          </a:xfrm>
        </p:grpSpPr>
        <p:sp>
          <p:nvSpPr>
            <p:cNvPr id="13" name="矩形 12"/>
            <p:cNvSpPr/>
            <p:nvPr/>
          </p:nvSpPr>
          <p:spPr bwMode="auto">
            <a:xfrm>
              <a:off x="889000" y="1976438"/>
              <a:ext cx="7553325" cy="1735137"/>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729" name="矩形 2"/>
            <p:cNvSpPr>
              <a:spLocks noChangeArrowheads="1"/>
            </p:cNvSpPr>
            <p:nvPr/>
          </p:nvSpPr>
          <p:spPr bwMode="auto">
            <a:xfrm>
              <a:off x="987425" y="2152650"/>
              <a:ext cx="7304088"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en-US" altLang="zh-CN" dirty="0">
                  <a:latin typeface="微软雅黑" pitchFamily="34" charset="-122"/>
                  <a:ea typeface="微软雅黑" pitchFamily="34" charset="-122"/>
                </a:rPr>
                <a:t>       C++</a:t>
              </a:r>
              <a:r>
                <a:rPr lang="zh-CN" altLang="zh-CN" dirty="0">
                  <a:latin typeface="微软雅黑" pitchFamily="34" charset="-122"/>
                  <a:ea typeface="微软雅黑" pitchFamily="34" charset="-122"/>
                </a:rPr>
                <a:t>在进行输入时需要从流中</a:t>
              </a:r>
              <a:r>
                <a:rPr lang="zh-CN" altLang="zh-CN" dirty="0">
                  <a:solidFill>
                    <a:schemeClr val="accent4"/>
                  </a:solidFill>
                  <a:latin typeface="微软雅黑" pitchFamily="34" charset="-122"/>
                  <a:ea typeface="微软雅黑" pitchFamily="34" charset="-122"/>
                </a:rPr>
                <a:t>提取数据</a:t>
              </a:r>
              <a:r>
                <a:rPr lang="zh-CN" altLang="zh-CN" dirty="0">
                  <a:latin typeface="微软雅黑" pitchFamily="34" charset="-122"/>
                  <a:ea typeface="微软雅黑" pitchFamily="34" charset="-122"/>
                </a:rPr>
                <a:t>，在输出时需要向流中</a:t>
              </a:r>
              <a:r>
                <a:rPr lang="zh-CN" altLang="zh-CN" dirty="0">
                  <a:solidFill>
                    <a:schemeClr val="accent4"/>
                  </a:solidFill>
                  <a:latin typeface="微软雅黑" pitchFamily="34" charset="-122"/>
                  <a:ea typeface="微软雅黑" pitchFamily="34" charset="-122"/>
                </a:rPr>
                <a:t>插入数据</a:t>
              </a:r>
              <a:r>
                <a:rPr lang="zh-CN" altLang="zh-CN" dirty="0">
                  <a:latin typeface="微软雅黑" pitchFamily="34" charset="-122"/>
                  <a:ea typeface="微软雅黑" pitchFamily="34" charset="-122"/>
                </a:rPr>
                <a:t>，提取和插入是通过在流类库中重载</a:t>
              </a:r>
              <a:r>
                <a:rPr lang="zh-CN" altLang="zh-CN" dirty="0">
                  <a:solidFill>
                    <a:schemeClr val="accent4"/>
                  </a:solidFill>
                  <a:latin typeface="微软雅黑" pitchFamily="34" charset="-122"/>
                  <a:ea typeface="微软雅黑" pitchFamily="34" charset="-122"/>
                </a:rPr>
                <a:t>“</a:t>
              </a:r>
              <a:r>
                <a:rPr lang="en-US" altLang="zh-CN" dirty="0">
                  <a:solidFill>
                    <a:schemeClr val="accent4"/>
                  </a:solidFill>
                  <a:latin typeface="微软雅黑" pitchFamily="34" charset="-122"/>
                  <a:ea typeface="微软雅黑" pitchFamily="34" charset="-122"/>
                </a:rPr>
                <a:t>&gt;&gt;</a:t>
              </a:r>
              <a:r>
                <a:rPr lang="zh-CN" altLang="zh-CN" dirty="0">
                  <a:solidFill>
                    <a:schemeClr val="accent4"/>
                  </a:solidFill>
                  <a:latin typeface="微软雅黑" pitchFamily="34" charset="-122"/>
                  <a:ea typeface="微软雅黑" pitchFamily="34" charset="-122"/>
                </a:rPr>
                <a:t>”</a:t>
              </a:r>
              <a:r>
                <a:rPr lang="zh-CN" altLang="zh-CN" dirty="0">
                  <a:latin typeface="微软雅黑" pitchFamily="34" charset="-122"/>
                  <a:ea typeface="微软雅黑" pitchFamily="34" charset="-122"/>
                </a:rPr>
                <a:t>和</a:t>
              </a:r>
              <a:r>
                <a:rPr lang="zh-CN" altLang="zh-CN" dirty="0">
                  <a:solidFill>
                    <a:schemeClr val="accent4"/>
                  </a:solidFill>
                  <a:latin typeface="微软雅黑" pitchFamily="34" charset="-122"/>
                  <a:ea typeface="微软雅黑" pitchFamily="34" charset="-122"/>
                </a:rPr>
                <a:t>“</a:t>
              </a:r>
              <a:r>
                <a:rPr lang="en-US" altLang="zh-CN" dirty="0">
                  <a:solidFill>
                    <a:schemeClr val="accent4"/>
                  </a:solidFill>
                  <a:latin typeface="微软雅黑" pitchFamily="34" charset="-122"/>
                  <a:ea typeface="微软雅黑" pitchFamily="34" charset="-122"/>
                </a:rPr>
                <a:t>&lt;&lt;</a:t>
              </a:r>
              <a:r>
                <a:rPr lang="zh-CN" altLang="zh-CN" dirty="0">
                  <a:solidFill>
                    <a:schemeClr val="accent4"/>
                  </a:solidFill>
                  <a:latin typeface="微软雅黑" pitchFamily="34" charset="-122"/>
                  <a:ea typeface="微软雅黑" pitchFamily="34" charset="-122"/>
                </a:rPr>
                <a:t>”</a:t>
              </a:r>
              <a:r>
                <a:rPr lang="zh-CN" altLang="zh-CN" dirty="0">
                  <a:latin typeface="微软雅黑" pitchFamily="34" charset="-122"/>
                  <a:ea typeface="微软雅黑" pitchFamily="34" charset="-122"/>
                </a:rPr>
                <a:t>运算符来实现的。</a:t>
              </a:r>
              <a:endParaRPr lang="zh-CN" altLang="zh-CN" dirty="0">
                <a:ea typeface="宋体" pitchFamily="2" charset="-122"/>
              </a:endParaRPr>
            </a:p>
          </p:txBody>
        </p:sp>
      </p:grpSp>
      <p:sp>
        <p:nvSpPr>
          <p:cNvPr id="30725" name="矩形 3"/>
          <p:cNvSpPr>
            <a:spLocks noChangeArrowheads="1"/>
          </p:cNvSpPr>
          <p:nvPr/>
        </p:nvSpPr>
        <p:spPr bwMode="auto">
          <a:xfrm>
            <a:off x="1514475" y="3994150"/>
            <a:ext cx="21923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zh-CN" altLang="zh-CN" sz="2400" b="1" dirty="0">
                <a:solidFill>
                  <a:schemeClr val="accent4"/>
                </a:solidFill>
                <a:latin typeface="微软雅黑" pitchFamily="34" charset="-122"/>
                <a:ea typeface="微软雅黑" pitchFamily="34" charset="-122"/>
              </a:rPr>
              <a:t>“</a:t>
            </a:r>
            <a:r>
              <a:rPr lang="en-US" altLang="zh-CN" sz="2400" b="1" dirty="0">
                <a:solidFill>
                  <a:schemeClr val="accent4"/>
                </a:solidFill>
                <a:latin typeface="微软雅黑" pitchFamily="34" charset="-122"/>
                <a:ea typeface="微软雅黑" pitchFamily="34" charset="-122"/>
              </a:rPr>
              <a:t>&gt;&gt;</a:t>
            </a:r>
            <a:r>
              <a:rPr lang="zh-CN" altLang="zh-CN" sz="2400" b="1" dirty="0">
                <a:solidFill>
                  <a:schemeClr val="accent4"/>
                </a:solidFill>
                <a:latin typeface="微软雅黑" pitchFamily="34" charset="-122"/>
                <a:ea typeface="微软雅黑" pitchFamily="34" charset="-122"/>
              </a:rPr>
              <a:t>”运算符</a:t>
            </a:r>
          </a:p>
        </p:txBody>
      </p:sp>
      <p:sp>
        <p:nvSpPr>
          <p:cNvPr id="3" name="矩形 4"/>
          <p:cNvSpPr>
            <a:spLocks noChangeArrowheads="1"/>
          </p:cNvSpPr>
          <p:nvPr/>
        </p:nvSpPr>
        <p:spPr bwMode="auto">
          <a:xfrm>
            <a:off x="5549900" y="4000500"/>
            <a:ext cx="2190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zh-CN" altLang="zh-CN" sz="2400" b="1" dirty="0">
                <a:solidFill>
                  <a:schemeClr val="accent4"/>
                </a:solidFill>
                <a:latin typeface="微软雅黑" pitchFamily="34" charset="-122"/>
                <a:ea typeface="微软雅黑" pitchFamily="34" charset="-122"/>
              </a:rPr>
              <a:t>“</a:t>
            </a:r>
            <a:r>
              <a:rPr lang="en-US" altLang="zh-CN" sz="2400" b="1" dirty="0">
                <a:solidFill>
                  <a:schemeClr val="accent4"/>
                </a:solidFill>
                <a:latin typeface="微软雅黑" pitchFamily="34" charset="-122"/>
                <a:ea typeface="微软雅黑" pitchFamily="34" charset="-122"/>
              </a:rPr>
              <a:t>&lt;&lt;</a:t>
            </a:r>
            <a:r>
              <a:rPr lang="zh-CN" altLang="zh-CN" sz="2400" b="1" dirty="0">
                <a:solidFill>
                  <a:schemeClr val="accent4"/>
                </a:solidFill>
                <a:latin typeface="微软雅黑" pitchFamily="34" charset="-122"/>
                <a:ea typeface="微软雅黑" pitchFamily="34" charset="-122"/>
              </a:rPr>
              <a:t>”运算符</a:t>
            </a:r>
          </a:p>
        </p:txBody>
      </p:sp>
      <p:sp>
        <p:nvSpPr>
          <p:cNvPr id="10" name="矩形 9"/>
          <p:cNvSpPr/>
          <p:nvPr/>
        </p:nvSpPr>
        <p:spPr bwMode="auto">
          <a:xfrm>
            <a:off x="0" y="994884"/>
            <a:ext cx="9144000" cy="723849"/>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ea typeface="宋体" pitchFamily="2" charset="-122"/>
            </a:endParaRPr>
          </a:p>
        </p:txBody>
      </p:sp>
      <p:pic>
        <p:nvPicPr>
          <p:cNvPr id="12"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3113"/>
            <a:ext cx="1827213"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3" name="矩形 5"/>
          <p:cNvSpPr>
            <a:spLocks noChangeArrowheads="1"/>
          </p:cNvSpPr>
          <p:nvPr/>
        </p:nvSpPr>
        <p:spPr bwMode="auto">
          <a:xfrm>
            <a:off x="1720850" y="1089025"/>
            <a:ext cx="4133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800" b="1">
                <a:solidFill>
                  <a:srgbClr val="00B0F0"/>
                </a:solidFill>
                <a:latin typeface="微软雅黑" pitchFamily="34" charset="-122"/>
                <a:ea typeface="微软雅黑" pitchFamily="34" charset="-122"/>
              </a:rPr>
              <a:t>提取运算符和插入运算符</a:t>
            </a:r>
            <a:endParaRPr lang="zh-CN" altLang="en-US" sz="2800" b="1">
              <a:solidFill>
                <a:srgbClr val="00B0F0"/>
              </a:solidFill>
              <a:latin typeface="微软雅黑" pitchFamily="34" charset="-122"/>
              <a:ea typeface="微软雅黑" pitchFamily="34" charset="-122"/>
            </a:endParaRPr>
          </a:p>
        </p:txBody>
      </p:sp>
      <p:pic>
        <p:nvPicPr>
          <p:cNvPr id="30737" name="图片 24">
            <a:hlinkClick r:id="rId4" action="ppaction://hlinkfile"/>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14450" y="4922838"/>
            <a:ext cx="286543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8" name="图片 24">
            <a:hlinkClick r:id="rId6" action="ppaction://hlinkfile"/>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4922838"/>
            <a:ext cx="286543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0725"/>
                                        </p:tgtEl>
                                        <p:attrNameLst>
                                          <p:attrName>style.visibility</p:attrName>
                                        </p:attrNameLst>
                                      </p:cBhvr>
                                      <p:to>
                                        <p:strVal val="visible"/>
                                      </p:to>
                                    </p:set>
                                    <p:animEffect transition="in" filter="fade">
                                      <p:cBhvr>
                                        <p:cTn id="20" dur="500"/>
                                        <p:tgtEl>
                                          <p:spTgt spid="3072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up)">
                                      <p:cBhvr>
                                        <p:cTn id="25" dur="500"/>
                                        <p:tgtEl>
                                          <p:spTgt spid="21"/>
                                        </p:tgtEl>
                                      </p:cBhvr>
                                    </p:animEffect>
                                  </p:childTnLst>
                                </p:cTn>
                              </p:par>
                              <p:par>
                                <p:cTn id="26" presetID="22" presetClass="entr" presetSubtype="1" fill="hold" nodeType="withEffect">
                                  <p:stCondLst>
                                    <p:cond delay="0"/>
                                  </p:stCondLst>
                                  <p:childTnLst>
                                    <p:set>
                                      <p:cBhvr>
                                        <p:cTn id="27" dur="1" fill="hold">
                                          <p:stCondLst>
                                            <p:cond delay="0"/>
                                          </p:stCondLst>
                                        </p:cTn>
                                        <p:tgtEl>
                                          <p:spTgt spid="30737"/>
                                        </p:tgtEl>
                                        <p:attrNameLst>
                                          <p:attrName>style.visibility</p:attrName>
                                        </p:attrNameLst>
                                      </p:cBhvr>
                                      <p:to>
                                        <p:strVal val="visible"/>
                                      </p:to>
                                    </p:set>
                                    <p:animEffect transition="in" filter="wipe(up)">
                                      <p:cBhvr>
                                        <p:cTn id="28" dur="500"/>
                                        <p:tgtEl>
                                          <p:spTgt spid="3073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up)">
                                      <p:cBhvr>
                                        <p:cTn id="41" dur="500"/>
                                        <p:tgtEl>
                                          <p:spTgt spid="23"/>
                                        </p:tgtEl>
                                      </p:cBhvr>
                                    </p:animEffect>
                                  </p:childTnLst>
                                </p:cTn>
                              </p:par>
                              <p:par>
                                <p:cTn id="42" presetID="22" presetClass="entr" presetSubtype="1" fill="hold" nodeType="withEffect">
                                  <p:stCondLst>
                                    <p:cond delay="0"/>
                                  </p:stCondLst>
                                  <p:childTnLst>
                                    <p:set>
                                      <p:cBhvr>
                                        <p:cTn id="43" dur="1" fill="hold">
                                          <p:stCondLst>
                                            <p:cond delay="0"/>
                                          </p:stCondLst>
                                        </p:cTn>
                                        <p:tgtEl>
                                          <p:spTgt spid="30738"/>
                                        </p:tgtEl>
                                        <p:attrNameLst>
                                          <p:attrName>style.visibility</p:attrName>
                                        </p:attrNameLst>
                                      </p:cBhvr>
                                      <p:to>
                                        <p:strVal val="visible"/>
                                      </p:to>
                                    </p:set>
                                    <p:animEffect transition="in" filter="wipe(up)">
                                      <p:cBhvr>
                                        <p:cTn id="44" dur="500"/>
                                        <p:tgtEl>
                                          <p:spTgt spid="30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1" grpId="0" animBg="1"/>
      <p:bldP spid="14" grpId="0" animBg="1"/>
      <p:bldP spid="17" grpId="0" animBg="1"/>
      <p:bldP spid="30725"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bwMode="auto">
          <a:xfrm>
            <a:off x="687388" y="5127625"/>
            <a:ext cx="7553325" cy="116522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24" name="组合 23"/>
          <p:cNvGrpSpPr>
            <a:grpSpLocks/>
          </p:cNvGrpSpPr>
          <p:nvPr/>
        </p:nvGrpSpPr>
        <p:grpSpPr bwMode="auto">
          <a:xfrm>
            <a:off x="636588" y="2014538"/>
            <a:ext cx="2992437" cy="2992437"/>
            <a:chOff x="482607" y="2373313"/>
            <a:chExt cx="2502120" cy="2501900"/>
          </a:xfrm>
        </p:grpSpPr>
        <p:sp>
          <p:nvSpPr>
            <p:cNvPr id="25" name="椭圆 24"/>
            <p:cNvSpPr/>
            <p:nvPr/>
          </p:nvSpPr>
          <p:spPr>
            <a:xfrm>
              <a:off x="482607" y="2373313"/>
              <a:ext cx="2502120" cy="2501900"/>
            </a:xfrm>
            <a:prstGeom prst="ellipse">
              <a:avLst/>
            </a:prstGeom>
            <a:solidFill>
              <a:srgbClr val="70D7FC"/>
            </a:solidFill>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sp>
        <p:sp>
          <p:nvSpPr>
            <p:cNvPr id="26" name="椭圆 25"/>
            <p:cNvSpPr/>
            <p:nvPr/>
          </p:nvSpPr>
          <p:spPr bwMode="auto">
            <a:xfrm>
              <a:off x="684269" y="2561364"/>
              <a:ext cx="2101549" cy="2101549"/>
            </a:xfrm>
            <a:prstGeom prst="ellipse">
              <a:avLst/>
            </a:prstGeom>
            <a:solidFill>
              <a:schemeClr val="bg1"/>
            </a:solidFill>
            <a:ln w="28575" cap="flat" cmpd="sng" algn="ctr">
              <a:noFill/>
              <a:prstDash val="solid"/>
              <a:round/>
              <a:headEnd type="none" w="med" len="med"/>
              <a:tailEnd type="none" w="med" len="med"/>
            </a:ln>
            <a:effectLst>
              <a:innerShdw blurRad="76200" dist="50800" dir="16200000">
                <a:prstClr val="black">
                  <a:alpha val="34000"/>
                </a:prstClr>
              </a:innerShdw>
            </a:effectLst>
            <a:extLst/>
          </p:spPr>
          <p:txBody>
            <a:bodyPr/>
            <a:lstStyle/>
            <a:p>
              <a:pPr>
                <a:buFont typeface="Arial" pitchFamily="34" charset="0"/>
                <a:buNone/>
                <a:defRPr/>
              </a:pPr>
              <a:endParaRPr lang="zh-CN" altLang="en-US">
                <a:ea typeface="宋体" pitchFamily="2" charset="-122"/>
              </a:endParaRPr>
            </a:p>
          </p:txBody>
        </p:sp>
        <p:sp>
          <p:nvSpPr>
            <p:cNvPr id="33822" name="矩形 1"/>
            <p:cNvSpPr>
              <a:spLocks noChangeArrowheads="1"/>
            </p:cNvSpPr>
            <p:nvPr/>
          </p:nvSpPr>
          <p:spPr bwMode="auto">
            <a:xfrm>
              <a:off x="677099" y="3009454"/>
              <a:ext cx="2106552" cy="1235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150000"/>
                </a:lnSpc>
              </a:pPr>
              <a:r>
                <a:rPr lang="zh-CN" altLang="zh-CN" sz="2800" b="1">
                  <a:solidFill>
                    <a:srgbClr val="00B0F0"/>
                  </a:solidFill>
                  <a:latin typeface="微软雅黑" pitchFamily="34" charset="-122"/>
                  <a:ea typeface="微软雅黑" pitchFamily="34" charset="-122"/>
                </a:rPr>
                <a:t>四个预定义的</a:t>
              </a:r>
              <a:r>
                <a:rPr lang="zh-CN" altLang="zh-CN" sz="3200" b="1">
                  <a:solidFill>
                    <a:srgbClr val="00B0F0"/>
                  </a:solidFill>
                  <a:latin typeface="微软雅黑" pitchFamily="34" charset="-122"/>
                  <a:ea typeface="微软雅黑" pitchFamily="34" charset="-122"/>
                </a:rPr>
                <a:t>标准流对象</a:t>
              </a:r>
              <a:endParaRPr lang="zh-CN" altLang="en-US" sz="3200" b="1">
                <a:solidFill>
                  <a:srgbClr val="00B0F0"/>
                </a:solidFill>
                <a:latin typeface="微软雅黑" pitchFamily="34" charset="-122"/>
                <a:ea typeface="微软雅黑" pitchFamily="34" charset="-122"/>
              </a:endParaRPr>
            </a:p>
          </p:txBody>
        </p:sp>
      </p:grpSp>
      <p:sp>
        <p:nvSpPr>
          <p:cNvPr id="11" name="矩形 10"/>
          <p:cNvSpPr/>
          <p:nvPr/>
        </p:nvSpPr>
        <p:spPr bwMode="auto">
          <a:xfrm>
            <a:off x="0" y="994884"/>
            <a:ext cx="9144000" cy="723849"/>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ea typeface="宋体" pitchFamily="2" charset="-122"/>
            </a:endParaRPr>
          </a:p>
        </p:txBody>
      </p:sp>
      <p:grpSp>
        <p:nvGrpSpPr>
          <p:cNvPr id="33799" name="Group 2"/>
          <p:cNvGrpSpPr>
            <a:grpSpLocks/>
          </p:cNvGrpSpPr>
          <p:nvPr/>
        </p:nvGrpSpPr>
        <p:grpSpPr bwMode="auto">
          <a:xfrm>
            <a:off x="5062538" y="119063"/>
            <a:ext cx="3916362" cy="725487"/>
            <a:chOff x="0" y="0"/>
            <a:chExt cx="6166" cy="1142"/>
          </a:xfrm>
        </p:grpSpPr>
        <p:pic>
          <p:nvPicPr>
            <p:cNvPr id="33816"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81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3800"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6.3  </a:t>
            </a:r>
            <a:r>
              <a:rPr lang="zh-CN" altLang="zh-CN" sz="2400" b="1">
                <a:solidFill>
                  <a:srgbClr val="FFFF00"/>
                </a:solidFill>
                <a:latin typeface="微软雅黑" pitchFamily="34" charset="-122"/>
                <a:ea typeface="微软雅黑" pitchFamily="34" charset="-122"/>
              </a:rPr>
              <a:t>标准输出流和标准输入流</a:t>
            </a:r>
            <a:endParaRPr lang="zh-CN" altLang="en-US" sz="2400" b="1">
              <a:solidFill>
                <a:srgbClr val="FFFF00"/>
              </a:solidFill>
              <a:latin typeface="微软雅黑" pitchFamily="34" charset="-122"/>
              <a:ea typeface="微软雅黑" pitchFamily="34" charset="-122"/>
              <a:sym typeface="宋体" charset="-122"/>
            </a:endParaRPr>
          </a:p>
        </p:txBody>
      </p:sp>
      <p:sp>
        <p:nvSpPr>
          <p:cNvPr id="33801" name="矩形 1"/>
          <p:cNvSpPr>
            <a:spLocks noChangeArrowheads="1"/>
          </p:cNvSpPr>
          <p:nvPr/>
        </p:nvSpPr>
        <p:spPr bwMode="auto">
          <a:xfrm>
            <a:off x="1827213" y="1095375"/>
            <a:ext cx="23383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800" b="1">
                <a:solidFill>
                  <a:srgbClr val="00B0F0"/>
                </a:solidFill>
                <a:latin typeface="微软雅黑" pitchFamily="34" charset="-122"/>
                <a:ea typeface="微软雅黑" pitchFamily="34" charset="-122"/>
              </a:rPr>
              <a:t>预定义流对象</a:t>
            </a:r>
            <a:endParaRPr lang="zh-CN" altLang="en-US" sz="2800" b="1">
              <a:solidFill>
                <a:srgbClr val="00B0F0"/>
              </a:solidFill>
              <a:latin typeface="微软雅黑" pitchFamily="34" charset="-122"/>
              <a:ea typeface="微软雅黑" pitchFamily="34" charset="-122"/>
            </a:endParaRPr>
          </a:p>
        </p:txBody>
      </p:sp>
      <p:grpSp>
        <p:nvGrpSpPr>
          <p:cNvPr id="7" name="组合 6"/>
          <p:cNvGrpSpPr>
            <a:grpSpLocks/>
          </p:cNvGrpSpPr>
          <p:nvPr/>
        </p:nvGrpSpPr>
        <p:grpSpPr bwMode="auto">
          <a:xfrm>
            <a:off x="3763963" y="1990725"/>
            <a:ext cx="4476750" cy="646113"/>
            <a:chOff x="3763173" y="1991035"/>
            <a:chExt cx="4477199" cy="646112"/>
          </a:xfrm>
        </p:grpSpPr>
        <p:grpSp>
          <p:nvGrpSpPr>
            <p:cNvPr id="15" name="组合 14"/>
            <p:cNvGrpSpPr>
              <a:grpSpLocks/>
            </p:cNvGrpSpPr>
            <p:nvPr/>
          </p:nvGrpSpPr>
          <p:grpSpPr bwMode="auto">
            <a:xfrm>
              <a:off x="3763173" y="1991035"/>
              <a:ext cx="4477199" cy="646112"/>
              <a:chOff x="785733" y="2510671"/>
              <a:chExt cx="4477533" cy="646161"/>
            </a:xfrm>
            <a:solidFill>
              <a:srgbClr val="70D7FC"/>
            </a:solidFill>
          </p:grpSpPr>
          <p:grpSp>
            <p:nvGrpSpPr>
              <p:cNvPr id="16" name="组合 38"/>
              <p:cNvGrpSpPr>
                <a:grpSpLocks/>
              </p:cNvGrpSpPr>
              <p:nvPr/>
            </p:nvGrpSpPr>
            <p:grpSpPr bwMode="auto">
              <a:xfrm>
                <a:off x="785733" y="2567825"/>
                <a:ext cx="4477533" cy="589007"/>
                <a:chOff x="887334" y="2567825"/>
                <a:chExt cx="4477533" cy="589007"/>
              </a:xfrm>
              <a:grpFill/>
            </p:grpSpPr>
            <p:sp>
              <p:nvSpPr>
                <p:cNvPr id="18" name="矩形 1"/>
                <p:cNvSpPr/>
                <p:nvPr/>
              </p:nvSpPr>
              <p:spPr>
                <a:xfrm>
                  <a:off x="887334" y="2740875"/>
                  <a:ext cx="4477533"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等腰三角形 18"/>
                <p:cNvSpPr/>
                <p:nvPr/>
              </p:nvSpPr>
              <p:spPr>
                <a:xfrm flipV="1">
                  <a:off x="1141354" y="2567825"/>
                  <a:ext cx="603295" cy="58106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grpSp>
          <p:sp>
            <p:nvSpPr>
              <p:cNvPr id="17" name="TextBox 28"/>
              <p:cNvSpPr txBox="1">
                <a:spLocks noChangeArrowheads="1"/>
              </p:cNvSpPr>
              <p:nvPr/>
            </p:nvSpPr>
            <p:spPr bwMode="auto">
              <a:xfrm>
                <a:off x="1152147" y="251067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smtClean="0">
                    <a:ea typeface="微软雅黑" pitchFamily="34" charset="-122"/>
                    <a:cs typeface="Arial" pitchFamily="34" charset="0"/>
                  </a:rPr>
                  <a:t>1</a:t>
                </a:r>
                <a:endParaRPr lang="zh-CN" altLang="en-US" sz="2800" b="1" dirty="0" smtClean="0">
                  <a:ea typeface="微软雅黑" pitchFamily="34" charset="-122"/>
                  <a:cs typeface="Arial" pitchFamily="34" charset="0"/>
                </a:endParaRPr>
              </a:p>
            </p:txBody>
          </p:sp>
        </p:grpSp>
        <p:sp>
          <p:nvSpPr>
            <p:cNvPr id="33815" name="矩形 5"/>
            <p:cNvSpPr>
              <a:spLocks noChangeArrowheads="1"/>
            </p:cNvSpPr>
            <p:nvPr/>
          </p:nvSpPr>
          <p:spPr bwMode="auto">
            <a:xfrm>
              <a:off x="5184014" y="2237520"/>
              <a:ext cx="8076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cin</a:t>
              </a:r>
              <a:endParaRPr lang="zh-CN" altLang="en-US"/>
            </a:p>
          </p:txBody>
        </p:sp>
      </p:grpSp>
      <p:pic>
        <p:nvPicPr>
          <p:cNvPr id="12"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3113"/>
            <a:ext cx="1827213"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77888" y="5348288"/>
            <a:ext cx="7212012" cy="646112"/>
          </a:xfrm>
          <a:prstGeom prst="rect">
            <a:avLst/>
          </a:prstGeom>
        </p:spPr>
        <p:txBody>
          <a:bodyPr>
            <a:spAutoFit/>
          </a:bodyPr>
          <a:lstStyle/>
          <a:p>
            <a:pPr>
              <a:defRPr/>
            </a:pP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当用户在程序中包含了头文件</a:t>
            </a:r>
            <a:r>
              <a:rPr lang="en-US" altLang="zh-CN" dirty="0" err="1">
                <a:solidFill>
                  <a:schemeClr val="accent4"/>
                </a:solidFill>
                <a:latin typeface="微软雅黑" pitchFamily="34" charset="-122"/>
                <a:ea typeface="微软雅黑" pitchFamily="34" charset="-122"/>
              </a:rPr>
              <a:t>iostream</a:t>
            </a:r>
            <a:r>
              <a:rPr lang="zh-CN" altLang="zh-CN" dirty="0">
                <a:latin typeface="微软雅黑" pitchFamily="34" charset="-122"/>
                <a:ea typeface="微软雅黑" pitchFamily="34" charset="-122"/>
              </a:rPr>
              <a:t>时，编译器调用相应的构造函数产生这</a:t>
            </a:r>
            <a:r>
              <a:rPr lang="en-US" altLang="zh-CN" dirty="0">
                <a:solidFill>
                  <a:schemeClr val="accent4"/>
                </a:solidFill>
                <a:latin typeface="微软雅黑" pitchFamily="34" charset="-122"/>
                <a:ea typeface="微软雅黑" pitchFamily="34" charset="-122"/>
              </a:rPr>
              <a:t>4</a:t>
            </a:r>
            <a:r>
              <a:rPr lang="zh-CN" altLang="zh-CN" dirty="0">
                <a:solidFill>
                  <a:schemeClr val="accent4"/>
                </a:solidFill>
                <a:latin typeface="微软雅黑" pitchFamily="34" charset="-122"/>
                <a:ea typeface="微软雅黑" pitchFamily="34" charset="-122"/>
              </a:rPr>
              <a:t>个</a:t>
            </a:r>
            <a:r>
              <a:rPr lang="zh-CN" altLang="zh-CN" dirty="0">
                <a:latin typeface="微软雅黑" pitchFamily="34" charset="-122"/>
                <a:ea typeface="微软雅黑" pitchFamily="34" charset="-122"/>
              </a:rPr>
              <a:t>标准流对象，用户在程序中就可以直接使用它们了。</a:t>
            </a:r>
          </a:p>
        </p:txBody>
      </p:sp>
      <p:grpSp>
        <p:nvGrpSpPr>
          <p:cNvPr id="14" name="组合 13"/>
          <p:cNvGrpSpPr>
            <a:grpSpLocks/>
          </p:cNvGrpSpPr>
          <p:nvPr/>
        </p:nvGrpSpPr>
        <p:grpSpPr bwMode="auto">
          <a:xfrm>
            <a:off x="3763963" y="2789238"/>
            <a:ext cx="4476750" cy="646112"/>
            <a:chOff x="3763174" y="2789322"/>
            <a:chExt cx="4477198" cy="646113"/>
          </a:xfrm>
        </p:grpSpPr>
        <p:grpSp>
          <p:nvGrpSpPr>
            <p:cNvPr id="20" name="组合 19"/>
            <p:cNvGrpSpPr>
              <a:grpSpLocks/>
            </p:cNvGrpSpPr>
            <p:nvPr/>
          </p:nvGrpSpPr>
          <p:grpSpPr bwMode="auto">
            <a:xfrm>
              <a:off x="3763174" y="2789322"/>
              <a:ext cx="4477198" cy="646113"/>
              <a:chOff x="887335" y="3521981"/>
              <a:chExt cx="4477532" cy="646162"/>
            </a:xfrm>
            <a:solidFill>
              <a:srgbClr val="70D7FC"/>
            </a:solidFill>
          </p:grpSpPr>
          <p:sp>
            <p:nvSpPr>
              <p:cNvPr id="21" name="矩形 1"/>
              <p:cNvSpPr/>
              <p:nvPr/>
            </p:nvSpPr>
            <p:spPr>
              <a:xfrm>
                <a:off x="887335" y="3752186"/>
                <a:ext cx="4477532"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flipV="1">
                <a:off x="1141354" y="3579135"/>
                <a:ext cx="603295" cy="58106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sp>
            <p:nvSpPr>
              <p:cNvPr id="23" name="TextBox 25"/>
              <p:cNvSpPr txBox="1">
                <a:spLocks noChangeArrowheads="1"/>
              </p:cNvSpPr>
              <p:nvPr/>
            </p:nvSpPr>
            <p:spPr bwMode="auto">
              <a:xfrm>
                <a:off x="1265037" y="352198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smtClean="0">
                    <a:ea typeface="微软雅黑" pitchFamily="34" charset="-122"/>
                    <a:cs typeface="Arial" pitchFamily="34" charset="0"/>
                  </a:rPr>
                  <a:t>2</a:t>
                </a:r>
                <a:endParaRPr lang="zh-CN" altLang="en-US" sz="2800" b="1" dirty="0" smtClean="0">
                  <a:ea typeface="微软雅黑" pitchFamily="34" charset="-122"/>
                  <a:cs typeface="Arial" pitchFamily="34" charset="0"/>
                </a:endParaRPr>
              </a:p>
            </p:txBody>
          </p:sp>
        </p:grpSp>
        <p:sp>
          <p:nvSpPr>
            <p:cNvPr id="33813" name="矩形 2"/>
            <p:cNvSpPr>
              <a:spLocks noChangeArrowheads="1"/>
            </p:cNvSpPr>
            <p:nvPr/>
          </p:nvSpPr>
          <p:spPr bwMode="auto">
            <a:xfrm>
              <a:off x="5184014" y="3042806"/>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cout</a:t>
              </a:r>
              <a:endParaRPr lang="zh-CN" altLang="en-US"/>
            </a:p>
          </p:txBody>
        </p:sp>
      </p:grpSp>
      <p:grpSp>
        <p:nvGrpSpPr>
          <p:cNvPr id="37" name="组合 36"/>
          <p:cNvGrpSpPr>
            <a:grpSpLocks/>
          </p:cNvGrpSpPr>
          <p:nvPr/>
        </p:nvGrpSpPr>
        <p:grpSpPr bwMode="auto">
          <a:xfrm>
            <a:off x="3763963" y="3565525"/>
            <a:ext cx="4476750" cy="646113"/>
            <a:chOff x="3763174" y="3566094"/>
            <a:chExt cx="4477198" cy="646113"/>
          </a:xfrm>
        </p:grpSpPr>
        <p:grpSp>
          <p:nvGrpSpPr>
            <p:cNvPr id="28" name="组合 27"/>
            <p:cNvGrpSpPr>
              <a:grpSpLocks/>
            </p:cNvGrpSpPr>
            <p:nvPr/>
          </p:nvGrpSpPr>
          <p:grpSpPr bwMode="auto">
            <a:xfrm>
              <a:off x="3763174" y="3566094"/>
              <a:ext cx="4477198" cy="646113"/>
              <a:chOff x="887335" y="3521981"/>
              <a:chExt cx="4477532" cy="646162"/>
            </a:xfrm>
            <a:solidFill>
              <a:srgbClr val="70D7FC"/>
            </a:solidFill>
          </p:grpSpPr>
          <p:sp>
            <p:nvSpPr>
              <p:cNvPr id="29" name="矩形 1"/>
              <p:cNvSpPr/>
              <p:nvPr/>
            </p:nvSpPr>
            <p:spPr>
              <a:xfrm>
                <a:off x="887335" y="3752186"/>
                <a:ext cx="4477532"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等腰三角形 29"/>
              <p:cNvSpPr/>
              <p:nvPr/>
            </p:nvSpPr>
            <p:spPr>
              <a:xfrm flipV="1">
                <a:off x="1141354" y="3579135"/>
                <a:ext cx="603295" cy="58106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sp>
            <p:nvSpPr>
              <p:cNvPr id="31" name="TextBox 25"/>
              <p:cNvSpPr txBox="1">
                <a:spLocks noChangeArrowheads="1"/>
              </p:cNvSpPr>
              <p:nvPr/>
            </p:nvSpPr>
            <p:spPr bwMode="auto">
              <a:xfrm>
                <a:off x="1265037" y="352198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smtClean="0">
                    <a:ea typeface="微软雅黑" pitchFamily="34" charset="-122"/>
                    <a:cs typeface="Arial" pitchFamily="34" charset="0"/>
                  </a:rPr>
                  <a:t>3</a:t>
                </a:r>
                <a:endParaRPr lang="zh-CN" altLang="en-US" sz="2800" b="1" dirty="0" smtClean="0">
                  <a:ea typeface="微软雅黑" pitchFamily="34" charset="-122"/>
                  <a:cs typeface="Arial" pitchFamily="34" charset="0"/>
                </a:endParaRPr>
              </a:p>
            </p:txBody>
          </p:sp>
        </p:grpSp>
        <p:sp>
          <p:nvSpPr>
            <p:cNvPr id="33811" name="矩形 3"/>
            <p:cNvSpPr>
              <a:spLocks noChangeArrowheads="1"/>
            </p:cNvSpPr>
            <p:nvPr/>
          </p:nvSpPr>
          <p:spPr bwMode="auto">
            <a:xfrm>
              <a:off x="5184014" y="3791807"/>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cerr</a:t>
              </a:r>
              <a:endParaRPr lang="zh-CN" altLang="en-US"/>
            </a:p>
          </p:txBody>
        </p:sp>
      </p:grpSp>
      <p:grpSp>
        <p:nvGrpSpPr>
          <p:cNvPr id="38" name="组合 37"/>
          <p:cNvGrpSpPr>
            <a:grpSpLocks/>
          </p:cNvGrpSpPr>
          <p:nvPr/>
        </p:nvGrpSpPr>
        <p:grpSpPr bwMode="auto">
          <a:xfrm>
            <a:off x="3763963" y="4343400"/>
            <a:ext cx="4476750" cy="646113"/>
            <a:chOff x="3763173" y="4342867"/>
            <a:chExt cx="4477199" cy="646113"/>
          </a:xfrm>
        </p:grpSpPr>
        <p:grpSp>
          <p:nvGrpSpPr>
            <p:cNvPr id="32" name="组合 31"/>
            <p:cNvGrpSpPr>
              <a:grpSpLocks/>
            </p:cNvGrpSpPr>
            <p:nvPr/>
          </p:nvGrpSpPr>
          <p:grpSpPr bwMode="auto">
            <a:xfrm>
              <a:off x="3763173" y="4342867"/>
              <a:ext cx="4477199" cy="646113"/>
              <a:chOff x="887334" y="3521981"/>
              <a:chExt cx="4477533" cy="646162"/>
            </a:xfrm>
            <a:solidFill>
              <a:srgbClr val="70D7FC"/>
            </a:solidFill>
          </p:grpSpPr>
          <p:sp>
            <p:nvSpPr>
              <p:cNvPr id="33" name="矩形 1"/>
              <p:cNvSpPr/>
              <p:nvPr/>
            </p:nvSpPr>
            <p:spPr>
              <a:xfrm>
                <a:off x="887334" y="3752186"/>
                <a:ext cx="4477533"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等腰三角形 33"/>
              <p:cNvSpPr/>
              <p:nvPr/>
            </p:nvSpPr>
            <p:spPr>
              <a:xfrm flipV="1">
                <a:off x="1141354" y="3579135"/>
                <a:ext cx="603295" cy="58106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sp>
            <p:nvSpPr>
              <p:cNvPr id="35" name="TextBox 25"/>
              <p:cNvSpPr txBox="1">
                <a:spLocks noChangeArrowheads="1"/>
              </p:cNvSpPr>
              <p:nvPr/>
            </p:nvSpPr>
            <p:spPr bwMode="auto">
              <a:xfrm>
                <a:off x="1265037" y="352198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smtClean="0">
                    <a:ea typeface="微软雅黑" pitchFamily="34" charset="-122"/>
                    <a:cs typeface="Arial" pitchFamily="34" charset="0"/>
                  </a:rPr>
                  <a:t>4</a:t>
                </a:r>
                <a:endParaRPr lang="zh-CN" altLang="en-US" sz="2800" b="1" dirty="0" smtClean="0">
                  <a:ea typeface="微软雅黑" pitchFamily="34" charset="-122"/>
                  <a:cs typeface="Arial" pitchFamily="34" charset="0"/>
                </a:endParaRPr>
              </a:p>
            </p:txBody>
          </p:sp>
        </p:grpSp>
        <p:sp>
          <p:nvSpPr>
            <p:cNvPr id="33809" name="矩形 4"/>
            <p:cNvSpPr>
              <a:spLocks noChangeArrowheads="1"/>
            </p:cNvSpPr>
            <p:nvPr/>
          </p:nvSpPr>
          <p:spPr bwMode="auto">
            <a:xfrm>
              <a:off x="5184014" y="4596351"/>
              <a:ext cx="6078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clog</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heel(1)">
                                      <p:cBhvr>
                                        <p:cTn id="12" dur="750"/>
                                        <p:tgtEl>
                                          <p:spTgt spid="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left)">
                                      <p:cBhvr>
                                        <p:cTn id="25" dur="500"/>
                                        <p:tgtEl>
                                          <p:spTgt spid="37"/>
                                        </p:tgtEl>
                                      </p:cBhvr>
                                    </p:animEffect>
                                  </p:childTnLst>
                                </p:cTn>
                              </p:par>
                            </p:childTnLst>
                          </p:cTn>
                        </p:par>
                        <p:par>
                          <p:cTn id="26" fill="hold" nodeType="afterGroup">
                            <p:stCondLst>
                              <p:cond delay="1500"/>
                            </p:stCondLst>
                            <p:childTnLst>
                              <p:par>
                                <p:cTn id="27" presetID="22" presetClass="entr" presetSubtype="8"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left)">
                                      <p:cBhvr>
                                        <p:cTn id="29" dur="500"/>
                                        <p:tgtEl>
                                          <p:spTgt spid="3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par>
                                <p:cTn id="35" presetID="10"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bwMode="auto">
          <a:xfrm>
            <a:off x="687388" y="5127625"/>
            <a:ext cx="7553325" cy="116522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34819" name="组合 23"/>
          <p:cNvGrpSpPr>
            <a:grpSpLocks/>
          </p:cNvGrpSpPr>
          <p:nvPr/>
        </p:nvGrpSpPr>
        <p:grpSpPr bwMode="auto">
          <a:xfrm>
            <a:off x="636588" y="2014538"/>
            <a:ext cx="2992437" cy="2992437"/>
            <a:chOff x="482607" y="2373313"/>
            <a:chExt cx="2502120" cy="2501900"/>
          </a:xfrm>
        </p:grpSpPr>
        <p:sp>
          <p:nvSpPr>
            <p:cNvPr id="25" name="椭圆 24"/>
            <p:cNvSpPr/>
            <p:nvPr/>
          </p:nvSpPr>
          <p:spPr>
            <a:xfrm>
              <a:off x="482607" y="2373313"/>
              <a:ext cx="2502120" cy="2501900"/>
            </a:xfrm>
            <a:prstGeom prst="ellipse">
              <a:avLst/>
            </a:prstGeom>
            <a:solidFill>
              <a:srgbClr val="70D7FC"/>
            </a:solidFill>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sp>
        <p:sp>
          <p:nvSpPr>
            <p:cNvPr id="26" name="椭圆 25"/>
            <p:cNvSpPr/>
            <p:nvPr/>
          </p:nvSpPr>
          <p:spPr bwMode="auto">
            <a:xfrm>
              <a:off x="684269" y="2561364"/>
              <a:ext cx="2101549" cy="2101549"/>
            </a:xfrm>
            <a:prstGeom prst="ellipse">
              <a:avLst/>
            </a:prstGeom>
            <a:solidFill>
              <a:schemeClr val="bg1"/>
            </a:solidFill>
            <a:ln w="28575" cap="flat" cmpd="sng" algn="ctr">
              <a:noFill/>
              <a:prstDash val="solid"/>
              <a:round/>
              <a:headEnd type="none" w="med" len="med"/>
              <a:tailEnd type="none" w="med" len="med"/>
            </a:ln>
            <a:effectLst>
              <a:innerShdw blurRad="76200" dist="50800" dir="16200000">
                <a:prstClr val="black">
                  <a:alpha val="34000"/>
                </a:prstClr>
              </a:innerShdw>
            </a:effectLst>
            <a:extLst/>
          </p:spPr>
          <p:txBody>
            <a:bodyPr/>
            <a:lstStyle/>
            <a:p>
              <a:pPr>
                <a:buFont typeface="Arial" pitchFamily="34" charset="0"/>
                <a:buNone/>
                <a:defRPr/>
              </a:pPr>
              <a:endParaRPr lang="zh-CN" altLang="en-US">
                <a:ea typeface="宋体" pitchFamily="2" charset="-122"/>
              </a:endParaRPr>
            </a:p>
          </p:txBody>
        </p:sp>
        <p:sp>
          <p:nvSpPr>
            <p:cNvPr id="34846" name="矩形 1"/>
            <p:cNvSpPr>
              <a:spLocks noChangeArrowheads="1"/>
            </p:cNvSpPr>
            <p:nvPr/>
          </p:nvSpPr>
          <p:spPr bwMode="auto">
            <a:xfrm>
              <a:off x="677099" y="3009454"/>
              <a:ext cx="2106552" cy="1235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150000"/>
                </a:lnSpc>
              </a:pPr>
              <a:r>
                <a:rPr lang="zh-CN" altLang="zh-CN" sz="2800" b="1">
                  <a:solidFill>
                    <a:srgbClr val="00B0F0"/>
                  </a:solidFill>
                  <a:latin typeface="微软雅黑" pitchFamily="34" charset="-122"/>
                  <a:ea typeface="微软雅黑" pitchFamily="34" charset="-122"/>
                </a:rPr>
                <a:t>四个预定义的</a:t>
              </a:r>
              <a:r>
                <a:rPr lang="zh-CN" altLang="zh-CN" sz="3200" b="1">
                  <a:solidFill>
                    <a:srgbClr val="00B0F0"/>
                  </a:solidFill>
                  <a:latin typeface="微软雅黑" pitchFamily="34" charset="-122"/>
                  <a:ea typeface="微软雅黑" pitchFamily="34" charset="-122"/>
                </a:rPr>
                <a:t>标准流对象</a:t>
              </a:r>
              <a:endParaRPr lang="zh-CN" altLang="en-US" sz="3200" b="1">
                <a:solidFill>
                  <a:srgbClr val="00B0F0"/>
                </a:solidFill>
                <a:latin typeface="微软雅黑" pitchFamily="34" charset="-122"/>
                <a:ea typeface="微软雅黑" pitchFamily="34" charset="-122"/>
              </a:endParaRPr>
            </a:p>
          </p:txBody>
        </p:sp>
      </p:grpSp>
      <p:sp>
        <p:nvSpPr>
          <p:cNvPr id="11" name="矩形 10"/>
          <p:cNvSpPr/>
          <p:nvPr/>
        </p:nvSpPr>
        <p:spPr bwMode="auto">
          <a:xfrm>
            <a:off x="0" y="994884"/>
            <a:ext cx="9144000" cy="723849"/>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ea typeface="宋体" pitchFamily="2" charset="-122"/>
            </a:endParaRPr>
          </a:p>
        </p:txBody>
      </p:sp>
      <p:grpSp>
        <p:nvGrpSpPr>
          <p:cNvPr id="34823" name="Group 2"/>
          <p:cNvGrpSpPr>
            <a:grpSpLocks/>
          </p:cNvGrpSpPr>
          <p:nvPr/>
        </p:nvGrpSpPr>
        <p:grpSpPr bwMode="auto">
          <a:xfrm>
            <a:off x="5062538" y="119063"/>
            <a:ext cx="3916362" cy="725487"/>
            <a:chOff x="0" y="0"/>
            <a:chExt cx="6166" cy="1142"/>
          </a:xfrm>
        </p:grpSpPr>
        <p:pic>
          <p:nvPicPr>
            <p:cNvPr id="34840"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41"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4824"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6.3  </a:t>
            </a:r>
            <a:r>
              <a:rPr lang="zh-CN" altLang="zh-CN" sz="2400" b="1">
                <a:solidFill>
                  <a:srgbClr val="FFFF00"/>
                </a:solidFill>
                <a:latin typeface="微软雅黑" pitchFamily="34" charset="-122"/>
                <a:ea typeface="微软雅黑" pitchFamily="34" charset="-122"/>
              </a:rPr>
              <a:t>标准输出流和标准输入流</a:t>
            </a:r>
            <a:endParaRPr lang="zh-CN" altLang="en-US" sz="2400" b="1">
              <a:solidFill>
                <a:srgbClr val="FFFF00"/>
              </a:solidFill>
              <a:latin typeface="微软雅黑" pitchFamily="34" charset="-122"/>
              <a:ea typeface="微软雅黑" pitchFamily="34" charset="-122"/>
              <a:sym typeface="宋体" charset="-122"/>
            </a:endParaRPr>
          </a:p>
        </p:txBody>
      </p:sp>
      <p:sp>
        <p:nvSpPr>
          <p:cNvPr id="34825" name="矩形 1"/>
          <p:cNvSpPr>
            <a:spLocks noChangeArrowheads="1"/>
          </p:cNvSpPr>
          <p:nvPr/>
        </p:nvSpPr>
        <p:spPr bwMode="auto">
          <a:xfrm>
            <a:off x="1827213" y="1095375"/>
            <a:ext cx="23383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800" b="1">
                <a:solidFill>
                  <a:srgbClr val="00B0F0"/>
                </a:solidFill>
                <a:latin typeface="微软雅黑" pitchFamily="34" charset="-122"/>
                <a:ea typeface="微软雅黑" pitchFamily="34" charset="-122"/>
              </a:rPr>
              <a:t>预定义流对象</a:t>
            </a:r>
            <a:endParaRPr lang="zh-CN" altLang="en-US" sz="2800" b="1">
              <a:solidFill>
                <a:srgbClr val="00B0F0"/>
              </a:solidFill>
              <a:latin typeface="微软雅黑" pitchFamily="34" charset="-122"/>
              <a:ea typeface="微软雅黑" pitchFamily="34" charset="-122"/>
            </a:endParaRPr>
          </a:p>
        </p:txBody>
      </p:sp>
      <p:grpSp>
        <p:nvGrpSpPr>
          <p:cNvPr id="34826" name="组合 6"/>
          <p:cNvGrpSpPr>
            <a:grpSpLocks/>
          </p:cNvGrpSpPr>
          <p:nvPr/>
        </p:nvGrpSpPr>
        <p:grpSpPr bwMode="auto">
          <a:xfrm>
            <a:off x="3763963" y="1990725"/>
            <a:ext cx="4476750" cy="646113"/>
            <a:chOff x="3763173" y="1991035"/>
            <a:chExt cx="4477199" cy="646112"/>
          </a:xfrm>
        </p:grpSpPr>
        <p:grpSp>
          <p:nvGrpSpPr>
            <p:cNvPr id="15" name="组合 14"/>
            <p:cNvGrpSpPr>
              <a:grpSpLocks/>
            </p:cNvGrpSpPr>
            <p:nvPr/>
          </p:nvGrpSpPr>
          <p:grpSpPr bwMode="auto">
            <a:xfrm>
              <a:off x="3763173" y="1991035"/>
              <a:ext cx="4477199" cy="646112"/>
              <a:chOff x="785733" y="2510671"/>
              <a:chExt cx="4477533" cy="646161"/>
            </a:xfrm>
            <a:solidFill>
              <a:srgbClr val="70D7FC"/>
            </a:solidFill>
          </p:grpSpPr>
          <p:grpSp>
            <p:nvGrpSpPr>
              <p:cNvPr id="16" name="组合 38"/>
              <p:cNvGrpSpPr>
                <a:grpSpLocks/>
              </p:cNvGrpSpPr>
              <p:nvPr/>
            </p:nvGrpSpPr>
            <p:grpSpPr bwMode="auto">
              <a:xfrm>
                <a:off x="785733" y="2567825"/>
                <a:ext cx="4477533" cy="589007"/>
                <a:chOff x="887334" y="2567825"/>
                <a:chExt cx="4477533" cy="589007"/>
              </a:xfrm>
              <a:grpFill/>
            </p:grpSpPr>
            <p:sp>
              <p:nvSpPr>
                <p:cNvPr id="18" name="矩形 1"/>
                <p:cNvSpPr/>
                <p:nvPr/>
              </p:nvSpPr>
              <p:spPr>
                <a:xfrm>
                  <a:off x="887334" y="2740875"/>
                  <a:ext cx="4477533"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等腰三角形 18"/>
                <p:cNvSpPr/>
                <p:nvPr/>
              </p:nvSpPr>
              <p:spPr>
                <a:xfrm flipV="1">
                  <a:off x="1141354" y="2567825"/>
                  <a:ext cx="603295" cy="58106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grpSp>
          <p:sp>
            <p:nvSpPr>
              <p:cNvPr id="17" name="TextBox 28"/>
              <p:cNvSpPr txBox="1">
                <a:spLocks noChangeArrowheads="1"/>
              </p:cNvSpPr>
              <p:nvPr/>
            </p:nvSpPr>
            <p:spPr bwMode="auto">
              <a:xfrm>
                <a:off x="1152147" y="251067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smtClean="0">
                    <a:ea typeface="微软雅黑" pitchFamily="34" charset="-122"/>
                    <a:cs typeface="Arial" pitchFamily="34" charset="0"/>
                  </a:rPr>
                  <a:t>1</a:t>
                </a:r>
                <a:endParaRPr lang="zh-CN" altLang="en-US" sz="2800" b="1" dirty="0" smtClean="0">
                  <a:ea typeface="微软雅黑" pitchFamily="34" charset="-122"/>
                  <a:cs typeface="Arial" pitchFamily="34" charset="0"/>
                </a:endParaRPr>
              </a:p>
            </p:txBody>
          </p:sp>
        </p:grpSp>
        <p:sp>
          <p:nvSpPr>
            <p:cNvPr id="34839" name="矩形 5"/>
            <p:cNvSpPr>
              <a:spLocks noChangeArrowheads="1"/>
            </p:cNvSpPr>
            <p:nvPr/>
          </p:nvSpPr>
          <p:spPr bwMode="auto">
            <a:xfrm>
              <a:off x="5184014" y="2237520"/>
              <a:ext cx="8076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cin</a:t>
              </a:r>
              <a:endParaRPr lang="zh-CN" altLang="en-US"/>
            </a:p>
          </p:txBody>
        </p:sp>
      </p:grpSp>
      <p:pic>
        <p:nvPicPr>
          <p:cNvPr id="34827"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3113"/>
            <a:ext cx="1827213"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8" name="组合 13"/>
          <p:cNvGrpSpPr>
            <a:grpSpLocks/>
          </p:cNvGrpSpPr>
          <p:nvPr/>
        </p:nvGrpSpPr>
        <p:grpSpPr bwMode="auto">
          <a:xfrm>
            <a:off x="3763963" y="2789238"/>
            <a:ext cx="4476750" cy="646112"/>
            <a:chOff x="3763174" y="2789322"/>
            <a:chExt cx="4477198" cy="646113"/>
          </a:xfrm>
        </p:grpSpPr>
        <p:grpSp>
          <p:nvGrpSpPr>
            <p:cNvPr id="20" name="组合 19"/>
            <p:cNvGrpSpPr>
              <a:grpSpLocks/>
            </p:cNvGrpSpPr>
            <p:nvPr/>
          </p:nvGrpSpPr>
          <p:grpSpPr bwMode="auto">
            <a:xfrm>
              <a:off x="3763174" y="2789322"/>
              <a:ext cx="4477198" cy="646113"/>
              <a:chOff x="887335" y="3521981"/>
              <a:chExt cx="4477532" cy="646162"/>
            </a:xfrm>
            <a:solidFill>
              <a:srgbClr val="70D7FC"/>
            </a:solidFill>
          </p:grpSpPr>
          <p:sp>
            <p:nvSpPr>
              <p:cNvPr id="21" name="矩形 1"/>
              <p:cNvSpPr/>
              <p:nvPr/>
            </p:nvSpPr>
            <p:spPr>
              <a:xfrm>
                <a:off x="887335" y="3752186"/>
                <a:ext cx="4477532"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flipV="1">
                <a:off x="1141354" y="3579135"/>
                <a:ext cx="603295" cy="58106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sp>
            <p:nvSpPr>
              <p:cNvPr id="23" name="TextBox 25"/>
              <p:cNvSpPr txBox="1">
                <a:spLocks noChangeArrowheads="1"/>
              </p:cNvSpPr>
              <p:nvPr/>
            </p:nvSpPr>
            <p:spPr bwMode="auto">
              <a:xfrm>
                <a:off x="1265037" y="352198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smtClean="0">
                    <a:ea typeface="微软雅黑" pitchFamily="34" charset="-122"/>
                    <a:cs typeface="Arial" pitchFamily="34" charset="0"/>
                  </a:rPr>
                  <a:t>2</a:t>
                </a:r>
                <a:endParaRPr lang="zh-CN" altLang="en-US" sz="2800" b="1" dirty="0" smtClean="0">
                  <a:ea typeface="微软雅黑" pitchFamily="34" charset="-122"/>
                  <a:cs typeface="Arial" pitchFamily="34" charset="0"/>
                </a:endParaRPr>
              </a:p>
            </p:txBody>
          </p:sp>
        </p:grpSp>
        <p:sp>
          <p:nvSpPr>
            <p:cNvPr id="34837" name="矩形 2"/>
            <p:cNvSpPr>
              <a:spLocks noChangeArrowheads="1"/>
            </p:cNvSpPr>
            <p:nvPr/>
          </p:nvSpPr>
          <p:spPr bwMode="auto">
            <a:xfrm>
              <a:off x="5184014" y="3042806"/>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cout</a:t>
              </a:r>
              <a:endParaRPr lang="zh-CN" altLang="en-US"/>
            </a:p>
          </p:txBody>
        </p:sp>
      </p:grpSp>
      <p:grpSp>
        <p:nvGrpSpPr>
          <p:cNvPr id="34829" name="组合 36"/>
          <p:cNvGrpSpPr>
            <a:grpSpLocks/>
          </p:cNvGrpSpPr>
          <p:nvPr/>
        </p:nvGrpSpPr>
        <p:grpSpPr bwMode="auto">
          <a:xfrm>
            <a:off x="3763963" y="3565525"/>
            <a:ext cx="4476750" cy="646113"/>
            <a:chOff x="3763174" y="3566094"/>
            <a:chExt cx="4477198" cy="646113"/>
          </a:xfrm>
        </p:grpSpPr>
        <p:grpSp>
          <p:nvGrpSpPr>
            <p:cNvPr id="28" name="组合 27"/>
            <p:cNvGrpSpPr>
              <a:grpSpLocks/>
            </p:cNvGrpSpPr>
            <p:nvPr/>
          </p:nvGrpSpPr>
          <p:grpSpPr bwMode="auto">
            <a:xfrm>
              <a:off x="3763174" y="3566094"/>
              <a:ext cx="4477198" cy="646113"/>
              <a:chOff x="887335" y="3521981"/>
              <a:chExt cx="4477532" cy="646162"/>
            </a:xfrm>
            <a:solidFill>
              <a:srgbClr val="70D7FC"/>
            </a:solidFill>
          </p:grpSpPr>
          <p:sp>
            <p:nvSpPr>
              <p:cNvPr id="29" name="矩形 1"/>
              <p:cNvSpPr/>
              <p:nvPr/>
            </p:nvSpPr>
            <p:spPr>
              <a:xfrm>
                <a:off x="887335" y="3752186"/>
                <a:ext cx="4477532"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等腰三角形 29"/>
              <p:cNvSpPr/>
              <p:nvPr/>
            </p:nvSpPr>
            <p:spPr>
              <a:xfrm flipV="1">
                <a:off x="1141354" y="3579135"/>
                <a:ext cx="603295" cy="58106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sp>
            <p:nvSpPr>
              <p:cNvPr id="31" name="TextBox 25"/>
              <p:cNvSpPr txBox="1">
                <a:spLocks noChangeArrowheads="1"/>
              </p:cNvSpPr>
              <p:nvPr/>
            </p:nvSpPr>
            <p:spPr bwMode="auto">
              <a:xfrm>
                <a:off x="1265037" y="352198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smtClean="0">
                    <a:ea typeface="微软雅黑" pitchFamily="34" charset="-122"/>
                    <a:cs typeface="Arial" pitchFamily="34" charset="0"/>
                  </a:rPr>
                  <a:t>3</a:t>
                </a:r>
                <a:endParaRPr lang="zh-CN" altLang="en-US" sz="2800" b="1" dirty="0" smtClean="0">
                  <a:ea typeface="微软雅黑" pitchFamily="34" charset="-122"/>
                  <a:cs typeface="Arial" pitchFamily="34" charset="0"/>
                </a:endParaRPr>
              </a:p>
            </p:txBody>
          </p:sp>
        </p:grpSp>
        <p:sp>
          <p:nvSpPr>
            <p:cNvPr id="34835" name="矩形 3"/>
            <p:cNvSpPr>
              <a:spLocks noChangeArrowheads="1"/>
            </p:cNvSpPr>
            <p:nvPr/>
          </p:nvSpPr>
          <p:spPr bwMode="auto">
            <a:xfrm>
              <a:off x="5184014" y="3791807"/>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cerr</a:t>
              </a:r>
              <a:endParaRPr lang="zh-CN" altLang="en-US"/>
            </a:p>
          </p:txBody>
        </p:sp>
      </p:grpSp>
      <p:grpSp>
        <p:nvGrpSpPr>
          <p:cNvPr id="34830" name="组合 37"/>
          <p:cNvGrpSpPr>
            <a:grpSpLocks/>
          </p:cNvGrpSpPr>
          <p:nvPr/>
        </p:nvGrpSpPr>
        <p:grpSpPr bwMode="auto">
          <a:xfrm>
            <a:off x="3763963" y="4343400"/>
            <a:ext cx="4476750" cy="646113"/>
            <a:chOff x="3763173" y="4342867"/>
            <a:chExt cx="4477199" cy="646113"/>
          </a:xfrm>
        </p:grpSpPr>
        <p:grpSp>
          <p:nvGrpSpPr>
            <p:cNvPr id="32" name="组合 31"/>
            <p:cNvGrpSpPr>
              <a:grpSpLocks/>
            </p:cNvGrpSpPr>
            <p:nvPr/>
          </p:nvGrpSpPr>
          <p:grpSpPr bwMode="auto">
            <a:xfrm>
              <a:off x="3763173" y="4342867"/>
              <a:ext cx="4477199" cy="646113"/>
              <a:chOff x="887334" y="3521981"/>
              <a:chExt cx="4477533" cy="646162"/>
            </a:xfrm>
            <a:solidFill>
              <a:srgbClr val="70D7FC"/>
            </a:solidFill>
          </p:grpSpPr>
          <p:sp>
            <p:nvSpPr>
              <p:cNvPr id="33" name="矩形 1"/>
              <p:cNvSpPr/>
              <p:nvPr/>
            </p:nvSpPr>
            <p:spPr>
              <a:xfrm>
                <a:off x="887334" y="3752186"/>
                <a:ext cx="4477533"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等腰三角形 33"/>
              <p:cNvSpPr/>
              <p:nvPr/>
            </p:nvSpPr>
            <p:spPr>
              <a:xfrm flipV="1">
                <a:off x="1141354" y="3579135"/>
                <a:ext cx="603295" cy="58106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sp>
            <p:nvSpPr>
              <p:cNvPr id="35" name="TextBox 25"/>
              <p:cNvSpPr txBox="1">
                <a:spLocks noChangeArrowheads="1"/>
              </p:cNvSpPr>
              <p:nvPr/>
            </p:nvSpPr>
            <p:spPr bwMode="auto">
              <a:xfrm>
                <a:off x="1265037" y="352198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smtClean="0">
                    <a:ea typeface="微软雅黑" pitchFamily="34" charset="-122"/>
                    <a:cs typeface="Arial" pitchFamily="34" charset="0"/>
                  </a:rPr>
                  <a:t>4</a:t>
                </a:r>
                <a:endParaRPr lang="zh-CN" altLang="en-US" sz="2800" b="1" dirty="0" smtClean="0">
                  <a:ea typeface="微软雅黑" pitchFamily="34" charset="-122"/>
                  <a:cs typeface="Arial" pitchFamily="34" charset="0"/>
                </a:endParaRPr>
              </a:p>
            </p:txBody>
          </p:sp>
        </p:grpSp>
        <p:sp>
          <p:nvSpPr>
            <p:cNvPr id="34833" name="矩形 4"/>
            <p:cNvSpPr>
              <a:spLocks noChangeArrowheads="1"/>
            </p:cNvSpPr>
            <p:nvPr/>
          </p:nvSpPr>
          <p:spPr bwMode="auto">
            <a:xfrm>
              <a:off x="5184014" y="4596351"/>
              <a:ext cx="6078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clog</a:t>
              </a:r>
              <a:endParaRPr lang="zh-CN" altLang="en-US"/>
            </a:p>
          </p:txBody>
        </p:sp>
      </p:grpSp>
      <p:sp>
        <p:nvSpPr>
          <p:cNvPr id="6" name="矩形 5"/>
          <p:cNvSpPr/>
          <p:nvPr/>
        </p:nvSpPr>
        <p:spPr>
          <a:xfrm>
            <a:off x="912813" y="5237163"/>
            <a:ext cx="7240587" cy="854075"/>
          </a:xfrm>
          <a:prstGeom prst="rect">
            <a:avLst/>
          </a:prstGeom>
        </p:spPr>
        <p:txBody>
          <a:bodyPr>
            <a:spAutoFit/>
          </a:bodyPr>
          <a:lstStyle/>
          <a:p>
            <a:pPr>
              <a:defRPr/>
            </a:pPr>
            <a:r>
              <a:rPr lang="en-US" altLang="zh-CN" sz="1650" dirty="0">
                <a:latin typeface="微软雅黑" pitchFamily="34" charset="-122"/>
                <a:ea typeface="微软雅黑" pitchFamily="34" charset="-122"/>
              </a:rPr>
              <a:t>       </a:t>
            </a:r>
            <a:r>
              <a:rPr lang="zh-CN" altLang="zh-CN" sz="1650" dirty="0">
                <a:latin typeface="微软雅黑" pitchFamily="34" charset="-122"/>
                <a:ea typeface="微软雅黑" pitchFamily="34" charset="-122"/>
              </a:rPr>
              <a:t>其中</a:t>
            </a:r>
            <a:r>
              <a:rPr lang="en-US" altLang="zh-CN" sz="1650" dirty="0" err="1">
                <a:latin typeface="微软雅黑" pitchFamily="34" charset="-122"/>
                <a:ea typeface="微软雅黑" pitchFamily="34" charset="-122"/>
              </a:rPr>
              <a:t>cin</a:t>
            </a:r>
            <a:r>
              <a:rPr lang="zh-CN" altLang="zh-CN" sz="1650" dirty="0">
                <a:latin typeface="微软雅黑" pitchFamily="34" charset="-122"/>
                <a:ea typeface="微软雅黑" pitchFamily="34" charset="-122"/>
              </a:rPr>
              <a:t>是</a:t>
            </a:r>
            <a:r>
              <a:rPr lang="en-US" altLang="zh-CN" sz="1650" dirty="0" err="1">
                <a:latin typeface="微软雅黑" pitchFamily="34" charset="-122"/>
                <a:ea typeface="微软雅黑" pitchFamily="34" charset="-122"/>
              </a:rPr>
              <a:t>istream</a:t>
            </a:r>
            <a:r>
              <a:rPr lang="zh-CN" altLang="zh-CN" sz="1650" dirty="0">
                <a:latin typeface="微软雅黑" pitchFamily="34" charset="-122"/>
                <a:ea typeface="微软雅黑" pitchFamily="34" charset="-122"/>
              </a:rPr>
              <a:t>类的对象，用于处理</a:t>
            </a:r>
            <a:r>
              <a:rPr lang="zh-CN" altLang="zh-CN" sz="1650" dirty="0">
                <a:solidFill>
                  <a:schemeClr val="accent4"/>
                </a:solidFill>
                <a:latin typeface="微软雅黑" pitchFamily="34" charset="-122"/>
                <a:ea typeface="微软雅黑" pitchFamily="34" charset="-122"/>
              </a:rPr>
              <a:t>标准输入</a:t>
            </a:r>
            <a:r>
              <a:rPr lang="zh-CN" altLang="zh-CN" sz="1650" dirty="0">
                <a:latin typeface="微软雅黑" pitchFamily="34" charset="-122"/>
                <a:ea typeface="微软雅黑" pitchFamily="34" charset="-122"/>
              </a:rPr>
              <a:t>（即键盘输入）；</a:t>
            </a:r>
            <a:r>
              <a:rPr lang="en-US" altLang="zh-CN" sz="1650" dirty="0" err="1">
                <a:latin typeface="微软雅黑" pitchFamily="34" charset="-122"/>
                <a:ea typeface="微软雅黑" pitchFamily="34" charset="-122"/>
              </a:rPr>
              <a:t>cout</a:t>
            </a:r>
            <a:r>
              <a:rPr lang="zh-CN" altLang="zh-CN" sz="1650" dirty="0">
                <a:latin typeface="微软雅黑" pitchFamily="34" charset="-122"/>
                <a:ea typeface="微软雅黑" pitchFamily="34" charset="-122"/>
              </a:rPr>
              <a:t>是</a:t>
            </a:r>
            <a:r>
              <a:rPr lang="en-US" altLang="zh-CN" sz="1650" dirty="0" err="1">
                <a:latin typeface="微软雅黑" pitchFamily="34" charset="-122"/>
                <a:ea typeface="微软雅黑" pitchFamily="34" charset="-122"/>
              </a:rPr>
              <a:t>ostream</a:t>
            </a:r>
            <a:r>
              <a:rPr lang="zh-CN" altLang="zh-CN" sz="1650" dirty="0">
                <a:latin typeface="微软雅黑" pitchFamily="34" charset="-122"/>
                <a:ea typeface="微软雅黑" pitchFamily="34" charset="-122"/>
              </a:rPr>
              <a:t>类的对象，用于处理</a:t>
            </a:r>
            <a:r>
              <a:rPr lang="zh-CN" altLang="zh-CN" sz="1650" dirty="0">
                <a:solidFill>
                  <a:schemeClr val="accent4"/>
                </a:solidFill>
                <a:latin typeface="微软雅黑" pitchFamily="34" charset="-122"/>
                <a:ea typeface="微软雅黑" pitchFamily="34" charset="-122"/>
              </a:rPr>
              <a:t>标准输出</a:t>
            </a:r>
            <a:r>
              <a:rPr lang="zh-CN" altLang="zh-CN" sz="1650" dirty="0">
                <a:latin typeface="微软雅黑" pitchFamily="34" charset="-122"/>
                <a:ea typeface="微软雅黑" pitchFamily="34" charset="-122"/>
              </a:rPr>
              <a:t>（即屏幕输出）；</a:t>
            </a:r>
            <a:r>
              <a:rPr lang="en-US" altLang="zh-CN" sz="1650" dirty="0" err="1">
                <a:latin typeface="微软雅黑" pitchFamily="34" charset="-122"/>
                <a:ea typeface="微软雅黑" pitchFamily="34" charset="-122"/>
              </a:rPr>
              <a:t>cerr</a:t>
            </a:r>
            <a:r>
              <a:rPr lang="zh-CN" altLang="zh-CN" sz="1650" dirty="0">
                <a:latin typeface="微软雅黑" pitchFamily="34" charset="-122"/>
                <a:ea typeface="微软雅黑" pitchFamily="34" charset="-122"/>
              </a:rPr>
              <a:t>和</a:t>
            </a:r>
            <a:r>
              <a:rPr lang="en-US" altLang="zh-CN" sz="1650" dirty="0">
                <a:latin typeface="微软雅黑" pitchFamily="34" charset="-122"/>
                <a:ea typeface="微软雅黑" pitchFamily="34" charset="-122"/>
              </a:rPr>
              <a:t>clog</a:t>
            </a:r>
            <a:r>
              <a:rPr lang="zh-CN" altLang="zh-CN" sz="1650" dirty="0">
                <a:latin typeface="微软雅黑" pitchFamily="34" charset="-122"/>
                <a:ea typeface="微软雅黑" pitchFamily="34" charset="-122"/>
              </a:rPr>
              <a:t>也都是</a:t>
            </a:r>
            <a:r>
              <a:rPr lang="en-US" altLang="zh-CN" sz="1650" dirty="0" err="1">
                <a:latin typeface="微软雅黑" pitchFamily="34" charset="-122"/>
                <a:ea typeface="微软雅黑" pitchFamily="34" charset="-122"/>
              </a:rPr>
              <a:t>ostream</a:t>
            </a:r>
            <a:r>
              <a:rPr lang="zh-CN" altLang="zh-CN" sz="1650" dirty="0">
                <a:latin typeface="微软雅黑" pitchFamily="34" charset="-122"/>
                <a:ea typeface="微软雅黑" pitchFamily="34" charset="-122"/>
              </a:rPr>
              <a:t>类的对象，用于处理</a:t>
            </a:r>
            <a:r>
              <a:rPr lang="zh-CN" altLang="zh-CN" sz="1650" dirty="0">
                <a:solidFill>
                  <a:schemeClr val="accent4"/>
                </a:solidFill>
                <a:latin typeface="微软雅黑" pitchFamily="34" charset="-122"/>
                <a:ea typeface="微软雅黑" pitchFamily="34" charset="-122"/>
              </a:rPr>
              <a:t>标准出错信息</a:t>
            </a:r>
            <a:r>
              <a:rPr lang="zh-CN" altLang="zh-CN" sz="1650" dirty="0">
                <a:latin typeface="微软雅黑" pitchFamily="34" charset="-122"/>
                <a:ea typeface="微软雅黑" pitchFamily="34" charset="-122"/>
              </a:rPr>
              <a:t>，并将信息显示到屏幕上。</a:t>
            </a:r>
            <a:endParaRPr lang="zh-CN" altLang="en-US" sz="165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a:off x="687388" y="5127625"/>
            <a:ext cx="7553325" cy="110172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35843" name="Group 2"/>
          <p:cNvGrpSpPr>
            <a:grpSpLocks/>
          </p:cNvGrpSpPr>
          <p:nvPr/>
        </p:nvGrpSpPr>
        <p:grpSpPr bwMode="auto">
          <a:xfrm>
            <a:off x="5062538" y="119063"/>
            <a:ext cx="3916362" cy="725487"/>
            <a:chOff x="0" y="0"/>
            <a:chExt cx="6166" cy="1142"/>
          </a:xfrm>
        </p:grpSpPr>
        <p:pic>
          <p:nvPicPr>
            <p:cNvPr id="35880"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81"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5844"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6.3  </a:t>
            </a:r>
            <a:r>
              <a:rPr lang="zh-CN" altLang="zh-CN" sz="2400" b="1">
                <a:solidFill>
                  <a:srgbClr val="FFFF00"/>
                </a:solidFill>
                <a:latin typeface="微软雅黑" pitchFamily="34" charset="-122"/>
                <a:ea typeface="微软雅黑" pitchFamily="34" charset="-122"/>
              </a:rPr>
              <a:t>标准输出流和标准输入流</a:t>
            </a:r>
            <a:endParaRPr lang="zh-CN" altLang="en-US" sz="2400" b="1">
              <a:solidFill>
                <a:srgbClr val="FFFF00"/>
              </a:solidFill>
              <a:latin typeface="微软雅黑" pitchFamily="34" charset="-122"/>
              <a:ea typeface="微软雅黑" pitchFamily="34" charset="-122"/>
              <a:sym typeface="宋体" charset="-122"/>
            </a:endParaRPr>
          </a:p>
        </p:txBody>
      </p:sp>
      <p:sp>
        <p:nvSpPr>
          <p:cNvPr id="35845" name="矩形 2"/>
          <p:cNvSpPr>
            <a:spLocks noChangeArrowheads="1"/>
          </p:cNvSpPr>
          <p:nvPr/>
        </p:nvSpPr>
        <p:spPr bwMode="auto">
          <a:xfrm>
            <a:off x="623888" y="1274763"/>
            <a:ext cx="77628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en-US" altLang="zh-CN" sz="1600">
                <a:latin typeface="微软雅黑" pitchFamily="34" charset="-122"/>
                <a:ea typeface="微软雅黑" pitchFamily="34" charset="-122"/>
              </a:rPr>
              <a:t>       </a:t>
            </a:r>
            <a:r>
              <a:rPr lang="zh-CN" altLang="zh-CN" sz="1600">
                <a:latin typeface="微软雅黑" pitchFamily="34" charset="-122"/>
                <a:ea typeface="微软雅黑" pitchFamily="34" charset="-122"/>
              </a:rPr>
              <a:t>在这四个标准流对象中，除了</a:t>
            </a:r>
            <a:r>
              <a:rPr lang="en-US" altLang="zh-CN" sz="1600">
                <a:latin typeface="微软雅黑" pitchFamily="34" charset="-122"/>
                <a:ea typeface="微软雅黑" pitchFamily="34" charset="-122"/>
              </a:rPr>
              <a:t>cerr</a:t>
            </a:r>
            <a:r>
              <a:rPr lang="zh-CN" altLang="zh-CN" sz="1600">
                <a:latin typeface="微软雅黑" pitchFamily="34" charset="-122"/>
                <a:ea typeface="微软雅黑" pitchFamily="34" charset="-122"/>
              </a:rPr>
              <a:t>不支持缓冲外，其余</a:t>
            </a:r>
            <a:r>
              <a:rPr lang="en-US" altLang="zh-CN" sz="1600">
                <a:latin typeface="微软雅黑" pitchFamily="34" charset="-122"/>
                <a:ea typeface="微软雅黑" pitchFamily="34" charset="-122"/>
              </a:rPr>
              <a:t>3</a:t>
            </a:r>
            <a:r>
              <a:rPr lang="zh-CN" altLang="zh-CN" sz="1600">
                <a:latin typeface="微软雅黑" pitchFamily="34" charset="-122"/>
                <a:ea typeface="微软雅黑" pitchFamily="34" charset="-122"/>
              </a:rPr>
              <a:t>个都带有缓冲区。</a:t>
            </a:r>
          </a:p>
        </p:txBody>
      </p:sp>
      <p:graphicFrame>
        <p:nvGraphicFramePr>
          <p:cNvPr id="4" name="表格 3"/>
          <p:cNvGraphicFramePr>
            <a:graphicFrameLocks noGrp="1"/>
          </p:cNvGraphicFramePr>
          <p:nvPr/>
        </p:nvGraphicFramePr>
        <p:xfrm>
          <a:off x="735013" y="1928813"/>
          <a:ext cx="7366000" cy="2420937"/>
        </p:xfrm>
        <a:graphic>
          <a:graphicData uri="http://schemas.openxmlformats.org/drawingml/2006/table">
            <a:tbl>
              <a:tblPr firstRow="1" firstCol="1" bandRow="1">
                <a:tableStyleId>{5C22544A-7EE6-4342-B048-85BDC9FD1C3A}</a:tableStyleId>
              </a:tblPr>
              <a:tblGrid>
                <a:gridCol w="1331083"/>
                <a:gridCol w="1387709"/>
                <a:gridCol w="1463010"/>
                <a:gridCol w="3184198"/>
              </a:tblGrid>
              <a:tr h="459802">
                <a:tc>
                  <a:txBody>
                    <a:bodyPr/>
                    <a:lstStyle/>
                    <a:p>
                      <a:pPr marL="0" indent="266700" algn="ctr" defTabSz="914400" rtl="0" eaLnBrk="1" latinLnBrk="0" hangingPunct="1">
                        <a:spcAft>
                          <a:spcPts val="0"/>
                        </a:spcAft>
                      </a:pPr>
                      <a:r>
                        <a:rPr lang="zh-CN" sz="1600" b="1" kern="100" dirty="0">
                          <a:solidFill>
                            <a:schemeClr val="lt1"/>
                          </a:solidFill>
                          <a:effectLst/>
                          <a:latin typeface="微软雅黑" panose="020B0503020204020204" pitchFamily="34" charset="-122"/>
                          <a:ea typeface="微软雅黑" panose="020B0503020204020204" pitchFamily="34" charset="-122"/>
                          <a:cs typeface="+mn-cs"/>
                        </a:rPr>
                        <a:t>对象名</a:t>
                      </a:r>
                    </a:p>
                  </a:txBody>
                  <a:tcPr marL="108007" marR="108007" marT="107976" marB="107976" anchor="ctr">
                    <a:solidFill>
                      <a:schemeClr val="accent4">
                        <a:lumMod val="60000"/>
                        <a:lumOff val="40000"/>
                      </a:schemeClr>
                    </a:solidFill>
                  </a:tcPr>
                </a:tc>
                <a:tc>
                  <a:txBody>
                    <a:bodyPr/>
                    <a:lstStyle/>
                    <a:p>
                      <a:pPr indent="266700" algn="ctr">
                        <a:spcAft>
                          <a:spcPts val="0"/>
                        </a:spcAft>
                      </a:pPr>
                      <a:r>
                        <a:rPr lang="zh-CN" sz="1400" b="1" kern="100" dirty="0">
                          <a:solidFill>
                            <a:schemeClr val="lt1"/>
                          </a:solidFill>
                          <a:effectLst/>
                          <a:latin typeface="微软雅黑" panose="020B0503020204020204" pitchFamily="34" charset="-122"/>
                          <a:ea typeface="微软雅黑" panose="020B0503020204020204" pitchFamily="34" charset="-122"/>
                          <a:cs typeface="+mn-cs"/>
                        </a:rPr>
                        <a:t>所属类</a:t>
                      </a:r>
                    </a:p>
                  </a:txBody>
                  <a:tcPr marL="108007" marR="108007" marT="107976" marB="107976" anchor="ctr">
                    <a:solidFill>
                      <a:schemeClr val="accent4">
                        <a:lumMod val="60000"/>
                        <a:lumOff val="40000"/>
                      </a:schemeClr>
                    </a:solidFill>
                  </a:tcPr>
                </a:tc>
                <a:tc>
                  <a:txBody>
                    <a:bodyPr/>
                    <a:lstStyle/>
                    <a:p>
                      <a:pPr marL="0" indent="266700" algn="ctr" defTabSz="914400" rtl="0" eaLnBrk="1" latinLnBrk="0" hangingPunct="1">
                        <a:spcAft>
                          <a:spcPts val="0"/>
                        </a:spcAft>
                      </a:pPr>
                      <a:r>
                        <a:rPr lang="zh-CN" sz="1400" b="1" kern="100" dirty="0">
                          <a:solidFill>
                            <a:schemeClr val="lt1"/>
                          </a:solidFill>
                          <a:effectLst/>
                          <a:latin typeface="微软雅黑" panose="020B0503020204020204" pitchFamily="34" charset="-122"/>
                          <a:ea typeface="微软雅黑" panose="020B0503020204020204" pitchFamily="34" charset="-122"/>
                          <a:cs typeface="+mn-cs"/>
                        </a:rPr>
                        <a:t>对应设备</a:t>
                      </a:r>
                    </a:p>
                  </a:txBody>
                  <a:tcPr marL="108007" marR="108007" marT="107976" marB="107976" anchor="ctr">
                    <a:solidFill>
                      <a:schemeClr val="accent4">
                        <a:lumMod val="60000"/>
                        <a:lumOff val="40000"/>
                      </a:schemeClr>
                    </a:solidFill>
                  </a:tcPr>
                </a:tc>
                <a:tc>
                  <a:txBody>
                    <a:bodyPr/>
                    <a:lstStyle/>
                    <a:p>
                      <a:pPr marL="0" indent="266700" algn="ctr" defTabSz="914400" rtl="0" eaLnBrk="1" latinLnBrk="0" hangingPunct="1">
                        <a:spcAft>
                          <a:spcPts val="0"/>
                        </a:spcAft>
                      </a:pPr>
                      <a:r>
                        <a:rPr lang="zh-CN" sz="1400" b="1" kern="100" dirty="0">
                          <a:solidFill>
                            <a:schemeClr val="lt1"/>
                          </a:solidFill>
                          <a:effectLst/>
                          <a:latin typeface="微软雅黑" panose="020B0503020204020204" pitchFamily="34" charset="-122"/>
                          <a:ea typeface="微软雅黑" panose="020B0503020204020204" pitchFamily="34" charset="-122"/>
                          <a:cs typeface="+mn-cs"/>
                        </a:rPr>
                        <a:t>含义</a:t>
                      </a:r>
                    </a:p>
                  </a:txBody>
                  <a:tcPr marL="108007" marR="108007" marT="107976" marB="107976" anchor="ctr">
                    <a:solidFill>
                      <a:schemeClr val="accent4">
                        <a:lumMod val="60000"/>
                        <a:lumOff val="40000"/>
                      </a:schemeClr>
                    </a:solidFill>
                  </a:tcPr>
                </a:tc>
              </a:tr>
              <a:tr h="490284">
                <a:tc>
                  <a:txBody>
                    <a:bodyPr/>
                    <a:lstStyle/>
                    <a:p>
                      <a:pPr marL="0" indent="266700" algn="ctr" defTabSz="914400" rtl="0" eaLnBrk="1" latinLnBrk="0" hangingPunct="1">
                        <a:spcAft>
                          <a:spcPts val="0"/>
                        </a:spcAft>
                      </a:pPr>
                      <a:r>
                        <a:rPr lang="en-US" sz="1800" b="1" kern="100" dirty="0" err="1">
                          <a:solidFill>
                            <a:schemeClr val="lt1"/>
                          </a:solidFill>
                          <a:effectLst/>
                          <a:latin typeface="微软雅黑" panose="020B0503020204020204" pitchFamily="34" charset="-122"/>
                          <a:ea typeface="微软雅黑" panose="020B0503020204020204" pitchFamily="34" charset="-122"/>
                          <a:cs typeface="+mn-cs"/>
                        </a:rPr>
                        <a:t>cin</a:t>
                      </a:r>
                      <a:endParaRPr lang="zh-CN" sz="1800" b="1" kern="100" dirty="0">
                        <a:solidFill>
                          <a:schemeClr val="lt1"/>
                        </a:solidFill>
                        <a:effectLst/>
                        <a:latin typeface="微软雅黑" panose="020B0503020204020204" pitchFamily="34" charset="-122"/>
                        <a:ea typeface="微软雅黑" panose="020B0503020204020204" pitchFamily="34" charset="-122"/>
                        <a:cs typeface="+mn-cs"/>
                      </a:endParaRPr>
                    </a:p>
                  </a:txBody>
                  <a:tcPr marL="108007" marR="108007" marT="107976" marB="107976" anchor="ctr">
                    <a:solidFill>
                      <a:schemeClr val="accent4">
                        <a:lumMod val="60000"/>
                        <a:lumOff val="40000"/>
                      </a:schemeClr>
                    </a:solidFill>
                  </a:tcPr>
                </a:tc>
                <a:tc>
                  <a:txBody>
                    <a:bodyPr/>
                    <a:lstStyle/>
                    <a:p>
                      <a:pPr marL="0" indent="266700" algn="ctr" defTabSz="914400" rtl="0" eaLnBrk="1" latinLnBrk="0" hangingPunct="1">
                        <a:spcAft>
                          <a:spcPts val="0"/>
                        </a:spcAft>
                      </a:pPr>
                      <a:r>
                        <a:rPr lang="en-US" sz="1600" kern="100" dirty="0" err="1">
                          <a:solidFill>
                            <a:schemeClr val="dk1"/>
                          </a:solidFill>
                          <a:effectLst/>
                          <a:latin typeface="微软雅黑" panose="020B0503020204020204" pitchFamily="34" charset="-122"/>
                          <a:ea typeface="微软雅黑" panose="020B0503020204020204" pitchFamily="34" charset="-122"/>
                          <a:cs typeface="+mn-cs"/>
                        </a:rPr>
                        <a:t>istream</a:t>
                      </a:r>
                      <a:endParaRPr lang="zh-CN" sz="1600" kern="100" dirty="0">
                        <a:solidFill>
                          <a:schemeClr val="dk1"/>
                        </a:solidFill>
                        <a:effectLst/>
                        <a:latin typeface="微软雅黑" panose="020B0503020204020204" pitchFamily="34" charset="-122"/>
                        <a:ea typeface="微软雅黑" panose="020B0503020204020204" pitchFamily="34" charset="-122"/>
                        <a:cs typeface="+mn-cs"/>
                      </a:endParaRPr>
                    </a:p>
                  </a:txBody>
                  <a:tcPr marL="108007" marR="108007" marT="107976" marB="107976" anchor="ctr">
                    <a:solidFill>
                      <a:schemeClr val="accent4">
                        <a:lumMod val="40000"/>
                        <a:lumOff val="60000"/>
                      </a:schemeClr>
                    </a:solidFill>
                  </a:tcPr>
                </a:tc>
                <a:tc>
                  <a:txBody>
                    <a:bodyPr/>
                    <a:lstStyle/>
                    <a:p>
                      <a:pPr marL="0" indent="266700" algn="ctr" defTabSz="914400" rtl="0" eaLnBrk="1" latinLnBrk="0" hangingPunct="1">
                        <a:spcAft>
                          <a:spcPts val="0"/>
                        </a:spcAft>
                      </a:pPr>
                      <a:r>
                        <a:rPr lang="zh-CN" sz="1600" kern="100" dirty="0">
                          <a:solidFill>
                            <a:schemeClr val="dk1"/>
                          </a:solidFill>
                          <a:effectLst/>
                          <a:latin typeface="微软雅黑" panose="020B0503020204020204" pitchFamily="34" charset="-122"/>
                          <a:ea typeface="微软雅黑" panose="020B0503020204020204" pitchFamily="34" charset="-122"/>
                          <a:cs typeface="+mn-cs"/>
                        </a:rPr>
                        <a:t>键盘</a:t>
                      </a:r>
                    </a:p>
                  </a:txBody>
                  <a:tcPr marL="108007" marR="108007" marT="107976" marB="107976" anchor="ctr">
                    <a:solidFill>
                      <a:schemeClr val="accent4">
                        <a:lumMod val="40000"/>
                        <a:lumOff val="60000"/>
                      </a:schemeClr>
                    </a:solidFill>
                  </a:tcPr>
                </a:tc>
                <a:tc>
                  <a:txBody>
                    <a:bodyPr/>
                    <a:lstStyle/>
                    <a:p>
                      <a:pPr marL="0" indent="266700" algn="ctr" defTabSz="914400" rtl="0" eaLnBrk="1" latinLnBrk="0" hangingPunct="1">
                        <a:spcAft>
                          <a:spcPts val="0"/>
                        </a:spcAft>
                      </a:pPr>
                      <a:r>
                        <a:rPr lang="zh-CN" sz="1600" kern="100" dirty="0">
                          <a:solidFill>
                            <a:schemeClr val="dk1"/>
                          </a:solidFill>
                          <a:effectLst/>
                          <a:latin typeface="微软雅黑" panose="020B0503020204020204" pitchFamily="34" charset="-122"/>
                          <a:ea typeface="微软雅黑" panose="020B0503020204020204" pitchFamily="34" charset="-122"/>
                          <a:cs typeface="+mn-cs"/>
                        </a:rPr>
                        <a:t>标准输入，有缓冲</a:t>
                      </a:r>
                    </a:p>
                  </a:txBody>
                  <a:tcPr marL="108007" marR="108007" marT="107976" marB="107976" anchor="ctr">
                    <a:solidFill>
                      <a:schemeClr val="accent4">
                        <a:lumMod val="40000"/>
                        <a:lumOff val="60000"/>
                      </a:schemeClr>
                    </a:solidFill>
                  </a:tcPr>
                </a:tc>
              </a:tr>
              <a:tr h="490284">
                <a:tc>
                  <a:txBody>
                    <a:bodyPr/>
                    <a:lstStyle/>
                    <a:p>
                      <a:pPr marL="0" indent="266700" algn="ctr" defTabSz="914400" rtl="0" eaLnBrk="1" latinLnBrk="0" hangingPunct="1">
                        <a:spcAft>
                          <a:spcPts val="0"/>
                        </a:spcAft>
                      </a:pPr>
                      <a:r>
                        <a:rPr lang="en-US" sz="1800" b="1" kern="100" dirty="0" err="1" smtClean="0">
                          <a:solidFill>
                            <a:schemeClr val="lt1"/>
                          </a:solidFill>
                          <a:effectLst/>
                          <a:latin typeface="微软雅黑" panose="020B0503020204020204" pitchFamily="34" charset="-122"/>
                          <a:ea typeface="微软雅黑" panose="020B0503020204020204" pitchFamily="34" charset="-122"/>
                          <a:cs typeface="+mn-cs"/>
                        </a:rPr>
                        <a:t>cout</a:t>
                      </a:r>
                      <a:endParaRPr lang="zh-CN" sz="1800" b="1" kern="100" dirty="0">
                        <a:solidFill>
                          <a:schemeClr val="lt1"/>
                        </a:solidFill>
                        <a:effectLst/>
                        <a:latin typeface="微软雅黑" panose="020B0503020204020204" pitchFamily="34" charset="-122"/>
                        <a:ea typeface="微软雅黑" panose="020B0503020204020204" pitchFamily="34" charset="-122"/>
                        <a:cs typeface="+mn-cs"/>
                      </a:endParaRPr>
                    </a:p>
                  </a:txBody>
                  <a:tcPr marL="108007" marR="108007" marT="107976" marB="107976" anchor="ctr">
                    <a:solidFill>
                      <a:schemeClr val="accent4">
                        <a:lumMod val="60000"/>
                        <a:lumOff val="40000"/>
                      </a:schemeClr>
                    </a:solidFill>
                  </a:tcPr>
                </a:tc>
                <a:tc>
                  <a:txBody>
                    <a:bodyPr/>
                    <a:lstStyle/>
                    <a:p>
                      <a:pPr marL="0" indent="266700" algn="ctr" defTabSz="914400" rtl="0" eaLnBrk="1" latinLnBrk="0" hangingPunct="1">
                        <a:spcAft>
                          <a:spcPts val="0"/>
                        </a:spcAft>
                      </a:pPr>
                      <a:r>
                        <a:rPr lang="en-US" sz="1600" kern="100" dirty="0" err="1" smtClean="0">
                          <a:solidFill>
                            <a:schemeClr val="dk1"/>
                          </a:solidFill>
                          <a:effectLst/>
                          <a:latin typeface="微软雅黑" panose="020B0503020204020204" pitchFamily="34" charset="-122"/>
                          <a:ea typeface="微软雅黑" panose="020B0503020204020204" pitchFamily="34" charset="-122"/>
                          <a:cs typeface="+mn-cs"/>
                        </a:rPr>
                        <a:t>ostream</a:t>
                      </a:r>
                      <a:endParaRPr lang="zh-CN" sz="1600" kern="100" dirty="0">
                        <a:solidFill>
                          <a:schemeClr val="dk1"/>
                        </a:solidFill>
                        <a:effectLst/>
                        <a:latin typeface="微软雅黑" panose="020B0503020204020204" pitchFamily="34" charset="-122"/>
                        <a:ea typeface="微软雅黑" panose="020B0503020204020204" pitchFamily="34" charset="-122"/>
                        <a:cs typeface="+mn-cs"/>
                      </a:endParaRPr>
                    </a:p>
                  </a:txBody>
                  <a:tcPr marL="108007" marR="108007" marT="107976" marB="107976" anchor="ctr">
                    <a:solidFill>
                      <a:schemeClr val="accent4">
                        <a:lumMod val="20000"/>
                        <a:lumOff val="80000"/>
                      </a:schemeClr>
                    </a:solidFill>
                  </a:tcPr>
                </a:tc>
                <a:tc>
                  <a:txBody>
                    <a:bodyPr/>
                    <a:lstStyle/>
                    <a:p>
                      <a:pPr marL="0" indent="266700" algn="ctr" defTabSz="914400" rtl="0" eaLnBrk="1" latinLnBrk="0" hangingPunct="1">
                        <a:spcAft>
                          <a:spcPts val="0"/>
                        </a:spcAft>
                      </a:pPr>
                      <a:r>
                        <a:rPr lang="zh-CN" sz="1600" kern="100" dirty="0" smtClean="0">
                          <a:solidFill>
                            <a:schemeClr val="dk1"/>
                          </a:solidFill>
                          <a:effectLst/>
                          <a:latin typeface="微软雅黑" panose="020B0503020204020204" pitchFamily="34" charset="-122"/>
                          <a:ea typeface="微软雅黑" panose="020B0503020204020204" pitchFamily="34" charset="-122"/>
                          <a:cs typeface="+mn-cs"/>
                        </a:rPr>
                        <a:t>屏幕</a:t>
                      </a:r>
                      <a:endParaRPr lang="zh-CN" sz="1600" kern="100" dirty="0">
                        <a:solidFill>
                          <a:schemeClr val="dk1"/>
                        </a:solidFill>
                        <a:effectLst/>
                        <a:latin typeface="微软雅黑" panose="020B0503020204020204" pitchFamily="34" charset="-122"/>
                        <a:ea typeface="微软雅黑" panose="020B0503020204020204" pitchFamily="34" charset="-122"/>
                        <a:cs typeface="+mn-cs"/>
                      </a:endParaRPr>
                    </a:p>
                  </a:txBody>
                  <a:tcPr marL="108007" marR="108007" marT="107976" marB="107976" anchor="ctr">
                    <a:solidFill>
                      <a:schemeClr val="accent4">
                        <a:lumMod val="20000"/>
                        <a:lumOff val="80000"/>
                      </a:schemeClr>
                    </a:solidFill>
                  </a:tcPr>
                </a:tc>
                <a:tc>
                  <a:txBody>
                    <a:bodyPr/>
                    <a:lstStyle/>
                    <a:p>
                      <a:pPr marL="0" indent="266700" algn="ctr" defTabSz="914400" rtl="0" eaLnBrk="1" latinLnBrk="0" hangingPunct="1">
                        <a:spcAft>
                          <a:spcPts val="0"/>
                        </a:spcAft>
                      </a:pPr>
                      <a:r>
                        <a:rPr lang="zh-CN" sz="1600" kern="100" dirty="0">
                          <a:solidFill>
                            <a:schemeClr val="dk1"/>
                          </a:solidFill>
                          <a:effectLst/>
                          <a:latin typeface="微软雅黑" panose="020B0503020204020204" pitchFamily="34" charset="-122"/>
                          <a:ea typeface="微软雅黑" panose="020B0503020204020204" pitchFamily="34" charset="-122"/>
                          <a:cs typeface="+mn-cs"/>
                        </a:rPr>
                        <a:t>标准输出，有缓冲</a:t>
                      </a:r>
                    </a:p>
                  </a:txBody>
                  <a:tcPr marL="108007" marR="108007" marT="107976" marB="107976" anchor="ctr">
                    <a:solidFill>
                      <a:schemeClr val="accent4">
                        <a:lumMod val="20000"/>
                        <a:lumOff val="80000"/>
                      </a:schemeClr>
                    </a:solidFill>
                  </a:tcPr>
                </a:tc>
              </a:tr>
              <a:tr h="490284">
                <a:tc>
                  <a:txBody>
                    <a:bodyPr/>
                    <a:lstStyle/>
                    <a:p>
                      <a:pPr marL="0" indent="266700" algn="ctr" defTabSz="914400" rtl="0" eaLnBrk="1" latinLnBrk="0" hangingPunct="1">
                        <a:spcAft>
                          <a:spcPts val="0"/>
                        </a:spcAft>
                      </a:pPr>
                      <a:r>
                        <a:rPr lang="en-US" sz="1800" b="1" kern="100" dirty="0" err="1">
                          <a:solidFill>
                            <a:schemeClr val="lt1"/>
                          </a:solidFill>
                          <a:effectLst/>
                          <a:latin typeface="微软雅黑" panose="020B0503020204020204" pitchFamily="34" charset="-122"/>
                          <a:ea typeface="微软雅黑" panose="020B0503020204020204" pitchFamily="34" charset="-122"/>
                          <a:cs typeface="+mn-cs"/>
                        </a:rPr>
                        <a:t>cerr</a:t>
                      </a:r>
                      <a:endParaRPr lang="zh-CN" sz="1800" b="1" kern="100" dirty="0">
                        <a:solidFill>
                          <a:schemeClr val="lt1"/>
                        </a:solidFill>
                        <a:effectLst/>
                        <a:latin typeface="微软雅黑" panose="020B0503020204020204" pitchFamily="34" charset="-122"/>
                        <a:ea typeface="微软雅黑" panose="020B0503020204020204" pitchFamily="34" charset="-122"/>
                        <a:cs typeface="+mn-cs"/>
                      </a:endParaRPr>
                    </a:p>
                  </a:txBody>
                  <a:tcPr marL="108007" marR="108007" marT="107976" marB="107976" anchor="ctr">
                    <a:solidFill>
                      <a:schemeClr val="accent4">
                        <a:lumMod val="60000"/>
                        <a:lumOff val="40000"/>
                      </a:schemeClr>
                    </a:solidFill>
                  </a:tcPr>
                </a:tc>
                <a:tc>
                  <a:txBody>
                    <a:bodyPr/>
                    <a:lstStyle/>
                    <a:p>
                      <a:pPr marL="0" indent="266700" algn="ctr" defTabSz="914400" rtl="0" eaLnBrk="1" latinLnBrk="0" hangingPunct="1">
                        <a:spcAft>
                          <a:spcPts val="0"/>
                        </a:spcAft>
                      </a:pPr>
                      <a:r>
                        <a:rPr lang="en-US" sz="1600" kern="100" smtClean="0">
                          <a:solidFill>
                            <a:schemeClr val="dk1"/>
                          </a:solidFill>
                          <a:effectLst/>
                          <a:latin typeface="微软雅黑" panose="020B0503020204020204" pitchFamily="34" charset="-122"/>
                          <a:ea typeface="微软雅黑" panose="020B0503020204020204" pitchFamily="34" charset="-122"/>
                          <a:cs typeface="+mn-cs"/>
                        </a:rPr>
                        <a:t>ostream</a:t>
                      </a:r>
                      <a:endParaRPr lang="zh-CN" sz="1600" kern="100" dirty="0">
                        <a:solidFill>
                          <a:schemeClr val="dk1"/>
                        </a:solidFill>
                        <a:effectLst/>
                        <a:latin typeface="微软雅黑" panose="020B0503020204020204" pitchFamily="34" charset="-122"/>
                        <a:ea typeface="微软雅黑" panose="020B0503020204020204" pitchFamily="34" charset="-122"/>
                        <a:cs typeface="+mn-cs"/>
                      </a:endParaRPr>
                    </a:p>
                  </a:txBody>
                  <a:tcPr marL="108007" marR="108007" marT="107976" marB="107976" anchor="ctr">
                    <a:solidFill>
                      <a:schemeClr val="accent4">
                        <a:lumMod val="40000"/>
                        <a:lumOff val="60000"/>
                      </a:schemeClr>
                    </a:solidFill>
                  </a:tcPr>
                </a:tc>
                <a:tc>
                  <a:txBody>
                    <a:bodyPr/>
                    <a:lstStyle/>
                    <a:p>
                      <a:pPr marL="0" indent="266700" algn="ctr" defTabSz="914400" rtl="0" eaLnBrk="1" latinLnBrk="0" hangingPunct="1">
                        <a:spcAft>
                          <a:spcPts val="0"/>
                        </a:spcAft>
                      </a:pPr>
                      <a:r>
                        <a:rPr lang="zh-CN" sz="1600" kern="100" dirty="0">
                          <a:solidFill>
                            <a:schemeClr val="dk1"/>
                          </a:solidFill>
                          <a:effectLst/>
                          <a:latin typeface="微软雅黑" panose="020B0503020204020204" pitchFamily="34" charset="-122"/>
                          <a:ea typeface="微软雅黑" panose="020B0503020204020204" pitchFamily="34" charset="-122"/>
                          <a:cs typeface="+mn-cs"/>
                        </a:rPr>
                        <a:t>屏幕</a:t>
                      </a:r>
                    </a:p>
                  </a:txBody>
                  <a:tcPr marL="108007" marR="108007" marT="107976" marB="107976" anchor="ctr">
                    <a:solidFill>
                      <a:schemeClr val="accent4">
                        <a:lumMod val="40000"/>
                        <a:lumOff val="60000"/>
                      </a:schemeClr>
                    </a:solidFill>
                  </a:tcPr>
                </a:tc>
                <a:tc>
                  <a:txBody>
                    <a:bodyPr/>
                    <a:lstStyle/>
                    <a:p>
                      <a:pPr marL="0" indent="266700" algn="ctr" defTabSz="914400" rtl="0" eaLnBrk="1" latinLnBrk="0" hangingPunct="1">
                        <a:spcAft>
                          <a:spcPts val="0"/>
                        </a:spcAft>
                      </a:pPr>
                      <a:r>
                        <a:rPr lang="zh-CN" sz="1600" kern="100" dirty="0" smtClean="0">
                          <a:solidFill>
                            <a:schemeClr val="dk1"/>
                          </a:solidFill>
                          <a:effectLst/>
                          <a:latin typeface="微软雅黑" panose="020B0503020204020204" pitchFamily="34" charset="-122"/>
                          <a:ea typeface="微软雅黑" panose="020B0503020204020204" pitchFamily="34" charset="-122"/>
                          <a:cs typeface="+mn-cs"/>
                        </a:rPr>
                        <a:t>标准错误输出，</a:t>
                      </a:r>
                      <a:r>
                        <a:rPr lang="zh-CN" sz="1600" kern="100" dirty="0" smtClean="0">
                          <a:solidFill>
                            <a:srgbClr val="FF0000"/>
                          </a:solidFill>
                          <a:effectLst/>
                          <a:latin typeface="微软雅黑" panose="020B0503020204020204" pitchFamily="34" charset="-122"/>
                          <a:ea typeface="微软雅黑" panose="020B0503020204020204" pitchFamily="34" charset="-122"/>
                          <a:cs typeface="+mn-cs"/>
                        </a:rPr>
                        <a:t>无</a:t>
                      </a:r>
                      <a:r>
                        <a:rPr lang="zh-CN" sz="1600" kern="100" dirty="0" smtClean="0">
                          <a:solidFill>
                            <a:schemeClr val="dk1"/>
                          </a:solidFill>
                          <a:effectLst/>
                          <a:latin typeface="微软雅黑" panose="020B0503020204020204" pitchFamily="34" charset="-122"/>
                          <a:ea typeface="微软雅黑" panose="020B0503020204020204" pitchFamily="34" charset="-122"/>
                          <a:cs typeface="+mn-cs"/>
                        </a:rPr>
                        <a:t>缓冲</a:t>
                      </a:r>
                      <a:endParaRPr lang="zh-CN" sz="1600" kern="100" dirty="0">
                        <a:solidFill>
                          <a:schemeClr val="dk1"/>
                        </a:solidFill>
                        <a:effectLst/>
                        <a:latin typeface="微软雅黑" panose="020B0503020204020204" pitchFamily="34" charset="-122"/>
                        <a:ea typeface="微软雅黑" panose="020B0503020204020204" pitchFamily="34" charset="-122"/>
                        <a:cs typeface="+mn-cs"/>
                      </a:endParaRPr>
                    </a:p>
                  </a:txBody>
                  <a:tcPr marL="108007" marR="108007" marT="107976" marB="107976" anchor="ctr">
                    <a:solidFill>
                      <a:schemeClr val="accent4">
                        <a:lumMod val="40000"/>
                        <a:lumOff val="60000"/>
                      </a:schemeClr>
                    </a:solidFill>
                  </a:tcPr>
                </a:tc>
              </a:tr>
              <a:tr h="490284">
                <a:tc>
                  <a:txBody>
                    <a:bodyPr/>
                    <a:lstStyle/>
                    <a:p>
                      <a:pPr marL="0" indent="266700" algn="ctr" defTabSz="914400" rtl="0" eaLnBrk="1" latinLnBrk="0" hangingPunct="1">
                        <a:spcAft>
                          <a:spcPts val="0"/>
                        </a:spcAft>
                      </a:pPr>
                      <a:r>
                        <a:rPr lang="en-US" sz="1800" b="1" kern="100" dirty="0" smtClean="0">
                          <a:solidFill>
                            <a:schemeClr val="lt1"/>
                          </a:solidFill>
                          <a:effectLst/>
                          <a:latin typeface="微软雅黑" panose="020B0503020204020204" pitchFamily="34" charset="-122"/>
                          <a:ea typeface="微软雅黑" panose="020B0503020204020204" pitchFamily="34" charset="-122"/>
                          <a:cs typeface="+mn-cs"/>
                        </a:rPr>
                        <a:t>clog</a:t>
                      </a:r>
                      <a:endParaRPr lang="zh-CN" sz="1800" b="1" kern="100" dirty="0">
                        <a:solidFill>
                          <a:schemeClr val="lt1"/>
                        </a:solidFill>
                        <a:effectLst/>
                        <a:latin typeface="微软雅黑" panose="020B0503020204020204" pitchFamily="34" charset="-122"/>
                        <a:ea typeface="微软雅黑" panose="020B0503020204020204" pitchFamily="34" charset="-122"/>
                        <a:cs typeface="+mn-cs"/>
                      </a:endParaRPr>
                    </a:p>
                  </a:txBody>
                  <a:tcPr marL="108007" marR="108007" marT="107976" marB="107976" anchor="ctr">
                    <a:solidFill>
                      <a:schemeClr val="accent4">
                        <a:lumMod val="60000"/>
                        <a:lumOff val="40000"/>
                      </a:schemeClr>
                    </a:solidFill>
                  </a:tcPr>
                </a:tc>
                <a:tc>
                  <a:txBody>
                    <a:bodyPr/>
                    <a:lstStyle/>
                    <a:p>
                      <a:pPr marL="0" indent="266700" algn="ctr" defTabSz="914400" rtl="0" eaLnBrk="1" latinLnBrk="0" hangingPunct="1">
                        <a:spcAft>
                          <a:spcPts val="0"/>
                        </a:spcAft>
                      </a:pPr>
                      <a:r>
                        <a:rPr lang="en-US" sz="1600" kern="100" dirty="0" err="1">
                          <a:solidFill>
                            <a:schemeClr val="dk1"/>
                          </a:solidFill>
                          <a:effectLst/>
                          <a:latin typeface="微软雅黑" panose="020B0503020204020204" pitchFamily="34" charset="-122"/>
                          <a:ea typeface="微软雅黑" panose="020B0503020204020204" pitchFamily="34" charset="-122"/>
                          <a:cs typeface="+mn-cs"/>
                        </a:rPr>
                        <a:t>ostream</a:t>
                      </a:r>
                      <a:endParaRPr lang="zh-CN" sz="1600" kern="100" dirty="0">
                        <a:solidFill>
                          <a:schemeClr val="dk1"/>
                        </a:solidFill>
                        <a:effectLst/>
                        <a:latin typeface="微软雅黑" panose="020B0503020204020204" pitchFamily="34" charset="-122"/>
                        <a:ea typeface="微软雅黑" panose="020B0503020204020204" pitchFamily="34" charset="-122"/>
                        <a:cs typeface="+mn-cs"/>
                      </a:endParaRPr>
                    </a:p>
                  </a:txBody>
                  <a:tcPr marL="108007" marR="108007" marT="107976" marB="107976" anchor="ctr">
                    <a:solidFill>
                      <a:schemeClr val="accent4">
                        <a:lumMod val="20000"/>
                        <a:lumOff val="80000"/>
                      </a:schemeClr>
                    </a:solidFill>
                  </a:tcPr>
                </a:tc>
                <a:tc>
                  <a:txBody>
                    <a:bodyPr/>
                    <a:lstStyle/>
                    <a:p>
                      <a:pPr marL="0" indent="266700" algn="ctr" defTabSz="914400" rtl="0" eaLnBrk="1" latinLnBrk="0" hangingPunct="1">
                        <a:spcAft>
                          <a:spcPts val="0"/>
                        </a:spcAft>
                      </a:pPr>
                      <a:r>
                        <a:rPr lang="zh-CN" sz="1600" kern="100" dirty="0">
                          <a:solidFill>
                            <a:schemeClr val="dk1"/>
                          </a:solidFill>
                          <a:effectLst/>
                          <a:latin typeface="微软雅黑" panose="020B0503020204020204" pitchFamily="34" charset="-122"/>
                          <a:ea typeface="微软雅黑" panose="020B0503020204020204" pitchFamily="34" charset="-122"/>
                          <a:cs typeface="+mn-cs"/>
                        </a:rPr>
                        <a:t>屏幕</a:t>
                      </a:r>
                    </a:p>
                  </a:txBody>
                  <a:tcPr marL="108007" marR="108007" marT="107976" marB="107976" anchor="ctr">
                    <a:solidFill>
                      <a:schemeClr val="accent4">
                        <a:lumMod val="20000"/>
                        <a:lumOff val="80000"/>
                      </a:schemeClr>
                    </a:solidFill>
                  </a:tcPr>
                </a:tc>
                <a:tc>
                  <a:txBody>
                    <a:bodyPr/>
                    <a:lstStyle/>
                    <a:p>
                      <a:pPr marL="0" indent="266700" algn="ctr" defTabSz="914400" rtl="0" eaLnBrk="1" latinLnBrk="0" hangingPunct="1">
                        <a:spcAft>
                          <a:spcPts val="0"/>
                        </a:spcAft>
                      </a:pPr>
                      <a:r>
                        <a:rPr lang="zh-CN" sz="1600" kern="100" dirty="0">
                          <a:solidFill>
                            <a:schemeClr val="dk1"/>
                          </a:solidFill>
                          <a:effectLst/>
                          <a:latin typeface="微软雅黑" panose="020B0503020204020204" pitchFamily="34" charset="-122"/>
                          <a:ea typeface="微软雅黑" panose="020B0503020204020204" pitchFamily="34" charset="-122"/>
                          <a:cs typeface="+mn-cs"/>
                        </a:rPr>
                        <a:t>标准错误输出，有缓冲</a:t>
                      </a:r>
                    </a:p>
                  </a:txBody>
                  <a:tcPr marL="108007" marR="108007" marT="107976" marB="107976" anchor="ctr">
                    <a:solidFill>
                      <a:schemeClr val="accent4">
                        <a:lumMod val="20000"/>
                        <a:lumOff val="80000"/>
                      </a:schemeClr>
                    </a:solidFill>
                  </a:tcPr>
                </a:tc>
              </a:tr>
            </a:tbl>
          </a:graphicData>
        </a:graphic>
      </p:graphicFrame>
      <p:sp>
        <p:nvSpPr>
          <p:cNvPr id="32805" name="矩形 4"/>
          <p:cNvSpPr>
            <a:spLocks noChangeArrowheads="1"/>
          </p:cNvSpPr>
          <p:nvPr/>
        </p:nvSpPr>
        <p:spPr bwMode="auto">
          <a:xfrm>
            <a:off x="809625" y="5259388"/>
            <a:ext cx="72913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cin</a:t>
            </a:r>
            <a:r>
              <a:rPr lang="zh-CN" altLang="zh-CN" sz="1600" dirty="0">
                <a:latin typeface="微软雅黑" pitchFamily="34" charset="-122"/>
                <a:ea typeface="微软雅黑" pitchFamily="34" charset="-122"/>
              </a:rPr>
              <a:t>与提取</a:t>
            </a:r>
            <a:r>
              <a:rPr lang="zh-CN" altLang="zh-CN" sz="1600" dirty="0">
                <a:solidFill>
                  <a:schemeClr val="accent4"/>
                </a:solidFill>
                <a:latin typeface="微软雅黑" pitchFamily="34" charset="-122"/>
                <a:ea typeface="微软雅黑" pitchFamily="34" charset="-122"/>
              </a:rPr>
              <a:t>运算符“</a:t>
            </a:r>
            <a:r>
              <a:rPr lang="en-US" altLang="zh-CN" sz="1600" dirty="0">
                <a:solidFill>
                  <a:schemeClr val="accent4"/>
                </a:solidFill>
                <a:latin typeface="微软雅黑" pitchFamily="34" charset="-122"/>
                <a:ea typeface="微软雅黑" pitchFamily="34" charset="-122"/>
              </a:rPr>
              <a:t>&gt;&gt;</a:t>
            </a:r>
            <a:r>
              <a:rPr lang="zh-CN" altLang="zh-CN" sz="1600" dirty="0">
                <a:solidFill>
                  <a:schemeClr val="accent4"/>
                </a:solidFill>
                <a:latin typeface="微软雅黑" pitchFamily="34" charset="-122"/>
                <a:ea typeface="微软雅黑" pitchFamily="34" charset="-122"/>
              </a:rPr>
              <a:t>”</a:t>
            </a:r>
            <a:r>
              <a:rPr lang="zh-CN" altLang="zh-CN" sz="1600" dirty="0">
                <a:latin typeface="微软雅黑" pitchFamily="34" charset="-122"/>
                <a:ea typeface="微软雅黑" pitchFamily="34" charset="-122"/>
              </a:rPr>
              <a:t>结合使用，</a:t>
            </a:r>
            <a:r>
              <a:rPr lang="en-US" altLang="zh-CN" sz="1600" dirty="0" err="1">
                <a:latin typeface="微软雅黑" pitchFamily="34" charset="-122"/>
                <a:ea typeface="微软雅黑" pitchFamily="34" charset="-122"/>
              </a:rPr>
              <a:t>cout</a:t>
            </a:r>
            <a:r>
              <a:rPr lang="zh-CN" altLang="zh-CN" sz="1600" dirty="0">
                <a:latin typeface="微软雅黑" pitchFamily="34" charset="-122"/>
                <a:ea typeface="微软雅黑" pitchFamily="34" charset="-122"/>
              </a:rPr>
              <a:t>、</a:t>
            </a:r>
            <a:r>
              <a:rPr lang="en-US" altLang="zh-CN" sz="1600" dirty="0" err="1">
                <a:latin typeface="微软雅黑" pitchFamily="34" charset="-122"/>
                <a:ea typeface="微软雅黑" pitchFamily="34" charset="-122"/>
              </a:rPr>
              <a:t>cerr</a:t>
            </a:r>
            <a:r>
              <a:rPr lang="zh-CN" altLang="zh-CN" sz="1600" dirty="0">
                <a:latin typeface="微软雅黑" pitchFamily="34" charset="-122"/>
                <a:ea typeface="微软雅黑" pitchFamily="34" charset="-122"/>
              </a:rPr>
              <a:t>与</a:t>
            </a:r>
            <a:r>
              <a:rPr lang="en-US" altLang="zh-CN" sz="1600" dirty="0">
                <a:latin typeface="微软雅黑" pitchFamily="34" charset="-122"/>
                <a:ea typeface="微软雅黑" pitchFamily="34" charset="-122"/>
              </a:rPr>
              <a:t>clog</a:t>
            </a:r>
            <a:r>
              <a:rPr lang="zh-CN" altLang="zh-CN" sz="1600" dirty="0">
                <a:latin typeface="微软雅黑" pitchFamily="34" charset="-122"/>
                <a:ea typeface="微软雅黑" pitchFamily="34" charset="-122"/>
              </a:rPr>
              <a:t>与插入</a:t>
            </a:r>
            <a:r>
              <a:rPr lang="zh-CN" altLang="zh-CN" sz="1600" dirty="0">
                <a:solidFill>
                  <a:schemeClr val="accent4"/>
                </a:solidFill>
                <a:latin typeface="微软雅黑" pitchFamily="34" charset="-122"/>
                <a:ea typeface="微软雅黑" pitchFamily="34" charset="-122"/>
              </a:rPr>
              <a:t>运算符“</a:t>
            </a:r>
            <a:r>
              <a:rPr lang="en-US" altLang="zh-CN" sz="1600" dirty="0">
                <a:solidFill>
                  <a:schemeClr val="accent4"/>
                </a:solidFill>
                <a:latin typeface="微软雅黑" pitchFamily="34" charset="-122"/>
                <a:ea typeface="微软雅黑" pitchFamily="34" charset="-122"/>
              </a:rPr>
              <a:t>&lt;&lt;</a:t>
            </a:r>
            <a:r>
              <a:rPr lang="zh-CN" altLang="zh-CN" sz="1600" dirty="0">
                <a:solidFill>
                  <a:schemeClr val="accent4"/>
                </a:solidFill>
                <a:latin typeface="微软雅黑" pitchFamily="34" charset="-122"/>
                <a:ea typeface="微软雅黑" pitchFamily="34" charset="-122"/>
              </a:rPr>
              <a:t>”</a:t>
            </a:r>
            <a:r>
              <a:rPr lang="zh-CN" altLang="zh-CN" sz="1600" dirty="0">
                <a:latin typeface="微软雅黑" pitchFamily="34" charset="-122"/>
                <a:ea typeface="微软雅黑" pitchFamily="34" charset="-122"/>
              </a:rPr>
              <a:t>结合使用，完成了</a:t>
            </a:r>
            <a:r>
              <a:rPr lang="en-US" altLang="zh-CN" sz="1600" dirty="0">
                <a:latin typeface="微软雅黑" pitchFamily="34" charset="-122"/>
                <a:ea typeface="微软雅黑" pitchFamily="34" charset="-122"/>
              </a:rPr>
              <a:t>C++</a:t>
            </a:r>
            <a:r>
              <a:rPr lang="zh-CN" altLang="zh-CN" sz="1600" dirty="0">
                <a:latin typeface="微软雅黑" pitchFamily="34" charset="-122"/>
                <a:ea typeface="微软雅黑" pitchFamily="34" charset="-122"/>
              </a:rPr>
              <a:t>中所有的输入输出操作。</a:t>
            </a:r>
            <a:endParaRPr lang="zh-CN" altLang="en-US" sz="1600" dirty="0">
              <a:latin typeface="微软雅黑" pitchFamily="34" charset="-122"/>
              <a:ea typeface="微软雅黑" pitchFamily="34" charset="-122"/>
            </a:endParaRPr>
          </a:p>
        </p:txBody>
      </p:sp>
      <p:sp>
        <p:nvSpPr>
          <p:cNvPr id="35879" name="矩形 1"/>
          <p:cNvSpPr>
            <a:spLocks noChangeArrowheads="1"/>
          </p:cNvSpPr>
          <p:nvPr/>
        </p:nvSpPr>
        <p:spPr bwMode="auto">
          <a:xfrm>
            <a:off x="3860800" y="4495800"/>
            <a:ext cx="1260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400">
                <a:latin typeface="微软雅黑" pitchFamily="34" charset="-122"/>
                <a:ea typeface="微软雅黑" pitchFamily="34" charset="-122"/>
              </a:rPr>
              <a:t>预定义流对象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805"/>
                                        </p:tgtEl>
                                        <p:attrNameLst>
                                          <p:attrName>style.visibility</p:attrName>
                                        </p:attrNameLst>
                                      </p:cBhvr>
                                      <p:to>
                                        <p:strVal val="visible"/>
                                      </p:to>
                                    </p:set>
                                    <p:animEffect transition="in" filter="fade">
                                      <p:cBhvr>
                                        <p:cTn id="10" dur="500"/>
                                        <p:tgtEl>
                                          <p:spTgt spid="32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0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72"/>
          <p:cNvGrpSpPr>
            <a:grpSpLocks/>
          </p:cNvGrpSpPr>
          <p:nvPr/>
        </p:nvGrpSpPr>
        <p:grpSpPr bwMode="auto">
          <a:xfrm>
            <a:off x="625475" y="1770063"/>
            <a:ext cx="7988300" cy="1382712"/>
            <a:chOff x="3957026" y="2388304"/>
            <a:chExt cx="12519088" cy="2143841"/>
          </a:xfrm>
        </p:grpSpPr>
        <p:sp>
          <p:nvSpPr>
            <p:cNvPr id="20" name="矩形 19"/>
            <p:cNvSpPr/>
            <p:nvPr/>
          </p:nvSpPr>
          <p:spPr>
            <a:xfrm>
              <a:off x="3957026" y="2735355"/>
              <a:ext cx="12519088" cy="179679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任意多边形 20"/>
            <p:cNvSpPr/>
            <p:nvPr/>
          </p:nvSpPr>
          <p:spPr>
            <a:xfrm>
              <a:off x="5947342" y="2388304"/>
              <a:ext cx="3445735" cy="575957"/>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19" name="矩形 75"/>
          <p:cNvSpPr>
            <a:spLocks noChangeArrowheads="1"/>
          </p:cNvSpPr>
          <p:nvPr/>
        </p:nvSpPr>
        <p:spPr bwMode="auto">
          <a:xfrm>
            <a:off x="1951038" y="177958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a:solidFill>
                  <a:schemeClr val="bg1"/>
                </a:solidFill>
                <a:latin typeface="微软雅黑" pitchFamily="34" charset="-122"/>
                <a:ea typeface="微软雅黑" pitchFamily="34" charset="-122"/>
              </a:rPr>
              <a:t>cin</a:t>
            </a:r>
            <a:endParaRPr lang="zh-CN" altLang="en-US">
              <a:solidFill>
                <a:schemeClr val="bg1"/>
              </a:solidFill>
              <a:latin typeface="微软雅黑" pitchFamily="34" charset="-122"/>
              <a:ea typeface="微软雅黑" pitchFamily="34" charset="-122"/>
            </a:endParaRPr>
          </a:p>
        </p:txBody>
      </p:sp>
      <p:sp>
        <p:nvSpPr>
          <p:cNvPr id="33794" name="矩形 23"/>
          <p:cNvSpPr>
            <a:spLocks noChangeArrowheads="1"/>
          </p:cNvSpPr>
          <p:nvPr/>
        </p:nvSpPr>
        <p:spPr bwMode="auto">
          <a:xfrm>
            <a:off x="639763" y="3913188"/>
            <a:ext cx="7985125" cy="646112"/>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36869" name="Group 2"/>
          <p:cNvGrpSpPr>
            <a:grpSpLocks/>
          </p:cNvGrpSpPr>
          <p:nvPr/>
        </p:nvGrpSpPr>
        <p:grpSpPr bwMode="auto">
          <a:xfrm>
            <a:off x="5062538" y="119063"/>
            <a:ext cx="3916362" cy="725487"/>
            <a:chOff x="0" y="0"/>
            <a:chExt cx="6166" cy="1142"/>
          </a:xfrm>
        </p:grpSpPr>
        <p:pic>
          <p:nvPicPr>
            <p:cNvPr id="36881"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8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6870"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6.3  </a:t>
            </a:r>
            <a:r>
              <a:rPr lang="zh-CN" altLang="zh-CN" sz="2400" b="1">
                <a:solidFill>
                  <a:srgbClr val="FFFF00"/>
                </a:solidFill>
                <a:latin typeface="微软雅黑" pitchFamily="34" charset="-122"/>
                <a:ea typeface="微软雅黑" pitchFamily="34" charset="-122"/>
              </a:rPr>
              <a:t>标准输出流和标准输入流</a:t>
            </a:r>
            <a:endParaRPr lang="zh-CN" altLang="en-US" sz="2400" b="1">
              <a:solidFill>
                <a:srgbClr val="FFFF00"/>
              </a:solidFill>
              <a:latin typeface="微软雅黑" pitchFamily="34" charset="-122"/>
              <a:ea typeface="微软雅黑" pitchFamily="34" charset="-122"/>
              <a:sym typeface="宋体" charset="-122"/>
            </a:endParaRPr>
          </a:p>
        </p:txBody>
      </p:sp>
      <p:sp>
        <p:nvSpPr>
          <p:cNvPr id="2" name="矩形 5"/>
          <p:cNvSpPr>
            <a:spLocks noChangeArrowheads="1"/>
          </p:cNvSpPr>
          <p:nvPr/>
        </p:nvSpPr>
        <p:spPr bwMode="auto">
          <a:xfrm>
            <a:off x="766763" y="2203450"/>
            <a:ext cx="77390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cin</a:t>
            </a:r>
            <a:r>
              <a:rPr lang="zh-CN" altLang="zh-CN" sz="1600" dirty="0">
                <a:latin typeface="微软雅黑" pitchFamily="34" charset="-122"/>
                <a:ea typeface="微软雅黑" pitchFamily="34" charset="-122"/>
              </a:rPr>
              <a:t>是</a:t>
            </a:r>
            <a:r>
              <a:rPr lang="en-US" altLang="zh-CN" sz="1600" dirty="0" err="1">
                <a:latin typeface="微软雅黑" pitchFamily="34" charset="-122"/>
                <a:ea typeface="微软雅黑" pitchFamily="34" charset="-122"/>
              </a:rPr>
              <a:t>istream</a:t>
            </a:r>
            <a:r>
              <a:rPr lang="zh-CN" altLang="zh-CN" sz="1600" dirty="0">
                <a:latin typeface="微软雅黑" pitchFamily="34" charset="-122"/>
                <a:ea typeface="微软雅黑" pitchFamily="34" charset="-122"/>
              </a:rPr>
              <a:t>类的</a:t>
            </a:r>
            <a:r>
              <a:rPr lang="zh-CN" altLang="zh-CN" sz="1600" dirty="0">
                <a:solidFill>
                  <a:schemeClr val="accent4"/>
                </a:solidFill>
                <a:latin typeface="微软雅黑" pitchFamily="34" charset="-122"/>
                <a:ea typeface="微软雅黑" pitchFamily="34" charset="-122"/>
              </a:rPr>
              <a:t>对象</a:t>
            </a:r>
            <a:r>
              <a:rPr lang="zh-CN" altLang="zh-CN" sz="1600" dirty="0">
                <a:latin typeface="微软雅黑" pitchFamily="34" charset="-122"/>
                <a:ea typeface="微软雅黑" pitchFamily="34" charset="-122"/>
              </a:rPr>
              <a:t>，它从标准输入设备（键盘）获取数据，程序中的变量通过提取运算符“</a:t>
            </a:r>
            <a:r>
              <a:rPr lang="en-US" altLang="zh-CN" sz="1600" dirty="0">
                <a:latin typeface="微软雅黑" pitchFamily="34" charset="-122"/>
                <a:ea typeface="微软雅黑" pitchFamily="34" charset="-122"/>
              </a:rPr>
              <a:t>&gt;&gt;</a:t>
            </a:r>
            <a:r>
              <a:rPr lang="zh-CN" altLang="zh-CN" sz="1600" dirty="0">
                <a:latin typeface="微软雅黑" pitchFamily="34" charset="-122"/>
                <a:ea typeface="微软雅黑" pitchFamily="34" charset="-122"/>
              </a:rPr>
              <a:t>”从流中提取数据，然后送给</a:t>
            </a:r>
            <a:r>
              <a:rPr lang="en-US" altLang="zh-CN" sz="1600" dirty="0" err="1">
                <a:latin typeface="微软雅黑" pitchFamily="34" charset="-122"/>
                <a:ea typeface="微软雅黑" pitchFamily="34" charset="-122"/>
              </a:rPr>
              <a:t>cin</a:t>
            </a:r>
            <a:r>
              <a:rPr lang="zh-CN" altLang="zh-CN" sz="1600" dirty="0">
                <a:latin typeface="微软雅黑" pitchFamily="34" charset="-122"/>
                <a:ea typeface="微软雅黑" pitchFamily="34" charset="-122"/>
              </a:rPr>
              <a:t>对象，由</a:t>
            </a:r>
            <a:r>
              <a:rPr lang="en-US" altLang="zh-CN" sz="1600" dirty="0" err="1">
                <a:latin typeface="微软雅黑" pitchFamily="34" charset="-122"/>
                <a:ea typeface="微软雅黑" pitchFamily="34" charset="-122"/>
              </a:rPr>
              <a:t>cin</a:t>
            </a:r>
            <a:r>
              <a:rPr lang="zh-CN" altLang="zh-CN" sz="1600" dirty="0">
                <a:latin typeface="微软雅黑" pitchFamily="34" charset="-122"/>
                <a:ea typeface="微软雅黑" pitchFamily="34" charset="-122"/>
              </a:rPr>
              <a:t>将对象送到指定地方。</a:t>
            </a:r>
          </a:p>
        </p:txBody>
      </p:sp>
      <p:sp>
        <p:nvSpPr>
          <p:cNvPr id="33799" name="矩形 6"/>
          <p:cNvSpPr>
            <a:spLocks noChangeArrowheads="1"/>
          </p:cNvSpPr>
          <p:nvPr/>
        </p:nvSpPr>
        <p:spPr bwMode="auto">
          <a:xfrm>
            <a:off x="671513" y="3324225"/>
            <a:ext cx="7953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cin</a:t>
            </a:r>
            <a:r>
              <a:rPr lang="zh-CN" altLang="zh-CN" sz="1600" dirty="0">
                <a:latin typeface="微软雅黑" pitchFamily="34" charset="-122"/>
                <a:ea typeface="微软雅黑" pitchFamily="34" charset="-122"/>
              </a:rPr>
              <a:t>是带缓冲区的</a:t>
            </a:r>
            <a:r>
              <a:rPr lang="zh-CN" altLang="zh-CN" sz="1600" dirty="0">
                <a:solidFill>
                  <a:schemeClr val="accent4"/>
                </a:solidFill>
                <a:latin typeface="微软雅黑" pitchFamily="34" charset="-122"/>
                <a:ea typeface="微软雅黑" pitchFamily="34" charset="-122"/>
              </a:rPr>
              <a:t>输入流对象</a:t>
            </a:r>
            <a:r>
              <a:rPr lang="zh-CN" altLang="zh-CN" sz="1600" dirty="0">
                <a:latin typeface="微软雅黑" pitchFamily="34" charset="-122"/>
                <a:ea typeface="微软雅黑" pitchFamily="34" charset="-122"/>
              </a:rPr>
              <a:t>，只有在输入完数据按下回车键后，该行数据才被送入键盘缓冲区，形成</a:t>
            </a:r>
            <a:r>
              <a:rPr lang="zh-CN" altLang="zh-CN" sz="1600" dirty="0">
                <a:solidFill>
                  <a:schemeClr val="accent4"/>
                </a:solidFill>
                <a:latin typeface="微软雅黑" pitchFamily="34" charset="-122"/>
                <a:ea typeface="微软雅黑" pitchFamily="34" charset="-122"/>
              </a:rPr>
              <a:t>输入流</a:t>
            </a:r>
            <a:r>
              <a:rPr lang="zh-CN" altLang="zh-CN" sz="1600" dirty="0">
                <a:latin typeface="微软雅黑" pitchFamily="34" charset="-122"/>
                <a:ea typeface="微软雅黑" pitchFamily="34" charset="-122"/>
              </a:rPr>
              <a:t>，提取运算符“</a:t>
            </a:r>
            <a:r>
              <a:rPr lang="en-US" altLang="zh-CN" sz="1600" dirty="0">
                <a:latin typeface="微软雅黑" pitchFamily="34" charset="-122"/>
                <a:ea typeface="微软雅黑" pitchFamily="34" charset="-122"/>
              </a:rPr>
              <a:t>&gt;&gt;</a:t>
            </a:r>
            <a:r>
              <a:rPr lang="zh-CN" altLang="zh-CN" sz="1600" dirty="0">
                <a:latin typeface="微软雅黑" pitchFamily="34" charset="-122"/>
                <a:ea typeface="微软雅黑" pitchFamily="34" charset="-122"/>
              </a:rPr>
              <a:t>”才能从中提取数据</a:t>
            </a:r>
            <a:r>
              <a:rPr lang="zh-CN" altLang="en-US" sz="1600" dirty="0">
                <a:latin typeface="微软雅黑" pitchFamily="34" charset="-122"/>
                <a:ea typeface="微软雅黑" pitchFamily="34" charset="-122"/>
              </a:rPr>
              <a:t>。</a:t>
            </a:r>
            <a:endParaRPr lang="zh-CN" altLang="zh-CN" sz="1600" dirty="0">
              <a:latin typeface="微软雅黑" pitchFamily="34" charset="-122"/>
              <a:ea typeface="微软雅黑" pitchFamily="34" charset="-122"/>
            </a:endParaRPr>
          </a:p>
        </p:txBody>
      </p:sp>
      <p:sp>
        <p:nvSpPr>
          <p:cNvPr id="33800" name="矩形 7"/>
          <p:cNvSpPr>
            <a:spLocks noChangeArrowheads="1"/>
          </p:cNvSpPr>
          <p:nvPr/>
        </p:nvSpPr>
        <p:spPr bwMode="auto">
          <a:xfrm>
            <a:off x="935038" y="3922713"/>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int a;</a:t>
            </a:r>
            <a:endParaRPr lang="zh-CN" altLang="zh-CN"/>
          </a:p>
          <a:p>
            <a:pPr eaLnBrk="1" hangingPunct="1"/>
            <a:r>
              <a:rPr lang="en-US" altLang="zh-CN"/>
              <a:t>cin&gt;&gt;a;</a:t>
            </a:r>
            <a:endParaRPr lang="zh-CN" altLang="zh-CN"/>
          </a:p>
        </p:txBody>
      </p:sp>
      <p:sp>
        <p:nvSpPr>
          <p:cNvPr id="33801" name="矩形 8"/>
          <p:cNvSpPr>
            <a:spLocks noChangeArrowheads="1"/>
          </p:cNvSpPr>
          <p:nvPr/>
        </p:nvSpPr>
        <p:spPr bwMode="auto">
          <a:xfrm>
            <a:off x="628650" y="4686300"/>
            <a:ext cx="794226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1600" dirty="0">
                <a:latin typeface="微软雅黑" pitchFamily="34" charset="-122"/>
                <a:ea typeface="微软雅黑" pitchFamily="34" charset="-122"/>
              </a:rPr>
              <a:t>       </a:t>
            </a:r>
            <a:r>
              <a:rPr lang="zh-CN" altLang="zh-CN" sz="1600" dirty="0">
                <a:latin typeface="微软雅黑" pitchFamily="34" charset="-122"/>
                <a:ea typeface="微软雅黑" pitchFamily="34" charset="-122"/>
              </a:rPr>
              <a:t>此时若从键盘上输入</a:t>
            </a:r>
            <a:r>
              <a:rPr lang="en-US" altLang="zh-CN" sz="1600" dirty="0">
                <a:latin typeface="微软雅黑" pitchFamily="34" charset="-122"/>
                <a:ea typeface="微软雅黑" pitchFamily="34" charset="-122"/>
              </a:rPr>
              <a:t>10</a:t>
            </a:r>
            <a:r>
              <a:rPr lang="zh-CN" altLang="zh-CN" sz="1600" dirty="0">
                <a:latin typeface="微软雅黑" pitchFamily="34" charset="-122"/>
                <a:ea typeface="微软雅黑" pitchFamily="34" charset="-122"/>
              </a:rPr>
              <a:t>，则</a:t>
            </a:r>
            <a:r>
              <a:rPr lang="en-US" altLang="zh-CN" sz="1600" dirty="0">
                <a:latin typeface="微软雅黑" pitchFamily="34" charset="-122"/>
                <a:ea typeface="微软雅黑" pitchFamily="34" charset="-122"/>
              </a:rPr>
              <a:t>10</a:t>
            </a:r>
            <a:r>
              <a:rPr lang="zh-CN" altLang="zh-CN" sz="1600" dirty="0">
                <a:latin typeface="微软雅黑" pitchFamily="34" charset="-122"/>
                <a:ea typeface="微软雅黑" pitchFamily="34" charset="-122"/>
              </a:rPr>
              <a:t>只是存入缓冲区而并不能为“</a:t>
            </a:r>
            <a:r>
              <a:rPr lang="en-US" altLang="zh-CN" sz="1600" dirty="0">
                <a:latin typeface="微软雅黑" pitchFamily="34" charset="-122"/>
                <a:ea typeface="微软雅黑" pitchFamily="34" charset="-122"/>
              </a:rPr>
              <a:t>&gt;&gt;</a:t>
            </a:r>
            <a:r>
              <a:rPr lang="zh-CN" altLang="zh-CN" sz="1600" dirty="0">
                <a:latin typeface="微软雅黑" pitchFamily="34" charset="-122"/>
                <a:ea typeface="微软雅黑" pitchFamily="34" charset="-122"/>
              </a:rPr>
              <a:t>”运算符提取，当按下回车键后，相当于执行</a:t>
            </a:r>
            <a:r>
              <a:rPr lang="en-US" altLang="zh-CN" sz="1600" dirty="0" err="1">
                <a:latin typeface="微软雅黑" pitchFamily="34" charset="-122"/>
                <a:ea typeface="微软雅黑" pitchFamily="34" charset="-122"/>
              </a:rPr>
              <a:t>endl</a:t>
            </a:r>
            <a:r>
              <a:rPr lang="zh-CN" altLang="zh-CN" sz="1600" dirty="0">
                <a:latin typeface="微软雅黑" pitchFamily="34" charset="-122"/>
                <a:ea typeface="微软雅黑" pitchFamily="34" charset="-122"/>
              </a:rPr>
              <a:t>语句，则缓冲区中内容才被刷新形成输入流，被“</a:t>
            </a:r>
            <a:r>
              <a:rPr lang="en-US" altLang="zh-CN" sz="1600" dirty="0">
                <a:latin typeface="微软雅黑" pitchFamily="34" charset="-122"/>
                <a:ea typeface="微软雅黑" pitchFamily="34" charset="-122"/>
              </a:rPr>
              <a:t>&gt;&gt;</a:t>
            </a:r>
            <a:r>
              <a:rPr lang="zh-CN" altLang="zh-CN" sz="1600" dirty="0">
                <a:latin typeface="微软雅黑" pitchFamily="34" charset="-122"/>
                <a:ea typeface="微软雅黑" pitchFamily="34" charset="-122"/>
              </a:rPr>
              <a:t>”运算符提取，然后传递给</a:t>
            </a:r>
            <a:r>
              <a:rPr lang="en-US" altLang="zh-CN" sz="1600" dirty="0" err="1">
                <a:latin typeface="微软雅黑" pitchFamily="34" charset="-122"/>
                <a:ea typeface="微软雅黑" pitchFamily="34" charset="-122"/>
              </a:rPr>
              <a:t>cin</a:t>
            </a:r>
            <a:r>
              <a:rPr lang="zh-CN" altLang="zh-CN" sz="1600" dirty="0">
                <a:latin typeface="微软雅黑" pitchFamily="34" charset="-122"/>
                <a:ea typeface="微软雅黑" pitchFamily="34" charset="-122"/>
              </a:rPr>
              <a:t>对象，由</a:t>
            </a:r>
            <a:r>
              <a:rPr lang="en-US" altLang="zh-CN" sz="1600" dirty="0" err="1">
                <a:latin typeface="微软雅黑" pitchFamily="34" charset="-122"/>
                <a:ea typeface="微软雅黑" pitchFamily="34" charset="-122"/>
              </a:rPr>
              <a:t>cin</a:t>
            </a:r>
            <a:r>
              <a:rPr lang="zh-CN" altLang="zh-CN" sz="1600" dirty="0">
                <a:latin typeface="微软雅黑" pitchFamily="34" charset="-122"/>
                <a:ea typeface="微软雅黑" pitchFamily="34" charset="-122"/>
              </a:rPr>
              <a:t>对象送到变量</a:t>
            </a:r>
            <a:r>
              <a:rPr lang="en-US" altLang="zh-CN" sz="1600" dirty="0">
                <a:latin typeface="微软雅黑" pitchFamily="34" charset="-122"/>
                <a:ea typeface="微软雅黑" pitchFamily="34" charset="-122"/>
              </a:rPr>
              <a:t>a</a:t>
            </a:r>
            <a:r>
              <a:rPr lang="zh-CN" altLang="zh-CN" sz="1600" dirty="0">
                <a:latin typeface="微软雅黑" pitchFamily="34" charset="-122"/>
                <a:ea typeface="微软雅黑" pitchFamily="34" charset="-122"/>
              </a:rPr>
              <a:t>中存储。</a:t>
            </a:r>
          </a:p>
          <a:p>
            <a:pPr>
              <a:defRPr/>
            </a:pPr>
            <a:r>
              <a:rPr lang="en-US" altLang="zh-CN" sz="1600" dirty="0">
                <a:latin typeface="微软雅黑" pitchFamily="34" charset="-122"/>
                <a:ea typeface="微软雅黑" pitchFamily="34" charset="-122"/>
              </a:rPr>
              <a:t>      </a:t>
            </a:r>
            <a:r>
              <a:rPr lang="zh-CN" altLang="zh-CN" sz="1600" dirty="0">
                <a:latin typeface="微软雅黑" pitchFamily="34" charset="-122"/>
                <a:ea typeface="微软雅黑" pitchFamily="34" charset="-122"/>
              </a:rPr>
              <a:t>从流中读取数据要保证能正常进行。</a:t>
            </a:r>
            <a:r>
              <a:rPr lang="zh-CN" altLang="zh-CN" sz="1600" dirty="0">
                <a:solidFill>
                  <a:schemeClr val="accent4"/>
                </a:solidFill>
                <a:latin typeface="微软雅黑" pitchFamily="34" charset="-122"/>
                <a:ea typeface="微软雅黑" pitchFamily="34" charset="-122"/>
              </a:rPr>
              <a:t>例如</a:t>
            </a:r>
            <a:r>
              <a:rPr lang="zh-CN" altLang="zh-CN" sz="1600" dirty="0">
                <a:latin typeface="微软雅黑" pitchFamily="34" charset="-122"/>
                <a:ea typeface="微软雅黑" pitchFamily="34" charset="-122"/>
              </a:rPr>
              <a:t>，如果针对上述代码从键盘输入“</a:t>
            </a:r>
            <a:r>
              <a:rPr lang="en-US" altLang="zh-CN" sz="1600" dirty="0" err="1">
                <a:latin typeface="微软雅黑" pitchFamily="34" charset="-122"/>
                <a:ea typeface="微软雅黑" pitchFamily="34" charset="-122"/>
              </a:rPr>
              <a:t>abc</a:t>
            </a:r>
            <a:r>
              <a:rPr lang="zh-CN" altLang="zh-CN" sz="1600" dirty="0">
                <a:latin typeface="微软雅黑" pitchFamily="34" charset="-122"/>
                <a:ea typeface="微软雅黑" pitchFamily="34" charset="-122"/>
              </a:rPr>
              <a:t>”，则提取操作会失败，此时，</a:t>
            </a:r>
            <a:r>
              <a:rPr lang="en-US" altLang="zh-CN" sz="1600" dirty="0" err="1">
                <a:latin typeface="微软雅黑" pitchFamily="34" charset="-122"/>
                <a:ea typeface="微软雅黑" pitchFamily="34" charset="-122"/>
              </a:rPr>
              <a:t>cin</a:t>
            </a:r>
            <a:r>
              <a:rPr lang="zh-CN" altLang="zh-CN" sz="1600" dirty="0">
                <a:latin typeface="微软雅黑" pitchFamily="34" charset="-122"/>
                <a:ea typeface="微软雅黑" pitchFamily="34" charset="-122"/>
              </a:rPr>
              <a:t>流被置为出错状态。只有在正常状态时才能从输入流中提取数据，这也是</a:t>
            </a:r>
            <a:r>
              <a:rPr lang="en-US" altLang="zh-CN" sz="1600" dirty="0">
                <a:latin typeface="微软雅黑" pitchFamily="34" charset="-122"/>
                <a:ea typeface="微软雅黑" pitchFamily="34" charset="-122"/>
              </a:rPr>
              <a:t>C++I/O</a:t>
            </a:r>
            <a:r>
              <a:rPr lang="zh-CN" altLang="zh-CN" sz="1600" dirty="0">
                <a:latin typeface="微软雅黑" pitchFamily="34" charset="-122"/>
                <a:ea typeface="微软雅黑" pitchFamily="34" charset="-122"/>
              </a:rPr>
              <a:t>的安全性体现。</a:t>
            </a:r>
          </a:p>
        </p:txBody>
      </p:sp>
      <p:sp>
        <p:nvSpPr>
          <p:cNvPr id="12" name="矩形 11"/>
          <p:cNvSpPr/>
          <p:nvPr/>
        </p:nvSpPr>
        <p:spPr bwMode="auto">
          <a:xfrm>
            <a:off x="0" y="994884"/>
            <a:ext cx="9144000" cy="723849"/>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ea typeface="宋体" pitchFamily="2" charset="-122"/>
            </a:endParaRPr>
          </a:p>
        </p:txBody>
      </p:sp>
      <p:sp>
        <p:nvSpPr>
          <p:cNvPr id="36878" name="矩形 1"/>
          <p:cNvSpPr>
            <a:spLocks noChangeArrowheads="1"/>
          </p:cNvSpPr>
          <p:nvPr/>
        </p:nvSpPr>
        <p:spPr bwMode="auto">
          <a:xfrm>
            <a:off x="1827213" y="1095375"/>
            <a:ext cx="23383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800" b="1">
                <a:solidFill>
                  <a:srgbClr val="00B0F0"/>
                </a:solidFill>
                <a:latin typeface="微软雅黑" pitchFamily="34" charset="-122"/>
                <a:ea typeface="微软雅黑" pitchFamily="34" charset="-122"/>
              </a:rPr>
              <a:t>预定义流对象</a:t>
            </a:r>
            <a:endParaRPr lang="zh-CN" altLang="en-US" sz="2800" b="1">
              <a:solidFill>
                <a:srgbClr val="00B0F0"/>
              </a:solidFill>
              <a:latin typeface="微软雅黑" pitchFamily="34" charset="-122"/>
              <a:ea typeface="微软雅黑" pitchFamily="34" charset="-122"/>
            </a:endParaRPr>
          </a:p>
        </p:txBody>
      </p:sp>
      <p:pic>
        <p:nvPicPr>
          <p:cNvPr id="14"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3113"/>
            <a:ext cx="1827213"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椭圆 21"/>
          <p:cNvSpPr/>
          <p:nvPr/>
        </p:nvSpPr>
        <p:spPr bwMode="auto">
          <a:xfrm>
            <a:off x="819150" y="3163888"/>
            <a:ext cx="463550" cy="422275"/>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2400" b="1" dirty="0">
                <a:latin typeface="微软雅黑" pitchFamily="34" charset="-122"/>
                <a:ea typeface="微软雅黑" pitchFamily="34" charset="-122"/>
              </a:rPr>
              <a:t>1</a:t>
            </a:r>
            <a:endParaRPr lang="zh-CN" altLang="en-US" sz="24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nodeType="after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barn(inVertical)">
                                      <p:cBhvr>
                                        <p:cTn id="24" dur="500"/>
                                        <p:tgtEl>
                                          <p:spTgt spid="22"/>
                                        </p:tgtEl>
                                      </p:cBhvr>
                                    </p:animEffec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3799"/>
                                        </p:tgtEl>
                                        <p:attrNameLst>
                                          <p:attrName>style.visibility</p:attrName>
                                        </p:attrNameLst>
                                      </p:cBhvr>
                                      <p:to>
                                        <p:strVal val="visible"/>
                                      </p:to>
                                    </p:set>
                                    <p:animEffect transition="in" filter="wipe(left)">
                                      <p:cBhvr>
                                        <p:cTn id="28" dur="500"/>
                                        <p:tgtEl>
                                          <p:spTgt spid="3379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3794"/>
                                        </p:tgtEl>
                                        <p:attrNameLst>
                                          <p:attrName>style.visibility</p:attrName>
                                        </p:attrNameLst>
                                      </p:cBhvr>
                                      <p:to>
                                        <p:strVal val="visible"/>
                                      </p:to>
                                    </p:set>
                                    <p:animEffect transition="in" filter="wipe(down)">
                                      <p:cBhvr>
                                        <p:cTn id="33" dur="500"/>
                                        <p:tgtEl>
                                          <p:spTgt spid="3379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3800"/>
                                        </p:tgtEl>
                                        <p:attrNameLst>
                                          <p:attrName>style.visibility</p:attrName>
                                        </p:attrNameLst>
                                      </p:cBhvr>
                                      <p:to>
                                        <p:strVal val="visible"/>
                                      </p:to>
                                    </p:set>
                                    <p:animEffect transition="in" filter="wipe(down)">
                                      <p:cBhvr>
                                        <p:cTn id="36" dur="500"/>
                                        <p:tgtEl>
                                          <p:spTgt spid="3380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33801"/>
                                        </p:tgtEl>
                                        <p:attrNameLst>
                                          <p:attrName>style.visibility</p:attrName>
                                        </p:attrNameLst>
                                      </p:cBhvr>
                                      <p:to>
                                        <p:strVal val="visible"/>
                                      </p:to>
                                    </p:set>
                                    <p:animEffect transition="in" filter="barn(inVertical)">
                                      <p:cBhvr>
                                        <p:cTn id="41" dur="500"/>
                                        <p:tgtEl>
                                          <p:spTgt spid="33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3794" grpId="0" animBg="1"/>
      <p:bldP spid="2" grpId="0"/>
      <p:bldP spid="33799" grpId="0"/>
      <p:bldP spid="33800" grpId="0"/>
      <p:bldP spid="33801" grpId="0"/>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23"/>
          <p:cNvSpPr>
            <a:spLocks noChangeArrowheads="1"/>
          </p:cNvSpPr>
          <p:nvPr/>
        </p:nvSpPr>
        <p:spPr bwMode="auto">
          <a:xfrm>
            <a:off x="714375" y="1871663"/>
            <a:ext cx="7672388" cy="646112"/>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37891" name="Group 2"/>
          <p:cNvGrpSpPr>
            <a:grpSpLocks/>
          </p:cNvGrpSpPr>
          <p:nvPr/>
        </p:nvGrpSpPr>
        <p:grpSpPr bwMode="auto">
          <a:xfrm>
            <a:off x="5062538" y="119063"/>
            <a:ext cx="3916362" cy="725487"/>
            <a:chOff x="0" y="0"/>
            <a:chExt cx="6166" cy="1142"/>
          </a:xfrm>
        </p:grpSpPr>
        <p:pic>
          <p:nvPicPr>
            <p:cNvPr id="37897"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898"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7892"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6.3  </a:t>
            </a:r>
            <a:r>
              <a:rPr lang="zh-CN" altLang="zh-CN" sz="2400" b="1">
                <a:solidFill>
                  <a:srgbClr val="FFFF00"/>
                </a:solidFill>
                <a:latin typeface="微软雅黑" pitchFamily="34" charset="-122"/>
                <a:ea typeface="微软雅黑" pitchFamily="34" charset="-122"/>
              </a:rPr>
              <a:t>标准输出流和标准输入流</a:t>
            </a:r>
            <a:endParaRPr lang="zh-CN" altLang="en-US" sz="2400" b="1">
              <a:solidFill>
                <a:srgbClr val="FFFF00"/>
              </a:solidFill>
              <a:latin typeface="微软雅黑" pitchFamily="34" charset="-122"/>
              <a:ea typeface="微软雅黑" pitchFamily="34" charset="-122"/>
              <a:sym typeface="宋体" charset="-122"/>
            </a:endParaRPr>
          </a:p>
        </p:txBody>
      </p:sp>
      <p:sp>
        <p:nvSpPr>
          <p:cNvPr id="34822" name="矩形 2"/>
          <p:cNvSpPr>
            <a:spLocks noChangeArrowheads="1"/>
          </p:cNvSpPr>
          <p:nvPr/>
        </p:nvSpPr>
        <p:spPr bwMode="auto">
          <a:xfrm>
            <a:off x="646113" y="1279525"/>
            <a:ext cx="78374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a:latin typeface="微软雅黑" pitchFamily="34" charset="-122"/>
                <a:ea typeface="微软雅黑" pitchFamily="34" charset="-122"/>
              </a:rPr>
              <a:t>          </a:t>
            </a:r>
            <a:r>
              <a:rPr lang="zh-CN" altLang="zh-CN" sz="1600">
                <a:latin typeface="微软雅黑" pitchFamily="34" charset="-122"/>
                <a:ea typeface="微软雅黑" pitchFamily="34" charset="-122"/>
              </a:rPr>
              <a:t>除了单个变量读取，</a:t>
            </a:r>
            <a:r>
              <a:rPr lang="en-US" altLang="zh-CN" sz="1600">
                <a:latin typeface="微软雅黑" pitchFamily="34" charset="-122"/>
                <a:ea typeface="微软雅黑" pitchFamily="34" charset="-122"/>
              </a:rPr>
              <a:t>cin</a:t>
            </a:r>
            <a:r>
              <a:rPr lang="zh-CN" altLang="zh-CN" sz="1600">
                <a:latin typeface="微软雅黑" pitchFamily="34" charset="-122"/>
                <a:ea typeface="微软雅黑" pitchFamily="34" charset="-122"/>
              </a:rPr>
              <a:t>对象也可以一次读入多个变量的值，因为“</a:t>
            </a:r>
            <a:r>
              <a:rPr lang="en-US" altLang="zh-CN" sz="1600">
                <a:latin typeface="微软雅黑" pitchFamily="34" charset="-122"/>
                <a:ea typeface="微软雅黑" pitchFamily="34" charset="-122"/>
              </a:rPr>
              <a:t>&gt;&gt;</a:t>
            </a:r>
            <a:r>
              <a:rPr lang="zh-CN" altLang="zh-CN" sz="1600">
                <a:latin typeface="微软雅黑" pitchFamily="34" charset="-122"/>
                <a:ea typeface="微软雅黑" pitchFamily="34" charset="-122"/>
              </a:rPr>
              <a:t>”运算符返回的是</a:t>
            </a:r>
            <a:r>
              <a:rPr lang="en-US" altLang="zh-CN" sz="1600">
                <a:latin typeface="微软雅黑" pitchFamily="34" charset="-122"/>
                <a:ea typeface="微软雅黑" pitchFamily="34" charset="-122"/>
              </a:rPr>
              <a:t>istream</a:t>
            </a:r>
            <a:r>
              <a:rPr lang="zh-CN" altLang="zh-CN" sz="1600">
                <a:latin typeface="微软雅黑" pitchFamily="34" charset="-122"/>
                <a:ea typeface="微软雅黑" pitchFamily="34" charset="-122"/>
              </a:rPr>
              <a:t>的引用，可连续提取数据</a:t>
            </a:r>
            <a:r>
              <a:rPr lang="zh-CN" altLang="en-US" sz="1600">
                <a:latin typeface="微软雅黑" pitchFamily="34" charset="-122"/>
                <a:ea typeface="微软雅黑" pitchFamily="34" charset="-122"/>
              </a:rPr>
              <a:t>。</a:t>
            </a:r>
            <a:endParaRPr lang="zh-CN" altLang="zh-CN" sz="1600">
              <a:latin typeface="微软雅黑" pitchFamily="34" charset="-122"/>
              <a:ea typeface="微软雅黑" pitchFamily="34" charset="-122"/>
            </a:endParaRPr>
          </a:p>
        </p:txBody>
      </p:sp>
      <p:sp>
        <p:nvSpPr>
          <p:cNvPr id="34823" name="矩形 3"/>
          <p:cNvSpPr>
            <a:spLocks noChangeArrowheads="1"/>
          </p:cNvSpPr>
          <p:nvPr/>
        </p:nvSpPr>
        <p:spPr bwMode="auto">
          <a:xfrm>
            <a:off x="892175" y="186055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char c1,c2;</a:t>
            </a:r>
            <a:endParaRPr lang="zh-CN" altLang="zh-CN"/>
          </a:p>
          <a:p>
            <a:pPr eaLnBrk="1" hangingPunct="1"/>
            <a:r>
              <a:rPr lang="en-US" altLang="zh-CN"/>
              <a:t>cin&gt;&gt;c1&gt;&gt;c2;</a:t>
            </a:r>
            <a:endParaRPr lang="zh-CN" altLang="zh-CN"/>
          </a:p>
        </p:txBody>
      </p:sp>
      <p:sp>
        <p:nvSpPr>
          <p:cNvPr id="34824" name="矩形 4"/>
          <p:cNvSpPr>
            <a:spLocks noChangeArrowheads="1"/>
          </p:cNvSpPr>
          <p:nvPr/>
        </p:nvSpPr>
        <p:spPr bwMode="auto">
          <a:xfrm>
            <a:off x="582613" y="2628900"/>
            <a:ext cx="80422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1600" dirty="0">
                <a:latin typeface="微软雅黑" pitchFamily="34" charset="-122"/>
                <a:ea typeface="微软雅黑" pitchFamily="34" charset="-122"/>
              </a:rPr>
              <a:t>       </a:t>
            </a:r>
            <a:r>
              <a:rPr lang="zh-CN" altLang="zh-CN" sz="1600" dirty="0">
                <a:latin typeface="微软雅黑" pitchFamily="34" charset="-122"/>
                <a:ea typeface="微软雅黑" pitchFamily="34" charset="-122"/>
              </a:rPr>
              <a:t>若从键盘输入</a:t>
            </a:r>
            <a:r>
              <a:rPr lang="en-US" altLang="zh-CN" sz="1600" dirty="0">
                <a:latin typeface="微软雅黑" pitchFamily="34" charset="-122"/>
                <a:ea typeface="微软雅黑" pitchFamily="34" charset="-122"/>
              </a:rPr>
              <a:t>’a’</a:t>
            </a:r>
            <a:r>
              <a:rPr lang="zh-CN" altLang="zh-CN"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’b’</a:t>
            </a:r>
            <a:r>
              <a:rPr lang="zh-CN" altLang="zh-CN" sz="1600" dirty="0">
                <a:latin typeface="微软雅黑" pitchFamily="34" charset="-122"/>
                <a:ea typeface="微软雅黑" pitchFamily="34" charset="-122"/>
              </a:rPr>
              <a:t>两个字符，上面的</a:t>
            </a:r>
            <a:r>
              <a:rPr lang="en-US" altLang="zh-CN" sz="1600" dirty="0" err="1">
                <a:latin typeface="微软雅黑" pitchFamily="34" charset="-122"/>
                <a:ea typeface="微软雅黑" pitchFamily="34" charset="-122"/>
              </a:rPr>
              <a:t>cin</a:t>
            </a:r>
            <a:r>
              <a:rPr lang="zh-CN" altLang="zh-CN" sz="1600" dirty="0">
                <a:latin typeface="微软雅黑" pitchFamily="34" charset="-122"/>
                <a:ea typeface="微软雅黑" pitchFamily="34" charset="-122"/>
              </a:rPr>
              <a:t>语句把输入</a:t>
            </a:r>
            <a:r>
              <a:rPr lang="zh-CN" altLang="zh-CN" sz="1600" dirty="0">
                <a:latin typeface="微软雅黑" pitchFamily="34" charset="-122"/>
                <a:ea typeface="微软雅黑" pitchFamily="34" charset="-122"/>
              </a:rPr>
              <a:t>的</a:t>
            </a:r>
            <a:r>
              <a:rPr lang="en-US" altLang="zh-CN" sz="1600" dirty="0">
                <a:latin typeface="微软雅黑" pitchFamily="34" charset="-122"/>
                <a:ea typeface="微软雅黑" pitchFamily="34" charset="-122"/>
              </a:rPr>
              <a:t>’a</a:t>
            </a:r>
            <a:r>
              <a:rPr lang="en-US" altLang="zh-CN" sz="1600" dirty="0">
                <a:latin typeface="微软雅黑" pitchFamily="34" charset="-122"/>
                <a:ea typeface="微软雅黑" pitchFamily="34" charset="-122"/>
              </a:rPr>
              <a:t>’</a:t>
            </a:r>
            <a:r>
              <a:rPr lang="zh-CN" altLang="zh-CN" sz="1600" dirty="0">
                <a:latin typeface="微软雅黑" pitchFamily="34" charset="-122"/>
                <a:ea typeface="微软雅黑" pitchFamily="34" charset="-122"/>
              </a:rPr>
              <a:t>字符送给变量</a:t>
            </a:r>
            <a:r>
              <a:rPr lang="en-US" altLang="zh-CN" sz="1600" dirty="0">
                <a:latin typeface="微软雅黑" pitchFamily="34" charset="-122"/>
                <a:ea typeface="微软雅黑" pitchFamily="34" charset="-122"/>
              </a:rPr>
              <a:t>c1</a:t>
            </a:r>
            <a:r>
              <a:rPr lang="zh-CN" altLang="zh-CN" sz="1600" dirty="0">
                <a:latin typeface="微软雅黑" pitchFamily="34" charset="-122"/>
                <a:ea typeface="微软雅黑" pitchFamily="34" charset="-122"/>
              </a:rPr>
              <a:t>，把输入的</a:t>
            </a:r>
            <a:r>
              <a:rPr lang="en-US" altLang="zh-CN" sz="1600" dirty="0">
                <a:latin typeface="微软雅黑" pitchFamily="34" charset="-122"/>
                <a:ea typeface="微软雅黑" pitchFamily="34" charset="-122"/>
              </a:rPr>
              <a:t>’b’</a:t>
            </a:r>
            <a:r>
              <a:rPr lang="zh-CN" altLang="zh-CN" sz="1600" dirty="0">
                <a:latin typeface="微软雅黑" pitchFamily="34" charset="-122"/>
                <a:ea typeface="微软雅黑" pitchFamily="34" charset="-122"/>
              </a:rPr>
              <a:t>字符送给</a:t>
            </a:r>
            <a:r>
              <a:rPr lang="en-US" altLang="zh-CN" sz="1600" dirty="0">
                <a:latin typeface="微软雅黑" pitchFamily="34" charset="-122"/>
                <a:ea typeface="微软雅黑" pitchFamily="34" charset="-122"/>
              </a:rPr>
              <a:t>c2</a:t>
            </a:r>
            <a:r>
              <a:rPr lang="zh-CN" altLang="zh-CN" sz="1600" dirty="0">
                <a:latin typeface="微软雅黑" pitchFamily="34" charset="-122"/>
                <a:ea typeface="微软雅黑" pitchFamily="34" charset="-122"/>
              </a:rPr>
              <a:t>。当输入多个数值时，要在数值之间加</a:t>
            </a:r>
            <a:r>
              <a:rPr lang="zh-CN" altLang="zh-CN" sz="1600" dirty="0">
                <a:solidFill>
                  <a:srgbClr val="FF0000"/>
                </a:solidFill>
                <a:latin typeface="微软雅黑" pitchFamily="34" charset="-122"/>
                <a:ea typeface="微软雅黑" pitchFamily="34" charset="-122"/>
              </a:rPr>
              <a:t>空格</a:t>
            </a:r>
            <a:r>
              <a:rPr lang="zh-CN" altLang="zh-CN" sz="1600" dirty="0">
                <a:latin typeface="微软雅黑" pitchFamily="34" charset="-122"/>
                <a:ea typeface="微软雅黑" pitchFamily="34" charset="-122"/>
              </a:rPr>
              <a:t>以示区分，</a:t>
            </a:r>
            <a:r>
              <a:rPr lang="en-US" altLang="zh-CN" sz="1600" dirty="0" err="1">
                <a:latin typeface="微软雅黑" pitchFamily="34" charset="-122"/>
                <a:ea typeface="微软雅黑" pitchFamily="34" charset="-122"/>
              </a:rPr>
              <a:t>cin</a:t>
            </a:r>
            <a:r>
              <a:rPr lang="zh-CN" altLang="zh-CN" sz="1600" dirty="0">
                <a:latin typeface="微软雅黑" pitchFamily="34" charset="-122"/>
                <a:ea typeface="微软雅黑" pitchFamily="34" charset="-122"/>
              </a:rPr>
              <a:t>读到空格时，就能够区别输入中的各个数值。</a:t>
            </a:r>
          </a:p>
          <a:p>
            <a:pPr>
              <a:defRPr/>
            </a:pPr>
            <a:r>
              <a:rPr lang="en-US" altLang="zh-CN" sz="1600" dirty="0">
                <a:latin typeface="微软雅黑" pitchFamily="34" charset="-122"/>
                <a:ea typeface="微软雅黑" pitchFamily="34" charset="-122"/>
              </a:rPr>
              <a:t>       </a:t>
            </a:r>
            <a:r>
              <a:rPr lang="zh-CN" altLang="zh-CN" sz="1600" dirty="0">
                <a:latin typeface="微软雅黑" pitchFamily="34" charset="-122"/>
                <a:ea typeface="微软雅黑" pitchFamily="34" charset="-122"/>
              </a:rPr>
              <a:t>除了在输入的数据之间加空格，也可以在每输入一个数据后</a:t>
            </a:r>
            <a:r>
              <a:rPr lang="zh-CN" altLang="zh-CN" sz="1600" dirty="0">
                <a:solidFill>
                  <a:schemeClr val="accent4"/>
                </a:solidFill>
                <a:latin typeface="微软雅黑" pitchFamily="34" charset="-122"/>
                <a:ea typeface="微软雅黑" pitchFamily="34" charset="-122"/>
              </a:rPr>
              <a:t>按回车键</a:t>
            </a:r>
            <a:r>
              <a:rPr lang="zh-CN" altLang="zh-CN" sz="1600" dirty="0">
                <a:latin typeface="微软雅黑" pitchFamily="34" charset="-122"/>
                <a:ea typeface="微软雅黑" pitchFamily="34" charset="-122"/>
              </a:rPr>
              <a:t>，这样完全可以正确的读入数据。</a:t>
            </a:r>
          </a:p>
        </p:txBody>
      </p:sp>
      <p:sp>
        <p:nvSpPr>
          <p:cNvPr id="11" name="椭圆 10"/>
          <p:cNvSpPr/>
          <p:nvPr/>
        </p:nvSpPr>
        <p:spPr bwMode="auto">
          <a:xfrm>
            <a:off x="819150" y="1104900"/>
            <a:ext cx="463550" cy="422275"/>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2400" b="1" dirty="0">
                <a:latin typeface="微软雅黑" pitchFamily="34" charset="-122"/>
                <a:ea typeface="微软雅黑" pitchFamily="34" charset="-122"/>
              </a:rPr>
              <a:t>2</a:t>
            </a:r>
            <a:endParaRPr lang="zh-CN" altLang="en-US" sz="24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2"/>
                                        </p:tgtEl>
                                        <p:attrNameLst>
                                          <p:attrName>style.visibility</p:attrName>
                                        </p:attrNameLst>
                                      </p:cBhvr>
                                      <p:to>
                                        <p:strVal val="visible"/>
                                      </p:to>
                                    </p:set>
                                    <p:animEffect transition="in" filter="wipe(left)">
                                      <p:cBhvr>
                                        <p:cTn id="12" dur="500"/>
                                        <p:tgtEl>
                                          <p:spTgt spid="348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4818"/>
                                        </p:tgtEl>
                                        <p:attrNameLst>
                                          <p:attrName>style.visibility</p:attrName>
                                        </p:attrNameLst>
                                      </p:cBhvr>
                                      <p:to>
                                        <p:strVal val="visible"/>
                                      </p:to>
                                    </p:set>
                                    <p:animEffect transition="in" filter="wipe(down)">
                                      <p:cBhvr>
                                        <p:cTn id="17" dur="500"/>
                                        <p:tgtEl>
                                          <p:spTgt spid="3481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4823"/>
                                        </p:tgtEl>
                                        <p:attrNameLst>
                                          <p:attrName>style.visibility</p:attrName>
                                        </p:attrNameLst>
                                      </p:cBhvr>
                                      <p:to>
                                        <p:strVal val="visible"/>
                                      </p:to>
                                    </p:set>
                                    <p:animEffect transition="in" filter="wipe(down)">
                                      <p:cBhvr>
                                        <p:cTn id="20" dur="500"/>
                                        <p:tgtEl>
                                          <p:spTgt spid="3482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4824"/>
                                        </p:tgtEl>
                                        <p:attrNameLst>
                                          <p:attrName>style.visibility</p:attrName>
                                        </p:attrNameLst>
                                      </p:cBhvr>
                                      <p:to>
                                        <p:strVal val="visible"/>
                                      </p:to>
                                    </p:set>
                                    <p:animEffect transition="in" filter="fade">
                                      <p:cBhvr>
                                        <p:cTn id="25" dur="500"/>
                                        <p:tgtEl>
                                          <p:spTgt spid="3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34822" grpId="0"/>
      <p:bldP spid="34823" grpId="0"/>
      <p:bldP spid="34824" grpId="0"/>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23"/>
          <p:cNvSpPr>
            <a:spLocks noChangeArrowheads="1"/>
          </p:cNvSpPr>
          <p:nvPr/>
        </p:nvSpPr>
        <p:spPr bwMode="auto">
          <a:xfrm>
            <a:off x="704850" y="3273425"/>
            <a:ext cx="7672388" cy="66040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5843" name="矩形 23"/>
          <p:cNvSpPr>
            <a:spLocks noChangeArrowheads="1"/>
          </p:cNvSpPr>
          <p:nvPr/>
        </p:nvSpPr>
        <p:spPr bwMode="auto">
          <a:xfrm>
            <a:off x="715963" y="1644650"/>
            <a:ext cx="7672387" cy="92392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38916" name="Group 2"/>
          <p:cNvGrpSpPr>
            <a:grpSpLocks/>
          </p:cNvGrpSpPr>
          <p:nvPr/>
        </p:nvGrpSpPr>
        <p:grpSpPr bwMode="auto">
          <a:xfrm>
            <a:off x="5062538" y="119063"/>
            <a:ext cx="3916362" cy="725487"/>
            <a:chOff x="0" y="0"/>
            <a:chExt cx="6166" cy="1142"/>
          </a:xfrm>
        </p:grpSpPr>
        <p:pic>
          <p:nvPicPr>
            <p:cNvPr id="38924"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2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8917"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6.3  </a:t>
            </a:r>
            <a:r>
              <a:rPr lang="zh-CN" altLang="zh-CN" sz="2400" b="1">
                <a:solidFill>
                  <a:srgbClr val="FFFF00"/>
                </a:solidFill>
                <a:latin typeface="微软雅黑" pitchFamily="34" charset="-122"/>
                <a:ea typeface="微软雅黑" pitchFamily="34" charset="-122"/>
              </a:rPr>
              <a:t>标准输出流和标准输入流</a:t>
            </a:r>
            <a:endParaRPr lang="zh-CN" altLang="en-US" sz="2400" b="1">
              <a:solidFill>
                <a:srgbClr val="FFFF00"/>
              </a:solidFill>
              <a:latin typeface="微软雅黑" pitchFamily="34" charset="-122"/>
              <a:ea typeface="微软雅黑" pitchFamily="34" charset="-122"/>
              <a:sym typeface="宋体" charset="-122"/>
            </a:endParaRPr>
          </a:p>
        </p:txBody>
      </p:sp>
      <p:sp>
        <p:nvSpPr>
          <p:cNvPr id="35847" name="矩形 5"/>
          <p:cNvSpPr>
            <a:spLocks noChangeArrowheads="1"/>
          </p:cNvSpPr>
          <p:nvPr/>
        </p:nvSpPr>
        <p:spPr bwMode="auto">
          <a:xfrm>
            <a:off x="1301750" y="1211263"/>
            <a:ext cx="48196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zh-CN" sz="1600" dirty="0">
                <a:latin typeface="微软雅黑" pitchFamily="34" charset="-122"/>
                <a:ea typeface="微软雅黑" pitchFamily="34" charset="-122"/>
              </a:rPr>
              <a:t>采用</a:t>
            </a:r>
            <a:r>
              <a:rPr lang="en-US" altLang="zh-CN" sz="1600" dirty="0" err="1">
                <a:latin typeface="微软雅黑" pitchFamily="34" charset="-122"/>
                <a:ea typeface="微软雅黑" pitchFamily="34" charset="-122"/>
              </a:rPr>
              <a:t>cin</a:t>
            </a:r>
            <a:r>
              <a:rPr lang="zh-CN" altLang="zh-CN" sz="1600" dirty="0">
                <a:latin typeface="微软雅黑" pitchFamily="34" charset="-122"/>
                <a:ea typeface="微软雅黑" pitchFamily="34" charset="-122"/>
              </a:rPr>
              <a:t>对象也可以对不同类型的变量</a:t>
            </a:r>
            <a:r>
              <a:rPr lang="zh-CN" altLang="zh-CN" sz="1600" dirty="0">
                <a:solidFill>
                  <a:schemeClr val="accent4"/>
                </a:solidFill>
                <a:latin typeface="微软雅黑" pitchFamily="34" charset="-122"/>
                <a:ea typeface="微软雅黑" pitchFamily="34" charset="-122"/>
              </a:rPr>
              <a:t>读入数据</a:t>
            </a:r>
            <a:r>
              <a:rPr lang="zh-CN" altLang="en-US" sz="1600" dirty="0">
                <a:latin typeface="微软雅黑" pitchFamily="34" charset="-122"/>
                <a:ea typeface="微软雅黑" pitchFamily="34" charset="-122"/>
              </a:rPr>
              <a:t>。</a:t>
            </a:r>
            <a:endParaRPr lang="zh-CN" altLang="zh-CN" sz="1600" dirty="0">
              <a:latin typeface="微软雅黑" pitchFamily="34" charset="-122"/>
              <a:ea typeface="微软雅黑" pitchFamily="34" charset="-122"/>
            </a:endParaRPr>
          </a:p>
        </p:txBody>
      </p:sp>
      <p:sp>
        <p:nvSpPr>
          <p:cNvPr id="35848" name="矩形 6"/>
          <p:cNvSpPr>
            <a:spLocks noChangeArrowheads="1"/>
          </p:cNvSpPr>
          <p:nvPr/>
        </p:nvSpPr>
        <p:spPr bwMode="auto">
          <a:xfrm>
            <a:off x="930275" y="1611313"/>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string s;</a:t>
            </a:r>
            <a:endParaRPr lang="zh-CN" altLang="zh-CN"/>
          </a:p>
          <a:p>
            <a:pPr eaLnBrk="1" hangingPunct="1"/>
            <a:r>
              <a:rPr lang="en-US" altLang="zh-CN"/>
              <a:t>float f;</a:t>
            </a:r>
            <a:endParaRPr lang="zh-CN" altLang="zh-CN"/>
          </a:p>
          <a:p>
            <a:pPr eaLnBrk="1" hangingPunct="1"/>
            <a:r>
              <a:rPr lang="en-US" altLang="zh-CN"/>
              <a:t>cin&gt;&gt;s&gt;&gt;f;</a:t>
            </a:r>
            <a:endParaRPr lang="zh-CN" altLang="zh-CN"/>
          </a:p>
        </p:txBody>
      </p:sp>
      <p:sp>
        <p:nvSpPr>
          <p:cNvPr id="35849" name="矩形 7"/>
          <p:cNvSpPr>
            <a:spLocks noChangeArrowheads="1"/>
          </p:cNvSpPr>
          <p:nvPr/>
        </p:nvSpPr>
        <p:spPr bwMode="auto">
          <a:xfrm>
            <a:off x="727075" y="2657475"/>
            <a:ext cx="763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1600" dirty="0">
                <a:latin typeface="微软雅黑" pitchFamily="34" charset="-122"/>
                <a:ea typeface="微软雅黑" pitchFamily="34" charset="-122"/>
              </a:rPr>
              <a:t>      </a:t>
            </a:r>
            <a:r>
              <a:rPr lang="zh-CN" altLang="zh-CN" sz="1600" dirty="0">
                <a:latin typeface="微软雅黑" pitchFamily="34" charset="-122"/>
                <a:ea typeface="微软雅黑" pitchFamily="34" charset="-122"/>
              </a:rPr>
              <a:t>当从键盘正确输入字符串和</a:t>
            </a:r>
            <a:r>
              <a:rPr lang="en-US" altLang="zh-CN" sz="1600" dirty="0">
                <a:latin typeface="微软雅黑" pitchFamily="34" charset="-122"/>
                <a:ea typeface="微软雅黑" pitchFamily="34" charset="-122"/>
              </a:rPr>
              <a:t>float</a:t>
            </a:r>
            <a:r>
              <a:rPr lang="zh-CN" altLang="zh-CN" sz="1600" dirty="0">
                <a:latin typeface="微软雅黑" pitchFamily="34" charset="-122"/>
                <a:ea typeface="微软雅黑" pitchFamily="34" charset="-122"/>
              </a:rPr>
              <a:t>类型的值时，</a:t>
            </a:r>
            <a:r>
              <a:rPr lang="en-US" altLang="zh-CN" sz="1600" dirty="0" err="1">
                <a:latin typeface="微软雅黑" pitchFamily="34" charset="-122"/>
                <a:ea typeface="微软雅黑" pitchFamily="34" charset="-122"/>
              </a:rPr>
              <a:t>cin</a:t>
            </a:r>
            <a:r>
              <a:rPr lang="zh-CN" altLang="zh-CN" sz="1600" dirty="0">
                <a:latin typeface="微软雅黑" pitchFamily="34" charset="-122"/>
                <a:ea typeface="微软雅黑" pitchFamily="34" charset="-122"/>
              </a:rPr>
              <a:t>将它们分别存储到对应变量中。字符串的读入也可以采用</a:t>
            </a:r>
            <a:r>
              <a:rPr lang="zh-CN" altLang="zh-CN" sz="1600" dirty="0">
                <a:solidFill>
                  <a:schemeClr val="accent4"/>
                </a:solidFill>
                <a:latin typeface="微软雅黑" pitchFamily="34" charset="-122"/>
                <a:ea typeface="微软雅黑" pitchFamily="34" charset="-122"/>
              </a:rPr>
              <a:t>字符数组</a:t>
            </a:r>
            <a:r>
              <a:rPr lang="zh-CN" altLang="zh-CN" sz="1600" dirty="0">
                <a:latin typeface="微软雅黑" pitchFamily="34" charset="-122"/>
                <a:ea typeface="微软雅黑" pitchFamily="34" charset="-122"/>
              </a:rPr>
              <a:t>存储，例如：</a:t>
            </a:r>
          </a:p>
        </p:txBody>
      </p:sp>
      <p:sp>
        <p:nvSpPr>
          <p:cNvPr id="35850" name="矩形 8"/>
          <p:cNvSpPr>
            <a:spLocks noChangeArrowheads="1"/>
          </p:cNvSpPr>
          <p:nvPr/>
        </p:nvSpPr>
        <p:spPr bwMode="auto">
          <a:xfrm>
            <a:off x="909638" y="3233738"/>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char str[10];</a:t>
            </a:r>
            <a:endParaRPr lang="zh-CN" altLang="zh-CN"/>
          </a:p>
          <a:p>
            <a:pPr eaLnBrk="1" hangingPunct="1"/>
            <a:r>
              <a:rPr lang="en-US" altLang="zh-CN"/>
              <a:t>cin&gt;&gt;str;</a:t>
            </a:r>
            <a:endParaRPr lang="zh-CN" altLang="zh-CN"/>
          </a:p>
        </p:txBody>
      </p:sp>
      <p:sp>
        <p:nvSpPr>
          <p:cNvPr id="35851" name="矩形 9"/>
          <p:cNvSpPr>
            <a:spLocks noChangeArrowheads="1"/>
          </p:cNvSpPr>
          <p:nvPr/>
        </p:nvSpPr>
        <p:spPr bwMode="auto">
          <a:xfrm>
            <a:off x="704850" y="4137025"/>
            <a:ext cx="73548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a:latin typeface="微软雅黑" pitchFamily="34" charset="-122"/>
                <a:ea typeface="微软雅黑" pitchFamily="34" charset="-122"/>
              </a:rPr>
              <a:t>      </a:t>
            </a:r>
            <a:r>
              <a:rPr lang="zh-CN" altLang="zh-CN" sz="1600">
                <a:latin typeface="微软雅黑" pitchFamily="34" charset="-122"/>
                <a:ea typeface="微软雅黑" pitchFamily="34" charset="-122"/>
              </a:rPr>
              <a:t>如果用一个字符数组存储字符串，要确保输入的字符串不超出字符数组的大小，否则会发生溢出，破坏内存中的其他数据</a:t>
            </a:r>
            <a:r>
              <a:rPr lang="zh-CN" altLang="zh-CN"/>
              <a:t>。</a:t>
            </a:r>
          </a:p>
        </p:txBody>
      </p:sp>
      <p:sp>
        <p:nvSpPr>
          <p:cNvPr id="14" name="椭圆 13"/>
          <p:cNvSpPr/>
          <p:nvPr/>
        </p:nvSpPr>
        <p:spPr bwMode="auto">
          <a:xfrm>
            <a:off x="819150" y="1104900"/>
            <a:ext cx="463550" cy="422275"/>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2400" b="1" dirty="0">
                <a:latin typeface="微软雅黑" pitchFamily="34" charset="-122"/>
                <a:ea typeface="微软雅黑" pitchFamily="34" charset="-122"/>
              </a:rPr>
              <a:t>3</a:t>
            </a:r>
            <a:endParaRPr lang="zh-CN" altLang="en-US" sz="24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847"/>
                                        </p:tgtEl>
                                        <p:attrNameLst>
                                          <p:attrName>style.visibility</p:attrName>
                                        </p:attrNameLst>
                                      </p:cBhvr>
                                      <p:to>
                                        <p:strVal val="visible"/>
                                      </p:to>
                                    </p:set>
                                    <p:animEffect transition="in" filter="wipe(left)">
                                      <p:cBhvr>
                                        <p:cTn id="11" dur="500"/>
                                        <p:tgtEl>
                                          <p:spTgt spid="358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5843"/>
                                        </p:tgtEl>
                                        <p:attrNameLst>
                                          <p:attrName>style.visibility</p:attrName>
                                        </p:attrNameLst>
                                      </p:cBhvr>
                                      <p:to>
                                        <p:strVal val="visible"/>
                                      </p:to>
                                    </p:set>
                                    <p:animEffect transition="in" filter="wipe(down)">
                                      <p:cBhvr>
                                        <p:cTn id="16" dur="500"/>
                                        <p:tgtEl>
                                          <p:spTgt spid="3584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5848"/>
                                        </p:tgtEl>
                                        <p:attrNameLst>
                                          <p:attrName>style.visibility</p:attrName>
                                        </p:attrNameLst>
                                      </p:cBhvr>
                                      <p:to>
                                        <p:strVal val="visible"/>
                                      </p:to>
                                    </p:set>
                                    <p:animEffect transition="in" filter="wipe(down)">
                                      <p:cBhvr>
                                        <p:cTn id="19" dur="500"/>
                                        <p:tgtEl>
                                          <p:spTgt spid="3584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5849"/>
                                        </p:tgtEl>
                                        <p:attrNameLst>
                                          <p:attrName>style.visibility</p:attrName>
                                        </p:attrNameLst>
                                      </p:cBhvr>
                                      <p:to>
                                        <p:strVal val="visible"/>
                                      </p:to>
                                    </p:set>
                                    <p:animEffect transition="in" filter="wipe(left)">
                                      <p:cBhvr>
                                        <p:cTn id="24" dur="500"/>
                                        <p:tgtEl>
                                          <p:spTgt spid="35849"/>
                                        </p:tgtEl>
                                      </p:cBhvr>
                                    </p:animEffect>
                                  </p:childTnLst>
                                </p:cTn>
                              </p:par>
                            </p:childTnLst>
                          </p:cTn>
                        </p:par>
                        <p:par>
                          <p:cTn id="25" fill="hold" nodeType="afterGroup">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35842"/>
                                        </p:tgtEl>
                                        <p:attrNameLst>
                                          <p:attrName>style.visibility</p:attrName>
                                        </p:attrNameLst>
                                      </p:cBhvr>
                                      <p:to>
                                        <p:strVal val="visible"/>
                                      </p:to>
                                    </p:set>
                                    <p:animEffect transition="in" filter="wipe(down)">
                                      <p:cBhvr>
                                        <p:cTn id="28" dur="500"/>
                                        <p:tgtEl>
                                          <p:spTgt spid="35842"/>
                                        </p:tgtEl>
                                      </p:cBhvr>
                                    </p:animEffect>
                                  </p:childTnLst>
                                </p:cTn>
                              </p:par>
                            </p:childTnLst>
                          </p:cTn>
                        </p:par>
                        <p:par>
                          <p:cTn id="29" fill="hold" nodeType="afterGroup">
                            <p:stCondLst>
                              <p:cond delay="1000"/>
                            </p:stCondLst>
                            <p:childTnLst>
                              <p:par>
                                <p:cTn id="30" presetID="22" presetClass="entr" presetSubtype="4" fill="hold" grpId="0" nodeType="afterEffect">
                                  <p:stCondLst>
                                    <p:cond delay="0"/>
                                  </p:stCondLst>
                                  <p:childTnLst>
                                    <p:set>
                                      <p:cBhvr>
                                        <p:cTn id="31" dur="1" fill="hold">
                                          <p:stCondLst>
                                            <p:cond delay="0"/>
                                          </p:stCondLst>
                                        </p:cTn>
                                        <p:tgtEl>
                                          <p:spTgt spid="35850"/>
                                        </p:tgtEl>
                                        <p:attrNameLst>
                                          <p:attrName>style.visibility</p:attrName>
                                        </p:attrNameLst>
                                      </p:cBhvr>
                                      <p:to>
                                        <p:strVal val="visible"/>
                                      </p:to>
                                    </p:set>
                                    <p:animEffect transition="in" filter="wipe(down)">
                                      <p:cBhvr>
                                        <p:cTn id="32" dur="500"/>
                                        <p:tgtEl>
                                          <p:spTgt spid="358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5851"/>
                                        </p:tgtEl>
                                        <p:attrNameLst>
                                          <p:attrName>style.visibility</p:attrName>
                                        </p:attrNameLst>
                                      </p:cBhvr>
                                      <p:to>
                                        <p:strVal val="visible"/>
                                      </p:to>
                                    </p:set>
                                    <p:animEffect transition="in" filter="barn(inVertical)">
                                      <p:cBhvr>
                                        <p:cTn id="37" dur="500"/>
                                        <p:tgtEl>
                                          <p:spTgt spid="35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P spid="35843" grpId="0" animBg="1"/>
      <p:bldP spid="35847" grpId="0"/>
      <p:bldP spid="35848" grpId="0"/>
      <p:bldP spid="35849" grpId="0"/>
      <p:bldP spid="35850" grpId="0"/>
      <p:bldP spid="35851" grpId="0"/>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72"/>
          <p:cNvGrpSpPr>
            <a:grpSpLocks/>
          </p:cNvGrpSpPr>
          <p:nvPr/>
        </p:nvGrpSpPr>
        <p:grpSpPr bwMode="auto">
          <a:xfrm>
            <a:off x="625475" y="1770063"/>
            <a:ext cx="7988300" cy="1382712"/>
            <a:chOff x="3957026" y="2388304"/>
            <a:chExt cx="12519088" cy="2143841"/>
          </a:xfrm>
        </p:grpSpPr>
        <p:sp>
          <p:nvSpPr>
            <p:cNvPr id="16" name="矩形 15"/>
            <p:cNvSpPr/>
            <p:nvPr/>
          </p:nvSpPr>
          <p:spPr>
            <a:xfrm>
              <a:off x="3957026" y="2735355"/>
              <a:ext cx="12519088" cy="179679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任意多边形 16"/>
            <p:cNvSpPr/>
            <p:nvPr/>
          </p:nvSpPr>
          <p:spPr>
            <a:xfrm>
              <a:off x="5947342" y="2388304"/>
              <a:ext cx="3445735" cy="575957"/>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36866" name="矩形 23"/>
          <p:cNvSpPr>
            <a:spLocks noChangeArrowheads="1"/>
          </p:cNvSpPr>
          <p:nvPr/>
        </p:nvSpPr>
        <p:spPr bwMode="auto">
          <a:xfrm>
            <a:off x="625475" y="3790950"/>
            <a:ext cx="7988300" cy="92392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39940" name="Group 2"/>
          <p:cNvGrpSpPr>
            <a:grpSpLocks/>
          </p:cNvGrpSpPr>
          <p:nvPr/>
        </p:nvGrpSpPr>
        <p:grpSpPr bwMode="auto">
          <a:xfrm>
            <a:off x="5062538" y="119063"/>
            <a:ext cx="3916362" cy="725487"/>
            <a:chOff x="0" y="0"/>
            <a:chExt cx="6166" cy="1142"/>
          </a:xfrm>
        </p:grpSpPr>
        <p:pic>
          <p:nvPicPr>
            <p:cNvPr id="39953"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54"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9941"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6.3  </a:t>
            </a:r>
            <a:r>
              <a:rPr lang="zh-CN" altLang="zh-CN" sz="2400" b="1">
                <a:solidFill>
                  <a:srgbClr val="FFFF00"/>
                </a:solidFill>
                <a:latin typeface="微软雅黑" pitchFamily="34" charset="-122"/>
                <a:ea typeface="微软雅黑" pitchFamily="34" charset="-122"/>
              </a:rPr>
              <a:t>标准输出流和标准输入流</a:t>
            </a:r>
            <a:endParaRPr lang="zh-CN" altLang="en-US" sz="2400" b="1">
              <a:solidFill>
                <a:srgbClr val="FFFF00"/>
              </a:solidFill>
              <a:latin typeface="微软雅黑" pitchFamily="34" charset="-122"/>
              <a:ea typeface="微软雅黑" pitchFamily="34" charset="-122"/>
              <a:sym typeface="宋体" charset="-122"/>
            </a:endParaRPr>
          </a:p>
        </p:txBody>
      </p:sp>
      <p:sp>
        <p:nvSpPr>
          <p:cNvPr id="36870" name="矩形 3"/>
          <p:cNvSpPr>
            <a:spLocks noChangeArrowheads="1"/>
          </p:cNvSpPr>
          <p:nvPr/>
        </p:nvSpPr>
        <p:spPr bwMode="auto">
          <a:xfrm>
            <a:off x="757238" y="2224088"/>
            <a:ext cx="76422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cout</a:t>
            </a:r>
            <a:r>
              <a:rPr lang="zh-CN" altLang="zh-CN" sz="1600" dirty="0">
                <a:latin typeface="微软雅黑" pitchFamily="34" charset="-122"/>
                <a:ea typeface="微软雅黑" pitchFamily="34" charset="-122"/>
              </a:rPr>
              <a:t>是</a:t>
            </a:r>
            <a:r>
              <a:rPr lang="en-US" altLang="zh-CN" sz="1600" dirty="0" err="1">
                <a:latin typeface="微软雅黑" pitchFamily="34" charset="-122"/>
                <a:ea typeface="微软雅黑" pitchFamily="34" charset="-122"/>
              </a:rPr>
              <a:t>ostream</a:t>
            </a:r>
            <a:r>
              <a:rPr lang="zh-CN" altLang="zh-CN" sz="1600" dirty="0">
                <a:latin typeface="微软雅黑" pitchFamily="34" charset="-122"/>
                <a:ea typeface="微软雅黑" pitchFamily="34" charset="-122"/>
              </a:rPr>
              <a:t>类预定义的</a:t>
            </a:r>
            <a:r>
              <a:rPr lang="zh-CN" altLang="zh-CN" sz="1600" dirty="0">
                <a:solidFill>
                  <a:schemeClr val="accent4"/>
                </a:solidFill>
                <a:latin typeface="微软雅黑" pitchFamily="34" charset="-122"/>
                <a:ea typeface="微软雅黑" pitchFamily="34" charset="-122"/>
              </a:rPr>
              <a:t>对象</a:t>
            </a:r>
            <a:r>
              <a:rPr lang="zh-CN" altLang="zh-CN" sz="1600" dirty="0">
                <a:latin typeface="微软雅黑" pitchFamily="34" charset="-122"/>
                <a:ea typeface="微软雅黑" pitchFamily="34" charset="-122"/>
              </a:rPr>
              <a:t>，对应的标准设备为</a:t>
            </a:r>
            <a:r>
              <a:rPr lang="zh-CN" altLang="zh-CN" sz="1600" dirty="0">
                <a:solidFill>
                  <a:schemeClr val="accent4"/>
                </a:solidFill>
                <a:latin typeface="微软雅黑" pitchFamily="34" charset="-122"/>
                <a:ea typeface="微软雅黑" pitchFamily="34" charset="-122"/>
              </a:rPr>
              <a:t>屏幕</a:t>
            </a:r>
            <a:r>
              <a:rPr lang="zh-CN" altLang="zh-CN" sz="1600" dirty="0">
                <a:latin typeface="微软雅黑" pitchFamily="34" charset="-122"/>
                <a:ea typeface="微软雅黑" pitchFamily="34" charset="-122"/>
              </a:rPr>
              <a:t>，称作标准输出对象或屏幕输出对象，但也可以重定向输出到</a:t>
            </a:r>
            <a:r>
              <a:rPr lang="zh-CN" altLang="zh-CN" sz="1600" dirty="0">
                <a:solidFill>
                  <a:schemeClr val="accent4"/>
                </a:solidFill>
                <a:latin typeface="微软雅黑" pitchFamily="34" charset="-122"/>
                <a:ea typeface="微软雅黑" pitchFamily="34" charset="-122"/>
              </a:rPr>
              <a:t>磁盘文件</a:t>
            </a:r>
            <a:r>
              <a:rPr lang="zh-CN" altLang="zh-CN" sz="1600" dirty="0">
                <a:latin typeface="微软雅黑" pitchFamily="34" charset="-122"/>
                <a:ea typeface="微软雅黑" pitchFamily="34" charset="-122"/>
              </a:rPr>
              <a:t>。用户可以通过</a:t>
            </a:r>
            <a:r>
              <a:rPr lang="en-US" altLang="zh-CN" sz="1600" dirty="0" err="1">
                <a:latin typeface="微软雅黑" pitchFamily="34" charset="-122"/>
                <a:ea typeface="微软雅黑" pitchFamily="34" charset="-122"/>
              </a:rPr>
              <a:t>cout</a:t>
            </a:r>
            <a:r>
              <a:rPr lang="zh-CN" altLang="zh-CN" sz="1600" dirty="0">
                <a:latin typeface="微软雅黑" pitchFamily="34" charset="-122"/>
                <a:ea typeface="微软雅黑" pitchFamily="34" charset="-122"/>
              </a:rPr>
              <a:t>对象调用</a:t>
            </a:r>
            <a:r>
              <a:rPr lang="en-US" altLang="zh-CN" sz="1600" dirty="0" err="1">
                <a:latin typeface="微软雅黑" pitchFamily="34" charset="-122"/>
                <a:ea typeface="微软雅黑" pitchFamily="34" charset="-122"/>
              </a:rPr>
              <a:t>ostream</a:t>
            </a:r>
            <a:r>
              <a:rPr lang="zh-CN" altLang="zh-CN" sz="1600" dirty="0">
                <a:latin typeface="微软雅黑" pitchFamily="34" charset="-122"/>
                <a:ea typeface="微软雅黑" pitchFamily="34" charset="-122"/>
              </a:rPr>
              <a:t>类的插入运算符和成员函数来输出信息。</a:t>
            </a:r>
          </a:p>
        </p:txBody>
      </p:sp>
      <p:sp>
        <p:nvSpPr>
          <p:cNvPr id="36871" name="矩形 4"/>
          <p:cNvSpPr>
            <a:spLocks noChangeArrowheads="1"/>
          </p:cNvSpPr>
          <p:nvPr/>
        </p:nvSpPr>
        <p:spPr bwMode="auto">
          <a:xfrm>
            <a:off x="1303338" y="3381375"/>
            <a:ext cx="63769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600">
                <a:latin typeface="微软雅黑" pitchFamily="34" charset="-122"/>
                <a:ea typeface="微软雅黑" pitchFamily="34" charset="-122"/>
              </a:rPr>
              <a:t>利用</a:t>
            </a:r>
            <a:r>
              <a:rPr lang="en-US" altLang="zh-CN" sz="1600">
                <a:latin typeface="微软雅黑" pitchFamily="34" charset="-122"/>
                <a:ea typeface="微软雅黑" pitchFamily="34" charset="-122"/>
              </a:rPr>
              <a:t>cout</a:t>
            </a:r>
            <a:r>
              <a:rPr lang="zh-CN" altLang="zh-CN" sz="1600">
                <a:latin typeface="微软雅黑" pitchFamily="34" charset="-122"/>
                <a:ea typeface="微软雅黑" pitchFamily="34" charset="-122"/>
              </a:rPr>
              <a:t>对象可以直接输出常量值，代码如下所示：</a:t>
            </a:r>
            <a:endParaRPr lang="zh-CN" altLang="en-US" sz="1600">
              <a:latin typeface="微软雅黑" pitchFamily="34" charset="-122"/>
              <a:ea typeface="微软雅黑" pitchFamily="34" charset="-122"/>
            </a:endParaRPr>
          </a:p>
        </p:txBody>
      </p:sp>
      <p:sp>
        <p:nvSpPr>
          <p:cNvPr id="36872" name="矩形 10"/>
          <p:cNvSpPr>
            <a:spLocks noChangeArrowheads="1"/>
          </p:cNvSpPr>
          <p:nvPr/>
        </p:nvSpPr>
        <p:spPr bwMode="auto">
          <a:xfrm>
            <a:off x="1014413" y="3790950"/>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cout &lt;&lt; 10 &lt;&lt; endl;</a:t>
            </a:r>
            <a:endParaRPr lang="zh-CN" altLang="zh-CN"/>
          </a:p>
          <a:p>
            <a:pPr eaLnBrk="1" hangingPunct="1"/>
            <a:r>
              <a:rPr lang="en-US" altLang="zh-CN"/>
              <a:t>cout &lt;&lt; 'a' &lt;&lt; endl;</a:t>
            </a:r>
            <a:endParaRPr lang="zh-CN" altLang="zh-CN"/>
          </a:p>
          <a:p>
            <a:pPr eaLnBrk="1" hangingPunct="1"/>
            <a:r>
              <a:rPr lang="en-US" altLang="zh-CN"/>
              <a:t>cout &lt;&lt; "C++" &lt;&lt; endl;</a:t>
            </a:r>
            <a:endParaRPr lang="zh-CN" altLang="zh-CN"/>
          </a:p>
        </p:txBody>
      </p:sp>
      <p:sp>
        <p:nvSpPr>
          <p:cNvPr id="36873" name="矩形 11"/>
          <p:cNvSpPr>
            <a:spLocks noChangeArrowheads="1"/>
          </p:cNvSpPr>
          <p:nvPr/>
        </p:nvSpPr>
        <p:spPr bwMode="auto">
          <a:xfrm>
            <a:off x="949325" y="4819650"/>
            <a:ext cx="7716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zh-CN" sz="1600" dirty="0">
                <a:latin typeface="微软雅黑" pitchFamily="34" charset="-122"/>
                <a:ea typeface="微软雅黑" pitchFamily="34" charset="-122"/>
              </a:rPr>
              <a:t>在输出常量值时，直接将要输出的内容放在</a:t>
            </a:r>
            <a:r>
              <a:rPr lang="zh-CN" altLang="zh-CN" sz="1600" dirty="0">
                <a:solidFill>
                  <a:schemeClr val="accent4"/>
                </a:solidFill>
                <a:latin typeface="微软雅黑" pitchFamily="34" charset="-122"/>
                <a:ea typeface="微软雅黑" pitchFamily="34" charset="-122"/>
              </a:rPr>
              <a:t>“</a:t>
            </a:r>
            <a:r>
              <a:rPr lang="en-US" altLang="zh-CN" sz="1600" dirty="0">
                <a:solidFill>
                  <a:schemeClr val="accent4"/>
                </a:solidFill>
                <a:latin typeface="微软雅黑" pitchFamily="34" charset="-122"/>
                <a:ea typeface="微软雅黑" pitchFamily="34" charset="-122"/>
              </a:rPr>
              <a:t>&lt;&lt;</a:t>
            </a:r>
            <a:r>
              <a:rPr lang="zh-CN" altLang="zh-CN" sz="1600" dirty="0">
                <a:solidFill>
                  <a:schemeClr val="accent4"/>
                </a:solidFill>
                <a:latin typeface="微软雅黑" pitchFamily="34" charset="-122"/>
                <a:ea typeface="微软雅黑" pitchFamily="34" charset="-122"/>
              </a:rPr>
              <a:t>”运算符</a:t>
            </a:r>
            <a:r>
              <a:rPr lang="zh-CN" altLang="zh-CN" sz="1600" dirty="0">
                <a:latin typeface="微软雅黑" pitchFamily="34" charset="-122"/>
                <a:ea typeface="微软雅黑" pitchFamily="34" charset="-122"/>
              </a:rPr>
              <a:t>后面即可。</a:t>
            </a:r>
            <a:endParaRPr lang="zh-CN" altLang="en-US" sz="1600" dirty="0">
              <a:latin typeface="微软雅黑" pitchFamily="34" charset="-122"/>
              <a:ea typeface="微软雅黑" pitchFamily="34" charset="-122"/>
            </a:endParaRPr>
          </a:p>
        </p:txBody>
      </p:sp>
      <p:sp>
        <p:nvSpPr>
          <p:cNvPr id="12" name="矩形 11"/>
          <p:cNvSpPr/>
          <p:nvPr/>
        </p:nvSpPr>
        <p:spPr bwMode="auto">
          <a:xfrm>
            <a:off x="0" y="994884"/>
            <a:ext cx="9144000" cy="723849"/>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ea typeface="宋体" pitchFamily="2" charset="-122"/>
            </a:endParaRPr>
          </a:p>
        </p:txBody>
      </p:sp>
      <p:sp>
        <p:nvSpPr>
          <p:cNvPr id="39949" name="矩形 1"/>
          <p:cNvSpPr>
            <a:spLocks noChangeArrowheads="1"/>
          </p:cNvSpPr>
          <p:nvPr/>
        </p:nvSpPr>
        <p:spPr bwMode="auto">
          <a:xfrm>
            <a:off x="1827213" y="1095375"/>
            <a:ext cx="23383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800" b="1">
                <a:solidFill>
                  <a:srgbClr val="00B0F0"/>
                </a:solidFill>
                <a:latin typeface="微软雅黑" pitchFamily="34" charset="-122"/>
                <a:ea typeface="微软雅黑" pitchFamily="34" charset="-122"/>
              </a:rPr>
              <a:t>预定义流对象</a:t>
            </a:r>
            <a:endParaRPr lang="zh-CN" altLang="en-US" sz="2800" b="1">
              <a:solidFill>
                <a:srgbClr val="00B0F0"/>
              </a:solidFill>
              <a:latin typeface="微软雅黑" pitchFamily="34" charset="-122"/>
              <a:ea typeface="微软雅黑" pitchFamily="34" charset="-122"/>
            </a:endParaRPr>
          </a:p>
        </p:txBody>
      </p:sp>
      <p:pic>
        <p:nvPicPr>
          <p:cNvPr id="14"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3113"/>
            <a:ext cx="1827213"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75"/>
          <p:cNvSpPr>
            <a:spLocks noChangeArrowheads="1"/>
          </p:cNvSpPr>
          <p:nvPr/>
        </p:nvSpPr>
        <p:spPr bwMode="auto">
          <a:xfrm>
            <a:off x="1951038" y="177958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a:solidFill>
                  <a:schemeClr val="bg1"/>
                </a:solidFill>
                <a:latin typeface="微软雅黑" pitchFamily="34" charset="-122"/>
                <a:ea typeface="微软雅黑" pitchFamily="34" charset="-122"/>
              </a:rPr>
              <a:t>cout</a:t>
            </a:r>
            <a:endParaRPr lang="zh-CN" altLang="en-US">
              <a:solidFill>
                <a:schemeClr val="bg1"/>
              </a:solidFill>
              <a:latin typeface="微软雅黑" pitchFamily="34" charset="-122"/>
              <a:ea typeface="微软雅黑" pitchFamily="34" charset="-122"/>
            </a:endParaRPr>
          </a:p>
        </p:txBody>
      </p:sp>
      <p:sp>
        <p:nvSpPr>
          <p:cNvPr id="20" name="椭圆 19"/>
          <p:cNvSpPr/>
          <p:nvPr/>
        </p:nvSpPr>
        <p:spPr bwMode="auto">
          <a:xfrm>
            <a:off x="819150" y="3251200"/>
            <a:ext cx="463550" cy="422275"/>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2400" b="1" dirty="0">
                <a:latin typeface="微软雅黑" pitchFamily="34" charset="-122"/>
                <a:ea typeface="微软雅黑" pitchFamily="34" charset="-122"/>
              </a:rPr>
              <a:t>1</a:t>
            </a:r>
            <a:endParaRPr lang="zh-CN" altLang="en-US" sz="24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6870"/>
                                        </p:tgtEl>
                                        <p:attrNameLst>
                                          <p:attrName>style.visibility</p:attrName>
                                        </p:attrNameLst>
                                      </p:cBhvr>
                                      <p:to>
                                        <p:strVal val="visible"/>
                                      </p:to>
                                    </p:set>
                                    <p:animEffect transition="in" filter="fade">
                                      <p:cBhvr>
                                        <p:cTn id="18" dur="500"/>
                                        <p:tgtEl>
                                          <p:spTgt spid="3687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arn(inVertical)">
                                      <p:cBhvr>
                                        <p:cTn id="23" dur="500"/>
                                        <p:tgtEl>
                                          <p:spTgt spid="20"/>
                                        </p:tgtEl>
                                      </p:cBhvr>
                                    </p:animEffect>
                                  </p:childTnLst>
                                </p:cTn>
                              </p:par>
                            </p:childTnLst>
                          </p:cTn>
                        </p:par>
                        <p:par>
                          <p:cTn id="24" fill="hold" nodeType="afterGroup">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36871"/>
                                        </p:tgtEl>
                                        <p:attrNameLst>
                                          <p:attrName>style.visibility</p:attrName>
                                        </p:attrNameLst>
                                      </p:cBhvr>
                                      <p:to>
                                        <p:strVal val="visible"/>
                                      </p:to>
                                    </p:set>
                                    <p:animEffect transition="in" filter="wipe(left)">
                                      <p:cBhvr>
                                        <p:cTn id="27" dur="500"/>
                                        <p:tgtEl>
                                          <p:spTgt spid="368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6866"/>
                                        </p:tgtEl>
                                        <p:attrNameLst>
                                          <p:attrName>style.visibility</p:attrName>
                                        </p:attrNameLst>
                                      </p:cBhvr>
                                      <p:to>
                                        <p:strVal val="visible"/>
                                      </p:to>
                                    </p:set>
                                    <p:animEffect transition="in" filter="wipe(down)">
                                      <p:cBhvr>
                                        <p:cTn id="32" dur="500"/>
                                        <p:tgtEl>
                                          <p:spTgt spid="36866"/>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6872"/>
                                        </p:tgtEl>
                                        <p:attrNameLst>
                                          <p:attrName>style.visibility</p:attrName>
                                        </p:attrNameLst>
                                      </p:cBhvr>
                                      <p:to>
                                        <p:strVal val="visible"/>
                                      </p:to>
                                    </p:set>
                                    <p:animEffect transition="in" filter="wipe(down)">
                                      <p:cBhvr>
                                        <p:cTn id="35" dur="500"/>
                                        <p:tgtEl>
                                          <p:spTgt spid="3687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6873"/>
                                        </p:tgtEl>
                                        <p:attrNameLst>
                                          <p:attrName>style.visibility</p:attrName>
                                        </p:attrNameLst>
                                      </p:cBhvr>
                                      <p:to>
                                        <p:strVal val="visible"/>
                                      </p:to>
                                    </p:set>
                                    <p:animEffect transition="in" filter="barn(inVertical)">
                                      <p:cBhvr>
                                        <p:cTn id="40" dur="500"/>
                                        <p:tgtEl>
                                          <p:spTgt spid="36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nimBg="1"/>
      <p:bldP spid="36870" grpId="0"/>
      <p:bldP spid="36871" grpId="0"/>
      <p:bldP spid="36872" grpId="0"/>
      <p:bldP spid="36873" grpId="0"/>
      <p:bldP spid="18" grpId="0"/>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23"/>
          <p:cNvSpPr>
            <a:spLocks noChangeArrowheads="1"/>
          </p:cNvSpPr>
          <p:nvPr/>
        </p:nvSpPr>
        <p:spPr bwMode="auto">
          <a:xfrm>
            <a:off x="598488" y="1628775"/>
            <a:ext cx="7864475" cy="175418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40963" name="Group 2"/>
          <p:cNvGrpSpPr>
            <a:grpSpLocks/>
          </p:cNvGrpSpPr>
          <p:nvPr/>
        </p:nvGrpSpPr>
        <p:grpSpPr bwMode="auto">
          <a:xfrm>
            <a:off x="5062538" y="119063"/>
            <a:ext cx="3916362" cy="725487"/>
            <a:chOff x="0" y="0"/>
            <a:chExt cx="6166" cy="1142"/>
          </a:xfrm>
        </p:grpSpPr>
        <p:pic>
          <p:nvPicPr>
            <p:cNvPr id="40969"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70"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0964"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6.3  </a:t>
            </a:r>
            <a:r>
              <a:rPr lang="zh-CN" altLang="zh-CN" sz="2400" b="1">
                <a:solidFill>
                  <a:srgbClr val="FFFF00"/>
                </a:solidFill>
                <a:latin typeface="微软雅黑" pitchFamily="34" charset="-122"/>
                <a:ea typeface="微软雅黑" pitchFamily="34" charset="-122"/>
              </a:rPr>
              <a:t>标准输出流和标准输入流</a:t>
            </a:r>
            <a:endParaRPr lang="zh-CN" altLang="en-US" sz="2400" b="1">
              <a:solidFill>
                <a:srgbClr val="FFFF00"/>
              </a:solidFill>
              <a:latin typeface="微软雅黑" pitchFamily="34" charset="-122"/>
              <a:ea typeface="微软雅黑" pitchFamily="34" charset="-122"/>
              <a:sym typeface="宋体" charset="-122"/>
            </a:endParaRPr>
          </a:p>
        </p:txBody>
      </p:sp>
      <p:sp>
        <p:nvSpPr>
          <p:cNvPr id="37894" name="矩形 1"/>
          <p:cNvSpPr>
            <a:spLocks noChangeArrowheads="1"/>
          </p:cNvSpPr>
          <p:nvPr/>
        </p:nvSpPr>
        <p:spPr bwMode="auto">
          <a:xfrm>
            <a:off x="1265238" y="1244600"/>
            <a:ext cx="457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600">
                <a:latin typeface="微软雅黑" pitchFamily="34" charset="-122"/>
                <a:ea typeface="微软雅黑" pitchFamily="34" charset="-122"/>
              </a:rPr>
              <a:t>利用</a:t>
            </a:r>
            <a:r>
              <a:rPr lang="en-US" altLang="zh-CN" sz="1600">
                <a:latin typeface="微软雅黑" pitchFamily="34" charset="-122"/>
                <a:ea typeface="微软雅黑" pitchFamily="34" charset="-122"/>
              </a:rPr>
              <a:t>cout</a:t>
            </a:r>
            <a:r>
              <a:rPr lang="zh-CN" altLang="zh-CN" sz="1600">
                <a:latin typeface="微软雅黑" pitchFamily="34" charset="-122"/>
                <a:ea typeface="微软雅黑" pitchFamily="34" charset="-122"/>
              </a:rPr>
              <a:t>对象输出变量的值，代码如下所示：</a:t>
            </a:r>
          </a:p>
        </p:txBody>
      </p:sp>
      <p:sp>
        <p:nvSpPr>
          <p:cNvPr id="37895" name="矩形 5"/>
          <p:cNvSpPr>
            <a:spLocks noChangeArrowheads="1"/>
          </p:cNvSpPr>
          <p:nvPr/>
        </p:nvSpPr>
        <p:spPr bwMode="auto">
          <a:xfrm>
            <a:off x="887413" y="1628775"/>
            <a:ext cx="4572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int a = 10;</a:t>
            </a:r>
            <a:endParaRPr lang="zh-CN" altLang="zh-CN"/>
          </a:p>
          <a:p>
            <a:pPr eaLnBrk="1" hangingPunct="1"/>
            <a:r>
              <a:rPr lang="en-US" altLang="zh-CN"/>
              <a:t>string s = "C++";</a:t>
            </a:r>
            <a:endParaRPr lang="zh-CN" altLang="zh-CN"/>
          </a:p>
          <a:p>
            <a:pPr eaLnBrk="1" hangingPunct="1"/>
            <a:r>
              <a:rPr lang="en-US" altLang="zh-CN"/>
              <a:t>float f = 1.2;</a:t>
            </a:r>
            <a:endParaRPr lang="zh-CN" altLang="zh-CN"/>
          </a:p>
          <a:p>
            <a:pPr eaLnBrk="1" hangingPunct="1"/>
            <a:r>
              <a:rPr lang="en-US" altLang="zh-CN"/>
              <a:t>cout &lt;&lt; a &lt;&lt; endl;  //</a:t>
            </a:r>
            <a:r>
              <a:rPr lang="zh-CN" altLang="zh-CN"/>
              <a:t>输出</a:t>
            </a:r>
            <a:r>
              <a:rPr lang="en-US" altLang="zh-CN"/>
              <a:t>int</a:t>
            </a:r>
            <a:r>
              <a:rPr lang="zh-CN" altLang="zh-CN"/>
              <a:t>类型的变量</a:t>
            </a:r>
          </a:p>
          <a:p>
            <a:pPr eaLnBrk="1" hangingPunct="1"/>
            <a:r>
              <a:rPr lang="en-US" altLang="zh-CN"/>
              <a:t>cout &lt;&lt; s &lt;&lt; endl;  //</a:t>
            </a:r>
            <a:r>
              <a:rPr lang="zh-CN" altLang="zh-CN"/>
              <a:t>输出</a:t>
            </a:r>
            <a:r>
              <a:rPr lang="en-US" altLang="zh-CN"/>
              <a:t>string</a:t>
            </a:r>
            <a:r>
              <a:rPr lang="zh-CN" altLang="zh-CN"/>
              <a:t>类型的变量</a:t>
            </a:r>
          </a:p>
          <a:p>
            <a:pPr eaLnBrk="1" hangingPunct="1"/>
            <a:r>
              <a:rPr lang="en-US" altLang="zh-CN"/>
              <a:t>cout &lt;&lt; f &lt;&lt; endl;  //</a:t>
            </a:r>
            <a:r>
              <a:rPr lang="zh-CN" altLang="zh-CN"/>
              <a:t>输出</a:t>
            </a:r>
            <a:r>
              <a:rPr lang="en-US" altLang="zh-CN"/>
              <a:t>float</a:t>
            </a:r>
            <a:r>
              <a:rPr lang="zh-CN" altLang="zh-CN"/>
              <a:t>类型的变量</a:t>
            </a:r>
          </a:p>
        </p:txBody>
      </p:sp>
      <p:sp>
        <p:nvSpPr>
          <p:cNvPr id="37896" name="矩形 6"/>
          <p:cNvSpPr>
            <a:spLocks noChangeArrowheads="1"/>
          </p:cNvSpPr>
          <p:nvPr/>
        </p:nvSpPr>
        <p:spPr bwMode="auto">
          <a:xfrm>
            <a:off x="598488" y="3506788"/>
            <a:ext cx="78644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1600" dirty="0">
                <a:latin typeface="微软雅黑" pitchFamily="34" charset="-122"/>
                <a:ea typeface="微软雅黑" pitchFamily="34" charset="-122"/>
              </a:rPr>
              <a:t>       </a:t>
            </a:r>
            <a:r>
              <a:rPr lang="zh-CN" altLang="zh-CN" sz="1600" dirty="0">
                <a:latin typeface="微软雅黑" pitchFamily="34" charset="-122"/>
                <a:ea typeface="微软雅黑" pitchFamily="34" charset="-122"/>
              </a:rPr>
              <a:t>在用</a:t>
            </a:r>
            <a:r>
              <a:rPr lang="en-US" altLang="zh-CN" sz="1600" dirty="0" err="1">
                <a:latin typeface="微软雅黑" pitchFamily="34" charset="-122"/>
                <a:ea typeface="微软雅黑" pitchFamily="34" charset="-122"/>
              </a:rPr>
              <a:t>cout</a:t>
            </a:r>
            <a:r>
              <a:rPr lang="zh-CN" altLang="zh-CN" sz="1600" dirty="0">
                <a:latin typeface="微软雅黑" pitchFamily="34" charset="-122"/>
                <a:ea typeface="微软雅黑" pitchFamily="34" charset="-122"/>
              </a:rPr>
              <a:t>输出变量值时，不必设置以什么格式输出，</a:t>
            </a:r>
            <a:r>
              <a:rPr lang="zh-CN" altLang="zh-CN" sz="1600" dirty="0">
                <a:solidFill>
                  <a:schemeClr val="accent4"/>
                </a:solidFill>
                <a:latin typeface="微软雅黑" pitchFamily="34" charset="-122"/>
                <a:ea typeface="微软雅黑" pitchFamily="34" charset="-122"/>
              </a:rPr>
              <a:t>“</a:t>
            </a:r>
            <a:r>
              <a:rPr lang="en-US" altLang="zh-CN" sz="1600" dirty="0">
                <a:solidFill>
                  <a:schemeClr val="accent4"/>
                </a:solidFill>
                <a:latin typeface="微软雅黑" pitchFamily="34" charset="-122"/>
                <a:ea typeface="微软雅黑" pitchFamily="34" charset="-122"/>
              </a:rPr>
              <a:t>&lt;&lt;</a:t>
            </a:r>
            <a:r>
              <a:rPr lang="zh-CN" altLang="zh-CN" sz="1600" dirty="0">
                <a:solidFill>
                  <a:schemeClr val="accent4"/>
                </a:solidFill>
                <a:latin typeface="微软雅黑" pitchFamily="34" charset="-122"/>
                <a:ea typeface="微软雅黑" pitchFamily="34" charset="-122"/>
              </a:rPr>
              <a:t>”运算符</a:t>
            </a:r>
            <a:r>
              <a:rPr lang="zh-CN" altLang="zh-CN" sz="1600" dirty="0">
                <a:latin typeface="微软雅黑" pitchFamily="34" charset="-122"/>
                <a:ea typeface="微软雅黑" pitchFamily="34" charset="-122"/>
              </a:rPr>
              <a:t>会根据变量的数据类型自动调用相匹配的重载函数，而正确输出。这比</a:t>
            </a:r>
            <a:r>
              <a:rPr lang="en-US" altLang="zh-CN" sz="1600" dirty="0">
                <a:latin typeface="微软雅黑" pitchFamily="34" charset="-122"/>
                <a:ea typeface="微软雅黑" pitchFamily="34" charset="-122"/>
              </a:rPr>
              <a:t>C</a:t>
            </a:r>
            <a:r>
              <a:rPr lang="zh-CN" altLang="zh-CN" sz="1600" dirty="0">
                <a:latin typeface="微软雅黑" pitchFamily="34" charset="-122"/>
                <a:ea typeface="微软雅黑" pitchFamily="34" charset="-122"/>
              </a:rPr>
              <a:t>语言中的</a:t>
            </a:r>
            <a:r>
              <a:rPr lang="en-US" altLang="zh-CN" sz="1600" dirty="0" err="1">
                <a:latin typeface="微软雅黑" pitchFamily="34" charset="-122"/>
                <a:ea typeface="微软雅黑" pitchFamily="34" charset="-122"/>
              </a:rPr>
              <a:t>printf</a:t>
            </a:r>
            <a:r>
              <a:rPr lang="en-US" altLang="zh-CN" sz="1600" dirty="0">
                <a:latin typeface="微软雅黑" pitchFamily="34" charset="-122"/>
                <a:ea typeface="微软雅黑" pitchFamily="34" charset="-122"/>
              </a:rPr>
              <a:t>()</a:t>
            </a:r>
            <a:r>
              <a:rPr lang="zh-CN" altLang="zh-CN" sz="1600" dirty="0">
                <a:latin typeface="微软雅黑" pitchFamily="34" charset="-122"/>
                <a:ea typeface="微软雅黑" pitchFamily="34" charset="-122"/>
              </a:rPr>
              <a:t>函数用法更简便。</a:t>
            </a:r>
          </a:p>
        </p:txBody>
      </p:sp>
      <p:sp>
        <p:nvSpPr>
          <p:cNvPr id="11" name="椭圆 10"/>
          <p:cNvSpPr/>
          <p:nvPr/>
        </p:nvSpPr>
        <p:spPr bwMode="auto">
          <a:xfrm>
            <a:off x="819150" y="1104900"/>
            <a:ext cx="463550" cy="422275"/>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2400" b="1" dirty="0">
                <a:latin typeface="微软雅黑" pitchFamily="34" charset="-122"/>
                <a:ea typeface="微软雅黑" pitchFamily="34" charset="-122"/>
              </a:rPr>
              <a:t>2</a:t>
            </a:r>
            <a:endParaRPr lang="zh-CN" altLang="en-US" sz="24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7894"/>
                                        </p:tgtEl>
                                        <p:attrNameLst>
                                          <p:attrName>style.visibility</p:attrName>
                                        </p:attrNameLst>
                                      </p:cBhvr>
                                      <p:to>
                                        <p:strVal val="visible"/>
                                      </p:to>
                                    </p:set>
                                    <p:animEffect transition="in" filter="wipe(left)">
                                      <p:cBhvr>
                                        <p:cTn id="11" dur="500"/>
                                        <p:tgtEl>
                                          <p:spTgt spid="378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7890"/>
                                        </p:tgtEl>
                                        <p:attrNameLst>
                                          <p:attrName>style.visibility</p:attrName>
                                        </p:attrNameLst>
                                      </p:cBhvr>
                                      <p:to>
                                        <p:strVal val="visible"/>
                                      </p:to>
                                    </p:set>
                                    <p:animEffect transition="in" filter="wipe(down)">
                                      <p:cBhvr>
                                        <p:cTn id="16" dur="500"/>
                                        <p:tgtEl>
                                          <p:spTgt spid="3789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7895"/>
                                        </p:tgtEl>
                                        <p:attrNameLst>
                                          <p:attrName>style.visibility</p:attrName>
                                        </p:attrNameLst>
                                      </p:cBhvr>
                                      <p:to>
                                        <p:strVal val="visible"/>
                                      </p:to>
                                    </p:set>
                                    <p:animEffect transition="in" filter="wipe(down)">
                                      <p:cBhvr>
                                        <p:cTn id="19" dur="500"/>
                                        <p:tgtEl>
                                          <p:spTgt spid="3789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7896"/>
                                        </p:tgtEl>
                                        <p:attrNameLst>
                                          <p:attrName>style.visibility</p:attrName>
                                        </p:attrNameLst>
                                      </p:cBhvr>
                                      <p:to>
                                        <p:strVal val="visible"/>
                                      </p:to>
                                    </p:set>
                                    <p:animEffect transition="in" filter="barn(inVertical)">
                                      <p:cBhvr>
                                        <p:cTn id="24"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p:bldP spid="37894" grpId="0"/>
      <p:bldP spid="37895" grpId="0"/>
      <p:bldP spid="37896"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目录</a:t>
            </a:r>
          </a:p>
        </p:txBody>
      </p:sp>
      <p:grpSp>
        <p:nvGrpSpPr>
          <p:cNvPr id="5123" name="logo"/>
          <p:cNvGrpSpPr>
            <a:grpSpLocks/>
          </p:cNvGrpSpPr>
          <p:nvPr/>
        </p:nvGrpSpPr>
        <p:grpSpPr bwMode="auto">
          <a:xfrm>
            <a:off x="5062538" y="119063"/>
            <a:ext cx="3916362" cy="725487"/>
            <a:chOff x="0" y="0"/>
            <a:chExt cx="6166" cy="1142"/>
          </a:xfrm>
        </p:grpSpPr>
        <p:pic>
          <p:nvPicPr>
            <p:cNvPr id="5146" name="Picture 4"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4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cxnSp>
        <p:nvCxnSpPr>
          <p:cNvPr id="52" name="直接连接符 51"/>
          <p:cNvCxnSpPr/>
          <p:nvPr/>
        </p:nvCxnSpPr>
        <p:spPr bwMode="auto">
          <a:xfrm>
            <a:off x="4048125" y="3621088"/>
            <a:ext cx="2943225" cy="0"/>
          </a:xfrm>
          <a:prstGeom prst="line">
            <a:avLst/>
          </a:prstGeom>
          <a:noFill/>
          <a:ln w="3175" cap="flat" cmpd="sng" algn="ctr">
            <a:solidFill>
              <a:schemeClr val="bg1">
                <a:lumMod val="50000"/>
              </a:schemeClr>
            </a:solidFill>
            <a:prstDash val="sysDot"/>
            <a:headEnd type="oval" w="sm" len="sm"/>
            <a:tailEnd type="oval" w="sm" len="sm"/>
          </a:ln>
          <a:effectLst/>
        </p:spPr>
      </p:cxnSp>
      <p:grpSp>
        <p:nvGrpSpPr>
          <p:cNvPr id="5125" name="组合 111"/>
          <p:cNvGrpSpPr>
            <a:grpSpLocks/>
          </p:cNvGrpSpPr>
          <p:nvPr/>
        </p:nvGrpSpPr>
        <p:grpSpPr bwMode="auto">
          <a:xfrm rot="-12767">
            <a:off x="2838450" y="3117850"/>
            <a:ext cx="971550" cy="954088"/>
            <a:chOff x="1809783" y="1275605"/>
            <a:chExt cx="1422983" cy="1728192"/>
          </a:xfrm>
        </p:grpSpPr>
        <p:grpSp>
          <p:nvGrpSpPr>
            <p:cNvPr id="5142" name="组合 112"/>
            <p:cNvGrpSpPr>
              <a:grpSpLocks/>
            </p:cNvGrpSpPr>
            <p:nvPr/>
          </p:nvGrpSpPr>
          <p:grpSpPr bwMode="auto">
            <a:xfrm>
              <a:off x="1936621" y="1275605"/>
              <a:ext cx="1296145" cy="1728192"/>
              <a:chOff x="1907705" y="1275605"/>
              <a:chExt cx="1296145" cy="1728192"/>
            </a:xfrm>
          </p:grpSpPr>
          <p:sp>
            <p:nvSpPr>
              <p:cNvPr id="63" name="圆角矩形 62"/>
              <p:cNvSpPr/>
              <p:nvPr/>
            </p:nvSpPr>
            <p:spPr>
              <a:xfrm>
                <a:off x="1855392" y="1235375"/>
                <a:ext cx="1285800"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6.6</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64" name="圆角矩形 63"/>
              <p:cNvSpPr/>
              <p:nvPr/>
            </p:nvSpPr>
            <p:spPr>
              <a:xfrm>
                <a:off x="1899571" y="1307243"/>
                <a:ext cx="1188143" cy="1584414"/>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62" name="圆角矩形 5"/>
            <p:cNvSpPr/>
            <p:nvPr/>
          </p:nvSpPr>
          <p:spPr>
            <a:xfrm>
              <a:off x="1778379" y="2063059"/>
              <a:ext cx="1292775" cy="937421"/>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5126" name="直接连接符 51"/>
          <p:cNvCxnSpPr>
            <a:cxnSpLocks noChangeShapeType="1"/>
          </p:cNvCxnSpPr>
          <p:nvPr/>
        </p:nvCxnSpPr>
        <p:spPr bwMode="auto">
          <a:xfrm>
            <a:off x="2973388" y="5299075"/>
            <a:ext cx="3627437" cy="0"/>
          </a:xfrm>
          <a:prstGeom prst="line">
            <a:avLst/>
          </a:prstGeom>
          <a:noFill/>
          <a:ln w="3175" algn="ctr">
            <a:solidFill>
              <a:srgbClr val="404040"/>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5127" name="矩形 53"/>
          <p:cNvSpPr>
            <a:spLocks noChangeArrowheads="1"/>
          </p:cNvSpPr>
          <p:nvPr/>
        </p:nvSpPr>
        <p:spPr bwMode="auto">
          <a:xfrm flipH="1">
            <a:off x="2855913" y="4797425"/>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a:latin typeface="微软雅黑" pitchFamily="34" charset="-122"/>
                <a:ea typeface="微软雅黑" pitchFamily="34" charset="-122"/>
              </a:rPr>
              <a:t>小结</a:t>
            </a:r>
          </a:p>
        </p:txBody>
      </p:sp>
      <p:grpSp>
        <p:nvGrpSpPr>
          <p:cNvPr id="5128" name="组合 116"/>
          <p:cNvGrpSpPr>
            <a:grpSpLocks/>
          </p:cNvGrpSpPr>
          <p:nvPr/>
        </p:nvGrpSpPr>
        <p:grpSpPr bwMode="auto">
          <a:xfrm rot="-12767">
            <a:off x="1905000" y="4791075"/>
            <a:ext cx="884238" cy="952500"/>
            <a:chOff x="1936620" y="1275606"/>
            <a:chExt cx="1296144" cy="1728192"/>
          </a:xfrm>
        </p:grpSpPr>
        <p:grpSp>
          <p:nvGrpSpPr>
            <p:cNvPr id="5138" name="组合 117"/>
            <p:cNvGrpSpPr>
              <a:grpSpLocks/>
            </p:cNvGrpSpPr>
            <p:nvPr/>
          </p:nvGrpSpPr>
          <p:grpSpPr bwMode="auto">
            <a:xfrm>
              <a:off x="1936620" y="1275606"/>
              <a:ext cx="1296142" cy="1728192"/>
              <a:chOff x="1907704" y="1275606"/>
              <a:chExt cx="1296142" cy="1728192"/>
            </a:xfrm>
          </p:grpSpPr>
          <p:sp>
            <p:nvSpPr>
              <p:cNvPr id="75" name="圆角矩形 74"/>
              <p:cNvSpPr/>
              <p:nvPr/>
            </p:nvSpPr>
            <p:spPr>
              <a:xfrm>
                <a:off x="1907704" y="1275606"/>
                <a:ext cx="1296143"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6.7</a:t>
                </a:r>
              </a:p>
            </p:txBody>
          </p:sp>
          <p:sp>
            <p:nvSpPr>
              <p:cNvPr id="76" name="圆角矩形 75"/>
              <p:cNvSpPr/>
              <p:nvPr/>
            </p:nvSpPr>
            <p:spPr>
              <a:xfrm>
                <a:off x="1961226" y="1347615"/>
                <a:ext cx="1189100" cy="1584176"/>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74" name="圆角矩形 5"/>
            <p:cNvSpPr/>
            <p:nvPr/>
          </p:nvSpPr>
          <p:spPr>
            <a:xfrm>
              <a:off x="1777205" y="2064078"/>
              <a:ext cx="1293816"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5129" name="组合 29"/>
          <p:cNvGrpSpPr>
            <a:grpSpLocks/>
          </p:cNvGrpSpPr>
          <p:nvPr/>
        </p:nvGrpSpPr>
        <p:grpSpPr bwMode="auto">
          <a:xfrm rot="-12767">
            <a:off x="1905000" y="1538288"/>
            <a:ext cx="884238" cy="952500"/>
            <a:chOff x="1936620" y="1275606"/>
            <a:chExt cx="1296144" cy="1728192"/>
          </a:xfrm>
        </p:grpSpPr>
        <p:grpSp>
          <p:nvGrpSpPr>
            <p:cNvPr id="5134" name="组合 31"/>
            <p:cNvGrpSpPr>
              <a:grpSpLocks/>
            </p:cNvGrpSpPr>
            <p:nvPr/>
          </p:nvGrpSpPr>
          <p:grpSpPr bwMode="auto">
            <a:xfrm>
              <a:off x="1936620" y="1275606"/>
              <a:ext cx="1296142" cy="1728192"/>
              <a:chOff x="1907704" y="1275606"/>
              <a:chExt cx="1296142" cy="1728192"/>
            </a:xfrm>
          </p:grpSpPr>
          <p:sp>
            <p:nvSpPr>
              <p:cNvPr id="81" name="圆角矩形 80"/>
              <p:cNvSpPr/>
              <p:nvPr/>
            </p:nvSpPr>
            <p:spPr>
              <a:xfrm>
                <a:off x="1907704" y="1275606"/>
                <a:ext cx="1296143"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6.5</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82" name="圆角矩形 81"/>
              <p:cNvSpPr/>
              <p:nvPr/>
            </p:nvSpPr>
            <p:spPr>
              <a:xfrm>
                <a:off x="1961226" y="1347613"/>
                <a:ext cx="1189100" cy="1584176"/>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80" name="圆角矩形 5"/>
            <p:cNvSpPr/>
            <p:nvPr/>
          </p:nvSpPr>
          <p:spPr>
            <a:xfrm>
              <a:off x="1795821" y="2064121"/>
              <a:ext cx="1275200"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83" name="直接连接符 82"/>
          <p:cNvCxnSpPr/>
          <p:nvPr/>
        </p:nvCxnSpPr>
        <p:spPr bwMode="auto">
          <a:xfrm>
            <a:off x="3003550" y="2035175"/>
            <a:ext cx="35972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5131" name="矩形 35"/>
          <p:cNvSpPr>
            <a:spLocks noChangeArrowheads="1"/>
          </p:cNvSpPr>
          <p:nvPr/>
        </p:nvSpPr>
        <p:spPr bwMode="auto">
          <a:xfrm>
            <a:off x="2863850" y="1562100"/>
            <a:ext cx="110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a:latin typeface="微软雅黑" pitchFamily="34" charset="-122"/>
                <a:ea typeface="微软雅黑" pitchFamily="34" charset="-122"/>
              </a:rPr>
              <a:t>文件流</a:t>
            </a:r>
          </a:p>
        </p:txBody>
      </p:sp>
      <p:sp>
        <p:nvSpPr>
          <p:cNvPr id="5132" name="TextBox 126">
            <a:hlinkClick r:id="rId3" action="ppaction://hlinksldjump"/>
          </p:cNvPr>
          <p:cNvSpPr txBox="1">
            <a:spLocks noChangeArrowheads="1"/>
          </p:cNvSpPr>
          <p:nvPr/>
        </p:nvSpPr>
        <p:spPr bwMode="auto">
          <a:xfrm>
            <a:off x="2903538" y="2051050"/>
            <a:ext cx="3525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u="sng">
                <a:solidFill>
                  <a:srgbClr val="D9D9D9"/>
                </a:solidFill>
                <a:latin typeface="微软雅黑" pitchFamily="34" charset="-122"/>
                <a:ea typeface="微软雅黑" pitchFamily="34" charset="-122"/>
              </a:rPr>
              <a:t>☞</a:t>
            </a:r>
            <a:r>
              <a:rPr lang="zh-CN" altLang="en-US" u="sng">
                <a:solidFill>
                  <a:srgbClr val="D9D9D9"/>
                </a:solidFill>
                <a:latin typeface="微软雅黑" pitchFamily="34" charset="-122"/>
                <a:ea typeface="微软雅黑" pitchFamily="34" charset="-122"/>
              </a:rPr>
              <a:t>点击查看本案例相关知识点</a:t>
            </a:r>
          </a:p>
        </p:txBody>
      </p:sp>
      <p:sp>
        <p:nvSpPr>
          <p:cNvPr id="5133" name="矩形 1"/>
          <p:cNvSpPr>
            <a:spLocks noChangeArrowheads="1"/>
          </p:cNvSpPr>
          <p:nvPr/>
        </p:nvSpPr>
        <p:spPr bwMode="auto">
          <a:xfrm>
            <a:off x="3929063" y="317976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a:latin typeface="微软雅黑" pitchFamily="34" charset="-122"/>
                <a:ea typeface="微软雅黑" pitchFamily="34" charset="-122"/>
              </a:rPr>
              <a:t>字符串流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23"/>
          <p:cNvSpPr>
            <a:spLocks noChangeArrowheads="1"/>
          </p:cNvSpPr>
          <p:nvPr/>
        </p:nvSpPr>
        <p:spPr bwMode="auto">
          <a:xfrm>
            <a:off x="587375" y="1627188"/>
            <a:ext cx="7875588" cy="3030537"/>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41987" name="Group 2"/>
          <p:cNvGrpSpPr>
            <a:grpSpLocks/>
          </p:cNvGrpSpPr>
          <p:nvPr/>
        </p:nvGrpSpPr>
        <p:grpSpPr bwMode="auto">
          <a:xfrm>
            <a:off x="5062538" y="119063"/>
            <a:ext cx="3916362" cy="725487"/>
            <a:chOff x="0" y="0"/>
            <a:chExt cx="6166" cy="1142"/>
          </a:xfrm>
        </p:grpSpPr>
        <p:pic>
          <p:nvPicPr>
            <p:cNvPr id="41993"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94"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1988"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6.3  </a:t>
            </a:r>
            <a:r>
              <a:rPr lang="zh-CN" altLang="zh-CN" sz="2400" b="1">
                <a:solidFill>
                  <a:srgbClr val="FFFF00"/>
                </a:solidFill>
                <a:latin typeface="微软雅黑" pitchFamily="34" charset="-122"/>
                <a:ea typeface="微软雅黑" pitchFamily="34" charset="-122"/>
              </a:rPr>
              <a:t>标准输出流和标准输入流</a:t>
            </a:r>
            <a:endParaRPr lang="zh-CN" altLang="en-US" sz="2400" b="1">
              <a:solidFill>
                <a:srgbClr val="FFFF00"/>
              </a:solidFill>
              <a:latin typeface="微软雅黑" pitchFamily="34" charset="-122"/>
              <a:ea typeface="微软雅黑" pitchFamily="34" charset="-122"/>
              <a:sym typeface="宋体" charset="-122"/>
            </a:endParaRPr>
          </a:p>
        </p:txBody>
      </p:sp>
      <p:sp>
        <p:nvSpPr>
          <p:cNvPr id="38918" name="矩形 3"/>
          <p:cNvSpPr>
            <a:spLocks noChangeArrowheads="1"/>
          </p:cNvSpPr>
          <p:nvPr/>
        </p:nvSpPr>
        <p:spPr bwMode="auto">
          <a:xfrm>
            <a:off x="1282700" y="1190625"/>
            <a:ext cx="6664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600">
                <a:latin typeface="微软雅黑" pitchFamily="34" charset="-122"/>
                <a:ea typeface="微软雅黑" pitchFamily="34" charset="-122"/>
              </a:rPr>
              <a:t>利用</a:t>
            </a:r>
            <a:r>
              <a:rPr lang="en-US" altLang="zh-CN" sz="1600">
                <a:latin typeface="微软雅黑" pitchFamily="34" charset="-122"/>
                <a:ea typeface="微软雅黑" pitchFamily="34" charset="-122"/>
              </a:rPr>
              <a:t>cout</a:t>
            </a:r>
            <a:r>
              <a:rPr lang="zh-CN" altLang="zh-CN" sz="1600">
                <a:latin typeface="微软雅黑" pitchFamily="34" charset="-122"/>
                <a:ea typeface="微软雅黑" pitchFamily="34" charset="-122"/>
              </a:rPr>
              <a:t>对象输出指针、引用类型的数据，代码如下所示：</a:t>
            </a:r>
          </a:p>
        </p:txBody>
      </p:sp>
      <p:sp>
        <p:nvSpPr>
          <p:cNvPr id="38919" name="矩形 4"/>
          <p:cNvSpPr>
            <a:spLocks noChangeArrowheads="1"/>
          </p:cNvSpPr>
          <p:nvPr/>
        </p:nvSpPr>
        <p:spPr bwMode="auto">
          <a:xfrm>
            <a:off x="776288" y="1733550"/>
            <a:ext cx="757237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int a = 10,*p;</a:t>
            </a:r>
            <a:endParaRPr lang="zh-CN" altLang="zh-CN"/>
          </a:p>
          <a:p>
            <a:pPr eaLnBrk="1" hangingPunct="1"/>
            <a:r>
              <a:rPr lang="en-US" altLang="zh-CN"/>
              <a:t>int&amp; b = a;</a:t>
            </a:r>
            <a:endParaRPr lang="zh-CN" altLang="zh-CN"/>
          </a:p>
          <a:p>
            <a:pPr eaLnBrk="1" hangingPunct="1"/>
            <a:r>
              <a:rPr lang="en-US" altLang="zh-CN"/>
              <a:t>p = &amp;a;</a:t>
            </a:r>
            <a:endParaRPr lang="zh-CN" altLang="zh-CN"/>
          </a:p>
          <a:p>
            <a:pPr eaLnBrk="1" hangingPunct="1"/>
            <a:r>
              <a:rPr lang="en-US" altLang="zh-CN"/>
              <a:t>string s = "C++";</a:t>
            </a:r>
            <a:endParaRPr lang="zh-CN" altLang="zh-CN"/>
          </a:p>
          <a:p>
            <a:pPr eaLnBrk="1" hangingPunct="1"/>
            <a:r>
              <a:rPr lang="en-US" altLang="zh-CN"/>
              <a:t>string* ps = &amp;s;</a:t>
            </a:r>
            <a:endParaRPr lang="zh-CN" altLang="zh-CN"/>
          </a:p>
          <a:p>
            <a:pPr eaLnBrk="1" hangingPunct="1"/>
            <a:r>
              <a:rPr lang="en-US" altLang="zh-CN"/>
              <a:t>cout &lt;&lt; p &lt;&lt; endl;  //</a:t>
            </a:r>
            <a:r>
              <a:rPr lang="zh-CN" altLang="zh-CN"/>
              <a:t>输出结果是指针</a:t>
            </a:r>
            <a:r>
              <a:rPr lang="en-US" altLang="zh-CN"/>
              <a:t>p</a:t>
            </a:r>
            <a:r>
              <a:rPr lang="zh-CN" altLang="zh-CN"/>
              <a:t>的值，</a:t>
            </a:r>
            <a:r>
              <a:rPr lang="en-US" altLang="zh-CN"/>
              <a:t>a</a:t>
            </a:r>
            <a:r>
              <a:rPr lang="zh-CN" altLang="zh-CN"/>
              <a:t>变量的地址</a:t>
            </a:r>
          </a:p>
          <a:p>
            <a:pPr eaLnBrk="1" hangingPunct="1"/>
            <a:r>
              <a:rPr lang="en-US" altLang="zh-CN"/>
              <a:t>cout &lt;&lt; b &lt;&lt; endl;  //</a:t>
            </a:r>
            <a:r>
              <a:rPr lang="zh-CN" altLang="zh-CN"/>
              <a:t>输出结果是</a:t>
            </a:r>
            <a:r>
              <a:rPr lang="en-US" altLang="zh-CN"/>
              <a:t>b</a:t>
            </a:r>
            <a:r>
              <a:rPr lang="zh-CN" altLang="zh-CN"/>
              <a:t>的值</a:t>
            </a:r>
            <a:r>
              <a:rPr lang="en-US" altLang="zh-CN"/>
              <a:t>10</a:t>
            </a:r>
            <a:endParaRPr lang="zh-CN" altLang="zh-CN"/>
          </a:p>
          <a:p>
            <a:pPr eaLnBrk="1" hangingPunct="1"/>
            <a:r>
              <a:rPr lang="en-US" altLang="zh-CN"/>
              <a:t>cout &lt;&lt; *p &lt;&lt; endl; //</a:t>
            </a:r>
            <a:r>
              <a:rPr lang="zh-CN" altLang="zh-CN"/>
              <a:t>输出结果是指针</a:t>
            </a:r>
            <a:r>
              <a:rPr lang="en-US" altLang="zh-CN"/>
              <a:t>p</a:t>
            </a:r>
            <a:r>
              <a:rPr lang="zh-CN" altLang="zh-CN"/>
              <a:t>指向的变量的值，即</a:t>
            </a:r>
            <a:r>
              <a:rPr lang="en-US" altLang="zh-CN"/>
              <a:t>a</a:t>
            </a:r>
            <a:r>
              <a:rPr lang="zh-CN" altLang="zh-CN"/>
              <a:t>的值</a:t>
            </a:r>
            <a:r>
              <a:rPr lang="en-US" altLang="zh-CN"/>
              <a:t>10</a:t>
            </a:r>
            <a:endParaRPr lang="zh-CN" altLang="zh-CN"/>
          </a:p>
          <a:p>
            <a:pPr eaLnBrk="1" hangingPunct="1"/>
            <a:r>
              <a:rPr lang="en-US" altLang="zh-CN"/>
              <a:t>cout &lt;&lt; ps &lt;&lt; endl; //</a:t>
            </a:r>
            <a:r>
              <a:rPr lang="zh-CN" altLang="zh-CN"/>
              <a:t>输出结果是指针</a:t>
            </a:r>
            <a:r>
              <a:rPr lang="en-US" altLang="zh-CN"/>
              <a:t>ps</a:t>
            </a:r>
            <a:r>
              <a:rPr lang="zh-CN" altLang="zh-CN"/>
              <a:t>的的值，</a:t>
            </a:r>
            <a:r>
              <a:rPr lang="en-US" altLang="zh-CN"/>
              <a:t>s</a:t>
            </a:r>
            <a:r>
              <a:rPr lang="zh-CN" altLang="zh-CN"/>
              <a:t>变量的地址</a:t>
            </a:r>
          </a:p>
          <a:p>
            <a:pPr eaLnBrk="1" hangingPunct="1"/>
            <a:r>
              <a:rPr lang="en-US" altLang="zh-CN"/>
              <a:t>cout &lt;&lt; *ps &lt;&lt; endl; //</a:t>
            </a:r>
            <a:r>
              <a:rPr lang="zh-CN" altLang="zh-CN"/>
              <a:t>输出结果是指针</a:t>
            </a:r>
            <a:r>
              <a:rPr lang="en-US" altLang="zh-CN"/>
              <a:t>ps</a:t>
            </a:r>
            <a:r>
              <a:rPr lang="zh-CN" altLang="zh-CN"/>
              <a:t>指向的变量的值，即</a:t>
            </a:r>
            <a:r>
              <a:rPr lang="en-US" altLang="zh-CN"/>
              <a:t>s</a:t>
            </a:r>
            <a:r>
              <a:rPr lang="zh-CN" altLang="zh-CN"/>
              <a:t>的值</a:t>
            </a:r>
            <a:r>
              <a:rPr lang="en-US" altLang="zh-CN"/>
              <a:t>”C++”</a:t>
            </a:r>
            <a:endParaRPr lang="zh-CN" altLang="zh-CN"/>
          </a:p>
        </p:txBody>
      </p:sp>
      <p:sp>
        <p:nvSpPr>
          <p:cNvPr id="38920" name="矩形 7"/>
          <p:cNvSpPr>
            <a:spLocks noChangeArrowheads="1"/>
          </p:cNvSpPr>
          <p:nvPr/>
        </p:nvSpPr>
        <p:spPr bwMode="auto">
          <a:xfrm>
            <a:off x="688975" y="4862513"/>
            <a:ext cx="76279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1600" dirty="0">
                <a:latin typeface="微软雅黑" pitchFamily="34" charset="-122"/>
                <a:ea typeface="微软雅黑" pitchFamily="34" charset="-122"/>
              </a:rPr>
              <a:t>       </a:t>
            </a:r>
            <a:r>
              <a:rPr lang="zh-CN" altLang="zh-CN" sz="1600" dirty="0">
                <a:latin typeface="微软雅黑" pitchFamily="34" charset="-122"/>
                <a:ea typeface="微软雅黑" pitchFamily="34" charset="-122"/>
              </a:rPr>
              <a:t>当输出数据类型为</a:t>
            </a:r>
            <a:r>
              <a:rPr lang="zh-CN" altLang="zh-CN" sz="1600" dirty="0">
                <a:solidFill>
                  <a:schemeClr val="accent4"/>
                </a:solidFill>
                <a:latin typeface="微软雅黑" pitchFamily="34" charset="-122"/>
                <a:ea typeface="微软雅黑" pitchFamily="34" charset="-122"/>
              </a:rPr>
              <a:t>指针或引用</a:t>
            </a:r>
            <a:r>
              <a:rPr lang="zh-CN" altLang="zh-CN" sz="1600" dirty="0">
                <a:latin typeface="微软雅黑" pitchFamily="34" charset="-122"/>
                <a:ea typeface="微软雅黑" pitchFamily="34" charset="-122"/>
              </a:rPr>
              <a:t>时，与</a:t>
            </a:r>
            <a:r>
              <a:rPr lang="en-US" altLang="zh-CN" sz="1600" dirty="0" err="1">
                <a:latin typeface="微软雅黑" pitchFamily="34" charset="-122"/>
                <a:ea typeface="微软雅黑" pitchFamily="34" charset="-122"/>
              </a:rPr>
              <a:t>printf</a:t>
            </a:r>
            <a:r>
              <a:rPr lang="en-US" altLang="zh-CN" sz="1600" dirty="0">
                <a:latin typeface="微软雅黑" pitchFamily="34" charset="-122"/>
                <a:ea typeface="微软雅黑" pitchFamily="34" charset="-122"/>
              </a:rPr>
              <a:t>()</a:t>
            </a:r>
            <a:r>
              <a:rPr lang="zh-CN" altLang="zh-CN" sz="1600" dirty="0">
                <a:latin typeface="微软雅黑" pitchFamily="34" charset="-122"/>
                <a:ea typeface="微软雅黑" pitchFamily="34" charset="-122"/>
              </a:rPr>
              <a:t>函数的用法一致，不加“</a:t>
            </a:r>
            <a:r>
              <a:rPr lang="en-US" altLang="zh-CN" sz="1600" dirty="0">
                <a:latin typeface="微软雅黑" pitchFamily="34" charset="-122"/>
                <a:ea typeface="微软雅黑" pitchFamily="34" charset="-122"/>
              </a:rPr>
              <a:t>*</a:t>
            </a:r>
            <a:r>
              <a:rPr lang="zh-CN" altLang="zh-CN" sz="1600" dirty="0">
                <a:latin typeface="微软雅黑" pitchFamily="34" charset="-122"/>
                <a:ea typeface="微软雅黑" pitchFamily="34" charset="-122"/>
              </a:rPr>
              <a:t>”符号是输出指针的值，即变量的地址，带有“</a:t>
            </a:r>
            <a:r>
              <a:rPr lang="en-US" altLang="zh-CN" sz="1600" dirty="0">
                <a:latin typeface="微软雅黑" pitchFamily="34" charset="-122"/>
                <a:ea typeface="微软雅黑" pitchFamily="34" charset="-122"/>
              </a:rPr>
              <a:t>*</a:t>
            </a:r>
            <a:r>
              <a:rPr lang="zh-CN" altLang="zh-CN" sz="1600" dirty="0">
                <a:latin typeface="微软雅黑" pitchFamily="34" charset="-122"/>
                <a:ea typeface="微软雅黑" pitchFamily="34" charset="-122"/>
              </a:rPr>
              <a:t>”符号输出的是指针指向的变量的值，它比</a:t>
            </a:r>
            <a:r>
              <a:rPr lang="en-US" altLang="zh-CN" sz="1600" dirty="0" err="1">
                <a:latin typeface="微软雅黑" pitchFamily="34" charset="-122"/>
                <a:ea typeface="微软雅黑" pitchFamily="34" charset="-122"/>
              </a:rPr>
              <a:t>printf</a:t>
            </a:r>
            <a:r>
              <a:rPr lang="en-US" altLang="zh-CN" sz="1600" dirty="0">
                <a:latin typeface="微软雅黑" pitchFamily="34" charset="-122"/>
                <a:ea typeface="微软雅黑" pitchFamily="34" charset="-122"/>
              </a:rPr>
              <a:t>()</a:t>
            </a:r>
            <a:r>
              <a:rPr lang="zh-CN" altLang="zh-CN" sz="1600" dirty="0">
                <a:latin typeface="微软雅黑" pitchFamily="34" charset="-122"/>
                <a:ea typeface="微软雅黑" pitchFamily="34" charset="-122"/>
              </a:rPr>
              <a:t>的简便之处在于不必设置数据的输出格式。</a:t>
            </a:r>
          </a:p>
        </p:txBody>
      </p:sp>
      <p:sp>
        <p:nvSpPr>
          <p:cNvPr id="11" name="椭圆 10"/>
          <p:cNvSpPr/>
          <p:nvPr/>
        </p:nvSpPr>
        <p:spPr bwMode="auto">
          <a:xfrm>
            <a:off x="819150" y="1104900"/>
            <a:ext cx="463550" cy="422275"/>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2400" b="1" dirty="0">
                <a:latin typeface="微软雅黑" pitchFamily="34" charset="-122"/>
                <a:ea typeface="微软雅黑" pitchFamily="34" charset="-122"/>
              </a:rPr>
              <a:t>3</a:t>
            </a:r>
            <a:endParaRPr lang="zh-CN" altLang="en-US" sz="24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8918"/>
                                        </p:tgtEl>
                                        <p:attrNameLst>
                                          <p:attrName>style.visibility</p:attrName>
                                        </p:attrNameLst>
                                      </p:cBhvr>
                                      <p:to>
                                        <p:strVal val="visible"/>
                                      </p:to>
                                    </p:set>
                                    <p:animEffect transition="in" filter="wipe(left)">
                                      <p:cBhvr>
                                        <p:cTn id="11" dur="500"/>
                                        <p:tgtEl>
                                          <p:spTgt spid="389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8914"/>
                                        </p:tgtEl>
                                        <p:attrNameLst>
                                          <p:attrName>style.visibility</p:attrName>
                                        </p:attrNameLst>
                                      </p:cBhvr>
                                      <p:to>
                                        <p:strVal val="visible"/>
                                      </p:to>
                                    </p:set>
                                    <p:animEffect transition="in" filter="wipe(down)">
                                      <p:cBhvr>
                                        <p:cTn id="16" dur="500"/>
                                        <p:tgtEl>
                                          <p:spTgt spid="3891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8919"/>
                                        </p:tgtEl>
                                        <p:attrNameLst>
                                          <p:attrName>style.visibility</p:attrName>
                                        </p:attrNameLst>
                                      </p:cBhvr>
                                      <p:to>
                                        <p:strVal val="visible"/>
                                      </p:to>
                                    </p:set>
                                    <p:animEffect transition="in" filter="wipe(down)">
                                      <p:cBhvr>
                                        <p:cTn id="19" dur="500"/>
                                        <p:tgtEl>
                                          <p:spTgt spid="3891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8920"/>
                                        </p:tgtEl>
                                        <p:attrNameLst>
                                          <p:attrName>style.visibility</p:attrName>
                                        </p:attrNameLst>
                                      </p:cBhvr>
                                      <p:to>
                                        <p:strVal val="visible"/>
                                      </p:to>
                                    </p:set>
                                    <p:animEffect transition="in" filter="barn(inVertical)">
                                      <p:cBhvr>
                                        <p:cTn id="24" dur="500"/>
                                        <p:tgtEl>
                                          <p:spTgt spid="38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p:bldP spid="38918" grpId="0"/>
      <p:bldP spid="38919" grpId="0"/>
      <p:bldP spid="38920" grpId="0"/>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23"/>
          <p:cNvSpPr>
            <a:spLocks noChangeArrowheads="1"/>
          </p:cNvSpPr>
          <p:nvPr/>
        </p:nvSpPr>
        <p:spPr bwMode="auto">
          <a:xfrm>
            <a:off x="533400" y="1800225"/>
            <a:ext cx="8048625" cy="106203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43011" name="Group 2"/>
          <p:cNvGrpSpPr>
            <a:grpSpLocks/>
          </p:cNvGrpSpPr>
          <p:nvPr/>
        </p:nvGrpSpPr>
        <p:grpSpPr bwMode="auto">
          <a:xfrm>
            <a:off x="5062538" y="119063"/>
            <a:ext cx="3916362" cy="725487"/>
            <a:chOff x="0" y="0"/>
            <a:chExt cx="6166" cy="1142"/>
          </a:xfrm>
        </p:grpSpPr>
        <p:pic>
          <p:nvPicPr>
            <p:cNvPr id="43019"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20"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3012"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6.3  </a:t>
            </a:r>
            <a:r>
              <a:rPr lang="zh-CN" altLang="zh-CN" sz="2400" b="1">
                <a:solidFill>
                  <a:srgbClr val="FFFF00"/>
                </a:solidFill>
                <a:latin typeface="微软雅黑" pitchFamily="34" charset="-122"/>
                <a:ea typeface="微软雅黑" pitchFamily="34" charset="-122"/>
              </a:rPr>
              <a:t>标准输出流和标准输入流</a:t>
            </a:r>
            <a:endParaRPr lang="zh-CN" altLang="en-US" sz="2400" b="1">
              <a:solidFill>
                <a:srgbClr val="FFFF00"/>
              </a:solidFill>
              <a:latin typeface="微软雅黑" pitchFamily="34" charset="-122"/>
              <a:ea typeface="微软雅黑" pitchFamily="34" charset="-122"/>
              <a:sym typeface="宋体" charset="-122"/>
            </a:endParaRPr>
          </a:p>
        </p:txBody>
      </p:sp>
      <p:sp>
        <p:nvSpPr>
          <p:cNvPr id="39942" name="矩形 1"/>
          <p:cNvSpPr>
            <a:spLocks noChangeArrowheads="1"/>
          </p:cNvSpPr>
          <p:nvPr/>
        </p:nvSpPr>
        <p:spPr bwMode="auto">
          <a:xfrm>
            <a:off x="1277938" y="1200150"/>
            <a:ext cx="457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1600" dirty="0" err="1">
                <a:latin typeface="微软雅黑" pitchFamily="34" charset="-122"/>
                <a:ea typeface="微软雅黑" pitchFamily="34" charset="-122"/>
              </a:rPr>
              <a:t>cout</a:t>
            </a:r>
            <a:r>
              <a:rPr lang="zh-CN" altLang="zh-CN" sz="1600" dirty="0">
                <a:latin typeface="微软雅黑" pitchFamily="34" charset="-122"/>
                <a:ea typeface="微软雅黑" pitchFamily="34" charset="-122"/>
              </a:rPr>
              <a:t>对象可以</a:t>
            </a:r>
            <a:r>
              <a:rPr lang="zh-CN" altLang="zh-CN" sz="1600" dirty="0">
                <a:solidFill>
                  <a:schemeClr val="accent4"/>
                </a:solidFill>
                <a:latin typeface="微软雅黑" pitchFamily="34" charset="-122"/>
                <a:ea typeface="微软雅黑" pitchFamily="34" charset="-122"/>
              </a:rPr>
              <a:t>连续</a:t>
            </a:r>
            <a:r>
              <a:rPr lang="zh-CN" altLang="zh-CN" sz="1600" dirty="0">
                <a:latin typeface="微软雅黑" pitchFamily="34" charset="-122"/>
                <a:ea typeface="微软雅黑" pitchFamily="34" charset="-122"/>
              </a:rPr>
              <a:t>输出数据，代码如下所示：</a:t>
            </a:r>
          </a:p>
        </p:txBody>
      </p:sp>
      <p:sp>
        <p:nvSpPr>
          <p:cNvPr id="39943" name="矩形 5"/>
          <p:cNvSpPr>
            <a:spLocks noChangeArrowheads="1"/>
          </p:cNvSpPr>
          <p:nvPr/>
        </p:nvSpPr>
        <p:spPr bwMode="auto">
          <a:xfrm>
            <a:off x="1050925" y="1828800"/>
            <a:ext cx="45720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int a = 10;</a:t>
            </a:r>
            <a:endParaRPr lang="zh-CN" altLang="zh-CN"/>
          </a:p>
          <a:p>
            <a:pPr eaLnBrk="1" hangingPunct="1"/>
            <a:r>
              <a:rPr lang="en-US" altLang="zh-CN"/>
              <a:t>char c = 'a';</a:t>
            </a:r>
            <a:endParaRPr lang="zh-CN" altLang="zh-CN"/>
          </a:p>
          <a:p>
            <a:pPr eaLnBrk="1" hangingPunct="1"/>
            <a:r>
              <a:rPr lang="en-US" altLang="zh-CN"/>
              <a:t>cout &lt;&lt; a &lt;&lt; "," &lt;&lt; c &lt;&lt; endl;</a:t>
            </a:r>
            <a:endParaRPr lang="zh-CN" altLang="zh-CN"/>
          </a:p>
        </p:txBody>
      </p:sp>
      <p:sp>
        <p:nvSpPr>
          <p:cNvPr id="39944" name="矩形 6"/>
          <p:cNvSpPr>
            <a:spLocks noChangeArrowheads="1"/>
          </p:cNvSpPr>
          <p:nvPr/>
        </p:nvSpPr>
        <p:spPr bwMode="auto">
          <a:xfrm>
            <a:off x="3214688" y="4068763"/>
            <a:ext cx="51435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en-US" altLang="zh-CN" dirty="0">
                <a:ea typeface="宋体" pitchFamily="2" charset="-122"/>
              </a:rPr>
              <a:t>       </a:t>
            </a:r>
            <a:r>
              <a:rPr lang="zh-CN" altLang="zh-CN" sz="1600" dirty="0">
                <a:latin typeface="微软雅黑" pitchFamily="34" charset="-122"/>
                <a:ea typeface="微软雅黑" pitchFamily="34" charset="-122"/>
              </a:rPr>
              <a:t>因为“</a:t>
            </a:r>
            <a:r>
              <a:rPr lang="en-US" altLang="zh-CN" sz="1600" dirty="0">
                <a:latin typeface="微软雅黑" pitchFamily="34" charset="-122"/>
                <a:ea typeface="微软雅黑" pitchFamily="34" charset="-122"/>
              </a:rPr>
              <a:t>&lt;&lt;</a:t>
            </a:r>
            <a:r>
              <a:rPr lang="zh-CN" altLang="zh-CN" sz="1600" dirty="0">
                <a:latin typeface="微软雅黑" pitchFamily="34" charset="-122"/>
                <a:ea typeface="微软雅黑" pitchFamily="34" charset="-122"/>
              </a:rPr>
              <a:t>”重载函数返回的都是</a:t>
            </a:r>
            <a:r>
              <a:rPr lang="en-US" altLang="zh-CN" sz="1600" dirty="0" err="1">
                <a:latin typeface="微软雅黑" pitchFamily="34" charset="-122"/>
                <a:ea typeface="微软雅黑" pitchFamily="34" charset="-122"/>
              </a:rPr>
              <a:t>ostream</a:t>
            </a:r>
            <a:r>
              <a:rPr lang="zh-CN" altLang="zh-CN" sz="1600" dirty="0">
                <a:latin typeface="微软雅黑" pitchFamily="34" charset="-122"/>
                <a:ea typeface="微软雅黑" pitchFamily="34" charset="-122"/>
              </a:rPr>
              <a:t>类对象的引用，所以</a:t>
            </a:r>
            <a:r>
              <a:rPr lang="en-US" altLang="zh-CN" sz="1600" dirty="0" err="1">
                <a:latin typeface="微软雅黑" pitchFamily="34" charset="-122"/>
                <a:ea typeface="微软雅黑" pitchFamily="34" charset="-122"/>
              </a:rPr>
              <a:t>cout</a:t>
            </a:r>
            <a:r>
              <a:rPr lang="zh-CN" altLang="zh-CN" sz="1600" dirty="0">
                <a:latin typeface="微软雅黑" pitchFamily="34" charset="-122"/>
                <a:ea typeface="微软雅黑" pitchFamily="34" charset="-122"/>
              </a:rPr>
              <a:t>调用“</a:t>
            </a:r>
            <a:r>
              <a:rPr lang="en-US" altLang="zh-CN" sz="1600" dirty="0">
                <a:latin typeface="微软雅黑" pitchFamily="34" charset="-122"/>
                <a:ea typeface="微软雅黑" pitchFamily="34" charset="-122"/>
              </a:rPr>
              <a:t>&lt;&lt;</a:t>
            </a:r>
            <a:r>
              <a:rPr lang="zh-CN" altLang="zh-CN" sz="1600" dirty="0">
                <a:latin typeface="微软雅黑" pitchFamily="34" charset="-122"/>
                <a:ea typeface="微软雅黑" pitchFamily="34" charset="-122"/>
              </a:rPr>
              <a:t>”运算符输出时也可以</a:t>
            </a:r>
            <a:r>
              <a:rPr lang="zh-CN" altLang="zh-CN" sz="1600" dirty="0">
                <a:solidFill>
                  <a:schemeClr val="accent4"/>
                </a:solidFill>
                <a:latin typeface="微软雅黑" pitchFamily="34" charset="-122"/>
                <a:ea typeface="微软雅黑" pitchFamily="34" charset="-122"/>
              </a:rPr>
              <a:t>连续</a:t>
            </a:r>
            <a:r>
              <a:rPr lang="zh-CN" altLang="zh-CN" sz="1600" dirty="0">
                <a:latin typeface="微软雅黑" pitchFamily="34" charset="-122"/>
                <a:ea typeface="微软雅黑" pitchFamily="34" charset="-122"/>
              </a:rPr>
              <a:t>输出。在连续输出的数据之间可以自定义数据分隔符，如上述代码中用“，”符号将</a:t>
            </a:r>
            <a:r>
              <a:rPr lang="en-US" altLang="zh-CN" sz="1600" dirty="0">
                <a:latin typeface="微软雅黑" pitchFamily="34" charset="-122"/>
                <a:ea typeface="微软雅黑" pitchFamily="34" charset="-122"/>
              </a:rPr>
              <a:t>a</a:t>
            </a:r>
            <a:r>
              <a:rPr lang="zh-CN" altLang="zh-CN" sz="1600" dirty="0">
                <a:latin typeface="微软雅黑" pitchFamily="34" charset="-122"/>
                <a:ea typeface="微软雅黑" pitchFamily="34" charset="-122"/>
              </a:rPr>
              <a:t>与</a:t>
            </a:r>
            <a:r>
              <a:rPr lang="en-US" altLang="zh-CN" sz="1600" dirty="0">
                <a:latin typeface="微软雅黑" pitchFamily="34" charset="-122"/>
                <a:ea typeface="微软雅黑" pitchFamily="34" charset="-122"/>
              </a:rPr>
              <a:t>c</a:t>
            </a:r>
            <a:r>
              <a:rPr lang="zh-CN" altLang="zh-CN" sz="1600" dirty="0">
                <a:latin typeface="微软雅黑" pitchFamily="34" charset="-122"/>
                <a:ea typeface="微软雅黑" pitchFamily="34" charset="-122"/>
              </a:rPr>
              <a:t>两个变量分隔开。</a:t>
            </a:r>
          </a:p>
        </p:txBody>
      </p:sp>
      <p:sp>
        <p:nvSpPr>
          <p:cNvPr id="11" name="椭圆 10"/>
          <p:cNvSpPr/>
          <p:nvPr/>
        </p:nvSpPr>
        <p:spPr bwMode="auto">
          <a:xfrm>
            <a:off x="819150" y="1104900"/>
            <a:ext cx="463550" cy="422275"/>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2400" b="1" dirty="0">
                <a:latin typeface="微软雅黑" pitchFamily="34" charset="-122"/>
                <a:ea typeface="微软雅黑" pitchFamily="34" charset="-122"/>
              </a:rPr>
              <a:t>4</a:t>
            </a:r>
            <a:endParaRPr lang="zh-CN" altLang="en-US" sz="2400" b="1" dirty="0">
              <a:latin typeface="微软雅黑" pitchFamily="34" charset="-122"/>
              <a:ea typeface="微软雅黑" pitchFamily="34"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2236" y="3049282"/>
            <a:ext cx="2689954" cy="3600000"/>
          </a:xfrm>
          <a:prstGeom prst="ellipse">
            <a:avLst/>
          </a:prstGeom>
          <a:ln>
            <a:noFill/>
          </a:ln>
          <a:effectLst>
            <a:softEdge rad="112500"/>
          </a:effectLst>
        </p:spPr>
      </p:pic>
      <p:sp>
        <p:nvSpPr>
          <p:cNvPr id="13" name="圆角矩形 7"/>
          <p:cNvSpPr>
            <a:spLocks noChangeArrowheads="1"/>
          </p:cNvSpPr>
          <p:nvPr/>
        </p:nvSpPr>
        <p:spPr bwMode="auto">
          <a:xfrm>
            <a:off x="2989263" y="3619500"/>
            <a:ext cx="5527675" cy="2565400"/>
          </a:xfrm>
          <a:prstGeom prst="roundRect">
            <a:avLst>
              <a:gd name="adj" fmla="val 16667"/>
            </a:avLst>
          </a:prstGeom>
          <a:noFill/>
          <a:ln w="28575" algn="ctr">
            <a:solidFill>
              <a:srgbClr val="00B0F0"/>
            </a:solidFill>
            <a:prstDash val="dashDot"/>
            <a:round/>
            <a:headEnd/>
            <a:tailEnd/>
          </a:ln>
          <a:extLst>
            <a:ext uri="{909E8E84-426E-40DD-AFC4-6F175D3DCCD1}">
              <a14:hiddenFill xmlns:a14="http://schemas.microsoft.com/office/drawing/2010/main">
                <a:solidFill>
                  <a:schemeClr val="accent1"/>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942"/>
                                        </p:tgtEl>
                                        <p:attrNameLst>
                                          <p:attrName>style.visibility</p:attrName>
                                        </p:attrNameLst>
                                      </p:cBhvr>
                                      <p:to>
                                        <p:strVal val="visible"/>
                                      </p:to>
                                    </p:set>
                                    <p:animEffect transition="in" filter="wipe(left)">
                                      <p:cBhvr>
                                        <p:cTn id="11" dur="500"/>
                                        <p:tgtEl>
                                          <p:spTgt spid="39942"/>
                                        </p:tgtEl>
                                      </p:cBhvr>
                                    </p:animEffect>
                                  </p:childTnLst>
                                </p:cTn>
                              </p:par>
                            </p:childTnLst>
                          </p:cTn>
                        </p:par>
                        <p:par>
                          <p:cTn id="12" fill="hold" nodeType="afterGroup">
                            <p:stCondLst>
                              <p:cond delay="1000"/>
                            </p:stCondLst>
                            <p:childTnLst>
                              <p:par>
                                <p:cTn id="13" presetID="22" presetClass="entr" presetSubtype="4" fill="hold" grpId="0" nodeType="afterEffect">
                                  <p:stCondLst>
                                    <p:cond delay="500"/>
                                  </p:stCondLst>
                                  <p:childTnLst>
                                    <p:set>
                                      <p:cBhvr>
                                        <p:cTn id="14" dur="1" fill="hold">
                                          <p:stCondLst>
                                            <p:cond delay="0"/>
                                          </p:stCondLst>
                                        </p:cTn>
                                        <p:tgtEl>
                                          <p:spTgt spid="39938"/>
                                        </p:tgtEl>
                                        <p:attrNameLst>
                                          <p:attrName>style.visibility</p:attrName>
                                        </p:attrNameLst>
                                      </p:cBhvr>
                                      <p:to>
                                        <p:strVal val="visible"/>
                                      </p:to>
                                    </p:set>
                                    <p:animEffect transition="in" filter="wipe(down)">
                                      <p:cBhvr>
                                        <p:cTn id="15" dur="500"/>
                                        <p:tgtEl>
                                          <p:spTgt spid="39938"/>
                                        </p:tgtEl>
                                      </p:cBhvr>
                                    </p:animEffect>
                                  </p:childTnLst>
                                </p:cTn>
                              </p:par>
                              <p:par>
                                <p:cTn id="16" presetID="22" presetClass="entr" presetSubtype="4" fill="hold" grpId="0" nodeType="withEffect">
                                  <p:stCondLst>
                                    <p:cond delay="500"/>
                                  </p:stCondLst>
                                  <p:childTnLst>
                                    <p:set>
                                      <p:cBhvr>
                                        <p:cTn id="17" dur="1" fill="hold">
                                          <p:stCondLst>
                                            <p:cond delay="0"/>
                                          </p:stCondLst>
                                        </p:cTn>
                                        <p:tgtEl>
                                          <p:spTgt spid="39943"/>
                                        </p:tgtEl>
                                        <p:attrNameLst>
                                          <p:attrName>style.visibility</p:attrName>
                                        </p:attrNameLst>
                                      </p:cBhvr>
                                      <p:to>
                                        <p:strVal val="visible"/>
                                      </p:to>
                                    </p:set>
                                    <p:animEffect transition="in" filter="wipe(down)">
                                      <p:cBhvr>
                                        <p:cTn id="18" dur="500"/>
                                        <p:tgtEl>
                                          <p:spTgt spid="3994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nodeType="afterGroup">
                            <p:stCondLst>
                              <p:cond delay="500"/>
                            </p:stCondLst>
                            <p:childTnLst>
                              <p:par>
                                <p:cTn id="28" presetID="16" presetClass="entr" presetSubtype="21" fill="hold" grpId="0" nodeType="afterEffect">
                                  <p:stCondLst>
                                    <p:cond delay="0"/>
                                  </p:stCondLst>
                                  <p:childTnLst>
                                    <p:set>
                                      <p:cBhvr>
                                        <p:cTn id="29" dur="1" fill="hold">
                                          <p:stCondLst>
                                            <p:cond delay="0"/>
                                          </p:stCondLst>
                                        </p:cTn>
                                        <p:tgtEl>
                                          <p:spTgt spid="39944"/>
                                        </p:tgtEl>
                                        <p:attrNameLst>
                                          <p:attrName>style.visibility</p:attrName>
                                        </p:attrNameLst>
                                      </p:cBhvr>
                                      <p:to>
                                        <p:strVal val="visible"/>
                                      </p:to>
                                    </p:set>
                                    <p:animEffect transition="in" filter="barn(inVertical)">
                                      <p:cBhvr>
                                        <p:cTn id="30" dur="500"/>
                                        <p:tgtEl>
                                          <p:spTgt spid="39944"/>
                                        </p:tgtEl>
                                      </p:cBhvr>
                                    </p:animEffect>
                                  </p:childTnLst>
                                </p:cTn>
                              </p:par>
                              <p:par>
                                <p:cTn id="31" presetID="26" presetClass="emph" presetSubtype="0" fill="hold" nodeType="withEffect">
                                  <p:stCondLst>
                                    <p:cond delay="0"/>
                                  </p:stCondLst>
                                  <p:childTnLst>
                                    <p:animEffect transition="out" filter="fade">
                                      <p:cBhvr>
                                        <p:cTn id="32" dur="500" tmFilter="0, 0; .2, .5; .8, .5; 1, 0"/>
                                        <p:tgtEl>
                                          <p:spTgt spid="12"/>
                                        </p:tgtEl>
                                      </p:cBhvr>
                                    </p:animEffect>
                                    <p:animScale>
                                      <p:cBhvr>
                                        <p:cTn id="3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P spid="39942" grpId="0"/>
      <p:bldP spid="39943" grpId="0"/>
      <p:bldP spid="39944" grpId="0"/>
      <p:bldP spid="11"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72"/>
          <p:cNvGrpSpPr>
            <a:grpSpLocks/>
          </p:cNvGrpSpPr>
          <p:nvPr/>
        </p:nvGrpSpPr>
        <p:grpSpPr bwMode="auto">
          <a:xfrm>
            <a:off x="625475" y="1770063"/>
            <a:ext cx="7988300" cy="1995487"/>
            <a:chOff x="3957026" y="2388304"/>
            <a:chExt cx="12519088" cy="3095383"/>
          </a:xfrm>
        </p:grpSpPr>
        <p:sp>
          <p:nvSpPr>
            <p:cNvPr id="12" name="矩形 11"/>
            <p:cNvSpPr/>
            <p:nvPr/>
          </p:nvSpPr>
          <p:spPr>
            <a:xfrm>
              <a:off x="3957026" y="2735518"/>
              <a:ext cx="12519088" cy="2748169"/>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任意多边形 12"/>
            <p:cNvSpPr/>
            <p:nvPr/>
          </p:nvSpPr>
          <p:spPr>
            <a:xfrm>
              <a:off x="5947342" y="2388304"/>
              <a:ext cx="3445735" cy="576229"/>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grpSp>
        <p:nvGrpSpPr>
          <p:cNvPr id="44035" name="Group 2"/>
          <p:cNvGrpSpPr>
            <a:grpSpLocks/>
          </p:cNvGrpSpPr>
          <p:nvPr/>
        </p:nvGrpSpPr>
        <p:grpSpPr bwMode="auto">
          <a:xfrm>
            <a:off x="5062538" y="119063"/>
            <a:ext cx="3916362" cy="725487"/>
            <a:chOff x="0" y="0"/>
            <a:chExt cx="6166" cy="1142"/>
          </a:xfrm>
        </p:grpSpPr>
        <p:pic>
          <p:nvPicPr>
            <p:cNvPr id="44044"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404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4036"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6.3  </a:t>
            </a:r>
            <a:r>
              <a:rPr lang="zh-CN" altLang="zh-CN" sz="2400" b="1">
                <a:solidFill>
                  <a:srgbClr val="FFFF00"/>
                </a:solidFill>
                <a:latin typeface="微软雅黑" pitchFamily="34" charset="-122"/>
                <a:ea typeface="微软雅黑" pitchFamily="34" charset="-122"/>
              </a:rPr>
              <a:t>标准输出流和标准输入流</a:t>
            </a:r>
            <a:endParaRPr lang="zh-CN" altLang="en-US" sz="2400" b="1">
              <a:solidFill>
                <a:srgbClr val="FFFF00"/>
              </a:solidFill>
              <a:latin typeface="微软雅黑" pitchFamily="34" charset="-122"/>
              <a:ea typeface="微软雅黑" pitchFamily="34" charset="-122"/>
              <a:sym typeface="宋体" charset="-122"/>
            </a:endParaRPr>
          </a:p>
        </p:txBody>
      </p:sp>
      <p:sp>
        <p:nvSpPr>
          <p:cNvPr id="2" name="矩形 3"/>
          <p:cNvSpPr>
            <a:spLocks noChangeArrowheads="1"/>
          </p:cNvSpPr>
          <p:nvPr/>
        </p:nvSpPr>
        <p:spPr bwMode="auto">
          <a:xfrm>
            <a:off x="2332038" y="1774825"/>
            <a:ext cx="1328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a:solidFill>
                  <a:schemeClr val="bg1"/>
                </a:solidFill>
                <a:latin typeface="微软雅黑" pitchFamily="34" charset="-122"/>
                <a:ea typeface="微软雅黑" pitchFamily="34" charset="-122"/>
              </a:rPr>
              <a:t>cerr</a:t>
            </a:r>
            <a:r>
              <a:rPr lang="zh-CN" altLang="zh-CN">
                <a:solidFill>
                  <a:schemeClr val="bg1"/>
                </a:solidFill>
                <a:latin typeface="微软雅黑" pitchFamily="34" charset="-122"/>
                <a:ea typeface="微软雅黑" pitchFamily="34" charset="-122"/>
              </a:rPr>
              <a:t>和</a:t>
            </a:r>
            <a:r>
              <a:rPr lang="en-US" altLang="zh-CN">
                <a:solidFill>
                  <a:schemeClr val="bg1"/>
                </a:solidFill>
                <a:latin typeface="微软雅黑" pitchFamily="34" charset="-122"/>
                <a:ea typeface="微软雅黑" pitchFamily="34" charset="-122"/>
              </a:rPr>
              <a:t>clog</a:t>
            </a:r>
            <a:endParaRPr lang="zh-CN" altLang="zh-CN">
              <a:solidFill>
                <a:schemeClr val="bg1"/>
              </a:solidFill>
              <a:latin typeface="微软雅黑" pitchFamily="34" charset="-122"/>
              <a:ea typeface="微软雅黑" pitchFamily="34" charset="-122"/>
            </a:endParaRPr>
          </a:p>
        </p:txBody>
      </p:sp>
      <p:sp>
        <p:nvSpPr>
          <p:cNvPr id="40965" name="矩形 4"/>
          <p:cNvSpPr>
            <a:spLocks noChangeArrowheads="1"/>
          </p:cNvSpPr>
          <p:nvPr/>
        </p:nvSpPr>
        <p:spPr bwMode="auto">
          <a:xfrm>
            <a:off x="679450" y="2268538"/>
            <a:ext cx="78374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cerr</a:t>
            </a:r>
            <a:r>
              <a:rPr lang="zh-CN" altLang="zh-CN" sz="1600" dirty="0">
                <a:latin typeface="微软雅黑" pitchFamily="34" charset="-122"/>
                <a:ea typeface="微软雅黑" pitchFamily="34" charset="-122"/>
              </a:rPr>
              <a:t>与</a:t>
            </a:r>
            <a:r>
              <a:rPr lang="en-US" altLang="zh-CN" sz="1600" dirty="0">
                <a:latin typeface="微软雅黑" pitchFamily="34" charset="-122"/>
                <a:ea typeface="微软雅黑" pitchFamily="34" charset="-122"/>
              </a:rPr>
              <a:t>clog</a:t>
            </a:r>
            <a:r>
              <a:rPr lang="zh-CN" altLang="zh-CN" sz="1600" dirty="0">
                <a:latin typeface="微软雅黑" pitchFamily="34" charset="-122"/>
                <a:ea typeface="微软雅黑" pitchFamily="34" charset="-122"/>
              </a:rPr>
              <a:t>都是</a:t>
            </a:r>
            <a:r>
              <a:rPr lang="en-US" altLang="zh-CN" sz="1600" dirty="0" err="1">
                <a:latin typeface="微软雅黑" pitchFamily="34" charset="-122"/>
                <a:ea typeface="微软雅黑" pitchFamily="34" charset="-122"/>
              </a:rPr>
              <a:t>ostream</a:t>
            </a:r>
            <a:r>
              <a:rPr lang="zh-CN" altLang="zh-CN" sz="1600" dirty="0">
                <a:latin typeface="微软雅黑" pitchFamily="34" charset="-122"/>
                <a:ea typeface="微软雅黑" pitchFamily="34" charset="-122"/>
              </a:rPr>
              <a:t>类预定义的</a:t>
            </a:r>
            <a:r>
              <a:rPr lang="zh-CN" altLang="zh-CN" sz="1600" dirty="0">
                <a:solidFill>
                  <a:schemeClr val="accent4"/>
                </a:solidFill>
                <a:latin typeface="微软雅黑" pitchFamily="34" charset="-122"/>
                <a:ea typeface="微软雅黑" pitchFamily="34" charset="-122"/>
              </a:rPr>
              <a:t>流对象</a:t>
            </a:r>
            <a:r>
              <a:rPr lang="zh-CN" altLang="zh-CN" sz="1600" dirty="0">
                <a:latin typeface="微软雅黑" pitchFamily="34" charset="-122"/>
                <a:ea typeface="微软雅黑" pitchFamily="34" charset="-122"/>
              </a:rPr>
              <a:t>，都是用于标准错误输出，默认设备都是</a:t>
            </a:r>
            <a:r>
              <a:rPr lang="zh-CN" altLang="zh-CN" sz="1600" dirty="0">
                <a:solidFill>
                  <a:schemeClr val="accent4"/>
                </a:solidFill>
                <a:latin typeface="微软雅黑" pitchFamily="34" charset="-122"/>
                <a:ea typeface="微软雅黑" pitchFamily="34" charset="-122"/>
              </a:rPr>
              <a:t>显示器</a:t>
            </a:r>
            <a:r>
              <a:rPr lang="zh-CN" altLang="zh-CN" sz="1600" dirty="0">
                <a:latin typeface="微软雅黑" pitchFamily="34" charset="-122"/>
                <a:ea typeface="微软雅黑" pitchFamily="34" charset="-122"/>
              </a:rPr>
              <a:t>。只是</a:t>
            </a:r>
            <a:r>
              <a:rPr lang="en-US" altLang="zh-CN" sz="1600" dirty="0" err="1">
                <a:latin typeface="微软雅黑" pitchFamily="34" charset="-122"/>
                <a:ea typeface="微软雅黑" pitchFamily="34" charset="-122"/>
              </a:rPr>
              <a:t>cerr</a:t>
            </a:r>
            <a:r>
              <a:rPr lang="zh-CN" altLang="zh-CN" sz="1600" dirty="0">
                <a:latin typeface="微软雅黑" pitchFamily="34" charset="-122"/>
                <a:ea typeface="微软雅黑" pitchFamily="34" charset="-122"/>
              </a:rPr>
              <a:t>没有缓冲，意味着信息将被直接发送给屏幕，不会等到缓冲区填满或遇到换行符才输出错误信息。</a:t>
            </a:r>
          </a:p>
          <a:p>
            <a:pPr>
              <a:defRPr/>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cerr</a:t>
            </a:r>
            <a:r>
              <a:rPr lang="zh-CN" altLang="zh-CN" sz="1600" dirty="0">
                <a:latin typeface="微软雅黑" pitchFamily="34" charset="-122"/>
                <a:ea typeface="微软雅黑" pitchFamily="34" charset="-122"/>
              </a:rPr>
              <a:t>与</a:t>
            </a:r>
            <a:r>
              <a:rPr lang="en-US" altLang="zh-CN" sz="1600" dirty="0">
                <a:latin typeface="微软雅黑" pitchFamily="34" charset="-122"/>
                <a:ea typeface="微软雅黑" pitchFamily="34" charset="-122"/>
              </a:rPr>
              <a:t>clog</a:t>
            </a:r>
            <a:r>
              <a:rPr lang="zh-CN" altLang="zh-CN" sz="1600" dirty="0">
                <a:latin typeface="微软雅黑" pitchFamily="34" charset="-122"/>
                <a:ea typeface="微软雅黑" pitchFamily="34" charset="-122"/>
              </a:rPr>
              <a:t>多用于输出调试信息，对于初学者来说，带缓冲区的</a:t>
            </a:r>
            <a:r>
              <a:rPr lang="en-US" altLang="zh-CN" sz="1600" dirty="0" err="1">
                <a:latin typeface="微软雅黑" pitchFamily="34" charset="-122"/>
                <a:ea typeface="微软雅黑" pitchFamily="34" charset="-122"/>
              </a:rPr>
              <a:t>cout</a:t>
            </a:r>
            <a:r>
              <a:rPr lang="zh-CN" altLang="zh-CN" sz="1600" dirty="0">
                <a:latin typeface="微软雅黑" pitchFamily="34" charset="-122"/>
                <a:ea typeface="微软雅黑" pitchFamily="34" charset="-122"/>
              </a:rPr>
              <a:t>输出流对象已经足够使用，</a:t>
            </a:r>
            <a:r>
              <a:rPr lang="en-US" altLang="zh-CN" sz="1600" dirty="0" err="1">
                <a:latin typeface="微软雅黑" pitchFamily="34" charset="-122"/>
                <a:ea typeface="微软雅黑" pitchFamily="34" charset="-122"/>
              </a:rPr>
              <a:t>cerr</a:t>
            </a:r>
            <a:r>
              <a:rPr lang="zh-CN" altLang="zh-CN" sz="1600" dirty="0">
                <a:latin typeface="微软雅黑" pitchFamily="34" charset="-122"/>
                <a:ea typeface="微软雅黑" pitchFamily="34" charset="-122"/>
              </a:rPr>
              <a:t>与</a:t>
            </a:r>
            <a:r>
              <a:rPr lang="en-US" altLang="zh-CN" sz="1600" dirty="0">
                <a:latin typeface="微软雅黑" pitchFamily="34" charset="-122"/>
                <a:ea typeface="微软雅黑" pitchFamily="34" charset="-122"/>
              </a:rPr>
              <a:t>clog</a:t>
            </a:r>
            <a:r>
              <a:rPr lang="zh-CN" altLang="zh-CN" sz="1600" dirty="0">
                <a:latin typeface="微软雅黑" pitchFamily="34" charset="-122"/>
                <a:ea typeface="微软雅黑" pitchFamily="34" charset="-122"/>
              </a:rPr>
              <a:t>了解即可。</a:t>
            </a:r>
            <a:endParaRPr lang="zh-CN" altLang="en-US" sz="1600" dirty="0">
              <a:latin typeface="微软雅黑" pitchFamily="34" charset="-122"/>
              <a:ea typeface="微软雅黑" pitchFamily="34" charset="-122"/>
            </a:endParaRPr>
          </a:p>
        </p:txBody>
      </p:sp>
      <p:sp>
        <p:nvSpPr>
          <p:cNvPr id="8" name="矩形 7"/>
          <p:cNvSpPr/>
          <p:nvPr/>
        </p:nvSpPr>
        <p:spPr bwMode="auto">
          <a:xfrm>
            <a:off x="0" y="994884"/>
            <a:ext cx="9144000" cy="723849"/>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ea typeface="宋体" pitchFamily="2" charset="-122"/>
            </a:endParaRPr>
          </a:p>
        </p:txBody>
      </p:sp>
      <p:sp>
        <p:nvSpPr>
          <p:cNvPr id="44042" name="矩形 1"/>
          <p:cNvSpPr>
            <a:spLocks noChangeArrowheads="1"/>
          </p:cNvSpPr>
          <p:nvPr/>
        </p:nvSpPr>
        <p:spPr bwMode="auto">
          <a:xfrm>
            <a:off x="1827213" y="1095375"/>
            <a:ext cx="23383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800" b="1">
                <a:solidFill>
                  <a:srgbClr val="00B0F0"/>
                </a:solidFill>
                <a:latin typeface="微软雅黑" pitchFamily="34" charset="-122"/>
                <a:ea typeface="微软雅黑" pitchFamily="34" charset="-122"/>
              </a:rPr>
              <a:t>预定义流对象</a:t>
            </a:r>
            <a:endParaRPr lang="zh-CN" altLang="en-US" sz="2800" b="1">
              <a:solidFill>
                <a:srgbClr val="00B0F0"/>
              </a:solidFill>
              <a:latin typeface="微软雅黑" pitchFamily="34" charset="-122"/>
              <a:ea typeface="微软雅黑" pitchFamily="34" charset="-122"/>
            </a:endParaRPr>
          </a:p>
        </p:txBody>
      </p:sp>
      <p:pic>
        <p:nvPicPr>
          <p:cNvPr id="10"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3113"/>
            <a:ext cx="1827213"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65"/>
                                        </p:tgtEl>
                                        <p:attrNameLst>
                                          <p:attrName>style.visibility</p:attrName>
                                        </p:attrNameLst>
                                      </p:cBhvr>
                                      <p:to>
                                        <p:strVal val="visible"/>
                                      </p:to>
                                    </p:set>
                                    <p:animEffect transition="in" filter="fade">
                                      <p:cBhvr>
                                        <p:cTn id="18" dur="500"/>
                                        <p:tgtEl>
                                          <p:spTgt spid="4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096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994884"/>
            <a:ext cx="9144000" cy="723849"/>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ea typeface="宋体" pitchFamily="2" charset="-122"/>
            </a:endParaRPr>
          </a:p>
        </p:txBody>
      </p:sp>
      <p:grpSp>
        <p:nvGrpSpPr>
          <p:cNvPr id="45061" name="Group 2"/>
          <p:cNvGrpSpPr>
            <a:grpSpLocks/>
          </p:cNvGrpSpPr>
          <p:nvPr/>
        </p:nvGrpSpPr>
        <p:grpSpPr bwMode="auto">
          <a:xfrm>
            <a:off x="5062538" y="119063"/>
            <a:ext cx="3916362" cy="725487"/>
            <a:chOff x="0" y="0"/>
            <a:chExt cx="6166" cy="1142"/>
          </a:xfrm>
        </p:grpSpPr>
        <p:pic>
          <p:nvPicPr>
            <p:cNvPr id="45078"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5079"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5062"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6.3  </a:t>
            </a:r>
            <a:r>
              <a:rPr lang="zh-CN" altLang="zh-CN" sz="2400" b="1">
                <a:solidFill>
                  <a:srgbClr val="FFFF00"/>
                </a:solidFill>
                <a:latin typeface="微软雅黑" pitchFamily="34" charset="-122"/>
                <a:ea typeface="微软雅黑" pitchFamily="34" charset="-122"/>
              </a:rPr>
              <a:t>标准输出流和标准输入流</a:t>
            </a:r>
            <a:endParaRPr lang="zh-CN" altLang="en-US" sz="2400" b="1">
              <a:solidFill>
                <a:srgbClr val="FFFF00"/>
              </a:solidFill>
              <a:latin typeface="微软雅黑" pitchFamily="34" charset="-122"/>
              <a:ea typeface="微软雅黑" pitchFamily="34" charset="-122"/>
              <a:sym typeface="宋体" charset="-122"/>
            </a:endParaRPr>
          </a:p>
        </p:txBody>
      </p:sp>
      <p:sp>
        <p:nvSpPr>
          <p:cNvPr id="45063" name="矩形 2"/>
          <p:cNvSpPr>
            <a:spLocks noChangeArrowheads="1"/>
          </p:cNvSpPr>
          <p:nvPr/>
        </p:nvSpPr>
        <p:spPr bwMode="auto">
          <a:xfrm>
            <a:off x="1846263" y="1087438"/>
            <a:ext cx="3416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a:solidFill>
                  <a:srgbClr val="00B0F0"/>
                </a:solidFill>
                <a:latin typeface="微软雅黑" pitchFamily="34" charset="-122"/>
                <a:ea typeface="微软雅黑" pitchFamily="34" charset="-122"/>
              </a:rPr>
              <a:t>标准输出流（自学）</a:t>
            </a:r>
          </a:p>
        </p:txBody>
      </p:sp>
      <p:sp>
        <p:nvSpPr>
          <p:cNvPr id="41992" name="矩形 5"/>
          <p:cNvSpPr>
            <a:spLocks noChangeArrowheads="1"/>
          </p:cNvSpPr>
          <p:nvPr/>
        </p:nvSpPr>
        <p:spPr bwMode="auto">
          <a:xfrm>
            <a:off x="609600" y="2046288"/>
            <a:ext cx="80470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ostream</a:t>
            </a:r>
            <a:r>
              <a:rPr lang="zh-CN" altLang="zh-CN" sz="1600" dirty="0">
                <a:latin typeface="微软雅黑" pitchFamily="34" charset="-122"/>
                <a:ea typeface="微软雅黑" pitchFamily="34" charset="-122"/>
              </a:rPr>
              <a:t>预定义了</a:t>
            </a:r>
            <a:r>
              <a:rPr lang="zh-CN" altLang="zh-CN" sz="1600" dirty="0">
                <a:solidFill>
                  <a:schemeClr val="accent4"/>
                </a:solidFill>
                <a:latin typeface="微软雅黑" pitchFamily="34" charset="-122"/>
                <a:ea typeface="微软雅黑" pitchFamily="34" charset="-122"/>
              </a:rPr>
              <a:t>三个</a:t>
            </a:r>
            <a:r>
              <a:rPr lang="zh-CN" altLang="zh-CN" sz="1600" dirty="0">
                <a:latin typeface="微软雅黑" pitchFamily="34" charset="-122"/>
                <a:ea typeface="微软雅黑" pitchFamily="34" charset="-122"/>
              </a:rPr>
              <a:t>输出流对象</a:t>
            </a:r>
            <a:r>
              <a:rPr lang="en-US" altLang="zh-CN" sz="1600" dirty="0" err="1">
                <a:solidFill>
                  <a:schemeClr val="accent4"/>
                </a:solidFill>
                <a:latin typeface="微软雅黑" pitchFamily="34" charset="-122"/>
                <a:ea typeface="微软雅黑" pitchFamily="34" charset="-122"/>
              </a:rPr>
              <a:t>cout</a:t>
            </a:r>
            <a:r>
              <a:rPr lang="zh-CN" altLang="zh-CN" sz="1600" dirty="0">
                <a:latin typeface="微软雅黑" pitchFamily="34" charset="-122"/>
                <a:ea typeface="微软雅黑" pitchFamily="34" charset="-122"/>
              </a:rPr>
              <a:t>、</a:t>
            </a:r>
            <a:r>
              <a:rPr lang="en-US" altLang="zh-CN" sz="1600" dirty="0" err="1">
                <a:solidFill>
                  <a:schemeClr val="accent4"/>
                </a:solidFill>
                <a:latin typeface="微软雅黑" pitchFamily="34" charset="-122"/>
                <a:ea typeface="微软雅黑" pitchFamily="34" charset="-122"/>
              </a:rPr>
              <a:t>cerr</a:t>
            </a:r>
            <a:r>
              <a:rPr lang="zh-CN" altLang="zh-CN" sz="1600" dirty="0">
                <a:latin typeface="微软雅黑" pitchFamily="34" charset="-122"/>
                <a:ea typeface="微软雅黑" pitchFamily="34" charset="-122"/>
              </a:rPr>
              <a:t>和</a:t>
            </a:r>
            <a:r>
              <a:rPr lang="en-US" altLang="zh-CN" sz="1600" dirty="0">
                <a:solidFill>
                  <a:schemeClr val="accent4"/>
                </a:solidFill>
                <a:latin typeface="微软雅黑" pitchFamily="34" charset="-122"/>
                <a:ea typeface="微软雅黑" pitchFamily="34" charset="-122"/>
              </a:rPr>
              <a:t>clog</a:t>
            </a:r>
            <a:r>
              <a:rPr lang="zh-CN" altLang="zh-CN" sz="1600" dirty="0">
                <a:latin typeface="微软雅黑" pitchFamily="34" charset="-122"/>
                <a:ea typeface="微软雅黑" pitchFamily="34" charset="-122"/>
              </a:rPr>
              <a:t>，而且还重载了插入运算符“</a:t>
            </a:r>
            <a:r>
              <a:rPr lang="en-US" altLang="zh-CN" sz="1600" dirty="0">
                <a:latin typeface="微软雅黑" pitchFamily="34" charset="-122"/>
                <a:ea typeface="微软雅黑" pitchFamily="34" charset="-122"/>
              </a:rPr>
              <a:t>&lt;&lt;</a:t>
            </a:r>
            <a:r>
              <a:rPr lang="zh-CN" altLang="zh-CN" sz="1600" dirty="0">
                <a:latin typeface="微软雅黑" pitchFamily="34" charset="-122"/>
                <a:ea typeface="微软雅黑" pitchFamily="34" charset="-122"/>
              </a:rPr>
              <a:t>”，使用它可以输出各种类型的数据，这是标准输出流的基本用法；此外，</a:t>
            </a:r>
            <a:r>
              <a:rPr lang="en-US" altLang="zh-CN" sz="1600" dirty="0" err="1">
                <a:latin typeface="微软雅黑" pitchFamily="34" charset="-122"/>
                <a:ea typeface="微软雅黑" pitchFamily="34" charset="-122"/>
              </a:rPr>
              <a:t>ostream</a:t>
            </a:r>
            <a:r>
              <a:rPr lang="zh-CN" altLang="zh-CN" sz="1600" dirty="0">
                <a:latin typeface="微软雅黑" pitchFamily="34" charset="-122"/>
                <a:ea typeface="微软雅黑" pitchFamily="34" charset="-122"/>
              </a:rPr>
              <a:t>还提供了</a:t>
            </a:r>
            <a:r>
              <a:rPr lang="en-US" altLang="zh-CN" sz="1600" dirty="0">
                <a:latin typeface="微软雅黑" pitchFamily="34" charset="-122"/>
                <a:ea typeface="微软雅黑" pitchFamily="34" charset="-122"/>
              </a:rPr>
              <a:t>put()</a:t>
            </a:r>
            <a:r>
              <a:rPr lang="zh-CN" altLang="zh-CN"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write()</a:t>
            </a:r>
            <a:r>
              <a:rPr lang="zh-CN" altLang="zh-CN" sz="1600" dirty="0">
                <a:latin typeface="微软雅黑" pitchFamily="34" charset="-122"/>
                <a:ea typeface="微软雅黑" pitchFamily="34" charset="-122"/>
              </a:rPr>
              <a:t>等成员函数用来输出数据</a:t>
            </a:r>
            <a:r>
              <a:rPr lang="zh-CN" altLang="en-US" sz="1600" dirty="0">
                <a:latin typeface="微软雅黑" pitchFamily="34" charset="-122"/>
                <a:ea typeface="微软雅黑" pitchFamily="34" charset="-122"/>
              </a:rPr>
              <a:t>。</a:t>
            </a:r>
          </a:p>
        </p:txBody>
      </p:sp>
      <p:pic>
        <p:nvPicPr>
          <p:cNvPr id="10"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3113"/>
            <a:ext cx="1827213"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10"/>
          <p:cNvGrpSpPr>
            <a:grpSpLocks/>
          </p:cNvGrpSpPr>
          <p:nvPr/>
        </p:nvGrpSpPr>
        <p:grpSpPr bwMode="auto">
          <a:xfrm>
            <a:off x="1371600" y="3478213"/>
            <a:ext cx="5976938" cy="741362"/>
            <a:chOff x="1478869" y="4159404"/>
            <a:chExt cx="5977845" cy="741921"/>
          </a:xfrm>
        </p:grpSpPr>
        <p:sp>
          <p:nvSpPr>
            <p:cNvPr id="12" name="任意多边形 11"/>
            <p:cNvSpPr/>
            <p:nvPr/>
          </p:nvSpPr>
          <p:spPr>
            <a:xfrm>
              <a:off x="2002823" y="4159404"/>
              <a:ext cx="5453891" cy="741921"/>
            </a:xfrm>
            <a:custGeom>
              <a:avLst/>
              <a:gdLst>
                <a:gd name="connsiteX0" fmla="*/ 0 w 3474720"/>
                <a:gd name="connsiteY0" fmla="*/ 143596 h 1148767"/>
                <a:gd name="connsiteX1" fmla="*/ 2900337 w 3474720"/>
                <a:gd name="connsiteY1" fmla="*/ 143596 h 1148767"/>
                <a:gd name="connsiteX2" fmla="*/ 2900337 w 3474720"/>
                <a:gd name="connsiteY2" fmla="*/ 0 h 1148767"/>
                <a:gd name="connsiteX3" fmla="*/ 3474720 w 3474720"/>
                <a:gd name="connsiteY3" fmla="*/ 574384 h 1148767"/>
                <a:gd name="connsiteX4" fmla="*/ 2900337 w 3474720"/>
                <a:gd name="connsiteY4" fmla="*/ 1148767 h 1148767"/>
                <a:gd name="connsiteX5" fmla="*/ 2900337 w 3474720"/>
                <a:gd name="connsiteY5" fmla="*/ 1005171 h 1148767"/>
                <a:gd name="connsiteX6" fmla="*/ 0 w 3474720"/>
                <a:gd name="connsiteY6" fmla="*/ 1005171 h 1148767"/>
                <a:gd name="connsiteX7" fmla="*/ 0 w 3474720"/>
                <a:gd name="connsiteY7" fmla="*/ 143596 h 114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4720" h="1148767">
                  <a:moveTo>
                    <a:pt x="0" y="143596"/>
                  </a:moveTo>
                  <a:lnTo>
                    <a:pt x="2900337" y="143596"/>
                  </a:lnTo>
                  <a:lnTo>
                    <a:pt x="2900337" y="0"/>
                  </a:lnTo>
                  <a:lnTo>
                    <a:pt x="3474720" y="574384"/>
                  </a:lnTo>
                  <a:lnTo>
                    <a:pt x="2900337" y="1148767"/>
                  </a:lnTo>
                  <a:lnTo>
                    <a:pt x="2900337" y="1005171"/>
                  </a:lnTo>
                  <a:lnTo>
                    <a:pt x="0" y="1005171"/>
                  </a:lnTo>
                  <a:lnTo>
                    <a:pt x="0" y="143596"/>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lIns="15875" tIns="159471" rIns="446663" bIns="159471" spcCol="1270"/>
            <a:lstStyle/>
            <a:p>
              <a:pPr marL="228600" lvl="1" indent="-228600" defTabSz="1111250">
                <a:lnSpc>
                  <a:spcPct val="90000"/>
                </a:lnSpc>
                <a:spcAft>
                  <a:spcPct val="15000"/>
                </a:spcAft>
                <a:buFontTx/>
                <a:buChar char="••"/>
                <a:defRPr/>
              </a:pPr>
              <a:endParaRPr lang="zh-CN" altLang="en-US" sz="2500"/>
            </a:p>
            <a:p>
              <a:pPr marL="228600" lvl="1" indent="-228600" defTabSz="1111250">
                <a:lnSpc>
                  <a:spcPct val="90000"/>
                </a:lnSpc>
                <a:spcAft>
                  <a:spcPct val="15000"/>
                </a:spcAft>
                <a:buFontTx/>
                <a:buChar char="••"/>
                <a:defRPr/>
              </a:pPr>
              <a:endParaRPr lang="zh-CN" altLang="en-US" sz="2500"/>
            </a:p>
          </p:txBody>
        </p:sp>
        <p:sp>
          <p:nvSpPr>
            <p:cNvPr id="45076" name="圆角矩形 29"/>
            <p:cNvSpPr>
              <a:spLocks noChangeArrowheads="1"/>
            </p:cNvSpPr>
            <p:nvPr/>
          </p:nvSpPr>
          <p:spPr bwMode="auto">
            <a:xfrm>
              <a:off x="1478869" y="4214678"/>
              <a:ext cx="653143" cy="653143"/>
            </a:xfrm>
            <a:prstGeom prst="roundRect">
              <a:avLst>
                <a:gd name="adj" fmla="val 16667"/>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45077" name="矩形 30"/>
            <p:cNvSpPr>
              <a:spLocks noChangeArrowheads="1"/>
            </p:cNvSpPr>
            <p:nvPr/>
          </p:nvSpPr>
          <p:spPr bwMode="auto">
            <a:xfrm>
              <a:off x="1630887" y="4323926"/>
              <a:ext cx="373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chemeClr val="bg1"/>
                  </a:solidFill>
                  <a:latin typeface="微软雅黑" pitchFamily="34" charset="-122"/>
                  <a:ea typeface="微软雅黑" pitchFamily="34" charset="-122"/>
                </a:rPr>
                <a:t>1</a:t>
              </a:r>
              <a:endParaRPr lang="zh-CN" altLang="en-US" sz="2400" b="1">
                <a:solidFill>
                  <a:schemeClr val="bg1"/>
                </a:solidFill>
              </a:endParaRPr>
            </a:p>
          </p:txBody>
        </p:sp>
      </p:grpSp>
      <p:sp>
        <p:nvSpPr>
          <p:cNvPr id="2" name="矩形 1"/>
          <p:cNvSpPr>
            <a:spLocks noChangeArrowheads="1"/>
          </p:cNvSpPr>
          <p:nvPr/>
        </p:nvSpPr>
        <p:spPr bwMode="auto">
          <a:xfrm>
            <a:off x="2333625" y="3652838"/>
            <a:ext cx="1163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put()</a:t>
            </a:r>
            <a:r>
              <a:rPr lang="zh-CN" altLang="zh-CN" b="1"/>
              <a:t>函数</a:t>
            </a:r>
            <a:endParaRPr lang="zh-CN" altLang="zh-CN"/>
          </a:p>
        </p:txBody>
      </p:sp>
      <p:grpSp>
        <p:nvGrpSpPr>
          <p:cNvPr id="30" name="组合 29"/>
          <p:cNvGrpSpPr>
            <a:grpSpLocks/>
          </p:cNvGrpSpPr>
          <p:nvPr/>
        </p:nvGrpSpPr>
        <p:grpSpPr bwMode="auto">
          <a:xfrm>
            <a:off x="1371600" y="4529138"/>
            <a:ext cx="5976938" cy="741362"/>
            <a:chOff x="1478869" y="4159404"/>
            <a:chExt cx="5977845" cy="741921"/>
          </a:xfrm>
        </p:grpSpPr>
        <p:sp>
          <p:nvSpPr>
            <p:cNvPr id="31" name="任意多边形 30"/>
            <p:cNvSpPr/>
            <p:nvPr/>
          </p:nvSpPr>
          <p:spPr>
            <a:xfrm>
              <a:off x="2002823" y="4159404"/>
              <a:ext cx="5453891" cy="741921"/>
            </a:xfrm>
            <a:custGeom>
              <a:avLst/>
              <a:gdLst>
                <a:gd name="connsiteX0" fmla="*/ 0 w 3474720"/>
                <a:gd name="connsiteY0" fmla="*/ 143596 h 1148767"/>
                <a:gd name="connsiteX1" fmla="*/ 2900337 w 3474720"/>
                <a:gd name="connsiteY1" fmla="*/ 143596 h 1148767"/>
                <a:gd name="connsiteX2" fmla="*/ 2900337 w 3474720"/>
                <a:gd name="connsiteY2" fmla="*/ 0 h 1148767"/>
                <a:gd name="connsiteX3" fmla="*/ 3474720 w 3474720"/>
                <a:gd name="connsiteY3" fmla="*/ 574384 h 1148767"/>
                <a:gd name="connsiteX4" fmla="*/ 2900337 w 3474720"/>
                <a:gd name="connsiteY4" fmla="*/ 1148767 h 1148767"/>
                <a:gd name="connsiteX5" fmla="*/ 2900337 w 3474720"/>
                <a:gd name="connsiteY5" fmla="*/ 1005171 h 1148767"/>
                <a:gd name="connsiteX6" fmla="*/ 0 w 3474720"/>
                <a:gd name="connsiteY6" fmla="*/ 1005171 h 1148767"/>
                <a:gd name="connsiteX7" fmla="*/ 0 w 3474720"/>
                <a:gd name="connsiteY7" fmla="*/ 143596 h 114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4720" h="1148767">
                  <a:moveTo>
                    <a:pt x="0" y="143596"/>
                  </a:moveTo>
                  <a:lnTo>
                    <a:pt x="2900337" y="143596"/>
                  </a:lnTo>
                  <a:lnTo>
                    <a:pt x="2900337" y="0"/>
                  </a:lnTo>
                  <a:lnTo>
                    <a:pt x="3474720" y="574384"/>
                  </a:lnTo>
                  <a:lnTo>
                    <a:pt x="2900337" y="1148767"/>
                  </a:lnTo>
                  <a:lnTo>
                    <a:pt x="2900337" y="1005171"/>
                  </a:lnTo>
                  <a:lnTo>
                    <a:pt x="0" y="1005171"/>
                  </a:lnTo>
                  <a:lnTo>
                    <a:pt x="0" y="143596"/>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lIns="15875" tIns="159471" rIns="446663" bIns="159471" spcCol="1270"/>
            <a:lstStyle/>
            <a:p>
              <a:pPr marL="228600" lvl="1" indent="-228600" defTabSz="1111250">
                <a:lnSpc>
                  <a:spcPct val="90000"/>
                </a:lnSpc>
                <a:spcAft>
                  <a:spcPct val="15000"/>
                </a:spcAft>
                <a:buFontTx/>
                <a:buChar char="••"/>
                <a:defRPr/>
              </a:pPr>
              <a:endParaRPr lang="zh-CN" altLang="en-US" sz="2500"/>
            </a:p>
            <a:p>
              <a:pPr marL="228600" lvl="1" indent="-228600" defTabSz="1111250">
                <a:lnSpc>
                  <a:spcPct val="90000"/>
                </a:lnSpc>
                <a:spcAft>
                  <a:spcPct val="15000"/>
                </a:spcAft>
                <a:buFontTx/>
                <a:buChar char="••"/>
                <a:defRPr/>
              </a:pPr>
              <a:endParaRPr lang="zh-CN" altLang="en-US" sz="2500"/>
            </a:p>
          </p:txBody>
        </p:sp>
        <p:sp>
          <p:nvSpPr>
            <p:cNvPr id="45073" name="圆角矩形 29"/>
            <p:cNvSpPr>
              <a:spLocks noChangeArrowheads="1"/>
            </p:cNvSpPr>
            <p:nvPr/>
          </p:nvSpPr>
          <p:spPr bwMode="auto">
            <a:xfrm>
              <a:off x="1478869" y="4214678"/>
              <a:ext cx="653143" cy="653143"/>
            </a:xfrm>
            <a:prstGeom prst="roundRect">
              <a:avLst>
                <a:gd name="adj" fmla="val 16667"/>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45074" name="矩形 30"/>
            <p:cNvSpPr>
              <a:spLocks noChangeArrowheads="1"/>
            </p:cNvSpPr>
            <p:nvPr/>
          </p:nvSpPr>
          <p:spPr bwMode="auto">
            <a:xfrm>
              <a:off x="1630887" y="4323926"/>
              <a:ext cx="373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chemeClr val="bg1"/>
                  </a:solidFill>
                  <a:latin typeface="微软雅黑" pitchFamily="34" charset="-122"/>
                  <a:ea typeface="微软雅黑" pitchFamily="34" charset="-122"/>
                </a:rPr>
                <a:t>2</a:t>
              </a:r>
              <a:endParaRPr lang="zh-CN" altLang="en-US" sz="2400" b="1">
                <a:solidFill>
                  <a:schemeClr val="bg1"/>
                </a:solidFill>
              </a:endParaRPr>
            </a:p>
          </p:txBody>
        </p:sp>
      </p:grpSp>
      <p:pic>
        <p:nvPicPr>
          <p:cNvPr id="35" name="图片 24">
            <a:hlinkClick r:id="rId4" action="ppaction://hlinkfile"/>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14838" y="3633788"/>
            <a:ext cx="2120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图片 24">
            <a:hlinkClick r:id="rId6" action="ppaction://hlinkfile"/>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14838" y="4683125"/>
            <a:ext cx="2120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a:spLocks noChangeArrowheads="1"/>
          </p:cNvSpPr>
          <p:nvPr/>
        </p:nvSpPr>
        <p:spPr bwMode="auto">
          <a:xfrm>
            <a:off x="2287588" y="4689475"/>
            <a:ext cx="1341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write()</a:t>
            </a:r>
            <a:r>
              <a:rPr lang="zh-CN" altLang="zh-CN" b="1"/>
              <a:t>函数</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left)">
                                      <p:cBhvr>
                                        <p:cTn id="20" dur="500"/>
                                        <p:tgtEl>
                                          <p:spTgt spid="30"/>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994884"/>
            <a:ext cx="9144000" cy="723849"/>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ea typeface="宋体" pitchFamily="2" charset="-122"/>
            </a:endParaRPr>
          </a:p>
        </p:txBody>
      </p:sp>
      <p:grpSp>
        <p:nvGrpSpPr>
          <p:cNvPr id="46085" name="Group 2"/>
          <p:cNvGrpSpPr>
            <a:grpSpLocks/>
          </p:cNvGrpSpPr>
          <p:nvPr/>
        </p:nvGrpSpPr>
        <p:grpSpPr bwMode="auto">
          <a:xfrm>
            <a:off x="5062538" y="119063"/>
            <a:ext cx="3916362" cy="725487"/>
            <a:chOff x="0" y="0"/>
            <a:chExt cx="6166" cy="1142"/>
          </a:xfrm>
        </p:grpSpPr>
        <p:pic>
          <p:nvPicPr>
            <p:cNvPr id="46107"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6108"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6086"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6.3  </a:t>
            </a:r>
            <a:r>
              <a:rPr lang="zh-CN" altLang="zh-CN" sz="2400" b="1">
                <a:solidFill>
                  <a:srgbClr val="FFFF00"/>
                </a:solidFill>
                <a:latin typeface="微软雅黑" pitchFamily="34" charset="-122"/>
                <a:ea typeface="微软雅黑" pitchFamily="34" charset="-122"/>
              </a:rPr>
              <a:t>标准输出流和标准输入流</a:t>
            </a:r>
            <a:endParaRPr lang="zh-CN" altLang="en-US" sz="2400" b="1">
              <a:solidFill>
                <a:srgbClr val="FFFF00"/>
              </a:solidFill>
              <a:latin typeface="微软雅黑" pitchFamily="34" charset="-122"/>
              <a:ea typeface="微软雅黑" pitchFamily="34" charset="-122"/>
              <a:sym typeface="宋体" charset="-122"/>
            </a:endParaRPr>
          </a:p>
        </p:txBody>
      </p:sp>
      <p:sp>
        <p:nvSpPr>
          <p:cNvPr id="46087" name="矩形 6"/>
          <p:cNvSpPr>
            <a:spLocks noChangeArrowheads="1"/>
          </p:cNvSpPr>
          <p:nvPr/>
        </p:nvSpPr>
        <p:spPr bwMode="auto">
          <a:xfrm>
            <a:off x="1812925" y="1095375"/>
            <a:ext cx="3416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a:solidFill>
                  <a:srgbClr val="00B0F0"/>
                </a:solidFill>
                <a:latin typeface="微软雅黑" pitchFamily="34" charset="-122"/>
                <a:ea typeface="微软雅黑" pitchFamily="34" charset="-122"/>
              </a:rPr>
              <a:t>标准输入流（自学）</a:t>
            </a:r>
          </a:p>
        </p:txBody>
      </p:sp>
      <p:sp>
        <p:nvSpPr>
          <p:cNvPr id="43016" name="矩形 7"/>
          <p:cNvSpPr>
            <a:spLocks noChangeArrowheads="1"/>
          </p:cNvSpPr>
          <p:nvPr/>
        </p:nvSpPr>
        <p:spPr bwMode="auto">
          <a:xfrm>
            <a:off x="609600" y="1920875"/>
            <a:ext cx="79248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en-US" altLang="zh-CN" sz="1600" dirty="0">
                <a:latin typeface="微软雅黑" pitchFamily="34" charset="-122"/>
                <a:ea typeface="微软雅黑" pitchFamily="34" charset="-122"/>
              </a:rPr>
              <a:t>       C++</a:t>
            </a:r>
            <a:r>
              <a:rPr lang="zh-CN" altLang="zh-CN" sz="1600" dirty="0">
                <a:latin typeface="微软雅黑" pitchFamily="34" charset="-122"/>
                <a:ea typeface="微软雅黑" pitchFamily="34" charset="-122"/>
              </a:rPr>
              <a:t>的</a:t>
            </a:r>
            <a:r>
              <a:rPr lang="en-US" altLang="zh-CN" sz="1600" dirty="0" err="1">
                <a:latin typeface="微软雅黑" pitchFamily="34" charset="-122"/>
                <a:ea typeface="微软雅黑" pitchFamily="34" charset="-122"/>
              </a:rPr>
              <a:t>istream</a:t>
            </a:r>
            <a:r>
              <a:rPr lang="zh-CN" altLang="zh-CN" sz="1600" dirty="0">
                <a:latin typeface="微软雅黑" pitchFamily="34" charset="-122"/>
                <a:ea typeface="微软雅黑" pitchFamily="34" charset="-122"/>
              </a:rPr>
              <a:t>类提供了多种形式的</a:t>
            </a:r>
            <a:r>
              <a:rPr lang="zh-CN" altLang="zh-CN" sz="1600" b="1" dirty="0">
                <a:solidFill>
                  <a:schemeClr val="accent4"/>
                </a:solidFill>
                <a:latin typeface="微软雅黑" pitchFamily="34" charset="-122"/>
                <a:ea typeface="微软雅黑" pitchFamily="34" charset="-122"/>
              </a:rPr>
              <a:t>输入功能</a:t>
            </a:r>
            <a:r>
              <a:rPr lang="zh-CN" altLang="zh-CN" sz="1600" dirty="0">
                <a:latin typeface="微软雅黑" pitchFamily="34" charset="-122"/>
                <a:ea typeface="微软雅黑" pitchFamily="34" charset="-122"/>
              </a:rPr>
              <a:t>：</a:t>
            </a:r>
            <a:r>
              <a:rPr lang="en-US" altLang="zh-CN" sz="1600" dirty="0" err="1">
                <a:latin typeface="微软雅黑" pitchFamily="34" charset="-122"/>
                <a:ea typeface="微软雅黑" pitchFamily="34" charset="-122"/>
              </a:rPr>
              <a:t>istream</a:t>
            </a:r>
            <a:r>
              <a:rPr lang="zh-CN" altLang="zh-CN" sz="1600" dirty="0">
                <a:latin typeface="微软雅黑" pitchFamily="34" charset="-122"/>
                <a:ea typeface="微软雅黑" pitchFamily="34" charset="-122"/>
              </a:rPr>
              <a:t>类重载了提取运算符“</a:t>
            </a:r>
            <a:r>
              <a:rPr lang="en-US" altLang="zh-CN" sz="1600" dirty="0">
                <a:latin typeface="微软雅黑" pitchFamily="34" charset="-122"/>
                <a:ea typeface="微软雅黑" pitchFamily="34" charset="-122"/>
              </a:rPr>
              <a:t>&gt;&gt;</a:t>
            </a:r>
            <a:r>
              <a:rPr lang="zh-CN" altLang="zh-CN" sz="1600" dirty="0">
                <a:latin typeface="微软雅黑" pitchFamily="34" charset="-122"/>
                <a:ea typeface="微软雅黑" pitchFamily="34" charset="-122"/>
              </a:rPr>
              <a:t>”，使用它可以输入各种类型的数据，这是标准输入流最基本的用法；除此之外，</a:t>
            </a:r>
            <a:r>
              <a:rPr lang="en-US" altLang="zh-CN" sz="1600" dirty="0" err="1">
                <a:latin typeface="微软雅黑" pitchFamily="34" charset="-122"/>
                <a:ea typeface="微软雅黑" pitchFamily="34" charset="-122"/>
              </a:rPr>
              <a:t>istream</a:t>
            </a:r>
            <a:r>
              <a:rPr lang="zh-CN" altLang="zh-CN" sz="1600" dirty="0">
                <a:latin typeface="微软雅黑" pitchFamily="34" charset="-122"/>
                <a:ea typeface="微软雅黑" pitchFamily="34" charset="-122"/>
              </a:rPr>
              <a:t>还提供了成员函数</a:t>
            </a:r>
            <a:r>
              <a:rPr lang="en-US" altLang="zh-CN" sz="1600" dirty="0">
                <a:latin typeface="微软雅黑" pitchFamily="34" charset="-122"/>
                <a:ea typeface="微软雅黑" pitchFamily="34" charset="-122"/>
              </a:rPr>
              <a:t>get()</a:t>
            </a:r>
            <a:r>
              <a:rPr lang="zh-CN" altLang="zh-CN" sz="1600" dirty="0">
                <a:latin typeface="微软雅黑" pitchFamily="34" charset="-122"/>
                <a:ea typeface="微软雅黑" pitchFamily="34" charset="-122"/>
              </a:rPr>
              <a:t>实现字符的输入；成员函数</a:t>
            </a:r>
            <a:r>
              <a:rPr lang="en-US" altLang="zh-CN" sz="1600" dirty="0" err="1">
                <a:latin typeface="微软雅黑" pitchFamily="34" charset="-122"/>
                <a:ea typeface="微软雅黑" pitchFamily="34" charset="-122"/>
              </a:rPr>
              <a:t>getline</a:t>
            </a:r>
            <a:r>
              <a:rPr lang="en-US" altLang="zh-CN" sz="1600" dirty="0">
                <a:latin typeface="微软雅黑" pitchFamily="34" charset="-122"/>
                <a:ea typeface="微软雅黑" pitchFamily="34" charset="-122"/>
              </a:rPr>
              <a:t>()</a:t>
            </a:r>
            <a:r>
              <a:rPr lang="zh-CN" altLang="zh-CN" sz="1600" dirty="0">
                <a:latin typeface="微软雅黑" pitchFamily="34" charset="-122"/>
                <a:ea typeface="微软雅黑" pitchFamily="34" charset="-122"/>
              </a:rPr>
              <a:t>实现字符串的输入；成员函数</a:t>
            </a:r>
            <a:r>
              <a:rPr lang="en-US" altLang="zh-CN" sz="1600" dirty="0">
                <a:latin typeface="微软雅黑" pitchFamily="34" charset="-122"/>
                <a:ea typeface="微软雅黑" pitchFamily="34" charset="-122"/>
              </a:rPr>
              <a:t>read()</a:t>
            </a:r>
            <a:r>
              <a:rPr lang="zh-CN" altLang="zh-CN" sz="1600" dirty="0">
                <a:latin typeface="微软雅黑" pitchFamily="34" charset="-122"/>
                <a:ea typeface="微软雅黑" pitchFamily="34" charset="-122"/>
              </a:rPr>
              <a:t>实现无格式输入等。</a:t>
            </a:r>
            <a:endParaRPr lang="zh-CN" altLang="en-US" sz="1600" dirty="0">
              <a:latin typeface="微软雅黑" pitchFamily="34" charset="-122"/>
              <a:ea typeface="微软雅黑" pitchFamily="34" charset="-122"/>
            </a:endParaRPr>
          </a:p>
        </p:txBody>
      </p:sp>
      <p:pic>
        <p:nvPicPr>
          <p:cNvPr id="10"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3113"/>
            <a:ext cx="1827213"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10"/>
          <p:cNvGrpSpPr>
            <a:grpSpLocks/>
          </p:cNvGrpSpPr>
          <p:nvPr/>
        </p:nvGrpSpPr>
        <p:grpSpPr bwMode="auto">
          <a:xfrm>
            <a:off x="1371600" y="3478213"/>
            <a:ext cx="5976938" cy="741362"/>
            <a:chOff x="1478869" y="4159404"/>
            <a:chExt cx="5977845" cy="741921"/>
          </a:xfrm>
        </p:grpSpPr>
        <p:sp>
          <p:nvSpPr>
            <p:cNvPr id="12" name="任意多边形 11"/>
            <p:cNvSpPr/>
            <p:nvPr/>
          </p:nvSpPr>
          <p:spPr>
            <a:xfrm>
              <a:off x="2002823" y="4159404"/>
              <a:ext cx="5453891" cy="741921"/>
            </a:xfrm>
            <a:custGeom>
              <a:avLst/>
              <a:gdLst>
                <a:gd name="connsiteX0" fmla="*/ 0 w 3474720"/>
                <a:gd name="connsiteY0" fmla="*/ 143596 h 1148767"/>
                <a:gd name="connsiteX1" fmla="*/ 2900337 w 3474720"/>
                <a:gd name="connsiteY1" fmla="*/ 143596 h 1148767"/>
                <a:gd name="connsiteX2" fmla="*/ 2900337 w 3474720"/>
                <a:gd name="connsiteY2" fmla="*/ 0 h 1148767"/>
                <a:gd name="connsiteX3" fmla="*/ 3474720 w 3474720"/>
                <a:gd name="connsiteY3" fmla="*/ 574384 h 1148767"/>
                <a:gd name="connsiteX4" fmla="*/ 2900337 w 3474720"/>
                <a:gd name="connsiteY4" fmla="*/ 1148767 h 1148767"/>
                <a:gd name="connsiteX5" fmla="*/ 2900337 w 3474720"/>
                <a:gd name="connsiteY5" fmla="*/ 1005171 h 1148767"/>
                <a:gd name="connsiteX6" fmla="*/ 0 w 3474720"/>
                <a:gd name="connsiteY6" fmla="*/ 1005171 h 1148767"/>
                <a:gd name="connsiteX7" fmla="*/ 0 w 3474720"/>
                <a:gd name="connsiteY7" fmla="*/ 143596 h 114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4720" h="1148767">
                  <a:moveTo>
                    <a:pt x="0" y="143596"/>
                  </a:moveTo>
                  <a:lnTo>
                    <a:pt x="2900337" y="143596"/>
                  </a:lnTo>
                  <a:lnTo>
                    <a:pt x="2900337" y="0"/>
                  </a:lnTo>
                  <a:lnTo>
                    <a:pt x="3474720" y="574384"/>
                  </a:lnTo>
                  <a:lnTo>
                    <a:pt x="2900337" y="1148767"/>
                  </a:lnTo>
                  <a:lnTo>
                    <a:pt x="2900337" y="1005171"/>
                  </a:lnTo>
                  <a:lnTo>
                    <a:pt x="0" y="1005171"/>
                  </a:lnTo>
                  <a:lnTo>
                    <a:pt x="0" y="143596"/>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lIns="15875" tIns="159471" rIns="446663" bIns="159471" spcCol="1270"/>
            <a:lstStyle/>
            <a:p>
              <a:pPr marL="228600" lvl="1" indent="-228600" defTabSz="1111250">
                <a:lnSpc>
                  <a:spcPct val="90000"/>
                </a:lnSpc>
                <a:spcAft>
                  <a:spcPct val="15000"/>
                </a:spcAft>
                <a:buFontTx/>
                <a:buChar char="••"/>
                <a:defRPr/>
              </a:pPr>
              <a:endParaRPr lang="zh-CN" altLang="en-US" sz="2500"/>
            </a:p>
            <a:p>
              <a:pPr marL="228600" lvl="1" indent="-228600" defTabSz="1111250">
                <a:lnSpc>
                  <a:spcPct val="90000"/>
                </a:lnSpc>
                <a:spcAft>
                  <a:spcPct val="15000"/>
                </a:spcAft>
                <a:buFontTx/>
                <a:buChar char="••"/>
                <a:defRPr/>
              </a:pPr>
              <a:endParaRPr lang="zh-CN" altLang="en-US" sz="2500"/>
            </a:p>
          </p:txBody>
        </p:sp>
        <p:sp>
          <p:nvSpPr>
            <p:cNvPr id="46105" name="圆角矩形 29"/>
            <p:cNvSpPr>
              <a:spLocks noChangeArrowheads="1"/>
            </p:cNvSpPr>
            <p:nvPr/>
          </p:nvSpPr>
          <p:spPr bwMode="auto">
            <a:xfrm>
              <a:off x="1478869" y="4214678"/>
              <a:ext cx="653143" cy="653143"/>
            </a:xfrm>
            <a:prstGeom prst="roundRect">
              <a:avLst>
                <a:gd name="adj" fmla="val 16667"/>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46106" name="矩形 30"/>
            <p:cNvSpPr>
              <a:spLocks noChangeArrowheads="1"/>
            </p:cNvSpPr>
            <p:nvPr/>
          </p:nvSpPr>
          <p:spPr bwMode="auto">
            <a:xfrm>
              <a:off x="1630887" y="4323926"/>
              <a:ext cx="373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chemeClr val="bg1"/>
                  </a:solidFill>
                  <a:latin typeface="微软雅黑" pitchFamily="34" charset="-122"/>
                  <a:ea typeface="微软雅黑" pitchFamily="34" charset="-122"/>
                </a:rPr>
                <a:t>1</a:t>
              </a:r>
              <a:endParaRPr lang="zh-CN" altLang="en-US" sz="2400" b="1">
                <a:solidFill>
                  <a:schemeClr val="bg1"/>
                </a:solidFill>
              </a:endParaRPr>
            </a:p>
          </p:txBody>
        </p:sp>
      </p:grpSp>
      <p:sp>
        <p:nvSpPr>
          <p:cNvPr id="15" name="矩形 14"/>
          <p:cNvSpPr>
            <a:spLocks noChangeArrowheads="1"/>
          </p:cNvSpPr>
          <p:nvPr/>
        </p:nvSpPr>
        <p:spPr bwMode="auto">
          <a:xfrm>
            <a:off x="2333625" y="3652838"/>
            <a:ext cx="1149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get()</a:t>
            </a:r>
            <a:r>
              <a:rPr lang="zh-CN" altLang="zh-CN" b="1"/>
              <a:t>函数</a:t>
            </a:r>
            <a:endParaRPr lang="zh-CN" altLang="zh-CN"/>
          </a:p>
        </p:txBody>
      </p:sp>
      <p:grpSp>
        <p:nvGrpSpPr>
          <p:cNvPr id="16" name="组合 15"/>
          <p:cNvGrpSpPr>
            <a:grpSpLocks/>
          </p:cNvGrpSpPr>
          <p:nvPr/>
        </p:nvGrpSpPr>
        <p:grpSpPr bwMode="auto">
          <a:xfrm>
            <a:off x="1371600" y="4529138"/>
            <a:ext cx="5976938" cy="741362"/>
            <a:chOff x="1478869" y="4159404"/>
            <a:chExt cx="5977845" cy="741921"/>
          </a:xfrm>
        </p:grpSpPr>
        <p:sp>
          <p:nvSpPr>
            <p:cNvPr id="17" name="任意多边形 16"/>
            <p:cNvSpPr/>
            <p:nvPr/>
          </p:nvSpPr>
          <p:spPr>
            <a:xfrm>
              <a:off x="2002823" y="4159404"/>
              <a:ext cx="5453891" cy="741921"/>
            </a:xfrm>
            <a:custGeom>
              <a:avLst/>
              <a:gdLst>
                <a:gd name="connsiteX0" fmla="*/ 0 w 3474720"/>
                <a:gd name="connsiteY0" fmla="*/ 143596 h 1148767"/>
                <a:gd name="connsiteX1" fmla="*/ 2900337 w 3474720"/>
                <a:gd name="connsiteY1" fmla="*/ 143596 h 1148767"/>
                <a:gd name="connsiteX2" fmla="*/ 2900337 w 3474720"/>
                <a:gd name="connsiteY2" fmla="*/ 0 h 1148767"/>
                <a:gd name="connsiteX3" fmla="*/ 3474720 w 3474720"/>
                <a:gd name="connsiteY3" fmla="*/ 574384 h 1148767"/>
                <a:gd name="connsiteX4" fmla="*/ 2900337 w 3474720"/>
                <a:gd name="connsiteY4" fmla="*/ 1148767 h 1148767"/>
                <a:gd name="connsiteX5" fmla="*/ 2900337 w 3474720"/>
                <a:gd name="connsiteY5" fmla="*/ 1005171 h 1148767"/>
                <a:gd name="connsiteX6" fmla="*/ 0 w 3474720"/>
                <a:gd name="connsiteY6" fmla="*/ 1005171 h 1148767"/>
                <a:gd name="connsiteX7" fmla="*/ 0 w 3474720"/>
                <a:gd name="connsiteY7" fmla="*/ 143596 h 114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4720" h="1148767">
                  <a:moveTo>
                    <a:pt x="0" y="143596"/>
                  </a:moveTo>
                  <a:lnTo>
                    <a:pt x="2900337" y="143596"/>
                  </a:lnTo>
                  <a:lnTo>
                    <a:pt x="2900337" y="0"/>
                  </a:lnTo>
                  <a:lnTo>
                    <a:pt x="3474720" y="574384"/>
                  </a:lnTo>
                  <a:lnTo>
                    <a:pt x="2900337" y="1148767"/>
                  </a:lnTo>
                  <a:lnTo>
                    <a:pt x="2900337" y="1005171"/>
                  </a:lnTo>
                  <a:lnTo>
                    <a:pt x="0" y="1005171"/>
                  </a:lnTo>
                  <a:lnTo>
                    <a:pt x="0" y="143596"/>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lIns="15875" tIns="159471" rIns="446663" bIns="159471" spcCol="1270"/>
            <a:lstStyle/>
            <a:p>
              <a:pPr marL="228600" lvl="1" indent="-228600" defTabSz="1111250">
                <a:lnSpc>
                  <a:spcPct val="90000"/>
                </a:lnSpc>
                <a:spcAft>
                  <a:spcPct val="15000"/>
                </a:spcAft>
                <a:buFontTx/>
                <a:buChar char="••"/>
                <a:defRPr/>
              </a:pPr>
              <a:endParaRPr lang="zh-CN" altLang="en-US" sz="2500"/>
            </a:p>
            <a:p>
              <a:pPr marL="228600" lvl="1" indent="-228600" defTabSz="1111250">
                <a:lnSpc>
                  <a:spcPct val="90000"/>
                </a:lnSpc>
                <a:spcAft>
                  <a:spcPct val="15000"/>
                </a:spcAft>
                <a:buFontTx/>
                <a:buChar char="••"/>
                <a:defRPr/>
              </a:pPr>
              <a:endParaRPr lang="zh-CN" altLang="en-US" sz="2500"/>
            </a:p>
          </p:txBody>
        </p:sp>
        <p:sp>
          <p:nvSpPr>
            <p:cNvPr id="46102" name="圆角矩形 29"/>
            <p:cNvSpPr>
              <a:spLocks noChangeArrowheads="1"/>
            </p:cNvSpPr>
            <p:nvPr/>
          </p:nvSpPr>
          <p:spPr bwMode="auto">
            <a:xfrm>
              <a:off x="1478869" y="4214678"/>
              <a:ext cx="653143" cy="653143"/>
            </a:xfrm>
            <a:prstGeom prst="roundRect">
              <a:avLst>
                <a:gd name="adj" fmla="val 16667"/>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46103" name="矩形 30"/>
            <p:cNvSpPr>
              <a:spLocks noChangeArrowheads="1"/>
            </p:cNvSpPr>
            <p:nvPr/>
          </p:nvSpPr>
          <p:spPr bwMode="auto">
            <a:xfrm>
              <a:off x="1630887" y="4323926"/>
              <a:ext cx="373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chemeClr val="bg1"/>
                  </a:solidFill>
                  <a:latin typeface="微软雅黑" pitchFamily="34" charset="-122"/>
                  <a:ea typeface="微软雅黑" pitchFamily="34" charset="-122"/>
                </a:rPr>
                <a:t>2</a:t>
              </a:r>
              <a:endParaRPr lang="zh-CN" altLang="en-US" sz="2400" b="1">
                <a:solidFill>
                  <a:schemeClr val="bg1"/>
                </a:solidFill>
              </a:endParaRPr>
            </a:p>
          </p:txBody>
        </p:sp>
      </p:grpSp>
      <p:pic>
        <p:nvPicPr>
          <p:cNvPr id="20" name="图片 24">
            <a:hlinkClick r:id="rId4" action="ppaction://hlinkfile"/>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14838" y="3633788"/>
            <a:ext cx="2120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4">
            <a:hlinkClick r:id="rId6" action="ppaction://hlinkfile"/>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14838" y="4683125"/>
            <a:ext cx="2120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a:spLocks noChangeArrowheads="1"/>
          </p:cNvSpPr>
          <p:nvPr/>
        </p:nvSpPr>
        <p:spPr bwMode="auto">
          <a:xfrm>
            <a:off x="2287588" y="4689475"/>
            <a:ext cx="1547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getline()</a:t>
            </a:r>
            <a:r>
              <a:rPr lang="zh-CN" altLang="zh-CN" b="1"/>
              <a:t>函数</a:t>
            </a:r>
            <a:endParaRPr lang="zh-CN" altLang="en-US"/>
          </a:p>
        </p:txBody>
      </p:sp>
      <p:grpSp>
        <p:nvGrpSpPr>
          <p:cNvPr id="23" name="组合 22"/>
          <p:cNvGrpSpPr>
            <a:grpSpLocks/>
          </p:cNvGrpSpPr>
          <p:nvPr/>
        </p:nvGrpSpPr>
        <p:grpSpPr bwMode="auto">
          <a:xfrm>
            <a:off x="1371600" y="5564188"/>
            <a:ext cx="5976938" cy="741362"/>
            <a:chOff x="1478869" y="4159404"/>
            <a:chExt cx="5977845" cy="741921"/>
          </a:xfrm>
        </p:grpSpPr>
        <p:sp>
          <p:nvSpPr>
            <p:cNvPr id="24" name="任意多边形 23"/>
            <p:cNvSpPr/>
            <p:nvPr/>
          </p:nvSpPr>
          <p:spPr>
            <a:xfrm>
              <a:off x="2002823" y="4159404"/>
              <a:ext cx="5453891" cy="741921"/>
            </a:xfrm>
            <a:custGeom>
              <a:avLst/>
              <a:gdLst>
                <a:gd name="connsiteX0" fmla="*/ 0 w 3474720"/>
                <a:gd name="connsiteY0" fmla="*/ 143596 h 1148767"/>
                <a:gd name="connsiteX1" fmla="*/ 2900337 w 3474720"/>
                <a:gd name="connsiteY1" fmla="*/ 143596 h 1148767"/>
                <a:gd name="connsiteX2" fmla="*/ 2900337 w 3474720"/>
                <a:gd name="connsiteY2" fmla="*/ 0 h 1148767"/>
                <a:gd name="connsiteX3" fmla="*/ 3474720 w 3474720"/>
                <a:gd name="connsiteY3" fmla="*/ 574384 h 1148767"/>
                <a:gd name="connsiteX4" fmla="*/ 2900337 w 3474720"/>
                <a:gd name="connsiteY4" fmla="*/ 1148767 h 1148767"/>
                <a:gd name="connsiteX5" fmla="*/ 2900337 w 3474720"/>
                <a:gd name="connsiteY5" fmla="*/ 1005171 h 1148767"/>
                <a:gd name="connsiteX6" fmla="*/ 0 w 3474720"/>
                <a:gd name="connsiteY6" fmla="*/ 1005171 h 1148767"/>
                <a:gd name="connsiteX7" fmla="*/ 0 w 3474720"/>
                <a:gd name="connsiteY7" fmla="*/ 143596 h 114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4720" h="1148767">
                  <a:moveTo>
                    <a:pt x="0" y="143596"/>
                  </a:moveTo>
                  <a:lnTo>
                    <a:pt x="2900337" y="143596"/>
                  </a:lnTo>
                  <a:lnTo>
                    <a:pt x="2900337" y="0"/>
                  </a:lnTo>
                  <a:lnTo>
                    <a:pt x="3474720" y="574384"/>
                  </a:lnTo>
                  <a:lnTo>
                    <a:pt x="2900337" y="1148767"/>
                  </a:lnTo>
                  <a:lnTo>
                    <a:pt x="2900337" y="1005171"/>
                  </a:lnTo>
                  <a:lnTo>
                    <a:pt x="0" y="1005171"/>
                  </a:lnTo>
                  <a:lnTo>
                    <a:pt x="0" y="143596"/>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lIns="15875" tIns="159471" rIns="446663" bIns="159471" spcCol="1270"/>
            <a:lstStyle/>
            <a:p>
              <a:pPr marL="228600" lvl="1" indent="-228600" defTabSz="1111250">
                <a:lnSpc>
                  <a:spcPct val="90000"/>
                </a:lnSpc>
                <a:spcAft>
                  <a:spcPct val="15000"/>
                </a:spcAft>
                <a:buFontTx/>
                <a:buChar char="••"/>
                <a:defRPr/>
              </a:pPr>
              <a:endParaRPr lang="zh-CN" altLang="en-US" sz="2500"/>
            </a:p>
            <a:p>
              <a:pPr marL="228600" lvl="1" indent="-228600" defTabSz="1111250">
                <a:lnSpc>
                  <a:spcPct val="90000"/>
                </a:lnSpc>
                <a:spcAft>
                  <a:spcPct val="15000"/>
                </a:spcAft>
                <a:buFontTx/>
                <a:buChar char="••"/>
                <a:defRPr/>
              </a:pPr>
              <a:endParaRPr lang="zh-CN" altLang="en-US" sz="2500"/>
            </a:p>
          </p:txBody>
        </p:sp>
        <p:sp>
          <p:nvSpPr>
            <p:cNvPr id="46099" name="圆角矩形 29"/>
            <p:cNvSpPr>
              <a:spLocks noChangeArrowheads="1"/>
            </p:cNvSpPr>
            <p:nvPr/>
          </p:nvSpPr>
          <p:spPr bwMode="auto">
            <a:xfrm>
              <a:off x="1478869" y="4214678"/>
              <a:ext cx="653143" cy="653143"/>
            </a:xfrm>
            <a:prstGeom prst="roundRect">
              <a:avLst>
                <a:gd name="adj" fmla="val 16667"/>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46100" name="矩形 30"/>
            <p:cNvSpPr>
              <a:spLocks noChangeArrowheads="1"/>
            </p:cNvSpPr>
            <p:nvPr/>
          </p:nvSpPr>
          <p:spPr bwMode="auto">
            <a:xfrm>
              <a:off x="1630887" y="4323926"/>
              <a:ext cx="373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chemeClr val="bg1"/>
                  </a:solidFill>
                  <a:latin typeface="微软雅黑" pitchFamily="34" charset="-122"/>
                  <a:ea typeface="微软雅黑" pitchFamily="34" charset="-122"/>
                </a:rPr>
                <a:t>3</a:t>
              </a:r>
              <a:endParaRPr lang="zh-CN" altLang="en-US" sz="2400" b="1">
                <a:solidFill>
                  <a:schemeClr val="bg1"/>
                </a:solidFill>
              </a:endParaRPr>
            </a:p>
          </p:txBody>
        </p:sp>
      </p:grpSp>
      <p:sp>
        <p:nvSpPr>
          <p:cNvPr id="28" name="矩形 27"/>
          <p:cNvSpPr>
            <a:spLocks noChangeArrowheads="1"/>
          </p:cNvSpPr>
          <p:nvPr/>
        </p:nvSpPr>
        <p:spPr bwMode="auto">
          <a:xfrm>
            <a:off x="2287588" y="5724525"/>
            <a:ext cx="1290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read()</a:t>
            </a:r>
            <a:r>
              <a:rPr lang="zh-CN" altLang="zh-CN" b="1"/>
              <a:t>函数</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p:bldP spid="2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23"/>
          <p:cNvSpPr>
            <a:spLocks noChangeArrowheads="1"/>
          </p:cNvSpPr>
          <p:nvPr/>
        </p:nvSpPr>
        <p:spPr bwMode="auto">
          <a:xfrm>
            <a:off x="490538" y="2601913"/>
            <a:ext cx="7912100" cy="46672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47107" name="Group 2"/>
          <p:cNvGrpSpPr>
            <a:grpSpLocks/>
          </p:cNvGrpSpPr>
          <p:nvPr/>
        </p:nvGrpSpPr>
        <p:grpSpPr bwMode="auto">
          <a:xfrm>
            <a:off x="5062538" y="119063"/>
            <a:ext cx="3916362" cy="725487"/>
            <a:chOff x="0" y="0"/>
            <a:chExt cx="6166" cy="1142"/>
          </a:xfrm>
        </p:grpSpPr>
        <p:pic>
          <p:nvPicPr>
            <p:cNvPr id="47122"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7123"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7108"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6.3  </a:t>
            </a:r>
            <a:r>
              <a:rPr lang="zh-CN" altLang="zh-CN" sz="2400" b="1">
                <a:solidFill>
                  <a:srgbClr val="FFFF00"/>
                </a:solidFill>
                <a:latin typeface="微软雅黑" pitchFamily="34" charset="-122"/>
                <a:ea typeface="微软雅黑" pitchFamily="34" charset="-122"/>
              </a:rPr>
              <a:t>标准输出流和标准输入流</a:t>
            </a:r>
            <a:endParaRPr lang="zh-CN" altLang="en-US" sz="2400" b="1">
              <a:solidFill>
                <a:srgbClr val="FFFF00"/>
              </a:solidFill>
              <a:latin typeface="微软雅黑" pitchFamily="34" charset="-122"/>
              <a:ea typeface="微软雅黑" pitchFamily="34" charset="-122"/>
              <a:sym typeface="宋体" charset="-122"/>
            </a:endParaRPr>
          </a:p>
        </p:txBody>
      </p:sp>
      <p:sp>
        <p:nvSpPr>
          <p:cNvPr id="49158" name="矩形 5"/>
          <p:cNvSpPr>
            <a:spLocks noChangeArrowheads="1"/>
          </p:cNvSpPr>
          <p:nvPr/>
        </p:nvSpPr>
        <p:spPr bwMode="auto">
          <a:xfrm>
            <a:off x="388938" y="1835150"/>
            <a:ext cx="8105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istream</a:t>
            </a:r>
            <a:r>
              <a:rPr lang="zh-CN" altLang="zh-CN" sz="1600" dirty="0">
                <a:latin typeface="微软雅黑" pitchFamily="34" charset="-122"/>
                <a:ea typeface="微软雅黑" pitchFamily="34" charset="-122"/>
              </a:rPr>
              <a:t>类还提供了一个</a:t>
            </a:r>
            <a:r>
              <a:rPr lang="zh-CN" altLang="zh-CN" sz="1600" dirty="0">
                <a:solidFill>
                  <a:schemeClr val="accent4"/>
                </a:solidFill>
                <a:latin typeface="微软雅黑" pitchFamily="34" charset="-122"/>
                <a:ea typeface="微软雅黑" pitchFamily="34" charset="-122"/>
              </a:rPr>
              <a:t>成员函数</a:t>
            </a:r>
            <a:r>
              <a:rPr lang="en-US" altLang="zh-CN" sz="1600" dirty="0">
                <a:solidFill>
                  <a:schemeClr val="accent4"/>
                </a:solidFill>
                <a:latin typeface="微软雅黑" pitchFamily="34" charset="-122"/>
                <a:ea typeface="微软雅黑" pitchFamily="34" charset="-122"/>
              </a:rPr>
              <a:t>read()</a:t>
            </a:r>
            <a:r>
              <a:rPr lang="zh-CN" altLang="zh-CN" sz="1600" dirty="0">
                <a:latin typeface="微软雅黑" pitchFamily="34" charset="-122"/>
                <a:ea typeface="微软雅黑" pitchFamily="34" charset="-122"/>
              </a:rPr>
              <a:t>，它可以从输入流中读取部分或全部数据到指定的内存空间，其函数声明如下所示：</a:t>
            </a:r>
            <a:endParaRPr lang="zh-CN" altLang="en-US" sz="1600" dirty="0">
              <a:latin typeface="微软雅黑" pitchFamily="34" charset="-122"/>
              <a:ea typeface="微软雅黑" pitchFamily="34" charset="-122"/>
            </a:endParaRPr>
          </a:p>
        </p:txBody>
      </p:sp>
      <p:sp>
        <p:nvSpPr>
          <p:cNvPr id="49159" name="矩形 6"/>
          <p:cNvSpPr>
            <a:spLocks noChangeArrowheads="1"/>
          </p:cNvSpPr>
          <p:nvPr/>
        </p:nvSpPr>
        <p:spPr bwMode="auto">
          <a:xfrm>
            <a:off x="487363" y="2652713"/>
            <a:ext cx="4468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istream&amp; read(char* dst, streamsize size);</a:t>
            </a:r>
            <a:endParaRPr lang="zh-CN" altLang="zh-CN"/>
          </a:p>
        </p:txBody>
      </p:sp>
      <p:sp>
        <p:nvSpPr>
          <p:cNvPr id="49160" name="矩形 7"/>
          <p:cNvSpPr>
            <a:spLocks noChangeArrowheads="1"/>
          </p:cNvSpPr>
          <p:nvPr/>
        </p:nvSpPr>
        <p:spPr bwMode="auto">
          <a:xfrm>
            <a:off x="501650" y="3211513"/>
            <a:ext cx="7900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a:latin typeface="微软雅黑" pitchFamily="34" charset="-122"/>
                <a:ea typeface="微软雅黑" pitchFamily="34" charset="-122"/>
              </a:rPr>
              <a:t>       read()</a:t>
            </a:r>
            <a:r>
              <a:rPr lang="zh-CN" altLang="zh-CN" sz="1600">
                <a:latin typeface="微软雅黑" pitchFamily="34" charset="-122"/>
                <a:ea typeface="微软雅黑" pitchFamily="34" charset="-122"/>
              </a:rPr>
              <a:t>函数参数的含义与</a:t>
            </a:r>
            <a:r>
              <a:rPr lang="en-US" altLang="zh-CN" sz="1600">
                <a:latin typeface="微软雅黑" pitchFamily="34" charset="-122"/>
                <a:ea typeface="微软雅黑" pitchFamily="34" charset="-122"/>
              </a:rPr>
              <a:t>get()</a:t>
            </a:r>
            <a:r>
              <a:rPr lang="zh-CN" altLang="zh-CN" sz="1600">
                <a:latin typeface="微软雅黑" pitchFamily="34" charset="-122"/>
                <a:ea typeface="微软雅黑" pitchFamily="34" charset="-122"/>
              </a:rPr>
              <a:t>、</a:t>
            </a:r>
            <a:r>
              <a:rPr lang="en-US" altLang="zh-CN" sz="1600">
                <a:latin typeface="微软雅黑" pitchFamily="34" charset="-122"/>
                <a:ea typeface="微软雅黑" pitchFamily="34" charset="-122"/>
              </a:rPr>
              <a:t>getline()</a:t>
            </a:r>
            <a:r>
              <a:rPr lang="zh-CN" altLang="zh-CN" sz="1600">
                <a:latin typeface="微软雅黑" pitchFamily="34" charset="-122"/>
                <a:ea typeface="微软雅黑" pitchFamily="34" charset="-122"/>
              </a:rPr>
              <a:t>函数的参数含义相同，都是读取</a:t>
            </a:r>
            <a:r>
              <a:rPr lang="en-US" altLang="zh-CN" sz="1600">
                <a:latin typeface="微软雅黑" pitchFamily="34" charset="-122"/>
                <a:ea typeface="微软雅黑" pitchFamily="34" charset="-122"/>
              </a:rPr>
              <a:t>size-1</a:t>
            </a:r>
            <a:r>
              <a:rPr lang="zh-CN" altLang="zh-CN" sz="1600">
                <a:latin typeface="微软雅黑" pitchFamily="34" charset="-122"/>
                <a:ea typeface="微软雅黑" pitchFamily="34" charset="-122"/>
              </a:rPr>
              <a:t>个字符存储在首地址为</a:t>
            </a:r>
            <a:r>
              <a:rPr lang="en-US" altLang="zh-CN" sz="1600">
                <a:latin typeface="微软雅黑" pitchFamily="34" charset="-122"/>
                <a:ea typeface="微软雅黑" pitchFamily="34" charset="-122"/>
              </a:rPr>
              <a:t>dst</a:t>
            </a:r>
            <a:r>
              <a:rPr lang="zh-CN" altLang="zh-CN" sz="1600">
                <a:latin typeface="微软雅黑" pitchFamily="34" charset="-122"/>
                <a:ea typeface="微软雅黑" pitchFamily="34" charset="-122"/>
              </a:rPr>
              <a:t>的内存空间。</a:t>
            </a:r>
          </a:p>
        </p:txBody>
      </p:sp>
      <p:pic>
        <p:nvPicPr>
          <p:cNvPr id="49161" name="Picture 31" descr="C:\Users\admin\Desktop\201777-12062Q13024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 y="4035425"/>
            <a:ext cx="3811588"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1949450" y="4959350"/>
            <a:ext cx="2295525" cy="708025"/>
          </a:xfrm>
          <a:prstGeom prst="rect">
            <a:avLst/>
          </a:prstGeom>
          <a:noFill/>
        </p:spPr>
        <p:txBody>
          <a:bodyPr anchor="ctr" anchorCtr="1">
            <a:spAutoFit/>
          </a:bodyPr>
          <a:lstStyle/>
          <a:p>
            <a:pPr>
              <a:defRPr/>
            </a:pPr>
            <a:r>
              <a:rPr lang="zh-CN" altLang="en-US" sz="4000" b="1" dirty="0">
                <a:solidFill>
                  <a:schemeClr val="accent4">
                    <a:lumMod val="60000"/>
                    <a:lumOff val="40000"/>
                  </a:schemeClr>
                </a:solidFill>
                <a:latin typeface="微软雅黑" pitchFamily="34" charset="-122"/>
                <a:ea typeface="微软雅黑" pitchFamily="34" charset="-122"/>
              </a:rPr>
              <a:t>举个例子</a:t>
            </a:r>
          </a:p>
        </p:txBody>
      </p:sp>
      <p:sp>
        <p:nvSpPr>
          <p:cNvPr id="24" name="矩形 23"/>
          <p:cNvSpPr/>
          <p:nvPr/>
        </p:nvSpPr>
        <p:spPr>
          <a:xfrm>
            <a:off x="2630488" y="5611813"/>
            <a:ext cx="1543050" cy="369887"/>
          </a:xfrm>
          <a:prstGeom prst="rect">
            <a:avLst/>
          </a:prstGeom>
        </p:spPr>
        <p:txBody>
          <a:bodyPr wrap="none">
            <a:spAutoFit/>
          </a:bodyPr>
          <a:lstStyle/>
          <a:p>
            <a:pPr>
              <a:defRPr/>
            </a:pPr>
            <a:r>
              <a:rPr lang="en-US" altLang="zh-CN" b="1" dirty="0">
                <a:solidFill>
                  <a:schemeClr val="bg1">
                    <a:lumMod val="75000"/>
                  </a:schemeClr>
                </a:solidFill>
                <a:ea typeface="宋体" pitchFamily="2" charset="-122"/>
              </a:rPr>
              <a:t>For example</a:t>
            </a:r>
            <a:endParaRPr lang="zh-CN" altLang="en-US" dirty="0">
              <a:solidFill>
                <a:schemeClr val="bg1">
                  <a:lumMod val="75000"/>
                </a:schemeClr>
              </a:solidFill>
              <a:ea typeface="宋体" pitchFamily="2" charset="-122"/>
            </a:endParaRPr>
          </a:p>
        </p:txBody>
      </p:sp>
      <p:pic>
        <p:nvPicPr>
          <p:cNvPr id="27" name="Picture 30" descr="C:\Users\Administrator\Desktop\01.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3175" y="5341938"/>
            <a:ext cx="29527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剪去对角的矩形 3"/>
          <p:cNvSpPr>
            <a:spLocks/>
          </p:cNvSpPr>
          <p:nvPr/>
        </p:nvSpPr>
        <p:spPr bwMode="auto">
          <a:xfrm>
            <a:off x="4956175" y="4695825"/>
            <a:ext cx="3190875"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lstStyle/>
          <a:p>
            <a:pPr algn="ctr">
              <a:buFont typeface="Arial" pitchFamily="34" charset="0"/>
              <a:buNone/>
              <a:defRPr/>
            </a:pPr>
            <a:r>
              <a:rPr lang="zh-CN" altLang="en-US" sz="2400" b="1" dirty="0">
                <a:latin typeface="微软雅黑" pitchFamily="34" charset="-122"/>
                <a:ea typeface="微软雅黑" pitchFamily="34" charset="-122"/>
              </a:rPr>
              <a:t>多学一招</a:t>
            </a:r>
            <a:r>
              <a:rPr lang="zh-CN" altLang="en-US" sz="2400" b="1" dirty="0">
                <a:solidFill>
                  <a:schemeClr val="bg1"/>
                </a:solidFill>
                <a:latin typeface="微软雅黑" pitchFamily="34" charset="-122"/>
                <a:ea typeface="微软雅黑" pitchFamily="34" charset="-122"/>
              </a:rPr>
              <a:t>案例代码</a:t>
            </a:r>
          </a:p>
        </p:txBody>
      </p:sp>
      <p:grpSp>
        <p:nvGrpSpPr>
          <p:cNvPr id="16" name="组合 15"/>
          <p:cNvGrpSpPr>
            <a:grpSpLocks/>
          </p:cNvGrpSpPr>
          <p:nvPr/>
        </p:nvGrpSpPr>
        <p:grpSpPr bwMode="auto">
          <a:xfrm>
            <a:off x="1371600" y="1003300"/>
            <a:ext cx="5976938" cy="741363"/>
            <a:chOff x="1478869" y="4159404"/>
            <a:chExt cx="5977845" cy="741921"/>
          </a:xfrm>
        </p:grpSpPr>
        <p:sp>
          <p:nvSpPr>
            <p:cNvPr id="17" name="任意多边形 16"/>
            <p:cNvSpPr/>
            <p:nvPr/>
          </p:nvSpPr>
          <p:spPr>
            <a:xfrm>
              <a:off x="2002823" y="4159404"/>
              <a:ext cx="5453891" cy="741921"/>
            </a:xfrm>
            <a:custGeom>
              <a:avLst/>
              <a:gdLst>
                <a:gd name="connsiteX0" fmla="*/ 0 w 3474720"/>
                <a:gd name="connsiteY0" fmla="*/ 143596 h 1148767"/>
                <a:gd name="connsiteX1" fmla="*/ 2900337 w 3474720"/>
                <a:gd name="connsiteY1" fmla="*/ 143596 h 1148767"/>
                <a:gd name="connsiteX2" fmla="*/ 2900337 w 3474720"/>
                <a:gd name="connsiteY2" fmla="*/ 0 h 1148767"/>
                <a:gd name="connsiteX3" fmla="*/ 3474720 w 3474720"/>
                <a:gd name="connsiteY3" fmla="*/ 574384 h 1148767"/>
                <a:gd name="connsiteX4" fmla="*/ 2900337 w 3474720"/>
                <a:gd name="connsiteY4" fmla="*/ 1148767 h 1148767"/>
                <a:gd name="connsiteX5" fmla="*/ 2900337 w 3474720"/>
                <a:gd name="connsiteY5" fmla="*/ 1005171 h 1148767"/>
                <a:gd name="connsiteX6" fmla="*/ 0 w 3474720"/>
                <a:gd name="connsiteY6" fmla="*/ 1005171 h 1148767"/>
                <a:gd name="connsiteX7" fmla="*/ 0 w 3474720"/>
                <a:gd name="connsiteY7" fmla="*/ 143596 h 114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4720" h="1148767">
                  <a:moveTo>
                    <a:pt x="0" y="143596"/>
                  </a:moveTo>
                  <a:lnTo>
                    <a:pt x="2900337" y="143596"/>
                  </a:lnTo>
                  <a:lnTo>
                    <a:pt x="2900337" y="0"/>
                  </a:lnTo>
                  <a:lnTo>
                    <a:pt x="3474720" y="574384"/>
                  </a:lnTo>
                  <a:lnTo>
                    <a:pt x="2900337" y="1148767"/>
                  </a:lnTo>
                  <a:lnTo>
                    <a:pt x="2900337" y="1005171"/>
                  </a:lnTo>
                  <a:lnTo>
                    <a:pt x="0" y="1005171"/>
                  </a:lnTo>
                  <a:lnTo>
                    <a:pt x="0" y="143596"/>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lIns="15875" tIns="159471" rIns="446663" bIns="159471" spcCol="1270"/>
            <a:lstStyle/>
            <a:p>
              <a:pPr marL="228600" lvl="1" indent="-228600" defTabSz="1111250">
                <a:lnSpc>
                  <a:spcPct val="90000"/>
                </a:lnSpc>
                <a:spcAft>
                  <a:spcPct val="15000"/>
                </a:spcAft>
                <a:buFontTx/>
                <a:buChar char="••"/>
                <a:defRPr/>
              </a:pPr>
              <a:endParaRPr lang="zh-CN" altLang="en-US" sz="2500"/>
            </a:p>
            <a:p>
              <a:pPr marL="228600" lvl="1" indent="-228600" defTabSz="1111250">
                <a:lnSpc>
                  <a:spcPct val="90000"/>
                </a:lnSpc>
                <a:spcAft>
                  <a:spcPct val="15000"/>
                </a:spcAft>
                <a:buFontTx/>
                <a:buChar char="••"/>
                <a:defRPr/>
              </a:pPr>
              <a:endParaRPr lang="zh-CN" altLang="en-US" sz="2500"/>
            </a:p>
          </p:txBody>
        </p:sp>
        <p:sp>
          <p:nvSpPr>
            <p:cNvPr id="47120" name="圆角矩形 29"/>
            <p:cNvSpPr>
              <a:spLocks noChangeArrowheads="1"/>
            </p:cNvSpPr>
            <p:nvPr/>
          </p:nvSpPr>
          <p:spPr bwMode="auto">
            <a:xfrm>
              <a:off x="1478869" y="4214678"/>
              <a:ext cx="653143" cy="653143"/>
            </a:xfrm>
            <a:prstGeom prst="roundRect">
              <a:avLst>
                <a:gd name="adj" fmla="val 16667"/>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47121" name="矩形 30"/>
            <p:cNvSpPr>
              <a:spLocks noChangeArrowheads="1"/>
            </p:cNvSpPr>
            <p:nvPr/>
          </p:nvSpPr>
          <p:spPr bwMode="auto">
            <a:xfrm>
              <a:off x="1630887" y="4323926"/>
              <a:ext cx="373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chemeClr val="bg1"/>
                  </a:solidFill>
                  <a:latin typeface="微软雅黑" pitchFamily="34" charset="-122"/>
                  <a:ea typeface="微软雅黑" pitchFamily="34" charset="-122"/>
                </a:rPr>
                <a:t>3</a:t>
              </a:r>
              <a:endParaRPr lang="zh-CN" altLang="en-US" sz="2400" b="1">
                <a:solidFill>
                  <a:schemeClr val="bg1"/>
                </a:solidFill>
              </a:endParaRPr>
            </a:p>
          </p:txBody>
        </p:sp>
      </p:grpSp>
      <p:sp>
        <p:nvSpPr>
          <p:cNvPr id="20" name="矩形 19"/>
          <p:cNvSpPr>
            <a:spLocks noChangeArrowheads="1"/>
          </p:cNvSpPr>
          <p:nvPr/>
        </p:nvSpPr>
        <p:spPr bwMode="auto">
          <a:xfrm>
            <a:off x="2287588" y="1163638"/>
            <a:ext cx="12906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read()</a:t>
            </a:r>
            <a:r>
              <a:rPr lang="zh-CN" altLang="zh-CN" b="1"/>
              <a:t>函数</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158"/>
                                        </p:tgtEl>
                                        <p:attrNameLst>
                                          <p:attrName>style.visibility</p:attrName>
                                        </p:attrNameLst>
                                      </p:cBhvr>
                                      <p:to>
                                        <p:strVal val="visible"/>
                                      </p:to>
                                    </p:set>
                                    <p:animEffect transition="in" filter="fade">
                                      <p:cBhvr>
                                        <p:cTn id="17" dur="500"/>
                                        <p:tgtEl>
                                          <p:spTgt spid="491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9154"/>
                                        </p:tgtEl>
                                        <p:attrNameLst>
                                          <p:attrName>style.visibility</p:attrName>
                                        </p:attrNameLst>
                                      </p:cBhvr>
                                      <p:to>
                                        <p:strVal val="visible"/>
                                      </p:to>
                                    </p:set>
                                    <p:animEffect transition="in" filter="wipe(down)">
                                      <p:cBhvr>
                                        <p:cTn id="22" dur="500"/>
                                        <p:tgtEl>
                                          <p:spTgt spid="4915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9159"/>
                                        </p:tgtEl>
                                        <p:attrNameLst>
                                          <p:attrName>style.visibility</p:attrName>
                                        </p:attrNameLst>
                                      </p:cBhvr>
                                      <p:to>
                                        <p:strVal val="visible"/>
                                      </p:to>
                                    </p:set>
                                    <p:animEffect transition="in" filter="wipe(down)">
                                      <p:cBhvr>
                                        <p:cTn id="25" dur="500"/>
                                        <p:tgtEl>
                                          <p:spTgt spid="4915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9160"/>
                                        </p:tgtEl>
                                        <p:attrNameLst>
                                          <p:attrName>style.visibility</p:attrName>
                                        </p:attrNameLst>
                                      </p:cBhvr>
                                      <p:to>
                                        <p:strVal val="visible"/>
                                      </p:to>
                                    </p:set>
                                    <p:animEffect transition="in" filter="fade">
                                      <p:cBhvr>
                                        <p:cTn id="30" dur="500"/>
                                        <p:tgtEl>
                                          <p:spTgt spid="4916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49161"/>
                                        </p:tgtEl>
                                        <p:attrNameLst>
                                          <p:attrName>style.visibility</p:attrName>
                                        </p:attrNameLst>
                                      </p:cBhvr>
                                      <p:to>
                                        <p:strVal val="visible"/>
                                      </p:to>
                                    </p:set>
                                    <p:animEffect transition="in" filter="fade">
                                      <p:cBhvr>
                                        <p:cTn id="40" dur="1000"/>
                                        <p:tgtEl>
                                          <p:spTgt spid="49161"/>
                                        </p:tgtEl>
                                      </p:cBhvr>
                                    </p:animEffect>
                                    <p:anim calcmode="lin" valueType="num">
                                      <p:cBhvr>
                                        <p:cTn id="41" dur="1000" fill="hold"/>
                                        <p:tgtEl>
                                          <p:spTgt spid="49161"/>
                                        </p:tgtEl>
                                        <p:attrNameLst>
                                          <p:attrName>ppt_x</p:attrName>
                                        </p:attrNameLst>
                                      </p:cBhvr>
                                      <p:tavLst>
                                        <p:tav tm="0">
                                          <p:val>
                                            <p:strVal val="#ppt_x"/>
                                          </p:val>
                                        </p:tav>
                                        <p:tav tm="100000">
                                          <p:val>
                                            <p:strVal val="#ppt_x"/>
                                          </p:val>
                                        </p:tav>
                                      </p:tavLst>
                                    </p:anim>
                                    <p:anim calcmode="lin" valueType="num">
                                      <p:cBhvr>
                                        <p:cTn id="42" dur="1000" fill="hold"/>
                                        <p:tgtEl>
                                          <p:spTgt spid="4916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0"/>
                                        <p:tgtEl>
                                          <p:spTgt spid="23"/>
                                        </p:tgtEl>
                                      </p:cBhvr>
                                    </p:animEffect>
                                    <p:anim calcmode="lin" valueType="num">
                                      <p:cBhvr>
                                        <p:cTn id="46" dur="1000" fill="hold"/>
                                        <p:tgtEl>
                                          <p:spTgt spid="23"/>
                                        </p:tgtEl>
                                        <p:attrNameLst>
                                          <p:attrName>ppt_x</p:attrName>
                                        </p:attrNameLst>
                                      </p:cBhvr>
                                      <p:tavLst>
                                        <p:tav tm="0">
                                          <p:val>
                                            <p:strVal val="#ppt_x"/>
                                          </p:val>
                                        </p:tav>
                                        <p:tav tm="100000">
                                          <p:val>
                                            <p:strVal val="#ppt_x"/>
                                          </p:val>
                                        </p:tav>
                                      </p:tavLst>
                                    </p:anim>
                                    <p:anim calcmode="lin" valueType="num">
                                      <p:cBhvr>
                                        <p:cTn id="47" dur="1000" fill="hold"/>
                                        <p:tgtEl>
                                          <p:spTgt spid="2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1000"/>
                                        <p:tgtEl>
                                          <p:spTgt spid="24"/>
                                        </p:tgtEl>
                                      </p:cBhvr>
                                    </p:animEffect>
                                    <p:anim calcmode="lin" valueType="num">
                                      <p:cBhvr>
                                        <p:cTn id="51" dur="1000" fill="hold"/>
                                        <p:tgtEl>
                                          <p:spTgt spid="24"/>
                                        </p:tgtEl>
                                        <p:attrNameLst>
                                          <p:attrName>ppt_x</p:attrName>
                                        </p:attrNameLst>
                                      </p:cBhvr>
                                      <p:tavLst>
                                        <p:tav tm="0">
                                          <p:val>
                                            <p:strVal val="#ppt_x"/>
                                          </p:val>
                                        </p:tav>
                                        <p:tav tm="100000">
                                          <p:val>
                                            <p:strVal val="#ppt_x"/>
                                          </p:val>
                                        </p:tav>
                                      </p:tavLst>
                                    </p:anim>
                                    <p:anim calcmode="lin" valueType="num">
                                      <p:cBhvr>
                                        <p:cTn id="52" dur="1000" fill="hold"/>
                                        <p:tgtEl>
                                          <p:spTgt spid="2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1000"/>
                                        <p:tgtEl>
                                          <p:spTgt spid="28"/>
                                        </p:tgtEl>
                                      </p:cBhvr>
                                    </p:animEffect>
                                    <p:anim calcmode="lin" valueType="num">
                                      <p:cBhvr>
                                        <p:cTn id="56" dur="1000" fill="hold"/>
                                        <p:tgtEl>
                                          <p:spTgt spid="28"/>
                                        </p:tgtEl>
                                        <p:attrNameLst>
                                          <p:attrName>ppt_x</p:attrName>
                                        </p:attrNameLst>
                                      </p:cBhvr>
                                      <p:tavLst>
                                        <p:tav tm="0">
                                          <p:val>
                                            <p:strVal val="#ppt_x"/>
                                          </p:val>
                                        </p:tav>
                                        <p:tav tm="100000">
                                          <p:val>
                                            <p:strVal val="#ppt_x"/>
                                          </p:val>
                                        </p:tav>
                                      </p:tavLst>
                                    </p:anim>
                                    <p:anim calcmode="lin" valueType="num">
                                      <p:cBhvr>
                                        <p:cTn id="57" dur="1000" fill="hold"/>
                                        <p:tgtEl>
                                          <p:spTgt spid="28"/>
                                        </p:tgtEl>
                                        <p:attrNameLst>
                                          <p:attrName>ppt_y</p:attrName>
                                        </p:attrNameLst>
                                      </p:cBhvr>
                                      <p:tavLst>
                                        <p:tav tm="0">
                                          <p:val>
                                            <p:strVal val="#ppt_y+.1"/>
                                          </p:val>
                                        </p:tav>
                                        <p:tav tm="100000">
                                          <p:val>
                                            <p:strVal val="#ppt_y"/>
                                          </p:val>
                                        </p:tav>
                                      </p:tavLst>
                                    </p:anim>
                                  </p:childTnLst>
                                </p:cTn>
                              </p:par>
                            </p:childTnLst>
                          </p:cTn>
                        </p:par>
                        <p:par>
                          <p:cTn id="58" fill="hold" nodeType="afterGroup">
                            <p:stCondLst>
                              <p:cond delay="1000"/>
                            </p:stCondLst>
                            <p:childTnLst>
                              <p:par>
                                <p:cTn id="59" presetID="26" presetClass="emph" presetSubtype="0" fill="hold" nodeType="afterEffect">
                                  <p:stCondLst>
                                    <p:cond delay="0"/>
                                  </p:stCondLst>
                                  <p:childTnLst>
                                    <p:animEffect transition="out" filter="fade">
                                      <p:cBhvr>
                                        <p:cTn id="60" dur="500" tmFilter="0, 0; .2, .5; .8, .5; 1, 0"/>
                                        <p:tgtEl>
                                          <p:spTgt spid="27"/>
                                        </p:tgtEl>
                                      </p:cBhvr>
                                    </p:animEffect>
                                    <p:animScale>
                                      <p:cBhvr>
                                        <p:cTn id="61" dur="250" autoRev="1" fill="hold"/>
                                        <p:tgtEl>
                                          <p:spTgt spid="2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p:bldP spid="49158" grpId="0"/>
      <p:bldP spid="49159" grpId="0"/>
      <p:bldP spid="49160" grpId="0"/>
      <p:bldP spid="23" grpId="0"/>
      <p:bldP spid="24" grpId="0"/>
      <p:bldP spid="28" grpId="0" animBg="1"/>
      <p:bldP spid="2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折角形 44"/>
          <p:cNvSpPr>
            <a:spLocks noChangeArrowheads="1"/>
          </p:cNvSpPr>
          <p:nvPr/>
        </p:nvSpPr>
        <p:spPr bwMode="auto">
          <a:xfrm>
            <a:off x="1108075" y="5310188"/>
            <a:ext cx="3071813" cy="1190625"/>
          </a:xfrm>
          <a:prstGeom prst="foldedCorner">
            <a:avLst>
              <a:gd name="adj" fmla="val 12500"/>
            </a:avLst>
          </a:prstGeom>
          <a:solidFill>
            <a:schemeClr val="bg1">
              <a:lumMod val="95000"/>
            </a:schemeClr>
          </a:solidFill>
          <a:ln>
            <a:noFill/>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defRPr/>
            </a:pPr>
            <a:endParaRPr lang="zh-CN" altLang="en-US" sz="1600" dirty="0">
              <a:latin typeface="微软雅黑" panose="020B0503020204020204" pitchFamily="34" charset="-122"/>
              <a:ea typeface="微软雅黑" panose="020B0503020204020204" pitchFamily="34" charset="-122"/>
            </a:endParaRPr>
          </a:p>
        </p:txBody>
      </p:sp>
      <p:sp>
        <p:nvSpPr>
          <p:cNvPr id="37" name="矩形 36"/>
          <p:cNvSpPr/>
          <p:nvPr/>
        </p:nvSpPr>
        <p:spPr bwMode="auto">
          <a:xfrm>
            <a:off x="1120775" y="2638425"/>
            <a:ext cx="3059113" cy="2332038"/>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48132" name="Group 2"/>
          <p:cNvGrpSpPr>
            <a:grpSpLocks/>
          </p:cNvGrpSpPr>
          <p:nvPr/>
        </p:nvGrpSpPr>
        <p:grpSpPr bwMode="auto">
          <a:xfrm>
            <a:off x="5062538" y="119063"/>
            <a:ext cx="3916362" cy="725487"/>
            <a:chOff x="0" y="0"/>
            <a:chExt cx="6166" cy="1142"/>
          </a:xfrm>
        </p:grpSpPr>
        <p:pic>
          <p:nvPicPr>
            <p:cNvPr id="48167"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8168"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813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6.4  </a:t>
            </a:r>
            <a:r>
              <a:rPr lang="zh-CN" altLang="zh-CN" sz="2800" b="1">
                <a:solidFill>
                  <a:srgbClr val="FFFF00"/>
                </a:solidFill>
                <a:latin typeface="微软雅黑" pitchFamily="34" charset="-122"/>
                <a:ea typeface="微软雅黑" pitchFamily="34" charset="-122"/>
              </a:rPr>
              <a:t>格式化控制</a:t>
            </a:r>
            <a:r>
              <a:rPr lang="zh-CN" altLang="en-US" sz="2800" b="1">
                <a:solidFill>
                  <a:srgbClr val="FFFF00"/>
                </a:solidFill>
                <a:latin typeface="微软雅黑" pitchFamily="34" charset="-122"/>
                <a:ea typeface="微软雅黑" pitchFamily="34" charset="-122"/>
              </a:rPr>
              <a:t>（自学）</a:t>
            </a:r>
            <a:endParaRPr lang="zh-CN" altLang="en-US" sz="2800" b="1">
              <a:solidFill>
                <a:srgbClr val="FFFF00"/>
              </a:solidFill>
              <a:latin typeface="微软雅黑" pitchFamily="34" charset="-122"/>
              <a:ea typeface="微软雅黑" pitchFamily="34" charset="-122"/>
              <a:sym typeface="宋体" charset="-122"/>
            </a:endParaRPr>
          </a:p>
        </p:txBody>
      </p:sp>
      <p:sp>
        <p:nvSpPr>
          <p:cNvPr id="50180" name="矩形 2"/>
          <p:cNvSpPr>
            <a:spLocks noChangeArrowheads="1"/>
          </p:cNvSpPr>
          <p:nvPr/>
        </p:nvSpPr>
        <p:spPr bwMode="auto">
          <a:xfrm>
            <a:off x="1208088" y="2822575"/>
            <a:ext cx="286861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defRPr/>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ios</a:t>
            </a:r>
            <a:r>
              <a:rPr lang="zh-CN" altLang="zh-CN" sz="1600" dirty="0">
                <a:latin typeface="微软雅黑" pitchFamily="34" charset="-122"/>
                <a:ea typeface="微软雅黑" pitchFamily="34" charset="-122"/>
              </a:rPr>
              <a:t>类是所有</a:t>
            </a:r>
            <a:r>
              <a:rPr lang="en-US" altLang="zh-CN" sz="1600" dirty="0" err="1">
                <a:latin typeface="微软雅黑" pitchFamily="34" charset="-122"/>
                <a:ea typeface="微软雅黑" pitchFamily="34" charset="-122"/>
              </a:rPr>
              <a:t>ios</a:t>
            </a:r>
            <a:r>
              <a:rPr lang="zh-CN" altLang="zh-CN" sz="1600" dirty="0">
                <a:latin typeface="微软雅黑" pitchFamily="34" charset="-122"/>
                <a:ea typeface="微软雅黑" pitchFamily="34" charset="-122"/>
              </a:rPr>
              <a:t>类层次的</a:t>
            </a:r>
            <a:r>
              <a:rPr lang="zh-CN" altLang="zh-CN" sz="1600" dirty="0">
                <a:solidFill>
                  <a:schemeClr val="accent4"/>
                </a:solidFill>
                <a:latin typeface="微软雅黑" pitchFamily="34" charset="-122"/>
                <a:ea typeface="微软雅黑" pitchFamily="34" charset="-122"/>
              </a:rPr>
              <a:t>基类</a:t>
            </a:r>
            <a:r>
              <a:rPr lang="zh-CN" altLang="zh-CN" sz="1600" dirty="0">
                <a:latin typeface="微软雅黑" pitchFamily="34" charset="-122"/>
                <a:ea typeface="微软雅黑" pitchFamily="34" charset="-122"/>
              </a:rPr>
              <a:t>，它提供了所有派生类中都需要的流的</a:t>
            </a:r>
            <a:r>
              <a:rPr lang="zh-CN" altLang="zh-CN" sz="1600" dirty="0">
                <a:solidFill>
                  <a:schemeClr val="accent4"/>
                </a:solidFill>
                <a:latin typeface="微软雅黑" pitchFamily="34" charset="-122"/>
                <a:ea typeface="微软雅黑" pitchFamily="34" charset="-122"/>
              </a:rPr>
              <a:t>状态设置</a:t>
            </a:r>
            <a:r>
              <a:rPr lang="zh-CN" altLang="zh-CN" sz="1600" dirty="0">
                <a:latin typeface="微软雅黑" pitchFamily="34" charset="-122"/>
                <a:ea typeface="微软雅黑" pitchFamily="34" charset="-122"/>
              </a:rPr>
              <a:t>、</a:t>
            </a:r>
            <a:r>
              <a:rPr lang="zh-CN" altLang="zh-CN" sz="1600" dirty="0">
                <a:solidFill>
                  <a:schemeClr val="accent4"/>
                </a:solidFill>
                <a:latin typeface="微软雅黑" pitchFamily="34" charset="-122"/>
                <a:ea typeface="微软雅黑" pitchFamily="34" charset="-122"/>
              </a:rPr>
              <a:t>状态报告成员函数</a:t>
            </a:r>
            <a:r>
              <a:rPr lang="zh-CN" altLang="zh-CN" sz="1600" dirty="0">
                <a:latin typeface="微软雅黑" pitchFamily="34" charset="-122"/>
                <a:ea typeface="微软雅黑" pitchFamily="34" charset="-122"/>
              </a:rPr>
              <a:t>，以及</a:t>
            </a:r>
            <a:r>
              <a:rPr lang="zh-CN" altLang="zh-CN" sz="1600" dirty="0">
                <a:solidFill>
                  <a:schemeClr val="accent4"/>
                </a:solidFill>
                <a:latin typeface="微软雅黑" pitchFamily="34" charset="-122"/>
                <a:ea typeface="微软雅黑" pitchFamily="34" charset="-122"/>
              </a:rPr>
              <a:t>精度</a:t>
            </a:r>
            <a:r>
              <a:rPr lang="zh-CN" altLang="zh-CN" sz="1600" dirty="0">
                <a:latin typeface="微软雅黑" pitchFamily="34" charset="-122"/>
                <a:ea typeface="微软雅黑" pitchFamily="34" charset="-122"/>
              </a:rPr>
              <a:t>、</a:t>
            </a:r>
            <a:r>
              <a:rPr lang="zh-CN" altLang="zh-CN" sz="1600" dirty="0">
                <a:solidFill>
                  <a:schemeClr val="accent4"/>
                </a:solidFill>
                <a:latin typeface="微软雅黑" pitchFamily="34" charset="-122"/>
                <a:ea typeface="微软雅黑" pitchFamily="34" charset="-122"/>
              </a:rPr>
              <a:t>域宽设置</a:t>
            </a:r>
            <a:r>
              <a:rPr lang="zh-CN" altLang="zh-CN" sz="1600" dirty="0">
                <a:latin typeface="微软雅黑" pitchFamily="34" charset="-122"/>
                <a:ea typeface="微软雅黑" pitchFamily="34" charset="-122"/>
              </a:rPr>
              <a:t>等成员函数。</a:t>
            </a:r>
            <a:endParaRPr lang="zh-CN" altLang="en-US" sz="1600" dirty="0">
              <a:latin typeface="微软雅黑" pitchFamily="34" charset="-122"/>
              <a:ea typeface="微软雅黑" pitchFamily="34" charset="-122"/>
            </a:endParaRPr>
          </a:p>
        </p:txBody>
      </p:sp>
      <p:grpSp>
        <p:nvGrpSpPr>
          <p:cNvPr id="9" name="组合 8"/>
          <p:cNvGrpSpPr>
            <a:grpSpLocks/>
          </p:cNvGrpSpPr>
          <p:nvPr/>
        </p:nvGrpSpPr>
        <p:grpSpPr bwMode="auto">
          <a:xfrm>
            <a:off x="174625" y="1117600"/>
            <a:ext cx="4005263" cy="1471613"/>
            <a:chOff x="196850" y="1063625"/>
            <a:chExt cx="4005263" cy="1471613"/>
          </a:xfrm>
        </p:grpSpPr>
        <p:sp>
          <p:nvSpPr>
            <p:cNvPr id="17" name="单圆角矩形 16"/>
            <p:cNvSpPr/>
            <p:nvPr/>
          </p:nvSpPr>
          <p:spPr bwMode="auto">
            <a:xfrm>
              <a:off x="1143000" y="1192213"/>
              <a:ext cx="3059113" cy="1017587"/>
            </a:xfrm>
            <a:prstGeom prst="round1Rect">
              <a:avLst/>
            </a:prstGeom>
            <a:solidFill>
              <a:schemeClr val="accent4"/>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pic>
          <p:nvPicPr>
            <p:cNvPr id="48165" name="Picture 17" descr="C:\Users\admin\Desktop\8879-120309193530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 y="1063625"/>
              <a:ext cx="1457325"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66" name="矩形 1"/>
            <p:cNvSpPr>
              <a:spLocks noChangeArrowheads="1"/>
            </p:cNvSpPr>
            <p:nvPr/>
          </p:nvSpPr>
          <p:spPr bwMode="auto">
            <a:xfrm>
              <a:off x="1654175" y="1430338"/>
              <a:ext cx="16208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a:solidFill>
                    <a:schemeClr val="bg1"/>
                  </a:solidFill>
                  <a:latin typeface="微软雅黑" pitchFamily="34" charset="-122"/>
                  <a:ea typeface="微软雅黑" pitchFamily="34" charset="-122"/>
                </a:rPr>
                <a:t>格式标志</a:t>
              </a:r>
            </a:p>
          </p:txBody>
        </p:sp>
      </p:grpSp>
      <p:grpSp>
        <p:nvGrpSpPr>
          <p:cNvPr id="38" name="组合 72"/>
          <p:cNvGrpSpPr>
            <a:grpSpLocks/>
          </p:cNvGrpSpPr>
          <p:nvPr/>
        </p:nvGrpSpPr>
        <p:grpSpPr bwMode="auto">
          <a:xfrm>
            <a:off x="4332288" y="1192213"/>
            <a:ext cx="4087812" cy="5262562"/>
            <a:chOff x="3957026" y="2388304"/>
            <a:chExt cx="6406813" cy="8166254"/>
          </a:xfrm>
        </p:grpSpPr>
        <p:sp>
          <p:nvSpPr>
            <p:cNvPr id="39" name="矩形 38"/>
            <p:cNvSpPr/>
            <p:nvPr/>
          </p:nvSpPr>
          <p:spPr>
            <a:xfrm>
              <a:off x="3957026" y="2735646"/>
              <a:ext cx="6406813" cy="7818912"/>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0" name="任意多边形 39"/>
            <p:cNvSpPr/>
            <p:nvPr/>
          </p:nvSpPr>
          <p:spPr>
            <a:xfrm>
              <a:off x="5484709" y="2388304"/>
              <a:ext cx="3445994" cy="576442"/>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41" name="矩形 3"/>
          <p:cNvSpPr>
            <a:spLocks noChangeArrowheads="1"/>
          </p:cNvSpPr>
          <p:nvPr/>
        </p:nvSpPr>
        <p:spPr bwMode="auto">
          <a:xfrm>
            <a:off x="5776913" y="1192213"/>
            <a:ext cx="1346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b="1">
                <a:solidFill>
                  <a:schemeClr val="bg1"/>
                </a:solidFill>
              </a:rPr>
              <a:t>格式化状态</a:t>
            </a:r>
            <a:endParaRPr lang="zh-CN" altLang="zh-CN">
              <a:solidFill>
                <a:schemeClr val="bg1"/>
              </a:solidFill>
            </a:endParaRPr>
          </a:p>
        </p:txBody>
      </p:sp>
      <p:sp>
        <p:nvSpPr>
          <p:cNvPr id="42" name="矩形 8"/>
          <p:cNvSpPr>
            <a:spLocks noChangeArrowheads="1"/>
          </p:cNvSpPr>
          <p:nvPr/>
        </p:nvSpPr>
        <p:spPr bwMode="auto">
          <a:xfrm>
            <a:off x="4572000" y="1708150"/>
            <a:ext cx="3698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a:latin typeface="微软雅黑" pitchFamily="34" charset="-122"/>
                <a:ea typeface="微软雅黑" pitchFamily="34" charset="-122"/>
              </a:rPr>
              <a:t>       </a:t>
            </a:r>
            <a:r>
              <a:rPr lang="zh-CN" altLang="zh-CN" sz="1600">
                <a:latin typeface="微软雅黑" pitchFamily="34" charset="-122"/>
                <a:ea typeface="微软雅黑" pitchFamily="34" charset="-122"/>
              </a:rPr>
              <a:t>在编程中，常常用一个字节（</a:t>
            </a:r>
            <a:r>
              <a:rPr lang="en-US" altLang="zh-CN" sz="1600">
                <a:latin typeface="微软雅黑" pitchFamily="34" charset="-122"/>
                <a:ea typeface="微软雅黑" pitchFamily="34" charset="-122"/>
              </a:rPr>
              <a:t>byte</a:t>
            </a:r>
            <a:r>
              <a:rPr lang="zh-CN" altLang="zh-CN" sz="1600">
                <a:latin typeface="微软雅黑" pitchFamily="34" charset="-122"/>
                <a:ea typeface="微软雅黑" pitchFamily="34" charset="-122"/>
              </a:rPr>
              <a:t>）或几个字节来标志某些属性，每个位标志着一个属性</a:t>
            </a:r>
            <a:r>
              <a:rPr lang="zh-CN" altLang="en-US" sz="1600">
                <a:latin typeface="微软雅黑" pitchFamily="34" charset="-122"/>
                <a:ea typeface="微软雅黑" pitchFamily="34" charset="-122"/>
              </a:rPr>
              <a:t>。</a:t>
            </a:r>
          </a:p>
        </p:txBody>
      </p:sp>
      <p:sp>
        <p:nvSpPr>
          <p:cNvPr id="45067" name="矩形 42"/>
          <p:cNvSpPr>
            <a:spLocks noChangeArrowheads="1"/>
          </p:cNvSpPr>
          <p:nvPr/>
        </p:nvSpPr>
        <p:spPr bwMode="auto">
          <a:xfrm>
            <a:off x="4516438" y="4111625"/>
            <a:ext cx="1262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微软雅黑" pitchFamily="34" charset="-122"/>
                <a:ea typeface="微软雅黑" pitchFamily="34" charset="-122"/>
              </a:rPr>
              <a:t>00000000</a:t>
            </a:r>
            <a:endParaRPr lang="zh-CN" altLang="en-US"/>
          </a:p>
        </p:txBody>
      </p:sp>
      <p:sp>
        <p:nvSpPr>
          <p:cNvPr id="44" name="矩形 43"/>
          <p:cNvSpPr>
            <a:spLocks noChangeArrowheads="1"/>
          </p:cNvSpPr>
          <p:nvPr/>
        </p:nvSpPr>
        <p:spPr bwMode="auto">
          <a:xfrm>
            <a:off x="4611688" y="5926138"/>
            <a:ext cx="1262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微软雅黑" pitchFamily="34" charset="-122"/>
                <a:ea typeface="微软雅黑" pitchFamily="34" charset="-122"/>
              </a:rPr>
              <a:t>00000101</a:t>
            </a:r>
            <a:endParaRPr lang="zh-CN" altLang="en-US"/>
          </a:p>
        </p:txBody>
      </p:sp>
      <p:sp>
        <p:nvSpPr>
          <p:cNvPr id="45" name="矩形 44"/>
          <p:cNvSpPr>
            <a:spLocks noChangeArrowheads="1"/>
          </p:cNvSpPr>
          <p:nvPr/>
        </p:nvSpPr>
        <p:spPr bwMode="auto">
          <a:xfrm>
            <a:off x="6911975" y="3235325"/>
            <a:ext cx="13684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solidFill>
                  <a:schemeClr val="accent2"/>
                </a:solidFill>
                <a:latin typeface="微软雅黑" pitchFamily="34" charset="-122"/>
                <a:ea typeface="微软雅黑" pitchFamily="34" charset="-122"/>
              </a:rPr>
              <a:t>1</a:t>
            </a:r>
            <a:r>
              <a:rPr lang="zh-CN" altLang="zh-CN" sz="1400">
                <a:solidFill>
                  <a:schemeClr val="accent2"/>
                </a:solidFill>
                <a:latin typeface="微软雅黑" pitchFamily="34" charset="-122"/>
                <a:ea typeface="微软雅黑" pitchFamily="34" charset="-122"/>
              </a:rPr>
              <a:t>表示吃饭，</a:t>
            </a:r>
            <a:endParaRPr lang="en-US" altLang="zh-CN" sz="1400">
              <a:solidFill>
                <a:schemeClr val="accent2"/>
              </a:solidFill>
              <a:latin typeface="微软雅黑" pitchFamily="34" charset="-122"/>
              <a:ea typeface="微软雅黑" pitchFamily="34" charset="-122"/>
            </a:endParaRPr>
          </a:p>
          <a:p>
            <a:pPr eaLnBrk="1" hangingPunct="1"/>
            <a:r>
              <a:rPr lang="en-US" altLang="zh-CN" sz="1400">
                <a:solidFill>
                  <a:schemeClr val="accent2"/>
                </a:solidFill>
                <a:latin typeface="微软雅黑" pitchFamily="34" charset="-122"/>
                <a:ea typeface="微软雅黑" pitchFamily="34" charset="-122"/>
              </a:rPr>
              <a:t>0</a:t>
            </a:r>
            <a:r>
              <a:rPr lang="zh-CN" altLang="zh-CN" sz="1400">
                <a:solidFill>
                  <a:schemeClr val="accent2"/>
                </a:solidFill>
                <a:latin typeface="微软雅黑" pitchFamily="34" charset="-122"/>
                <a:ea typeface="微软雅黑" pitchFamily="34" charset="-122"/>
              </a:rPr>
              <a:t>表示未吃饭；</a:t>
            </a:r>
            <a:endParaRPr lang="zh-CN" altLang="en-US" sz="1400">
              <a:solidFill>
                <a:schemeClr val="accent2"/>
              </a:solidFill>
            </a:endParaRPr>
          </a:p>
        </p:txBody>
      </p:sp>
      <p:sp>
        <p:nvSpPr>
          <p:cNvPr id="46" name="矩形 45"/>
          <p:cNvSpPr/>
          <p:nvPr/>
        </p:nvSpPr>
        <p:spPr>
          <a:xfrm>
            <a:off x="6918325" y="4413250"/>
            <a:ext cx="1368425" cy="522288"/>
          </a:xfrm>
          <a:prstGeom prst="rect">
            <a:avLst/>
          </a:prstGeom>
        </p:spPr>
        <p:txBody>
          <a:bodyPr wrap="none">
            <a:spAutoFit/>
          </a:bodyPr>
          <a:lstStyle/>
          <a:p>
            <a:pPr>
              <a:defRPr/>
            </a:pPr>
            <a:r>
              <a:rPr lang="en-US" altLang="zh-CN" sz="1400" dirty="0">
                <a:solidFill>
                  <a:schemeClr val="accent4"/>
                </a:solidFill>
                <a:latin typeface="微软雅黑" pitchFamily="34" charset="-122"/>
                <a:ea typeface="微软雅黑" pitchFamily="34" charset="-122"/>
              </a:rPr>
              <a:t>1</a:t>
            </a:r>
            <a:r>
              <a:rPr lang="zh-CN" altLang="zh-CN" sz="1400" dirty="0">
                <a:solidFill>
                  <a:schemeClr val="accent4"/>
                </a:solidFill>
                <a:latin typeface="微软雅黑" pitchFamily="34" charset="-122"/>
                <a:ea typeface="微软雅黑" pitchFamily="34" charset="-122"/>
              </a:rPr>
              <a:t>表示梳洗，</a:t>
            </a:r>
            <a:endParaRPr lang="en-US" altLang="zh-CN" sz="1400" dirty="0">
              <a:solidFill>
                <a:schemeClr val="accent4"/>
              </a:solidFill>
              <a:latin typeface="微软雅黑" pitchFamily="34" charset="-122"/>
              <a:ea typeface="微软雅黑" pitchFamily="34" charset="-122"/>
            </a:endParaRPr>
          </a:p>
          <a:p>
            <a:pPr>
              <a:defRPr/>
            </a:pPr>
            <a:r>
              <a:rPr lang="en-US" altLang="zh-CN" sz="1400" dirty="0">
                <a:solidFill>
                  <a:schemeClr val="accent4"/>
                </a:solidFill>
                <a:latin typeface="微软雅黑" pitchFamily="34" charset="-122"/>
                <a:ea typeface="微软雅黑" pitchFamily="34" charset="-122"/>
              </a:rPr>
              <a:t>0</a:t>
            </a:r>
            <a:r>
              <a:rPr lang="zh-CN" altLang="zh-CN" sz="1400" dirty="0">
                <a:solidFill>
                  <a:schemeClr val="accent4"/>
                </a:solidFill>
                <a:latin typeface="微软雅黑" pitchFamily="34" charset="-122"/>
                <a:ea typeface="微软雅黑" pitchFamily="34" charset="-122"/>
              </a:rPr>
              <a:t>表示未梳洗；</a:t>
            </a:r>
            <a:endParaRPr lang="zh-CN" altLang="en-US" sz="1400" dirty="0">
              <a:solidFill>
                <a:schemeClr val="accent4"/>
              </a:solidFill>
              <a:ea typeface="宋体" pitchFamily="2" charset="-122"/>
            </a:endParaRPr>
          </a:p>
        </p:txBody>
      </p:sp>
      <p:sp>
        <p:nvSpPr>
          <p:cNvPr id="47" name="矩形 46"/>
          <p:cNvSpPr>
            <a:spLocks noChangeArrowheads="1"/>
          </p:cNvSpPr>
          <p:nvPr/>
        </p:nvSpPr>
        <p:spPr bwMode="auto">
          <a:xfrm>
            <a:off x="6945313" y="5764213"/>
            <a:ext cx="13684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solidFill>
                  <a:schemeClr val="accent1"/>
                </a:solidFill>
                <a:latin typeface="微软雅黑" pitchFamily="34" charset="-122"/>
                <a:ea typeface="微软雅黑" pitchFamily="34" charset="-122"/>
              </a:rPr>
              <a:t>1</a:t>
            </a:r>
            <a:r>
              <a:rPr lang="zh-CN" altLang="zh-CN" sz="1400">
                <a:solidFill>
                  <a:schemeClr val="accent1"/>
                </a:solidFill>
                <a:latin typeface="微软雅黑" pitchFamily="34" charset="-122"/>
                <a:ea typeface="微软雅黑" pitchFamily="34" charset="-122"/>
              </a:rPr>
              <a:t>表示上学，</a:t>
            </a:r>
            <a:endParaRPr lang="en-US" altLang="zh-CN" sz="1400">
              <a:solidFill>
                <a:schemeClr val="accent1"/>
              </a:solidFill>
              <a:latin typeface="微软雅黑" pitchFamily="34" charset="-122"/>
              <a:ea typeface="微软雅黑" pitchFamily="34" charset="-122"/>
            </a:endParaRPr>
          </a:p>
          <a:p>
            <a:pPr eaLnBrk="1" hangingPunct="1"/>
            <a:r>
              <a:rPr lang="en-US" altLang="zh-CN" sz="1400">
                <a:solidFill>
                  <a:schemeClr val="accent1"/>
                </a:solidFill>
                <a:latin typeface="微软雅黑" pitchFamily="34" charset="-122"/>
                <a:ea typeface="微软雅黑" pitchFamily="34" charset="-122"/>
              </a:rPr>
              <a:t>0</a:t>
            </a:r>
            <a:r>
              <a:rPr lang="zh-CN" altLang="zh-CN" sz="1400">
                <a:solidFill>
                  <a:schemeClr val="accent1"/>
                </a:solidFill>
                <a:latin typeface="微软雅黑" pitchFamily="34" charset="-122"/>
                <a:ea typeface="微软雅黑" pitchFamily="34" charset="-122"/>
              </a:rPr>
              <a:t>表示未上学</a:t>
            </a:r>
            <a:r>
              <a:rPr lang="zh-CN" altLang="en-US" sz="1400">
                <a:solidFill>
                  <a:schemeClr val="accent1"/>
                </a:solidFill>
                <a:latin typeface="微软雅黑" pitchFamily="34" charset="-122"/>
                <a:ea typeface="微软雅黑" pitchFamily="34" charset="-122"/>
              </a:rPr>
              <a:t>。</a:t>
            </a:r>
            <a:endParaRPr lang="zh-CN" altLang="en-US" sz="1400">
              <a:solidFill>
                <a:schemeClr val="accent1"/>
              </a:solidFill>
            </a:endParaRPr>
          </a:p>
        </p:txBody>
      </p:sp>
      <p:grpSp>
        <p:nvGrpSpPr>
          <p:cNvPr id="13" name="组合 12"/>
          <p:cNvGrpSpPr>
            <a:grpSpLocks/>
          </p:cNvGrpSpPr>
          <p:nvPr/>
        </p:nvGrpSpPr>
        <p:grpSpPr bwMode="auto">
          <a:xfrm>
            <a:off x="5495925" y="2576513"/>
            <a:ext cx="2533650" cy="1900237"/>
            <a:chOff x="5517736" y="2522090"/>
            <a:chExt cx="2533424" cy="1901133"/>
          </a:xfrm>
        </p:grpSpPr>
        <p:sp>
          <p:nvSpPr>
            <p:cNvPr id="48157" name="矩形 48"/>
            <p:cNvSpPr>
              <a:spLocks noChangeArrowheads="1"/>
            </p:cNvSpPr>
            <p:nvPr/>
          </p:nvSpPr>
          <p:spPr bwMode="auto">
            <a:xfrm>
              <a:off x="5517736" y="405389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chemeClr val="accent2"/>
                </a:solidFill>
              </a:endParaRPr>
            </a:p>
          </p:txBody>
        </p:sp>
        <p:pic>
          <p:nvPicPr>
            <p:cNvPr id="48158" name="图片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89940" y="2522090"/>
              <a:ext cx="1085754" cy="115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59" name="矩形 9"/>
            <p:cNvSpPr>
              <a:spLocks noChangeArrowheads="1"/>
            </p:cNvSpPr>
            <p:nvPr/>
          </p:nvSpPr>
          <p:spPr bwMode="auto">
            <a:xfrm>
              <a:off x="6943164" y="2875002"/>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solidFill>
                    <a:schemeClr val="accent2"/>
                  </a:solidFill>
                  <a:latin typeface="微软雅黑" pitchFamily="34" charset="-122"/>
                  <a:ea typeface="微软雅黑" pitchFamily="34" charset="-122"/>
                </a:rPr>
                <a:t>是否吃饭</a:t>
              </a:r>
              <a:endParaRPr lang="zh-CN" altLang="en-US">
                <a:solidFill>
                  <a:schemeClr val="accent2"/>
                </a:solidFill>
                <a:latin typeface="微软雅黑" pitchFamily="34" charset="-122"/>
                <a:ea typeface="微软雅黑" pitchFamily="34" charset="-122"/>
              </a:endParaRPr>
            </a:p>
          </p:txBody>
        </p:sp>
        <p:sp>
          <p:nvSpPr>
            <p:cNvPr id="59" name="Line 188"/>
            <p:cNvSpPr>
              <a:spLocks noChangeShapeType="1"/>
            </p:cNvSpPr>
            <p:nvPr/>
          </p:nvSpPr>
          <p:spPr bwMode="auto">
            <a:xfrm flipH="1">
              <a:off x="5646313" y="3119271"/>
              <a:ext cx="400014" cy="0"/>
            </a:xfrm>
            <a:prstGeom prst="line">
              <a:avLst/>
            </a:prstGeom>
            <a:noFill/>
            <a:ln w="31750" cap="rnd">
              <a:solidFill>
                <a:schemeClr val="accent2"/>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0" name="Line 188"/>
            <p:cNvSpPr>
              <a:spLocks noChangeShapeType="1"/>
            </p:cNvSpPr>
            <p:nvPr/>
          </p:nvSpPr>
          <p:spPr bwMode="auto">
            <a:xfrm flipH="1" flipV="1">
              <a:off x="5655837" y="3122448"/>
              <a:ext cx="0" cy="930714"/>
            </a:xfrm>
            <a:prstGeom prst="line">
              <a:avLst/>
            </a:prstGeom>
            <a:noFill/>
            <a:ln w="31750" cap="rnd">
              <a:solidFill>
                <a:schemeClr val="accent2"/>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4" name="组合 13"/>
          <p:cNvGrpSpPr>
            <a:grpSpLocks/>
          </p:cNvGrpSpPr>
          <p:nvPr/>
        </p:nvGrpSpPr>
        <p:grpSpPr bwMode="auto">
          <a:xfrm>
            <a:off x="5464175" y="3773488"/>
            <a:ext cx="2565400" cy="1155700"/>
            <a:chOff x="5485078" y="3720206"/>
            <a:chExt cx="2566082" cy="1155265"/>
          </a:xfrm>
        </p:grpSpPr>
        <p:pic>
          <p:nvPicPr>
            <p:cNvPr id="48153" name="图片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89940" y="3720206"/>
              <a:ext cx="1085754" cy="115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矩形 54"/>
            <p:cNvSpPr/>
            <p:nvPr/>
          </p:nvSpPr>
          <p:spPr>
            <a:xfrm>
              <a:off x="6942790" y="4077259"/>
              <a:ext cx="1108370" cy="369749"/>
            </a:xfrm>
            <a:prstGeom prst="rect">
              <a:avLst/>
            </a:prstGeom>
          </p:spPr>
          <p:txBody>
            <a:bodyPr wrap="none">
              <a:spAutoFit/>
            </a:bodyPr>
            <a:lstStyle/>
            <a:p>
              <a:pPr>
                <a:defRPr/>
              </a:pPr>
              <a:r>
                <a:rPr lang="zh-CN" altLang="zh-CN" dirty="0">
                  <a:solidFill>
                    <a:schemeClr val="accent4"/>
                  </a:solidFill>
                  <a:latin typeface="微软雅黑" pitchFamily="34" charset="-122"/>
                  <a:ea typeface="微软雅黑" pitchFamily="34" charset="-122"/>
                </a:rPr>
                <a:t>是否梳洗</a:t>
              </a:r>
              <a:endParaRPr lang="zh-CN" altLang="en-US" dirty="0">
                <a:solidFill>
                  <a:schemeClr val="accent4"/>
                </a:solidFill>
                <a:latin typeface="微软雅黑" pitchFamily="34" charset="-122"/>
                <a:ea typeface="微软雅黑" pitchFamily="34" charset="-122"/>
              </a:endParaRPr>
            </a:p>
          </p:txBody>
        </p:sp>
        <p:sp>
          <p:nvSpPr>
            <p:cNvPr id="62" name="Line 188"/>
            <p:cNvSpPr>
              <a:spLocks noChangeShapeType="1"/>
            </p:cNvSpPr>
            <p:nvPr/>
          </p:nvSpPr>
          <p:spPr bwMode="auto">
            <a:xfrm flipH="1">
              <a:off x="5485078" y="4599350"/>
              <a:ext cx="647872" cy="0"/>
            </a:xfrm>
            <a:prstGeom prst="line">
              <a:avLst/>
            </a:prstGeom>
            <a:noFill/>
            <a:ln w="31750" cap="rnd">
              <a:solidFill>
                <a:schemeClr val="accent4"/>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3" name="Line 188"/>
            <p:cNvSpPr>
              <a:spLocks noChangeShapeType="1"/>
            </p:cNvSpPr>
            <p:nvPr/>
          </p:nvSpPr>
          <p:spPr bwMode="auto">
            <a:xfrm flipH="1">
              <a:off x="5543832" y="4397813"/>
              <a:ext cx="0" cy="233275"/>
            </a:xfrm>
            <a:prstGeom prst="line">
              <a:avLst/>
            </a:prstGeom>
            <a:noFill/>
            <a:ln w="31750" cap="rnd">
              <a:solidFill>
                <a:schemeClr val="accent4"/>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5" name="组合 14"/>
          <p:cNvGrpSpPr>
            <a:grpSpLocks/>
          </p:cNvGrpSpPr>
          <p:nvPr/>
        </p:nvGrpSpPr>
        <p:grpSpPr bwMode="auto">
          <a:xfrm>
            <a:off x="5376863" y="4467225"/>
            <a:ext cx="2652712" cy="1697038"/>
            <a:chOff x="5399087" y="4414127"/>
            <a:chExt cx="2652073" cy="1695991"/>
          </a:xfrm>
        </p:grpSpPr>
        <p:pic>
          <p:nvPicPr>
            <p:cNvPr id="48149" name="图片 1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989940" y="4954853"/>
              <a:ext cx="1085754" cy="115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50" name="矩形 55"/>
            <p:cNvSpPr>
              <a:spLocks noChangeArrowheads="1"/>
            </p:cNvSpPr>
            <p:nvPr/>
          </p:nvSpPr>
          <p:spPr bwMode="auto">
            <a:xfrm>
              <a:off x="6943164" y="5444972"/>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solidFill>
                    <a:schemeClr val="accent1"/>
                  </a:solidFill>
                  <a:latin typeface="微软雅黑" pitchFamily="34" charset="-122"/>
                  <a:ea typeface="微软雅黑" pitchFamily="34" charset="-122"/>
                </a:rPr>
                <a:t>是否</a:t>
              </a:r>
              <a:r>
                <a:rPr lang="zh-CN" altLang="en-US">
                  <a:solidFill>
                    <a:schemeClr val="accent1"/>
                  </a:solidFill>
                  <a:latin typeface="微软雅黑" pitchFamily="34" charset="-122"/>
                  <a:ea typeface="微软雅黑" pitchFamily="34" charset="-122"/>
                </a:rPr>
                <a:t>上学</a:t>
              </a:r>
            </a:p>
          </p:txBody>
        </p:sp>
        <p:sp>
          <p:nvSpPr>
            <p:cNvPr id="65" name="Line 188"/>
            <p:cNvSpPr>
              <a:spLocks noChangeShapeType="1"/>
            </p:cNvSpPr>
            <p:nvPr/>
          </p:nvSpPr>
          <p:spPr bwMode="auto">
            <a:xfrm flipH="1">
              <a:off x="5399087" y="5581806"/>
              <a:ext cx="671350" cy="0"/>
            </a:xfrm>
            <a:prstGeom prst="line">
              <a:avLst/>
            </a:prstGeom>
            <a:noFill/>
            <a:ln w="31750" cap="rnd">
              <a:solidFill>
                <a:schemeClr val="accent1"/>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6" name="Line 188"/>
            <p:cNvSpPr>
              <a:spLocks noChangeShapeType="1"/>
            </p:cNvSpPr>
            <p:nvPr/>
          </p:nvSpPr>
          <p:spPr bwMode="auto">
            <a:xfrm flipH="1">
              <a:off x="5399087" y="4414127"/>
              <a:ext cx="0" cy="1167679"/>
            </a:xfrm>
            <a:prstGeom prst="line">
              <a:avLst/>
            </a:prstGeom>
            <a:noFill/>
            <a:ln w="31750" cap="rnd">
              <a:solidFill>
                <a:schemeClr val="accent1"/>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pic>
        <p:nvPicPr>
          <p:cNvPr id="45075" name="图片 24">
            <a:hlinkClick r:id="rId7" action="ppaction://hlinkfile"/>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581150" y="5840413"/>
            <a:ext cx="212248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剪去对角的矩形 3"/>
          <p:cNvSpPr>
            <a:spLocks/>
          </p:cNvSpPr>
          <p:nvPr/>
        </p:nvSpPr>
        <p:spPr bwMode="auto">
          <a:xfrm>
            <a:off x="1111250" y="5148263"/>
            <a:ext cx="3068638"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lstStyle/>
          <a:p>
            <a:pPr algn="ctr">
              <a:buFont typeface="Arial" pitchFamily="34" charset="0"/>
              <a:buNone/>
              <a:defRPr/>
            </a:pPr>
            <a:r>
              <a:rPr lang="zh-CN" altLang="en-US" sz="2000" dirty="0">
                <a:solidFill>
                  <a:schemeClr val="bg1"/>
                </a:solidFill>
                <a:latin typeface="微软雅黑" pitchFamily="34" charset="-122"/>
                <a:ea typeface="微软雅黑" pitchFamily="34" charset="-122"/>
              </a:rPr>
              <a:t> 状态标志</a:t>
            </a:r>
            <a:r>
              <a:rPr lang="zh-CN" altLang="en-US" sz="2000" dirty="0">
                <a:solidFill>
                  <a:srgbClr val="FFFF00"/>
                </a:solidFill>
                <a:latin typeface="微软雅黑" pitchFamily="34" charset="-122"/>
                <a:ea typeface="微软雅黑" pitchFamily="34" charset="-122"/>
              </a:rPr>
              <a:t>案例代码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50180"/>
                                        </p:tgtEl>
                                        <p:attrNameLst>
                                          <p:attrName>style.visibility</p:attrName>
                                        </p:attrNameLst>
                                      </p:cBhvr>
                                      <p:to>
                                        <p:strVal val="visible"/>
                                      </p:to>
                                    </p:set>
                                    <p:animEffect transition="in" filter="wipe(up)">
                                      <p:cBhvr>
                                        <p:cTn id="14" dur="500"/>
                                        <p:tgtEl>
                                          <p:spTgt spid="50180"/>
                                        </p:tgtEl>
                                      </p:cBhvr>
                                    </p:animEffect>
                                  </p:childTnLst>
                                </p:cTn>
                              </p:par>
                              <p:par>
                                <p:cTn id="15" presetID="22" presetClass="entr" presetSubtype="1"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up)">
                                      <p:cBhvr>
                                        <p:cTn id="17" dur="500"/>
                                        <p:tgtEl>
                                          <p:spTgt spid="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2"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anim calcmode="lin" valueType="num">
                                      <p:cBhvr>
                                        <p:cTn id="23" dur="1000" fill="hold"/>
                                        <p:tgtEl>
                                          <p:spTgt spid="38"/>
                                        </p:tgtEl>
                                        <p:attrNameLst>
                                          <p:attrName>ppt_x</p:attrName>
                                        </p:attrNameLst>
                                      </p:cBhvr>
                                      <p:tavLst>
                                        <p:tav tm="0">
                                          <p:val>
                                            <p:strVal val="#ppt_x"/>
                                          </p:val>
                                        </p:tav>
                                        <p:tav tm="100000">
                                          <p:val>
                                            <p:strVal val="#ppt_x"/>
                                          </p:val>
                                        </p:tav>
                                      </p:tavLst>
                                    </p:anim>
                                    <p:anim calcmode="lin" valueType="num">
                                      <p:cBhvr>
                                        <p:cTn id="24" dur="1000" fill="hold"/>
                                        <p:tgtEl>
                                          <p:spTgt spid="3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1000"/>
                                        <p:tgtEl>
                                          <p:spTgt spid="41"/>
                                        </p:tgtEl>
                                      </p:cBhvr>
                                    </p:animEffect>
                                    <p:anim calcmode="lin" valueType="num">
                                      <p:cBhvr>
                                        <p:cTn id="28" dur="1000" fill="hold"/>
                                        <p:tgtEl>
                                          <p:spTgt spid="41"/>
                                        </p:tgtEl>
                                        <p:attrNameLst>
                                          <p:attrName>ppt_x</p:attrName>
                                        </p:attrNameLst>
                                      </p:cBhvr>
                                      <p:tavLst>
                                        <p:tav tm="0">
                                          <p:val>
                                            <p:strVal val="#ppt_x"/>
                                          </p:val>
                                        </p:tav>
                                        <p:tav tm="100000">
                                          <p:val>
                                            <p:strVal val="#ppt_x"/>
                                          </p:val>
                                        </p:tav>
                                      </p:tavLst>
                                    </p:anim>
                                    <p:anim calcmode="lin" valueType="num">
                                      <p:cBhvr>
                                        <p:cTn id="29" dur="1000" fill="hold"/>
                                        <p:tgtEl>
                                          <p:spTgt spid="41"/>
                                        </p:tgtEl>
                                        <p:attrNameLst>
                                          <p:attrName>ppt_y</p:attrName>
                                        </p:attrNameLst>
                                      </p:cBhvr>
                                      <p:tavLst>
                                        <p:tav tm="0">
                                          <p:val>
                                            <p:strVal val="#ppt_y+.1"/>
                                          </p:val>
                                        </p:tav>
                                        <p:tav tm="100000">
                                          <p:val>
                                            <p:strVal val="#ppt_y"/>
                                          </p:val>
                                        </p:tav>
                                      </p:tavLst>
                                    </p:anim>
                                  </p:childTnLst>
                                </p:cTn>
                              </p:par>
                            </p:childTnLst>
                          </p:cTn>
                        </p:par>
                        <p:par>
                          <p:cTn id="30" fill="hold" nodeType="afterGroup">
                            <p:stCondLst>
                              <p:cond delay="1000"/>
                            </p:stCondLst>
                            <p:childTnLst>
                              <p:par>
                                <p:cTn id="31" presetID="16" presetClass="entr" presetSubtype="21"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barn(inVertical)">
                                      <p:cBhvr>
                                        <p:cTn id="33" dur="500"/>
                                        <p:tgtEl>
                                          <p:spTgt spid="4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5067"/>
                                        </p:tgtEl>
                                        <p:attrNameLst>
                                          <p:attrName>style.visibility</p:attrName>
                                        </p:attrNameLst>
                                      </p:cBhvr>
                                      <p:to>
                                        <p:strVal val="visible"/>
                                      </p:to>
                                    </p:set>
                                    <p:animEffect transition="in" filter="fade">
                                      <p:cBhvr>
                                        <p:cTn id="38" dur="500"/>
                                        <p:tgtEl>
                                          <p:spTgt spid="4506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wipe(left)">
                                      <p:cBhvr>
                                        <p:cTn id="48" dur="500"/>
                                        <p:tgtEl>
                                          <p:spTgt spid="4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wipe(left)">
                                      <p:cBhvr>
                                        <p:cTn id="58" dur="500"/>
                                        <p:tgtEl>
                                          <p:spTgt spid="4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left)">
                                      <p:cBhvr>
                                        <p:cTn id="63" dur="500"/>
                                        <p:tgtEl>
                                          <p:spTgt spid="1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wipe(left)">
                                      <p:cBhvr>
                                        <p:cTn id="68" dur="500"/>
                                        <p:tgtEl>
                                          <p:spTgt spid="4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1" presetClass="entr" presetSubtype="1" fill="hold" grpId="0" nodeType="click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heel(1)">
                                      <p:cBhvr>
                                        <p:cTn id="73" dur="2000"/>
                                        <p:tgtEl>
                                          <p:spTgt spid="44"/>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fade">
                                      <p:cBhvr>
                                        <p:cTn id="78" dur="500"/>
                                        <p:tgtEl>
                                          <p:spTgt spid="71"/>
                                        </p:tgtEl>
                                      </p:cBhvr>
                                    </p:animEffect>
                                  </p:childTnLst>
                                </p:cTn>
                              </p:par>
                              <p:par>
                                <p:cTn id="79" presetID="10" presetClass="entr" presetSubtype="0" fill="hold" nodeType="withEffect">
                                  <p:stCondLst>
                                    <p:cond delay="0"/>
                                  </p:stCondLst>
                                  <p:childTnLst>
                                    <p:set>
                                      <p:cBhvr>
                                        <p:cTn id="80" dur="1" fill="hold">
                                          <p:stCondLst>
                                            <p:cond delay="0"/>
                                          </p:stCondLst>
                                        </p:cTn>
                                        <p:tgtEl>
                                          <p:spTgt spid="45075"/>
                                        </p:tgtEl>
                                        <p:attrNameLst>
                                          <p:attrName>style.visibility</p:attrName>
                                        </p:attrNameLst>
                                      </p:cBhvr>
                                      <p:to>
                                        <p:strVal val="visible"/>
                                      </p:to>
                                    </p:set>
                                    <p:animEffect transition="in" filter="fade">
                                      <p:cBhvr>
                                        <p:cTn id="81" dur="500"/>
                                        <p:tgtEl>
                                          <p:spTgt spid="4507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fade">
                                      <p:cBhvr>
                                        <p:cTn id="8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50180" grpId="0"/>
      <p:bldP spid="41" grpId="0"/>
      <p:bldP spid="42" grpId="0"/>
      <p:bldP spid="45067" grpId="0"/>
      <p:bldP spid="44" grpId="0"/>
      <p:bldP spid="45" grpId="0"/>
      <p:bldP spid="46" grpId="0"/>
      <p:bldP spid="47" grpId="0"/>
      <p:bldP spid="7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625475" y="3141663"/>
            <a:ext cx="7988300" cy="1462087"/>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1202" name="矩形 23"/>
          <p:cNvSpPr>
            <a:spLocks noChangeArrowheads="1"/>
          </p:cNvSpPr>
          <p:nvPr/>
        </p:nvSpPr>
        <p:spPr bwMode="auto">
          <a:xfrm>
            <a:off x="736600" y="3854450"/>
            <a:ext cx="7769225" cy="66357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49156" name="Group 2"/>
          <p:cNvGrpSpPr>
            <a:grpSpLocks/>
          </p:cNvGrpSpPr>
          <p:nvPr/>
        </p:nvGrpSpPr>
        <p:grpSpPr bwMode="auto">
          <a:xfrm>
            <a:off x="5062538" y="119063"/>
            <a:ext cx="3916362" cy="725487"/>
            <a:chOff x="0" y="0"/>
            <a:chExt cx="6166" cy="1142"/>
          </a:xfrm>
        </p:grpSpPr>
        <p:pic>
          <p:nvPicPr>
            <p:cNvPr id="49170"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9171"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9157"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6.4  </a:t>
            </a:r>
            <a:r>
              <a:rPr lang="zh-CN" altLang="zh-CN" sz="2800" b="1">
                <a:solidFill>
                  <a:srgbClr val="FFFF00"/>
                </a:solidFill>
                <a:latin typeface="微软雅黑" pitchFamily="34" charset="-122"/>
                <a:ea typeface="微软雅黑" pitchFamily="34" charset="-122"/>
              </a:rPr>
              <a:t>格式化控制</a:t>
            </a:r>
            <a:endParaRPr lang="zh-CN" altLang="en-US" sz="2800" b="1">
              <a:solidFill>
                <a:srgbClr val="FFFF00"/>
              </a:solidFill>
              <a:latin typeface="微软雅黑" pitchFamily="34" charset="-122"/>
              <a:ea typeface="微软雅黑" pitchFamily="34" charset="-122"/>
              <a:sym typeface="宋体" charset="-122"/>
            </a:endParaRPr>
          </a:p>
        </p:txBody>
      </p:sp>
      <p:grpSp>
        <p:nvGrpSpPr>
          <p:cNvPr id="4" name="组合 3"/>
          <p:cNvGrpSpPr>
            <a:grpSpLocks/>
          </p:cNvGrpSpPr>
          <p:nvPr/>
        </p:nvGrpSpPr>
        <p:grpSpPr bwMode="auto">
          <a:xfrm>
            <a:off x="625475" y="1146175"/>
            <a:ext cx="7988300" cy="1489075"/>
            <a:chOff x="625475" y="1146175"/>
            <a:chExt cx="7988300" cy="1489075"/>
          </a:xfrm>
        </p:grpSpPr>
        <p:grpSp>
          <p:nvGrpSpPr>
            <p:cNvPr id="49165" name="组合 72"/>
            <p:cNvGrpSpPr>
              <a:grpSpLocks/>
            </p:cNvGrpSpPr>
            <p:nvPr/>
          </p:nvGrpSpPr>
          <p:grpSpPr bwMode="auto">
            <a:xfrm>
              <a:off x="625475" y="1146175"/>
              <a:ext cx="7988300" cy="1489075"/>
              <a:chOff x="3957026" y="2388304"/>
              <a:chExt cx="12519088" cy="2310821"/>
            </a:xfrm>
          </p:grpSpPr>
          <p:sp>
            <p:nvSpPr>
              <p:cNvPr id="14" name="矩形 13"/>
              <p:cNvSpPr/>
              <p:nvPr/>
            </p:nvSpPr>
            <p:spPr>
              <a:xfrm>
                <a:off x="3957026" y="2735667"/>
                <a:ext cx="12519088" cy="1963458"/>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任意多边形 14"/>
              <p:cNvSpPr/>
              <p:nvPr/>
            </p:nvSpPr>
            <p:spPr>
              <a:xfrm>
                <a:off x="4783007" y="2388304"/>
                <a:ext cx="3445735" cy="57647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49166" name="矩形 5"/>
            <p:cNvSpPr>
              <a:spLocks noChangeArrowheads="1"/>
            </p:cNvSpPr>
            <p:nvPr/>
          </p:nvSpPr>
          <p:spPr bwMode="auto">
            <a:xfrm>
              <a:off x="1504950" y="1147763"/>
              <a:ext cx="1579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b="1">
                  <a:solidFill>
                    <a:schemeClr val="bg1"/>
                  </a:solidFill>
                </a:rPr>
                <a:t>格式化操控符</a:t>
              </a:r>
              <a:endParaRPr lang="zh-CN" altLang="zh-CN">
                <a:solidFill>
                  <a:schemeClr val="bg1"/>
                </a:solidFill>
              </a:endParaRPr>
            </a:p>
          </p:txBody>
        </p:sp>
        <p:sp>
          <p:nvSpPr>
            <p:cNvPr id="51206" name="矩形 7"/>
            <p:cNvSpPr>
              <a:spLocks noChangeArrowheads="1"/>
            </p:cNvSpPr>
            <p:nvPr/>
          </p:nvSpPr>
          <p:spPr bwMode="auto">
            <a:xfrm>
              <a:off x="736600" y="1658938"/>
              <a:ext cx="77692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ios</a:t>
              </a:r>
              <a:r>
                <a:rPr lang="zh-CN" altLang="zh-CN" sz="1600" dirty="0">
                  <a:latin typeface="微软雅黑" pitchFamily="34" charset="-122"/>
                  <a:ea typeface="微软雅黑" pitchFamily="34" charset="-122"/>
                </a:rPr>
                <a:t>类还提供了数个</a:t>
              </a:r>
              <a:r>
                <a:rPr lang="zh-CN" altLang="zh-CN" sz="1600" dirty="0">
                  <a:solidFill>
                    <a:schemeClr val="accent4"/>
                  </a:solidFill>
                  <a:latin typeface="微软雅黑" pitchFamily="34" charset="-122"/>
                  <a:ea typeface="微软雅黑" pitchFamily="34" charset="-122"/>
                </a:rPr>
                <a:t>成员函数</a:t>
              </a:r>
              <a:r>
                <a:rPr lang="zh-CN" altLang="zh-CN" sz="1600" dirty="0">
                  <a:latin typeface="微软雅黑" pitchFamily="34" charset="-122"/>
                  <a:ea typeface="微软雅黑" pitchFamily="34" charset="-122"/>
                </a:rPr>
                <a:t>，用于定义各种</a:t>
              </a:r>
              <a:r>
                <a:rPr lang="en-US" altLang="zh-CN" sz="1600" dirty="0">
                  <a:latin typeface="微软雅黑" pitchFamily="34" charset="-122"/>
                  <a:ea typeface="微软雅黑" pitchFamily="34" charset="-122"/>
                </a:rPr>
                <a:t>I/O</a:t>
              </a:r>
              <a:r>
                <a:rPr lang="zh-CN" altLang="zh-CN" sz="1600" dirty="0">
                  <a:latin typeface="微软雅黑" pitchFamily="34" charset="-122"/>
                  <a:ea typeface="微软雅黑" pitchFamily="34" charset="-122"/>
                </a:rPr>
                <a:t>格式，实现访问格式标志的功能，这些函数包括</a:t>
              </a:r>
              <a:r>
                <a:rPr lang="en-US" altLang="zh-CN" sz="1600" dirty="0" err="1">
                  <a:solidFill>
                    <a:schemeClr val="accent4"/>
                  </a:solidFill>
                  <a:latin typeface="微软雅黑" pitchFamily="34" charset="-122"/>
                  <a:ea typeface="微软雅黑" pitchFamily="34" charset="-122"/>
                </a:rPr>
                <a:t>setf</a:t>
              </a:r>
              <a:r>
                <a:rPr lang="en-US" altLang="zh-CN" sz="1600" dirty="0">
                  <a:solidFill>
                    <a:schemeClr val="accent4"/>
                  </a:solidFill>
                  <a:latin typeface="微软雅黑" pitchFamily="34" charset="-122"/>
                  <a:ea typeface="微软雅黑" pitchFamily="34" charset="-122"/>
                </a:rPr>
                <a:t>()</a:t>
              </a:r>
              <a:r>
                <a:rPr lang="zh-CN" altLang="zh-CN" sz="1600" dirty="0">
                  <a:latin typeface="微软雅黑" pitchFamily="34" charset="-122"/>
                  <a:ea typeface="微软雅黑" pitchFamily="34" charset="-122"/>
                </a:rPr>
                <a:t>、</a:t>
              </a:r>
              <a:r>
                <a:rPr lang="en-US" altLang="zh-CN" sz="1600" dirty="0" err="1">
                  <a:solidFill>
                    <a:schemeClr val="accent4"/>
                  </a:solidFill>
                  <a:latin typeface="微软雅黑" pitchFamily="34" charset="-122"/>
                  <a:ea typeface="微软雅黑" pitchFamily="34" charset="-122"/>
                </a:rPr>
                <a:t>unsetf</a:t>
              </a:r>
              <a:r>
                <a:rPr lang="en-US" altLang="zh-CN" sz="1600" dirty="0">
                  <a:solidFill>
                    <a:schemeClr val="accent4"/>
                  </a:solidFill>
                  <a:latin typeface="微软雅黑" pitchFamily="34" charset="-122"/>
                  <a:ea typeface="微软雅黑" pitchFamily="34" charset="-122"/>
                </a:rPr>
                <a:t>()</a:t>
              </a:r>
              <a:r>
                <a:rPr lang="zh-CN" altLang="zh-CN" sz="1600" dirty="0">
                  <a:latin typeface="微软雅黑" pitchFamily="34" charset="-122"/>
                  <a:ea typeface="微软雅黑" pitchFamily="34" charset="-122"/>
                </a:rPr>
                <a:t>、</a:t>
              </a:r>
              <a:r>
                <a:rPr lang="en-US" altLang="zh-CN" sz="1600" dirty="0">
                  <a:solidFill>
                    <a:schemeClr val="accent4"/>
                  </a:solidFill>
                  <a:latin typeface="微软雅黑" pitchFamily="34" charset="-122"/>
                  <a:ea typeface="微软雅黑" pitchFamily="34" charset="-122"/>
                </a:rPr>
                <a:t>flags()</a:t>
              </a:r>
              <a:r>
                <a:rPr lang="zh-CN" altLang="zh-CN" sz="1600" dirty="0">
                  <a:latin typeface="微软雅黑" pitchFamily="34" charset="-122"/>
                  <a:ea typeface="微软雅黑" pitchFamily="34" charset="-122"/>
                </a:rPr>
                <a:t>、</a:t>
              </a:r>
              <a:r>
                <a:rPr lang="en-US" altLang="zh-CN" sz="1600" dirty="0">
                  <a:solidFill>
                    <a:schemeClr val="accent4"/>
                  </a:solidFill>
                  <a:latin typeface="微软雅黑" pitchFamily="34" charset="-122"/>
                  <a:ea typeface="微软雅黑" pitchFamily="34" charset="-122"/>
                </a:rPr>
                <a:t>flags(flags)</a:t>
              </a:r>
              <a:r>
                <a:rPr lang="zh-CN" altLang="zh-CN" sz="1600" dirty="0">
                  <a:latin typeface="微软雅黑" pitchFamily="34" charset="-122"/>
                  <a:ea typeface="微软雅黑" pitchFamily="34" charset="-122"/>
                </a:rPr>
                <a:t>，它们可以处理所有</a:t>
              </a:r>
              <a:r>
                <a:rPr lang="zh-CN" altLang="zh-CN" dirty="0">
                  <a:ea typeface="宋体" pitchFamily="2" charset="-122"/>
                </a:rPr>
                <a:t>的格式定义。</a:t>
              </a:r>
              <a:endParaRPr lang="zh-CN" altLang="en-US" dirty="0">
                <a:ea typeface="宋体" pitchFamily="2" charset="-122"/>
              </a:endParaRPr>
            </a:p>
          </p:txBody>
        </p:sp>
      </p:grpSp>
      <p:sp>
        <p:nvSpPr>
          <p:cNvPr id="51207" name="矩形 9"/>
          <p:cNvSpPr>
            <a:spLocks noChangeArrowheads="1"/>
          </p:cNvSpPr>
          <p:nvPr/>
        </p:nvSpPr>
        <p:spPr bwMode="auto">
          <a:xfrm>
            <a:off x="1146175" y="2727325"/>
            <a:ext cx="1206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微软雅黑" pitchFamily="34" charset="-122"/>
                <a:ea typeface="微软雅黑" pitchFamily="34" charset="-122"/>
              </a:rPr>
              <a:t>setf()</a:t>
            </a:r>
            <a:r>
              <a:rPr lang="zh-CN" altLang="zh-CN">
                <a:latin typeface="微软雅黑" pitchFamily="34" charset="-122"/>
                <a:ea typeface="微软雅黑" pitchFamily="34" charset="-122"/>
              </a:rPr>
              <a:t>函数</a:t>
            </a:r>
            <a:endParaRPr lang="zh-CN" altLang="en-US">
              <a:latin typeface="微软雅黑" pitchFamily="34" charset="-122"/>
              <a:ea typeface="微软雅黑" pitchFamily="34" charset="-122"/>
            </a:endParaRPr>
          </a:p>
        </p:txBody>
      </p:sp>
      <p:sp>
        <p:nvSpPr>
          <p:cNvPr id="51208" name="矩形 10"/>
          <p:cNvSpPr>
            <a:spLocks noChangeArrowheads="1"/>
          </p:cNvSpPr>
          <p:nvPr/>
        </p:nvSpPr>
        <p:spPr bwMode="auto">
          <a:xfrm>
            <a:off x="593725" y="3149600"/>
            <a:ext cx="81756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a:latin typeface="微软雅黑" pitchFamily="34" charset="-122"/>
                <a:ea typeface="微软雅黑" pitchFamily="34" charset="-122"/>
              </a:rPr>
              <a:t>       setf()</a:t>
            </a:r>
            <a:r>
              <a:rPr lang="zh-CN" altLang="zh-CN" sz="1600">
                <a:latin typeface="微软雅黑" pitchFamily="34" charset="-122"/>
                <a:ea typeface="微软雅黑" pitchFamily="34" charset="-122"/>
              </a:rPr>
              <a:t>函数用于设置状态标志，把指定位的状态标志设置为</a:t>
            </a:r>
            <a:r>
              <a:rPr lang="en-US" altLang="zh-CN" sz="1600">
                <a:latin typeface="微软雅黑" pitchFamily="34" charset="-122"/>
                <a:ea typeface="微软雅黑" pitchFamily="34" charset="-122"/>
              </a:rPr>
              <a:t>1</a:t>
            </a:r>
            <a:r>
              <a:rPr lang="zh-CN" altLang="zh-CN" sz="1600">
                <a:latin typeface="微软雅黑" pitchFamily="34" charset="-122"/>
                <a:ea typeface="微软雅黑" pitchFamily="34" charset="-122"/>
              </a:rPr>
              <a:t>，其函数声明有两种</a:t>
            </a:r>
            <a:r>
              <a:rPr lang="zh-CN" altLang="zh-CN"/>
              <a:t>形式，如下所示：</a:t>
            </a:r>
            <a:endParaRPr lang="zh-CN" altLang="en-US"/>
          </a:p>
        </p:txBody>
      </p:sp>
      <p:sp>
        <p:nvSpPr>
          <p:cNvPr id="51209" name="矩形 11"/>
          <p:cNvSpPr>
            <a:spLocks noChangeArrowheads="1"/>
          </p:cNvSpPr>
          <p:nvPr/>
        </p:nvSpPr>
        <p:spPr bwMode="auto">
          <a:xfrm>
            <a:off x="984250" y="3849688"/>
            <a:ext cx="6729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fmtflags ios::setf(fmtflags flag); //</a:t>
            </a:r>
            <a:r>
              <a:rPr lang="zh-CN" altLang="zh-CN"/>
              <a:t>第一种形式</a:t>
            </a:r>
          </a:p>
          <a:p>
            <a:pPr eaLnBrk="1" hangingPunct="1"/>
            <a:r>
              <a:rPr lang="en-US" altLang="zh-CN"/>
              <a:t>fmtflags ios::setf(fmtflags flag, fmtflags mask); //</a:t>
            </a:r>
            <a:r>
              <a:rPr lang="zh-CN" altLang="zh-CN"/>
              <a:t>第二种形式</a:t>
            </a:r>
          </a:p>
        </p:txBody>
      </p:sp>
      <p:sp>
        <p:nvSpPr>
          <p:cNvPr id="51210" name="矩形 12"/>
          <p:cNvSpPr>
            <a:spLocks noChangeArrowheads="1"/>
          </p:cNvSpPr>
          <p:nvPr/>
        </p:nvSpPr>
        <p:spPr bwMode="auto">
          <a:xfrm>
            <a:off x="628650" y="4757738"/>
            <a:ext cx="7834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1600" b="1" dirty="0">
                <a:solidFill>
                  <a:schemeClr val="accent4"/>
                </a:solidFill>
                <a:latin typeface="微软雅黑" pitchFamily="34" charset="-122"/>
                <a:ea typeface="微软雅黑" pitchFamily="34" charset="-122"/>
              </a:rPr>
              <a:t>       </a:t>
            </a:r>
            <a:r>
              <a:rPr lang="zh-CN" altLang="zh-CN" sz="1600" b="1" dirty="0">
                <a:solidFill>
                  <a:schemeClr val="accent4"/>
                </a:solidFill>
                <a:latin typeface="微软雅黑" pitchFamily="34" charset="-122"/>
                <a:ea typeface="微软雅黑" pitchFamily="34" charset="-122"/>
              </a:rPr>
              <a:t>第一种形式</a:t>
            </a:r>
            <a:r>
              <a:rPr lang="zh-CN" altLang="zh-CN" sz="1600" dirty="0">
                <a:latin typeface="微软雅黑" pitchFamily="34" charset="-122"/>
                <a:ea typeface="微软雅黑" pitchFamily="34" charset="-122"/>
              </a:rPr>
              <a:t>是用</a:t>
            </a:r>
            <a:r>
              <a:rPr lang="en-US" altLang="zh-CN" sz="1600" dirty="0">
                <a:latin typeface="微软雅黑" pitchFamily="34" charset="-122"/>
                <a:ea typeface="微软雅黑" pitchFamily="34" charset="-122"/>
              </a:rPr>
              <a:t>flag</a:t>
            </a:r>
            <a:r>
              <a:rPr lang="zh-CN" altLang="zh-CN" sz="1600" dirty="0">
                <a:latin typeface="微软雅黑" pitchFamily="34" charset="-122"/>
                <a:ea typeface="微软雅黑" pitchFamily="34" charset="-122"/>
              </a:rPr>
              <a:t>设置流的格式，但不会减少之前的流标志，也就是说相当于在原来的流标志的基础上添加</a:t>
            </a:r>
            <a:r>
              <a:rPr lang="en-US" altLang="zh-CN" sz="1600" dirty="0">
                <a:latin typeface="微软雅黑" pitchFamily="34" charset="-122"/>
                <a:ea typeface="微软雅黑" pitchFamily="34" charset="-122"/>
              </a:rPr>
              <a:t>flag</a:t>
            </a:r>
            <a:r>
              <a:rPr lang="zh-CN" altLang="zh-CN" sz="1600" dirty="0">
                <a:latin typeface="微软雅黑" pitchFamily="34" charset="-122"/>
                <a:ea typeface="微软雅黑" pitchFamily="34" charset="-122"/>
              </a:rPr>
              <a:t>标志。</a:t>
            </a:r>
          </a:p>
        </p:txBody>
      </p:sp>
      <p:sp>
        <p:nvSpPr>
          <p:cNvPr id="18" name="椭圆 17"/>
          <p:cNvSpPr/>
          <p:nvPr/>
        </p:nvSpPr>
        <p:spPr bwMode="auto">
          <a:xfrm>
            <a:off x="696913" y="2684463"/>
            <a:ext cx="463550" cy="422275"/>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2400" b="1" dirty="0">
                <a:latin typeface="微软雅黑" pitchFamily="34" charset="-122"/>
                <a:ea typeface="微软雅黑" pitchFamily="34" charset="-122"/>
              </a:rPr>
              <a:t>1</a:t>
            </a:r>
            <a:endParaRPr lang="zh-CN" altLang="en-US" sz="2400" b="1" dirty="0">
              <a:latin typeface="微软雅黑" pitchFamily="34" charset="-122"/>
              <a:ea typeface="微软雅黑" pitchFamily="34" charset="-122"/>
            </a:endParaRPr>
          </a:p>
        </p:txBody>
      </p:sp>
      <p:sp>
        <p:nvSpPr>
          <p:cNvPr id="2" name="矩形 1"/>
          <p:cNvSpPr/>
          <p:nvPr/>
        </p:nvSpPr>
        <p:spPr>
          <a:xfrm>
            <a:off x="665163" y="5416550"/>
            <a:ext cx="7743825" cy="584200"/>
          </a:xfrm>
          <a:prstGeom prst="rect">
            <a:avLst/>
          </a:prstGeom>
        </p:spPr>
        <p:txBody>
          <a:bodyPr>
            <a:spAutoFit/>
          </a:bodyPr>
          <a:lstStyle/>
          <a:p>
            <a:pPr>
              <a:defRPr/>
            </a:pPr>
            <a:r>
              <a:rPr lang="en-US" altLang="zh-CN" sz="1600" b="1" dirty="0">
                <a:solidFill>
                  <a:schemeClr val="accent4"/>
                </a:solidFill>
                <a:latin typeface="微软雅黑" pitchFamily="34" charset="-122"/>
                <a:ea typeface="微软雅黑" pitchFamily="34" charset="-122"/>
              </a:rPr>
              <a:t>      </a:t>
            </a:r>
            <a:r>
              <a:rPr lang="zh-CN" altLang="zh-CN" sz="1600" b="1" dirty="0">
                <a:solidFill>
                  <a:schemeClr val="accent4"/>
                </a:solidFill>
                <a:latin typeface="微软雅黑" pitchFamily="34" charset="-122"/>
                <a:ea typeface="微软雅黑" pitchFamily="34" charset="-122"/>
              </a:rPr>
              <a:t>第二种形式</a:t>
            </a:r>
            <a:r>
              <a:rPr lang="zh-CN" altLang="zh-CN" sz="1600" dirty="0">
                <a:latin typeface="微软雅黑" pitchFamily="34" charset="-122"/>
                <a:ea typeface="微软雅黑" pitchFamily="34" charset="-122"/>
              </a:rPr>
              <a:t>是用</a:t>
            </a:r>
            <a:r>
              <a:rPr lang="en-US" altLang="zh-CN" sz="1600" dirty="0">
                <a:latin typeface="微软雅黑" pitchFamily="34" charset="-122"/>
                <a:ea typeface="微软雅黑" pitchFamily="34" charset="-122"/>
              </a:rPr>
              <a:t>flag</a:t>
            </a:r>
            <a:r>
              <a:rPr lang="zh-CN" altLang="zh-CN" sz="1600" dirty="0">
                <a:latin typeface="微软雅黑" pitchFamily="34" charset="-122"/>
                <a:ea typeface="微软雅黑" pitchFamily="34" charset="-122"/>
              </a:rPr>
              <a:t>和</a:t>
            </a:r>
            <a:r>
              <a:rPr lang="en-US" altLang="zh-CN" sz="1600" dirty="0">
                <a:latin typeface="微软雅黑" pitchFamily="34" charset="-122"/>
                <a:ea typeface="微软雅黑" pitchFamily="34" charset="-122"/>
              </a:rPr>
              <a:t>mask</a:t>
            </a:r>
            <a:r>
              <a:rPr lang="zh-CN" altLang="zh-CN" sz="1600" dirty="0">
                <a:latin typeface="微软雅黑" pitchFamily="34" charset="-122"/>
                <a:ea typeface="微软雅黑" pitchFamily="34" charset="-122"/>
              </a:rPr>
              <a:t>两个参数共同设定流格式标记，清除</a:t>
            </a:r>
            <a:r>
              <a:rPr lang="en-US" altLang="zh-CN" sz="1600" dirty="0">
                <a:latin typeface="微软雅黑" pitchFamily="34" charset="-122"/>
                <a:ea typeface="微软雅黑" pitchFamily="34" charset="-122"/>
              </a:rPr>
              <a:t>mask</a:t>
            </a:r>
            <a:r>
              <a:rPr lang="zh-CN" altLang="zh-CN" sz="1600" dirty="0">
                <a:latin typeface="微软雅黑" pitchFamily="34" charset="-122"/>
                <a:ea typeface="微软雅黑" pitchFamily="34" charset="-122"/>
              </a:rPr>
              <a:t>标志位中不属于</a:t>
            </a:r>
            <a:r>
              <a:rPr lang="en-US" altLang="zh-CN" sz="1600" dirty="0">
                <a:latin typeface="微软雅黑" pitchFamily="34" charset="-122"/>
                <a:ea typeface="微软雅黑" pitchFamily="34" charset="-122"/>
              </a:rPr>
              <a:t>flag</a:t>
            </a:r>
            <a:r>
              <a:rPr lang="zh-CN" altLang="zh-CN" sz="1600" dirty="0">
                <a:latin typeface="微软雅黑" pitchFamily="34" charset="-122"/>
                <a:ea typeface="微软雅黑" pitchFamily="34" charset="-122"/>
              </a:rPr>
              <a:t>中的标志。</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1207"/>
                                        </p:tgtEl>
                                        <p:attrNameLst>
                                          <p:attrName>style.visibility</p:attrName>
                                        </p:attrNameLst>
                                      </p:cBhvr>
                                      <p:to>
                                        <p:strVal val="visible"/>
                                      </p:to>
                                    </p:set>
                                    <p:animEffect transition="in" filter="wipe(left)">
                                      <p:cBhvr>
                                        <p:cTn id="16" dur="500"/>
                                        <p:tgtEl>
                                          <p:spTgt spid="51207"/>
                                        </p:tgtEl>
                                      </p:cBhvr>
                                    </p:animEffect>
                                  </p:childTnLst>
                                </p:cTn>
                              </p:par>
                            </p:childTnLst>
                          </p:cTn>
                        </p:par>
                        <p:par>
                          <p:cTn id="17" fill="hold" nodeType="afterGroup">
                            <p:stCondLst>
                              <p:cond delay="1000"/>
                            </p:stCondLst>
                            <p:childTnLst>
                              <p:par>
                                <p:cTn id="18" presetID="42" presetClass="entr" presetSubtype="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000"/>
                                        <p:tgtEl>
                                          <p:spTgt spid="21"/>
                                        </p:tgtEl>
                                      </p:cBhvr>
                                    </p:animEffect>
                                    <p:anim calcmode="lin" valueType="num">
                                      <p:cBhvr>
                                        <p:cTn id="21" dur="1000" fill="hold"/>
                                        <p:tgtEl>
                                          <p:spTgt spid="21"/>
                                        </p:tgtEl>
                                        <p:attrNameLst>
                                          <p:attrName>ppt_x</p:attrName>
                                        </p:attrNameLst>
                                      </p:cBhvr>
                                      <p:tavLst>
                                        <p:tav tm="0">
                                          <p:val>
                                            <p:strVal val="#ppt_x"/>
                                          </p:val>
                                        </p:tav>
                                        <p:tav tm="100000">
                                          <p:val>
                                            <p:strVal val="#ppt_x"/>
                                          </p:val>
                                        </p:tav>
                                      </p:tavLst>
                                    </p:anim>
                                    <p:anim calcmode="lin" valueType="num">
                                      <p:cBhvr>
                                        <p:cTn id="22" dur="1000" fill="hold"/>
                                        <p:tgtEl>
                                          <p:spTgt spid="21"/>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51202"/>
                                        </p:tgtEl>
                                        <p:attrNameLst>
                                          <p:attrName>style.visibility</p:attrName>
                                        </p:attrNameLst>
                                      </p:cBhvr>
                                      <p:to>
                                        <p:strVal val="visible"/>
                                      </p:to>
                                    </p:set>
                                    <p:animEffect transition="in" filter="fade">
                                      <p:cBhvr>
                                        <p:cTn id="25" dur="1000"/>
                                        <p:tgtEl>
                                          <p:spTgt spid="51202"/>
                                        </p:tgtEl>
                                      </p:cBhvr>
                                    </p:animEffect>
                                    <p:anim calcmode="lin" valueType="num">
                                      <p:cBhvr>
                                        <p:cTn id="26" dur="1000" fill="hold"/>
                                        <p:tgtEl>
                                          <p:spTgt spid="51202"/>
                                        </p:tgtEl>
                                        <p:attrNameLst>
                                          <p:attrName>ppt_x</p:attrName>
                                        </p:attrNameLst>
                                      </p:cBhvr>
                                      <p:tavLst>
                                        <p:tav tm="0">
                                          <p:val>
                                            <p:strVal val="#ppt_x"/>
                                          </p:val>
                                        </p:tav>
                                        <p:tav tm="100000">
                                          <p:val>
                                            <p:strVal val="#ppt_x"/>
                                          </p:val>
                                        </p:tav>
                                      </p:tavLst>
                                    </p:anim>
                                    <p:anim calcmode="lin" valueType="num">
                                      <p:cBhvr>
                                        <p:cTn id="27" dur="1000" fill="hold"/>
                                        <p:tgtEl>
                                          <p:spTgt spid="51202"/>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51208"/>
                                        </p:tgtEl>
                                        <p:attrNameLst>
                                          <p:attrName>style.visibility</p:attrName>
                                        </p:attrNameLst>
                                      </p:cBhvr>
                                      <p:to>
                                        <p:strVal val="visible"/>
                                      </p:to>
                                    </p:set>
                                    <p:animEffect transition="in" filter="fade">
                                      <p:cBhvr>
                                        <p:cTn id="30" dur="1000"/>
                                        <p:tgtEl>
                                          <p:spTgt spid="51208"/>
                                        </p:tgtEl>
                                      </p:cBhvr>
                                    </p:animEffect>
                                    <p:anim calcmode="lin" valueType="num">
                                      <p:cBhvr>
                                        <p:cTn id="31" dur="1000" fill="hold"/>
                                        <p:tgtEl>
                                          <p:spTgt spid="51208"/>
                                        </p:tgtEl>
                                        <p:attrNameLst>
                                          <p:attrName>ppt_x</p:attrName>
                                        </p:attrNameLst>
                                      </p:cBhvr>
                                      <p:tavLst>
                                        <p:tav tm="0">
                                          <p:val>
                                            <p:strVal val="#ppt_x"/>
                                          </p:val>
                                        </p:tav>
                                        <p:tav tm="100000">
                                          <p:val>
                                            <p:strVal val="#ppt_x"/>
                                          </p:val>
                                        </p:tav>
                                      </p:tavLst>
                                    </p:anim>
                                    <p:anim calcmode="lin" valueType="num">
                                      <p:cBhvr>
                                        <p:cTn id="32" dur="1000" fill="hold"/>
                                        <p:tgtEl>
                                          <p:spTgt spid="5120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51209"/>
                                        </p:tgtEl>
                                        <p:attrNameLst>
                                          <p:attrName>style.visibility</p:attrName>
                                        </p:attrNameLst>
                                      </p:cBhvr>
                                      <p:to>
                                        <p:strVal val="visible"/>
                                      </p:to>
                                    </p:set>
                                    <p:animEffect transition="in" filter="fade">
                                      <p:cBhvr>
                                        <p:cTn id="35" dur="1000"/>
                                        <p:tgtEl>
                                          <p:spTgt spid="51209"/>
                                        </p:tgtEl>
                                      </p:cBhvr>
                                    </p:animEffect>
                                    <p:anim calcmode="lin" valueType="num">
                                      <p:cBhvr>
                                        <p:cTn id="36" dur="1000" fill="hold"/>
                                        <p:tgtEl>
                                          <p:spTgt spid="51209"/>
                                        </p:tgtEl>
                                        <p:attrNameLst>
                                          <p:attrName>ppt_x</p:attrName>
                                        </p:attrNameLst>
                                      </p:cBhvr>
                                      <p:tavLst>
                                        <p:tav tm="0">
                                          <p:val>
                                            <p:strVal val="#ppt_x"/>
                                          </p:val>
                                        </p:tav>
                                        <p:tav tm="100000">
                                          <p:val>
                                            <p:strVal val="#ppt_x"/>
                                          </p:val>
                                        </p:tav>
                                      </p:tavLst>
                                    </p:anim>
                                    <p:anim calcmode="lin" valueType="num">
                                      <p:cBhvr>
                                        <p:cTn id="37" dur="1000" fill="hold"/>
                                        <p:tgtEl>
                                          <p:spTgt spid="51209"/>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1210"/>
                                        </p:tgtEl>
                                        <p:attrNameLst>
                                          <p:attrName>style.visibility</p:attrName>
                                        </p:attrNameLst>
                                      </p:cBhvr>
                                      <p:to>
                                        <p:strVal val="visible"/>
                                      </p:to>
                                    </p:set>
                                    <p:animEffect transition="in" filter="wipe(left)">
                                      <p:cBhvr>
                                        <p:cTn id="42" dur="500"/>
                                        <p:tgtEl>
                                          <p:spTgt spid="512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p:bldP spid="51207" grpId="0"/>
      <p:bldP spid="51208" grpId="0"/>
      <p:bldP spid="51209" grpId="0"/>
      <p:bldP spid="51210" grpId="0"/>
      <p:bldP spid="18" grpId="0" animBg="1"/>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0213" y="2341103"/>
            <a:ext cx="2689954" cy="3600000"/>
          </a:xfrm>
          <a:prstGeom prst="ellipse">
            <a:avLst/>
          </a:prstGeom>
          <a:ln>
            <a:noFill/>
          </a:ln>
          <a:effectLst>
            <a:softEdge rad="112500"/>
          </a:effectLst>
        </p:spPr>
      </p:pic>
      <p:sp>
        <p:nvSpPr>
          <p:cNvPr id="17" name="圆角矩形 7"/>
          <p:cNvSpPr>
            <a:spLocks noChangeArrowheads="1"/>
          </p:cNvSpPr>
          <p:nvPr/>
        </p:nvSpPr>
        <p:spPr bwMode="auto">
          <a:xfrm>
            <a:off x="2887663" y="1366838"/>
            <a:ext cx="5527675" cy="4843462"/>
          </a:xfrm>
          <a:prstGeom prst="roundRect">
            <a:avLst>
              <a:gd name="adj" fmla="val 16667"/>
            </a:avLst>
          </a:prstGeom>
          <a:noFill/>
          <a:ln w="28575" algn="ctr">
            <a:solidFill>
              <a:srgbClr val="00B0F0"/>
            </a:solidFill>
            <a:prstDash val="dashDot"/>
            <a:round/>
            <a:headEnd/>
            <a:tailEnd/>
          </a:ln>
          <a:extLst>
            <a:ext uri="{909E8E84-426E-40DD-AFC4-6F175D3DCCD1}">
              <a14:hiddenFill xmlns:a14="http://schemas.microsoft.com/office/drawing/2010/main">
                <a:solidFill>
                  <a:schemeClr val="accent1"/>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52227" name="矩形 23"/>
          <p:cNvSpPr>
            <a:spLocks noChangeArrowheads="1"/>
          </p:cNvSpPr>
          <p:nvPr/>
        </p:nvSpPr>
        <p:spPr bwMode="auto">
          <a:xfrm>
            <a:off x="3201988" y="2649538"/>
            <a:ext cx="5067300" cy="385762"/>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50181" name="Group 2"/>
          <p:cNvGrpSpPr>
            <a:grpSpLocks/>
          </p:cNvGrpSpPr>
          <p:nvPr/>
        </p:nvGrpSpPr>
        <p:grpSpPr bwMode="auto">
          <a:xfrm>
            <a:off x="5062538" y="119063"/>
            <a:ext cx="3916362" cy="725487"/>
            <a:chOff x="0" y="0"/>
            <a:chExt cx="6166" cy="1142"/>
          </a:xfrm>
        </p:grpSpPr>
        <p:pic>
          <p:nvPicPr>
            <p:cNvPr id="50190" name="Picture 3" descr="D:\幻灯片\图片\logo2.png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91"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50182"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6.4  </a:t>
            </a:r>
            <a:r>
              <a:rPr lang="zh-CN" altLang="zh-CN" sz="2800" b="1">
                <a:solidFill>
                  <a:srgbClr val="FFFF00"/>
                </a:solidFill>
                <a:latin typeface="微软雅黑" pitchFamily="34" charset="-122"/>
                <a:ea typeface="微软雅黑" pitchFamily="34" charset="-122"/>
              </a:rPr>
              <a:t>格式化控制</a:t>
            </a:r>
            <a:endParaRPr lang="zh-CN" altLang="en-US" sz="2800" b="1">
              <a:solidFill>
                <a:srgbClr val="FFFF00"/>
              </a:solidFill>
              <a:latin typeface="微软雅黑" pitchFamily="34" charset="-122"/>
              <a:ea typeface="微软雅黑" pitchFamily="34" charset="-122"/>
              <a:sym typeface="宋体" charset="-122"/>
            </a:endParaRPr>
          </a:p>
        </p:txBody>
      </p:sp>
      <p:sp>
        <p:nvSpPr>
          <p:cNvPr id="52231" name="矩形 1"/>
          <p:cNvSpPr>
            <a:spLocks noChangeArrowheads="1"/>
          </p:cNvSpPr>
          <p:nvPr/>
        </p:nvSpPr>
        <p:spPr bwMode="auto">
          <a:xfrm>
            <a:off x="3111500" y="1920875"/>
            <a:ext cx="49768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a:latin typeface="微软雅黑" pitchFamily="34" charset="-122"/>
                <a:ea typeface="微软雅黑" pitchFamily="34" charset="-122"/>
              </a:rPr>
              <a:t>      </a:t>
            </a:r>
            <a:r>
              <a:rPr lang="zh-CN" altLang="zh-CN" sz="1600">
                <a:latin typeface="微软雅黑" pitchFamily="34" charset="-122"/>
                <a:ea typeface="微软雅黑" pitchFamily="34" charset="-122"/>
              </a:rPr>
              <a:t>例如，若要输出数据为十六进制数，则可在输出语句前加如下语句：</a:t>
            </a:r>
          </a:p>
        </p:txBody>
      </p:sp>
      <p:sp>
        <p:nvSpPr>
          <p:cNvPr id="52232" name="矩形 2"/>
          <p:cNvSpPr>
            <a:spLocks noChangeArrowheads="1"/>
          </p:cNvSpPr>
          <p:nvPr/>
        </p:nvSpPr>
        <p:spPr bwMode="auto">
          <a:xfrm>
            <a:off x="3201988" y="2646363"/>
            <a:ext cx="3544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cout.setf(ios::hex, ios::basefield);</a:t>
            </a:r>
            <a:endParaRPr lang="zh-CN" altLang="zh-CN"/>
          </a:p>
        </p:txBody>
      </p:sp>
      <p:sp>
        <p:nvSpPr>
          <p:cNvPr id="52233" name="矩形 3"/>
          <p:cNvSpPr>
            <a:spLocks noChangeArrowheads="1"/>
          </p:cNvSpPr>
          <p:nvPr/>
        </p:nvSpPr>
        <p:spPr bwMode="auto">
          <a:xfrm>
            <a:off x="3201988" y="3133725"/>
            <a:ext cx="4886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1600" dirty="0">
                <a:latin typeface="微软雅黑" pitchFamily="34" charset="-122"/>
                <a:ea typeface="微软雅黑" pitchFamily="34" charset="-122"/>
              </a:rPr>
              <a:t>      </a:t>
            </a:r>
            <a:r>
              <a:rPr lang="zh-CN" altLang="zh-CN" sz="1600" dirty="0">
                <a:latin typeface="微软雅黑" pitchFamily="34" charset="-122"/>
                <a:ea typeface="微软雅黑" pitchFamily="34" charset="-122"/>
              </a:rPr>
              <a:t>该语句将状态标志的</a:t>
            </a:r>
            <a:r>
              <a:rPr lang="en-US" altLang="zh-CN" sz="1600" dirty="0">
                <a:latin typeface="微软雅黑" pitchFamily="34" charset="-122"/>
                <a:ea typeface="微软雅黑" pitchFamily="34" charset="-122"/>
              </a:rPr>
              <a:t>hex</a:t>
            </a:r>
            <a:r>
              <a:rPr lang="zh-CN" altLang="zh-CN" sz="1600" dirty="0">
                <a:latin typeface="微软雅黑" pitchFamily="34" charset="-122"/>
                <a:ea typeface="微软雅黑" pitchFamily="34" charset="-122"/>
              </a:rPr>
              <a:t>对应位设置为</a:t>
            </a:r>
            <a:r>
              <a:rPr lang="en-US" altLang="zh-CN" sz="1600" dirty="0">
                <a:solidFill>
                  <a:schemeClr val="accent4"/>
                </a:solidFill>
                <a:latin typeface="微软雅黑" pitchFamily="34" charset="-122"/>
                <a:ea typeface="微软雅黑" pitchFamily="34" charset="-122"/>
              </a:rPr>
              <a:t>1</a:t>
            </a:r>
            <a:r>
              <a:rPr lang="zh-CN" altLang="zh-CN" sz="1600" dirty="0">
                <a:latin typeface="微软雅黑" pitchFamily="34" charset="-122"/>
                <a:ea typeface="微软雅黑" pitchFamily="34" charset="-122"/>
              </a:rPr>
              <a:t>。当一次要设置多个状态位时，用位“或”符号（</a:t>
            </a:r>
            <a:r>
              <a:rPr lang="en-US" altLang="zh-CN" sz="1600" dirty="0">
                <a:latin typeface="微软雅黑" pitchFamily="34" charset="-122"/>
                <a:ea typeface="微软雅黑" pitchFamily="34" charset="-122"/>
              </a:rPr>
              <a:t>|</a:t>
            </a:r>
            <a:r>
              <a:rPr lang="zh-CN" altLang="zh-CN" sz="1600" dirty="0">
                <a:latin typeface="微软雅黑" pitchFamily="34" charset="-122"/>
                <a:ea typeface="微软雅黑" pitchFamily="34" charset="-122"/>
              </a:rPr>
              <a:t>）连接要设置的状态标志位，代码示例如下所示：</a:t>
            </a:r>
            <a:endParaRPr lang="zh-CN" altLang="en-US" sz="1600" dirty="0">
              <a:latin typeface="微软雅黑" pitchFamily="34" charset="-122"/>
              <a:ea typeface="微软雅黑" pitchFamily="34" charset="-122"/>
            </a:endParaRPr>
          </a:p>
        </p:txBody>
      </p:sp>
      <p:grpSp>
        <p:nvGrpSpPr>
          <p:cNvPr id="2" name="组合 1"/>
          <p:cNvGrpSpPr>
            <a:grpSpLocks/>
          </p:cNvGrpSpPr>
          <p:nvPr/>
        </p:nvGrpSpPr>
        <p:grpSpPr bwMode="auto">
          <a:xfrm>
            <a:off x="3201988" y="4106863"/>
            <a:ext cx="5067300" cy="666750"/>
            <a:chOff x="788232" y="3197533"/>
            <a:chExt cx="5068607" cy="667629"/>
          </a:xfrm>
        </p:grpSpPr>
        <p:sp>
          <p:nvSpPr>
            <p:cNvPr id="50188" name="矩形 23"/>
            <p:cNvSpPr>
              <a:spLocks noChangeArrowheads="1"/>
            </p:cNvSpPr>
            <p:nvPr/>
          </p:nvSpPr>
          <p:spPr bwMode="auto">
            <a:xfrm>
              <a:off x="788232" y="3205471"/>
              <a:ext cx="5068607" cy="659691"/>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50189" name="矩形 4"/>
            <p:cNvSpPr>
              <a:spLocks noChangeArrowheads="1"/>
            </p:cNvSpPr>
            <p:nvPr/>
          </p:nvSpPr>
          <p:spPr bwMode="auto">
            <a:xfrm>
              <a:off x="850145" y="3197533"/>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cout.setf(ios::scientific | ios::uppercase);</a:t>
              </a:r>
              <a:endParaRPr lang="zh-CN" altLang="zh-CN"/>
            </a:p>
            <a:p>
              <a:pPr eaLnBrk="1" hangingPunct="1"/>
              <a:r>
                <a:rPr lang="en-US" altLang="zh-CN"/>
                <a:t>cout &lt;&lt; 2006.5 &lt;&lt; endl;</a:t>
              </a:r>
              <a:endParaRPr lang="zh-CN" altLang="zh-CN"/>
            </a:p>
          </p:txBody>
        </p:sp>
      </p:grpSp>
      <p:sp>
        <p:nvSpPr>
          <p:cNvPr id="52235" name="矩形 6"/>
          <p:cNvSpPr>
            <a:spLocks noChangeArrowheads="1"/>
          </p:cNvSpPr>
          <p:nvPr/>
        </p:nvSpPr>
        <p:spPr bwMode="auto">
          <a:xfrm>
            <a:off x="3201988" y="4937125"/>
            <a:ext cx="5067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1600" dirty="0">
                <a:latin typeface="微软雅黑" pitchFamily="34" charset="-122"/>
                <a:ea typeface="微软雅黑" pitchFamily="34" charset="-122"/>
              </a:rPr>
              <a:t>      </a:t>
            </a:r>
            <a:r>
              <a:rPr lang="zh-CN" altLang="zh-CN" sz="1600" dirty="0">
                <a:latin typeface="微软雅黑" pitchFamily="34" charset="-122"/>
                <a:ea typeface="微软雅黑" pitchFamily="34" charset="-122"/>
              </a:rPr>
              <a:t>在输出时设置状态标志是以</a:t>
            </a:r>
            <a:r>
              <a:rPr lang="zh-CN" altLang="zh-CN" sz="1600" dirty="0">
                <a:solidFill>
                  <a:schemeClr val="accent4"/>
                </a:solidFill>
                <a:latin typeface="微软雅黑" pitchFamily="34" charset="-122"/>
                <a:ea typeface="微软雅黑" pitchFamily="34" charset="-122"/>
              </a:rPr>
              <a:t>科学计数法</a:t>
            </a:r>
            <a:r>
              <a:rPr lang="zh-CN" altLang="zh-CN" sz="1600" dirty="0">
                <a:latin typeface="微软雅黑" pitchFamily="34" charset="-122"/>
                <a:ea typeface="微软雅黑" pitchFamily="34" charset="-122"/>
              </a:rPr>
              <a:t>输出浮点数，并且输出时所有字母均用</a:t>
            </a:r>
            <a:r>
              <a:rPr lang="zh-CN" altLang="zh-CN" sz="1600" dirty="0">
                <a:solidFill>
                  <a:schemeClr val="accent4"/>
                </a:solidFill>
                <a:latin typeface="微软雅黑" pitchFamily="34" charset="-122"/>
                <a:ea typeface="微软雅黑" pitchFamily="34" charset="-122"/>
              </a:rPr>
              <a:t>大写字母</a:t>
            </a:r>
            <a:r>
              <a:rPr lang="zh-CN" altLang="zh-CN" sz="1600" dirty="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26" presetClass="emph" presetSubtype="0" fill="hold" nodeType="withEffect">
                                  <p:stCondLst>
                                    <p:cond delay="0"/>
                                  </p:stCondLst>
                                  <p:childTnLst>
                                    <p:animEffect transition="out" filter="fade">
                                      <p:cBhvr>
                                        <p:cTn id="12" dur="500" tmFilter="0, 0; .2, .5; .8, .5; 1, 0"/>
                                        <p:tgtEl>
                                          <p:spTgt spid="16"/>
                                        </p:tgtEl>
                                      </p:cBhvr>
                                    </p:animEffect>
                                    <p:animScale>
                                      <p:cBhvr>
                                        <p:cTn id="13" dur="250" autoRev="1" fill="hold"/>
                                        <p:tgtEl>
                                          <p:spTgt spid="16"/>
                                        </p:tgtEl>
                                      </p:cBhvr>
                                      <p:by x="105000" y="105000"/>
                                    </p:animScale>
                                  </p:childTnLst>
                                </p:cTn>
                              </p:par>
                              <p:par>
                                <p:cTn id="14" presetID="10" presetClass="entr" presetSubtype="0" fill="hold" grpId="0" nodeType="withEffect">
                                  <p:stCondLst>
                                    <p:cond delay="0"/>
                                  </p:stCondLst>
                                  <p:childTnLst>
                                    <p:set>
                                      <p:cBhvr>
                                        <p:cTn id="15" dur="1" fill="hold">
                                          <p:stCondLst>
                                            <p:cond delay="0"/>
                                          </p:stCondLst>
                                        </p:cTn>
                                        <p:tgtEl>
                                          <p:spTgt spid="52231"/>
                                        </p:tgtEl>
                                        <p:attrNameLst>
                                          <p:attrName>style.visibility</p:attrName>
                                        </p:attrNameLst>
                                      </p:cBhvr>
                                      <p:to>
                                        <p:strVal val="visible"/>
                                      </p:to>
                                    </p:set>
                                    <p:animEffect transition="in" filter="fade">
                                      <p:cBhvr>
                                        <p:cTn id="16" dur="500"/>
                                        <p:tgtEl>
                                          <p:spTgt spid="52231"/>
                                        </p:tgtEl>
                                      </p:cBhvr>
                                    </p:animEffect>
                                  </p:childTnLst>
                                </p:cTn>
                              </p:par>
                            </p:childTnLst>
                          </p:cTn>
                        </p:par>
                        <p:par>
                          <p:cTn id="17" fill="hold" nodeType="afterGroup">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2227"/>
                                        </p:tgtEl>
                                        <p:attrNameLst>
                                          <p:attrName>style.visibility</p:attrName>
                                        </p:attrNameLst>
                                      </p:cBhvr>
                                      <p:to>
                                        <p:strVal val="visible"/>
                                      </p:to>
                                    </p:set>
                                    <p:animEffect transition="in" filter="fade">
                                      <p:cBhvr>
                                        <p:cTn id="20" dur="500"/>
                                        <p:tgtEl>
                                          <p:spTgt spid="522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2232"/>
                                        </p:tgtEl>
                                        <p:attrNameLst>
                                          <p:attrName>style.visibility</p:attrName>
                                        </p:attrNameLst>
                                      </p:cBhvr>
                                      <p:to>
                                        <p:strVal val="visible"/>
                                      </p:to>
                                    </p:set>
                                    <p:animEffect transition="in" filter="fade">
                                      <p:cBhvr>
                                        <p:cTn id="23" dur="500"/>
                                        <p:tgtEl>
                                          <p:spTgt spid="522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2233"/>
                                        </p:tgtEl>
                                        <p:attrNameLst>
                                          <p:attrName>style.visibility</p:attrName>
                                        </p:attrNameLst>
                                      </p:cBhvr>
                                      <p:to>
                                        <p:strVal val="visible"/>
                                      </p:to>
                                    </p:set>
                                    <p:animEffect transition="in" filter="fade">
                                      <p:cBhvr>
                                        <p:cTn id="28" dur="500"/>
                                        <p:tgtEl>
                                          <p:spTgt spid="52233"/>
                                        </p:tgtEl>
                                      </p:cBhvr>
                                    </p:animEffect>
                                  </p:childTnLst>
                                </p:cTn>
                              </p:par>
                            </p:childTnLst>
                          </p:cTn>
                        </p:par>
                        <p:par>
                          <p:cTn id="29" fill="hold" nodeType="afterGroup">
                            <p:stCondLst>
                              <p:cond delay="500"/>
                            </p:stCondLst>
                            <p:childTnLst>
                              <p:par>
                                <p:cTn id="30" presetID="10" presetClass="entr" presetSubtype="0" fill="hold" nodeType="afterEffect">
                                  <p:stCondLst>
                                    <p:cond delay="50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2235"/>
                                        </p:tgtEl>
                                        <p:attrNameLst>
                                          <p:attrName>style.visibility</p:attrName>
                                        </p:attrNameLst>
                                      </p:cBhvr>
                                      <p:to>
                                        <p:strVal val="visible"/>
                                      </p:to>
                                    </p:set>
                                    <p:animEffect transition="in" filter="fade">
                                      <p:cBhvr>
                                        <p:cTn id="37" dur="500"/>
                                        <p:tgtEl>
                                          <p:spTgt spid="52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2227" grpId="0" animBg="1"/>
      <p:bldP spid="52231" grpId="0"/>
      <p:bldP spid="52232" grpId="0"/>
      <p:bldP spid="52233" grpId="0"/>
      <p:bldP spid="5223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bwMode="auto">
          <a:xfrm>
            <a:off x="1981200" y="1611313"/>
            <a:ext cx="6538913" cy="3681412"/>
          </a:xfrm>
          <a:prstGeom prst="roundRect">
            <a:avLst/>
          </a:prstGeom>
          <a:noFill/>
          <a:ln w="34925" cap="flat" cmpd="sng" algn="ctr">
            <a:solidFill>
              <a:schemeClr val="tx2">
                <a:lumMod val="60000"/>
                <a:lumOff val="40000"/>
              </a:schemeClr>
            </a:solidFill>
            <a:prstDash val="dash"/>
            <a:round/>
            <a:headEnd type="none" w="med" len="med"/>
            <a:tailEnd type="none" w="med" len="med"/>
          </a:ln>
          <a:effectLst/>
        </p:spPr>
        <p:txBody>
          <a:bodyPr/>
          <a:lstStyle/>
          <a:p>
            <a:pPr eaLnBrk="0" hangingPunct="0">
              <a:buFont typeface="Wingdings" pitchFamily="2" charset="2"/>
              <a:buNone/>
              <a:defRPr/>
            </a:pPr>
            <a:endParaRPr lang="zh-CN" altLang="en-US" dirty="0">
              <a:ln w="19050">
                <a:solidFill>
                  <a:schemeClr val="tx1"/>
                </a:solidFill>
              </a:ln>
              <a:latin typeface="微软雅黑" panose="020B0503020204020204" pitchFamily="34" charset="-122"/>
              <a:ea typeface="微软雅黑" panose="020B0503020204020204" pitchFamily="34" charset="-122"/>
              <a:cs typeface="Microsoft Sans Serif" pitchFamily="34" charset="0"/>
            </a:endParaRPr>
          </a:p>
        </p:txBody>
      </p:sp>
      <p:pic>
        <p:nvPicPr>
          <p:cNvPr id="48131"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650" y="2986088"/>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矩形 23"/>
          <p:cNvSpPr>
            <a:spLocks noChangeArrowheads="1"/>
          </p:cNvSpPr>
          <p:nvPr/>
        </p:nvSpPr>
        <p:spPr bwMode="auto">
          <a:xfrm>
            <a:off x="2786063" y="4351338"/>
            <a:ext cx="5430837" cy="385762"/>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48133" name="矩形 23"/>
          <p:cNvSpPr>
            <a:spLocks noChangeArrowheads="1"/>
          </p:cNvSpPr>
          <p:nvPr/>
        </p:nvSpPr>
        <p:spPr bwMode="auto">
          <a:xfrm>
            <a:off x="2786063" y="2736850"/>
            <a:ext cx="5430837" cy="38735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51206" name="Group 2"/>
          <p:cNvGrpSpPr>
            <a:grpSpLocks/>
          </p:cNvGrpSpPr>
          <p:nvPr/>
        </p:nvGrpSpPr>
        <p:grpSpPr bwMode="auto">
          <a:xfrm>
            <a:off x="5062538" y="119063"/>
            <a:ext cx="3916362" cy="725487"/>
            <a:chOff x="0" y="0"/>
            <a:chExt cx="6166" cy="1142"/>
          </a:xfrm>
        </p:grpSpPr>
        <p:pic>
          <p:nvPicPr>
            <p:cNvPr id="51214" name="Picture 3" descr="D:\幻灯片\图片\logo2.png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1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51207"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6.4  </a:t>
            </a:r>
            <a:r>
              <a:rPr lang="zh-CN" altLang="zh-CN" sz="2800" b="1">
                <a:solidFill>
                  <a:srgbClr val="FFFF00"/>
                </a:solidFill>
                <a:latin typeface="微软雅黑" pitchFamily="34" charset="-122"/>
                <a:ea typeface="微软雅黑" pitchFamily="34" charset="-122"/>
              </a:rPr>
              <a:t>格式化控制</a:t>
            </a:r>
            <a:endParaRPr lang="zh-CN" altLang="en-US" sz="2800" b="1">
              <a:solidFill>
                <a:srgbClr val="FFFF00"/>
              </a:solidFill>
              <a:latin typeface="微软雅黑" pitchFamily="34" charset="-122"/>
              <a:ea typeface="微软雅黑" pitchFamily="34" charset="-122"/>
              <a:sym typeface="宋体" charset="-122"/>
            </a:endParaRPr>
          </a:p>
        </p:txBody>
      </p:sp>
      <p:sp>
        <p:nvSpPr>
          <p:cNvPr id="48136" name="矩形 7"/>
          <p:cNvSpPr>
            <a:spLocks noChangeArrowheads="1"/>
          </p:cNvSpPr>
          <p:nvPr/>
        </p:nvSpPr>
        <p:spPr bwMode="auto">
          <a:xfrm>
            <a:off x="2924175" y="1973263"/>
            <a:ext cx="1490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微软雅黑" pitchFamily="34" charset="-122"/>
                <a:ea typeface="微软雅黑" pitchFamily="34" charset="-122"/>
              </a:rPr>
              <a:t>unsetf()</a:t>
            </a:r>
            <a:r>
              <a:rPr lang="zh-CN" altLang="zh-CN">
                <a:latin typeface="微软雅黑" pitchFamily="34" charset="-122"/>
                <a:ea typeface="微软雅黑" pitchFamily="34" charset="-122"/>
              </a:rPr>
              <a:t>函数</a:t>
            </a:r>
          </a:p>
        </p:txBody>
      </p:sp>
      <p:sp>
        <p:nvSpPr>
          <p:cNvPr id="48137" name="矩形 8"/>
          <p:cNvSpPr>
            <a:spLocks noChangeArrowheads="1"/>
          </p:cNvSpPr>
          <p:nvPr/>
        </p:nvSpPr>
        <p:spPr bwMode="auto">
          <a:xfrm>
            <a:off x="3089275" y="2365375"/>
            <a:ext cx="5441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a:latin typeface="微软雅黑" pitchFamily="34" charset="-122"/>
                <a:ea typeface="微软雅黑" pitchFamily="34" charset="-122"/>
              </a:rPr>
              <a:t>unsetf()</a:t>
            </a:r>
            <a:r>
              <a:rPr lang="zh-CN" altLang="zh-CN" sz="1600">
                <a:latin typeface="微软雅黑" pitchFamily="34" charset="-122"/>
                <a:ea typeface="微软雅黑" pitchFamily="34" charset="-122"/>
              </a:rPr>
              <a:t>函数用于清除状态标志，其函数声明如下所示：</a:t>
            </a:r>
          </a:p>
        </p:txBody>
      </p:sp>
      <p:sp>
        <p:nvSpPr>
          <p:cNvPr id="48138" name="矩形 9"/>
          <p:cNvSpPr>
            <a:spLocks noChangeArrowheads="1"/>
          </p:cNvSpPr>
          <p:nvPr/>
        </p:nvSpPr>
        <p:spPr bwMode="auto">
          <a:xfrm>
            <a:off x="2952750" y="2724150"/>
            <a:ext cx="3365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void ios::unsetf(fmtflags mask);</a:t>
            </a:r>
            <a:endParaRPr lang="zh-CN" altLang="zh-CN"/>
          </a:p>
        </p:txBody>
      </p:sp>
      <p:sp>
        <p:nvSpPr>
          <p:cNvPr id="48139" name="矩形 10"/>
          <p:cNvSpPr>
            <a:spLocks noChangeArrowheads="1"/>
          </p:cNvSpPr>
          <p:nvPr/>
        </p:nvSpPr>
        <p:spPr bwMode="auto">
          <a:xfrm>
            <a:off x="2695575" y="3243263"/>
            <a:ext cx="55213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a:latin typeface="微软雅黑" pitchFamily="34" charset="-122"/>
                <a:ea typeface="微软雅黑" pitchFamily="34" charset="-122"/>
              </a:rPr>
              <a:t>      </a:t>
            </a:r>
            <a:r>
              <a:rPr lang="zh-CN" altLang="zh-CN" sz="1600">
                <a:latin typeface="微软雅黑" pitchFamily="34" charset="-122"/>
                <a:ea typeface="微软雅黑" pitchFamily="34" charset="-122"/>
              </a:rPr>
              <a:t>该成员函数的功能是把指定位的状态标志设置为</a:t>
            </a:r>
            <a:r>
              <a:rPr lang="en-US" altLang="zh-CN" sz="1600">
                <a:latin typeface="微软雅黑" pitchFamily="34" charset="-122"/>
                <a:ea typeface="微软雅黑" pitchFamily="34" charset="-122"/>
              </a:rPr>
              <a:t>0</a:t>
            </a:r>
            <a:r>
              <a:rPr lang="zh-CN" altLang="zh-CN" sz="1600">
                <a:latin typeface="微软雅黑" pitchFamily="34" charset="-122"/>
                <a:ea typeface="微软雅黑" pitchFamily="34" charset="-122"/>
              </a:rPr>
              <a:t>。例如，在输出数据时设置了</a:t>
            </a:r>
            <a:r>
              <a:rPr lang="en-US" altLang="zh-CN" sz="1600">
                <a:latin typeface="微软雅黑" pitchFamily="34" charset="-122"/>
                <a:ea typeface="微软雅黑" pitchFamily="34" charset="-122"/>
              </a:rPr>
              <a:t>showpos</a:t>
            </a:r>
            <a:r>
              <a:rPr lang="zh-CN" altLang="zh-CN" sz="1600">
                <a:latin typeface="微软雅黑" pitchFamily="34" charset="-122"/>
                <a:ea typeface="微软雅黑" pitchFamily="34" charset="-122"/>
              </a:rPr>
              <a:t>位，如果要取消显示“</a:t>
            </a:r>
            <a:r>
              <a:rPr lang="en-US" altLang="zh-CN" sz="1600">
                <a:latin typeface="微软雅黑" pitchFamily="34" charset="-122"/>
                <a:ea typeface="微软雅黑" pitchFamily="34" charset="-122"/>
              </a:rPr>
              <a:t>+</a:t>
            </a:r>
            <a:r>
              <a:rPr lang="zh-CN" altLang="zh-CN" sz="1600">
                <a:latin typeface="微软雅黑" pitchFamily="34" charset="-122"/>
                <a:ea typeface="微软雅黑" pitchFamily="34" charset="-122"/>
              </a:rPr>
              <a:t>”符号的状态标志，则可调用</a:t>
            </a:r>
            <a:r>
              <a:rPr lang="en-US" altLang="zh-CN" sz="1600">
                <a:latin typeface="微软雅黑" pitchFamily="34" charset="-122"/>
                <a:ea typeface="微软雅黑" pitchFamily="34" charset="-122"/>
              </a:rPr>
              <a:t>unsetf()</a:t>
            </a:r>
            <a:r>
              <a:rPr lang="zh-CN" altLang="zh-CN" sz="1600">
                <a:latin typeface="微软雅黑" pitchFamily="34" charset="-122"/>
                <a:ea typeface="微软雅黑" pitchFamily="34" charset="-122"/>
              </a:rPr>
              <a:t>函数来取消设置，代码如下所示：</a:t>
            </a:r>
            <a:endParaRPr lang="zh-CN" altLang="en-US" sz="1600">
              <a:latin typeface="微软雅黑" pitchFamily="34" charset="-122"/>
              <a:ea typeface="微软雅黑" pitchFamily="34" charset="-122"/>
            </a:endParaRPr>
          </a:p>
        </p:txBody>
      </p:sp>
      <p:sp>
        <p:nvSpPr>
          <p:cNvPr id="48140" name="矩形 11"/>
          <p:cNvSpPr>
            <a:spLocks noChangeArrowheads="1"/>
          </p:cNvSpPr>
          <p:nvPr/>
        </p:nvSpPr>
        <p:spPr bwMode="auto">
          <a:xfrm>
            <a:off x="3013075" y="4344988"/>
            <a:ext cx="2863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cout.unsetf(ios::showpos);</a:t>
            </a:r>
            <a:endParaRPr lang="zh-CN" altLang="zh-CN"/>
          </a:p>
        </p:txBody>
      </p:sp>
      <p:sp>
        <p:nvSpPr>
          <p:cNvPr id="14" name="椭圆 13"/>
          <p:cNvSpPr/>
          <p:nvPr/>
        </p:nvSpPr>
        <p:spPr bwMode="auto">
          <a:xfrm>
            <a:off x="2446338" y="1947863"/>
            <a:ext cx="463550" cy="422275"/>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2400" b="1" dirty="0">
                <a:latin typeface="微软雅黑" pitchFamily="34" charset="-122"/>
                <a:ea typeface="微软雅黑" pitchFamily="34" charset="-122"/>
              </a:rPr>
              <a:t>2</a:t>
            </a:r>
            <a:endParaRPr lang="zh-CN" altLang="en-US" sz="24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48131"/>
                                        </p:tgtEl>
                                        <p:attrNameLst>
                                          <p:attrName>style.visibility</p:attrName>
                                        </p:attrNameLst>
                                      </p:cBhvr>
                                      <p:to>
                                        <p:strVal val="visible"/>
                                      </p:to>
                                    </p:set>
                                    <p:animEffect transition="in" filter="fade">
                                      <p:cBhvr>
                                        <p:cTn id="10" dur="500"/>
                                        <p:tgtEl>
                                          <p:spTgt spid="48131"/>
                                        </p:tgtEl>
                                      </p:cBhvr>
                                    </p:animEffect>
                                  </p:childTnLst>
                                </p:cTn>
                              </p:par>
                            </p:childTnLst>
                          </p:cTn>
                        </p:par>
                        <p:par>
                          <p:cTn id="11" fill="hold" nodeType="afterGroup">
                            <p:stCondLst>
                              <p:cond delay="500"/>
                            </p:stCondLst>
                            <p:childTnLst>
                              <p:par>
                                <p:cTn id="12" presetID="16" presetClass="entr" presetSubtype="21" fill="hold" grpId="0" nodeType="afterEffect">
                                  <p:stCondLst>
                                    <p:cond delay="500"/>
                                  </p:stCondLst>
                                  <p:childTnLst>
                                    <p:set>
                                      <p:cBhvr>
                                        <p:cTn id="13" dur="1" fill="hold">
                                          <p:stCondLst>
                                            <p:cond delay="0"/>
                                          </p:stCondLst>
                                        </p:cTn>
                                        <p:tgtEl>
                                          <p:spTgt spid="14"/>
                                        </p:tgtEl>
                                        <p:attrNameLst>
                                          <p:attrName>style.visibility</p:attrName>
                                        </p:attrNameLst>
                                      </p:cBhvr>
                                      <p:to>
                                        <p:strVal val="visible"/>
                                      </p:to>
                                    </p:set>
                                    <p:animEffect transition="in" filter="barn(inVertical)">
                                      <p:cBhvr>
                                        <p:cTn id="14" dur="500"/>
                                        <p:tgtEl>
                                          <p:spTgt spid="14"/>
                                        </p:tgtEl>
                                      </p:cBhvr>
                                    </p:animEffect>
                                  </p:childTnLst>
                                </p:cTn>
                              </p:par>
                            </p:childTnLst>
                          </p:cTn>
                        </p:par>
                        <p:par>
                          <p:cTn id="15" fill="hold" nodeType="afterGroup">
                            <p:stCondLst>
                              <p:cond delay="1500"/>
                            </p:stCondLst>
                            <p:childTnLst>
                              <p:par>
                                <p:cTn id="16" presetID="22" presetClass="entr" presetSubtype="4" fill="hold" grpId="0" nodeType="afterEffect">
                                  <p:stCondLst>
                                    <p:cond delay="250"/>
                                  </p:stCondLst>
                                  <p:childTnLst>
                                    <p:set>
                                      <p:cBhvr>
                                        <p:cTn id="17" dur="1" fill="hold">
                                          <p:stCondLst>
                                            <p:cond delay="0"/>
                                          </p:stCondLst>
                                        </p:cTn>
                                        <p:tgtEl>
                                          <p:spTgt spid="48136"/>
                                        </p:tgtEl>
                                        <p:attrNameLst>
                                          <p:attrName>style.visibility</p:attrName>
                                        </p:attrNameLst>
                                      </p:cBhvr>
                                      <p:to>
                                        <p:strVal val="visible"/>
                                      </p:to>
                                    </p:set>
                                    <p:animEffect transition="in" filter="wipe(down)">
                                      <p:cBhvr>
                                        <p:cTn id="18" dur="500"/>
                                        <p:tgtEl>
                                          <p:spTgt spid="4813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6" presetClass="emph" presetSubtype="0" fill="hold" nodeType="clickEffect">
                                  <p:stCondLst>
                                    <p:cond delay="0"/>
                                  </p:stCondLst>
                                  <p:childTnLst>
                                    <p:animEffect transition="out" filter="fade">
                                      <p:cBhvr>
                                        <p:cTn id="22" dur="500" tmFilter="0, 0; .2, .5; .8, .5; 1, 0"/>
                                        <p:tgtEl>
                                          <p:spTgt spid="48131"/>
                                        </p:tgtEl>
                                      </p:cBhvr>
                                    </p:animEffect>
                                    <p:animScale>
                                      <p:cBhvr>
                                        <p:cTn id="23" dur="250" autoRev="1" fill="hold"/>
                                        <p:tgtEl>
                                          <p:spTgt spid="48131"/>
                                        </p:tgtEl>
                                      </p:cBhvr>
                                      <p:by x="105000" y="105000"/>
                                    </p:animScale>
                                  </p:childTnLst>
                                </p:cTn>
                              </p:par>
                              <p:par>
                                <p:cTn id="24" presetID="10" presetClass="entr" presetSubtype="0" fill="hold" grpId="0" nodeType="withEffect">
                                  <p:stCondLst>
                                    <p:cond delay="0"/>
                                  </p:stCondLst>
                                  <p:childTnLst>
                                    <p:set>
                                      <p:cBhvr>
                                        <p:cTn id="25" dur="1" fill="hold">
                                          <p:stCondLst>
                                            <p:cond delay="0"/>
                                          </p:stCondLst>
                                        </p:cTn>
                                        <p:tgtEl>
                                          <p:spTgt spid="48133"/>
                                        </p:tgtEl>
                                        <p:attrNameLst>
                                          <p:attrName>style.visibility</p:attrName>
                                        </p:attrNameLst>
                                      </p:cBhvr>
                                      <p:to>
                                        <p:strVal val="visible"/>
                                      </p:to>
                                    </p:set>
                                    <p:animEffect transition="in" filter="fade">
                                      <p:cBhvr>
                                        <p:cTn id="26" dur="500"/>
                                        <p:tgtEl>
                                          <p:spTgt spid="4813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8137"/>
                                        </p:tgtEl>
                                        <p:attrNameLst>
                                          <p:attrName>style.visibility</p:attrName>
                                        </p:attrNameLst>
                                      </p:cBhvr>
                                      <p:to>
                                        <p:strVal val="visible"/>
                                      </p:to>
                                    </p:set>
                                    <p:animEffect transition="in" filter="fade">
                                      <p:cBhvr>
                                        <p:cTn id="29" dur="500"/>
                                        <p:tgtEl>
                                          <p:spTgt spid="4813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8138"/>
                                        </p:tgtEl>
                                        <p:attrNameLst>
                                          <p:attrName>style.visibility</p:attrName>
                                        </p:attrNameLst>
                                      </p:cBhvr>
                                      <p:to>
                                        <p:strVal val="visible"/>
                                      </p:to>
                                    </p:set>
                                    <p:animEffect transition="in" filter="fade">
                                      <p:cBhvr>
                                        <p:cTn id="32" dur="500"/>
                                        <p:tgtEl>
                                          <p:spTgt spid="481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8132"/>
                                        </p:tgtEl>
                                        <p:attrNameLst>
                                          <p:attrName>style.visibility</p:attrName>
                                        </p:attrNameLst>
                                      </p:cBhvr>
                                      <p:to>
                                        <p:strVal val="visible"/>
                                      </p:to>
                                    </p:set>
                                    <p:animEffect transition="in" filter="fade">
                                      <p:cBhvr>
                                        <p:cTn id="37" dur="500"/>
                                        <p:tgtEl>
                                          <p:spTgt spid="481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8139"/>
                                        </p:tgtEl>
                                        <p:attrNameLst>
                                          <p:attrName>style.visibility</p:attrName>
                                        </p:attrNameLst>
                                      </p:cBhvr>
                                      <p:to>
                                        <p:strVal val="visible"/>
                                      </p:to>
                                    </p:set>
                                    <p:animEffect transition="in" filter="fade">
                                      <p:cBhvr>
                                        <p:cTn id="40" dur="500"/>
                                        <p:tgtEl>
                                          <p:spTgt spid="4813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8140"/>
                                        </p:tgtEl>
                                        <p:attrNameLst>
                                          <p:attrName>style.visibility</p:attrName>
                                        </p:attrNameLst>
                                      </p:cBhvr>
                                      <p:to>
                                        <p:strVal val="visible"/>
                                      </p:to>
                                    </p:set>
                                    <p:animEffect transition="in" filter="fade">
                                      <p:cBhvr>
                                        <p:cTn id="43" dur="500"/>
                                        <p:tgtEl>
                                          <p:spTgt spid="48140"/>
                                        </p:tgtEl>
                                      </p:cBhvr>
                                    </p:animEffect>
                                  </p:childTnLst>
                                </p:cTn>
                              </p:par>
                              <p:par>
                                <p:cTn id="44" presetID="26" presetClass="emph" presetSubtype="0" fill="hold" nodeType="withEffect">
                                  <p:stCondLst>
                                    <p:cond delay="0"/>
                                  </p:stCondLst>
                                  <p:childTnLst>
                                    <p:animEffect transition="out" filter="fade">
                                      <p:cBhvr>
                                        <p:cTn id="45" dur="500" tmFilter="0, 0; .2, .5; .8, .5; 1, 0"/>
                                        <p:tgtEl>
                                          <p:spTgt spid="48131"/>
                                        </p:tgtEl>
                                      </p:cBhvr>
                                    </p:animEffect>
                                    <p:animScale>
                                      <p:cBhvr>
                                        <p:cTn id="46" dur="250" autoRev="1" fill="hold"/>
                                        <p:tgtEl>
                                          <p:spTgt spid="4813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8132" grpId="0" animBg="1"/>
      <p:bldP spid="48133" grpId="0" animBg="1"/>
      <p:bldP spid="48136" grpId="0"/>
      <p:bldP spid="48137" grpId="0"/>
      <p:bldP spid="48138" grpId="0"/>
      <p:bldP spid="48139" grpId="0"/>
      <p:bldP spid="48140"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案例相关知识点</a:t>
            </a:r>
          </a:p>
        </p:txBody>
      </p:sp>
      <p:sp>
        <p:nvSpPr>
          <p:cNvPr id="6" name="AutoShape 207"/>
          <p:cNvSpPr>
            <a:spLocks noChangeArrowheads="1"/>
          </p:cNvSpPr>
          <p:nvPr/>
        </p:nvSpPr>
        <p:spPr bwMode="auto">
          <a:xfrm>
            <a:off x="250825" y="1017588"/>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 name="AutoShape 208"/>
          <p:cNvSpPr>
            <a:spLocks noChangeArrowheads="1"/>
          </p:cNvSpPr>
          <p:nvPr/>
        </p:nvSpPr>
        <p:spPr bwMode="auto">
          <a:xfrm>
            <a:off x="2670175" y="12382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128" name="TextBox 154"/>
          <p:cNvSpPr txBox="1">
            <a:spLocks noChangeArrowheads="1"/>
          </p:cNvSpPr>
          <p:nvPr/>
        </p:nvSpPr>
        <p:spPr bwMode="auto">
          <a:xfrm>
            <a:off x="3303588" y="1420813"/>
            <a:ext cx="5413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r>
              <a:rPr lang="en-US" altLang="zh-CN" sz="2800" b="1" dirty="0" smtClean="0"/>
              <a:t>6.1</a:t>
            </a:r>
            <a:r>
              <a:rPr lang="zh-CN" altLang="en-US" sz="2800" b="1" dirty="0" smtClean="0">
                <a:solidFill>
                  <a:srgbClr val="00B0F0"/>
                </a:solidFill>
                <a:latin typeface="微软雅黑" pitchFamily="34" charset="-122"/>
                <a:ea typeface="微软雅黑" pitchFamily="34" charset="-122"/>
              </a:rPr>
              <a:t>  </a:t>
            </a:r>
            <a:r>
              <a:rPr lang="en-US" altLang="zh-CN" sz="2800" b="1" dirty="0">
                <a:solidFill>
                  <a:schemeClr val="accent4"/>
                </a:solidFill>
                <a:latin typeface="微软雅黑" pitchFamily="34" charset="-122"/>
                <a:ea typeface="微软雅黑" pitchFamily="34" charset="-122"/>
              </a:rPr>
              <a:t>C++</a:t>
            </a:r>
            <a:r>
              <a:rPr lang="zh-CN" altLang="zh-CN" sz="2800" b="1" dirty="0">
                <a:solidFill>
                  <a:schemeClr val="accent4"/>
                </a:solidFill>
                <a:latin typeface="微软雅黑" pitchFamily="34" charset="-122"/>
                <a:ea typeface="微软雅黑" pitchFamily="34" charset="-122"/>
              </a:rPr>
              <a:t>中的输入输出</a:t>
            </a:r>
            <a:endParaRPr lang="zh-CN" altLang="en-US" sz="2800" b="1" dirty="0">
              <a:solidFill>
                <a:schemeClr val="accent4"/>
              </a:solidFill>
              <a:latin typeface="微软雅黑" pitchFamily="34" charset="-122"/>
              <a:ea typeface="微软雅黑" pitchFamily="34" charset="-122"/>
            </a:endParaRPr>
          </a:p>
        </p:txBody>
      </p:sp>
      <p:pic>
        <p:nvPicPr>
          <p:cNvPr id="6153"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5938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6144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a:hlinkClick r:id="rId2" action="ppaction://hlinksldjump"/>
          </p:cNvPr>
          <p:cNvSpPr/>
          <p:nvPr/>
        </p:nvSpPr>
        <p:spPr bwMode="auto">
          <a:xfrm>
            <a:off x="971550" y="1662113"/>
            <a:ext cx="1158875" cy="338137"/>
          </a:xfrm>
          <a:prstGeom prst="rect">
            <a:avLst/>
          </a:prstGeom>
        </p:spPr>
        <p:txBody>
          <a:bodyPr wrap="none">
            <a:spAutoFit/>
          </a:bodyPr>
          <a:lstStyle/>
          <a:p>
            <a:pPr algn="ctr" eaLnBrk="0" hangingPunct="0">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6156" name="组合 311"/>
          <p:cNvGrpSpPr>
            <a:grpSpLocks/>
          </p:cNvGrpSpPr>
          <p:nvPr/>
        </p:nvGrpSpPr>
        <p:grpSpPr bwMode="auto">
          <a:xfrm>
            <a:off x="1130300" y="2651125"/>
            <a:ext cx="6597650" cy="577850"/>
            <a:chOff x="1029300" y="5045322"/>
            <a:chExt cx="7628925" cy="669008"/>
          </a:xfrm>
        </p:grpSpPr>
        <p:grpSp>
          <p:nvGrpSpPr>
            <p:cNvPr id="6175" name="组合 345"/>
            <p:cNvGrpSpPr>
              <a:grpSpLocks/>
            </p:cNvGrpSpPr>
            <p:nvPr/>
          </p:nvGrpSpPr>
          <p:grpSpPr bwMode="auto">
            <a:xfrm>
              <a:off x="2520950" y="5045323"/>
              <a:ext cx="6137275" cy="669007"/>
              <a:chOff x="2520950" y="4924673"/>
              <a:chExt cx="6137275" cy="789657"/>
            </a:xfrm>
          </p:grpSpPr>
          <p:sp>
            <p:nvSpPr>
              <p:cNvPr id="83" name="AutoShape 218"/>
              <p:cNvSpPr>
                <a:spLocks noChangeArrowheads="1"/>
              </p:cNvSpPr>
              <p:nvPr/>
            </p:nvSpPr>
            <p:spPr bwMode="auto">
              <a:xfrm>
                <a:off x="2721762" y="5393260"/>
                <a:ext cx="5806133" cy="32107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6181" name="组合 351"/>
              <p:cNvGrpSpPr>
                <a:grpSpLocks/>
              </p:cNvGrpSpPr>
              <p:nvPr/>
            </p:nvGrpSpPr>
            <p:grpSpPr bwMode="auto">
              <a:xfrm>
                <a:off x="2520950" y="4924673"/>
                <a:ext cx="6137275" cy="664245"/>
                <a:chOff x="2520950" y="4868193"/>
                <a:chExt cx="6137275" cy="720725"/>
              </a:xfrm>
            </p:grpSpPr>
            <p:sp>
              <p:nvSpPr>
                <p:cNvPr id="85" name="AutoShape 181"/>
                <p:cNvSpPr>
                  <a:spLocks noChangeArrowheads="1"/>
                </p:cNvSpPr>
                <p:nvPr/>
              </p:nvSpPr>
              <p:spPr bwMode="auto">
                <a:xfrm>
                  <a:off x="2521677" y="4868192"/>
                  <a:ext cx="6136548" cy="720279"/>
                </a:xfrm>
                <a:prstGeom prst="roundRect">
                  <a:avLst>
                    <a:gd name="adj" fmla="val 50000"/>
                  </a:avLst>
                </a:prstGeom>
                <a:solidFill>
                  <a:srgbClr val="D5F4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6" name="AutoShape 202"/>
                <p:cNvSpPr>
                  <a:spLocks noChangeArrowheads="1"/>
                </p:cNvSpPr>
                <p:nvPr/>
              </p:nvSpPr>
              <p:spPr bwMode="auto">
                <a:xfrm>
                  <a:off x="2763982" y="4983531"/>
                  <a:ext cx="5688651" cy="48960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9" name="Line 188"/>
            <p:cNvSpPr>
              <a:spLocks noChangeShapeType="1"/>
            </p:cNvSpPr>
            <p:nvPr/>
          </p:nvSpPr>
          <p:spPr bwMode="auto">
            <a:xfrm flipH="1">
              <a:off x="1501060" y="5330202"/>
              <a:ext cx="1497883"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6177" name="组合 347"/>
            <p:cNvGrpSpPr>
              <a:grpSpLocks/>
            </p:cNvGrpSpPr>
            <p:nvPr/>
          </p:nvGrpSpPr>
          <p:grpSpPr bwMode="auto">
            <a:xfrm>
              <a:off x="1029300" y="5045322"/>
              <a:ext cx="635025" cy="637257"/>
              <a:chOff x="1098627" y="4776118"/>
              <a:chExt cx="903287" cy="906462"/>
            </a:xfrm>
          </p:grpSpPr>
          <p:sp>
            <p:nvSpPr>
              <p:cNvPr id="81" name="Oval 148"/>
              <p:cNvSpPr>
                <a:spLocks noChangeArrowheads="1"/>
              </p:cNvSpPr>
              <p:nvPr/>
            </p:nvSpPr>
            <p:spPr bwMode="auto">
              <a:xfrm>
                <a:off x="1098627" y="4776118"/>
                <a:ext cx="903438" cy="907183"/>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82" name="Oval 151"/>
              <p:cNvSpPr>
                <a:spLocks noChangeArrowheads="1"/>
              </p:cNvSpPr>
              <p:nvPr/>
            </p:nvSpPr>
            <p:spPr bwMode="auto">
              <a:xfrm>
                <a:off x="1414570" y="4802262"/>
                <a:ext cx="242831" cy="243136"/>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157" name="TextBox 317"/>
          <p:cNvSpPr txBox="1">
            <a:spLocks noChangeArrowheads="1"/>
          </p:cNvSpPr>
          <p:nvPr/>
        </p:nvSpPr>
        <p:spPr bwMode="auto">
          <a:xfrm>
            <a:off x="1065213" y="2717800"/>
            <a:ext cx="6842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6.1.1</a:t>
            </a:r>
            <a:endParaRPr lang="zh-CN" altLang="en-US" sz="1600"/>
          </a:p>
        </p:txBody>
      </p:sp>
      <p:sp>
        <p:nvSpPr>
          <p:cNvPr id="6158" name="TextBox 320"/>
          <p:cNvSpPr txBox="1">
            <a:spLocks noChangeArrowheads="1"/>
          </p:cNvSpPr>
          <p:nvPr/>
        </p:nvSpPr>
        <p:spPr bwMode="auto">
          <a:xfrm>
            <a:off x="3236913" y="2730500"/>
            <a:ext cx="403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C++</a:t>
            </a:r>
            <a:r>
              <a:rPr lang="zh-CN" altLang="zh-CN">
                <a:latin typeface="微软雅黑" pitchFamily="34" charset="-122"/>
                <a:ea typeface="微软雅黑" pitchFamily="34" charset="-122"/>
              </a:rPr>
              <a:t>中输入输出的分类</a:t>
            </a:r>
            <a:endParaRPr lang="zh-CN" altLang="en-US">
              <a:latin typeface="微软雅黑" pitchFamily="34" charset="-122"/>
              <a:ea typeface="微软雅黑" pitchFamily="34" charset="-122"/>
            </a:endParaRPr>
          </a:p>
        </p:txBody>
      </p:sp>
      <p:grpSp>
        <p:nvGrpSpPr>
          <p:cNvPr id="6159" name="logo"/>
          <p:cNvGrpSpPr>
            <a:grpSpLocks/>
          </p:cNvGrpSpPr>
          <p:nvPr/>
        </p:nvGrpSpPr>
        <p:grpSpPr bwMode="auto">
          <a:xfrm>
            <a:off x="5062538" y="119063"/>
            <a:ext cx="3916362" cy="725487"/>
            <a:chOff x="0" y="0"/>
            <a:chExt cx="6166" cy="1142"/>
          </a:xfrm>
        </p:grpSpPr>
        <p:pic>
          <p:nvPicPr>
            <p:cNvPr id="6173" name="Picture 4" descr="D:\幻灯片\图片\logo2.pnglogo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74"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grpSp>
        <p:nvGrpSpPr>
          <p:cNvPr id="6160" name="组合 313"/>
          <p:cNvGrpSpPr>
            <a:grpSpLocks/>
          </p:cNvGrpSpPr>
          <p:nvPr/>
        </p:nvGrpSpPr>
        <p:grpSpPr bwMode="auto">
          <a:xfrm>
            <a:off x="1352550" y="3690938"/>
            <a:ext cx="6405563" cy="579437"/>
            <a:chOff x="1252258" y="5045323"/>
            <a:chExt cx="7405967" cy="669007"/>
          </a:xfrm>
        </p:grpSpPr>
        <p:grpSp>
          <p:nvGrpSpPr>
            <p:cNvPr id="6166" name="组合 338"/>
            <p:cNvGrpSpPr>
              <a:grpSpLocks/>
            </p:cNvGrpSpPr>
            <p:nvPr/>
          </p:nvGrpSpPr>
          <p:grpSpPr bwMode="auto">
            <a:xfrm>
              <a:off x="2520950" y="5045323"/>
              <a:ext cx="6137275" cy="669007"/>
              <a:chOff x="2520950" y="4924673"/>
              <a:chExt cx="6137275" cy="789657"/>
            </a:xfrm>
          </p:grpSpPr>
          <p:sp>
            <p:nvSpPr>
              <p:cNvPr id="91" name="AutoShape 218"/>
              <p:cNvSpPr>
                <a:spLocks noChangeArrowheads="1"/>
              </p:cNvSpPr>
              <p:nvPr/>
            </p:nvSpPr>
            <p:spPr bwMode="auto">
              <a:xfrm>
                <a:off x="2645351" y="5394140"/>
                <a:ext cx="5882558" cy="32019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6170" name="组合 342"/>
              <p:cNvGrpSpPr>
                <a:grpSpLocks/>
              </p:cNvGrpSpPr>
              <p:nvPr/>
            </p:nvGrpSpPr>
            <p:grpSpPr bwMode="auto">
              <a:xfrm>
                <a:off x="2520950" y="4924673"/>
                <a:ext cx="6137275" cy="664245"/>
                <a:chOff x="2520950" y="4868193"/>
                <a:chExt cx="6137275" cy="720725"/>
              </a:xfrm>
            </p:grpSpPr>
            <p:sp>
              <p:nvSpPr>
                <p:cNvPr id="93" name="AutoShape 181"/>
                <p:cNvSpPr>
                  <a:spLocks noChangeArrowheads="1"/>
                </p:cNvSpPr>
                <p:nvPr/>
              </p:nvSpPr>
              <p:spPr bwMode="auto">
                <a:xfrm>
                  <a:off x="2441618" y="4868193"/>
                  <a:ext cx="6216607" cy="720651"/>
                </a:xfrm>
                <a:prstGeom prst="roundRect">
                  <a:avLst>
                    <a:gd name="adj" fmla="val 50000"/>
                  </a:avLst>
                </a:prstGeom>
                <a:solidFill>
                  <a:srgbClr val="D5EB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4" name="AutoShape 202"/>
                <p:cNvSpPr>
                  <a:spLocks noChangeArrowheads="1"/>
                </p:cNvSpPr>
                <p:nvPr/>
              </p:nvSpPr>
              <p:spPr bwMode="auto">
                <a:xfrm>
                  <a:off x="2685731" y="4983215"/>
                  <a:ext cx="5766926" cy="490607"/>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89" name="Line 188"/>
            <p:cNvSpPr>
              <a:spLocks noChangeShapeType="1"/>
            </p:cNvSpPr>
            <p:nvPr/>
          </p:nvSpPr>
          <p:spPr bwMode="auto">
            <a:xfrm flipH="1">
              <a:off x="1500042" y="5329422"/>
              <a:ext cx="149771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0" name="Oval 151"/>
            <p:cNvSpPr>
              <a:spLocks noChangeArrowheads="1"/>
            </p:cNvSpPr>
            <p:nvPr/>
          </p:nvSpPr>
          <p:spPr bwMode="auto">
            <a:xfrm>
              <a:off x="1252258" y="5063652"/>
              <a:ext cx="170696" cy="17045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6161" name="组合 315"/>
          <p:cNvGrpSpPr>
            <a:grpSpLocks/>
          </p:cNvGrpSpPr>
          <p:nvPr/>
        </p:nvGrpSpPr>
        <p:grpSpPr bwMode="auto">
          <a:xfrm>
            <a:off x="1136650" y="3656013"/>
            <a:ext cx="549275" cy="552450"/>
            <a:chOff x="1190461" y="2772022"/>
            <a:chExt cx="635025" cy="637257"/>
          </a:xfrm>
        </p:grpSpPr>
        <p:sp>
          <p:nvSpPr>
            <p:cNvPr id="104"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5" name="Oval 151"/>
            <p:cNvSpPr>
              <a:spLocks noChangeArrowheads="1"/>
            </p:cNvSpPr>
            <p:nvPr/>
          </p:nvSpPr>
          <p:spPr bwMode="auto">
            <a:xfrm>
              <a:off x="1412537" y="2790334"/>
              <a:ext cx="170685" cy="17030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6162" name="TextBox 321"/>
          <p:cNvSpPr txBox="1">
            <a:spLocks noChangeArrowheads="1"/>
          </p:cNvSpPr>
          <p:nvPr/>
        </p:nvSpPr>
        <p:spPr bwMode="auto">
          <a:xfrm>
            <a:off x="3236913" y="3770313"/>
            <a:ext cx="4521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C++I/O</a:t>
            </a:r>
            <a:r>
              <a:rPr lang="zh-CN" altLang="zh-CN">
                <a:latin typeface="微软雅黑" pitchFamily="34" charset="-122"/>
                <a:ea typeface="微软雅黑" pitchFamily="34" charset="-122"/>
              </a:rPr>
              <a:t>流类的安全性与可扩展性</a:t>
            </a:r>
            <a:endParaRPr lang="zh-CN" altLang="en-US">
              <a:latin typeface="微软雅黑" pitchFamily="34" charset="-122"/>
              <a:ea typeface="微软雅黑" pitchFamily="34" charset="-122"/>
            </a:endParaRPr>
          </a:p>
        </p:txBody>
      </p:sp>
      <p:sp>
        <p:nvSpPr>
          <p:cNvPr id="6163" name="TextBox 317"/>
          <p:cNvSpPr txBox="1">
            <a:spLocks noChangeArrowheads="1"/>
          </p:cNvSpPr>
          <p:nvPr/>
        </p:nvSpPr>
        <p:spPr bwMode="auto">
          <a:xfrm>
            <a:off x="1065213" y="3744913"/>
            <a:ext cx="6842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6.1.2</a:t>
            </a:r>
            <a:endParaRPr lang="zh-CN" altLang="en-US" sz="1600"/>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625475" y="1784350"/>
            <a:ext cx="7988300" cy="124460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4274" name="矩形 23"/>
          <p:cNvSpPr>
            <a:spLocks noChangeArrowheads="1"/>
          </p:cNvSpPr>
          <p:nvPr/>
        </p:nvSpPr>
        <p:spPr bwMode="auto">
          <a:xfrm>
            <a:off x="663575" y="2182813"/>
            <a:ext cx="7907338" cy="65087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52228" name="Group 2"/>
          <p:cNvGrpSpPr>
            <a:grpSpLocks/>
          </p:cNvGrpSpPr>
          <p:nvPr/>
        </p:nvGrpSpPr>
        <p:grpSpPr bwMode="auto">
          <a:xfrm>
            <a:off x="5062538" y="119063"/>
            <a:ext cx="3916362" cy="725487"/>
            <a:chOff x="0" y="0"/>
            <a:chExt cx="6166" cy="1142"/>
          </a:xfrm>
        </p:grpSpPr>
        <p:pic>
          <p:nvPicPr>
            <p:cNvPr id="52242"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2243"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52229"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6.4  </a:t>
            </a:r>
            <a:r>
              <a:rPr lang="zh-CN" altLang="zh-CN" sz="2800" b="1">
                <a:solidFill>
                  <a:srgbClr val="FFFF00"/>
                </a:solidFill>
                <a:latin typeface="微软雅黑" pitchFamily="34" charset="-122"/>
                <a:ea typeface="微软雅黑" pitchFamily="34" charset="-122"/>
              </a:rPr>
              <a:t>格式化控制</a:t>
            </a:r>
            <a:endParaRPr lang="zh-CN" altLang="en-US" sz="2800" b="1">
              <a:solidFill>
                <a:srgbClr val="FFFF00"/>
              </a:solidFill>
              <a:latin typeface="微软雅黑" pitchFamily="34" charset="-122"/>
              <a:ea typeface="微软雅黑" pitchFamily="34" charset="-122"/>
              <a:sym typeface="宋体" charset="-122"/>
            </a:endParaRPr>
          </a:p>
        </p:txBody>
      </p:sp>
      <p:sp>
        <p:nvSpPr>
          <p:cNvPr id="54278" name="矩形 1"/>
          <p:cNvSpPr>
            <a:spLocks noChangeArrowheads="1"/>
          </p:cNvSpPr>
          <p:nvPr/>
        </p:nvSpPr>
        <p:spPr bwMode="auto">
          <a:xfrm>
            <a:off x="1243013" y="1317625"/>
            <a:ext cx="1323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微软雅黑" pitchFamily="34" charset="-122"/>
                <a:ea typeface="微软雅黑" pitchFamily="34" charset="-122"/>
              </a:rPr>
              <a:t>flags()</a:t>
            </a:r>
            <a:r>
              <a:rPr lang="zh-CN" altLang="zh-CN">
                <a:latin typeface="微软雅黑" pitchFamily="34" charset="-122"/>
                <a:ea typeface="微软雅黑" pitchFamily="34" charset="-122"/>
              </a:rPr>
              <a:t>函数</a:t>
            </a:r>
          </a:p>
        </p:txBody>
      </p:sp>
      <p:sp>
        <p:nvSpPr>
          <p:cNvPr id="54279" name="矩形 2"/>
          <p:cNvSpPr>
            <a:spLocks noChangeArrowheads="1"/>
          </p:cNvSpPr>
          <p:nvPr/>
        </p:nvSpPr>
        <p:spPr bwMode="auto">
          <a:xfrm>
            <a:off x="992188" y="1839913"/>
            <a:ext cx="80867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a:latin typeface="微软雅黑" pitchFamily="34" charset="-122"/>
                <a:ea typeface="微软雅黑" pitchFamily="34" charset="-122"/>
              </a:rPr>
              <a:t>flags()</a:t>
            </a:r>
            <a:r>
              <a:rPr lang="zh-CN" altLang="zh-CN" sz="1600">
                <a:latin typeface="微软雅黑" pitchFamily="34" charset="-122"/>
                <a:ea typeface="微软雅黑" pitchFamily="34" charset="-122"/>
              </a:rPr>
              <a:t>函数用于获取流状态标志位，其函数声明有两种形式，如下所示：</a:t>
            </a:r>
            <a:endParaRPr lang="zh-CN" altLang="en-US" sz="1600">
              <a:latin typeface="微软雅黑" pitchFamily="34" charset="-122"/>
              <a:ea typeface="微软雅黑" pitchFamily="34" charset="-122"/>
            </a:endParaRPr>
          </a:p>
        </p:txBody>
      </p:sp>
      <p:sp>
        <p:nvSpPr>
          <p:cNvPr id="54280" name="矩形 3"/>
          <p:cNvSpPr>
            <a:spLocks noChangeArrowheads="1"/>
          </p:cNvSpPr>
          <p:nvPr/>
        </p:nvSpPr>
        <p:spPr bwMode="auto">
          <a:xfrm>
            <a:off x="912813" y="2187575"/>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fmtflags ios::flags() const;</a:t>
            </a:r>
            <a:endParaRPr lang="zh-CN" altLang="zh-CN"/>
          </a:p>
          <a:p>
            <a:pPr eaLnBrk="1" hangingPunct="1"/>
            <a:r>
              <a:rPr lang="en-US" altLang="zh-CN"/>
              <a:t>fmtflags ios::flags(fmtflags flag);</a:t>
            </a:r>
            <a:endParaRPr lang="zh-CN" altLang="zh-CN"/>
          </a:p>
        </p:txBody>
      </p:sp>
      <p:sp>
        <p:nvSpPr>
          <p:cNvPr id="54281" name="矩形 4"/>
          <p:cNvSpPr>
            <a:spLocks noChangeArrowheads="1"/>
          </p:cNvSpPr>
          <p:nvPr/>
        </p:nvSpPr>
        <p:spPr bwMode="auto">
          <a:xfrm>
            <a:off x="515938" y="3609975"/>
            <a:ext cx="78216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zh-CN" sz="1600" b="1" dirty="0">
                <a:solidFill>
                  <a:schemeClr val="accent4"/>
                </a:solidFill>
                <a:latin typeface="微软雅黑" pitchFamily="34" charset="-122"/>
                <a:ea typeface="微软雅黑" pitchFamily="34" charset="-122"/>
              </a:rPr>
              <a:t>第二种形式</a:t>
            </a:r>
            <a:r>
              <a:rPr lang="zh-CN" altLang="zh-CN" sz="1600" dirty="0">
                <a:latin typeface="微软雅黑" pitchFamily="34" charset="-122"/>
                <a:ea typeface="微软雅黑" pitchFamily="34" charset="-122"/>
              </a:rPr>
              <a:t>调用，返回设置前的状态标志位，然后将这些状态位清除，再以参数作为新格式标志状态。</a:t>
            </a:r>
          </a:p>
        </p:txBody>
      </p:sp>
      <p:sp>
        <p:nvSpPr>
          <p:cNvPr id="54282" name="矩形 6"/>
          <p:cNvSpPr>
            <a:spLocks noChangeArrowheads="1"/>
          </p:cNvSpPr>
          <p:nvPr/>
        </p:nvSpPr>
        <p:spPr bwMode="auto">
          <a:xfrm>
            <a:off x="515938" y="4203700"/>
            <a:ext cx="7924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zh-CN" sz="1600" dirty="0">
                <a:solidFill>
                  <a:schemeClr val="accent4"/>
                </a:solidFill>
                <a:latin typeface="微软雅黑" pitchFamily="34" charset="-122"/>
                <a:ea typeface="微软雅黑" pitchFamily="34" charset="-122"/>
              </a:rPr>
              <a:t>函数</a:t>
            </a:r>
            <a:r>
              <a:rPr lang="en-US" altLang="zh-CN" sz="1600" dirty="0">
                <a:solidFill>
                  <a:schemeClr val="accent4"/>
                </a:solidFill>
                <a:latin typeface="微软雅黑" pitchFamily="34" charset="-122"/>
                <a:ea typeface="微软雅黑" pitchFamily="34" charset="-122"/>
              </a:rPr>
              <a:t>flags()</a:t>
            </a:r>
            <a:r>
              <a:rPr lang="zh-CN" altLang="zh-CN" sz="1600" dirty="0">
                <a:latin typeface="微软雅黑" pitchFamily="34" charset="-122"/>
                <a:ea typeface="微软雅黑" pitchFamily="34" charset="-122"/>
              </a:rPr>
              <a:t>非常有用，它可用于存储当前标志状态，并在适当时机恢复。</a:t>
            </a:r>
          </a:p>
        </p:txBody>
      </p:sp>
      <p:grpSp>
        <p:nvGrpSpPr>
          <p:cNvPr id="54283" name="组合 6"/>
          <p:cNvGrpSpPr>
            <a:grpSpLocks/>
          </p:cNvGrpSpPr>
          <p:nvPr/>
        </p:nvGrpSpPr>
        <p:grpSpPr bwMode="auto">
          <a:xfrm>
            <a:off x="606425" y="5241925"/>
            <a:ext cx="8007350" cy="922338"/>
            <a:chOff x="524555" y="1630628"/>
            <a:chExt cx="8008074" cy="921591"/>
          </a:xfrm>
        </p:grpSpPr>
        <p:grpSp>
          <p:nvGrpSpPr>
            <p:cNvPr id="52238" name="组合 17"/>
            <p:cNvGrpSpPr>
              <a:grpSpLocks/>
            </p:cNvGrpSpPr>
            <p:nvPr/>
          </p:nvGrpSpPr>
          <p:grpSpPr bwMode="auto">
            <a:xfrm>
              <a:off x="524555" y="1630628"/>
              <a:ext cx="8008074" cy="921591"/>
              <a:chOff x="669019" y="1674133"/>
              <a:chExt cx="8008074" cy="921591"/>
            </a:xfrm>
          </p:grpSpPr>
          <p:sp>
            <p:nvSpPr>
              <p:cNvPr id="24" name="矩形 23"/>
              <p:cNvSpPr/>
              <p:nvPr/>
            </p:nvSpPr>
            <p:spPr bwMode="auto">
              <a:xfrm>
                <a:off x="669019" y="1674133"/>
                <a:ext cx="8008074" cy="921591"/>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5" name="剪去对角的矩形 3"/>
              <p:cNvSpPr>
                <a:spLocks/>
              </p:cNvSpPr>
              <p:nvPr/>
            </p:nvSpPr>
            <p:spPr bwMode="auto">
              <a:xfrm>
                <a:off x="1188179" y="1878755"/>
                <a:ext cx="3383268" cy="469519"/>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lstStyle/>
              <a:p>
                <a:pPr algn="ctr">
                  <a:buFont typeface="Arial" pitchFamily="34" charset="0"/>
                  <a:buNone/>
                  <a:defRPr/>
                </a:pPr>
                <a:r>
                  <a:rPr lang="zh-CN" altLang="en-US" sz="2000" dirty="0">
                    <a:solidFill>
                      <a:srgbClr val="FFFF00"/>
                    </a:solidFill>
                    <a:latin typeface="微软雅黑" pitchFamily="34" charset="-122"/>
                    <a:ea typeface="微软雅黑" pitchFamily="34" charset="-122"/>
                  </a:rPr>
                  <a:t>案例代码</a:t>
                </a:r>
              </a:p>
            </p:txBody>
          </p:sp>
        </p:grpSp>
        <p:pic>
          <p:nvPicPr>
            <p:cNvPr id="52239" name="图片 24">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48835" y="1875044"/>
              <a:ext cx="2121233" cy="39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椭圆 19"/>
          <p:cNvSpPr/>
          <p:nvPr/>
        </p:nvSpPr>
        <p:spPr bwMode="auto">
          <a:xfrm>
            <a:off x="760413" y="1293813"/>
            <a:ext cx="463550" cy="422275"/>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2400" b="1" dirty="0">
                <a:latin typeface="微软雅黑" pitchFamily="34" charset="-122"/>
                <a:ea typeface="微软雅黑" pitchFamily="34" charset="-122"/>
              </a:rPr>
              <a:t>3</a:t>
            </a:r>
            <a:endParaRPr lang="zh-CN" altLang="en-US" sz="2400" b="1" dirty="0">
              <a:latin typeface="微软雅黑" pitchFamily="34" charset="-122"/>
              <a:ea typeface="微软雅黑" pitchFamily="34" charset="-122"/>
            </a:endParaRPr>
          </a:p>
        </p:txBody>
      </p:sp>
      <p:sp>
        <p:nvSpPr>
          <p:cNvPr id="2" name="矩形 1"/>
          <p:cNvSpPr/>
          <p:nvPr/>
        </p:nvSpPr>
        <p:spPr>
          <a:xfrm>
            <a:off x="515938" y="3133725"/>
            <a:ext cx="4032250" cy="368300"/>
          </a:xfrm>
          <a:prstGeom prst="rect">
            <a:avLst/>
          </a:prstGeom>
        </p:spPr>
        <p:txBody>
          <a:bodyPr wrap="none">
            <a:spAutoFit/>
          </a:bodyPr>
          <a:lstStyle/>
          <a:p>
            <a:pPr>
              <a:defRPr/>
            </a:pPr>
            <a:r>
              <a:rPr lang="zh-CN" altLang="zh-CN" sz="1600" b="1" dirty="0">
                <a:solidFill>
                  <a:schemeClr val="accent4"/>
                </a:solidFill>
                <a:latin typeface="微软雅黑" pitchFamily="34" charset="-122"/>
                <a:ea typeface="微软雅黑" pitchFamily="34" charset="-122"/>
              </a:rPr>
              <a:t>第一种形式</a:t>
            </a:r>
            <a:r>
              <a:rPr lang="zh-CN" altLang="zh-CN" sz="1600" dirty="0">
                <a:latin typeface="微软雅黑" pitchFamily="34" charset="-122"/>
                <a:ea typeface="微软雅黑" pitchFamily="34" charset="-122"/>
              </a:rPr>
              <a:t>调用是返回当前流状态标志</a:t>
            </a:r>
            <a:r>
              <a:rPr lang="zh-CN" altLang="zh-CN" dirty="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4278"/>
                                        </p:tgtEl>
                                        <p:attrNameLst>
                                          <p:attrName>style.visibility</p:attrName>
                                        </p:attrNameLst>
                                      </p:cBhvr>
                                      <p:to>
                                        <p:strVal val="visible"/>
                                      </p:to>
                                    </p:set>
                                    <p:animEffect transition="in" filter="wipe(left)">
                                      <p:cBhvr>
                                        <p:cTn id="11" dur="500"/>
                                        <p:tgtEl>
                                          <p:spTgt spid="542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2" presetClass="entr" presetSubtype="0"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54274"/>
                                        </p:tgtEl>
                                        <p:attrNameLst>
                                          <p:attrName>style.visibility</p:attrName>
                                        </p:attrNameLst>
                                      </p:cBhvr>
                                      <p:to>
                                        <p:strVal val="visible"/>
                                      </p:to>
                                    </p:set>
                                    <p:animEffect transition="in" filter="fade">
                                      <p:cBhvr>
                                        <p:cTn id="21" dur="1000"/>
                                        <p:tgtEl>
                                          <p:spTgt spid="54274"/>
                                        </p:tgtEl>
                                      </p:cBhvr>
                                    </p:animEffect>
                                    <p:anim calcmode="lin" valueType="num">
                                      <p:cBhvr>
                                        <p:cTn id="22" dur="1000" fill="hold"/>
                                        <p:tgtEl>
                                          <p:spTgt spid="54274"/>
                                        </p:tgtEl>
                                        <p:attrNameLst>
                                          <p:attrName>ppt_x</p:attrName>
                                        </p:attrNameLst>
                                      </p:cBhvr>
                                      <p:tavLst>
                                        <p:tav tm="0">
                                          <p:val>
                                            <p:strVal val="#ppt_x"/>
                                          </p:val>
                                        </p:tav>
                                        <p:tav tm="100000">
                                          <p:val>
                                            <p:strVal val="#ppt_x"/>
                                          </p:val>
                                        </p:tav>
                                      </p:tavLst>
                                    </p:anim>
                                    <p:anim calcmode="lin" valueType="num">
                                      <p:cBhvr>
                                        <p:cTn id="23" dur="1000" fill="hold"/>
                                        <p:tgtEl>
                                          <p:spTgt spid="5427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54279"/>
                                        </p:tgtEl>
                                        <p:attrNameLst>
                                          <p:attrName>style.visibility</p:attrName>
                                        </p:attrNameLst>
                                      </p:cBhvr>
                                      <p:to>
                                        <p:strVal val="visible"/>
                                      </p:to>
                                    </p:set>
                                    <p:animEffect transition="in" filter="fade">
                                      <p:cBhvr>
                                        <p:cTn id="26" dur="1000"/>
                                        <p:tgtEl>
                                          <p:spTgt spid="54279"/>
                                        </p:tgtEl>
                                      </p:cBhvr>
                                    </p:animEffect>
                                    <p:anim calcmode="lin" valueType="num">
                                      <p:cBhvr>
                                        <p:cTn id="27" dur="1000" fill="hold"/>
                                        <p:tgtEl>
                                          <p:spTgt spid="54279"/>
                                        </p:tgtEl>
                                        <p:attrNameLst>
                                          <p:attrName>ppt_x</p:attrName>
                                        </p:attrNameLst>
                                      </p:cBhvr>
                                      <p:tavLst>
                                        <p:tav tm="0">
                                          <p:val>
                                            <p:strVal val="#ppt_x"/>
                                          </p:val>
                                        </p:tav>
                                        <p:tav tm="100000">
                                          <p:val>
                                            <p:strVal val="#ppt_x"/>
                                          </p:val>
                                        </p:tav>
                                      </p:tavLst>
                                    </p:anim>
                                    <p:anim calcmode="lin" valueType="num">
                                      <p:cBhvr>
                                        <p:cTn id="28" dur="1000" fill="hold"/>
                                        <p:tgtEl>
                                          <p:spTgt spid="5427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4280"/>
                                        </p:tgtEl>
                                        <p:attrNameLst>
                                          <p:attrName>style.visibility</p:attrName>
                                        </p:attrNameLst>
                                      </p:cBhvr>
                                      <p:to>
                                        <p:strVal val="visible"/>
                                      </p:to>
                                    </p:set>
                                    <p:animEffect transition="in" filter="fade">
                                      <p:cBhvr>
                                        <p:cTn id="31" dur="1000"/>
                                        <p:tgtEl>
                                          <p:spTgt spid="54280"/>
                                        </p:tgtEl>
                                      </p:cBhvr>
                                    </p:animEffect>
                                    <p:anim calcmode="lin" valueType="num">
                                      <p:cBhvr>
                                        <p:cTn id="32" dur="1000" fill="hold"/>
                                        <p:tgtEl>
                                          <p:spTgt spid="54280"/>
                                        </p:tgtEl>
                                        <p:attrNameLst>
                                          <p:attrName>ppt_x</p:attrName>
                                        </p:attrNameLst>
                                      </p:cBhvr>
                                      <p:tavLst>
                                        <p:tav tm="0">
                                          <p:val>
                                            <p:strVal val="#ppt_x"/>
                                          </p:val>
                                        </p:tav>
                                        <p:tav tm="100000">
                                          <p:val>
                                            <p:strVal val="#ppt_x"/>
                                          </p:val>
                                        </p:tav>
                                      </p:tavLst>
                                    </p:anim>
                                    <p:anim calcmode="lin" valueType="num">
                                      <p:cBhvr>
                                        <p:cTn id="33" dur="1000" fill="hold"/>
                                        <p:tgtEl>
                                          <p:spTgt spid="54280"/>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4281"/>
                                        </p:tgtEl>
                                        <p:attrNameLst>
                                          <p:attrName>style.visibility</p:attrName>
                                        </p:attrNameLst>
                                      </p:cBhvr>
                                      <p:to>
                                        <p:strVal val="visible"/>
                                      </p:to>
                                    </p:set>
                                    <p:animEffect transition="in" filter="wipe(left)">
                                      <p:cBhvr>
                                        <p:cTn id="43" dur="500"/>
                                        <p:tgtEl>
                                          <p:spTgt spid="5428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54282"/>
                                        </p:tgtEl>
                                        <p:attrNameLst>
                                          <p:attrName>style.visibility</p:attrName>
                                        </p:attrNameLst>
                                      </p:cBhvr>
                                      <p:to>
                                        <p:strVal val="visible"/>
                                      </p:to>
                                    </p:set>
                                    <p:animEffect transition="in" filter="barn(inVertical)">
                                      <p:cBhvr>
                                        <p:cTn id="48" dur="500"/>
                                        <p:tgtEl>
                                          <p:spTgt spid="5428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nodeType="clickEffect">
                                  <p:stCondLst>
                                    <p:cond delay="0"/>
                                  </p:stCondLst>
                                  <p:childTnLst>
                                    <p:set>
                                      <p:cBhvr>
                                        <p:cTn id="52" dur="1" fill="hold">
                                          <p:stCondLst>
                                            <p:cond delay="0"/>
                                          </p:stCondLst>
                                        </p:cTn>
                                        <p:tgtEl>
                                          <p:spTgt spid="54283"/>
                                        </p:tgtEl>
                                        <p:attrNameLst>
                                          <p:attrName>style.visibility</p:attrName>
                                        </p:attrNameLst>
                                      </p:cBhvr>
                                      <p:to>
                                        <p:strVal val="visible"/>
                                      </p:to>
                                    </p:set>
                                    <p:animEffect transition="in" filter="fade">
                                      <p:cBhvr>
                                        <p:cTn id="53" dur="1000"/>
                                        <p:tgtEl>
                                          <p:spTgt spid="54283"/>
                                        </p:tgtEl>
                                      </p:cBhvr>
                                    </p:animEffect>
                                    <p:anim calcmode="lin" valueType="num">
                                      <p:cBhvr>
                                        <p:cTn id="54" dur="1000" fill="hold"/>
                                        <p:tgtEl>
                                          <p:spTgt spid="54283"/>
                                        </p:tgtEl>
                                        <p:attrNameLst>
                                          <p:attrName>ppt_x</p:attrName>
                                        </p:attrNameLst>
                                      </p:cBhvr>
                                      <p:tavLst>
                                        <p:tav tm="0">
                                          <p:val>
                                            <p:strVal val="#ppt_x"/>
                                          </p:val>
                                        </p:tav>
                                        <p:tav tm="100000">
                                          <p:val>
                                            <p:strVal val="#ppt_x"/>
                                          </p:val>
                                        </p:tav>
                                      </p:tavLst>
                                    </p:anim>
                                    <p:anim calcmode="lin" valueType="num">
                                      <p:cBhvr>
                                        <p:cTn id="55" dur="1000" fill="hold"/>
                                        <p:tgtEl>
                                          <p:spTgt spid="542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8" grpId="0"/>
      <p:bldP spid="54279" grpId="0"/>
      <p:bldP spid="54280" grpId="0"/>
      <p:bldP spid="54281" grpId="0"/>
      <p:bldP spid="54282" grpId="0"/>
      <p:bldP spid="20" grpId="0" animBg="1"/>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2"/>
          <p:cNvGrpSpPr>
            <a:grpSpLocks/>
          </p:cNvGrpSpPr>
          <p:nvPr/>
        </p:nvGrpSpPr>
        <p:grpSpPr bwMode="auto">
          <a:xfrm>
            <a:off x="5062538" y="119063"/>
            <a:ext cx="3916362" cy="725487"/>
            <a:chOff x="0" y="0"/>
            <a:chExt cx="6166" cy="1142"/>
          </a:xfrm>
        </p:grpSpPr>
        <p:pic>
          <p:nvPicPr>
            <p:cNvPr id="53261"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326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53251"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6.4  </a:t>
            </a:r>
            <a:r>
              <a:rPr lang="zh-CN" altLang="zh-CN" sz="2800" b="1">
                <a:solidFill>
                  <a:srgbClr val="FFFF00"/>
                </a:solidFill>
                <a:latin typeface="微软雅黑" pitchFamily="34" charset="-122"/>
                <a:ea typeface="微软雅黑" pitchFamily="34" charset="-122"/>
              </a:rPr>
              <a:t>格式化控制</a:t>
            </a:r>
            <a:endParaRPr lang="zh-CN" altLang="en-US" sz="2800" b="1">
              <a:solidFill>
                <a:srgbClr val="FFFF00"/>
              </a:solidFill>
              <a:latin typeface="微软雅黑" pitchFamily="34" charset="-122"/>
              <a:ea typeface="微软雅黑" pitchFamily="34" charset="-122"/>
              <a:sym typeface="宋体" charset="-122"/>
            </a:endParaRPr>
          </a:p>
        </p:txBody>
      </p:sp>
      <p:sp>
        <p:nvSpPr>
          <p:cNvPr id="53252" name="矩形 5"/>
          <p:cNvSpPr>
            <a:spLocks noChangeArrowheads="1"/>
          </p:cNvSpPr>
          <p:nvPr/>
        </p:nvSpPr>
        <p:spPr bwMode="auto">
          <a:xfrm>
            <a:off x="2459038" y="1839913"/>
            <a:ext cx="5365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600" b="1">
                <a:latin typeface="微软雅黑" pitchFamily="34" charset="-122"/>
                <a:ea typeface="微软雅黑" pitchFamily="34" charset="-122"/>
              </a:rPr>
              <a:t>多学一招：</a:t>
            </a:r>
            <a:r>
              <a:rPr lang="zh-CN" altLang="zh-CN" sz="3200" b="1">
                <a:solidFill>
                  <a:srgbClr val="00B0F0"/>
                </a:solidFill>
                <a:latin typeface="微软雅黑" pitchFamily="34" charset="-122"/>
                <a:ea typeface="微软雅黑" pitchFamily="34" charset="-122"/>
              </a:rPr>
              <a:t>流状态复制函数</a:t>
            </a:r>
            <a:endParaRPr lang="zh-CN" altLang="en-US" sz="3200" b="1">
              <a:solidFill>
                <a:srgbClr val="00B0F0"/>
              </a:solidFill>
              <a:latin typeface="微软雅黑" pitchFamily="34" charset="-122"/>
              <a:ea typeface="微软雅黑" pitchFamily="34" charset="-122"/>
            </a:endParaRPr>
          </a:p>
        </p:txBody>
      </p:sp>
      <p:grpSp>
        <p:nvGrpSpPr>
          <p:cNvPr id="53253" name="Group 9"/>
          <p:cNvGrpSpPr>
            <a:grpSpLocks noChangeAspect="1"/>
          </p:cNvGrpSpPr>
          <p:nvPr/>
        </p:nvGrpSpPr>
        <p:grpSpPr bwMode="auto">
          <a:xfrm>
            <a:off x="993775" y="1497013"/>
            <a:ext cx="1552575" cy="1268412"/>
            <a:chOff x="4410" y="748"/>
            <a:chExt cx="1246" cy="1017"/>
          </a:xfrm>
        </p:grpSpPr>
        <p:sp>
          <p:nvSpPr>
            <p:cNvPr id="53258" name="AutoShape 8"/>
            <p:cNvSpPr>
              <a:spLocks noChangeAspect="1" noChangeArrowheads="1" noTextEdit="1"/>
            </p:cNvSpPr>
            <p:nvPr/>
          </p:nvSpPr>
          <p:spPr bwMode="auto">
            <a:xfrm>
              <a:off x="4410" y="748"/>
              <a:ext cx="1246" cy="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 name="Freeform 10"/>
            <p:cNvSpPr>
              <a:spLocks/>
            </p:cNvSpPr>
            <p:nvPr/>
          </p:nvSpPr>
          <p:spPr bwMode="auto">
            <a:xfrm>
              <a:off x="4410" y="748"/>
              <a:ext cx="748" cy="1017"/>
            </a:xfrm>
            <a:custGeom>
              <a:avLst/>
              <a:gdLst>
                <a:gd name="T0" fmla="*/ 639 w 1495"/>
                <a:gd name="T1" fmla="*/ 2027 h 2034"/>
                <a:gd name="T2" fmla="*/ 682 w 1495"/>
                <a:gd name="T3" fmla="*/ 2016 h 2034"/>
                <a:gd name="T4" fmla="*/ 724 w 1495"/>
                <a:gd name="T5" fmla="*/ 2005 h 2034"/>
                <a:gd name="T6" fmla="*/ 767 w 1495"/>
                <a:gd name="T7" fmla="*/ 1994 h 2034"/>
                <a:gd name="T8" fmla="*/ 810 w 1495"/>
                <a:gd name="T9" fmla="*/ 1982 h 2034"/>
                <a:gd name="T10" fmla="*/ 1329 w 1495"/>
                <a:gd name="T11" fmla="*/ 1728 h 2034"/>
                <a:gd name="T12" fmla="*/ 1426 w 1495"/>
                <a:gd name="T13" fmla="*/ 940 h 2034"/>
                <a:gd name="T14" fmla="*/ 1372 w 1495"/>
                <a:gd name="T15" fmla="*/ 958 h 2034"/>
                <a:gd name="T16" fmla="*/ 1316 w 1495"/>
                <a:gd name="T17" fmla="*/ 976 h 2034"/>
                <a:gd name="T18" fmla="*/ 1261 w 1495"/>
                <a:gd name="T19" fmla="*/ 993 h 2034"/>
                <a:gd name="T20" fmla="*/ 1206 w 1495"/>
                <a:gd name="T21" fmla="*/ 1010 h 2034"/>
                <a:gd name="T22" fmla="*/ 1150 w 1495"/>
                <a:gd name="T23" fmla="*/ 1027 h 2034"/>
                <a:gd name="T24" fmla="*/ 1216 w 1495"/>
                <a:gd name="T25" fmla="*/ 1000 h 2034"/>
                <a:gd name="T26" fmla="*/ 1281 w 1495"/>
                <a:gd name="T27" fmla="*/ 971 h 2034"/>
                <a:gd name="T28" fmla="*/ 1345 w 1495"/>
                <a:gd name="T29" fmla="*/ 941 h 2034"/>
                <a:gd name="T30" fmla="*/ 1410 w 1495"/>
                <a:gd name="T31" fmla="*/ 910 h 2034"/>
                <a:gd name="T32" fmla="*/ 1473 w 1495"/>
                <a:gd name="T33" fmla="*/ 875 h 2034"/>
                <a:gd name="T34" fmla="*/ 1247 w 1495"/>
                <a:gd name="T35" fmla="*/ 540 h 2034"/>
                <a:gd name="T36" fmla="*/ 1207 w 1495"/>
                <a:gd name="T37" fmla="*/ 554 h 2034"/>
                <a:gd name="T38" fmla="*/ 1165 w 1495"/>
                <a:gd name="T39" fmla="*/ 567 h 2034"/>
                <a:gd name="T40" fmla="*/ 1124 w 1495"/>
                <a:gd name="T41" fmla="*/ 580 h 2034"/>
                <a:gd name="T42" fmla="*/ 1082 w 1495"/>
                <a:gd name="T43" fmla="*/ 594 h 2034"/>
                <a:gd name="T44" fmla="*/ 1041 w 1495"/>
                <a:gd name="T45" fmla="*/ 607 h 2034"/>
                <a:gd name="T46" fmla="*/ 1017 w 1495"/>
                <a:gd name="T47" fmla="*/ 615 h 2034"/>
                <a:gd name="T48" fmla="*/ 992 w 1495"/>
                <a:gd name="T49" fmla="*/ 623 h 2034"/>
                <a:gd name="T50" fmla="*/ 989 w 1495"/>
                <a:gd name="T51" fmla="*/ 618 h 2034"/>
                <a:gd name="T52" fmla="*/ 1036 w 1495"/>
                <a:gd name="T53" fmla="*/ 590 h 2034"/>
                <a:gd name="T54" fmla="*/ 1082 w 1495"/>
                <a:gd name="T55" fmla="*/ 561 h 2034"/>
                <a:gd name="T56" fmla="*/ 1127 w 1495"/>
                <a:gd name="T57" fmla="*/ 533 h 2034"/>
                <a:gd name="T58" fmla="*/ 1173 w 1495"/>
                <a:gd name="T59" fmla="*/ 504 h 2034"/>
                <a:gd name="T60" fmla="*/ 1220 w 1495"/>
                <a:gd name="T61" fmla="*/ 477 h 2034"/>
                <a:gd name="T62" fmla="*/ 456 w 1495"/>
                <a:gd name="T63" fmla="*/ 434 h 2034"/>
                <a:gd name="T64" fmla="*/ 180 w 1495"/>
                <a:gd name="T65" fmla="*/ 365 h 2034"/>
                <a:gd name="T66" fmla="*/ 249 w 1495"/>
                <a:gd name="T67" fmla="*/ 667 h 2034"/>
                <a:gd name="T68" fmla="*/ 287 w 1495"/>
                <a:gd name="T69" fmla="*/ 658 h 2034"/>
                <a:gd name="T70" fmla="*/ 325 w 1495"/>
                <a:gd name="T71" fmla="*/ 647 h 2034"/>
                <a:gd name="T72" fmla="*/ 364 w 1495"/>
                <a:gd name="T73" fmla="*/ 638 h 2034"/>
                <a:gd name="T74" fmla="*/ 402 w 1495"/>
                <a:gd name="T75" fmla="*/ 629 h 2034"/>
                <a:gd name="T76" fmla="*/ 441 w 1495"/>
                <a:gd name="T77" fmla="*/ 620 h 2034"/>
                <a:gd name="T78" fmla="*/ 424 w 1495"/>
                <a:gd name="T79" fmla="*/ 636 h 2034"/>
                <a:gd name="T80" fmla="*/ 379 w 1495"/>
                <a:gd name="T81" fmla="*/ 665 h 2034"/>
                <a:gd name="T82" fmla="*/ 334 w 1495"/>
                <a:gd name="T83" fmla="*/ 695 h 2034"/>
                <a:gd name="T84" fmla="*/ 302 w 1495"/>
                <a:gd name="T85" fmla="*/ 715 h 2034"/>
                <a:gd name="T86" fmla="*/ 269 w 1495"/>
                <a:gd name="T87" fmla="*/ 735 h 2034"/>
                <a:gd name="T88" fmla="*/ 249 w 1495"/>
                <a:gd name="T89" fmla="*/ 847 h 2034"/>
                <a:gd name="T90" fmla="*/ 180 w 1495"/>
                <a:gd name="T91" fmla="*/ 1358 h 2034"/>
                <a:gd name="T92" fmla="*/ 154 w 1495"/>
                <a:gd name="T93" fmla="*/ 1624 h 2034"/>
                <a:gd name="T94" fmla="*/ 222 w 1495"/>
                <a:gd name="T95" fmla="*/ 1611 h 2034"/>
                <a:gd name="T96" fmla="*/ 290 w 1495"/>
                <a:gd name="T97" fmla="*/ 1599 h 2034"/>
                <a:gd name="T98" fmla="*/ 358 w 1495"/>
                <a:gd name="T99" fmla="*/ 1586 h 2034"/>
                <a:gd name="T100" fmla="*/ 425 w 1495"/>
                <a:gd name="T101" fmla="*/ 1572 h 2034"/>
                <a:gd name="T102" fmla="*/ 493 w 1495"/>
                <a:gd name="T103" fmla="*/ 1557 h 2034"/>
                <a:gd name="T104" fmla="*/ 433 w 1495"/>
                <a:gd name="T105" fmla="*/ 1591 h 2034"/>
                <a:gd name="T106" fmla="*/ 374 w 1495"/>
                <a:gd name="T107" fmla="*/ 1625 h 2034"/>
                <a:gd name="T108" fmla="*/ 314 w 1495"/>
                <a:gd name="T109" fmla="*/ 1660 h 2034"/>
                <a:gd name="T110" fmla="*/ 256 w 1495"/>
                <a:gd name="T111" fmla="*/ 1695 h 2034"/>
                <a:gd name="T112" fmla="*/ 197 w 1495"/>
                <a:gd name="T113" fmla="*/ 1731 h 2034"/>
                <a:gd name="T114" fmla="*/ 176 w 1495"/>
                <a:gd name="T115" fmla="*/ 1748 h 2034"/>
                <a:gd name="T116" fmla="*/ 174 w 1495"/>
                <a:gd name="T117" fmla="*/ 1754 h 2034"/>
                <a:gd name="T118" fmla="*/ 173 w 1495"/>
                <a:gd name="T119" fmla="*/ 1755 h 2034"/>
                <a:gd name="T120" fmla="*/ 172 w 1495"/>
                <a:gd name="T121" fmla="*/ 1770 h 2034"/>
                <a:gd name="T122" fmla="*/ 170 w 1495"/>
                <a:gd name="T123" fmla="*/ 1788 h 2034"/>
                <a:gd name="T124" fmla="*/ 180 w 1495"/>
                <a:gd name="T125" fmla="*/ 1799 h 2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95" h="2034">
                  <a:moveTo>
                    <a:pt x="610" y="2034"/>
                  </a:moveTo>
                  <a:lnTo>
                    <a:pt x="624" y="2031"/>
                  </a:lnTo>
                  <a:lnTo>
                    <a:pt x="639" y="2027"/>
                  </a:lnTo>
                  <a:lnTo>
                    <a:pt x="653" y="2024"/>
                  </a:lnTo>
                  <a:lnTo>
                    <a:pt x="667" y="2020"/>
                  </a:lnTo>
                  <a:lnTo>
                    <a:pt x="682" y="2016"/>
                  </a:lnTo>
                  <a:lnTo>
                    <a:pt x="696" y="2012"/>
                  </a:lnTo>
                  <a:lnTo>
                    <a:pt x="711" y="2009"/>
                  </a:lnTo>
                  <a:lnTo>
                    <a:pt x="724" y="2005"/>
                  </a:lnTo>
                  <a:lnTo>
                    <a:pt x="738" y="2001"/>
                  </a:lnTo>
                  <a:lnTo>
                    <a:pt x="753" y="1997"/>
                  </a:lnTo>
                  <a:lnTo>
                    <a:pt x="767" y="1994"/>
                  </a:lnTo>
                  <a:lnTo>
                    <a:pt x="781" y="1989"/>
                  </a:lnTo>
                  <a:lnTo>
                    <a:pt x="795" y="1986"/>
                  </a:lnTo>
                  <a:lnTo>
                    <a:pt x="810" y="1982"/>
                  </a:lnTo>
                  <a:lnTo>
                    <a:pt x="823" y="1978"/>
                  </a:lnTo>
                  <a:lnTo>
                    <a:pt x="837" y="1974"/>
                  </a:lnTo>
                  <a:lnTo>
                    <a:pt x="1329" y="1728"/>
                  </a:lnTo>
                  <a:lnTo>
                    <a:pt x="1073" y="1183"/>
                  </a:lnTo>
                  <a:lnTo>
                    <a:pt x="1444" y="934"/>
                  </a:lnTo>
                  <a:lnTo>
                    <a:pt x="1426" y="940"/>
                  </a:lnTo>
                  <a:lnTo>
                    <a:pt x="1407" y="946"/>
                  </a:lnTo>
                  <a:lnTo>
                    <a:pt x="1390" y="953"/>
                  </a:lnTo>
                  <a:lnTo>
                    <a:pt x="1372" y="958"/>
                  </a:lnTo>
                  <a:lnTo>
                    <a:pt x="1353" y="964"/>
                  </a:lnTo>
                  <a:lnTo>
                    <a:pt x="1335" y="970"/>
                  </a:lnTo>
                  <a:lnTo>
                    <a:pt x="1316" y="976"/>
                  </a:lnTo>
                  <a:lnTo>
                    <a:pt x="1298" y="981"/>
                  </a:lnTo>
                  <a:lnTo>
                    <a:pt x="1279" y="987"/>
                  </a:lnTo>
                  <a:lnTo>
                    <a:pt x="1261" y="993"/>
                  </a:lnTo>
                  <a:lnTo>
                    <a:pt x="1243" y="999"/>
                  </a:lnTo>
                  <a:lnTo>
                    <a:pt x="1224" y="1004"/>
                  </a:lnTo>
                  <a:lnTo>
                    <a:pt x="1206" y="1010"/>
                  </a:lnTo>
                  <a:lnTo>
                    <a:pt x="1187" y="1016"/>
                  </a:lnTo>
                  <a:lnTo>
                    <a:pt x="1169" y="1022"/>
                  </a:lnTo>
                  <a:lnTo>
                    <a:pt x="1150" y="1027"/>
                  </a:lnTo>
                  <a:lnTo>
                    <a:pt x="1172" y="1018"/>
                  </a:lnTo>
                  <a:lnTo>
                    <a:pt x="1194" y="1009"/>
                  </a:lnTo>
                  <a:lnTo>
                    <a:pt x="1216" y="1000"/>
                  </a:lnTo>
                  <a:lnTo>
                    <a:pt x="1237" y="991"/>
                  </a:lnTo>
                  <a:lnTo>
                    <a:pt x="1259" y="981"/>
                  </a:lnTo>
                  <a:lnTo>
                    <a:pt x="1281" y="971"/>
                  </a:lnTo>
                  <a:lnTo>
                    <a:pt x="1302" y="962"/>
                  </a:lnTo>
                  <a:lnTo>
                    <a:pt x="1323" y="951"/>
                  </a:lnTo>
                  <a:lnTo>
                    <a:pt x="1345" y="941"/>
                  </a:lnTo>
                  <a:lnTo>
                    <a:pt x="1367" y="931"/>
                  </a:lnTo>
                  <a:lnTo>
                    <a:pt x="1388" y="920"/>
                  </a:lnTo>
                  <a:lnTo>
                    <a:pt x="1410" y="910"/>
                  </a:lnTo>
                  <a:lnTo>
                    <a:pt x="1430" y="898"/>
                  </a:lnTo>
                  <a:lnTo>
                    <a:pt x="1452" y="887"/>
                  </a:lnTo>
                  <a:lnTo>
                    <a:pt x="1473" y="875"/>
                  </a:lnTo>
                  <a:lnTo>
                    <a:pt x="1495" y="864"/>
                  </a:lnTo>
                  <a:lnTo>
                    <a:pt x="1261" y="536"/>
                  </a:lnTo>
                  <a:lnTo>
                    <a:pt x="1247" y="540"/>
                  </a:lnTo>
                  <a:lnTo>
                    <a:pt x="1233" y="545"/>
                  </a:lnTo>
                  <a:lnTo>
                    <a:pt x="1220" y="549"/>
                  </a:lnTo>
                  <a:lnTo>
                    <a:pt x="1207" y="554"/>
                  </a:lnTo>
                  <a:lnTo>
                    <a:pt x="1193" y="559"/>
                  </a:lnTo>
                  <a:lnTo>
                    <a:pt x="1179" y="563"/>
                  </a:lnTo>
                  <a:lnTo>
                    <a:pt x="1165" y="567"/>
                  </a:lnTo>
                  <a:lnTo>
                    <a:pt x="1152" y="571"/>
                  </a:lnTo>
                  <a:lnTo>
                    <a:pt x="1138" y="576"/>
                  </a:lnTo>
                  <a:lnTo>
                    <a:pt x="1124" y="580"/>
                  </a:lnTo>
                  <a:lnTo>
                    <a:pt x="1110" y="585"/>
                  </a:lnTo>
                  <a:lnTo>
                    <a:pt x="1096" y="590"/>
                  </a:lnTo>
                  <a:lnTo>
                    <a:pt x="1082" y="594"/>
                  </a:lnTo>
                  <a:lnTo>
                    <a:pt x="1069" y="598"/>
                  </a:lnTo>
                  <a:lnTo>
                    <a:pt x="1055" y="602"/>
                  </a:lnTo>
                  <a:lnTo>
                    <a:pt x="1041" y="607"/>
                  </a:lnTo>
                  <a:lnTo>
                    <a:pt x="1033" y="610"/>
                  </a:lnTo>
                  <a:lnTo>
                    <a:pt x="1025" y="613"/>
                  </a:lnTo>
                  <a:lnTo>
                    <a:pt x="1017" y="615"/>
                  </a:lnTo>
                  <a:lnTo>
                    <a:pt x="1008" y="618"/>
                  </a:lnTo>
                  <a:lnTo>
                    <a:pt x="1000" y="621"/>
                  </a:lnTo>
                  <a:lnTo>
                    <a:pt x="992" y="623"/>
                  </a:lnTo>
                  <a:lnTo>
                    <a:pt x="982" y="625"/>
                  </a:lnTo>
                  <a:lnTo>
                    <a:pt x="974" y="628"/>
                  </a:lnTo>
                  <a:lnTo>
                    <a:pt x="989" y="618"/>
                  </a:lnTo>
                  <a:lnTo>
                    <a:pt x="1005" y="609"/>
                  </a:lnTo>
                  <a:lnTo>
                    <a:pt x="1020" y="599"/>
                  </a:lnTo>
                  <a:lnTo>
                    <a:pt x="1036" y="590"/>
                  </a:lnTo>
                  <a:lnTo>
                    <a:pt x="1051" y="580"/>
                  </a:lnTo>
                  <a:lnTo>
                    <a:pt x="1066" y="571"/>
                  </a:lnTo>
                  <a:lnTo>
                    <a:pt x="1082" y="561"/>
                  </a:lnTo>
                  <a:lnTo>
                    <a:pt x="1097" y="552"/>
                  </a:lnTo>
                  <a:lnTo>
                    <a:pt x="1112" y="542"/>
                  </a:lnTo>
                  <a:lnTo>
                    <a:pt x="1127" y="533"/>
                  </a:lnTo>
                  <a:lnTo>
                    <a:pt x="1144" y="524"/>
                  </a:lnTo>
                  <a:lnTo>
                    <a:pt x="1158" y="514"/>
                  </a:lnTo>
                  <a:lnTo>
                    <a:pt x="1173" y="504"/>
                  </a:lnTo>
                  <a:lnTo>
                    <a:pt x="1188" y="495"/>
                  </a:lnTo>
                  <a:lnTo>
                    <a:pt x="1205" y="486"/>
                  </a:lnTo>
                  <a:lnTo>
                    <a:pt x="1220" y="477"/>
                  </a:lnTo>
                  <a:lnTo>
                    <a:pt x="882" y="0"/>
                  </a:lnTo>
                  <a:lnTo>
                    <a:pt x="456" y="571"/>
                  </a:lnTo>
                  <a:lnTo>
                    <a:pt x="456" y="434"/>
                  </a:lnTo>
                  <a:lnTo>
                    <a:pt x="489" y="434"/>
                  </a:lnTo>
                  <a:lnTo>
                    <a:pt x="489" y="365"/>
                  </a:lnTo>
                  <a:lnTo>
                    <a:pt x="180" y="365"/>
                  </a:lnTo>
                  <a:lnTo>
                    <a:pt x="180" y="434"/>
                  </a:lnTo>
                  <a:lnTo>
                    <a:pt x="249" y="434"/>
                  </a:lnTo>
                  <a:lnTo>
                    <a:pt x="249" y="667"/>
                  </a:lnTo>
                  <a:lnTo>
                    <a:pt x="261" y="663"/>
                  </a:lnTo>
                  <a:lnTo>
                    <a:pt x="274" y="660"/>
                  </a:lnTo>
                  <a:lnTo>
                    <a:pt x="287" y="658"/>
                  </a:lnTo>
                  <a:lnTo>
                    <a:pt x="299" y="654"/>
                  </a:lnTo>
                  <a:lnTo>
                    <a:pt x="312" y="651"/>
                  </a:lnTo>
                  <a:lnTo>
                    <a:pt x="325" y="647"/>
                  </a:lnTo>
                  <a:lnTo>
                    <a:pt x="339" y="644"/>
                  </a:lnTo>
                  <a:lnTo>
                    <a:pt x="351" y="642"/>
                  </a:lnTo>
                  <a:lnTo>
                    <a:pt x="364" y="638"/>
                  </a:lnTo>
                  <a:lnTo>
                    <a:pt x="377" y="635"/>
                  </a:lnTo>
                  <a:lnTo>
                    <a:pt x="389" y="631"/>
                  </a:lnTo>
                  <a:lnTo>
                    <a:pt x="402" y="629"/>
                  </a:lnTo>
                  <a:lnTo>
                    <a:pt x="415" y="625"/>
                  </a:lnTo>
                  <a:lnTo>
                    <a:pt x="428" y="622"/>
                  </a:lnTo>
                  <a:lnTo>
                    <a:pt x="441" y="620"/>
                  </a:lnTo>
                  <a:lnTo>
                    <a:pt x="454" y="616"/>
                  </a:lnTo>
                  <a:lnTo>
                    <a:pt x="439" y="625"/>
                  </a:lnTo>
                  <a:lnTo>
                    <a:pt x="424" y="636"/>
                  </a:lnTo>
                  <a:lnTo>
                    <a:pt x="409" y="645"/>
                  </a:lnTo>
                  <a:lnTo>
                    <a:pt x="394" y="655"/>
                  </a:lnTo>
                  <a:lnTo>
                    <a:pt x="379" y="665"/>
                  </a:lnTo>
                  <a:lnTo>
                    <a:pt x="364" y="675"/>
                  </a:lnTo>
                  <a:lnTo>
                    <a:pt x="349" y="684"/>
                  </a:lnTo>
                  <a:lnTo>
                    <a:pt x="334" y="695"/>
                  </a:lnTo>
                  <a:lnTo>
                    <a:pt x="324" y="701"/>
                  </a:lnTo>
                  <a:lnTo>
                    <a:pt x="312" y="708"/>
                  </a:lnTo>
                  <a:lnTo>
                    <a:pt x="302" y="715"/>
                  </a:lnTo>
                  <a:lnTo>
                    <a:pt x="291" y="721"/>
                  </a:lnTo>
                  <a:lnTo>
                    <a:pt x="280" y="728"/>
                  </a:lnTo>
                  <a:lnTo>
                    <a:pt x="269" y="735"/>
                  </a:lnTo>
                  <a:lnTo>
                    <a:pt x="259" y="741"/>
                  </a:lnTo>
                  <a:lnTo>
                    <a:pt x="249" y="747"/>
                  </a:lnTo>
                  <a:lnTo>
                    <a:pt x="249" y="847"/>
                  </a:lnTo>
                  <a:lnTo>
                    <a:pt x="0" y="1178"/>
                  </a:lnTo>
                  <a:lnTo>
                    <a:pt x="180" y="1178"/>
                  </a:lnTo>
                  <a:lnTo>
                    <a:pt x="180" y="1358"/>
                  </a:lnTo>
                  <a:lnTo>
                    <a:pt x="131" y="1358"/>
                  </a:lnTo>
                  <a:lnTo>
                    <a:pt x="131" y="1627"/>
                  </a:lnTo>
                  <a:lnTo>
                    <a:pt x="154" y="1624"/>
                  </a:lnTo>
                  <a:lnTo>
                    <a:pt x="176" y="1619"/>
                  </a:lnTo>
                  <a:lnTo>
                    <a:pt x="199" y="1616"/>
                  </a:lnTo>
                  <a:lnTo>
                    <a:pt x="222" y="1611"/>
                  </a:lnTo>
                  <a:lnTo>
                    <a:pt x="244" y="1608"/>
                  </a:lnTo>
                  <a:lnTo>
                    <a:pt x="267" y="1603"/>
                  </a:lnTo>
                  <a:lnTo>
                    <a:pt x="290" y="1599"/>
                  </a:lnTo>
                  <a:lnTo>
                    <a:pt x="312" y="1594"/>
                  </a:lnTo>
                  <a:lnTo>
                    <a:pt x="335" y="1591"/>
                  </a:lnTo>
                  <a:lnTo>
                    <a:pt x="358" y="1586"/>
                  </a:lnTo>
                  <a:lnTo>
                    <a:pt x="380" y="1581"/>
                  </a:lnTo>
                  <a:lnTo>
                    <a:pt x="403" y="1577"/>
                  </a:lnTo>
                  <a:lnTo>
                    <a:pt x="425" y="1572"/>
                  </a:lnTo>
                  <a:lnTo>
                    <a:pt x="448" y="1566"/>
                  </a:lnTo>
                  <a:lnTo>
                    <a:pt x="470" y="1562"/>
                  </a:lnTo>
                  <a:lnTo>
                    <a:pt x="493" y="1557"/>
                  </a:lnTo>
                  <a:lnTo>
                    <a:pt x="473" y="1569"/>
                  </a:lnTo>
                  <a:lnTo>
                    <a:pt x="454" y="1580"/>
                  </a:lnTo>
                  <a:lnTo>
                    <a:pt x="433" y="1591"/>
                  </a:lnTo>
                  <a:lnTo>
                    <a:pt x="413" y="1602"/>
                  </a:lnTo>
                  <a:lnTo>
                    <a:pt x="394" y="1614"/>
                  </a:lnTo>
                  <a:lnTo>
                    <a:pt x="374" y="1625"/>
                  </a:lnTo>
                  <a:lnTo>
                    <a:pt x="354" y="1637"/>
                  </a:lnTo>
                  <a:lnTo>
                    <a:pt x="334" y="1648"/>
                  </a:lnTo>
                  <a:lnTo>
                    <a:pt x="314" y="1660"/>
                  </a:lnTo>
                  <a:lnTo>
                    <a:pt x="295" y="1671"/>
                  </a:lnTo>
                  <a:lnTo>
                    <a:pt x="275" y="1684"/>
                  </a:lnTo>
                  <a:lnTo>
                    <a:pt x="256" y="1695"/>
                  </a:lnTo>
                  <a:lnTo>
                    <a:pt x="236" y="1707"/>
                  </a:lnTo>
                  <a:lnTo>
                    <a:pt x="216" y="1720"/>
                  </a:lnTo>
                  <a:lnTo>
                    <a:pt x="197" y="1731"/>
                  </a:lnTo>
                  <a:lnTo>
                    <a:pt x="177" y="1744"/>
                  </a:lnTo>
                  <a:lnTo>
                    <a:pt x="176" y="1746"/>
                  </a:lnTo>
                  <a:lnTo>
                    <a:pt x="176" y="1748"/>
                  </a:lnTo>
                  <a:lnTo>
                    <a:pt x="176" y="1752"/>
                  </a:lnTo>
                  <a:lnTo>
                    <a:pt x="175" y="1754"/>
                  </a:lnTo>
                  <a:lnTo>
                    <a:pt x="174" y="1754"/>
                  </a:lnTo>
                  <a:lnTo>
                    <a:pt x="174" y="1754"/>
                  </a:lnTo>
                  <a:lnTo>
                    <a:pt x="174" y="1755"/>
                  </a:lnTo>
                  <a:lnTo>
                    <a:pt x="173" y="1755"/>
                  </a:lnTo>
                  <a:lnTo>
                    <a:pt x="172" y="1760"/>
                  </a:lnTo>
                  <a:lnTo>
                    <a:pt x="172" y="1766"/>
                  </a:lnTo>
                  <a:lnTo>
                    <a:pt x="172" y="1770"/>
                  </a:lnTo>
                  <a:lnTo>
                    <a:pt x="172" y="1776"/>
                  </a:lnTo>
                  <a:lnTo>
                    <a:pt x="170" y="1782"/>
                  </a:lnTo>
                  <a:lnTo>
                    <a:pt x="170" y="1788"/>
                  </a:lnTo>
                  <a:lnTo>
                    <a:pt x="170" y="1793"/>
                  </a:lnTo>
                  <a:lnTo>
                    <a:pt x="169" y="1799"/>
                  </a:lnTo>
                  <a:lnTo>
                    <a:pt x="180" y="1799"/>
                  </a:lnTo>
                  <a:lnTo>
                    <a:pt x="180" y="2034"/>
                  </a:lnTo>
                  <a:lnTo>
                    <a:pt x="610" y="203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2" name="Freeform 11"/>
            <p:cNvSpPr>
              <a:spLocks/>
            </p:cNvSpPr>
            <p:nvPr/>
          </p:nvSpPr>
          <p:spPr bwMode="auto">
            <a:xfrm>
              <a:off x="4979" y="1085"/>
              <a:ext cx="665" cy="527"/>
            </a:xfrm>
            <a:custGeom>
              <a:avLst/>
              <a:gdLst>
                <a:gd name="T0" fmla="*/ 1296 w 1335"/>
                <a:gd name="T1" fmla="*/ 6 h 1054"/>
                <a:gd name="T2" fmla="*/ 1245 w 1335"/>
                <a:gd name="T3" fmla="*/ 0 h 1054"/>
                <a:gd name="T4" fmla="*/ 1164 w 1335"/>
                <a:gd name="T5" fmla="*/ 11 h 1054"/>
                <a:gd name="T6" fmla="*/ 1099 w 1335"/>
                <a:gd name="T7" fmla="*/ 27 h 1054"/>
                <a:gd name="T8" fmla="*/ 1062 w 1335"/>
                <a:gd name="T9" fmla="*/ 41 h 1054"/>
                <a:gd name="T10" fmla="*/ 1099 w 1335"/>
                <a:gd name="T11" fmla="*/ 110 h 1054"/>
                <a:gd name="T12" fmla="*/ 1157 w 1335"/>
                <a:gd name="T13" fmla="*/ 91 h 1054"/>
                <a:gd name="T14" fmla="*/ 1229 w 1335"/>
                <a:gd name="T15" fmla="*/ 78 h 1054"/>
                <a:gd name="T16" fmla="*/ 1218 w 1335"/>
                <a:gd name="T17" fmla="*/ 118 h 1054"/>
                <a:gd name="T18" fmla="*/ 1168 w 1335"/>
                <a:gd name="T19" fmla="*/ 181 h 1054"/>
                <a:gd name="T20" fmla="*/ 1116 w 1335"/>
                <a:gd name="T21" fmla="*/ 226 h 1054"/>
                <a:gd name="T22" fmla="*/ 1052 w 1335"/>
                <a:gd name="T23" fmla="*/ 259 h 1054"/>
                <a:gd name="T24" fmla="*/ 984 w 1335"/>
                <a:gd name="T25" fmla="*/ 285 h 1054"/>
                <a:gd name="T26" fmla="*/ 900 w 1335"/>
                <a:gd name="T27" fmla="*/ 319 h 1054"/>
                <a:gd name="T28" fmla="*/ 842 w 1335"/>
                <a:gd name="T29" fmla="*/ 374 h 1054"/>
                <a:gd name="T30" fmla="*/ 826 w 1335"/>
                <a:gd name="T31" fmla="*/ 507 h 1054"/>
                <a:gd name="T32" fmla="*/ 828 w 1335"/>
                <a:gd name="T33" fmla="*/ 592 h 1054"/>
                <a:gd name="T34" fmla="*/ 782 w 1335"/>
                <a:gd name="T35" fmla="*/ 633 h 1054"/>
                <a:gd name="T36" fmla="*/ 542 w 1335"/>
                <a:gd name="T37" fmla="*/ 440 h 1054"/>
                <a:gd name="T38" fmla="*/ 483 w 1335"/>
                <a:gd name="T39" fmla="*/ 759 h 1054"/>
                <a:gd name="T40" fmla="*/ 452 w 1335"/>
                <a:gd name="T41" fmla="*/ 699 h 1054"/>
                <a:gd name="T42" fmla="*/ 216 w 1335"/>
                <a:gd name="T43" fmla="*/ 792 h 1054"/>
                <a:gd name="T44" fmla="*/ 184 w 1335"/>
                <a:gd name="T45" fmla="*/ 723 h 1054"/>
                <a:gd name="T46" fmla="*/ 379 w 1335"/>
                <a:gd name="T47" fmla="*/ 542 h 1054"/>
                <a:gd name="T48" fmla="*/ 348 w 1335"/>
                <a:gd name="T49" fmla="*/ 484 h 1054"/>
                <a:gd name="T50" fmla="*/ 113 w 1335"/>
                <a:gd name="T51" fmla="*/ 576 h 1054"/>
                <a:gd name="T52" fmla="*/ 477 w 1335"/>
                <a:gd name="T53" fmla="*/ 306 h 1054"/>
                <a:gd name="T54" fmla="*/ 602 w 1335"/>
                <a:gd name="T55" fmla="*/ 226 h 1054"/>
                <a:gd name="T56" fmla="*/ 655 w 1335"/>
                <a:gd name="T57" fmla="*/ 206 h 1054"/>
                <a:gd name="T58" fmla="*/ 725 w 1335"/>
                <a:gd name="T59" fmla="*/ 269 h 1054"/>
                <a:gd name="T60" fmla="*/ 843 w 1335"/>
                <a:gd name="T61" fmla="*/ 308 h 1054"/>
                <a:gd name="T62" fmla="*/ 904 w 1335"/>
                <a:gd name="T63" fmla="*/ 272 h 1054"/>
                <a:gd name="T64" fmla="*/ 976 w 1335"/>
                <a:gd name="T65" fmla="*/ 204 h 1054"/>
                <a:gd name="T66" fmla="*/ 1047 w 1335"/>
                <a:gd name="T67" fmla="*/ 141 h 1054"/>
                <a:gd name="T68" fmla="*/ 995 w 1335"/>
                <a:gd name="T69" fmla="*/ 84 h 1054"/>
                <a:gd name="T70" fmla="*/ 898 w 1335"/>
                <a:gd name="T71" fmla="*/ 173 h 1054"/>
                <a:gd name="T72" fmla="*/ 850 w 1335"/>
                <a:gd name="T73" fmla="*/ 217 h 1054"/>
                <a:gd name="T74" fmla="*/ 809 w 1335"/>
                <a:gd name="T75" fmla="*/ 230 h 1054"/>
                <a:gd name="T76" fmla="*/ 741 w 1335"/>
                <a:gd name="T77" fmla="*/ 178 h 1054"/>
                <a:gd name="T78" fmla="*/ 679 w 1335"/>
                <a:gd name="T79" fmla="*/ 132 h 1054"/>
                <a:gd name="T80" fmla="*/ 612 w 1335"/>
                <a:gd name="T81" fmla="*/ 137 h 1054"/>
                <a:gd name="T82" fmla="*/ 544 w 1335"/>
                <a:gd name="T83" fmla="*/ 170 h 1054"/>
                <a:gd name="T84" fmla="*/ 0 w 1335"/>
                <a:gd name="T85" fmla="*/ 518 h 1054"/>
                <a:gd name="T86" fmla="*/ 672 w 1335"/>
                <a:gd name="T87" fmla="*/ 791 h 1054"/>
                <a:gd name="T88" fmla="*/ 839 w 1335"/>
                <a:gd name="T89" fmla="*/ 687 h 1054"/>
                <a:gd name="T90" fmla="*/ 910 w 1335"/>
                <a:gd name="T91" fmla="*/ 549 h 1054"/>
                <a:gd name="T92" fmla="*/ 922 w 1335"/>
                <a:gd name="T93" fmla="*/ 394 h 1054"/>
                <a:gd name="T94" fmla="*/ 974 w 1335"/>
                <a:gd name="T95" fmla="*/ 371 h 1054"/>
                <a:gd name="T96" fmla="*/ 1043 w 1335"/>
                <a:gd name="T97" fmla="*/ 345 h 1054"/>
                <a:gd name="T98" fmla="*/ 1120 w 1335"/>
                <a:gd name="T99" fmla="*/ 311 h 1054"/>
                <a:gd name="T100" fmla="*/ 1192 w 1335"/>
                <a:gd name="T101" fmla="*/ 265 h 1054"/>
                <a:gd name="T102" fmla="*/ 1286 w 1335"/>
                <a:gd name="T103" fmla="*/ 155 h 1054"/>
                <a:gd name="T104" fmla="*/ 1332 w 1335"/>
                <a:gd name="T105" fmla="*/ 40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35" h="1054">
                  <a:moveTo>
                    <a:pt x="1322" y="24"/>
                  </a:moveTo>
                  <a:lnTo>
                    <a:pt x="1317" y="18"/>
                  </a:lnTo>
                  <a:lnTo>
                    <a:pt x="1311" y="14"/>
                  </a:lnTo>
                  <a:lnTo>
                    <a:pt x="1304" y="9"/>
                  </a:lnTo>
                  <a:lnTo>
                    <a:pt x="1296" y="6"/>
                  </a:lnTo>
                  <a:lnTo>
                    <a:pt x="1288" y="3"/>
                  </a:lnTo>
                  <a:lnTo>
                    <a:pt x="1279" y="1"/>
                  </a:lnTo>
                  <a:lnTo>
                    <a:pt x="1268" y="0"/>
                  </a:lnTo>
                  <a:lnTo>
                    <a:pt x="1258" y="0"/>
                  </a:lnTo>
                  <a:lnTo>
                    <a:pt x="1245" y="0"/>
                  </a:lnTo>
                  <a:lnTo>
                    <a:pt x="1231" y="1"/>
                  </a:lnTo>
                  <a:lnTo>
                    <a:pt x="1217" y="3"/>
                  </a:lnTo>
                  <a:lnTo>
                    <a:pt x="1200" y="6"/>
                  </a:lnTo>
                  <a:lnTo>
                    <a:pt x="1183" y="8"/>
                  </a:lnTo>
                  <a:lnTo>
                    <a:pt x="1164" y="11"/>
                  </a:lnTo>
                  <a:lnTo>
                    <a:pt x="1143" y="16"/>
                  </a:lnTo>
                  <a:lnTo>
                    <a:pt x="1120" y="21"/>
                  </a:lnTo>
                  <a:lnTo>
                    <a:pt x="1114" y="22"/>
                  </a:lnTo>
                  <a:lnTo>
                    <a:pt x="1107" y="24"/>
                  </a:lnTo>
                  <a:lnTo>
                    <a:pt x="1099" y="27"/>
                  </a:lnTo>
                  <a:lnTo>
                    <a:pt x="1091" y="30"/>
                  </a:lnTo>
                  <a:lnTo>
                    <a:pt x="1083" y="33"/>
                  </a:lnTo>
                  <a:lnTo>
                    <a:pt x="1075" y="35"/>
                  </a:lnTo>
                  <a:lnTo>
                    <a:pt x="1068" y="39"/>
                  </a:lnTo>
                  <a:lnTo>
                    <a:pt x="1062" y="41"/>
                  </a:lnTo>
                  <a:lnTo>
                    <a:pt x="1062" y="131"/>
                  </a:lnTo>
                  <a:lnTo>
                    <a:pt x="1070" y="126"/>
                  </a:lnTo>
                  <a:lnTo>
                    <a:pt x="1079" y="121"/>
                  </a:lnTo>
                  <a:lnTo>
                    <a:pt x="1090" y="115"/>
                  </a:lnTo>
                  <a:lnTo>
                    <a:pt x="1099" y="110"/>
                  </a:lnTo>
                  <a:lnTo>
                    <a:pt x="1109" y="106"/>
                  </a:lnTo>
                  <a:lnTo>
                    <a:pt x="1119" y="101"/>
                  </a:lnTo>
                  <a:lnTo>
                    <a:pt x="1128" y="98"/>
                  </a:lnTo>
                  <a:lnTo>
                    <a:pt x="1136" y="95"/>
                  </a:lnTo>
                  <a:lnTo>
                    <a:pt x="1157" y="91"/>
                  </a:lnTo>
                  <a:lnTo>
                    <a:pt x="1175" y="87"/>
                  </a:lnTo>
                  <a:lnTo>
                    <a:pt x="1192" y="84"/>
                  </a:lnTo>
                  <a:lnTo>
                    <a:pt x="1206" y="82"/>
                  </a:lnTo>
                  <a:lnTo>
                    <a:pt x="1219" y="80"/>
                  </a:lnTo>
                  <a:lnTo>
                    <a:pt x="1229" y="78"/>
                  </a:lnTo>
                  <a:lnTo>
                    <a:pt x="1238" y="78"/>
                  </a:lnTo>
                  <a:lnTo>
                    <a:pt x="1246" y="77"/>
                  </a:lnTo>
                  <a:lnTo>
                    <a:pt x="1238" y="90"/>
                  </a:lnTo>
                  <a:lnTo>
                    <a:pt x="1228" y="103"/>
                  </a:lnTo>
                  <a:lnTo>
                    <a:pt x="1218" y="118"/>
                  </a:lnTo>
                  <a:lnTo>
                    <a:pt x="1206" y="133"/>
                  </a:lnTo>
                  <a:lnTo>
                    <a:pt x="1195" y="147"/>
                  </a:lnTo>
                  <a:lnTo>
                    <a:pt x="1184" y="161"/>
                  </a:lnTo>
                  <a:lnTo>
                    <a:pt x="1175" y="171"/>
                  </a:lnTo>
                  <a:lnTo>
                    <a:pt x="1168" y="181"/>
                  </a:lnTo>
                  <a:lnTo>
                    <a:pt x="1159" y="191"/>
                  </a:lnTo>
                  <a:lnTo>
                    <a:pt x="1150" y="200"/>
                  </a:lnTo>
                  <a:lnTo>
                    <a:pt x="1139" y="208"/>
                  </a:lnTo>
                  <a:lnTo>
                    <a:pt x="1129" y="217"/>
                  </a:lnTo>
                  <a:lnTo>
                    <a:pt x="1116" y="226"/>
                  </a:lnTo>
                  <a:lnTo>
                    <a:pt x="1105" y="232"/>
                  </a:lnTo>
                  <a:lnTo>
                    <a:pt x="1092" y="239"/>
                  </a:lnTo>
                  <a:lnTo>
                    <a:pt x="1078" y="246"/>
                  </a:lnTo>
                  <a:lnTo>
                    <a:pt x="1066" y="253"/>
                  </a:lnTo>
                  <a:lnTo>
                    <a:pt x="1052" y="259"/>
                  </a:lnTo>
                  <a:lnTo>
                    <a:pt x="1038" y="265"/>
                  </a:lnTo>
                  <a:lnTo>
                    <a:pt x="1024" y="270"/>
                  </a:lnTo>
                  <a:lnTo>
                    <a:pt x="1010" y="275"/>
                  </a:lnTo>
                  <a:lnTo>
                    <a:pt x="998" y="281"/>
                  </a:lnTo>
                  <a:lnTo>
                    <a:pt x="984" y="285"/>
                  </a:lnTo>
                  <a:lnTo>
                    <a:pt x="971" y="290"/>
                  </a:lnTo>
                  <a:lnTo>
                    <a:pt x="952" y="298"/>
                  </a:lnTo>
                  <a:lnTo>
                    <a:pt x="933" y="305"/>
                  </a:lnTo>
                  <a:lnTo>
                    <a:pt x="916" y="312"/>
                  </a:lnTo>
                  <a:lnTo>
                    <a:pt x="900" y="319"/>
                  </a:lnTo>
                  <a:lnTo>
                    <a:pt x="886" y="326"/>
                  </a:lnTo>
                  <a:lnTo>
                    <a:pt x="874" y="334"/>
                  </a:lnTo>
                  <a:lnTo>
                    <a:pt x="864" y="342"/>
                  </a:lnTo>
                  <a:lnTo>
                    <a:pt x="856" y="351"/>
                  </a:lnTo>
                  <a:lnTo>
                    <a:pt x="842" y="374"/>
                  </a:lnTo>
                  <a:lnTo>
                    <a:pt x="832" y="398"/>
                  </a:lnTo>
                  <a:lnTo>
                    <a:pt x="826" y="424"/>
                  </a:lnTo>
                  <a:lnTo>
                    <a:pt x="824" y="450"/>
                  </a:lnTo>
                  <a:lnTo>
                    <a:pt x="824" y="478"/>
                  </a:lnTo>
                  <a:lnTo>
                    <a:pt x="826" y="507"/>
                  </a:lnTo>
                  <a:lnTo>
                    <a:pt x="830" y="535"/>
                  </a:lnTo>
                  <a:lnTo>
                    <a:pt x="835" y="564"/>
                  </a:lnTo>
                  <a:lnTo>
                    <a:pt x="835" y="573"/>
                  </a:lnTo>
                  <a:lnTo>
                    <a:pt x="833" y="583"/>
                  </a:lnTo>
                  <a:lnTo>
                    <a:pt x="828" y="592"/>
                  </a:lnTo>
                  <a:lnTo>
                    <a:pt x="822" y="600"/>
                  </a:lnTo>
                  <a:lnTo>
                    <a:pt x="812" y="609"/>
                  </a:lnTo>
                  <a:lnTo>
                    <a:pt x="803" y="618"/>
                  </a:lnTo>
                  <a:lnTo>
                    <a:pt x="793" y="626"/>
                  </a:lnTo>
                  <a:lnTo>
                    <a:pt x="782" y="633"/>
                  </a:lnTo>
                  <a:lnTo>
                    <a:pt x="689" y="440"/>
                  </a:lnTo>
                  <a:lnTo>
                    <a:pt x="605" y="440"/>
                  </a:lnTo>
                  <a:lnTo>
                    <a:pt x="716" y="672"/>
                  </a:lnTo>
                  <a:lnTo>
                    <a:pt x="667" y="703"/>
                  </a:lnTo>
                  <a:lnTo>
                    <a:pt x="542" y="440"/>
                  </a:lnTo>
                  <a:lnTo>
                    <a:pt x="456" y="440"/>
                  </a:lnTo>
                  <a:lnTo>
                    <a:pt x="602" y="745"/>
                  </a:lnTo>
                  <a:lnTo>
                    <a:pt x="288" y="943"/>
                  </a:lnTo>
                  <a:lnTo>
                    <a:pt x="265" y="896"/>
                  </a:lnTo>
                  <a:lnTo>
                    <a:pt x="483" y="759"/>
                  </a:lnTo>
                  <a:lnTo>
                    <a:pt x="473" y="743"/>
                  </a:lnTo>
                  <a:lnTo>
                    <a:pt x="257" y="879"/>
                  </a:lnTo>
                  <a:lnTo>
                    <a:pt x="245" y="853"/>
                  </a:lnTo>
                  <a:lnTo>
                    <a:pt x="462" y="715"/>
                  </a:lnTo>
                  <a:lnTo>
                    <a:pt x="452" y="699"/>
                  </a:lnTo>
                  <a:lnTo>
                    <a:pt x="237" y="835"/>
                  </a:lnTo>
                  <a:lnTo>
                    <a:pt x="225" y="809"/>
                  </a:lnTo>
                  <a:lnTo>
                    <a:pt x="442" y="672"/>
                  </a:lnTo>
                  <a:lnTo>
                    <a:pt x="431" y="656"/>
                  </a:lnTo>
                  <a:lnTo>
                    <a:pt x="216" y="792"/>
                  </a:lnTo>
                  <a:lnTo>
                    <a:pt x="204" y="767"/>
                  </a:lnTo>
                  <a:lnTo>
                    <a:pt x="421" y="629"/>
                  </a:lnTo>
                  <a:lnTo>
                    <a:pt x="410" y="613"/>
                  </a:lnTo>
                  <a:lnTo>
                    <a:pt x="195" y="748"/>
                  </a:lnTo>
                  <a:lnTo>
                    <a:pt x="184" y="723"/>
                  </a:lnTo>
                  <a:lnTo>
                    <a:pt x="400" y="586"/>
                  </a:lnTo>
                  <a:lnTo>
                    <a:pt x="390" y="570"/>
                  </a:lnTo>
                  <a:lnTo>
                    <a:pt x="175" y="706"/>
                  </a:lnTo>
                  <a:lnTo>
                    <a:pt x="163" y="680"/>
                  </a:lnTo>
                  <a:lnTo>
                    <a:pt x="379" y="542"/>
                  </a:lnTo>
                  <a:lnTo>
                    <a:pt x="369" y="526"/>
                  </a:lnTo>
                  <a:lnTo>
                    <a:pt x="155" y="662"/>
                  </a:lnTo>
                  <a:lnTo>
                    <a:pt x="142" y="637"/>
                  </a:lnTo>
                  <a:lnTo>
                    <a:pt x="359" y="500"/>
                  </a:lnTo>
                  <a:lnTo>
                    <a:pt x="348" y="484"/>
                  </a:lnTo>
                  <a:lnTo>
                    <a:pt x="134" y="619"/>
                  </a:lnTo>
                  <a:lnTo>
                    <a:pt x="121" y="594"/>
                  </a:lnTo>
                  <a:lnTo>
                    <a:pt x="338" y="456"/>
                  </a:lnTo>
                  <a:lnTo>
                    <a:pt x="327" y="440"/>
                  </a:lnTo>
                  <a:lnTo>
                    <a:pt x="113" y="576"/>
                  </a:lnTo>
                  <a:lnTo>
                    <a:pt x="98" y="546"/>
                  </a:lnTo>
                  <a:lnTo>
                    <a:pt x="413" y="348"/>
                  </a:lnTo>
                  <a:lnTo>
                    <a:pt x="456" y="440"/>
                  </a:lnTo>
                  <a:lnTo>
                    <a:pt x="542" y="440"/>
                  </a:lnTo>
                  <a:lnTo>
                    <a:pt x="477" y="306"/>
                  </a:lnTo>
                  <a:lnTo>
                    <a:pt x="527" y="276"/>
                  </a:lnTo>
                  <a:lnTo>
                    <a:pt x="605" y="440"/>
                  </a:lnTo>
                  <a:lnTo>
                    <a:pt x="689" y="440"/>
                  </a:lnTo>
                  <a:lnTo>
                    <a:pt x="590" y="232"/>
                  </a:lnTo>
                  <a:lnTo>
                    <a:pt x="602" y="226"/>
                  </a:lnTo>
                  <a:lnTo>
                    <a:pt x="613" y="219"/>
                  </a:lnTo>
                  <a:lnTo>
                    <a:pt x="625" y="214"/>
                  </a:lnTo>
                  <a:lnTo>
                    <a:pt x="636" y="209"/>
                  </a:lnTo>
                  <a:lnTo>
                    <a:pt x="645" y="207"/>
                  </a:lnTo>
                  <a:lnTo>
                    <a:pt x="655" y="206"/>
                  </a:lnTo>
                  <a:lnTo>
                    <a:pt x="661" y="207"/>
                  </a:lnTo>
                  <a:lnTo>
                    <a:pt x="666" y="211"/>
                  </a:lnTo>
                  <a:lnTo>
                    <a:pt x="684" y="231"/>
                  </a:lnTo>
                  <a:lnTo>
                    <a:pt x="704" y="251"/>
                  </a:lnTo>
                  <a:lnTo>
                    <a:pt x="725" y="269"/>
                  </a:lnTo>
                  <a:lnTo>
                    <a:pt x="747" y="284"/>
                  </a:lnTo>
                  <a:lnTo>
                    <a:pt x="770" y="297"/>
                  </a:lnTo>
                  <a:lnTo>
                    <a:pt x="793" y="306"/>
                  </a:lnTo>
                  <a:lnTo>
                    <a:pt x="818" y="310"/>
                  </a:lnTo>
                  <a:lnTo>
                    <a:pt x="843" y="308"/>
                  </a:lnTo>
                  <a:lnTo>
                    <a:pt x="855" y="305"/>
                  </a:lnTo>
                  <a:lnTo>
                    <a:pt x="866" y="299"/>
                  </a:lnTo>
                  <a:lnTo>
                    <a:pt x="879" y="292"/>
                  </a:lnTo>
                  <a:lnTo>
                    <a:pt x="892" y="283"/>
                  </a:lnTo>
                  <a:lnTo>
                    <a:pt x="904" y="272"/>
                  </a:lnTo>
                  <a:lnTo>
                    <a:pt x="918" y="259"/>
                  </a:lnTo>
                  <a:lnTo>
                    <a:pt x="934" y="244"/>
                  </a:lnTo>
                  <a:lnTo>
                    <a:pt x="950" y="228"/>
                  </a:lnTo>
                  <a:lnTo>
                    <a:pt x="963" y="216"/>
                  </a:lnTo>
                  <a:lnTo>
                    <a:pt x="976" y="204"/>
                  </a:lnTo>
                  <a:lnTo>
                    <a:pt x="990" y="191"/>
                  </a:lnTo>
                  <a:lnTo>
                    <a:pt x="1003" y="178"/>
                  </a:lnTo>
                  <a:lnTo>
                    <a:pt x="1017" y="166"/>
                  </a:lnTo>
                  <a:lnTo>
                    <a:pt x="1032" y="153"/>
                  </a:lnTo>
                  <a:lnTo>
                    <a:pt x="1047" y="141"/>
                  </a:lnTo>
                  <a:lnTo>
                    <a:pt x="1062" y="131"/>
                  </a:lnTo>
                  <a:lnTo>
                    <a:pt x="1062" y="41"/>
                  </a:lnTo>
                  <a:lnTo>
                    <a:pt x="1039" y="54"/>
                  </a:lnTo>
                  <a:lnTo>
                    <a:pt x="1017" y="69"/>
                  </a:lnTo>
                  <a:lnTo>
                    <a:pt x="995" y="84"/>
                  </a:lnTo>
                  <a:lnTo>
                    <a:pt x="975" y="101"/>
                  </a:lnTo>
                  <a:lnTo>
                    <a:pt x="954" y="118"/>
                  </a:lnTo>
                  <a:lnTo>
                    <a:pt x="934" y="137"/>
                  </a:lnTo>
                  <a:lnTo>
                    <a:pt x="916" y="155"/>
                  </a:lnTo>
                  <a:lnTo>
                    <a:pt x="898" y="173"/>
                  </a:lnTo>
                  <a:lnTo>
                    <a:pt x="888" y="182"/>
                  </a:lnTo>
                  <a:lnTo>
                    <a:pt x="878" y="191"/>
                  </a:lnTo>
                  <a:lnTo>
                    <a:pt x="869" y="201"/>
                  </a:lnTo>
                  <a:lnTo>
                    <a:pt x="858" y="209"/>
                  </a:lnTo>
                  <a:lnTo>
                    <a:pt x="850" y="217"/>
                  </a:lnTo>
                  <a:lnTo>
                    <a:pt x="841" y="224"/>
                  </a:lnTo>
                  <a:lnTo>
                    <a:pt x="835" y="229"/>
                  </a:lnTo>
                  <a:lnTo>
                    <a:pt x="830" y="232"/>
                  </a:lnTo>
                  <a:lnTo>
                    <a:pt x="819" y="232"/>
                  </a:lnTo>
                  <a:lnTo>
                    <a:pt x="809" y="230"/>
                  </a:lnTo>
                  <a:lnTo>
                    <a:pt x="797" y="226"/>
                  </a:lnTo>
                  <a:lnTo>
                    <a:pt x="785" y="219"/>
                  </a:lnTo>
                  <a:lnTo>
                    <a:pt x="771" y="208"/>
                  </a:lnTo>
                  <a:lnTo>
                    <a:pt x="757" y="194"/>
                  </a:lnTo>
                  <a:lnTo>
                    <a:pt x="741" y="178"/>
                  </a:lnTo>
                  <a:lnTo>
                    <a:pt x="725" y="160"/>
                  </a:lnTo>
                  <a:lnTo>
                    <a:pt x="714" y="150"/>
                  </a:lnTo>
                  <a:lnTo>
                    <a:pt x="703" y="141"/>
                  </a:lnTo>
                  <a:lnTo>
                    <a:pt x="691" y="136"/>
                  </a:lnTo>
                  <a:lnTo>
                    <a:pt x="679" y="132"/>
                  </a:lnTo>
                  <a:lnTo>
                    <a:pt x="666" y="130"/>
                  </a:lnTo>
                  <a:lnTo>
                    <a:pt x="653" y="129"/>
                  </a:lnTo>
                  <a:lnTo>
                    <a:pt x="640" y="130"/>
                  </a:lnTo>
                  <a:lnTo>
                    <a:pt x="626" y="132"/>
                  </a:lnTo>
                  <a:lnTo>
                    <a:pt x="612" y="137"/>
                  </a:lnTo>
                  <a:lnTo>
                    <a:pt x="598" y="141"/>
                  </a:lnTo>
                  <a:lnTo>
                    <a:pt x="584" y="147"/>
                  </a:lnTo>
                  <a:lnTo>
                    <a:pt x="570" y="154"/>
                  </a:lnTo>
                  <a:lnTo>
                    <a:pt x="558" y="162"/>
                  </a:lnTo>
                  <a:lnTo>
                    <a:pt x="544" y="170"/>
                  </a:lnTo>
                  <a:lnTo>
                    <a:pt x="531" y="179"/>
                  </a:lnTo>
                  <a:lnTo>
                    <a:pt x="520" y="189"/>
                  </a:lnTo>
                  <a:lnTo>
                    <a:pt x="408" y="260"/>
                  </a:lnTo>
                  <a:lnTo>
                    <a:pt x="29" y="500"/>
                  </a:lnTo>
                  <a:lnTo>
                    <a:pt x="0" y="518"/>
                  </a:lnTo>
                  <a:lnTo>
                    <a:pt x="15" y="548"/>
                  </a:lnTo>
                  <a:lnTo>
                    <a:pt x="238" y="1014"/>
                  </a:lnTo>
                  <a:lnTo>
                    <a:pt x="256" y="1054"/>
                  </a:lnTo>
                  <a:lnTo>
                    <a:pt x="293" y="1031"/>
                  </a:lnTo>
                  <a:lnTo>
                    <a:pt x="672" y="791"/>
                  </a:lnTo>
                  <a:lnTo>
                    <a:pt x="701" y="773"/>
                  </a:lnTo>
                  <a:lnTo>
                    <a:pt x="784" y="721"/>
                  </a:lnTo>
                  <a:lnTo>
                    <a:pt x="796" y="714"/>
                  </a:lnTo>
                  <a:lnTo>
                    <a:pt x="816" y="702"/>
                  </a:lnTo>
                  <a:lnTo>
                    <a:pt x="839" y="687"/>
                  </a:lnTo>
                  <a:lnTo>
                    <a:pt x="863" y="668"/>
                  </a:lnTo>
                  <a:lnTo>
                    <a:pt x="885" y="644"/>
                  </a:lnTo>
                  <a:lnTo>
                    <a:pt x="902" y="616"/>
                  </a:lnTo>
                  <a:lnTo>
                    <a:pt x="911" y="584"/>
                  </a:lnTo>
                  <a:lnTo>
                    <a:pt x="910" y="549"/>
                  </a:lnTo>
                  <a:lnTo>
                    <a:pt x="903" y="507"/>
                  </a:lnTo>
                  <a:lnTo>
                    <a:pt x="900" y="464"/>
                  </a:lnTo>
                  <a:lnTo>
                    <a:pt x="904" y="427"/>
                  </a:lnTo>
                  <a:lnTo>
                    <a:pt x="917" y="397"/>
                  </a:lnTo>
                  <a:lnTo>
                    <a:pt x="922" y="394"/>
                  </a:lnTo>
                  <a:lnTo>
                    <a:pt x="929" y="389"/>
                  </a:lnTo>
                  <a:lnTo>
                    <a:pt x="938" y="384"/>
                  </a:lnTo>
                  <a:lnTo>
                    <a:pt x="949" y="380"/>
                  </a:lnTo>
                  <a:lnTo>
                    <a:pt x="961" y="375"/>
                  </a:lnTo>
                  <a:lnTo>
                    <a:pt x="974" y="371"/>
                  </a:lnTo>
                  <a:lnTo>
                    <a:pt x="986" y="367"/>
                  </a:lnTo>
                  <a:lnTo>
                    <a:pt x="998" y="363"/>
                  </a:lnTo>
                  <a:lnTo>
                    <a:pt x="1013" y="357"/>
                  </a:lnTo>
                  <a:lnTo>
                    <a:pt x="1028" y="351"/>
                  </a:lnTo>
                  <a:lnTo>
                    <a:pt x="1043" y="345"/>
                  </a:lnTo>
                  <a:lnTo>
                    <a:pt x="1058" y="340"/>
                  </a:lnTo>
                  <a:lnTo>
                    <a:pt x="1074" y="333"/>
                  </a:lnTo>
                  <a:lnTo>
                    <a:pt x="1090" y="326"/>
                  </a:lnTo>
                  <a:lnTo>
                    <a:pt x="1105" y="319"/>
                  </a:lnTo>
                  <a:lnTo>
                    <a:pt x="1120" y="311"/>
                  </a:lnTo>
                  <a:lnTo>
                    <a:pt x="1136" y="303"/>
                  </a:lnTo>
                  <a:lnTo>
                    <a:pt x="1150" y="295"/>
                  </a:lnTo>
                  <a:lnTo>
                    <a:pt x="1165" y="285"/>
                  </a:lnTo>
                  <a:lnTo>
                    <a:pt x="1179" y="275"/>
                  </a:lnTo>
                  <a:lnTo>
                    <a:pt x="1192" y="265"/>
                  </a:lnTo>
                  <a:lnTo>
                    <a:pt x="1205" y="253"/>
                  </a:lnTo>
                  <a:lnTo>
                    <a:pt x="1217" y="242"/>
                  </a:lnTo>
                  <a:lnTo>
                    <a:pt x="1228" y="229"/>
                  </a:lnTo>
                  <a:lnTo>
                    <a:pt x="1259" y="190"/>
                  </a:lnTo>
                  <a:lnTo>
                    <a:pt x="1286" y="155"/>
                  </a:lnTo>
                  <a:lnTo>
                    <a:pt x="1306" y="125"/>
                  </a:lnTo>
                  <a:lnTo>
                    <a:pt x="1322" y="100"/>
                  </a:lnTo>
                  <a:lnTo>
                    <a:pt x="1332" y="77"/>
                  </a:lnTo>
                  <a:lnTo>
                    <a:pt x="1335" y="57"/>
                  </a:lnTo>
                  <a:lnTo>
                    <a:pt x="1332" y="40"/>
                  </a:lnTo>
                  <a:lnTo>
                    <a:pt x="1322" y="2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grpSp>
      <p:sp>
        <p:nvSpPr>
          <p:cNvPr id="33" name="矩形 32"/>
          <p:cNvSpPr/>
          <p:nvPr/>
        </p:nvSpPr>
        <p:spPr>
          <a:xfrm>
            <a:off x="1249363" y="2792413"/>
            <a:ext cx="7481887" cy="646112"/>
          </a:xfrm>
          <a:prstGeom prst="rect">
            <a:avLst/>
          </a:prstGeom>
        </p:spPr>
        <p:txBody>
          <a:bodyPr>
            <a:spAutoFit/>
          </a:bodyPr>
          <a:lstStyle/>
          <a:p>
            <a:pPr>
              <a:defRPr/>
            </a:pPr>
            <a:r>
              <a:rPr lang="en-US" altLang="zh-CN" dirty="0" err="1">
                <a:latin typeface="+mn-lt"/>
                <a:ea typeface="楷体_GB2312" panose="02010609030101010101" pitchFamily="49" charset="-122"/>
              </a:rPr>
              <a:t>copyfmt</a:t>
            </a:r>
            <a:r>
              <a:rPr lang="en-US" altLang="zh-CN" dirty="0">
                <a:latin typeface="+mn-lt"/>
                <a:ea typeface="楷体_GB2312" panose="02010609030101010101" pitchFamily="49" charset="-122"/>
              </a:rPr>
              <a:t>()</a:t>
            </a:r>
            <a:r>
              <a:rPr lang="zh-CN" altLang="zh-CN" dirty="0">
                <a:latin typeface="+mn-lt"/>
                <a:ea typeface="楷体_GB2312" panose="02010609030101010101" pitchFamily="49" charset="-122"/>
              </a:rPr>
              <a:t>函数</a:t>
            </a:r>
          </a:p>
          <a:p>
            <a:pPr>
              <a:defRPr/>
            </a:pPr>
            <a:r>
              <a:rPr lang="en-US" altLang="zh-CN" dirty="0" err="1">
                <a:latin typeface="+mn-lt"/>
                <a:ea typeface="楷体_GB2312" panose="02010609030101010101" pitchFamily="49" charset="-122"/>
              </a:rPr>
              <a:t>copyfmt</a:t>
            </a:r>
            <a:r>
              <a:rPr lang="en-US" altLang="zh-CN" dirty="0">
                <a:latin typeface="+mn-lt"/>
                <a:ea typeface="楷体_GB2312" panose="02010609030101010101" pitchFamily="49" charset="-122"/>
              </a:rPr>
              <a:t>()</a:t>
            </a:r>
            <a:r>
              <a:rPr lang="zh-CN" altLang="zh-CN" dirty="0">
                <a:latin typeface="+mn-lt"/>
                <a:ea typeface="楷体_GB2312" panose="02010609030101010101" pitchFamily="49" charset="-122"/>
              </a:rPr>
              <a:t>函数实现从流中复制所有的格式定义，其函数声明如下所示：</a:t>
            </a:r>
          </a:p>
        </p:txBody>
      </p:sp>
      <p:sp>
        <p:nvSpPr>
          <p:cNvPr id="53255" name="矩形 23"/>
          <p:cNvSpPr>
            <a:spLocks noChangeArrowheads="1"/>
          </p:cNvSpPr>
          <p:nvPr/>
        </p:nvSpPr>
        <p:spPr bwMode="auto">
          <a:xfrm>
            <a:off x="873125" y="3449638"/>
            <a:ext cx="7589838" cy="47625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53256" name="矩形 7"/>
          <p:cNvSpPr>
            <a:spLocks noChangeArrowheads="1"/>
          </p:cNvSpPr>
          <p:nvPr/>
        </p:nvSpPr>
        <p:spPr bwMode="auto">
          <a:xfrm>
            <a:off x="1016000" y="3471863"/>
            <a:ext cx="42116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ios_base&amp; copyfmt(const basic_ios&amp; f);</a:t>
            </a:r>
            <a:endParaRPr lang="zh-CN" altLang="zh-CN"/>
          </a:p>
        </p:txBody>
      </p:sp>
      <p:sp>
        <p:nvSpPr>
          <p:cNvPr id="9" name="矩形 8"/>
          <p:cNvSpPr/>
          <p:nvPr/>
        </p:nvSpPr>
        <p:spPr>
          <a:xfrm>
            <a:off x="820738" y="4040188"/>
            <a:ext cx="7718425" cy="646112"/>
          </a:xfrm>
          <a:prstGeom prst="rect">
            <a:avLst/>
          </a:prstGeom>
        </p:spPr>
        <p:txBody>
          <a:bodyPr>
            <a:spAutoFit/>
          </a:bodyPr>
          <a:lstStyle/>
          <a:p>
            <a:pPr>
              <a:defRPr/>
            </a:pPr>
            <a:r>
              <a:rPr lang="en-US" altLang="zh-CN" dirty="0">
                <a:latin typeface="+mn-lt"/>
                <a:ea typeface="楷体_GB2312" panose="02010609030101010101" pitchFamily="49" charset="-122"/>
              </a:rPr>
              <a:t>       </a:t>
            </a:r>
            <a:r>
              <a:rPr lang="en-US" altLang="zh-CN" dirty="0" err="1">
                <a:latin typeface="+mn-lt"/>
                <a:ea typeface="楷体_GB2312" panose="02010609030101010101" pitchFamily="49" charset="-122"/>
              </a:rPr>
              <a:t>copyfmt</a:t>
            </a:r>
            <a:r>
              <a:rPr lang="en-US" altLang="zh-CN" dirty="0">
                <a:latin typeface="+mn-lt"/>
                <a:ea typeface="楷体_GB2312" panose="02010609030101010101" pitchFamily="49" charset="-122"/>
              </a:rPr>
              <a:t>()</a:t>
            </a:r>
            <a:r>
              <a:rPr lang="zh-CN" altLang="zh-CN" dirty="0">
                <a:latin typeface="+mn-lt"/>
                <a:ea typeface="楷体_GB2312" panose="02010609030101010101" pitchFamily="49" charset="-122"/>
              </a:rPr>
              <a:t>并不复制流的缓冲区和缓冲区的状态，但是它复制状态中其余的东西，包括所要求的异常和用户给状态添加的所有东西</a:t>
            </a:r>
            <a:r>
              <a:rPr lang="zh-CN" altLang="zh-CN" dirty="0">
                <a:ea typeface="宋体" pitchFamily="2" charset="-122"/>
              </a:rPr>
              <a:t>。</a:t>
            </a:r>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Group 2"/>
          <p:cNvGrpSpPr>
            <a:grpSpLocks/>
          </p:cNvGrpSpPr>
          <p:nvPr/>
        </p:nvGrpSpPr>
        <p:grpSpPr bwMode="auto">
          <a:xfrm>
            <a:off x="5062538" y="119063"/>
            <a:ext cx="3916362" cy="725487"/>
            <a:chOff x="0" y="0"/>
            <a:chExt cx="6166" cy="1142"/>
          </a:xfrm>
        </p:grpSpPr>
        <p:pic>
          <p:nvPicPr>
            <p:cNvPr id="54290"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291"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54275"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6.4  </a:t>
            </a:r>
            <a:r>
              <a:rPr lang="zh-CN" altLang="zh-CN" sz="2800" b="1">
                <a:solidFill>
                  <a:srgbClr val="FFFF00"/>
                </a:solidFill>
                <a:latin typeface="微软雅黑" pitchFamily="34" charset="-122"/>
                <a:ea typeface="微软雅黑" pitchFamily="34" charset="-122"/>
              </a:rPr>
              <a:t>格式化控制</a:t>
            </a:r>
            <a:endParaRPr lang="zh-CN" altLang="en-US" sz="2800" b="1">
              <a:solidFill>
                <a:srgbClr val="FFFF00"/>
              </a:solidFill>
              <a:latin typeface="微软雅黑" pitchFamily="34" charset="-122"/>
              <a:ea typeface="微软雅黑" pitchFamily="34" charset="-122"/>
              <a:sym typeface="宋体" charset="-122"/>
            </a:endParaRPr>
          </a:p>
        </p:txBody>
      </p:sp>
      <p:sp>
        <p:nvSpPr>
          <p:cNvPr id="17" name="任意多边形 16"/>
          <p:cNvSpPr/>
          <p:nvPr/>
        </p:nvSpPr>
        <p:spPr bwMode="auto">
          <a:xfrm>
            <a:off x="3065463" y="2663825"/>
            <a:ext cx="4740275" cy="777875"/>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chemeClr val="accent4">
              <a:lumMod val="40000"/>
              <a:lumOff val="6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56325" name="矩形 27"/>
          <p:cNvSpPr>
            <a:spLocks noChangeArrowheads="1"/>
          </p:cNvSpPr>
          <p:nvPr/>
        </p:nvSpPr>
        <p:spPr bwMode="auto">
          <a:xfrm>
            <a:off x="3479800" y="2868613"/>
            <a:ext cx="3108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微软雅黑" pitchFamily="34" charset="-122"/>
                <a:ea typeface="微软雅黑" pitchFamily="34" charset="-122"/>
              </a:rPr>
              <a:t>2</a:t>
            </a:r>
            <a:r>
              <a:rPr lang="zh-CN" altLang="zh-CN">
                <a:latin typeface="微软雅黑" pitchFamily="34" charset="-122"/>
                <a:ea typeface="微软雅黑" pitchFamily="34" charset="-122"/>
              </a:rPr>
              <a:t>、域宽设置</a:t>
            </a:r>
            <a:endParaRPr lang="zh-CN" altLang="en-US">
              <a:latin typeface="微软雅黑" pitchFamily="34" charset="-122"/>
              <a:ea typeface="微软雅黑" pitchFamily="34" charset="-122"/>
            </a:endParaRPr>
          </a:p>
        </p:txBody>
      </p:sp>
      <p:grpSp>
        <p:nvGrpSpPr>
          <p:cNvPr id="56326" name="组合 10"/>
          <p:cNvGrpSpPr>
            <a:grpSpLocks/>
          </p:cNvGrpSpPr>
          <p:nvPr/>
        </p:nvGrpSpPr>
        <p:grpSpPr bwMode="auto">
          <a:xfrm>
            <a:off x="376238" y="1430338"/>
            <a:ext cx="3754437" cy="3236912"/>
            <a:chOff x="0" y="1553029"/>
            <a:chExt cx="4023941" cy="3468915"/>
          </a:xfrm>
        </p:grpSpPr>
        <p:sp>
          <p:nvSpPr>
            <p:cNvPr id="54288" name="等腰三角形 9"/>
            <p:cNvSpPr>
              <a:spLocks noChangeArrowheads="1"/>
            </p:cNvSpPr>
            <p:nvPr/>
          </p:nvSpPr>
          <p:spPr bwMode="auto">
            <a:xfrm>
              <a:off x="0" y="1553029"/>
              <a:ext cx="4023941" cy="3468915"/>
            </a:xfrm>
            <a:prstGeom prst="triangle">
              <a:avLst>
                <a:gd name="adj" fmla="val 50000"/>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3" name="任意多边形 22"/>
            <p:cNvSpPr/>
            <p:nvPr/>
          </p:nvSpPr>
          <p:spPr>
            <a:xfrm>
              <a:off x="874548" y="2703096"/>
              <a:ext cx="2295263" cy="2131707"/>
            </a:xfrm>
            <a:custGeom>
              <a:avLst/>
              <a:gdLst>
                <a:gd name="connsiteX0" fmla="*/ 0 w 2438400"/>
                <a:gd name="connsiteY0" fmla="*/ 406408 h 2594429"/>
                <a:gd name="connsiteX1" fmla="*/ 406408 w 2438400"/>
                <a:gd name="connsiteY1" fmla="*/ 0 h 2594429"/>
                <a:gd name="connsiteX2" fmla="*/ 2031992 w 2438400"/>
                <a:gd name="connsiteY2" fmla="*/ 0 h 2594429"/>
                <a:gd name="connsiteX3" fmla="*/ 2438400 w 2438400"/>
                <a:gd name="connsiteY3" fmla="*/ 406408 h 2594429"/>
                <a:gd name="connsiteX4" fmla="*/ 2438400 w 2438400"/>
                <a:gd name="connsiteY4" fmla="*/ 2188021 h 2594429"/>
                <a:gd name="connsiteX5" fmla="*/ 2031992 w 2438400"/>
                <a:gd name="connsiteY5" fmla="*/ 2594429 h 2594429"/>
                <a:gd name="connsiteX6" fmla="*/ 406408 w 2438400"/>
                <a:gd name="connsiteY6" fmla="*/ 2594429 h 2594429"/>
                <a:gd name="connsiteX7" fmla="*/ 0 w 2438400"/>
                <a:gd name="connsiteY7" fmla="*/ 2188021 h 2594429"/>
                <a:gd name="connsiteX8" fmla="*/ 0 w 2438400"/>
                <a:gd name="connsiteY8" fmla="*/ 406408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2594429">
                  <a:moveTo>
                    <a:pt x="0" y="406408"/>
                  </a:moveTo>
                  <a:cubicBezTo>
                    <a:pt x="0" y="181955"/>
                    <a:pt x="181955" y="0"/>
                    <a:pt x="406408" y="0"/>
                  </a:cubicBezTo>
                  <a:lnTo>
                    <a:pt x="2031992" y="0"/>
                  </a:lnTo>
                  <a:cubicBezTo>
                    <a:pt x="2256445" y="0"/>
                    <a:pt x="2438400" y="181955"/>
                    <a:pt x="2438400" y="406408"/>
                  </a:cubicBezTo>
                  <a:lnTo>
                    <a:pt x="2438400" y="2188021"/>
                  </a:lnTo>
                  <a:cubicBezTo>
                    <a:pt x="2438400" y="2412474"/>
                    <a:pt x="2256445" y="2594429"/>
                    <a:pt x="2031992" y="2594429"/>
                  </a:cubicBezTo>
                  <a:lnTo>
                    <a:pt x="406408" y="2594429"/>
                  </a:lnTo>
                  <a:cubicBezTo>
                    <a:pt x="181955" y="2594429"/>
                    <a:pt x="0" y="2412474"/>
                    <a:pt x="0" y="2188021"/>
                  </a:cubicBezTo>
                  <a:lnTo>
                    <a:pt x="0" y="406408"/>
                  </a:lnTo>
                  <a:close/>
                </a:path>
              </a:pathLst>
            </a:custGeom>
            <a:solidFill>
              <a:srgbClr val="70D7FC"/>
            </a:solidFill>
            <a:ln w="571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47633" tIns="233333" rIns="347633" bIns="233333" spcCol="1270" anchor="ctr"/>
            <a:lstStyle/>
            <a:p>
              <a:pPr algn="ctr" defTabSz="2667000">
                <a:lnSpc>
                  <a:spcPct val="90000"/>
                </a:lnSpc>
                <a:spcAft>
                  <a:spcPct val="35000"/>
                </a:spcAft>
                <a:defRPr/>
              </a:pPr>
              <a:endParaRPr lang="zh-CN" altLang="en-US" sz="6000"/>
            </a:p>
          </p:txBody>
        </p:sp>
      </p:grpSp>
      <p:sp>
        <p:nvSpPr>
          <p:cNvPr id="54279" name="矩形 11"/>
          <p:cNvSpPr>
            <a:spLocks noChangeArrowheads="1"/>
          </p:cNvSpPr>
          <p:nvPr/>
        </p:nvSpPr>
        <p:spPr bwMode="auto">
          <a:xfrm>
            <a:off x="1214438" y="2643188"/>
            <a:ext cx="231140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135000"/>
              </a:lnSpc>
            </a:pPr>
            <a:r>
              <a:rPr lang="zh-CN" altLang="en-US" sz="2800" b="1">
                <a:solidFill>
                  <a:schemeClr val="bg1"/>
                </a:solidFill>
                <a:latin typeface="微软雅黑" pitchFamily="34" charset="-122"/>
                <a:ea typeface="微软雅黑" pitchFamily="34" charset="-122"/>
              </a:rPr>
              <a:t>精度、域宽、</a:t>
            </a:r>
            <a:endParaRPr lang="en-US" altLang="zh-CN" sz="2800" b="1">
              <a:solidFill>
                <a:schemeClr val="bg1"/>
              </a:solidFill>
              <a:latin typeface="微软雅黑" pitchFamily="34" charset="-122"/>
              <a:ea typeface="微软雅黑" pitchFamily="34" charset="-122"/>
            </a:endParaRPr>
          </a:p>
          <a:p>
            <a:pPr algn="ctr" eaLnBrk="1" hangingPunct="1">
              <a:lnSpc>
                <a:spcPct val="135000"/>
              </a:lnSpc>
            </a:pPr>
            <a:r>
              <a:rPr lang="zh-CN" altLang="en-US" sz="2800" b="1">
                <a:solidFill>
                  <a:schemeClr val="bg1"/>
                </a:solidFill>
                <a:latin typeface="微软雅黑" pitchFamily="34" charset="-122"/>
                <a:ea typeface="微软雅黑" pitchFamily="34" charset="-122"/>
              </a:rPr>
              <a:t>填充字符的</a:t>
            </a:r>
            <a:endParaRPr lang="en-US" altLang="zh-CN" sz="2800" b="1">
              <a:solidFill>
                <a:schemeClr val="bg1"/>
              </a:solidFill>
              <a:latin typeface="微软雅黑" pitchFamily="34" charset="-122"/>
              <a:ea typeface="微软雅黑" pitchFamily="34" charset="-122"/>
            </a:endParaRPr>
          </a:p>
          <a:p>
            <a:pPr algn="ctr" eaLnBrk="1" hangingPunct="1">
              <a:lnSpc>
                <a:spcPct val="135000"/>
              </a:lnSpc>
            </a:pPr>
            <a:r>
              <a:rPr lang="zh-CN" altLang="en-US" sz="2800" b="1">
                <a:solidFill>
                  <a:schemeClr val="bg1"/>
                </a:solidFill>
                <a:latin typeface="微软雅黑" pitchFamily="34" charset="-122"/>
                <a:ea typeface="微软雅黑" pitchFamily="34" charset="-122"/>
              </a:rPr>
              <a:t>设置</a:t>
            </a:r>
          </a:p>
          <a:p>
            <a:pPr algn="ctr" eaLnBrk="1" hangingPunct="1">
              <a:lnSpc>
                <a:spcPct val="135000"/>
              </a:lnSpc>
            </a:pPr>
            <a:endParaRPr lang="zh-CN" altLang="en-US" sz="2800" b="1">
              <a:solidFill>
                <a:schemeClr val="bg1"/>
              </a:solidFill>
              <a:latin typeface="微软雅黑" pitchFamily="34" charset="-122"/>
              <a:ea typeface="微软雅黑" pitchFamily="34" charset="-122"/>
            </a:endParaRPr>
          </a:p>
        </p:txBody>
      </p:sp>
      <p:sp>
        <p:nvSpPr>
          <p:cNvPr id="25" name="任意多边形 24"/>
          <p:cNvSpPr/>
          <p:nvPr/>
        </p:nvSpPr>
        <p:spPr bwMode="auto">
          <a:xfrm>
            <a:off x="2303463" y="1347788"/>
            <a:ext cx="4740275" cy="777875"/>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chemeClr val="accent4">
              <a:lumMod val="40000"/>
              <a:lumOff val="6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56329" name="矩形 14"/>
          <p:cNvSpPr>
            <a:spLocks noChangeArrowheads="1"/>
          </p:cNvSpPr>
          <p:nvPr/>
        </p:nvSpPr>
        <p:spPr bwMode="auto">
          <a:xfrm>
            <a:off x="2663825" y="1541463"/>
            <a:ext cx="3109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微软雅黑" pitchFamily="34" charset="-122"/>
                <a:ea typeface="微软雅黑" pitchFamily="34" charset="-122"/>
              </a:rPr>
              <a:t>1</a:t>
            </a:r>
            <a:r>
              <a:rPr lang="zh-CN" altLang="zh-CN">
                <a:latin typeface="微软雅黑" pitchFamily="34" charset="-122"/>
                <a:ea typeface="微软雅黑" pitchFamily="34" charset="-122"/>
              </a:rPr>
              <a:t>、浮点数精度设置</a:t>
            </a:r>
            <a:endParaRPr lang="zh-CN" altLang="en-US">
              <a:latin typeface="微软雅黑" pitchFamily="34" charset="-122"/>
              <a:ea typeface="微软雅黑" pitchFamily="34" charset="-122"/>
            </a:endParaRPr>
          </a:p>
        </p:txBody>
      </p:sp>
      <p:grpSp>
        <p:nvGrpSpPr>
          <p:cNvPr id="56330" name="组合 39"/>
          <p:cNvGrpSpPr>
            <a:grpSpLocks/>
          </p:cNvGrpSpPr>
          <p:nvPr/>
        </p:nvGrpSpPr>
        <p:grpSpPr bwMode="auto">
          <a:xfrm>
            <a:off x="414338" y="4978400"/>
            <a:ext cx="8137525" cy="850900"/>
            <a:chOff x="669018" y="1674133"/>
            <a:chExt cx="8137525" cy="851320"/>
          </a:xfrm>
        </p:grpSpPr>
        <p:sp>
          <p:nvSpPr>
            <p:cNvPr id="37" name="矩形 36"/>
            <p:cNvSpPr/>
            <p:nvPr/>
          </p:nvSpPr>
          <p:spPr bwMode="auto">
            <a:xfrm>
              <a:off x="669018" y="1674133"/>
              <a:ext cx="8137525" cy="85132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8" name="剪去对角的矩形 3"/>
            <p:cNvSpPr>
              <a:spLocks/>
            </p:cNvSpPr>
            <p:nvPr/>
          </p:nvSpPr>
          <p:spPr bwMode="auto">
            <a:xfrm>
              <a:off x="1188130" y="1879022"/>
              <a:ext cx="4502150" cy="470132"/>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nchor="ctr" anchorCtr="1"/>
            <a:lstStyle/>
            <a:p>
              <a:pPr algn="ctr">
                <a:lnSpc>
                  <a:spcPct val="135000"/>
                </a:lnSpc>
                <a:defRPr/>
              </a:pPr>
              <a:r>
                <a:rPr lang="zh-CN" altLang="en-US" sz="2000" dirty="0">
                  <a:solidFill>
                    <a:schemeClr val="bg1"/>
                  </a:solidFill>
                  <a:latin typeface="微软雅黑" pitchFamily="34" charset="-122"/>
                  <a:ea typeface="微软雅黑" pitchFamily="34" charset="-122"/>
                </a:rPr>
                <a:t>精度、域宽、填充字符的设置</a:t>
              </a:r>
              <a:r>
                <a:rPr lang="zh-CN" altLang="en-US" sz="2000" dirty="0">
                  <a:solidFill>
                    <a:srgbClr val="FFFF00"/>
                  </a:solidFill>
                  <a:latin typeface="微软雅黑" pitchFamily="34" charset="-122"/>
                  <a:ea typeface="微软雅黑" pitchFamily="34" charset="-122"/>
                </a:rPr>
                <a:t>案例代码</a:t>
              </a:r>
            </a:p>
          </p:txBody>
        </p:sp>
      </p:grpSp>
      <p:pic>
        <p:nvPicPr>
          <p:cNvPr id="56331" name="图片 24">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5262563"/>
            <a:ext cx="2120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任意多边形 39"/>
          <p:cNvSpPr/>
          <p:nvPr/>
        </p:nvSpPr>
        <p:spPr bwMode="auto">
          <a:xfrm>
            <a:off x="3816350" y="3973513"/>
            <a:ext cx="4740275" cy="777875"/>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chemeClr val="accent4">
              <a:lumMod val="40000"/>
              <a:lumOff val="6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56333" name="矩形 23"/>
          <p:cNvSpPr>
            <a:spLocks noChangeArrowheads="1"/>
          </p:cNvSpPr>
          <p:nvPr/>
        </p:nvSpPr>
        <p:spPr bwMode="auto">
          <a:xfrm>
            <a:off x="4176713" y="4167188"/>
            <a:ext cx="3109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微软雅黑" pitchFamily="34" charset="-122"/>
                <a:ea typeface="微软雅黑" pitchFamily="34" charset="-122"/>
              </a:rPr>
              <a:t>3</a:t>
            </a:r>
            <a:r>
              <a:rPr lang="zh-CN" altLang="zh-CN">
                <a:latin typeface="微软雅黑" pitchFamily="34" charset="-122"/>
                <a:ea typeface="微软雅黑" pitchFamily="34" charset="-122"/>
              </a:rPr>
              <a:t>、填充字符设置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0"/>
                                  </p:stCondLst>
                                  <p:childTnLst>
                                    <p:set>
                                      <p:cBhvr>
                                        <p:cTn id="6" dur="1" fill="hold">
                                          <p:stCondLst>
                                            <p:cond delay="0"/>
                                          </p:stCondLst>
                                        </p:cTn>
                                        <p:tgtEl>
                                          <p:spTgt spid="56326"/>
                                        </p:tgtEl>
                                        <p:attrNameLst>
                                          <p:attrName>style.visibility</p:attrName>
                                        </p:attrNameLst>
                                      </p:cBhvr>
                                      <p:to>
                                        <p:strVal val="visible"/>
                                      </p:to>
                                    </p:set>
                                    <p:animEffect transition="in" filter="wheel(1)">
                                      <p:cBhvr>
                                        <p:cTn id="7" dur="2000"/>
                                        <p:tgtEl>
                                          <p:spTgt spid="563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6329"/>
                                        </p:tgtEl>
                                        <p:attrNameLst>
                                          <p:attrName>style.visibility</p:attrName>
                                        </p:attrNameLst>
                                      </p:cBhvr>
                                      <p:to>
                                        <p:strVal val="visible"/>
                                      </p:to>
                                    </p:set>
                                    <p:anim calcmode="lin" valueType="num">
                                      <p:cBhvr additive="base">
                                        <p:cTn id="16" dur="500" fill="hold"/>
                                        <p:tgtEl>
                                          <p:spTgt spid="56329"/>
                                        </p:tgtEl>
                                        <p:attrNameLst>
                                          <p:attrName>ppt_x</p:attrName>
                                        </p:attrNameLst>
                                      </p:cBhvr>
                                      <p:tavLst>
                                        <p:tav tm="0">
                                          <p:val>
                                            <p:strVal val="#ppt_x"/>
                                          </p:val>
                                        </p:tav>
                                        <p:tav tm="100000">
                                          <p:val>
                                            <p:strVal val="#ppt_x"/>
                                          </p:val>
                                        </p:tav>
                                      </p:tavLst>
                                    </p:anim>
                                    <p:anim calcmode="lin" valueType="num">
                                      <p:cBhvr additive="base">
                                        <p:cTn id="17" dur="500" fill="hold"/>
                                        <p:tgtEl>
                                          <p:spTgt spid="56329"/>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6325"/>
                                        </p:tgtEl>
                                        <p:attrNameLst>
                                          <p:attrName>style.visibility</p:attrName>
                                        </p:attrNameLst>
                                      </p:cBhvr>
                                      <p:to>
                                        <p:strVal val="visible"/>
                                      </p:to>
                                    </p:set>
                                    <p:anim calcmode="lin" valueType="num">
                                      <p:cBhvr additive="base">
                                        <p:cTn id="26" dur="500" fill="hold"/>
                                        <p:tgtEl>
                                          <p:spTgt spid="56325"/>
                                        </p:tgtEl>
                                        <p:attrNameLst>
                                          <p:attrName>ppt_x</p:attrName>
                                        </p:attrNameLst>
                                      </p:cBhvr>
                                      <p:tavLst>
                                        <p:tav tm="0">
                                          <p:val>
                                            <p:strVal val="#ppt_x"/>
                                          </p:val>
                                        </p:tav>
                                        <p:tav tm="100000">
                                          <p:val>
                                            <p:strVal val="#ppt_x"/>
                                          </p:val>
                                        </p:tav>
                                      </p:tavLst>
                                    </p:anim>
                                    <p:anim calcmode="lin" valueType="num">
                                      <p:cBhvr additive="base">
                                        <p:cTn id="27" dur="500" fill="hold"/>
                                        <p:tgtEl>
                                          <p:spTgt spid="56325"/>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 calcmode="lin" valueType="num">
                                      <p:cBhvr additive="base">
                                        <p:cTn id="32" dur="500" fill="hold"/>
                                        <p:tgtEl>
                                          <p:spTgt spid="40"/>
                                        </p:tgtEl>
                                        <p:attrNameLst>
                                          <p:attrName>ppt_x</p:attrName>
                                        </p:attrNameLst>
                                      </p:cBhvr>
                                      <p:tavLst>
                                        <p:tav tm="0">
                                          <p:val>
                                            <p:strVal val="#ppt_x"/>
                                          </p:val>
                                        </p:tav>
                                        <p:tav tm="100000">
                                          <p:val>
                                            <p:strVal val="#ppt_x"/>
                                          </p:val>
                                        </p:tav>
                                      </p:tavLst>
                                    </p:anim>
                                    <p:anim calcmode="lin" valueType="num">
                                      <p:cBhvr additive="base">
                                        <p:cTn id="33" dur="500" fill="hold"/>
                                        <p:tgtEl>
                                          <p:spTgt spid="4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56333"/>
                                        </p:tgtEl>
                                        <p:attrNameLst>
                                          <p:attrName>style.visibility</p:attrName>
                                        </p:attrNameLst>
                                      </p:cBhvr>
                                      <p:to>
                                        <p:strVal val="visible"/>
                                      </p:to>
                                    </p:set>
                                    <p:anim calcmode="lin" valueType="num">
                                      <p:cBhvr additive="base">
                                        <p:cTn id="36" dur="500" fill="hold"/>
                                        <p:tgtEl>
                                          <p:spTgt spid="56333"/>
                                        </p:tgtEl>
                                        <p:attrNameLst>
                                          <p:attrName>ppt_x</p:attrName>
                                        </p:attrNameLst>
                                      </p:cBhvr>
                                      <p:tavLst>
                                        <p:tav tm="0">
                                          <p:val>
                                            <p:strVal val="#ppt_x"/>
                                          </p:val>
                                        </p:tav>
                                        <p:tav tm="100000">
                                          <p:val>
                                            <p:strVal val="#ppt_x"/>
                                          </p:val>
                                        </p:tav>
                                      </p:tavLst>
                                    </p:anim>
                                    <p:anim calcmode="lin" valueType="num">
                                      <p:cBhvr additive="base">
                                        <p:cTn id="37" dur="500" fill="hold"/>
                                        <p:tgtEl>
                                          <p:spTgt spid="56333"/>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56330"/>
                                        </p:tgtEl>
                                        <p:attrNameLst>
                                          <p:attrName>style.visibility</p:attrName>
                                        </p:attrNameLst>
                                      </p:cBhvr>
                                      <p:to>
                                        <p:strVal val="visible"/>
                                      </p:to>
                                    </p:set>
                                    <p:animEffect transition="in" filter="fade">
                                      <p:cBhvr>
                                        <p:cTn id="42" dur="1000"/>
                                        <p:tgtEl>
                                          <p:spTgt spid="56330"/>
                                        </p:tgtEl>
                                      </p:cBhvr>
                                    </p:animEffect>
                                    <p:anim calcmode="lin" valueType="num">
                                      <p:cBhvr>
                                        <p:cTn id="43" dur="1000" fill="hold"/>
                                        <p:tgtEl>
                                          <p:spTgt spid="56330"/>
                                        </p:tgtEl>
                                        <p:attrNameLst>
                                          <p:attrName>ppt_x</p:attrName>
                                        </p:attrNameLst>
                                      </p:cBhvr>
                                      <p:tavLst>
                                        <p:tav tm="0">
                                          <p:val>
                                            <p:strVal val="#ppt_x"/>
                                          </p:val>
                                        </p:tav>
                                        <p:tav tm="100000">
                                          <p:val>
                                            <p:strVal val="#ppt_x"/>
                                          </p:val>
                                        </p:tav>
                                      </p:tavLst>
                                    </p:anim>
                                    <p:anim calcmode="lin" valueType="num">
                                      <p:cBhvr>
                                        <p:cTn id="44" dur="1000" fill="hold"/>
                                        <p:tgtEl>
                                          <p:spTgt spid="5633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6331"/>
                                        </p:tgtEl>
                                        <p:attrNameLst>
                                          <p:attrName>style.visibility</p:attrName>
                                        </p:attrNameLst>
                                      </p:cBhvr>
                                      <p:to>
                                        <p:strVal val="visible"/>
                                      </p:to>
                                    </p:set>
                                    <p:animEffect transition="in" filter="fade">
                                      <p:cBhvr>
                                        <p:cTn id="47" dur="1000"/>
                                        <p:tgtEl>
                                          <p:spTgt spid="56331"/>
                                        </p:tgtEl>
                                      </p:cBhvr>
                                    </p:animEffect>
                                    <p:anim calcmode="lin" valueType="num">
                                      <p:cBhvr>
                                        <p:cTn id="48" dur="1000" fill="hold"/>
                                        <p:tgtEl>
                                          <p:spTgt spid="56331"/>
                                        </p:tgtEl>
                                        <p:attrNameLst>
                                          <p:attrName>ppt_x</p:attrName>
                                        </p:attrNameLst>
                                      </p:cBhvr>
                                      <p:tavLst>
                                        <p:tav tm="0">
                                          <p:val>
                                            <p:strVal val="#ppt_x"/>
                                          </p:val>
                                        </p:tav>
                                        <p:tav tm="100000">
                                          <p:val>
                                            <p:strVal val="#ppt_x"/>
                                          </p:val>
                                        </p:tav>
                                      </p:tavLst>
                                    </p:anim>
                                    <p:anim calcmode="lin" valueType="num">
                                      <p:cBhvr>
                                        <p:cTn id="49" dur="1000" fill="hold"/>
                                        <p:tgtEl>
                                          <p:spTgt spid="563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6325" grpId="0"/>
      <p:bldP spid="25" grpId="0" animBg="1"/>
      <p:bldP spid="56329" grpId="0"/>
      <p:bldP spid="40" grpId="0" animBg="1"/>
      <p:bldP spid="5633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31"/>
          <p:cNvSpPr/>
          <p:nvPr/>
        </p:nvSpPr>
        <p:spPr bwMode="auto">
          <a:xfrm>
            <a:off x="1163638" y="5253038"/>
            <a:ext cx="2816225" cy="1076325"/>
          </a:xfrm>
          <a:custGeom>
            <a:avLst/>
            <a:gdLst>
              <a:gd name="connsiteX0" fmla="*/ 0 w 4529729"/>
              <a:gd name="connsiteY0" fmla="*/ 134527 h 1076213"/>
              <a:gd name="connsiteX1" fmla="*/ 3991623 w 4529729"/>
              <a:gd name="connsiteY1" fmla="*/ 134527 h 1076213"/>
              <a:gd name="connsiteX2" fmla="*/ 3991623 w 4529729"/>
              <a:gd name="connsiteY2" fmla="*/ 0 h 1076213"/>
              <a:gd name="connsiteX3" fmla="*/ 4529729 w 4529729"/>
              <a:gd name="connsiteY3" fmla="*/ 538107 h 1076213"/>
              <a:gd name="connsiteX4" fmla="*/ 3991623 w 4529729"/>
              <a:gd name="connsiteY4" fmla="*/ 1076213 h 1076213"/>
              <a:gd name="connsiteX5" fmla="*/ 3991623 w 4529729"/>
              <a:gd name="connsiteY5" fmla="*/ 941686 h 1076213"/>
              <a:gd name="connsiteX6" fmla="*/ 0 w 4529729"/>
              <a:gd name="connsiteY6" fmla="*/ 941686 h 1076213"/>
              <a:gd name="connsiteX7" fmla="*/ 0 w 4529729"/>
              <a:gd name="connsiteY7" fmla="*/ 134527 h 107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9729" h="1076213">
                <a:moveTo>
                  <a:pt x="0" y="134527"/>
                </a:moveTo>
                <a:lnTo>
                  <a:pt x="3991623" y="134527"/>
                </a:lnTo>
                <a:lnTo>
                  <a:pt x="3991623" y="0"/>
                </a:lnTo>
                <a:lnTo>
                  <a:pt x="4529729" y="538107"/>
                </a:lnTo>
                <a:lnTo>
                  <a:pt x="3991623" y="1076213"/>
                </a:lnTo>
                <a:lnTo>
                  <a:pt x="3991623" y="941686"/>
                </a:lnTo>
                <a:lnTo>
                  <a:pt x="0" y="941686"/>
                </a:lnTo>
                <a:lnTo>
                  <a:pt x="0" y="134527"/>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lIns="15240" tIns="149767" rIns="418820" bIns="149767" spcCol="1270"/>
          <a:lstStyle/>
          <a:p>
            <a:pPr marL="228600" lvl="1" indent="-228600" defTabSz="1066800">
              <a:lnSpc>
                <a:spcPct val="90000"/>
              </a:lnSpc>
              <a:spcAft>
                <a:spcPct val="15000"/>
              </a:spcAft>
              <a:buFontTx/>
              <a:buChar char="••"/>
              <a:defRPr/>
            </a:pPr>
            <a:endParaRPr lang="zh-CN" altLang="en-US" sz="2400"/>
          </a:p>
          <a:p>
            <a:pPr marL="228600" lvl="1" indent="-228600" defTabSz="1066800">
              <a:lnSpc>
                <a:spcPct val="90000"/>
              </a:lnSpc>
              <a:spcAft>
                <a:spcPct val="15000"/>
              </a:spcAft>
              <a:buFontTx/>
              <a:buChar char="••"/>
              <a:defRPr/>
            </a:pPr>
            <a:endParaRPr lang="zh-CN" altLang="en-US" sz="2400"/>
          </a:p>
        </p:txBody>
      </p:sp>
      <p:sp>
        <p:nvSpPr>
          <p:cNvPr id="30" name="矩形 29"/>
          <p:cNvSpPr/>
          <p:nvPr/>
        </p:nvSpPr>
        <p:spPr bwMode="auto">
          <a:xfrm>
            <a:off x="1163638" y="2509838"/>
            <a:ext cx="3059112" cy="2332037"/>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1" name="矩形 30"/>
          <p:cNvSpPr/>
          <p:nvPr/>
        </p:nvSpPr>
        <p:spPr bwMode="auto">
          <a:xfrm>
            <a:off x="4830763" y="2509838"/>
            <a:ext cx="3059112" cy="2332037"/>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5301" name="Group 2"/>
          <p:cNvGrpSpPr>
            <a:grpSpLocks/>
          </p:cNvGrpSpPr>
          <p:nvPr/>
        </p:nvGrpSpPr>
        <p:grpSpPr bwMode="auto">
          <a:xfrm>
            <a:off x="5062538" y="119063"/>
            <a:ext cx="3916362" cy="725487"/>
            <a:chOff x="0" y="0"/>
            <a:chExt cx="6166" cy="1142"/>
          </a:xfrm>
        </p:grpSpPr>
        <p:pic>
          <p:nvPicPr>
            <p:cNvPr id="55313"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5314"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55302"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6.4  </a:t>
            </a:r>
            <a:r>
              <a:rPr lang="zh-CN" altLang="zh-CN" sz="2800" b="1">
                <a:solidFill>
                  <a:srgbClr val="FFFF00"/>
                </a:solidFill>
                <a:latin typeface="微软雅黑" pitchFamily="34" charset="-122"/>
                <a:ea typeface="微软雅黑" pitchFamily="34" charset="-122"/>
              </a:rPr>
              <a:t>格式化控制</a:t>
            </a:r>
            <a:endParaRPr lang="zh-CN" altLang="en-US" sz="2800" b="1">
              <a:solidFill>
                <a:srgbClr val="FFFF00"/>
              </a:solidFill>
              <a:latin typeface="微软雅黑" pitchFamily="34" charset="-122"/>
              <a:ea typeface="微软雅黑" pitchFamily="34" charset="-122"/>
              <a:sym typeface="宋体" charset="-122"/>
            </a:endParaRPr>
          </a:p>
        </p:txBody>
      </p:sp>
      <p:sp>
        <p:nvSpPr>
          <p:cNvPr id="52228" name="矩形 2"/>
          <p:cNvSpPr>
            <a:spLocks noChangeArrowheads="1"/>
          </p:cNvSpPr>
          <p:nvPr/>
        </p:nvSpPr>
        <p:spPr bwMode="auto">
          <a:xfrm>
            <a:off x="1293813" y="2508250"/>
            <a:ext cx="2782887"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defRPr/>
            </a:pPr>
            <a:r>
              <a:rPr lang="en-US" altLang="zh-CN" sz="1600" dirty="0">
                <a:latin typeface="微软雅黑" pitchFamily="34" charset="-122"/>
                <a:ea typeface="微软雅黑" pitchFamily="34" charset="-122"/>
              </a:rPr>
              <a:t>      </a:t>
            </a:r>
            <a:r>
              <a:rPr lang="en-US" altLang="zh-CN" sz="1600" dirty="0">
                <a:solidFill>
                  <a:schemeClr val="accent4"/>
                </a:solidFill>
                <a:latin typeface="微软雅黑" pitchFamily="34" charset="-122"/>
                <a:ea typeface="微软雅黑" pitchFamily="34" charset="-122"/>
              </a:rPr>
              <a:t> </a:t>
            </a:r>
            <a:r>
              <a:rPr lang="zh-CN" altLang="zh-CN" sz="1600" dirty="0">
                <a:solidFill>
                  <a:schemeClr val="accent4"/>
                </a:solidFill>
                <a:latin typeface="微软雅黑" pitchFamily="34" charset="-122"/>
                <a:ea typeface="微软雅黑" pitchFamily="34" charset="-122"/>
              </a:rPr>
              <a:t>操作符</a:t>
            </a:r>
            <a:r>
              <a:rPr lang="zh-CN" altLang="zh-CN" sz="1600" dirty="0">
                <a:latin typeface="微软雅黑" pitchFamily="34" charset="-122"/>
                <a:ea typeface="微软雅黑" pitchFamily="34" charset="-122"/>
              </a:rPr>
              <a:t>是一种功能和</a:t>
            </a:r>
            <a:r>
              <a:rPr lang="en-US" altLang="zh-CN" sz="1600" dirty="0" err="1">
                <a:latin typeface="微软雅黑" pitchFamily="34" charset="-122"/>
                <a:ea typeface="微软雅黑" pitchFamily="34" charset="-122"/>
              </a:rPr>
              <a:t>ios</a:t>
            </a:r>
            <a:r>
              <a:rPr lang="zh-CN" altLang="zh-CN" sz="1600" dirty="0">
                <a:latin typeface="微软雅黑" pitchFamily="34" charset="-122"/>
                <a:ea typeface="微软雅黑" pitchFamily="34" charset="-122"/>
              </a:rPr>
              <a:t>成员函数相同，但使用更为便捷的函</a:t>
            </a:r>
            <a:r>
              <a:rPr lang="zh-CN" altLang="zh-CN" sz="1600" dirty="0">
                <a:solidFill>
                  <a:schemeClr val="accent4"/>
                </a:solidFill>
                <a:latin typeface="微软雅黑" pitchFamily="34" charset="-122"/>
                <a:ea typeface="微软雅黑" pitchFamily="34" charset="-122"/>
              </a:rPr>
              <a:t>数</a:t>
            </a:r>
            <a:r>
              <a:rPr lang="zh-CN" altLang="zh-CN" sz="1600" dirty="0">
                <a:latin typeface="微软雅黑" pitchFamily="34" charset="-122"/>
                <a:ea typeface="微软雅黑" pitchFamily="34" charset="-122"/>
              </a:rPr>
              <a:t>，在</a:t>
            </a:r>
            <a:r>
              <a:rPr lang="en-US" altLang="zh-CN" sz="1600" dirty="0">
                <a:latin typeface="微软雅黑" pitchFamily="34" charset="-122"/>
                <a:ea typeface="微软雅黑" pitchFamily="34" charset="-122"/>
              </a:rPr>
              <a:t>C++</a:t>
            </a:r>
            <a:r>
              <a:rPr lang="zh-CN" altLang="zh-CN" sz="1600" dirty="0">
                <a:latin typeface="微软雅黑" pitchFamily="34" charset="-122"/>
                <a:ea typeface="微软雅黑" pitchFamily="34" charset="-122"/>
              </a:rPr>
              <a:t>中又被称为</a:t>
            </a:r>
            <a:r>
              <a:rPr lang="zh-CN" altLang="zh-CN" sz="1600" dirty="0">
                <a:solidFill>
                  <a:schemeClr val="accent4"/>
                </a:solidFill>
                <a:latin typeface="微软雅黑" pitchFamily="34" charset="-122"/>
                <a:ea typeface="微软雅黑" pitchFamily="34" charset="-122"/>
              </a:rPr>
              <a:t>操纵子</a:t>
            </a:r>
            <a:r>
              <a:rPr lang="zh-CN" altLang="zh-CN" sz="1600" dirty="0">
                <a:latin typeface="微软雅黑" pitchFamily="34" charset="-122"/>
                <a:ea typeface="微软雅黑" pitchFamily="34" charset="-122"/>
              </a:rPr>
              <a:t>，它们都包含在</a:t>
            </a:r>
            <a:r>
              <a:rPr lang="en-US" altLang="zh-CN" sz="1600" dirty="0" err="1">
                <a:latin typeface="微软雅黑" pitchFamily="34" charset="-122"/>
                <a:ea typeface="微软雅黑" pitchFamily="34" charset="-122"/>
              </a:rPr>
              <a:t>iomanip</a:t>
            </a:r>
            <a:r>
              <a:rPr lang="zh-CN" altLang="zh-CN" sz="1600" dirty="0">
                <a:latin typeface="微软雅黑" pitchFamily="34" charset="-122"/>
                <a:ea typeface="微软雅黑" pitchFamily="34" charset="-122"/>
              </a:rPr>
              <a:t>头文件中，要使用它们都需要包含此头文件</a:t>
            </a:r>
            <a:r>
              <a:rPr lang="zh-CN" altLang="en-US" sz="1600" dirty="0">
                <a:latin typeface="微软雅黑" pitchFamily="34" charset="-122"/>
                <a:ea typeface="微软雅黑" pitchFamily="34" charset="-122"/>
              </a:rPr>
              <a:t>。</a:t>
            </a:r>
          </a:p>
        </p:txBody>
      </p:sp>
      <p:sp>
        <p:nvSpPr>
          <p:cNvPr id="3" name="矩形 3"/>
          <p:cNvSpPr>
            <a:spLocks noChangeArrowheads="1"/>
          </p:cNvSpPr>
          <p:nvPr/>
        </p:nvSpPr>
        <p:spPr bwMode="auto">
          <a:xfrm>
            <a:off x="4908550" y="2679700"/>
            <a:ext cx="2903538"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defRPr/>
            </a:pPr>
            <a:r>
              <a:rPr lang="en-US" altLang="zh-CN" sz="1600" dirty="0">
                <a:latin typeface="微软雅黑" pitchFamily="34" charset="-122"/>
                <a:ea typeface="微软雅黑" pitchFamily="34" charset="-122"/>
              </a:rPr>
              <a:t>       </a:t>
            </a:r>
            <a:r>
              <a:rPr lang="zh-CN" altLang="zh-CN" sz="1600" dirty="0">
                <a:latin typeface="微软雅黑" pitchFamily="34" charset="-122"/>
                <a:ea typeface="微软雅黑" pitchFamily="34" charset="-122"/>
              </a:rPr>
              <a:t>由于操纵子都返回引用类型，因此操作符可以连用。用户在程序中使用操作符既可以</a:t>
            </a:r>
            <a:r>
              <a:rPr lang="zh-CN" altLang="zh-CN" sz="1600" dirty="0">
                <a:solidFill>
                  <a:schemeClr val="accent4"/>
                </a:solidFill>
                <a:latin typeface="微软雅黑" pitchFamily="34" charset="-122"/>
                <a:ea typeface="微软雅黑" pitchFamily="34" charset="-122"/>
              </a:rPr>
              <a:t>简化程序编写</a:t>
            </a:r>
            <a:r>
              <a:rPr lang="zh-CN" altLang="zh-CN" sz="1600" dirty="0">
                <a:latin typeface="微软雅黑" pitchFamily="34" charset="-122"/>
                <a:ea typeface="微软雅黑" pitchFamily="34" charset="-122"/>
              </a:rPr>
              <a:t>，又可以使程序</a:t>
            </a:r>
            <a:r>
              <a:rPr lang="zh-CN" altLang="zh-CN" sz="1600" dirty="0">
                <a:solidFill>
                  <a:schemeClr val="accent4"/>
                </a:solidFill>
                <a:latin typeface="微软雅黑" pitchFamily="34" charset="-122"/>
                <a:ea typeface="微软雅黑" pitchFamily="34" charset="-122"/>
              </a:rPr>
              <a:t>结构</a:t>
            </a:r>
            <a:r>
              <a:rPr lang="zh-CN" altLang="zh-CN" sz="1600" dirty="0">
                <a:latin typeface="微软雅黑" pitchFamily="34" charset="-122"/>
                <a:ea typeface="微软雅黑" pitchFamily="34" charset="-122"/>
              </a:rPr>
              <a:t>变得</a:t>
            </a:r>
            <a:r>
              <a:rPr lang="zh-CN" altLang="zh-CN" sz="1600" dirty="0">
                <a:solidFill>
                  <a:schemeClr val="accent4"/>
                </a:solidFill>
                <a:latin typeface="微软雅黑" pitchFamily="34" charset="-122"/>
                <a:ea typeface="微软雅黑" pitchFamily="34" charset="-122"/>
              </a:rPr>
              <a:t>清晰</a:t>
            </a:r>
            <a:r>
              <a:rPr lang="zh-CN" altLang="zh-CN" sz="1600" dirty="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9" name="单圆角矩形 8"/>
          <p:cNvSpPr/>
          <p:nvPr/>
        </p:nvSpPr>
        <p:spPr bwMode="auto">
          <a:xfrm>
            <a:off x="1143000" y="1192213"/>
            <a:ext cx="4160838" cy="1017587"/>
          </a:xfrm>
          <a:prstGeom prst="round1Rect">
            <a:avLst/>
          </a:prstGeom>
          <a:solidFill>
            <a:schemeClr val="accent4"/>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pic>
        <p:nvPicPr>
          <p:cNvPr id="52231" name="Picture 1" descr="C:\Users\admin\Desktop\8879-120344193530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3" y="981075"/>
            <a:ext cx="1598612"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2" name="矩形 1"/>
          <p:cNvSpPr>
            <a:spLocks noChangeArrowheads="1"/>
          </p:cNvSpPr>
          <p:nvPr/>
        </p:nvSpPr>
        <p:spPr bwMode="auto">
          <a:xfrm>
            <a:off x="1579563" y="1428750"/>
            <a:ext cx="305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800" b="1">
                <a:solidFill>
                  <a:schemeClr val="bg1"/>
                </a:solidFill>
                <a:latin typeface="微软雅黑" pitchFamily="34" charset="-122"/>
                <a:ea typeface="微软雅黑" pitchFamily="34" charset="-122"/>
              </a:rPr>
              <a:t>操作符的格式控制</a:t>
            </a:r>
            <a:endParaRPr lang="zh-CN" altLang="en-US" sz="2800" b="1">
              <a:solidFill>
                <a:schemeClr val="bg1"/>
              </a:solidFill>
              <a:latin typeface="微软雅黑" pitchFamily="34" charset="-122"/>
              <a:ea typeface="微软雅黑" pitchFamily="34" charset="-122"/>
            </a:endParaRPr>
          </a:p>
        </p:txBody>
      </p:sp>
      <p:sp>
        <p:nvSpPr>
          <p:cNvPr id="25" name="任意多边形 24"/>
          <p:cNvSpPr/>
          <p:nvPr/>
        </p:nvSpPr>
        <p:spPr bwMode="auto">
          <a:xfrm>
            <a:off x="4100513" y="5253038"/>
            <a:ext cx="1836737" cy="1076325"/>
          </a:xfrm>
          <a:custGeom>
            <a:avLst/>
            <a:gdLst>
              <a:gd name="connsiteX0" fmla="*/ 0 w 1836805"/>
              <a:gd name="connsiteY0" fmla="*/ 179372 h 1076213"/>
              <a:gd name="connsiteX1" fmla="*/ 179372 w 1836805"/>
              <a:gd name="connsiteY1" fmla="*/ 0 h 1076213"/>
              <a:gd name="connsiteX2" fmla="*/ 1657433 w 1836805"/>
              <a:gd name="connsiteY2" fmla="*/ 0 h 1076213"/>
              <a:gd name="connsiteX3" fmla="*/ 1836805 w 1836805"/>
              <a:gd name="connsiteY3" fmla="*/ 179372 h 1076213"/>
              <a:gd name="connsiteX4" fmla="*/ 1836805 w 1836805"/>
              <a:gd name="connsiteY4" fmla="*/ 896841 h 1076213"/>
              <a:gd name="connsiteX5" fmla="*/ 1657433 w 1836805"/>
              <a:gd name="connsiteY5" fmla="*/ 1076213 h 1076213"/>
              <a:gd name="connsiteX6" fmla="*/ 179372 w 1836805"/>
              <a:gd name="connsiteY6" fmla="*/ 1076213 h 1076213"/>
              <a:gd name="connsiteX7" fmla="*/ 0 w 1836805"/>
              <a:gd name="connsiteY7" fmla="*/ 896841 h 1076213"/>
              <a:gd name="connsiteX8" fmla="*/ 0 w 1836805"/>
              <a:gd name="connsiteY8" fmla="*/ 179372 h 107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805" h="1076213">
                <a:moveTo>
                  <a:pt x="0" y="179372"/>
                </a:moveTo>
                <a:cubicBezTo>
                  <a:pt x="0" y="80308"/>
                  <a:pt x="80308" y="0"/>
                  <a:pt x="179372" y="0"/>
                </a:cubicBezTo>
                <a:lnTo>
                  <a:pt x="1657433" y="0"/>
                </a:lnTo>
                <a:cubicBezTo>
                  <a:pt x="1756497" y="0"/>
                  <a:pt x="1836805" y="80308"/>
                  <a:pt x="1836805" y="179372"/>
                </a:cubicBezTo>
                <a:lnTo>
                  <a:pt x="1836805" y="896841"/>
                </a:lnTo>
                <a:cubicBezTo>
                  <a:pt x="1836805" y="995905"/>
                  <a:pt x="1756497" y="1076213"/>
                  <a:pt x="1657433" y="1076213"/>
                </a:cubicBezTo>
                <a:lnTo>
                  <a:pt x="179372" y="1076213"/>
                </a:lnTo>
                <a:cubicBezTo>
                  <a:pt x="80308" y="1076213"/>
                  <a:pt x="0" y="995905"/>
                  <a:pt x="0" y="896841"/>
                </a:cubicBezTo>
                <a:lnTo>
                  <a:pt x="0" y="179372"/>
                </a:lnTo>
                <a:close/>
              </a:path>
            </a:pathLst>
          </a:cu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3986" tIns="138261" rIns="223986" bIns="138261" spcCol="1270" anchor="ctr"/>
          <a:lstStyle/>
          <a:p>
            <a:pPr algn="ctr" defTabSz="2000250">
              <a:lnSpc>
                <a:spcPct val="90000"/>
              </a:lnSpc>
              <a:spcAft>
                <a:spcPct val="35000"/>
              </a:spcAft>
              <a:defRPr/>
            </a:pPr>
            <a:endParaRPr lang="zh-CN" altLang="en-US" sz="4500"/>
          </a:p>
        </p:txBody>
      </p:sp>
      <p:sp>
        <p:nvSpPr>
          <p:cNvPr id="26" name="矩形 25"/>
          <p:cNvSpPr>
            <a:spLocks noChangeArrowheads="1"/>
          </p:cNvSpPr>
          <p:nvPr/>
        </p:nvSpPr>
        <p:spPr bwMode="auto">
          <a:xfrm>
            <a:off x="3910013" y="5561013"/>
            <a:ext cx="1992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266700" eaLnBrk="0" hangingPunct="0">
              <a:tabLst>
                <a:tab pos="228600" algn="l"/>
                <a:tab pos="355600" algn="l"/>
              </a:tabLst>
              <a:defRPr>
                <a:solidFill>
                  <a:schemeClr val="tx1"/>
                </a:solidFill>
                <a:latin typeface="Arial" charset="0"/>
                <a:ea typeface="宋体" charset="-122"/>
              </a:defRPr>
            </a:lvl1pPr>
            <a:lvl2pPr marL="742950" indent="-285750" eaLnBrk="0" hangingPunct="0">
              <a:tabLst>
                <a:tab pos="228600" algn="l"/>
                <a:tab pos="355600" algn="l"/>
              </a:tabLst>
              <a:defRPr>
                <a:solidFill>
                  <a:schemeClr val="tx1"/>
                </a:solidFill>
                <a:latin typeface="Arial" charset="0"/>
                <a:ea typeface="宋体" charset="-122"/>
              </a:defRPr>
            </a:lvl2pPr>
            <a:lvl3pPr marL="1143000" indent="-228600" eaLnBrk="0" hangingPunct="0">
              <a:tabLst>
                <a:tab pos="228600" algn="l"/>
                <a:tab pos="355600" algn="l"/>
              </a:tabLst>
              <a:defRPr>
                <a:solidFill>
                  <a:schemeClr val="tx1"/>
                </a:solidFill>
                <a:latin typeface="Arial" charset="0"/>
                <a:ea typeface="宋体" charset="-122"/>
              </a:defRPr>
            </a:lvl3pPr>
            <a:lvl4pPr marL="1600200" indent="-228600" eaLnBrk="0" hangingPunct="0">
              <a:tabLst>
                <a:tab pos="228600" algn="l"/>
                <a:tab pos="355600" algn="l"/>
              </a:tabLst>
              <a:defRPr>
                <a:solidFill>
                  <a:schemeClr val="tx1"/>
                </a:solidFill>
                <a:latin typeface="Arial" charset="0"/>
                <a:ea typeface="宋体" charset="-122"/>
              </a:defRPr>
            </a:lvl4pPr>
            <a:lvl5pPr marL="2057400" indent="-228600" eaLnBrk="0" hangingPunct="0">
              <a:tabLst>
                <a:tab pos="228600" algn="l"/>
                <a:tab pos="355600" algn="l"/>
              </a:tabLst>
              <a:defRPr>
                <a:solidFill>
                  <a:schemeClr val="tx1"/>
                </a:solidFill>
                <a:latin typeface="Arial" charset="0"/>
                <a:ea typeface="宋体" charset="-122"/>
              </a:defRPr>
            </a:lvl5pPr>
            <a:lvl6pPr marL="25146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6pPr>
            <a:lvl7pPr marL="29718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7pPr>
            <a:lvl8pPr marL="34290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8pPr>
            <a:lvl9pPr marL="38862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9pPr>
          </a:lstStyle>
          <a:p>
            <a:r>
              <a:rPr lang="zh-CN" altLang="en-US" sz="2400" b="1">
                <a:solidFill>
                  <a:schemeClr val="bg1"/>
                </a:solidFill>
                <a:latin typeface="微软雅黑" pitchFamily="34" charset="-122"/>
                <a:ea typeface="微软雅黑" pitchFamily="34" charset="-122"/>
              </a:rPr>
              <a:t>无参操作符</a:t>
            </a:r>
          </a:p>
        </p:txBody>
      </p:sp>
      <p:sp>
        <p:nvSpPr>
          <p:cNvPr id="27" name="任意多边形 26"/>
          <p:cNvSpPr/>
          <p:nvPr/>
        </p:nvSpPr>
        <p:spPr bwMode="auto">
          <a:xfrm>
            <a:off x="6122988" y="5253038"/>
            <a:ext cx="1814512" cy="1076325"/>
          </a:xfrm>
          <a:custGeom>
            <a:avLst/>
            <a:gdLst>
              <a:gd name="connsiteX0" fmla="*/ 0 w 1815032"/>
              <a:gd name="connsiteY0" fmla="*/ 179372 h 1076213"/>
              <a:gd name="connsiteX1" fmla="*/ 179372 w 1815032"/>
              <a:gd name="connsiteY1" fmla="*/ 0 h 1076213"/>
              <a:gd name="connsiteX2" fmla="*/ 1635660 w 1815032"/>
              <a:gd name="connsiteY2" fmla="*/ 0 h 1076213"/>
              <a:gd name="connsiteX3" fmla="*/ 1815032 w 1815032"/>
              <a:gd name="connsiteY3" fmla="*/ 179372 h 1076213"/>
              <a:gd name="connsiteX4" fmla="*/ 1815032 w 1815032"/>
              <a:gd name="connsiteY4" fmla="*/ 896841 h 1076213"/>
              <a:gd name="connsiteX5" fmla="*/ 1635660 w 1815032"/>
              <a:gd name="connsiteY5" fmla="*/ 1076213 h 1076213"/>
              <a:gd name="connsiteX6" fmla="*/ 179372 w 1815032"/>
              <a:gd name="connsiteY6" fmla="*/ 1076213 h 1076213"/>
              <a:gd name="connsiteX7" fmla="*/ 0 w 1815032"/>
              <a:gd name="connsiteY7" fmla="*/ 896841 h 1076213"/>
              <a:gd name="connsiteX8" fmla="*/ 0 w 1815032"/>
              <a:gd name="connsiteY8" fmla="*/ 179372 h 107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5032" h="1076213">
                <a:moveTo>
                  <a:pt x="0" y="179372"/>
                </a:moveTo>
                <a:cubicBezTo>
                  <a:pt x="0" y="80308"/>
                  <a:pt x="80308" y="0"/>
                  <a:pt x="179372" y="0"/>
                </a:cubicBezTo>
                <a:lnTo>
                  <a:pt x="1635660" y="0"/>
                </a:lnTo>
                <a:cubicBezTo>
                  <a:pt x="1734724" y="0"/>
                  <a:pt x="1815032" y="80308"/>
                  <a:pt x="1815032" y="179372"/>
                </a:cubicBezTo>
                <a:lnTo>
                  <a:pt x="1815032" y="896841"/>
                </a:lnTo>
                <a:cubicBezTo>
                  <a:pt x="1815032" y="995905"/>
                  <a:pt x="1734724" y="1076213"/>
                  <a:pt x="1635660" y="1076213"/>
                </a:cubicBezTo>
                <a:lnTo>
                  <a:pt x="179372" y="1076213"/>
                </a:lnTo>
                <a:cubicBezTo>
                  <a:pt x="80308" y="1076213"/>
                  <a:pt x="0" y="995905"/>
                  <a:pt x="0" y="896841"/>
                </a:cubicBezTo>
                <a:lnTo>
                  <a:pt x="0" y="179372"/>
                </a:lnTo>
                <a:close/>
              </a:path>
            </a:pathLst>
          </a:custGeom>
        </p:spPr>
        <p:style>
          <a:lnRef idx="3">
            <a:schemeClr val="lt1">
              <a:hueOff val="0"/>
              <a:satOff val="0"/>
              <a:lumOff val="0"/>
              <a:alphaOff val="0"/>
            </a:schemeClr>
          </a:lnRef>
          <a:fillRef idx="1">
            <a:schemeClr val="accent4">
              <a:hueOff val="1856823"/>
              <a:satOff val="-56410"/>
              <a:lumOff val="18628"/>
              <a:alphaOff val="0"/>
            </a:schemeClr>
          </a:fillRef>
          <a:effectRef idx="1">
            <a:schemeClr val="accent4">
              <a:hueOff val="1856823"/>
              <a:satOff val="-56410"/>
              <a:lumOff val="18628"/>
              <a:alphaOff val="0"/>
            </a:schemeClr>
          </a:effectRef>
          <a:fontRef idx="minor">
            <a:schemeClr val="lt1"/>
          </a:fontRef>
        </p:style>
        <p:txBody>
          <a:bodyPr lIns="220176" tIns="136356" rIns="220176" bIns="136356" spcCol="1270" anchor="ctr"/>
          <a:lstStyle/>
          <a:p>
            <a:pPr algn="ctr" defTabSz="1955800">
              <a:lnSpc>
                <a:spcPct val="90000"/>
              </a:lnSpc>
              <a:spcAft>
                <a:spcPct val="35000"/>
              </a:spcAft>
              <a:defRPr/>
            </a:pPr>
            <a:endParaRPr lang="zh-CN" altLang="en-US" sz="4400"/>
          </a:p>
        </p:txBody>
      </p:sp>
      <p:sp>
        <p:nvSpPr>
          <p:cNvPr id="28" name="矩形 25"/>
          <p:cNvSpPr>
            <a:spLocks noChangeArrowheads="1"/>
          </p:cNvSpPr>
          <p:nvPr/>
        </p:nvSpPr>
        <p:spPr bwMode="auto">
          <a:xfrm>
            <a:off x="5900738" y="5540375"/>
            <a:ext cx="19923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266700" eaLnBrk="0" hangingPunct="0">
              <a:tabLst>
                <a:tab pos="228600" algn="l"/>
                <a:tab pos="355600" algn="l"/>
              </a:tabLst>
              <a:defRPr>
                <a:solidFill>
                  <a:schemeClr val="tx1"/>
                </a:solidFill>
                <a:latin typeface="Arial" charset="0"/>
                <a:ea typeface="宋体" charset="-122"/>
              </a:defRPr>
            </a:lvl1pPr>
            <a:lvl2pPr marL="742950" indent="-285750" eaLnBrk="0" hangingPunct="0">
              <a:tabLst>
                <a:tab pos="228600" algn="l"/>
                <a:tab pos="355600" algn="l"/>
              </a:tabLst>
              <a:defRPr>
                <a:solidFill>
                  <a:schemeClr val="tx1"/>
                </a:solidFill>
                <a:latin typeface="Arial" charset="0"/>
                <a:ea typeface="宋体" charset="-122"/>
              </a:defRPr>
            </a:lvl2pPr>
            <a:lvl3pPr marL="1143000" indent="-228600" eaLnBrk="0" hangingPunct="0">
              <a:tabLst>
                <a:tab pos="228600" algn="l"/>
                <a:tab pos="355600" algn="l"/>
              </a:tabLst>
              <a:defRPr>
                <a:solidFill>
                  <a:schemeClr val="tx1"/>
                </a:solidFill>
                <a:latin typeface="Arial" charset="0"/>
                <a:ea typeface="宋体" charset="-122"/>
              </a:defRPr>
            </a:lvl3pPr>
            <a:lvl4pPr marL="1600200" indent="-228600" eaLnBrk="0" hangingPunct="0">
              <a:tabLst>
                <a:tab pos="228600" algn="l"/>
                <a:tab pos="355600" algn="l"/>
              </a:tabLst>
              <a:defRPr>
                <a:solidFill>
                  <a:schemeClr val="tx1"/>
                </a:solidFill>
                <a:latin typeface="Arial" charset="0"/>
                <a:ea typeface="宋体" charset="-122"/>
              </a:defRPr>
            </a:lvl4pPr>
            <a:lvl5pPr marL="2057400" indent="-228600" eaLnBrk="0" hangingPunct="0">
              <a:tabLst>
                <a:tab pos="228600" algn="l"/>
                <a:tab pos="355600" algn="l"/>
              </a:tabLst>
              <a:defRPr>
                <a:solidFill>
                  <a:schemeClr val="tx1"/>
                </a:solidFill>
                <a:latin typeface="Arial" charset="0"/>
                <a:ea typeface="宋体" charset="-122"/>
              </a:defRPr>
            </a:lvl5pPr>
            <a:lvl6pPr marL="25146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6pPr>
            <a:lvl7pPr marL="29718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7pPr>
            <a:lvl8pPr marL="34290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8pPr>
            <a:lvl9pPr marL="38862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9pPr>
          </a:lstStyle>
          <a:p>
            <a:r>
              <a:rPr lang="zh-CN" altLang="zh-CN" sz="2400" b="1">
                <a:solidFill>
                  <a:schemeClr val="bg1"/>
                </a:solidFill>
                <a:latin typeface="微软雅黑" pitchFamily="34" charset="-122"/>
                <a:ea typeface="微软雅黑" pitchFamily="34" charset="-122"/>
              </a:rPr>
              <a:t>有参操作符</a:t>
            </a:r>
          </a:p>
        </p:txBody>
      </p:sp>
      <p:sp>
        <p:nvSpPr>
          <p:cNvPr id="2" name="矩形 1"/>
          <p:cNvSpPr/>
          <p:nvPr/>
        </p:nvSpPr>
        <p:spPr>
          <a:xfrm>
            <a:off x="1271588" y="5426075"/>
            <a:ext cx="2020887" cy="708025"/>
          </a:xfrm>
          <a:prstGeom prst="rect">
            <a:avLst/>
          </a:prstGeom>
        </p:spPr>
        <p:txBody>
          <a:bodyPr wrap="none">
            <a:spAutoFit/>
          </a:bodyPr>
          <a:lstStyle/>
          <a:p>
            <a:pPr>
              <a:defRPr/>
            </a:pPr>
            <a:r>
              <a:rPr lang="en-US" altLang="zh-CN" sz="2000" dirty="0">
                <a:latin typeface="微软雅黑" pitchFamily="34" charset="-122"/>
                <a:ea typeface="微软雅黑" pitchFamily="34" charset="-122"/>
              </a:rPr>
              <a:t>C++</a:t>
            </a:r>
            <a:r>
              <a:rPr lang="zh-CN" altLang="zh-CN" sz="2000" dirty="0">
                <a:latin typeface="微软雅黑" pitchFamily="34" charset="-122"/>
                <a:ea typeface="微软雅黑" pitchFamily="34" charset="-122"/>
              </a:rPr>
              <a:t>语言提供</a:t>
            </a:r>
            <a:r>
              <a:rPr lang="zh-CN" altLang="en-US" sz="2000" dirty="0">
                <a:latin typeface="微软雅黑" pitchFamily="34" charset="-122"/>
                <a:ea typeface="微软雅黑" pitchFamily="34" charset="-122"/>
              </a:rPr>
              <a:t>的</a:t>
            </a:r>
            <a:endParaRPr lang="en-US" altLang="zh-CN" sz="2000" dirty="0">
              <a:latin typeface="微软雅黑" pitchFamily="34" charset="-122"/>
              <a:ea typeface="微软雅黑" pitchFamily="34" charset="-122"/>
            </a:endParaRPr>
          </a:p>
          <a:p>
            <a:pPr>
              <a:defRPr/>
            </a:pPr>
            <a:r>
              <a:rPr lang="zh-CN" altLang="zh-CN" sz="2000" dirty="0">
                <a:latin typeface="微软雅黑" pitchFamily="34" charset="-122"/>
                <a:ea typeface="微软雅黑" pitchFamily="34" charset="-122"/>
              </a:rPr>
              <a:t>两种</a:t>
            </a:r>
            <a:r>
              <a:rPr lang="zh-CN" altLang="zh-CN" sz="2000" dirty="0">
                <a:solidFill>
                  <a:schemeClr val="accent4"/>
                </a:solidFill>
                <a:latin typeface="微软雅黑" pitchFamily="34" charset="-122"/>
                <a:ea typeface="微软雅黑" pitchFamily="34" charset="-122"/>
              </a:rPr>
              <a:t>操作符</a:t>
            </a:r>
            <a:endParaRPr lang="zh-CN" altLang="en-US" sz="2000" dirty="0">
              <a:solidFill>
                <a:schemeClr val="accent4"/>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2231"/>
                                        </p:tgtEl>
                                        <p:attrNameLst>
                                          <p:attrName>style.visibility</p:attrName>
                                        </p:attrNameLst>
                                      </p:cBhvr>
                                      <p:to>
                                        <p:strVal val="visible"/>
                                      </p:to>
                                    </p:set>
                                    <p:animEffect transition="in" filter="fade">
                                      <p:cBhvr>
                                        <p:cTn id="12" dur="1000"/>
                                        <p:tgtEl>
                                          <p:spTgt spid="52231"/>
                                        </p:tgtEl>
                                      </p:cBhvr>
                                    </p:animEffect>
                                    <p:anim calcmode="lin" valueType="num">
                                      <p:cBhvr>
                                        <p:cTn id="13" dur="1000" fill="hold"/>
                                        <p:tgtEl>
                                          <p:spTgt spid="52231"/>
                                        </p:tgtEl>
                                        <p:attrNameLst>
                                          <p:attrName>ppt_x</p:attrName>
                                        </p:attrNameLst>
                                      </p:cBhvr>
                                      <p:tavLst>
                                        <p:tav tm="0">
                                          <p:val>
                                            <p:strVal val="#ppt_x"/>
                                          </p:val>
                                        </p:tav>
                                        <p:tav tm="100000">
                                          <p:val>
                                            <p:strVal val="#ppt_x"/>
                                          </p:val>
                                        </p:tav>
                                      </p:tavLst>
                                    </p:anim>
                                    <p:anim calcmode="lin" valueType="num">
                                      <p:cBhvr>
                                        <p:cTn id="14" dur="1000" fill="hold"/>
                                        <p:tgtEl>
                                          <p:spTgt spid="522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2232"/>
                                        </p:tgtEl>
                                        <p:attrNameLst>
                                          <p:attrName>style.visibility</p:attrName>
                                        </p:attrNameLst>
                                      </p:cBhvr>
                                      <p:to>
                                        <p:strVal val="visible"/>
                                      </p:to>
                                    </p:set>
                                    <p:animEffect transition="in" filter="fade">
                                      <p:cBhvr>
                                        <p:cTn id="17" dur="1000"/>
                                        <p:tgtEl>
                                          <p:spTgt spid="52232"/>
                                        </p:tgtEl>
                                      </p:cBhvr>
                                    </p:animEffect>
                                    <p:anim calcmode="lin" valueType="num">
                                      <p:cBhvr>
                                        <p:cTn id="18" dur="1000" fill="hold"/>
                                        <p:tgtEl>
                                          <p:spTgt spid="52232"/>
                                        </p:tgtEl>
                                        <p:attrNameLst>
                                          <p:attrName>ppt_x</p:attrName>
                                        </p:attrNameLst>
                                      </p:cBhvr>
                                      <p:tavLst>
                                        <p:tav tm="0">
                                          <p:val>
                                            <p:strVal val="#ppt_x"/>
                                          </p:val>
                                        </p:tav>
                                        <p:tav tm="100000">
                                          <p:val>
                                            <p:strVal val="#ppt_x"/>
                                          </p:val>
                                        </p:tav>
                                      </p:tavLst>
                                    </p:anim>
                                    <p:anim calcmode="lin" valueType="num">
                                      <p:cBhvr>
                                        <p:cTn id="19" dur="1000" fill="hold"/>
                                        <p:tgtEl>
                                          <p:spTgt spid="52232"/>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down)">
                                      <p:cBhvr>
                                        <p:cTn id="24" dur="500"/>
                                        <p:tgtEl>
                                          <p:spTgt spid="30"/>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52228"/>
                                        </p:tgtEl>
                                        <p:attrNameLst>
                                          <p:attrName>style.visibility</p:attrName>
                                        </p:attrNameLst>
                                      </p:cBhvr>
                                      <p:to>
                                        <p:strVal val="visible"/>
                                      </p:to>
                                    </p:set>
                                    <p:animEffect transition="in" filter="wipe(down)">
                                      <p:cBhvr>
                                        <p:cTn id="27" dur="500"/>
                                        <p:tgtEl>
                                          <p:spTgt spid="522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500"/>
                                        <p:tgtEl>
                                          <p:spTgt spid="31"/>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left)">
                                      <p:cBhvr>
                                        <p:cTn id="40" dur="500"/>
                                        <p:tgtEl>
                                          <p:spTgt spid="3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par>
                          <p:cTn id="44" fill="hold" nodeType="afterGroup">
                            <p:stCondLst>
                              <p:cond delay="500"/>
                            </p:stCondLst>
                            <p:childTnLst>
                              <p:par>
                                <p:cTn id="45" presetID="14" presetClass="entr" presetSubtype="10"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randombar(horizontal)">
                                      <p:cBhvr>
                                        <p:cTn id="47" dur="500"/>
                                        <p:tgtEl>
                                          <p:spTgt spid="25"/>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randombar(horizontal)">
                                      <p:cBhvr>
                                        <p:cTn id="50" dur="500"/>
                                        <p:tgtEl>
                                          <p:spTgt spid="26"/>
                                        </p:tgtEl>
                                      </p:cBhvr>
                                    </p:animEffect>
                                  </p:childTnLst>
                                </p:cTn>
                              </p:par>
                            </p:childTnLst>
                          </p:cTn>
                        </p:par>
                        <p:par>
                          <p:cTn id="51" fill="hold" nodeType="afterGroup">
                            <p:stCondLst>
                              <p:cond delay="1000"/>
                            </p:stCondLst>
                            <p:childTnLst>
                              <p:par>
                                <p:cTn id="52" presetID="14" presetClass="entr" presetSubtype="10" fill="hold" nodeType="after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randombar(horizontal)">
                                      <p:cBhvr>
                                        <p:cTn id="54" dur="500"/>
                                        <p:tgtEl>
                                          <p:spTgt spid="27"/>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randombar(horizontal)">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2228" grpId="0"/>
      <p:bldP spid="3" grpId="0"/>
      <p:bldP spid="52232" grpId="0"/>
      <p:bldP spid="26" grpId="0"/>
      <p:bldP spid="28"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12"/>
          <p:cNvGrpSpPr>
            <a:grpSpLocks/>
          </p:cNvGrpSpPr>
          <p:nvPr/>
        </p:nvGrpSpPr>
        <p:grpSpPr bwMode="auto">
          <a:xfrm>
            <a:off x="1346200" y="1143000"/>
            <a:ext cx="6365875" cy="1076325"/>
            <a:chOff x="1770927" y="2093951"/>
            <a:chExt cx="6366534" cy="1076213"/>
          </a:xfrm>
        </p:grpSpPr>
        <p:sp>
          <p:nvSpPr>
            <p:cNvPr id="11" name="任意多边形 10"/>
            <p:cNvSpPr/>
            <p:nvPr/>
          </p:nvSpPr>
          <p:spPr>
            <a:xfrm>
              <a:off x="3607855" y="2093951"/>
              <a:ext cx="4529606" cy="1076213"/>
            </a:xfrm>
            <a:custGeom>
              <a:avLst/>
              <a:gdLst>
                <a:gd name="connsiteX0" fmla="*/ 0 w 4529729"/>
                <a:gd name="connsiteY0" fmla="*/ 134527 h 1076213"/>
                <a:gd name="connsiteX1" fmla="*/ 3991623 w 4529729"/>
                <a:gd name="connsiteY1" fmla="*/ 134527 h 1076213"/>
                <a:gd name="connsiteX2" fmla="*/ 3991623 w 4529729"/>
                <a:gd name="connsiteY2" fmla="*/ 0 h 1076213"/>
                <a:gd name="connsiteX3" fmla="*/ 4529729 w 4529729"/>
                <a:gd name="connsiteY3" fmla="*/ 538107 h 1076213"/>
                <a:gd name="connsiteX4" fmla="*/ 3991623 w 4529729"/>
                <a:gd name="connsiteY4" fmla="*/ 1076213 h 1076213"/>
                <a:gd name="connsiteX5" fmla="*/ 3991623 w 4529729"/>
                <a:gd name="connsiteY5" fmla="*/ 941686 h 1076213"/>
                <a:gd name="connsiteX6" fmla="*/ 0 w 4529729"/>
                <a:gd name="connsiteY6" fmla="*/ 941686 h 1076213"/>
                <a:gd name="connsiteX7" fmla="*/ 0 w 4529729"/>
                <a:gd name="connsiteY7" fmla="*/ 134527 h 107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9729" h="1076213">
                  <a:moveTo>
                    <a:pt x="0" y="134527"/>
                  </a:moveTo>
                  <a:lnTo>
                    <a:pt x="3991623" y="134527"/>
                  </a:lnTo>
                  <a:lnTo>
                    <a:pt x="3991623" y="0"/>
                  </a:lnTo>
                  <a:lnTo>
                    <a:pt x="4529729" y="538107"/>
                  </a:lnTo>
                  <a:lnTo>
                    <a:pt x="3991623" y="1076213"/>
                  </a:lnTo>
                  <a:lnTo>
                    <a:pt x="3991623" y="941686"/>
                  </a:lnTo>
                  <a:lnTo>
                    <a:pt x="0" y="941686"/>
                  </a:lnTo>
                  <a:lnTo>
                    <a:pt x="0" y="134527"/>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lIns="15240" tIns="149767" rIns="418820" bIns="149767" spcCol="1270"/>
            <a:lstStyle/>
            <a:p>
              <a:pPr marL="228600" lvl="1" indent="-228600" defTabSz="1066800">
                <a:lnSpc>
                  <a:spcPct val="90000"/>
                </a:lnSpc>
                <a:spcAft>
                  <a:spcPct val="15000"/>
                </a:spcAft>
                <a:buFontTx/>
                <a:buChar char="••"/>
                <a:defRPr/>
              </a:pPr>
              <a:endParaRPr lang="zh-CN" altLang="en-US" sz="2400"/>
            </a:p>
            <a:p>
              <a:pPr marL="228600" lvl="1" indent="-228600" defTabSz="1066800">
                <a:lnSpc>
                  <a:spcPct val="90000"/>
                </a:lnSpc>
                <a:spcAft>
                  <a:spcPct val="15000"/>
                </a:spcAft>
                <a:buFontTx/>
                <a:buChar char="••"/>
                <a:defRPr/>
              </a:pPr>
              <a:endParaRPr lang="zh-CN" altLang="en-US" sz="2400"/>
            </a:p>
          </p:txBody>
        </p:sp>
        <p:sp>
          <p:nvSpPr>
            <p:cNvPr id="12" name="任意多边形 11"/>
            <p:cNvSpPr/>
            <p:nvPr/>
          </p:nvSpPr>
          <p:spPr>
            <a:xfrm>
              <a:off x="1770927" y="2093951"/>
              <a:ext cx="1836928" cy="1076213"/>
            </a:xfrm>
            <a:custGeom>
              <a:avLst/>
              <a:gdLst>
                <a:gd name="connsiteX0" fmla="*/ 0 w 1836805"/>
                <a:gd name="connsiteY0" fmla="*/ 179372 h 1076213"/>
                <a:gd name="connsiteX1" fmla="*/ 179372 w 1836805"/>
                <a:gd name="connsiteY1" fmla="*/ 0 h 1076213"/>
                <a:gd name="connsiteX2" fmla="*/ 1657433 w 1836805"/>
                <a:gd name="connsiteY2" fmla="*/ 0 h 1076213"/>
                <a:gd name="connsiteX3" fmla="*/ 1836805 w 1836805"/>
                <a:gd name="connsiteY3" fmla="*/ 179372 h 1076213"/>
                <a:gd name="connsiteX4" fmla="*/ 1836805 w 1836805"/>
                <a:gd name="connsiteY4" fmla="*/ 896841 h 1076213"/>
                <a:gd name="connsiteX5" fmla="*/ 1657433 w 1836805"/>
                <a:gd name="connsiteY5" fmla="*/ 1076213 h 1076213"/>
                <a:gd name="connsiteX6" fmla="*/ 179372 w 1836805"/>
                <a:gd name="connsiteY6" fmla="*/ 1076213 h 1076213"/>
                <a:gd name="connsiteX7" fmla="*/ 0 w 1836805"/>
                <a:gd name="connsiteY7" fmla="*/ 896841 h 1076213"/>
                <a:gd name="connsiteX8" fmla="*/ 0 w 1836805"/>
                <a:gd name="connsiteY8" fmla="*/ 179372 h 107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805" h="1076213">
                  <a:moveTo>
                    <a:pt x="0" y="179372"/>
                  </a:moveTo>
                  <a:cubicBezTo>
                    <a:pt x="0" y="80308"/>
                    <a:pt x="80308" y="0"/>
                    <a:pt x="179372" y="0"/>
                  </a:cubicBezTo>
                  <a:lnTo>
                    <a:pt x="1657433" y="0"/>
                  </a:lnTo>
                  <a:cubicBezTo>
                    <a:pt x="1756497" y="0"/>
                    <a:pt x="1836805" y="80308"/>
                    <a:pt x="1836805" y="179372"/>
                  </a:cubicBezTo>
                  <a:lnTo>
                    <a:pt x="1836805" y="896841"/>
                  </a:lnTo>
                  <a:cubicBezTo>
                    <a:pt x="1836805" y="995905"/>
                    <a:pt x="1756497" y="1076213"/>
                    <a:pt x="1657433" y="1076213"/>
                  </a:cubicBezTo>
                  <a:lnTo>
                    <a:pt x="179372" y="1076213"/>
                  </a:lnTo>
                  <a:cubicBezTo>
                    <a:pt x="80308" y="1076213"/>
                    <a:pt x="0" y="995905"/>
                    <a:pt x="0" y="896841"/>
                  </a:cubicBezTo>
                  <a:lnTo>
                    <a:pt x="0" y="179372"/>
                  </a:lnTo>
                  <a:close/>
                </a:path>
              </a:pathLst>
            </a:cu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3986" tIns="138261" rIns="223986" bIns="138261" spcCol="1270" anchor="ctr"/>
            <a:lstStyle/>
            <a:p>
              <a:pPr algn="ctr" defTabSz="2000250">
                <a:lnSpc>
                  <a:spcPct val="90000"/>
                </a:lnSpc>
                <a:spcAft>
                  <a:spcPct val="35000"/>
                </a:spcAft>
                <a:defRPr/>
              </a:pPr>
              <a:endParaRPr lang="zh-CN" altLang="en-US" sz="4500"/>
            </a:p>
          </p:txBody>
        </p:sp>
      </p:grpSp>
      <p:grpSp>
        <p:nvGrpSpPr>
          <p:cNvPr id="56323" name="Group 2"/>
          <p:cNvGrpSpPr>
            <a:grpSpLocks/>
          </p:cNvGrpSpPr>
          <p:nvPr/>
        </p:nvGrpSpPr>
        <p:grpSpPr bwMode="auto">
          <a:xfrm>
            <a:off x="5062538" y="119063"/>
            <a:ext cx="3916362" cy="725487"/>
            <a:chOff x="0" y="0"/>
            <a:chExt cx="6166" cy="1142"/>
          </a:xfrm>
        </p:grpSpPr>
        <p:pic>
          <p:nvPicPr>
            <p:cNvPr id="56357"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6358"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56324"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6.4  </a:t>
            </a:r>
            <a:r>
              <a:rPr lang="zh-CN" altLang="zh-CN" sz="2800" b="1">
                <a:solidFill>
                  <a:srgbClr val="FFFF00"/>
                </a:solidFill>
                <a:latin typeface="微软雅黑" pitchFamily="34" charset="-122"/>
                <a:ea typeface="微软雅黑" pitchFamily="34" charset="-122"/>
              </a:rPr>
              <a:t>格式化控制</a:t>
            </a:r>
            <a:endParaRPr lang="zh-CN" altLang="en-US" sz="2800" b="1">
              <a:solidFill>
                <a:srgbClr val="FFFF00"/>
              </a:solidFill>
              <a:latin typeface="微软雅黑" pitchFamily="34" charset="-122"/>
              <a:ea typeface="微软雅黑" pitchFamily="34" charset="-122"/>
              <a:sym typeface="宋体" charset="-122"/>
            </a:endParaRPr>
          </a:p>
        </p:txBody>
      </p:sp>
      <p:graphicFrame>
        <p:nvGraphicFramePr>
          <p:cNvPr id="5" name="表格 4"/>
          <p:cNvGraphicFramePr>
            <a:graphicFrameLocks noGrp="1"/>
          </p:cNvGraphicFramePr>
          <p:nvPr/>
        </p:nvGraphicFramePr>
        <p:xfrm>
          <a:off x="790575" y="2366963"/>
          <a:ext cx="7478713" cy="3560762"/>
        </p:xfrm>
        <a:graphic>
          <a:graphicData uri="http://schemas.openxmlformats.org/drawingml/2006/table">
            <a:tbl>
              <a:tblPr firstRow="1" firstCol="1" bandRow="1">
                <a:tableStyleId>{5C22544A-7EE6-4342-B048-85BDC9FD1C3A}</a:tableStyleId>
              </a:tblPr>
              <a:tblGrid>
                <a:gridCol w="1784284"/>
                <a:gridCol w="5694429"/>
              </a:tblGrid>
              <a:tr h="480275">
                <a:tc>
                  <a:txBody>
                    <a:bodyPr/>
                    <a:lstStyle/>
                    <a:p>
                      <a:pPr marL="0" indent="266700" algn="ctr" defTabSz="914400" rtl="0" eaLnBrk="1" latinLnBrk="0" hangingPunct="1">
                        <a:spcAft>
                          <a:spcPts val="0"/>
                        </a:spcAft>
                      </a:pPr>
                      <a:r>
                        <a:rPr lang="zh-CN" sz="1600" b="1" kern="100" dirty="0">
                          <a:solidFill>
                            <a:schemeClr val="lt1"/>
                          </a:solidFill>
                          <a:effectLst/>
                          <a:latin typeface="微软雅黑" panose="020B0503020204020204" pitchFamily="34" charset="-122"/>
                          <a:ea typeface="微软雅黑" panose="020B0503020204020204" pitchFamily="34" charset="-122"/>
                          <a:cs typeface="+mn-cs"/>
                        </a:rPr>
                        <a:t>操作符</a:t>
                      </a:r>
                    </a:p>
                  </a:txBody>
                  <a:tcPr marL="68568" marR="68568" marT="0" marB="0" anchor="ctr" anchorCtr="1">
                    <a:solidFill>
                      <a:schemeClr val="accent4">
                        <a:lumMod val="60000"/>
                        <a:lumOff val="40000"/>
                      </a:schemeClr>
                    </a:solidFill>
                  </a:tcPr>
                </a:tc>
                <a:tc>
                  <a:txBody>
                    <a:bodyPr/>
                    <a:lstStyle/>
                    <a:p>
                      <a:pPr marL="0" indent="266700" algn="ctr" defTabSz="914400" rtl="0" eaLnBrk="1" latinLnBrk="0" hangingPunct="1">
                        <a:spcAft>
                          <a:spcPts val="0"/>
                        </a:spcAft>
                      </a:pPr>
                      <a:r>
                        <a:rPr lang="zh-CN" sz="1600" b="1" kern="100" dirty="0">
                          <a:solidFill>
                            <a:schemeClr val="lt1"/>
                          </a:solidFill>
                          <a:effectLst/>
                          <a:latin typeface="微软雅黑" panose="020B0503020204020204" pitchFamily="34" charset="-122"/>
                          <a:ea typeface="微软雅黑" panose="020B0503020204020204" pitchFamily="34" charset="-122"/>
                          <a:cs typeface="+mn-cs"/>
                        </a:rPr>
                        <a:t>功能</a:t>
                      </a:r>
                    </a:p>
                  </a:txBody>
                  <a:tcPr marL="68568" marR="68568" marT="0" marB="0" anchor="ctr" anchorCtr="1">
                    <a:solidFill>
                      <a:schemeClr val="accent4">
                        <a:lumMod val="60000"/>
                        <a:lumOff val="40000"/>
                      </a:schemeClr>
                    </a:solidFill>
                  </a:tcPr>
                </a:tc>
              </a:tr>
              <a:tr h="443196">
                <a:tc>
                  <a:txBody>
                    <a:bodyPr/>
                    <a:lstStyle/>
                    <a:p>
                      <a:pPr marL="0" indent="266700" algn="ctr" defTabSz="914400" rtl="0" eaLnBrk="1" latinLnBrk="0" hangingPunct="1">
                        <a:spcAft>
                          <a:spcPts val="0"/>
                        </a:spcAft>
                      </a:pPr>
                      <a:r>
                        <a:rPr lang="en-US" sz="1600" b="1" kern="100" dirty="0" err="1">
                          <a:solidFill>
                            <a:schemeClr val="lt1"/>
                          </a:solidFill>
                          <a:effectLst/>
                          <a:latin typeface="微软雅黑" panose="020B0503020204020204" pitchFamily="34" charset="-122"/>
                          <a:ea typeface="微软雅黑" panose="020B0503020204020204" pitchFamily="34" charset="-122"/>
                          <a:cs typeface="+mn-cs"/>
                        </a:rPr>
                        <a:t>oct</a:t>
                      </a:r>
                      <a:endParaRPr lang="zh-CN" sz="1600" b="1" kern="100" dirty="0">
                        <a:solidFill>
                          <a:schemeClr val="lt1"/>
                        </a:solidFill>
                        <a:effectLst/>
                        <a:latin typeface="微软雅黑" panose="020B0503020204020204" pitchFamily="34" charset="-122"/>
                        <a:ea typeface="微软雅黑" panose="020B0503020204020204" pitchFamily="34" charset="-122"/>
                        <a:cs typeface="+mn-cs"/>
                      </a:endParaRPr>
                    </a:p>
                  </a:txBody>
                  <a:tcPr marL="68568" marR="68568" marT="0" marB="0" anchor="ctr" anchorCtr="1">
                    <a:solidFill>
                      <a:schemeClr val="accent4">
                        <a:lumMod val="60000"/>
                        <a:lumOff val="40000"/>
                      </a:schemeClr>
                    </a:solidFill>
                  </a:tcPr>
                </a:tc>
                <a:tc>
                  <a:txBody>
                    <a:bodyPr/>
                    <a:lstStyle/>
                    <a:p>
                      <a:pPr marL="0" indent="266700" algn="ctr" defTabSz="914400" rtl="0" eaLnBrk="1" latinLnBrk="0" hangingPunct="1">
                        <a:spcAft>
                          <a:spcPts val="0"/>
                        </a:spcAft>
                      </a:pPr>
                      <a:r>
                        <a:rPr lang="zh-CN" sz="1600" kern="100" dirty="0" smtClean="0">
                          <a:solidFill>
                            <a:schemeClr val="dk1"/>
                          </a:solidFill>
                          <a:effectLst/>
                          <a:latin typeface="微软雅黑" panose="020B0503020204020204" pitchFamily="34" charset="-122"/>
                          <a:ea typeface="微软雅黑" panose="020B0503020204020204" pitchFamily="34" charset="-122"/>
                          <a:cs typeface="+mn-cs"/>
                        </a:rPr>
                        <a:t>以八进制格式输出数据</a:t>
                      </a:r>
                      <a:endParaRPr lang="zh-CN" sz="1600" kern="100" dirty="0">
                        <a:solidFill>
                          <a:schemeClr val="dk1"/>
                        </a:solidFill>
                        <a:effectLst/>
                        <a:latin typeface="微软雅黑" panose="020B0503020204020204" pitchFamily="34" charset="-122"/>
                        <a:ea typeface="微软雅黑" panose="020B0503020204020204" pitchFamily="34" charset="-122"/>
                        <a:cs typeface="+mn-cs"/>
                      </a:endParaRPr>
                    </a:p>
                  </a:txBody>
                  <a:tcPr marL="68568" marR="68568" marT="0" marB="0" anchor="ctr" anchorCtr="1">
                    <a:solidFill>
                      <a:schemeClr val="accent4">
                        <a:lumMod val="20000"/>
                        <a:lumOff val="80000"/>
                      </a:schemeClr>
                    </a:solidFill>
                  </a:tcPr>
                </a:tc>
              </a:tr>
              <a:tr h="421309">
                <a:tc>
                  <a:txBody>
                    <a:bodyPr/>
                    <a:lstStyle/>
                    <a:p>
                      <a:pPr marL="0" indent="266700" algn="ctr" defTabSz="914400" rtl="0" eaLnBrk="1" latinLnBrk="0" hangingPunct="1">
                        <a:spcAft>
                          <a:spcPts val="0"/>
                        </a:spcAft>
                      </a:pPr>
                      <a:r>
                        <a:rPr lang="en-US" sz="1600" b="1" kern="100" dirty="0" err="1">
                          <a:solidFill>
                            <a:schemeClr val="lt1"/>
                          </a:solidFill>
                          <a:effectLst/>
                          <a:latin typeface="微软雅黑" panose="020B0503020204020204" pitchFamily="34" charset="-122"/>
                          <a:ea typeface="微软雅黑" panose="020B0503020204020204" pitchFamily="34" charset="-122"/>
                          <a:cs typeface="+mn-cs"/>
                        </a:rPr>
                        <a:t>dec</a:t>
                      </a:r>
                      <a:endParaRPr lang="zh-CN" sz="1600" b="1" kern="100" dirty="0">
                        <a:solidFill>
                          <a:schemeClr val="lt1"/>
                        </a:solidFill>
                        <a:effectLst/>
                        <a:latin typeface="微软雅黑" panose="020B0503020204020204" pitchFamily="34" charset="-122"/>
                        <a:ea typeface="微软雅黑" panose="020B0503020204020204" pitchFamily="34" charset="-122"/>
                        <a:cs typeface="+mn-cs"/>
                      </a:endParaRPr>
                    </a:p>
                  </a:txBody>
                  <a:tcPr marL="68568" marR="68568" marT="0" marB="0" anchor="ctr" anchorCtr="1">
                    <a:solidFill>
                      <a:schemeClr val="accent4">
                        <a:lumMod val="60000"/>
                        <a:lumOff val="40000"/>
                      </a:schemeClr>
                    </a:solidFill>
                  </a:tcPr>
                </a:tc>
                <a:tc>
                  <a:txBody>
                    <a:bodyPr/>
                    <a:lstStyle/>
                    <a:p>
                      <a:pPr marL="0" indent="266700" algn="ctr" defTabSz="914400" rtl="0" eaLnBrk="1" latinLnBrk="0" hangingPunct="1">
                        <a:spcAft>
                          <a:spcPts val="0"/>
                        </a:spcAft>
                      </a:pPr>
                      <a:r>
                        <a:rPr lang="zh-CN" sz="1600" kern="100" dirty="0">
                          <a:solidFill>
                            <a:schemeClr val="dk1"/>
                          </a:solidFill>
                          <a:effectLst/>
                          <a:latin typeface="微软雅黑" panose="020B0503020204020204" pitchFamily="34" charset="-122"/>
                          <a:ea typeface="微软雅黑" panose="020B0503020204020204" pitchFamily="34" charset="-122"/>
                          <a:cs typeface="+mn-cs"/>
                        </a:rPr>
                        <a:t>以十进制格式输出数据</a:t>
                      </a:r>
                    </a:p>
                  </a:txBody>
                  <a:tcPr marL="68568" marR="68568" marT="0" marB="0" anchor="ctr" anchorCtr="1">
                    <a:solidFill>
                      <a:schemeClr val="accent4">
                        <a:lumMod val="40000"/>
                        <a:lumOff val="60000"/>
                      </a:schemeClr>
                    </a:solidFill>
                  </a:tcPr>
                </a:tc>
              </a:tr>
              <a:tr h="443196">
                <a:tc>
                  <a:txBody>
                    <a:bodyPr/>
                    <a:lstStyle/>
                    <a:p>
                      <a:pPr marL="0" indent="266700" algn="ctr" defTabSz="914400" rtl="0" eaLnBrk="1" latinLnBrk="0" hangingPunct="1">
                        <a:spcAft>
                          <a:spcPts val="0"/>
                        </a:spcAft>
                      </a:pPr>
                      <a:r>
                        <a:rPr lang="en-US" sz="1600" b="1" kern="100" dirty="0">
                          <a:solidFill>
                            <a:schemeClr val="lt1"/>
                          </a:solidFill>
                          <a:effectLst/>
                          <a:latin typeface="微软雅黑" panose="020B0503020204020204" pitchFamily="34" charset="-122"/>
                          <a:ea typeface="微软雅黑" panose="020B0503020204020204" pitchFamily="34" charset="-122"/>
                          <a:cs typeface="+mn-cs"/>
                        </a:rPr>
                        <a:t>hex</a:t>
                      </a:r>
                      <a:endParaRPr lang="zh-CN" sz="1600" b="1" kern="100" dirty="0">
                        <a:solidFill>
                          <a:schemeClr val="lt1"/>
                        </a:solidFill>
                        <a:effectLst/>
                        <a:latin typeface="微软雅黑" panose="020B0503020204020204" pitchFamily="34" charset="-122"/>
                        <a:ea typeface="微软雅黑" panose="020B0503020204020204" pitchFamily="34" charset="-122"/>
                        <a:cs typeface="+mn-cs"/>
                      </a:endParaRPr>
                    </a:p>
                  </a:txBody>
                  <a:tcPr marL="68568" marR="68568" marT="0" marB="0" anchor="ctr" anchorCtr="1">
                    <a:solidFill>
                      <a:schemeClr val="accent4">
                        <a:lumMod val="60000"/>
                        <a:lumOff val="40000"/>
                      </a:schemeClr>
                    </a:solidFill>
                  </a:tcPr>
                </a:tc>
                <a:tc>
                  <a:txBody>
                    <a:bodyPr/>
                    <a:lstStyle/>
                    <a:p>
                      <a:pPr marL="0" indent="266700" algn="ctr" defTabSz="914400" rtl="0" eaLnBrk="1" latinLnBrk="0" hangingPunct="1">
                        <a:spcAft>
                          <a:spcPts val="0"/>
                        </a:spcAft>
                      </a:pPr>
                      <a:r>
                        <a:rPr lang="zh-CN" sz="1600" kern="100" dirty="0">
                          <a:solidFill>
                            <a:schemeClr val="dk1"/>
                          </a:solidFill>
                          <a:effectLst/>
                          <a:latin typeface="微软雅黑" panose="020B0503020204020204" pitchFamily="34" charset="-122"/>
                          <a:ea typeface="微软雅黑" panose="020B0503020204020204" pitchFamily="34" charset="-122"/>
                          <a:cs typeface="+mn-cs"/>
                        </a:rPr>
                        <a:t>以十六进制格式输出数据</a:t>
                      </a:r>
                    </a:p>
                  </a:txBody>
                  <a:tcPr marL="68568" marR="68568" marT="0" marB="0" anchor="ctr" anchorCtr="1">
                    <a:solidFill>
                      <a:schemeClr val="accent4">
                        <a:lumMod val="20000"/>
                        <a:lumOff val="80000"/>
                      </a:schemeClr>
                    </a:solidFill>
                  </a:tcPr>
                </a:tc>
              </a:tr>
              <a:tr h="443196">
                <a:tc>
                  <a:txBody>
                    <a:bodyPr/>
                    <a:lstStyle/>
                    <a:p>
                      <a:pPr marL="0" indent="266700" algn="ctr" defTabSz="914400" rtl="0" eaLnBrk="1" latinLnBrk="0" hangingPunct="1">
                        <a:spcAft>
                          <a:spcPts val="0"/>
                        </a:spcAft>
                      </a:pPr>
                      <a:r>
                        <a:rPr lang="en-US" sz="1600" b="1" kern="100" dirty="0" err="1">
                          <a:solidFill>
                            <a:schemeClr val="lt1"/>
                          </a:solidFill>
                          <a:effectLst/>
                          <a:latin typeface="微软雅黑" panose="020B0503020204020204" pitchFamily="34" charset="-122"/>
                          <a:ea typeface="微软雅黑" panose="020B0503020204020204" pitchFamily="34" charset="-122"/>
                          <a:cs typeface="+mn-cs"/>
                        </a:rPr>
                        <a:t>endl</a:t>
                      </a:r>
                      <a:endParaRPr lang="zh-CN" sz="1600" b="1" kern="100" dirty="0">
                        <a:solidFill>
                          <a:schemeClr val="lt1"/>
                        </a:solidFill>
                        <a:effectLst/>
                        <a:latin typeface="微软雅黑" panose="020B0503020204020204" pitchFamily="34" charset="-122"/>
                        <a:ea typeface="微软雅黑" panose="020B0503020204020204" pitchFamily="34" charset="-122"/>
                        <a:cs typeface="+mn-cs"/>
                      </a:endParaRPr>
                    </a:p>
                  </a:txBody>
                  <a:tcPr marL="68568" marR="68568" marT="0" marB="0" anchor="ctr" anchorCtr="1">
                    <a:solidFill>
                      <a:schemeClr val="accent4">
                        <a:lumMod val="60000"/>
                        <a:lumOff val="40000"/>
                      </a:schemeClr>
                    </a:solidFill>
                  </a:tcPr>
                </a:tc>
                <a:tc>
                  <a:txBody>
                    <a:bodyPr/>
                    <a:lstStyle/>
                    <a:p>
                      <a:pPr marL="0" indent="266700" algn="ctr" defTabSz="914400" rtl="0" eaLnBrk="1" latinLnBrk="0" hangingPunct="1">
                        <a:spcAft>
                          <a:spcPts val="0"/>
                        </a:spcAft>
                      </a:pPr>
                      <a:r>
                        <a:rPr lang="zh-CN" sz="1600" kern="100" dirty="0">
                          <a:solidFill>
                            <a:schemeClr val="dk1"/>
                          </a:solidFill>
                          <a:effectLst/>
                          <a:latin typeface="微软雅黑" panose="020B0503020204020204" pitchFamily="34" charset="-122"/>
                          <a:ea typeface="微软雅黑" panose="020B0503020204020204" pitchFamily="34" charset="-122"/>
                          <a:cs typeface="+mn-cs"/>
                        </a:rPr>
                        <a:t>插入换行符并刷新输出缓冲流</a:t>
                      </a:r>
                    </a:p>
                  </a:txBody>
                  <a:tcPr marL="68568" marR="68568" marT="0" marB="0" anchor="ctr" anchorCtr="1">
                    <a:solidFill>
                      <a:schemeClr val="accent4">
                        <a:lumMod val="40000"/>
                        <a:lumOff val="60000"/>
                      </a:schemeClr>
                    </a:solidFill>
                  </a:tcPr>
                </a:tc>
              </a:tr>
              <a:tr h="443196">
                <a:tc>
                  <a:txBody>
                    <a:bodyPr/>
                    <a:lstStyle/>
                    <a:p>
                      <a:pPr marL="0" indent="266700" algn="ctr" defTabSz="914400" rtl="0" eaLnBrk="1" latinLnBrk="0" hangingPunct="1">
                        <a:spcAft>
                          <a:spcPts val="0"/>
                        </a:spcAft>
                      </a:pPr>
                      <a:r>
                        <a:rPr lang="en-US" sz="1600" b="1" kern="100" dirty="0">
                          <a:solidFill>
                            <a:schemeClr val="lt1"/>
                          </a:solidFill>
                          <a:effectLst/>
                          <a:latin typeface="微软雅黑" panose="020B0503020204020204" pitchFamily="34" charset="-122"/>
                          <a:ea typeface="微软雅黑" panose="020B0503020204020204" pitchFamily="34" charset="-122"/>
                          <a:cs typeface="+mn-cs"/>
                        </a:rPr>
                        <a:t>ends</a:t>
                      </a:r>
                      <a:endParaRPr lang="zh-CN" sz="1600" b="1" kern="100" dirty="0">
                        <a:solidFill>
                          <a:schemeClr val="lt1"/>
                        </a:solidFill>
                        <a:effectLst/>
                        <a:latin typeface="微软雅黑" panose="020B0503020204020204" pitchFamily="34" charset="-122"/>
                        <a:ea typeface="微软雅黑" panose="020B0503020204020204" pitchFamily="34" charset="-122"/>
                        <a:cs typeface="+mn-cs"/>
                      </a:endParaRPr>
                    </a:p>
                  </a:txBody>
                  <a:tcPr marL="68568" marR="68568" marT="0" marB="0" anchor="ctr" anchorCtr="1">
                    <a:solidFill>
                      <a:schemeClr val="accent4">
                        <a:lumMod val="60000"/>
                        <a:lumOff val="40000"/>
                      </a:schemeClr>
                    </a:solidFill>
                  </a:tcPr>
                </a:tc>
                <a:tc>
                  <a:txBody>
                    <a:bodyPr/>
                    <a:lstStyle/>
                    <a:p>
                      <a:pPr marL="0" indent="266700" algn="ctr" defTabSz="914400" rtl="0" eaLnBrk="1" latinLnBrk="0" hangingPunct="1">
                        <a:spcAft>
                          <a:spcPts val="0"/>
                        </a:spcAft>
                      </a:pPr>
                      <a:r>
                        <a:rPr lang="zh-CN" sz="1600" kern="100" dirty="0">
                          <a:solidFill>
                            <a:schemeClr val="dk1"/>
                          </a:solidFill>
                          <a:effectLst/>
                          <a:latin typeface="微软雅黑" panose="020B0503020204020204" pitchFamily="34" charset="-122"/>
                          <a:ea typeface="微软雅黑" panose="020B0503020204020204" pitchFamily="34" charset="-122"/>
                          <a:cs typeface="+mn-cs"/>
                        </a:rPr>
                        <a:t>插入空字符</a:t>
                      </a:r>
                    </a:p>
                  </a:txBody>
                  <a:tcPr marL="68568" marR="68568" marT="0" marB="0" anchor="ctr" anchorCtr="1">
                    <a:solidFill>
                      <a:schemeClr val="accent4">
                        <a:lumMod val="20000"/>
                        <a:lumOff val="80000"/>
                      </a:schemeClr>
                    </a:solidFill>
                  </a:tcPr>
                </a:tc>
              </a:tr>
              <a:tr h="443196">
                <a:tc>
                  <a:txBody>
                    <a:bodyPr/>
                    <a:lstStyle/>
                    <a:p>
                      <a:pPr marL="0" indent="266700" algn="ctr" defTabSz="914400" rtl="0" eaLnBrk="1" latinLnBrk="0" hangingPunct="1">
                        <a:spcAft>
                          <a:spcPts val="0"/>
                        </a:spcAft>
                      </a:pPr>
                      <a:r>
                        <a:rPr lang="en-US" sz="1600" b="1" kern="100" dirty="0">
                          <a:solidFill>
                            <a:schemeClr val="lt1"/>
                          </a:solidFill>
                          <a:effectLst/>
                          <a:latin typeface="微软雅黑" panose="020B0503020204020204" pitchFamily="34" charset="-122"/>
                          <a:ea typeface="微软雅黑" panose="020B0503020204020204" pitchFamily="34" charset="-122"/>
                          <a:cs typeface="+mn-cs"/>
                        </a:rPr>
                        <a:t>flush</a:t>
                      </a:r>
                      <a:endParaRPr lang="zh-CN" sz="1600" b="1" kern="100" dirty="0">
                        <a:solidFill>
                          <a:schemeClr val="lt1"/>
                        </a:solidFill>
                        <a:effectLst/>
                        <a:latin typeface="微软雅黑" panose="020B0503020204020204" pitchFamily="34" charset="-122"/>
                        <a:ea typeface="微软雅黑" panose="020B0503020204020204" pitchFamily="34" charset="-122"/>
                        <a:cs typeface="+mn-cs"/>
                      </a:endParaRPr>
                    </a:p>
                  </a:txBody>
                  <a:tcPr marL="68568" marR="68568" marT="0" marB="0" anchor="ctr" anchorCtr="1">
                    <a:solidFill>
                      <a:schemeClr val="accent4">
                        <a:lumMod val="60000"/>
                        <a:lumOff val="40000"/>
                      </a:schemeClr>
                    </a:solidFill>
                  </a:tcPr>
                </a:tc>
                <a:tc>
                  <a:txBody>
                    <a:bodyPr/>
                    <a:lstStyle/>
                    <a:p>
                      <a:pPr marL="0" indent="266700" algn="ctr" defTabSz="914400" rtl="0" eaLnBrk="1" latinLnBrk="0" hangingPunct="1">
                        <a:spcAft>
                          <a:spcPts val="0"/>
                        </a:spcAft>
                      </a:pPr>
                      <a:r>
                        <a:rPr lang="zh-CN" sz="1600" kern="100" dirty="0">
                          <a:solidFill>
                            <a:schemeClr val="dk1"/>
                          </a:solidFill>
                          <a:effectLst/>
                          <a:latin typeface="微软雅黑" panose="020B0503020204020204" pitchFamily="34" charset="-122"/>
                          <a:ea typeface="微软雅黑" panose="020B0503020204020204" pitchFamily="34" charset="-122"/>
                          <a:cs typeface="+mn-cs"/>
                        </a:rPr>
                        <a:t>刷新流</a:t>
                      </a:r>
                    </a:p>
                  </a:txBody>
                  <a:tcPr marL="68568" marR="68568" marT="0" marB="0" anchor="ctr" anchorCtr="1">
                    <a:solidFill>
                      <a:schemeClr val="accent4">
                        <a:lumMod val="40000"/>
                        <a:lumOff val="60000"/>
                      </a:schemeClr>
                    </a:solidFill>
                  </a:tcPr>
                </a:tc>
              </a:tr>
              <a:tr h="443196">
                <a:tc>
                  <a:txBody>
                    <a:bodyPr/>
                    <a:lstStyle/>
                    <a:p>
                      <a:pPr marL="0" indent="266700" algn="ctr" defTabSz="914400" rtl="0" eaLnBrk="1" latinLnBrk="0" hangingPunct="1">
                        <a:spcAft>
                          <a:spcPts val="0"/>
                        </a:spcAft>
                      </a:pPr>
                      <a:r>
                        <a:rPr lang="en-US" sz="1600" b="1" kern="100" dirty="0" err="1">
                          <a:solidFill>
                            <a:schemeClr val="lt1"/>
                          </a:solidFill>
                          <a:effectLst/>
                          <a:latin typeface="微软雅黑" panose="020B0503020204020204" pitchFamily="34" charset="-122"/>
                          <a:ea typeface="微软雅黑" panose="020B0503020204020204" pitchFamily="34" charset="-122"/>
                          <a:cs typeface="+mn-cs"/>
                        </a:rPr>
                        <a:t>ws</a:t>
                      </a:r>
                      <a:endParaRPr lang="zh-CN" sz="1600" b="1" kern="100" dirty="0">
                        <a:solidFill>
                          <a:schemeClr val="lt1"/>
                        </a:solidFill>
                        <a:effectLst/>
                        <a:latin typeface="微软雅黑" panose="020B0503020204020204" pitchFamily="34" charset="-122"/>
                        <a:ea typeface="微软雅黑" panose="020B0503020204020204" pitchFamily="34" charset="-122"/>
                        <a:cs typeface="+mn-cs"/>
                      </a:endParaRPr>
                    </a:p>
                  </a:txBody>
                  <a:tcPr marL="68568" marR="68568" marT="0" marB="0" anchor="ctr" anchorCtr="1">
                    <a:solidFill>
                      <a:schemeClr val="accent4">
                        <a:lumMod val="60000"/>
                        <a:lumOff val="40000"/>
                      </a:schemeClr>
                    </a:solidFill>
                  </a:tcPr>
                </a:tc>
                <a:tc>
                  <a:txBody>
                    <a:bodyPr/>
                    <a:lstStyle/>
                    <a:p>
                      <a:pPr marL="0" indent="266700" algn="ctr" defTabSz="914400" rtl="0" eaLnBrk="1" latinLnBrk="0" hangingPunct="1">
                        <a:spcAft>
                          <a:spcPts val="0"/>
                        </a:spcAft>
                      </a:pPr>
                      <a:r>
                        <a:rPr lang="zh-CN" sz="1600" kern="100" dirty="0" smtClean="0">
                          <a:solidFill>
                            <a:schemeClr val="dk1"/>
                          </a:solidFill>
                          <a:effectLst/>
                          <a:latin typeface="微软雅黑" panose="020B0503020204020204" pitchFamily="34" charset="-122"/>
                          <a:ea typeface="微软雅黑" panose="020B0503020204020204" pitchFamily="34" charset="-122"/>
                          <a:cs typeface="+mn-cs"/>
                        </a:rPr>
                        <a:t>从输入流中提取空字符</a:t>
                      </a:r>
                      <a:endParaRPr lang="zh-CN" sz="1600" kern="100" dirty="0">
                        <a:solidFill>
                          <a:schemeClr val="dk1"/>
                        </a:solidFill>
                        <a:effectLst/>
                        <a:latin typeface="微软雅黑" panose="020B0503020204020204" pitchFamily="34" charset="-122"/>
                        <a:ea typeface="微软雅黑" panose="020B0503020204020204" pitchFamily="34" charset="-122"/>
                        <a:cs typeface="+mn-cs"/>
                      </a:endParaRPr>
                    </a:p>
                  </a:txBody>
                  <a:tcPr marL="68568" marR="68568" marT="0" marB="0" anchor="ctr" anchorCtr="1">
                    <a:solidFill>
                      <a:schemeClr val="accent4">
                        <a:lumMod val="20000"/>
                        <a:lumOff val="80000"/>
                      </a:schemeClr>
                    </a:solidFill>
                  </a:tcPr>
                </a:tc>
              </a:tr>
            </a:tbl>
          </a:graphicData>
        </a:graphic>
      </p:graphicFrame>
      <p:sp>
        <p:nvSpPr>
          <p:cNvPr id="53281" name="Rectangle 1"/>
          <p:cNvSpPr>
            <a:spLocks noChangeArrowheads="1"/>
          </p:cNvSpPr>
          <p:nvPr/>
        </p:nvSpPr>
        <p:spPr bwMode="auto">
          <a:xfrm>
            <a:off x="3006725" y="1516063"/>
            <a:ext cx="4383088"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eaLnBrk="0" hangingPunct="0">
              <a:tabLst>
                <a:tab pos="228600" algn="l"/>
                <a:tab pos="355600" algn="l"/>
              </a:tabLst>
              <a:defRPr/>
            </a:pPr>
            <a:r>
              <a:rPr lang="zh-CN" altLang="en-US" sz="1400" dirty="0">
                <a:latin typeface="微软雅黑" pitchFamily="34" charset="-122"/>
                <a:ea typeface="微软雅黑" pitchFamily="34" charset="-122"/>
              </a:rPr>
              <a:t>无参操作符实现了</a:t>
            </a:r>
            <a:r>
              <a:rPr lang="zh-CN" altLang="en-US" sz="1400" dirty="0">
                <a:solidFill>
                  <a:schemeClr val="accent4"/>
                </a:solidFill>
                <a:latin typeface="微软雅黑" pitchFamily="34" charset="-122"/>
                <a:ea typeface="微软雅黑" pitchFamily="34" charset="-122"/>
              </a:rPr>
              <a:t>常用</a:t>
            </a:r>
            <a:r>
              <a:rPr lang="zh-CN" altLang="en-US" sz="1400" dirty="0">
                <a:latin typeface="微软雅黑" pitchFamily="34" charset="-122"/>
                <a:ea typeface="微软雅黑" pitchFamily="34" charset="-122"/>
              </a:rPr>
              <a:t>的输入输出</a:t>
            </a:r>
            <a:r>
              <a:rPr lang="zh-CN" altLang="en-US" sz="1400" dirty="0">
                <a:solidFill>
                  <a:schemeClr val="accent4"/>
                </a:solidFill>
                <a:latin typeface="微软雅黑" pitchFamily="34" charset="-122"/>
                <a:ea typeface="微软雅黑" pitchFamily="34" charset="-122"/>
              </a:rPr>
              <a:t>格式控制</a:t>
            </a:r>
            <a:r>
              <a:rPr lang="zh-CN" altLang="en-US" sz="1400" dirty="0">
                <a:latin typeface="微软雅黑" pitchFamily="34" charset="-122"/>
                <a:ea typeface="微软雅黑" pitchFamily="34" charset="-122"/>
              </a:rPr>
              <a:t>。</a:t>
            </a:r>
          </a:p>
        </p:txBody>
      </p:sp>
      <p:sp>
        <p:nvSpPr>
          <p:cNvPr id="2" name="矩形 1"/>
          <p:cNvSpPr>
            <a:spLocks noChangeArrowheads="1"/>
          </p:cNvSpPr>
          <p:nvPr/>
        </p:nvSpPr>
        <p:spPr bwMode="auto">
          <a:xfrm>
            <a:off x="1155700" y="1452563"/>
            <a:ext cx="19923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266700" eaLnBrk="0" hangingPunct="0">
              <a:tabLst>
                <a:tab pos="228600" algn="l"/>
                <a:tab pos="355600" algn="l"/>
              </a:tabLst>
              <a:defRPr>
                <a:solidFill>
                  <a:schemeClr val="tx1"/>
                </a:solidFill>
                <a:latin typeface="Arial" charset="0"/>
                <a:ea typeface="宋体" charset="-122"/>
              </a:defRPr>
            </a:lvl1pPr>
            <a:lvl2pPr marL="742950" indent="-285750" eaLnBrk="0" hangingPunct="0">
              <a:tabLst>
                <a:tab pos="228600" algn="l"/>
                <a:tab pos="355600" algn="l"/>
              </a:tabLst>
              <a:defRPr>
                <a:solidFill>
                  <a:schemeClr val="tx1"/>
                </a:solidFill>
                <a:latin typeface="Arial" charset="0"/>
                <a:ea typeface="宋体" charset="-122"/>
              </a:defRPr>
            </a:lvl2pPr>
            <a:lvl3pPr marL="1143000" indent="-228600" eaLnBrk="0" hangingPunct="0">
              <a:tabLst>
                <a:tab pos="228600" algn="l"/>
                <a:tab pos="355600" algn="l"/>
              </a:tabLst>
              <a:defRPr>
                <a:solidFill>
                  <a:schemeClr val="tx1"/>
                </a:solidFill>
                <a:latin typeface="Arial" charset="0"/>
                <a:ea typeface="宋体" charset="-122"/>
              </a:defRPr>
            </a:lvl3pPr>
            <a:lvl4pPr marL="1600200" indent="-228600" eaLnBrk="0" hangingPunct="0">
              <a:tabLst>
                <a:tab pos="228600" algn="l"/>
                <a:tab pos="355600" algn="l"/>
              </a:tabLst>
              <a:defRPr>
                <a:solidFill>
                  <a:schemeClr val="tx1"/>
                </a:solidFill>
                <a:latin typeface="Arial" charset="0"/>
                <a:ea typeface="宋体" charset="-122"/>
              </a:defRPr>
            </a:lvl4pPr>
            <a:lvl5pPr marL="2057400" indent="-228600" eaLnBrk="0" hangingPunct="0">
              <a:tabLst>
                <a:tab pos="228600" algn="l"/>
                <a:tab pos="355600" algn="l"/>
              </a:tabLst>
              <a:defRPr>
                <a:solidFill>
                  <a:schemeClr val="tx1"/>
                </a:solidFill>
                <a:latin typeface="Arial" charset="0"/>
                <a:ea typeface="宋体" charset="-122"/>
              </a:defRPr>
            </a:lvl5pPr>
            <a:lvl6pPr marL="25146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6pPr>
            <a:lvl7pPr marL="29718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7pPr>
            <a:lvl8pPr marL="34290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8pPr>
            <a:lvl9pPr marL="38862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9pPr>
          </a:lstStyle>
          <a:p>
            <a:r>
              <a:rPr lang="zh-CN" altLang="en-US" sz="2400" b="1">
                <a:solidFill>
                  <a:schemeClr val="bg1"/>
                </a:solidFill>
                <a:latin typeface="微软雅黑" pitchFamily="34" charset="-122"/>
                <a:ea typeface="微软雅黑" pitchFamily="34" charset="-122"/>
              </a:rPr>
              <a:t>无参操作符</a:t>
            </a:r>
          </a:p>
        </p:txBody>
      </p:sp>
      <p:sp>
        <p:nvSpPr>
          <p:cNvPr id="21" name="矩形 20"/>
          <p:cNvSpPr/>
          <p:nvPr/>
        </p:nvSpPr>
        <p:spPr>
          <a:xfrm>
            <a:off x="3967163" y="6030913"/>
            <a:ext cx="1209675" cy="338137"/>
          </a:xfrm>
          <a:prstGeom prst="rect">
            <a:avLst/>
          </a:prstGeom>
        </p:spPr>
        <p:txBody>
          <a:bodyPr wrap="none">
            <a:spAutoFit/>
          </a:bodyPr>
          <a:lstStyle/>
          <a:p>
            <a:pPr>
              <a:defRPr/>
            </a:pPr>
            <a:r>
              <a:rPr lang="zh-CN" altLang="zh-CN" sz="1600" kern="100" dirty="0">
                <a:solidFill>
                  <a:schemeClr val="dk1"/>
                </a:solidFill>
                <a:latin typeface="微软雅黑" panose="020B0503020204020204" pitchFamily="34" charset="-122"/>
                <a:ea typeface="微软雅黑" panose="020B0503020204020204" pitchFamily="34" charset="-122"/>
              </a:rPr>
              <a:t>无参操作符</a:t>
            </a:r>
            <a:endParaRPr lang="zh-CN" altLang="en-US" sz="1600" kern="100" dirty="0">
              <a:solidFill>
                <a:schemeClr val="dk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3281"/>
                                        </p:tgtEl>
                                        <p:attrNameLst>
                                          <p:attrName>style.visibility</p:attrName>
                                        </p:attrNameLst>
                                      </p:cBhvr>
                                      <p:to>
                                        <p:strVal val="visible"/>
                                      </p:to>
                                    </p:set>
                                    <p:anim calcmode="lin" valueType="num">
                                      <p:cBhvr additive="base">
                                        <p:cTn id="11" dur="500" fill="hold"/>
                                        <p:tgtEl>
                                          <p:spTgt spid="53281"/>
                                        </p:tgtEl>
                                        <p:attrNameLst>
                                          <p:attrName>ppt_x</p:attrName>
                                        </p:attrNameLst>
                                      </p:cBhvr>
                                      <p:tavLst>
                                        <p:tav tm="0">
                                          <p:val>
                                            <p:strVal val="0-#ppt_w/2"/>
                                          </p:val>
                                        </p:tav>
                                        <p:tav tm="100000">
                                          <p:val>
                                            <p:strVal val="#ppt_x"/>
                                          </p:val>
                                        </p:tav>
                                      </p:tavLst>
                                    </p:anim>
                                    <p:anim calcmode="lin" valueType="num">
                                      <p:cBhvr additive="base">
                                        <p:cTn id="12" dur="500" fill="hold"/>
                                        <p:tgtEl>
                                          <p:spTgt spid="5328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81" grpId="0"/>
      <p:bldP spid="2" grpId="0"/>
      <p:bldP spid="2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a:grpSpLocks/>
          </p:cNvGrpSpPr>
          <p:nvPr/>
        </p:nvGrpSpPr>
        <p:grpSpPr bwMode="auto">
          <a:xfrm>
            <a:off x="1143000" y="1146175"/>
            <a:ext cx="6557963" cy="1076325"/>
            <a:chOff x="1566289" y="3484620"/>
            <a:chExt cx="6560285" cy="1076213"/>
          </a:xfrm>
        </p:grpSpPr>
        <p:grpSp>
          <p:nvGrpSpPr>
            <p:cNvPr id="57378" name="组合 13"/>
            <p:cNvGrpSpPr>
              <a:grpSpLocks/>
            </p:cNvGrpSpPr>
            <p:nvPr/>
          </p:nvGrpSpPr>
          <p:grpSpPr bwMode="auto">
            <a:xfrm>
              <a:off x="1566289" y="3484620"/>
              <a:ext cx="6560285" cy="1076213"/>
              <a:chOff x="1566289" y="3484620"/>
              <a:chExt cx="6560285" cy="1076213"/>
            </a:xfrm>
          </p:grpSpPr>
          <p:sp>
            <p:nvSpPr>
              <p:cNvPr id="11" name="任意多边形 10"/>
              <p:cNvSpPr/>
              <p:nvPr/>
            </p:nvSpPr>
            <p:spPr>
              <a:xfrm>
                <a:off x="3597421" y="3484620"/>
                <a:ext cx="4529153" cy="1076213"/>
              </a:xfrm>
              <a:custGeom>
                <a:avLst/>
                <a:gdLst>
                  <a:gd name="connsiteX0" fmla="*/ 0 w 4529729"/>
                  <a:gd name="connsiteY0" fmla="*/ 134527 h 1076213"/>
                  <a:gd name="connsiteX1" fmla="*/ 3991623 w 4529729"/>
                  <a:gd name="connsiteY1" fmla="*/ 134527 h 1076213"/>
                  <a:gd name="connsiteX2" fmla="*/ 3991623 w 4529729"/>
                  <a:gd name="connsiteY2" fmla="*/ 0 h 1076213"/>
                  <a:gd name="connsiteX3" fmla="*/ 4529729 w 4529729"/>
                  <a:gd name="connsiteY3" fmla="*/ 538107 h 1076213"/>
                  <a:gd name="connsiteX4" fmla="*/ 3991623 w 4529729"/>
                  <a:gd name="connsiteY4" fmla="*/ 1076213 h 1076213"/>
                  <a:gd name="connsiteX5" fmla="*/ 3991623 w 4529729"/>
                  <a:gd name="connsiteY5" fmla="*/ 941686 h 1076213"/>
                  <a:gd name="connsiteX6" fmla="*/ 0 w 4529729"/>
                  <a:gd name="connsiteY6" fmla="*/ 941686 h 1076213"/>
                  <a:gd name="connsiteX7" fmla="*/ 0 w 4529729"/>
                  <a:gd name="connsiteY7" fmla="*/ 134527 h 107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9729" h="1076213">
                    <a:moveTo>
                      <a:pt x="0" y="134527"/>
                    </a:moveTo>
                    <a:lnTo>
                      <a:pt x="3991623" y="134527"/>
                    </a:lnTo>
                    <a:lnTo>
                      <a:pt x="3991623" y="0"/>
                    </a:lnTo>
                    <a:lnTo>
                      <a:pt x="4529729" y="538107"/>
                    </a:lnTo>
                    <a:lnTo>
                      <a:pt x="3991623" y="1076213"/>
                    </a:lnTo>
                    <a:lnTo>
                      <a:pt x="3991623" y="941686"/>
                    </a:lnTo>
                    <a:lnTo>
                      <a:pt x="0" y="941686"/>
                    </a:lnTo>
                    <a:lnTo>
                      <a:pt x="0" y="134527"/>
                    </a:lnTo>
                    <a:close/>
                  </a:path>
                </a:pathLst>
              </a:custGeom>
            </p:spPr>
            <p:style>
              <a:lnRef idx="2">
                <a:schemeClr val="accent4">
                  <a:tint val="40000"/>
                  <a:alpha val="90000"/>
                  <a:hueOff val="1428006"/>
                  <a:satOff val="-24171"/>
                  <a:lumOff val="639"/>
                  <a:alphaOff val="0"/>
                </a:schemeClr>
              </a:lnRef>
              <a:fillRef idx="1">
                <a:schemeClr val="accent4">
                  <a:tint val="40000"/>
                  <a:alpha val="90000"/>
                  <a:hueOff val="1428006"/>
                  <a:satOff val="-24171"/>
                  <a:lumOff val="639"/>
                  <a:alphaOff val="0"/>
                </a:schemeClr>
              </a:fillRef>
              <a:effectRef idx="0">
                <a:schemeClr val="accent4">
                  <a:tint val="40000"/>
                  <a:alpha val="90000"/>
                  <a:hueOff val="1428006"/>
                  <a:satOff val="-24171"/>
                  <a:lumOff val="639"/>
                  <a:alphaOff val="0"/>
                </a:schemeClr>
              </a:effectRef>
              <a:fontRef idx="minor">
                <a:schemeClr val="dk1">
                  <a:hueOff val="0"/>
                  <a:satOff val="0"/>
                  <a:lumOff val="0"/>
                  <a:alphaOff val="0"/>
                </a:schemeClr>
              </a:fontRef>
            </p:style>
            <p:txBody>
              <a:bodyPr lIns="15240" tIns="149767" rIns="418820" bIns="149767" spcCol="1270"/>
              <a:lstStyle/>
              <a:p>
                <a:pPr marL="228600" lvl="1" indent="-228600" defTabSz="1066800">
                  <a:lnSpc>
                    <a:spcPct val="90000"/>
                  </a:lnSpc>
                  <a:spcAft>
                    <a:spcPct val="15000"/>
                  </a:spcAft>
                  <a:buFontTx/>
                  <a:buChar char="••"/>
                  <a:defRPr/>
                </a:pPr>
                <a:endParaRPr lang="zh-CN" altLang="en-US" sz="2400" dirty="0"/>
              </a:p>
              <a:p>
                <a:pPr marL="228600" lvl="1" indent="-228600" defTabSz="1066800">
                  <a:lnSpc>
                    <a:spcPct val="90000"/>
                  </a:lnSpc>
                  <a:spcAft>
                    <a:spcPct val="15000"/>
                  </a:spcAft>
                  <a:buFontTx/>
                  <a:buChar char="••"/>
                  <a:defRPr/>
                </a:pPr>
                <a:endParaRPr lang="zh-CN" altLang="en-US" sz="2400" dirty="0"/>
              </a:p>
            </p:txBody>
          </p:sp>
          <p:sp>
            <p:nvSpPr>
              <p:cNvPr id="12" name="任意多边形 11"/>
              <p:cNvSpPr/>
              <p:nvPr/>
            </p:nvSpPr>
            <p:spPr>
              <a:xfrm>
                <a:off x="1782265" y="3484620"/>
                <a:ext cx="1815155" cy="1076213"/>
              </a:xfrm>
              <a:custGeom>
                <a:avLst/>
                <a:gdLst>
                  <a:gd name="connsiteX0" fmla="*/ 0 w 1815032"/>
                  <a:gd name="connsiteY0" fmla="*/ 179372 h 1076213"/>
                  <a:gd name="connsiteX1" fmla="*/ 179372 w 1815032"/>
                  <a:gd name="connsiteY1" fmla="*/ 0 h 1076213"/>
                  <a:gd name="connsiteX2" fmla="*/ 1635660 w 1815032"/>
                  <a:gd name="connsiteY2" fmla="*/ 0 h 1076213"/>
                  <a:gd name="connsiteX3" fmla="*/ 1815032 w 1815032"/>
                  <a:gd name="connsiteY3" fmla="*/ 179372 h 1076213"/>
                  <a:gd name="connsiteX4" fmla="*/ 1815032 w 1815032"/>
                  <a:gd name="connsiteY4" fmla="*/ 896841 h 1076213"/>
                  <a:gd name="connsiteX5" fmla="*/ 1635660 w 1815032"/>
                  <a:gd name="connsiteY5" fmla="*/ 1076213 h 1076213"/>
                  <a:gd name="connsiteX6" fmla="*/ 179372 w 1815032"/>
                  <a:gd name="connsiteY6" fmla="*/ 1076213 h 1076213"/>
                  <a:gd name="connsiteX7" fmla="*/ 0 w 1815032"/>
                  <a:gd name="connsiteY7" fmla="*/ 896841 h 1076213"/>
                  <a:gd name="connsiteX8" fmla="*/ 0 w 1815032"/>
                  <a:gd name="connsiteY8" fmla="*/ 179372 h 107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5032" h="1076213">
                    <a:moveTo>
                      <a:pt x="0" y="179372"/>
                    </a:moveTo>
                    <a:cubicBezTo>
                      <a:pt x="0" y="80308"/>
                      <a:pt x="80308" y="0"/>
                      <a:pt x="179372" y="0"/>
                    </a:cubicBezTo>
                    <a:lnTo>
                      <a:pt x="1635660" y="0"/>
                    </a:lnTo>
                    <a:cubicBezTo>
                      <a:pt x="1734724" y="0"/>
                      <a:pt x="1815032" y="80308"/>
                      <a:pt x="1815032" y="179372"/>
                    </a:cubicBezTo>
                    <a:lnTo>
                      <a:pt x="1815032" y="896841"/>
                    </a:lnTo>
                    <a:cubicBezTo>
                      <a:pt x="1815032" y="995905"/>
                      <a:pt x="1734724" y="1076213"/>
                      <a:pt x="1635660" y="1076213"/>
                    </a:cubicBezTo>
                    <a:lnTo>
                      <a:pt x="179372" y="1076213"/>
                    </a:lnTo>
                    <a:cubicBezTo>
                      <a:pt x="80308" y="1076213"/>
                      <a:pt x="0" y="995905"/>
                      <a:pt x="0" y="896841"/>
                    </a:cubicBezTo>
                    <a:lnTo>
                      <a:pt x="0" y="179372"/>
                    </a:lnTo>
                    <a:close/>
                  </a:path>
                </a:pathLst>
              </a:custGeom>
            </p:spPr>
            <p:style>
              <a:lnRef idx="3">
                <a:schemeClr val="lt1">
                  <a:hueOff val="0"/>
                  <a:satOff val="0"/>
                  <a:lumOff val="0"/>
                  <a:alphaOff val="0"/>
                </a:schemeClr>
              </a:lnRef>
              <a:fillRef idx="1">
                <a:schemeClr val="accent4">
                  <a:hueOff val="1856823"/>
                  <a:satOff val="-56410"/>
                  <a:lumOff val="18628"/>
                  <a:alphaOff val="0"/>
                </a:schemeClr>
              </a:fillRef>
              <a:effectRef idx="1">
                <a:schemeClr val="accent4">
                  <a:hueOff val="1856823"/>
                  <a:satOff val="-56410"/>
                  <a:lumOff val="18628"/>
                  <a:alphaOff val="0"/>
                </a:schemeClr>
              </a:effectRef>
              <a:fontRef idx="minor">
                <a:schemeClr val="lt1"/>
              </a:fontRef>
            </p:style>
            <p:txBody>
              <a:bodyPr lIns="220176" tIns="136356" rIns="220176" bIns="136356" spcCol="1270" anchor="ctr"/>
              <a:lstStyle/>
              <a:p>
                <a:pPr algn="ctr" defTabSz="1955800">
                  <a:lnSpc>
                    <a:spcPct val="90000"/>
                  </a:lnSpc>
                  <a:spcAft>
                    <a:spcPct val="35000"/>
                  </a:spcAft>
                  <a:defRPr/>
                </a:pPr>
                <a:endParaRPr lang="zh-CN" altLang="en-US" sz="4400"/>
              </a:p>
            </p:txBody>
          </p:sp>
          <p:sp>
            <p:nvSpPr>
              <p:cNvPr id="57382" name="矩形 25"/>
              <p:cNvSpPr>
                <a:spLocks noChangeArrowheads="1"/>
              </p:cNvSpPr>
              <p:nvPr/>
            </p:nvSpPr>
            <p:spPr bwMode="auto">
              <a:xfrm>
                <a:off x="1566289" y="3771873"/>
                <a:ext cx="1993202" cy="461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266700" eaLnBrk="0" hangingPunct="0">
                  <a:tabLst>
                    <a:tab pos="228600" algn="l"/>
                    <a:tab pos="355600" algn="l"/>
                  </a:tabLst>
                  <a:defRPr>
                    <a:solidFill>
                      <a:schemeClr val="tx1"/>
                    </a:solidFill>
                    <a:latin typeface="Arial" charset="0"/>
                    <a:ea typeface="宋体" charset="-122"/>
                  </a:defRPr>
                </a:lvl1pPr>
                <a:lvl2pPr marL="742950" indent="-285750" eaLnBrk="0" hangingPunct="0">
                  <a:tabLst>
                    <a:tab pos="228600" algn="l"/>
                    <a:tab pos="355600" algn="l"/>
                  </a:tabLst>
                  <a:defRPr>
                    <a:solidFill>
                      <a:schemeClr val="tx1"/>
                    </a:solidFill>
                    <a:latin typeface="Arial" charset="0"/>
                    <a:ea typeface="宋体" charset="-122"/>
                  </a:defRPr>
                </a:lvl2pPr>
                <a:lvl3pPr marL="1143000" indent="-228600" eaLnBrk="0" hangingPunct="0">
                  <a:tabLst>
                    <a:tab pos="228600" algn="l"/>
                    <a:tab pos="355600" algn="l"/>
                  </a:tabLst>
                  <a:defRPr>
                    <a:solidFill>
                      <a:schemeClr val="tx1"/>
                    </a:solidFill>
                    <a:latin typeface="Arial" charset="0"/>
                    <a:ea typeface="宋体" charset="-122"/>
                  </a:defRPr>
                </a:lvl3pPr>
                <a:lvl4pPr marL="1600200" indent="-228600" eaLnBrk="0" hangingPunct="0">
                  <a:tabLst>
                    <a:tab pos="228600" algn="l"/>
                    <a:tab pos="355600" algn="l"/>
                  </a:tabLst>
                  <a:defRPr>
                    <a:solidFill>
                      <a:schemeClr val="tx1"/>
                    </a:solidFill>
                    <a:latin typeface="Arial" charset="0"/>
                    <a:ea typeface="宋体" charset="-122"/>
                  </a:defRPr>
                </a:lvl4pPr>
                <a:lvl5pPr marL="2057400" indent="-228600" eaLnBrk="0" hangingPunct="0">
                  <a:tabLst>
                    <a:tab pos="228600" algn="l"/>
                    <a:tab pos="355600" algn="l"/>
                  </a:tabLst>
                  <a:defRPr>
                    <a:solidFill>
                      <a:schemeClr val="tx1"/>
                    </a:solidFill>
                    <a:latin typeface="Arial" charset="0"/>
                    <a:ea typeface="宋体" charset="-122"/>
                  </a:defRPr>
                </a:lvl5pPr>
                <a:lvl6pPr marL="25146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6pPr>
                <a:lvl7pPr marL="29718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7pPr>
                <a:lvl8pPr marL="34290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8pPr>
                <a:lvl9pPr marL="38862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9pPr>
              </a:lstStyle>
              <a:p>
                <a:r>
                  <a:rPr lang="zh-CN" altLang="zh-CN" sz="2400" b="1">
                    <a:solidFill>
                      <a:schemeClr val="bg1"/>
                    </a:solidFill>
                    <a:latin typeface="微软雅黑" pitchFamily="34" charset="-122"/>
                    <a:ea typeface="微软雅黑" pitchFamily="34" charset="-122"/>
                  </a:rPr>
                  <a:t>有参操作符</a:t>
                </a:r>
              </a:p>
            </p:txBody>
          </p:sp>
        </p:grpSp>
        <p:sp>
          <p:nvSpPr>
            <p:cNvPr id="10" name="矩形 29"/>
            <p:cNvSpPr>
              <a:spLocks noChangeArrowheads="1"/>
            </p:cNvSpPr>
            <p:nvPr/>
          </p:nvSpPr>
          <p:spPr bwMode="auto">
            <a:xfrm>
              <a:off x="3697468" y="3795738"/>
              <a:ext cx="4151194" cy="4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zh-CN" altLang="zh-CN" sz="1400" dirty="0">
                  <a:latin typeface="微软雅黑" pitchFamily="34" charset="-122"/>
                  <a:ea typeface="微软雅黑" pitchFamily="34" charset="-122"/>
                </a:rPr>
                <a:t>有参数操作符实现了</a:t>
              </a:r>
              <a:r>
                <a:rPr lang="zh-CN" altLang="zh-CN" sz="1400" dirty="0">
                  <a:solidFill>
                    <a:schemeClr val="accent4"/>
                  </a:solidFill>
                  <a:latin typeface="微软雅黑" pitchFamily="34" charset="-122"/>
                  <a:ea typeface="微软雅黑" pitchFamily="34" charset="-122"/>
                </a:rPr>
                <a:t>复杂</a:t>
              </a:r>
              <a:r>
                <a:rPr lang="zh-CN" altLang="zh-CN" sz="1400" dirty="0">
                  <a:latin typeface="微软雅黑" pitchFamily="34" charset="-122"/>
                  <a:ea typeface="微软雅黑" pitchFamily="34" charset="-122"/>
                </a:rPr>
                <a:t>的输入输出</a:t>
              </a:r>
              <a:r>
                <a:rPr lang="zh-CN" altLang="zh-CN" sz="1400" dirty="0">
                  <a:solidFill>
                    <a:schemeClr val="accent4"/>
                  </a:solidFill>
                  <a:latin typeface="微软雅黑" pitchFamily="34" charset="-122"/>
                  <a:ea typeface="微软雅黑" pitchFamily="34" charset="-122"/>
                </a:rPr>
                <a:t>格式控制</a:t>
              </a:r>
              <a:r>
                <a:rPr lang="zh-CN" altLang="zh-CN" sz="1400" dirty="0">
                  <a:latin typeface="微软雅黑" pitchFamily="34" charset="-122"/>
                  <a:ea typeface="微软雅黑" pitchFamily="34" charset="-122"/>
                </a:rPr>
                <a:t>。</a:t>
              </a:r>
              <a:endParaRPr lang="zh-CN" altLang="en-US" sz="1400" dirty="0">
                <a:latin typeface="微软雅黑" pitchFamily="34" charset="-122"/>
                <a:ea typeface="微软雅黑" pitchFamily="34" charset="-122"/>
              </a:endParaRPr>
            </a:p>
          </p:txBody>
        </p:sp>
      </p:grpSp>
      <p:grpSp>
        <p:nvGrpSpPr>
          <p:cNvPr id="57347" name="Group 2"/>
          <p:cNvGrpSpPr>
            <a:grpSpLocks/>
          </p:cNvGrpSpPr>
          <p:nvPr/>
        </p:nvGrpSpPr>
        <p:grpSpPr bwMode="auto">
          <a:xfrm>
            <a:off x="5062538" y="119063"/>
            <a:ext cx="3916362" cy="725487"/>
            <a:chOff x="0" y="0"/>
            <a:chExt cx="6166" cy="1142"/>
          </a:xfrm>
        </p:grpSpPr>
        <p:pic>
          <p:nvPicPr>
            <p:cNvPr id="57376"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737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57348"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6.4  </a:t>
            </a:r>
            <a:r>
              <a:rPr lang="zh-CN" altLang="zh-CN" sz="2800" b="1">
                <a:solidFill>
                  <a:srgbClr val="FFFF00"/>
                </a:solidFill>
                <a:latin typeface="微软雅黑" pitchFamily="34" charset="-122"/>
                <a:ea typeface="微软雅黑" pitchFamily="34" charset="-122"/>
              </a:rPr>
              <a:t>格式化控制</a:t>
            </a:r>
            <a:endParaRPr lang="zh-CN" altLang="en-US" sz="2800" b="1">
              <a:solidFill>
                <a:srgbClr val="FFFF00"/>
              </a:solidFill>
              <a:latin typeface="微软雅黑" pitchFamily="34" charset="-122"/>
              <a:ea typeface="微软雅黑" pitchFamily="34" charset="-122"/>
              <a:sym typeface="宋体" charset="-122"/>
            </a:endParaRPr>
          </a:p>
        </p:txBody>
      </p:sp>
      <p:graphicFrame>
        <p:nvGraphicFramePr>
          <p:cNvPr id="3" name="表格 2"/>
          <p:cNvGraphicFramePr>
            <a:graphicFrameLocks noGrp="1"/>
          </p:cNvGraphicFramePr>
          <p:nvPr/>
        </p:nvGraphicFramePr>
        <p:xfrm>
          <a:off x="860425" y="2476500"/>
          <a:ext cx="7602538" cy="3762375"/>
        </p:xfrm>
        <a:graphic>
          <a:graphicData uri="http://schemas.openxmlformats.org/drawingml/2006/table">
            <a:tbl>
              <a:tblPr firstRow="1" firstCol="1" bandRow="1">
                <a:tableStyleId>{5C22544A-7EE6-4342-B048-85BDC9FD1C3A}</a:tableStyleId>
              </a:tblPr>
              <a:tblGrid>
                <a:gridCol w="2797446"/>
                <a:gridCol w="4805092"/>
              </a:tblGrid>
              <a:tr h="423889">
                <a:tc>
                  <a:txBody>
                    <a:bodyPr/>
                    <a:lstStyle/>
                    <a:p>
                      <a:pPr marL="0" indent="266700" algn="ctr" defTabSz="914400" rtl="0" eaLnBrk="1" latinLnBrk="0" hangingPunct="1">
                        <a:spcAft>
                          <a:spcPts val="0"/>
                        </a:spcAft>
                      </a:pPr>
                      <a:r>
                        <a:rPr lang="zh-CN" sz="1600" b="1" kern="100" dirty="0">
                          <a:solidFill>
                            <a:schemeClr val="lt1"/>
                          </a:solidFill>
                          <a:effectLst/>
                          <a:latin typeface="微软雅黑" panose="020B0503020204020204" pitchFamily="34" charset="-122"/>
                          <a:ea typeface="微软雅黑" panose="020B0503020204020204" pitchFamily="34" charset="-122"/>
                          <a:cs typeface="+mn-cs"/>
                        </a:rPr>
                        <a:t>操作符</a:t>
                      </a:r>
                    </a:p>
                  </a:txBody>
                  <a:tcPr marL="68578" marR="68578" marT="0" marB="0" anchor="ctr" anchorCtr="1">
                    <a:solidFill>
                      <a:schemeClr val="accent4">
                        <a:lumMod val="60000"/>
                        <a:lumOff val="40000"/>
                      </a:schemeClr>
                    </a:solidFill>
                  </a:tcPr>
                </a:tc>
                <a:tc>
                  <a:txBody>
                    <a:bodyPr/>
                    <a:lstStyle/>
                    <a:p>
                      <a:pPr marL="0" indent="266700" algn="ctr" defTabSz="914400" rtl="0" eaLnBrk="1" latinLnBrk="0" hangingPunct="1">
                        <a:spcAft>
                          <a:spcPts val="0"/>
                        </a:spcAft>
                      </a:pPr>
                      <a:r>
                        <a:rPr lang="zh-CN" sz="1600" b="1" kern="100" dirty="0">
                          <a:solidFill>
                            <a:schemeClr val="lt1"/>
                          </a:solidFill>
                          <a:effectLst/>
                          <a:latin typeface="微软雅黑" panose="020B0503020204020204" pitchFamily="34" charset="-122"/>
                          <a:ea typeface="微软雅黑" panose="020B0503020204020204" pitchFamily="34" charset="-122"/>
                          <a:cs typeface="+mn-cs"/>
                        </a:rPr>
                        <a:t>功能</a:t>
                      </a:r>
                    </a:p>
                  </a:txBody>
                  <a:tcPr marL="68578" marR="68578" marT="0" marB="0" anchor="ctr" anchorCtr="1">
                    <a:solidFill>
                      <a:schemeClr val="accent4">
                        <a:lumMod val="60000"/>
                        <a:lumOff val="40000"/>
                      </a:schemeClr>
                    </a:solidFill>
                  </a:tcPr>
                </a:tc>
              </a:tr>
              <a:tr h="582919">
                <a:tc>
                  <a:txBody>
                    <a:bodyPr/>
                    <a:lstStyle/>
                    <a:p>
                      <a:pPr marL="0" indent="266700" algn="ctr" defTabSz="914400" rtl="0" eaLnBrk="1" latinLnBrk="0" hangingPunct="1">
                        <a:spcAft>
                          <a:spcPts val="0"/>
                        </a:spcAft>
                      </a:pPr>
                      <a:r>
                        <a:rPr lang="en-US" sz="1600" b="1" kern="100" dirty="0" err="1" smtClean="0">
                          <a:solidFill>
                            <a:schemeClr val="lt1"/>
                          </a:solidFill>
                          <a:effectLst/>
                          <a:latin typeface="微软雅黑" panose="020B0503020204020204" pitchFamily="34" charset="-122"/>
                          <a:ea typeface="微软雅黑" panose="020B0503020204020204" pitchFamily="34" charset="-122"/>
                          <a:cs typeface="+mn-cs"/>
                        </a:rPr>
                        <a:t>resetiosflag</a:t>
                      </a:r>
                      <a:r>
                        <a:rPr lang="en-US" sz="1600" b="1" kern="100" dirty="0" smtClean="0">
                          <a:solidFill>
                            <a:schemeClr val="lt1"/>
                          </a:solidFill>
                          <a:effectLst/>
                          <a:latin typeface="微软雅黑" panose="020B0503020204020204" pitchFamily="34" charset="-122"/>
                          <a:ea typeface="微软雅黑" panose="020B0503020204020204" pitchFamily="34" charset="-122"/>
                          <a:cs typeface="+mn-cs"/>
                        </a:rPr>
                        <a:t>(long n)</a:t>
                      </a:r>
                      <a:endParaRPr lang="zh-CN" sz="1600" b="1" kern="100" dirty="0">
                        <a:solidFill>
                          <a:schemeClr val="lt1"/>
                        </a:solidFill>
                        <a:effectLst/>
                        <a:latin typeface="微软雅黑" panose="020B0503020204020204" pitchFamily="34" charset="-122"/>
                        <a:ea typeface="微软雅黑" panose="020B0503020204020204" pitchFamily="34" charset="-122"/>
                        <a:cs typeface="+mn-cs"/>
                      </a:endParaRPr>
                    </a:p>
                  </a:txBody>
                  <a:tcPr marL="68578" marR="68578" marT="0" marB="0" anchor="ctr" anchorCtr="1">
                    <a:solidFill>
                      <a:schemeClr val="accent4">
                        <a:lumMod val="60000"/>
                        <a:lumOff val="40000"/>
                      </a:schemeClr>
                    </a:solidFill>
                  </a:tcPr>
                </a:tc>
                <a:tc>
                  <a:txBody>
                    <a:bodyPr/>
                    <a:lstStyle/>
                    <a:p>
                      <a:pPr marL="0" indent="266700" algn="l" defTabSz="914400" rtl="0" eaLnBrk="1" latinLnBrk="0" hangingPunct="1">
                        <a:spcAft>
                          <a:spcPts val="0"/>
                        </a:spcAft>
                      </a:pPr>
                      <a:r>
                        <a:rPr lang="zh-CN" sz="1600" kern="100" dirty="0">
                          <a:solidFill>
                            <a:schemeClr val="dk1"/>
                          </a:solidFill>
                          <a:effectLst/>
                          <a:latin typeface="微软雅黑" panose="020B0503020204020204" pitchFamily="34" charset="-122"/>
                          <a:ea typeface="微软雅黑" panose="020B0503020204020204" pitchFamily="34" charset="-122"/>
                          <a:cs typeface="+mn-cs"/>
                        </a:rPr>
                        <a:t>清除</a:t>
                      </a:r>
                      <a:r>
                        <a:rPr lang="en-US" sz="1600" kern="100" dirty="0">
                          <a:solidFill>
                            <a:schemeClr val="dk1"/>
                          </a:solidFill>
                          <a:effectLst/>
                          <a:latin typeface="微软雅黑" panose="020B0503020204020204" pitchFamily="34" charset="-122"/>
                          <a:ea typeface="微软雅黑" panose="020B0503020204020204" pitchFamily="34" charset="-122"/>
                          <a:cs typeface="+mn-cs"/>
                        </a:rPr>
                        <a:t>n</a:t>
                      </a:r>
                      <a:r>
                        <a:rPr lang="zh-CN" sz="1600" kern="100" dirty="0">
                          <a:solidFill>
                            <a:schemeClr val="dk1"/>
                          </a:solidFill>
                          <a:effectLst/>
                          <a:latin typeface="微软雅黑" panose="020B0503020204020204" pitchFamily="34" charset="-122"/>
                          <a:ea typeface="微软雅黑" panose="020B0503020204020204" pitchFamily="34" charset="-122"/>
                          <a:cs typeface="+mn-cs"/>
                        </a:rPr>
                        <a:t>指定的格式化标志</a:t>
                      </a:r>
                    </a:p>
                  </a:txBody>
                  <a:tcPr marL="68578" marR="68578" marT="0" marB="0" anchor="ctr" anchorCtr="1">
                    <a:solidFill>
                      <a:schemeClr val="accent4">
                        <a:lumMod val="20000"/>
                        <a:lumOff val="80000"/>
                      </a:schemeClr>
                    </a:solidFill>
                  </a:tcPr>
                </a:tc>
              </a:tr>
              <a:tr h="582919">
                <a:tc>
                  <a:txBody>
                    <a:bodyPr/>
                    <a:lstStyle/>
                    <a:p>
                      <a:pPr marL="0" indent="266700" algn="ctr" defTabSz="914400" rtl="0" eaLnBrk="1" latinLnBrk="0" hangingPunct="1">
                        <a:spcAft>
                          <a:spcPts val="0"/>
                        </a:spcAft>
                      </a:pPr>
                      <a:r>
                        <a:rPr lang="en-US" sz="1600" b="1" kern="100" dirty="0" err="1">
                          <a:solidFill>
                            <a:schemeClr val="lt1"/>
                          </a:solidFill>
                          <a:effectLst/>
                          <a:latin typeface="微软雅黑" panose="020B0503020204020204" pitchFamily="34" charset="-122"/>
                          <a:ea typeface="微软雅黑" panose="020B0503020204020204" pitchFamily="34" charset="-122"/>
                          <a:cs typeface="+mn-cs"/>
                        </a:rPr>
                        <a:t>setbase</a:t>
                      </a:r>
                      <a:r>
                        <a:rPr lang="en-US" sz="1600" b="1" kern="100" dirty="0">
                          <a:solidFill>
                            <a:schemeClr val="lt1"/>
                          </a:solidFill>
                          <a:effectLst/>
                          <a:latin typeface="微软雅黑" panose="020B0503020204020204" pitchFamily="34" charset="-122"/>
                          <a:ea typeface="微软雅黑" panose="020B0503020204020204" pitchFamily="34" charset="-122"/>
                          <a:cs typeface="+mn-cs"/>
                        </a:rPr>
                        <a:t>(</a:t>
                      </a:r>
                      <a:r>
                        <a:rPr lang="en-US" sz="1600" b="1" kern="100" dirty="0" err="1">
                          <a:solidFill>
                            <a:schemeClr val="lt1"/>
                          </a:solidFill>
                          <a:effectLst/>
                          <a:latin typeface="微软雅黑" panose="020B0503020204020204" pitchFamily="34" charset="-122"/>
                          <a:ea typeface="微软雅黑" panose="020B0503020204020204" pitchFamily="34" charset="-122"/>
                          <a:cs typeface="+mn-cs"/>
                        </a:rPr>
                        <a:t>int</a:t>
                      </a:r>
                      <a:r>
                        <a:rPr lang="en-US" sz="1600" b="1" kern="100" dirty="0">
                          <a:solidFill>
                            <a:schemeClr val="lt1"/>
                          </a:solidFill>
                          <a:effectLst/>
                          <a:latin typeface="微软雅黑" panose="020B0503020204020204" pitchFamily="34" charset="-122"/>
                          <a:ea typeface="微软雅黑" panose="020B0503020204020204" pitchFamily="34" charset="-122"/>
                          <a:cs typeface="+mn-cs"/>
                        </a:rPr>
                        <a:t> n)</a:t>
                      </a:r>
                      <a:endParaRPr lang="zh-CN" sz="1600" b="1" kern="100" dirty="0">
                        <a:solidFill>
                          <a:schemeClr val="lt1"/>
                        </a:solidFill>
                        <a:effectLst/>
                        <a:latin typeface="微软雅黑" panose="020B0503020204020204" pitchFamily="34" charset="-122"/>
                        <a:ea typeface="微软雅黑" panose="020B0503020204020204" pitchFamily="34" charset="-122"/>
                        <a:cs typeface="+mn-cs"/>
                      </a:endParaRPr>
                    </a:p>
                  </a:txBody>
                  <a:tcPr marL="68578" marR="68578" marT="0" marB="0" anchor="ctr" anchorCtr="1">
                    <a:solidFill>
                      <a:schemeClr val="accent4">
                        <a:lumMod val="60000"/>
                        <a:lumOff val="40000"/>
                      </a:schemeClr>
                    </a:solidFill>
                  </a:tcPr>
                </a:tc>
                <a:tc>
                  <a:txBody>
                    <a:bodyPr/>
                    <a:lstStyle/>
                    <a:p>
                      <a:pPr indent="266700" algn="just">
                        <a:spcAft>
                          <a:spcPts val="0"/>
                        </a:spcAft>
                      </a:pPr>
                      <a:r>
                        <a:rPr lang="zh-CN" sz="1600" kern="100" dirty="0">
                          <a:solidFill>
                            <a:schemeClr val="dk1"/>
                          </a:solidFill>
                          <a:effectLst/>
                          <a:latin typeface="微软雅黑" panose="020B0503020204020204" pitchFamily="34" charset="-122"/>
                          <a:ea typeface="微软雅黑" panose="020B0503020204020204" pitchFamily="34" charset="-122"/>
                          <a:cs typeface="+mn-cs"/>
                        </a:rPr>
                        <a:t>设置以</a:t>
                      </a:r>
                      <a:r>
                        <a:rPr lang="en-US" sz="1600" kern="100" dirty="0">
                          <a:solidFill>
                            <a:schemeClr val="dk1"/>
                          </a:solidFill>
                          <a:effectLst/>
                          <a:latin typeface="微软雅黑" panose="020B0503020204020204" pitchFamily="34" charset="-122"/>
                          <a:ea typeface="微软雅黑" panose="020B0503020204020204" pitchFamily="34" charset="-122"/>
                          <a:cs typeface="+mn-cs"/>
                        </a:rPr>
                        <a:t>n</a:t>
                      </a:r>
                      <a:r>
                        <a:rPr lang="zh-CN" sz="1600" kern="100" dirty="0">
                          <a:solidFill>
                            <a:schemeClr val="dk1"/>
                          </a:solidFill>
                          <a:effectLst/>
                          <a:latin typeface="微软雅黑" panose="020B0503020204020204" pitchFamily="34" charset="-122"/>
                          <a:ea typeface="微软雅黑" panose="020B0503020204020204" pitchFamily="34" charset="-122"/>
                          <a:cs typeface="+mn-cs"/>
                        </a:rPr>
                        <a:t>表示的整形基数（</a:t>
                      </a:r>
                      <a:r>
                        <a:rPr lang="en-US" sz="1600" kern="100" dirty="0">
                          <a:solidFill>
                            <a:schemeClr val="dk1"/>
                          </a:solidFill>
                          <a:effectLst/>
                          <a:latin typeface="微软雅黑" panose="020B0503020204020204" pitchFamily="34" charset="-122"/>
                          <a:ea typeface="微软雅黑" panose="020B0503020204020204" pitchFamily="34" charset="-122"/>
                          <a:cs typeface="+mn-cs"/>
                        </a:rPr>
                        <a:t>0-10</a:t>
                      </a:r>
                      <a:r>
                        <a:rPr lang="zh-CN" sz="1600" kern="100" dirty="0">
                          <a:solidFill>
                            <a:schemeClr val="dk1"/>
                          </a:solidFill>
                          <a:effectLst/>
                          <a:latin typeface="微软雅黑" panose="020B0503020204020204" pitchFamily="34" charset="-122"/>
                          <a:ea typeface="微软雅黑" panose="020B0503020204020204" pitchFamily="34" charset="-122"/>
                          <a:cs typeface="+mn-cs"/>
                        </a:rPr>
                        <a:t>为十进制</a:t>
                      </a:r>
                      <a:r>
                        <a:rPr lang="zh-CN" sz="1100" kern="0" dirty="0">
                          <a:effectLst/>
                        </a:rPr>
                        <a:t>）</a:t>
                      </a:r>
                      <a:endParaRPr lang="zh-CN" sz="1100" kern="100" dirty="0">
                        <a:effectLst/>
                        <a:latin typeface="Times New Roman"/>
                        <a:ea typeface="宋体"/>
                        <a:cs typeface="宋体"/>
                      </a:endParaRPr>
                    </a:p>
                  </a:txBody>
                  <a:tcPr marL="68578" marR="68578" marT="0" marB="0" anchor="ctr" anchorCtr="1">
                    <a:solidFill>
                      <a:schemeClr val="accent4">
                        <a:lumMod val="40000"/>
                        <a:lumOff val="60000"/>
                      </a:schemeClr>
                    </a:solidFill>
                  </a:tcPr>
                </a:tc>
              </a:tr>
              <a:tr h="582919">
                <a:tc>
                  <a:txBody>
                    <a:bodyPr/>
                    <a:lstStyle/>
                    <a:p>
                      <a:pPr marL="0" indent="266700" algn="ctr" defTabSz="914400" rtl="0" eaLnBrk="1" latinLnBrk="0" hangingPunct="1">
                        <a:spcAft>
                          <a:spcPts val="0"/>
                        </a:spcAft>
                      </a:pPr>
                      <a:r>
                        <a:rPr lang="en-US" sz="1600" b="1" kern="100" dirty="0" err="1">
                          <a:solidFill>
                            <a:schemeClr val="lt1"/>
                          </a:solidFill>
                          <a:effectLst/>
                          <a:latin typeface="微软雅黑" panose="020B0503020204020204" pitchFamily="34" charset="-122"/>
                          <a:ea typeface="微软雅黑" panose="020B0503020204020204" pitchFamily="34" charset="-122"/>
                          <a:cs typeface="+mn-cs"/>
                        </a:rPr>
                        <a:t>setfill</a:t>
                      </a:r>
                      <a:r>
                        <a:rPr lang="en-US" sz="1600" b="1" kern="100" dirty="0">
                          <a:solidFill>
                            <a:schemeClr val="lt1"/>
                          </a:solidFill>
                          <a:effectLst/>
                          <a:latin typeface="微软雅黑" panose="020B0503020204020204" pitchFamily="34" charset="-122"/>
                          <a:ea typeface="微软雅黑" panose="020B0503020204020204" pitchFamily="34" charset="-122"/>
                          <a:cs typeface="+mn-cs"/>
                        </a:rPr>
                        <a:t>(char c)</a:t>
                      </a:r>
                      <a:endParaRPr lang="zh-CN" sz="1600" b="1" kern="100" dirty="0">
                        <a:solidFill>
                          <a:schemeClr val="lt1"/>
                        </a:solidFill>
                        <a:effectLst/>
                        <a:latin typeface="微软雅黑" panose="020B0503020204020204" pitchFamily="34" charset="-122"/>
                        <a:ea typeface="微软雅黑" panose="020B0503020204020204" pitchFamily="34" charset="-122"/>
                        <a:cs typeface="+mn-cs"/>
                      </a:endParaRPr>
                    </a:p>
                  </a:txBody>
                  <a:tcPr marL="68578" marR="68578" marT="0" marB="0" anchor="ctr" anchorCtr="1">
                    <a:solidFill>
                      <a:schemeClr val="accent4">
                        <a:lumMod val="60000"/>
                        <a:lumOff val="40000"/>
                      </a:schemeClr>
                    </a:solidFill>
                  </a:tcPr>
                </a:tc>
                <a:tc>
                  <a:txBody>
                    <a:bodyPr/>
                    <a:lstStyle/>
                    <a:p>
                      <a:pPr indent="266700" algn="just">
                        <a:spcAft>
                          <a:spcPts val="0"/>
                        </a:spcAft>
                      </a:pPr>
                      <a:r>
                        <a:rPr lang="zh-CN" sz="1600" kern="100" dirty="0">
                          <a:solidFill>
                            <a:schemeClr val="dk1"/>
                          </a:solidFill>
                          <a:effectLst/>
                          <a:latin typeface="微软雅黑" panose="020B0503020204020204" pitchFamily="34" charset="-122"/>
                          <a:ea typeface="微软雅黑" panose="020B0503020204020204" pitchFamily="34" charset="-122"/>
                          <a:cs typeface="+mn-cs"/>
                        </a:rPr>
                        <a:t>设置以</a:t>
                      </a:r>
                      <a:r>
                        <a:rPr lang="en-US" sz="1600" kern="100" dirty="0">
                          <a:solidFill>
                            <a:schemeClr val="dk1"/>
                          </a:solidFill>
                          <a:effectLst/>
                          <a:latin typeface="微软雅黑" panose="020B0503020204020204" pitchFamily="34" charset="-122"/>
                          <a:ea typeface="微软雅黑" panose="020B0503020204020204" pitchFamily="34" charset="-122"/>
                          <a:cs typeface="+mn-cs"/>
                        </a:rPr>
                        <a:t>c</a:t>
                      </a:r>
                      <a:r>
                        <a:rPr lang="zh-CN" sz="1600" kern="100" dirty="0">
                          <a:solidFill>
                            <a:schemeClr val="dk1"/>
                          </a:solidFill>
                          <a:effectLst/>
                          <a:latin typeface="微软雅黑" panose="020B0503020204020204" pitchFamily="34" charset="-122"/>
                          <a:ea typeface="微软雅黑" panose="020B0503020204020204" pitchFamily="34" charset="-122"/>
                          <a:cs typeface="+mn-cs"/>
                        </a:rPr>
                        <a:t>表示的填充字符</a:t>
                      </a:r>
                    </a:p>
                  </a:txBody>
                  <a:tcPr marL="68578" marR="68578" marT="0" marB="0" anchor="ctr" anchorCtr="1">
                    <a:solidFill>
                      <a:schemeClr val="accent4">
                        <a:lumMod val="20000"/>
                        <a:lumOff val="80000"/>
                      </a:schemeClr>
                    </a:solidFill>
                  </a:tcPr>
                </a:tc>
              </a:tr>
              <a:tr h="582919">
                <a:tc>
                  <a:txBody>
                    <a:bodyPr/>
                    <a:lstStyle/>
                    <a:p>
                      <a:pPr marL="0" indent="266700" algn="ctr" defTabSz="914400" rtl="0" eaLnBrk="1" latinLnBrk="0" hangingPunct="1">
                        <a:spcAft>
                          <a:spcPts val="0"/>
                        </a:spcAft>
                      </a:pPr>
                      <a:r>
                        <a:rPr lang="en-US" sz="1600" b="1" kern="100" dirty="0" err="1">
                          <a:solidFill>
                            <a:schemeClr val="lt1"/>
                          </a:solidFill>
                          <a:effectLst/>
                          <a:latin typeface="微软雅黑" panose="020B0503020204020204" pitchFamily="34" charset="-122"/>
                          <a:ea typeface="微软雅黑" panose="020B0503020204020204" pitchFamily="34" charset="-122"/>
                          <a:cs typeface="+mn-cs"/>
                        </a:rPr>
                        <a:t>setiosflags</a:t>
                      </a:r>
                      <a:r>
                        <a:rPr lang="en-US" sz="1600" b="1" kern="100" dirty="0">
                          <a:solidFill>
                            <a:schemeClr val="lt1"/>
                          </a:solidFill>
                          <a:effectLst/>
                          <a:latin typeface="微软雅黑" panose="020B0503020204020204" pitchFamily="34" charset="-122"/>
                          <a:ea typeface="微软雅黑" panose="020B0503020204020204" pitchFamily="34" charset="-122"/>
                          <a:cs typeface="+mn-cs"/>
                        </a:rPr>
                        <a:t>(long n)</a:t>
                      </a:r>
                      <a:endParaRPr lang="zh-CN" sz="1600" b="1" kern="100" dirty="0">
                        <a:solidFill>
                          <a:schemeClr val="lt1"/>
                        </a:solidFill>
                        <a:effectLst/>
                        <a:latin typeface="微软雅黑" panose="020B0503020204020204" pitchFamily="34" charset="-122"/>
                        <a:ea typeface="微软雅黑" panose="020B0503020204020204" pitchFamily="34" charset="-122"/>
                        <a:cs typeface="+mn-cs"/>
                      </a:endParaRPr>
                    </a:p>
                  </a:txBody>
                  <a:tcPr marL="68578" marR="68578" marT="0" marB="0" anchor="ctr" anchorCtr="1">
                    <a:solidFill>
                      <a:schemeClr val="accent4">
                        <a:lumMod val="60000"/>
                        <a:lumOff val="40000"/>
                      </a:schemeClr>
                    </a:solidFill>
                  </a:tcPr>
                </a:tc>
                <a:tc>
                  <a:txBody>
                    <a:bodyPr/>
                    <a:lstStyle/>
                    <a:p>
                      <a:pPr marL="0" indent="266700" algn="just" defTabSz="914400" rtl="0" eaLnBrk="1" latinLnBrk="0" hangingPunct="1">
                        <a:spcAft>
                          <a:spcPts val="0"/>
                        </a:spcAft>
                      </a:pPr>
                      <a:r>
                        <a:rPr lang="zh-CN" sz="1600" kern="100" dirty="0">
                          <a:solidFill>
                            <a:schemeClr val="dk1"/>
                          </a:solidFill>
                          <a:effectLst/>
                          <a:latin typeface="微软雅黑" panose="020B0503020204020204" pitchFamily="34" charset="-122"/>
                          <a:ea typeface="微软雅黑" panose="020B0503020204020204" pitchFamily="34" charset="-122"/>
                          <a:cs typeface="+mn-cs"/>
                        </a:rPr>
                        <a:t>设置</a:t>
                      </a:r>
                      <a:r>
                        <a:rPr lang="en-US" sz="1600" kern="100" dirty="0">
                          <a:solidFill>
                            <a:schemeClr val="dk1"/>
                          </a:solidFill>
                          <a:effectLst/>
                          <a:latin typeface="微软雅黑" panose="020B0503020204020204" pitchFamily="34" charset="-122"/>
                          <a:ea typeface="微软雅黑" panose="020B0503020204020204" pitchFamily="34" charset="-122"/>
                          <a:cs typeface="+mn-cs"/>
                        </a:rPr>
                        <a:t>n</a:t>
                      </a:r>
                      <a:r>
                        <a:rPr lang="zh-CN" sz="1600" kern="100" dirty="0">
                          <a:solidFill>
                            <a:schemeClr val="dk1"/>
                          </a:solidFill>
                          <a:effectLst/>
                          <a:latin typeface="微软雅黑" panose="020B0503020204020204" pitchFamily="34" charset="-122"/>
                          <a:ea typeface="微软雅黑" panose="020B0503020204020204" pitchFamily="34" charset="-122"/>
                          <a:cs typeface="+mn-cs"/>
                        </a:rPr>
                        <a:t>指定的格式化标志</a:t>
                      </a:r>
                    </a:p>
                  </a:txBody>
                  <a:tcPr marL="68578" marR="68578" marT="0" marB="0" anchor="ctr" anchorCtr="1">
                    <a:solidFill>
                      <a:schemeClr val="accent4">
                        <a:lumMod val="40000"/>
                        <a:lumOff val="60000"/>
                      </a:schemeClr>
                    </a:solidFill>
                  </a:tcPr>
                </a:tc>
              </a:tr>
              <a:tr h="582919">
                <a:tc>
                  <a:txBody>
                    <a:bodyPr/>
                    <a:lstStyle/>
                    <a:p>
                      <a:pPr marL="0" indent="266700" algn="ctr" defTabSz="914400" rtl="0" eaLnBrk="1" latinLnBrk="0" hangingPunct="1">
                        <a:spcAft>
                          <a:spcPts val="0"/>
                        </a:spcAft>
                      </a:pPr>
                      <a:r>
                        <a:rPr lang="en-US" sz="1600" b="1" kern="100" dirty="0" err="1">
                          <a:solidFill>
                            <a:schemeClr val="lt1"/>
                          </a:solidFill>
                          <a:effectLst/>
                          <a:latin typeface="微软雅黑" panose="020B0503020204020204" pitchFamily="34" charset="-122"/>
                          <a:ea typeface="微软雅黑" panose="020B0503020204020204" pitchFamily="34" charset="-122"/>
                          <a:cs typeface="+mn-cs"/>
                        </a:rPr>
                        <a:t>setprecision</a:t>
                      </a:r>
                      <a:r>
                        <a:rPr lang="en-US" sz="1600" b="1" kern="100" dirty="0">
                          <a:solidFill>
                            <a:schemeClr val="lt1"/>
                          </a:solidFill>
                          <a:effectLst/>
                          <a:latin typeface="微软雅黑" panose="020B0503020204020204" pitchFamily="34" charset="-122"/>
                          <a:ea typeface="微软雅黑" panose="020B0503020204020204" pitchFamily="34" charset="-122"/>
                          <a:cs typeface="+mn-cs"/>
                        </a:rPr>
                        <a:t>(</a:t>
                      </a:r>
                      <a:r>
                        <a:rPr lang="en-US" sz="1600" b="1" kern="100" dirty="0" err="1">
                          <a:solidFill>
                            <a:schemeClr val="lt1"/>
                          </a:solidFill>
                          <a:effectLst/>
                          <a:latin typeface="微软雅黑" panose="020B0503020204020204" pitchFamily="34" charset="-122"/>
                          <a:ea typeface="微软雅黑" panose="020B0503020204020204" pitchFamily="34" charset="-122"/>
                          <a:cs typeface="+mn-cs"/>
                        </a:rPr>
                        <a:t>int</a:t>
                      </a:r>
                      <a:r>
                        <a:rPr lang="en-US" sz="1600" b="1" kern="100" dirty="0">
                          <a:solidFill>
                            <a:schemeClr val="lt1"/>
                          </a:solidFill>
                          <a:effectLst/>
                          <a:latin typeface="微软雅黑" panose="020B0503020204020204" pitchFamily="34" charset="-122"/>
                          <a:ea typeface="微软雅黑" panose="020B0503020204020204" pitchFamily="34" charset="-122"/>
                          <a:cs typeface="+mn-cs"/>
                        </a:rPr>
                        <a:t> n)</a:t>
                      </a:r>
                      <a:endParaRPr lang="zh-CN" sz="1600" b="1" kern="100" dirty="0">
                        <a:solidFill>
                          <a:schemeClr val="lt1"/>
                        </a:solidFill>
                        <a:effectLst/>
                        <a:latin typeface="微软雅黑" panose="020B0503020204020204" pitchFamily="34" charset="-122"/>
                        <a:ea typeface="微软雅黑" panose="020B0503020204020204" pitchFamily="34" charset="-122"/>
                        <a:cs typeface="+mn-cs"/>
                      </a:endParaRPr>
                    </a:p>
                  </a:txBody>
                  <a:tcPr marL="68578" marR="68578" marT="0" marB="0" anchor="ctr" anchorCtr="1">
                    <a:solidFill>
                      <a:schemeClr val="accent4">
                        <a:lumMod val="60000"/>
                        <a:lumOff val="40000"/>
                      </a:schemeClr>
                    </a:solidFill>
                  </a:tcPr>
                </a:tc>
                <a:tc>
                  <a:txBody>
                    <a:bodyPr/>
                    <a:lstStyle/>
                    <a:p>
                      <a:pPr marL="0" indent="266700" algn="just" defTabSz="914400" rtl="0" eaLnBrk="1" latinLnBrk="0" hangingPunct="1">
                        <a:spcAft>
                          <a:spcPts val="0"/>
                        </a:spcAft>
                      </a:pPr>
                      <a:r>
                        <a:rPr lang="zh-CN" sz="1600" kern="100" dirty="0">
                          <a:solidFill>
                            <a:schemeClr val="dk1"/>
                          </a:solidFill>
                          <a:effectLst/>
                          <a:latin typeface="微软雅黑" panose="020B0503020204020204" pitchFamily="34" charset="-122"/>
                          <a:ea typeface="微软雅黑" panose="020B0503020204020204" pitchFamily="34" charset="-122"/>
                          <a:cs typeface="+mn-cs"/>
                        </a:rPr>
                        <a:t>设置以</a:t>
                      </a:r>
                      <a:r>
                        <a:rPr lang="en-US" sz="1600" kern="100" dirty="0">
                          <a:solidFill>
                            <a:schemeClr val="dk1"/>
                          </a:solidFill>
                          <a:effectLst/>
                          <a:latin typeface="微软雅黑" panose="020B0503020204020204" pitchFamily="34" charset="-122"/>
                          <a:ea typeface="微软雅黑" panose="020B0503020204020204" pitchFamily="34" charset="-122"/>
                          <a:cs typeface="+mn-cs"/>
                        </a:rPr>
                        <a:t>n</a:t>
                      </a:r>
                      <a:r>
                        <a:rPr lang="zh-CN" sz="1600" kern="100" dirty="0">
                          <a:solidFill>
                            <a:schemeClr val="dk1"/>
                          </a:solidFill>
                          <a:effectLst/>
                          <a:latin typeface="微软雅黑" panose="020B0503020204020204" pitchFamily="34" charset="-122"/>
                          <a:ea typeface="微软雅黑" panose="020B0503020204020204" pitchFamily="34" charset="-122"/>
                          <a:cs typeface="+mn-cs"/>
                        </a:rPr>
                        <a:t>表示的数值精度</a:t>
                      </a:r>
                    </a:p>
                  </a:txBody>
                  <a:tcPr marL="68578" marR="68578" marT="0" marB="0" anchor="ctr" anchorCtr="1">
                    <a:solidFill>
                      <a:schemeClr val="accent4">
                        <a:lumMod val="20000"/>
                        <a:lumOff val="80000"/>
                      </a:schemeClr>
                    </a:solidFill>
                  </a:tcPr>
                </a:tc>
              </a:tr>
              <a:tr h="423889">
                <a:tc>
                  <a:txBody>
                    <a:bodyPr/>
                    <a:lstStyle/>
                    <a:p>
                      <a:pPr marL="0" indent="266700" algn="ctr" defTabSz="914400" rtl="0" eaLnBrk="1" latinLnBrk="0" hangingPunct="1">
                        <a:spcAft>
                          <a:spcPts val="0"/>
                        </a:spcAft>
                      </a:pPr>
                      <a:r>
                        <a:rPr lang="en-US" sz="1600" b="1" kern="100" dirty="0" err="1" smtClean="0">
                          <a:solidFill>
                            <a:schemeClr val="lt1"/>
                          </a:solidFill>
                          <a:effectLst/>
                          <a:latin typeface="微软雅黑" panose="020B0503020204020204" pitchFamily="34" charset="-122"/>
                          <a:ea typeface="微软雅黑" panose="020B0503020204020204" pitchFamily="34" charset="-122"/>
                          <a:cs typeface="+mn-cs"/>
                        </a:rPr>
                        <a:t>setw</a:t>
                      </a:r>
                      <a:r>
                        <a:rPr lang="en-US" sz="1600" b="1" kern="100" dirty="0" smtClean="0">
                          <a:solidFill>
                            <a:schemeClr val="lt1"/>
                          </a:solidFill>
                          <a:effectLst/>
                          <a:latin typeface="微软雅黑" panose="020B0503020204020204" pitchFamily="34" charset="-122"/>
                          <a:ea typeface="微软雅黑" panose="020B0503020204020204" pitchFamily="34" charset="-122"/>
                          <a:cs typeface="+mn-cs"/>
                        </a:rPr>
                        <a:t>(</a:t>
                      </a:r>
                      <a:r>
                        <a:rPr lang="en-US" sz="1600" b="1" kern="100" dirty="0" err="1" smtClean="0">
                          <a:solidFill>
                            <a:schemeClr val="lt1"/>
                          </a:solidFill>
                          <a:effectLst/>
                          <a:latin typeface="微软雅黑" panose="020B0503020204020204" pitchFamily="34" charset="-122"/>
                          <a:ea typeface="微软雅黑" panose="020B0503020204020204" pitchFamily="34" charset="-122"/>
                          <a:cs typeface="+mn-cs"/>
                        </a:rPr>
                        <a:t>int</a:t>
                      </a:r>
                      <a:r>
                        <a:rPr lang="en-US" sz="1600" b="1" kern="100" dirty="0" smtClean="0">
                          <a:solidFill>
                            <a:schemeClr val="lt1"/>
                          </a:solidFill>
                          <a:effectLst/>
                          <a:latin typeface="微软雅黑" panose="020B0503020204020204" pitchFamily="34" charset="-122"/>
                          <a:ea typeface="微软雅黑" panose="020B0503020204020204" pitchFamily="34" charset="-122"/>
                          <a:cs typeface="+mn-cs"/>
                        </a:rPr>
                        <a:t> n)</a:t>
                      </a:r>
                      <a:endParaRPr lang="zh-CN" sz="1600" b="1" kern="100" dirty="0">
                        <a:solidFill>
                          <a:schemeClr val="lt1"/>
                        </a:solidFill>
                        <a:effectLst/>
                        <a:latin typeface="微软雅黑" panose="020B0503020204020204" pitchFamily="34" charset="-122"/>
                        <a:ea typeface="微软雅黑" panose="020B0503020204020204" pitchFamily="34" charset="-122"/>
                        <a:cs typeface="+mn-cs"/>
                      </a:endParaRPr>
                    </a:p>
                  </a:txBody>
                  <a:tcPr marL="68578" marR="68578" marT="0" marB="0" anchor="ctr" anchorCtr="1">
                    <a:solidFill>
                      <a:schemeClr val="accent4">
                        <a:lumMod val="60000"/>
                        <a:lumOff val="40000"/>
                      </a:schemeClr>
                    </a:solidFill>
                  </a:tcPr>
                </a:tc>
                <a:tc>
                  <a:txBody>
                    <a:bodyPr/>
                    <a:lstStyle/>
                    <a:p>
                      <a:pPr marL="0" indent="266700" algn="just" defTabSz="914400" rtl="0" eaLnBrk="1" latinLnBrk="0" hangingPunct="1">
                        <a:spcAft>
                          <a:spcPts val="0"/>
                        </a:spcAft>
                      </a:pPr>
                      <a:r>
                        <a:rPr lang="zh-CN" sz="1600" kern="100" dirty="0">
                          <a:solidFill>
                            <a:schemeClr val="dk1"/>
                          </a:solidFill>
                          <a:effectLst/>
                          <a:latin typeface="微软雅黑" panose="020B0503020204020204" pitchFamily="34" charset="-122"/>
                          <a:ea typeface="微软雅黑" panose="020B0503020204020204" pitchFamily="34" charset="-122"/>
                          <a:cs typeface="+mn-cs"/>
                        </a:rPr>
                        <a:t>设置以</a:t>
                      </a:r>
                      <a:r>
                        <a:rPr lang="en-US" sz="1600" kern="100" dirty="0">
                          <a:solidFill>
                            <a:schemeClr val="dk1"/>
                          </a:solidFill>
                          <a:effectLst/>
                          <a:latin typeface="微软雅黑" panose="020B0503020204020204" pitchFamily="34" charset="-122"/>
                          <a:ea typeface="微软雅黑" panose="020B0503020204020204" pitchFamily="34" charset="-122"/>
                          <a:cs typeface="+mn-cs"/>
                        </a:rPr>
                        <a:t>n</a:t>
                      </a:r>
                      <a:r>
                        <a:rPr lang="zh-CN" sz="1600" kern="100" dirty="0">
                          <a:solidFill>
                            <a:schemeClr val="dk1"/>
                          </a:solidFill>
                          <a:effectLst/>
                          <a:latin typeface="微软雅黑" panose="020B0503020204020204" pitchFamily="34" charset="-122"/>
                          <a:ea typeface="微软雅黑" panose="020B0503020204020204" pitchFamily="34" charset="-122"/>
                          <a:cs typeface="+mn-cs"/>
                        </a:rPr>
                        <a:t>表示的域宽</a:t>
                      </a:r>
                    </a:p>
                  </a:txBody>
                  <a:tcPr marL="68578" marR="68578" marT="0" marB="0" anchor="ctr" anchorCtr="1">
                    <a:solidFill>
                      <a:schemeClr val="accent4">
                        <a:lumMod val="40000"/>
                        <a:lumOff val="60000"/>
                      </a:schemeClr>
                    </a:solidFill>
                  </a:tcPr>
                </a:tc>
              </a:tr>
            </a:tbl>
          </a:graphicData>
        </a:graphic>
      </p:graphicFrame>
      <p:sp>
        <p:nvSpPr>
          <p:cNvPr id="2" name="矩形 1"/>
          <p:cNvSpPr/>
          <p:nvPr/>
        </p:nvSpPr>
        <p:spPr>
          <a:xfrm>
            <a:off x="3967163" y="6342063"/>
            <a:ext cx="1209675" cy="339725"/>
          </a:xfrm>
          <a:prstGeom prst="rect">
            <a:avLst/>
          </a:prstGeom>
        </p:spPr>
        <p:txBody>
          <a:bodyPr wrap="none">
            <a:spAutoFit/>
          </a:bodyPr>
          <a:lstStyle/>
          <a:p>
            <a:pPr>
              <a:defRPr/>
            </a:pPr>
            <a:r>
              <a:rPr lang="zh-CN" altLang="en-US" sz="1600" kern="100" dirty="0">
                <a:solidFill>
                  <a:schemeClr val="dk1"/>
                </a:solidFill>
                <a:latin typeface="微软雅黑" panose="020B0503020204020204" pitchFamily="34" charset="-122"/>
                <a:ea typeface="微软雅黑" panose="020B0503020204020204" pitchFamily="34" charset="-122"/>
              </a:rPr>
              <a:t>有</a:t>
            </a:r>
            <a:r>
              <a:rPr lang="zh-CN" altLang="zh-CN" sz="1600" kern="100" dirty="0">
                <a:solidFill>
                  <a:schemeClr val="dk1"/>
                </a:solidFill>
                <a:latin typeface="微软雅黑" panose="020B0503020204020204" pitchFamily="34" charset="-122"/>
                <a:ea typeface="微软雅黑" panose="020B0503020204020204" pitchFamily="34" charset="-122"/>
              </a:rPr>
              <a:t>参操作符</a:t>
            </a:r>
            <a:endParaRPr lang="zh-CN" altLang="en-US" sz="1600" kern="100" dirty="0">
              <a:solidFill>
                <a:schemeClr val="dk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94369" y="3230928"/>
            <a:ext cx="2689954" cy="3600000"/>
          </a:xfrm>
          <a:prstGeom prst="ellipse">
            <a:avLst/>
          </a:prstGeom>
          <a:ln>
            <a:noFill/>
          </a:ln>
          <a:effectLst>
            <a:softEdge rad="112500"/>
          </a:effectLst>
        </p:spPr>
      </p:pic>
      <p:sp>
        <p:nvSpPr>
          <p:cNvPr id="55298" name="矩形 23"/>
          <p:cNvSpPr>
            <a:spLocks noChangeArrowheads="1"/>
          </p:cNvSpPr>
          <p:nvPr/>
        </p:nvSpPr>
        <p:spPr bwMode="auto">
          <a:xfrm>
            <a:off x="1909763" y="2263775"/>
            <a:ext cx="6875462" cy="108743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58372" name="Group 2"/>
          <p:cNvGrpSpPr>
            <a:grpSpLocks/>
          </p:cNvGrpSpPr>
          <p:nvPr/>
        </p:nvGrpSpPr>
        <p:grpSpPr bwMode="auto">
          <a:xfrm>
            <a:off x="5062538" y="119063"/>
            <a:ext cx="3916362" cy="725487"/>
            <a:chOff x="0" y="0"/>
            <a:chExt cx="6166" cy="1142"/>
          </a:xfrm>
        </p:grpSpPr>
        <p:pic>
          <p:nvPicPr>
            <p:cNvPr id="58379" name="Picture 3" descr="D:\幻灯片\图片\logo2.png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80"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5837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6.4  </a:t>
            </a:r>
            <a:r>
              <a:rPr lang="zh-CN" altLang="zh-CN" sz="2800" b="1">
                <a:solidFill>
                  <a:srgbClr val="FFFF00"/>
                </a:solidFill>
                <a:latin typeface="微软雅黑" pitchFamily="34" charset="-122"/>
                <a:ea typeface="微软雅黑" pitchFamily="34" charset="-122"/>
              </a:rPr>
              <a:t>格式化控制</a:t>
            </a:r>
            <a:endParaRPr lang="zh-CN" altLang="en-US" sz="2800" b="1">
              <a:solidFill>
                <a:srgbClr val="FFFF00"/>
              </a:solidFill>
              <a:latin typeface="微软雅黑" pitchFamily="34" charset="-122"/>
              <a:ea typeface="微软雅黑" pitchFamily="34" charset="-122"/>
              <a:sym typeface="宋体" charset="-122"/>
            </a:endParaRPr>
          </a:p>
        </p:txBody>
      </p:sp>
      <p:sp>
        <p:nvSpPr>
          <p:cNvPr id="2" name="矩形 3"/>
          <p:cNvSpPr>
            <a:spLocks noChangeArrowheads="1"/>
          </p:cNvSpPr>
          <p:nvPr/>
        </p:nvSpPr>
        <p:spPr bwMode="auto">
          <a:xfrm>
            <a:off x="1984375" y="1603375"/>
            <a:ext cx="6640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1600" dirty="0">
                <a:latin typeface="微软雅黑" pitchFamily="34" charset="-122"/>
                <a:ea typeface="微软雅黑" pitchFamily="34" charset="-122"/>
              </a:rPr>
              <a:t>      </a:t>
            </a:r>
            <a:r>
              <a:rPr lang="zh-CN" altLang="zh-CN" sz="1600" dirty="0">
                <a:latin typeface="微软雅黑" pitchFamily="34" charset="-122"/>
                <a:ea typeface="微软雅黑" pitchFamily="34" charset="-122"/>
              </a:rPr>
              <a:t>有参操作符与无参操作符可以</a:t>
            </a:r>
            <a:r>
              <a:rPr lang="zh-CN" altLang="zh-CN" sz="1600" dirty="0">
                <a:solidFill>
                  <a:schemeClr val="accent4"/>
                </a:solidFill>
                <a:latin typeface="微软雅黑" pitchFamily="34" charset="-122"/>
                <a:ea typeface="微软雅黑" pitchFamily="34" charset="-122"/>
              </a:rPr>
              <a:t>组合</a:t>
            </a:r>
            <a:r>
              <a:rPr lang="zh-CN" altLang="zh-CN" sz="1600" dirty="0">
                <a:latin typeface="微软雅黑" pitchFamily="34" charset="-122"/>
                <a:ea typeface="微软雅黑" pitchFamily="34" charset="-122"/>
              </a:rPr>
              <a:t>使用，达到由</a:t>
            </a:r>
            <a:r>
              <a:rPr lang="en-US" altLang="zh-CN" sz="1600" dirty="0" err="1">
                <a:latin typeface="微软雅黑" pitchFamily="34" charset="-122"/>
                <a:ea typeface="微软雅黑" pitchFamily="34" charset="-122"/>
              </a:rPr>
              <a:t>ios</a:t>
            </a:r>
            <a:r>
              <a:rPr lang="zh-CN" altLang="zh-CN" sz="1600" dirty="0">
                <a:latin typeface="微软雅黑" pitchFamily="34" charset="-122"/>
                <a:ea typeface="微软雅黑" pitchFamily="34" charset="-122"/>
              </a:rPr>
              <a:t>类</a:t>
            </a:r>
            <a:r>
              <a:rPr lang="zh-CN" altLang="zh-CN" sz="1600" dirty="0">
                <a:solidFill>
                  <a:schemeClr val="accent4"/>
                </a:solidFill>
                <a:latin typeface="微软雅黑" pitchFamily="34" charset="-122"/>
                <a:ea typeface="微软雅黑" pitchFamily="34" charset="-122"/>
              </a:rPr>
              <a:t>提供的成员函数的功能</a:t>
            </a:r>
            <a:r>
              <a:rPr lang="zh-CN" altLang="zh-CN" sz="1600" dirty="0">
                <a:latin typeface="微软雅黑" pitchFamily="34" charset="-122"/>
                <a:ea typeface="微软雅黑" pitchFamily="34" charset="-122"/>
              </a:rPr>
              <a:t>，例如下面的代码所示：</a:t>
            </a:r>
          </a:p>
        </p:txBody>
      </p:sp>
      <p:sp>
        <p:nvSpPr>
          <p:cNvPr id="55302" name="矩形 6"/>
          <p:cNvSpPr>
            <a:spLocks noChangeArrowheads="1"/>
          </p:cNvSpPr>
          <p:nvPr/>
        </p:nvSpPr>
        <p:spPr bwMode="auto">
          <a:xfrm>
            <a:off x="1965325" y="2273300"/>
            <a:ext cx="678656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a:t>cout &lt;&lt; setw(10) &lt;&lt; 2.5 &lt;&lt; endl; //</a:t>
            </a:r>
            <a:r>
              <a:rPr lang="zh-CN" altLang="zh-CN" sz="1600"/>
              <a:t>设置域宽为</a:t>
            </a:r>
            <a:r>
              <a:rPr lang="en-US" altLang="zh-CN" sz="1600"/>
              <a:t>10</a:t>
            </a:r>
            <a:endParaRPr lang="zh-CN" altLang="zh-CN" sz="1600"/>
          </a:p>
          <a:p>
            <a:pPr eaLnBrk="1" hangingPunct="1"/>
            <a:r>
              <a:rPr lang="en-US" altLang="zh-CN" sz="1600"/>
              <a:t>cout &lt;&lt; setbase(16) &lt;&lt; 100 &lt;&lt; endl; //</a:t>
            </a:r>
            <a:r>
              <a:rPr lang="zh-CN" altLang="zh-CN" sz="1600"/>
              <a:t>以</a:t>
            </a:r>
            <a:r>
              <a:rPr lang="en-US" altLang="zh-CN" sz="1600"/>
              <a:t>16</a:t>
            </a:r>
            <a:r>
              <a:rPr lang="zh-CN" altLang="zh-CN" sz="1600"/>
              <a:t>进制输出</a:t>
            </a:r>
            <a:r>
              <a:rPr lang="en-US" altLang="zh-CN" sz="1600"/>
              <a:t>100</a:t>
            </a:r>
            <a:endParaRPr lang="zh-CN" altLang="zh-CN" sz="1600"/>
          </a:p>
          <a:p>
            <a:pPr eaLnBrk="1" hangingPunct="1"/>
            <a:r>
              <a:rPr lang="en-US" altLang="zh-CN" sz="1600"/>
              <a:t>cout &lt;&lt; setiosflags(ios::showpos) &lt;&lt; 1.2 &lt;&lt; endl; //</a:t>
            </a:r>
            <a:r>
              <a:rPr lang="zh-CN" altLang="zh-CN" sz="1600"/>
              <a:t>带“</a:t>
            </a:r>
            <a:r>
              <a:rPr lang="en-US" altLang="zh-CN" sz="1600"/>
              <a:t>+</a:t>
            </a:r>
            <a:r>
              <a:rPr lang="zh-CN" altLang="zh-CN" sz="1600"/>
              <a:t>”符号输出</a:t>
            </a:r>
            <a:r>
              <a:rPr lang="en-US" altLang="zh-CN" sz="1600"/>
              <a:t>1.2</a:t>
            </a:r>
            <a:endParaRPr lang="zh-CN" altLang="zh-CN" sz="1600"/>
          </a:p>
          <a:p>
            <a:pPr eaLnBrk="1" hangingPunct="1"/>
            <a:r>
              <a:rPr lang="en-US" altLang="zh-CN" sz="1600"/>
              <a:t>cout &lt;&lt; flush; //</a:t>
            </a:r>
            <a:r>
              <a:rPr lang="zh-CN" altLang="zh-CN" sz="1600"/>
              <a:t>刷新流</a:t>
            </a:r>
          </a:p>
        </p:txBody>
      </p:sp>
      <p:sp>
        <p:nvSpPr>
          <p:cNvPr id="11" name="圆角矩形 7"/>
          <p:cNvSpPr>
            <a:spLocks noChangeArrowheads="1"/>
          </p:cNvSpPr>
          <p:nvPr/>
        </p:nvSpPr>
        <p:spPr bwMode="auto">
          <a:xfrm>
            <a:off x="1854200" y="1295400"/>
            <a:ext cx="7010400" cy="2568575"/>
          </a:xfrm>
          <a:prstGeom prst="roundRect">
            <a:avLst>
              <a:gd name="adj" fmla="val 16667"/>
            </a:avLst>
          </a:prstGeom>
          <a:noFill/>
          <a:ln w="28575" algn="ctr">
            <a:solidFill>
              <a:srgbClr val="00B0F0"/>
            </a:solidFill>
            <a:prstDash val="dashDot"/>
            <a:round/>
            <a:headEnd/>
            <a:tailEnd/>
          </a:ln>
          <a:extLst>
            <a:ext uri="{909E8E84-426E-40DD-AFC4-6F175D3DCCD1}">
              <a14:hiddenFill xmlns:a14="http://schemas.microsoft.com/office/drawing/2010/main">
                <a:solidFill>
                  <a:schemeClr val="accent1"/>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55303" name="矩形 7"/>
          <p:cNvSpPr>
            <a:spLocks noChangeArrowheads="1"/>
          </p:cNvSpPr>
          <p:nvPr/>
        </p:nvSpPr>
        <p:spPr bwMode="auto">
          <a:xfrm>
            <a:off x="3521075" y="4391025"/>
            <a:ext cx="36306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defRPr/>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ios</a:t>
            </a:r>
            <a:r>
              <a:rPr lang="zh-CN" altLang="zh-CN" sz="1600" dirty="0">
                <a:latin typeface="微软雅黑" pitchFamily="34" charset="-122"/>
                <a:ea typeface="微软雅黑" pitchFamily="34" charset="-122"/>
              </a:rPr>
              <a:t>的成员函数完成的格式化，操作符都可以完成，而且操作符可以直接</a:t>
            </a:r>
            <a:r>
              <a:rPr lang="zh-CN" altLang="zh-CN" sz="1600" dirty="0">
                <a:solidFill>
                  <a:schemeClr val="accent4"/>
                </a:solidFill>
                <a:latin typeface="微软雅黑" pitchFamily="34" charset="-122"/>
                <a:ea typeface="微软雅黑" pitchFamily="34" charset="-122"/>
              </a:rPr>
              <a:t>插入流</a:t>
            </a:r>
            <a:r>
              <a:rPr lang="zh-CN" altLang="zh-CN" sz="1600" dirty="0">
                <a:latin typeface="微软雅黑" pitchFamily="34" charset="-122"/>
                <a:ea typeface="微软雅黑" pitchFamily="34" charset="-122"/>
              </a:rPr>
              <a:t>中，使用更方便。在格式化输入输出时，可以选择使用</a:t>
            </a:r>
            <a:r>
              <a:rPr lang="zh-CN" altLang="zh-CN" sz="1600" dirty="0">
                <a:solidFill>
                  <a:schemeClr val="accent4"/>
                </a:solidFill>
                <a:latin typeface="微软雅黑" pitchFamily="34" charset="-122"/>
                <a:ea typeface="微软雅黑" pitchFamily="34" charset="-122"/>
              </a:rPr>
              <a:t>操作符</a:t>
            </a:r>
            <a:r>
              <a:rPr lang="zh-CN" altLang="zh-CN" sz="1600" dirty="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20" name="圆角矩形 7"/>
          <p:cNvSpPr>
            <a:spLocks noChangeArrowheads="1"/>
          </p:cNvSpPr>
          <p:nvPr/>
        </p:nvSpPr>
        <p:spPr bwMode="auto">
          <a:xfrm>
            <a:off x="3306763" y="4125913"/>
            <a:ext cx="4052887" cy="2144712"/>
          </a:xfrm>
          <a:prstGeom prst="roundRect">
            <a:avLst>
              <a:gd name="adj" fmla="val 16667"/>
            </a:avLst>
          </a:prstGeom>
          <a:noFill/>
          <a:ln w="28575" algn="ctr">
            <a:solidFill>
              <a:srgbClr val="00B0F0"/>
            </a:solidFill>
            <a:prstDash val="dashDot"/>
            <a:round/>
            <a:headEnd/>
            <a:tailEnd/>
          </a:ln>
          <a:extLst>
            <a:ext uri="{909E8E84-426E-40DD-AFC4-6F175D3DCCD1}">
              <a14:hiddenFill xmlns:a14="http://schemas.microsoft.com/office/drawing/2010/main">
                <a:solidFill>
                  <a:schemeClr val="accent1"/>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5298"/>
                                        </p:tgtEl>
                                        <p:attrNameLst>
                                          <p:attrName>style.visibility</p:attrName>
                                        </p:attrNameLst>
                                      </p:cBhvr>
                                      <p:to>
                                        <p:strVal val="visible"/>
                                      </p:to>
                                    </p:set>
                                    <p:animEffect transition="in" filter="wipe(down)">
                                      <p:cBhvr>
                                        <p:cTn id="11" dur="500"/>
                                        <p:tgtEl>
                                          <p:spTgt spid="55298"/>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5302"/>
                                        </p:tgtEl>
                                        <p:attrNameLst>
                                          <p:attrName>style.visibility</p:attrName>
                                        </p:attrNameLst>
                                      </p:cBhvr>
                                      <p:to>
                                        <p:strVal val="visible"/>
                                      </p:to>
                                    </p:set>
                                    <p:animEffect transition="in" filter="wipe(down)">
                                      <p:cBhvr>
                                        <p:cTn id="17" dur="500"/>
                                        <p:tgtEl>
                                          <p:spTgt spid="5530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par>
                                <p:cTn id="21" presetID="26" presetClass="emph" presetSubtype="0" fill="hold" nodeType="withEffect">
                                  <p:stCondLst>
                                    <p:cond delay="0"/>
                                  </p:stCondLst>
                                  <p:childTnLst>
                                    <p:animEffect transition="out" filter="fade">
                                      <p:cBhvr>
                                        <p:cTn id="22" dur="500" tmFilter="0, 0; .2, .5; .8, .5; 1, 0"/>
                                        <p:tgtEl>
                                          <p:spTgt spid="10"/>
                                        </p:tgtEl>
                                      </p:cBhvr>
                                    </p:animEffect>
                                    <p:animScale>
                                      <p:cBhvr>
                                        <p:cTn id="23" dur="250" autoRev="1" fill="hold"/>
                                        <p:tgtEl>
                                          <p:spTgt spid="10"/>
                                        </p:tgtEl>
                                      </p:cBhvr>
                                      <p:by x="105000" y="105000"/>
                                    </p:animScale>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5303"/>
                                        </p:tgtEl>
                                        <p:attrNameLst>
                                          <p:attrName>style.visibility</p:attrName>
                                        </p:attrNameLst>
                                      </p:cBhvr>
                                      <p:to>
                                        <p:strVal val="visible"/>
                                      </p:to>
                                    </p:set>
                                    <p:animEffect transition="in" filter="fade">
                                      <p:cBhvr>
                                        <p:cTn id="28" dur="1000"/>
                                        <p:tgtEl>
                                          <p:spTgt spid="55303"/>
                                        </p:tgtEl>
                                      </p:cBhvr>
                                    </p:animEffect>
                                    <p:anim calcmode="lin" valueType="num">
                                      <p:cBhvr>
                                        <p:cTn id="29" dur="1000" fill="hold"/>
                                        <p:tgtEl>
                                          <p:spTgt spid="55303"/>
                                        </p:tgtEl>
                                        <p:attrNameLst>
                                          <p:attrName>ppt_x</p:attrName>
                                        </p:attrNameLst>
                                      </p:cBhvr>
                                      <p:tavLst>
                                        <p:tav tm="0">
                                          <p:val>
                                            <p:strVal val="#ppt_x"/>
                                          </p:val>
                                        </p:tav>
                                        <p:tav tm="100000">
                                          <p:val>
                                            <p:strVal val="#ppt_x"/>
                                          </p:val>
                                        </p:tav>
                                      </p:tavLst>
                                    </p:anim>
                                    <p:anim calcmode="lin" valueType="num">
                                      <p:cBhvr>
                                        <p:cTn id="30" dur="1000" fill="hold"/>
                                        <p:tgtEl>
                                          <p:spTgt spid="5530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nimBg="1"/>
      <p:bldP spid="2" grpId="0"/>
      <p:bldP spid="55302" grpId="0"/>
      <p:bldP spid="11" grpId="0" animBg="1"/>
      <p:bldP spid="55303" grpId="0"/>
      <p:bldP spid="2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 y="4298950"/>
            <a:ext cx="4668837"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395" name="Group 2"/>
          <p:cNvGrpSpPr>
            <a:grpSpLocks/>
          </p:cNvGrpSpPr>
          <p:nvPr/>
        </p:nvGrpSpPr>
        <p:grpSpPr bwMode="auto">
          <a:xfrm>
            <a:off x="5062538" y="119063"/>
            <a:ext cx="3916362" cy="725487"/>
            <a:chOff x="0" y="0"/>
            <a:chExt cx="6166" cy="1142"/>
          </a:xfrm>
        </p:grpSpPr>
        <p:pic>
          <p:nvPicPr>
            <p:cNvPr id="59427" name="Picture 3" descr="D:\幻灯片\图片\logo2.png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428"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59396"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6.5  </a:t>
            </a:r>
            <a:r>
              <a:rPr lang="zh-CN" altLang="en-US" sz="2800" b="1">
                <a:solidFill>
                  <a:srgbClr val="FFFF00"/>
                </a:solidFill>
                <a:latin typeface="微软雅黑" pitchFamily="34" charset="-122"/>
                <a:ea typeface="微软雅黑" pitchFamily="34" charset="-122"/>
                <a:sym typeface="宋体" charset="-122"/>
              </a:rPr>
              <a:t>文件流</a:t>
            </a:r>
          </a:p>
        </p:txBody>
      </p:sp>
      <p:sp>
        <p:nvSpPr>
          <p:cNvPr id="2" name="矩形 1"/>
          <p:cNvSpPr>
            <a:spLocks noChangeArrowheads="1"/>
          </p:cNvSpPr>
          <p:nvPr/>
        </p:nvSpPr>
        <p:spPr bwMode="auto">
          <a:xfrm>
            <a:off x="1265238" y="2012950"/>
            <a:ext cx="5216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zh-CN" dirty="0">
                <a:solidFill>
                  <a:schemeClr val="accent4"/>
                </a:solidFill>
                <a:latin typeface="微软雅黑" pitchFamily="34" charset="-122"/>
                <a:ea typeface="微软雅黑" pitchFamily="34" charset="-122"/>
              </a:rPr>
              <a:t>文件流</a:t>
            </a:r>
            <a:r>
              <a:rPr lang="zh-CN" altLang="zh-CN" dirty="0">
                <a:latin typeface="微软雅黑" pitchFamily="34" charset="-122"/>
                <a:ea typeface="微软雅黑" pitchFamily="34" charset="-122"/>
              </a:rPr>
              <a:t>是以外存文件作为输入输出对象的</a:t>
            </a:r>
            <a:r>
              <a:rPr lang="zh-CN" altLang="zh-CN" dirty="0">
                <a:solidFill>
                  <a:schemeClr val="accent4"/>
                </a:solidFill>
                <a:latin typeface="微软雅黑" pitchFamily="34" charset="-122"/>
                <a:ea typeface="微软雅黑" pitchFamily="34" charset="-122"/>
              </a:rPr>
              <a:t>数据流</a:t>
            </a:r>
            <a:r>
              <a:rPr lang="zh-CN" altLang="zh-CN" dirty="0">
                <a:latin typeface="微软雅黑" pitchFamily="34" charset="-122"/>
                <a:ea typeface="微软雅黑" pitchFamily="34" charset="-122"/>
              </a:rPr>
              <a:t>：</a:t>
            </a:r>
          </a:p>
        </p:txBody>
      </p:sp>
      <p:sp>
        <p:nvSpPr>
          <p:cNvPr id="8" name="矩形 7"/>
          <p:cNvSpPr/>
          <p:nvPr/>
        </p:nvSpPr>
        <p:spPr bwMode="auto">
          <a:xfrm>
            <a:off x="0" y="994884"/>
            <a:ext cx="9144000" cy="723849"/>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ea typeface="宋体" pitchFamily="2" charset="-122"/>
            </a:endParaRPr>
          </a:p>
        </p:txBody>
      </p:sp>
      <p:pic>
        <p:nvPicPr>
          <p:cNvPr id="10" name="Picture 2" descr="C:\Documents and Settings\Administrator\桌面\小人.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73113"/>
            <a:ext cx="1827213"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2" name="矩形 1"/>
          <p:cNvSpPr>
            <a:spLocks noChangeArrowheads="1"/>
          </p:cNvSpPr>
          <p:nvPr/>
        </p:nvSpPr>
        <p:spPr bwMode="auto">
          <a:xfrm>
            <a:off x="1955800" y="1084263"/>
            <a:ext cx="1262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800" b="1">
                <a:solidFill>
                  <a:srgbClr val="00B0F0"/>
                </a:solidFill>
                <a:latin typeface="微软雅黑" pitchFamily="34" charset="-122"/>
                <a:ea typeface="微软雅黑" pitchFamily="34" charset="-122"/>
              </a:rPr>
              <a:t>文件流</a:t>
            </a:r>
            <a:endParaRPr lang="zh-CN" altLang="en-US" sz="2800" b="1">
              <a:solidFill>
                <a:srgbClr val="00B0F0"/>
              </a:solidFill>
              <a:latin typeface="微软雅黑" pitchFamily="34" charset="-122"/>
              <a:ea typeface="微软雅黑" pitchFamily="34" charset="-122"/>
            </a:endParaRPr>
          </a:p>
        </p:txBody>
      </p:sp>
      <p:grpSp>
        <p:nvGrpSpPr>
          <p:cNvPr id="14" name="组合 13"/>
          <p:cNvGrpSpPr>
            <a:grpSpLocks/>
          </p:cNvGrpSpPr>
          <p:nvPr/>
        </p:nvGrpSpPr>
        <p:grpSpPr bwMode="auto">
          <a:xfrm>
            <a:off x="1387475" y="2444750"/>
            <a:ext cx="3282950" cy="368300"/>
            <a:chOff x="3267602" y="2495042"/>
            <a:chExt cx="3282944" cy="369332"/>
          </a:xfrm>
        </p:grpSpPr>
        <p:sp>
          <p:nvSpPr>
            <p:cNvPr id="5" name="矩形 4"/>
            <p:cNvSpPr/>
            <p:nvPr/>
          </p:nvSpPr>
          <p:spPr>
            <a:xfrm>
              <a:off x="3502552" y="2495042"/>
              <a:ext cx="3047994" cy="369332"/>
            </a:xfrm>
            <a:prstGeom prst="rect">
              <a:avLst/>
            </a:prstGeom>
          </p:spPr>
          <p:txBody>
            <a:bodyPr>
              <a:spAutoFit/>
            </a:bodyPr>
            <a:lstStyle/>
            <a:p>
              <a:pPr>
                <a:defRPr/>
              </a:pPr>
              <a:r>
                <a:rPr lang="en-US" altLang="zh-CN" b="1" dirty="0" err="1">
                  <a:solidFill>
                    <a:schemeClr val="accent4"/>
                  </a:solidFill>
                  <a:latin typeface="微软雅黑" pitchFamily="34" charset="-122"/>
                  <a:ea typeface="微软雅黑" pitchFamily="34" charset="-122"/>
                </a:rPr>
                <a:t>ifstream</a:t>
              </a:r>
              <a:r>
                <a:rPr lang="zh-CN" altLang="zh-CN" b="1" dirty="0">
                  <a:latin typeface="微软雅黑" pitchFamily="34" charset="-122"/>
                  <a:ea typeface="微软雅黑" pitchFamily="34" charset="-122"/>
                </a:rPr>
                <a:t>：输入文件流类</a:t>
              </a:r>
              <a:r>
                <a:rPr lang="zh-CN" altLang="zh-CN" dirty="0">
                  <a:latin typeface="微软雅黑" pitchFamily="34" charset="-122"/>
                  <a:ea typeface="微软雅黑" pitchFamily="34" charset="-122"/>
                </a:rPr>
                <a:t>。</a:t>
              </a:r>
            </a:p>
          </p:txBody>
        </p:sp>
        <p:sp>
          <p:nvSpPr>
            <p:cNvPr id="11" name="等腰三角形 10"/>
            <p:cNvSpPr/>
            <p:nvPr/>
          </p:nvSpPr>
          <p:spPr bwMode="auto">
            <a:xfrm rot="5400000">
              <a:off x="3241873" y="2587633"/>
              <a:ext cx="235608" cy="184150"/>
            </a:xfrm>
            <a:prstGeom prst="triangle">
              <a:avLst/>
            </a:prstGeom>
            <a:solidFill>
              <a:schemeClr val="accent4"/>
            </a:solidFill>
            <a:ln w="28575" cap="flat" cmpd="sng" algn="ctr">
              <a:solidFill>
                <a:srgbClr val="00ACE6"/>
              </a:solid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grpSp>
      <p:grpSp>
        <p:nvGrpSpPr>
          <p:cNvPr id="13" name="组合 12"/>
          <p:cNvGrpSpPr>
            <a:grpSpLocks/>
          </p:cNvGrpSpPr>
          <p:nvPr/>
        </p:nvGrpSpPr>
        <p:grpSpPr bwMode="auto">
          <a:xfrm>
            <a:off x="1711325" y="3311525"/>
            <a:ext cx="3133725" cy="369888"/>
            <a:chOff x="3666493" y="3019402"/>
            <a:chExt cx="3133927" cy="369332"/>
          </a:xfrm>
        </p:grpSpPr>
        <p:sp>
          <p:nvSpPr>
            <p:cNvPr id="6" name="矩形 5"/>
            <p:cNvSpPr/>
            <p:nvPr/>
          </p:nvSpPr>
          <p:spPr>
            <a:xfrm>
              <a:off x="3852243" y="3019402"/>
              <a:ext cx="2948177" cy="369332"/>
            </a:xfrm>
            <a:prstGeom prst="rect">
              <a:avLst/>
            </a:prstGeom>
          </p:spPr>
          <p:txBody>
            <a:bodyPr>
              <a:spAutoFit/>
            </a:bodyPr>
            <a:lstStyle/>
            <a:p>
              <a:pPr>
                <a:defRPr/>
              </a:pPr>
              <a:r>
                <a:rPr lang="en-US" altLang="zh-CN" b="1" dirty="0" err="1">
                  <a:solidFill>
                    <a:schemeClr val="accent4"/>
                  </a:solidFill>
                  <a:latin typeface="微软雅黑" pitchFamily="34" charset="-122"/>
                  <a:ea typeface="微软雅黑" pitchFamily="34" charset="-122"/>
                </a:rPr>
                <a:t>ofstream</a:t>
              </a:r>
              <a:r>
                <a:rPr lang="zh-CN" altLang="zh-CN" b="1" dirty="0">
                  <a:latin typeface="微软雅黑" pitchFamily="34" charset="-122"/>
                  <a:ea typeface="微软雅黑" pitchFamily="34" charset="-122"/>
                </a:rPr>
                <a:t>：输出文件流类。</a:t>
              </a:r>
            </a:p>
          </p:txBody>
        </p:sp>
        <p:sp>
          <p:nvSpPr>
            <p:cNvPr id="18" name="等腰三角形 17"/>
            <p:cNvSpPr/>
            <p:nvPr/>
          </p:nvSpPr>
          <p:spPr bwMode="auto">
            <a:xfrm rot="5400000">
              <a:off x="3640483" y="3111987"/>
              <a:ext cx="236182" cy="184162"/>
            </a:xfrm>
            <a:prstGeom prst="triangle">
              <a:avLst/>
            </a:prstGeom>
            <a:solidFill>
              <a:schemeClr val="accent4"/>
            </a:solidFill>
            <a:ln w="28575" cap="flat" cmpd="sng" algn="ctr">
              <a:solidFill>
                <a:srgbClr val="00ACE6"/>
              </a:solid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grpSp>
      <p:grpSp>
        <p:nvGrpSpPr>
          <p:cNvPr id="12" name="组合 11"/>
          <p:cNvGrpSpPr>
            <a:grpSpLocks/>
          </p:cNvGrpSpPr>
          <p:nvPr/>
        </p:nvGrpSpPr>
        <p:grpSpPr bwMode="auto">
          <a:xfrm>
            <a:off x="2005013" y="4216400"/>
            <a:ext cx="3587750" cy="369888"/>
            <a:chOff x="4075627" y="3543762"/>
            <a:chExt cx="3587924" cy="369332"/>
          </a:xfrm>
        </p:grpSpPr>
        <p:sp>
          <p:nvSpPr>
            <p:cNvPr id="7" name="矩形 6"/>
            <p:cNvSpPr/>
            <p:nvPr/>
          </p:nvSpPr>
          <p:spPr>
            <a:xfrm>
              <a:off x="4277249" y="3543762"/>
              <a:ext cx="3386302" cy="369332"/>
            </a:xfrm>
            <a:prstGeom prst="rect">
              <a:avLst/>
            </a:prstGeom>
          </p:spPr>
          <p:txBody>
            <a:bodyPr wrap="none">
              <a:spAutoFit/>
            </a:bodyPr>
            <a:lstStyle/>
            <a:p>
              <a:pPr>
                <a:defRPr/>
              </a:pPr>
              <a:r>
                <a:rPr lang="en-US" altLang="zh-CN" b="1" dirty="0" err="1">
                  <a:solidFill>
                    <a:schemeClr val="accent4"/>
                  </a:solidFill>
                  <a:latin typeface="微软雅黑" pitchFamily="34" charset="-122"/>
                  <a:ea typeface="微软雅黑" pitchFamily="34" charset="-122"/>
                </a:rPr>
                <a:t>fstream</a:t>
              </a:r>
              <a:r>
                <a:rPr lang="zh-CN" altLang="zh-CN" b="1" dirty="0">
                  <a:latin typeface="微软雅黑" pitchFamily="34" charset="-122"/>
                  <a:ea typeface="微软雅黑" pitchFamily="34" charset="-122"/>
                </a:rPr>
                <a:t>：输入输出文件流类。</a:t>
              </a:r>
            </a:p>
          </p:txBody>
        </p:sp>
        <p:sp>
          <p:nvSpPr>
            <p:cNvPr id="19" name="等腰三角形 18"/>
            <p:cNvSpPr/>
            <p:nvPr/>
          </p:nvSpPr>
          <p:spPr bwMode="auto">
            <a:xfrm rot="5400000">
              <a:off x="4049615" y="3636349"/>
              <a:ext cx="236182" cy="184159"/>
            </a:xfrm>
            <a:prstGeom prst="triangle">
              <a:avLst/>
            </a:prstGeom>
            <a:solidFill>
              <a:schemeClr val="accent4"/>
            </a:solidFill>
            <a:ln w="28575" cap="flat" cmpd="sng" algn="ctr">
              <a:solidFill>
                <a:srgbClr val="00ACE6"/>
              </a:solid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grpSp>
      <p:sp>
        <p:nvSpPr>
          <p:cNvPr id="15" name="矩形 14"/>
          <p:cNvSpPr/>
          <p:nvPr/>
        </p:nvSpPr>
        <p:spPr>
          <a:xfrm>
            <a:off x="2773363" y="2768600"/>
            <a:ext cx="3648075" cy="369888"/>
          </a:xfrm>
          <a:prstGeom prst="rect">
            <a:avLst/>
          </a:prstGeom>
        </p:spPr>
        <p:txBody>
          <a:bodyPr wrap="none">
            <a:spAutoFit/>
          </a:bodyPr>
          <a:lstStyle/>
          <a:p>
            <a:pPr>
              <a:defRPr/>
            </a:pPr>
            <a:r>
              <a:rPr lang="zh-CN" altLang="zh-CN" dirty="0">
                <a:solidFill>
                  <a:schemeClr val="accent4"/>
                </a:solidFill>
                <a:latin typeface="微软雅黑" pitchFamily="34" charset="-122"/>
                <a:ea typeface="微软雅黑" pitchFamily="34" charset="-122"/>
              </a:rPr>
              <a:t>输入文件流类用于实现文件的输入</a:t>
            </a:r>
            <a:endParaRPr lang="zh-CN" altLang="en-US" dirty="0">
              <a:solidFill>
                <a:schemeClr val="accent4"/>
              </a:solidFill>
              <a:latin typeface="微软雅黑" pitchFamily="34" charset="-122"/>
              <a:ea typeface="微软雅黑" pitchFamily="34" charset="-122"/>
            </a:endParaRPr>
          </a:p>
        </p:txBody>
      </p:sp>
      <p:sp>
        <p:nvSpPr>
          <p:cNvPr id="17" name="矩形 16"/>
          <p:cNvSpPr/>
          <p:nvPr/>
        </p:nvSpPr>
        <p:spPr>
          <a:xfrm>
            <a:off x="3141663" y="3681413"/>
            <a:ext cx="3646487" cy="368300"/>
          </a:xfrm>
          <a:prstGeom prst="rect">
            <a:avLst/>
          </a:prstGeom>
        </p:spPr>
        <p:txBody>
          <a:bodyPr wrap="none">
            <a:spAutoFit/>
          </a:bodyPr>
          <a:lstStyle/>
          <a:p>
            <a:pPr>
              <a:defRPr/>
            </a:pPr>
            <a:r>
              <a:rPr lang="zh-CN" altLang="zh-CN" dirty="0">
                <a:solidFill>
                  <a:schemeClr val="accent4"/>
                </a:solidFill>
                <a:latin typeface="微软雅黑" pitchFamily="34" charset="-122"/>
                <a:ea typeface="微软雅黑" pitchFamily="34" charset="-122"/>
              </a:rPr>
              <a:t>输出文件流类用于实现文件的输出</a:t>
            </a:r>
            <a:endParaRPr lang="zh-CN" altLang="en-US" dirty="0">
              <a:solidFill>
                <a:schemeClr val="accent4"/>
              </a:solidFill>
              <a:latin typeface="微软雅黑" pitchFamily="34" charset="-122"/>
              <a:ea typeface="微软雅黑" pitchFamily="34" charset="-122"/>
            </a:endParaRPr>
          </a:p>
        </p:txBody>
      </p:sp>
      <p:sp>
        <p:nvSpPr>
          <p:cNvPr id="20" name="矩形 19"/>
          <p:cNvSpPr/>
          <p:nvPr/>
        </p:nvSpPr>
        <p:spPr>
          <a:xfrm>
            <a:off x="3298825" y="4573588"/>
            <a:ext cx="5257800" cy="369887"/>
          </a:xfrm>
          <a:prstGeom prst="rect">
            <a:avLst/>
          </a:prstGeom>
        </p:spPr>
        <p:txBody>
          <a:bodyPr>
            <a:spAutoFit/>
          </a:bodyPr>
          <a:lstStyle/>
          <a:p>
            <a:pPr>
              <a:defRPr/>
            </a:pPr>
            <a:r>
              <a:rPr lang="zh-CN" altLang="zh-CN" dirty="0">
                <a:solidFill>
                  <a:schemeClr val="accent4"/>
                </a:solidFill>
                <a:latin typeface="微软雅黑" pitchFamily="34" charset="-122"/>
                <a:ea typeface="微软雅黑" pitchFamily="34" charset="-122"/>
              </a:rPr>
              <a:t>输入输出文件流类可同时实现文件的输入和输出</a:t>
            </a:r>
            <a:endParaRPr lang="zh-CN" altLang="en-US" dirty="0">
              <a:solidFill>
                <a:schemeClr val="accent4"/>
              </a:solidFill>
              <a:latin typeface="微软雅黑" pitchFamily="34" charset="-122"/>
              <a:ea typeface="微软雅黑" pitchFamily="34" charset="-122"/>
            </a:endParaRPr>
          </a:p>
        </p:txBody>
      </p:sp>
      <p:grpSp>
        <p:nvGrpSpPr>
          <p:cNvPr id="26" name="组合 25"/>
          <p:cNvGrpSpPr>
            <a:grpSpLocks/>
          </p:cNvGrpSpPr>
          <p:nvPr/>
        </p:nvGrpSpPr>
        <p:grpSpPr bwMode="auto">
          <a:xfrm>
            <a:off x="2089150" y="2444750"/>
            <a:ext cx="1658938" cy="368300"/>
            <a:chOff x="3267602" y="2495042"/>
            <a:chExt cx="1659710" cy="369332"/>
          </a:xfrm>
        </p:grpSpPr>
        <p:sp>
          <p:nvSpPr>
            <p:cNvPr id="27" name="矩形 26"/>
            <p:cNvSpPr/>
            <p:nvPr/>
          </p:nvSpPr>
          <p:spPr>
            <a:xfrm>
              <a:off x="3502661" y="2495042"/>
              <a:ext cx="1424651" cy="369332"/>
            </a:xfrm>
            <a:prstGeom prst="rect">
              <a:avLst/>
            </a:prstGeom>
          </p:spPr>
          <p:txBody>
            <a:bodyPr>
              <a:spAutoFit/>
            </a:bodyPr>
            <a:lstStyle/>
            <a:p>
              <a:pPr>
                <a:defRPr/>
              </a:pPr>
              <a:r>
                <a:rPr lang="en-US" altLang="zh-CN" b="1" dirty="0" err="1">
                  <a:solidFill>
                    <a:schemeClr val="accent4"/>
                  </a:solidFill>
                  <a:latin typeface="微软雅黑" pitchFamily="34" charset="-122"/>
                  <a:ea typeface="微软雅黑" pitchFamily="34" charset="-122"/>
                </a:rPr>
                <a:t>ifstream</a:t>
              </a:r>
              <a:endParaRPr lang="zh-CN" altLang="zh-CN" dirty="0">
                <a:latin typeface="微软雅黑" pitchFamily="34" charset="-122"/>
                <a:ea typeface="微软雅黑" pitchFamily="34" charset="-122"/>
              </a:endParaRPr>
            </a:p>
          </p:txBody>
        </p:sp>
        <p:sp>
          <p:nvSpPr>
            <p:cNvPr id="28" name="等腰三角形 27"/>
            <p:cNvSpPr/>
            <p:nvPr/>
          </p:nvSpPr>
          <p:spPr bwMode="auto">
            <a:xfrm rot="5400000">
              <a:off x="3241916" y="2587590"/>
              <a:ext cx="235608" cy="184236"/>
            </a:xfrm>
            <a:prstGeom prst="triangle">
              <a:avLst/>
            </a:prstGeom>
            <a:solidFill>
              <a:schemeClr val="accent4"/>
            </a:solidFill>
            <a:ln w="28575" cap="flat" cmpd="sng" algn="ctr">
              <a:solidFill>
                <a:srgbClr val="00ACE6"/>
              </a:solid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grpSp>
      <p:grpSp>
        <p:nvGrpSpPr>
          <p:cNvPr id="29" name="组合 28"/>
          <p:cNvGrpSpPr>
            <a:grpSpLocks/>
          </p:cNvGrpSpPr>
          <p:nvPr/>
        </p:nvGrpSpPr>
        <p:grpSpPr bwMode="auto">
          <a:xfrm>
            <a:off x="2101850" y="3311525"/>
            <a:ext cx="1538288" cy="369888"/>
            <a:chOff x="3666493" y="3019402"/>
            <a:chExt cx="1538842" cy="369332"/>
          </a:xfrm>
        </p:grpSpPr>
        <p:sp>
          <p:nvSpPr>
            <p:cNvPr id="30" name="矩形 29"/>
            <p:cNvSpPr/>
            <p:nvPr/>
          </p:nvSpPr>
          <p:spPr>
            <a:xfrm>
              <a:off x="3852298" y="3019402"/>
              <a:ext cx="1353037" cy="369332"/>
            </a:xfrm>
            <a:prstGeom prst="rect">
              <a:avLst/>
            </a:prstGeom>
          </p:spPr>
          <p:txBody>
            <a:bodyPr>
              <a:spAutoFit/>
            </a:bodyPr>
            <a:lstStyle/>
            <a:p>
              <a:pPr>
                <a:defRPr/>
              </a:pPr>
              <a:r>
                <a:rPr lang="en-US" altLang="zh-CN" b="1" dirty="0" err="1">
                  <a:solidFill>
                    <a:schemeClr val="accent4"/>
                  </a:solidFill>
                  <a:latin typeface="微软雅黑" pitchFamily="34" charset="-122"/>
                  <a:ea typeface="微软雅黑" pitchFamily="34" charset="-122"/>
                </a:rPr>
                <a:t>ofstream</a:t>
              </a:r>
              <a:endParaRPr lang="zh-CN" altLang="zh-CN" b="1" dirty="0">
                <a:latin typeface="微软雅黑" pitchFamily="34" charset="-122"/>
                <a:ea typeface="微软雅黑" pitchFamily="34" charset="-122"/>
              </a:endParaRPr>
            </a:p>
          </p:txBody>
        </p:sp>
        <p:sp>
          <p:nvSpPr>
            <p:cNvPr id="31" name="等腰三角形 30"/>
            <p:cNvSpPr/>
            <p:nvPr/>
          </p:nvSpPr>
          <p:spPr bwMode="auto">
            <a:xfrm rot="5400000">
              <a:off x="3640510" y="3111960"/>
              <a:ext cx="236182" cy="184216"/>
            </a:xfrm>
            <a:prstGeom prst="triangle">
              <a:avLst/>
            </a:prstGeom>
            <a:solidFill>
              <a:schemeClr val="accent4"/>
            </a:solidFill>
            <a:ln w="28575" cap="flat" cmpd="sng" algn="ctr">
              <a:solidFill>
                <a:srgbClr val="00ACE6"/>
              </a:solid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grpSp>
      <p:grpSp>
        <p:nvGrpSpPr>
          <p:cNvPr id="32" name="组合 31"/>
          <p:cNvGrpSpPr>
            <a:grpSpLocks/>
          </p:cNvGrpSpPr>
          <p:nvPr/>
        </p:nvGrpSpPr>
        <p:grpSpPr bwMode="auto">
          <a:xfrm>
            <a:off x="2101850" y="4216400"/>
            <a:ext cx="1279525" cy="369888"/>
            <a:chOff x="4075627" y="3543762"/>
            <a:chExt cx="1279599" cy="369332"/>
          </a:xfrm>
        </p:grpSpPr>
        <p:sp>
          <p:nvSpPr>
            <p:cNvPr id="33" name="矩形 32"/>
            <p:cNvSpPr/>
            <p:nvPr/>
          </p:nvSpPr>
          <p:spPr>
            <a:xfrm>
              <a:off x="4277252" y="3543762"/>
              <a:ext cx="1077974" cy="369332"/>
            </a:xfrm>
            <a:prstGeom prst="rect">
              <a:avLst/>
            </a:prstGeom>
          </p:spPr>
          <p:txBody>
            <a:bodyPr wrap="none">
              <a:spAutoFit/>
            </a:bodyPr>
            <a:lstStyle/>
            <a:p>
              <a:pPr>
                <a:defRPr/>
              </a:pPr>
              <a:r>
                <a:rPr lang="en-US" altLang="zh-CN" b="1" dirty="0" err="1">
                  <a:solidFill>
                    <a:schemeClr val="accent4"/>
                  </a:solidFill>
                  <a:latin typeface="微软雅黑" pitchFamily="34" charset="-122"/>
                  <a:ea typeface="微软雅黑" pitchFamily="34" charset="-122"/>
                </a:rPr>
                <a:t>fstream</a:t>
              </a:r>
              <a:endParaRPr lang="zh-CN" altLang="zh-CN" b="1" dirty="0">
                <a:latin typeface="微软雅黑" pitchFamily="34" charset="-122"/>
                <a:ea typeface="微软雅黑" pitchFamily="34" charset="-122"/>
              </a:endParaRPr>
            </a:p>
          </p:txBody>
        </p:sp>
        <p:sp>
          <p:nvSpPr>
            <p:cNvPr id="34" name="等腰三角形 33"/>
            <p:cNvSpPr/>
            <p:nvPr/>
          </p:nvSpPr>
          <p:spPr bwMode="auto">
            <a:xfrm rot="5400000">
              <a:off x="4049616" y="3636348"/>
              <a:ext cx="236182" cy="184161"/>
            </a:xfrm>
            <a:prstGeom prst="triangle">
              <a:avLst/>
            </a:prstGeom>
            <a:solidFill>
              <a:schemeClr val="accent4"/>
            </a:solidFill>
            <a:ln w="28575" cap="flat" cmpd="sng" algn="ctr">
              <a:solidFill>
                <a:srgbClr val="00ACE6"/>
              </a:solid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grpSp>
      <p:grpSp>
        <p:nvGrpSpPr>
          <p:cNvPr id="21" name="组合 20"/>
          <p:cNvGrpSpPr>
            <a:grpSpLocks/>
          </p:cNvGrpSpPr>
          <p:nvPr/>
        </p:nvGrpSpPr>
        <p:grpSpPr bwMode="auto">
          <a:xfrm>
            <a:off x="3998913" y="1963738"/>
            <a:ext cx="3462337" cy="3128962"/>
            <a:chOff x="4672090" y="2255817"/>
            <a:chExt cx="3462261" cy="3128984"/>
          </a:xfrm>
        </p:grpSpPr>
        <p:pic>
          <p:nvPicPr>
            <p:cNvPr id="59413" name="Picture 18" descr="C:\Users\admin\Desktop\201777-12062Q120242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2090" y="2255817"/>
              <a:ext cx="3462261" cy="312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矩形 38"/>
            <p:cNvSpPr/>
            <p:nvPr/>
          </p:nvSpPr>
          <p:spPr>
            <a:xfrm>
              <a:off x="4938784" y="2527281"/>
              <a:ext cx="2928873" cy="2586056"/>
            </a:xfrm>
            <a:prstGeom prst="rect">
              <a:avLst/>
            </a:prstGeom>
          </p:spPr>
          <p:txBody>
            <a:bodyPr>
              <a:spAutoFit/>
            </a:bodyPr>
            <a:lstStyle/>
            <a:p>
              <a:pPr algn="just">
                <a:lnSpc>
                  <a:spcPct val="150000"/>
                </a:lnSpc>
                <a:defRPr/>
              </a:pP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用这三个类来构建输入</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输出</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输入输出流，然后进行文件的</a:t>
              </a:r>
              <a:r>
                <a:rPr lang="zh-CN" altLang="zh-CN" dirty="0">
                  <a:solidFill>
                    <a:schemeClr val="accent4"/>
                  </a:solidFill>
                  <a:latin typeface="微软雅黑" pitchFamily="34" charset="-122"/>
                  <a:ea typeface="微软雅黑" pitchFamily="34" charset="-122"/>
                </a:rPr>
                <a:t>读写</a:t>
              </a:r>
              <a:r>
                <a:rPr lang="zh-CN" altLang="zh-CN" dirty="0">
                  <a:latin typeface="微软雅黑" pitchFamily="34" charset="-122"/>
                  <a:ea typeface="微软雅黑" pitchFamily="34" charset="-122"/>
                </a:rPr>
                <a:t>操作。这三个类都包含在</a:t>
              </a:r>
              <a:r>
                <a:rPr lang="en-US" altLang="zh-CN" dirty="0" err="1">
                  <a:solidFill>
                    <a:schemeClr val="accent4"/>
                  </a:solidFill>
                  <a:latin typeface="微软雅黑" pitchFamily="34" charset="-122"/>
                  <a:ea typeface="微软雅黑" pitchFamily="34" charset="-122"/>
                </a:rPr>
                <a:t>fstream</a:t>
              </a:r>
              <a:r>
                <a:rPr lang="zh-CN" altLang="zh-CN" dirty="0">
                  <a:latin typeface="微软雅黑" pitchFamily="34" charset="-122"/>
                  <a:ea typeface="微软雅黑" pitchFamily="34" charset="-122"/>
                </a:rPr>
                <a:t>头文件中，所以在使用这三个类时需要包含</a:t>
              </a:r>
              <a:r>
                <a:rPr lang="en-US" altLang="zh-CN" dirty="0" err="1">
                  <a:solidFill>
                    <a:schemeClr val="accent4"/>
                  </a:solidFill>
                  <a:latin typeface="微软雅黑" pitchFamily="34" charset="-122"/>
                  <a:ea typeface="微软雅黑" pitchFamily="34" charset="-122"/>
                </a:rPr>
                <a:t>fstream</a:t>
              </a:r>
              <a:r>
                <a:rPr lang="zh-CN" altLang="zh-CN" dirty="0">
                  <a:latin typeface="微软雅黑" pitchFamily="34" charset="-122"/>
                  <a:ea typeface="微软雅黑" pitchFamily="34" charset="-122"/>
                </a:rPr>
                <a:t>头文件。</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par>
                          <p:cTn id="8" fill="hold" nodeType="afterGroup">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nodeType="afterGroup">
                            <p:stCondLst>
                              <p:cond delay="1250"/>
                            </p:stCondLst>
                            <p:childTnLst>
                              <p:par>
                                <p:cTn id="13" presetID="2" presetClass="entr" presetSubtype="4" fill="hold" nodeType="afterEffect">
                                  <p:stCondLst>
                                    <p:cond delay="5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2250"/>
                            </p:stCondLst>
                            <p:childTnLst>
                              <p:par>
                                <p:cTn id="18" presetID="2" presetClass="entr" presetSubtype="4" fill="hold" nodeType="afterEffect">
                                  <p:stCondLst>
                                    <p:cond delay="50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3250"/>
                            </p:stCondLst>
                            <p:childTnLst>
                              <p:par>
                                <p:cTn id="23" presetID="2" presetClass="entr" presetSubtype="4" fill="hold" nodeType="afterEffect">
                                  <p:stCondLst>
                                    <p:cond delay="50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xit" presetSubtype="0" fill="hold" grpId="1" nodeType="clickEffect">
                                  <p:stCondLst>
                                    <p:cond delay="0"/>
                                  </p:stCondLst>
                                  <p:childTnLst>
                                    <p:animEffect transition="out" filter="fade">
                                      <p:cBhvr>
                                        <p:cTn id="45" dur="500"/>
                                        <p:tgtEl>
                                          <p:spTgt spid="2"/>
                                        </p:tgtEl>
                                      </p:cBhvr>
                                    </p:animEffect>
                                    <p:set>
                                      <p:cBhvr>
                                        <p:cTn id="46" dur="1" fill="hold">
                                          <p:stCondLst>
                                            <p:cond delay="499"/>
                                          </p:stCondLst>
                                        </p:cTn>
                                        <p:tgtEl>
                                          <p:spTgt spid="2"/>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5"/>
                                        </p:tgtEl>
                                      </p:cBhvr>
                                    </p:animEffect>
                                    <p:set>
                                      <p:cBhvr>
                                        <p:cTn id="58" dur="1" fill="hold">
                                          <p:stCondLst>
                                            <p:cond delay="499"/>
                                          </p:stCondLst>
                                        </p:cTn>
                                        <p:tgtEl>
                                          <p:spTgt spid="15"/>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7"/>
                                        </p:tgtEl>
                                      </p:cBhvr>
                                    </p:animEffect>
                                    <p:set>
                                      <p:cBhvr>
                                        <p:cTn id="61" dur="1" fill="hold">
                                          <p:stCondLst>
                                            <p:cond delay="499"/>
                                          </p:stCondLst>
                                        </p:cTn>
                                        <p:tgtEl>
                                          <p:spTgt spid="17"/>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20"/>
                                        </p:tgtEl>
                                      </p:cBhvr>
                                    </p:animEffect>
                                    <p:set>
                                      <p:cBhvr>
                                        <p:cTn id="64" dur="1" fill="hold">
                                          <p:stCondLst>
                                            <p:cond delay="499"/>
                                          </p:stCondLst>
                                        </p:cTn>
                                        <p:tgtEl>
                                          <p:spTgt spid="20"/>
                                        </p:tgtEl>
                                        <p:attrNameLst>
                                          <p:attrName>style.visibility</p:attrName>
                                        </p:attrNameLst>
                                      </p:cBhvr>
                                      <p:to>
                                        <p:strVal val="hidden"/>
                                      </p:to>
                                    </p:set>
                                  </p:childTnLst>
                                </p:cTn>
                              </p:par>
                              <p:par>
                                <p:cTn id="65" presetID="10"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par>
                                <p:cTn id="71" presetID="10" presetClass="entr" presetSubtype="0"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childTnLst>
                          </p:cTn>
                        </p:par>
                        <p:par>
                          <p:cTn id="74" fill="hold" nodeType="afterGroup">
                            <p:stCondLst>
                              <p:cond delay="500"/>
                            </p:stCondLst>
                            <p:childTnLst>
                              <p:par>
                                <p:cTn id="75" presetID="10" presetClass="entr" presetSubtype="0" fill="hold" nodeType="afterEffect">
                                  <p:stCondLst>
                                    <p:cond delay="50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5" grpId="0"/>
      <p:bldP spid="15" grpId="1"/>
      <p:bldP spid="17" grpId="0"/>
      <p:bldP spid="17" grpId="1"/>
      <p:bldP spid="20" grpId="0"/>
      <p:bldP spid="20"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72"/>
          <p:cNvGrpSpPr>
            <a:grpSpLocks/>
          </p:cNvGrpSpPr>
          <p:nvPr/>
        </p:nvGrpSpPr>
        <p:grpSpPr bwMode="auto">
          <a:xfrm>
            <a:off x="625475" y="1198563"/>
            <a:ext cx="7988300" cy="1382712"/>
            <a:chOff x="3957026" y="2388304"/>
            <a:chExt cx="12519088" cy="2143841"/>
          </a:xfrm>
        </p:grpSpPr>
        <p:sp>
          <p:nvSpPr>
            <p:cNvPr id="12" name="矩形 11"/>
            <p:cNvSpPr/>
            <p:nvPr/>
          </p:nvSpPr>
          <p:spPr>
            <a:xfrm>
              <a:off x="3957026" y="2735355"/>
              <a:ext cx="12519088" cy="179679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任意多边形 12"/>
            <p:cNvSpPr/>
            <p:nvPr/>
          </p:nvSpPr>
          <p:spPr>
            <a:xfrm>
              <a:off x="5947342" y="2388304"/>
              <a:ext cx="3445735" cy="575957"/>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grpSp>
        <p:nvGrpSpPr>
          <p:cNvPr id="60419" name="Group 2"/>
          <p:cNvGrpSpPr>
            <a:grpSpLocks/>
          </p:cNvGrpSpPr>
          <p:nvPr/>
        </p:nvGrpSpPr>
        <p:grpSpPr bwMode="auto">
          <a:xfrm>
            <a:off x="5062538" y="119063"/>
            <a:ext cx="3916362" cy="725487"/>
            <a:chOff x="0" y="0"/>
            <a:chExt cx="6166" cy="1142"/>
          </a:xfrm>
        </p:grpSpPr>
        <p:pic>
          <p:nvPicPr>
            <p:cNvPr id="60431"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43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60420"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6.5  </a:t>
            </a:r>
            <a:r>
              <a:rPr lang="zh-CN" altLang="en-US" sz="2800" b="1">
                <a:solidFill>
                  <a:srgbClr val="FFFF00"/>
                </a:solidFill>
                <a:latin typeface="微软雅黑" pitchFamily="34" charset="-122"/>
                <a:ea typeface="微软雅黑" pitchFamily="34" charset="-122"/>
                <a:sym typeface="宋体" charset="-122"/>
              </a:rPr>
              <a:t>文件流</a:t>
            </a:r>
          </a:p>
        </p:txBody>
      </p:sp>
      <p:sp>
        <p:nvSpPr>
          <p:cNvPr id="57349" name="矩形 2"/>
          <p:cNvSpPr>
            <a:spLocks noChangeArrowheads="1"/>
          </p:cNvSpPr>
          <p:nvPr/>
        </p:nvSpPr>
        <p:spPr bwMode="auto">
          <a:xfrm>
            <a:off x="2119313" y="1223963"/>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solidFill>
                  <a:schemeClr val="bg1"/>
                </a:solidFill>
                <a:latin typeface="微软雅黑" pitchFamily="34" charset="-122"/>
                <a:ea typeface="微软雅黑" pitchFamily="34" charset="-122"/>
              </a:rPr>
              <a:t>构建文件流对象</a:t>
            </a:r>
          </a:p>
        </p:txBody>
      </p:sp>
      <p:sp>
        <p:nvSpPr>
          <p:cNvPr id="57350" name="矩形 3"/>
          <p:cNvSpPr>
            <a:spLocks noChangeArrowheads="1"/>
          </p:cNvSpPr>
          <p:nvPr/>
        </p:nvSpPr>
        <p:spPr bwMode="auto">
          <a:xfrm>
            <a:off x="744538" y="1728788"/>
            <a:ext cx="78311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文件流不像标准</a:t>
            </a:r>
            <a:r>
              <a:rPr lang="en-US" altLang="zh-CN" dirty="0">
                <a:latin typeface="微软雅黑" pitchFamily="34" charset="-122"/>
                <a:ea typeface="微软雅黑" pitchFamily="34" charset="-122"/>
              </a:rPr>
              <a:t>I/O</a:t>
            </a:r>
            <a:r>
              <a:rPr lang="zh-CN" altLang="zh-CN" dirty="0">
                <a:latin typeface="微软雅黑" pitchFamily="34" charset="-122"/>
                <a:ea typeface="微软雅黑" pitchFamily="34" charset="-122"/>
              </a:rPr>
              <a:t>流预定义了输入</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输出流对象，所以在使用文件流时需要调用</a:t>
            </a:r>
            <a:r>
              <a:rPr lang="zh-CN" altLang="zh-CN" dirty="0">
                <a:solidFill>
                  <a:schemeClr val="accent4"/>
                </a:solidFill>
                <a:latin typeface="微软雅黑" pitchFamily="34" charset="-122"/>
                <a:ea typeface="微软雅黑" pitchFamily="34" charset="-122"/>
              </a:rPr>
              <a:t>相应类的构造函数</a:t>
            </a:r>
            <a:r>
              <a:rPr lang="zh-CN" altLang="zh-CN" dirty="0">
                <a:latin typeface="微软雅黑" pitchFamily="34" charset="-122"/>
                <a:ea typeface="微软雅黑" pitchFamily="34" charset="-122"/>
              </a:rPr>
              <a:t>来构建流对象。</a:t>
            </a:r>
            <a:endParaRPr lang="zh-CN" altLang="en-US" dirty="0">
              <a:latin typeface="微软雅黑" pitchFamily="34" charset="-122"/>
              <a:ea typeface="微软雅黑" pitchFamily="34" charset="-122"/>
            </a:endParaRPr>
          </a:p>
        </p:txBody>
      </p:sp>
      <p:sp>
        <p:nvSpPr>
          <p:cNvPr id="15" name="任意多边形 14"/>
          <p:cNvSpPr/>
          <p:nvPr/>
        </p:nvSpPr>
        <p:spPr bwMode="auto">
          <a:xfrm>
            <a:off x="3462338" y="2797175"/>
            <a:ext cx="5113337" cy="1228725"/>
          </a:xfrm>
          <a:custGeom>
            <a:avLst/>
            <a:gdLst>
              <a:gd name="connsiteX0" fmla="*/ 0 w 4529729"/>
              <a:gd name="connsiteY0" fmla="*/ 134527 h 1076213"/>
              <a:gd name="connsiteX1" fmla="*/ 3991623 w 4529729"/>
              <a:gd name="connsiteY1" fmla="*/ 134527 h 1076213"/>
              <a:gd name="connsiteX2" fmla="*/ 3991623 w 4529729"/>
              <a:gd name="connsiteY2" fmla="*/ 0 h 1076213"/>
              <a:gd name="connsiteX3" fmla="*/ 4529729 w 4529729"/>
              <a:gd name="connsiteY3" fmla="*/ 538107 h 1076213"/>
              <a:gd name="connsiteX4" fmla="*/ 3991623 w 4529729"/>
              <a:gd name="connsiteY4" fmla="*/ 1076213 h 1076213"/>
              <a:gd name="connsiteX5" fmla="*/ 3991623 w 4529729"/>
              <a:gd name="connsiteY5" fmla="*/ 941686 h 1076213"/>
              <a:gd name="connsiteX6" fmla="*/ 0 w 4529729"/>
              <a:gd name="connsiteY6" fmla="*/ 941686 h 1076213"/>
              <a:gd name="connsiteX7" fmla="*/ 0 w 4529729"/>
              <a:gd name="connsiteY7" fmla="*/ 134527 h 107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9729" h="1076213">
                <a:moveTo>
                  <a:pt x="0" y="134527"/>
                </a:moveTo>
                <a:lnTo>
                  <a:pt x="3991623" y="134527"/>
                </a:lnTo>
                <a:lnTo>
                  <a:pt x="3991623" y="0"/>
                </a:lnTo>
                <a:lnTo>
                  <a:pt x="4529729" y="538107"/>
                </a:lnTo>
                <a:lnTo>
                  <a:pt x="3991623" y="1076213"/>
                </a:lnTo>
                <a:lnTo>
                  <a:pt x="3991623" y="941686"/>
                </a:lnTo>
                <a:lnTo>
                  <a:pt x="0" y="941686"/>
                </a:lnTo>
                <a:lnTo>
                  <a:pt x="0" y="134527"/>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lIns="15240" tIns="149767" rIns="418820" bIns="149767" spcCol="1270"/>
          <a:lstStyle/>
          <a:p>
            <a:pPr marL="228600" lvl="1" indent="-228600" defTabSz="1066800">
              <a:lnSpc>
                <a:spcPct val="90000"/>
              </a:lnSpc>
              <a:spcAft>
                <a:spcPct val="15000"/>
              </a:spcAft>
              <a:buFontTx/>
              <a:buChar char="••"/>
              <a:defRPr/>
            </a:pPr>
            <a:endParaRPr lang="zh-CN" altLang="en-US" sz="2400"/>
          </a:p>
          <a:p>
            <a:pPr marL="228600" lvl="1" indent="-228600" defTabSz="1066800">
              <a:lnSpc>
                <a:spcPct val="90000"/>
              </a:lnSpc>
              <a:spcAft>
                <a:spcPct val="15000"/>
              </a:spcAft>
              <a:buFontTx/>
              <a:buChar char="••"/>
              <a:defRPr/>
            </a:pPr>
            <a:endParaRPr lang="zh-CN" altLang="en-US" sz="2400"/>
          </a:p>
        </p:txBody>
      </p:sp>
      <p:sp>
        <p:nvSpPr>
          <p:cNvPr id="16" name="任意多边形 15"/>
          <p:cNvSpPr/>
          <p:nvPr/>
        </p:nvSpPr>
        <p:spPr bwMode="auto">
          <a:xfrm>
            <a:off x="630238" y="2847975"/>
            <a:ext cx="2832100" cy="1076325"/>
          </a:xfrm>
          <a:custGeom>
            <a:avLst/>
            <a:gdLst>
              <a:gd name="connsiteX0" fmla="*/ 0 w 1836805"/>
              <a:gd name="connsiteY0" fmla="*/ 179372 h 1076213"/>
              <a:gd name="connsiteX1" fmla="*/ 179372 w 1836805"/>
              <a:gd name="connsiteY1" fmla="*/ 0 h 1076213"/>
              <a:gd name="connsiteX2" fmla="*/ 1657433 w 1836805"/>
              <a:gd name="connsiteY2" fmla="*/ 0 h 1076213"/>
              <a:gd name="connsiteX3" fmla="*/ 1836805 w 1836805"/>
              <a:gd name="connsiteY3" fmla="*/ 179372 h 1076213"/>
              <a:gd name="connsiteX4" fmla="*/ 1836805 w 1836805"/>
              <a:gd name="connsiteY4" fmla="*/ 896841 h 1076213"/>
              <a:gd name="connsiteX5" fmla="*/ 1657433 w 1836805"/>
              <a:gd name="connsiteY5" fmla="*/ 1076213 h 1076213"/>
              <a:gd name="connsiteX6" fmla="*/ 179372 w 1836805"/>
              <a:gd name="connsiteY6" fmla="*/ 1076213 h 1076213"/>
              <a:gd name="connsiteX7" fmla="*/ 0 w 1836805"/>
              <a:gd name="connsiteY7" fmla="*/ 896841 h 1076213"/>
              <a:gd name="connsiteX8" fmla="*/ 0 w 1836805"/>
              <a:gd name="connsiteY8" fmla="*/ 179372 h 107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805" h="1076213">
                <a:moveTo>
                  <a:pt x="0" y="179372"/>
                </a:moveTo>
                <a:cubicBezTo>
                  <a:pt x="0" y="80308"/>
                  <a:pt x="80308" y="0"/>
                  <a:pt x="179372" y="0"/>
                </a:cubicBezTo>
                <a:lnTo>
                  <a:pt x="1657433" y="0"/>
                </a:lnTo>
                <a:cubicBezTo>
                  <a:pt x="1756497" y="0"/>
                  <a:pt x="1836805" y="80308"/>
                  <a:pt x="1836805" y="179372"/>
                </a:cubicBezTo>
                <a:lnTo>
                  <a:pt x="1836805" y="896841"/>
                </a:lnTo>
                <a:cubicBezTo>
                  <a:pt x="1836805" y="995905"/>
                  <a:pt x="1756497" y="1076213"/>
                  <a:pt x="1657433" y="1076213"/>
                </a:cubicBezTo>
                <a:lnTo>
                  <a:pt x="179372" y="1076213"/>
                </a:lnTo>
                <a:cubicBezTo>
                  <a:pt x="80308" y="1076213"/>
                  <a:pt x="0" y="995905"/>
                  <a:pt x="0" y="896841"/>
                </a:cubicBezTo>
                <a:lnTo>
                  <a:pt x="0" y="179372"/>
                </a:lnTo>
                <a:close/>
              </a:path>
            </a:pathLst>
          </a:cu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3986" tIns="138261" rIns="223986" bIns="138261" spcCol="1270" anchor="ctr"/>
          <a:lstStyle/>
          <a:p>
            <a:pPr algn="ctr" defTabSz="2000250">
              <a:lnSpc>
                <a:spcPct val="90000"/>
              </a:lnSpc>
              <a:spcAft>
                <a:spcPct val="35000"/>
              </a:spcAft>
              <a:defRPr/>
            </a:pPr>
            <a:endParaRPr lang="zh-CN" altLang="en-US" sz="4500"/>
          </a:p>
        </p:txBody>
      </p:sp>
      <p:sp>
        <p:nvSpPr>
          <p:cNvPr id="18" name="矩形 17"/>
          <p:cNvSpPr>
            <a:spLocks noChangeArrowheads="1"/>
          </p:cNvSpPr>
          <p:nvPr/>
        </p:nvSpPr>
        <p:spPr bwMode="auto">
          <a:xfrm>
            <a:off x="481013" y="3144838"/>
            <a:ext cx="29162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266700" eaLnBrk="0" hangingPunct="0">
              <a:tabLst>
                <a:tab pos="228600" algn="l"/>
                <a:tab pos="355600" algn="l"/>
              </a:tabLst>
              <a:defRPr>
                <a:solidFill>
                  <a:schemeClr val="tx1"/>
                </a:solidFill>
                <a:latin typeface="Arial" charset="0"/>
                <a:ea typeface="宋体" charset="-122"/>
              </a:defRPr>
            </a:lvl1pPr>
            <a:lvl2pPr marL="742950" indent="-285750" eaLnBrk="0" hangingPunct="0">
              <a:tabLst>
                <a:tab pos="228600" algn="l"/>
                <a:tab pos="355600" algn="l"/>
              </a:tabLst>
              <a:defRPr>
                <a:solidFill>
                  <a:schemeClr val="tx1"/>
                </a:solidFill>
                <a:latin typeface="Arial" charset="0"/>
                <a:ea typeface="宋体" charset="-122"/>
              </a:defRPr>
            </a:lvl2pPr>
            <a:lvl3pPr marL="1143000" indent="-228600" eaLnBrk="0" hangingPunct="0">
              <a:tabLst>
                <a:tab pos="228600" algn="l"/>
                <a:tab pos="355600" algn="l"/>
              </a:tabLst>
              <a:defRPr>
                <a:solidFill>
                  <a:schemeClr val="tx1"/>
                </a:solidFill>
                <a:latin typeface="Arial" charset="0"/>
                <a:ea typeface="宋体" charset="-122"/>
              </a:defRPr>
            </a:lvl3pPr>
            <a:lvl4pPr marL="1600200" indent="-228600" eaLnBrk="0" hangingPunct="0">
              <a:tabLst>
                <a:tab pos="228600" algn="l"/>
                <a:tab pos="355600" algn="l"/>
              </a:tabLst>
              <a:defRPr>
                <a:solidFill>
                  <a:schemeClr val="tx1"/>
                </a:solidFill>
                <a:latin typeface="Arial" charset="0"/>
                <a:ea typeface="宋体" charset="-122"/>
              </a:defRPr>
            </a:lvl4pPr>
            <a:lvl5pPr marL="2057400" indent="-228600" eaLnBrk="0" hangingPunct="0">
              <a:tabLst>
                <a:tab pos="228600" algn="l"/>
                <a:tab pos="355600" algn="l"/>
              </a:tabLst>
              <a:defRPr>
                <a:solidFill>
                  <a:schemeClr val="tx1"/>
                </a:solidFill>
                <a:latin typeface="Arial" charset="0"/>
                <a:ea typeface="宋体" charset="-122"/>
              </a:defRPr>
            </a:lvl5pPr>
            <a:lvl6pPr marL="25146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6pPr>
            <a:lvl7pPr marL="29718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7pPr>
            <a:lvl8pPr marL="34290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8pPr>
            <a:lvl9pPr marL="38862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9pPr>
          </a:lstStyle>
          <a:p>
            <a:r>
              <a:rPr lang="zh-CN" altLang="zh-CN" sz="2400" b="1">
                <a:solidFill>
                  <a:schemeClr val="bg1"/>
                </a:solidFill>
                <a:latin typeface="微软雅黑" pitchFamily="34" charset="-122"/>
                <a:ea typeface="微软雅黑" pitchFamily="34" charset="-122"/>
              </a:rPr>
              <a:t>调用默认构造函数</a:t>
            </a:r>
          </a:p>
        </p:txBody>
      </p:sp>
      <p:sp>
        <p:nvSpPr>
          <p:cNvPr id="57352" name="矩形 5"/>
          <p:cNvSpPr>
            <a:spLocks noChangeArrowheads="1"/>
          </p:cNvSpPr>
          <p:nvPr/>
        </p:nvSpPr>
        <p:spPr bwMode="auto">
          <a:xfrm>
            <a:off x="3484563" y="2940050"/>
            <a:ext cx="45720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ifstream ifs;  //</a:t>
            </a:r>
            <a:r>
              <a:rPr lang="zh-CN" altLang="zh-CN"/>
              <a:t>定义一个文件输入流对象</a:t>
            </a:r>
          </a:p>
          <a:p>
            <a:pPr eaLnBrk="1" hangingPunct="1"/>
            <a:r>
              <a:rPr lang="en-US" altLang="zh-CN"/>
              <a:t>ofstream ofs;  //</a:t>
            </a:r>
            <a:r>
              <a:rPr lang="zh-CN" altLang="zh-CN"/>
              <a:t>定义一个文件输出流对象</a:t>
            </a:r>
          </a:p>
          <a:p>
            <a:pPr eaLnBrk="1" hangingPunct="1"/>
            <a:r>
              <a:rPr lang="en-US" altLang="zh-CN"/>
              <a:t>fstream fs;   //</a:t>
            </a:r>
            <a:r>
              <a:rPr lang="zh-CN" altLang="zh-CN"/>
              <a:t>定义一个文件输入输出流对象</a:t>
            </a:r>
          </a:p>
        </p:txBody>
      </p:sp>
      <p:sp>
        <p:nvSpPr>
          <p:cNvPr id="20" name="任意多边形 19"/>
          <p:cNvSpPr/>
          <p:nvPr/>
        </p:nvSpPr>
        <p:spPr bwMode="auto">
          <a:xfrm>
            <a:off x="3462338" y="4238625"/>
            <a:ext cx="5113337" cy="1228725"/>
          </a:xfrm>
          <a:custGeom>
            <a:avLst/>
            <a:gdLst>
              <a:gd name="connsiteX0" fmla="*/ 0 w 4529729"/>
              <a:gd name="connsiteY0" fmla="*/ 134527 h 1076213"/>
              <a:gd name="connsiteX1" fmla="*/ 3991623 w 4529729"/>
              <a:gd name="connsiteY1" fmla="*/ 134527 h 1076213"/>
              <a:gd name="connsiteX2" fmla="*/ 3991623 w 4529729"/>
              <a:gd name="connsiteY2" fmla="*/ 0 h 1076213"/>
              <a:gd name="connsiteX3" fmla="*/ 4529729 w 4529729"/>
              <a:gd name="connsiteY3" fmla="*/ 538107 h 1076213"/>
              <a:gd name="connsiteX4" fmla="*/ 3991623 w 4529729"/>
              <a:gd name="connsiteY4" fmla="*/ 1076213 h 1076213"/>
              <a:gd name="connsiteX5" fmla="*/ 3991623 w 4529729"/>
              <a:gd name="connsiteY5" fmla="*/ 941686 h 1076213"/>
              <a:gd name="connsiteX6" fmla="*/ 0 w 4529729"/>
              <a:gd name="connsiteY6" fmla="*/ 941686 h 1076213"/>
              <a:gd name="connsiteX7" fmla="*/ 0 w 4529729"/>
              <a:gd name="connsiteY7" fmla="*/ 134527 h 107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9729" h="1076213">
                <a:moveTo>
                  <a:pt x="0" y="134527"/>
                </a:moveTo>
                <a:lnTo>
                  <a:pt x="3991623" y="134527"/>
                </a:lnTo>
                <a:lnTo>
                  <a:pt x="3991623" y="0"/>
                </a:lnTo>
                <a:lnTo>
                  <a:pt x="4529729" y="538107"/>
                </a:lnTo>
                <a:lnTo>
                  <a:pt x="3991623" y="1076213"/>
                </a:lnTo>
                <a:lnTo>
                  <a:pt x="3991623" y="941686"/>
                </a:lnTo>
                <a:lnTo>
                  <a:pt x="0" y="941686"/>
                </a:lnTo>
                <a:lnTo>
                  <a:pt x="0" y="134527"/>
                </a:lnTo>
                <a:close/>
              </a:path>
            </a:pathLst>
          </a:custGeom>
          <a:solidFill>
            <a:schemeClr val="accent5">
              <a:lumMod val="40000"/>
              <a:lumOff val="60000"/>
              <a:alpha val="90000"/>
            </a:schemeClr>
          </a:solidFill>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lIns="15240" tIns="149767" rIns="418820" bIns="149767" spcCol="1270"/>
          <a:lstStyle/>
          <a:p>
            <a:pPr marL="228600" lvl="1" indent="-228600" defTabSz="1066800">
              <a:lnSpc>
                <a:spcPct val="90000"/>
              </a:lnSpc>
              <a:spcAft>
                <a:spcPct val="15000"/>
              </a:spcAft>
              <a:buFontTx/>
              <a:buChar char="••"/>
              <a:defRPr/>
            </a:pPr>
            <a:endParaRPr lang="zh-CN" altLang="en-US" sz="2400"/>
          </a:p>
          <a:p>
            <a:pPr marL="228600" lvl="1" indent="-228600" defTabSz="1066800">
              <a:lnSpc>
                <a:spcPct val="90000"/>
              </a:lnSpc>
              <a:spcAft>
                <a:spcPct val="15000"/>
              </a:spcAft>
              <a:buFontTx/>
              <a:buChar char="••"/>
              <a:defRPr/>
            </a:pPr>
            <a:endParaRPr lang="zh-CN" altLang="en-US" sz="2400"/>
          </a:p>
        </p:txBody>
      </p:sp>
      <p:sp>
        <p:nvSpPr>
          <p:cNvPr id="21" name="任意多边形 20"/>
          <p:cNvSpPr/>
          <p:nvPr/>
        </p:nvSpPr>
        <p:spPr bwMode="auto">
          <a:xfrm>
            <a:off x="630238" y="4289425"/>
            <a:ext cx="2832100" cy="1076325"/>
          </a:xfrm>
          <a:custGeom>
            <a:avLst/>
            <a:gdLst>
              <a:gd name="connsiteX0" fmla="*/ 0 w 1836805"/>
              <a:gd name="connsiteY0" fmla="*/ 179372 h 1076213"/>
              <a:gd name="connsiteX1" fmla="*/ 179372 w 1836805"/>
              <a:gd name="connsiteY1" fmla="*/ 0 h 1076213"/>
              <a:gd name="connsiteX2" fmla="*/ 1657433 w 1836805"/>
              <a:gd name="connsiteY2" fmla="*/ 0 h 1076213"/>
              <a:gd name="connsiteX3" fmla="*/ 1836805 w 1836805"/>
              <a:gd name="connsiteY3" fmla="*/ 179372 h 1076213"/>
              <a:gd name="connsiteX4" fmla="*/ 1836805 w 1836805"/>
              <a:gd name="connsiteY4" fmla="*/ 896841 h 1076213"/>
              <a:gd name="connsiteX5" fmla="*/ 1657433 w 1836805"/>
              <a:gd name="connsiteY5" fmla="*/ 1076213 h 1076213"/>
              <a:gd name="connsiteX6" fmla="*/ 179372 w 1836805"/>
              <a:gd name="connsiteY6" fmla="*/ 1076213 h 1076213"/>
              <a:gd name="connsiteX7" fmla="*/ 0 w 1836805"/>
              <a:gd name="connsiteY7" fmla="*/ 896841 h 1076213"/>
              <a:gd name="connsiteX8" fmla="*/ 0 w 1836805"/>
              <a:gd name="connsiteY8" fmla="*/ 179372 h 107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805" h="1076213">
                <a:moveTo>
                  <a:pt x="0" y="179372"/>
                </a:moveTo>
                <a:cubicBezTo>
                  <a:pt x="0" y="80308"/>
                  <a:pt x="80308" y="0"/>
                  <a:pt x="179372" y="0"/>
                </a:cubicBezTo>
                <a:lnTo>
                  <a:pt x="1657433" y="0"/>
                </a:lnTo>
                <a:cubicBezTo>
                  <a:pt x="1756497" y="0"/>
                  <a:pt x="1836805" y="80308"/>
                  <a:pt x="1836805" y="179372"/>
                </a:cubicBezTo>
                <a:lnTo>
                  <a:pt x="1836805" y="896841"/>
                </a:lnTo>
                <a:cubicBezTo>
                  <a:pt x="1836805" y="995905"/>
                  <a:pt x="1756497" y="1076213"/>
                  <a:pt x="1657433" y="1076213"/>
                </a:cubicBezTo>
                <a:lnTo>
                  <a:pt x="179372" y="1076213"/>
                </a:lnTo>
                <a:cubicBezTo>
                  <a:pt x="80308" y="1076213"/>
                  <a:pt x="0" y="995905"/>
                  <a:pt x="0" y="896841"/>
                </a:cubicBezTo>
                <a:lnTo>
                  <a:pt x="0" y="179372"/>
                </a:lnTo>
                <a:close/>
              </a:path>
            </a:pathLst>
          </a:custGeom>
          <a:solidFill>
            <a:schemeClr val="accent5">
              <a:lumMod val="75000"/>
            </a:schemeClr>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3986" tIns="138261" rIns="223986" bIns="138261" spcCol="1270" anchor="ctr"/>
          <a:lstStyle/>
          <a:p>
            <a:pPr algn="ctr" defTabSz="2000250">
              <a:lnSpc>
                <a:spcPct val="90000"/>
              </a:lnSpc>
              <a:spcAft>
                <a:spcPct val="35000"/>
              </a:spcAft>
              <a:defRPr/>
            </a:pPr>
            <a:endParaRPr lang="zh-CN" altLang="en-US" sz="4500"/>
          </a:p>
        </p:txBody>
      </p:sp>
      <p:sp>
        <p:nvSpPr>
          <p:cNvPr id="22" name="矩形 21"/>
          <p:cNvSpPr>
            <a:spLocks noChangeArrowheads="1"/>
          </p:cNvSpPr>
          <p:nvPr/>
        </p:nvSpPr>
        <p:spPr bwMode="auto">
          <a:xfrm>
            <a:off x="608013" y="4445000"/>
            <a:ext cx="26082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266700" eaLnBrk="0" hangingPunct="0">
              <a:tabLst>
                <a:tab pos="228600" algn="l"/>
                <a:tab pos="355600" algn="l"/>
              </a:tabLst>
              <a:defRPr>
                <a:solidFill>
                  <a:schemeClr val="tx1"/>
                </a:solidFill>
                <a:latin typeface="Arial" charset="0"/>
                <a:ea typeface="宋体" charset="-122"/>
              </a:defRPr>
            </a:lvl1pPr>
            <a:lvl2pPr marL="742950" indent="-285750" eaLnBrk="0" hangingPunct="0">
              <a:tabLst>
                <a:tab pos="228600" algn="l"/>
                <a:tab pos="355600" algn="l"/>
              </a:tabLst>
              <a:defRPr>
                <a:solidFill>
                  <a:schemeClr val="tx1"/>
                </a:solidFill>
                <a:latin typeface="Arial" charset="0"/>
                <a:ea typeface="宋体" charset="-122"/>
              </a:defRPr>
            </a:lvl2pPr>
            <a:lvl3pPr marL="1143000" indent="-228600" eaLnBrk="0" hangingPunct="0">
              <a:tabLst>
                <a:tab pos="228600" algn="l"/>
                <a:tab pos="355600" algn="l"/>
              </a:tabLst>
              <a:defRPr>
                <a:solidFill>
                  <a:schemeClr val="tx1"/>
                </a:solidFill>
                <a:latin typeface="Arial" charset="0"/>
                <a:ea typeface="宋体" charset="-122"/>
              </a:defRPr>
            </a:lvl3pPr>
            <a:lvl4pPr marL="1600200" indent="-228600" eaLnBrk="0" hangingPunct="0">
              <a:tabLst>
                <a:tab pos="228600" algn="l"/>
                <a:tab pos="355600" algn="l"/>
              </a:tabLst>
              <a:defRPr>
                <a:solidFill>
                  <a:schemeClr val="tx1"/>
                </a:solidFill>
                <a:latin typeface="Arial" charset="0"/>
                <a:ea typeface="宋体" charset="-122"/>
              </a:defRPr>
            </a:lvl4pPr>
            <a:lvl5pPr marL="2057400" indent="-228600" eaLnBrk="0" hangingPunct="0">
              <a:tabLst>
                <a:tab pos="228600" algn="l"/>
                <a:tab pos="355600" algn="l"/>
              </a:tabLst>
              <a:defRPr>
                <a:solidFill>
                  <a:schemeClr val="tx1"/>
                </a:solidFill>
                <a:latin typeface="Arial" charset="0"/>
                <a:ea typeface="宋体" charset="-122"/>
              </a:defRPr>
            </a:lvl5pPr>
            <a:lvl6pPr marL="25146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6pPr>
            <a:lvl7pPr marL="29718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7pPr>
            <a:lvl8pPr marL="34290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8pPr>
            <a:lvl9pPr marL="3886200" indent="-228600" eaLnBrk="0" fontAlgn="base" hangingPunct="0">
              <a:spcBef>
                <a:spcPct val="0"/>
              </a:spcBef>
              <a:spcAft>
                <a:spcPct val="0"/>
              </a:spcAft>
              <a:tabLst>
                <a:tab pos="228600" algn="l"/>
                <a:tab pos="355600" algn="l"/>
              </a:tabLst>
              <a:defRPr>
                <a:solidFill>
                  <a:schemeClr val="tx1"/>
                </a:solidFill>
                <a:latin typeface="Arial" charset="0"/>
                <a:ea typeface="宋体" charset="-122"/>
              </a:defRPr>
            </a:lvl9pPr>
          </a:lstStyle>
          <a:p>
            <a:pPr algn="ctr"/>
            <a:r>
              <a:rPr lang="zh-CN" altLang="zh-CN" sz="2400" b="1">
                <a:solidFill>
                  <a:schemeClr val="bg1"/>
                </a:solidFill>
                <a:latin typeface="微软雅黑" pitchFamily="34" charset="-122"/>
                <a:ea typeface="微软雅黑" pitchFamily="34" charset="-122"/>
              </a:rPr>
              <a:t>调用构造函数时</a:t>
            </a:r>
            <a:endParaRPr lang="en-US" altLang="zh-CN" sz="2400" b="1">
              <a:solidFill>
                <a:schemeClr val="bg1"/>
              </a:solidFill>
              <a:latin typeface="微软雅黑" pitchFamily="34" charset="-122"/>
              <a:ea typeface="微软雅黑" pitchFamily="34" charset="-122"/>
            </a:endParaRPr>
          </a:p>
          <a:p>
            <a:pPr algn="ctr"/>
            <a:r>
              <a:rPr lang="zh-CN" altLang="zh-CN" sz="2400" b="1">
                <a:solidFill>
                  <a:schemeClr val="bg1"/>
                </a:solidFill>
                <a:latin typeface="微软雅黑" pitchFamily="34" charset="-122"/>
                <a:ea typeface="微软雅黑" pitchFamily="34" charset="-122"/>
              </a:rPr>
              <a:t>指定文件名</a:t>
            </a:r>
            <a:endParaRPr lang="zh-CN" altLang="en-US" sz="2400" b="1">
              <a:solidFill>
                <a:schemeClr val="bg1"/>
              </a:solidFill>
              <a:latin typeface="微软雅黑" pitchFamily="34" charset="-122"/>
              <a:ea typeface="微软雅黑" pitchFamily="34" charset="-122"/>
            </a:endParaRPr>
          </a:p>
        </p:txBody>
      </p:sp>
      <p:sp>
        <p:nvSpPr>
          <p:cNvPr id="24" name="矩形 6"/>
          <p:cNvSpPr>
            <a:spLocks noChangeArrowheads="1"/>
          </p:cNvSpPr>
          <p:nvPr/>
        </p:nvSpPr>
        <p:spPr bwMode="auto">
          <a:xfrm>
            <a:off x="3484563" y="4386263"/>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ifstream ifs("filename"); //</a:t>
            </a:r>
            <a:r>
              <a:rPr lang="zh-CN" altLang="zh-CN"/>
              <a:t>指定文件名</a:t>
            </a:r>
          </a:p>
          <a:p>
            <a:pPr eaLnBrk="1" hangingPunct="1"/>
            <a:r>
              <a:rPr lang="en-US" altLang="zh-CN"/>
              <a:t>ofstream ofs("filename"); </a:t>
            </a:r>
            <a:endParaRPr lang="zh-CN" altLang="zh-CN"/>
          </a:p>
          <a:p>
            <a:pPr eaLnBrk="1" hangingPunct="1"/>
            <a:r>
              <a:rPr lang="en-US" altLang="zh-CN"/>
              <a:t>fstream fs("filename");</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349"/>
                                        </p:tgtEl>
                                        <p:attrNameLst>
                                          <p:attrName>style.visibility</p:attrName>
                                        </p:attrNameLst>
                                      </p:cBhvr>
                                      <p:to>
                                        <p:strVal val="visible"/>
                                      </p:to>
                                    </p:set>
                                    <p:animEffect transition="in" filter="fade">
                                      <p:cBhvr>
                                        <p:cTn id="10" dur="500"/>
                                        <p:tgtEl>
                                          <p:spTgt spid="573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350"/>
                                        </p:tgtEl>
                                        <p:attrNameLst>
                                          <p:attrName>style.visibility</p:attrName>
                                        </p:attrNameLst>
                                      </p:cBhvr>
                                      <p:to>
                                        <p:strVal val="visible"/>
                                      </p:to>
                                    </p:set>
                                    <p:animEffect transition="in" filter="fade">
                                      <p:cBhvr>
                                        <p:cTn id="13" dur="500"/>
                                        <p:tgtEl>
                                          <p:spTgt spid="5735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anim calcmode="lin" valueType="num">
                                      <p:cBhvr>
                                        <p:cTn id="19" dur="1000" fill="hold"/>
                                        <p:tgtEl>
                                          <p:spTgt spid="18"/>
                                        </p:tgtEl>
                                        <p:attrNameLst>
                                          <p:attrName>ppt_x</p:attrName>
                                        </p:attrNameLst>
                                      </p:cBhvr>
                                      <p:tavLst>
                                        <p:tav tm="0">
                                          <p:val>
                                            <p:strVal val="#ppt_x"/>
                                          </p:val>
                                        </p:tav>
                                        <p:tav tm="100000">
                                          <p:val>
                                            <p:strVal val="#ppt_x"/>
                                          </p:val>
                                        </p:tav>
                                      </p:tavLst>
                                    </p:anim>
                                    <p:anim calcmode="lin" valueType="num">
                                      <p:cBhvr>
                                        <p:cTn id="20" dur="1000" fill="hold"/>
                                        <p:tgtEl>
                                          <p:spTgt spid="18"/>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1000"/>
                                        <p:tgtEl>
                                          <p:spTgt spid="22"/>
                                        </p:tgtEl>
                                      </p:cBhvr>
                                    </p:animEffect>
                                    <p:anim calcmode="lin" valueType="num">
                                      <p:cBhvr>
                                        <p:cTn id="31" dur="1000" fill="hold"/>
                                        <p:tgtEl>
                                          <p:spTgt spid="22"/>
                                        </p:tgtEl>
                                        <p:attrNameLst>
                                          <p:attrName>ppt_x</p:attrName>
                                        </p:attrNameLst>
                                      </p:cBhvr>
                                      <p:tavLst>
                                        <p:tav tm="0">
                                          <p:val>
                                            <p:strVal val="#ppt_x"/>
                                          </p:val>
                                        </p:tav>
                                        <p:tav tm="100000">
                                          <p:val>
                                            <p:strVal val="#ppt_x"/>
                                          </p:val>
                                        </p:tav>
                                      </p:tavLst>
                                    </p:anim>
                                    <p:anim calcmode="lin" valueType="num">
                                      <p:cBhvr>
                                        <p:cTn id="32" dur="1000" fill="hold"/>
                                        <p:tgtEl>
                                          <p:spTgt spid="22"/>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57352"/>
                                        </p:tgtEl>
                                        <p:attrNameLst>
                                          <p:attrName>style.visibility</p:attrName>
                                        </p:attrNameLst>
                                      </p:cBhvr>
                                      <p:to>
                                        <p:strVal val="visible"/>
                                      </p:to>
                                    </p:set>
                                    <p:animEffect transition="in" filter="wipe(left)">
                                      <p:cBhvr>
                                        <p:cTn id="45" dur="500"/>
                                        <p:tgtEl>
                                          <p:spTgt spid="5735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wipe(left)">
                                      <p:cBhvr>
                                        <p:cTn id="5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p:bldP spid="57350" grpId="0"/>
      <p:bldP spid="15" grpId="0" animBg="1"/>
      <p:bldP spid="18" grpId="0"/>
      <p:bldP spid="57352" grpId="0"/>
      <p:bldP spid="20" grpId="0" animBg="1"/>
      <p:bldP spid="22" grpId="0"/>
      <p:bldP spid="2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1892300" y="1168400"/>
            <a:ext cx="6643688" cy="5054600"/>
          </a:xfrm>
          <a:prstGeom prst="roundRect">
            <a:avLst/>
          </a:prstGeom>
          <a:noFill/>
          <a:ln w="34925" cap="flat" cmpd="sng" algn="ctr">
            <a:solidFill>
              <a:schemeClr val="tx2">
                <a:lumMod val="60000"/>
                <a:lumOff val="40000"/>
              </a:schemeClr>
            </a:solidFill>
            <a:prstDash val="dash"/>
            <a:round/>
            <a:headEnd type="none" w="med" len="med"/>
            <a:tailEnd type="none" w="med" len="med"/>
          </a:ln>
          <a:effectLst/>
        </p:spPr>
        <p:txBody>
          <a:bodyPr/>
          <a:lstStyle/>
          <a:p>
            <a:pPr eaLnBrk="0" hangingPunct="0">
              <a:buFont typeface="Wingdings" pitchFamily="2" charset="2"/>
              <a:buNone/>
              <a:defRPr/>
            </a:pPr>
            <a:endParaRPr lang="zh-CN" altLang="en-US" dirty="0">
              <a:ln w="19050">
                <a:solidFill>
                  <a:schemeClr val="tx1"/>
                </a:solidFill>
              </a:ln>
              <a:latin typeface="微软雅黑" panose="020B0503020204020204" pitchFamily="34" charset="-122"/>
              <a:ea typeface="微软雅黑" panose="020B0503020204020204" pitchFamily="34" charset="-122"/>
              <a:cs typeface="Microsoft Sans Serif" pitchFamily="34" charset="0"/>
            </a:endParaRPr>
          </a:p>
        </p:txBody>
      </p:sp>
      <p:pic>
        <p:nvPicPr>
          <p:cNvPr id="14"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275" y="2922588"/>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0" name="矩形 23"/>
          <p:cNvSpPr>
            <a:spLocks noChangeArrowheads="1"/>
          </p:cNvSpPr>
          <p:nvPr/>
        </p:nvSpPr>
        <p:spPr bwMode="auto">
          <a:xfrm>
            <a:off x="2647950" y="3044825"/>
            <a:ext cx="5476875" cy="130968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61445" name="Group 2"/>
          <p:cNvGrpSpPr>
            <a:grpSpLocks/>
          </p:cNvGrpSpPr>
          <p:nvPr/>
        </p:nvGrpSpPr>
        <p:grpSpPr bwMode="auto">
          <a:xfrm>
            <a:off x="5062538" y="119063"/>
            <a:ext cx="3916362" cy="725487"/>
            <a:chOff x="0" y="0"/>
            <a:chExt cx="6166" cy="1142"/>
          </a:xfrm>
        </p:grpSpPr>
        <p:pic>
          <p:nvPicPr>
            <p:cNvPr id="61450" name="Picture 3" descr="D:\幻灯片\图片\logo2.png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51"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61446"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6.5  </a:t>
            </a:r>
            <a:r>
              <a:rPr lang="zh-CN" altLang="en-US" sz="2800" b="1">
                <a:solidFill>
                  <a:srgbClr val="FFFF00"/>
                </a:solidFill>
                <a:latin typeface="微软雅黑" pitchFamily="34" charset="-122"/>
                <a:ea typeface="微软雅黑" pitchFamily="34" charset="-122"/>
                <a:sym typeface="宋体" charset="-122"/>
              </a:rPr>
              <a:t>文件流</a:t>
            </a:r>
          </a:p>
        </p:txBody>
      </p:sp>
      <p:sp>
        <p:nvSpPr>
          <p:cNvPr id="58376" name="矩形 7"/>
          <p:cNvSpPr>
            <a:spLocks noChangeArrowheads="1"/>
          </p:cNvSpPr>
          <p:nvPr/>
        </p:nvSpPr>
        <p:spPr bwMode="auto">
          <a:xfrm>
            <a:off x="2197100" y="1504950"/>
            <a:ext cx="6021388"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defRPr/>
            </a:pP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在使用文件流对象进行输入输出时，同样可以使用</a:t>
            </a:r>
            <a:r>
              <a:rPr lang="zh-CN" altLang="zh-CN" dirty="0">
                <a:solidFill>
                  <a:schemeClr val="accent4"/>
                </a:solidFill>
                <a:latin typeface="微软雅黑" pitchFamily="34" charset="-122"/>
                <a:ea typeface="微软雅黑" pitchFamily="34" charset="-122"/>
              </a:rPr>
              <a:t>插入运算符“</a:t>
            </a:r>
            <a:r>
              <a:rPr lang="en-US" altLang="zh-CN" dirty="0">
                <a:solidFill>
                  <a:schemeClr val="accent4"/>
                </a:solidFill>
                <a:latin typeface="微软雅黑" pitchFamily="34" charset="-122"/>
                <a:ea typeface="微软雅黑" pitchFamily="34" charset="-122"/>
              </a:rPr>
              <a:t>&lt;&lt;</a:t>
            </a:r>
            <a:r>
              <a:rPr lang="zh-CN" altLang="zh-CN" dirty="0">
                <a:solidFill>
                  <a:schemeClr val="accent4"/>
                </a:solidFill>
                <a:latin typeface="微软雅黑" pitchFamily="34" charset="-122"/>
                <a:ea typeface="微软雅黑" pitchFamily="34" charset="-122"/>
              </a:rPr>
              <a:t>”</a:t>
            </a:r>
            <a:r>
              <a:rPr lang="zh-CN" altLang="zh-CN" dirty="0">
                <a:latin typeface="微软雅黑" pitchFamily="34" charset="-122"/>
                <a:ea typeface="微软雅黑" pitchFamily="34" charset="-122"/>
              </a:rPr>
              <a:t>和</a:t>
            </a:r>
            <a:r>
              <a:rPr lang="zh-CN" altLang="zh-CN" dirty="0">
                <a:solidFill>
                  <a:schemeClr val="accent4"/>
                </a:solidFill>
                <a:latin typeface="微软雅黑" pitchFamily="34" charset="-122"/>
                <a:ea typeface="微软雅黑" pitchFamily="34" charset="-122"/>
              </a:rPr>
              <a:t>提取运算符“</a:t>
            </a:r>
            <a:r>
              <a:rPr lang="en-US" altLang="zh-CN" dirty="0">
                <a:solidFill>
                  <a:schemeClr val="accent4"/>
                </a:solidFill>
                <a:latin typeface="微软雅黑" pitchFamily="34" charset="-122"/>
                <a:ea typeface="微软雅黑" pitchFamily="34" charset="-122"/>
              </a:rPr>
              <a:t>&gt;&gt;</a:t>
            </a:r>
            <a:r>
              <a:rPr lang="zh-CN" altLang="zh-CN" dirty="0">
                <a:solidFill>
                  <a:schemeClr val="accent4"/>
                </a:solidFill>
                <a:latin typeface="微软雅黑" pitchFamily="34" charset="-122"/>
                <a:ea typeface="微软雅黑" pitchFamily="34" charset="-122"/>
              </a:rPr>
              <a:t>”</a:t>
            </a:r>
            <a:r>
              <a:rPr lang="zh-CN" altLang="zh-CN" dirty="0">
                <a:latin typeface="微软雅黑" pitchFamily="34" charset="-122"/>
                <a:ea typeface="微软雅黑" pitchFamily="34" charset="-122"/>
              </a:rPr>
              <a:t>，因为这两个运算符是所有标准</a:t>
            </a:r>
            <a:r>
              <a:rPr lang="en-US" altLang="zh-CN" dirty="0">
                <a:latin typeface="微软雅黑" pitchFamily="34" charset="-122"/>
                <a:ea typeface="微软雅黑" pitchFamily="34" charset="-122"/>
              </a:rPr>
              <a:t>C++</a:t>
            </a:r>
            <a:r>
              <a:rPr lang="zh-CN" altLang="zh-CN" dirty="0">
                <a:latin typeface="微软雅黑" pitchFamily="34" charset="-122"/>
                <a:ea typeface="微软雅黑" pitchFamily="34" charset="-122"/>
              </a:rPr>
              <a:t>数据类型</a:t>
            </a:r>
            <a:r>
              <a:rPr lang="zh-CN" altLang="zh-CN" dirty="0">
                <a:solidFill>
                  <a:schemeClr val="accent4"/>
                </a:solidFill>
                <a:latin typeface="微软雅黑" pitchFamily="34" charset="-122"/>
                <a:ea typeface="微软雅黑" pitchFamily="34" charset="-122"/>
              </a:rPr>
              <a:t>预先设计</a:t>
            </a:r>
            <a:r>
              <a:rPr lang="zh-CN" altLang="zh-CN" dirty="0">
                <a:latin typeface="微软雅黑" pitchFamily="34" charset="-122"/>
                <a:ea typeface="微软雅黑" pitchFamily="34" charset="-122"/>
              </a:rPr>
              <a:t>好的，用于在输入输出流对象中传送数据。在文件流中同样可以使用这两个运算符实现数据的传输。</a:t>
            </a:r>
            <a:endParaRPr lang="zh-CN" altLang="en-US" dirty="0">
              <a:latin typeface="微软雅黑" pitchFamily="34" charset="-122"/>
              <a:ea typeface="微软雅黑" pitchFamily="34" charset="-122"/>
            </a:endParaRPr>
          </a:p>
        </p:txBody>
      </p:sp>
      <p:sp>
        <p:nvSpPr>
          <p:cNvPr id="58377" name="矩形 8"/>
          <p:cNvSpPr>
            <a:spLocks noChangeArrowheads="1"/>
          </p:cNvSpPr>
          <p:nvPr/>
        </p:nvSpPr>
        <p:spPr bwMode="auto">
          <a:xfrm>
            <a:off x="2690813" y="3095625"/>
            <a:ext cx="51800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ifstream ifs; //</a:t>
            </a:r>
            <a:r>
              <a:rPr lang="zh-CN" altLang="zh-CN"/>
              <a:t>构建一个输入流对象</a:t>
            </a:r>
          </a:p>
          <a:p>
            <a:pPr eaLnBrk="1" hangingPunct="1"/>
            <a:r>
              <a:rPr lang="en-US" altLang="zh-CN"/>
              <a:t>……</a:t>
            </a:r>
            <a:endParaRPr lang="zh-CN" altLang="zh-CN"/>
          </a:p>
          <a:p>
            <a:pPr eaLnBrk="1" hangingPunct="1"/>
            <a:r>
              <a:rPr lang="en-US" altLang="zh-CN"/>
              <a:t>char ch;</a:t>
            </a:r>
            <a:endParaRPr lang="zh-CN" altLang="zh-CN"/>
          </a:p>
          <a:p>
            <a:pPr eaLnBrk="1" hangingPunct="1"/>
            <a:r>
              <a:rPr lang="en-US" altLang="zh-CN"/>
              <a:t>ifs &gt;&gt; ch; //</a:t>
            </a:r>
            <a:r>
              <a:rPr lang="zh-CN" altLang="zh-CN"/>
              <a:t>将文件流的数据存储到</a:t>
            </a:r>
            <a:r>
              <a:rPr lang="en-US" altLang="zh-CN"/>
              <a:t>ch</a:t>
            </a:r>
            <a:r>
              <a:rPr lang="zh-CN" altLang="zh-CN"/>
              <a:t>变量中</a:t>
            </a:r>
          </a:p>
        </p:txBody>
      </p:sp>
      <p:sp>
        <p:nvSpPr>
          <p:cNvPr id="58378" name="矩形 9"/>
          <p:cNvSpPr>
            <a:spLocks noChangeArrowheads="1"/>
          </p:cNvSpPr>
          <p:nvPr/>
        </p:nvSpPr>
        <p:spPr bwMode="auto">
          <a:xfrm>
            <a:off x="2209800" y="4430713"/>
            <a:ext cx="60213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defRPr/>
            </a:pP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提取运算符“</a:t>
            </a:r>
            <a:r>
              <a:rPr lang="en-US" altLang="zh-CN" dirty="0">
                <a:latin typeface="微软雅黑" pitchFamily="34" charset="-122"/>
                <a:ea typeface="微软雅黑" pitchFamily="34" charset="-122"/>
              </a:rPr>
              <a:t>&gt;&gt;</a:t>
            </a:r>
            <a:r>
              <a:rPr lang="zh-CN" altLang="zh-CN" dirty="0">
                <a:latin typeface="微软雅黑" pitchFamily="34" charset="-122"/>
                <a:ea typeface="微软雅黑" pitchFamily="34" charset="-122"/>
              </a:rPr>
              <a:t>”是用于格式化文本输入的，在提取数据时，以</a:t>
            </a:r>
            <a:r>
              <a:rPr lang="zh-CN" altLang="zh-CN" dirty="0">
                <a:solidFill>
                  <a:schemeClr val="accent4"/>
                </a:solidFill>
                <a:latin typeface="微软雅黑" pitchFamily="34" charset="-122"/>
                <a:ea typeface="微软雅黑" pitchFamily="34" charset="-122"/>
              </a:rPr>
              <a:t>空白符</a:t>
            </a:r>
            <a:r>
              <a:rPr lang="zh-CN" altLang="zh-CN" dirty="0">
                <a:latin typeface="微软雅黑" pitchFamily="34" charset="-122"/>
                <a:ea typeface="微软雅黑" pitchFamily="34" charset="-122"/>
              </a:rPr>
              <a:t>为分隔，如果要输入一段包含空白符的文本，用提取运算符就很不方便，在这种情况下，可以选择使用非格式化成员输出函数</a:t>
            </a:r>
            <a:r>
              <a:rPr lang="en-US" altLang="zh-CN" dirty="0" err="1">
                <a:latin typeface="微软雅黑" pitchFamily="34" charset="-122"/>
                <a:ea typeface="微软雅黑" pitchFamily="34" charset="-122"/>
              </a:rPr>
              <a:t>getline</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，这样就可以读取一段包含有空格的文本块，然后再对其进行分析。</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376"/>
                                        </p:tgtEl>
                                        <p:attrNameLst>
                                          <p:attrName>style.visibility</p:attrName>
                                        </p:attrNameLst>
                                      </p:cBhvr>
                                      <p:to>
                                        <p:strVal val="visible"/>
                                      </p:to>
                                    </p:set>
                                    <p:animEffect transition="in" filter="fade">
                                      <p:cBhvr>
                                        <p:cTn id="7" dur="500"/>
                                        <p:tgtEl>
                                          <p:spTgt spid="583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par>
                          <p:cTn id="14" fill="hold" nodeType="afterGroup">
                            <p:stCondLst>
                              <p:cond delay="500"/>
                            </p:stCondLst>
                            <p:childTnLst>
                              <p:par>
                                <p:cTn id="15" presetID="26" presetClass="emph" presetSubtype="0" fill="hold" nodeType="afterEffect">
                                  <p:stCondLst>
                                    <p:cond delay="500"/>
                                  </p:stCondLst>
                                  <p:childTnLst>
                                    <p:animEffect transition="out" filter="fade">
                                      <p:cBhvr>
                                        <p:cTn id="16" dur="500" tmFilter="0, 0; .2, .5; .8, .5; 1, 0"/>
                                        <p:tgtEl>
                                          <p:spTgt spid="14"/>
                                        </p:tgtEl>
                                      </p:cBhvr>
                                    </p:animEffect>
                                    <p:animScale>
                                      <p:cBhvr>
                                        <p:cTn id="17" dur="250" autoRev="1" fill="hold"/>
                                        <p:tgtEl>
                                          <p:spTgt spid="14"/>
                                        </p:tgtEl>
                                      </p:cBhvr>
                                      <p:by x="105000" y="105000"/>
                                    </p:animScale>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8370"/>
                                        </p:tgtEl>
                                        <p:attrNameLst>
                                          <p:attrName>style.visibility</p:attrName>
                                        </p:attrNameLst>
                                      </p:cBhvr>
                                      <p:to>
                                        <p:strVal val="visible"/>
                                      </p:to>
                                    </p:set>
                                    <p:animEffect transition="in" filter="fade">
                                      <p:cBhvr>
                                        <p:cTn id="22" dur="500"/>
                                        <p:tgtEl>
                                          <p:spTgt spid="5837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8377"/>
                                        </p:tgtEl>
                                        <p:attrNameLst>
                                          <p:attrName>style.visibility</p:attrName>
                                        </p:attrNameLst>
                                      </p:cBhvr>
                                      <p:to>
                                        <p:strVal val="visible"/>
                                      </p:to>
                                    </p:set>
                                    <p:animEffect transition="in" filter="fade">
                                      <p:cBhvr>
                                        <p:cTn id="25" dur="500"/>
                                        <p:tgtEl>
                                          <p:spTgt spid="5837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58378"/>
                                        </p:tgtEl>
                                        <p:attrNameLst>
                                          <p:attrName>style.visibility</p:attrName>
                                        </p:attrNameLst>
                                      </p:cBhvr>
                                      <p:to>
                                        <p:strVal val="visible"/>
                                      </p:to>
                                    </p:set>
                                    <p:animEffect transition="in" filter="fade">
                                      <p:cBhvr>
                                        <p:cTn id="30" dur="1000"/>
                                        <p:tgtEl>
                                          <p:spTgt spid="58378"/>
                                        </p:tgtEl>
                                      </p:cBhvr>
                                    </p:animEffect>
                                    <p:anim calcmode="lin" valueType="num">
                                      <p:cBhvr>
                                        <p:cTn id="31" dur="1000" fill="hold"/>
                                        <p:tgtEl>
                                          <p:spTgt spid="58378"/>
                                        </p:tgtEl>
                                        <p:attrNameLst>
                                          <p:attrName>ppt_x</p:attrName>
                                        </p:attrNameLst>
                                      </p:cBhvr>
                                      <p:tavLst>
                                        <p:tav tm="0">
                                          <p:val>
                                            <p:strVal val="#ppt_x"/>
                                          </p:val>
                                        </p:tav>
                                        <p:tav tm="100000">
                                          <p:val>
                                            <p:strVal val="#ppt_x"/>
                                          </p:val>
                                        </p:tav>
                                      </p:tavLst>
                                    </p:anim>
                                    <p:anim calcmode="lin" valueType="num">
                                      <p:cBhvr>
                                        <p:cTn id="32" dur="1000" fill="hold"/>
                                        <p:tgtEl>
                                          <p:spTgt spid="583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8370" grpId="0" animBg="1"/>
      <p:bldP spid="58376" grpId="0"/>
      <p:bldP spid="58377" grpId="0"/>
      <p:bldP spid="58378"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5"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6" name="AutoShape 208"/>
          <p:cNvSpPr>
            <a:spLocks noChangeArrowheads="1"/>
          </p:cNvSpPr>
          <p:nvPr/>
        </p:nvSpPr>
        <p:spPr bwMode="auto">
          <a:xfrm>
            <a:off x="2670175" y="12382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151" name="TextBox 154"/>
          <p:cNvSpPr txBox="1">
            <a:spLocks noChangeArrowheads="1"/>
          </p:cNvSpPr>
          <p:nvPr/>
        </p:nvSpPr>
        <p:spPr bwMode="auto">
          <a:xfrm>
            <a:off x="3268663" y="1420813"/>
            <a:ext cx="5413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r>
              <a:rPr lang="en-US" altLang="zh-CN" sz="2800" b="1" dirty="0" smtClean="0"/>
              <a:t>6.2</a:t>
            </a:r>
            <a:r>
              <a:rPr lang="zh-CN" altLang="en-US" sz="2800" b="1" dirty="0" smtClean="0">
                <a:latin typeface="微软雅黑" pitchFamily="34" charset="-122"/>
                <a:ea typeface="微软雅黑" pitchFamily="34" charset="-122"/>
              </a:rPr>
              <a:t>  </a:t>
            </a:r>
            <a:r>
              <a:rPr lang="en-US" altLang="zh-CN" sz="2800" b="1" dirty="0">
                <a:solidFill>
                  <a:schemeClr val="accent4"/>
                </a:solidFill>
                <a:latin typeface="微软雅黑" pitchFamily="34" charset="-122"/>
                <a:ea typeface="微软雅黑" pitchFamily="34" charset="-122"/>
              </a:rPr>
              <a:t>I/O</a:t>
            </a:r>
            <a:r>
              <a:rPr lang="zh-CN" altLang="zh-CN" sz="2800" b="1" dirty="0">
                <a:solidFill>
                  <a:schemeClr val="accent4"/>
                </a:solidFill>
                <a:latin typeface="微软雅黑" pitchFamily="34" charset="-122"/>
                <a:ea typeface="微软雅黑" pitchFamily="34" charset="-122"/>
              </a:rPr>
              <a:t>流类库简介</a:t>
            </a:r>
            <a:endParaRPr lang="zh-CN" altLang="en-US" sz="2800" b="1" dirty="0">
              <a:solidFill>
                <a:schemeClr val="accent4"/>
              </a:solidFill>
              <a:latin typeface="微软雅黑" pitchFamily="34" charset="-122"/>
              <a:ea typeface="微软雅黑" pitchFamily="34" charset="-122"/>
            </a:endParaRPr>
          </a:p>
        </p:txBody>
      </p:sp>
      <p:pic>
        <p:nvPicPr>
          <p:cNvPr id="7176"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5938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7"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6144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矩形 79">
            <a:hlinkClick r:id="rId2" action="ppaction://hlinksldjump"/>
          </p:cNvPr>
          <p:cNvSpPr/>
          <p:nvPr/>
        </p:nvSpPr>
        <p:spPr bwMode="auto">
          <a:xfrm>
            <a:off x="971550" y="1662113"/>
            <a:ext cx="1158875" cy="338137"/>
          </a:xfrm>
          <a:prstGeom prst="rect">
            <a:avLst/>
          </a:prstGeom>
        </p:spPr>
        <p:txBody>
          <a:bodyPr wrap="none">
            <a:spAutoFit/>
          </a:bodyPr>
          <a:lstStyle/>
          <a:p>
            <a:pPr algn="ctr" eaLnBrk="0" hangingPunct="0">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7179" name="logo"/>
          <p:cNvGrpSpPr>
            <a:grpSpLocks/>
          </p:cNvGrpSpPr>
          <p:nvPr/>
        </p:nvGrpSpPr>
        <p:grpSpPr bwMode="auto">
          <a:xfrm>
            <a:off x="5062538" y="119063"/>
            <a:ext cx="3916362" cy="725487"/>
            <a:chOff x="0" y="0"/>
            <a:chExt cx="6166" cy="1142"/>
          </a:xfrm>
        </p:grpSpPr>
        <p:pic>
          <p:nvPicPr>
            <p:cNvPr id="7206" name="Picture 4" descr="D:\幻灯片\图片\logo2.pnglogo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20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68"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案例相关知识点</a:t>
            </a:r>
          </a:p>
        </p:txBody>
      </p:sp>
      <p:grpSp>
        <p:nvGrpSpPr>
          <p:cNvPr id="7181" name="组合 311"/>
          <p:cNvGrpSpPr>
            <a:grpSpLocks/>
          </p:cNvGrpSpPr>
          <p:nvPr/>
        </p:nvGrpSpPr>
        <p:grpSpPr bwMode="auto">
          <a:xfrm>
            <a:off x="1130300" y="2651125"/>
            <a:ext cx="6597650" cy="577850"/>
            <a:chOff x="1029300" y="5045322"/>
            <a:chExt cx="7628925" cy="669008"/>
          </a:xfrm>
        </p:grpSpPr>
        <p:grpSp>
          <p:nvGrpSpPr>
            <p:cNvPr id="7197" name="组合 345"/>
            <p:cNvGrpSpPr>
              <a:grpSpLocks/>
            </p:cNvGrpSpPr>
            <p:nvPr/>
          </p:nvGrpSpPr>
          <p:grpSpPr bwMode="auto">
            <a:xfrm>
              <a:off x="2520950" y="5045323"/>
              <a:ext cx="6137275" cy="669007"/>
              <a:chOff x="2520950" y="4924673"/>
              <a:chExt cx="6137275" cy="789657"/>
            </a:xfrm>
          </p:grpSpPr>
          <p:sp>
            <p:nvSpPr>
              <p:cNvPr id="152" name="AutoShape 218"/>
              <p:cNvSpPr>
                <a:spLocks noChangeArrowheads="1"/>
              </p:cNvSpPr>
              <p:nvPr/>
            </p:nvSpPr>
            <p:spPr bwMode="auto">
              <a:xfrm>
                <a:off x="2721762" y="5393260"/>
                <a:ext cx="5806133" cy="32107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203" name="组合 351"/>
              <p:cNvGrpSpPr>
                <a:grpSpLocks/>
              </p:cNvGrpSpPr>
              <p:nvPr/>
            </p:nvGrpSpPr>
            <p:grpSpPr bwMode="auto">
              <a:xfrm>
                <a:off x="2520950" y="4924673"/>
                <a:ext cx="6137275" cy="664245"/>
                <a:chOff x="2520950" y="4868193"/>
                <a:chExt cx="6137275" cy="720725"/>
              </a:xfrm>
            </p:grpSpPr>
            <p:sp>
              <p:nvSpPr>
                <p:cNvPr id="154" name="AutoShape 181"/>
                <p:cNvSpPr>
                  <a:spLocks noChangeArrowheads="1"/>
                </p:cNvSpPr>
                <p:nvPr/>
              </p:nvSpPr>
              <p:spPr bwMode="auto">
                <a:xfrm>
                  <a:off x="2521677" y="4868192"/>
                  <a:ext cx="6136548" cy="720279"/>
                </a:xfrm>
                <a:prstGeom prst="roundRect">
                  <a:avLst>
                    <a:gd name="adj" fmla="val 50000"/>
                  </a:avLst>
                </a:prstGeom>
                <a:solidFill>
                  <a:srgbClr val="D5F4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55" name="AutoShape 202"/>
                <p:cNvSpPr>
                  <a:spLocks noChangeArrowheads="1"/>
                </p:cNvSpPr>
                <p:nvPr/>
              </p:nvSpPr>
              <p:spPr bwMode="auto">
                <a:xfrm>
                  <a:off x="2763982" y="4983531"/>
                  <a:ext cx="5688651" cy="48960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1" name="Line 188"/>
            <p:cNvSpPr>
              <a:spLocks noChangeShapeType="1"/>
            </p:cNvSpPr>
            <p:nvPr/>
          </p:nvSpPr>
          <p:spPr bwMode="auto">
            <a:xfrm flipH="1">
              <a:off x="1501060" y="5330202"/>
              <a:ext cx="1497883"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199" name="组合 347"/>
            <p:cNvGrpSpPr>
              <a:grpSpLocks/>
            </p:cNvGrpSpPr>
            <p:nvPr/>
          </p:nvGrpSpPr>
          <p:grpSpPr bwMode="auto">
            <a:xfrm>
              <a:off x="1029300" y="5045322"/>
              <a:ext cx="635025" cy="637257"/>
              <a:chOff x="1098627" y="4776118"/>
              <a:chExt cx="903287" cy="906462"/>
            </a:xfrm>
          </p:grpSpPr>
          <p:sp>
            <p:nvSpPr>
              <p:cNvPr id="145" name="Oval 148"/>
              <p:cNvSpPr>
                <a:spLocks noChangeArrowheads="1"/>
              </p:cNvSpPr>
              <p:nvPr/>
            </p:nvSpPr>
            <p:spPr bwMode="auto">
              <a:xfrm>
                <a:off x="1098627" y="4776118"/>
                <a:ext cx="903438" cy="907183"/>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49" name="Oval 151"/>
              <p:cNvSpPr>
                <a:spLocks noChangeArrowheads="1"/>
              </p:cNvSpPr>
              <p:nvPr/>
            </p:nvSpPr>
            <p:spPr bwMode="auto">
              <a:xfrm>
                <a:off x="1414570" y="4802262"/>
                <a:ext cx="242831" cy="243136"/>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182" name="TextBox 317"/>
          <p:cNvSpPr txBox="1">
            <a:spLocks noChangeArrowheads="1"/>
          </p:cNvSpPr>
          <p:nvPr/>
        </p:nvSpPr>
        <p:spPr bwMode="auto">
          <a:xfrm>
            <a:off x="1065213" y="2717800"/>
            <a:ext cx="6842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6.2.1</a:t>
            </a:r>
            <a:endParaRPr lang="zh-CN" altLang="en-US" sz="1600"/>
          </a:p>
        </p:txBody>
      </p:sp>
      <p:sp>
        <p:nvSpPr>
          <p:cNvPr id="7183" name="TextBox 320"/>
          <p:cNvSpPr txBox="1">
            <a:spLocks noChangeArrowheads="1"/>
          </p:cNvSpPr>
          <p:nvPr/>
        </p:nvSpPr>
        <p:spPr bwMode="auto">
          <a:xfrm>
            <a:off x="3236913" y="2730500"/>
            <a:ext cx="403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I/O</a:t>
            </a:r>
            <a:r>
              <a:rPr lang="zh-CN" altLang="zh-CN">
                <a:latin typeface="微软雅黑" pitchFamily="34" charset="-122"/>
                <a:ea typeface="微软雅黑" pitchFamily="34" charset="-122"/>
              </a:rPr>
              <a:t>流类库</a:t>
            </a:r>
            <a:endParaRPr lang="zh-CN" altLang="en-US">
              <a:latin typeface="微软雅黑" pitchFamily="34" charset="-122"/>
              <a:ea typeface="微软雅黑" pitchFamily="34" charset="-122"/>
            </a:endParaRPr>
          </a:p>
        </p:txBody>
      </p:sp>
      <p:grpSp>
        <p:nvGrpSpPr>
          <p:cNvPr id="7184" name="组合 313"/>
          <p:cNvGrpSpPr>
            <a:grpSpLocks/>
          </p:cNvGrpSpPr>
          <p:nvPr/>
        </p:nvGrpSpPr>
        <p:grpSpPr bwMode="auto">
          <a:xfrm>
            <a:off x="1352550" y="3690938"/>
            <a:ext cx="6405563" cy="579437"/>
            <a:chOff x="1252258" y="5045323"/>
            <a:chExt cx="7405967" cy="669007"/>
          </a:xfrm>
        </p:grpSpPr>
        <p:grpSp>
          <p:nvGrpSpPr>
            <p:cNvPr id="7190" name="组合 338"/>
            <p:cNvGrpSpPr>
              <a:grpSpLocks/>
            </p:cNvGrpSpPr>
            <p:nvPr/>
          </p:nvGrpSpPr>
          <p:grpSpPr bwMode="auto">
            <a:xfrm>
              <a:off x="2520950" y="5045323"/>
              <a:ext cx="6137275" cy="669007"/>
              <a:chOff x="2520950" y="4924673"/>
              <a:chExt cx="6137275" cy="789657"/>
            </a:xfrm>
          </p:grpSpPr>
          <p:sp>
            <p:nvSpPr>
              <p:cNvPr id="173" name="AutoShape 218"/>
              <p:cNvSpPr>
                <a:spLocks noChangeArrowheads="1"/>
              </p:cNvSpPr>
              <p:nvPr/>
            </p:nvSpPr>
            <p:spPr bwMode="auto">
              <a:xfrm>
                <a:off x="2634339" y="5394140"/>
                <a:ext cx="5893570" cy="32019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194" name="组合 342"/>
              <p:cNvGrpSpPr>
                <a:grpSpLocks/>
              </p:cNvGrpSpPr>
              <p:nvPr/>
            </p:nvGrpSpPr>
            <p:grpSpPr bwMode="auto">
              <a:xfrm>
                <a:off x="2520950" y="4924673"/>
                <a:ext cx="6137275" cy="664245"/>
                <a:chOff x="2520950" y="4868193"/>
                <a:chExt cx="6137275" cy="720725"/>
              </a:xfrm>
            </p:grpSpPr>
            <p:sp>
              <p:nvSpPr>
                <p:cNvPr id="175" name="AutoShape 181"/>
                <p:cNvSpPr>
                  <a:spLocks noChangeArrowheads="1"/>
                </p:cNvSpPr>
                <p:nvPr/>
              </p:nvSpPr>
              <p:spPr bwMode="auto">
                <a:xfrm>
                  <a:off x="2430605" y="4868193"/>
                  <a:ext cx="6227620" cy="720651"/>
                </a:xfrm>
                <a:prstGeom prst="roundRect">
                  <a:avLst>
                    <a:gd name="adj" fmla="val 50000"/>
                  </a:avLst>
                </a:prstGeom>
                <a:solidFill>
                  <a:srgbClr val="D5EB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76" name="AutoShape 202"/>
                <p:cNvSpPr>
                  <a:spLocks noChangeArrowheads="1"/>
                </p:cNvSpPr>
                <p:nvPr/>
              </p:nvSpPr>
              <p:spPr bwMode="auto">
                <a:xfrm>
                  <a:off x="2674718" y="4983215"/>
                  <a:ext cx="5777939" cy="490607"/>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69" name="Line 188"/>
            <p:cNvSpPr>
              <a:spLocks noChangeShapeType="1"/>
            </p:cNvSpPr>
            <p:nvPr/>
          </p:nvSpPr>
          <p:spPr bwMode="auto">
            <a:xfrm flipH="1">
              <a:off x="1500042" y="5329422"/>
              <a:ext cx="149771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72" name="Oval 151"/>
            <p:cNvSpPr>
              <a:spLocks noChangeArrowheads="1"/>
            </p:cNvSpPr>
            <p:nvPr/>
          </p:nvSpPr>
          <p:spPr bwMode="auto">
            <a:xfrm>
              <a:off x="1252258" y="5063652"/>
              <a:ext cx="170696" cy="17045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7185" name="组合 315"/>
          <p:cNvGrpSpPr>
            <a:grpSpLocks/>
          </p:cNvGrpSpPr>
          <p:nvPr/>
        </p:nvGrpSpPr>
        <p:grpSpPr bwMode="auto">
          <a:xfrm>
            <a:off x="1136650" y="3656013"/>
            <a:ext cx="549275" cy="552450"/>
            <a:chOff x="1190461" y="2772022"/>
            <a:chExt cx="635025" cy="637257"/>
          </a:xfrm>
        </p:grpSpPr>
        <p:sp>
          <p:nvSpPr>
            <p:cNvPr id="161"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62" name="Oval 151"/>
            <p:cNvSpPr>
              <a:spLocks noChangeArrowheads="1"/>
            </p:cNvSpPr>
            <p:nvPr/>
          </p:nvSpPr>
          <p:spPr bwMode="auto">
            <a:xfrm>
              <a:off x="1412537" y="2790334"/>
              <a:ext cx="170685" cy="17030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7186" name="TextBox 321"/>
          <p:cNvSpPr txBox="1">
            <a:spLocks noChangeArrowheads="1"/>
          </p:cNvSpPr>
          <p:nvPr/>
        </p:nvSpPr>
        <p:spPr bwMode="auto">
          <a:xfrm>
            <a:off x="3236913" y="3770313"/>
            <a:ext cx="403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zh-CN">
                <a:latin typeface="微软雅黑" pitchFamily="34" charset="-122"/>
                <a:ea typeface="微软雅黑" pitchFamily="34" charset="-122"/>
              </a:rPr>
              <a:t>缓冲区类</a:t>
            </a:r>
            <a:endParaRPr lang="zh-CN" altLang="en-US">
              <a:latin typeface="微软雅黑" pitchFamily="34" charset="-122"/>
              <a:ea typeface="微软雅黑" pitchFamily="34" charset="-122"/>
            </a:endParaRPr>
          </a:p>
        </p:txBody>
      </p:sp>
      <p:sp>
        <p:nvSpPr>
          <p:cNvPr id="7187" name="TextBox 317"/>
          <p:cNvSpPr txBox="1">
            <a:spLocks noChangeArrowheads="1"/>
          </p:cNvSpPr>
          <p:nvPr/>
        </p:nvSpPr>
        <p:spPr bwMode="auto">
          <a:xfrm>
            <a:off x="1065213" y="3744913"/>
            <a:ext cx="6842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6.2.2</a:t>
            </a:r>
            <a:endParaRPr lang="zh-CN" altLang="en-US" sz="1600"/>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8"/>
                                        </p:tgtEl>
                                      </p:cBhvr>
                                    </p:animEffect>
                                    <p:animScale>
                                      <p:cBhvr>
                                        <p:cTn id="7" dur="250" autoRev="1" fill="hold"/>
                                        <p:tgtEl>
                                          <p:spTgt spid="6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18" descr="C:\Users\admin\Desktop\201777-12062Q12024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8538" y="2801938"/>
            <a:ext cx="3462337" cy="312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8" descr="C:\Users\admin\Desktop\201777-12062Q12024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813" y="2801938"/>
            <a:ext cx="3462337" cy="312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bwMode="auto">
          <a:xfrm>
            <a:off x="0" y="969484"/>
            <a:ext cx="9144000" cy="723849"/>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ea typeface="宋体" pitchFamily="2" charset="-122"/>
            </a:endParaRPr>
          </a:p>
        </p:txBody>
      </p:sp>
      <p:pic>
        <p:nvPicPr>
          <p:cNvPr id="16"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3113"/>
            <a:ext cx="1827213"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2472" name="Group 2"/>
          <p:cNvGrpSpPr>
            <a:grpSpLocks/>
          </p:cNvGrpSpPr>
          <p:nvPr/>
        </p:nvGrpSpPr>
        <p:grpSpPr bwMode="auto">
          <a:xfrm>
            <a:off x="5062538" y="119063"/>
            <a:ext cx="3916362" cy="725487"/>
            <a:chOff x="0" y="0"/>
            <a:chExt cx="6166" cy="1142"/>
          </a:xfrm>
        </p:grpSpPr>
        <p:pic>
          <p:nvPicPr>
            <p:cNvPr id="62484" name="Picture 3" descr="D:\幻灯片\图片\logo2.pnglogo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248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6247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6.5  </a:t>
            </a:r>
            <a:r>
              <a:rPr lang="zh-CN" altLang="en-US" sz="2800" b="1">
                <a:solidFill>
                  <a:srgbClr val="FFFF00"/>
                </a:solidFill>
                <a:latin typeface="微软雅黑" pitchFamily="34" charset="-122"/>
                <a:ea typeface="微软雅黑" pitchFamily="34" charset="-122"/>
                <a:sym typeface="宋体" charset="-122"/>
              </a:rPr>
              <a:t>文件流</a:t>
            </a:r>
          </a:p>
        </p:txBody>
      </p:sp>
      <p:sp>
        <p:nvSpPr>
          <p:cNvPr id="62474" name="矩形 2"/>
          <p:cNvSpPr>
            <a:spLocks noChangeArrowheads="1"/>
          </p:cNvSpPr>
          <p:nvPr/>
        </p:nvSpPr>
        <p:spPr bwMode="auto">
          <a:xfrm>
            <a:off x="1897063" y="1060450"/>
            <a:ext cx="305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a:solidFill>
                  <a:srgbClr val="00B0F0"/>
                </a:solidFill>
                <a:latin typeface="微软雅黑" pitchFamily="34" charset="-122"/>
                <a:ea typeface="微软雅黑" pitchFamily="34" charset="-122"/>
              </a:rPr>
              <a:t>文件的打开与关闭</a:t>
            </a:r>
          </a:p>
        </p:txBody>
      </p:sp>
      <p:pic>
        <p:nvPicPr>
          <p:cNvPr id="59397" name="Picture 2" descr="C:\Users\admin\Desktop\QQ图片2015062315151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8500" y="3321050"/>
            <a:ext cx="16383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3" descr="C:\Users\admin\Desktop\ope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6125" y="3101975"/>
            <a:ext cx="1316038"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24">
            <a:hlinkClick r:id="rId7" action="ppaction://hlinkfile"/>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711325" y="5249863"/>
            <a:ext cx="2120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24">
            <a:hlinkClick r:id="rId9" action="ppaction://hlinkfile"/>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605463" y="5249863"/>
            <a:ext cx="2120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任意多边形 21"/>
          <p:cNvSpPr/>
          <p:nvPr/>
        </p:nvSpPr>
        <p:spPr bwMode="auto">
          <a:xfrm>
            <a:off x="1579563" y="4570413"/>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2" name="矩形 1"/>
          <p:cNvSpPr>
            <a:spLocks noChangeArrowheads="1"/>
          </p:cNvSpPr>
          <p:nvPr/>
        </p:nvSpPr>
        <p:spPr bwMode="auto">
          <a:xfrm>
            <a:off x="2105025" y="4578350"/>
            <a:ext cx="1112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b="1">
                <a:solidFill>
                  <a:schemeClr val="bg1"/>
                </a:solidFill>
              </a:rPr>
              <a:t>打开文件</a:t>
            </a:r>
            <a:endParaRPr lang="zh-CN" altLang="en-US">
              <a:solidFill>
                <a:schemeClr val="bg1"/>
              </a:solidFill>
            </a:endParaRPr>
          </a:p>
        </p:txBody>
      </p:sp>
      <p:sp>
        <p:nvSpPr>
          <p:cNvPr id="23" name="任意多边形 22"/>
          <p:cNvSpPr/>
          <p:nvPr/>
        </p:nvSpPr>
        <p:spPr bwMode="auto">
          <a:xfrm>
            <a:off x="5465763" y="4570413"/>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3" name="矩形 2"/>
          <p:cNvSpPr>
            <a:spLocks noChangeArrowheads="1"/>
          </p:cNvSpPr>
          <p:nvPr/>
        </p:nvSpPr>
        <p:spPr bwMode="auto">
          <a:xfrm>
            <a:off x="6027738" y="4578350"/>
            <a:ext cx="1114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b="1">
                <a:solidFill>
                  <a:schemeClr val="bg1"/>
                </a:solidFill>
              </a:rPr>
              <a:t>关闭文件</a:t>
            </a:r>
            <a:endParaRPr lang="zh-CN" altLang="en-US">
              <a:solidFill>
                <a:schemeClr val="bg1"/>
              </a:solidFill>
            </a:endParaRPr>
          </a:p>
        </p:txBody>
      </p:sp>
      <p:sp>
        <p:nvSpPr>
          <p:cNvPr id="4" name="矩形 3"/>
          <p:cNvSpPr/>
          <p:nvPr/>
        </p:nvSpPr>
        <p:spPr>
          <a:xfrm>
            <a:off x="1443038" y="1855788"/>
            <a:ext cx="7021512" cy="647700"/>
          </a:xfrm>
          <a:prstGeom prst="rect">
            <a:avLst/>
          </a:prstGeom>
        </p:spPr>
        <p:txBody>
          <a:bodyPr>
            <a:spAutoFit/>
          </a:bodyPr>
          <a:lstStyle/>
          <a:p>
            <a:pPr>
              <a:defRPr/>
            </a:pPr>
            <a:r>
              <a:rPr lang="en-US" altLang="zh-CN" dirty="0">
                <a:ea typeface="宋体" pitchFamily="2" charset="-122"/>
              </a:rPr>
              <a:t>       </a:t>
            </a:r>
            <a:r>
              <a:rPr lang="zh-CN" altLang="zh-CN" dirty="0">
                <a:latin typeface="微软雅黑" pitchFamily="34" charset="-122"/>
                <a:ea typeface="微软雅黑" pitchFamily="34" charset="-122"/>
              </a:rPr>
              <a:t>学习文件操作之前首先要了解最基本的文件操作</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文件的</a:t>
            </a:r>
            <a:r>
              <a:rPr lang="zh-CN" altLang="zh-CN" dirty="0">
                <a:solidFill>
                  <a:schemeClr val="accent4"/>
                </a:solidFill>
                <a:latin typeface="微软雅黑" pitchFamily="34" charset="-122"/>
                <a:ea typeface="微软雅黑" pitchFamily="34" charset="-122"/>
              </a:rPr>
              <a:t>打开</a:t>
            </a:r>
            <a:r>
              <a:rPr lang="zh-CN" altLang="zh-CN" dirty="0">
                <a:latin typeface="微软雅黑" pitchFamily="34" charset="-122"/>
                <a:ea typeface="微软雅黑" pitchFamily="34" charset="-122"/>
              </a:rPr>
              <a:t>与</a:t>
            </a:r>
            <a:r>
              <a:rPr lang="zh-CN" altLang="zh-CN" dirty="0">
                <a:solidFill>
                  <a:schemeClr val="accent4"/>
                </a:solidFill>
                <a:latin typeface="微软雅黑" pitchFamily="34" charset="-122"/>
                <a:ea typeface="微软雅黑" pitchFamily="34" charset="-122"/>
              </a:rPr>
              <a:t>关闭</a:t>
            </a:r>
            <a:r>
              <a:rPr lang="zh-CN"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6"/>
                                        </p:tgtEl>
                                      </p:cBhvr>
                                    </p:animEffect>
                                    <p:animScale>
                                      <p:cBhvr>
                                        <p:cTn id="7" dur="250" autoRev="1" fill="hold"/>
                                        <p:tgtEl>
                                          <p:spTgt spid="16"/>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59398"/>
                                        </p:tgtEl>
                                        <p:attrNameLst>
                                          <p:attrName>style.visibility</p:attrName>
                                        </p:attrNameLst>
                                      </p:cBhvr>
                                      <p:to>
                                        <p:strVal val="visible"/>
                                      </p:to>
                                    </p:set>
                                    <p:animEffect transition="in" filter="fade">
                                      <p:cBhvr>
                                        <p:cTn id="15" dur="500"/>
                                        <p:tgtEl>
                                          <p:spTgt spid="59398"/>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nodeType="withEffect">
                                  <p:stCondLst>
                                    <p:cond delay="0"/>
                                  </p:stCondLst>
                                  <p:childTnLst>
                                    <p:set>
                                      <p:cBhvr>
                                        <p:cTn id="31" dur="1" fill="hold">
                                          <p:stCondLst>
                                            <p:cond delay="0"/>
                                          </p:stCondLst>
                                        </p:cTn>
                                        <p:tgtEl>
                                          <p:spTgt spid="59397"/>
                                        </p:tgtEl>
                                        <p:attrNameLst>
                                          <p:attrName>style.visibility</p:attrName>
                                        </p:attrNameLst>
                                      </p:cBhvr>
                                      <p:to>
                                        <p:strVal val="visible"/>
                                      </p:to>
                                    </p:set>
                                    <p:animEffect transition="in" filter="fade">
                                      <p:cBhvr>
                                        <p:cTn id="32" dur="500"/>
                                        <p:tgtEl>
                                          <p:spTgt spid="59397"/>
                                        </p:tgtEl>
                                      </p:cBhvr>
                                    </p:animEffect>
                                  </p:childTnLst>
                                </p:cTn>
                              </p:par>
                              <p:par>
                                <p:cTn id="33" presetID="10"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par>
                          <p:cTn id="42" fill="hold" nodeType="afterGroup">
                            <p:stCondLst>
                              <p:cond delay="500"/>
                            </p:stCondLst>
                            <p:childTnLst>
                              <p:par>
                                <p:cTn id="43" presetID="26" presetClass="emph" presetSubtype="0" fill="hold" nodeType="afterEffect">
                                  <p:stCondLst>
                                    <p:cond delay="0"/>
                                  </p:stCondLst>
                                  <p:childTnLst>
                                    <p:animEffect transition="out" filter="fade">
                                      <p:cBhvr>
                                        <p:cTn id="44" dur="500" tmFilter="0, 0; .2, .5; .8, .5; 1, 0"/>
                                        <p:tgtEl>
                                          <p:spTgt spid="18"/>
                                        </p:tgtEl>
                                      </p:cBhvr>
                                    </p:animEffect>
                                    <p:animScale>
                                      <p:cBhvr>
                                        <p:cTn id="45" dur="250" autoRev="1" fill="hold"/>
                                        <p:tgtEl>
                                          <p:spTgt spid="18"/>
                                        </p:tgtEl>
                                      </p:cBhvr>
                                      <p:by x="105000" y="105000"/>
                                    </p:animScale>
                                  </p:childTnLst>
                                </p:cTn>
                              </p:par>
                              <p:par>
                                <p:cTn id="46" presetID="26" presetClass="emph" presetSubtype="0" fill="hold" nodeType="withEffect">
                                  <p:stCondLst>
                                    <p:cond delay="0"/>
                                  </p:stCondLst>
                                  <p:childTnLst>
                                    <p:animEffect transition="out" filter="fade">
                                      <p:cBhvr>
                                        <p:cTn id="47" dur="500" tmFilter="0, 0; .2, .5; .8, .5; 1, 0"/>
                                        <p:tgtEl>
                                          <p:spTgt spid="19"/>
                                        </p:tgtEl>
                                      </p:cBhvr>
                                    </p:animEffect>
                                    <p:animScale>
                                      <p:cBhvr>
                                        <p:cTn id="48"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bwMode="auto">
          <a:xfrm>
            <a:off x="787400" y="1981200"/>
            <a:ext cx="7675563" cy="128270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63491" name="Group 2"/>
          <p:cNvGrpSpPr>
            <a:grpSpLocks/>
          </p:cNvGrpSpPr>
          <p:nvPr/>
        </p:nvGrpSpPr>
        <p:grpSpPr bwMode="auto">
          <a:xfrm>
            <a:off x="5062538" y="119063"/>
            <a:ext cx="3916362" cy="725487"/>
            <a:chOff x="0" y="0"/>
            <a:chExt cx="6166" cy="1142"/>
          </a:xfrm>
        </p:grpSpPr>
        <p:pic>
          <p:nvPicPr>
            <p:cNvPr id="63511"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51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63492"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6.5  </a:t>
            </a:r>
            <a:r>
              <a:rPr lang="zh-CN" altLang="en-US" sz="2800" b="1">
                <a:solidFill>
                  <a:srgbClr val="FFFF00"/>
                </a:solidFill>
                <a:latin typeface="微软雅黑" pitchFamily="34" charset="-122"/>
                <a:ea typeface="微软雅黑" pitchFamily="34" charset="-122"/>
                <a:sym typeface="宋体" charset="-122"/>
              </a:rPr>
              <a:t>文件流</a:t>
            </a:r>
          </a:p>
        </p:txBody>
      </p:sp>
      <p:sp>
        <p:nvSpPr>
          <p:cNvPr id="60421" name="矩形 3"/>
          <p:cNvSpPr>
            <a:spLocks noChangeArrowheads="1"/>
          </p:cNvSpPr>
          <p:nvPr/>
        </p:nvSpPr>
        <p:spPr bwMode="auto">
          <a:xfrm>
            <a:off x="912813" y="2162175"/>
            <a:ext cx="73564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文件可以分为</a:t>
            </a:r>
            <a:r>
              <a:rPr lang="zh-CN" altLang="zh-CN" dirty="0">
                <a:solidFill>
                  <a:schemeClr val="accent4"/>
                </a:solidFill>
                <a:latin typeface="微软雅黑" pitchFamily="34" charset="-122"/>
                <a:ea typeface="微软雅黑" pitchFamily="34" charset="-122"/>
              </a:rPr>
              <a:t>文本文件</a:t>
            </a:r>
            <a:r>
              <a:rPr lang="zh-CN" altLang="zh-CN" dirty="0">
                <a:latin typeface="微软雅黑" pitchFamily="34" charset="-122"/>
                <a:ea typeface="微软雅黑" pitchFamily="34" charset="-122"/>
              </a:rPr>
              <a:t>和</a:t>
            </a:r>
            <a:r>
              <a:rPr lang="zh-CN" altLang="zh-CN" dirty="0">
                <a:solidFill>
                  <a:schemeClr val="accent4"/>
                </a:solidFill>
                <a:latin typeface="微软雅黑" pitchFamily="34" charset="-122"/>
                <a:ea typeface="微软雅黑" pitchFamily="34" charset="-122"/>
              </a:rPr>
              <a:t>二进制文件</a:t>
            </a:r>
            <a:r>
              <a:rPr lang="zh-CN" altLang="zh-CN" dirty="0">
                <a:latin typeface="微软雅黑" pitchFamily="34" charset="-122"/>
                <a:ea typeface="微软雅黑" pitchFamily="34" charset="-122"/>
              </a:rPr>
              <a:t>，对于文本文件的读写比较简单，使用提取运算符“</a:t>
            </a:r>
            <a:r>
              <a:rPr lang="en-US" altLang="zh-CN" dirty="0">
                <a:latin typeface="微软雅黑" pitchFamily="34" charset="-122"/>
                <a:ea typeface="微软雅黑" pitchFamily="34" charset="-122"/>
              </a:rPr>
              <a:t>&gt;&gt;</a:t>
            </a:r>
            <a:r>
              <a:rPr lang="zh-CN" altLang="zh-CN" dirty="0">
                <a:latin typeface="微软雅黑" pitchFamily="34" charset="-122"/>
                <a:ea typeface="微软雅黑" pitchFamily="34" charset="-122"/>
              </a:rPr>
              <a:t>”和插入运算符“</a:t>
            </a:r>
            <a:r>
              <a:rPr lang="en-US" altLang="zh-CN" dirty="0">
                <a:latin typeface="微软雅黑" pitchFamily="34" charset="-122"/>
                <a:ea typeface="微软雅黑" pitchFamily="34" charset="-122"/>
              </a:rPr>
              <a:t>&lt;&lt;</a:t>
            </a:r>
            <a:r>
              <a:rPr lang="zh-CN" altLang="zh-CN" dirty="0">
                <a:latin typeface="微软雅黑" pitchFamily="34" charset="-122"/>
                <a:ea typeface="微软雅黑" pitchFamily="34" charset="-122"/>
              </a:rPr>
              <a:t>”即可，而对于二进制文件的读写较为复杂一些。</a:t>
            </a:r>
          </a:p>
        </p:txBody>
      </p:sp>
      <p:sp>
        <p:nvSpPr>
          <p:cNvPr id="8" name="矩形 7"/>
          <p:cNvSpPr/>
          <p:nvPr/>
        </p:nvSpPr>
        <p:spPr bwMode="auto">
          <a:xfrm>
            <a:off x="0" y="969484"/>
            <a:ext cx="9144000" cy="723849"/>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ea typeface="宋体" pitchFamily="2" charset="-122"/>
            </a:endParaRPr>
          </a:p>
        </p:txBody>
      </p:sp>
      <p:pic>
        <p:nvPicPr>
          <p:cNvPr id="9"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3113"/>
            <a:ext cx="1827213"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矩形 2"/>
          <p:cNvSpPr>
            <a:spLocks noChangeArrowheads="1"/>
          </p:cNvSpPr>
          <p:nvPr/>
        </p:nvSpPr>
        <p:spPr bwMode="auto">
          <a:xfrm>
            <a:off x="1897063" y="1060450"/>
            <a:ext cx="1979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a:solidFill>
                  <a:srgbClr val="00B0F0"/>
                </a:solidFill>
                <a:latin typeface="微软雅黑" pitchFamily="34" charset="-122"/>
                <a:ea typeface="微软雅黑" pitchFamily="34" charset="-122"/>
              </a:rPr>
              <a:t>文件的读写</a:t>
            </a:r>
          </a:p>
        </p:txBody>
      </p:sp>
      <p:grpSp>
        <p:nvGrpSpPr>
          <p:cNvPr id="11" name="组合 10"/>
          <p:cNvGrpSpPr>
            <a:grpSpLocks/>
          </p:cNvGrpSpPr>
          <p:nvPr/>
        </p:nvGrpSpPr>
        <p:grpSpPr bwMode="auto">
          <a:xfrm>
            <a:off x="1371600" y="3656013"/>
            <a:ext cx="6591300" cy="741362"/>
            <a:chOff x="1478869" y="4159404"/>
            <a:chExt cx="6592300" cy="741921"/>
          </a:xfrm>
        </p:grpSpPr>
        <p:sp>
          <p:nvSpPr>
            <p:cNvPr id="12" name="任意多边形 11"/>
            <p:cNvSpPr/>
            <p:nvPr/>
          </p:nvSpPr>
          <p:spPr>
            <a:xfrm>
              <a:off x="2002823" y="4159404"/>
              <a:ext cx="6068346" cy="741921"/>
            </a:xfrm>
            <a:custGeom>
              <a:avLst/>
              <a:gdLst>
                <a:gd name="connsiteX0" fmla="*/ 0 w 3474720"/>
                <a:gd name="connsiteY0" fmla="*/ 143596 h 1148767"/>
                <a:gd name="connsiteX1" fmla="*/ 2900337 w 3474720"/>
                <a:gd name="connsiteY1" fmla="*/ 143596 h 1148767"/>
                <a:gd name="connsiteX2" fmla="*/ 2900337 w 3474720"/>
                <a:gd name="connsiteY2" fmla="*/ 0 h 1148767"/>
                <a:gd name="connsiteX3" fmla="*/ 3474720 w 3474720"/>
                <a:gd name="connsiteY3" fmla="*/ 574384 h 1148767"/>
                <a:gd name="connsiteX4" fmla="*/ 2900337 w 3474720"/>
                <a:gd name="connsiteY4" fmla="*/ 1148767 h 1148767"/>
                <a:gd name="connsiteX5" fmla="*/ 2900337 w 3474720"/>
                <a:gd name="connsiteY5" fmla="*/ 1005171 h 1148767"/>
                <a:gd name="connsiteX6" fmla="*/ 0 w 3474720"/>
                <a:gd name="connsiteY6" fmla="*/ 1005171 h 1148767"/>
                <a:gd name="connsiteX7" fmla="*/ 0 w 3474720"/>
                <a:gd name="connsiteY7" fmla="*/ 143596 h 114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4720" h="1148767">
                  <a:moveTo>
                    <a:pt x="0" y="143596"/>
                  </a:moveTo>
                  <a:lnTo>
                    <a:pt x="2900337" y="143596"/>
                  </a:lnTo>
                  <a:lnTo>
                    <a:pt x="2900337" y="0"/>
                  </a:lnTo>
                  <a:lnTo>
                    <a:pt x="3474720" y="574384"/>
                  </a:lnTo>
                  <a:lnTo>
                    <a:pt x="2900337" y="1148767"/>
                  </a:lnTo>
                  <a:lnTo>
                    <a:pt x="2900337" y="1005171"/>
                  </a:lnTo>
                  <a:lnTo>
                    <a:pt x="0" y="1005171"/>
                  </a:lnTo>
                  <a:lnTo>
                    <a:pt x="0" y="143596"/>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lIns="15875" tIns="159471" rIns="446663" bIns="159471" spcCol="1270"/>
            <a:lstStyle/>
            <a:p>
              <a:pPr marL="228600" lvl="1" indent="-228600" defTabSz="1111250">
                <a:lnSpc>
                  <a:spcPct val="90000"/>
                </a:lnSpc>
                <a:spcAft>
                  <a:spcPct val="15000"/>
                </a:spcAft>
                <a:buFontTx/>
                <a:buChar char="••"/>
                <a:defRPr/>
              </a:pPr>
              <a:endParaRPr lang="zh-CN" altLang="en-US" sz="2500"/>
            </a:p>
            <a:p>
              <a:pPr marL="228600" lvl="1" indent="-228600" defTabSz="1111250">
                <a:lnSpc>
                  <a:spcPct val="90000"/>
                </a:lnSpc>
                <a:spcAft>
                  <a:spcPct val="15000"/>
                </a:spcAft>
                <a:buFontTx/>
                <a:buChar char="••"/>
                <a:defRPr/>
              </a:pPr>
              <a:endParaRPr lang="zh-CN" altLang="en-US" sz="2500"/>
            </a:p>
          </p:txBody>
        </p:sp>
        <p:sp>
          <p:nvSpPr>
            <p:cNvPr id="63509" name="圆角矩形 29"/>
            <p:cNvSpPr>
              <a:spLocks noChangeArrowheads="1"/>
            </p:cNvSpPr>
            <p:nvPr/>
          </p:nvSpPr>
          <p:spPr bwMode="auto">
            <a:xfrm>
              <a:off x="1478869" y="4214678"/>
              <a:ext cx="653143" cy="653143"/>
            </a:xfrm>
            <a:prstGeom prst="roundRect">
              <a:avLst>
                <a:gd name="adj" fmla="val 16667"/>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63510" name="矩形 30"/>
            <p:cNvSpPr>
              <a:spLocks noChangeArrowheads="1"/>
            </p:cNvSpPr>
            <p:nvPr/>
          </p:nvSpPr>
          <p:spPr bwMode="auto">
            <a:xfrm>
              <a:off x="1630887" y="4323926"/>
              <a:ext cx="373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chemeClr val="bg1"/>
                  </a:solidFill>
                  <a:latin typeface="微软雅黑" pitchFamily="34" charset="-122"/>
                  <a:ea typeface="微软雅黑" pitchFamily="34" charset="-122"/>
                </a:rPr>
                <a:t>1</a:t>
              </a:r>
              <a:endParaRPr lang="zh-CN" altLang="en-US" sz="2400" b="1">
                <a:solidFill>
                  <a:schemeClr val="bg1"/>
                </a:solidFill>
              </a:endParaRPr>
            </a:p>
          </p:txBody>
        </p:sp>
      </p:grpSp>
      <p:sp>
        <p:nvSpPr>
          <p:cNvPr id="15" name="矩形 14"/>
          <p:cNvSpPr>
            <a:spLocks noChangeArrowheads="1"/>
          </p:cNvSpPr>
          <p:nvPr/>
        </p:nvSpPr>
        <p:spPr bwMode="auto">
          <a:xfrm>
            <a:off x="2333625" y="3830638"/>
            <a:ext cx="1811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b="1"/>
              <a:t>文本文件的读写</a:t>
            </a:r>
            <a:endParaRPr lang="zh-CN" altLang="zh-CN"/>
          </a:p>
        </p:txBody>
      </p:sp>
      <p:grpSp>
        <p:nvGrpSpPr>
          <p:cNvPr id="16" name="组合 15"/>
          <p:cNvGrpSpPr>
            <a:grpSpLocks/>
          </p:cNvGrpSpPr>
          <p:nvPr/>
        </p:nvGrpSpPr>
        <p:grpSpPr bwMode="auto">
          <a:xfrm>
            <a:off x="1371600" y="4706938"/>
            <a:ext cx="6591300" cy="741362"/>
            <a:chOff x="1478869" y="4159404"/>
            <a:chExt cx="6592300" cy="741921"/>
          </a:xfrm>
        </p:grpSpPr>
        <p:sp>
          <p:nvSpPr>
            <p:cNvPr id="17" name="任意多边形 16"/>
            <p:cNvSpPr/>
            <p:nvPr/>
          </p:nvSpPr>
          <p:spPr>
            <a:xfrm>
              <a:off x="2002823" y="4159404"/>
              <a:ext cx="6068346" cy="741921"/>
            </a:xfrm>
            <a:custGeom>
              <a:avLst/>
              <a:gdLst>
                <a:gd name="connsiteX0" fmla="*/ 0 w 3474720"/>
                <a:gd name="connsiteY0" fmla="*/ 143596 h 1148767"/>
                <a:gd name="connsiteX1" fmla="*/ 2900337 w 3474720"/>
                <a:gd name="connsiteY1" fmla="*/ 143596 h 1148767"/>
                <a:gd name="connsiteX2" fmla="*/ 2900337 w 3474720"/>
                <a:gd name="connsiteY2" fmla="*/ 0 h 1148767"/>
                <a:gd name="connsiteX3" fmla="*/ 3474720 w 3474720"/>
                <a:gd name="connsiteY3" fmla="*/ 574384 h 1148767"/>
                <a:gd name="connsiteX4" fmla="*/ 2900337 w 3474720"/>
                <a:gd name="connsiteY4" fmla="*/ 1148767 h 1148767"/>
                <a:gd name="connsiteX5" fmla="*/ 2900337 w 3474720"/>
                <a:gd name="connsiteY5" fmla="*/ 1005171 h 1148767"/>
                <a:gd name="connsiteX6" fmla="*/ 0 w 3474720"/>
                <a:gd name="connsiteY6" fmla="*/ 1005171 h 1148767"/>
                <a:gd name="connsiteX7" fmla="*/ 0 w 3474720"/>
                <a:gd name="connsiteY7" fmla="*/ 143596 h 114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4720" h="1148767">
                  <a:moveTo>
                    <a:pt x="0" y="143596"/>
                  </a:moveTo>
                  <a:lnTo>
                    <a:pt x="2900337" y="143596"/>
                  </a:lnTo>
                  <a:lnTo>
                    <a:pt x="2900337" y="0"/>
                  </a:lnTo>
                  <a:lnTo>
                    <a:pt x="3474720" y="574384"/>
                  </a:lnTo>
                  <a:lnTo>
                    <a:pt x="2900337" y="1148767"/>
                  </a:lnTo>
                  <a:lnTo>
                    <a:pt x="2900337" y="1005171"/>
                  </a:lnTo>
                  <a:lnTo>
                    <a:pt x="0" y="1005171"/>
                  </a:lnTo>
                  <a:lnTo>
                    <a:pt x="0" y="143596"/>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lIns="15875" tIns="159471" rIns="446663" bIns="159471" spcCol="1270"/>
            <a:lstStyle/>
            <a:p>
              <a:pPr marL="228600" lvl="1" indent="-228600" defTabSz="1111250">
                <a:lnSpc>
                  <a:spcPct val="90000"/>
                </a:lnSpc>
                <a:spcAft>
                  <a:spcPct val="15000"/>
                </a:spcAft>
                <a:buFontTx/>
                <a:buChar char="••"/>
                <a:defRPr/>
              </a:pPr>
              <a:endParaRPr lang="zh-CN" altLang="en-US" sz="2500"/>
            </a:p>
            <a:p>
              <a:pPr marL="228600" lvl="1" indent="-228600" defTabSz="1111250">
                <a:lnSpc>
                  <a:spcPct val="90000"/>
                </a:lnSpc>
                <a:spcAft>
                  <a:spcPct val="15000"/>
                </a:spcAft>
                <a:buFontTx/>
                <a:buChar char="••"/>
                <a:defRPr/>
              </a:pPr>
              <a:endParaRPr lang="zh-CN" altLang="en-US" sz="2500"/>
            </a:p>
          </p:txBody>
        </p:sp>
        <p:sp>
          <p:nvSpPr>
            <p:cNvPr id="63506" name="圆角矩形 29"/>
            <p:cNvSpPr>
              <a:spLocks noChangeArrowheads="1"/>
            </p:cNvSpPr>
            <p:nvPr/>
          </p:nvSpPr>
          <p:spPr bwMode="auto">
            <a:xfrm>
              <a:off x="1478869" y="4214678"/>
              <a:ext cx="653143" cy="653143"/>
            </a:xfrm>
            <a:prstGeom prst="roundRect">
              <a:avLst>
                <a:gd name="adj" fmla="val 16667"/>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63507" name="矩形 30"/>
            <p:cNvSpPr>
              <a:spLocks noChangeArrowheads="1"/>
            </p:cNvSpPr>
            <p:nvPr/>
          </p:nvSpPr>
          <p:spPr bwMode="auto">
            <a:xfrm>
              <a:off x="1630887" y="4323926"/>
              <a:ext cx="373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chemeClr val="bg1"/>
                  </a:solidFill>
                  <a:latin typeface="微软雅黑" pitchFamily="34" charset="-122"/>
                  <a:ea typeface="微软雅黑" pitchFamily="34" charset="-122"/>
                </a:rPr>
                <a:t>2</a:t>
              </a:r>
              <a:endParaRPr lang="zh-CN" altLang="en-US" sz="2400" b="1">
                <a:solidFill>
                  <a:schemeClr val="bg1"/>
                </a:solidFill>
              </a:endParaRPr>
            </a:p>
          </p:txBody>
        </p:sp>
      </p:grpSp>
      <p:pic>
        <p:nvPicPr>
          <p:cNvPr id="20" name="图片 24">
            <a:hlinkClick r:id="rId4" action="ppaction://hlinkfile"/>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18088" y="3806825"/>
            <a:ext cx="2120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4">
            <a:hlinkClick r:id="rId6" action="ppaction://hlinkfile"/>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18088" y="4856163"/>
            <a:ext cx="2120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a:spLocks noChangeArrowheads="1"/>
          </p:cNvSpPr>
          <p:nvPr/>
        </p:nvSpPr>
        <p:spPr bwMode="auto">
          <a:xfrm>
            <a:off x="2287588" y="4867275"/>
            <a:ext cx="204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b="1"/>
              <a:t>二进制文件的读写</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3"/>
          <p:cNvSpPr>
            <a:spLocks noChangeArrowheads="1"/>
          </p:cNvSpPr>
          <p:nvPr/>
        </p:nvSpPr>
        <p:spPr bwMode="auto">
          <a:xfrm>
            <a:off x="1228725" y="5461000"/>
            <a:ext cx="6673850" cy="950913"/>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64515" name="Group 2"/>
          <p:cNvGrpSpPr>
            <a:grpSpLocks/>
          </p:cNvGrpSpPr>
          <p:nvPr/>
        </p:nvGrpSpPr>
        <p:grpSpPr bwMode="auto">
          <a:xfrm>
            <a:off x="5062538" y="119063"/>
            <a:ext cx="3916362" cy="725487"/>
            <a:chOff x="0" y="0"/>
            <a:chExt cx="6166" cy="1142"/>
          </a:xfrm>
        </p:grpSpPr>
        <p:pic>
          <p:nvPicPr>
            <p:cNvPr id="64530"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4531"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64516"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6.5  </a:t>
            </a:r>
            <a:r>
              <a:rPr lang="zh-CN" altLang="en-US" sz="2800" b="1">
                <a:solidFill>
                  <a:srgbClr val="FFFF00"/>
                </a:solidFill>
                <a:latin typeface="微软雅黑" pitchFamily="34" charset="-122"/>
                <a:ea typeface="微软雅黑" pitchFamily="34" charset="-122"/>
                <a:sym typeface="宋体" charset="-122"/>
              </a:rPr>
              <a:t>文件流</a:t>
            </a:r>
          </a:p>
        </p:txBody>
      </p:sp>
      <p:sp>
        <p:nvSpPr>
          <p:cNvPr id="8" name="矩形 7"/>
          <p:cNvSpPr/>
          <p:nvPr/>
        </p:nvSpPr>
        <p:spPr bwMode="auto">
          <a:xfrm>
            <a:off x="0" y="969484"/>
            <a:ext cx="9144000" cy="723849"/>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ea typeface="宋体" pitchFamily="2" charset="-122"/>
            </a:endParaRPr>
          </a:p>
        </p:txBody>
      </p:sp>
      <p:pic>
        <p:nvPicPr>
          <p:cNvPr id="9"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3113"/>
            <a:ext cx="1827213"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1" name="矩形 2"/>
          <p:cNvSpPr>
            <a:spLocks noChangeArrowheads="1"/>
          </p:cNvSpPr>
          <p:nvPr/>
        </p:nvSpPr>
        <p:spPr bwMode="auto">
          <a:xfrm>
            <a:off x="1897063" y="1060450"/>
            <a:ext cx="4133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a:solidFill>
                  <a:srgbClr val="00B0F0"/>
                </a:solidFill>
                <a:latin typeface="微软雅黑" pitchFamily="34" charset="-122"/>
                <a:ea typeface="微软雅黑" pitchFamily="34" charset="-122"/>
              </a:rPr>
              <a:t>文件的随机读写（自学）</a:t>
            </a:r>
          </a:p>
        </p:txBody>
      </p:sp>
      <p:grpSp>
        <p:nvGrpSpPr>
          <p:cNvPr id="6" name="组合 5"/>
          <p:cNvGrpSpPr>
            <a:grpSpLocks/>
          </p:cNvGrpSpPr>
          <p:nvPr/>
        </p:nvGrpSpPr>
        <p:grpSpPr bwMode="auto">
          <a:xfrm>
            <a:off x="1265238" y="1943100"/>
            <a:ext cx="3059112" cy="2898775"/>
            <a:chOff x="1265407" y="1943100"/>
            <a:chExt cx="3059113" cy="2898267"/>
          </a:xfrm>
        </p:grpSpPr>
        <p:sp>
          <p:nvSpPr>
            <p:cNvPr id="27" name="矩形 26"/>
            <p:cNvSpPr/>
            <p:nvPr/>
          </p:nvSpPr>
          <p:spPr bwMode="auto">
            <a:xfrm>
              <a:off x="1265407" y="1943100"/>
              <a:ext cx="3059113" cy="2898267"/>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 name="矩形 1"/>
            <p:cNvSpPr/>
            <p:nvPr/>
          </p:nvSpPr>
          <p:spPr>
            <a:xfrm>
              <a:off x="1371769" y="2238323"/>
              <a:ext cx="2921001" cy="2169733"/>
            </a:xfrm>
            <a:prstGeom prst="rect">
              <a:avLst/>
            </a:prstGeom>
          </p:spPr>
          <p:txBody>
            <a:bodyPr>
              <a:spAutoFit/>
            </a:bodyPr>
            <a:lstStyle/>
            <a:p>
              <a:pPr>
                <a:lnSpc>
                  <a:spcPct val="150000"/>
                </a:lnSpc>
                <a:defRPr/>
              </a:pPr>
              <a:r>
                <a:rPr lang="en-US" altLang="zh-CN" dirty="0">
                  <a:ea typeface="宋体" pitchFamily="2" charset="-122"/>
                </a:rPr>
                <a:t>       </a:t>
              </a:r>
              <a:r>
                <a:rPr lang="zh-CN" altLang="zh-CN" dirty="0">
                  <a:latin typeface="微软雅黑" pitchFamily="34" charset="-122"/>
                  <a:ea typeface="微软雅黑" pitchFamily="34" charset="-122"/>
                </a:rPr>
                <a:t>在</a:t>
              </a:r>
              <a:r>
                <a:rPr lang="en-US" altLang="zh-CN" dirty="0">
                  <a:latin typeface="微软雅黑" pitchFamily="34" charset="-122"/>
                  <a:ea typeface="微软雅黑" pitchFamily="34" charset="-122"/>
                </a:rPr>
                <a:t>C</a:t>
              </a:r>
              <a:r>
                <a:rPr lang="zh-CN" altLang="zh-CN" dirty="0">
                  <a:latin typeface="微软雅黑" pitchFamily="34" charset="-122"/>
                  <a:ea typeface="微软雅黑" pitchFamily="34" charset="-122"/>
                </a:rPr>
                <a:t>语言中要实现文件的随机读写是依靠文件</a:t>
              </a:r>
              <a:r>
                <a:rPr lang="zh-CN" altLang="zh-CN" dirty="0">
                  <a:solidFill>
                    <a:schemeClr val="accent4"/>
                  </a:solidFill>
                  <a:latin typeface="微软雅黑" pitchFamily="34" charset="-122"/>
                  <a:ea typeface="微软雅黑" pitchFamily="34" charset="-122"/>
                </a:rPr>
                <a:t>位置指针</a:t>
              </a:r>
              <a:r>
                <a:rPr lang="zh-CN" altLang="zh-CN" dirty="0">
                  <a:latin typeface="微软雅黑" pitchFamily="34" charset="-122"/>
                  <a:ea typeface="微软雅黑" pitchFamily="34" charset="-122"/>
                </a:rPr>
                <a:t>，在</a:t>
              </a:r>
              <a:r>
                <a:rPr lang="en-US" altLang="zh-CN" dirty="0">
                  <a:latin typeface="微软雅黑" pitchFamily="34" charset="-122"/>
                  <a:ea typeface="微软雅黑" pitchFamily="34" charset="-122"/>
                </a:rPr>
                <a:t>C++</a:t>
              </a:r>
              <a:r>
                <a:rPr lang="zh-CN" altLang="zh-CN" dirty="0">
                  <a:latin typeface="微软雅黑" pitchFamily="34" charset="-122"/>
                  <a:ea typeface="微软雅黑" pitchFamily="34" charset="-122"/>
                </a:rPr>
                <a:t>中实现文件的随机读写也是依靠</a:t>
              </a:r>
              <a:r>
                <a:rPr lang="zh-CN" altLang="zh-CN" dirty="0">
                  <a:solidFill>
                    <a:schemeClr val="accent4"/>
                  </a:solidFill>
                  <a:latin typeface="微软雅黑" pitchFamily="34" charset="-122"/>
                  <a:ea typeface="微软雅黑" pitchFamily="34" charset="-122"/>
                </a:rPr>
                <a:t>移动文件位置指针</a:t>
              </a:r>
              <a:r>
                <a:rPr lang="zh-CN" altLang="zh-CN" dirty="0">
                  <a:latin typeface="微软雅黑" pitchFamily="34" charset="-122"/>
                  <a:ea typeface="微软雅黑" pitchFamily="34" charset="-122"/>
                </a:rPr>
                <a:t>来完成的。</a:t>
              </a:r>
            </a:p>
          </p:txBody>
        </p:sp>
      </p:grpSp>
      <p:grpSp>
        <p:nvGrpSpPr>
          <p:cNvPr id="7" name="组合 6"/>
          <p:cNvGrpSpPr>
            <a:grpSpLocks/>
          </p:cNvGrpSpPr>
          <p:nvPr/>
        </p:nvGrpSpPr>
        <p:grpSpPr bwMode="auto">
          <a:xfrm>
            <a:off x="4818063" y="1943100"/>
            <a:ext cx="3084512" cy="2898775"/>
            <a:chOff x="4817598" y="1943100"/>
            <a:chExt cx="3084513" cy="2898267"/>
          </a:xfrm>
        </p:grpSpPr>
        <p:sp>
          <p:nvSpPr>
            <p:cNvPr id="28" name="矩形 27"/>
            <p:cNvSpPr/>
            <p:nvPr/>
          </p:nvSpPr>
          <p:spPr bwMode="auto">
            <a:xfrm>
              <a:off x="4817598" y="1943100"/>
              <a:ext cx="3059113" cy="2898267"/>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 name="矩形 2"/>
            <p:cNvSpPr/>
            <p:nvPr/>
          </p:nvSpPr>
          <p:spPr>
            <a:xfrm>
              <a:off x="4882685" y="2204992"/>
              <a:ext cx="3019426" cy="2169732"/>
            </a:xfrm>
            <a:prstGeom prst="rect">
              <a:avLst/>
            </a:prstGeom>
          </p:spPr>
          <p:txBody>
            <a:bodyPr>
              <a:spAutoFit/>
            </a:bodyPr>
            <a:lstStyle/>
            <a:p>
              <a:pPr>
                <a:lnSpc>
                  <a:spcPct val="150000"/>
                </a:lnSpc>
                <a:defRPr/>
              </a:pPr>
              <a:r>
                <a:rPr lang="en-US" altLang="zh-CN" dirty="0">
                  <a:latin typeface="微软雅黑" pitchFamily="34" charset="-122"/>
                  <a:ea typeface="微软雅黑" pitchFamily="34" charset="-122"/>
                </a:rPr>
                <a:t>      C++</a:t>
              </a:r>
              <a:r>
                <a:rPr lang="zh-CN" altLang="zh-CN" dirty="0">
                  <a:latin typeface="微软雅黑" pitchFamily="34" charset="-122"/>
                  <a:ea typeface="微软雅黑" pitchFamily="34" charset="-122"/>
                </a:rPr>
                <a:t>在文件输入流和文件输出流中都提供了</a:t>
              </a:r>
              <a:r>
                <a:rPr lang="zh-CN" altLang="zh-CN" dirty="0">
                  <a:solidFill>
                    <a:schemeClr val="accent4"/>
                  </a:solidFill>
                  <a:latin typeface="微软雅黑" pitchFamily="34" charset="-122"/>
                  <a:ea typeface="微软雅黑" pitchFamily="34" charset="-122"/>
                </a:rPr>
                <a:t>设置文件位置指针</a:t>
              </a:r>
              <a:r>
                <a:rPr lang="zh-CN" altLang="zh-CN" dirty="0">
                  <a:latin typeface="微软雅黑" pitchFamily="34" charset="-122"/>
                  <a:ea typeface="微软雅黑" pitchFamily="34" charset="-122"/>
                </a:rPr>
                <a:t>的函数，对于输入流，</a:t>
              </a:r>
              <a:r>
                <a:rPr lang="en-US" altLang="zh-CN" dirty="0" err="1">
                  <a:latin typeface="微软雅黑" pitchFamily="34" charset="-122"/>
                  <a:ea typeface="微软雅黑" pitchFamily="34" charset="-122"/>
                </a:rPr>
                <a:t>istream</a:t>
              </a:r>
              <a:r>
                <a:rPr lang="zh-CN" altLang="zh-CN" dirty="0">
                  <a:latin typeface="微软雅黑" pitchFamily="34" charset="-122"/>
                  <a:ea typeface="微软雅黑" pitchFamily="34" charset="-122"/>
                </a:rPr>
                <a:t>类提供了</a:t>
              </a:r>
              <a:r>
                <a:rPr lang="en-US" altLang="zh-CN" dirty="0" err="1">
                  <a:solidFill>
                    <a:schemeClr val="accent4"/>
                  </a:solidFill>
                  <a:latin typeface="微软雅黑" pitchFamily="34" charset="-122"/>
                  <a:ea typeface="微软雅黑" pitchFamily="34" charset="-122"/>
                </a:rPr>
                <a:t>seekg</a:t>
              </a:r>
              <a:r>
                <a:rPr lang="en-US" altLang="zh-CN" dirty="0">
                  <a:solidFill>
                    <a:schemeClr val="accent4"/>
                  </a:solidFill>
                  <a:latin typeface="微软雅黑" pitchFamily="34" charset="-122"/>
                  <a:ea typeface="微软雅黑" pitchFamily="34" charset="-122"/>
                </a:rPr>
                <a:t>()</a:t>
              </a:r>
              <a:r>
                <a:rPr lang="zh-CN" altLang="zh-CN" dirty="0">
                  <a:latin typeface="微软雅黑" pitchFamily="34" charset="-122"/>
                  <a:ea typeface="微软雅黑" pitchFamily="34" charset="-122"/>
                </a:rPr>
                <a:t>、</a:t>
              </a:r>
              <a:r>
                <a:rPr lang="en-US" altLang="zh-CN" dirty="0" err="1">
                  <a:solidFill>
                    <a:schemeClr val="accent4"/>
                  </a:solidFill>
                  <a:latin typeface="微软雅黑" pitchFamily="34" charset="-122"/>
                  <a:ea typeface="微软雅黑" pitchFamily="34" charset="-122"/>
                </a:rPr>
                <a:t>tellg</a:t>
              </a:r>
              <a:r>
                <a:rPr lang="en-US" altLang="zh-CN" dirty="0">
                  <a:solidFill>
                    <a:schemeClr val="accent4"/>
                  </a:solidFill>
                  <a:latin typeface="微软雅黑" pitchFamily="34" charset="-122"/>
                  <a:ea typeface="微软雅黑" pitchFamily="34" charset="-122"/>
                </a:rPr>
                <a:t>()</a:t>
              </a:r>
              <a:r>
                <a:rPr lang="zh-CN" altLang="zh-CN" dirty="0">
                  <a:latin typeface="微软雅黑" pitchFamily="34" charset="-122"/>
                  <a:ea typeface="微软雅黑" pitchFamily="34" charset="-122"/>
                </a:rPr>
                <a:t>两个函数</a:t>
              </a:r>
              <a:r>
                <a:rPr lang="zh-CN" altLang="en-US"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p:txBody>
        </p:sp>
      </p:grpSp>
      <p:sp>
        <p:nvSpPr>
          <p:cNvPr id="4" name="矩形 3"/>
          <p:cNvSpPr>
            <a:spLocks noChangeArrowheads="1"/>
          </p:cNvSpPr>
          <p:nvPr/>
        </p:nvSpPr>
        <p:spPr bwMode="auto">
          <a:xfrm>
            <a:off x="1409700" y="5449888"/>
            <a:ext cx="6337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istream&amp; seekg(streampos); //</a:t>
            </a:r>
            <a:r>
              <a:rPr lang="zh-CN" altLang="zh-CN"/>
              <a:t>文件指针直接定位</a:t>
            </a:r>
          </a:p>
          <a:p>
            <a:pPr eaLnBrk="1" hangingPunct="1"/>
            <a:r>
              <a:rPr lang="en-US" altLang="zh-CN"/>
              <a:t>istream&amp; seekg(streamoff, ios::seek_dir); //</a:t>
            </a:r>
            <a:r>
              <a:rPr lang="zh-CN" altLang="zh-CN"/>
              <a:t>指针相对定位</a:t>
            </a:r>
          </a:p>
          <a:p>
            <a:pPr eaLnBrk="1" hangingPunct="1"/>
            <a:r>
              <a:rPr lang="en-US" altLang="zh-CN"/>
              <a:t>long tellg(); //</a:t>
            </a:r>
            <a:r>
              <a:rPr lang="zh-CN" altLang="zh-CN"/>
              <a:t>返回指针的当前位置</a:t>
            </a:r>
          </a:p>
        </p:txBody>
      </p:sp>
      <p:sp>
        <p:nvSpPr>
          <p:cNvPr id="5" name="矩形 4"/>
          <p:cNvSpPr>
            <a:spLocks noChangeArrowheads="1"/>
          </p:cNvSpPr>
          <p:nvPr/>
        </p:nvSpPr>
        <p:spPr bwMode="auto">
          <a:xfrm>
            <a:off x="1290638" y="4932363"/>
            <a:ext cx="24939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zh-CN">
                <a:latin typeface="微软雅黑" pitchFamily="34" charset="-122"/>
                <a:ea typeface="微软雅黑" pitchFamily="34" charset="-122"/>
              </a:rPr>
              <a:t>其函数声明如下所示：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a:grpSpLocks/>
          </p:cNvGrpSpPr>
          <p:nvPr/>
        </p:nvGrpSpPr>
        <p:grpSpPr bwMode="auto">
          <a:xfrm>
            <a:off x="352425" y="1527175"/>
            <a:ext cx="2992438" cy="2992438"/>
            <a:chOff x="482607" y="2373313"/>
            <a:chExt cx="2502120" cy="2501900"/>
          </a:xfrm>
        </p:grpSpPr>
        <p:sp>
          <p:nvSpPr>
            <p:cNvPr id="33" name="椭圆 32"/>
            <p:cNvSpPr/>
            <p:nvPr/>
          </p:nvSpPr>
          <p:spPr>
            <a:xfrm>
              <a:off x="482607" y="2373313"/>
              <a:ext cx="2502120" cy="2501900"/>
            </a:xfrm>
            <a:prstGeom prst="ellipse">
              <a:avLst/>
            </a:prstGeom>
            <a:solidFill>
              <a:srgbClr val="70D7FC"/>
            </a:solidFill>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sp>
        <p:sp>
          <p:nvSpPr>
            <p:cNvPr id="34" name="椭圆 33"/>
            <p:cNvSpPr/>
            <p:nvPr/>
          </p:nvSpPr>
          <p:spPr bwMode="auto">
            <a:xfrm>
              <a:off x="684269" y="2561364"/>
              <a:ext cx="2101549" cy="2101549"/>
            </a:xfrm>
            <a:prstGeom prst="ellipse">
              <a:avLst/>
            </a:prstGeom>
            <a:solidFill>
              <a:schemeClr val="bg1"/>
            </a:solidFill>
            <a:ln w="28575" cap="flat" cmpd="sng" algn="ctr">
              <a:noFill/>
              <a:prstDash val="solid"/>
              <a:round/>
              <a:headEnd type="none" w="med" len="med"/>
              <a:tailEnd type="none" w="med" len="med"/>
            </a:ln>
            <a:effectLst>
              <a:innerShdw blurRad="76200" dist="50800" dir="16200000">
                <a:prstClr val="black">
                  <a:alpha val="34000"/>
                </a:prstClr>
              </a:innerShdw>
            </a:effectLst>
            <a:extLst/>
          </p:spPr>
          <p:txBody>
            <a:bodyPr/>
            <a:lstStyle/>
            <a:p>
              <a:pPr>
                <a:buFont typeface="Arial" pitchFamily="34" charset="0"/>
                <a:buNone/>
                <a:defRPr/>
              </a:pPr>
              <a:endParaRPr lang="zh-CN" altLang="en-US">
                <a:ea typeface="宋体" pitchFamily="2" charset="-122"/>
              </a:endParaRPr>
            </a:p>
          </p:txBody>
        </p:sp>
      </p:grpSp>
      <p:grpSp>
        <p:nvGrpSpPr>
          <p:cNvPr id="37" name="组合 36"/>
          <p:cNvGrpSpPr>
            <a:grpSpLocks/>
          </p:cNvGrpSpPr>
          <p:nvPr/>
        </p:nvGrpSpPr>
        <p:grpSpPr bwMode="auto">
          <a:xfrm>
            <a:off x="3505981" y="1820934"/>
            <a:ext cx="5372906" cy="646113"/>
            <a:chOff x="785733" y="2510671"/>
            <a:chExt cx="5373846" cy="646161"/>
          </a:xfrm>
          <a:solidFill>
            <a:srgbClr val="70D7FC"/>
          </a:solidFill>
        </p:grpSpPr>
        <p:grpSp>
          <p:nvGrpSpPr>
            <p:cNvPr id="39" name="组合 38"/>
            <p:cNvGrpSpPr>
              <a:grpSpLocks/>
            </p:cNvGrpSpPr>
            <p:nvPr/>
          </p:nvGrpSpPr>
          <p:grpSpPr bwMode="auto">
            <a:xfrm>
              <a:off x="785733" y="2567825"/>
              <a:ext cx="5373846" cy="589007"/>
              <a:chOff x="887334" y="2567825"/>
              <a:chExt cx="5373846" cy="589007"/>
            </a:xfrm>
            <a:grpFill/>
          </p:grpSpPr>
          <p:sp>
            <p:nvSpPr>
              <p:cNvPr id="41" name="矩形 1"/>
              <p:cNvSpPr/>
              <p:nvPr/>
            </p:nvSpPr>
            <p:spPr>
              <a:xfrm>
                <a:off x="887334" y="2740875"/>
                <a:ext cx="5373846"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 name="等腰三角形 41"/>
              <p:cNvSpPr/>
              <p:nvPr/>
            </p:nvSpPr>
            <p:spPr>
              <a:xfrm flipV="1">
                <a:off x="1141354" y="2567825"/>
                <a:ext cx="603295" cy="58106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grpSp>
        <p:sp>
          <p:nvSpPr>
            <p:cNvPr id="40" name="TextBox 28"/>
            <p:cNvSpPr txBox="1">
              <a:spLocks noChangeArrowheads="1"/>
            </p:cNvSpPr>
            <p:nvPr/>
          </p:nvSpPr>
          <p:spPr bwMode="auto">
            <a:xfrm>
              <a:off x="1152147" y="251067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smtClean="0">
                  <a:ea typeface="微软雅黑" pitchFamily="34" charset="-122"/>
                  <a:cs typeface="Arial" pitchFamily="34" charset="0"/>
                </a:rPr>
                <a:t>1</a:t>
              </a:r>
              <a:endParaRPr lang="zh-CN" altLang="en-US" sz="2800" b="1" dirty="0" smtClean="0">
                <a:ea typeface="微软雅黑" pitchFamily="34" charset="-122"/>
                <a:cs typeface="Arial" pitchFamily="34" charset="0"/>
              </a:endParaRPr>
            </a:p>
          </p:txBody>
        </p:sp>
      </p:grpSp>
      <p:sp>
        <p:nvSpPr>
          <p:cNvPr id="18" name="矩形 11"/>
          <p:cNvSpPr>
            <a:spLocks noChangeArrowheads="1"/>
          </p:cNvSpPr>
          <p:nvPr/>
        </p:nvSpPr>
        <p:spPr bwMode="auto">
          <a:xfrm>
            <a:off x="706438" y="2070100"/>
            <a:ext cx="23114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150000"/>
              </a:lnSpc>
            </a:pPr>
            <a:r>
              <a:rPr lang="zh-CN" altLang="zh-CN" sz="3600" b="1">
                <a:solidFill>
                  <a:srgbClr val="00B0F0"/>
                </a:solidFill>
                <a:latin typeface="微软雅黑" pitchFamily="34" charset="-122"/>
                <a:ea typeface="微软雅黑" pitchFamily="34" charset="-122"/>
              </a:rPr>
              <a:t>文件的</a:t>
            </a:r>
            <a:endParaRPr lang="en-US" altLang="zh-CN" sz="3600" b="1">
              <a:solidFill>
                <a:srgbClr val="00B0F0"/>
              </a:solidFill>
              <a:latin typeface="微软雅黑" pitchFamily="34" charset="-122"/>
              <a:ea typeface="微软雅黑" pitchFamily="34" charset="-122"/>
            </a:endParaRPr>
          </a:p>
          <a:p>
            <a:pPr algn="ctr">
              <a:lnSpc>
                <a:spcPct val="150000"/>
              </a:lnSpc>
            </a:pPr>
            <a:r>
              <a:rPr lang="zh-CN" altLang="zh-CN" sz="3600" b="1">
                <a:solidFill>
                  <a:srgbClr val="00B0F0"/>
                </a:solidFill>
                <a:latin typeface="微软雅黑" pitchFamily="34" charset="-122"/>
                <a:ea typeface="微软雅黑" pitchFamily="34" charset="-122"/>
              </a:rPr>
              <a:t>随机读写</a:t>
            </a:r>
            <a:endParaRPr lang="zh-CN" altLang="en-US" sz="3600" b="1">
              <a:solidFill>
                <a:srgbClr val="00B0F0"/>
              </a:solidFill>
              <a:latin typeface="微软雅黑" pitchFamily="34" charset="-122"/>
              <a:ea typeface="微软雅黑" pitchFamily="34" charset="-122"/>
            </a:endParaRPr>
          </a:p>
        </p:txBody>
      </p:sp>
      <p:grpSp>
        <p:nvGrpSpPr>
          <p:cNvPr id="65541" name="Group 2"/>
          <p:cNvGrpSpPr>
            <a:grpSpLocks/>
          </p:cNvGrpSpPr>
          <p:nvPr/>
        </p:nvGrpSpPr>
        <p:grpSpPr bwMode="auto">
          <a:xfrm>
            <a:off x="5062538" y="119063"/>
            <a:ext cx="3916362" cy="725487"/>
            <a:chOff x="0" y="0"/>
            <a:chExt cx="6166" cy="1142"/>
          </a:xfrm>
        </p:grpSpPr>
        <p:pic>
          <p:nvPicPr>
            <p:cNvPr id="65546"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554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65542"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6.5  </a:t>
            </a:r>
            <a:r>
              <a:rPr lang="zh-CN" altLang="en-US" sz="2800" b="1">
                <a:solidFill>
                  <a:srgbClr val="FFFF00"/>
                </a:solidFill>
                <a:latin typeface="微软雅黑" pitchFamily="34" charset="-122"/>
                <a:ea typeface="微软雅黑" pitchFamily="34" charset="-122"/>
                <a:sym typeface="宋体" charset="-122"/>
              </a:rPr>
              <a:t>文件流</a:t>
            </a:r>
          </a:p>
        </p:txBody>
      </p:sp>
      <p:sp>
        <p:nvSpPr>
          <p:cNvPr id="5" name="矩形 4"/>
          <p:cNvSpPr>
            <a:spLocks noChangeArrowheads="1"/>
          </p:cNvSpPr>
          <p:nvPr/>
        </p:nvSpPr>
        <p:spPr bwMode="auto">
          <a:xfrm>
            <a:off x="4414838" y="2038350"/>
            <a:ext cx="2624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seekg(streampos)</a:t>
            </a:r>
            <a:r>
              <a:rPr lang="zh-CN" altLang="zh-CN" b="1"/>
              <a:t>函数</a:t>
            </a:r>
            <a:endParaRPr lang="zh-CN" altLang="en-US"/>
          </a:p>
        </p:txBody>
      </p:sp>
      <p:sp>
        <p:nvSpPr>
          <p:cNvPr id="11" name="矩形 10"/>
          <p:cNvSpPr/>
          <p:nvPr/>
        </p:nvSpPr>
        <p:spPr>
          <a:xfrm>
            <a:off x="3683000" y="2611438"/>
            <a:ext cx="5081588" cy="1754187"/>
          </a:xfrm>
          <a:prstGeom prst="rect">
            <a:avLst/>
          </a:prstGeom>
        </p:spPr>
        <p:txBody>
          <a:bodyPr>
            <a:spAutoFit/>
          </a:bodyPr>
          <a:lstStyle/>
          <a:p>
            <a:pPr>
              <a:lnSpc>
                <a:spcPct val="150000"/>
              </a:lnSpc>
              <a:defRPr/>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seekg</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streampos</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函数用于直接</a:t>
            </a:r>
            <a:r>
              <a:rPr lang="zh-CN" altLang="zh-CN" dirty="0">
                <a:solidFill>
                  <a:schemeClr val="accent4"/>
                </a:solidFill>
                <a:latin typeface="微软雅黑" pitchFamily="34" charset="-122"/>
                <a:ea typeface="微软雅黑" pitchFamily="34" charset="-122"/>
              </a:rPr>
              <a:t>定位文件</a:t>
            </a:r>
            <a:r>
              <a:rPr lang="zh-CN" altLang="zh-CN" dirty="0">
                <a:latin typeface="微软雅黑" pitchFamily="34" charset="-122"/>
                <a:ea typeface="微软雅黑" pitchFamily="34" charset="-122"/>
              </a:rPr>
              <a:t>位置指针，</a:t>
            </a:r>
            <a:r>
              <a:rPr lang="en-US" altLang="zh-CN" dirty="0" err="1">
                <a:latin typeface="微软雅黑" pitchFamily="34" charset="-122"/>
                <a:ea typeface="微软雅黑" pitchFamily="34" charset="-122"/>
              </a:rPr>
              <a:t>streampos</a:t>
            </a:r>
            <a:r>
              <a:rPr lang="zh-CN" altLang="zh-CN" dirty="0">
                <a:latin typeface="微软雅黑" pitchFamily="34" charset="-122"/>
                <a:ea typeface="微软雅黑" pitchFamily="34" charset="-122"/>
              </a:rPr>
              <a:t>是</a:t>
            </a:r>
            <a:r>
              <a:rPr lang="zh-CN" altLang="zh-CN" dirty="0">
                <a:solidFill>
                  <a:schemeClr val="accent4"/>
                </a:solidFill>
                <a:latin typeface="微软雅黑" pitchFamily="34" charset="-122"/>
                <a:ea typeface="微软雅黑" pitchFamily="34" charset="-122"/>
              </a:rPr>
              <a:t>长整型</a:t>
            </a:r>
            <a:r>
              <a:rPr lang="zh-CN" altLang="zh-CN" dirty="0">
                <a:latin typeface="微软雅黑" pitchFamily="34" charset="-122"/>
                <a:ea typeface="微软雅黑" pitchFamily="34" charset="-122"/>
              </a:rPr>
              <a:t>数据，它是以文件</a:t>
            </a:r>
            <a:r>
              <a:rPr lang="zh-CN" altLang="zh-CN" dirty="0">
                <a:solidFill>
                  <a:schemeClr val="accent4"/>
                </a:solidFill>
                <a:latin typeface="微软雅黑" pitchFamily="34" charset="-122"/>
                <a:ea typeface="微软雅黑" pitchFamily="34" charset="-122"/>
              </a:rPr>
              <a:t>开始处</a:t>
            </a:r>
            <a:r>
              <a:rPr lang="zh-CN" altLang="zh-CN" dirty="0">
                <a:latin typeface="微软雅黑" pitchFamily="34" charset="-122"/>
                <a:ea typeface="微软雅黑" pitchFamily="34" charset="-122"/>
              </a:rPr>
              <a:t>为参考点，将文件位置指针移动到</a:t>
            </a:r>
            <a:r>
              <a:rPr lang="zh-CN" altLang="zh-CN" dirty="0">
                <a:solidFill>
                  <a:schemeClr val="accent4"/>
                </a:solidFill>
                <a:latin typeface="微软雅黑" pitchFamily="34" charset="-122"/>
                <a:ea typeface="微软雅黑" pitchFamily="34" charset="-122"/>
              </a:rPr>
              <a:t>参数所指</a:t>
            </a:r>
            <a:r>
              <a:rPr lang="zh-CN" altLang="zh-CN" dirty="0">
                <a:latin typeface="微软雅黑" pitchFamily="34" charset="-122"/>
                <a:ea typeface="微软雅黑" pitchFamily="34" charset="-122"/>
              </a:rPr>
              <a:t>位置。</a:t>
            </a:r>
          </a:p>
        </p:txBody>
      </p:sp>
      <p:sp>
        <p:nvSpPr>
          <p:cNvPr id="28" name="矩形 27"/>
          <p:cNvSpPr>
            <a:spLocks noChangeArrowheads="1"/>
          </p:cNvSpPr>
          <p:nvPr/>
        </p:nvSpPr>
        <p:spPr bwMode="auto">
          <a:xfrm>
            <a:off x="3505200" y="2543175"/>
            <a:ext cx="5373688" cy="1912938"/>
          </a:xfrm>
          <a:prstGeom prst="rect">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1)">
                                      <p:cBhvr>
                                        <p:cTn id="7" dur="2000"/>
                                        <p:tgtEl>
                                          <p:spTgt spid="3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heel(1)">
                                      <p:cBhvr>
                                        <p:cTn id="10" dur="2000"/>
                                        <p:tgtEl>
                                          <p:spTgt spid="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down)">
                                      <p:cBhvr>
                                        <p:cTn id="2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P spid="11" grpId="0"/>
      <p:bldP spid="2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组合 31"/>
          <p:cNvGrpSpPr>
            <a:grpSpLocks/>
          </p:cNvGrpSpPr>
          <p:nvPr/>
        </p:nvGrpSpPr>
        <p:grpSpPr bwMode="auto">
          <a:xfrm>
            <a:off x="352425" y="1527175"/>
            <a:ext cx="2992438" cy="2992438"/>
            <a:chOff x="482607" y="2373313"/>
            <a:chExt cx="2502120" cy="2501900"/>
          </a:xfrm>
        </p:grpSpPr>
        <p:sp>
          <p:nvSpPr>
            <p:cNvPr id="33" name="椭圆 32"/>
            <p:cNvSpPr/>
            <p:nvPr/>
          </p:nvSpPr>
          <p:spPr>
            <a:xfrm>
              <a:off x="482607" y="2373313"/>
              <a:ext cx="2502120" cy="2501900"/>
            </a:xfrm>
            <a:prstGeom prst="ellipse">
              <a:avLst/>
            </a:prstGeom>
            <a:solidFill>
              <a:srgbClr val="70D7FC"/>
            </a:solidFill>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sp>
        <p:sp>
          <p:nvSpPr>
            <p:cNvPr id="34" name="椭圆 33"/>
            <p:cNvSpPr/>
            <p:nvPr/>
          </p:nvSpPr>
          <p:spPr bwMode="auto">
            <a:xfrm>
              <a:off x="684269" y="2561364"/>
              <a:ext cx="2101549" cy="2101549"/>
            </a:xfrm>
            <a:prstGeom prst="ellipse">
              <a:avLst/>
            </a:prstGeom>
            <a:solidFill>
              <a:schemeClr val="bg1"/>
            </a:solidFill>
            <a:ln w="28575" cap="flat" cmpd="sng" algn="ctr">
              <a:noFill/>
              <a:prstDash val="solid"/>
              <a:round/>
              <a:headEnd type="none" w="med" len="med"/>
              <a:tailEnd type="none" w="med" len="med"/>
            </a:ln>
            <a:effectLst>
              <a:innerShdw blurRad="76200" dist="50800" dir="16200000">
                <a:prstClr val="black">
                  <a:alpha val="34000"/>
                </a:prstClr>
              </a:innerShdw>
            </a:effectLst>
            <a:extLst/>
          </p:spPr>
          <p:txBody>
            <a:bodyPr/>
            <a:lstStyle/>
            <a:p>
              <a:pPr>
                <a:buFont typeface="Arial" pitchFamily="34" charset="0"/>
                <a:buNone/>
                <a:defRPr/>
              </a:pPr>
              <a:endParaRPr lang="zh-CN" altLang="en-US">
                <a:ea typeface="宋体" pitchFamily="2" charset="-122"/>
              </a:endParaRPr>
            </a:p>
          </p:txBody>
        </p:sp>
      </p:grpSp>
      <p:grpSp>
        <p:nvGrpSpPr>
          <p:cNvPr id="37" name="组合 36"/>
          <p:cNvGrpSpPr>
            <a:grpSpLocks/>
          </p:cNvGrpSpPr>
          <p:nvPr/>
        </p:nvGrpSpPr>
        <p:grpSpPr bwMode="auto">
          <a:xfrm>
            <a:off x="3505981" y="1820934"/>
            <a:ext cx="5372906" cy="646113"/>
            <a:chOff x="785733" y="2510671"/>
            <a:chExt cx="5373846" cy="646161"/>
          </a:xfrm>
          <a:solidFill>
            <a:srgbClr val="70D7FC"/>
          </a:solidFill>
        </p:grpSpPr>
        <p:grpSp>
          <p:nvGrpSpPr>
            <p:cNvPr id="39" name="组合 38"/>
            <p:cNvGrpSpPr>
              <a:grpSpLocks/>
            </p:cNvGrpSpPr>
            <p:nvPr/>
          </p:nvGrpSpPr>
          <p:grpSpPr bwMode="auto">
            <a:xfrm>
              <a:off x="785733" y="2567825"/>
              <a:ext cx="5373846" cy="589007"/>
              <a:chOff x="887334" y="2567825"/>
              <a:chExt cx="5373846" cy="589007"/>
            </a:xfrm>
            <a:grpFill/>
          </p:grpSpPr>
          <p:sp>
            <p:nvSpPr>
              <p:cNvPr id="41" name="矩形 1"/>
              <p:cNvSpPr/>
              <p:nvPr/>
            </p:nvSpPr>
            <p:spPr>
              <a:xfrm>
                <a:off x="887334" y="2740875"/>
                <a:ext cx="5373846"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 name="等腰三角形 41"/>
              <p:cNvSpPr/>
              <p:nvPr/>
            </p:nvSpPr>
            <p:spPr>
              <a:xfrm flipV="1">
                <a:off x="1141354" y="2567825"/>
                <a:ext cx="603295" cy="581069"/>
              </a:xfrm>
              <a:prstGeom prst="triangl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grpSp>
        <p:sp>
          <p:nvSpPr>
            <p:cNvPr id="40" name="TextBox 28"/>
            <p:cNvSpPr txBox="1">
              <a:spLocks noChangeArrowheads="1"/>
            </p:cNvSpPr>
            <p:nvPr/>
          </p:nvSpPr>
          <p:spPr bwMode="auto">
            <a:xfrm>
              <a:off x="1152147" y="251067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smtClean="0">
                  <a:ea typeface="微软雅黑" pitchFamily="34" charset="-122"/>
                  <a:cs typeface="Arial" pitchFamily="34" charset="0"/>
                </a:rPr>
                <a:t>1</a:t>
              </a:r>
              <a:endParaRPr lang="zh-CN" altLang="en-US" sz="2800" b="1" dirty="0" smtClean="0">
                <a:ea typeface="微软雅黑" pitchFamily="34" charset="-122"/>
                <a:cs typeface="Arial" pitchFamily="34" charset="0"/>
              </a:endParaRPr>
            </a:p>
          </p:txBody>
        </p:sp>
      </p:grpSp>
      <p:grpSp>
        <p:nvGrpSpPr>
          <p:cNvPr id="44" name="组合 43"/>
          <p:cNvGrpSpPr>
            <a:grpSpLocks/>
          </p:cNvGrpSpPr>
          <p:nvPr/>
        </p:nvGrpSpPr>
        <p:grpSpPr bwMode="auto">
          <a:xfrm>
            <a:off x="3505980" y="2619447"/>
            <a:ext cx="5372907" cy="646112"/>
            <a:chOff x="887334" y="3521981"/>
            <a:chExt cx="5373846" cy="646162"/>
          </a:xfrm>
          <a:solidFill>
            <a:srgbClr val="70D7FC"/>
          </a:solidFill>
        </p:grpSpPr>
        <p:sp>
          <p:nvSpPr>
            <p:cNvPr id="46" name="矩形 1"/>
            <p:cNvSpPr/>
            <p:nvPr/>
          </p:nvSpPr>
          <p:spPr>
            <a:xfrm>
              <a:off x="887334" y="3752186"/>
              <a:ext cx="5373846"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 name="等腰三角形 46"/>
            <p:cNvSpPr/>
            <p:nvPr/>
          </p:nvSpPr>
          <p:spPr>
            <a:xfrm flipV="1">
              <a:off x="1141354" y="3579135"/>
              <a:ext cx="603295" cy="58106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sp>
          <p:nvSpPr>
            <p:cNvPr id="48" name="TextBox 25"/>
            <p:cNvSpPr txBox="1">
              <a:spLocks noChangeArrowheads="1"/>
            </p:cNvSpPr>
            <p:nvPr/>
          </p:nvSpPr>
          <p:spPr bwMode="auto">
            <a:xfrm>
              <a:off x="1265037" y="352198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smtClean="0">
                  <a:ea typeface="微软雅黑" pitchFamily="34" charset="-122"/>
                  <a:cs typeface="Arial" pitchFamily="34" charset="0"/>
                </a:rPr>
                <a:t>2</a:t>
              </a:r>
              <a:endParaRPr lang="zh-CN" altLang="en-US" sz="2800" b="1" dirty="0" smtClean="0">
                <a:ea typeface="微软雅黑" pitchFamily="34" charset="-122"/>
                <a:cs typeface="Arial" pitchFamily="34" charset="0"/>
              </a:endParaRPr>
            </a:p>
          </p:txBody>
        </p:sp>
      </p:grpSp>
      <p:sp>
        <p:nvSpPr>
          <p:cNvPr id="66565" name="矩形 11"/>
          <p:cNvSpPr>
            <a:spLocks noChangeArrowheads="1"/>
          </p:cNvSpPr>
          <p:nvPr/>
        </p:nvSpPr>
        <p:spPr bwMode="auto">
          <a:xfrm>
            <a:off x="706438" y="2070100"/>
            <a:ext cx="23114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150000"/>
              </a:lnSpc>
            </a:pPr>
            <a:r>
              <a:rPr lang="zh-CN" altLang="zh-CN" sz="3600" b="1">
                <a:solidFill>
                  <a:srgbClr val="00B0F0"/>
                </a:solidFill>
                <a:latin typeface="微软雅黑" pitchFamily="34" charset="-122"/>
                <a:ea typeface="微软雅黑" pitchFamily="34" charset="-122"/>
              </a:rPr>
              <a:t>文件的</a:t>
            </a:r>
            <a:endParaRPr lang="en-US" altLang="zh-CN" sz="3600" b="1">
              <a:solidFill>
                <a:srgbClr val="00B0F0"/>
              </a:solidFill>
              <a:latin typeface="微软雅黑" pitchFamily="34" charset="-122"/>
              <a:ea typeface="微软雅黑" pitchFamily="34" charset="-122"/>
            </a:endParaRPr>
          </a:p>
          <a:p>
            <a:pPr algn="ctr">
              <a:lnSpc>
                <a:spcPct val="150000"/>
              </a:lnSpc>
            </a:pPr>
            <a:r>
              <a:rPr lang="zh-CN" altLang="zh-CN" sz="3600" b="1">
                <a:solidFill>
                  <a:srgbClr val="00B0F0"/>
                </a:solidFill>
                <a:latin typeface="微软雅黑" pitchFamily="34" charset="-122"/>
                <a:ea typeface="微软雅黑" pitchFamily="34" charset="-122"/>
              </a:rPr>
              <a:t>随机读写</a:t>
            </a:r>
            <a:endParaRPr lang="zh-CN" altLang="en-US" sz="3600" b="1">
              <a:solidFill>
                <a:srgbClr val="00B0F0"/>
              </a:solidFill>
              <a:latin typeface="微软雅黑" pitchFamily="34" charset="-122"/>
              <a:ea typeface="微软雅黑" pitchFamily="34" charset="-122"/>
            </a:endParaRPr>
          </a:p>
        </p:txBody>
      </p:sp>
      <p:grpSp>
        <p:nvGrpSpPr>
          <p:cNvPr id="66566" name="Group 2"/>
          <p:cNvGrpSpPr>
            <a:grpSpLocks/>
          </p:cNvGrpSpPr>
          <p:nvPr/>
        </p:nvGrpSpPr>
        <p:grpSpPr bwMode="auto">
          <a:xfrm>
            <a:off x="5062538" y="119063"/>
            <a:ext cx="3916362" cy="725487"/>
            <a:chOff x="0" y="0"/>
            <a:chExt cx="6166" cy="1142"/>
          </a:xfrm>
        </p:grpSpPr>
        <p:pic>
          <p:nvPicPr>
            <p:cNvPr id="66574"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657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66567"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6.5  </a:t>
            </a:r>
            <a:r>
              <a:rPr lang="zh-CN" altLang="en-US" sz="2800" b="1">
                <a:solidFill>
                  <a:srgbClr val="FFFF00"/>
                </a:solidFill>
                <a:latin typeface="微软雅黑" pitchFamily="34" charset="-122"/>
                <a:ea typeface="微软雅黑" pitchFamily="34" charset="-122"/>
                <a:sym typeface="宋体" charset="-122"/>
              </a:rPr>
              <a:t>文件流</a:t>
            </a:r>
          </a:p>
        </p:txBody>
      </p:sp>
      <p:sp>
        <p:nvSpPr>
          <p:cNvPr id="66568" name="矩形 4"/>
          <p:cNvSpPr>
            <a:spLocks noChangeArrowheads="1"/>
          </p:cNvSpPr>
          <p:nvPr/>
        </p:nvSpPr>
        <p:spPr bwMode="auto">
          <a:xfrm>
            <a:off x="4414838" y="2038350"/>
            <a:ext cx="2624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seekg(streampos)</a:t>
            </a:r>
            <a:r>
              <a:rPr lang="zh-CN" altLang="zh-CN" b="1"/>
              <a:t>函数</a:t>
            </a:r>
            <a:endParaRPr lang="zh-CN" altLang="en-US"/>
          </a:p>
        </p:txBody>
      </p:sp>
      <p:sp>
        <p:nvSpPr>
          <p:cNvPr id="66569" name="矩形 5"/>
          <p:cNvSpPr>
            <a:spLocks noChangeArrowheads="1"/>
          </p:cNvSpPr>
          <p:nvPr/>
        </p:nvSpPr>
        <p:spPr bwMode="auto">
          <a:xfrm>
            <a:off x="4414838" y="2813050"/>
            <a:ext cx="4060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seekg(streamoff, ios::seek_dir)</a:t>
            </a:r>
            <a:r>
              <a:rPr lang="zh-CN" altLang="zh-CN" b="1"/>
              <a:t>函数</a:t>
            </a:r>
            <a:endParaRPr lang="zh-CN" altLang="en-US"/>
          </a:p>
        </p:txBody>
      </p:sp>
      <p:grpSp>
        <p:nvGrpSpPr>
          <p:cNvPr id="66570" name="组合 39"/>
          <p:cNvGrpSpPr>
            <a:grpSpLocks/>
          </p:cNvGrpSpPr>
          <p:nvPr/>
        </p:nvGrpSpPr>
        <p:grpSpPr bwMode="auto">
          <a:xfrm>
            <a:off x="414338" y="4978400"/>
            <a:ext cx="8137525" cy="850900"/>
            <a:chOff x="669018" y="1674133"/>
            <a:chExt cx="8137525" cy="851320"/>
          </a:xfrm>
        </p:grpSpPr>
        <p:sp>
          <p:nvSpPr>
            <p:cNvPr id="62" name="矩形 61"/>
            <p:cNvSpPr/>
            <p:nvPr/>
          </p:nvSpPr>
          <p:spPr bwMode="auto">
            <a:xfrm>
              <a:off x="669018" y="1674133"/>
              <a:ext cx="8137525" cy="85132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3" name="剪去对角的矩形 3"/>
            <p:cNvSpPr>
              <a:spLocks/>
            </p:cNvSpPr>
            <p:nvPr/>
          </p:nvSpPr>
          <p:spPr bwMode="auto">
            <a:xfrm>
              <a:off x="1226230" y="1879022"/>
              <a:ext cx="1890713" cy="470132"/>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nchor="ctr" anchorCtr="1"/>
            <a:lstStyle/>
            <a:p>
              <a:pPr algn="ctr">
                <a:lnSpc>
                  <a:spcPct val="135000"/>
                </a:lnSpc>
                <a:defRPr/>
              </a:pPr>
              <a:r>
                <a:rPr lang="zh-CN" altLang="en-US" sz="2000" dirty="0">
                  <a:solidFill>
                    <a:srgbClr val="FFFF00"/>
                  </a:solidFill>
                  <a:latin typeface="微软雅黑" pitchFamily="34" charset="-122"/>
                  <a:ea typeface="微软雅黑" pitchFamily="34" charset="-122"/>
                </a:rPr>
                <a:t>案例代码</a:t>
              </a:r>
            </a:p>
          </p:txBody>
        </p:sp>
      </p:grpSp>
      <p:pic>
        <p:nvPicPr>
          <p:cNvPr id="66571" name="图片 24">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24550" y="5219700"/>
            <a:ext cx="2120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组合 31"/>
          <p:cNvGrpSpPr>
            <a:grpSpLocks/>
          </p:cNvGrpSpPr>
          <p:nvPr/>
        </p:nvGrpSpPr>
        <p:grpSpPr bwMode="auto">
          <a:xfrm>
            <a:off x="352425" y="1527175"/>
            <a:ext cx="2992438" cy="2992438"/>
            <a:chOff x="482607" y="2373313"/>
            <a:chExt cx="2502120" cy="2501900"/>
          </a:xfrm>
        </p:grpSpPr>
        <p:sp>
          <p:nvSpPr>
            <p:cNvPr id="33" name="椭圆 32"/>
            <p:cNvSpPr/>
            <p:nvPr/>
          </p:nvSpPr>
          <p:spPr>
            <a:xfrm>
              <a:off x="482607" y="2373313"/>
              <a:ext cx="2502120" cy="2501900"/>
            </a:xfrm>
            <a:prstGeom prst="ellipse">
              <a:avLst/>
            </a:prstGeom>
            <a:solidFill>
              <a:srgbClr val="70D7FC"/>
            </a:solidFill>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sp>
        <p:sp>
          <p:nvSpPr>
            <p:cNvPr id="34" name="椭圆 33"/>
            <p:cNvSpPr/>
            <p:nvPr/>
          </p:nvSpPr>
          <p:spPr bwMode="auto">
            <a:xfrm>
              <a:off x="684269" y="2561364"/>
              <a:ext cx="2101549" cy="2101549"/>
            </a:xfrm>
            <a:prstGeom prst="ellipse">
              <a:avLst/>
            </a:prstGeom>
            <a:solidFill>
              <a:schemeClr val="bg1"/>
            </a:solidFill>
            <a:ln w="28575" cap="flat" cmpd="sng" algn="ctr">
              <a:noFill/>
              <a:prstDash val="solid"/>
              <a:round/>
              <a:headEnd type="none" w="med" len="med"/>
              <a:tailEnd type="none" w="med" len="med"/>
            </a:ln>
            <a:effectLst>
              <a:innerShdw blurRad="76200" dist="50800" dir="16200000">
                <a:prstClr val="black">
                  <a:alpha val="34000"/>
                </a:prstClr>
              </a:innerShdw>
            </a:effectLst>
            <a:extLst/>
          </p:spPr>
          <p:txBody>
            <a:bodyPr/>
            <a:lstStyle/>
            <a:p>
              <a:pPr>
                <a:buFont typeface="Arial" pitchFamily="34" charset="0"/>
                <a:buNone/>
                <a:defRPr/>
              </a:pPr>
              <a:endParaRPr lang="zh-CN" altLang="en-US">
                <a:ea typeface="宋体" pitchFamily="2" charset="-122"/>
              </a:endParaRPr>
            </a:p>
          </p:txBody>
        </p:sp>
      </p:grpSp>
      <p:grpSp>
        <p:nvGrpSpPr>
          <p:cNvPr id="37" name="组合 36"/>
          <p:cNvGrpSpPr>
            <a:grpSpLocks/>
          </p:cNvGrpSpPr>
          <p:nvPr/>
        </p:nvGrpSpPr>
        <p:grpSpPr bwMode="auto">
          <a:xfrm>
            <a:off x="3505981" y="1820934"/>
            <a:ext cx="5372906" cy="646113"/>
            <a:chOff x="785733" y="2510671"/>
            <a:chExt cx="5373846" cy="646161"/>
          </a:xfrm>
          <a:solidFill>
            <a:schemeClr val="bg1">
              <a:lumMod val="85000"/>
            </a:schemeClr>
          </a:solidFill>
        </p:grpSpPr>
        <p:grpSp>
          <p:nvGrpSpPr>
            <p:cNvPr id="39" name="组合 38"/>
            <p:cNvGrpSpPr>
              <a:grpSpLocks/>
            </p:cNvGrpSpPr>
            <p:nvPr/>
          </p:nvGrpSpPr>
          <p:grpSpPr bwMode="auto">
            <a:xfrm>
              <a:off x="785733" y="2567825"/>
              <a:ext cx="5373846" cy="589007"/>
              <a:chOff x="887334" y="2567825"/>
              <a:chExt cx="5373846" cy="589007"/>
            </a:xfrm>
            <a:grpFill/>
          </p:grpSpPr>
          <p:sp>
            <p:nvSpPr>
              <p:cNvPr id="41" name="矩形 1"/>
              <p:cNvSpPr/>
              <p:nvPr/>
            </p:nvSpPr>
            <p:spPr>
              <a:xfrm>
                <a:off x="887334" y="2740875"/>
                <a:ext cx="5373846"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 name="等腰三角形 41"/>
              <p:cNvSpPr/>
              <p:nvPr/>
            </p:nvSpPr>
            <p:spPr>
              <a:xfrm flipV="1">
                <a:off x="1141354" y="2567825"/>
                <a:ext cx="603295" cy="58106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grpSp>
        <p:sp>
          <p:nvSpPr>
            <p:cNvPr id="40" name="TextBox 28"/>
            <p:cNvSpPr txBox="1">
              <a:spLocks noChangeArrowheads="1"/>
            </p:cNvSpPr>
            <p:nvPr/>
          </p:nvSpPr>
          <p:spPr bwMode="auto">
            <a:xfrm>
              <a:off x="1152147" y="251067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smtClean="0">
                  <a:ea typeface="微软雅黑" pitchFamily="34" charset="-122"/>
                  <a:cs typeface="Arial" pitchFamily="34" charset="0"/>
                </a:rPr>
                <a:t>1</a:t>
              </a:r>
              <a:endParaRPr lang="zh-CN" altLang="en-US" sz="2800" b="1" dirty="0" smtClean="0">
                <a:ea typeface="微软雅黑" pitchFamily="34" charset="-122"/>
                <a:cs typeface="Arial" pitchFamily="34" charset="0"/>
              </a:endParaRPr>
            </a:p>
          </p:txBody>
        </p:sp>
      </p:grpSp>
      <p:grpSp>
        <p:nvGrpSpPr>
          <p:cNvPr id="44" name="组合 43"/>
          <p:cNvGrpSpPr>
            <a:grpSpLocks/>
          </p:cNvGrpSpPr>
          <p:nvPr/>
        </p:nvGrpSpPr>
        <p:grpSpPr bwMode="auto">
          <a:xfrm>
            <a:off x="3505980" y="2619447"/>
            <a:ext cx="5372907" cy="646112"/>
            <a:chOff x="887334" y="3521981"/>
            <a:chExt cx="5373846" cy="646162"/>
          </a:xfrm>
          <a:solidFill>
            <a:srgbClr val="70D7FC"/>
          </a:solidFill>
        </p:grpSpPr>
        <p:sp>
          <p:nvSpPr>
            <p:cNvPr id="46" name="矩形 1"/>
            <p:cNvSpPr/>
            <p:nvPr/>
          </p:nvSpPr>
          <p:spPr>
            <a:xfrm>
              <a:off x="887334" y="3752186"/>
              <a:ext cx="5373846"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 name="等腰三角形 46"/>
            <p:cNvSpPr/>
            <p:nvPr/>
          </p:nvSpPr>
          <p:spPr>
            <a:xfrm flipV="1">
              <a:off x="1141354" y="3579135"/>
              <a:ext cx="603295" cy="581069"/>
            </a:xfrm>
            <a:prstGeom prst="triangl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sp>
          <p:nvSpPr>
            <p:cNvPr id="48" name="TextBox 25"/>
            <p:cNvSpPr txBox="1">
              <a:spLocks noChangeArrowheads="1"/>
            </p:cNvSpPr>
            <p:nvPr/>
          </p:nvSpPr>
          <p:spPr bwMode="auto">
            <a:xfrm>
              <a:off x="1265037" y="352198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smtClean="0">
                  <a:ea typeface="微软雅黑" pitchFamily="34" charset="-122"/>
                  <a:cs typeface="Arial" pitchFamily="34" charset="0"/>
                </a:rPr>
                <a:t>2</a:t>
              </a:r>
              <a:endParaRPr lang="zh-CN" altLang="en-US" sz="2800" b="1" dirty="0" smtClean="0">
                <a:ea typeface="微软雅黑" pitchFamily="34" charset="-122"/>
                <a:cs typeface="Arial" pitchFamily="34" charset="0"/>
              </a:endParaRPr>
            </a:p>
          </p:txBody>
        </p:sp>
      </p:grpSp>
      <p:grpSp>
        <p:nvGrpSpPr>
          <p:cNvPr id="50" name="组合 49"/>
          <p:cNvGrpSpPr>
            <a:grpSpLocks/>
          </p:cNvGrpSpPr>
          <p:nvPr/>
        </p:nvGrpSpPr>
        <p:grpSpPr bwMode="auto">
          <a:xfrm>
            <a:off x="3505980" y="3395734"/>
            <a:ext cx="5372907" cy="646113"/>
            <a:chOff x="887334" y="3521981"/>
            <a:chExt cx="5373846" cy="646162"/>
          </a:xfrm>
          <a:solidFill>
            <a:srgbClr val="70D7FC"/>
          </a:solidFill>
        </p:grpSpPr>
        <p:sp>
          <p:nvSpPr>
            <p:cNvPr id="52" name="矩形 1"/>
            <p:cNvSpPr/>
            <p:nvPr/>
          </p:nvSpPr>
          <p:spPr>
            <a:xfrm>
              <a:off x="887334" y="3752186"/>
              <a:ext cx="5373846"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 name="等腰三角形 52"/>
            <p:cNvSpPr/>
            <p:nvPr/>
          </p:nvSpPr>
          <p:spPr>
            <a:xfrm flipV="1">
              <a:off x="1141354" y="3579135"/>
              <a:ext cx="603295" cy="58106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sp>
          <p:nvSpPr>
            <p:cNvPr id="54" name="TextBox 25"/>
            <p:cNvSpPr txBox="1">
              <a:spLocks noChangeArrowheads="1"/>
            </p:cNvSpPr>
            <p:nvPr/>
          </p:nvSpPr>
          <p:spPr bwMode="auto">
            <a:xfrm>
              <a:off x="1265037" y="352198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smtClean="0">
                  <a:ea typeface="微软雅黑" pitchFamily="34" charset="-122"/>
                  <a:cs typeface="Arial" pitchFamily="34" charset="0"/>
                </a:rPr>
                <a:t>3</a:t>
              </a:r>
              <a:endParaRPr lang="zh-CN" altLang="en-US" sz="2800" b="1" dirty="0" smtClean="0">
                <a:ea typeface="微软雅黑" pitchFamily="34" charset="-122"/>
                <a:cs typeface="Arial" pitchFamily="34" charset="0"/>
              </a:endParaRPr>
            </a:p>
          </p:txBody>
        </p:sp>
      </p:grpSp>
      <p:sp>
        <p:nvSpPr>
          <p:cNvPr id="67590" name="矩形 11"/>
          <p:cNvSpPr>
            <a:spLocks noChangeArrowheads="1"/>
          </p:cNvSpPr>
          <p:nvPr/>
        </p:nvSpPr>
        <p:spPr bwMode="auto">
          <a:xfrm>
            <a:off x="706438" y="2070100"/>
            <a:ext cx="23114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150000"/>
              </a:lnSpc>
            </a:pPr>
            <a:r>
              <a:rPr lang="zh-CN" altLang="zh-CN" sz="3600" b="1">
                <a:solidFill>
                  <a:srgbClr val="00B0F0"/>
                </a:solidFill>
                <a:latin typeface="微软雅黑" pitchFamily="34" charset="-122"/>
                <a:ea typeface="微软雅黑" pitchFamily="34" charset="-122"/>
              </a:rPr>
              <a:t>文件的</a:t>
            </a:r>
            <a:endParaRPr lang="en-US" altLang="zh-CN" sz="3600" b="1">
              <a:solidFill>
                <a:srgbClr val="00B0F0"/>
              </a:solidFill>
              <a:latin typeface="微软雅黑" pitchFamily="34" charset="-122"/>
              <a:ea typeface="微软雅黑" pitchFamily="34" charset="-122"/>
            </a:endParaRPr>
          </a:p>
          <a:p>
            <a:pPr algn="ctr">
              <a:lnSpc>
                <a:spcPct val="150000"/>
              </a:lnSpc>
            </a:pPr>
            <a:r>
              <a:rPr lang="zh-CN" altLang="zh-CN" sz="3600" b="1">
                <a:solidFill>
                  <a:srgbClr val="00B0F0"/>
                </a:solidFill>
                <a:latin typeface="微软雅黑" pitchFamily="34" charset="-122"/>
                <a:ea typeface="微软雅黑" pitchFamily="34" charset="-122"/>
              </a:rPr>
              <a:t>随机读写</a:t>
            </a:r>
            <a:endParaRPr lang="zh-CN" altLang="en-US" sz="3600" b="1">
              <a:solidFill>
                <a:srgbClr val="00B0F0"/>
              </a:solidFill>
              <a:latin typeface="微软雅黑" pitchFamily="34" charset="-122"/>
              <a:ea typeface="微软雅黑" pitchFamily="34" charset="-122"/>
            </a:endParaRPr>
          </a:p>
        </p:txBody>
      </p:sp>
      <p:grpSp>
        <p:nvGrpSpPr>
          <p:cNvPr id="67591" name="Group 2"/>
          <p:cNvGrpSpPr>
            <a:grpSpLocks/>
          </p:cNvGrpSpPr>
          <p:nvPr/>
        </p:nvGrpSpPr>
        <p:grpSpPr bwMode="auto">
          <a:xfrm>
            <a:off x="5062538" y="119063"/>
            <a:ext cx="3916362" cy="725487"/>
            <a:chOff x="0" y="0"/>
            <a:chExt cx="6166" cy="1142"/>
          </a:xfrm>
        </p:grpSpPr>
        <p:pic>
          <p:nvPicPr>
            <p:cNvPr id="67600"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601"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67592"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6.5  </a:t>
            </a:r>
            <a:r>
              <a:rPr lang="zh-CN" altLang="en-US" sz="2800" b="1">
                <a:solidFill>
                  <a:srgbClr val="FFFF00"/>
                </a:solidFill>
                <a:latin typeface="微软雅黑" pitchFamily="34" charset="-122"/>
                <a:ea typeface="微软雅黑" pitchFamily="34" charset="-122"/>
                <a:sym typeface="宋体" charset="-122"/>
              </a:rPr>
              <a:t>文件流</a:t>
            </a:r>
          </a:p>
        </p:txBody>
      </p:sp>
      <p:sp>
        <p:nvSpPr>
          <p:cNvPr id="67593" name="矩形 4"/>
          <p:cNvSpPr>
            <a:spLocks noChangeArrowheads="1"/>
          </p:cNvSpPr>
          <p:nvPr/>
        </p:nvSpPr>
        <p:spPr bwMode="auto">
          <a:xfrm>
            <a:off x="4414838" y="2038350"/>
            <a:ext cx="2624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seekg(streampos)</a:t>
            </a:r>
            <a:r>
              <a:rPr lang="zh-CN" altLang="zh-CN" b="1"/>
              <a:t>函数</a:t>
            </a:r>
            <a:endParaRPr lang="zh-CN" altLang="en-US"/>
          </a:p>
        </p:txBody>
      </p:sp>
      <p:sp>
        <p:nvSpPr>
          <p:cNvPr id="67594" name="矩形 5"/>
          <p:cNvSpPr>
            <a:spLocks noChangeArrowheads="1"/>
          </p:cNvSpPr>
          <p:nvPr/>
        </p:nvSpPr>
        <p:spPr bwMode="auto">
          <a:xfrm>
            <a:off x="4414838" y="2813050"/>
            <a:ext cx="4060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seekg(streamoff, ios::seek_dir)</a:t>
            </a:r>
            <a:r>
              <a:rPr lang="zh-CN" altLang="zh-CN" b="1"/>
              <a:t>函数</a:t>
            </a:r>
            <a:endParaRPr lang="zh-CN" altLang="en-US"/>
          </a:p>
        </p:txBody>
      </p:sp>
      <p:sp>
        <p:nvSpPr>
          <p:cNvPr id="67595" name="矩形 6"/>
          <p:cNvSpPr>
            <a:spLocks noChangeArrowheads="1"/>
          </p:cNvSpPr>
          <p:nvPr/>
        </p:nvSpPr>
        <p:spPr bwMode="auto">
          <a:xfrm>
            <a:off x="4414838" y="3613150"/>
            <a:ext cx="12779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tellg()</a:t>
            </a:r>
            <a:r>
              <a:rPr lang="zh-CN" altLang="zh-CN" b="1"/>
              <a:t>函数</a:t>
            </a:r>
            <a:endParaRPr lang="zh-CN" altLang="zh-CN"/>
          </a:p>
        </p:txBody>
      </p:sp>
      <p:grpSp>
        <p:nvGrpSpPr>
          <p:cNvPr id="67596" name="组合 39"/>
          <p:cNvGrpSpPr>
            <a:grpSpLocks/>
          </p:cNvGrpSpPr>
          <p:nvPr/>
        </p:nvGrpSpPr>
        <p:grpSpPr bwMode="auto">
          <a:xfrm>
            <a:off x="414338" y="4978400"/>
            <a:ext cx="8137525" cy="850900"/>
            <a:chOff x="669018" y="1674133"/>
            <a:chExt cx="8137525" cy="851320"/>
          </a:xfrm>
        </p:grpSpPr>
        <p:sp>
          <p:nvSpPr>
            <p:cNvPr id="62" name="矩形 61"/>
            <p:cNvSpPr/>
            <p:nvPr/>
          </p:nvSpPr>
          <p:spPr bwMode="auto">
            <a:xfrm>
              <a:off x="669018" y="1674133"/>
              <a:ext cx="8137525" cy="85132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3" name="剪去对角的矩形 3"/>
            <p:cNvSpPr>
              <a:spLocks/>
            </p:cNvSpPr>
            <p:nvPr/>
          </p:nvSpPr>
          <p:spPr bwMode="auto">
            <a:xfrm>
              <a:off x="1226230" y="1879022"/>
              <a:ext cx="1890713" cy="470132"/>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nchor="ctr" anchorCtr="1"/>
            <a:lstStyle/>
            <a:p>
              <a:pPr algn="ctr">
                <a:lnSpc>
                  <a:spcPct val="135000"/>
                </a:lnSpc>
                <a:defRPr/>
              </a:pPr>
              <a:r>
                <a:rPr lang="zh-CN" altLang="en-US" sz="2000" dirty="0">
                  <a:solidFill>
                    <a:srgbClr val="FFFF00"/>
                  </a:solidFill>
                  <a:latin typeface="微软雅黑" pitchFamily="34" charset="-122"/>
                  <a:ea typeface="微软雅黑" pitchFamily="34" charset="-122"/>
                </a:rPr>
                <a:t>案例代码</a:t>
              </a:r>
            </a:p>
          </p:txBody>
        </p:sp>
      </p:grpSp>
      <p:pic>
        <p:nvPicPr>
          <p:cNvPr id="67597" name="图片 24">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24550" y="5219700"/>
            <a:ext cx="2120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20"/>
          <p:cNvSpPr>
            <a:spLocks noChangeArrowheads="1"/>
          </p:cNvSpPr>
          <p:nvPr/>
        </p:nvSpPr>
        <p:spPr bwMode="auto">
          <a:xfrm>
            <a:off x="3311525" y="1946275"/>
            <a:ext cx="5667375" cy="4425950"/>
          </a:xfrm>
          <a:prstGeom prst="rect">
            <a:avLst/>
          </a:prstGeom>
          <a:solidFill>
            <a:schemeClr val="bg1"/>
          </a:solidFill>
          <a:ln w="28575" algn="ctr">
            <a:solidFill>
              <a:schemeClr val="accent4"/>
            </a:solidFill>
            <a:prstDash val="dash"/>
            <a:round/>
            <a:headEnd/>
            <a:tailEnd/>
          </a:ln>
        </p:spPr>
        <p:txBody>
          <a:bodyPr/>
          <a:lstStyle/>
          <a:p>
            <a:pPr>
              <a:buFont typeface="Arial" charset="0"/>
              <a:buNone/>
              <a:defRPr/>
            </a:pPr>
            <a:endParaRPr lang="zh-CN" altLang="en-US">
              <a:ea typeface="宋体" pitchFamily="2" charset="-122"/>
            </a:endParaRPr>
          </a:p>
        </p:txBody>
      </p:sp>
      <p:grpSp>
        <p:nvGrpSpPr>
          <p:cNvPr id="68611" name="Group 2"/>
          <p:cNvGrpSpPr>
            <a:grpSpLocks/>
          </p:cNvGrpSpPr>
          <p:nvPr/>
        </p:nvGrpSpPr>
        <p:grpSpPr bwMode="auto">
          <a:xfrm>
            <a:off x="5062538" y="119063"/>
            <a:ext cx="3916362" cy="725487"/>
            <a:chOff x="0" y="0"/>
            <a:chExt cx="6166" cy="1142"/>
          </a:xfrm>
        </p:grpSpPr>
        <p:pic>
          <p:nvPicPr>
            <p:cNvPr id="68618"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8619"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68612"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6.6  </a:t>
            </a:r>
            <a:r>
              <a:rPr lang="zh-CN" altLang="zh-CN" sz="2800" b="1">
                <a:solidFill>
                  <a:srgbClr val="FFFF00"/>
                </a:solidFill>
                <a:latin typeface="微软雅黑" pitchFamily="34" charset="-122"/>
                <a:ea typeface="微软雅黑" pitchFamily="34" charset="-122"/>
              </a:rPr>
              <a:t>字符串流</a:t>
            </a:r>
            <a:r>
              <a:rPr lang="zh-CN" altLang="en-US" sz="2800" b="1">
                <a:solidFill>
                  <a:srgbClr val="FFFF00"/>
                </a:solidFill>
                <a:latin typeface="微软雅黑" pitchFamily="34" charset="-122"/>
                <a:ea typeface="微软雅黑" pitchFamily="34" charset="-122"/>
              </a:rPr>
              <a:t>（自学）</a:t>
            </a:r>
            <a:endParaRPr lang="zh-CN" altLang="en-US" sz="2800" b="1">
              <a:solidFill>
                <a:srgbClr val="FFFF00"/>
              </a:solidFill>
              <a:latin typeface="微软雅黑" pitchFamily="34" charset="-122"/>
              <a:ea typeface="微软雅黑" pitchFamily="34" charset="-122"/>
              <a:sym typeface="宋体" charset="-122"/>
            </a:endParaRPr>
          </a:p>
        </p:txBody>
      </p:sp>
      <p:sp>
        <p:nvSpPr>
          <p:cNvPr id="2" name="矩形 1"/>
          <p:cNvSpPr/>
          <p:nvPr/>
        </p:nvSpPr>
        <p:spPr>
          <a:xfrm>
            <a:off x="3441700" y="2111375"/>
            <a:ext cx="5511800" cy="646113"/>
          </a:xfrm>
          <a:prstGeom prst="rect">
            <a:avLst/>
          </a:prstGeom>
        </p:spPr>
        <p:txBody>
          <a:bodyPr>
            <a:spAutoFit/>
          </a:bodyPr>
          <a:lstStyle/>
          <a:p>
            <a:pPr>
              <a:defRPr/>
            </a:pPr>
            <a:r>
              <a:rPr lang="en-US" altLang="zh-CN" dirty="0">
                <a:latin typeface="微软雅黑" pitchFamily="34" charset="-122"/>
                <a:ea typeface="微软雅黑" pitchFamily="34" charset="-122"/>
              </a:rPr>
              <a:t>      </a:t>
            </a:r>
            <a:r>
              <a:rPr lang="zh-CN" altLang="zh-CN" dirty="0">
                <a:solidFill>
                  <a:schemeClr val="accent4"/>
                </a:solidFill>
                <a:latin typeface="微软雅黑" pitchFamily="34" charset="-122"/>
                <a:ea typeface="微软雅黑" pitchFamily="34" charset="-122"/>
              </a:rPr>
              <a:t>字符串流</a:t>
            </a:r>
            <a:r>
              <a:rPr lang="zh-CN" altLang="zh-CN" dirty="0">
                <a:latin typeface="微软雅黑" pitchFamily="34" charset="-122"/>
                <a:ea typeface="微软雅黑" pitchFamily="34" charset="-122"/>
              </a:rPr>
              <a:t>是以内存中用户定义的字符数组为输入输出对象，与内存相关，所以也称</a:t>
            </a:r>
            <a:r>
              <a:rPr lang="zh-CN" altLang="zh-CN" dirty="0">
                <a:solidFill>
                  <a:schemeClr val="accent4"/>
                </a:solidFill>
                <a:latin typeface="微软雅黑" pitchFamily="34" charset="-122"/>
                <a:ea typeface="微软雅黑" pitchFamily="34" charset="-122"/>
              </a:rPr>
              <a:t>内存流</a:t>
            </a:r>
            <a:r>
              <a:rPr lang="zh-CN" altLang="zh-CN" dirty="0">
                <a:latin typeface="微软雅黑" pitchFamily="34" charset="-122"/>
                <a:ea typeface="微软雅黑" pitchFamily="34" charset="-122"/>
              </a:rPr>
              <a:t>。</a:t>
            </a:r>
            <a:endParaRPr lang="zh-CN" altLang="zh-CN" dirty="0">
              <a:ea typeface="宋体" pitchFamily="2" charset="-122"/>
            </a:endParaRPr>
          </a:p>
        </p:txBody>
      </p:sp>
      <p:pic>
        <p:nvPicPr>
          <p:cNvPr id="35" name="Picture 13" descr="C:\Users\admin\Desktop\ps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8" y="1931988"/>
            <a:ext cx="2882900"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矩形 10"/>
          <p:cNvSpPr>
            <a:spLocks noChangeArrowheads="1"/>
          </p:cNvSpPr>
          <p:nvPr/>
        </p:nvSpPr>
        <p:spPr bwMode="auto">
          <a:xfrm>
            <a:off x="752475" y="2909888"/>
            <a:ext cx="20367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zh-CN" sz="3600" b="1">
                <a:solidFill>
                  <a:schemeClr val="bg1"/>
                </a:solidFill>
                <a:latin typeface="黑体" pitchFamily="49" charset="-122"/>
                <a:ea typeface="黑体" pitchFamily="49" charset="-122"/>
              </a:rPr>
              <a:t>字符串流</a:t>
            </a:r>
            <a:endParaRPr lang="zh-CN" altLang="en-US" sz="3600" b="1">
              <a:solidFill>
                <a:schemeClr val="bg1"/>
              </a:solidFill>
              <a:latin typeface="黑体" pitchFamily="49" charset="-122"/>
              <a:ea typeface="黑体" pitchFamily="49" charset="-122"/>
            </a:endParaRPr>
          </a:p>
        </p:txBody>
      </p:sp>
      <p:sp>
        <p:nvSpPr>
          <p:cNvPr id="3" name="矩形 2"/>
          <p:cNvSpPr/>
          <p:nvPr/>
        </p:nvSpPr>
        <p:spPr>
          <a:xfrm>
            <a:off x="3416300" y="2841625"/>
            <a:ext cx="5499100" cy="1754188"/>
          </a:xfrm>
          <a:prstGeom prst="rect">
            <a:avLst/>
          </a:prstGeom>
        </p:spPr>
        <p:txBody>
          <a:bodyPr>
            <a:spAutoFit/>
          </a:bodyPr>
          <a:lstStyle/>
          <a:p>
            <a:pPr>
              <a:defRPr/>
            </a:pP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它也有相应的</a:t>
            </a:r>
            <a:r>
              <a:rPr lang="zh-CN" altLang="zh-CN" dirty="0">
                <a:solidFill>
                  <a:schemeClr val="accent4"/>
                </a:solidFill>
                <a:latin typeface="微软雅黑" pitchFamily="34" charset="-122"/>
                <a:ea typeface="微软雅黑" pitchFamily="34" charset="-122"/>
              </a:rPr>
              <a:t>缓冲区</a:t>
            </a:r>
            <a:r>
              <a:rPr lang="zh-CN" altLang="zh-CN" dirty="0">
                <a:latin typeface="微软雅黑" pitchFamily="34" charset="-122"/>
                <a:ea typeface="微软雅黑" pitchFamily="34" charset="-122"/>
              </a:rPr>
              <a:t>，开始时流缓冲区是</a:t>
            </a:r>
            <a:r>
              <a:rPr lang="zh-CN" altLang="zh-CN" dirty="0">
                <a:solidFill>
                  <a:schemeClr val="accent4"/>
                </a:solidFill>
                <a:latin typeface="微软雅黑" pitchFamily="34" charset="-122"/>
                <a:ea typeface="微软雅黑" pitchFamily="34" charset="-122"/>
              </a:rPr>
              <a:t>空的</a:t>
            </a:r>
            <a:r>
              <a:rPr lang="zh-CN" altLang="zh-CN" dirty="0">
                <a:latin typeface="微软雅黑" pitchFamily="34" charset="-122"/>
                <a:ea typeface="微软雅黑" pitchFamily="34" charset="-122"/>
              </a:rPr>
              <a:t>，如果向字符数组存入数据，随着向流插入数据，流缓冲区中的数据不断增加，待缓冲区满了（或遇到换行），一起存入</a:t>
            </a:r>
            <a:r>
              <a:rPr lang="zh-CN" altLang="zh-CN" dirty="0">
                <a:solidFill>
                  <a:schemeClr val="accent4"/>
                </a:solidFill>
                <a:latin typeface="微软雅黑" pitchFamily="34" charset="-122"/>
                <a:ea typeface="微软雅黑" pitchFamily="34" charset="-122"/>
              </a:rPr>
              <a:t>字符数组</a:t>
            </a:r>
            <a:r>
              <a:rPr lang="zh-CN" altLang="zh-CN" dirty="0">
                <a:latin typeface="微软雅黑" pitchFamily="34" charset="-122"/>
                <a:ea typeface="微软雅黑" pitchFamily="34" charset="-122"/>
              </a:rPr>
              <a:t>；如果是从字符数组读数据，则先将字符数组串的数组送到流缓冲区，然后从缓冲区</a:t>
            </a:r>
            <a:r>
              <a:rPr lang="zh-CN" altLang="zh-CN" dirty="0">
                <a:solidFill>
                  <a:schemeClr val="accent4"/>
                </a:solidFill>
                <a:latin typeface="微软雅黑" pitchFamily="34" charset="-122"/>
                <a:ea typeface="微软雅黑" pitchFamily="34" charset="-122"/>
              </a:rPr>
              <a:t>提取数据</a:t>
            </a:r>
            <a:r>
              <a:rPr lang="zh-CN" altLang="zh-CN" dirty="0">
                <a:latin typeface="微软雅黑" pitchFamily="34" charset="-122"/>
                <a:ea typeface="微软雅黑" pitchFamily="34" charset="-122"/>
              </a:rPr>
              <a:t>赋给有关变量。</a:t>
            </a:r>
          </a:p>
        </p:txBody>
      </p:sp>
      <p:sp>
        <p:nvSpPr>
          <p:cNvPr id="4" name="矩形 3"/>
          <p:cNvSpPr/>
          <p:nvPr/>
        </p:nvSpPr>
        <p:spPr>
          <a:xfrm>
            <a:off x="3376613" y="4692650"/>
            <a:ext cx="5435600" cy="1200150"/>
          </a:xfrm>
          <a:prstGeom prst="rect">
            <a:avLst/>
          </a:prstGeom>
        </p:spPr>
        <p:txBody>
          <a:bodyPr>
            <a:spAutoFit/>
          </a:bodyPr>
          <a:lstStyle/>
          <a:p>
            <a:pPr>
              <a:defRPr/>
            </a:pP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字符串流类有</a:t>
            </a:r>
            <a:r>
              <a:rPr lang="en-US" altLang="zh-CN" dirty="0" err="1">
                <a:solidFill>
                  <a:schemeClr val="accent4"/>
                </a:solidFill>
                <a:latin typeface="微软雅黑" pitchFamily="34" charset="-122"/>
                <a:ea typeface="微软雅黑" pitchFamily="34" charset="-122"/>
              </a:rPr>
              <a:t>istrstream</a:t>
            </a:r>
            <a:r>
              <a:rPr lang="zh-CN" altLang="zh-CN" dirty="0">
                <a:latin typeface="微软雅黑" pitchFamily="34" charset="-122"/>
                <a:ea typeface="微软雅黑" pitchFamily="34" charset="-122"/>
              </a:rPr>
              <a:t>、</a:t>
            </a:r>
            <a:r>
              <a:rPr lang="en-US" altLang="zh-CN" dirty="0" err="1">
                <a:solidFill>
                  <a:schemeClr val="accent4"/>
                </a:solidFill>
                <a:latin typeface="微软雅黑" pitchFamily="34" charset="-122"/>
                <a:ea typeface="微软雅黑" pitchFamily="34" charset="-122"/>
              </a:rPr>
              <a:t>ostrstream</a:t>
            </a:r>
            <a:r>
              <a:rPr lang="zh-CN" altLang="zh-CN" dirty="0">
                <a:latin typeface="微软雅黑" pitchFamily="34" charset="-122"/>
                <a:ea typeface="微软雅黑" pitchFamily="34" charset="-122"/>
              </a:rPr>
              <a:t>、</a:t>
            </a:r>
            <a:r>
              <a:rPr lang="en-US" altLang="zh-CN" dirty="0" err="1">
                <a:solidFill>
                  <a:schemeClr val="accent4"/>
                </a:solidFill>
                <a:latin typeface="微软雅黑" pitchFamily="34" charset="-122"/>
                <a:ea typeface="微软雅黑" pitchFamily="34" charset="-122"/>
              </a:rPr>
              <a:t>strstream</a:t>
            </a:r>
            <a:r>
              <a:rPr lang="zh-CN" altLang="zh-CN" dirty="0">
                <a:latin typeface="微软雅黑" pitchFamily="34" charset="-122"/>
                <a:ea typeface="微软雅黑" pitchFamily="34" charset="-122"/>
              </a:rPr>
              <a:t>三个类，类名前的</a:t>
            </a:r>
            <a:r>
              <a:rPr lang="en-US" altLang="zh-CN" dirty="0" err="1">
                <a:latin typeface="微软雅黑" pitchFamily="34" charset="-122"/>
                <a:ea typeface="微软雅黑" pitchFamily="34" charset="-122"/>
              </a:rPr>
              <a:t>str</a:t>
            </a:r>
            <a:r>
              <a:rPr lang="zh-CN" altLang="zh-CN" dirty="0">
                <a:latin typeface="微软雅黑" pitchFamily="34" charset="-122"/>
                <a:ea typeface="微软雅黑" pitchFamily="34" charset="-122"/>
              </a:rPr>
              <a:t>是</a:t>
            </a:r>
            <a:r>
              <a:rPr lang="en-US" altLang="zh-CN" dirty="0">
                <a:latin typeface="微软雅黑" pitchFamily="34" charset="-122"/>
                <a:ea typeface="微软雅黑" pitchFamily="34" charset="-122"/>
              </a:rPr>
              <a:t>string</a:t>
            </a:r>
            <a:r>
              <a:rPr lang="zh-CN" altLang="zh-CN" dirty="0">
                <a:latin typeface="微软雅黑" pitchFamily="34" charset="-122"/>
                <a:ea typeface="微软雅黑" pitchFamily="34" charset="-122"/>
              </a:rPr>
              <a:t>的</a:t>
            </a:r>
            <a:r>
              <a:rPr lang="zh-CN" altLang="zh-CN" dirty="0">
                <a:solidFill>
                  <a:schemeClr val="accent4"/>
                </a:solidFill>
                <a:latin typeface="微软雅黑" pitchFamily="34" charset="-122"/>
                <a:ea typeface="微软雅黑" pitchFamily="34" charset="-122"/>
              </a:rPr>
              <a:t>缩写</a:t>
            </a:r>
            <a:r>
              <a:rPr lang="zh-CN" altLang="zh-CN" dirty="0">
                <a:latin typeface="微软雅黑" pitchFamily="34" charset="-122"/>
                <a:ea typeface="微软雅黑" pitchFamily="34" charset="-122"/>
              </a:rPr>
              <a:t>，它们都包含在</a:t>
            </a:r>
            <a:r>
              <a:rPr lang="en-US" altLang="zh-CN" dirty="0" err="1">
                <a:latin typeface="微软雅黑" pitchFamily="34" charset="-122"/>
                <a:ea typeface="微软雅黑" pitchFamily="34" charset="-122"/>
              </a:rPr>
              <a:t>strstream</a:t>
            </a:r>
            <a:r>
              <a:rPr lang="zh-CN" altLang="zh-CN" dirty="0">
                <a:solidFill>
                  <a:schemeClr val="accent4"/>
                </a:solidFill>
                <a:latin typeface="微软雅黑" pitchFamily="34" charset="-122"/>
                <a:ea typeface="微软雅黑" pitchFamily="34" charset="-122"/>
              </a:rPr>
              <a:t>头文件</a:t>
            </a:r>
            <a:r>
              <a:rPr lang="zh-CN" altLang="zh-CN" dirty="0">
                <a:latin typeface="微软雅黑" pitchFamily="34" charset="-122"/>
                <a:ea typeface="微软雅黑" pitchFamily="34" charset="-122"/>
              </a:rPr>
              <a:t>中，因此使用时要包含</a:t>
            </a:r>
            <a:r>
              <a:rPr lang="en-US" altLang="zh-CN" dirty="0" err="1">
                <a:latin typeface="微软雅黑" pitchFamily="34" charset="-122"/>
                <a:ea typeface="微软雅黑" pitchFamily="34" charset="-122"/>
              </a:rPr>
              <a:t>strstream</a:t>
            </a:r>
            <a:r>
              <a:rPr lang="zh-CN" altLang="zh-CN" dirty="0">
                <a:latin typeface="微软雅黑" pitchFamily="34" charset="-122"/>
                <a:ea typeface="微软雅黑" pitchFamily="34" charset="-122"/>
              </a:rPr>
              <a:t>头文件。</a:t>
            </a:r>
            <a:endParaRPr lang="zh-CN" altLang="zh-CN"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randombar(horizontal)">
                                      <p:cBhvr>
                                        <p:cTn id="7" dur="500"/>
                                        <p:tgtEl>
                                          <p:spTgt spid="3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randombar(horizontal)">
                                      <p:cBhvr>
                                        <p:cTn id="10" dur="500"/>
                                        <p:tgtEl>
                                          <p:spTgt spid="36"/>
                                        </p:tgtEl>
                                      </p:cBhvr>
                                    </p:animEffect>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 grpId="0"/>
      <p:bldP spid="36" grpId="0"/>
      <p:bldP spid="3" grpId="0"/>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23"/>
          <p:cNvSpPr>
            <a:spLocks noChangeArrowheads="1"/>
          </p:cNvSpPr>
          <p:nvPr/>
        </p:nvSpPr>
        <p:spPr bwMode="auto">
          <a:xfrm>
            <a:off x="1158875" y="5111750"/>
            <a:ext cx="6918325" cy="65722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3" name="矩形 23"/>
          <p:cNvSpPr>
            <a:spLocks noChangeArrowheads="1"/>
          </p:cNvSpPr>
          <p:nvPr/>
        </p:nvSpPr>
        <p:spPr bwMode="auto">
          <a:xfrm>
            <a:off x="1125538" y="2273300"/>
            <a:ext cx="6951662" cy="950913"/>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69636" name="Group 2"/>
          <p:cNvGrpSpPr>
            <a:grpSpLocks/>
          </p:cNvGrpSpPr>
          <p:nvPr/>
        </p:nvGrpSpPr>
        <p:grpSpPr bwMode="auto">
          <a:xfrm>
            <a:off x="5062538" y="119063"/>
            <a:ext cx="3916362" cy="725487"/>
            <a:chOff x="0" y="0"/>
            <a:chExt cx="6166" cy="1142"/>
          </a:xfrm>
        </p:grpSpPr>
        <p:pic>
          <p:nvPicPr>
            <p:cNvPr id="69649"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9650"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69637"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6.6  </a:t>
            </a:r>
            <a:r>
              <a:rPr lang="zh-CN" altLang="zh-CN" sz="2800" b="1">
                <a:solidFill>
                  <a:srgbClr val="FFFF00"/>
                </a:solidFill>
                <a:latin typeface="微软雅黑" pitchFamily="34" charset="-122"/>
                <a:ea typeface="微软雅黑" pitchFamily="34" charset="-122"/>
              </a:rPr>
              <a:t>字符串流</a:t>
            </a:r>
            <a:endParaRPr lang="zh-CN" altLang="en-US" sz="2800" b="1">
              <a:solidFill>
                <a:srgbClr val="FFFF00"/>
              </a:solidFill>
              <a:latin typeface="微软雅黑" pitchFamily="34" charset="-122"/>
              <a:ea typeface="微软雅黑" pitchFamily="34" charset="-122"/>
              <a:sym typeface="宋体" charset="-122"/>
            </a:endParaRPr>
          </a:p>
        </p:txBody>
      </p:sp>
      <p:sp>
        <p:nvSpPr>
          <p:cNvPr id="4" name="矩形 3"/>
          <p:cNvSpPr/>
          <p:nvPr/>
        </p:nvSpPr>
        <p:spPr>
          <a:xfrm>
            <a:off x="1038225" y="1843088"/>
            <a:ext cx="7250113" cy="368300"/>
          </a:xfrm>
          <a:prstGeom prst="rect">
            <a:avLst/>
          </a:prstGeom>
        </p:spPr>
        <p:txBody>
          <a:bodyPr>
            <a:spAutoFit/>
          </a:bodyPr>
          <a:lstStyle/>
          <a:p>
            <a:pPr>
              <a:defRPr/>
            </a:pPr>
            <a:r>
              <a:rPr lang="en-US" altLang="zh-CN" dirty="0" err="1">
                <a:solidFill>
                  <a:schemeClr val="accent4"/>
                </a:solidFill>
                <a:latin typeface="微软雅黑" pitchFamily="34" charset="-122"/>
                <a:ea typeface="微软雅黑" pitchFamily="34" charset="-122"/>
              </a:rPr>
              <a:t>ostrstream</a:t>
            </a:r>
            <a:r>
              <a:rPr lang="zh-CN" altLang="zh-CN" dirty="0">
                <a:solidFill>
                  <a:schemeClr val="accent4"/>
                </a:solidFill>
                <a:latin typeface="微软雅黑" pitchFamily="34" charset="-122"/>
                <a:ea typeface="微软雅黑" pitchFamily="34" charset="-122"/>
              </a:rPr>
              <a:t>类</a:t>
            </a:r>
            <a:r>
              <a:rPr lang="zh-CN" altLang="zh-CN" dirty="0">
                <a:latin typeface="微软雅黑" pitchFamily="34" charset="-122"/>
                <a:ea typeface="微软雅黑" pitchFamily="34" charset="-122"/>
              </a:rPr>
              <a:t>用于构造输出字符串流对象，格式如下所示：</a:t>
            </a:r>
          </a:p>
        </p:txBody>
      </p:sp>
      <p:sp>
        <p:nvSpPr>
          <p:cNvPr id="5" name="矩形 4"/>
          <p:cNvSpPr>
            <a:spLocks noChangeArrowheads="1"/>
          </p:cNvSpPr>
          <p:nvPr/>
        </p:nvSpPr>
        <p:spPr bwMode="auto">
          <a:xfrm>
            <a:off x="1122363" y="2425700"/>
            <a:ext cx="66754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ostrstream ostr;  //</a:t>
            </a:r>
            <a:r>
              <a:rPr lang="zh-CN" altLang="zh-CN"/>
              <a:t>调用默认构造函数</a:t>
            </a:r>
          </a:p>
          <a:p>
            <a:pPr eaLnBrk="1" hangingPunct="1"/>
            <a:r>
              <a:rPr lang="en-US" altLang="zh-CN"/>
              <a:t>ostrstream ostr(char* buf, int n, int mode = ios::out); </a:t>
            </a:r>
            <a:endParaRPr lang="zh-CN" altLang="zh-CN"/>
          </a:p>
        </p:txBody>
      </p:sp>
      <p:sp>
        <p:nvSpPr>
          <p:cNvPr id="6" name="矩形 5"/>
          <p:cNvSpPr/>
          <p:nvPr/>
        </p:nvSpPr>
        <p:spPr>
          <a:xfrm>
            <a:off x="1039813" y="3303588"/>
            <a:ext cx="7037387" cy="1754187"/>
          </a:xfrm>
          <a:prstGeom prst="rect">
            <a:avLst/>
          </a:prstGeom>
        </p:spPr>
        <p:txBody>
          <a:bodyPr>
            <a:spAutoFit/>
          </a:bodyPr>
          <a:lstStyle/>
          <a:p>
            <a:pPr>
              <a:defRPr/>
            </a:pPr>
            <a:r>
              <a:rPr lang="en-US" altLang="zh-CN" dirty="0">
                <a:latin typeface="微软雅黑" pitchFamily="34" charset="-122"/>
                <a:ea typeface="微软雅黑" pitchFamily="34" charset="-122"/>
              </a:rPr>
              <a:t>       </a:t>
            </a:r>
            <a:r>
              <a:rPr lang="zh-CN" altLang="zh-CN" dirty="0">
                <a:solidFill>
                  <a:schemeClr val="accent4"/>
                </a:solidFill>
                <a:latin typeface="微软雅黑" pitchFamily="34" charset="-122"/>
                <a:ea typeface="微软雅黑" pitchFamily="34" charset="-122"/>
              </a:rPr>
              <a:t>第一种形式</a:t>
            </a:r>
            <a:r>
              <a:rPr lang="zh-CN" altLang="zh-CN" dirty="0">
                <a:latin typeface="微软雅黑" pitchFamily="34" charset="-122"/>
                <a:ea typeface="微软雅黑" pitchFamily="34" charset="-122"/>
              </a:rPr>
              <a:t>是调用</a:t>
            </a:r>
            <a:r>
              <a:rPr lang="en-US" altLang="zh-CN" dirty="0" err="1">
                <a:latin typeface="微软雅黑" pitchFamily="34" charset="-122"/>
                <a:ea typeface="微软雅黑" pitchFamily="34" charset="-122"/>
              </a:rPr>
              <a:t>ostrstream</a:t>
            </a:r>
            <a:r>
              <a:rPr lang="zh-CN" altLang="zh-CN" dirty="0">
                <a:latin typeface="微软雅黑" pitchFamily="34" charset="-122"/>
                <a:ea typeface="微软雅黑" pitchFamily="34" charset="-122"/>
              </a:rPr>
              <a:t>类的默认构造函数，直接创建输出字符串流对象；</a:t>
            </a:r>
            <a:r>
              <a:rPr lang="zh-CN" altLang="zh-CN" dirty="0">
                <a:solidFill>
                  <a:schemeClr val="accent4"/>
                </a:solidFill>
                <a:latin typeface="微软雅黑" pitchFamily="34" charset="-122"/>
                <a:ea typeface="微软雅黑" pitchFamily="34" charset="-122"/>
              </a:rPr>
              <a:t>第二种模式</a:t>
            </a:r>
            <a:r>
              <a:rPr lang="zh-CN" altLang="zh-CN" dirty="0">
                <a:latin typeface="微软雅黑" pitchFamily="34" charset="-122"/>
                <a:ea typeface="微软雅黑" pitchFamily="34" charset="-122"/>
              </a:rPr>
              <a:t>是调用</a:t>
            </a:r>
            <a:r>
              <a:rPr lang="en-US" altLang="zh-CN" dirty="0" err="1">
                <a:latin typeface="微软雅黑" pitchFamily="34" charset="-122"/>
                <a:ea typeface="微软雅黑" pitchFamily="34" charset="-122"/>
              </a:rPr>
              <a:t>ostrstream</a:t>
            </a:r>
            <a:r>
              <a:rPr lang="zh-CN" altLang="zh-CN" dirty="0">
                <a:latin typeface="微软雅黑" pitchFamily="34" charset="-122"/>
                <a:ea typeface="微软雅黑" pitchFamily="34" charset="-122"/>
              </a:rPr>
              <a:t>的带参构造函数，</a:t>
            </a:r>
            <a:r>
              <a:rPr lang="en-US" altLang="zh-CN" dirty="0" err="1">
                <a:latin typeface="微软雅黑" pitchFamily="34" charset="-122"/>
                <a:ea typeface="微软雅黑" pitchFamily="34" charset="-122"/>
              </a:rPr>
              <a:t>buf</a:t>
            </a:r>
            <a:r>
              <a:rPr lang="zh-CN" altLang="zh-CN" dirty="0">
                <a:latin typeface="微软雅黑" pitchFamily="34" charset="-122"/>
                <a:ea typeface="微软雅黑" pitchFamily="34" charset="-122"/>
              </a:rPr>
              <a:t>是与流关联的字符数组，</a:t>
            </a:r>
            <a:r>
              <a:rPr lang="en-US" altLang="zh-CN" dirty="0">
                <a:latin typeface="微软雅黑" pitchFamily="34" charset="-122"/>
                <a:ea typeface="微软雅黑" pitchFamily="34" charset="-122"/>
              </a:rPr>
              <a:t>n</a:t>
            </a:r>
            <a:r>
              <a:rPr lang="zh-CN" altLang="zh-CN" dirty="0">
                <a:latin typeface="微软雅黑" pitchFamily="34" charset="-122"/>
                <a:ea typeface="微软雅黑" pitchFamily="34" charset="-122"/>
              </a:rPr>
              <a:t>是指定的缓冲区大小（一般与字符数组大小相同，也可以不同），</a:t>
            </a:r>
            <a:r>
              <a:rPr lang="zh-CN" altLang="zh-CN" dirty="0">
                <a:solidFill>
                  <a:schemeClr val="accent4"/>
                </a:solidFill>
                <a:latin typeface="微软雅黑" pitchFamily="34" charset="-122"/>
                <a:ea typeface="微软雅黑" pitchFamily="34" charset="-122"/>
              </a:rPr>
              <a:t>第三个参数</a:t>
            </a:r>
            <a:r>
              <a:rPr lang="zh-CN" altLang="zh-CN" dirty="0">
                <a:latin typeface="微软雅黑" pitchFamily="34" charset="-122"/>
                <a:ea typeface="微软雅黑" pitchFamily="34" charset="-122"/>
              </a:rPr>
              <a:t>是可选的，默认为</a:t>
            </a:r>
            <a:r>
              <a:rPr lang="en-US" altLang="zh-CN" dirty="0" err="1">
                <a:latin typeface="微软雅黑" pitchFamily="34" charset="-122"/>
                <a:ea typeface="微软雅黑" pitchFamily="34" charset="-122"/>
              </a:rPr>
              <a:t>ios</a:t>
            </a:r>
            <a:r>
              <a:rPr lang="en-US" altLang="zh-CN" dirty="0">
                <a:latin typeface="微软雅黑" pitchFamily="34" charset="-122"/>
                <a:ea typeface="微软雅黑" pitchFamily="34" charset="-122"/>
              </a:rPr>
              <a:t>::out</a:t>
            </a:r>
            <a:r>
              <a:rPr lang="zh-CN" altLang="zh-CN" dirty="0">
                <a:latin typeface="微软雅黑" pitchFamily="34" charset="-122"/>
                <a:ea typeface="微软雅黑" pitchFamily="34" charset="-122"/>
              </a:rPr>
              <a:t>模式。例如可以用下面的语句构造输出字符串流对象并与字符数组关联：</a:t>
            </a:r>
          </a:p>
        </p:txBody>
      </p:sp>
      <p:sp>
        <p:nvSpPr>
          <p:cNvPr id="7" name="矩形 6"/>
          <p:cNvSpPr>
            <a:spLocks noChangeArrowheads="1"/>
          </p:cNvSpPr>
          <p:nvPr/>
        </p:nvSpPr>
        <p:spPr bwMode="auto">
          <a:xfrm>
            <a:off x="1146175" y="5083175"/>
            <a:ext cx="4572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char buf[20];</a:t>
            </a:r>
            <a:endParaRPr lang="zh-CN" altLang="zh-CN"/>
          </a:p>
          <a:p>
            <a:pPr eaLnBrk="1" hangingPunct="1"/>
            <a:r>
              <a:rPr lang="en-US" altLang="zh-CN"/>
              <a:t>ostrstream ostr(buf, 20);</a:t>
            </a:r>
            <a:endParaRPr lang="zh-CN" altLang="zh-CN"/>
          </a:p>
        </p:txBody>
      </p:sp>
      <p:sp>
        <p:nvSpPr>
          <p:cNvPr id="8" name="矩形 7"/>
          <p:cNvSpPr>
            <a:spLocks noChangeArrowheads="1"/>
          </p:cNvSpPr>
          <p:nvPr/>
        </p:nvSpPr>
        <p:spPr bwMode="auto">
          <a:xfrm>
            <a:off x="1146175" y="5943600"/>
            <a:ext cx="69310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微软雅黑" pitchFamily="34" charset="-122"/>
                <a:ea typeface="微软雅黑" pitchFamily="34" charset="-122"/>
              </a:rPr>
              <a:t>      </a:t>
            </a:r>
            <a:r>
              <a:rPr lang="zh-CN" altLang="zh-CN">
                <a:latin typeface="微软雅黑" pitchFamily="34" charset="-122"/>
                <a:ea typeface="微软雅黑" pitchFamily="34" charset="-122"/>
              </a:rPr>
              <a:t>建立输出字符串流对象并与字符数组</a:t>
            </a:r>
            <a:r>
              <a:rPr lang="en-US" altLang="zh-CN">
                <a:latin typeface="微软雅黑" pitchFamily="34" charset="-122"/>
                <a:ea typeface="微软雅黑" pitchFamily="34" charset="-122"/>
              </a:rPr>
              <a:t>buf</a:t>
            </a:r>
            <a:r>
              <a:rPr lang="zh-CN" altLang="zh-CN">
                <a:latin typeface="微软雅黑" pitchFamily="34" charset="-122"/>
                <a:ea typeface="微软雅黑" pitchFamily="34" charset="-122"/>
              </a:rPr>
              <a:t>关联（通过字符串流将数据输出到字符数组</a:t>
            </a:r>
            <a:r>
              <a:rPr lang="en-US" altLang="zh-CN">
                <a:latin typeface="微软雅黑" pitchFamily="34" charset="-122"/>
                <a:ea typeface="微软雅黑" pitchFamily="34" charset="-122"/>
              </a:rPr>
              <a:t>buf</a:t>
            </a:r>
            <a:r>
              <a:rPr lang="zh-CN" altLang="zh-CN">
                <a:latin typeface="微软雅黑" pitchFamily="34" charset="-122"/>
                <a:ea typeface="微软雅黑" pitchFamily="34" charset="-122"/>
              </a:rPr>
              <a:t>），流缓冲区大小为</a:t>
            </a:r>
            <a:r>
              <a:rPr lang="en-US" altLang="zh-CN">
                <a:latin typeface="微软雅黑" pitchFamily="34" charset="-122"/>
                <a:ea typeface="微软雅黑" pitchFamily="34" charset="-122"/>
              </a:rPr>
              <a:t>20</a:t>
            </a:r>
            <a:r>
              <a:rPr lang="zh-CN" altLang="zh-CN">
                <a:latin typeface="微软雅黑" pitchFamily="34" charset="-122"/>
                <a:ea typeface="微软雅黑" pitchFamily="34" charset="-122"/>
              </a:rPr>
              <a:t>。</a:t>
            </a:r>
          </a:p>
        </p:txBody>
      </p:sp>
      <p:grpSp>
        <p:nvGrpSpPr>
          <p:cNvPr id="9" name="组合 8"/>
          <p:cNvGrpSpPr>
            <a:grpSpLocks/>
          </p:cNvGrpSpPr>
          <p:nvPr/>
        </p:nvGrpSpPr>
        <p:grpSpPr bwMode="auto">
          <a:xfrm>
            <a:off x="1092200" y="1036638"/>
            <a:ext cx="6985000" cy="741362"/>
            <a:chOff x="1091718" y="1036331"/>
            <a:chExt cx="6985482" cy="741362"/>
          </a:xfrm>
        </p:grpSpPr>
        <p:grpSp>
          <p:nvGrpSpPr>
            <p:cNvPr id="69644" name="组合 14"/>
            <p:cNvGrpSpPr>
              <a:grpSpLocks/>
            </p:cNvGrpSpPr>
            <p:nvPr/>
          </p:nvGrpSpPr>
          <p:grpSpPr bwMode="auto">
            <a:xfrm>
              <a:off x="1091718" y="1036331"/>
              <a:ext cx="6985482" cy="741362"/>
              <a:chOff x="1478869" y="4159404"/>
              <a:chExt cx="6986542" cy="741921"/>
            </a:xfrm>
          </p:grpSpPr>
          <p:sp>
            <p:nvSpPr>
              <p:cNvPr id="16" name="任意多边形 15"/>
              <p:cNvSpPr/>
              <p:nvPr/>
            </p:nvSpPr>
            <p:spPr>
              <a:xfrm>
                <a:off x="2002860" y="4159404"/>
                <a:ext cx="6462551" cy="741921"/>
              </a:xfrm>
              <a:custGeom>
                <a:avLst/>
                <a:gdLst>
                  <a:gd name="connsiteX0" fmla="*/ 0 w 3474720"/>
                  <a:gd name="connsiteY0" fmla="*/ 143596 h 1148767"/>
                  <a:gd name="connsiteX1" fmla="*/ 2900337 w 3474720"/>
                  <a:gd name="connsiteY1" fmla="*/ 143596 h 1148767"/>
                  <a:gd name="connsiteX2" fmla="*/ 2900337 w 3474720"/>
                  <a:gd name="connsiteY2" fmla="*/ 0 h 1148767"/>
                  <a:gd name="connsiteX3" fmla="*/ 3474720 w 3474720"/>
                  <a:gd name="connsiteY3" fmla="*/ 574384 h 1148767"/>
                  <a:gd name="connsiteX4" fmla="*/ 2900337 w 3474720"/>
                  <a:gd name="connsiteY4" fmla="*/ 1148767 h 1148767"/>
                  <a:gd name="connsiteX5" fmla="*/ 2900337 w 3474720"/>
                  <a:gd name="connsiteY5" fmla="*/ 1005171 h 1148767"/>
                  <a:gd name="connsiteX6" fmla="*/ 0 w 3474720"/>
                  <a:gd name="connsiteY6" fmla="*/ 1005171 h 1148767"/>
                  <a:gd name="connsiteX7" fmla="*/ 0 w 3474720"/>
                  <a:gd name="connsiteY7" fmla="*/ 143596 h 114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4720" h="1148767">
                    <a:moveTo>
                      <a:pt x="0" y="143596"/>
                    </a:moveTo>
                    <a:lnTo>
                      <a:pt x="2900337" y="143596"/>
                    </a:lnTo>
                    <a:lnTo>
                      <a:pt x="2900337" y="0"/>
                    </a:lnTo>
                    <a:lnTo>
                      <a:pt x="3474720" y="574384"/>
                    </a:lnTo>
                    <a:lnTo>
                      <a:pt x="2900337" y="1148767"/>
                    </a:lnTo>
                    <a:lnTo>
                      <a:pt x="2900337" y="1005171"/>
                    </a:lnTo>
                    <a:lnTo>
                      <a:pt x="0" y="1005171"/>
                    </a:lnTo>
                    <a:lnTo>
                      <a:pt x="0" y="143596"/>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lIns="15875" tIns="159471" rIns="446663" bIns="159471" spcCol="1270"/>
              <a:lstStyle/>
              <a:p>
                <a:pPr marL="228600" lvl="1" indent="-228600" defTabSz="1111250">
                  <a:lnSpc>
                    <a:spcPct val="90000"/>
                  </a:lnSpc>
                  <a:spcAft>
                    <a:spcPct val="15000"/>
                  </a:spcAft>
                  <a:buFontTx/>
                  <a:buChar char="••"/>
                  <a:defRPr/>
                </a:pPr>
                <a:endParaRPr lang="zh-CN" altLang="en-US" sz="2500"/>
              </a:p>
              <a:p>
                <a:pPr marL="228600" lvl="1" indent="-228600" defTabSz="1111250">
                  <a:lnSpc>
                    <a:spcPct val="90000"/>
                  </a:lnSpc>
                  <a:spcAft>
                    <a:spcPct val="15000"/>
                  </a:spcAft>
                  <a:buFontTx/>
                  <a:buChar char="••"/>
                  <a:defRPr/>
                </a:pPr>
                <a:endParaRPr lang="zh-CN" altLang="en-US" sz="2500"/>
              </a:p>
            </p:txBody>
          </p:sp>
          <p:sp>
            <p:nvSpPr>
              <p:cNvPr id="69647" name="圆角矩形 29"/>
              <p:cNvSpPr>
                <a:spLocks noChangeArrowheads="1"/>
              </p:cNvSpPr>
              <p:nvPr/>
            </p:nvSpPr>
            <p:spPr bwMode="auto">
              <a:xfrm>
                <a:off x="1478869" y="4214678"/>
                <a:ext cx="653143" cy="653143"/>
              </a:xfrm>
              <a:prstGeom prst="roundRect">
                <a:avLst>
                  <a:gd name="adj" fmla="val 16667"/>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69648" name="矩形 30"/>
              <p:cNvSpPr>
                <a:spLocks noChangeArrowheads="1"/>
              </p:cNvSpPr>
              <p:nvPr/>
            </p:nvSpPr>
            <p:spPr bwMode="auto">
              <a:xfrm>
                <a:off x="1630887" y="4323926"/>
                <a:ext cx="373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chemeClr val="bg1"/>
                    </a:solidFill>
                    <a:latin typeface="微软雅黑" pitchFamily="34" charset="-122"/>
                    <a:ea typeface="微软雅黑" pitchFamily="34" charset="-122"/>
                  </a:rPr>
                  <a:t>1</a:t>
                </a:r>
                <a:endParaRPr lang="zh-CN" altLang="en-US" sz="2400" b="1">
                  <a:solidFill>
                    <a:schemeClr val="bg1"/>
                  </a:solidFill>
                </a:endParaRPr>
              </a:p>
            </p:txBody>
          </p:sp>
        </p:grpSp>
        <p:sp>
          <p:nvSpPr>
            <p:cNvPr id="69645" name="矩形 18"/>
            <p:cNvSpPr>
              <a:spLocks noChangeArrowheads="1"/>
            </p:cNvSpPr>
            <p:nvPr/>
          </p:nvSpPr>
          <p:spPr bwMode="auto">
            <a:xfrm>
              <a:off x="2053743" y="1210956"/>
              <a:ext cx="25090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b="1"/>
                <a:t>构造输出字符串流对象</a:t>
              </a:r>
              <a:endParaRPr lang="zh-CN" altLang="zh-C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nodeType="afterGroup">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4" grpId="0"/>
      <p:bldP spid="5" grpId="0"/>
      <p:bldP spid="6" grpId="0"/>
      <p:bldP spid="7" grpId="0"/>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Group 2"/>
          <p:cNvGrpSpPr>
            <a:grpSpLocks/>
          </p:cNvGrpSpPr>
          <p:nvPr/>
        </p:nvGrpSpPr>
        <p:grpSpPr bwMode="auto">
          <a:xfrm>
            <a:off x="5062538" y="119063"/>
            <a:ext cx="3916362" cy="725487"/>
            <a:chOff x="0" y="0"/>
            <a:chExt cx="6166" cy="1142"/>
          </a:xfrm>
        </p:grpSpPr>
        <p:pic>
          <p:nvPicPr>
            <p:cNvPr id="70674"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7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70659"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6.6  </a:t>
            </a:r>
            <a:r>
              <a:rPr lang="zh-CN" altLang="zh-CN" sz="2800" b="1">
                <a:solidFill>
                  <a:srgbClr val="FFFF00"/>
                </a:solidFill>
                <a:latin typeface="微软雅黑" pitchFamily="34" charset="-122"/>
                <a:ea typeface="微软雅黑" pitchFamily="34" charset="-122"/>
              </a:rPr>
              <a:t>字符串流</a:t>
            </a:r>
            <a:endParaRPr lang="zh-CN" altLang="en-US" sz="2800" b="1">
              <a:solidFill>
                <a:srgbClr val="FFFF00"/>
              </a:solidFill>
              <a:latin typeface="微软雅黑" pitchFamily="34" charset="-122"/>
              <a:ea typeface="微软雅黑" pitchFamily="34" charset="-122"/>
              <a:sym typeface="宋体" charset="-122"/>
            </a:endParaRPr>
          </a:p>
        </p:txBody>
      </p:sp>
      <p:sp>
        <p:nvSpPr>
          <p:cNvPr id="3" name="矩形 2"/>
          <p:cNvSpPr/>
          <p:nvPr/>
        </p:nvSpPr>
        <p:spPr>
          <a:xfrm>
            <a:off x="1030288" y="1931988"/>
            <a:ext cx="5853112" cy="368300"/>
          </a:xfrm>
          <a:prstGeom prst="rect">
            <a:avLst/>
          </a:prstGeom>
        </p:spPr>
        <p:txBody>
          <a:bodyPr>
            <a:spAutoFit/>
          </a:bodyPr>
          <a:lstStyle/>
          <a:p>
            <a:pPr>
              <a:defRPr/>
            </a:pPr>
            <a:r>
              <a:rPr lang="en-US" altLang="zh-CN" dirty="0" err="1">
                <a:solidFill>
                  <a:schemeClr val="accent4"/>
                </a:solidFill>
                <a:latin typeface="微软雅黑" pitchFamily="34" charset="-122"/>
                <a:ea typeface="微软雅黑" pitchFamily="34" charset="-122"/>
              </a:rPr>
              <a:t>istrstream</a:t>
            </a:r>
            <a:r>
              <a:rPr lang="zh-CN" altLang="zh-CN" dirty="0">
                <a:solidFill>
                  <a:schemeClr val="accent4"/>
                </a:solidFill>
                <a:latin typeface="微软雅黑" pitchFamily="34" charset="-122"/>
                <a:ea typeface="微软雅黑" pitchFamily="34" charset="-122"/>
              </a:rPr>
              <a:t>类</a:t>
            </a:r>
            <a:r>
              <a:rPr lang="zh-CN" altLang="zh-CN" dirty="0">
                <a:latin typeface="微软雅黑" pitchFamily="34" charset="-122"/>
                <a:ea typeface="微软雅黑" pitchFamily="34" charset="-122"/>
              </a:rPr>
              <a:t>用于构造输入字符串流对象，格式如下所示：</a:t>
            </a:r>
          </a:p>
        </p:txBody>
      </p:sp>
      <p:grpSp>
        <p:nvGrpSpPr>
          <p:cNvPr id="8" name="组合 7"/>
          <p:cNvGrpSpPr>
            <a:grpSpLocks/>
          </p:cNvGrpSpPr>
          <p:nvPr/>
        </p:nvGrpSpPr>
        <p:grpSpPr bwMode="auto">
          <a:xfrm>
            <a:off x="1074738" y="2368550"/>
            <a:ext cx="7078662" cy="696913"/>
            <a:chOff x="1073944" y="2369067"/>
            <a:chExt cx="7079455" cy="697131"/>
          </a:xfrm>
        </p:grpSpPr>
        <p:sp>
          <p:nvSpPr>
            <p:cNvPr id="70672" name="矩形 23"/>
            <p:cNvSpPr>
              <a:spLocks noChangeArrowheads="1"/>
            </p:cNvSpPr>
            <p:nvPr/>
          </p:nvSpPr>
          <p:spPr bwMode="auto">
            <a:xfrm>
              <a:off x="1073944" y="2394328"/>
              <a:ext cx="7079455" cy="67187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70673" name="矩形 3"/>
            <p:cNvSpPr>
              <a:spLocks noChangeArrowheads="1"/>
            </p:cNvSpPr>
            <p:nvPr/>
          </p:nvSpPr>
          <p:spPr bwMode="auto">
            <a:xfrm>
              <a:off x="1144588" y="2369067"/>
              <a:ext cx="457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istrstream istr(char* buf,int mode = ios::in);</a:t>
              </a:r>
              <a:endParaRPr lang="zh-CN" altLang="zh-CN"/>
            </a:p>
            <a:p>
              <a:pPr eaLnBrk="1" hangingPunct="1"/>
              <a:r>
                <a:rPr lang="en-US" altLang="zh-CN"/>
                <a:t>istrstream istr(char* buf, int n);</a:t>
              </a:r>
              <a:endParaRPr lang="zh-CN" altLang="zh-CN"/>
            </a:p>
          </p:txBody>
        </p:sp>
      </p:grpSp>
      <p:sp>
        <p:nvSpPr>
          <p:cNvPr id="5" name="矩形 4"/>
          <p:cNvSpPr/>
          <p:nvPr/>
        </p:nvSpPr>
        <p:spPr>
          <a:xfrm>
            <a:off x="1074738" y="3176588"/>
            <a:ext cx="7213600" cy="1477962"/>
          </a:xfrm>
          <a:prstGeom prst="rect">
            <a:avLst/>
          </a:prstGeom>
        </p:spPr>
        <p:txBody>
          <a:bodyPr>
            <a:spAutoFit/>
          </a:bodyPr>
          <a:lstStyle/>
          <a:p>
            <a:pPr>
              <a:defRPr/>
            </a:pPr>
            <a:r>
              <a:rPr lang="en-US" altLang="zh-CN" dirty="0">
                <a:latin typeface="微软雅黑" pitchFamily="34" charset="-122"/>
                <a:ea typeface="微软雅黑" pitchFamily="34" charset="-122"/>
              </a:rPr>
              <a:t>       </a:t>
            </a:r>
            <a:r>
              <a:rPr lang="zh-CN" altLang="zh-CN" dirty="0">
                <a:solidFill>
                  <a:schemeClr val="accent4"/>
                </a:solidFill>
                <a:latin typeface="微软雅黑" pitchFamily="34" charset="-122"/>
                <a:ea typeface="微软雅黑" pitchFamily="34" charset="-122"/>
              </a:rPr>
              <a:t>第一种形式</a:t>
            </a:r>
            <a:r>
              <a:rPr lang="zh-CN" altLang="zh-CN" dirty="0">
                <a:latin typeface="微软雅黑" pitchFamily="34" charset="-122"/>
                <a:ea typeface="微软雅黑" pitchFamily="34" charset="-122"/>
              </a:rPr>
              <a:t>是调用中，</a:t>
            </a:r>
            <a:r>
              <a:rPr lang="en-US" altLang="zh-CN" dirty="0" err="1">
                <a:latin typeface="微软雅黑" pitchFamily="34" charset="-122"/>
                <a:ea typeface="微软雅黑" pitchFamily="34" charset="-122"/>
              </a:rPr>
              <a:t>buf</a:t>
            </a:r>
            <a:r>
              <a:rPr lang="zh-CN" altLang="zh-CN" dirty="0">
                <a:latin typeface="微软雅黑" pitchFamily="34" charset="-122"/>
                <a:ea typeface="微软雅黑" pitchFamily="34" charset="-122"/>
              </a:rPr>
              <a:t>是与流关联的字符数组，</a:t>
            </a:r>
            <a:r>
              <a:rPr lang="zh-CN" altLang="zh-CN" dirty="0">
                <a:solidFill>
                  <a:schemeClr val="accent4"/>
                </a:solidFill>
                <a:latin typeface="微软雅黑" pitchFamily="34" charset="-122"/>
                <a:ea typeface="微软雅黑" pitchFamily="34" charset="-122"/>
              </a:rPr>
              <a:t>第二个参数</a:t>
            </a:r>
            <a:r>
              <a:rPr lang="zh-CN" altLang="zh-CN" dirty="0">
                <a:latin typeface="微软雅黑" pitchFamily="34" charset="-122"/>
                <a:ea typeface="微软雅黑" pitchFamily="34" charset="-122"/>
              </a:rPr>
              <a:t>是可选的，默认模式是</a:t>
            </a:r>
            <a:r>
              <a:rPr lang="en-US" altLang="zh-CN" dirty="0" err="1">
                <a:latin typeface="微软雅黑" pitchFamily="34" charset="-122"/>
                <a:ea typeface="微软雅黑" pitchFamily="34" charset="-122"/>
              </a:rPr>
              <a:t>ios</a:t>
            </a:r>
            <a:r>
              <a:rPr lang="en-US" altLang="zh-CN" dirty="0">
                <a:latin typeface="微软雅黑" pitchFamily="34" charset="-122"/>
                <a:ea typeface="微软雅黑" pitchFamily="34" charset="-122"/>
              </a:rPr>
              <a:t>::in</a:t>
            </a:r>
            <a:r>
              <a:rPr lang="zh-CN" altLang="zh-CN" dirty="0">
                <a:latin typeface="微软雅黑" pitchFamily="34" charset="-122"/>
                <a:ea typeface="微软雅黑" pitchFamily="34" charset="-122"/>
              </a:rPr>
              <a:t>，这种形式并未指定缓冲区的大小，它是将</a:t>
            </a:r>
            <a:r>
              <a:rPr lang="en-US" altLang="zh-CN" dirty="0" err="1">
                <a:latin typeface="微软雅黑" pitchFamily="34" charset="-122"/>
                <a:ea typeface="微软雅黑" pitchFamily="34" charset="-122"/>
              </a:rPr>
              <a:t>buf</a:t>
            </a:r>
            <a:r>
              <a:rPr lang="zh-CN" altLang="zh-CN" dirty="0">
                <a:latin typeface="微软雅黑" pitchFamily="34" charset="-122"/>
                <a:ea typeface="微软雅黑" pitchFamily="34" charset="-122"/>
              </a:rPr>
              <a:t>中的全部数据作为输入字符串流的内容。</a:t>
            </a:r>
            <a:r>
              <a:rPr lang="zh-CN" altLang="zh-CN" dirty="0">
                <a:solidFill>
                  <a:schemeClr val="accent4"/>
                </a:solidFill>
                <a:latin typeface="微软雅黑" pitchFamily="34" charset="-122"/>
                <a:ea typeface="微软雅黑" pitchFamily="34" charset="-122"/>
              </a:rPr>
              <a:t>第二种流</a:t>
            </a:r>
            <a:r>
              <a:rPr lang="zh-CN" altLang="zh-CN" dirty="0">
                <a:latin typeface="微软雅黑" pitchFamily="34" charset="-122"/>
                <a:ea typeface="微软雅黑" pitchFamily="34" charset="-122"/>
              </a:rPr>
              <a:t>对象构造形式与构造输出流对象相同，</a:t>
            </a:r>
            <a:r>
              <a:rPr lang="en-US" altLang="zh-CN" dirty="0" err="1">
                <a:latin typeface="微软雅黑" pitchFamily="34" charset="-122"/>
                <a:ea typeface="微软雅黑" pitchFamily="34" charset="-122"/>
              </a:rPr>
              <a:t>buf</a:t>
            </a:r>
            <a:r>
              <a:rPr lang="zh-CN" altLang="zh-CN" dirty="0">
                <a:latin typeface="微软雅黑" pitchFamily="34" charset="-122"/>
                <a:ea typeface="微软雅黑" pitchFamily="34" charset="-122"/>
              </a:rPr>
              <a:t>是与流关联的字符数组，</a:t>
            </a:r>
            <a:r>
              <a:rPr lang="en-US" altLang="zh-CN" dirty="0">
                <a:latin typeface="微软雅黑" pitchFamily="34" charset="-122"/>
                <a:ea typeface="微软雅黑" pitchFamily="34" charset="-122"/>
              </a:rPr>
              <a:t>n</a:t>
            </a:r>
            <a:r>
              <a:rPr lang="zh-CN" altLang="zh-CN" dirty="0">
                <a:latin typeface="微软雅黑" pitchFamily="34" charset="-122"/>
                <a:ea typeface="微软雅黑" pitchFamily="34" charset="-122"/>
              </a:rPr>
              <a:t>是流缓冲区大小。例如用这两种形式构造输入字符串流对象，代码如下所示：</a:t>
            </a:r>
            <a:endParaRPr lang="zh-CN" altLang="en-US" dirty="0">
              <a:latin typeface="微软雅黑" pitchFamily="34" charset="-122"/>
              <a:ea typeface="微软雅黑" pitchFamily="34" charset="-122"/>
            </a:endParaRPr>
          </a:p>
        </p:txBody>
      </p:sp>
      <p:grpSp>
        <p:nvGrpSpPr>
          <p:cNvPr id="9" name="组合 8"/>
          <p:cNvGrpSpPr>
            <a:grpSpLocks/>
          </p:cNvGrpSpPr>
          <p:nvPr/>
        </p:nvGrpSpPr>
        <p:grpSpPr bwMode="auto">
          <a:xfrm>
            <a:off x="1201738" y="4770438"/>
            <a:ext cx="6951662" cy="957262"/>
            <a:chOff x="1200944" y="4770735"/>
            <a:chExt cx="6952455" cy="956455"/>
          </a:xfrm>
        </p:grpSpPr>
        <p:sp>
          <p:nvSpPr>
            <p:cNvPr id="70670" name="矩形 23"/>
            <p:cNvSpPr>
              <a:spLocks noChangeArrowheads="1"/>
            </p:cNvSpPr>
            <p:nvPr/>
          </p:nvSpPr>
          <p:spPr bwMode="auto">
            <a:xfrm>
              <a:off x="1200944" y="4775782"/>
              <a:ext cx="6952455" cy="95140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70671" name="矩形 5"/>
            <p:cNvSpPr>
              <a:spLocks noChangeArrowheads="1"/>
            </p:cNvSpPr>
            <p:nvPr/>
          </p:nvSpPr>
          <p:spPr bwMode="auto">
            <a:xfrm>
              <a:off x="1244348" y="4770735"/>
              <a:ext cx="457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char buf[20];</a:t>
              </a:r>
              <a:endParaRPr lang="zh-CN" altLang="zh-CN"/>
            </a:p>
            <a:p>
              <a:pPr eaLnBrk="1" hangingPunct="1"/>
              <a:r>
                <a:rPr lang="en-US" altLang="zh-CN"/>
                <a:t>istrstream istr1(buf);</a:t>
              </a:r>
              <a:endParaRPr lang="zh-CN" altLang="zh-CN"/>
            </a:p>
            <a:p>
              <a:pPr eaLnBrk="1" hangingPunct="1"/>
              <a:r>
                <a:rPr lang="en-US" altLang="zh-CN"/>
                <a:t>istrstream istr2(buf, 20);</a:t>
              </a:r>
              <a:endParaRPr lang="zh-CN" altLang="zh-CN"/>
            </a:p>
          </p:txBody>
        </p:sp>
      </p:grpSp>
      <p:grpSp>
        <p:nvGrpSpPr>
          <p:cNvPr id="7" name="组合 6"/>
          <p:cNvGrpSpPr>
            <a:grpSpLocks/>
          </p:cNvGrpSpPr>
          <p:nvPr/>
        </p:nvGrpSpPr>
        <p:grpSpPr bwMode="auto">
          <a:xfrm>
            <a:off x="1079500" y="1074738"/>
            <a:ext cx="7073900" cy="741362"/>
            <a:chOff x="1079248" y="1074507"/>
            <a:chExt cx="7074151" cy="741362"/>
          </a:xfrm>
        </p:grpSpPr>
        <p:grpSp>
          <p:nvGrpSpPr>
            <p:cNvPr id="70665" name="组合 17"/>
            <p:cNvGrpSpPr>
              <a:grpSpLocks/>
            </p:cNvGrpSpPr>
            <p:nvPr/>
          </p:nvGrpSpPr>
          <p:grpSpPr bwMode="auto">
            <a:xfrm>
              <a:off x="1079248" y="1074507"/>
              <a:ext cx="7074151" cy="741362"/>
              <a:chOff x="1478869" y="4159404"/>
              <a:chExt cx="7075225" cy="741921"/>
            </a:xfrm>
          </p:grpSpPr>
          <p:sp>
            <p:nvSpPr>
              <p:cNvPr id="19" name="任意多边形 18"/>
              <p:cNvSpPr/>
              <p:nvPr/>
            </p:nvSpPr>
            <p:spPr>
              <a:xfrm>
                <a:off x="2002842" y="4159404"/>
                <a:ext cx="6551252" cy="741921"/>
              </a:xfrm>
              <a:custGeom>
                <a:avLst/>
                <a:gdLst>
                  <a:gd name="connsiteX0" fmla="*/ 0 w 3474720"/>
                  <a:gd name="connsiteY0" fmla="*/ 143596 h 1148767"/>
                  <a:gd name="connsiteX1" fmla="*/ 2900337 w 3474720"/>
                  <a:gd name="connsiteY1" fmla="*/ 143596 h 1148767"/>
                  <a:gd name="connsiteX2" fmla="*/ 2900337 w 3474720"/>
                  <a:gd name="connsiteY2" fmla="*/ 0 h 1148767"/>
                  <a:gd name="connsiteX3" fmla="*/ 3474720 w 3474720"/>
                  <a:gd name="connsiteY3" fmla="*/ 574384 h 1148767"/>
                  <a:gd name="connsiteX4" fmla="*/ 2900337 w 3474720"/>
                  <a:gd name="connsiteY4" fmla="*/ 1148767 h 1148767"/>
                  <a:gd name="connsiteX5" fmla="*/ 2900337 w 3474720"/>
                  <a:gd name="connsiteY5" fmla="*/ 1005171 h 1148767"/>
                  <a:gd name="connsiteX6" fmla="*/ 0 w 3474720"/>
                  <a:gd name="connsiteY6" fmla="*/ 1005171 h 1148767"/>
                  <a:gd name="connsiteX7" fmla="*/ 0 w 3474720"/>
                  <a:gd name="connsiteY7" fmla="*/ 143596 h 114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4720" h="1148767">
                    <a:moveTo>
                      <a:pt x="0" y="143596"/>
                    </a:moveTo>
                    <a:lnTo>
                      <a:pt x="2900337" y="143596"/>
                    </a:lnTo>
                    <a:lnTo>
                      <a:pt x="2900337" y="0"/>
                    </a:lnTo>
                    <a:lnTo>
                      <a:pt x="3474720" y="574384"/>
                    </a:lnTo>
                    <a:lnTo>
                      <a:pt x="2900337" y="1148767"/>
                    </a:lnTo>
                    <a:lnTo>
                      <a:pt x="2900337" y="1005171"/>
                    </a:lnTo>
                    <a:lnTo>
                      <a:pt x="0" y="1005171"/>
                    </a:lnTo>
                    <a:lnTo>
                      <a:pt x="0" y="143596"/>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lIns="15875" tIns="159471" rIns="446663" bIns="159471" spcCol="1270"/>
              <a:lstStyle/>
              <a:p>
                <a:pPr marL="228600" lvl="1" indent="-228600" defTabSz="1111250">
                  <a:lnSpc>
                    <a:spcPct val="90000"/>
                  </a:lnSpc>
                  <a:spcAft>
                    <a:spcPct val="15000"/>
                  </a:spcAft>
                  <a:buFontTx/>
                  <a:buChar char="••"/>
                  <a:defRPr/>
                </a:pPr>
                <a:endParaRPr lang="zh-CN" altLang="en-US" sz="2500"/>
              </a:p>
              <a:p>
                <a:pPr marL="228600" lvl="1" indent="-228600" defTabSz="1111250">
                  <a:lnSpc>
                    <a:spcPct val="90000"/>
                  </a:lnSpc>
                  <a:spcAft>
                    <a:spcPct val="15000"/>
                  </a:spcAft>
                  <a:buFontTx/>
                  <a:buChar char="••"/>
                  <a:defRPr/>
                </a:pPr>
                <a:endParaRPr lang="zh-CN" altLang="en-US" sz="2500"/>
              </a:p>
            </p:txBody>
          </p:sp>
          <p:sp>
            <p:nvSpPr>
              <p:cNvPr id="70668" name="圆角矩形 29"/>
              <p:cNvSpPr>
                <a:spLocks noChangeArrowheads="1"/>
              </p:cNvSpPr>
              <p:nvPr/>
            </p:nvSpPr>
            <p:spPr bwMode="auto">
              <a:xfrm>
                <a:off x="1478869" y="4214678"/>
                <a:ext cx="653143" cy="653143"/>
              </a:xfrm>
              <a:prstGeom prst="roundRect">
                <a:avLst>
                  <a:gd name="adj" fmla="val 16667"/>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70669" name="矩形 30"/>
              <p:cNvSpPr>
                <a:spLocks noChangeArrowheads="1"/>
              </p:cNvSpPr>
              <p:nvPr/>
            </p:nvSpPr>
            <p:spPr bwMode="auto">
              <a:xfrm>
                <a:off x="1630887" y="4323926"/>
                <a:ext cx="373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chemeClr val="bg1"/>
                    </a:solidFill>
                    <a:latin typeface="微软雅黑" pitchFamily="34" charset="-122"/>
                    <a:ea typeface="微软雅黑" pitchFamily="34" charset="-122"/>
                  </a:rPr>
                  <a:t>2</a:t>
                </a:r>
                <a:endParaRPr lang="zh-CN" altLang="en-US" sz="2400" b="1">
                  <a:solidFill>
                    <a:schemeClr val="bg1"/>
                  </a:solidFill>
                </a:endParaRPr>
              </a:p>
            </p:txBody>
          </p:sp>
        </p:grpSp>
        <p:sp>
          <p:nvSpPr>
            <p:cNvPr id="70666" name="矩形 23"/>
            <p:cNvSpPr>
              <a:spLocks noChangeArrowheads="1"/>
            </p:cNvSpPr>
            <p:nvPr/>
          </p:nvSpPr>
          <p:spPr bwMode="auto">
            <a:xfrm>
              <a:off x="1995236" y="1234844"/>
              <a:ext cx="25090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b="1"/>
                <a:t>构造输入字符串流对象</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nodeType="afterGroup">
                            <p:stCondLst>
                              <p:cond delay="5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a:grpSpLocks/>
          </p:cNvGrpSpPr>
          <p:nvPr/>
        </p:nvGrpSpPr>
        <p:grpSpPr bwMode="auto">
          <a:xfrm>
            <a:off x="1039813" y="1100138"/>
            <a:ext cx="7113587" cy="741362"/>
            <a:chOff x="1478869" y="4159404"/>
            <a:chExt cx="7114098" cy="741921"/>
          </a:xfrm>
        </p:grpSpPr>
        <p:sp>
          <p:nvSpPr>
            <p:cNvPr id="28" name="任意多边形 27"/>
            <p:cNvSpPr/>
            <p:nvPr/>
          </p:nvSpPr>
          <p:spPr>
            <a:xfrm>
              <a:off x="2002782" y="4159404"/>
              <a:ext cx="6590185" cy="741921"/>
            </a:xfrm>
            <a:custGeom>
              <a:avLst/>
              <a:gdLst>
                <a:gd name="connsiteX0" fmla="*/ 0 w 3474720"/>
                <a:gd name="connsiteY0" fmla="*/ 143596 h 1148767"/>
                <a:gd name="connsiteX1" fmla="*/ 2900337 w 3474720"/>
                <a:gd name="connsiteY1" fmla="*/ 143596 h 1148767"/>
                <a:gd name="connsiteX2" fmla="*/ 2900337 w 3474720"/>
                <a:gd name="connsiteY2" fmla="*/ 0 h 1148767"/>
                <a:gd name="connsiteX3" fmla="*/ 3474720 w 3474720"/>
                <a:gd name="connsiteY3" fmla="*/ 574384 h 1148767"/>
                <a:gd name="connsiteX4" fmla="*/ 2900337 w 3474720"/>
                <a:gd name="connsiteY4" fmla="*/ 1148767 h 1148767"/>
                <a:gd name="connsiteX5" fmla="*/ 2900337 w 3474720"/>
                <a:gd name="connsiteY5" fmla="*/ 1005171 h 1148767"/>
                <a:gd name="connsiteX6" fmla="*/ 0 w 3474720"/>
                <a:gd name="connsiteY6" fmla="*/ 1005171 h 1148767"/>
                <a:gd name="connsiteX7" fmla="*/ 0 w 3474720"/>
                <a:gd name="connsiteY7" fmla="*/ 143596 h 114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4720" h="1148767">
                  <a:moveTo>
                    <a:pt x="0" y="143596"/>
                  </a:moveTo>
                  <a:lnTo>
                    <a:pt x="2900337" y="143596"/>
                  </a:lnTo>
                  <a:lnTo>
                    <a:pt x="2900337" y="0"/>
                  </a:lnTo>
                  <a:lnTo>
                    <a:pt x="3474720" y="574384"/>
                  </a:lnTo>
                  <a:lnTo>
                    <a:pt x="2900337" y="1148767"/>
                  </a:lnTo>
                  <a:lnTo>
                    <a:pt x="2900337" y="1005171"/>
                  </a:lnTo>
                  <a:lnTo>
                    <a:pt x="0" y="1005171"/>
                  </a:lnTo>
                  <a:lnTo>
                    <a:pt x="0" y="143596"/>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lIns="15875" tIns="159471" rIns="446663" bIns="159471" spcCol="1270"/>
            <a:lstStyle/>
            <a:p>
              <a:pPr marL="228600" lvl="1" indent="-228600" defTabSz="1111250">
                <a:lnSpc>
                  <a:spcPct val="90000"/>
                </a:lnSpc>
                <a:spcAft>
                  <a:spcPct val="15000"/>
                </a:spcAft>
                <a:buFontTx/>
                <a:buChar char="••"/>
                <a:defRPr/>
              </a:pPr>
              <a:endParaRPr lang="zh-CN" altLang="en-US" sz="2500"/>
            </a:p>
            <a:p>
              <a:pPr marL="228600" lvl="1" indent="-228600" defTabSz="1111250">
                <a:lnSpc>
                  <a:spcPct val="90000"/>
                </a:lnSpc>
                <a:spcAft>
                  <a:spcPct val="15000"/>
                </a:spcAft>
                <a:buFontTx/>
                <a:buChar char="••"/>
                <a:defRPr/>
              </a:pPr>
              <a:endParaRPr lang="zh-CN" altLang="en-US" sz="2500"/>
            </a:p>
          </p:txBody>
        </p:sp>
        <p:sp>
          <p:nvSpPr>
            <p:cNvPr id="71697" name="圆角矩形 29"/>
            <p:cNvSpPr>
              <a:spLocks noChangeArrowheads="1"/>
            </p:cNvSpPr>
            <p:nvPr/>
          </p:nvSpPr>
          <p:spPr bwMode="auto">
            <a:xfrm>
              <a:off x="1478869" y="4214678"/>
              <a:ext cx="653143" cy="653143"/>
            </a:xfrm>
            <a:prstGeom prst="roundRect">
              <a:avLst>
                <a:gd name="adj" fmla="val 16667"/>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71698" name="矩形 30"/>
            <p:cNvSpPr>
              <a:spLocks noChangeArrowheads="1"/>
            </p:cNvSpPr>
            <p:nvPr/>
          </p:nvSpPr>
          <p:spPr bwMode="auto">
            <a:xfrm>
              <a:off x="1630887" y="4323926"/>
              <a:ext cx="373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chemeClr val="bg1"/>
                  </a:solidFill>
                  <a:latin typeface="微软雅黑" pitchFamily="34" charset="-122"/>
                  <a:ea typeface="微软雅黑" pitchFamily="34" charset="-122"/>
                </a:rPr>
                <a:t>3</a:t>
              </a:r>
              <a:endParaRPr lang="zh-CN" altLang="en-US" sz="2400" b="1">
                <a:solidFill>
                  <a:schemeClr val="bg1"/>
                </a:solidFill>
              </a:endParaRPr>
            </a:p>
          </p:txBody>
        </p:sp>
      </p:grpSp>
      <p:sp>
        <p:nvSpPr>
          <p:cNvPr id="9" name="矩形 23"/>
          <p:cNvSpPr>
            <a:spLocks noChangeArrowheads="1"/>
          </p:cNvSpPr>
          <p:nvPr/>
        </p:nvSpPr>
        <p:spPr bwMode="auto">
          <a:xfrm>
            <a:off x="1100138" y="2451100"/>
            <a:ext cx="7053262" cy="78105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71684" name="Group 2"/>
          <p:cNvGrpSpPr>
            <a:grpSpLocks/>
          </p:cNvGrpSpPr>
          <p:nvPr/>
        </p:nvGrpSpPr>
        <p:grpSpPr bwMode="auto">
          <a:xfrm>
            <a:off x="5062538" y="119063"/>
            <a:ext cx="3916362" cy="725487"/>
            <a:chOff x="0" y="0"/>
            <a:chExt cx="6166" cy="1142"/>
          </a:xfrm>
        </p:grpSpPr>
        <p:pic>
          <p:nvPicPr>
            <p:cNvPr id="71694"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9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71685"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6.6  </a:t>
            </a:r>
            <a:r>
              <a:rPr lang="zh-CN" altLang="zh-CN" sz="2800" b="1">
                <a:solidFill>
                  <a:srgbClr val="FFFF00"/>
                </a:solidFill>
                <a:latin typeface="微软雅黑" pitchFamily="34" charset="-122"/>
                <a:ea typeface="微软雅黑" pitchFamily="34" charset="-122"/>
              </a:rPr>
              <a:t>字符串流</a:t>
            </a:r>
            <a:endParaRPr lang="zh-CN" altLang="en-US" sz="2800" b="1">
              <a:solidFill>
                <a:srgbClr val="FFFF00"/>
              </a:solidFill>
              <a:latin typeface="微软雅黑" pitchFamily="34" charset="-122"/>
              <a:ea typeface="微软雅黑" pitchFamily="34" charset="-122"/>
              <a:sym typeface="宋体" charset="-122"/>
            </a:endParaRPr>
          </a:p>
        </p:txBody>
      </p:sp>
      <p:sp>
        <p:nvSpPr>
          <p:cNvPr id="2" name="矩形 1"/>
          <p:cNvSpPr/>
          <p:nvPr/>
        </p:nvSpPr>
        <p:spPr>
          <a:xfrm>
            <a:off x="990600" y="1970088"/>
            <a:ext cx="6723063" cy="368300"/>
          </a:xfrm>
          <a:prstGeom prst="rect">
            <a:avLst/>
          </a:prstGeom>
        </p:spPr>
        <p:txBody>
          <a:bodyPr>
            <a:spAutoFit/>
          </a:bodyPr>
          <a:lstStyle/>
          <a:p>
            <a:pPr>
              <a:defRPr/>
            </a:pPr>
            <a:r>
              <a:rPr lang="en-US" altLang="zh-CN" dirty="0" err="1">
                <a:solidFill>
                  <a:schemeClr val="accent4"/>
                </a:solidFill>
                <a:latin typeface="微软雅黑" pitchFamily="34" charset="-122"/>
                <a:ea typeface="微软雅黑" pitchFamily="34" charset="-122"/>
              </a:rPr>
              <a:t>strstream</a:t>
            </a:r>
            <a:r>
              <a:rPr lang="zh-CN" altLang="zh-CN" dirty="0">
                <a:solidFill>
                  <a:schemeClr val="accent4"/>
                </a:solidFill>
                <a:latin typeface="微软雅黑" pitchFamily="34" charset="-122"/>
                <a:ea typeface="微软雅黑" pitchFamily="34" charset="-122"/>
              </a:rPr>
              <a:t>类</a:t>
            </a:r>
            <a:r>
              <a:rPr lang="zh-CN" altLang="zh-CN" dirty="0">
                <a:latin typeface="微软雅黑" pitchFamily="34" charset="-122"/>
                <a:ea typeface="微软雅黑" pitchFamily="34" charset="-122"/>
              </a:rPr>
              <a:t>用于构造输入输出字符串流对象，格式如下所示：</a:t>
            </a:r>
          </a:p>
        </p:txBody>
      </p:sp>
      <p:sp>
        <p:nvSpPr>
          <p:cNvPr id="4" name="矩形 3"/>
          <p:cNvSpPr>
            <a:spLocks noChangeArrowheads="1"/>
          </p:cNvSpPr>
          <p:nvPr/>
        </p:nvSpPr>
        <p:spPr bwMode="auto">
          <a:xfrm>
            <a:off x="1155700" y="2484438"/>
            <a:ext cx="65405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strstream str;</a:t>
            </a:r>
            <a:endParaRPr lang="zh-CN" altLang="zh-CN"/>
          </a:p>
          <a:p>
            <a:pPr eaLnBrk="1" hangingPunct="1"/>
            <a:r>
              <a:rPr lang="en-US" altLang="zh-CN"/>
              <a:t>strstream str(char* buf, int n , int mode = ios::in | ios::out);</a:t>
            </a:r>
            <a:endParaRPr lang="zh-CN" altLang="zh-CN"/>
          </a:p>
        </p:txBody>
      </p:sp>
      <p:sp>
        <p:nvSpPr>
          <p:cNvPr id="10" name="矩形 23"/>
          <p:cNvSpPr>
            <a:spLocks noChangeArrowheads="1"/>
          </p:cNvSpPr>
          <p:nvPr/>
        </p:nvSpPr>
        <p:spPr bwMode="auto">
          <a:xfrm>
            <a:off x="1073150" y="4778375"/>
            <a:ext cx="7080250" cy="78422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5" name="矩形 4"/>
          <p:cNvSpPr/>
          <p:nvPr/>
        </p:nvSpPr>
        <p:spPr>
          <a:xfrm>
            <a:off x="996950" y="3402013"/>
            <a:ext cx="7156450" cy="1200150"/>
          </a:xfrm>
          <a:prstGeom prst="rect">
            <a:avLst/>
          </a:prstGeom>
        </p:spPr>
        <p:txBody>
          <a:bodyPr>
            <a:spAutoFit/>
          </a:bodyPr>
          <a:lstStyle/>
          <a:p>
            <a:pPr>
              <a:defRPr/>
            </a:pP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它和构造输出字符串流相似，</a:t>
            </a:r>
            <a:r>
              <a:rPr lang="zh-CN" altLang="zh-CN" dirty="0">
                <a:solidFill>
                  <a:schemeClr val="accent4"/>
                </a:solidFill>
                <a:latin typeface="微软雅黑" pitchFamily="34" charset="-122"/>
                <a:ea typeface="微软雅黑" pitchFamily="34" charset="-122"/>
              </a:rPr>
              <a:t>第一种形式</a:t>
            </a:r>
            <a:r>
              <a:rPr lang="zh-CN" altLang="zh-CN" dirty="0">
                <a:latin typeface="微软雅黑" pitchFamily="34" charset="-122"/>
                <a:ea typeface="微软雅黑" pitchFamily="34" charset="-122"/>
              </a:rPr>
              <a:t>是调用默认构造函数构造无参流对象；</a:t>
            </a:r>
            <a:r>
              <a:rPr lang="zh-CN" altLang="zh-CN" dirty="0">
                <a:solidFill>
                  <a:schemeClr val="accent4"/>
                </a:solidFill>
                <a:latin typeface="微软雅黑" pitchFamily="34" charset="-122"/>
                <a:ea typeface="微软雅黑" pitchFamily="34" charset="-122"/>
              </a:rPr>
              <a:t>第二种形式</a:t>
            </a:r>
            <a:r>
              <a:rPr lang="zh-CN" altLang="zh-CN" dirty="0">
                <a:latin typeface="微软雅黑" pitchFamily="34" charset="-122"/>
                <a:ea typeface="微软雅黑" pitchFamily="34" charset="-122"/>
              </a:rPr>
              <a:t>是调用有参数构造函数构造流对象，参数含义与输出字符串流相同，</a:t>
            </a:r>
            <a:r>
              <a:rPr lang="zh-CN" altLang="zh-CN" dirty="0">
                <a:solidFill>
                  <a:schemeClr val="accent4"/>
                </a:solidFill>
                <a:latin typeface="微软雅黑" pitchFamily="34" charset="-122"/>
                <a:ea typeface="微软雅黑" pitchFamily="34" charset="-122"/>
              </a:rPr>
              <a:t>第三个可选参数</a:t>
            </a:r>
            <a:r>
              <a:rPr lang="zh-CN" altLang="zh-CN" dirty="0">
                <a:latin typeface="微软雅黑" pitchFamily="34" charset="-122"/>
                <a:ea typeface="微软雅黑" pitchFamily="34" charset="-122"/>
              </a:rPr>
              <a:t>默认模式是</a:t>
            </a:r>
            <a:r>
              <a:rPr lang="en-US" altLang="zh-CN" dirty="0" err="1">
                <a:latin typeface="微软雅黑" pitchFamily="34" charset="-122"/>
                <a:ea typeface="微软雅黑" pitchFamily="34" charset="-122"/>
              </a:rPr>
              <a:t>ios</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in|ios</a:t>
            </a:r>
            <a:r>
              <a:rPr lang="en-US" altLang="zh-CN" dirty="0">
                <a:latin typeface="微软雅黑" pitchFamily="34" charset="-122"/>
                <a:ea typeface="微软雅黑" pitchFamily="34" charset="-122"/>
              </a:rPr>
              <a:t>::out</a:t>
            </a:r>
            <a:r>
              <a:rPr lang="zh-CN" altLang="zh-CN" dirty="0">
                <a:latin typeface="微软雅黑" pitchFamily="34" charset="-122"/>
                <a:ea typeface="微软雅黑" pitchFamily="34" charset="-122"/>
              </a:rPr>
              <a:t>。例如可以用下列语句构造输入输出字符串流对象：</a:t>
            </a:r>
          </a:p>
        </p:txBody>
      </p:sp>
      <p:sp>
        <p:nvSpPr>
          <p:cNvPr id="6" name="矩形 5"/>
          <p:cNvSpPr>
            <a:spLocks noChangeArrowheads="1"/>
          </p:cNvSpPr>
          <p:nvPr/>
        </p:nvSpPr>
        <p:spPr bwMode="auto">
          <a:xfrm>
            <a:off x="1155700" y="479425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char buf[20];</a:t>
            </a:r>
            <a:endParaRPr lang="zh-CN" altLang="zh-CN"/>
          </a:p>
          <a:p>
            <a:pPr eaLnBrk="1" hangingPunct="1"/>
            <a:r>
              <a:rPr lang="en-US" altLang="zh-CN"/>
              <a:t>strstream str(buf, 20);</a:t>
            </a:r>
            <a:endParaRPr lang="zh-CN" altLang="zh-CN"/>
          </a:p>
        </p:txBody>
      </p:sp>
      <p:sp>
        <p:nvSpPr>
          <p:cNvPr id="7" name="矩形 6"/>
          <p:cNvSpPr>
            <a:spLocks noChangeArrowheads="1"/>
          </p:cNvSpPr>
          <p:nvPr/>
        </p:nvSpPr>
        <p:spPr bwMode="auto">
          <a:xfrm>
            <a:off x="1073150" y="5640388"/>
            <a:ext cx="7080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微软雅黑" pitchFamily="34" charset="-122"/>
                <a:ea typeface="微软雅黑" pitchFamily="34" charset="-122"/>
              </a:rPr>
              <a:t>       str</a:t>
            </a:r>
            <a:r>
              <a:rPr lang="zh-CN" altLang="zh-CN">
                <a:latin typeface="微软雅黑" pitchFamily="34" charset="-122"/>
                <a:ea typeface="微软雅黑" pitchFamily="34" charset="-122"/>
              </a:rPr>
              <a:t>字符串流对象与</a:t>
            </a:r>
            <a:r>
              <a:rPr lang="en-US" altLang="zh-CN">
                <a:latin typeface="微软雅黑" pitchFamily="34" charset="-122"/>
                <a:ea typeface="微软雅黑" pitchFamily="34" charset="-122"/>
              </a:rPr>
              <a:t>buf</a:t>
            </a:r>
            <a:r>
              <a:rPr lang="zh-CN" altLang="zh-CN">
                <a:latin typeface="微软雅黑" pitchFamily="34" charset="-122"/>
                <a:ea typeface="微软雅黑" pitchFamily="34" charset="-122"/>
              </a:rPr>
              <a:t>关联，则它既可以从</a:t>
            </a:r>
            <a:r>
              <a:rPr lang="en-US" altLang="zh-CN">
                <a:latin typeface="微软雅黑" pitchFamily="34" charset="-122"/>
                <a:ea typeface="微软雅黑" pitchFamily="34" charset="-122"/>
              </a:rPr>
              <a:t>buf</a:t>
            </a:r>
            <a:r>
              <a:rPr lang="zh-CN" altLang="zh-CN">
                <a:latin typeface="微软雅黑" pitchFamily="34" charset="-122"/>
                <a:ea typeface="微软雅黑" pitchFamily="34" charset="-122"/>
              </a:rPr>
              <a:t>中读取数据又可以将数据写入到</a:t>
            </a:r>
            <a:r>
              <a:rPr lang="en-US" altLang="zh-CN">
                <a:latin typeface="微软雅黑" pitchFamily="34" charset="-122"/>
                <a:ea typeface="微软雅黑" pitchFamily="34" charset="-122"/>
              </a:rPr>
              <a:t>buf</a:t>
            </a:r>
            <a:r>
              <a:rPr lang="zh-CN" altLang="zh-CN">
                <a:latin typeface="微软雅黑" pitchFamily="34" charset="-122"/>
                <a:ea typeface="微软雅黑" pitchFamily="34" charset="-122"/>
              </a:rPr>
              <a:t>中。</a:t>
            </a:r>
          </a:p>
        </p:txBody>
      </p:sp>
      <p:pic>
        <p:nvPicPr>
          <p:cNvPr id="14" name="图片 24">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29250" y="1260475"/>
            <a:ext cx="2120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a:spLocks noChangeArrowheads="1"/>
          </p:cNvSpPr>
          <p:nvPr/>
        </p:nvSpPr>
        <p:spPr bwMode="auto">
          <a:xfrm>
            <a:off x="1955800" y="1260475"/>
            <a:ext cx="2974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b="1"/>
              <a:t>构造输入输出字符串流对象</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4" grpId="0"/>
      <p:bldP spid="10" grpId="0" animBg="1"/>
      <p:bldP spid="5" grpId="0"/>
      <p:bldP spid="6" grpId="0"/>
      <p:bldP spid="7"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2382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175" name="TextBox 154"/>
          <p:cNvSpPr txBox="1">
            <a:spLocks noChangeArrowheads="1"/>
          </p:cNvSpPr>
          <p:nvPr/>
        </p:nvSpPr>
        <p:spPr bwMode="auto">
          <a:xfrm>
            <a:off x="3235325" y="1420813"/>
            <a:ext cx="5413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a:defRPr/>
            </a:pPr>
            <a:r>
              <a:rPr lang="en-US" altLang="zh-CN" sz="2800" b="1" dirty="0" smtClean="0"/>
              <a:t>6.3  </a:t>
            </a:r>
            <a:r>
              <a:rPr lang="zh-CN" altLang="zh-CN" sz="2800" b="1" dirty="0" smtClean="0">
                <a:solidFill>
                  <a:schemeClr val="accent4"/>
                </a:solidFill>
                <a:latin typeface="微软雅黑" pitchFamily="34" charset="-122"/>
                <a:ea typeface="微软雅黑" pitchFamily="34" charset="-122"/>
              </a:rPr>
              <a:t>标准</a:t>
            </a:r>
            <a:r>
              <a:rPr lang="zh-CN" altLang="zh-CN" sz="2800" b="1" dirty="0">
                <a:solidFill>
                  <a:schemeClr val="accent4"/>
                </a:solidFill>
                <a:latin typeface="微软雅黑" pitchFamily="34" charset="-122"/>
                <a:ea typeface="微软雅黑" pitchFamily="34" charset="-122"/>
              </a:rPr>
              <a:t>输出流和标准输入流</a:t>
            </a:r>
            <a:endParaRPr lang="zh-CN" altLang="en-US" sz="2800" b="1" dirty="0">
              <a:solidFill>
                <a:schemeClr val="accent4"/>
              </a:solidFill>
              <a:latin typeface="微软雅黑" pitchFamily="34" charset="-122"/>
              <a:ea typeface="微软雅黑" pitchFamily="34" charset="-122"/>
            </a:endParaRPr>
          </a:p>
        </p:txBody>
      </p:sp>
      <p:pic>
        <p:nvPicPr>
          <p:cNvPr id="8200"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5938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1"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6144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hlinkClick r:id="rId2" action="ppaction://hlinksldjump"/>
          </p:cNvPr>
          <p:cNvSpPr/>
          <p:nvPr/>
        </p:nvSpPr>
        <p:spPr bwMode="auto">
          <a:xfrm>
            <a:off x="971550" y="1662113"/>
            <a:ext cx="1158875" cy="338137"/>
          </a:xfrm>
          <a:prstGeom prst="rect">
            <a:avLst/>
          </a:prstGeom>
        </p:spPr>
        <p:txBody>
          <a:bodyPr wrap="none">
            <a:spAutoFit/>
          </a:bodyPr>
          <a:lstStyle/>
          <a:p>
            <a:pPr algn="ctr" eaLnBrk="0" hangingPunct="0">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8203" name="组合 311"/>
          <p:cNvGrpSpPr>
            <a:grpSpLocks/>
          </p:cNvGrpSpPr>
          <p:nvPr/>
        </p:nvGrpSpPr>
        <p:grpSpPr bwMode="auto">
          <a:xfrm>
            <a:off x="1144588" y="2513013"/>
            <a:ext cx="6597650" cy="577850"/>
            <a:chOff x="1029300" y="5045322"/>
            <a:chExt cx="7628925" cy="669008"/>
          </a:xfrm>
        </p:grpSpPr>
        <p:grpSp>
          <p:nvGrpSpPr>
            <p:cNvPr id="8248" name="组合 345"/>
            <p:cNvGrpSpPr>
              <a:grpSpLocks/>
            </p:cNvGrpSpPr>
            <p:nvPr/>
          </p:nvGrpSpPr>
          <p:grpSpPr bwMode="auto">
            <a:xfrm>
              <a:off x="2520950" y="5045323"/>
              <a:ext cx="6137275" cy="669007"/>
              <a:chOff x="2520950" y="4924673"/>
              <a:chExt cx="6137275" cy="789657"/>
            </a:xfrm>
          </p:grpSpPr>
          <p:sp>
            <p:nvSpPr>
              <p:cNvPr id="21" name="AutoShape 218"/>
              <p:cNvSpPr>
                <a:spLocks noChangeArrowheads="1"/>
              </p:cNvSpPr>
              <p:nvPr/>
            </p:nvSpPr>
            <p:spPr bwMode="auto">
              <a:xfrm>
                <a:off x="2721762" y="5393260"/>
                <a:ext cx="5806132" cy="32107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8254" name="组合 351"/>
              <p:cNvGrpSpPr>
                <a:grpSpLocks/>
              </p:cNvGrpSpPr>
              <p:nvPr/>
            </p:nvGrpSpPr>
            <p:grpSpPr bwMode="auto">
              <a:xfrm>
                <a:off x="2520950" y="4924673"/>
                <a:ext cx="6137275" cy="664245"/>
                <a:chOff x="2520950" y="4868193"/>
                <a:chExt cx="6137275" cy="720725"/>
              </a:xfrm>
            </p:grpSpPr>
            <p:sp>
              <p:nvSpPr>
                <p:cNvPr id="23" name="AutoShape 181"/>
                <p:cNvSpPr>
                  <a:spLocks noChangeArrowheads="1"/>
                </p:cNvSpPr>
                <p:nvPr/>
              </p:nvSpPr>
              <p:spPr bwMode="auto">
                <a:xfrm>
                  <a:off x="2521676" y="4868192"/>
                  <a:ext cx="6136549" cy="720279"/>
                </a:xfrm>
                <a:prstGeom prst="roundRect">
                  <a:avLst>
                    <a:gd name="adj" fmla="val 50000"/>
                  </a:avLst>
                </a:prstGeom>
                <a:solidFill>
                  <a:srgbClr val="D5F4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4" name="AutoShape 202"/>
                <p:cNvSpPr>
                  <a:spLocks noChangeArrowheads="1"/>
                </p:cNvSpPr>
                <p:nvPr/>
              </p:nvSpPr>
              <p:spPr bwMode="auto">
                <a:xfrm>
                  <a:off x="2763981" y="4983530"/>
                  <a:ext cx="5688652" cy="48960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7" name="Line 188"/>
            <p:cNvSpPr>
              <a:spLocks noChangeShapeType="1"/>
            </p:cNvSpPr>
            <p:nvPr/>
          </p:nvSpPr>
          <p:spPr bwMode="auto">
            <a:xfrm flipH="1">
              <a:off x="1501059" y="5330201"/>
              <a:ext cx="1497883"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8250" name="组合 347"/>
            <p:cNvGrpSpPr>
              <a:grpSpLocks/>
            </p:cNvGrpSpPr>
            <p:nvPr/>
          </p:nvGrpSpPr>
          <p:grpSpPr bwMode="auto">
            <a:xfrm>
              <a:off x="1029300" y="5045322"/>
              <a:ext cx="635025" cy="637257"/>
              <a:chOff x="1098627" y="4776118"/>
              <a:chExt cx="903287" cy="906462"/>
            </a:xfrm>
          </p:grpSpPr>
          <p:sp>
            <p:nvSpPr>
              <p:cNvPr id="19" name="Oval 148"/>
              <p:cNvSpPr>
                <a:spLocks noChangeArrowheads="1"/>
              </p:cNvSpPr>
              <p:nvPr/>
            </p:nvSpPr>
            <p:spPr bwMode="auto">
              <a:xfrm>
                <a:off x="1098627" y="4776118"/>
                <a:ext cx="903438" cy="907182"/>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0" name="Oval 151"/>
              <p:cNvSpPr>
                <a:spLocks noChangeArrowheads="1"/>
              </p:cNvSpPr>
              <p:nvPr/>
            </p:nvSpPr>
            <p:spPr bwMode="auto">
              <a:xfrm>
                <a:off x="1414568" y="4802262"/>
                <a:ext cx="242833" cy="243135"/>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8204" name="TextBox 317"/>
          <p:cNvSpPr txBox="1">
            <a:spLocks noChangeArrowheads="1"/>
          </p:cNvSpPr>
          <p:nvPr/>
        </p:nvSpPr>
        <p:spPr bwMode="auto">
          <a:xfrm>
            <a:off x="1079500" y="2579688"/>
            <a:ext cx="6842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6.3.1</a:t>
            </a:r>
            <a:endParaRPr lang="zh-CN" altLang="en-US" sz="1600"/>
          </a:p>
        </p:txBody>
      </p:sp>
      <p:sp>
        <p:nvSpPr>
          <p:cNvPr id="8205" name="TextBox 320"/>
          <p:cNvSpPr txBox="1">
            <a:spLocks noChangeArrowheads="1"/>
          </p:cNvSpPr>
          <p:nvPr/>
        </p:nvSpPr>
        <p:spPr bwMode="auto">
          <a:xfrm>
            <a:off x="3251200" y="2576513"/>
            <a:ext cx="403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zh-CN">
                <a:latin typeface="微软雅黑" pitchFamily="34" charset="-122"/>
                <a:ea typeface="微软雅黑" pitchFamily="34" charset="-122"/>
              </a:rPr>
              <a:t>提取运算符和插入运算符</a:t>
            </a:r>
            <a:endParaRPr lang="zh-CN" altLang="en-US">
              <a:latin typeface="微软雅黑" pitchFamily="34" charset="-122"/>
              <a:ea typeface="微软雅黑" pitchFamily="34" charset="-122"/>
            </a:endParaRPr>
          </a:p>
        </p:txBody>
      </p:sp>
      <p:grpSp>
        <p:nvGrpSpPr>
          <p:cNvPr id="8206" name="logo"/>
          <p:cNvGrpSpPr>
            <a:grpSpLocks/>
          </p:cNvGrpSpPr>
          <p:nvPr/>
        </p:nvGrpSpPr>
        <p:grpSpPr bwMode="auto">
          <a:xfrm>
            <a:off x="5062538" y="119063"/>
            <a:ext cx="3916362" cy="725487"/>
            <a:chOff x="0" y="0"/>
            <a:chExt cx="6166" cy="1142"/>
          </a:xfrm>
        </p:grpSpPr>
        <p:pic>
          <p:nvPicPr>
            <p:cNvPr id="8246" name="Picture 4" descr="D:\幻灯片\图片\logo2.pnglogo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4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grpSp>
        <p:nvGrpSpPr>
          <p:cNvPr id="8207" name="组合 313"/>
          <p:cNvGrpSpPr>
            <a:grpSpLocks/>
          </p:cNvGrpSpPr>
          <p:nvPr/>
        </p:nvGrpSpPr>
        <p:grpSpPr bwMode="auto">
          <a:xfrm>
            <a:off x="1366838" y="3360738"/>
            <a:ext cx="6405562" cy="579437"/>
            <a:chOff x="1252258" y="5045323"/>
            <a:chExt cx="7405967" cy="669007"/>
          </a:xfrm>
        </p:grpSpPr>
        <p:grpSp>
          <p:nvGrpSpPr>
            <p:cNvPr id="8239" name="组合 338"/>
            <p:cNvGrpSpPr>
              <a:grpSpLocks/>
            </p:cNvGrpSpPr>
            <p:nvPr/>
          </p:nvGrpSpPr>
          <p:grpSpPr bwMode="auto">
            <a:xfrm>
              <a:off x="2520950" y="5045323"/>
              <a:ext cx="6137275" cy="669007"/>
              <a:chOff x="2520950" y="4924673"/>
              <a:chExt cx="6137275" cy="789657"/>
            </a:xfrm>
          </p:grpSpPr>
          <p:sp>
            <p:nvSpPr>
              <p:cNvPr id="38" name="AutoShape 218"/>
              <p:cNvSpPr>
                <a:spLocks noChangeArrowheads="1"/>
              </p:cNvSpPr>
              <p:nvPr/>
            </p:nvSpPr>
            <p:spPr bwMode="auto">
              <a:xfrm>
                <a:off x="2634337" y="5394140"/>
                <a:ext cx="5893572" cy="32019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8243" name="组合 342"/>
              <p:cNvGrpSpPr>
                <a:grpSpLocks/>
              </p:cNvGrpSpPr>
              <p:nvPr/>
            </p:nvGrpSpPr>
            <p:grpSpPr bwMode="auto">
              <a:xfrm>
                <a:off x="2520950" y="4924673"/>
                <a:ext cx="6137275" cy="664245"/>
                <a:chOff x="2520950" y="4868193"/>
                <a:chExt cx="6137275" cy="720725"/>
              </a:xfrm>
            </p:grpSpPr>
            <p:sp>
              <p:nvSpPr>
                <p:cNvPr id="40" name="AutoShape 181"/>
                <p:cNvSpPr>
                  <a:spLocks noChangeArrowheads="1"/>
                </p:cNvSpPr>
                <p:nvPr/>
              </p:nvSpPr>
              <p:spPr bwMode="auto">
                <a:xfrm>
                  <a:off x="2430605" y="4868193"/>
                  <a:ext cx="6227620" cy="720651"/>
                </a:xfrm>
                <a:prstGeom prst="roundRect">
                  <a:avLst>
                    <a:gd name="adj" fmla="val 50000"/>
                  </a:avLst>
                </a:prstGeom>
                <a:solidFill>
                  <a:srgbClr val="D5EB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1" name="AutoShape 202"/>
                <p:cNvSpPr>
                  <a:spLocks noChangeArrowheads="1"/>
                </p:cNvSpPr>
                <p:nvPr/>
              </p:nvSpPr>
              <p:spPr bwMode="auto">
                <a:xfrm>
                  <a:off x="2674717" y="4983215"/>
                  <a:ext cx="5777940" cy="490607"/>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6" name="Line 188"/>
            <p:cNvSpPr>
              <a:spLocks noChangeShapeType="1"/>
            </p:cNvSpPr>
            <p:nvPr/>
          </p:nvSpPr>
          <p:spPr bwMode="auto">
            <a:xfrm flipH="1">
              <a:off x="1500041" y="5329422"/>
              <a:ext cx="149771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7" name="Oval 151"/>
            <p:cNvSpPr>
              <a:spLocks noChangeArrowheads="1"/>
            </p:cNvSpPr>
            <p:nvPr/>
          </p:nvSpPr>
          <p:spPr bwMode="auto">
            <a:xfrm>
              <a:off x="1252258" y="5063652"/>
              <a:ext cx="170695" cy="17045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8208" name="组合 315"/>
          <p:cNvGrpSpPr>
            <a:grpSpLocks/>
          </p:cNvGrpSpPr>
          <p:nvPr/>
        </p:nvGrpSpPr>
        <p:grpSpPr bwMode="auto">
          <a:xfrm>
            <a:off x="1150938" y="3325813"/>
            <a:ext cx="549275" cy="552450"/>
            <a:chOff x="1190461" y="2772022"/>
            <a:chExt cx="635025" cy="637257"/>
          </a:xfrm>
        </p:grpSpPr>
        <p:sp>
          <p:nvSpPr>
            <p:cNvPr id="33"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4" name="Oval 151"/>
            <p:cNvSpPr>
              <a:spLocks noChangeArrowheads="1"/>
            </p:cNvSpPr>
            <p:nvPr/>
          </p:nvSpPr>
          <p:spPr bwMode="auto">
            <a:xfrm>
              <a:off x="1412536" y="2790334"/>
              <a:ext cx="170686" cy="17030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8209" name="TextBox 321"/>
          <p:cNvSpPr txBox="1">
            <a:spLocks noChangeArrowheads="1"/>
          </p:cNvSpPr>
          <p:nvPr/>
        </p:nvSpPr>
        <p:spPr bwMode="auto">
          <a:xfrm>
            <a:off x="3251200" y="3424238"/>
            <a:ext cx="434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zh-CN">
                <a:latin typeface="微软雅黑" pitchFamily="34" charset="-122"/>
                <a:ea typeface="微软雅黑" pitchFamily="34" charset="-122"/>
              </a:rPr>
              <a:t>预定义流对象</a:t>
            </a:r>
            <a:endParaRPr lang="zh-CN" altLang="en-US">
              <a:latin typeface="微软雅黑" pitchFamily="34" charset="-122"/>
              <a:ea typeface="微软雅黑" pitchFamily="34" charset="-122"/>
            </a:endParaRPr>
          </a:p>
        </p:txBody>
      </p:sp>
      <p:sp>
        <p:nvSpPr>
          <p:cNvPr id="8210" name="TextBox 317"/>
          <p:cNvSpPr txBox="1">
            <a:spLocks noChangeArrowheads="1"/>
          </p:cNvSpPr>
          <p:nvPr/>
        </p:nvSpPr>
        <p:spPr bwMode="auto">
          <a:xfrm>
            <a:off x="1079500" y="3414713"/>
            <a:ext cx="6842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6.3.2</a:t>
            </a:r>
            <a:endParaRPr lang="zh-CN" altLang="en-US" sz="1600"/>
          </a:p>
        </p:txBody>
      </p:sp>
      <p:sp>
        <p:nvSpPr>
          <p:cNvPr id="42"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案例相关知识点</a:t>
            </a:r>
          </a:p>
        </p:txBody>
      </p:sp>
      <p:grpSp>
        <p:nvGrpSpPr>
          <p:cNvPr id="8212" name="组合 311"/>
          <p:cNvGrpSpPr>
            <a:grpSpLocks/>
          </p:cNvGrpSpPr>
          <p:nvPr/>
        </p:nvGrpSpPr>
        <p:grpSpPr bwMode="auto">
          <a:xfrm>
            <a:off x="1144588" y="4240213"/>
            <a:ext cx="6597650" cy="577850"/>
            <a:chOff x="1029300" y="5045322"/>
            <a:chExt cx="7628925" cy="669008"/>
          </a:xfrm>
        </p:grpSpPr>
        <p:grpSp>
          <p:nvGrpSpPr>
            <p:cNvPr id="8228" name="组合 345"/>
            <p:cNvGrpSpPr>
              <a:grpSpLocks/>
            </p:cNvGrpSpPr>
            <p:nvPr/>
          </p:nvGrpSpPr>
          <p:grpSpPr bwMode="auto">
            <a:xfrm>
              <a:off x="2520950" y="5045323"/>
              <a:ext cx="6137275" cy="669007"/>
              <a:chOff x="2520950" y="4924673"/>
              <a:chExt cx="6137275" cy="789657"/>
            </a:xfrm>
          </p:grpSpPr>
          <p:sp>
            <p:nvSpPr>
              <p:cNvPr id="52" name="AutoShape 218"/>
              <p:cNvSpPr>
                <a:spLocks noChangeArrowheads="1"/>
              </p:cNvSpPr>
              <p:nvPr/>
            </p:nvSpPr>
            <p:spPr bwMode="auto">
              <a:xfrm>
                <a:off x="2721762" y="5393260"/>
                <a:ext cx="5806132" cy="32107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8234" name="组合 351"/>
              <p:cNvGrpSpPr>
                <a:grpSpLocks/>
              </p:cNvGrpSpPr>
              <p:nvPr/>
            </p:nvGrpSpPr>
            <p:grpSpPr bwMode="auto">
              <a:xfrm>
                <a:off x="2520950" y="4924673"/>
                <a:ext cx="6137275" cy="664245"/>
                <a:chOff x="2520950" y="4868193"/>
                <a:chExt cx="6137275" cy="720725"/>
              </a:xfrm>
            </p:grpSpPr>
            <p:sp>
              <p:nvSpPr>
                <p:cNvPr id="54" name="AutoShape 181"/>
                <p:cNvSpPr>
                  <a:spLocks noChangeArrowheads="1"/>
                </p:cNvSpPr>
                <p:nvPr/>
              </p:nvSpPr>
              <p:spPr bwMode="auto">
                <a:xfrm>
                  <a:off x="2521676" y="4868192"/>
                  <a:ext cx="6136549" cy="720279"/>
                </a:xfrm>
                <a:prstGeom prst="roundRect">
                  <a:avLst>
                    <a:gd name="adj" fmla="val 50000"/>
                  </a:avLst>
                </a:prstGeom>
                <a:solidFill>
                  <a:srgbClr val="D5F4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5" name="AutoShape 202"/>
                <p:cNvSpPr>
                  <a:spLocks noChangeArrowheads="1"/>
                </p:cNvSpPr>
                <p:nvPr/>
              </p:nvSpPr>
              <p:spPr bwMode="auto">
                <a:xfrm>
                  <a:off x="2763981" y="4983530"/>
                  <a:ext cx="5688652" cy="48960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8" name="Line 188"/>
            <p:cNvSpPr>
              <a:spLocks noChangeShapeType="1"/>
            </p:cNvSpPr>
            <p:nvPr/>
          </p:nvSpPr>
          <p:spPr bwMode="auto">
            <a:xfrm flipH="1">
              <a:off x="1501059" y="5330201"/>
              <a:ext cx="1497883"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8230" name="组合 347"/>
            <p:cNvGrpSpPr>
              <a:grpSpLocks/>
            </p:cNvGrpSpPr>
            <p:nvPr/>
          </p:nvGrpSpPr>
          <p:grpSpPr bwMode="auto">
            <a:xfrm>
              <a:off x="1029300" y="5045322"/>
              <a:ext cx="635025" cy="637257"/>
              <a:chOff x="1098627" y="4776118"/>
              <a:chExt cx="903287" cy="906462"/>
            </a:xfrm>
          </p:grpSpPr>
          <p:sp>
            <p:nvSpPr>
              <p:cNvPr id="50" name="Oval 148"/>
              <p:cNvSpPr>
                <a:spLocks noChangeArrowheads="1"/>
              </p:cNvSpPr>
              <p:nvPr/>
            </p:nvSpPr>
            <p:spPr bwMode="auto">
              <a:xfrm>
                <a:off x="1098627" y="4776118"/>
                <a:ext cx="903438" cy="907182"/>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51" name="Oval 151"/>
              <p:cNvSpPr>
                <a:spLocks noChangeArrowheads="1"/>
              </p:cNvSpPr>
              <p:nvPr/>
            </p:nvSpPr>
            <p:spPr bwMode="auto">
              <a:xfrm>
                <a:off x="1414568" y="4802262"/>
                <a:ext cx="242833" cy="243135"/>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8213" name="TextBox 317"/>
          <p:cNvSpPr txBox="1">
            <a:spLocks noChangeArrowheads="1"/>
          </p:cNvSpPr>
          <p:nvPr/>
        </p:nvSpPr>
        <p:spPr bwMode="auto">
          <a:xfrm>
            <a:off x="1079500" y="4306888"/>
            <a:ext cx="6842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6.3.3</a:t>
            </a:r>
            <a:endParaRPr lang="zh-CN" altLang="en-US" sz="1600"/>
          </a:p>
        </p:txBody>
      </p:sp>
      <p:sp>
        <p:nvSpPr>
          <p:cNvPr id="8214" name="TextBox 320"/>
          <p:cNvSpPr txBox="1">
            <a:spLocks noChangeArrowheads="1"/>
          </p:cNvSpPr>
          <p:nvPr/>
        </p:nvSpPr>
        <p:spPr bwMode="auto">
          <a:xfrm>
            <a:off x="3251200" y="4303713"/>
            <a:ext cx="403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zh-CN">
                <a:latin typeface="微软雅黑" pitchFamily="34" charset="-122"/>
                <a:ea typeface="微软雅黑" pitchFamily="34" charset="-122"/>
              </a:rPr>
              <a:t>标准输出流</a:t>
            </a:r>
            <a:endParaRPr lang="zh-CN" altLang="en-US">
              <a:latin typeface="微软雅黑" pitchFamily="34" charset="-122"/>
              <a:ea typeface="微软雅黑" pitchFamily="34" charset="-122"/>
            </a:endParaRPr>
          </a:p>
        </p:txBody>
      </p:sp>
      <p:grpSp>
        <p:nvGrpSpPr>
          <p:cNvPr id="8215" name="组合 313"/>
          <p:cNvGrpSpPr>
            <a:grpSpLocks/>
          </p:cNvGrpSpPr>
          <p:nvPr/>
        </p:nvGrpSpPr>
        <p:grpSpPr bwMode="auto">
          <a:xfrm>
            <a:off x="1366838" y="5119688"/>
            <a:ext cx="6405562" cy="579437"/>
            <a:chOff x="1252258" y="5045323"/>
            <a:chExt cx="7405967" cy="669007"/>
          </a:xfrm>
        </p:grpSpPr>
        <p:grpSp>
          <p:nvGrpSpPr>
            <p:cNvPr id="8221" name="组合 338"/>
            <p:cNvGrpSpPr>
              <a:grpSpLocks/>
            </p:cNvGrpSpPr>
            <p:nvPr/>
          </p:nvGrpSpPr>
          <p:grpSpPr bwMode="auto">
            <a:xfrm>
              <a:off x="2520950" y="5045323"/>
              <a:ext cx="6137275" cy="669007"/>
              <a:chOff x="2520950" y="4924673"/>
              <a:chExt cx="6137275" cy="789657"/>
            </a:xfrm>
          </p:grpSpPr>
          <p:sp>
            <p:nvSpPr>
              <p:cNvPr id="66" name="AutoShape 218"/>
              <p:cNvSpPr>
                <a:spLocks noChangeArrowheads="1"/>
              </p:cNvSpPr>
              <p:nvPr/>
            </p:nvSpPr>
            <p:spPr bwMode="auto">
              <a:xfrm>
                <a:off x="2634337" y="5394140"/>
                <a:ext cx="5893572" cy="32019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8225" name="组合 342"/>
              <p:cNvGrpSpPr>
                <a:grpSpLocks/>
              </p:cNvGrpSpPr>
              <p:nvPr/>
            </p:nvGrpSpPr>
            <p:grpSpPr bwMode="auto">
              <a:xfrm>
                <a:off x="2520950" y="4924673"/>
                <a:ext cx="6137275" cy="664245"/>
                <a:chOff x="2520950" y="4868193"/>
                <a:chExt cx="6137275" cy="720725"/>
              </a:xfrm>
            </p:grpSpPr>
            <p:sp>
              <p:nvSpPr>
                <p:cNvPr id="68" name="AutoShape 181"/>
                <p:cNvSpPr>
                  <a:spLocks noChangeArrowheads="1"/>
                </p:cNvSpPr>
                <p:nvPr/>
              </p:nvSpPr>
              <p:spPr bwMode="auto">
                <a:xfrm>
                  <a:off x="2430605" y="4868193"/>
                  <a:ext cx="6227620" cy="720651"/>
                </a:xfrm>
                <a:prstGeom prst="roundRect">
                  <a:avLst>
                    <a:gd name="adj" fmla="val 50000"/>
                  </a:avLst>
                </a:prstGeom>
                <a:solidFill>
                  <a:srgbClr val="D5EB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9" name="AutoShape 202"/>
                <p:cNvSpPr>
                  <a:spLocks noChangeArrowheads="1"/>
                </p:cNvSpPr>
                <p:nvPr/>
              </p:nvSpPr>
              <p:spPr bwMode="auto">
                <a:xfrm>
                  <a:off x="2674717" y="4983215"/>
                  <a:ext cx="5777940" cy="490607"/>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4" name="Line 188"/>
            <p:cNvSpPr>
              <a:spLocks noChangeShapeType="1"/>
            </p:cNvSpPr>
            <p:nvPr/>
          </p:nvSpPr>
          <p:spPr bwMode="auto">
            <a:xfrm flipH="1">
              <a:off x="1500041" y="5329422"/>
              <a:ext cx="149771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5" name="Oval 151"/>
            <p:cNvSpPr>
              <a:spLocks noChangeArrowheads="1"/>
            </p:cNvSpPr>
            <p:nvPr/>
          </p:nvSpPr>
          <p:spPr bwMode="auto">
            <a:xfrm>
              <a:off x="1252258" y="5063652"/>
              <a:ext cx="170695" cy="17045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8216" name="组合 315"/>
          <p:cNvGrpSpPr>
            <a:grpSpLocks/>
          </p:cNvGrpSpPr>
          <p:nvPr/>
        </p:nvGrpSpPr>
        <p:grpSpPr bwMode="auto">
          <a:xfrm>
            <a:off x="1150938" y="5084763"/>
            <a:ext cx="549275" cy="554037"/>
            <a:chOff x="1190461" y="2772022"/>
            <a:chExt cx="635025" cy="637257"/>
          </a:xfrm>
        </p:grpSpPr>
        <p:sp>
          <p:nvSpPr>
            <p:cNvPr id="61"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62" name="Oval 151"/>
            <p:cNvSpPr>
              <a:spLocks noChangeArrowheads="1"/>
            </p:cNvSpPr>
            <p:nvPr/>
          </p:nvSpPr>
          <p:spPr bwMode="auto">
            <a:xfrm>
              <a:off x="1412536" y="2790282"/>
              <a:ext cx="170686" cy="16981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8217" name="TextBox 321"/>
          <p:cNvSpPr txBox="1">
            <a:spLocks noChangeArrowheads="1"/>
          </p:cNvSpPr>
          <p:nvPr/>
        </p:nvSpPr>
        <p:spPr bwMode="auto">
          <a:xfrm>
            <a:off x="3251200" y="5184775"/>
            <a:ext cx="4343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zh-CN">
                <a:latin typeface="微软雅黑" pitchFamily="34" charset="-122"/>
                <a:ea typeface="微软雅黑" pitchFamily="34" charset="-122"/>
              </a:rPr>
              <a:t>标准输入流</a:t>
            </a:r>
            <a:endParaRPr lang="zh-CN" altLang="en-US">
              <a:latin typeface="微软雅黑" pitchFamily="34" charset="-122"/>
              <a:ea typeface="微软雅黑" pitchFamily="34" charset="-122"/>
            </a:endParaRPr>
          </a:p>
        </p:txBody>
      </p:sp>
      <p:sp>
        <p:nvSpPr>
          <p:cNvPr id="8218" name="TextBox 317"/>
          <p:cNvSpPr txBox="1">
            <a:spLocks noChangeArrowheads="1"/>
          </p:cNvSpPr>
          <p:nvPr/>
        </p:nvSpPr>
        <p:spPr bwMode="auto">
          <a:xfrm>
            <a:off x="1079500" y="5175250"/>
            <a:ext cx="684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6.3.4</a:t>
            </a:r>
            <a:endParaRPr lang="zh-CN" altLang="en-US" sz="1600"/>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5062538" y="119063"/>
            <a:ext cx="3916362" cy="725487"/>
            <a:chOff x="0" y="0"/>
            <a:chExt cx="6166" cy="1142"/>
          </a:xfrm>
        </p:grpSpPr>
        <p:pic>
          <p:nvPicPr>
            <p:cNvPr id="72712" name="Picture 3" descr="D:\幻灯片\图片\logo2.png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2713" name="矩形 3"/>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72707" name="标题 1"/>
          <p:cNvSpPr>
            <a:spLocks noChangeArrowheads="1"/>
          </p:cNvSpPr>
          <p:nvPr/>
        </p:nvSpPr>
        <p:spPr bwMode="auto">
          <a:xfrm>
            <a:off x="163513" y="136525"/>
            <a:ext cx="4386262"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6.7 </a:t>
            </a:r>
            <a:r>
              <a:rPr lang="zh-CN" altLang="en-US" sz="2800" b="1">
                <a:solidFill>
                  <a:srgbClr val="FFFF00"/>
                </a:solidFill>
                <a:latin typeface="微软雅黑" pitchFamily="34" charset="-122"/>
                <a:ea typeface="微软雅黑" pitchFamily="34" charset="-122"/>
                <a:sym typeface="宋体" charset="-122"/>
              </a:rPr>
              <a:t>小结</a:t>
            </a:r>
          </a:p>
        </p:txBody>
      </p:sp>
      <p:grpSp>
        <p:nvGrpSpPr>
          <p:cNvPr id="20" name="组合 19"/>
          <p:cNvGrpSpPr>
            <a:grpSpLocks/>
          </p:cNvGrpSpPr>
          <p:nvPr/>
        </p:nvGrpSpPr>
        <p:grpSpPr bwMode="auto">
          <a:xfrm>
            <a:off x="2095500" y="1522413"/>
            <a:ext cx="6045200" cy="3095625"/>
            <a:chOff x="2174875" y="2956875"/>
            <a:chExt cx="6003925" cy="2553041"/>
          </a:xfrm>
        </p:grpSpPr>
        <p:sp>
          <p:nvSpPr>
            <p:cNvPr id="72710" name="TextBox 43"/>
            <p:cNvSpPr txBox="1">
              <a:spLocks noChangeArrowheads="1"/>
            </p:cNvSpPr>
            <p:nvPr/>
          </p:nvSpPr>
          <p:spPr bwMode="auto">
            <a:xfrm>
              <a:off x="2513837" y="3241330"/>
              <a:ext cx="5534209" cy="185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a:t>       </a:t>
              </a:r>
              <a:r>
                <a:rPr lang="zh-CN" altLang="zh-CN" sz="2000" b="1">
                  <a:latin typeface="微软雅黑" pitchFamily="34" charset="-122"/>
                  <a:ea typeface="微软雅黑" pitchFamily="34" charset="-122"/>
                </a:rPr>
                <a:t>本章主要讲解了</a:t>
              </a:r>
              <a:r>
                <a:rPr lang="en-US" altLang="zh-CN" sz="2000" b="1">
                  <a:latin typeface="微软雅黑" pitchFamily="34" charset="-122"/>
                  <a:ea typeface="微软雅黑" pitchFamily="34" charset="-122"/>
                </a:rPr>
                <a:t>I/O</a:t>
              </a:r>
              <a:r>
                <a:rPr lang="zh-CN" altLang="zh-CN" sz="2000" b="1">
                  <a:latin typeface="微软雅黑" pitchFamily="34" charset="-122"/>
                  <a:ea typeface="微软雅黑" pitchFamily="34" charset="-122"/>
                </a:rPr>
                <a:t>流的概念以及常用的标准</a:t>
              </a:r>
              <a:r>
                <a:rPr lang="en-US" altLang="zh-CN" sz="2000" b="1">
                  <a:latin typeface="微软雅黑" pitchFamily="34" charset="-122"/>
                  <a:ea typeface="微软雅黑" pitchFamily="34" charset="-122"/>
                </a:rPr>
                <a:t>I/O</a:t>
              </a:r>
              <a:r>
                <a:rPr lang="zh-CN" altLang="zh-CN" sz="2000" b="1">
                  <a:latin typeface="微软雅黑" pitchFamily="34" charset="-122"/>
                  <a:ea typeface="微软雅黑" pitchFamily="34" charset="-122"/>
                </a:rPr>
                <a:t>流、文件流和字符串流，针对这三种流分别讲解了如何构造流对象、流中常用的函数操作等，其中标准</a:t>
              </a:r>
              <a:r>
                <a:rPr lang="en-US" altLang="zh-CN" sz="2000" b="1">
                  <a:latin typeface="微软雅黑" pitchFamily="34" charset="-122"/>
                  <a:ea typeface="微软雅黑" pitchFamily="34" charset="-122"/>
                </a:rPr>
                <a:t>I/O</a:t>
              </a:r>
              <a:r>
                <a:rPr lang="zh-CN" altLang="zh-CN" sz="2000" b="1">
                  <a:latin typeface="微软雅黑" pitchFamily="34" charset="-122"/>
                  <a:ea typeface="微软雅黑" pitchFamily="34" charset="-122"/>
                </a:rPr>
                <a:t>流类派生了文件流类和字符串流类，是文件流与字符串流的基础，而文件流是最常用的流，因为大多数程序处理都是与文件相关。熟练掌握</a:t>
              </a:r>
              <a:r>
                <a:rPr lang="en-US" altLang="zh-CN" sz="2000" b="1">
                  <a:latin typeface="微软雅黑" pitchFamily="34" charset="-122"/>
                  <a:ea typeface="微软雅黑" pitchFamily="34" charset="-122"/>
                </a:rPr>
                <a:t>I/O</a:t>
              </a:r>
              <a:r>
                <a:rPr lang="zh-CN" altLang="zh-CN" sz="2000" b="1">
                  <a:latin typeface="微软雅黑" pitchFamily="34" charset="-122"/>
                  <a:ea typeface="微软雅黑" pitchFamily="34" charset="-122"/>
                </a:rPr>
                <a:t>流的使用，对编程非常重要。 </a:t>
              </a:r>
              <a:endParaRPr lang="zh-CN" altLang="en-US" sz="2000" b="1">
                <a:latin typeface="微软雅黑" pitchFamily="34" charset="-122"/>
                <a:ea typeface="微软雅黑" pitchFamily="34" charset="-122"/>
              </a:endParaRPr>
            </a:p>
          </p:txBody>
        </p:sp>
        <p:sp>
          <p:nvSpPr>
            <p:cNvPr id="22" name="圆角矩形 21"/>
            <p:cNvSpPr/>
            <p:nvPr/>
          </p:nvSpPr>
          <p:spPr bwMode="auto">
            <a:xfrm>
              <a:off x="2174875" y="2956875"/>
              <a:ext cx="6003925" cy="2553041"/>
            </a:xfrm>
            <a:prstGeom prst="roundRect">
              <a:avLst/>
            </a:prstGeom>
            <a:noFill/>
            <a:ln w="38100" cap="flat" cmpd="sng" algn="ctr">
              <a:solidFill>
                <a:schemeClr val="bg1">
                  <a:lumMod val="85000"/>
                </a:schemeClr>
              </a:solidFill>
              <a:prstDash val="dash"/>
              <a:round/>
              <a:headEnd type="none" w="med" len="med"/>
              <a:tailEnd type="none" w="med" len="med"/>
            </a:ln>
            <a:effectLst/>
          </p:spPr>
          <p:txBody>
            <a:bodyPr/>
            <a:lstStyle/>
            <a:p>
              <a:pPr eaLnBrk="0" hangingPunct="0">
                <a:buFont typeface="Wingdings" pitchFamily="2" charset="2"/>
                <a:buNone/>
                <a:defRPr/>
              </a:pPr>
              <a:endParaRPr lang="zh-CN" altLang="en-US" dirty="0">
                <a:ln w="19050">
                  <a:solidFill>
                    <a:schemeClr val="tx1"/>
                  </a:solidFill>
                </a:ln>
                <a:latin typeface="微软雅黑" panose="020B0503020204020204" pitchFamily="34" charset="-122"/>
                <a:ea typeface="微软雅黑" panose="020B0503020204020204" pitchFamily="34" charset="-122"/>
                <a:cs typeface="Microsoft Sans Serif" pitchFamily="34" charset="0"/>
              </a:endParaRPr>
            </a:p>
          </p:txBody>
        </p:sp>
      </p:grpSp>
      <p:pic>
        <p:nvPicPr>
          <p:cNvPr id="23" name="图片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63" y="2633663"/>
            <a:ext cx="2684462"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2382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199" name="TextBox 154"/>
          <p:cNvSpPr txBox="1">
            <a:spLocks noChangeArrowheads="1"/>
          </p:cNvSpPr>
          <p:nvPr/>
        </p:nvSpPr>
        <p:spPr bwMode="auto">
          <a:xfrm>
            <a:off x="3235325" y="1420813"/>
            <a:ext cx="5413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a:defRPr/>
            </a:pPr>
            <a:r>
              <a:rPr lang="en-US" altLang="zh-CN" sz="2800" b="1" dirty="0" smtClean="0"/>
              <a:t>6.4   </a:t>
            </a:r>
            <a:r>
              <a:rPr lang="zh-CN" altLang="zh-CN" sz="2800" b="1" dirty="0" smtClean="0">
                <a:solidFill>
                  <a:schemeClr val="accent4"/>
                </a:solidFill>
                <a:latin typeface="微软雅黑" pitchFamily="34" charset="-122"/>
                <a:ea typeface="微软雅黑" pitchFamily="34" charset="-122"/>
              </a:rPr>
              <a:t>格式化控制</a:t>
            </a:r>
            <a:endParaRPr lang="zh-CN" altLang="en-US" sz="2800" b="1" dirty="0" smtClean="0">
              <a:solidFill>
                <a:schemeClr val="accent4"/>
              </a:solidFill>
              <a:latin typeface="微软雅黑" pitchFamily="34" charset="-122"/>
              <a:ea typeface="微软雅黑" pitchFamily="34" charset="-122"/>
            </a:endParaRPr>
          </a:p>
        </p:txBody>
      </p:sp>
      <p:pic>
        <p:nvPicPr>
          <p:cNvPr id="9224"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5938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5" name="图片 181">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875" y="16144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hlinkClick r:id="rId4" action="ppaction://hlinksldjump"/>
          </p:cNvPr>
          <p:cNvSpPr/>
          <p:nvPr/>
        </p:nvSpPr>
        <p:spPr bwMode="auto">
          <a:xfrm>
            <a:off x="971550" y="1662113"/>
            <a:ext cx="1158875" cy="338137"/>
          </a:xfrm>
          <a:prstGeom prst="rect">
            <a:avLst/>
          </a:prstGeom>
        </p:spPr>
        <p:txBody>
          <a:bodyPr wrap="none">
            <a:spAutoFit/>
          </a:bodyPr>
          <a:lstStyle/>
          <a:p>
            <a:pPr algn="ctr" eaLnBrk="0" hangingPunct="0">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9227" name="logo"/>
          <p:cNvGrpSpPr>
            <a:grpSpLocks/>
          </p:cNvGrpSpPr>
          <p:nvPr/>
        </p:nvGrpSpPr>
        <p:grpSpPr bwMode="auto">
          <a:xfrm>
            <a:off x="5062538" y="119063"/>
            <a:ext cx="3916362" cy="725487"/>
            <a:chOff x="0" y="0"/>
            <a:chExt cx="6166" cy="1142"/>
          </a:xfrm>
        </p:grpSpPr>
        <p:pic>
          <p:nvPicPr>
            <p:cNvPr id="9267" name="Picture 4" descr="D:\幻灯片\图片\logo2.pnglogo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68"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2"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案例相关知识点</a:t>
            </a:r>
          </a:p>
        </p:txBody>
      </p:sp>
      <p:grpSp>
        <p:nvGrpSpPr>
          <p:cNvPr id="9229" name="组合 311"/>
          <p:cNvGrpSpPr>
            <a:grpSpLocks/>
          </p:cNvGrpSpPr>
          <p:nvPr/>
        </p:nvGrpSpPr>
        <p:grpSpPr bwMode="auto">
          <a:xfrm>
            <a:off x="1130300" y="2522538"/>
            <a:ext cx="6597650" cy="577850"/>
            <a:chOff x="1029300" y="5045322"/>
            <a:chExt cx="7628925" cy="669008"/>
          </a:xfrm>
        </p:grpSpPr>
        <p:grpSp>
          <p:nvGrpSpPr>
            <p:cNvPr id="9258" name="组合 345"/>
            <p:cNvGrpSpPr>
              <a:grpSpLocks/>
            </p:cNvGrpSpPr>
            <p:nvPr/>
          </p:nvGrpSpPr>
          <p:grpSpPr bwMode="auto">
            <a:xfrm>
              <a:off x="2520950" y="5045323"/>
              <a:ext cx="6137275" cy="669007"/>
              <a:chOff x="2520950" y="4924673"/>
              <a:chExt cx="6137275" cy="789657"/>
            </a:xfrm>
          </p:grpSpPr>
          <p:sp>
            <p:nvSpPr>
              <p:cNvPr id="65" name="AutoShape 218"/>
              <p:cNvSpPr>
                <a:spLocks noChangeArrowheads="1"/>
              </p:cNvSpPr>
              <p:nvPr/>
            </p:nvSpPr>
            <p:spPr bwMode="auto">
              <a:xfrm>
                <a:off x="2721762" y="5393260"/>
                <a:ext cx="5806133" cy="32107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9264" name="组合 351"/>
              <p:cNvGrpSpPr>
                <a:grpSpLocks/>
              </p:cNvGrpSpPr>
              <p:nvPr/>
            </p:nvGrpSpPr>
            <p:grpSpPr bwMode="auto">
              <a:xfrm>
                <a:off x="2520950" y="4924673"/>
                <a:ext cx="6137275" cy="664245"/>
                <a:chOff x="2520950" y="4868193"/>
                <a:chExt cx="6137275" cy="720725"/>
              </a:xfrm>
            </p:grpSpPr>
            <p:sp>
              <p:nvSpPr>
                <p:cNvPr id="67" name="AutoShape 181"/>
                <p:cNvSpPr>
                  <a:spLocks noChangeArrowheads="1"/>
                </p:cNvSpPr>
                <p:nvPr/>
              </p:nvSpPr>
              <p:spPr bwMode="auto">
                <a:xfrm>
                  <a:off x="2521677" y="4868192"/>
                  <a:ext cx="6136548" cy="720279"/>
                </a:xfrm>
                <a:prstGeom prst="roundRect">
                  <a:avLst>
                    <a:gd name="adj" fmla="val 50000"/>
                  </a:avLst>
                </a:prstGeom>
                <a:solidFill>
                  <a:srgbClr val="D5F4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8" name="AutoShape 202"/>
                <p:cNvSpPr>
                  <a:spLocks noChangeArrowheads="1"/>
                </p:cNvSpPr>
                <p:nvPr/>
              </p:nvSpPr>
              <p:spPr bwMode="auto">
                <a:xfrm>
                  <a:off x="2763982" y="4983530"/>
                  <a:ext cx="5688651" cy="48960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1" name="Line 188"/>
            <p:cNvSpPr>
              <a:spLocks noChangeShapeType="1"/>
            </p:cNvSpPr>
            <p:nvPr/>
          </p:nvSpPr>
          <p:spPr bwMode="auto">
            <a:xfrm flipH="1">
              <a:off x="1501060" y="5330201"/>
              <a:ext cx="1497883"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9260" name="组合 347"/>
            <p:cNvGrpSpPr>
              <a:grpSpLocks/>
            </p:cNvGrpSpPr>
            <p:nvPr/>
          </p:nvGrpSpPr>
          <p:grpSpPr bwMode="auto">
            <a:xfrm>
              <a:off x="1029300" y="5045322"/>
              <a:ext cx="635025" cy="637257"/>
              <a:chOff x="1098627" y="4776118"/>
              <a:chExt cx="903287" cy="906462"/>
            </a:xfrm>
          </p:grpSpPr>
          <p:sp>
            <p:nvSpPr>
              <p:cNvPr id="63" name="Oval 148"/>
              <p:cNvSpPr>
                <a:spLocks noChangeArrowheads="1"/>
              </p:cNvSpPr>
              <p:nvPr/>
            </p:nvSpPr>
            <p:spPr bwMode="auto">
              <a:xfrm>
                <a:off x="1098627" y="4776118"/>
                <a:ext cx="903438" cy="907182"/>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64" name="Oval 151"/>
              <p:cNvSpPr>
                <a:spLocks noChangeArrowheads="1"/>
              </p:cNvSpPr>
              <p:nvPr/>
            </p:nvSpPr>
            <p:spPr bwMode="auto">
              <a:xfrm>
                <a:off x="1414570" y="4802262"/>
                <a:ext cx="242831" cy="243135"/>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9230" name="TextBox 317"/>
          <p:cNvSpPr txBox="1">
            <a:spLocks noChangeArrowheads="1"/>
          </p:cNvSpPr>
          <p:nvPr/>
        </p:nvSpPr>
        <p:spPr bwMode="auto">
          <a:xfrm>
            <a:off x="1065213" y="2589213"/>
            <a:ext cx="6842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6.4.1</a:t>
            </a:r>
            <a:endParaRPr lang="zh-CN" altLang="en-US" sz="1600"/>
          </a:p>
        </p:txBody>
      </p:sp>
      <p:sp>
        <p:nvSpPr>
          <p:cNvPr id="9231" name="TextBox 320"/>
          <p:cNvSpPr txBox="1">
            <a:spLocks noChangeArrowheads="1"/>
          </p:cNvSpPr>
          <p:nvPr/>
        </p:nvSpPr>
        <p:spPr bwMode="auto">
          <a:xfrm>
            <a:off x="3236913" y="2601913"/>
            <a:ext cx="403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zh-CN">
                <a:latin typeface="微软雅黑" pitchFamily="34" charset="-122"/>
                <a:ea typeface="微软雅黑" pitchFamily="34" charset="-122"/>
              </a:rPr>
              <a:t>格式标志</a:t>
            </a:r>
            <a:endParaRPr lang="zh-CN" altLang="en-US">
              <a:latin typeface="微软雅黑" pitchFamily="34" charset="-122"/>
              <a:ea typeface="微软雅黑" pitchFamily="34" charset="-122"/>
            </a:endParaRPr>
          </a:p>
        </p:txBody>
      </p:sp>
      <p:grpSp>
        <p:nvGrpSpPr>
          <p:cNvPr id="9232" name="组合 313"/>
          <p:cNvGrpSpPr>
            <a:grpSpLocks/>
          </p:cNvGrpSpPr>
          <p:nvPr/>
        </p:nvGrpSpPr>
        <p:grpSpPr bwMode="auto">
          <a:xfrm>
            <a:off x="1352550" y="3411538"/>
            <a:ext cx="6405563" cy="579437"/>
            <a:chOff x="1252258" y="5045323"/>
            <a:chExt cx="7405967" cy="669007"/>
          </a:xfrm>
        </p:grpSpPr>
        <p:grpSp>
          <p:nvGrpSpPr>
            <p:cNvPr id="9251" name="组合 338"/>
            <p:cNvGrpSpPr>
              <a:grpSpLocks/>
            </p:cNvGrpSpPr>
            <p:nvPr/>
          </p:nvGrpSpPr>
          <p:grpSpPr bwMode="auto">
            <a:xfrm>
              <a:off x="2520950" y="5045323"/>
              <a:ext cx="6137275" cy="669007"/>
              <a:chOff x="2520950" y="4924673"/>
              <a:chExt cx="6137275" cy="789657"/>
            </a:xfrm>
          </p:grpSpPr>
          <p:sp>
            <p:nvSpPr>
              <p:cNvPr id="79" name="AutoShape 218"/>
              <p:cNvSpPr>
                <a:spLocks noChangeArrowheads="1"/>
              </p:cNvSpPr>
              <p:nvPr/>
            </p:nvSpPr>
            <p:spPr bwMode="auto">
              <a:xfrm>
                <a:off x="2634339" y="5394140"/>
                <a:ext cx="5893570" cy="32019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9255" name="组合 342"/>
              <p:cNvGrpSpPr>
                <a:grpSpLocks/>
              </p:cNvGrpSpPr>
              <p:nvPr/>
            </p:nvGrpSpPr>
            <p:grpSpPr bwMode="auto">
              <a:xfrm>
                <a:off x="2520950" y="4924673"/>
                <a:ext cx="6137275" cy="664245"/>
                <a:chOff x="2520950" y="4868193"/>
                <a:chExt cx="6137275" cy="720725"/>
              </a:xfrm>
            </p:grpSpPr>
            <p:sp>
              <p:nvSpPr>
                <p:cNvPr id="81" name="AutoShape 181"/>
                <p:cNvSpPr>
                  <a:spLocks noChangeArrowheads="1"/>
                </p:cNvSpPr>
                <p:nvPr/>
              </p:nvSpPr>
              <p:spPr bwMode="auto">
                <a:xfrm>
                  <a:off x="2430605" y="4868193"/>
                  <a:ext cx="6227620" cy="720651"/>
                </a:xfrm>
                <a:prstGeom prst="roundRect">
                  <a:avLst>
                    <a:gd name="adj" fmla="val 50000"/>
                  </a:avLst>
                </a:prstGeom>
                <a:solidFill>
                  <a:srgbClr val="D5EB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2" name="AutoShape 202"/>
                <p:cNvSpPr>
                  <a:spLocks noChangeArrowheads="1"/>
                </p:cNvSpPr>
                <p:nvPr/>
              </p:nvSpPr>
              <p:spPr bwMode="auto">
                <a:xfrm>
                  <a:off x="2674718" y="4983215"/>
                  <a:ext cx="5777939" cy="490607"/>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7" name="Line 188"/>
            <p:cNvSpPr>
              <a:spLocks noChangeShapeType="1"/>
            </p:cNvSpPr>
            <p:nvPr/>
          </p:nvSpPr>
          <p:spPr bwMode="auto">
            <a:xfrm flipH="1">
              <a:off x="1500042" y="5329422"/>
              <a:ext cx="149771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8" name="Oval 151"/>
            <p:cNvSpPr>
              <a:spLocks noChangeArrowheads="1"/>
            </p:cNvSpPr>
            <p:nvPr/>
          </p:nvSpPr>
          <p:spPr bwMode="auto">
            <a:xfrm>
              <a:off x="1252258" y="5063652"/>
              <a:ext cx="170696" cy="17045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9233" name="组合 315"/>
          <p:cNvGrpSpPr>
            <a:grpSpLocks/>
          </p:cNvGrpSpPr>
          <p:nvPr/>
        </p:nvGrpSpPr>
        <p:grpSpPr bwMode="auto">
          <a:xfrm>
            <a:off x="1136650" y="3376613"/>
            <a:ext cx="549275" cy="552450"/>
            <a:chOff x="1190461" y="2772022"/>
            <a:chExt cx="635025" cy="637257"/>
          </a:xfrm>
        </p:grpSpPr>
        <p:sp>
          <p:nvSpPr>
            <p:cNvPr id="74"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75" name="Oval 151"/>
            <p:cNvSpPr>
              <a:spLocks noChangeArrowheads="1"/>
            </p:cNvSpPr>
            <p:nvPr/>
          </p:nvSpPr>
          <p:spPr bwMode="auto">
            <a:xfrm>
              <a:off x="1412537" y="2790334"/>
              <a:ext cx="170685" cy="17030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9234" name="TextBox 321"/>
          <p:cNvSpPr txBox="1">
            <a:spLocks noChangeArrowheads="1"/>
          </p:cNvSpPr>
          <p:nvPr/>
        </p:nvSpPr>
        <p:spPr bwMode="auto">
          <a:xfrm>
            <a:off x="3236913" y="3490913"/>
            <a:ext cx="434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zh-CN">
                <a:latin typeface="微软雅黑" pitchFamily="34" charset="-122"/>
                <a:ea typeface="微软雅黑" pitchFamily="34" charset="-122"/>
              </a:rPr>
              <a:t>精度、域宽、填充字符的设置</a:t>
            </a:r>
            <a:endParaRPr lang="zh-CN" altLang="en-US">
              <a:latin typeface="微软雅黑" pitchFamily="34" charset="-122"/>
              <a:ea typeface="微软雅黑" pitchFamily="34" charset="-122"/>
            </a:endParaRPr>
          </a:p>
        </p:txBody>
      </p:sp>
      <p:sp>
        <p:nvSpPr>
          <p:cNvPr id="9235" name="TextBox 317"/>
          <p:cNvSpPr txBox="1">
            <a:spLocks noChangeArrowheads="1"/>
          </p:cNvSpPr>
          <p:nvPr/>
        </p:nvSpPr>
        <p:spPr bwMode="auto">
          <a:xfrm>
            <a:off x="1065213" y="3465513"/>
            <a:ext cx="6842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6.4.2</a:t>
            </a:r>
            <a:endParaRPr lang="zh-CN" altLang="en-US" sz="1600"/>
          </a:p>
        </p:txBody>
      </p:sp>
      <p:grpSp>
        <p:nvGrpSpPr>
          <p:cNvPr id="9236" name="组合 313"/>
          <p:cNvGrpSpPr>
            <a:grpSpLocks/>
          </p:cNvGrpSpPr>
          <p:nvPr/>
        </p:nvGrpSpPr>
        <p:grpSpPr bwMode="auto">
          <a:xfrm>
            <a:off x="1352550" y="4300538"/>
            <a:ext cx="6405563" cy="579437"/>
            <a:chOff x="1252258" y="5045323"/>
            <a:chExt cx="7405967" cy="669007"/>
          </a:xfrm>
        </p:grpSpPr>
        <p:grpSp>
          <p:nvGrpSpPr>
            <p:cNvPr id="9242" name="组合 338"/>
            <p:cNvGrpSpPr>
              <a:grpSpLocks/>
            </p:cNvGrpSpPr>
            <p:nvPr/>
          </p:nvGrpSpPr>
          <p:grpSpPr bwMode="auto">
            <a:xfrm>
              <a:off x="2520950" y="5045323"/>
              <a:ext cx="6137275" cy="669007"/>
              <a:chOff x="2520950" y="4924673"/>
              <a:chExt cx="6137275" cy="789657"/>
            </a:xfrm>
          </p:grpSpPr>
          <p:sp>
            <p:nvSpPr>
              <p:cNvPr id="51" name="AutoShape 218"/>
              <p:cNvSpPr>
                <a:spLocks noChangeArrowheads="1"/>
              </p:cNvSpPr>
              <p:nvPr/>
            </p:nvSpPr>
            <p:spPr bwMode="auto">
              <a:xfrm>
                <a:off x="2634339" y="5394140"/>
                <a:ext cx="5893570" cy="32019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9246" name="组合 342"/>
              <p:cNvGrpSpPr>
                <a:grpSpLocks/>
              </p:cNvGrpSpPr>
              <p:nvPr/>
            </p:nvGrpSpPr>
            <p:grpSpPr bwMode="auto">
              <a:xfrm>
                <a:off x="2520950" y="4924673"/>
                <a:ext cx="6137275" cy="664245"/>
                <a:chOff x="2520950" y="4868193"/>
                <a:chExt cx="6137275" cy="720725"/>
              </a:xfrm>
            </p:grpSpPr>
            <p:sp>
              <p:nvSpPr>
                <p:cNvPr id="53" name="AutoShape 181"/>
                <p:cNvSpPr>
                  <a:spLocks noChangeArrowheads="1"/>
                </p:cNvSpPr>
                <p:nvPr/>
              </p:nvSpPr>
              <p:spPr bwMode="auto">
                <a:xfrm>
                  <a:off x="2430605" y="4868193"/>
                  <a:ext cx="6227620" cy="720651"/>
                </a:xfrm>
                <a:prstGeom prst="roundRect">
                  <a:avLst>
                    <a:gd name="adj" fmla="val 50000"/>
                  </a:avLst>
                </a:prstGeom>
                <a:solidFill>
                  <a:srgbClr val="D5EB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4" name="AutoShape 202"/>
                <p:cNvSpPr>
                  <a:spLocks noChangeArrowheads="1"/>
                </p:cNvSpPr>
                <p:nvPr/>
              </p:nvSpPr>
              <p:spPr bwMode="auto">
                <a:xfrm>
                  <a:off x="2674718" y="4983215"/>
                  <a:ext cx="5777939" cy="490607"/>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9" name="Line 188"/>
            <p:cNvSpPr>
              <a:spLocks noChangeShapeType="1"/>
            </p:cNvSpPr>
            <p:nvPr/>
          </p:nvSpPr>
          <p:spPr bwMode="auto">
            <a:xfrm flipH="1">
              <a:off x="1500042" y="5329422"/>
              <a:ext cx="149771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0" name="Oval 151"/>
            <p:cNvSpPr>
              <a:spLocks noChangeArrowheads="1"/>
            </p:cNvSpPr>
            <p:nvPr/>
          </p:nvSpPr>
          <p:spPr bwMode="auto">
            <a:xfrm>
              <a:off x="1252258" y="5063652"/>
              <a:ext cx="170696" cy="17045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9237" name="组合 315"/>
          <p:cNvGrpSpPr>
            <a:grpSpLocks/>
          </p:cNvGrpSpPr>
          <p:nvPr/>
        </p:nvGrpSpPr>
        <p:grpSpPr bwMode="auto">
          <a:xfrm>
            <a:off x="1136650" y="4265613"/>
            <a:ext cx="549275" cy="554037"/>
            <a:chOff x="1190461" y="2772022"/>
            <a:chExt cx="635025" cy="637257"/>
          </a:xfrm>
        </p:grpSpPr>
        <p:sp>
          <p:nvSpPr>
            <p:cNvPr id="46"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7" name="Oval 151"/>
            <p:cNvSpPr>
              <a:spLocks noChangeArrowheads="1"/>
            </p:cNvSpPr>
            <p:nvPr/>
          </p:nvSpPr>
          <p:spPr bwMode="auto">
            <a:xfrm>
              <a:off x="1412537" y="2790282"/>
              <a:ext cx="170685" cy="16981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9238" name="TextBox 321"/>
          <p:cNvSpPr txBox="1">
            <a:spLocks noChangeArrowheads="1"/>
          </p:cNvSpPr>
          <p:nvPr/>
        </p:nvSpPr>
        <p:spPr bwMode="auto">
          <a:xfrm>
            <a:off x="3236913" y="4381500"/>
            <a:ext cx="2311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zh-CN">
                <a:latin typeface="微软雅黑" pitchFamily="34" charset="-122"/>
                <a:ea typeface="微软雅黑" pitchFamily="34" charset="-122"/>
              </a:rPr>
              <a:t>操作符的格式控制</a:t>
            </a:r>
            <a:endParaRPr lang="zh-CN" altLang="en-US">
              <a:latin typeface="微软雅黑" pitchFamily="34" charset="-122"/>
              <a:ea typeface="微软雅黑" pitchFamily="34" charset="-122"/>
            </a:endParaRPr>
          </a:p>
        </p:txBody>
      </p:sp>
      <p:sp>
        <p:nvSpPr>
          <p:cNvPr id="9239" name="TextBox 317"/>
          <p:cNvSpPr txBox="1">
            <a:spLocks noChangeArrowheads="1"/>
          </p:cNvSpPr>
          <p:nvPr/>
        </p:nvSpPr>
        <p:spPr bwMode="auto">
          <a:xfrm>
            <a:off x="1065213" y="4354513"/>
            <a:ext cx="6842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6.4.3</a:t>
            </a:r>
            <a:endParaRPr lang="zh-CN" altLang="en-US" sz="1600"/>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2382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175" name="TextBox 154"/>
          <p:cNvSpPr txBox="1">
            <a:spLocks noChangeArrowheads="1"/>
          </p:cNvSpPr>
          <p:nvPr/>
        </p:nvSpPr>
        <p:spPr bwMode="auto">
          <a:xfrm>
            <a:off x="3235325" y="1420813"/>
            <a:ext cx="5413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indent="-285750">
              <a:defRPr/>
            </a:pPr>
            <a:r>
              <a:rPr lang="en-US" altLang="zh-CN" sz="2800" b="1" dirty="0" smtClean="0"/>
              <a:t>6.5  </a:t>
            </a:r>
            <a:r>
              <a:rPr lang="zh-CN" altLang="zh-CN" sz="2800" b="1" dirty="0" smtClean="0">
                <a:solidFill>
                  <a:schemeClr val="accent4"/>
                </a:solidFill>
                <a:latin typeface="微软雅黑" pitchFamily="34" charset="-122"/>
                <a:ea typeface="微软雅黑" pitchFamily="34" charset="-122"/>
              </a:rPr>
              <a:t>文件流</a:t>
            </a:r>
            <a:endParaRPr lang="zh-CN" altLang="en-US" sz="2800" b="1" dirty="0" smtClean="0">
              <a:solidFill>
                <a:schemeClr val="accent4"/>
              </a:solidFill>
              <a:latin typeface="微软雅黑" pitchFamily="34" charset="-122"/>
              <a:ea typeface="微软雅黑" pitchFamily="34" charset="-122"/>
            </a:endParaRPr>
          </a:p>
        </p:txBody>
      </p:sp>
      <p:pic>
        <p:nvPicPr>
          <p:cNvPr id="10248"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5938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9" name="图片 181">
            <a:hlinkClick r:id="rId2"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0875" y="16144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hlinkClick r:id="rId2" action="ppaction://hlinksldjump"/>
          </p:cNvPr>
          <p:cNvSpPr/>
          <p:nvPr/>
        </p:nvSpPr>
        <p:spPr bwMode="auto">
          <a:xfrm>
            <a:off x="971550" y="1662113"/>
            <a:ext cx="1158875" cy="338137"/>
          </a:xfrm>
          <a:prstGeom prst="rect">
            <a:avLst/>
          </a:prstGeom>
        </p:spPr>
        <p:txBody>
          <a:bodyPr wrap="none">
            <a:spAutoFit/>
          </a:bodyPr>
          <a:lstStyle/>
          <a:p>
            <a:pPr algn="ctr" eaLnBrk="0" hangingPunct="0">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10251" name="组合 311"/>
          <p:cNvGrpSpPr>
            <a:grpSpLocks/>
          </p:cNvGrpSpPr>
          <p:nvPr/>
        </p:nvGrpSpPr>
        <p:grpSpPr bwMode="auto">
          <a:xfrm>
            <a:off x="1144588" y="2438400"/>
            <a:ext cx="6597650" cy="577850"/>
            <a:chOff x="1029300" y="5045322"/>
            <a:chExt cx="7628925" cy="669008"/>
          </a:xfrm>
        </p:grpSpPr>
        <p:grpSp>
          <p:nvGrpSpPr>
            <p:cNvPr id="10296" name="组合 345"/>
            <p:cNvGrpSpPr>
              <a:grpSpLocks/>
            </p:cNvGrpSpPr>
            <p:nvPr/>
          </p:nvGrpSpPr>
          <p:grpSpPr bwMode="auto">
            <a:xfrm>
              <a:off x="2520950" y="5045323"/>
              <a:ext cx="6137275" cy="669007"/>
              <a:chOff x="2520950" y="4924673"/>
              <a:chExt cx="6137275" cy="789657"/>
            </a:xfrm>
          </p:grpSpPr>
          <p:sp>
            <p:nvSpPr>
              <p:cNvPr id="21" name="AutoShape 218"/>
              <p:cNvSpPr>
                <a:spLocks noChangeArrowheads="1"/>
              </p:cNvSpPr>
              <p:nvPr/>
            </p:nvSpPr>
            <p:spPr bwMode="auto">
              <a:xfrm>
                <a:off x="2721762" y="5393260"/>
                <a:ext cx="5806132" cy="32107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0302" name="组合 351"/>
              <p:cNvGrpSpPr>
                <a:grpSpLocks/>
              </p:cNvGrpSpPr>
              <p:nvPr/>
            </p:nvGrpSpPr>
            <p:grpSpPr bwMode="auto">
              <a:xfrm>
                <a:off x="2520950" y="4924673"/>
                <a:ext cx="6137275" cy="664245"/>
                <a:chOff x="2520950" y="4868193"/>
                <a:chExt cx="6137275" cy="720725"/>
              </a:xfrm>
            </p:grpSpPr>
            <p:sp>
              <p:nvSpPr>
                <p:cNvPr id="23" name="AutoShape 181"/>
                <p:cNvSpPr>
                  <a:spLocks noChangeArrowheads="1"/>
                </p:cNvSpPr>
                <p:nvPr/>
              </p:nvSpPr>
              <p:spPr bwMode="auto">
                <a:xfrm>
                  <a:off x="2521676" y="4868192"/>
                  <a:ext cx="6136549" cy="720279"/>
                </a:xfrm>
                <a:prstGeom prst="roundRect">
                  <a:avLst>
                    <a:gd name="adj" fmla="val 50000"/>
                  </a:avLst>
                </a:prstGeom>
                <a:solidFill>
                  <a:srgbClr val="D5F4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4" name="AutoShape 202"/>
                <p:cNvSpPr>
                  <a:spLocks noChangeArrowheads="1"/>
                </p:cNvSpPr>
                <p:nvPr/>
              </p:nvSpPr>
              <p:spPr bwMode="auto">
                <a:xfrm>
                  <a:off x="2763981" y="4983531"/>
                  <a:ext cx="5688652" cy="48960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7" name="Line 188"/>
            <p:cNvSpPr>
              <a:spLocks noChangeShapeType="1"/>
            </p:cNvSpPr>
            <p:nvPr/>
          </p:nvSpPr>
          <p:spPr bwMode="auto">
            <a:xfrm flipH="1">
              <a:off x="1501059" y="5330202"/>
              <a:ext cx="1497883"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0298" name="组合 347"/>
            <p:cNvGrpSpPr>
              <a:grpSpLocks/>
            </p:cNvGrpSpPr>
            <p:nvPr/>
          </p:nvGrpSpPr>
          <p:grpSpPr bwMode="auto">
            <a:xfrm>
              <a:off x="1029300" y="5045322"/>
              <a:ext cx="635025" cy="637257"/>
              <a:chOff x="1098627" y="4776118"/>
              <a:chExt cx="903287" cy="906462"/>
            </a:xfrm>
          </p:grpSpPr>
          <p:sp>
            <p:nvSpPr>
              <p:cNvPr id="19" name="Oval 148"/>
              <p:cNvSpPr>
                <a:spLocks noChangeArrowheads="1"/>
              </p:cNvSpPr>
              <p:nvPr/>
            </p:nvSpPr>
            <p:spPr bwMode="auto">
              <a:xfrm>
                <a:off x="1098627" y="4776118"/>
                <a:ext cx="903438" cy="907183"/>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0" name="Oval 151"/>
              <p:cNvSpPr>
                <a:spLocks noChangeArrowheads="1"/>
              </p:cNvSpPr>
              <p:nvPr/>
            </p:nvSpPr>
            <p:spPr bwMode="auto">
              <a:xfrm>
                <a:off x="1414568" y="4802262"/>
                <a:ext cx="242833" cy="243136"/>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0252" name="TextBox 317"/>
          <p:cNvSpPr txBox="1">
            <a:spLocks noChangeArrowheads="1"/>
          </p:cNvSpPr>
          <p:nvPr/>
        </p:nvSpPr>
        <p:spPr bwMode="auto">
          <a:xfrm>
            <a:off x="1079500" y="2505075"/>
            <a:ext cx="684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6.5.1</a:t>
            </a:r>
            <a:endParaRPr lang="zh-CN" altLang="en-US" sz="1600"/>
          </a:p>
        </p:txBody>
      </p:sp>
      <p:sp>
        <p:nvSpPr>
          <p:cNvPr id="10253" name="TextBox 320"/>
          <p:cNvSpPr txBox="1">
            <a:spLocks noChangeArrowheads="1"/>
          </p:cNvSpPr>
          <p:nvPr/>
        </p:nvSpPr>
        <p:spPr bwMode="auto">
          <a:xfrm>
            <a:off x="3251200" y="2501900"/>
            <a:ext cx="403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zh-CN">
                <a:latin typeface="微软雅黑" pitchFamily="34" charset="-122"/>
                <a:ea typeface="微软雅黑" pitchFamily="34" charset="-122"/>
              </a:rPr>
              <a:t>构建文件流对象</a:t>
            </a:r>
            <a:endParaRPr lang="zh-CN" altLang="en-US">
              <a:latin typeface="微软雅黑" pitchFamily="34" charset="-122"/>
              <a:ea typeface="微软雅黑" pitchFamily="34" charset="-122"/>
            </a:endParaRPr>
          </a:p>
        </p:txBody>
      </p:sp>
      <p:grpSp>
        <p:nvGrpSpPr>
          <p:cNvPr id="10254" name="logo"/>
          <p:cNvGrpSpPr>
            <a:grpSpLocks/>
          </p:cNvGrpSpPr>
          <p:nvPr/>
        </p:nvGrpSpPr>
        <p:grpSpPr bwMode="auto">
          <a:xfrm>
            <a:off x="5062538" y="119063"/>
            <a:ext cx="3916362" cy="725487"/>
            <a:chOff x="0" y="0"/>
            <a:chExt cx="6166" cy="1142"/>
          </a:xfrm>
        </p:grpSpPr>
        <p:pic>
          <p:nvPicPr>
            <p:cNvPr id="10294" name="Picture 4" descr="D:\幻灯片\图片\logo2.pnglogo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9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grpSp>
        <p:nvGrpSpPr>
          <p:cNvPr id="10255" name="组合 313"/>
          <p:cNvGrpSpPr>
            <a:grpSpLocks/>
          </p:cNvGrpSpPr>
          <p:nvPr/>
        </p:nvGrpSpPr>
        <p:grpSpPr bwMode="auto">
          <a:xfrm>
            <a:off x="1366838" y="3295650"/>
            <a:ext cx="6405562" cy="579438"/>
            <a:chOff x="1252258" y="5045323"/>
            <a:chExt cx="7405967" cy="669007"/>
          </a:xfrm>
        </p:grpSpPr>
        <p:grpSp>
          <p:nvGrpSpPr>
            <p:cNvPr id="10287" name="组合 338"/>
            <p:cNvGrpSpPr>
              <a:grpSpLocks/>
            </p:cNvGrpSpPr>
            <p:nvPr/>
          </p:nvGrpSpPr>
          <p:grpSpPr bwMode="auto">
            <a:xfrm>
              <a:off x="2520950" y="5045323"/>
              <a:ext cx="6137275" cy="669007"/>
              <a:chOff x="2520950" y="4924673"/>
              <a:chExt cx="6137275" cy="789657"/>
            </a:xfrm>
          </p:grpSpPr>
          <p:sp>
            <p:nvSpPr>
              <p:cNvPr id="38" name="AutoShape 218"/>
              <p:cNvSpPr>
                <a:spLocks noChangeArrowheads="1"/>
              </p:cNvSpPr>
              <p:nvPr/>
            </p:nvSpPr>
            <p:spPr bwMode="auto">
              <a:xfrm>
                <a:off x="2634337" y="5394141"/>
                <a:ext cx="5893572" cy="32018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0291" name="组合 342"/>
              <p:cNvGrpSpPr>
                <a:grpSpLocks/>
              </p:cNvGrpSpPr>
              <p:nvPr/>
            </p:nvGrpSpPr>
            <p:grpSpPr bwMode="auto">
              <a:xfrm>
                <a:off x="2520950" y="4924673"/>
                <a:ext cx="6137275" cy="664245"/>
                <a:chOff x="2520950" y="4868193"/>
                <a:chExt cx="6137275" cy="720725"/>
              </a:xfrm>
            </p:grpSpPr>
            <p:sp>
              <p:nvSpPr>
                <p:cNvPr id="40" name="AutoShape 181"/>
                <p:cNvSpPr>
                  <a:spLocks noChangeArrowheads="1"/>
                </p:cNvSpPr>
                <p:nvPr/>
              </p:nvSpPr>
              <p:spPr bwMode="auto">
                <a:xfrm>
                  <a:off x="2430605" y="4868193"/>
                  <a:ext cx="6227620" cy="720651"/>
                </a:xfrm>
                <a:prstGeom prst="roundRect">
                  <a:avLst>
                    <a:gd name="adj" fmla="val 50000"/>
                  </a:avLst>
                </a:prstGeom>
                <a:solidFill>
                  <a:srgbClr val="D5EB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1" name="AutoShape 202"/>
                <p:cNvSpPr>
                  <a:spLocks noChangeArrowheads="1"/>
                </p:cNvSpPr>
                <p:nvPr/>
              </p:nvSpPr>
              <p:spPr bwMode="auto">
                <a:xfrm>
                  <a:off x="2674717" y="4983216"/>
                  <a:ext cx="5777940" cy="490605"/>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6" name="Line 188"/>
            <p:cNvSpPr>
              <a:spLocks noChangeShapeType="1"/>
            </p:cNvSpPr>
            <p:nvPr/>
          </p:nvSpPr>
          <p:spPr bwMode="auto">
            <a:xfrm flipH="1">
              <a:off x="1500041" y="5329422"/>
              <a:ext cx="149771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7" name="Oval 151"/>
            <p:cNvSpPr>
              <a:spLocks noChangeArrowheads="1"/>
            </p:cNvSpPr>
            <p:nvPr/>
          </p:nvSpPr>
          <p:spPr bwMode="auto">
            <a:xfrm>
              <a:off x="1252258" y="5063652"/>
              <a:ext cx="170695" cy="170460"/>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0256" name="组合 315"/>
          <p:cNvGrpSpPr>
            <a:grpSpLocks/>
          </p:cNvGrpSpPr>
          <p:nvPr/>
        </p:nvGrpSpPr>
        <p:grpSpPr bwMode="auto">
          <a:xfrm>
            <a:off x="1150938" y="3260725"/>
            <a:ext cx="549275" cy="554038"/>
            <a:chOff x="1190461" y="2772022"/>
            <a:chExt cx="635025" cy="637257"/>
          </a:xfrm>
        </p:grpSpPr>
        <p:sp>
          <p:nvSpPr>
            <p:cNvPr id="33"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4" name="Oval 151"/>
            <p:cNvSpPr>
              <a:spLocks noChangeArrowheads="1"/>
            </p:cNvSpPr>
            <p:nvPr/>
          </p:nvSpPr>
          <p:spPr bwMode="auto">
            <a:xfrm>
              <a:off x="1412536" y="2790281"/>
              <a:ext cx="170686" cy="169814"/>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10257" name="TextBox 321"/>
          <p:cNvSpPr txBox="1">
            <a:spLocks noChangeArrowheads="1"/>
          </p:cNvSpPr>
          <p:nvPr/>
        </p:nvSpPr>
        <p:spPr bwMode="auto">
          <a:xfrm>
            <a:off x="3251200" y="335915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zh-CN">
                <a:latin typeface="微软雅黑" pitchFamily="34" charset="-122"/>
                <a:ea typeface="微软雅黑" pitchFamily="34" charset="-122"/>
              </a:rPr>
              <a:t>文件的打开与关闭</a:t>
            </a:r>
            <a:endParaRPr lang="zh-CN" altLang="en-US">
              <a:latin typeface="微软雅黑" pitchFamily="34" charset="-122"/>
              <a:ea typeface="微软雅黑" pitchFamily="34" charset="-122"/>
            </a:endParaRPr>
          </a:p>
        </p:txBody>
      </p:sp>
      <p:sp>
        <p:nvSpPr>
          <p:cNvPr id="10258" name="TextBox 317"/>
          <p:cNvSpPr txBox="1">
            <a:spLocks noChangeArrowheads="1"/>
          </p:cNvSpPr>
          <p:nvPr/>
        </p:nvSpPr>
        <p:spPr bwMode="auto">
          <a:xfrm>
            <a:off x="1079500" y="3351213"/>
            <a:ext cx="6842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6.5.2</a:t>
            </a:r>
            <a:endParaRPr lang="zh-CN" altLang="en-US" sz="1600"/>
          </a:p>
        </p:txBody>
      </p:sp>
      <p:sp>
        <p:nvSpPr>
          <p:cNvPr id="42"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案例相关知识点</a:t>
            </a:r>
          </a:p>
        </p:txBody>
      </p:sp>
      <p:grpSp>
        <p:nvGrpSpPr>
          <p:cNvPr id="10260" name="组合 311"/>
          <p:cNvGrpSpPr>
            <a:grpSpLocks/>
          </p:cNvGrpSpPr>
          <p:nvPr/>
        </p:nvGrpSpPr>
        <p:grpSpPr bwMode="auto">
          <a:xfrm>
            <a:off x="1144588" y="4154488"/>
            <a:ext cx="6597650" cy="577850"/>
            <a:chOff x="1029300" y="5045322"/>
            <a:chExt cx="7628925" cy="669008"/>
          </a:xfrm>
        </p:grpSpPr>
        <p:grpSp>
          <p:nvGrpSpPr>
            <p:cNvPr id="10276" name="组合 345"/>
            <p:cNvGrpSpPr>
              <a:grpSpLocks/>
            </p:cNvGrpSpPr>
            <p:nvPr/>
          </p:nvGrpSpPr>
          <p:grpSpPr bwMode="auto">
            <a:xfrm>
              <a:off x="2520950" y="5045323"/>
              <a:ext cx="6137275" cy="669007"/>
              <a:chOff x="2520950" y="4924673"/>
              <a:chExt cx="6137275" cy="789657"/>
            </a:xfrm>
          </p:grpSpPr>
          <p:sp>
            <p:nvSpPr>
              <p:cNvPr id="52" name="AutoShape 218"/>
              <p:cNvSpPr>
                <a:spLocks noChangeArrowheads="1"/>
              </p:cNvSpPr>
              <p:nvPr/>
            </p:nvSpPr>
            <p:spPr bwMode="auto">
              <a:xfrm>
                <a:off x="2721762" y="5393260"/>
                <a:ext cx="5806132" cy="32107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0282" name="组合 351"/>
              <p:cNvGrpSpPr>
                <a:grpSpLocks/>
              </p:cNvGrpSpPr>
              <p:nvPr/>
            </p:nvGrpSpPr>
            <p:grpSpPr bwMode="auto">
              <a:xfrm>
                <a:off x="2520950" y="4924673"/>
                <a:ext cx="6137275" cy="664245"/>
                <a:chOff x="2520950" y="4868193"/>
                <a:chExt cx="6137275" cy="720725"/>
              </a:xfrm>
            </p:grpSpPr>
            <p:sp>
              <p:nvSpPr>
                <p:cNvPr id="54" name="AutoShape 181"/>
                <p:cNvSpPr>
                  <a:spLocks noChangeArrowheads="1"/>
                </p:cNvSpPr>
                <p:nvPr/>
              </p:nvSpPr>
              <p:spPr bwMode="auto">
                <a:xfrm>
                  <a:off x="2521676" y="4868192"/>
                  <a:ext cx="6136549" cy="720279"/>
                </a:xfrm>
                <a:prstGeom prst="roundRect">
                  <a:avLst>
                    <a:gd name="adj" fmla="val 50000"/>
                  </a:avLst>
                </a:prstGeom>
                <a:solidFill>
                  <a:srgbClr val="D5F4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5" name="AutoShape 202"/>
                <p:cNvSpPr>
                  <a:spLocks noChangeArrowheads="1"/>
                </p:cNvSpPr>
                <p:nvPr/>
              </p:nvSpPr>
              <p:spPr bwMode="auto">
                <a:xfrm>
                  <a:off x="2763981" y="4983530"/>
                  <a:ext cx="5688652" cy="48960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8" name="Line 188"/>
            <p:cNvSpPr>
              <a:spLocks noChangeShapeType="1"/>
            </p:cNvSpPr>
            <p:nvPr/>
          </p:nvSpPr>
          <p:spPr bwMode="auto">
            <a:xfrm flipH="1">
              <a:off x="1501059" y="5330201"/>
              <a:ext cx="1497883"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0278" name="组合 347"/>
            <p:cNvGrpSpPr>
              <a:grpSpLocks/>
            </p:cNvGrpSpPr>
            <p:nvPr/>
          </p:nvGrpSpPr>
          <p:grpSpPr bwMode="auto">
            <a:xfrm>
              <a:off x="1029300" y="5045322"/>
              <a:ext cx="635025" cy="637257"/>
              <a:chOff x="1098627" y="4776118"/>
              <a:chExt cx="903287" cy="906462"/>
            </a:xfrm>
          </p:grpSpPr>
          <p:sp>
            <p:nvSpPr>
              <p:cNvPr id="50" name="Oval 148"/>
              <p:cNvSpPr>
                <a:spLocks noChangeArrowheads="1"/>
              </p:cNvSpPr>
              <p:nvPr/>
            </p:nvSpPr>
            <p:spPr bwMode="auto">
              <a:xfrm>
                <a:off x="1098627" y="4776118"/>
                <a:ext cx="903438" cy="907182"/>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51" name="Oval 151"/>
              <p:cNvSpPr>
                <a:spLocks noChangeArrowheads="1"/>
              </p:cNvSpPr>
              <p:nvPr/>
            </p:nvSpPr>
            <p:spPr bwMode="auto">
              <a:xfrm>
                <a:off x="1414568" y="4802262"/>
                <a:ext cx="242833" cy="243135"/>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0261" name="TextBox 317"/>
          <p:cNvSpPr txBox="1">
            <a:spLocks noChangeArrowheads="1"/>
          </p:cNvSpPr>
          <p:nvPr/>
        </p:nvSpPr>
        <p:spPr bwMode="auto">
          <a:xfrm>
            <a:off x="1079500" y="4221163"/>
            <a:ext cx="6842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6.5.3</a:t>
            </a:r>
            <a:endParaRPr lang="zh-CN" altLang="en-US" sz="1600"/>
          </a:p>
        </p:txBody>
      </p:sp>
      <p:sp>
        <p:nvSpPr>
          <p:cNvPr id="10262" name="TextBox 320"/>
          <p:cNvSpPr txBox="1">
            <a:spLocks noChangeArrowheads="1"/>
          </p:cNvSpPr>
          <p:nvPr/>
        </p:nvSpPr>
        <p:spPr bwMode="auto">
          <a:xfrm>
            <a:off x="3251200" y="4217988"/>
            <a:ext cx="403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zh-CN">
                <a:latin typeface="微软雅黑" pitchFamily="34" charset="-122"/>
                <a:ea typeface="微软雅黑" pitchFamily="34" charset="-122"/>
              </a:rPr>
              <a:t>文件的读写</a:t>
            </a:r>
            <a:endParaRPr lang="zh-CN" altLang="en-US">
              <a:latin typeface="微软雅黑" pitchFamily="34" charset="-122"/>
              <a:ea typeface="微软雅黑" pitchFamily="34" charset="-122"/>
            </a:endParaRPr>
          </a:p>
        </p:txBody>
      </p:sp>
      <p:grpSp>
        <p:nvGrpSpPr>
          <p:cNvPr id="10263" name="组合 313"/>
          <p:cNvGrpSpPr>
            <a:grpSpLocks/>
          </p:cNvGrpSpPr>
          <p:nvPr/>
        </p:nvGrpSpPr>
        <p:grpSpPr bwMode="auto">
          <a:xfrm>
            <a:off x="1366838" y="5065713"/>
            <a:ext cx="6405562" cy="579437"/>
            <a:chOff x="1252258" y="5045323"/>
            <a:chExt cx="7405967" cy="669007"/>
          </a:xfrm>
        </p:grpSpPr>
        <p:grpSp>
          <p:nvGrpSpPr>
            <p:cNvPr id="10269" name="组合 338"/>
            <p:cNvGrpSpPr>
              <a:grpSpLocks/>
            </p:cNvGrpSpPr>
            <p:nvPr/>
          </p:nvGrpSpPr>
          <p:grpSpPr bwMode="auto">
            <a:xfrm>
              <a:off x="2520950" y="5045323"/>
              <a:ext cx="6137275" cy="669007"/>
              <a:chOff x="2520950" y="4924673"/>
              <a:chExt cx="6137275" cy="789657"/>
            </a:xfrm>
          </p:grpSpPr>
          <p:sp>
            <p:nvSpPr>
              <p:cNvPr id="66" name="AutoShape 218"/>
              <p:cNvSpPr>
                <a:spLocks noChangeArrowheads="1"/>
              </p:cNvSpPr>
              <p:nvPr/>
            </p:nvSpPr>
            <p:spPr bwMode="auto">
              <a:xfrm>
                <a:off x="2634337" y="5394140"/>
                <a:ext cx="5893572" cy="32019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0273" name="组合 342"/>
              <p:cNvGrpSpPr>
                <a:grpSpLocks/>
              </p:cNvGrpSpPr>
              <p:nvPr/>
            </p:nvGrpSpPr>
            <p:grpSpPr bwMode="auto">
              <a:xfrm>
                <a:off x="2520950" y="4924673"/>
                <a:ext cx="6137275" cy="664245"/>
                <a:chOff x="2520950" y="4868193"/>
                <a:chExt cx="6137275" cy="720725"/>
              </a:xfrm>
            </p:grpSpPr>
            <p:sp>
              <p:nvSpPr>
                <p:cNvPr id="68" name="AutoShape 181"/>
                <p:cNvSpPr>
                  <a:spLocks noChangeArrowheads="1"/>
                </p:cNvSpPr>
                <p:nvPr/>
              </p:nvSpPr>
              <p:spPr bwMode="auto">
                <a:xfrm>
                  <a:off x="2430605" y="4868193"/>
                  <a:ext cx="6227620" cy="720651"/>
                </a:xfrm>
                <a:prstGeom prst="roundRect">
                  <a:avLst>
                    <a:gd name="adj" fmla="val 50000"/>
                  </a:avLst>
                </a:prstGeom>
                <a:solidFill>
                  <a:srgbClr val="D5EB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9" name="AutoShape 202"/>
                <p:cNvSpPr>
                  <a:spLocks noChangeArrowheads="1"/>
                </p:cNvSpPr>
                <p:nvPr/>
              </p:nvSpPr>
              <p:spPr bwMode="auto">
                <a:xfrm>
                  <a:off x="2674717" y="4983215"/>
                  <a:ext cx="5777940" cy="490607"/>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4" name="Line 188"/>
            <p:cNvSpPr>
              <a:spLocks noChangeShapeType="1"/>
            </p:cNvSpPr>
            <p:nvPr/>
          </p:nvSpPr>
          <p:spPr bwMode="auto">
            <a:xfrm flipH="1">
              <a:off x="1500041" y="5329422"/>
              <a:ext cx="149771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5" name="Oval 151"/>
            <p:cNvSpPr>
              <a:spLocks noChangeArrowheads="1"/>
            </p:cNvSpPr>
            <p:nvPr/>
          </p:nvSpPr>
          <p:spPr bwMode="auto">
            <a:xfrm>
              <a:off x="1252258" y="5063652"/>
              <a:ext cx="170695" cy="17045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0264" name="组合 315"/>
          <p:cNvGrpSpPr>
            <a:grpSpLocks/>
          </p:cNvGrpSpPr>
          <p:nvPr/>
        </p:nvGrpSpPr>
        <p:grpSpPr bwMode="auto">
          <a:xfrm>
            <a:off x="1150938" y="5030788"/>
            <a:ext cx="549275" cy="554037"/>
            <a:chOff x="1190461" y="2772022"/>
            <a:chExt cx="635025" cy="637257"/>
          </a:xfrm>
        </p:grpSpPr>
        <p:sp>
          <p:nvSpPr>
            <p:cNvPr id="61"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62" name="Oval 151"/>
            <p:cNvSpPr>
              <a:spLocks noChangeArrowheads="1"/>
            </p:cNvSpPr>
            <p:nvPr/>
          </p:nvSpPr>
          <p:spPr bwMode="auto">
            <a:xfrm>
              <a:off x="1412536" y="2790282"/>
              <a:ext cx="170686" cy="16981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10265" name="TextBox 321"/>
          <p:cNvSpPr txBox="1">
            <a:spLocks noChangeArrowheads="1"/>
          </p:cNvSpPr>
          <p:nvPr/>
        </p:nvSpPr>
        <p:spPr bwMode="auto">
          <a:xfrm>
            <a:off x="3251200" y="5130800"/>
            <a:ext cx="4343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zh-CN">
                <a:latin typeface="微软雅黑" pitchFamily="34" charset="-122"/>
                <a:ea typeface="微软雅黑" pitchFamily="34" charset="-122"/>
              </a:rPr>
              <a:t>文件的随机读写</a:t>
            </a:r>
            <a:endParaRPr lang="zh-CN" altLang="en-US">
              <a:latin typeface="微软雅黑" pitchFamily="34" charset="-122"/>
              <a:ea typeface="微软雅黑" pitchFamily="34" charset="-122"/>
            </a:endParaRPr>
          </a:p>
        </p:txBody>
      </p:sp>
      <p:sp>
        <p:nvSpPr>
          <p:cNvPr id="10266" name="TextBox 317"/>
          <p:cNvSpPr txBox="1">
            <a:spLocks noChangeArrowheads="1"/>
          </p:cNvSpPr>
          <p:nvPr/>
        </p:nvSpPr>
        <p:spPr bwMode="auto">
          <a:xfrm>
            <a:off x="1079500" y="5121275"/>
            <a:ext cx="684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6.5.4</a:t>
            </a:r>
            <a:endParaRPr lang="zh-CN" altLang="en-US" sz="1600"/>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acbbfb8a70d49390b53a3c5175b45c74dfb68a"/>
</p:tagLst>
</file>

<file path=ppt/tags/tag2.xml><?xml version="1.0" encoding="utf-8"?>
<p:tagLst xmlns:a="http://schemas.openxmlformats.org/drawingml/2006/main" xmlns:r="http://schemas.openxmlformats.org/officeDocument/2006/relationships" xmlns:p="http://schemas.openxmlformats.org/presentationml/2006/main">
  <p:tag name="GENSWF_SLIDE_TITLE" val="小结"/>
  <p:tag name="GENSWF_ADVANCE_TIME" val="0.00"/>
  <p:tag name="ISPRING_SLIDE_INDENT_LEVEL" val="0"/>
  <p:tag name="ISPRING_CUSTOM_TIMING_USED" val="0"/>
</p:tagLst>
</file>

<file path=ppt/theme/theme1.xml><?xml version="1.0" encoding="utf-8"?>
<a:theme xmlns:a="http://schemas.openxmlformats.org/drawingml/2006/main" name="默认设计模板">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rgbClr val="00ACE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28575" cap="flat" cmpd="sng" algn="ctr">
          <a:solidFill>
            <a:srgbClr val="00ACE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txDef>
      <a:spPr>
        <a:gradFill flip="none" rotWithShape="1">
          <a:gsLst>
            <a:gs pos="50000">
              <a:srgbClr val="C1EFFF"/>
            </a:gs>
            <a:gs pos="0">
              <a:schemeClr val="bg1">
                <a:lumMod val="4000"/>
                <a:lumOff val="96000"/>
                <a:alpha val="0"/>
              </a:schemeClr>
            </a:gs>
            <a:gs pos="100000">
              <a:schemeClr val="bg1">
                <a:alpha val="0"/>
              </a:schemeClr>
            </a:gs>
          </a:gsLst>
          <a:lin ang="0" scaled="0"/>
          <a:tileRect/>
        </a:gradFill>
      </a:spPr>
      <a:bodyPr wrap="square" anchor="ctr" anchorCtr="1">
        <a:spAutoFit/>
      </a:bodyPr>
      <a:lstStyle>
        <a:defPPr>
          <a:defRPr sz="8000" b="1" dirty="0">
            <a:solidFill>
              <a:srgbClr val="00B0F0"/>
            </a:solidFill>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16610</TotalTime>
  <Pages>0</Pages>
  <Words>6539</Words>
  <Characters>0</Characters>
  <Application>Microsoft Office PowerPoint</Application>
  <DocSecurity>0</DocSecurity>
  <PresentationFormat>全屏显示(4:3)</PresentationFormat>
  <Lines>0</Lines>
  <Paragraphs>618</Paragraphs>
  <Slides>70</Slides>
  <Notes>1</Notes>
  <HiddenSlides>5</HiddenSlides>
  <MMClips>0</MMClips>
  <ScaleCrop>false</ScaleCrop>
  <HeadingPairs>
    <vt:vector size="10"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70</vt:i4>
      </vt:variant>
      <vt:variant>
        <vt:lpstr>自定义放映</vt:lpstr>
      </vt:variant>
      <vt:variant>
        <vt:i4>1</vt:i4>
      </vt:variant>
    </vt:vector>
  </HeadingPairs>
  <TitlesOfParts>
    <vt:vector size="88" baseType="lpstr">
      <vt:lpstr>Arial</vt:lpstr>
      <vt:lpstr>宋体</vt:lpstr>
      <vt:lpstr>Calibri</vt:lpstr>
      <vt:lpstr>微软雅黑</vt:lpstr>
      <vt:lpstr>Wingdings</vt:lpstr>
      <vt:lpstr>Times New Roman</vt:lpstr>
      <vt:lpstr>Cambria Math</vt:lpstr>
      <vt:lpstr>汉仪综艺体简</vt:lpstr>
      <vt:lpstr>Gulim</vt:lpstr>
      <vt:lpstr>Arial Black</vt:lpstr>
      <vt:lpstr>黑体</vt:lpstr>
      <vt:lpstr>Constantia</vt:lpstr>
      <vt:lpstr>Microsoft Sans Serif</vt:lpstr>
      <vt:lpstr>楷体_GB2312</vt:lpstr>
      <vt:lpstr>默认设计模板</vt:lpstr>
      <vt:lpstr>Microsoft Excel 图表</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 1</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王哲</dc:creator>
  <cp:lastModifiedBy>Hao Lu</cp:lastModifiedBy>
  <cp:revision>960</cp:revision>
  <dcterms:created xsi:type="dcterms:W3CDTF">2013-01-25T01:44:32Z</dcterms:created>
  <dcterms:modified xsi:type="dcterms:W3CDTF">2019-09-08T12:29:06Z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