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300" r:id="rId3"/>
    <p:sldId id="257" r:id="rId4"/>
    <p:sldId id="289" r:id="rId5"/>
    <p:sldId id="341" r:id="rId6"/>
    <p:sldId id="457" r:id="rId7"/>
    <p:sldId id="258" r:id="rId8"/>
    <p:sldId id="458" r:id="rId9"/>
    <p:sldId id="459" r:id="rId10"/>
    <p:sldId id="460" r:id="rId11"/>
    <p:sldId id="461" r:id="rId12"/>
    <p:sldId id="408" r:id="rId13"/>
    <p:sldId id="348" r:id="rId14"/>
    <p:sldId id="462" r:id="rId15"/>
    <p:sldId id="463" r:id="rId16"/>
    <p:sldId id="464" r:id="rId17"/>
    <p:sldId id="465" r:id="rId18"/>
    <p:sldId id="466" r:id="rId19"/>
    <p:sldId id="467" r:id="rId20"/>
    <p:sldId id="409" r:id="rId21"/>
    <p:sldId id="468" r:id="rId22"/>
    <p:sldId id="469" r:id="rId23"/>
    <p:sldId id="471" r:id="rId24"/>
    <p:sldId id="472" r:id="rId25"/>
    <p:sldId id="473" r:id="rId26"/>
    <p:sldId id="474" r:id="rId27"/>
    <p:sldId id="475" r:id="rId28"/>
    <p:sldId id="476" r:id="rId29"/>
    <p:sldId id="479" r:id="rId30"/>
    <p:sldId id="478" r:id="rId31"/>
    <p:sldId id="477" r:id="rId32"/>
  </p:sldIdLst>
  <p:sldSz cx="9144000" cy="6858000" type="screen4x3"/>
  <p:notesSz cx="6858000" cy="9144000"/>
  <p:custShowLst>
    <p:custShow name="自定义放映 1" id="0">
      <p:sldLst>
        <p:sld r:id="rId2"/>
        <p:sld r:id="rId3"/>
        <p:sld r:id="rId4"/>
        <p:sld r:id="rId8"/>
        <p:sld r:id="rId9"/>
        <p:sld r:id="rId10"/>
        <p:sld r:id="rId11"/>
        <p:sld r:id="rId12"/>
        <p:sld r:id="rId13"/>
        <p:sld r:id="rId14"/>
        <p:sld r:id="rId15"/>
        <p:sld r:id="rId16"/>
        <p:sld r:id="rId17"/>
        <p:sld r:id="rId18"/>
        <p:sld r:id="rId19"/>
        <p:sld r:id="rId20"/>
        <p:sld r:id="rId21"/>
        <p:sld r:id="rId22"/>
        <p:sld r:id="rId23"/>
        <p:sld r:id="rId24"/>
        <p:sld r:id="rId28"/>
        <p:sld r:id="rId29"/>
        <p:sld r:id="rId32"/>
      </p:sldLst>
    </p:custShow>
  </p:custShowLst>
  <p:custDataLst>
    <p:tags r:id="rId34"/>
  </p:custDataLst>
  <p:kinsoku lang="zh-CN" invalStChars="!),.:;?]}、。—ˇ¨〃々～‖…’”〕〉》」』〗】∶！＂＇），．：；？］｀｜｝·" invalEndChars="([{‘“〔〈《「『〖【（［｛．·"/>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F4FF"/>
    <a:srgbClr val="70D7FC"/>
    <a:srgbClr val="F0A000"/>
    <a:srgbClr val="C3F7FD"/>
    <a:srgbClr val="EAFCF9"/>
    <a:srgbClr val="E9EDF7"/>
    <a:srgbClr val="FFF8E5"/>
    <a:srgbClr val="EFF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35" autoAdjust="0"/>
    <p:restoredTop sz="98659" autoAdjust="0"/>
  </p:normalViewPr>
  <p:slideViewPr>
    <p:cSldViewPr snapToGrid="0" snapToObjects="1">
      <p:cViewPr>
        <p:scale>
          <a:sx n="100" d="100"/>
          <a:sy n="100" d="100"/>
        </p:scale>
        <p:origin x="-1944" y="-366"/>
      </p:cViewPr>
      <p:guideLst>
        <p:guide orient="horz" pos="2113"/>
        <p:guide pos="2881"/>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endParaRPr lang="zh-CN" altLang="en-US"/>
          </a:p>
        </p:txBody>
      </p:sp>
      <p:sp>
        <p:nvSpPr>
          <p:cNvPr id="205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fld id="{BFA29493-48A6-4E66-A557-EDF8E5791DB0}" type="datetimeFigureOut">
              <a:rPr lang="zh-CN" altLang="en-US"/>
              <a:pPr>
                <a:defRPr/>
              </a:pPr>
              <a:t>2019/9/8/Sunday</a:t>
            </a:fld>
            <a:endParaRPr lang="en-US"/>
          </a:p>
        </p:txBody>
      </p:sp>
      <p:sp>
        <p:nvSpPr>
          <p:cNvPr id="33796"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endParaRPr lang="en-US"/>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buFont typeface="Arial" charset="0"/>
              <a:buNone/>
              <a:defRPr sz="1200">
                <a:latin typeface="Arial" charset="0"/>
                <a:ea typeface="宋体" pitchFamily="2" charset="-122"/>
              </a:defRPr>
            </a:lvl1pPr>
          </a:lstStyle>
          <a:p>
            <a:pPr>
              <a:defRPr/>
            </a:pPr>
            <a:fld id="{25C85F48-1A54-4628-83AE-2BB45FA57D2D}" type="slidenum">
              <a:rPr lang="zh-CN" altLang="en-US"/>
              <a:pPr>
                <a:defRPr/>
              </a:pPr>
              <a:t>‹#›</a:t>
            </a:fld>
            <a:endParaRPr lang="en-US" altLang="zh-CN"/>
          </a:p>
        </p:txBody>
      </p:sp>
    </p:spTree>
    <p:extLst>
      <p:ext uri="{BB962C8B-B14F-4D97-AF65-F5344CB8AC3E}">
        <p14:creationId xmlns:p14="http://schemas.microsoft.com/office/powerpoint/2010/main" val="42442732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a:noFill/>
        </p:spPr>
        <p:txBody>
          <a:bodyPr/>
          <a:lstStyle/>
          <a:p>
            <a:endParaRPr lang="zh-CN" altLang="en-US" smtClean="0">
              <a:ea typeface="宋体" charset="-122"/>
            </a:endParaRPr>
          </a:p>
        </p:txBody>
      </p:sp>
      <p:sp>
        <p:nvSpPr>
          <p:cNvPr id="34820" name="页脚占位符 3"/>
          <p:cNvSpPr>
            <a:spLocks noGrp="1"/>
          </p:cNvSpPr>
          <p:nvPr>
            <p:ph type="ftr" sz="quarter" idx="4"/>
          </p:nvPr>
        </p:nvSpPr>
        <p:spPr>
          <a:noFill/>
        </p:spPr>
        <p:txBody>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buFontTx/>
              <a:buNone/>
            </a:pPr>
            <a:endParaRPr lang="en-US" altLang="zh-CN" smtClean="0">
              <a:latin typeface="Arial" charset="0"/>
            </a:endParaRPr>
          </a:p>
        </p:txBody>
      </p:sp>
      <p:sp>
        <p:nvSpPr>
          <p:cNvPr id="34821" name="灯片编号占位符 4"/>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buFontTx/>
              <a:buNone/>
            </a:pPr>
            <a:fld id="{E362D957-C3E8-4A77-B7AD-C82745B8BDA8}" type="slidenum">
              <a:rPr lang="zh-CN" altLang="en-US" smtClean="0">
                <a:latin typeface="Arial" charset="0"/>
              </a:rPr>
              <a:pPr eaLnBrk="1" hangingPunct="1">
                <a:spcBef>
                  <a:spcPct val="0"/>
                </a:spcBef>
                <a:buFontTx/>
                <a:buNone/>
              </a:pPr>
              <a:t>31</a:t>
            </a:fld>
            <a:endParaRPr lang="en-US" altLang="zh-CN"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883169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82436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78219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57200" y="1600200"/>
            <a:ext cx="8229600" cy="4525963"/>
          </a:xfrm>
          <a:prstGeom prst="rect">
            <a:avLst/>
          </a:prstGeom>
        </p:spPr>
        <p:txBody>
          <a:bodyPr/>
          <a:lstStyle/>
          <a:p>
            <a:pPr lvl="0"/>
            <a:endParaRPr lang="zh-CN" altLang="en-US" noProof="0" smtClean="0"/>
          </a:p>
        </p:txBody>
      </p:sp>
    </p:spTree>
    <p:extLst>
      <p:ext uri="{BB962C8B-B14F-4D97-AF65-F5344CB8AC3E}">
        <p14:creationId xmlns:p14="http://schemas.microsoft.com/office/powerpoint/2010/main" val="4763011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a:prstGeom prst="rect">
            <a:avLst/>
          </a:prstGeom>
        </p:spPr>
        <p:txBody>
          <a:bodyPr/>
          <a:lstStyle/>
          <a:p>
            <a:pPr lvl="0"/>
            <a:endParaRPr lang="zh-CN" altLang="en-US" noProof="0" smtClean="0"/>
          </a:p>
        </p:txBody>
      </p:sp>
    </p:spTree>
    <p:extLst>
      <p:ext uri="{BB962C8B-B14F-4D97-AF65-F5344CB8AC3E}">
        <p14:creationId xmlns:p14="http://schemas.microsoft.com/office/powerpoint/2010/main" val="3974592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40538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02619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000244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80954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67188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672276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769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187647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680434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6"/>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184" r:id="rId1"/>
    <p:sldLayoutId id="2147484171" r:id="rId2"/>
    <p:sldLayoutId id="2147484172" r:id="rId3"/>
    <p:sldLayoutId id="2147484173" r:id="rId4"/>
    <p:sldLayoutId id="2147484174" r:id="rId5"/>
    <p:sldLayoutId id="2147484175" r:id="rId6"/>
    <p:sldLayoutId id="2147484176" r:id="rId7"/>
    <p:sldLayoutId id="2147484177" r:id="rId8"/>
    <p:sldLayoutId id="2147484178" r:id="rId9"/>
    <p:sldLayoutId id="2147484179" r:id="rId10"/>
    <p:sldLayoutId id="2147484180" r:id="rId11"/>
    <p:sldLayoutId id="2147484181" r:id="rId12"/>
    <p:sldLayoutId id="2147484182" r:id="rId13"/>
    <p:sldLayoutId id="2147484183" r:id="rId14"/>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chapter07&#8212;Example/7-2.doc"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chapter04&#8212;Example/4-2.doc"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chapter07&#8212;Example/7-4.doc"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chapter04&#8212;Example/4-2.doc"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chapter07&#8212;Example/7-5.doc"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chapter04&#8212;Example/4-2.doc"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oleObject" Target="../embeddings/Microsoft_Excel_Chart1.xls"/><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hyperlink" Target="chapter07&#8212;Example/7-7.doc"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chapter04&#8212;Example/4-2.doc"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slide" Target="slide26.xml"/><Relationship Id="rId4" Type="http://schemas.openxmlformats.org/officeDocument/2006/relationships/slide" Target="slide25.xml"/></Relationships>
</file>

<file path=ppt/slides/_rels/slide24.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31532;7&#31456;%20&#24322;&#24120;&#19982;&#26029;&#35328;%20(1).ppt" TargetMode="Externa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chapter07&#8212;Example/7-8.doc" TargetMode="External"/><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image" Target="../media/image9.png"/><Relationship Id="rId4" Type="http://schemas.openxmlformats.org/officeDocument/2006/relationships/hyperlink" Target="chapter04&#8212;Example/4-2.doc"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chapter07&#8212;Example/7-9.doc"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chapter04&#8212;Example/4-2.doc"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chapter07&#8212;Example/7-9.doc"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chapter04&#8212;Example/4-2.doc" TargetMode="Externa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slide" Target="slide6.xml"/><Relationship Id="rId4" Type="http://schemas.openxmlformats.org/officeDocument/2006/relationships/slide" Target="slide5.xml"/></Relationships>
</file>

<file path=ppt/slides/_rels/slide30.xml.rels><?xml version="1.0" encoding="UTF-8" standalone="yes"?>
<Relationships xmlns="http://schemas.openxmlformats.org/package/2006/relationships"><Relationship Id="rId3" Type="http://schemas.openxmlformats.org/officeDocument/2006/relationships/hyperlink" Target="chapter07&#8212;Example/7-9.doc"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chapter04&#8212;Example/4-2.doc" TargetMode="Externa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4.xml"/><Relationship Id="rId1" Type="http://schemas.openxmlformats.org/officeDocument/2006/relationships/tags" Target="../tags/tag2.xml"/><Relationship Id="rId5" Type="http://schemas.openxmlformats.org/officeDocument/2006/relationships/image" Target="../media/image1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chapter07&#8212;Example/7-1.doc"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chapter04&#8212;Example/4-2.doc"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9459" name="TextBox 13"/>
          <p:cNvSpPr>
            <a:spLocks noChangeArrowheads="1"/>
          </p:cNvSpPr>
          <p:nvPr/>
        </p:nvSpPr>
        <p:spPr bwMode="auto">
          <a:xfrm>
            <a:off x="6129338" y="2760663"/>
            <a:ext cx="2513012" cy="1938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buFont typeface="Arial" charset="0"/>
              <a:buNone/>
            </a:pPr>
            <a:r>
              <a:rPr lang="zh-CN" altLang="en-US" sz="2000" b="1">
                <a:solidFill>
                  <a:srgbClr val="FFFF00"/>
                </a:solidFill>
                <a:latin typeface="微软雅黑" pitchFamily="34" charset="-122"/>
                <a:ea typeface="微软雅黑" pitchFamily="34" charset="-122"/>
                <a:sym typeface="微软雅黑" pitchFamily="34" charset="-122"/>
              </a:rPr>
              <a:t>异常处理 </a:t>
            </a:r>
            <a:endParaRPr lang="en-US" altLang="zh-CN" sz="2000" b="1">
              <a:solidFill>
                <a:srgbClr val="FFFF00"/>
              </a:solidFill>
              <a:latin typeface="微软雅黑" pitchFamily="34" charset="-122"/>
              <a:ea typeface="微软雅黑" pitchFamily="34" charset="-122"/>
              <a:sym typeface="微软雅黑" pitchFamily="34" charset="-122"/>
            </a:endParaRPr>
          </a:p>
          <a:p>
            <a:pPr eaLnBrk="1" hangingPunct="1">
              <a:lnSpc>
                <a:spcPct val="150000"/>
              </a:lnSpc>
              <a:buFont typeface="Arial" charset="0"/>
              <a:buNone/>
            </a:pPr>
            <a:r>
              <a:rPr lang="zh-CN" altLang="en-US" sz="2000" b="1">
                <a:solidFill>
                  <a:srgbClr val="FFFF00"/>
                </a:solidFill>
                <a:latin typeface="微软雅黑" pitchFamily="34" charset="-122"/>
                <a:ea typeface="微软雅黑" pitchFamily="34" charset="-122"/>
                <a:sym typeface="微软雅黑" pitchFamily="34" charset="-122"/>
              </a:rPr>
              <a:t>异常类</a:t>
            </a:r>
            <a:endParaRPr lang="en-US" altLang="zh-CN" sz="2000" b="1">
              <a:solidFill>
                <a:srgbClr val="FFFF00"/>
              </a:solidFill>
              <a:latin typeface="微软雅黑" pitchFamily="34" charset="-122"/>
              <a:ea typeface="微软雅黑" pitchFamily="34" charset="-122"/>
              <a:sym typeface="微软雅黑" pitchFamily="34" charset="-122"/>
            </a:endParaRPr>
          </a:p>
          <a:p>
            <a:pPr eaLnBrk="1" hangingPunct="1">
              <a:lnSpc>
                <a:spcPct val="150000"/>
              </a:lnSpc>
              <a:buFont typeface="Arial" charset="0"/>
              <a:buNone/>
            </a:pPr>
            <a:r>
              <a:rPr lang="zh-CN" altLang="en-US" sz="2000" b="1">
                <a:solidFill>
                  <a:srgbClr val="FFFF00"/>
                </a:solidFill>
                <a:latin typeface="微软雅黑" pitchFamily="34" charset="-122"/>
                <a:ea typeface="微软雅黑" pitchFamily="34" charset="-122"/>
                <a:sym typeface="微软雅黑" pitchFamily="34" charset="-122"/>
              </a:rPr>
              <a:t>捕捉异常</a:t>
            </a:r>
            <a:endParaRPr lang="en-US" altLang="zh-CN" sz="2000" b="1">
              <a:solidFill>
                <a:srgbClr val="FFFF00"/>
              </a:solidFill>
              <a:latin typeface="微软雅黑" pitchFamily="34" charset="-122"/>
              <a:ea typeface="微软雅黑" pitchFamily="34" charset="-122"/>
              <a:sym typeface="微软雅黑" pitchFamily="34" charset="-122"/>
            </a:endParaRPr>
          </a:p>
          <a:p>
            <a:pPr eaLnBrk="1" hangingPunct="1">
              <a:lnSpc>
                <a:spcPct val="150000"/>
              </a:lnSpc>
              <a:buFont typeface="Arial" charset="0"/>
              <a:buNone/>
            </a:pPr>
            <a:r>
              <a:rPr lang="zh-CN" altLang="en-US" sz="2000" b="1">
                <a:solidFill>
                  <a:srgbClr val="FFFF00"/>
                </a:solidFill>
                <a:latin typeface="微软雅黑" pitchFamily="34" charset="-122"/>
                <a:ea typeface="微软雅黑" pitchFamily="34" charset="-122"/>
                <a:sym typeface="微软雅黑" pitchFamily="34" charset="-122"/>
              </a:rPr>
              <a:t>断言</a:t>
            </a:r>
          </a:p>
        </p:txBody>
      </p:sp>
      <p:grpSp>
        <p:nvGrpSpPr>
          <p:cNvPr id="2051" name="Group 5"/>
          <p:cNvGrpSpPr>
            <a:grpSpLocks/>
          </p:cNvGrpSpPr>
          <p:nvPr/>
        </p:nvGrpSpPr>
        <p:grpSpPr bwMode="auto">
          <a:xfrm>
            <a:off x="5172075" y="44450"/>
            <a:ext cx="3863975" cy="687388"/>
            <a:chOff x="80" y="0"/>
            <a:chExt cx="6086" cy="1082"/>
          </a:xfrm>
        </p:grpSpPr>
        <p:pic>
          <p:nvPicPr>
            <p:cNvPr id="2054" name="Picture 6" descr="D:\幻灯片\图片\logo2.pnglogo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5" name="矩形 15"/>
            <p:cNvSpPr>
              <a:spLocks noChangeArrowheads="1"/>
            </p:cNvSpPr>
            <p:nvPr/>
          </p:nvSpPr>
          <p:spPr bwMode="auto">
            <a:xfrm>
              <a:off x="80" y="55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8" name="Text Box 2"/>
          <p:cNvSpPr txBox="1">
            <a:spLocks noChangeArrowheads="1"/>
          </p:cNvSpPr>
          <p:nvPr/>
        </p:nvSpPr>
        <p:spPr bwMode="auto">
          <a:xfrm>
            <a:off x="103188" y="1600200"/>
            <a:ext cx="39766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zh-CN" altLang="en-US" sz="3600" b="1">
                <a:solidFill>
                  <a:srgbClr val="00ACE6"/>
                </a:solidFill>
                <a:latin typeface="微软雅黑" pitchFamily="34" charset="-122"/>
                <a:ea typeface="微软雅黑" pitchFamily="34" charset="-122"/>
                <a:sym typeface="微软雅黑" pitchFamily="34" charset="-122"/>
              </a:rPr>
              <a:t>第</a:t>
            </a:r>
            <a:r>
              <a:rPr lang="en-US" altLang="zh-CN" sz="3600" b="1">
                <a:solidFill>
                  <a:srgbClr val="00ACE6"/>
                </a:solidFill>
                <a:latin typeface="微软雅黑" pitchFamily="34" charset="-122"/>
                <a:ea typeface="微软雅黑" pitchFamily="34" charset="-122"/>
                <a:sym typeface="微软雅黑" pitchFamily="34" charset="-122"/>
              </a:rPr>
              <a:t>7</a:t>
            </a:r>
            <a:r>
              <a:rPr lang="zh-CN" altLang="en-US" sz="3600" b="1">
                <a:solidFill>
                  <a:srgbClr val="00ACE6"/>
                </a:solidFill>
                <a:latin typeface="微软雅黑" pitchFamily="34" charset="-122"/>
                <a:ea typeface="微软雅黑" pitchFamily="34" charset="-122"/>
                <a:sym typeface="微软雅黑" pitchFamily="34" charset="-122"/>
              </a:rPr>
              <a:t>章  异常与断言</a:t>
            </a:r>
          </a:p>
        </p:txBody>
      </p:sp>
      <p:pic>
        <p:nvPicPr>
          <p:cNvPr id="2053"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525" y="2224088"/>
            <a:ext cx="5662613" cy="475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9459"/>
                                        </p:tgtEl>
                                        <p:attrNameLst>
                                          <p:attrName>style.visibility</p:attrName>
                                        </p:attrNameLst>
                                      </p:cBhvr>
                                      <p:to>
                                        <p:strVal val="visible"/>
                                      </p:to>
                                    </p:set>
                                    <p:animEffect transition="in" filter="wipe(left)">
                                      <p:cBhvr>
                                        <p:cTn id="13" dur="500"/>
                                        <p:tgtEl>
                                          <p:spTgt spid="1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
          <p:cNvGrpSpPr>
            <a:grpSpLocks/>
          </p:cNvGrpSpPr>
          <p:nvPr/>
        </p:nvGrpSpPr>
        <p:grpSpPr bwMode="auto">
          <a:xfrm>
            <a:off x="5062538" y="119063"/>
            <a:ext cx="3916362" cy="725487"/>
            <a:chOff x="0" y="0"/>
            <a:chExt cx="6166" cy="1142"/>
          </a:xfrm>
        </p:grpSpPr>
        <p:pic>
          <p:nvPicPr>
            <p:cNvPr id="11272"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73"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11267"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7.1</a:t>
            </a:r>
            <a:r>
              <a:rPr lang="zh-CN" altLang="en-US" sz="2800" b="1">
                <a:solidFill>
                  <a:srgbClr val="FFFF00"/>
                </a:solidFill>
                <a:latin typeface="微软雅黑" pitchFamily="34" charset="-122"/>
                <a:ea typeface="微软雅黑" pitchFamily="34" charset="-122"/>
                <a:sym typeface="宋体" charset="-122"/>
              </a:rPr>
              <a:t>异常的概念</a:t>
            </a:r>
          </a:p>
        </p:txBody>
      </p:sp>
      <p:grpSp>
        <p:nvGrpSpPr>
          <p:cNvPr id="22" name="组合 21"/>
          <p:cNvGrpSpPr>
            <a:grpSpLocks/>
          </p:cNvGrpSpPr>
          <p:nvPr/>
        </p:nvGrpSpPr>
        <p:grpSpPr bwMode="auto">
          <a:xfrm>
            <a:off x="190500" y="1755775"/>
            <a:ext cx="5165725" cy="4254500"/>
            <a:chOff x="-202249" y="1382483"/>
            <a:chExt cx="5983856" cy="5072734"/>
          </a:xfrm>
        </p:grpSpPr>
        <p:pic>
          <p:nvPicPr>
            <p:cNvPr id="11270"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2249" y="1382483"/>
              <a:ext cx="5983856" cy="5072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TextBox 7"/>
            <p:cNvSpPr txBox="1">
              <a:spLocks noChangeArrowheads="1"/>
            </p:cNvSpPr>
            <p:nvPr/>
          </p:nvSpPr>
          <p:spPr bwMode="auto">
            <a:xfrm>
              <a:off x="1673891" y="3446299"/>
              <a:ext cx="20574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5400" b="1">
                  <a:solidFill>
                    <a:srgbClr val="00B0F0"/>
                  </a:solidFill>
                  <a:latin typeface="微软雅黑" pitchFamily="34" charset="-122"/>
                  <a:ea typeface="微软雅黑" pitchFamily="34" charset="-122"/>
                </a:rPr>
                <a:t>共享</a:t>
              </a:r>
            </a:p>
          </p:txBody>
        </p:sp>
      </p:grpSp>
      <p:sp>
        <p:nvSpPr>
          <p:cNvPr id="28" name="矩形 27"/>
          <p:cNvSpPr>
            <a:spLocks noChangeArrowheads="1"/>
          </p:cNvSpPr>
          <p:nvPr/>
        </p:nvSpPr>
        <p:spPr bwMode="auto">
          <a:xfrm>
            <a:off x="4868863" y="1489075"/>
            <a:ext cx="340042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200000"/>
              </a:lnSpc>
              <a:defRPr/>
            </a:pPr>
            <a:r>
              <a:rPr lang="zh-CN" altLang="en-US" dirty="0" smtClean="0">
                <a:latin typeface="微软雅黑" pitchFamily="34" charset="-122"/>
                <a:ea typeface="微软雅黑" pitchFamily="34" charset="-122"/>
              </a:rPr>
              <a:t>通常程序由多个模块组成，程序中出现异常和处理异常可能分布在不同模块中。</a:t>
            </a:r>
            <a:r>
              <a:rPr lang="en-US" altLang="zh-CN" dirty="0" smtClean="0">
                <a:latin typeface="微软雅黑" pitchFamily="34" charset="-122"/>
                <a:ea typeface="微软雅黑" pitchFamily="34" charset="-122"/>
              </a:rPr>
              <a:t>C++</a:t>
            </a:r>
            <a:r>
              <a:rPr lang="zh-CN" altLang="en-US" dirty="0" smtClean="0">
                <a:latin typeface="微软雅黑" pitchFamily="34" charset="-122"/>
                <a:ea typeface="微软雅黑" pitchFamily="34" charset="-122"/>
              </a:rPr>
              <a:t>异常处理的基本思想是，让一个函数在发现了自己无法处理的错误时抛出一个异常，然后它的直接或者间接调用者能够处理这个问题，实现了</a:t>
            </a:r>
            <a:r>
              <a:rPr lang="zh-CN" altLang="en-US" b="1" dirty="0" smtClean="0">
                <a:solidFill>
                  <a:schemeClr val="bg2">
                    <a:lumMod val="50000"/>
                  </a:schemeClr>
                </a:solidFill>
                <a:latin typeface="微软雅黑" pitchFamily="34" charset="-122"/>
                <a:ea typeface="微软雅黑" pitchFamily="34" charset="-122"/>
              </a:rPr>
              <a:t>问题检测和处理的分离</a:t>
            </a:r>
            <a:r>
              <a:rPr lang="zh-CN" altLang="en-US" dirty="0" smtClean="0">
                <a:latin typeface="微软雅黑" pitchFamily="34" charset="-122"/>
                <a:ea typeface="微软雅黑"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heel(1)">
                                      <p:cBhvr>
                                        <p:cTn id="7" dur="1000"/>
                                        <p:tgtEl>
                                          <p:spTgt spid="22"/>
                                        </p:tgtEl>
                                      </p:cBhvr>
                                    </p:animEffect>
                                  </p:childTnLst>
                                </p:cTn>
                              </p:par>
                            </p:childTnLst>
                          </p:cTn>
                        </p:par>
                        <p:par>
                          <p:cTn id="8" fill="hold" nodeType="afterGroup">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2"/>
          <p:cNvGrpSpPr>
            <a:grpSpLocks/>
          </p:cNvGrpSpPr>
          <p:nvPr/>
        </p:nvGrpSpPr>
        <p:grpSpPr bwMode="auto">
          <a:xfrm>
            <a:off x="5062538" y="119063"/>
            <a:ext cx="3916362" cy="725487"/>
            <a:chOff x="0" y="0"/>
            <a:chExt cx="6166" cy="1142"/>
          </a:xfrm>
        </p:grpSpPr>
        <p:pic>
          <p:nvPicPr>
            <p:cNvPr id="12301"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302"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12291"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7.2 </a:t>
            </a:r>
            <a:r>
              <a:rPr lang="zh-CN" altLang="en-US" sz="2800" b="1">
                <a:solidFill>
                  <a:srgbClr val="FFFF00"/>
                </a:solidFill>
                <a:latin typeface="微软雅黑" pitchFamily="34" charset="-122"/>
                <a:ea typeface="微软雅黑" pitchFamily="34" charset="-122"/>
                <a:sym typeface="宋体" charset="-122"/>
              </a:rPr>
              <a:t>异常处理</a:t>
            </a:r>
          </a:p>
        </p:txBody>
      </p:sp>
      <p:sp>
        <p:nvSpPr>
          <p:cNvPr id="22" name="矩形 21"/>
          <p:cNvSpPr>
            <a:spLocks noChangeArrowheads="1"/>
          </p:cNvSpPr>
          <p:nvPr/>
        </p:nvSpPr>
        <p:spPr bwMode="auto">
          <a:xfrm>
            <a:off x="1354138" y="3321050"/>
            <a:ext cx="2016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defRPr/>
            </a:pPr>
            <a:r>
              <a:rPr lang="en-US" altLang="zh-CN" b="1" dirty="0">
                <a:solidFill>
                  <a:schemeClr val="accent4"/>
                </a:solidFill>
                <a:ea typeface="宋体" pitchFamily="2" charset="-122"/>
              </a:rPr>
              <a:t>C++</a:t>
            </a:r>
            <a:r>
              <a:rPr lang="zh-CN" altLang="en-US" b="1" dirty="0">
                <a:solidFill>
                  <a:schemeClr val="accent4"/>
                </a:solidFill>
                <a:ea typeface="宋体" pitchFamily="2" charset="-122"/>
              </a:rPr>
              <a:t>异常处理机制</a:t>
            </a:r>
          </a:p>
        </p:txBody>
      </p:sp>
      <p:sp>
        <p:nvSpPr>
          <p:cNvPr id="26" name="矩形 25"/>
          <p:cNvSpPr>
            <a:spLocks noChangeArrowheads="1"/>
          </p:cNvSpPr>
          <p:nvPr/>
        </p:nvSpPr>
        <p:spPr bwMode="auto">
          <a:xfrm>
            <a:off x="1354138" y="1971675"/>
            <a:ext cx="2713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defRPr/>
            </a:pPr>
            <a:r>
              <a:rPr lang="en-US" altLang="zh-CN" b="1" dirty="0">
                <a:solidFill>
                  <a:schemeClr val="accent4"/>
                </a:solidFill>
                <a:ea typeface="宋体" pitchFamily="2" charset="-122"/>
              </a:rPr>
              <a:t>C</a:t>
            </a:r>
            <a:r>
              <a:rPr lang="zh-CN" altLang="en-US" b="1" dirty="0">
                <a:solidFill>
                  <a:schemeClr val="accent4"/>
                </a:solidFill>
                <a:ea typeface="宋体" pitchFamily="2" charset="-122"/>
              </a:rPr>
              <a:t>语言中异常处理的方式</a:t>
            </a:r>
          </a:p>
        </p:txBody>
      </p:sp>
      <p:sp>
        <p:nvSpPr>
          <p:cNvPr id="27" name="椭圆 26"/>
          <p:cNvSpPr>
            <a:spLocks noChangeArrowheads="1"/>
          </p:cNvSpPr>
          <p:nvPr/>
        </p:nvSpPr>
        <p:spPr bwMode="auto">
          <a:xfrm>
            <a:off x="1114425" y="2092325"/>
            <a:ext cx="128588" cy="128588"/>
          </a:xfrm>
          <a:prstGeom prst="ellipse">
            <a:avLst/>
          </a:prstGeom>
          <a:noFill/>
          <a:ln w="28575" algn="ctr">
            <a:solidFill>
              <a:srgbClr val="00ACE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cxnSp>
        <p:nvCxnSpPr>
          <p:cNvPr id="28" name="直接连接符 27"/>
          <p:cNvCxnSpPr>
            <a:cxnSpLocks noChangeShapeType="1"/>
            <a:stCxn id="27" idx="4"/>
            <a:endCxn id="29" idx="0"/>
          </p:cNvCxnSpPr>
          <p:nvPr/>
        </p:nvCxnSpPr>
        <p:spPr bwMode="auto">
          <a:xfrm>
            <a:off x="1179513" y="2220913"/>
            <a:ext cx="0" cy="1220787"/>
          </a:xfrm>
          <a:prstGeom prst="line">
            <a:avLst/>
          </a:prstGeom>
          <a:noFill/>
          <a:ln w="28575" algn="ctr">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椭圆 28"/>
          <p:cNvSpPr>
            <a:spLocks noChangeArrowheads="1"/>
          </p:cNvSpPr>
          <p:nvPr/>
        </p:nvSpPr>
        <p:spPr bwMode="auto">
          <a:xfrm>
            <a:off x="1114425" y="3441700"/>
            <a:ext cx="128588" cy="128588"/>
          </a:xfrm>
          <a:prstGeom prst="ellipse">
            <a:avLst/>
          </a:prstGeom>
          <a:noFill/>
          <a:ln w="28575" algn="ctr">
            <a:solidFill>
              <a:srgbClr val="00ACE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cxnSp>
        <p:nvCxnSpPr>
          <p:cNvPr id="30" name="直接连接符 29"/>
          <p:cNvCxnSpPr>
            <a:cxnSpLocks noChangeShapeType="1"/>
            <a:stCxn id="29" idx="4"/>
            <a:endCxn id="31" idx="0"/>
          </p:cNvCxnSpPr>
          <p:nvPr/>
        </p:nvCxnSpPr>
        <p:spPr bwMode="auto">
          <a:xfrm>
            <a:off x="1179513" y="3570288"/>
            <a:ext cx="0" cy="1693862"/>
          </a:xfrm>
          <a:prstGeom prst="line">
            <a:avLst/>
          </a:prstGeom>
          <a:noFill/>
          <a:ln w="28575" algn="ctr">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椭圆 30"/>
          <p:cNvSpPr>
            <a:spLocks noChangeArrowheads="1"/>
          </p:cNvSpPr>
          <p:nvPr/>
        </p:nvSpPr>
        <p:spPr bwMode="auto">
          <a:xfrm>
            <a:off x="1114425" y="5264150"/>
            <a:ext cx="128588" cy="127000"/>
          </a:xfrm>
          <a:prstGeom prst="ellipse">
            <a:avLst/>
          </a:prstGeom>
          <a:noFill/>
          <a:ln w="28575" algn="ctr">
            <a:solidFill>
              <a:srgbClr val="00ACE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3" name="矩形 2"/>
          <p:cNvSpPr>
            <a:spLocks noChangeArrowheads="1"/>
          </p:cNvSpPr>
          <p:nvPr/>
        </p:nvSpPr>
        <p:spPr bwMode="auto">
          <a:xfrm>
            <a:off x="1398588" y="2473325"/>
            <a:ext cx="69850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en-US" altLang="zh-CN"/>
              <a:t>1</a:t>
            </a:r>
            <a:r>
              <a:rPr lang="zh-CN" altLang="en-US"/>
              <a:t>、</a:t>
            </a:r>
            <a:r>
              <a:rPr lang="zh-CN" altLang="zh-CN" sz="1600"/>
              <a:t>通过函数返回值描述函数运行状态</a:t>
            </a:r>
            <a:endParaRPr lang="en-US" altLang="zh-CN" sz="1600"/>
          </a:p>
          <a:p>
            <a:pPr eaLnBrk="1" hangingPunct="1">
              <a:lnSpc>
                <a:spcPct val="150000"/>
              </a:lnSpc>
            </a:pPr>
            <a:r>
              <a:rPr lang="en-US" altLang="zh-CN" sz="1600"/>
              <a:t>2</a:t>
            </a:r>
            <a:r>
              <a:rPr lang="zh-CN" altLang="en-US" sz="1600"/>
              <a:t>、</a:t>
            </a:r>
            <a:r>
              <a:rPr lang="zh-CN" altLang="zh-CN" sz="1600"/>
              <a:t>使用</a:t>
            </a:r>
            <a:r>
              <a:rPr lang="en-US" altLang="zh-CN" sz="1600"/>
              <a:t>errno</a:t>
            </a:r>
            <a:r>
              <a:rPr lang="zh-CN" altLang="zh-CN" sz="1600"/>
              <a:t>宏记录错误值，再通过</a:t>
            </a:r>
            <a:r>
              <a:rPr lang="en-US" altLang="zh-CN" sz="1600"/>
              <a:t>perror()</a:t>
            </a:r>
            <a:r>
              <a:rPr lang="zh-CN" altLang="zh-CN" sz="1600"/>
              <a:t>或</a:t>
            </a:r>
            <a:r>
              <a:rPr lang="en-US" altLang="zh-CN" sz="1600"/>
              <a:t>strerror()</a:t>
            </a:r>
            <a:r>
              <a:rPr lang="zh-CN" altLang="zh-CN" sz="1600"/>
              <a:t>函数给出错误提示。</a:t>
            </a:r>
            <a:endParaRPr lang="zh-CN" altLang="en-US" sz="1600"/>
          </a:p>
          <a:p>
            <a:pPr eaLnBrk="1" hangingPunct="1"/>
            <a:endParaRPr lang="zh-CN" altLang="en-US" sz="1600"/>
          </a:p>
        </p:txBody>
      </p:sp>
      <p:sp>
        <p:nvSpPr>
          <p:cNvPr id="8" name="矩形 7"/>
          <p:cNvSpPr>
            <a:spLocks noChangeArrowheads="1"/>
          </p:cNvSpPr>
          <p:nvPr/>
        </p:nvSpPr>
        <p:spPr bwMode="auto">
          <a:xfrm>
            <a:off x="1387475" y="3678238"/>
            <a:ext cx="711676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en-US" altLang="zh-CN" sz="1600"/>
              <a:t>1</a:t>
            </a:r>
            <a:r>
              <a:rPr lang="zh-CN" altLang="en-US" sz="1600"/>
              <a:t>、</a:t>
            </a:r>
            <a:r>
              <a:rPr lang="zh-CN" altLang="zh-CN" sz="1600" b="1">
                <a:solidFill>
                  <a:srgbClr val="FF0000"/>
                </a:solidFill>
              </a:rPr>
              <a:t>抛出</a:t>
            </a:r>
            <a:r>
              <a:rPr lang="zh-CN" altLang="zh-CN" sz="1600"/>
              <a:t>异常：若在某一个模块中检测出发生异常，当前模块中无法处理该异常，将通过抛出异常的方式将包含有异常信息的对象发送到模块外部。</a:t>
            </a:r>
          </a:p>
          <a:p>
            <a:pPr eaLnBrk="1" hangingPunct="1">
              <a:lnSpc>
                <a:spcPct val="150000"/>
              </a:lnSpc>
            </a:pPr>
            <a:r>
              <a:rPr lang="en-US" altLang="zh-CN" sz="1600"/>
              <a:t>2</a:t>
            </a:r>
            <a:r>
              <a:rPr lang="zh-CN" altLang="en-US" sz="1600"/>
              <a:t>、</a:t>
            </a:r>
            <a:r>
              <a:rPr lang="zh-CN" altLang="zh-CN" sz="1600" b="1">
                <a:solidFill>
                  <a:srgbClr val="FF0000"/>
                </a:solidFill>
              </a:rPr>
              <a:t>捕捉</a:t>
            </a:r>
            <a:r>
              <a:rPr lang="zh-CN" altLang="zh-CN" sz="1600"/>
              <a:t>异常：若能够处理该异常，则该模块将获得程序控制权来处理该异常。</a:t>
            </a:r>
          </a:p>
          <a:p>
            <a:pPr eaLnBrk="1" hangingPunct="1">
              <a:lnSpc>
                <a:spcPct val="150000"/>
              </a:lnSpc>
            </a:pPr>
            <a:r>
              <a:rPr lang="en-US" altLang="zh-CN" sz="1600"/>
              <a:t>3</a:t>
            </a:r>
            <a:r>
              <a:rPr lang="zh-CN" altLang="en-US" sz="1600"/>
              <a:t>、</a:t>
            </a:r>
            <a:r>
              <a:rPr lang="zh-CN" altLang="zh-CN" sz="1600" b="1">
                <a:solidFill>
                  <a:srgbClr val="FF0000"/>
                </a:solidFill>
              </a:rPr>
              <a:t>处理</a:t>
            </a:r>
            <a:r>
              <a:rPr lang="zh-CN" altLang="zh-CN" sz="1600"/>
              <a:t>异常：捕捉到异常后，按照一定策略对异常进行处理。</a:t>
            </a:r>
          </a:p>
          <a:p>
            <a:pPr eaLnBrk="1" hangingPunct="1">
              <a:lnSpc>
                <a:spcPct val="150000"/>
              </a:lnSpc>
            </a:pPr>
            <a:r>
              <a:rPr lang="en-US" altLang="zh-CN" sz="1600"/>
              <a:t>4</a:t>
            </a:r>
            <a:r>
              <a:rPr lang="zh-CN" altLang="en-US" sz="1600"/>
              <a:t>、</a:t>
            </a:r>
            <a:r>
              <a:rPr lang="zh-CN" altLang="zh-CN" sz="1600"/>
              <a:t>标准库中的</a:t>
            </a:r>
            <a:r>
              <a:rPr lang="zh-CN" altLang="zh-CN" sz="1600" b="1" u="sng"/>
              <a:t>异常类</a:t>
            </a:r>
            <a:r>
              <a:rPr lang="zh-CN" altLang="zh-CN" sz="1600"/>
              <a:t>：标准库中提供了一组异常类在抛出异常和处理异常间传递信息。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anim calcmode="lin" valueType="num">
                                      <p:cBhvr>
                                        <p:cTn id="13" dur="1000" fill="hold"/>
                                        <p:tgtEl>
                                          <p:spTgt spid="27"/>
                                        </p:tgtEl>
                                        <p:attrNameLst>
                                          <p:attrName>ppt_x</p:attrName>
                                        </p:attrNameLst>
                                      </p:cBhvr>
                                      <p:tavLst>
                                        <p:tav tm="0">
                                          <p:val>
                                            <p:strVal val="#ppt_x"/>
                                          </p:val>
                                        </p:tav>
                                        <p:tav tm="100000">
                                          <p:val>
                                            <p:strVal val="#ppt_x"/>
                                          </p:val>
                                        </p:tav>
                                      </p:tavLst>
                                    </p:anim>
                                    <p:anim calcmode="lin" valueType="num">
                                      <p:cBhvr>
                                        <p:cTn id="14" dur="1000" fill="hold"/>
                                        <p:tgtEl>
                                          <p:spTgt spid="2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1000"/>
                                        <p:tgtEl>
                                          <p:spTgt spid="28"/>
                                        </p:tgtEl>
                                      </p:cBhvr>
                                    </p:animEffect>
                                    <p:anim calcmode="lin" valueType="num">
                                      <p:cBhvr>
                                        <p:cTn id="18" dur="1000" fill="hold"/>
                                        <p:tgtEl>
                                          <p:spTgt spid="28"/>
                                        </p:tgtEl>
                                        <p:attrNameLst>
                                          <p:attrName>ppt_x</p:attrName>
                                        </p:attrNameLst>
                                      </p:cBhvr>
                                      <p:tavLst>
                                        <p:tav tm="0">
                                          <p:val>
                                            <p:strVal val="#ppt_x"/>
                                          </p:val>
                                        </p:tav>
                                        <p:tav tm="100000">
                                          <p:val>
                                            <p:strVal val="#ppt_x"/>
                                          </p:val>
                                        </p:tav>
                                      </p:tavLst>
                                    </p:anim>
                                    <p:anim calcmode="lin" valueType="num">
                                      <p:cBhvr>
                                        <p:cTn id="19" dur="1000" fill="hold"/>
                                        <p:tgtEl>
                                          <p:spTgt spid="28"/>
                                        </p:tgtEl>
                                        <p:attrNameLst>
                                          <p:attrName>ppt_y</p:attrName>
                                        </p:attrNameLst>
                                      </p:cBhvr>
                                      <p:tavLst>
                                        <p:tav tm="0">
                                          <p:val>
                                            <p:strVal val="#ppt_y+.1"/>
                                          </p:val>
                                        </p:tav>
                                        <p:tav tm="100000">
                                          <p:val>
                                            <p:strVal val="#ppt_y"/>
                                          </p:val>
                                        </p:tav>
                                      </p:tavLst>
                                    </p:anim>
                                  </p:childTnLst>
                                </p:cTn>
                              </p:par>
                            </p:childTnLst>
                          </p:cTn>
                        </p:par>
                        <p:par>
                          <p:cTn id="20" fill="hold" nodeType="afterGroup">
                            <p:stCondLst>
                              <p:cond delay="1000"/>
                            </p:stCondLst>
                            <p:childTnLst>
                              <p:par>
                                <p:cTn id="21" presetID="42"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1000"/>
                                        <p:tgtEl>
                                          <p:spTgt spid="3"/>
                                        </p:tgtEl>
                                      </p:cBhvr>
                                    </p:animEffect>
                                    <p:anim calcmode="lin" valueType="num">
                                      <p:cBhvr>
                                        <p:cTn id="24" dur="1000" fill="hold"/>
                                        <p:tgtEl>
                                          <p:spTgt spid="3"/>
                                        </p:tgtEl>
                                        <p:attrNameLst>
                                          <p:attrName>ppt_x</p:attrName>
                                        </p:attrNameLst>
                                      </p:cBhvr>
                                      <p:tavLst>
                                        <p:tav tm="0">
                                          <p:val>
                                            <p:strVal val="#ppt_x"/>
                                          </p:val>
                                        </p:tav>
                                        <p:tav tm="100000">
                                          <p:val>
                                            <p:strVal val="#ppt_x"/>
                                          </p:val>
                                        </p:tav>
                                      </p:tavLst>
                                    </p:anim>
                                    <p:anim calcmode="lin" valueType="num">
                                      <p:cBhvr>
                                        <p:cTn id="2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1000"/>
                                        <p:tgtEl>
                                          <p:spTgt spid="29"/>
                                        </p:tgtEl>
                                      </p:cBhvr>
                                    </p:animEffect>
                                    <p:anim calcmode="lin" valueType="num">
                                      <p:cBhvr>
                                        <p:cTn id="31" dur="1000" fill="hold"/>
                                        <p:tgtEl>
                                          <p:spTgt spid="29"/>
                                        </p:tgtEl>
                                        <p:attrNameLst>
                                          <p:attrName>ppt_x</p:attrName>
                                        </p:attrNameLst>
                                      </p:cBhvr>
                                      <p:tavLst>
                                        <p:tav tm="0">
                                          <p:val>
                                            <p:strVal val="#ppt_x"/>
                                          </p:val>
                                        </p:tav>
                                        <p:tav tm="100000">
                                          <p:val>
                                            <p:strVal val="#ppt_x"/>
                                          </p:val>
                                        </p:tav>
                                      </p:tavLst>
                                    </p:anim>
                                    <p:anim calcmode="lin" valueType="num">
                                      <p:cBhvr>
                                        <p:cTn id="32" dur="1000" fill="hold"/>
                                        <p:tgtEl>
                                          <p:spTgt spid="29"/>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1000"/>
                                        <p:tgtEl>
                                          <p:spTgt spid="30"/>
                                        </p:tgtEl>
                                      </p:cBhvr>
                                    </p:animEffect>
                                    <p:anim calcmode="lin" valueType="num">
                                      <p:cBhvr>
                                        <p:cTn id="36" dur="1000" fill="hold"/>
                                        <p:tgtEl>
                                          <p:spTgt spid="30"/>
                                        </p:tgtEl>
                                        <p:attrNameLst>
                                          <p:attrName>ppt_x</p:attrName>
                                        </p:attrNameLst>
                                      </p:cBhvr>
                                      <p:tavLst>
                                        <p:tav tm="0">
                                          <p:val>
                                            <p:strVal val="#ppt_x"/>
                                          </p:val>
                                        </p:tav>
                                        <p:tav tm="100000">
                                          <p:val>
                                            <p:strVal val="#ppt_x"/>
                                          </p:val>
                                        </p:tav>
                                      </p:tavLst>
                                    </p:anim>
                                    <p:anim calcmode="lin" valueType="num">
                                      <p:cBhvr>
                                        <p:cTn id="37" dur="1000" fill="hold"/>
                                        <p:tgtEl>
                                          <p:spTgt spid="30"/>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1000"/>
                                        <p:tgtEl>
                                          <p:spTgt spid="22"/>
                                        </p:tgtEl>
                                      </p:cBhvr>
                                    </p:animEffect>
                                    <p:anim calcmode="lin" valueType="num">
                                      <p:cBhvr>
                                        <p:cTn id="41" dur="1000" fill="hold"/>
                                        <p:tgtEl>
                                          <p:spTgt spid="22"/>
                                        </p:tgtEl>
                                        <p:attrNameLst>
                                          <p:attrName>ppt_x</p:attrName>
                                        </p:attrNameLst>
                                      </p:cBhvr>
                                      <p:tavLst>
                                        <p:tav tm="0">
                                          <p:val>
                                            <p:strVal val="#ppt_x"/>
                                          </p:val>
                                        </p:tav>
                                        <p:tav tm="100000">
                                          <p:val>
                                            <p:strVal val="#ppt_x"/>
                                          </p:val>
                                        </p:tav>
                                      </p:tavLst>
                                    </p:anim>
                                    <p:anim calcmode="lin" valueType="num">
                                      <p:cBhvr>
                                        <p:cTn id="42" dur="1000" fill="hold"/>
                                        <p:tgtEl>
                                          <p:spTgt spid="22"/>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fade">
                                      <p:cBhvr>
                                        <p:cTn id="45" dur="1000"/>
                                        <p:tgtEl>
                                          <p:spTgt spid="31"/>
                                        </p:tgtEl>
                                      </p:cBhvr>
                                    </p:animEffect>
                                    <p:anim calcmode="lin" valueType="num">
                                      <p:cBhvr>
                                        <p:cTn id="46" dur="1000" fill="hold"/>
                                        <p:tgtEl>
                                          <p:spTgt spid="31"/>
                                        </p:tgtEl>
                                        <p:attrNameLst>
                                          <p:attrName>ppt_x</p:attrName>
                                        </p:attrNameLst>
                                      </p:cBhvr>
                                      <p:tavLst>
                                        <p:tav tm="0">
                                          <p:val>
                                            <p:strVal val="#ppt_x"/>
                                          </p:val>
                                        </p:tav>
                                        <p:tav tm="100000">
                                          <p:val>
                                            <p:strVal val="#ppt_x"/>
                                          </p:val>
                                        </p:tav>
                                      </p:tavLst>
                                    </p:anim>
                                    <p:anim calcmode="lin" valueType="num">
                                      <p:cBhvr>
                                        <p:cTn id="47" dur="1000" fill="hold"/>
                                        <p:tgtEl>
                                          <p:spTgt spid="31"/>
                                        </p:tgtEl>
                                        <p:attrNameLst>
                                          <p:attrName>ppt_y</p:attrName>
                                        </p:attrNameLst>
                                      </p:cBhvr>
                                      <p:tavLst>
                                        <p:tav tm="0">
                                          <p:val>
                                            <p:strVal val="#ppt_y+.1"/>
                                          </p:val>
                                        </p:tav>
                                        <p:tav tm="100000">
                                          <p:val>
                                            <p:strVal val="#ppt_y"/>
                                          </p:val>
                                        </p:tav>
                                      </p:tavLst>
                                    </p:anim>
                                  </p:childTnLst>
                                </p:cTn>
                              </p:par>
                            </p:childTnLst>
                          </p:cTn>
                        </p:par>
                        <p:par>
                          <p:cTn id="48" fill="hold" nodeType="afterGroup">
                            <p:stCondLst>
                              <p:cond delay="1000"/>
                            </p:stCondLst>
                            <p:childTnLst>
                              <p:par>
                                <p:cTn id="49" presetID="42" presetClass="entr" presetSubtype="0" fill="hold" grpId="0" nodeType="after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1000"/>
                                        <p:tgtEl>
                                          <p:spTgt spid="8"/>
                                        </p:tgtEl>
                                      </p:cBhvr>
                                    </p:animEffect>
                                    <p:anim calcmode="lin" valueType="num">
                                      <p:cBhvr>
                                        <p:cTn id="52" dur="1000" fill="hold"/>
                                        <p:tgtEl>
                                          <p:spTgt spid="8"/>
                                        </p:tgtEl>
                                        <p:attrNameLst>
                                          <p:attrName>ppt_x</p:attrName>
                                        </p:attrNameLst>
                                      </p:cBhvr>
                                      <p:tavLst>
                                        <p:tav tm="0">
                                          <p:val>
                                            <p:strVal val="#ppt_x"/>
                                          </p:val>
                                        </p:tav>
                                        <p:tav tm="100000">
                                          <p:val>
                                            <p:strVal val="#ppt_x"/>
                                          </p:val>
                                        </p:tav>
                                      </p:tavLst>
                                    </p:anim>
                                    <p:anim calcmode="lin" valueType="num">
                                      <p:cBhvr>
                                        <p:cTn id="5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6" grpId="0"/>
      <p:bldP spid="27" grpId="0" animBg="1"/>
      <p:bldP spid="29" grpId="0" animBg="1"/>
      <p:bldP spid="31" grpId="0" animBg="1"/>
      <p:bldP spid="3"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2"/>
          <p:cNvGrpSpPr>
            <a:grpSpLocks/>
          </p:cNvGrpSpPr>
          <p:nvPr/>
        </p:nvGrpSpPr>
        <p:grpSpPr bwMode="auto">
          <a:xfrm>
            <a:off x="5062538" y="119063"/>
            <a:ext cx="3916362" cy="725487"/>
            <a:chOff x="0" y="0"/>
            <a:chExt cx="6166" cy="1142"/>
          </a:xfrm>
        </p:grpSpPr>
        <p:pic>
          <p:nvPicPr>
            <p:cNvPr id="13336"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337"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13315"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7.2 </a:t>
            </a:r>
            <a:r>
              <a:rPr lang="zh-CN" altLang="en-US" sz="2800" b="1">
                <a:solidFill>
                  <a:srgbClr val="FFFF00"/>
                </a:solidFill>
                <a:latin typeface="微软雅黑" pitchFamily="34" charset="-122"/>
                <a:ea typeface="微软雅黑" pitchFamily="34" charset="-122"/>
                <a:sym typeface="宋体" charset="-122"/>
              </a:rPr>
              <a:t>异常处理</a:t>
            </a:r>
          </a:p>
        </p:txBody>
      </p:sp>
      <p:sp>
        <p:nvSpPr>
          <p:cNvPr id="22" name="剪去对角的矩形 21"/>
          <p:cNvSpPr/>
          <p:nvPr/>
        </p:nvSpPr>
        <p:spPr bwMode="auto">
          <a:xfrm>
            <a:off x="482600" y="1952625"/>
            <a:ext cx="677863" cy="3675063"/>
          </a:xfrm>
          <a:prstGeom prst="snip2DiagRect">
            <a:avLst/>
          </a:prstGeom>
          <a:solidFill>
            <a:srgbClr val="E7F4FF"/>
          </a:solidFill>
          <a:ln w="28575" cap="flat" cmpd="sng" algn="ctr">
            <a:solidFill>
              <a:srgbClr val="00ACE6"/>
            </a:solidFill>
            <a:prstDash val="sysDot"/>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grpSp>
        <p:nvGrpSpPr>
          <p:cNvPr id="26" name="组合 25"/>
          <p:cNvGrpSpPr>
            <a:grpSpLocks/>
          </p:cNvGrpSpPr>
          <p:nvPr/>
        </p:nvGrpSpPr>
        <p:grpSpPr bwMode="auto">
          <a:xfrm>
            <a:off x="1649413" y="1528763"/>
            <a:ext cx="6096000" cy="1323975"/>
            <a:chOff x="1910363" y="2286295"/>
            <a:chExt cx="6096000" cy="1127125"/>
          </a:xfrm>
        </p:grpSpPr>
        <p:sp>
          <p:nvSpPr>
            <p:cNvPr id="27" name="任意多边形 26"/>
            <p:cNvSpPr/>
            <p:nvPr/>
          </p:nvSpPr>
          <p:spPr>
            <a:xfrm>
              <a:off x="1910363" y="2286295"/>
              <a:ext cx="788987" cy="1127125"/>
            </a:xfrm>
            <a:custGeom>
              <a:avLst/>
              <a:gdLst>
                <a:gd name="connsiteX0" fmla="*/ 0 w 1127124"/>
                <a:gd name="connsiteY0" fmla="*/ 0 h 788987"/>
                <a:gd name="connsiteX1" fmla="*/ 732631 w 1127124"/>
                <a:gd name="connsiteY1" fmla="*/ 0 h 788987"/>
                <a:gd name="connsiteX2" fmla="*/ 1127124 w 1127124"/>
                <a:gd name="connsiteY2" fmla="*/ 394494 h 788987"/>
                <a:gd name="connsiteX3" fmla="*/ 732631 w 1127124"/>
                <a:gd name="connsiteY3" fmla="*/ 788987 h 788987"/>
                <a:gd name="connsiteX4" fmla="*/ 0 w 1127124"/>
                <a:gd name="connsiteY4" fmla="*/ 788987 h 788987"/>
                <a:gd name="connsiteX5" fmla="*/ 394494 w 1127124"/>
                <a:gd name="connsiteY5" fmla="*/ 394494 h 788987"/>
                <a:gd name="connsiteX6" fmla="*/ 0 w 1127124"/>
                <a:gd name="connsiteY6" fmla="*/ 0 h 788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7124" h="788987">
                  <a:moveTo>
                    <a:pt x="1127123" y="0"/>
                  </a:moveTo>
                  <a:lnTo>
                    <a:pt x="1127123" y="512842"/>
                  </a:lnTo>
                  <a:lnTo>
                    <a:pt x="563561" y="788987"/>
                  </a:lnTo>
                  <a:lnTo>
                    <a:pt x="1" y="512842"/>
                  </a:lnTo>
                  <a:lnTo>
                    <a:pt x="1" y="0"/>
                  </a:lnTo>
                  <a:lnTo>
                    <a:pt x="563561" y="276146"/>
                  </a:lnTo>
                  <a:lnTo>
                    <a:pt x="1127123" y="0"/>
                  </a:lnTo>
                  <a:close/>
                </a:path>
              </a:pathLst>
            </a:custGeom>
            <a:solidFill>
              <a:srgbClr val="8FE2FF"/>
            </a:solidFill>
            <a:ln w="3175">
              <a:solidFill>
                <a:schemeClr val="bg2">
                  <a:lumMod val="90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701" tIns="407195" rIns="12700" bIns="407193" spcCol="1270" anchor="ctr"/>
            <a:lstStyle/>
            <a:p>
              <a:pPr algn="ctr" defTabSz="889000" eaLnBrk="0" hangingPunct="0">
                <a:lnSpc>
                  <a:spcPct val="90000"/>
                </a:lnSpc>
                <a:spcAft>
                  <a:spcPct val="35000"/>
                </a:spcAft>
                <a:defRPr/>
              </a:pPr>
              <a:endParaRPr lang="en-US" altLang="zh-CN" sz="1200" dirty="0"/>
            </a:p>
            <a:p>
              <a:pPr algn="ctr" defTabSz="889000" eaLnBrk="0" hangingPunct="0">
                <a:lnSpc>
                  <a:spcPct val="90000"/>
                </a:lnSpc>
                <a:spcAft>
                  <a:spcPct val="35000"/>
                </a:spcAft>
                <a:defRPr/>
              </a:pPr>
              <a:r>
                <a:rPr lang="en-US" altLang="zh-CN" sz="3200" dirty="0"/>
                <a:t>1</a:t>
              </a:r>
              <a:endParaRPr lang="zh-CN" altLang="en-US" sz="3200" dirty="0"/>
            </a:p>
          </p:txBody>
        </p:sp>
        <p:sp>
          <p:nvSpPr>
            <p:cNvPr id="28" name="任意多边形 27"/>
            <p:cNvSpPr/>
            <p:nvPr/>
          </p:nvSpPr>
          <p:spPr>
            <a:xfrm>
              <a:off x="2699350" y="2286295"/>
              <a:ext cx="5307013" cy="733847"/>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ln w="3175">
              <a:solidFill>
                <a:schemeClr val="bg2">
                  <a:lumMod val="90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135129" tIns="47829" rIns="47829" bIns="47830" spcCol="1270" anchor="ctr"/>
            <a:lstStyle/>
            <a:p>
              <a:pPr marL="171450" lvl="1" indent="-171450" defTabSz="844550" eaLnBrk="0" hangingPunct="0">
                <a:lnSpc>
                  <a:spcPct val="90000"/>
                </a:lnSpc>
                <a:spcAft>
                  <a:spcPct val="15000"/>
                </a:spcAft>
                <a:buFontTx/>
                <a:buChar char="••"/>
                <a:defRPr/>
              </a:pPr>
              <a:endParaRPr lang="zh-CN" altLang="en-US" sz="1900" dirty="0"/>
            </a:p>
            <a:p>
              <a:pPr marL="0" lvl="1" defTabSz="844550" eaLnBrk="0" hangingPunct="0">
                <a:lnSpc>
                  <a:spcPct val="90000"/>
                </a:lnSpc>
                <a:spcAft>
                  <a:spcPct val="15000"/>
                </a:spcAft>
                <a:defRPr/>
              </a:pPr>
              <a:r>
                <a:rPr lang="en-US" altLang="zh-CN" sz="1900" dirty="0"/>
                <a:t>         </a:t>
              </a:r>
            </a:p>
          </p:txBody>
        </p:sp>
        <p:sp>
          <p:nvSpPr>
            <p:cNvPr id="13335" name="矩形 19"/>
            <p:cNvSpPr>
              <a:spLocks noChangeArrowheads="1"/>
            </p:cNvSpPr>
            <p:nvPr/>
          </p:nvSpPr>
          <p:spPr bwMode="auto">
            <a:xfrm>
              <a:off x="2783830" y="2318836"/>
              <a:ext cx="5113673" cy="70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1600"/>
                <a:t>C</a:t>
              </a:r>
              <a:r>
                <a:rPr lang="zh-CN" altLang="en-US" sz="1600"/>
                <a:t>语言中可以不处理函数的返回值，但如果</a:t>
              </a:r>
              <a:r>
                <a:rPr lang="en-US" altLang="zh-CN" sz="1600"/>
                <a:t>C++</a:t>
              </a:r>
              <a:r>
                <a:rPr lang="zh-CN" altLang="en-US" sz="1600"/>
                <a:t>程序中出现异常却没被捕获，程序就会终止，这会促使程序员开发出更健壮（</a:t>
              </a:r>
              <a:r>
                <a:rPr lang="en-US" altLang="zh-CN" sz="1600">
                  <a:solidFill>
                    <a:srgbClr val="FF0000"/>
                  </a:solidFill>
                </a:rPr>
                <a:t>robust</a:t>
              </a:r>
              <a:r>
                <a:rPr lang="zh-CN" altLang="en-US" sz="1600"/>
                <a:t>）的程序。</a:t>
              </a:r>
              <a:endParaRPr lang="zh-CN" altLang="zh-CN" sz="1600"/>
            </a:p>
          </p:txBody>
        </p:sp>
      </p:grpSp>
      <p:grpSp>
        <p:nvGrpSpPr>
          <p:cNvPr id="38" name="组合 37"/>
          <p:cNvGrpSpPr>
            <a:grpSpLocks/>
          </p:cNvGrpSpPr>
          <p:nvPr/>
        </p:nvGrpSpPr>
        <p:grpSpPr bwMode="auto">
          <a:xfrm>
            <a:off x="1643063" y="4764088"/>
            <a:ext cx="6102350" cy="1277937"/>
            <a:chOff x="1910363" y="4243265"/>
            <a:chExt cx="6102690" cy="1127269"/>
          </a:xfrm>
        </p:grpSpPr>
        <p:sp>
          <p:nvSpPr>
            <p:cNvPr id="39" name="任意多边形 38"/>
            <p:cNvSpPr/>
            <p:nvPr/>
          </p:nvSpPr>
          <p:spPr>
            <a:xfrm>
              <a:off x="1910363" y="4243265"/>
              <a:ext cx="789031" cy="1127269"/>
            </a:xfrm>
            <a:custGeom>
              <a:avLst/>
              <a:gdLst>
                <a:gd name="connsiteX0" fmla="*/ 0 w 1127124"/>
                <a:gd name="connsiteY0" fmla="*/ 0 h 788987"/>
                <a:gd name="connsiteX1" fmla="*/ 732631 w 1127124"/>
                <a:gd name="connsiteY1" fmla="*/ 0 h 788987"/>
                <a:gd name="connsiteX2" fmla="*/ 1127124 w 1127124"/>
                <a:gd name="connsiteY2" fmla="*/ 394494 h 788987"/>
                <a:gd name="connsiteX3" fmla="*/ 732631 w 1127124"/>
                <a:gd name="connsiteY3" fmla="*/ 788987 h 788987"/>
                <a:gd name="connsiteX4" fmla="*/ 0 w 1127124"/>
                <a:gd name="connsiteY4" fmla="*/ 788987 h 788987"/>
                <a:gd name="connsiteX5" fmla="*/ 394494 w 1127124"/>
                <a:gd name="connsiteY5" fmla="*/ 394494 h 788987"/>
                <a:gd name="connsiteX6" fmla="*/ 0 w 1127124"/>
                <a:gd name="connsiteY6" fmla="*/ 0 h 788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7124" h="788987">
                  <a:moveTo>
                    <a:pt x="1127123" y="0"/>
                  </a:moveTo>
                  <a:lnTo>
                    <a:pt x="1127123" y="512842"/>
                  </a:lnTo>
                  <a:lnTo>
                    <a:pt x="563561" y="788987"/>
                  </a:lnTo>
                  <a:lnTo>
                    <a:pt x="1" y="512842"/>
                  </a:lnTo>
                  <a:lnTo>
                    <a:pt x="1" y="0"/>
                  </a:lnTo>
                  <a:lnTo>
                    <a:pt x="563561" y="276146"/>
                  </a:lnTo>
                  <a:lnTo>
                    <a:pt x="1127123" y="0"/>
                  </a:lnTo>
                  <a:close/>
                </a:path>
              </a:pathLst>
            </a:custGeom>
            <a:solidFill>
              <a:srgbClr val="8FE2FF"/>
            </a:solidFill>
            <a:ln w="3175">
              <a:solidFill>
                <a:schemeClr val="bg2">
                  <a:lumMod val="90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701" tIns="407195" rIns="12700" bIns="407193" spcCol="1270" anchor="ctr"/>
            <a:lstStyle/>
            <a:p>
              <a:pPr algn="ctr" defTabSz="889000" eaLnBrk="0" hangingPunct="0">
                <a:lnSpc>
                  <a:spcPct val="90000"/>
                </a:lnSpc>
                <a:spcAft>
                  <a:spcPct val="35000"/>
                </a:spcAft>
                <a:defRPr/>
              </a:pPr>
              <a:endParaRPr lang="en-US" altLang="zh-CN" sz="1200" dirty="0"/>
            </a:p>
            <a:p>
              <a:pPr algn="ctr" defTabSz="889000" eaLnBrk="0" hangingPunct="0">
                <a:lnSpc>
                  <a:spcPct val="90000"/>
                </a:lnSpc>
                <a:spcAft>
                  <a:spcPct val="35000"/>
                </a:spcAft>
                <a:defRPr/>
              </a:pPr>
              <a:r>
                <a:rPr lang="en-US" altLang="zh-CN" sz="3200" dirty="0"/>
                <a:t>4</a:t>
              </a:r>
              <a:endParaRPr lang="zh-CN" altLang="en-US" sz="3200" dirty="0"/>
            </a:p>
          </p:txBody>
        </p:sp>
        <p:sp>
          <p:nvSpPr>
            <p:cNvPr id="40" name="同侧圆角矩形 39"/>
            <p:cNvSpPr/>
            <p:nvPr/>
          </p:nvSpPr>
          <p:spPr>
            <a:xfrm rot="5400000">
              <a:off x="4986161" y="1956498"/>
              <a:ext cx="733775" cy="5307309"/>
            </a:xfrm>
            <a:prstGeom prst="round2SameRect">
              <a:avLst/>
            </a:prstGeom>
            <a:ln w="3175">
              <a:solidFill>
                <a:schemeClr val="bg2">
                  <a:lumMod val="90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3332" name="矩形 21"/>
            <p:cNvSpPr>
              <a:spLocks noChangeArrowheads="1"/>
            </p:cNvSpPr>
            <p:nvPr/>
          </p:nvSpPr>
          <p:spPr bwMode="auto">
            <a:xfrm>
              <a:off x="2724864" y="4255065"/>
              <a:ext cx="5288189" cy="73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1600"/>
                <a:t>异常处理可以在函数间传递。假设在多层函数调用的最内层出现错误，使用异常处理机制，只需在调用结构的某一层进行处理即可。</a:t>
              </a:r>
            </a:p>
          </p:txBody>
        </p:sp>
      </p:grpSp>
      <p:sp>
        <p:nvSpPr>
          <p:cNvPr id="13319" name="矩形 1"/>
          <p:cNvSpPr>
            <a:spLocks noChangeArrowheads="1"/>
          </p:cNvSpPr>
          <p:nvPr/>
        </p:nvSpPr>
        <p:spPr bwMode="auto">
          <a:xfrm>
            <a:off x="542925" y="1128713"/>
            <a:ext cx="554038"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2" eaLnBrk="1" hangingPunct="1"/>
            <a:r>
              <a:rPr lang="en-US" altLang="zh-CN" sz="2400" b="1">
                <a:solidFill>
                  <a:srgbClr val="00B0F0"/>
                </a:solidFill>
              </a:rPr>
              <a:t>C++</a:t>
            </a:r>
            <a:r>
              <a:rPr lang="zh-CN" altLang="en-US" sz="2400" b="1">
                <a:solidFill>
                  <a:srgbClr val="00B0F0"/>
                </a:solidFill>
              </a:rPr>
              <a:t>异常处理机制的优点</a:t>
            </a:r>
            <a:endParaRPr lang="zh-CN" altLang="zh-CN" sz="2400" b="1">
              <a:solidFill>
                <a:srgbClr val="00B0F0"/>
              </a:solidFill>
            </a:endParaRPr>
          </a:p>
        </p:txBody>
      </p:sp>
      <p:grpSp>
        <p:nvGrpSpPr>
          <p:cNvPr id="11" name="组合 10"/>
          <p:cNvGrpSpPr>
            <a:grpSpLocks/>
          </p:cNvGrpSpPr>
          <p:nvPr/>
        </p:nvGrpSpPr>
        <p:grpSpPr bwMode="auto">
          <a:xfrm>
            <a:off x="1649413" y="2592388"/>
            <a:ext cx="6096000" cy="1336675"/>
            <a:chOff x="1649413" y="2591939"/>
            <a:chExt cx="6096000" cy="1337804"/>
          </a:xfrm>
        </p:grpSpPr>
        <p:grpSp>
          <p:nvGrpSpPr>
            <p:cNvPr id="13326" name="组合 29"/>
            <p:cNvGrpSpPr>
              <a:grpSpLocks/>
            </p:cNvGrpSpPr>
            <p:nvPr/>
          </p:nvGrpSpPr>
          <p:grpSpPr bwMode="auto">
            <a:xfrm>
              <a:off x="1649413" y="2591939"/>
              <a:ext cx="6096000" cy="1337804"/>
              <a:chOff x="1910363" y="3265414"/>
              <a:chExt cx="6096000" cy="1126563"/>
            </a:xfrm>
          </p:grpSpPr>
          <p:sp>
            <p:nvSpPr>
              <p:cNvPr id="31" name="任意多边形 30"/>
              <p:cNvSpPr/>
              <p:nvPr/>
            </p:nvSpPr>
            <p:spPr>
              <a:xfrm>
                <a:off x="1910363" y="3265414"/>
                <a:ext cx="788987" cy="1126563"/>
              </a:xfrm>
              <a:custGeom>
                <a:avLst/>
                <a:gdLst>
                  <a:gd name="connsiteX0" fmla="*/ 0 w 1127124"/>
                  <a:gd name="connsiteY0" fmla="*/ 0 h 788987"/>
                  <a:gd name="connsiteX1" fmla="*/ 732631 w 1127124"/>
                  <a:gd name="connsiteY1" fmla="*/ 0 h 788987"/>
                  <a:gd name="connsiteX2" fmla="*/ 1127124 w 1127124"/>
                  <a:gd name="connsiteY2" fmla="*/ 394494 h 788987"/>
                  <a:gd name="connsiteX3" fmla="*/ 732631 w 1127124"/>
                  <a:gd name="connsiteY3" fmla="*/ 788987 h 788987"/>
                  <a:gd name="connsiteX4" fmla="*/ 0 w 1127124"/>
                  <a:gd name="connsiteY4" fmla="*/ 788987 h 788987"/>
                  <a:gd name="connsiteX5" fmla="*/ 394494 w 1127124"/>
                  <a:gd name="connsiteY5" fmla="*/ 394494 h 788987"/>
                  <a:gd name="connsiteX6" fmla="*/ 0 w 1127124"/>
                  <a:gd name="connsiteY6" fmla="*/ 0 h 788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7124" h="788987">
                    <a:moveTo>
                      <a:pt x="1127123" y="0"/>
                    </a:moveTo>
                    <a:lnTo>
                      <a:pt x="1127123" y="512842"/>
                    </a:lnTo>
                    <a:lnTo>
                      <a:pt x="563561" y="788987"/>
                    </a:lnTo>
                    <a:lnTo>
                      <a:pt x="1" y="512842"/>
                    </a:lnTo>
                    <a:lnTo>
                      <a:pt x="1" y="0"/>
                    </a:lnTo>
                    <a:lnTo>
                      <a:pt x="563561" y="276146"/>
                    </a:lnTo>
                    <a:lnTo>
                      <a:pt x="1127123" y="0"/>
                    </a:lnTo>
                    <a:close/>
                  </a:path>
                </a:pathLst>
              </a:custGeom>
              <a:solidFill>
                <a:srgbClr val="8FE2FF"/>
              </a:solidFill>
              <a:ln w="3175">
                <a:solidFill>
                  <a:schemeClr val="bg2">
                    <a:lumMod val="90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701" tIns="407195" rIns="12700" bIns="407193" spcCol="1270" anchor="ctr"/>
              <a:lstStyle/>
              <a:p>
                <a:pPr algn="ctr" defTabSz="889000" eaLnBrk="0" hangingPunct="0">
                  <a:lnSpc>
                    <a:spcPct val="90000"/>
                  </a:lnSpc>
                  <a:spcAft>
                    <a:spcPct val="35000"/>
                  </a:spcAft>
                  <a:defRPr/>
                </a:pPr>
                <a:endParaRPr lang="en-US" altLang="zh-CN" sz="1200" dirty="0"/>
              </a:p>
              <a:p>
                <a:pPr algn="ctr" defTabSz="889000" eaLnBrk="0" hangingPunct="0">
                  <a:lnSpc>
                    <a:spcPct val="90000"/>
                  </a:lnSpc>
                  <a:spcAft>
                    <a:spcPct val="35000"/>
                  </a:spcAft>
                  <a:defRPr/>
                </a:pPr>
                <a:r>
                  <a:rPr lang="en-US" altLang="zh-CN" sz="3200" dirty="0"/>
                  <a:t>2</a:t>
                </a:r>
                <a:endParaRPr lang="zh-CN" altLang="en-US" sz="3200" dirty="0"/>
              </a:p>
            </p:txBody>
          </p:sp>
          <p:sp>
            <p:nvSpPr>
              <p:cNvPr id="32" name="任意多边形 31"/>
              <p:cNvSpPr/>
              <p:nvPr/>
            </p:nvSpPr>
            <p:spPr>
              <a:xfrm>
                <a:off x="2699350" y="3265414"/>
                <a:ext cx="5307013" cy="73186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ln w="3175">
                <a:solidFill>
                  <a:schemeClr val="bg2">
                    <a:lumMod val="90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135129" tIns="47829" rIns="47829" bIns="47830" spcCol="1270" anchor="ctr"/>
              <a:lstStyle/>
              <a:p>
                <a:pPr marL="171450" lvl="1" indent="-171450" defTabSz="844550" eaLnBrk="0" hangingPunct="0">
                  <a:lnSpc>
                    <a:spcPct val="90000"/>
                  </a:lnSpc>
                  <a:spcAft>
                    <a:spcPct val="15000"/>
                  </a:spcAft>
                  <a:buFontTx/>
                  <a:buChar char="••"/>
                  <a:defRPr/>
                </a:pPr>
                <a:endParaRPr lang="zh-CN" altLang="en-US" sz="1900"/>
              </a:p>
              <a:p>
                <a:pPr marL="171450" lvl="1" indent="-171450" defTabSz="844550" eaLnBrk="0" hangingPunct="0">
                  <a:lnSpc>
                    <a:spcPct val="90000"/>
                  </a:lnSpc>
                  <a:spcAft>
                    <a:spcPct val="15000"/>
                  </a:spcAft>
                  <a:buFontTx/>
                  <a:buChar char="••"/>
                  <a:defRPr/>
                </a:pPr>
                <a:endParaRPr lang="zh-CN" altLang="en-US" sz="1900"/>
              </a:p>
            </p:txBody>
          </p:sp>
        </p:grpSp>
        <p:sp>
          <p:nvSpPr>
            <p:cNvPr id="13327" name="矩形 5"/>
            <p:cNvSpPr>
              <a:spLocks noChangeArrowheads="1"/>
            </p:cNvSpPr>
            <p:nvPr/>
          </p:nvSpPr>
          <p:spPr bwMode="auto">
            <a:xfrm>
              <a:off x="2479335" y="2613711"/>
              <a:ext cx="50100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1600"/>
                <a:t>整型返回值没有任何语义信息，异常却可以包含语义信息，尤其定义异常类时，通过类名就可看出异常的基本信息。</a:t>
              </a:r>
              <a:endParaRPr lang="zh-CN" altLang="en-US" sz="1600"/>
            </a:p>
          </p:txBody>
        </p:sp>
      </p:grpSp>
      <p:grpSp>
        <p:nvGrpSpPr>
          <p:cNvPr id="12" name="组合 11"/>
          <p:cNvGrpSpPr>
            <a:grpSpLocks/>
          </p:cNvGrpSpPr>
          <p:nvPr/>
        </p:nvGrpSpPr>
        <p:grpSpPr bwMode="auto">
          <a:xfrm>
            <a:off x="1649413" y="3667125"/>
            <a:ext cx="6165850" cy="1319213"/>
            <a:chOff x="1649413" y="3667813"/>
            <a:chExt cx="6165226" cy="1317844"/>
          </a:xfrm>
        </p:grpSpPr>
        <p:grpSp>
          <p:nvGrpSpPr>
            <p:cNvPr id="13322" name="组合 33"/>
            <p:cNvGrpSpPr>
              <a:grpSpLocks/>
            </p:cNvGrpSpPr>
            <p:nvPr/>
          </p:nvGrpSpPr>
          <p:grpSpPr bwMode="auto">
            <a:xfrm>
              <a:off x="1649413" y="3667813"/>
              <a:ext cx="6096000" cy="1317844"/>
              <a:chOff x="1910363" y="4243265"/>
              <a:chExt cx="6096000" cy="1127269"/>
            </a:xfrm>
          </p:grpSpPr>
          <p:sp>
            <p:nvSpPr>
              <p:cNvPr id="35" name="任意多边形 34"/>
              <p:cNvSpPr/>
              <p:nvPr/>
            </p:nvSpPr>
            <p:spPr>
              <a:xfrm>
                <a:off x="1910363" y="4243265"/>
                <a:ext cx="788907" cy="1127269"/>
              </a:xfrm>
              <a:custGeom>
                <a:avLst/>
                <a:gdLst>
                  <a:gd name="connsiteX0" fmla="*/ 0 w 1127124"/>
                  <a:gd name="connsiteY0" fmla="*/ 0 h 788987"/>
                  <a:gd name="connsiteX1" fmla="*/ 732631 w 1127124"/>
                  <a:gd name="connsiteY1" fmla="*/ 0 h 788987"/>
                  <a:gd name="connsiteX2" fmla="*/ 1127124 w 1127124"/>
                  <a:gd name="connsiteY2" fmla="*/ 394494 h 788987"/>
                  <a:gd name="connsiteX3" fmla="*/ 732631 w 1127124"/>
                  <a:gd name="connsiteY3" fmla="*/ 788987 h 788987"/>
                  <a:gd name="connsiteX4" fmla="*/ 0 w 1127124"/>
                  <a:gd name="connsiteY4" fmla="*/ 788987 h 788987"/>
                  <a:gd name="connsiteX5" fmla="*/ 394494 w 1127124"/>
                  <a:gd name="connsiteY5" fmla="*/ 394494 h 788987"/>
                  <a:gd name="connsiteX6" fmla="*/ 0 w 1127124"/>
                  <a:gd name="connsiteY6" fmla="*/ 0 h 788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7124" h="788987">
                    <a:moveTo>
                      <a:pt x="1127123" y="0"/>
                    </a:moveTo>
                    <a:lnTo>
                      <a:pt x="1127123" y="512842"/>
                    </a:lnTo>
                    <a:lnTo>
                      <a:pt x="563561" y="788987"/>
                    </a:lnTo>
                    <a:lnTo>
                      <a:pt x="1" y="512842"/>
                    </a:lnTo>
                    <a:lnTo>
                      <a:pt x="1" y="0"/>
                    </a:lnTo>
                    <a:lnTo>
                      <a:pt x="563561" y="276146"/>
                    </a:lnTo>
                    <a:lnTo>
                      <a:pt x="1127123" y="0"/>
                    </a:lnTo>
                    <a:close/>
                  </a:path>
                </a:pathLst>
              </a:custGeom>
              <a:solidFill>
                <a:srgbClr val="8FE2FF"/>
              </a:solidFill>
              <a:ln w="3175">
                <a:solidFill>
                  <a:schemeClr val="bg2">
                    <a:lumMod val="90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701" tIns="407195" rIns="12700" bIns="407193" spcCol="1270" anchor="ctr"/>
              <a:lstStyle/>
              <a:p>
                <a:pPr algn="ctr" defTabSz="889000" eaLnBrk="0" hangingPunct="0">
                  <a:lnSpc>
                    <a:spcPct val="90000"/>
                  </a:lnSpc>
                  <a:spcAft>
                    <a:spcPct val="35000"/>
                  </a:spcAft>
                  <a:defRPr/>
                </a:pPr>
                <a:endParaRPr lang="en-US" altLang="zh-CN" sz="1200" dirty="0"/>
              </a:p>
              <a:p>
                <a:pPr algn="ctr" defTabSz="889000" eaLnBrk="0" hangingPunct="0">
                  <a:lnSpc>
                    <a:spcPct val="90000"/>
                  </a:lnSpc>
                  <a:spcAft>
                    <a:spcPct val="35000"/>
                  </a:spcAft>
                  <a:defRPr/>
                </a:pPr>
                <a:r>
                  <a:rPr lang="en-US" altLang="zh-CN" sz="3200" dirty="0"/>
                  <a:t>3</a:t>
                </a:r>
                <a:endParaRPr lang="zh-CN" altLang="en-US" sz="3200" dirty="0"/>
              </a:p>
            </p:txBody>
          </p:sp>
          <p:sp>
            <p:nvSpPr>
              <p:cNvPr id="36" name="同侧圆角矩形 35"/>
              <p:cNvSpPr/>
              <p:nvPr/>
            </p:nvSpPr>
            <p:spPr>
              <a:xfrm rot="5400000">
                <a:off x="4985570" y="1956966"/>
                <a:ext cx="733878" cy="5306476"/>
              </a:xfrm>
              <a:prstGeom prst="round2SameRect">
                <a:avLst/>
              </a:prstGeom>
              <a:ln w="3175">
                <a:solidFill>
                  <a:schemeClr val="bg2">
                    <a:lumMod val="90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sp>
          <p:nvSpPr>
            <p:cNvPr id="13323" name="矩形 7"/>
            <p:cNvSpPr>
              <a:spLocks noChangeArrowheads="1"/>
            </p:cNvSpPr>
            <p:nvPr/>
          </p:nvSpPr>
          <p:spPr bwMode="auto">
            <a:xfrm>
              <a:off x="2458869" y="3694343"/>
              <a:ext cx="535577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1600"/>
                <a:t>整型返回值缺乏相关的上下文信息，但通过异常处理机制，可以实现抛出异常模块和捕获异常模块之间的通信。若通过类抛出异常，类的成员可以传递足够的信息。</a:t>
              </a:r>
              <a:endParaRPr lang="zh-CN" altLang="en-US" sz="16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500"/>
                                        <p:tgtEl>
                                          <p:spTgt spid="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up)">
                                      <p:cBhvr>
                                        <p:cTn id="2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2"/>
          <p:cNvGrpSpPr>
            <a:grpSpLocks/>
          </p:cNvGrpSpPr>
          <p:nvPr/>
        </p:nvGrpSpPr>
        <p:grpSpPr bwMode="auto">
          <a:xfrm>
            <a:off x="5062538" y="119063"/>
            <a:ext cx="3916362" cy="725487"/>
            <a:chOff x="0" y="0"/>
            <a:chExt cx="6166" cy="1142"/>
          </a:xfrm>
        </p:grpSpPr>
        <p:pic>
          <p:nvPicPr>
            <p:cNvPr id="14345"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346"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14339"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7.2 </a:t>
            </a:r>
            <a:r>
              <a:rPr lang="zh-CN" altLang="en-US" sz="2800" b="1">
                <a:solidFill>
                  <a:srgbClr val="FFFF00"/>
                </a:solidFill>
                <a:latin typeface="微软雅黑" pitchFamily="34" charset="-122"/>
                <a:ea typeface="微软雅黑" pitchFamily="34" charset="-122"/>
                <a:sym typeface="宋体" charset="-122"/>
              </a:rPr>
              <a:t>异常处理</a:t>
            </a:r>
          </a:p>
        </p:txBody>
      </p:sp>
      <p:sp>
        <p:nvSpPr>
          <p:cNvPr id="28" name="剪去对角的矩形 27"/>
          <p:cNvSpPr/>
          <p:nvPr/>
        </p:nvSpPr>
        <p:spPr bwMode="auto">
          <a:xfrm>
            <a:off x="620713" y="1179513"/>
            <a:ext cx="2830512" cy="577850"/>
          </a:xfrm>
          <a:prstGeom prst="snip2DiagRect">
            <a:avLst/>
          </a:prstGeom>
          <a:solidFill>
            <a:srgbClr val="E7F4FF"/>
          </a:solidFill>
          <a:ln w="28575" cap="flat" cmpd="sng" algn="ctr">
            <a:solidFill>
              <a:srgbClr val="00ACE6"/>
            </a:solidFill>
            <a:prstDash val="sysDot"/>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sp>
        <p:nvSpPr>
          <p:cNvPr id="32" name="矩形 1"/>
          <p:cNvSpPr>
            <a:spLocks noChangeArrowheads="1"/>
          </p:cNvSpPr>
          <p:nvPr/>
        </p:nvSpPr>
        <p:spPr bwMode="auto">
          <a:xfrm>
            <a:off x="79375" y="1238250"/>
            <a:ext cx="2963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2" eaLnBrk="1" hangingPunct="1"/>
            <a:r>
              <a:rPr lang="zh-CN" altLang="en-US" sz="2400" b="1">
                <a:solidFill>
                  <a:srgbClr val="00B0F0"/>
                </a:solidFill>
              </a:rPr>
              <a:t>异常处理结构</a:t>
            </a:r>
            <a:endParaRPr lang="zh-CN" altLang="zh-CN" sz="2400" b="1">
              <a:solidFill>
                <a:srgbClr val="00B0F0"/>
              </a:solidFill>
            </a:endParaRPr>
          </a:p>
        </p:txBody>
      </p:sp>
      <p:sp>
        <p:nvSpPr>
          <p:cNvPr id="2" name="圆角矩形 1"/>
          <p:cNvSpPr>
            <a:spLocks noChangeArrowheads="1"/>
          </p:cNvSpPr>
          <p:nvPr/>
        </p:nvSpPr>
        <p:spPr bwMode="auto">
          <a:xfrm>
            <a:off x="620713" y="2308225"/>
            <a:ext cx="5356225" cy="3841750"/>
          </a:xfrm>
          <a:prstGeom prst="roundRect">
            <a:avLst>
              <a:gd name="adj" fmla="val 16667"/>
            </a:avLst>
          </a:prstGeom>
          <a:noFill/>
          <a:ln w="28575" algn="ctr">
            <a:solidFill>
              <a:srgbClr val="00ACE6"/>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3" name="矩形 2"/>
          <p:cNvSpPr>
            <a:spLocks noChangeArrowheads="1"/>
          </p:cNvSpPr>
          <p:nvPr/>
        </p:nvSpPr>
        <p:spPr bwMode="auto">
          <a:xfrm>
            <a:off x="1300163" y="2520950"/>
            <a:ext cx="43719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try{   </a:t>
            </a:r>
          </a:p>
          <a:p>
            <a:pPr eaLnBrk="1" hangingPunct="1"/>
            <a:r>
              <a:rPr lang="en-US" altLang="zh-CN"/>
              <a:t>        …</a:t>
            </a:r>
            <a:endParaRPr lang="zh-CN" altLang="zh-CN"/>
          </a:p>
          <a:p>
            <a:pPr eaLnBrk="1" hangingPunct="1"/>
            <a:r>
              <a:rPr lang="en-US" altLang="zh-CN"/>
              <a:t>        throw  </a:t>
            </a:r>
            <a:r>
              <a:rPr lang="zh-CN" altLang="zh-CN"/>
              <a:t>异常类型</a:t>
            </a:r>
            <a:r>
              <a:rPr lang="en-US" altLang="zh-CN"/>
              <a:t>1</a:t>
            </a:r>
            <a:r>
              <a:rPr lang="zh-CN" altLang="zh-CN"/>
              <a:t>对应的异常值；</a:t>
            </a:r>
            <a:endParaRPr lang="en-US" altLang="zh-CN"/>
          </a:p>
          <a:p>
            <a:pPr eaLnBrk="1" hangingPunct="1"/>
            <a:r>
              <a:rPr lang="en-US" altLang="zh-CN"/>
              <a:t>}	</a:t>
            </a:r>
            <a:endParaRPr lang="zh-CN" altLang="zh-CN"/>
          </a:p>
          <a:p>
            <a:pPr eaLnBrk="1" hangingPunct="1"/>
            <a:r>
              <a:rPr lang="en-US" altLang="zh-CN"/>
              <a:t>catch(</a:t>
            </a:r>
            <a:r>
              <a:rPr lang="zh-CN" altLang="zh-CN"/>
              <a:t>异常类型</a:t>
            </a:r>
            <a:r>
              <a:rPr lang="en-US" altLang="zh-CN"/>
              <a:t>1)</a:t>
            </a:r>
            <a:endParaRPr lang="zh-CN" altLang="zh-CN"/>
          </a:p>
          <a:p>
            <a:pPr eaLnBrk="1" hangingPunct="1"/>
            <a:r>
              <a:rPr lang="en-US" altLang="zh-CN"/>
              <a:t>{</a:t>
            </a:r>
            <a:endParaRPr lang="zh-CN" altLang="zh-CN"/>
          </a:p>
          <a:p>
            <a:pPr eaLnBrk="1" hangingPunct="1"/>
            <a:r>
              <a:rPr lang="en-US" altLang="zh-CN"/>
              <a:t>        </a:t>
            </a:r>
            <a:r>
              <a:rPr lang="zh-CN" altLang="zh-CN"/>
              <a:t>进行异常处理的语句</a:t>
            </a:r>
          </a:p>
          <a:p>
            <a:pPr eaLnBrk="1" hangingPunct="1"/>
            <a:r>
              <a:rPr lang="en-US" altLang="zh-CN"/>
              <a:t>}</a:t>
            </a:r>
            <a:endParaRPr lang="zh-CN" altLang="zh-CN"/>
          </a:p>
          <a:p>
            <a:pPr eaLnBrk="1" hangingPunct="1"/>
            <a:r>
              <a:rPr lang="en-US" altLang="zh-CN"/>
              <a:t>catch(</a:t>
            </a:r>
            <a:r>
              <a:rPr lang="zh-CN" altLang="zh-CN"/>
              <a:t>异常类型</a:t>
            </a:r>
            <a:r>
              <a:rPr lang="en-US" altLang="zh-CN"/>
              <a:t>2) </a:t>
            </a:r>
          </a:p>
          <a:p>
            <a:pPr eaLnBrk="1" hangingPunct="1"/>
            <a:r>
              <a:rPr lang="en-US" altLang="zh-CN"/>
              <a:t>{</a:t>
            </a:r>
            <a:endParaRPr lang="zh-CN" altLang="zh-CN"/>
          </a:p>
          <a:p>
            <a:pPr eaLnBrk="1" hangingPunct="1"/>
            <a:r>
              <a:rPr lang="zh-CN" altLang="zh-CN"/>
              <a:t>　　进行异常处理的语句</a:t>
            </a:r>
          </a:p>
          <a:p>
            <a:pPr eaLnBrk="1" hangingPunct="1"/>
            <a:r>
              <a:rPr lang="en-US" altLang="zh-CN"/>
              <a:t>}</a:t>
            </a:r>
            <a:endParaRPr lang="zh-CN" altLang="zh-CN"/>
          </a:p>
        </p:txBody>
      </p:sp>
      <p:sp>
        <p:nvSpPr>
          <p:cNvPr id="5" name="圆角矩形标注 4"/>
          <p:cNvSpPr>
            <a:spLocks noChangeArrowheads="1"/>
          </p:cNvSpPr>
          <p:nvPr/>
        </p:nvSpPr>
        <p:spPr bwMode="auto">
          <a:xfrm>
            <a:off x="5780088" y="1839913"/>
            <a:ext cx="3005137" cy="2111375"/>
          </a:xfrm>
          <a:prstGeom prst="wedgeRoundRectCallout">
            <a:avLst>
              <a:gd name="adj1" fmla="val -39310"/>
              <a:gd name="adj2" fmla="val 69560"/>
              <a:gd name="adj3" fmla="val 16667"/>
            </a:avLst>
          </a:prstGeom>
          <a:solidFill>
            <a:schemeClr val="bg1"/>
          </a:solidFill>
          <a:ln w="28575" algn="ctr">
            <a:solidFill>
              <a:srgbClr val="00ACE6"/>
            </a:solidFill>
            <a:round/>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try</a:t>
            </a:r>
            <a:r>
              <a:rPr lang="zh-CN" altLang="zh-CN"/>
              <a:t>块检测异常，若出现异常则由</a:t>
            </a:r>
            <a:r>
              <a:rPr lang="en-US" altLang="zh-CN"/>
              <a:t>throw</a:t>
            </a:r>
            <a:r>
              <a:rPr lang="zh-CN" altLang="zh-CN"/>
              <a:t>抛出。抛出异常后从各</a:t>
            </a:r>
            <a:r>
              <a:rPr lang="en-US" altLang="zh-CN"/>
              <a:t>catch</a:t>
            </a:r>
            <a:r>
              <a:rPr lang="zh-CN" altLang="zh-CN"/>
              <a:t>子句中寻找与抛出异常类型匹配的结构，匹配成功时进入该</a:t>
            </a:r>
            <a:r>
              <a:rPr lang="en-US" altLang="zh-CN"/>
              <a:t>catch</a:t>
            </a:r>
            <a:r>
              <a:rPr lang="zh-CN" altLang="zh-CN"/>
              <a:t>子句完成异常处理。</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1000"/>
                                        <p:tgtEl>
                                          <p:spTgt spid="32"/>
                                        </p:tgtEl>
                                      </p:cBhvr>
                                    </p:animEffect>
                                    <p:anim calcmode="lin" valueType="num">
                                      <p:cBhvr>
                                        <p:cTn id="13" dur="1000" fill="hold"/>
                                        <p:tgtEl>
                                          <p:spTgt spid="32"/>
                                        </p:tgtEl>
                                        <p:attrNameLst>
                                          <p:attrName>ppt_x</p:attrName>
                                        </p:attrNameLst>
                                      </p:cBhvr>
                                      <p:tavLst>
                                        <p:tav tm="0">
                                          <p:val>
                                            <p:strVal val="#ppt_x"/>
                                          </p:val>
                                        </p:tav>
                                        <p:tav tm="100000">
                                          <p:val>
                                            <p:strVal val="#ppt_x"/>
                                          </p:val>
                                        </p:tav>
                                      </p:tavLst>
                                    </p:anim>
                                    <p:anim calcmode="lin" valueType="num">
                                      <p:cBhvr>
                                        <p:cTn id="14" dur="1000" fill="hold"/>
                                        <p:tgtEl>
                                          <p:spTgt spid="3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barn(inVertical)">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2" grpId="0" animBg="1"/>
      <p:bldP spid="3" grpId="0"/>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剪去对角的矩形 46"/>
          <p:cNvSpPr/>
          <p:nvPr/>
        </p:nvSpPr>
        <p:spPr bwMode="auto">
          <a:xfrm>
            <a:off x="233363" y="1192213"/>
            <a:ext cx="3454400" cy="577850"/>
          </a:xfrm>
          <a:prstGeom prst="snip2DiagRect">
            <a:avLst/>
          </a:prstGeom>
          <a:solidFill>
            <a:srgbClr val="E7F4FF"/>
          </a:solidFill>
          <a:ln w="28575" cap="flat" cmpd="sng" algn="ctr">
            <a:solidFill>
              <a:srgbClr val="00ACE6"/>
            </a:solidFill>
            <a:prstDash val="sysDot"/>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grpSp>
        <p:nvGrpSpPr>
          <p:cNvPr id="15363" name="Group 2"/>
          <p:cNvGrpSpPr>
            <a:grpSpLocks/>
          </p:cNvGrpSpPr>
          <p:nvPr/>
        </p:nvGrpSpPr>
        <p:grpSpPr bwMode="auto">
          <a:xfrm>
            <a:off x="5062538" y="119063"/>
            <a:ext cx="3916362" cy="725487"/>
            <a:chOff x="0" y="0"/>
            <a:chExt cx="6166" cy="1142"/>
          </a:xfrm>
        </p:grpSpPr>
        <p:pic>
          <p:nvPicPr>
            <p:cNvPr id="15384"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385"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15364"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7.2 </a:t>
            </a:r>
            <a:r>
              <a:rPr lang="zh-CN" altLang="en-US" sz="2800" b="1">
                <a:solidFill>
                  <a:srgbClr val="FFFF00"/>
                </a:solidFill>
                <a:latin typeface="微软雅黑" pitchFamily="34" charset="-122"/>
                <a:ea typeface="微软雅黑" pitchFamily="34" charset="-122"/>
                <a:sym typeface="宋体" charset="-122"/>
              </a:rPr>
              <a:t>异常处理</a:t>
            </a:r>
          </a:p>
        </p:txBody>
      </p:sp>
      <p:sp>
        <p:nvSpPr>
          <p:cNvPr id="15365" name="矩形 1"/>
          <p:cNvSpPr>
            <a:spLocks noChangeArrowheads="1"/>
          </p:cNvSpPr>
          <p:nvPr/>
        </p:nvSpPr>
        <p:spPr bwMode="auto">
          <a:xfrm>
            <a:off x="-454025" y="1250950"/>
            <a:ext cx="3892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2" eaLnBrk="1" hangingPunct="1"/>
            <a:r>
              <a:rPr lang="zh-CN" altLang="en-US" sz="2400" b="1">
                <a:solidFill>
                  <a:srgbClr val="00B0F0"/>
                </a:solidFill>
              </a:rPr>
              <a:t>异常处理的基本流程</a:t>
            </a:r>
            <a:endParaRPr lang="zh-CN" altLang="zh-CN" sz="2400" b="1">
              <a:solidFill>
                <a:srgbClr val="00B0F0"/>
              </a:solidFill>
            </a:endParaRPr>
          </a:p>
        </p:txBody>
      </p:sp>
      <p:sp>
        <p:nvSpPr>
          <p:cNvPr id="8" name="矩形 7"/>
          <p:cNvSpPr>
            <a:spLocks noChangeArrowheads="1"/>
          </p:cNvSpPr>
          <p:nvPr/>
        </p:nvSpPr>
        <p:spPr bwMode="auto">
          <a:xfrm>
            <a:off x="771525" y="2554288"/>
            <a:ext cx="3427413" cy="841375"/>
          </a:xfrm>
          <a:prstGeom prst="rect">
            <a:avLst/>
          </a:prstGeom>
          <a:noFill/>
          <a:ln w="9525">
            <a:solidFill>
              <a:srgbClr val="00B0F0"/>
            </a:solidFill>
            <a:prstDash val="sys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35000"/>
              </a:lnSpc>
            </a:pPr>
            <a:r>
              <a:rPr lang="zh-CN" altLang="en-US">
                <a:latin typeface="微软雅黑" pitchFamily="34" charset="-122"/>
                <a:ea typeface="微软雅黑" pitchFamily="34" charset="-122"/>
              </a:rPr>
              <a:t>如果在</a:t>
            </a:r>
            <a:r>
              <a:rPr lang="en-US" altLang="zh-CN">
                <a:solidFill>
                  <a:srgbClr val="00B0F0"/>
                </a:solidFill>
                <a:latin typeface="微软雅黑" pitchFamily="34" charset="-122"/>
                <a:ea typeface="微软雅黑" pitchFamily="34" charset="-122"/>
              </a:rPr>
              <a:t>try</a:t>
            </a:r>
            <a:r>
              <a:rPr lang="zh-CN" altLang="en-US">
                <a:solidFill>
                  <a:srgbClr val="00B0F0"/>
                </a:solidFill>
                <a:latin typeface="微软雅黑" pitchFamily="34" charset="-122"/>
                <a:ea typeface="微软雅黑" pitchFamily="34" charset="-122"/>
              </a:rPr>
              <a:t>结构</a:t>
            </a:r>
            <a:r>
              <a:rPr lang="zh-CN" altLang="en-US">
                <a:latin typeface="微软雅黑" pitchFamily="34" charset="-122"/>
                <a:ea typeface="微软雅黑" pitchFamily="34" charset="-122"/>
              </a:rPr>
              <a:t>中没有引起异常，</a:t>
            </a:r>
            <a:r>
              <a:rPr lang="en-US" altLang="zh-CN">
                <a:solidFill>
                  <a:srgbClr val="00B0F0"/>
                </a:solidFill>
                <a:latin typeface="微软雅黑" pitchFamily="34" charset="-122"/>
                <a:ea typeface="微软雅黑" pitchFamily="34" charset="-122"/>
              </a:rPr>
              <a:t>catch</a:t>
            </a:r>
            <a:r>
              <a:rPr lang="zh-CN" altLang="zh-CN">
                <a:solidFill>
                  <a:srgbClr val="00B0F0"/>
                </a:solidFill>
                <a:latin typeface="微软雅黑" pitchFamily="34" charset="-122"/>
                <a:ea typeface="微软雅黑" pitchFamily="34" charset="-122"/>
              </a:rPr>
              <a:t>结构</a:t>
            </a:r>
            <a:r>
              <a:rPr lang="zh-CN" altLang="zh-CN">
                <a:latin typeface="微软雅黑" pitchFamily="34" charset="-122"/>
                <a:ea typeface="微软雅黑" pitchFamily="34" charset="-122"/>
              </a:rPr>
              <a:t>不会执行</a:t>
            </a:r>
            <a:r>
              <a:rPr lang="zh-CN" altLang="en-US">
                <a:latin typeface="微软雅黑" pitchFamily="34" charset="-122"/>
                <a:ea typeface="微软雅黑" pitchFamily="34" charset="-122"/>
              </a:rPr>
              <a:t>。</a:t>
            </a:r>
          </a:p>
        </p:txBody>
      </p:sp>
      <p:sp>
        <p:nvSpPr>
          <p:cNvPr id="9" name="矩形 8"/>
          <p:cNvSpPr>
            <a:spLocks noChangeArrowheads="1"/>
          </p:cNvSpPr>
          <p:nvPr/>
        </p:nvSpPr>
        <p:spPr bwMode="auto">
          <a:xfrm>
            <a:off x="5068888" y="3211513"/>
            <a:ext cx="3394075" cy="1214437"/>
          </a:xfrm>
          <a:prstGeom prst="rect">
            <a:avLst/>
          </a:prstGeom>
          <a:noFill/>
          <a:ln w="9525">
            <a:solidFill>
              <a:srgbClr val="00B0F0"/>
            </a:solidFill>
            <a:prstDash val="sys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35000"/>
              </a:lnSpc>
            </a:pPr>
            <a:r>
              <a:rPr lang="zh-CN" altLang="en-US">
                <a:latin typeface="微软雅黑" pitchFamily="34" charset="-122"/>
                <a:ea typeface="微软雅黑" pitchFamily="34" charset="-122"/>
              </a:rPr>
              <a:t>如果执行</a:t>
            </a:r>
            <a:r>
              <a:rPr lang="en-US" altLang="zh-CN">
                <a:solidFill>
                  <a:srgbClr val="00B0F0"/>
                </a:solidFill>
                <a:latin typeface="微软雅黑" pitchFamily="34" charset="-122"/>
                <a:ea typeface="微软雅黑" pitchFamily="34" charset="-122"/>
              </a:rPr>
              <a:t>try</a:t>
            </a:r>
            <a:r>
              <a:rPr lang="zh-CN" altLang="en-US">
                <a:solidFill>
                  <a:srgbClr val="00B0F0"/>
                </a:solidFill>
                <a:latin typeface="微软雅黑" pitchFamily="34" charset="-122"/>
                <a:ea typeface="微软雅黑" pitchFamily="34" charset="-122"/>
              </a:rPr>
              <a:t>结构</a:t>
            </a:r>
            <a:r>
              <a:rPr lang="zh-CN" altLang="en-US">
                <a:latin typeface="微软雅黑" pitchFamily="34" charset="-122"/>
                <a:ea typeface="微软雅黑" pitchFamily="34" charset="-122"/>
              </a:rPr>
              <a:t>期间发生异常，则在异常发生的位置使用</a:t>
            </a:r>
            <a:r>
              <a:rPr lang="en-US" altLang="zh-CN">
                <a:solidFill>
                  <a:srgbClr val="00B0F0"/>
                </a:solidFill>
                <a:latin typeface="微软雅黑" pitchFamily="34" charset="-122"/>
                <a:ea typeface="微软雅黑" pitchFamily="34" charset="-122"/>
              </a:rPr>
              <a:t>throw</a:t>
            </a:r>
            <a:r>
              <a:rPr lang="zh-CN" altLang="en-US">
                <a:latin typeface="微软雅黑" pitchFamily="34" charset="-122"/>
                <a:ea typeface="微软雅黑" pitchFamily="34" charset="-122"/>
              </a:rPr>
              <a:t>抛出异常，创建</a:t>
            </a:r>
            <a:r>
              <a:rPr lang="zh-CN" altLang="en-US">
                <a:solidFill>
                  <a:srgbClr val="00B0F0"/>
                </a:solidFill>
                <a:latin typeface="微软雅黑" pitchFamily="34" charset="-122"/>
                <a:ea typeface="微软雅黑" pitchFamily="34" charset="-122"/>
              </a:rPr>
              <a:t>异常对象</a:t>
            </a:r>
            <a:r>
              <a:rPr lang="zh-CN" altLang="en-US">
                <a:latin typeface="微软雅黑" pitchFamily="34" charset="-122"/>
                <a:ea typeface="微软雅黑" pitchFamily="34" charset="-122"/>
              </a:rPr>
              <a:t>。</a:t>
            </a:r>
          </a:p>
        </p:txBody>
      </p:sp>
      <p:sp>
        <p:nvSpPr>
          <p:cNvPr id="10" name="矩形 9"/>
          <p:cNvSpPr>
            <a:spLocks noChangeArrowheads="1"/>
          </p:cNvSpPr>
          <p:nvPr/>
        </p:nvSpPr>
        <p:spPr bwMode="auto">
          <a:xfrm>
            <a:off x="771525" y="3656013"/>
            <a:ext cx="3427413" cy="2709862"/>
          </a:xfrm>
          <a:prstGeom prst="rect">
            <a:avLst/>
          </a:prstGeom>
          <a:noFill/>
          <a:ln w="9525">
            <a:solidFill>
              <a:srgbClr val="00B0F0"/>
            </a:solidFill>
            <a:prstDash val="sys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35000"/>
              </a:lnSpc>
            </a:pPr>
            <a:r>
              <a:rPr lang="en-US" altLang="zh-CN">
                <a:solidFill>
                  <a:srgbClr val="00B0F0"/>
                </a:solidFill>
                <a:latin typeface="微软雅黑" pitchFamily="34" charset="-122"/>
                <a:ea typeface="微软雅黑" pitchFamily="34" charset="-122"/>
              </a:rPr>
              <a:t>catch</a:t>
            </a:r>
            <a:r>
              <a:rPr lang="zh-CN" altLang="en-US">
                <a:solidFill>
                  <a:srgbClr val="00B0F0"/>
                </a:solidFill>
                <a:latin typeface="微软雅黑" pitchFamily="34" charset="-122"/>
                <a:ea typeface="微软雅黑" pitchFamily="34" charset="-122"/>
              </a:rPr>
              <a:t>子句</a:t>
            </a:r>
            <a:r>
              <a:rPr lang="zh-CN" altLang="en-US">
                <a:latin typeface="微软雅黑" pitchFamily="34" charset="-122"/>
                <a:ea typeface="微软雅黑" pitchFamily="34" charset="-122"/>
              </a:rPr>
              <a:t>会依次检查异常类型是否与声明的类型匹配；若异常抛出点不在</a:t>
            </a:r>
            <a:r>
              <a:rPr lang="en-US" altLang="zh-CN">
                <a:solidFill>
                  <a:srgbClr val="00B0F0"/>
                </a:solidFill>
                <a:latin typeface="微软雅黑" pitchFamily="34" charset="-122"/>
                <a:ea typeface="微软雅黑" pitchFamily="34" charset="-122"/>
              </a:rPr>
              <a:t>try</a:t>
            </a:r>
            <a:r>
              <a:rPr lang="zh-CN" altLang="en-US">
                <a:solidFill>
                  <a:srgbClr val="00B0F0"/>
                </a:solidFill>
                <a:latin typeface="微软雅黑" pitchFamily="34" charset="-122"/>
                <a:ea typeface="微软雅黑" pitchFamily="34" charset="-122"/>
              </a:rPr>
              <a:t>结构</a:t>
            </a:r>
            <a:r>
              <a:rPr lang="zh-CN" altLang="en-US">
                <a:latin typeface="微软雅黑" pitchFamily="34" charset="-122"/>
                <a:ea typeface="微软雅黑" pitchFamily="34" charset="-122"/>
              </a:rPr>
              <a:t>中或与各个</a:t>
            </a:r>
            <a:r>
              <a:rPr lang="en-US" altLang="zh-CN">
                <a:solidFill>
                  <a:srgbClr val="00B0F0"/>
                </a:solidFill>
                <a:latin typeface="微软雅黑" pitchFamily="34" charset="-122"/>
                <a:ea typeface="微软雅黑" pitchFamily="34" charset="-122"/>
              </a:rPr>
              <a:t>catch</a:t>
            </a:r>
            <a:r>
              <a:rPr lang="zh-CN" altLang="en-US">
                <a:solidFill>
                  <a:srgbClr val="00B0F0"/>
                </a:solidFill>
                <a:latin typeface="微软雅黑" pitchFamily="34" charset="-122"/>
                <a:ea typeface="微软雅黑" pitchFamily="34" charset="-122"/>
              </a:rPr>
              <a:t>子句</a:t>
            </a:r>
            <a:r>
              <a:rPr lang="zh-CN" altLang="en-US">
                <a:latin typeface="微软雅黑" pitchFamily="34" charset="-122"/>
                <a:ea typeface="微软雅黑" pitchFamily="34" charset="-122"/>
              </a:rPr>
              <a:t>声明的类型皆不匹配，则结束当前函数，向下执行，直到异常被某</a:t>
            </a:r>
            <a:r>
              <a:rPr lang="en-US" altLang="zh-CN">
                <a:solidFill>
                  <a:srgbClr val="00B0F0"/>
                </a:solidFill>
                <a:latin typeface="微软雅黑" pitchFamily="34" charset="-122"/>
                <a:ea typeface="微软雅黑" pitchFamily="34" charset="-122"/>
              </a:rPr>
              <a:t>catch</a:t>
            </a:r>
            <a:r>
              <a:rPr lang="zh-CN" altLang="en-US">
                <a:solidFill>
                  <a:srgbClr val="00B0F0"/>
                </a:solidFill>
                <a:latin typeface="微软雅黑" pitchFamily="34" charset="-122"/>
                <a:ea typeface="微软雅黑" pitchFamily="34" charset="-122"/>
              </a:rPr>
              <a:t>子句</a:t>
            </a:r>
            <a:r>
              <a:rPr lang="zh-CN" altLang="en-US">
                <a:latin typeface="微软雅黑" pitchFamily="34" charset="-122"/>
                <a:ea typeface="微软雅黑" pitchFamily="34" charset="-122"/>
              </a:rPr>
              <a:t>捕获，完成异常处理。</a:t>
            </a:r>
          </a:p>
        </p:txBody>
      </p:sp>
      <p:sp>
        <p:nvSpPr>
          <p:cNvPr id="11" name="矩形 10"/>
          <p:cNvSpPr>
            <a:spLocks noChangeArrowheads="1"/>
          </p:cNvSpPr>
          <p:nvPr/>
        </p:nvSpPr>
        <p:spPr bwMode="auto">
          <a:xfrm>
            <a:off x="5068888" y="5145088"/>
            <a:ext cx="3394075" cy="1214437"/>
          </a:xfrm>
          <a:prstGeom prst="rect">
            <a:avLst/>
          </a:prstGeom>
          <a:noFill/>
          <a:ln w="9525">
            <a:solidFill>
              <a:srgbClr val="00B0F0"/>
            </a:solidFill>
            <a:prstDash val="sys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35000"/>
              </a:lnSpc>
            </a:pPr>
            <a:r>
              <a:rPr lang="zh-CN" altLang="en-US">
                <a:latin typeface="微软雅黑" pitchFamily="34" charset="-122"/>
                <a:ea typeface="微软雅黑" pitchFamily="34" charset="-122"/>
              </a:rPr>
              <a:t>若始终未找到与异常匹配的</a:t>
            </a:r>
            <a:r>
              <a:rPr lang="en-US" altLang="zh-CN">
                <a:solidFill>
                  <a:srgbClr val="00B0F0"/>
                </a:solidFill>
                <a:latin typeface="微软雅黑" pitchFamily="34" charset="-122"/>
                <a:ea typeface="微软雅黑" pitchFamily="34" charset="-122"/>
              </a:rPr>
              <a:t>catch</a:t>
            </a:r>
            <a:r>
              <a:rPr lang="zh-CN" altLang="en-US">
                <a:solidFill>
                  <a:srgbClr val="00B0F0"/>
                </a:solidFill>
                <a:latin typeface="微软雅黑" pitchFamily="34" charset="-122"/>
                <a:ea typeface="微软雅黑" pitchFamily="34" charset="-122"/>
              </a:rPr>
              <a:t>子句</a:t>
            </a:r>
            <a:r>
              <a:rPr lang="zh-CN" altLang="en-US">
                <a:latin typeface="微软雅黑" pitchFamily="34" charset="-122"/>
                <a:ea typeface="微软雅黑" pitchFamily="34" charset="-122"/>
              </a:rPr>
              <a:t>，则运行库函数</a:t>
            </a:r>
            <a:r>
              <a:rPr lang="en-US" altLang="zh-CN">
                <a:solidFill>
                  <a:srgbClr val="00B0F0"/>
                </a:solidFill>
                <a:latin typeface="微软雅黑" pitchFamily="34" charset="-122"/>
                <a:ea typeface="微软雅黑" pitchFamily="34" charset="-122"/>
              </a:rPr>
              <a:t>terminate()</a:t>
            </a:r>
            <a:r>
              <a:rPr lang="zh-CN" altLang="en-US">
                <a:latin typeface="微软雅黑" pitchFamily="34" charset="-122"/>
                <a:ea typeface="微软雅黑" pitchFamily="34" charset="-122"/>
              </a:rPr>
              <a:t>，终止程序。</a:t>
            </a:r>
          </a:p>
        </p:txBody>
      </p:sp>
      <p:cxnSp>
        <p:nvCxnSpPr>
          <p:cNvPr id="12" name="直接连接符 11"/>
          <p:cNvCxnSpPr>
            <a:cxnSpLocks noChangeShapeType="1"/>
          </p:cNvCxnSpPr>
          <p:nvPr/>
        </p:nvCxnSpPr>
        <p:spPr bwMode="auto">
          <a:xfrm>
            <a:off x="4649788" y="2311400"/>
            <a:ext cx="3175" cy="4054475"/>
          </a:xfrm>
          <a:prstGeom prst="line">
            <a:avLst/>
          </a:prstGeom>
          <a:noFill/>
          <a:ln w="28575" algn="ctr">
            <a:solidFill>
              <a:srgbClr val="00ACE6"/>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3" name="组合 12"/>
          <p:cNvGrpSpPr>
            <a:grpSpLocks/>
          </p:cNvGrpSpPr>
          <p:nvPr/>
        </p:nvGrpSpPr>
        <p:grpSpPr bwMode="auto">
          <a:xfrm>
            <a:off x="4510088" y="2881313"/>
            <a:ext cx="279400" cy="279400"/>
            <a:chOff x="4368800" y="2501900"/>
            <a:chExt cx="279400" cy="279400"/>
          </a:xfrm>
        </p:grpSpPr>
        <p:sp>
          <p:nvSpPr>
            <p:cNvPr id="15382" name="椭圆 17"/>
            <p:cNvSpPr>
              <a:spLocks noChangeArrowheads="1"/>
            </p:cNvSpPr>
            <p:nvPr/>
          </p:nvSpPr>
          <p:spPr bwMode="auto">
            <a:xfrm>
              <a:off x="4368800" y="2501900"/>
              <a:ext cx="279400" cy="279400"/>
            </a:xfrm>
            <a:prstGeom prst="ellipse">
              <a:avLst/>
            </a:prstGeom>
            <a:solidFill>
              <a:srgbClr val="00B0F0"/>
            </a:solidFill>
            <a:ln w="57150" algn="ctr">
              <a:solidFill>
                <a:schemeClr val="bg1"/>
              </a:solidFill>
              <a:round/>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15383" name="椭圆 18"/>
            <p:cNvSpPr>
              <a:spLocks noChangeArrowheads="1"/>
            </p:cNvSpPr>
            <p:nvPr/>
          </p:nvSpPr>
          <p:spPr bwMode="auto">
            <a:xfrm>
              <a:off x="4442900" y="2576000"/>
              <a:ext cx="131201" cy="131201"/>
            </a:xfrm>
            <a:prstGeom prst="ellipse">
              <a:avLst/>
            </a:prstGeom>
            <a:solidFill>
              <a:schemeClr val="bg1"/>
            </a:solidFill>
            <a:ln>
              <a:noFill/>
            </a:ln>
            <a:extLst>
              <a:ext uri="{91240B29-F687-4F45-9708-019B960494DF}">
                <a14:hiddenLine xmlns:a14="http://schemas.microsoft.com/office/drawing/2010/main" w="57150"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grpSp>
      <p:grpSp>
        <p:nvGrpSpPr>
          <p:cNvPr id="16" name="组合 15"/>
          <p:cNvGrpSpPr>
            <a:grpSpLocks/>
          </p:cNvGrpSpPr>
          <p:nvPr/>
        </p:nvGrpSpPr>
        <p:grpSpPr bwMode="auto">
          <a:xfrm>
            <a:off x="4510088" y="3675063"/>
            <a:ext cx="279400" cy="279400"/>
            <a:chOff x="4368800" y="2501900"/>
            <a:chExt cx="279400" cy="279400"/>
          </a:xfrm>
        </p:grpSpPr>
        <p:sp>
          <p:nvSpPr>
            <p:cNvPr id="15380" name="椭圆 21"/>
            <p:cNvSpPr>
              <a:spLocks noChangeArrowheads="1"/>
            </p:cNvSpPr>
            <p:nvPr/>
          </p:nvSpPr>
          <p:spPr bwMode="auto">
            <a:xfrm>
              <a:off x="4368800" y="2501900"/>
              <a:ext cx="279400" cy="279400"/>
            </a:xfrm>
            <a:prstGeom prst="ellipse">
              <a:avLst/>
            </a:prstGeom>
            <a:solidFill>
              <a:srgbClr val="00B0F0"/>
            </a:solidFill>
            <a:ln w="57150" algn="ctr">
              <a:solidFill>
                <a:schemeClr val="bg1"/>
              </a:solidFill>
              <a:round/>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15381" name="椭圆 22"/>
            <p:cNvSpPr>
              <a:spLocks noChangeArrowheads="1"/>
            </p:cNvSpPr>
            <p:nvPr/>
          </p:nvSpPr>
          <p:spPr bwMode="auto">
            <a:xfrm>
              <a:off x="4442900" y="2576000"/>
              <a:ext cx="131201" cy="131201"/>
            </a:xfrm>
            <a:prstGeom prst="ellipse">
              <a:avLst/>
            </a:prstGeom>
            <a:solidFill>
              <a:schemeClr val="bg1"/>
            </a:solidFill>
            <a:ln>
              <a:noFill/>
            </a:ln>
            <a:extLst>
              <a:ext uri="{91240B29-F687-4F45-9708-019B960494DF}">
                <a14:hiddenLine xmlns:a14="http://schemas.microsoft.com/office/drawing/2010/main" w="57150"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grpSp>
      <p:grpSp>
        <p:nvGrpSpPr>
          <p:cNvPr id="19" name="组合 18"/>
          <p:cNvGrpSpPr>
            <a:grpSpLocks/>
          </p:cNvGrpSpPr>
          <p:nvPr/>
        </p:nvGrpSpPr>
        <p:grpSpPr bwMode="auto">
          <a:xfrm>
            <a:off x="4510088" y="4467225"/>
            <a:ext cx="279400" cy="279400"/>
            <a:chOff x="4368800" y="2501900"/>
            <a:chExt cx="279400" cy="279400"/>
          </a:xfrm>
        </p:grpSpPr>
        <p:sp>
          <p:nvSpPr>
            <p:cNvPr id="15378" name="椭圆 24"/>
            <p:cNvSpPr>
              <a:spLocks noChangeArrowheads="1"/>
            </p:cNvSpPr>
            <p:nvPr/>
          </p:nvSpPr>
          <p:spPr bwMode="auto">
            <a:xfrm>
              <a:off x="4368800" y="2501900"/>
              <a:ext cx="279400" cy="279400"/>
            </a:xfrm>
            <a:prstGeom prst="ellipse">
              <a:avLst/>
            </a:prstGeom>
            <a:solidFill>
              <a:srgbClr val="00B0F0"/>
            </a:solidFill>
            <a:ln w="57150" algn="ctr">
              <a:solidFill>
                <a:schemeClr val="bg1"/>
              </a:solidFill>
              <a:round/>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15379" name="椭圆 25"/>
            <p:cNvSpPr>
              <a:spLocks noChangeArrowheads="1"/>
            </p:cNvSpPr>
            <p:nvPr/>
          </p:nvSpPr>
          <p:spPr bwMode="auto">
            <a:xfrm>
              <a:off x="4442900" y="2576000"/>
              <a:ext cx="131201" cy="131201"/>
            </a:xfrm>
            <a:prstGeom prst="ellipse">
              <a:avLst/>
            </a:prstGeom>
            <a:solidFill>
              <a:schemeClr val="bg1"/>
            </a:solidFill>
            <a:ln>
              <a:noFill/>
            </a:ln>
            <a:extLst>
              <a:ext uri="{91240B29-F687-4F45-9708-019B960494DF}">
                <a14:hiddenLine xmlns:a14="http://schemas.microsoft.com/office/drawing/2010/main" w="57150"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grpSp>
      <p:grpSp>
        <p:nvGrpSpPr>
          <p:cNvPr id="22" name="组合 21"/>
          <p:cNvGrpSpPr>
            <a:grpSpLocks/>
          </p:cNvGrpSpPr>
          <p:nvPr/>
        </p:nvGrpSpPr>
        <p:grpSpPr bwMode="auto">
          <a:xfrm>
            <a:off x="4510088" y="5443538"/>
            <a:ext cx="279400" cy="279400"/>
            <a:chOff x="4368800" y="2501900"/>
            <a:chExt cx="279400" cy="279400"/>
          </a:xfrm>
        </p:grpSpPr>
        <p:sp>
          <p:nvSpPr>
            <p:cNvPr id="15376" name="椭圆 27"/>
            <p:cNvSpPr>
              <a:spLocks noChangeArrowheads="1"/>
            </p:cNvSpPr>
            <p:nvPr/>
          </p:nvSpPr>
          <p:spPr bwMode="auto">
            <a:xfrm>
              <a:off x="4368800" y="2501900"/>
              <a:ext cx="279400" cy="279400"/>
            </a:xfrm>
            <a:prstGeom prst="ellipse">
              <a:avLst/>
            </a:prstGeom>
            <a:solidFill>
              <a:srgbClr val="00B0F0"/>
            </a:solidFill>
            <a:ln w="57150" algn="ctr">
              <a:solidFill>
                <a:schemeClr val="bg1"/>
              </a:solidFill>
              <a:round/>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15377" name="椭圆 28"/>
            <p:cNvSpPr>
              <a:spLocks noChangeArrowheads="1"/>
            </p:cNvSpPr>
            <p:nvPr/>
          </p:nvSpPr>
          <p:spPr bwMode="auto">
            <a:xfrm>
              <a:off x="4442900" y="2576000"/>
              <a:ext cx="131201" cy="131201"/>
            </a:xfrm>
            <a:prstGeom prst="ellipse">
              <a:avLst/>
            </a:prstGeom>
            <a:solidFill>
              <a:schemeClr val="bg1"/>
            </a:solidFill>
            <a:ln>
              <a:noFill/>
            </a:ln>
            <a:extLst>
              <a:ext uri="{91240B29-F687-4F45-9708-019B960494DF}">
                <a14:hiddenLine xmlns:a14="http://schemas.microsoft.com/office/drawing/2010/main" w="57150"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grpSp>
      <p:sp>
        <p:nvSpPr>
          <p:cNvPr id="29" name="矩形 28"/>
          <p:cNvSpPr>
            <a:spLocks noChangeArrowheads="1"/>
          </p:cNvSpPr>
          <p:nvPr/>
        </p:nvSpPr>
        <p:spPr bwMode="auto">
          <a:xfrm>
            <a:off x="5027613" y="2165350"/>
            <a:ext cx="3435350" cy="369888"/>
          </a:xfrm>
          <a:prstGeom prst="rect">
            <a:avLst/>
          </a:prstGeom>
          <a:noFill/>
          <a:ln w="9525">
            <a:solidFill>
              <a:srgbClr val="00B0F0"/>
            </a:solidFill>
            <a:prstDash val="sys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a:latin typeface="微软雅黑" pitchFamily="34" charset="-122"/>
                <a:ea typeface="微软雅黑" pitchFamily="34" charset="-122"/>
              </a:rPr>
              <a:t>对某段代码用</a:t>
            </a:r>
            <a:r>
              <a:rPr lang="en-US" altLang="zh-CN">
                <a:solidFill>
                  <a:srgbClr val="00B0F0"/>
                </a:solidFill>
                <a:latin typeface="微软雅黑" pitchFamily="34" charset="-122"/>
                <a:ea typeface="微软雅黑" pitchFamily="34" charset="-122"/>
              </a:rPr>
              <a:t>try</a:t>
            </a:r>
            <a:r>
              <a:rPr lang="zh-CN" altLang="en-US">
                <a:solidFill>
                  <a:srgbClr val="00B0F0"/>
                </a:solidFill>
                <a:latin typeface="微软雅黑" pitchFamily="34" charset="-122"/>
                <a:ea typeface="微软雅黑" pitchFamily="34" charset="-122"/>
              </a:rPr>
              <a:t>结构</a:t>
            </a:r>
            <a:r>
              <a:rPr lang="zh-CN" altLang="en-US">
                <a:latin typeface="微软雅黑" pitchFamily="34" charset="-122"/>
                <a:ea typeface="微软雅黑" pitchFamily="34" charset="-122"/>
              </a:rPr>
              <a:t>进行检测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right)">
                                      <p:cBhvr>
                                        <p:cTn id="12" dur="500"/>
                                        <p:tgtEl>
                                          <p:spTgt spid="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right)">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right)">
                                      <p:cBhvr>
                                        <p:cTn id="42" dur="500"/>
                                        <p:tgtEl>
                                          <p:spTgt spid="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2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十字形 25602"/>
          <p:cNvSpPr>
            <a:spLocks noChangeArrowheads="1"/>
          </p:cNvSpPr>
          <p:nvPr/>
        </p:nvSpPr>
        <p:spPr bwMode="auto">
          <a:xfrm>
            <a:off x="2962275" y="2873375"/>
            <a:ext cx="373063" cy="373063"/>
          </a:xfrm>
          <a:prstGeom prst="plus">
            <a:avLst>
              <a:gd name="adj" fmla="val 25000"/>
            </a:avLst>
          </a:prstGeom>
          <a:solidFill>
            <a:srgbClr val="00B0F0"/>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83" name="十字形 82"/>
          <p:cNvSpPr>
            <a:spLocks noChangeArrowheads="1"/>
          </p:cNvSpPr>
          <p:nvPr/>
        </p:nvSpPr>
        <p:spPr bwMode="auto">
          <a:xfrm>
            <a:off x="5795963" y="2873375"/>
            <a:ext cx="373062" cy="373063"/>
          </a:xfrm>
          <a:prstGeom prst="plus">
            <a:avLst>
              <a:gd name="adj" fmla="val 25000"/>
            </a:avLst>
          </a:prstGeom>
          <a:solidFill>
            <a:srgbClr val="00B0F0"/>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grpSp>
        <p:nvGrpSpPr>
          <p:cNvPr id="18459" name="组合 73"/>
          <p:cNvGrpSpPr>
            <a:grpSpLocks/>
          </p:cNvGrpSpPr>
          <p:nvPr/>
        </p:nvGrpSpPr>
        <p:grpSpPr bwMode="auto">
          <a:xfrm>
            <a:off x="3413125" y="1979613"/>
            <a:ext cx="2274888" cy="2214562"/>
            <a:chOff x="788054" y="3849511"/>
            <a:chExt cx="2429279" cy="2364995"/>
          </a:xfrm>
        </p:grpSpPr>
        <p:sp>
          <p:nvSpPr>
            <p:cNvPr id="16419" name="弧形 25599"/>
            <p:cNvSpPr>
              <a:spLocks/>
            </p:cNvSpPr>
            <p:nvPr/>
          </p:nvSpPr>
          <p:spPr bwMode="auto">
            <a:xfrm>
              <a:off x="941341" y="5558696"/>
              <a:ext cx="2121180" cy="612661"/>
            </a:xfrm>
            <a:custGeom>
              <a:avLst/>
              <a:gdLst>
                <a:gd name="T0" fmla="*/ 2121180 w 2121180"/>
                <a:gd name="T1" fmla="*/ 9205 h 612661"/>
                <a:gd name="T2" fmla="*/ 1057951 w 2121180"/>
                <a:gd name="T3" fmla="*/ 612650 h 612661"/>
                <a:gd name="T4" fmla="*/ 0 w 2121180"/>
                <a:gd name="T5" fmla="*/ 0 h 612661"/>
                <a:gd name="T6" fmla="*/ 0 60000 65536"/>
                <a:gd name="T7" fmla="*/ 0 60000 65536"/>
                <a:gd name="T8" fmla="*/ 0 60000 65536"/>
              </a:gdLst>
              <a:ahLst/>
              <a:cxnLst>
                <a:cxn ang="T6">
                  <a:pos x="T0" y="T1"/>
                </a:cxn>
                <a:cxn ang="T7">
                  <a:pos x="T2" y="T3"/>
                </a:cxn>
                <a:cxn ang="T8">
                  <a:pos x="T4" y="T5"/>
                </a:cxn>
              </a:cxnLst>
              <a:rect l="0" t="0" r="r" b="b"/>
              <a:pathLst>
                <a:path w="2121180" h="612661" stroke="0">
                  <a:moveTo>
                    <a:pt x="2121180" y="9205"/>
                  </a:moveTo>
                  <a:cubicBezTo>
                    <a:pt x="1899049" y="384861"/>
                    <a:pt x="1494364" y="614544"/>
                    <a:pt x="1057951" y="612650"/>
                  </a:cubicBezTo>
                  <a:cubicBezTo>
                    <a:pt x="621538" y="610756"/>
                    <a:pt x="218862" y="377570"/>
                    <a:pt x="0" y="0"/>
                  </a:cubicBezTo>
                  <a:lnTo>
                    <a:pt x="2121180" y="9205"/>
                  </a:lnTo>
                  <a:close/>
                </a:path>
                <a:path w="2121180" h="612661" fill="none">
                  <a:moveTo>
                    <a:pt x="2121180" y="9205"/>
                  </a:moveTo>
                  <a:cubicBezTo>
                    <a:pt x="1899049" y="384861"/>
                    <a:pt x="1494364" y="614544"/>
                    <a:pt x="1057951" y="612650"/>
                  </a:cubicBezTo>
                  <a:cubicBezTo>
                    <a:pt x="621538" y="610756"/>
                    <a:pt x="218862" y="377570"/>
                    <a:pt x="0" y="0"/>
                  </a:cubicBezTo>
                </a:path>
              </a:pathLst>
            </a:custGeom>
            <a:solidFill>
              <a:srgbClr val="00B0F0"/>
            </a:solidFill>
            <a:ln w="28575" cap="flat" cmpd="sng" algn="ctr">
              <a:solidFill>
                <a:srgbClr val="00ACE6"/>
              </a:solidFill>
              <a:prstDash val="solid"/>
              <a:round/>
              <a:headEnd type="none" w="med" len="med"/>
              <a:tailEnd type="none" w="med" len="med"/>
            </a:ln>
          </p:spPr>
          <p:txBody>
            <a:bodyPr/>
            <a:lstStyle/>
            <a:p>
              <a:endParaRPr lang="zh-CN" altLang="en-US"/>
            </a:p>
          </p:txBody>
        </p:sp>
        <p:sp>
          <p:nvSpPr>
            <p:cNvPr id="16420" name="椭圆 75"/>
            <p:cNvSpPr>
              <a:spLocks noChangeArrowheads="1"/>
            </p:cNvSpPr>
            <p:nvPr/>
          </p:nvSpPr>
          <p:spPr bwMode="auto">
            <a:xfrm>
              <a:off x="788054" y="3849511"/>
              <a:ext cx="2429279" cy="2348089"/>
            </a:xfrm>
            <a:prstGeom prst="ellipse">
              <a:avLst/>
            </a:prstGeom>
            <a:noFill/>
            <a:ln w="28575" algn="ctr">
              <a:solidFill>
                <a:srgbClr val="00ACE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16421" name="矩形 147"/>
            <p:cNvSpPr>
              <a:spLocks noChangeArrowheads="1"/>
            </p:cNvSpPr>
            <p:nvPr/>
          </p:nvSpPr>
          <p:spPr bwMode="auto">
            <a:xfrm>
              <a:off x="1324361" y="5524257"/>
              <a:ext cx="1363018" cy="690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3600" b="1">
                  <a:solidFill>
                    <a:schemeClr val="bg1"/>
                  </a:solidFill>
                  <a:latin typeface="微软雅黑" pitchFamily="34" charset="-122"/>
                  <a:ea typeface="微软雅黑" pitchFamily="34" charset="-122"/>
                </a:rPr>
                <a:t>2</a:t>
              </a:r>
              <a:endParaRPr lang="zh-CN" altLang="en-US" sz="3600" b="1">
                <a:solidFill>
                  <a:schemeClr val="bg1"/>
                </a:solidFill>
                <a:latin typeface="微软雅黑" pitchFamily="34" charset="-122"/>
                <a:ea typeface="微软雅黑" pitchFamily="34" charset="-122"/>
              </a:endParaRPr>
            </a:p>
          </p:txBody>
        </p:sp>
      </p:grpSp>
      <p:grpSp>
        <p:nvGrpSpPr>
          <p:cNvPr id="18454" name="组合 25600"/>
          <p:cNvGrpSpPr>
            <a:grpSpLocks/>
          </p:cNvGrpSpPr>
          <p:nvPr/>
        </p:nvGrpSpPr>
        <p:grpSpPr bwMode="auto">
          <a:xfrm>
            <a:off x="595313" y="1979613"/>
            <a:ext cx="2274887" cy="2214562"/>
            <a:chOff x="788054" y="3849511"/>
            <a:chExt cx="2429279" cy="2364995"/>
          </a:xfrm>
        </p:grpSpPr>
        <p:sp>
          <p:nvSpPr>
            <p:cNvPr id="16416" name="弧形 25599"/>
            <p:cNvSpPr>
              <a:spLocks/>
            </p:cNvSpPr>
            <p:nvPr/>
          </p:nvSpPr>
          <p:spPr bwMode="auto">
            <a:xfrm>
              <a:off x="941341" y="5558696"/>
              <a:ext cx="2121180" cy="612661"/>
            </a:xfrm>
            <a:custGeom>
              <a:avLst/>
              <a:gdLst>
                <a:gd name="T0" fmla="*/ 2121180 w 2121180"/>
                <a:gd name="T1" fmla="*/ 9205 h 612661"/>
                <a:gd name="T2" fmla="*/ 1057951 w 2121180"/>
                <a:gd name="T3" fmla="*/ 612650 h 612661"/>
                <a:gd name="T4" fmla="*/ 0 w 2121180"/>
                <a:gd name="T5" fmla="*/ 0 h 612661"/>
                <a:gd name="T6" fmla="*/ 0 60000 65536"/>
                <a:gd name="T7" fmla="*/ 0 60000 65536"/>
                <a:gd name="T8" fmla="*/ 0 60000 65536"/>
              </a:gdLst>
              <a:ahLst/>
              <a:cxnLst>
                <a:cxn ang="T6">
                  <a:pos x="T0" y="T1"/>
                </a:cxn>
                <a:cxn ang="T7">
                  <a:pos x="T2" y="T3"/>
                </a:cxn>
                <a:cxn ang="T8">
                  <a:pos x="T4" y="T5"/>
                </a:cxn>
              </a:cxnLst>
              <a:rect l="0" t="0" r="r" b="b"/>
              <a:pathLst>
                <a:path w="2121180" h="612661" stroke="0">
                  <a:moveTo>
                    <a:pt x="2121180" y="9205"/>
                  </a:moveTo>
                  <a:cubicBezTo>
                    <a:pt x="1899049" y="384861"/>
                    <a:pt x="1494364" y="614544"/>
                    <a:pt x="1057951" y="612650"/>
                  </a:cubicBezTo>
                  <a:cubicBezTo>
                    <a:pt x="621538" y="610756"/>
                    <a:pt x="218862" y="377570"/>
                    <a:pt x="0" y="0"/>
                  </a:cubicBezTo>
                  <a:lnTo>
                    <a:pt x="2121180" y="9205"/>
                  </a:lnTo>
                  <a:close/>
                </a:path>
                <a:path w="2121180" h="612661" fill="none">
                  <a:moveTo>
                    <a:pt x="2121180" y="9205"/>
                  </a:moveTo>
                  <a:cubicBezTo>
                    <a:pt x="1899049" y="384861"/>
                    <a:pt x="1494364" y="614544"/>
                    <a:pt x="1057951" y="612650"/>
                  </a:cubicBezTo>
                  <a:cubicBezTo>
                    <a:pt x="621538" y="610756"/>
                    <a:pt x="218862" y="377570"/>
                    <a:pt x="0" y="0"/>
                  </a:cubicBezTo>
                </a:path>
              </a:pathLst>
            </a:custGeom>
            <a:solidFill>
              <a:srgbClr val="00B0F0"/>
            </a:solidFill>
            <a:ln w="28575" cap="flat" cmpd="sng" algn="ctr">
              <a:solidFill>
                <a:srgbClr val="00ACE6"/>
              </a:solidFill>
              <a:prstDash val="solid"/>
              <a:round/>
              <a:headEnd type="none" w="med" len="med"/>
              <a:tailEnd type="none" w="med" len="med"/>
            </a:ln>
          </p:spPr>
          <p:txBody>
            <a:bodyPr/>
            <a:lstStyle/>
            <a:p>
              <a:endParaRPr lang="zh-CN" altLang="en-US"/>
            </a:p>
          </p:txBody>
        </p:sp>
        <p:sp>
          <p:nvSpPr>
            <p:cNvPr id="16417" name="椭圆 61"/>
            <p:cNvSpPr>
              <a:spLocks noChangeArrowheads="1"/>
            </p:cNvSpPr>
            <p:nvPr/>
          </p:nvSpPr>
          <p:spPr bwMode="auto">
            <a:xfrm>
              <a:off x="788054" y="3849511"/>
              <a:ext cx="2429279" cy="2348089"/>
            </a:xfrm>
            <a:prstGeom prst="ellipse">
              <a:avLst/>
            </a:prstGeom>
            <a:noFill/>
            <a:ln w="28575" algn="ctr">
              <a:solidFill>
                <a:srgbClr val="00ACE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16418" name="矩形 147"/>
            <p:cNvSpPr>
              <a:spLocks noChangeArrowheads="1"/>
            </p:cNvSpPr>
            <p:nvPr/>
          </p:nvSpPr>
          <p:spPr bwMode="auto">
            <a:xfrm>
              <a:off x="1311871" y="5524257"/>
              <a:ext cx="1363018" cy="690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3600" b="1">
                  <a:solidFill>
                    <a:schemeClr val="bg1"/>
                  </a:solidFill>
                  <a:latin typeface="微软雅黑" pitchFamily="34" charset="-122"/>
                  <a:ea typeface="微软雅黑" pitchFamily="34" charset="-122"/>
                </a:rPr>
                <a:t>1</a:t>
              </a:r>
              <a:endParaRPr lang="zh-CN" altLang="en-US" sz="3600" b="1">
                <a:solidFill>
                  <a:schemeClr val="bg1"/>
                </a:solidFill>
                <a:latin typeface="微软雅黑" pitchFamily="34" charset="-122"/>
                <a:ea typeface="微软雅黑" pitchFamily="34" charset="-122"/>
              </a:endParaRPr>
            </a:p>
          </p:txBody>
        </p:sp>
      </p:grpSp>
      <p:grpSp>
        <p:nvGrpSpPr>
          <p:cNvPr id="18449" name="组合 77"/>
          <p:cNvGrpSpPr>
            <a:grpSpLocks/>
          </p:cNvGrpSpPr>
          <p:nvPr/>
        </p:nvGrpSpPr>
        <p:grpSpPr bwMode="auto">
          <a:xfrm>
            <a:off x="6230938" y="1979613"/>
            <a:ext cx="2274887" cy="2203450"/>
            <a:chOff x="788054" y="3849511"/>
            <a:chExt cx="2429279" cy="2352938"/>
          </a:xfrm>
        </p:grpSpPr>
        <p:sp>
          <p:nvSpPr>
            <p:cNvPr id="16413" name="弧形 25599"/>
            <p:cNvSpPr>
              <a:spLocks/>
            </p:cNvSpPr>
            <p:nvPr/>
          </p:nvSpPr>
          <p:spPr bwMode="auto">
            <a:xfrm>
              <a:off x="941341" y="5558696"/>
              <a:ext cx="2121180" cy="612661"/>
            </a:xfrm>
            <a:custGeom>
              <a:avLst/>
              <a:gdLst>
                <a:gd name="T0" fmla="*/ 2121180 w 2121180"/>
                <a:gd name="T1" fmla="*/ 9205 h 612661"/>
                <a:gd name="T2" fmla="*/ 1057951 w 2121180"/>
                <a:gd name="T3" fmla="*/ 612650 h 612661"/>
                <a:gd name="T4" fmla="*/ 0 w 2121180"/>
                <a:gd name="T5" fmla="*/ 0 h 612661"/>
                <a:gd name="T6" fmla="*/ 0 60000 65536"/>
                <a:gd name="T7" fmla="*/ 0 60000 65536"/>
                <a:gd name="T8" fmla="*/ 0 60000 65536"/>
              </a:gdLst>
              <a:ahLst/>
              <a:cxnLst>
                <a:cxn ang="T6">
                  <a:pos x="T0" y="T1"/>
                </a:cxn>
                <a:cxn ang="T7">
                  <a:pos x="T2" y="T3"/>
                </a:cxn>
                <a:cxn ang="T8">
                  <a:pos x="T4" y="T5"/>
                </a:cxn>
              </a:cxnLst>
              <a:rect l="0" t="0" r="r" b="b"/>
              <a:pathLst>
                <a:path w="2121180" h="612661" stroke="0">
                  <a:moveTo>
                    <a:pt x="2121180" y="9205"/>
                  </a:moveTo>
                  <a:cubicBezTo>
                    <a:pt x="1899049" y="384861"/>
                    <a:pt x="1494364" y="614544"/>
                    <a:pt x="1057951" y="612650"/>
                  </a:cubicBezTo>
                  <a:cubicBezTo>
                    <a:pt x="621538" y="610756"/>
                    <a:pt x="218862" y="377570"/>
                    <a:pt x="0" y="0"/>
                  </a:cubicBezTo>
                  <a:lnTo>
                    <a:pt x="2121180" y="9205"/>
                  </a:lnTo>
                  <a:close/>
                </a:path>
                <a:path w="2121180" h="612661" fill="none">
                  <a:moveTo>
                    <a:pt x="2121180" y="9205"/>
                  </a:moveTo>
                  <a:cubicBezTo>
                    <a:pt x="1899049" y="384861"/>
                    <a:pt x="1494364" y="614544"/>
                    <a:pt x="1057951" y="612650"/>
                  </a:cubicBezTo>
                  <a:cubicBezTo>
                    <a:pt x="621538" y="610756"/>
                    <a:pt x="218862" y="377570"/>
                    <a:pt x="0" y="0"/>
                  </a:cubicBezTo>
                </a:path>
              </a:pathLst>
            </a:custGeom>
            <a:solidFill>
              <a:srgbClr val="00B0F0"/>
            </a:solidFill>
            <a:ln w="28575" cap="flat" cmpd="sng" algn="ctr">
              <a:solidFill>
                <a:srgbClr val="00ACE6"/>
              </a:solidFill>
              <a:prstDash val="solid"/>
              <a:round/>
              <a:headEnd type="none" w="med" len="med"/>
              <a:tailEnd type="none" w="med" len="med"/>
            </a:ln>
          </p:spPr>
          <p:txBody>
            <a:bodyPr/>
            <a:lstStyle/>
            <a:p>
              <a:endParaRPr lang="zh-CN" altLang="en-US"/>
            </a:p>
          </p:txBody>
        </p:sp>
        <p:sp>
          <p:nvSpPr>
            <p:cNvPr id="16414" name="椭圆 79"/>
            <p:cNvSpPr>
              <a:spLocks noChangeArrowheads="1"/>
            </p:cNvSpPr>
            <p:nvPr/>
          </p:nvSpPr>
          <p:spPr bwMode="auto">
            <a:xfrm>
              <a:off x="788054" y="3849511"/>
              <a:ext cx="2429279" cy="2348089"/>
            </a:xfrm>
            <a:prstGeom prst="ellipse">
              <a:avLst/>
            </a:prstGeom>
            <a:noFill/>
            <a:ln w="28575" algn="ctr">
              <a:solidFill>
                <a:srgbClr val="00ACE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16415" name="矩形 147"/>
            <p:cNvSpPr>
              <a:spLocks noChangeArrowheads="1"/>
            </p:cNvSpPr>
            <p:nvPr/>
          </p:nvSpPr>
          <p:spPr bwMode="auto">
            <a:xfrm>
              <a:off x="1325669" y="5512200"/>
              <a:ext cx="1363018" cy="690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3600" b="1">
                  <a:solidFill>
                    <a:schemeClr val="bg1"/>
                  </a:solidFill>
                  <a:latin typeface="微软雅黑" pitchFamily="34" charset="-122"/>
                  <a:ea typeface="微软雅黑" pitchFamily="34" charset="-122"/>
                </a:rPr>
                <a:t>3</a:t>
              </a:r>
              <a:endParaRPr lang="zh-CN" altLang="en-US" sz="3600" b="1">
                <a:solidFill>
                  <a:schemeClr val="bg1"/>
                </a:solidFill>
                <a:latin typeface="微软雅黑" pitchFamily="34" charset="-122"/>
                <a:ea typeface="微软雅黑" pitchFamily="34" charset="-122"/>
              </a:endParaRPr>
            </a:p>
          </p:txBody>
        </p:sp>
      </p:grpSp>
      <p:grpSp>
        <p:nvGrpSpPr>
          <p:cNvPr id="16391" name="Group 2"/>
          <p:cNvGrpSpPr>
            <a:grpSpLocks/>
          </p:cNvGrpSpPr>
          <p:nvPr/>
        </p:nvGrpSpPr>
        <p:grpSpPr bwMode="auto">
          <a:xfrm>
            <a:off x="5062538" y="119063"/>
            <a:ext cx="3916362" cy="725487"/>
            <a:chOff x="0" y="0"/>
            <a:chExt cx="6166" cy="1142"/>
          </a:xfrm>
        </p:grpSpPr>
        <p:pic>
          <p:nvPicPr>
            <p:cNvPr id="16411"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412"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16392" name="标题 1"/>
          <p:cNvSpPr>
            <a:spLocks noChangeArrowheads="1"/>
          </p:cNvSpPr>
          <p:nvPr/>
        </p:nvSpPr>
        <p:spPr bwMode="auto">
          <a:xfrm>
            <a:off x="190500"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7.2 </a:t>
            </a:r>
            <a:r>
              <a:rPr lang="zh-CN" altLang="en-US" sz="2800" b="1">
                <a:solidFill>
                  <a:srgbClr val="FFFF00"/>
                </a:solidFill>
                <a:latin typeface="微软雅黑" pitchFamily="34" charset="-122"/>
                <a:ea typeface="微软雅黑" pitchFamily="34" charset="-122"/>
                <a:sym typeface="宋体" charset="-122"/>
              </a:rPr>
              <a:t>异常处理</a:t>
            </a:r>
          </a:p>
        </p:txBody>
      </p:sp>
      <p:sp>
        <p:nvSpPr>
          <p:cNvPr id="2" name="矩形 1"/>
          <p:cNvSpPr/>
          <p:nvPr/>
        </p:nvSpPr>
        <p:spPr>
          <a:xfrm>
            <a:off x="738188" y="2568575"/>
            <a:ext cx="1985962" cy="954088"/>
          </a:xfrm>
          <a:prstGeom prst="rect">
            <a:avLst/>
          </a:prstGeom>
        </p:spPr>
        <p:txBody>
          <a:bodyPr>
            <a:spAutoFit/>
          </a:bodyPr>
          <a:lstStyle/>
          <a:p>
            <a:pPr algn="ctr">
              <a:defRPr/>
            </a:pPr>
            <a:r>
              <a:rPr lang="zh-CN" altLang="en-US" sz="2800" b="1" dirty="0">
                <a:solidFill>
                  <a:schemeClr val="accent4"/>
                </a:solidFill>
                <a:latin typeface="黑体" pitchFamily="49" charset="-122"/>
                <a:ea typeface="黑体" pitchFamily="49" charset="-122"/>
              </a:rPr>
              <a:t>检测异常</a:t>
            </a:r>
            <a:r>
              <a:rPr lang="en-US" altLang="zh-CN" sz="2800" b="1" dirty="0">
                <a:solidFill>
                  <a:schemeClr val="accent4"/>
                </a:solidFill>
                <a:latin typeface="黑体" pitchFamily="49" charset="-122"/>
                <a:ea typeface="黑体" pitchFamily="49" charset="-122"/>
              </a:rPr>
              <a:t>try</a:t>
            </a:r>
            <a:endParaRPr lang="zh-CN" altLang="en-US" sz="2800" dirty="0">
              <a:solidFill>
                <a:schemeClr val="accent4"/>
              </a:solidFill>
              <a:latin typeface="黑体" pitchFamily="49" charset="-122"/>
              <a:ea typeface="黑体" pitchFamily="49" charset="-122"/>
            </a:endParaRPr>
          </a:p>
        </p:txBody>
      </p:sp>
      <p:sp>
        <p:nvSpPr>
          <p:cNvPr id="3" name="矩形 2"/>
          <p:cNvSpPr/>
          <p:nvPr/>
        </p:nvSpPr>
        <p:spPr>
          <a:xfrm>
            <a:off x="3748088" y="2579688"/>
            <a:ext cx="1627187" cy="954087"/>
          </a:xfrm>
          <a:prstGeom prst="rect">
            <a:avLst/>
          </a:prstGeom>
        </p:spPr>
        <p:txBody>
          <a:bodyPr wrap="none">
            <a:spAutoFit/>
          </a:bodyPr>
          <a:lstStyle/>
          <a:p>
            <a:pPr algn="ctr">
              <a:defRPr/>
            </a:pPr>
            <a:r>
              <a:rPr lang="zh-CN" altLang="en-US" sz="2800" b="1" dirty="0">
                <a:solidFill>
                  <a:schemeClr val="accent4"/>
                </a:solidFill>
                <a:latin typeface="黑体" pitchFamily="49" charset="-122"/>
                <a:ea typeface="黑体" pitchFamily="49" charset="-122"/>
              </a:rPr>
              <a:t>抛出异常</a:t>
            </a:r>
            <a:endParaRPr lang="en-US" altLang="zh-CN" sz="2800" b="1" dirty="0">
              <a:solidFill>
                <a:schemeClr val="accent4"/>
              </a:solidFill>
              <a:latin typeface="黑体" pitchFamily="49" charset="-122"/>
              <a:ea typeface="黑体" pitchFamily="49" charset="-122"/>
            </a:endParaRPr>
          </a:p>
          <a:p>
            <a:pPr algn="ctr">
              <a:defRPr/>
            </a:pPr>
            <a:r>
              <a:rPr lang="en-US" altLang="zh-CN" sz="2800" b="1" dirty="0">
                <a:solidFill>
                  <a:schemeClr val="accent4"/>
                </a:solidFill>
                <a:latin typeface="黑体" pitchFamily="49" charset="-122"/>
                <a:ea typeface="黑体" pitchFamily="49" charset="-122"/>
              </a:rPr>
              <a:t>throw</a:t>
            </a:r>
            <a:endParaRPr lang="zh-CN" altLang="en-US" sz="2800" b="1" dirty="0">
              <a:solidFill>
                <a:schemeClr val="accent4"/>
              </a:solidFill>
              <a:latin typeface="黑体" pitchFamily="49" charset="-122"/>
              <a:ea typeface="黑体" pitchFamily="49" charset="-122"/>
            </a:endParaRPr>
          </a:p>
        </p:txBody>
      </p:sp>
      <p:sp>
        <p:nvSpPr>
          <p:cNvPr id="5" name="矩形 4"/>
          <p:cNvSpPr/>
          <p:nvPr/>
        </p:nvSpPr>
        <p:spPr>
          <a:xfrm>
            <a:off x="6586538" y="2590800"/>
            <a:ext cx="1627187" cy="954088"/>
          </a:xfrm>
          <a:prstGeom prst="rect">
            <a:avLst/>
          </a:prstGeom>
        </p:spPr>
        <p:txBody>
          <a:bodyPr wrap="none">
            <a:spAutoFit/>
          </a:bodyPr>
          <a:lstStyle/>
          <a:p>
            <a:pPr algn="ctr">
              <a:defRPr/>
            </a:pPr>
            <a:r>
              <a:rPr lang="zh-CN" altLang="en-US" sz="2800" b="1" dirty="0">
                <a:solidFill>
                  <a:schemeClr val="accent4"/>
                </a:solidFill>
                <a:latin typeface="黑体" pitchFamily="49" charset="-122"/>
                <a:ea typeface="黑体" pitchFamily="49" charset="-122"/>
              </a:rPr>
              <a:t>捕获异常</a:t>
            </a:r>
            <a:endParaRPr lang="en-US" altLang="zh-CN" sz="2800" b="1" dirty="0">
              <a:solidFill>
                <a:schemeClr val="accent4"/>
              </a:solidFill>
              <a:latin typeface="黑体" pitchFamily="49" charset="-122"/>
              <a:ea typeface="黑体" pitchFamily="49" charset="-122"/>
            </a:endParaRPr>
          </a:p>
          <a:p>
            <a:pPr algn="ctr">
              <a:defRPr/>
            </a:pPr>
            <a:r>
              <a:rPr lang="en-US" altLang="zh-CN" sz="2800" b="1" dirty="0">
                <a:solidFill>
                  <a:schemeClr val="accent4"/>
                </a:solidFill>
                <a:latin typeface="黑体" pitchFamily="49" charset="-122"/>
                <a:ea typeface="黑体" pitchFamily="49" charset="-122"/>
              </a:rPr>
              <a:t>catch</a:t>
            </a:r>
            <a:endParaRPr lang="zh-CN" altLang="en-US" sz="2800" b="1" dirty="0">
              <a:solidFill>
                <a:schemeClr val="accent4"/>
              </a:solidFill>
              <a:latin typeface="黑体" pitchFamily="49" charset="-122"/>
              <a:ea typeface="黑体" pitchFamily="49" charset="-122"/>
            </a:endParaRPr>
          </a:p>
        </p:txBody>
      </p:sp>
      <p:sp>
        <p:nvSpPr>
          <p:cNvPr id="16396" name="矩形 3"/>
          <p:cNvSpPr>
            <a:spLocks noChangeArrowheads="1"/>
          </p:cNvSpPr>
          <p:nvPr/>
        </p:nvSpPr>
        <p:spPr bwMode="auto">
          <a:xfrm>
            <a:off x="571500" y="1323975"/>
            <a:ext cx="8186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latin typeface="微软雅黑" pitchFamily="34" charset="-122"/>
                <a:ea typeface="微软雅黑" pitchFamily="34" charset="-122"/>
              </a:rPr>
              <a:t>下面对</a:t>
            </a:r>
            <a:r>
              <a:rPr lang="en-US" altLang="zh-CN">
                <a:latin typeface="微软雅黑" pitchFamily="34" charset="-122"/>
                <a:ea typeface="微软雅黑" pitchFamily="34" charset="-122"/>
              </a:rPr>
              <a:t>C++</a:t>
            </a:r>
            <a:r>
              <a:rPr lang="zh-CN" altLang="zh-CN">
                <a:latin typeface="微软雅黑" pitchFamily="34" charset="-122"/>
                <a:ea typeface="微软雅黑" pitchFamily="34" charset="-122"/>
              </a:rPr>
              <a:t>中</a:t>
            </a:r>
            <a:r>
              <a:rPr lang="zh-CN" altLang="zh-CN">
                <a:solidFill>
                  <a:srgbClr val="00B0F0"/>
                </a:solidFill>
                <a:latin typeface="微软雅黑" pitchFamily="34" charset="-122"/>
                <a:ea typeface="微软雅黑" pitchFamily="34" charset="-122"/>
              </a:rPr>
              <a:t>检测、抛出、捕捉异常</a:t>
            </a:r>
            <a:r>
              <a:rPr lang="zh-CN" altLang="zh-CN">
                <a:latin typeface="微软雅黑" pitchFamily="34" charset="-122"/>
                <a:ea typeface="微软雅黑" pitchFamily="34" charset="-122"/>
              </a:rPr>
              <a:t>的语法规则及使用方法进行详细介绍</a:t>
            </a:r>
            <a:endParaRPr lang="zh-CN" altLang="en-US">
              <a:latin typeface="微软雅黑" pitchFamily="34" charset="-122"/>
              <a:ea typeface="微软雅黑" pitchFamily="34" charset="-122"/>
            </a:endParaRPr>
          </a:p>
        </p:txBody>
      </p:sp>
      <p:sp>
        <p:nvSpPr>
          <p:cNvPr id="65" name="剪去对角的矩形 3"/>
          <p:cNvSpPr>
            <a:spLocks/>
          </p:cNvSpPr>
          <p:nvPr/>
        </p:nvSpPr>
        <p:spPr bwMode="auto">
          <a:xfrm>
            <a:off x="952500" y="4735513"/>
            <a:ext cx="1606550"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chemeClr val="accent4"/>
          </a:solidFill>
          <a:ln>
            <a:noFill/>
          </a:ln>
          <a:effectLst>
            <a:outerShdw blurRad="50800" dist="38100" dir="2700000" algn="tl" rotWithShape="0">
              <a:srgbClr val="808080">
                <a:alpha val="42999"/>
              </a:srgbClr>
            </a:outerShdw>
          </a:effectLst>
          <a:extLst/>
        </p:spPr>
        <p:txBody>
          <a:bodyPr/>
          <a:lstStyle/>
          <a:p>
            <a:pPr>
              <a:buFont typeface="Arial" pitchFamily="34" charset="0"/>
              <a:buNone/>
              <a:defRPr/>
            </a:pPr>
            <a:r>
              <a:rPr lang="zh-CN" altLang="en-US" sz="2400" b="1" dirty="0">
                <a:solidFill>
                  <a:schemeClr val="bg1"/>
                </a:solidFill>
                <a:latin typeface="微软雅黑" pitchFamily="34" charset="-122"/>
                <a:ea typeface="微软雅黑" pitchFamily="34" charset="-122"/>
              </a:rPr>
              <a:t> 案例代码</a:t>
            </a:r>
          </a:p>
        </p:txBody>
      </p:sp>
      <p:cxnSp>
        <p:nvCxnSpPr>
          <p:cNvPr id="66" name="直线连接符 9"/>
          <p:cNvCxnSpPr>
            <a:cxnSpLocks noChangeShapeType="1"/>
          </p:cNvCxnSpPr>
          <p:nvPr/>
        </p:nvCxnSpPr>
        <p:spPr bwMode="auto">
          <a:xfrm>
            <a:off x="952500" y="5341938"/>
            <a:ext cx="7045325" cy="0"/>
          </a:xfrm>
          <a:prstGeom prst="line">
            <a:avLst/>
          </a:prstGeom>
          <a:noFill/>
          <a:ln w="28575">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7" name="组合 66"/>
          <p:cNvGrpSpPr>
            <a:grpSpLocks/>
          </p:cNvGrpSpPr>
          <p:nvPr/>
        </p:nvGrpSpPr>
        <p:grpSpPr bwMode="auto">
          <a:xfrm>
            <a:off x="1196975" y="6005513"/>
            <a:ext cx="2673350" cy="403225"/>
            <a:chOff x="6356350" y="4670298"/>
            <a:chExt cx="2673819" cy="403036"/>
          </a:xfrm>
        </p:grpSpPr>
        <p:grpSp>
          <p:nvGrpSpPr>
            <p:cNvPr id="16404" name="组合 15"/>
            <p:cNvGrpSpPr>
              <a:grpSpLocks/>
            </p:cNvGrpSpPr>
            <p:nvPr/>
          </p:nvGrpSpPr>
          <p:grpSpPr bwMode="auto">
            <a:xfrm>
              <a:off x="6356350" y="4728493"/>
              <a:ext cx="2673819" cy="344841"/>
              <a:chOff x="2225739" y="5060870"/>
              <a:chExt cx="3177331" cy="410818"/>
            </a:xfrm>
          </p:grpSpPr>
          <p:sp>
            <p:nvSpPr>
              <p:cNvPr id="16406" name="矩形 10">
                <a:hlinkClick r:id="rId3" action="ppaction://hlinkfile"/>
              </p:cNvPr>
              <p:cNvSpPr>
                <a:spLocks noChangeArrowheads="1"/>
              </p:cNvSpPr>
              <p:nvPr/>
            </p:nvSpPr>
            <p:spPr bwMode="auto">
              <a:xfrm>
                <a:off x="2519540" y="5060870"/>
                <a:ext cx="2539570" cy="366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ts val="500"/>
                  </a:spcBef>
                  <a:spcAft>
                    <a:spcPts val="500"/>
                  </a:spcAft>
                </a:pPr>
                <a:r>
                  <a:rPr lang="en-US" altLang="zh-CN" sz="1400">
                    <a:solidFill>
                      <a:srgbClr val="F0A000"/>
                    </a:solidFill>
                    <a:latin typeface="微软雅黑" pitchFamily="34" charset="-122"/>
                    <a:ea typeface="微软雅黑" pitchFamily="34" charset="-122"/>
                  </a:rPr>
                  <a:t>[</a:t>
                </a:r>
                <a:r>
                  <a:rPr lang="zh-CN" altLang="en-US" sz="1400">
                    <a:solidFill>
                      <a:srgbClr val="F0A000"/>
                    </a:solidFill>
                    <a:latin typeface="微软雅黑" pitchFamily="34" charset="-122"/>
                    <a:ea typeface="微软雅黑" pitchFamily="34" charset="-122"/>
                  </a:rPr>
                  <a:t>点击查看案例</a:t>
                </a:r>
                <a:r>
                  <a:rPr lang="en-US" altLang="zh-CN" sz="1400">
                    <a:solidFill>
                      <a:srgbClr val="F0A000"/>
                    </a:solidFill>
                    <a:latin typeface="微软雅黑" pitchFamily="34" charset="-122"/>
                    <a:ea typeface="微软雅黑" pitchFamily="34" charset="-122"/>
                  </a:rPr>
                  <a:t>7-2</a:t>
                </a:r>
                <a:r>
                  <a:rPr lang="zh-CN" altLang="en-US" sz="1400">
                    <a:solidFill>
                      <a:srgbClr val="F0A000"/>
                    </a:solidFill>
                    <a:latin typeface="微软雅黑" pitchFamily="34" charset="-122"/>
                    <a:ea typeface="微软雅黑" pitchFamily="34" charset="-122"/>
                  </a:rPr>
                  <a:t>、</a:t>
                </a:r>
                <a:r>
                  <a:rPr lang="en-US" altLang="zh-CN" sz="1400">
                    <a:solidFill>
                      <a:srgbClr val="F0A000"/>
                    </a:solidFill>
                    <a:latin typeface="微软雅黑" pitchFamily="34" charset="-122"/>
                    <a:ea typeface="微软雅黑" pitchFamily="34" charset="-122"/>
                  </a:rPr>
                  <a:t>7-3]</a:t>
                </a:r>
                <a:endParaRPr lang="zh-CN" altLang="zh-CN" sz="1400">
                  <a:solidFill>
                    <a:srgbClr val="F0A000"/>
                  </a:solidFill>
                  <a:latin typeface="微软雅黑" pitchFamily="34" charset="-122"/>
                  <a:ea typeface="微软雅黑" pitchFamily="34" charset="-122"/>
                </a:endParaRPr>
              </a:p>
            </p:txBody>
          </p:sp>
          <p:sp>
            <p:nvSpPr>
              <p:cNvPr id="16407" name="立方体 18"/>
              <p:cNvSpPr>
                <a:spLocks noChangeArrowheads="1"/>
              </p:cNvSpPr>
              <p:nvPr/>
            </p:nvSpPr>
            <p:spPr bwMode="auto">
              <a:xfrm>
                <a:off x="2288817" y="5125857"/>
                <a:ext cx="270137" cy="270137"/>
              </a:xfrm>
              <a:prstGeom prst="cube">
                <a:avLst>
                  <a:gd name="adj" fmla="val 25000"/>
                </a:avLst>
              </a:prstGeom>
              <a:solidFill>
                <a:srgbClr val="F3B600"/>
              </a:solidFill>
              <a:ln w="19050" algn="ctr">
                <a:solidFill>
                  <a:schemeClr val="bg1"/>
                </a:solidFill>
                <a:round/>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72" name="半闭框 71"/>
              <p:cNvSpPr/>
              <p:nvPr/>
            </p:nvSpPr>
            <p:spPr bwMode="auto">
              <a:xfrm>
                <a:off x="2225739" y="5069045"/>
                <a:ext cx="107547" cy="136105"/>
              </a:xfrm>
              <a:prstGeom prst="halfFrame">
                <a:avLst/>
              </a:prstGeom>
              <a:solidFill>
                <a:srgbClr val="F3B600"/>
              </a:solidFill>
              <a:ln w="2857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sp>
            <p:nvSpPr>
              <p:cNvPr id="73" name="半闭框 72"/>
              <p:cNvSpPr/>
              <p:nvPr/>
            </p:nvSpPr>
            <p:spPr bwMode="auto">
              <a:xfrm flipH="1" flipV="1">
                <a:off x="5295524" y="5337473"/>
                <a:ext cx="107546" cy="134215"/>
              </a:xfrm>
              <a:prstGeom prst="halfFrame">
                <a:avLst/>
              </a:prstGeom>
              <a:solidFill>
                <a:srgbClr val="F3B600"/>
              </a:solidFill>
              <a:ln w="2857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cxnSp>
            <p:nvCxnSpPr>
              <p:cNvPr id="16410" name="直接连接符 21"/>
              <p:cNvCxnSpPr>
                <a:cxnSpLocks noChangeShapeType="1"/>
              </p:cNvCxnSpPr>
              <p:nvPr/>
            </p:nvCxnSpPr>
            <p:spPr bwMode="auto">
              <a:xfrm>
                <a:off x="2293497" y="5449202"/>
                <a:ext cx="2565463" cy="3799"/>
              </a:xfrm>
              <a:prstGeom prst="line">
                <a:avLst/>
              </a:prstGeom>
              <a:noFill/>
              <a:ln w="19050" algn="ctr">
                <a:solidFill>
                  <a:srgbClr val="F3B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16405" name="Picture 13" descr="C:\Users\Administrator\Desktop\未标题-2.png">
              <a:hlinkClick r:id="rId4" action="ppaction://hlinkfil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2164" y="4670298"/>
              <a:ext cx="439629" cy="387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矩形 11"/>
          <p:cNvSpPr>
            <a:spLocks noChangeArrowheads="1"/>
          </p:cNvSpPr>
          <p:nvPr/>
        </p:nvSpPr>
        <p:spPr bwMode="auto">
          <a:xfrm>
            <a:off x="1077913" y="5559425"/>
            <a:ext cx="63817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latin typeface="微软雅黑" pitchFamily="34" charset="-122"/>
                <a:ea typeface="微软雅黑" pitchFamily="34" charset="-122"/>
              </a:rPr>
              <a:t>接下来通过一个案例来学习检测、抛出、捕获异常的流程</a:t>
            </a:r>
            <a:endParaRPr lang="zh-CN" altLang="en-US">
              <a:latin typeface="微软雅黑" pitchFamily="34" charset="-122"/>
              <a:ea typeface="微软雅黑" pitchFamily="34" charset="-122"/>
            </a:endParaRPr>
          </a:p>
        </p:txBody>
      </p:sp>
      <p:sp>
        <p:nvSpPr>
          <p:cNvPr id="14" name="圆角矩形标注 13"/>
          <p:cNvSpPr/>
          <p:nvPr/>
        </p:nvSpPr>
        <p:spPr bwMode="auto">
          <a:xfrm>
            <a:off x="669925" y="4460875"/>
            <a:ext cx="2095500" cy="1978025"/>
          </a:xfrm>
          <a:prstGeom prst="wedgeRoundRectCallout">
            <a:avLst>
              <a:gd name="adj1" fmla="val -14564"/>
              <a:gd name="adj2" fmla="val -59085"/>
              <a:gd name="adj3" fmla="val 16667"/>
            </a:avLst>
          </a:prstGeom>
          <a:noFill/>
          <a:ln w="28575" cap="flat" cmpd="sng" algn="ctr">
            <a:solidFill>
              <a:srgbClr val="00ACE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50000"/>
              </a:lnSpc>
              <a:defRPr/>
            </a:pPr>
            <a:r>
              <a:rPr lang="en-US" altLang="zh-CN" sz="2800" b="1" dirty="0">
                <a:solidFill>
                  <a:schemeClr val="accent4"/>
                </a:solidFill>
                <a:latin typeface="黑体" pitchFamily="49" charset="-122"/>
                <a:ea typeface="黑体" pitchFamily="49" charset="-122"/>
              </a:rPr>
              <a:t>try{</a:t>
            </a:r>
            <a:endParaRPr lang="zh-CN" altLang="zh-CN" sz="2800" b="1" dirty="0">
              <a:solidFill>
                <a:schemeClr val="accent4"/>
              </a:solidFill>
              <a:latin typeface="黑体" pitchFamily="49" charset="-122"/>
              <a:ea typeface="黑体" pitchFamily="49" charset="-122"/>
            </a:endParaRPr>
          </a:p>
          <a:p>
            <a:pPr>
              <a:lnSpc>
                <a:spcPct val="150000"/>
              </a:lnSpc>
              <a:defRPr/>
            </a:pPr>
            <a:r>
              <a:rPr lang="en-US" altLang="zh-CN" sz="2800" b="1" dirty="0">
                <a:solidFill>
                  <a:schemeClr val="accent4"/>
                </a:solidFill>
                <a:latin typeface="黑体" pitchFamily="49" charset="-122"/>
                <a:ea typeface="黑体" pitchFamily="49" charset="-122"/>
              </a:rPr>
              <a:t>	</a:t>
            </a:r>
            <a:r>
              <a:rPr lang="zh-CN" altLang="zh-CN" sz="2400" b="1" dirty="0">
                <a:solidFill>
                  <a:schemeClr val="accent4"/>
                </a:solidFill>
                <a:latin typeface="黑体" pitchFamily="49" charset="-122"/>
                <a:ea typeface="黑体" pitchFamily="49" charset="-122"/>
              </a:rPr>
              <a:t>语句</a:t>
            </a:r>
          </a:p>
          <a:p>
            <a:pPr>
              <a:lnSpc>
                <a:spcPct val="150000"/>
              </a:lnSpc>
              <a:defRPr/>
            </a:pPr>
            <a:r>
              <a:rPr lang="en-US" altLang="zh-CN" sz="2800" b="1" dirty="0">
                <a:solidFill>
                  <a:schemeClr val="accent4"/>
                </a:solidFill>
                <a:latin typeface="黑体" pitchFamily="49" charset="-122"/>
                <a:ea typeface="黑体" pitchFamily="49" charset="-122"/>
              </a:rPr>
              <a:t>} </a:t>
            </a:r>
            <a:endParaRPr lang="zh-CN" altLang="zh-CN" sz="2800" b="1" dirty="0">
              <a:solidFill>
                <a:schemeClr val="accent4"/>
              </a:solidFill>
              <a:latin typeface="黑体" pitchFamily="49" charset="-122"/>
              <a:ea typeface="黑体" pitchFamily="49" charset="-122"/>
            </a:endParaRPr>
          </a:p>
        </p:txBody>
      </p:sp>
      <p:sp>
        <p:nvSpPr>
          <p:cNvPr id="15" name="圆角矩形标注 14"/>
          <p:cNvSpPr/>
          <p:nvPr/>
        </p:nvSpPr>
        <p:spPr bwMode="auto">
          <a:xfrm>
            <a:off x="3335338" y="4556125"/>
            <a:ext cx="2460625" cy="989013"/>
          </a:xfrm>
          <a:prstGeom prst="wedgeRoundRectCallout">
            <a:avLst>
              <a:gd name="adj1" fmla="val -11179"/>
              <a:gd name="adj2" fmla="val -73940"/>
              <a:gd name="adj3" fmla="val 16667"/>
            </a:avLst>
          </a:prstGeom>
          <a:noFill/>
          <a:ln w="28575" cap="flat" cmpd="sng" algn="ctr">
            <a:solidFill>
              <a:srgbClr val="00ACE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en-US" altLang="zh-CN" sz="2800" b="1" dirty="0">
                <a:solidFill>
                  <a:schemeClr val="accent4"/>
                </a:solidFill>
                <a:latin typeface="黑体" pitchFamily="49" charset="-122"/>
                <a:ea typeface="黑体" pitchFamily="49" charset="-122"/>
              </a:rPr>
              <a:t>throw </a:t>
            </a:r>
            <a:r>
              <a:rPr lang="zh-CN" altLang="zh-CN" sz="2400" b="1" dirty="0">
                <a:solidFill>
                  <a:schemeClr val="accent4"/>
                </a:solidFill>
                <a:latin typeface="黑体" pitchFamily="49" charset="-122"/>
                <a:ea typeface="黑体" pitchFamily="49" charset="-122"/>
              </a:rPr>
              <a:t>表达式</a:t>
            </a:r>
            <a:r>
              <a:rPr lang="en-US" altLang="zh-CN" sz="2800" b="1" dirty="0">
                <a:solidFill>
                  <a:schemeClr val="accent4"/>
                </a:solidFill>
                <a:latin typeface="黑体" pitchFamily="49" charset="-122"/>
                <a:ea typeface="黑体" pitchFamily="49" charset="-122"/>
              </a:rPr>
              <a:t>;</a:t>
            </a:r>
            <a:endParaRPr lang="zh-CN" altLang="en-US" sz="2800" b="1" dirty="0">
              <a:solidFill>
                <a:schemeClr val="accent4"/>
              </a:solidFill>
              <a:latin typeface="黑体" pitchFamily="49" charset="-122"/>
              <a:ea typeface="黑体" pitchFamily="49" charset="-122"/>
            </a:endParaRPr>
          </a:p>
        </p:txBody>
      </p:sp>
      <p:sp>
        <p:nvSpPr>
          <p:cNvPr id="16" name="圆角矩形标注 15"/>
          <p:cNvSpPr/>
          <p:nvPr/>
        </p:nvSpPr>
        <p:spPr bwMode="auto">
          <a:xfrm>
            <a:off x="6169025" y="4471988"/>
            <a:ext cx="2809875" cy="1992312"/>
          </a:xfrm>
          <a:prstGeom prst="wedgeRoundRectCallout">
            <a:avLst>
              <a:gd name="adj1" fmla="val -14704"/>
              <a:gd name="adj2" fmla="val -62500"/>
              <a:gd name="adj3" fmla="val 16667"/>
            </a:avLst>
          </a:prstGeom>
          <a:solidFill>
            <a:schemeClr val="bg1"/>
          </a:solidFill>
          <a:ln w="28575" cap="flat" cmpd="sng" algn="ctr">
            <a:solidFill>
              <a:srgbClr val="00ACE6"/>
            </a:solidFill>
            <a:prstDash val="solid"/>
            <a:round/>
            <a:headEnd type="none" w="med" len="med"/>
            <a:tailEnd type="none" w="med" len="med"/>
          </a:ln>
          <a:effectLst/>
          <a:extLst/>
        </p:spPr>
        <p:txBody>
          <a:bodyPr/>
          <a:lstStyle/>
          <a:p>
            <a:pPr>
              <a:defRPr/>
            </a:pPr>
            <a:r>
              <a:rPr lang="en-US" altLang="zh-CN" b="1" dirty="0">
                <a:solidFill>
                  <a:schemeClr val="accent4"/>
                </a:solidFill>
                <a:latin typeface="黑体" pitchFamily="49" charset="-122"/>
                <a:ea typeface="黑体" pitchFamily="49" charset="-122"/>
              </a:rPr>
              <a:t>catch</a:t>
            </a:r>
            <a:r>
              <a:rPr lang="zh-CN" altLang="zh-CN" b="1" dirty="0">
                <a:solidFill>
                  <a:schemeClr val="accent4"/>
                </a:solidFill>
                <a:latin typeface="黑体" pitchFamily="49" charset="-122"/>
                <a:ea typeface="黑体" pitchFamily="49" charset="-122"/>
              </a:rPr>
              <a:t>（异常类型</a:t>
            </a:r>
            <a:r>
              <a:rPr lang="en-US" altLang="zh-CN" b="1" dirty="0">
                <a:solidFill>
                  <a:schemeClr val="accent4"/>
                </a:solidFill>
                <a:latin typeface="黑体" pitchFamily="49" charset="-122"/>
                <a:ea typeface="黑体" pitchFamily="49" charset="-122"/>
              </a:rPr>
              <a:t>1</a:t>
            </a:r>
            <a:r>
              <a:rPr lang="zh-CN" altLang="zh-CN" b="1" dirty="0">
                <a:solidFill>
                  <a:schemeClr val="accent4"/>
                </a:solidFill>
                <a:latin typeface="黑体" pitchFamily="49" charset="-122"/>
                <a:ea typeface="黑体" pitchFamily="49" charset="-122"/>
              </a:rPr>
              <a:t>声明）</a:t>
            </a:r>
          </a:p>
          <a:p>
            <a:pPr>
              <a:defRPr/>
            </a:pPr>
            <a:r>
              <a:rPr lang="en-US" altLang="zh-CN" b="1" dirty="0">
                <a:solidFill>
                  <a:schemeClr val="accent4"/>
                </a:solidFill>
                <a:latin typeface="黑体" pitchFamily="49" charset="-122"/>
                <a:ea typeface="黑体" pitchFamily="49" charset="-122"/>
              </a:rPr>
              <a:t>{</a:t>
            </a:r>
            <a:endParaRPr lang="zh-CN" altLang="zh-CN" b="1" dirty="0">
              <a:solidFill>
                <a:schemeClr val="accent4"/>
              </a:solidFill>
              <a:latin typeface="黑体" pitchFamily="49" charset="-122"/>
              <a:ea typeface="黑体" pitchFamily="49" charset="-122"/>
            </a:endParaRPr>
          </a:p>
          <a:p>
            <a:pPr>
              <a:defRPr/>
            </a:pPr>
            <a:r>
              <a:rPr lang="en-US" altLang="zh-CN" b="1" dirty="0">
                <a:solidFill>
                  <a:schemeClr val="accent4"/>
                </a:solidFill>
                <a:latin typeface="黑体" pitchFamily="49" charset="-122"/>
                <a:ea typeface="黑体" pitchFamily="49" charset="-122"/>
              </a:rPr>
              <a:t>}</a:t>
            </a:r>
            <a:endParaRPr lang="zh-CN" altLang="zh-CN" b="1" dirty="0">
              <a:solidFill>
                <a:schemeClr val="accent4"/>
              </a:solidFill>
              <a:latin typeface="黑体" pitchFamily="49" charset="-122"/>
              <a:ea typeface="黑体" pitchFamily="49" charset="-122"/>
            </a:endParaRPr>
          </a:p>
          <a:p>
            <a:pPr>
              <a:defRPr/>
            </a:pPr>
            <a:r>
              <a:rPr lang="en-US" altLang="zh-CN" b="1" dirty="0">
                <a:solidFill>
                  <a:schemeClr val="accent4"/>
                </a:solidFill>
                <a:latin typeface="黑体" pitchFamily="49" charset="-122"/>
                <a:ea typeface="黑体" pitchFamily="49" charset="-122"/>
              </a:rPr>
              <a:t>catch(</a:t>
            </a:r>
            <a:r>
              <a:rPr lang="zh-CN" altLang="zh-CN" b="1" dirty="0">
                <a:solidFill>
                  <a:schemeClr val="accent4"/>
                </a:solidFill>
                <a:latin typeface="黑体" pitchFamily="49" charset="-122"/>
                <a:ea typeface="黑体" pitchFamily="49" charset="-122"/>
              </a:rPr>
              <a:t>异常类型</a:t>
            </a:r>
            <a:r>
              <a:rPr lang="en-US" altLang="zh-CN" b="1" dirty="0">
                <a:solidFill>
                  <a:schemeClr val="accent4"/>
                </a:solidFill>
                <a:latin typeface="黑体" pitchFamily="49" charset="-122"/>
                <a:ea typeface="黑体" pitchFamily="49" charset="-122"/>
              </a:rPr>
              <a:t>2</a:t>
            </a:r>
            <a:r>
              <a:rPr lang="zh-CN" altLang="zh-CN" b="1" dirty="0">
                <a:solidFill>
                  <a:schemeClr val="accent4"/>
                </a:solidFill>
                <a:latin typeface="黑体" pitchFamily="49" charset="-122"/>
                <a:ea typeface="黑体" pitchFamily="49" charset="-122"/>
              </a:rPr>
              <a:t>声明</a:t>
            </a:r>
            <a:r>
              <a:rPr lang="en-US" altLang="zh-CN" b="1" dirty="0">
                <a:solidFill>
                  <a:schemeClr val="accent4"/>
                </a:solidFill>
                <a:latin typeface="黑体" pitchFamily="49" charset="-122"/>
                <a:ea typeface="黑体" pitchFamily="49" charset="-122"/>
              </a:rPr>
              <a:t>)</a:t>
            </a:r>
            <a:endParaRPr lang="zh-CN" altLang="zh-CN" b="1" dirty="0">
              <a:solidFill>
                <a:schemeClr val="accent4"/>
              </a:solidFill>
              <a:latin typeface="黑体" pitchFamily="49" charset="-122"/>
              <a:ea typeface="黑体" pitchFamily="49" charset="-122"/>
            </a:endParaRPr>
          </a:p>
          <a:p>
            <a:pPr>
              <a:defRPr/>
            </a:pPr>
            <a:r>
              <a:rPr lang="en-US" altLang="zh-CN" b="1" dirty="0">
                <a:solidFill>
                  <a:schemeClr val="accent4"/>
                </a:solidFill>
                <a:latin typeface="黑体" pitchFamily="49" charset="-122"/>
                <a:ea typeface="黑体" pitchFamily="49" charset="-122"/>
              </a:rPr>
              <a:t>{</a:t>
            </a:r>
            <a:endParaRPr lang="zh-CN" altLang="zh-CN" b="1" dirty="0">
              <a:solidFill>
                <a:schemeClr val="accent4"/>
              </a:solidFill>
              <a:latin typeface="黑体" pitchFamily="49" charset="-122"/>
              <a:ea typeface="黑体" pitchFamily="49" charset="-122"/>
            </a:endParaRPr>
          </a:p>
          <a:p>
            <a:pPr>
              <a:defRPr/>
            </a:pPr>
            <a:r>
              <a:rPr lang="en-US" altLang="zh-CN" b="1" dirty="0">
                <a:solidFill>
                  <a:schemeClr val="accent4"/>
                </a:solidFill>
                <a:latin typeface="黑体" pitchFamily="49" charset="-122"/>
                <a:ea typeface="黑体" pitchFamily="49" charset="-122"/>
              </a:rPr>
              <a:t>}</a:t>
            </a:r>
            <a:endParaRPr lang="zh-CN" altLang="zh-CN" b="1" dirty="0">
              <a:solidFill>
                <a:schemeClr val="accent4"/>
              </a:solidFill>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8454"/>
                                        </p:tgtEl>
                                        <p:attrNameLst>
                                          <p:attrName>style.visibility</p:attrName>
                                        </p:attrNameLst>
                                      </p:cBhvr>
                                      <p:to>
                                        <p:strVal val="visible"/>
                                      </p:to>
                                    </p:set>
                                    <p:animEffect transition="in" filter="fade">
                                      <p:cBhvr>
                                        <p:cTn id="7" dur="500"/>
                                        <p:tgtEl>
                                          <p:spTgt spid="18454"/>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nodeType="afterGroup">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603"/>
                                        </p:tgtEl>
                                        <p:attrNameLst>
                                          <p:attrName>style.visibility</p:attrName>
                                        </p:attrNameLst>
                                      </p:cBhvr>
                                      <p:to>
                                        <p:strVal val="visible"/>
                                      </p:to>
                                    </p:set>
                                    <p:animEffect transition="in" filter="fade">
                                      <p:cBhvr>
                                        <p:cTn id="18" dur="500"/>
                                        <p:tgtEl>
                                          <p:spTgt spid="25603"/>
                                        </p:tgtEl>
                                      </p:cBhvr>
                                    </p:animEffect>
                                  </p:childTnLst>
                                </p:cTn>
                              </p:par>
                              <p:par>
                                <p:cTn id="19" presetID="10" presetClass="entr" presetSubtype="0" fill="hold" nodeType="withEffect">
                                  <p:stCondLst>
                                    <p:cond delay="0"/>
                                  </p:stCondLst>
                                  <p:childTnLst>
                                    <p:set>
                                      <p:cBhvr>
                                        <p:cTn id="20" dur="1" fill="hold">
                                          <p:stCondLst>
                                            <p:cond delay="0"/>
                                          </p:stCondLst>
                                        </p:cTn>
                                        <p:tgtEl>
                                          <p:spTgt spid="18459"/>
                                        </p:tgtEl>
                                        <p:attrNameLst>
                                          <p:attrName>style.visibility</p:attrName>
                                        </p:attrNameLst>
                                      </p:cBhvr>
                                      <p:to>
                                        <p:strVal val="visible"/>
                                      </p:to>
                                    </p:set>
                                    <p:animEffect transition="in" filter="fade">
                                      <p:cBhvr>
                                        <p:cTn id="21" dur="500"/>
                                        <p:tgtEl>
                                          <p:spTgt spid="1845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par>
                          <p:cTn id="25" fill="hold" nodeType="afterGroup">
                            <p:stCondLst>
                              <p:cond delay="500"/>
                            </p:stCondLst>
                            <p:childTnLst>
                              <p:par>
                                <p:cTn id="26" presetID="16" presetClass="entr" presetSubtype="21"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arn(inVertical)">
                                      <p:cBhvr>
                                        <p:cTn id="28" dur="500"/>
                                        <p:tgtEl>
                                          <p:spTgt spid="1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3"/>
                                        </p:tgtEl>
                                        <p:attrNameLst>
                                          <p:attrName>style.visibility</p:attrName>
                                        </p:attrNameLst>
                                      </p:cBhvr>
                                      <p:to>
                                        <p:strVal val="visible"/>
                                      </p:to>
                                    </p:set>
                                    <p:animEffect transition="in" filter="fade">
                                      <p:cBhvr>
                                        <p:cTn id="33" dur="500"/>
                                        <p:tgtEl>
                                          <p:spTgt spid="83"/>
                                        </p:tgtEl>
                                      </p:cBhvr>
                                    </p:animEffect>
                                  </p:childTnLst>
                                </p:cTn>
                              </p:par>
                              <p:par>
                                <p:cTn id="34" presetID="10" presetClass="entr" presetSubtype="0" fill="hold" nodeType="withEffect">
                                  <p:stCondLst>
                                    <p:cond delay="0"/>
                                  </p:stCondLst>
                                  <p:childTnLst>
                                    <p:set>
                                      <p:cBhvr>
                                        <p:cTn id="35" dur="1" fill="hold">
                                          <p:stCondLst>
                                            <p:cond delay="0"/>
                                          </p:stCondLst>
                                        </p:cTn>
                                        <p:tgtEl>
                                          <p:spTgt spid="18449"/>
                                        </p:tgtEl>
                                        <p:attrNameLst>
                                          <p:attrName>style.visibility</p:attrName>
                                        </p:attrNameLst>
                                      </p:cBhvr>
                                      <p:to>
                                        <p:strVal val="visible"/>
                                      </p:to>
                                    </p:set>
                                    <p:animEffect transition="in" filter="fade">
                                      <p:cBhvr>
                                        <p:cTn id="36" dur="500"/>
                                        <p:tgtEl>
                                          <p:spTgt spid="1844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childTnLst>
                                </p:cTn>
                              </p:par>
                            </p:childTnLst>
                          </p:cTn>
                        </p:par>
                        <p:par>
                          <p:cTn id="40" fill="hold" nodeType="afterGroup">
                            <p:stCondLst>
                              <p:cond delay="500"/>
                            </p:stCondLst>
                            <p:childTnLst>
                              <p:par>
                                <p:cTn id="41" presetID="16" presetClass="entr" presetSubtype="21"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arn(inVertical)">
                                      <p:cBhvr>
                                        <p:cTn id="43" dur="500"/>
                                        <p:tgtEl>
                                          <p:spTgt spid="1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xit" presetSubtype="0" fill="hold" grpId="1" nodeType="clickEffect">
                                  <p:stCondLst>
                                    <p:cond delay="0"/>
                                  </p:stCondLst>
                                  <p:childTnLst>
                                    <p:animEffect transition="out" filter="fade">
                                      <p:cBhvr>
                                        <p:cTn id="47" dur="500"/>
                                        <p:tgtEl>
                                          <p:spTgt spid="14"/>
                                        </p:tgtEl>
                                      </p:cBhvr>
                                    </p:animEffect>
                                    <p:set>
                                      <p:cBhvr>
                                        <p:cTn id="48" dur="1" fill="hold">
                                          <p:stCondLst>
                                            <p:cond delay="499"/>
                                          </p:stCondLst>
                                        </p:cTn>
                                        <p:tgtEl>
                                          <p:spTgt spid="14"/>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15"/>
                                        </p:tgtEl>
                                      </p:cBhvr>
                                    </p:animEffect>
                                    <p:set>
                                      <p:cBhvr>
                                        <p:cTn id="51" dur="1" fill="hold">
                                          <p:stCondLst>
                                            <p:cond delay="499"/>
                                          </p:stCondLst>
                                        </p:cTn>
                                        <p:tgtEl>
                                          <p:spTgt spid="15"/>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16"/>
                                        </p:tgtEl>
                                      </p:cBhvr>
                                    </p:animEffect>
                                    <p:set>
                                      <p:cBhvr>
                                        <p:cTn id="54" dur="1" fill="hold">
                                          <p:stCondLst>
                                            <p:cond delay="499"/>
                                          </p:stCondLst>
                                        </p:cTn>
                                        <p:tgtEl>
                                          <p:spTgt spid="16"/>
                                        </p:tgtEl>
                                        <p:attrNameLst>
                                          <p:attrName>style.visibility</p:attrName>
                                        </p:attrNameLst>
                                      </p:cBhvr>
                                      <p:to>
                                        <p:strVal val="hidden"/>
                                      </p:to>
                                    </p:set>
                                  </p:childTnLst>
                                </p:cTn>
                              </p:par>
                            </p:childTnLst>
                          </p:cTn>
                        </p:par>
                        <p:par>
                          <p:cTn id="55" fill="hold" nodeType="afterGroup">
                            <p:stCondLst>
                              <p:cond delay="500"/>
                            </p:stCondLst>
                            <p:childTnLst>
                              <p:par>
                                <p:cTn id="56" presetID="42" presetClass="entr" presetSubtype="0" fill="hold" grpId="0" nodeType="after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fade">
                                      <p:cBhvr>
                                        <p:cTn id="58" dur="1000"/>
                                        <p:tgtEl>
                                          <p:spTgt spid="65"/>
                                        </p:tgtEl>
                                      </p:cBhvr>
                                    </p:animEffect>
                                    <p:anim calcmode="lin" valueType="num">
                                      <p:cBhvr>
                                        <p:cTn id="59" dur="1000" fill="hold"/>
                                        <p:tgtEl>
                                          <p:spTgt spid="65"/>
                                        </p:tgtEl>
                                        <p:attrNameLst>
                                          <p:attrName>ppt_x</p:attrName>
                                        </p:attrNameLst>
                                      </p:cBhvr>
                                      <p:tavLst>
                                        <p:tav tm="0">
                                          <p:val>
                                            <p:strVal val="#ppt_x"/>
                                          </p:val>
                                        </p:tav>
                                        <p:tav tm="100000">
                                          <p:val>
                                            <p:strVal val="#ppt_x"/>
                                          </p:val>
                                        </p:tav>
                                      </p:tavLst>
                                    </p:anim>
                                    <p:anim calcmode="lin" valueType="num">
                                      <p:cBhvr>
                                        <p:cTn id="60" dur="1000" fill="hold"/>
                                        <p:tgtEl>
                                          <p:spTgt spid="65"/>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66"/>
                                        </p:tgtEl>
                                        <p:attrNameLst>
                                          <p:attrName>style.visibility</p:attrName>
                                        </p:attrNameLst>
                                      </p:cBhvr>
                                      <p:to>
                                        <p:strVal val="visible"/>
                                      </p:to>
                                    </p:set>
                                    <p:animEffect transition="in" filter="fade">
                                      <p:cBhvr>
                                        <p:cTn id="63" dur="1000"/>
                                        <p:tgtEl>
                                          <p:spTgt spid="66"/>
                                        </p:tgtEl>
                                      </p:cBhvr>
                                    </p:animEffect>
                                    <p:anim calcmode="lin" valueType="num">
                                      <p:cBhvr>
                                        <p:cTn id="64" dur="1000" fill="hold"/>
                                        <p:tgtEl>
                                          <p:spTgt spid="66"/>
                                        </p:tgtEl>
                                        <p:attrNameLst>
                                          <p:attrName>ppt_x</p:attrName>
                                        </p:attrNameLst>
                                      </p:cBhvr>
                                      <p:tavLst>
                                        <p:tav tm="0">
                                          <p:val>
                                            <p:strVal val="#ppt_x"/>
                                          </p:val>
                                        </p:tav>
                                        <p:tav tm="100000">
                                          <p:val>
                                            <p:strVal val="#ppt_x"/>
                                          </p:val>
                                        </p:tav>
                                      </p:tavLst>
                                    </p:anim>
                                    <p:anim calcmode="lin" valueType="num">
                                      <p:cBhvr>
                                        <p:cTn id="65" dur="1000" fill="hold"/>
                                        <p:tgtEl>
                                          <p:spTgt spid="66"/>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fade">
                                      <p:cBhvr>
                                        <p:cTn id="68" dur="1000"/>
                                        <p:tgtEl>
                                          <p:spTgt spid="67"/>
                                        </p:tgtEl>
                                      </p:cBhvr>
                                    </p:animEffect>
                                    <p:anim calcmode="lin" valueType="num">
                                      <p:cBhvr>
                                        <p:cTn id="69" dur="1000" fill="hold"/>
                                        <p:tgtEl>
                                          <p:spTgt spid="67"/>
                                        </p:tgtEl>
                                        <p:attrNameLst>
                                          <p:attrName>ppt_x</p:attrName>
                                        </p:attrNameLst>
                                      </p:cBhvr>
                                      <p:tavLst>
                                        <p:tav tm="0">
                                          <p:val>
                                            <p:strVal val="#ppt_x"/>
                                          </p:val>
                                        </p:tav>
                                        <p:tav tm="100000">
                                          <p:val>
                                            <p:strVal val="#ppt_x"/>
                                          </p:val>
                                        </p:tav>
                                      </p:tavLst>
                                    </p:anim>
                                    <p:anim calcmode="lin" valueType="num">
                                      <p:cBhvr>
                                        <p:cTn id="70" dur="1000" fill="hold"/>
                                        <p:tgtEl>
                                          <p:spTgt spid="67"/>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fade">
                                      <p:cBhvr>
                                        <p:cTn id="73" dur="1000"/>
                                        <p:tgtEl>
                                          <p:spTgt spid="12"/>
                                        </p:tgtEl>
                                      </p:cBhvr>
                                    </p:animEffect>
                                    <p:anim calcmode="lin" valueType="num">
                                      <p:cBhvr>
                                        <p:cTn id="74" dur="1000" fill="hold"/>
                                        <p:tgtEl>
                                          <p:spTgt spid="12"/>
                                        </p:tgtEl>
                                        <p:attrNameLst>
                                          <p:attrName>ppt_x</p:attrName>
                                        </p:attrNameLst>
                                      </p:cBhvr>
                                      <p:tavLst>
                                        <p:tav tm="0">
                                          <p:val>
                                            <p:strVal val="#ppt_x"/>
                                          </p:val>
                                        </p:tav>
                                        <p:tav tm="100000">
                                          <p:val>
                                            <p:strVal val="#ppt_x"/>
                                          </p:val>
                                        </p:tav>
                                      </p:tavLst>
                                    </p:anim>
                                    <p:anim calcmode="lin" valueType="num">
                                      <p:cBhvr>
                                        <p:cTn id="7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animBg="1"/>
      <p:bldP spid="83" grpId="0" animBg="1"/>
      <p:bldP spid="2" grpId="0"/>
      <p:bldP spid="3" grpId="0"/>
      <p:bldP spid="5" grpId="0"/>
      <p:bldP spid="65" grpId="0" animBg="1"/>
      <p:bldP spid="12" grpId="0"/>
      <p:bldP spid="14" grpId="0" animBg="1"/>
      <p:bldP spid="14" grpId="1" animBg="1"/>
      <p:bldP spid="15" grpId="0" animBg="1"/>
      <p:bldP spid="15" grpId="1" animBg="1"/>
      <p:bldP spid="16" grpId="0" animBg="1"/>
      <p:bldP spid="16"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剪去对角的矩形 46"/>
          <p:cNvSpPr/>
          <p:nvPr/>
        </p:nvSpPr>
        <p:spPr bwMode="auto">
          <a:xfrm>
            <a:off x="585788" y="1130300"/>
            <a:ext cx="2792412" cy="577850"/>
          </a:xfrm>
          <a:prstGeom prst="snip2DiagRect">
            <a:avLst/>
          </a:prstGeom>
          <a:solidFill>
            <a:srgbClr val="E7F4FF"/>
          </a:solidFill>
          <a:ln w="28575" cap="flat" cmpd="sng" algn="ctr">
            <a:solidFill>
              <a:srgbClr val="00ACE6"/>
            </a:solidFill>
            <a:prstDash val="sysDot"/>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grpSp>
        <p:nvGrpSpPr>
          <p:cNvPr id="17411" name="Group 2"/>
          <p:cNvGrpSpPr>
            <a:grpSpLocks/>
          </p:cNvGrpSpPr>
          <p:nvPr/>
        </p:nvGrpSpPr>
        <p:grpSpPr bwMode="auto">
          <a:xfrm>
            <a:off x="5062538" y="119063"/>
            <a:ext cx="3916362" cy="725487"/>
            <a:chOff x="0" y="0"/>
            <a:chExt cx="6166" cy="1142"/>
          </a:xfrm>
        </p:grpSpPr>
        <p:pic>
          <p:nvPicPr>
            <p:cNvPr id="17429"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430"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17412"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7.2 </a:t>
            </a:r>
            <a:r>
              <a:rPr lang="zh-CN" altLang="en-US" sz="2800" b="1">
                <a:solidFill>
                  <a:srgbClr val="FFFF00"/>
                </a:solidFill>
                <a:latin typeface="微软雅黑" pitchFamily="34" charset="-122"/>
                <a:ea typeface="微软雅黑" pitchFamily="34" charset="-122"/>
                <a:sym typeface="宋体" charset="-122"/>
              </a:rPr>
              <a:t>异常处理</a:t>
            </a:r>
          </a:p>
        </p:txBody>
      </p:sp>
      <p:sp>
        <p:nvSpPr>
          <p:cNvPr id="17413" name="矩形 1"/>
          <p:cNvSpPr>
            <a:spLocks noChangeArrowheads="1"/>
          </p:cNvSpPr>
          <p:nvPr/>
        </p:nvSpPr>
        <p:spPr bwMode="auto">
          <a:xfrm>
            <a:off x="79375" y="1189038"/>
            <a:ext cx="29638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2" eaLnBrk="1" hangingPunct="1"/>
            <a:r>
              <a:rPr lang="zh-CN" altLang="en-US" sz="2400" b="1">
                <a:solidFill>
                  <a:srgbClr val="00B0F0"/>
                </a:solidFill>
              </a:rPr>
              <a:t>异常处理模式</a:t>
            </a:r>
            <a:endParaRPr lang="zh-CN" altLang="zh-CN" sz="2400" b="1">
              <a:solidFill>
                <a:srgbClr val="00B0F0"/>
              </a:solidFill>
            </a:endParaRPr>
          </a:p>
        </p:txBody>
      </p:sp>
      <p:grpSp>
        <p:nvGrpSpPr>
          <p:cNvPr id="9" name="组合 72"/>
          <p:cNvGrpSpPr>
            <a:grpSpLocks/>
          </p:cNvGrpSpPr>
          <p:nvPr/>
        </p:nvGrpSpPr>
        <p:grpSpPr bwMode="auto">
          <a:xfrm>
            <a:off x="914400" y="1784350"/>
            <a:ext cx="7196138" cy="2843213"/>
            <a:chOff x="3957026" y="2453684"/>
            <a:chExt cx="10315544" cy="2438692"/>
          </a:xfrm>
        </p:grpSpPr>
        <p:sp>
          <p:nvSpPr>
            <p:cNvPr id="10" name="矩形 9"/>
            <p:cNvSpPr/>
            <p:nvPr/>
          </p:nvSpPr>
          <p:spPr>
            <a:xfrm>
              <a:off x="3957026" y="2735543"/>
              <a:ext cx="10315544" cy="2156833"/>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1" name="任意多边形 10"/>
            <p:cNvSpPr/>
            <p:nvPr/>
          </p:nvSpPr>
          <p:spPr>
            <a:xfrm>
              <a:off x="10444919" y="2453684"/>
              <a:ext cx="3445341" cy="418023"/>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B0F0"/>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grpSp>
      <p:sp>
        <p:nvSpPr>
          <p:cNvPr id="12" name="矩形 75"/>
          <p:cNvSpPr>
            <a:spLocks noChangeArrowheads="1"/>
          </p:cNvSpPr>
          <p:nvPr/>
        </p:nvSpPr>
        <p:spPr bwMode="auto">
          <a:xfrm>
            <a:off x="5489575" y="1855788"/>
            <a:ext cx="23066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a:solidFill>
                  <a:schemeClr val="bg1"/>
                </a:solidFill>
                <a:latin typeface="微软雅黑" pitchFamily="34" charset="-122"/>
                <a:ea typeface="微软雅黑" pitchFamily="34" charset="-122"/>
              </a:rPr>
              <a:t>知识点概述</a:t>
            </a:r>
          </a:p>
        </p:txBody>
      </p:sp>
      <p:sp>
        <p:nvSpPr>
          <p:cNvPr id="13" name="矩形 12"/>
          <p:cNvSpPr>
            <a:spLocks noChangeArrowheads="1"/>
          </p:cNvSpPr>
          <p:nvPr/>
        </p:nvSpPr>
        <p:spPr bwMode="auto">
          <a:xfrm>
            <a:off x="1081088" y="2239963"/>
            <a:ext cx="6805612"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zh-CN" altLang="en-US" sz="2000">
                <a:latin typeface="黑体" pitchFamily="49" charset="-122"/>
                <a:ea typeface="黑体" pitchFamily="49" charset="-122"/>
              </a:rPr>
              <a:t>    </a:t>
            </a:r>
            <a:r>
              <a:rPr lang="zh-CN" altLang="en-US" sz="2000">
                <a:solidFill>
                  <a:srgbClr val="00B0F0"/>
                </a:solidFill>
                <a:latin typeface="微软雅黑" pitchFamily="34" charset="-122"/>
                <a:ea typeface="微软雅黑" pitchFamily="34" charset="-122"/>
              </a:rPr>
              <a:t>异常处理模式</a:t>
            </a:r>
            <a:r>
              <a:rPr lang="zh-CN" altLang="en-US" sz="2000">
                <a:latin typeface="微软雅黑" pitchFamily="34" charset="-122"/>
                <a:ea typeface="微软雅黑" pitchFamily="34" charset="-122"/>
              </a:rPr>
              <a:t>是指，处理完异常后，程序的执行流程。默认的异常处理模式为</a:t>
            </a:r>
            <a:r>
              <a:rPr lang="zh-CN" altLang="en-US" sz="2000">
                <a:solidFill>
                  <a:srgbClr val="00B0F0"/>
                </a:solidFill>
                <a:latin typeface="微软雅黑" pitchFamily="34" charset="-122"/>
                <a:ea typeface="微软雅黑" pitchFamily="34" charset="-122"/>
              </a:rPr>
              <a:t>终止模式</a:t>
            </a:r>
            <a:r>
              <a:rPr lang="zh-CN" altLang="en-US" sz="2000">
                <a:latin typeface="微软雅黑" pitchFamily="34" charset="-122"/>
                <a:ea typeface="微软雅黑" pitchFamily="34" charset="-122"/>
              </a:rPr>
              <a:t>。所谓</a:t>
            </a:r>
            <a:r>
              <a:rPr lang="zh-CN" altLang="en-US" sz="2000">
                <a:solidFill>
                  <a:srgbClr val="00B0F0"/>
                </a:solidFill>
                <a:latin typeface="微软雅黑" pitchFamily="34" charset="-122"/>
                <a:ea typeface="微软雅黑" pitchFamily="34" charset="-122"/>
              </a:rPr>
              <a:t>终止模式</a:t>
            </a:r>
            <a:r>
              <a:rPr lang="zh-CN" altLang="en-US" sz="2000">
                <a:latin typeface="微软雅黑" pitchFamily="34" charset="-122"/>
                <a:ea typeface="微软雅黑" pitchFamily="34" charset="-122"/>
              </a:rPr>
              <a:t>，是指异常抛出后，将退出导致异常的子程序或结构，转而去执行捕捉异常的</a:t>
            </a:r>
            <a:r>
              <a:rPr lang="en-US" altLang="zh-CN" sz="2000">
                <a:solidFill>
                  <a:srgbClr val="00B0F0"/>
                </a:solidFill>
                <a:latin typeface="微软雅黑" pitchFamily="34" charset="-122"/>
                <a:ea typeface="微软雅黑" pitchFamily="34" charset="-122"/>
              </a:rPr>
              <a:t>catch</a:t>
            </a:r>
            <a:r>
              <a:rPr lang="zh-CN" altLang="en-US" sz="2000">
                <a:solidFill>
                  <a:srgbClr val="00B0F0"/>
                </a:solidFill>
                <a:latin typeface="微软雅黑" pitchFamily="34" charset="-122"/>
                <a:ea typeface="微软雅黑" pitchFamily="34" charset="-122"/>
              </a:rPr>
              <a:t>块</a:t>
            </a:r>
            <a:r>
              <a:rPr lang="zh-CN" altLang="en-US" sz="2000">
                <a:latin typeface="微软雅黑" pitchFamily="34" charset="-122"/>
                <a:ea typeface="微软雅黑" pitchFamily="34" charset="-122"/>
              </a:rPr>
              <a:t>，</a:t>
            </a:r>
            <a:r>
              <a:rPr lang="en-US" altLang="zh-CN" sz="2000">
                <a:solidFill>
                  <a:srgbClr val="00B0F0"/>
                </a:solidFill>
                <a:latin typeface="微软雅黑" pitchFamily="34" charset="-122"/>
                <a:ea typeface="微软雅黑" pitchFamily="34" charset="-122"/>
              </a:rPr>
              <a:t>catch</a:t>
            </a:r>
            <a:r>
              <a:rPr lang="zh-CN" altLang="en-US" sz="2000">
                <a:solidFill>
                  <a:srgbClr val="00B0F0"/>
                </a:solidFill>
                <a:latin typeface="微软雅黑" pitchFamily="34" charset="-122"/>
                <a:ea typeface="微软雅黑" pitchFamily="34" charset="-122"/>
              </a:rPr>
              <a:t>块</a:t>
            </a:r>
            <a:r>
              <a:rPr lang="zh-CN" altLang="en-US" sz="2000">
                <a:latin typeface="微软雅黑" pitchFamily="34" charset="-122"/>
                <a:ea typeface="微软雅黑" pitchFamily="34" charset="-122"/>
              </a:rPr>
              <a:t>执行完毕后也不会再返回到抛出异常的位置。</a:t>
            </a:r>
            <a:endParaRPr lang="en-US" altLang="zh-CN" sz="2000">
              <a:latin typeface="微软雅黑" pitchFamily="34" charset="-122"/>
              <a:ea typeface="微软雅黑" pitchFamily="34" charset="-122"/>
            </a:endParaRPr>
          </a:p>
        </p:txBody>
      </p:sp>
      <p:sp>
        <p:nvSpPr>
          <p:cNvPr id="14" name="剪去对角的矩形 3"/>
          <p:cNvSpPr>
            <a:spLocks/>
          </p:cNvSpPr>
          <p:nvPr/>
        </p:nvSpPr>
        <p:spPr bwMode="auto">
          <a:xfrm>
            <a:off x="952500" y="5127625"/>
            <a:ext cx="1606550"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chemeClr val="accent4"/>
          </a:solidFill>
          <a:ln>
            <a:noFill/>
          </a:ln>
          <a:effectLst>
            <a:outerShdw blurRad="50800" dist="38100" dir="2700000" algn="tl" rotWithShape="0">
              <a:srgbClr val="808080">
                <a:alpha val="42999"/>
              </a:srgbClr>
            </a:outerShdw>
          </a:effectLst>
          <a:extLst/>
        </p:spPr>
        <p:txBody>
          <a:bodyPr/>
          <a:lstStyle/>
          <a:p>
            <a:pPr>
              <a:buFont typeface="Arial" pitchFamily="34" charset="0"/>
              <a:buNone/>
              <a:defRPr/>
            </a:pPr>
            <a:r>
              <a:rPr lang="zh-CN" altLang="en-US" sz="2400" b="1" dirty="0">
                <a:solidFill>
                  <a:schemeClr val="bg1"/>
                </a:solidFill>
                <a:latin typeface="微软雅黑" pitchFamily="34" charset="-122"/>
                <a:ea typeface="微软雅黑" pitchFamily="34" charset="-122"/>
              </a:rPr>
              <a:t> 案例代码</a:t>
            </a:r>
          </a:p>
        </p:txBody>
      </p:sp>
      <p:cxnSp>
        <p:nvCxnSpPr>
          <p:cNvPr id="15" name="直线连接符 9"/>
          <p:cNvCxnSpPr>
            <a:cxnSpLocks noChangeShapeType="1"/>
          </p:cNvCxnSpPr>
          <p:nvPr/>
        </p:nvCxnSpPr>
        <p:spPr bwMode="auto">
          <a:xfrm>
            <a:off x="952500" y="5734050"/>
            <a:ext cx="7045325" cy="0"/>
          </a:xfrm>
          <a:prstGeom prst="line">
            <a:avLst/>
          </a:prstGeom>
          <a:noFill/>
          <a:ln w="28575">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6" name="组合 15"/>
          <p:cNvGrpSpPr>
            <a:grpSpLocks/>
          </p:cNvGrpSpPr>
          <p:nvPr/>
        </p:nvGrpSpPr>
        <p:grpSpPr bwMode="auto">
          <a:xfrm>
            <a:off x="5614988" y="5254625"/>
            <a:ext cx="2292350" cy="395288"/>
            <a:chOff x="6356350" y="4728493"/>
            <a:chExt cx="2292809" cy="394212"/>
          </a:xfrm>
        </p:grpSpPr>
        <p:grpSp>
          <p:nvGrpSpPr>
            <p:cNvPr id="17420" name="组合 15"/>
            <p:cNvGrpSpPr>
              <a:grpSpLocks/>
            </p:cNvGrpSpPr>
            <p:nvPr/>
          </p:nvGrpSpPr>
          <p:grpSpPr bwMode="auto">
            <a:xfrm>
              <a:off x="6356350" y="4728493"/>
              <a:ext cx="2292809" cy="344841"/>
              <a:chOff x="2225739" y="5060870"/>
              <a:chExt cx="2724572" cy="410818"/>
            </a:xfrm>
          </p:grpSpPr>
          <p:sp>
            <p:nvSpPr>
              <p:cNvPr id="17422" name="矩形 10">
                <a:hlinkClick r:id="rId3" action="ppaction://hlinkfile"/>
              </p:cNvPr>
              <p:cNvSpPr>
                <a:spLocks noChangeArrowheads="1"/>
              </p:cNvSpPr>
              <p:nvPr/>
            </p:nvSpPr>
            <p:spPr bwMode="auto">
              <a:xfrm>
                <a:off x="2519540" y="5060870"/>
                <a:ext cx="1983348" cy="366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ts val="500"/>
                  </a:spcBef>
                  <a:spcAft>
                    <a:spcPts val="500"/>
                  </a:spcAft>
                </a:pPr>
                <a:r>
                  <a:rPr lang="en-US" altLang="zh-CN" sz="1400">
                    <a:solidFill>
                      <a:srgbClr val="F0A000"/>
                    </a:solidFill>
                    <a:latin typeface="微软雅黑" pitchFamily="34" charset="-122"/>
                    <a:ea typeface="微软雅黑" pitchFamily="34" charset="-122"/>
                  </a:rPr>
                  <a:t>[</a:t>
                </a:r>
                <a:r>
                  <a:rPr lang="zh-CN" altLang="en-US" sz="1400">
                    <a:solidFill>
                      <a:srgbClr val="F0A000"/>
                    </a:solidFill>
                    <a:latin typeface="微软雅黑" pitchFamily="34" charset="-122"/>
                    <a:ea typeface="微软雅黑" pitchFamily="34" charset="-122"/>
                  </a:rPr>
                  <a:t>点击查看案例</a:t>
                </a:r>
                <a:r>
                  <a:rPr lang="en-US" altLang="zh-CN" sz="1400">
                    <a:solidFill>
                      <a:srgbClr val="F0A000"/>
                    </a:solidFill>
                    <a:latin typeface="微软雅黑" pitchFamily="34" charset="-122"/>
                    <a:ea typeface="微软雅黑" pitchFamily="34" charset="-122"/>
                  </a:rPr>
                  <a:t>7-4]</a:t>
                </a:r>
                <a:endParaRPr lang="zh-CN" altLang="zh-CN" sz="1400">
                  <a:solidFill>
                    <a:srgbClr val="F0A000"/>
                  </a:solidFill>
                  <a:latin typeface="微软雅黑" pitchFamily="34" charset="-122"/>
                  <a:ea typeface="微软雅黑" pitchFamily="34" charset="-122"/>
                </a:endParaRPr>
              </a:p>
            </p:txBody>
          </p:sp>
          <p:sp>
            <p:nvSpPr>
              <p:cNvPr id="17423" name="立方体 18"/>
              <p:cNvSpPr>
                <a:spLocks noChangeArrowheads="1"/>
              </p:cNvSpPr>
              <p:nvPr/>
            </p:nvSpPr>
            <p:spPr bwMode="auto">
              <a:xfrm>
                <a:off x="2288817" y="5125857"/>
                <a:ext cx="270137" cy="270137"/>
              </a:xfrm>
              <a:prstGeom prst="cube">
                <a:avLst>
                  <a:gd name="adj" fmla="val 25000"/>
                </a:avLst>
              </a:prstGeom>
              <a:solidFill>
                <a:srgbClr val="F3B600"/>
              </a:solidFill>
              <a:ln w="19050" algn="ctr">
                <a:solidFill>
                  <a:schemeClr val="bg1"/>
                </a:solidFill>
                <a:round/>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21" name="半闭框 20"/>
              <p:cNvSpPr/>
              <p:nvPr/>
            </p:nvSpPr>
            <p:spPr bwMode="auto">
              <a:xfrm>
                <a:off x="2225739" y="5068414"/>
                <a:ext cx="107548" cy="137685"/>
              </a:xfrm>
              <a:prstGeom prst="halfFrame">
                <a:avLst/>
              </a:prstGeom>
              <a:solidFill>
                <a:srgbClr val="F3B600"/>
              </a:solidFill>
              <a:ln w="2857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sp>
            <p:nvSpPr>
              <p:cNvPr id="22" name="半闭框 21"/>
              <p:cNvSpPr/>
              <p:nvPr/>
            </p:nvSpPr>
            <p:spPr bwMode="auto">
              <a:xfrm flipH="1" flipV="1">
                <a:off x="4842762" y="5338125"/>
                <a:ext cx="107549" cy="133911"/>
              </a:xfrm>
              <a:prstGeom prst="halfFrame">
                <a:avLst/>
              </a:prstGeom>
              <a:solidFill>
                <a:srgbClr val="F3B600"/>
              </a:solidFill>
              <a:ln w="2857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cxnSp>
            <p:nvCxnSpPr>
              <p:cNvPr id="17426" name="直接连接符 21"/>
              <p:cNvCxnSpPr>
                <a:cxnSpLocks noChangeShapeType="1"/>
              </p:cNvCxnSpPr>
              <p:nvPr/>
            </p:nvCxnSpPr>
            <p:spPr bwMode="auto">
              <a:xfrm>
                <a:off x="2293496" y="5449202"/>
                <a:ext cx="1802720" cy="0"/>
              </a:xfrm>
              <a:prstGeom prst="line">
                <a:avLst/>
              </a:prstGeom>
              <a:noFill/>
              <a:ln w="19050" algn="ctr">
                <a:solidFill>
                  <a:srgbClr val="F3B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17421" name="Picture 13" descr="C:\Users\Administrator\Desktop\未标题-2.png">
              <a:hlinkClick r:id="rId4" action="ppaction://hlinkfil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48141" y="4735356"/>
              <a:ext cx="439629" cy="387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1000"/>
                                        <p:tgtEl>
                                          <p:spTgt spid="15"/>
                                        </p:tgtEl>
                                      </p:cBhvr>
                                    </p:animEffect>
                                    <p:anim calcmode="lin" valueType="num">
                                      <p:cBhvr>
                                        <p:cTn id="26" dur="1000" fill="hold"/>
                                        <p:tgtEl>
                                          <p:spTgt spid="15"/>
                                        </p:tgtEl>
                                        <p:attrNameLst>
                                          <p:attrName>ppt_x</p:attrName>
                                        </p:attrNameLst>
                                      </p:cBhvr>
                                      <p:tavLst>
                                        <p:tav tm="0">
                                          <p:val>
                                            <p:strVal val="#ppt_x"/>
                                          </p:val>
                                        </p:tav>
                                        <p:tav tm="100000">
                                          <p:val>
                                            <p:strVal val="#ppt_x"/>
                                          </p:val>
                                        </p:tav>
                                      </p:tavLst>
                                    </p:anim>
                                    <p:anim calcmode="lin" valueType="num">
                                      <p:cBhvr>
                                        <p:cTn id="27" dur="1000" fill="hold"/>
                                        <p:tgtEl>
                                          <p:spTgt spid="15"/>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1000"/>
                                        <p:tgtEl>
                                          <p:spTgt spid="16"/>
                                        </p:tgtEl>
                                      </p:cBhvr>
                                    </p:animEffect>
                                    <p:anim calcmode="lin" valueType="num">
                                      <p:cBhvr>
                                        <p:cTn id="31" dur="1000" fill="hold"/>
                                        <p:tgtEl>
                                          <p:spTgt spid="16"/>
                                        </p:tgtEl>
                                        <p:attrNameLst>
                                          <p:attrName>ppt_x</p:attrName>
                                        </p:attrNameLst>
                                      </p:cBhvr>
                                      <p:tavLst>
                                        <p:tav tm="0">
                                          <p:val>
                                            <p:strVal val="#ppt_x"/>
                                          </p:val>
                                        </p:tav>
                                        <p:tav tm="100000">
                                          <p:val>
                                            <p:strVal val="#ppt_x"/>
                                          </p:val>
                                        </p:tav>
                                      </p:tavLst>
                                    </p:anim>
                                    <p:anim calcmode="lin" valueType="num">
                                      <p:cBhvr>
                                        <p:cTn id="3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剪去对角的矩形 46"/>
          <p:cNvSpPr/>
          <p:nvPr/>
        </p:nvSpPr>
        <p:spPr bwMode="auto">
          <a:xfrm>
            <a:off x="585788" y="1130300"/>
            <a:ext cx="2792412" cy="577850"/>
          </a:xfrm>
          <a:prstGeom prst="snip2DiagRect">
            <a:avLst/>
          </a:prstGeom>
          <a:solidFill>
            <a:srgbClr val="E7F4FF"/>
          </a:solidFill>
          <a:ln w="28575" cap="flat" cmpd="sng" algn="ctr">
            <a:solidFill>
              <a:srgbClr val="00ACE6"/>
            </a:solidFill>
            <a:prstDash val="sysDot"/>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grpSp>
        <p:nvGrpSpPr>
          <p:cNvPr id="18435" name="Group 2"/>
          <p:cNvGrpSpPr>
            <a:grpSpLocks/>
          </p:cNvGrpSpPr>
          <p:nvPr/>
        </p:nvGrpSpPr>
        <p:grpSpPr bwMode="auto">
          <a:xfrm>
            <a:off x="5062538" y="119063"/>
            <a:ext cx="3916362" cy="725487"/>
            <a:chOff x="0" y="0"/>
            <a:chExt cx="6166" cy="1142"/>
          </a:xfrm>
        </p:grpSpPr>
        <p:pic>
          <p:nvPicPr>
            <p:cNvPr id="18438"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39"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18436"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7.2 </a:t>
            </a:r>
            <a:r>
              <a:rPr lang="zh-CN" altLang="en-US" sz="2800" b="1">
                <a:solidFill>
                  <a:srgbClr val="FFFF00"/>
                </a:solidFill>
                <a:latin typeface="微软雅黑" pitchFamily="34" charset="-122"/>
                <a:ea typeface="微软雅黑" pitchFamily="34" charset="-122"/>
                <a:sym typeface="宋体" charset="-122"/>
              </a:rPr>
              <a:t>异常处理</a:t>
            </a:r>
          </a:p>
        </p:txBody>
      </p:sp>
      <p:sp>
        <p:nvSpPr>
          <p:cNvPr id="18437" name="矩形 1"/>
          <p:cNvSpPr>
            <a:spLocks noChangeArrowheads="1"/>
          </p:cNvSpPr>
          <p:nvPr/>
        </p:nvSpPr>
        <p:spPr bwMode="auto">
          <a:xfrm>
            <a:off x="79375" y="1189038"/>
            <a:ext cx="29638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2" eaLnBrk="1" hangingPunct="1"/>
            <a:r>
              <a:rPr lang="zh-CN" altLang="en-US" sz="2400" b="1">
                <a:solidFill>
                  <a:srgbClr val="00B0F0"/>
                </a:solidFill>
              </a:rPr>
              <a:t>异常规范说明</a:t>
            </a:r>
            <a:endParaRPr lang="zh-CN" altLang="zh-CN" sz="2400" b="1">
              <a:solidFill>
                <a:srgbClr val="00B0F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2"/>
          <p:cNvGrpSpPr>
            <a:grpSpLocks/>
          </p:cNvGrpSpPr>
          <p:nvPr/>
        </p:nvGrpSpPr>
        <p:grpSpPr bwMode="auto">
          <a:xfrm>
            <a:off x="5062538" y="119063"/>
            <a:ext cx="3916362" cy="725487"/>
            <a:chOff x="0" y="0"/>
            <a:chExt cx="6166" cy="1142"/>
          </a:xfrm>
        </p:grpSpPr>
        <p:pic>
          <p:nvPicPr>
            <p:cNvPr id="19471"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72"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19459"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7.3 </a:t>
            </a:r>
            <a:r>
              <a:rPr lang="zh-CN" altLang="en-US" sz="2800" b="1">
                <a:solidFill>
                  <a:srgbClr val="FFFF00"/>
                </a:solidFill>
                <a:latin typeface="微软雅黑" pitchFamily="34" charset="-122"/>
                <a:ea typeface="微软雅黑" pitchFamily="34" charset="-122"/>
                <a:sym typeface="宋体" charset="-122"/>
              </a:rPr>
              <a:t>异常类</a:t>
            </a:r>
          </a:p>
        </p:txBody>
      </p:sp>
      <p:sp>
        <p:nvSpPr>
          <p:cNvPr id="8" name="剪去对角的矩形 3"/>
          <p:cNvSpPr>
            <a:spLocks/>
          </p:cNvSpPr>
          <p:nvPr/>
        </p:nvSpPr>
        <p:spPr bwMode="auto">
          <a:xfrm>
            <a:off x="906463" y="1927225"/>
            <a:ext cx="1606550"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chemeClr val="accent4"/>
          </a:solidFill>
          <a:ln>
            <a:noFill/>
          </a:ln>
          <a:effectLst>
            <a:outerShdw blurRad="50800" dist="38100" dir="2700000" algn="tl" rotWithShape="0">
              <a:srgbClr val="808080">
                <a:alpha val="42999"/>
              </a:srgbClr>
            </a:outerShdw>
          </a:effectLst>
          <a:extLst/>
        </p:spPr>
        <p:txBody>
          <a:bodyPr/>
          <a:lstStyle/>
          <a:p>
            <a:pPr>
              <a:buFont typeface="Arial" pitchFamily="34" charset="0"/>
              <a:buNone/>
              <a:defRPr/>
            </a:pPr>
            <a:r>
              <a:rPr lang="zh-CN" altLang="en-US" sz="2400" b="1" dirty="0">
                <a:solidFill>
                  <a:schemeClr val="bg1"/>
                </a:solidFill>
                <a:latin typeface="微软雅黑" pitchFamily="34" charset="-122"/>
                <a:ea typeface="微软雅黑" pitchFamily="34" charset="-122"/>
              </a:rPr>
              <a:t> 案例代码</a:t>
            </a:r>
          </a:p>
        </p:txBody>
      </p:sp>
      <p:cxnSp>
        <p:nvCxnSpPr>
          <p:cNvPr id="9" name="直线连接符 9"/>
          <p:cNvCxnSpPr>
            <a:cxnSpLocks noChangeShapeType="1"/>
          </p:cNvCxnSpPr>
          <p:nvPr/>
        </p:nvCxnSpPr>
        <p:spPr bwMode="auto">
          <a:xfrm>
            <a:off x="906463" y="2533650"/>
            <a:ext cx="7045325" cy="0"/>
          </a:xfrm>
          <a:prstGeom prst="line">
            <a:avLst/>
          </a:prstGeom>
          <a:noFill/>
          <a:ln w="28575">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0" name="组合 9"/>
          <p:cNvGrpSpPr>
            <a:grpSpLocks/>
          </p:cNvGrpSpPr>
          <p:nvPr/>
        </p:nvGrpSpPr>
        <p:grpSpPr bwMode="auto">
          <a:xfrm>
            <a:off x="5146675" y="4122738"/>
            <a:ext cx="2655888" cy="393700"/>
            <a:chOff x="6356350" y="4728491"/>
            <a:chExt cx="2655974" cy="394214"/>
          </a:xfrm>
        </p:grpSpPr>
        <p:grpSp>
          <p:nvGrpSpPr>
            <p:cNvPr id="19464" name="组合 15"/>
            <p:cNvGrpSpPr>
              <a:grpSpLocks/>
            </p:cNvGrpSpPr>
            <p:nvPr/>
          </p:nvGrpSpPr>
          <p:grpSpPr bwMode="auto">
            <a:xfrm>
              <a:off x="6356350" y="4728491"/>
              <a:ext cx="2652047" cy="355722"/>
              <a:chOff x="2225739" y="5060870"/>
              <a:chExt cx="3151460" cy="423781"/>
            </a:xfrm>
          </p:grpSpPr>
          <p:sp>
            <p:nvSpPr>
              <p:cNvPr id="19466" name="矩形 10">
                <a:hlinkClick r:id="rId3" action="ppaction://hlinkfile"/>
              </p:cNvPr>
              <p:cNvSpPr>
                <a:spLocks noChangeArrowheads="1"/>
              </p:cNvSpPr>
              <p:nvPr/>
            </p:nvSpPr>
            <p:spPr bwMode="auto">
              <a:xfrm>
                <a:off x="2519540" y="5060870"/>
                <a:ext cx="2539570" cy="366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ts val="500"/>
                  </a:spcBef>
                  <a:spcAft>
                    <a:spcPts val="500"/>
                  </a:spcAft>
                </a:pPr>
                <a:r>
                  <a:rPr lang="en-US" altLang="zh-CN" sz="1400">
                    <a:solidFill>
                      <a:srgbClr val="F0A000"/>
                    </a:solidFill>
                    <a:latin typeface="微软雅黑" pitchFamily="34" charset="-122"/>
                    <a:ea typeface="微软雅黑" pitchFamily="34" charset="-122"/>
                  </a:rPr>
                  <a:t>[</a:t>
                </a:r>
                <a:r>
                  <a:rPr lang="zh-CN" altLang="en-US" sz="1400">
                    <a:solidFill>
                      <a:srgbClr val="F0A000"/>
                    </a:solidFill>
                    <a:latin typeface="微软雅黑" pitchFamily="34" charset="-122"/>
                    <a:ea typeface="微软雅黑" pitchFamily="34" charset="-122"/>
                  </a:rPr>
                  <a:t>点击查看案例</a:t>
                </a:r>
                <a:r>
                  <a:rPr lang="en-US" altLang="zh-CN" sz="1400">
                    <a:solidFill>
                      <a:srgbClr val="F0A000"/>
                    </a:solidFill>
                    <a:latin typeface="微软雅黑" pitchFamily="34" charset="-122"/>
                    <a:ea typeface="微软雅黑" pitchFamily="34" charset="-122"/>
                  </a:rPr>
                  <a:t>7-5</a:t>
                </a:r>
                <a:r>
                  <a:rPr lang="zh-CN" altLang="en-US" sz="1400">
                    <a:solidFill>
                      <a:srgbClr val="F0A000"/>
                    </a:solidFill>
                    <a:latin typeface="微软雅黑" pitchFamily="34" charset="-122"/>
                    <a:ea typeface="微软雅黑" pitchFamily="34" charset="-122"/>
                  </a:rPr>
                  <a:t>、</a:t>
                </a:r>
                <a:r>
                  <a:rPr lang="en-US" altLang="zh-CN" sz="1400">
                    <a:solidFill>
                      <a:srgbClr val="F0A000"/>
                    </a:solidFill>
                    <a:latin typeface="微软雅黑" pitchFamily="34" charset="-122"/>
                    <a:ea typeface="微软雅黑" pitchFamily="34" charset="-122"/>
                  </a:rPr>
                  <a:t>7-6]</a:t>
                </a:r>
                <a:endParaRPr lang="zh-CN" altLang="zh-CN" sz="1400">
                  <a:solidFill>
                    <a:srgbClr val="F0A000"/>
                  </a:solidFill>
                  <a:latin typeface="微软雅黑" pitchFamily="34" charset="-122"/>
                  <a:ea typeface="微软雅黑" pitchFamily="34" charset="-122"/>
                </a:endParaRPr>
              </a:p>
            </p:txBody>
          </p:sp>
          <p:sp>
            <p:nvSpPr>
              <p:cNvPr id="19467" name="立方体 18"/>
              <p:cNvSpPr>
                <a:spLocks noChangeArrowheads="1"/>
              </p:cNvSpPr>
              <p:nvPr/>
            </p:nvSpPr>
            <p:spPr bwMode="auto">
              <a:xfrm>
                <a:off x="2288817" y="5125857"/>
                <a:ext cx="270137" cy="270137"/>
              </a:xfrm>
              <a:prstGeom prst="cube">
                <a:avLst>
                  <a:gd name="adj" fmla="val 25000"/>
                </a:avLst>
              </a:prstGeom>
              <a:solidFill>
                <a:srgbClr val="F3B600"/>
              </a:solidFill>
              <a:ln w="19050" algn="ctr">
                <a:solidFill>
                  <a:schemeClr val="bg1"/>
                </a:solidFill>
                <a:round/>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15" name="半闭框 14"/>
              <p:cNvSpPr/>
              <p:nvPr/>
            </p:nvSpPr>
            <p:spPr bwMode="auto">
              <a:xfrm>
                <a:off x="2225739" y="5068445"/>
                <a:ext cx="107531" cy="136346"/>
              </a:xfrm>
              <a:prstGeom prst="halfFrame">
                <a:avLst/>
              </a:prstGeom>
              <a:solidFill>
                <a:srgbClr val="F3B600"/>
              </a:solidFill>
              <a:ln w="2857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sp>
            <p:nvSpPr>
              <p:cNvPr id="16" name="半闭框 15"/>
              <p:cNvSpPr/>
              <p:nvPr/>
            </p:nvSpPr>
            <p:spPr bwMode="auto">
              <a:xfrm flipH="1" flipV="1">
                <a:off x="5270561" y="5350606"/>
                <a:ext cx="107531" cy="134453"/>
              </a:xfrm>
              <a:prstGeom prst="halfFrame">
                <a:avLst/>
              </a:prstGeom>
              <a:solidFill>
                <a:srgbClr val="F3B600"/>
              </a:solidFill>
              <a:ln w="2857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cxnSp>
            <p:nvCxnSpPr>
              <p:cNvPr id="19470" name="直接连接符 21"/>
              <p:cNvCxnSpPr>
                <a:cxnSpLocks noChangeShapeType="1"/>
              </p:cNvCxnSpPr>
              <p:nvPr/>
            </p:nvCxnSpPr>
            <p:spPr bwMode="auto">
              <a:xfrm>
                <a:off x="2293497" y="5449202"/>
                <a:ext cx="2565952" cy="0"/>
              </a:xfrm>
              <a:prstGeom prst="line">
                <a:avLst/>
              </a:prstGeom>
              <a:noFill/>
              <a:ln w="19050" algn="ctr">
                <a:solidFill>
                  <a:srgbClr val="F3B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19465" name="Picture 13" descr="C:\Users\Administrator\Desktop\未标题-2.png">
              <a:hlinkClick r:id="rId4" action="ppaction://hlinkfil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2695" y="4735356"/>
              <a:ext cx="439629" cy="387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463" name="矩形 1"/>
          <p:cNvSpPr>
            <a:spLocks noChangeArrowheads="1"/>
          </p:cNvSpPr>
          <p:nvPr/>
        </p:nvSpPr>
        <p:spPr bwMode="auto">
          <a:xfrm>
            <a:off x="1044575" y="2828925"/>
            <a:ext cx="7065963"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en-US" altLang="zh-CN" sz="2000">
                <a:solidFill>
                  <a:srgbClr val="00B0F0"/>
                </a:solidFill>
                <a:latin typeface="微软雅黑" pitchFamily="34" charset="-122"/>
                <a:ea typeface="微软雅黑" pitchFamily="34" charset="-122"/>
              </a:rPr>
              <a:t>       </a:t>
            </a:r>
            <a:r>
              <a:rPr lang="zh-CN" altLang="zh-CN" sz="2000">
                <a:solidFill>
                  <a:srgbClr val="00B0F0"/>
                </a:solidFill>
                <a:latin typeface="微软雅黑" pitchFamily="34" charset="-122"/>
                <a:ea typeface="微软雅黑" pitchFamily="34" charset="-122"/>
              </a:rPr>
              <a:t>除了抛出内置类型的异常值之外，在</a:t>
            </a:r>
            <a:r>
              <a:rPr lang="en-US" altLang="zh-CN" sz="2000">
                <a:solidFill>
                  <a:srgbClr val="00B0F0"/>
                </a:solidFill>
                <a:latin typeface="微软雅黑" pitchFamily="34" charset="-122"/>
                <a:ea typeface="微软雅黑" pitchFamily="34" charset="-122"/>
              </a:rPr>
              <a:t>C++</a:t>
            </a:r>
            <a:r>
              <a:rPr lang="zh-CN" altLang="zh-CN" sz="2000">
                <a:solidFill>
                  <a:srgbClr val="00B0F0"/>
                </a:solidFill>
                <a:latin typeface="微软雅黑" pitchFamily="34" charset="-122"/>
                <a:ea typeface="微软雅黑" pitchFamily="34" charset="-122"/>
              </a:rPr>
              <a:t>中，异常还可以用类来实现，以便提供更多的异常信息。接下来通过一个案例来学习异常类的定义及使用</a:t>
            </a:r>
            <a:endParaRPr lang="zh-CN" altLang="en-US" sz="2000">
              <a:solidFill>
                <a:srgbClr val="00B0F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剪去对角的矩形 46"/>
          <p:cNvSpPr/>
          <p:nvPr/>
        </p:nvSpPr>
        <p:spPr bwMode="auto">
          <a:xfrm>
            <a:off x="585788" y="1130300"/>
            <a:ext cx="2238375" cy="577850"/>
          </a:xfrm>
          <a:prstGeom prst="snip2DiagRect">
            <a:avLst/>
          </a:prstGeom>
          <a:solidFill>
            <a:srgbClr val="E7F4FF"/>
          </a:solidFill>
          <a:ln w="28575" cap="flat" cmpd="sng" algn="ctr">
            <a:solidFill>
              <a:srgbClr val="00ACE6"/>
            </a:solidFill>
            <a:prstDash val="sysDot"/>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grpSp>
        <p:nvGrpSpPr>
          <p:cNvPr id="20483" name="Group 2"/>
          <p:cNvGrpSpPr>
            <a:grpSpLocks/>
          </p:cNvGrpSpPr>
          <p:nvPr/>
        </p:nvGrpSpPr>
        <p:grpSpPr bwMode="auto">
          <a:xfrm>
            <a:off x="5062538" y="119063"/>
            <a:ext cx="3916362" cy="725487"/>
            <a:chOff x="0" y="0"/>
            <a:chExt cx="6166" cy="1142"/>
          </a:xfrm>
        </p:grpSpPr>
        <p:pic>
          <p:nvPicPr>
            <p:cNvPr id="20491"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492"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20484"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7.4 </a:t>
            </a:r>
            <a:r>
              <a:rPr lang="zh-CN" altLang="en-US" sz="2800" b="1">
                <a:solidFill>
                  <a:srgbClr val="FFFF00"/>
                </a:solidFill>
                <a:latin typeface="微软雅黑" pitchFamily="34" charset="-122"/>
                <a:ea typeface="微软雅黑" pitchFamily="34" charset="-122"/>
                <a:sym typeface="宋体" charset="-122"/>
              </a:rPr>
              <a:t>捕捉异常</a:t>
            </a:r>
          </a:p>
        </p:txBody>
      </p:sp>
      <p:sp>
        <p:nvSpPr>
          <p:cNvPr id="20485" name="矩形 1"/>
          <p:cNvSpPr>
            <a:spLocks noChangeArrowheads="1"/>
          </p:cNvSpPr>
          <p:nvPr/>
        </p:nvSpPr>
        <p:spPr bwMode="auto">
          <a:xfrm>
            <a:off x="79375" y="1189038"/>
            <a:ext cx="23447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2" eaLnBrk="1" hangingPunct="1"/>
            <a:r>
              <a:rPr lang="zh-CN" altLang="en-US" sz="2400" b="1">
                <a:solidFill>
                  <a:srgbClr val="00B0F0"/>
                </a:solidFill>
              </a:rPr>
              <a:t>重抛异常</a:t>
            </a:r>
            <a:endParaRPr lang="zh-CN" altLang="zh-CN" sz="2400" b="1">
              <a:solidFill>
                <a:srgbClr val="00B0F0"/>
              </a:solidFill>
            </a:endParaRPr>
          </a:p>
        </p:txBody>
      </p:sp>
      <p:grpSp>
        <p:nvGrpSpPr>
          <p:cNvPr id="8" name="组合 72"/>
          <p:cNvGrpSpPr>
            <a:grpSpLocks/>
          </p:cNvGrpSpPr>
          <p:nvPr/>
        </p:nvGrpSpPr>
        <p:grpSpPr bwMode="auto">
          <a:xfrm>
            <a:off x="914400" y="1784350"/>
            <a:ext cx="7196138" cy="3321050"/>
            <a:chOff x="3957026" y="2453684"/>
            <a:chExt cx="10315544" cy="2438692"/>
          </a:xfrm>
        </p:grpSpPr>
        <p:sp>
          <p:nvSpPr>
            <p:cNvPr id="9" name="矩形 8"/>
            <p:cNvSpPr/>
            <p:nvPr/>
          </p:nvSpPr>
          <p:spPr>
            <a:xfrm>
              <a:off x="3957026" y="2735789"/>
              <a:ext cx="10315544" cy="2156587"/>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0" name="任意多边形 9"/>
            <p:cNvSpPr/>
            <p:nvPr/>
          </p:nvSpPr>
          <p:spPr>
            <a:xfrm>
              <a:off x="10444919" y="2453684"/>
              <a:ext cx="3445341" cy="41849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B0F0"/>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grpSp>
      <p:sp>
        <p:nvSpPr>
          <p:cNvPr id="11" name="矩形 75"/>
          <p:cNvSpPr>
            <a:spLocks noChangeArrowheads="1"/>
          </p:cNvSpPr>
          <p:nvPr/>
        </p:nvSpPr>
        <p:spPr bwMode="auto">
          <a:xfrm>
            <a:off x="5489575" y="1855788"/>
            <a:ext cx="23066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a:solidFill>
                  <a:schemeClr val="bg1"/>
                </a:solidFill>
                <a:latin typeface="微软雅黑" pitchFamily="34" charset="-122"/>
                <a:ea typeface="微软雅黑" pitchFamily="34" charset="-122"/>
              </a:rPr>
              <a:t>知识点概述</a:t>
            </a:r>
          </a:p>
        </p:txBody>
      </p:sp>
      <p:sp>
        <p:nvSpPr>
          <p:cNvPr id="12" name="矩形 11"/>
          <p:cNvSpPr>
            <a:spLocks noChangeArrowheads="1"/>
          </p:cNvSpPr>
          <p:nvPr/>
        </p:nvSpPr>
        <p:spPr bwMode="auto">
          <a:xfrm>
            <a:off x="1081088" y="2349500"/>
            <a:ext cx="6805612"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zh-CN" altLang="en-US">
                <a:latin typeface="微软雅黑" pitchFamily="34" charset="-122"/>
                <a:ea typeface="微软雅黑" pitchFamily="34" charset="-122"/>
              </a:rPr>
              <a:t>       若某个</a:t>
            </a:r>
            <a:r>
              <a:rPr lang="zh-CN" altLang="en-US">
                <a:solidFill>
                  <a:srgbClr val="00B0F0"/>
                </a:solidFill>
                <a:latin typeface="微软雅黑" pitchFamily="34" charset="-122"/>
                <a:ea typeface="微软雅黑" pitchFamily="34" charset="-122"/>
              </a:rPr>
              <a:t>异常</a:t>
            </a:r>
            <a:r>
              <a:rPr lang="zh-CN" altLang="en-US">
                <a:latin typeface="微软雅黑" pitchFamily="34" charset="-122"/>
                <a:ea typeface="微软雅黑" pitchFamily="34" charset="-122"/>
              </a:rPr>
              <a:t>在处理过程中发现需要更外层的结构对它进行处理，则可以通过在</a:t>
            </a:r>
            <a:r>
              <a:rPr lang="en-US" altLang="zh-CN">
                <a:solidFill>
                  <a:srgbClr val="00B0F0"/>
                </a:solidFill>
                <a:latin typeface="微软雅黑" pitchFamily="34" charset="-122"/>
                <a:ea typeface="微软雅黑" pitchFamily="34" charset="-122"/>
              </a:rPr>
              <a:t>catch</a:t>
            </a:r>
            <a:r>
              <a:rPr lang="zh-CN" altLang="en-US">
                <a:solidFill>
                  <a:srgbClr val="00B0F0"/>
                </a:solidFill>
                <a:latin typeface="微软雅黑" pitchFamily="34" charset="-122"/>
                <a:ea typeface="微软雅黑" pitchFamily="34" charset="-122"/>
              </a:rPr>
              <a:t>结构</a:t>
            </a:r>
            <a:r>
              <a:rPr lang="zh-CN" altLang="en-US">
                <a:latin typeface="微软雅黑" pitchFamily="34" charset="-122"/>
                <a:ea typeface="微软雅黑" pitchFamily="34" charset="-122"/>
              </a:rPr>
              <a:t>中调用</a:t>
            </a:r>
            <a:r>
              <a:rPr lang="en-US" altLang="zh-CN">
                <a:solidFill>
                  <a:srgbClr val="00B0F0"/>
                </a:solidFill>
                <a:latin typeface="微软雅黑" pitchFamily="34" charset="-122"/>
                <a:ea typeface="微软雅黑" pitchFamily="34" charset="-122"/>
              </a:rPr>
              <a:t>throw</a:t>
            </a:r>
            <a:r>
              <a:rPr lang="zh-CN" altLang="en-US">
                <a:latin typeface="微软雅黑" pitchFamily="34" charset="-122"/>
                <a:ea typeface="微软雅黑" pitchFamily="34" charset="-122"/>
              </a:rPr>
              <a:t>重新抛出异常，将当前异常传递到外部的</a:t>
            </a:r>
            <a:r>
              <a:rPr lang="en-US" altLang="zh-CN">
                <a:solidFill>
                  <a:srgbClr val="00B0F0"/>
                </a:solidFill>
                <a:latin typeface="微软雅黑" pitchFamily="34" charset="-122"/>
                <a:ea typeface="微软雅黑" pitchFamily="34" charset="-122"/>
              </a:rPr>
              <a:t>try-catch</a:t>
            </a:r>
            <a:r>
              <a:rPr lang="zh-CN" altLang="en-US">
                <a:solidFill>
                  <a:srgbClr val="00B0F0"/>
                </a:solidFill>
                <a:latin typeface="微软雅黑" pitchFamily="34" charset="-122"/>
                <a:ea typeface="微软雅黑" pitchFamily="34" charset="-122"/>
              </a:rPr>
              <a:t>结构</a:t>
            </a:r>
            <a:r>
              <a:rPr lang="zh-CN" altLang="en-US">
                <a:latin typeface="微软雅黑" pitchFamily="34" charset="-122"/>
                <a:ea typeface="微软雅黑" pitchFamily="34" charset="-122"/>
              </a:rPr>
              <a:t>中，这样就允许多个处理程序访问该异常。重抛异常时只能从</a:t>
            </a:r>
            <a:r>
              <a:rPr lang="en-US" altLang="zh-CN">
                <a:solidFill>
                  <a:srgbClr val="00B0F0"/>
                </a:solidFill>
                <a:latin typeface="微软雅黑" pitchFamily="34" charset="-122"/>
                <a:ea typeface="微软雅黑" pitchFamily="34" charset="-122"/>
              </a:rPr>
              <a:t>catch</a:t>
            </a:r>
            <a:r>
              <a:rPr lang="zh-CN" altLang="en-US">
                <a:solidFill>
                  <a:srgbClr val="00B0F0"/>
                </a:solidFill>
                <a:latin typeface="微软雅黑" pitchFamily="34" charset="-122"/>
                <a:ea typeface="微软雅黑" pitchFamily="34" charset="-122"/>
              </a:rPr>
              <a:t>语句块</a:t>
            </a:r>
            <a:r>
              <a:rPr lang="zh-CN" altLang="en-US">
                <a:latin typeface="微软雅黑" pitchFamily="34" charset="-122"/>
                <a:ea typeface="微软雅黑" pitchFamily="34" charset="-122"/>
              </a:rPr>
              <a:t>或从</a:t>
            </a:r>
            <a:r>
              <a:rPr lang="en-US" altLang="zh-CN">
                <a:solidFill>
                  <a:srgbClr val="00B0F0"/>
                </a:solidFill>
                <a:latin typeface="微软雅黑" pitchFamily="34" charset="-122"/>
                <a:ea typeface="微软雅黑" pitchFamily="34" charset="-122"/>
              </a:rPr>
              <a:t>catch</a:t>
            </a:r>
            <a:r>
              <a:rPr lang="zh-CN" altLang="en-US">
                <a:solidFill>
                  <a:srgbClr val="00B0F0"/>
                </a:solidFill>
                <a:latin typeface="微软雅黑" pitchFamily="34" charset="-122"/>
                <a:ea typeface="微软雅黑" pitchFamily="34" charset="-122"/>
              </a:rPr>
              <a:t>块</a:t>
            </a:r>
            <a:r>
              <a:rPr lang="zh-CN" altLang="en-US">
                <a:latin typeface="微软雅黑" pitchFamily="34" charset="-122"/>
                <a:ea typeface="微软雅黑" pitchFamily="34" charset="-122"/>
              </a:rPr>
              <a:t>中的调用函数中完成，该异常将不会被同一个</a:t>
            </a:r>
            <a:r>
              <a:rPr lang="en-US" altLang="zh-CN">
                <a:solidFill>
                  <a:srgbClr val="00B0F0"/>
                </a:solidFill>
                <a:latin typeface="微软雅黑" pitchFamily="34" charset="-122"/>
                <a:ea typeface="微软雅黑" pitchFamily="34" charset="-122"/>
              </a:rPr>
              <a:t>catch</a:t>
            </a:r>
            <a:r>
              <a:rPr lang="zh-CN" altLang="en-US">
                <a:latin typeface="微软雅黑" pitchFamily="34" charset="-122"/>
                <a:ea typeface="微软雅黑" pitchFamily="34" charset="-122"/>
              </a:rPr>
              <a:t>捕捉，而是传递到外层的</a:t>
            </a:r>
            <a:r>
              <a:rPr lang="en-US" altLang="zh-CN">
                <a:solidFill>
                  <a:srgbClr val="00B0F0"/>
                </a:solidFill>
                <a:latin typeface="微软雅黑" pitchFamily="34" charset="-122"/>
                <a:ea typeface="微软雅黑" pitchFamily="34" charset="-122"/>
              </a:rPr>
              <a:t>try-catch</a:t>
            </a:r>
            <a:r>
              <a:rPr lang="zh-CN" altLang="en-US">
                <a:solidFill>
                  <a:srgbClr val="00B0F0"/>
                </a:solidFill>
                <a:latin typeface="微软雅黑" pitchFamily="34" charset="-122"/>
                <a:ea typeface="微软雅黑" pitchFamily="34" charset="-122"/>
              </a:rPr>
              <a:t>结构</a:t>
            </a:r>
            <a:r>
              <a:rPr lang="zh-CN" altLang="en-US">
                <a:latin typeface="微软雅黑" pitchFamily="34" charset="-122"/>
                <a:ea typeface="微软雅黑" pitchFamily="34" charset="-122"/>
              </a:rPr>
              <a:t>中。</a:t>
            </a:r>
            <a:endParaRPr lang="en-US" altLang="zh-CN">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ChangeArrowheads="1"/>
          </p:cNvSpPr>
          <p:nvPr/>
        </p:nvSpPr>
        <p:spPr bwMode="auto">
          <a:xfrm>
            <a:off x="250825"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sz="3600" b="1">
                <a:solidFill>
                  <a:srgbClr val="FFFF00"/>
                </a:solidFill>
                <a:latin typeface="微软雅黑" pitchFamily="34" charset="-122"/>
                <a:ea typeface="微软雅黑" pitchFamily="34" charset="-122"/>
                <a:sym typeface="宋体" charset="-122"/>
              </a:rPr>
              <a:t>✎ 学习目标</a:t>
            </a:r>
          </a:p>
        </p:txBody>
      </p:sp>
      <p:grpSp>
        <p:nvGrpSpPr>
          <p:cNvPr id="3075" name="Group 3"/>
          <p:cNvGrpSpPr>
            <a:grpSpLocks/>
          </p:cNvGrpSpPr>
          <p:nvPr/>
        </p:nvGrpSpPr>
        <p:grpSpPr bwMode="auto">
          <a:xfrm>
            <a:off x="5062538" y="119063"/>
            <a:ext cx="3916362" cy="725487"/>
            <a:chOff x="0" y="0"/>
            <a:chExt cx="6166" cy="1142"/>
          </a:xfrm>
        </p:grpSpPr>
        <p:pic>
          <p:nvPicPr>
            <p:cNvPr id="3109" name="Picture 4" descr="D:\幻灯片\图片\logo2.pnglogo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110"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grpSp>
        <p:nvGrpSpPr>
          <p:cNvPr id="67" name="组合 18"/>
          <p:cNvGrpSpPr>
            <a:grpSpLocks/>
          </p:cNvGrpSpPr>
          <p:nvPr/>
        </p:nvGrpSpPr>
        <p:grpSpPr bwMode="auto">
          <a:xfrm>
            <a:off x="1989138" y="1422400"/>
            <a:ext cx="4702175" cy="1179513"/>
            <a:chOff x="547807" y="2317304"/>
            <a:chExt cx="4701061" cy="1180629"/>
          </a:xfrm>
        </p:grpSpPr>
        <p:sp>
          <p:nvSpPr>
            <p:cNvPr id="3102" name="矩形 5"/>
            <p:cNvSpPr>
              <a:spLocks noChangeArrowheads="1"/>
            </p:cNvSpPr>
            <p:nvPr/>
          </p:nvSpPr>
          <p:spPr bwMode="auto">
            <a:xfrm>
              <a:off x="1064126" y="2317304"/>
              <a:ext cx="4184742" cy="1016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ts val="3600"/>
                </a:lnSpc>
              </a:pPr>
              <a:r>
                <a:rPr lang="zh-CN" altLang="zh-CN" b="1">
                  <a:latin typeface="微软雅黑" pitchFamily="34" charset="-122"/>
                  <a:ea typeface="微软雅黑" pitchFamily="34" charset="-122"/>
                </a:rPr>
                <a:t>掌握</a:t>
              </a:r>
              <a:r>
                <a:rPr lang="en-US" altLang="zh-CN" b="1">
                  <a:solidFill>
                    <a:srgbClr val="00B0F0"/>
                  </a:solidFill>
                  <a:latin typeface="微软雅黑" pitchFamily="34" charset="-122"/>
                  <a:ea typeface="微软雅黑" pitchFamily="34" charset="-122"/>
                </a:rPr>
                <a:t>C++</a:t>
              </a:r>
              <a:r>
                <a:rPr lang="zh-CN" altLang="en-US" b="1">
                  <a:solidFill>
                    <a:srgbClr val="00B0F0"/>
                  </a:solidFill>
                  <a:latin typeface="微软雅黑" pitchFamily="34" charset="-122"/>
                  <a:ea typeface="微软雅黑" pitchFamily="34" charset="-122"/>
                </a:rPr>
                <a:t>中异常处理机制的基本结构、捕捉异常的方法以及断言的使用</a:t>
              </a:r>
              <a:endParaRPr lang="en-US" altLang="zh-CN" b="1">
                <a:solidFill>
                  <a:srgbClr val="00B0F0"/>
                </a:solidFill>
                <a:latin typeface="微软雅黑" pitchFamily="34" charset="-122"/>
                <a:ea typeface="微软雅黑" pitchFamily="34" charset="-122"/>
              </a:endParaRPr>
            </a:p>
          </p:txBody>
        </p:sp>
        <p:grpSp>
          <p:nvGrpSpPr>
            <p:cNvPr id="3103" name="组合 16"/>
            <p:cNvGrpSpPr>
              <a:grpSpLocks/>
            </p:cNvGrpSpPr>
            <p:nvPr/>
          </p:nvGrpSpPr>
          <p:grpSpPr bwMode="auto">
            <a:xfrm>
              <a:off x="860198" y="2845720"/>
              <a:ext cx="4294143" cy="652213"/>
              <a:chOff x="860198" y="2352244"/>
              <a:chExt cx="4294143" cy="652213"/>
            </a:xfrm>
          </p:grpSpPr>
          <p:cxnSp>
            <p:nvCxnSpPr>
              <p:cNvPr id="3107" name="直接连接符 7"/>
              <p:cNvCxnSpPr>
                <a:cxnSpLocks noChangeShapeType="1"/>
              </p:cNvCxnSpPr>
              <p:nvPr/>
            </p:nvCxnSpPr>
            <p:spPr bwMode="auto">
              <a:xfrm>
                <a:off x="860198" y="2352244"/>
                <a:ext cx="372267" cy="652213"/>
              </a:xfrm>
              <a:prstGeom prst="line">
                <a:avLst/>
              </a:prstGeom>
              <a:noFill/>
              <a:ln w="28575" algn="ctr">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08" name="直接连接符 10"/>
              <p:cNvCxnSpPr>
                <a:cxnSpLocks noChangeShapeType="1"/>
              </p:cNvCxnSpPr>
              <p:nvPr/>
            </p:nvCxnSpPr>
            <p:spPr bwMode="auto">
              <a:xfrm>
                <a:off x="1222939" y="3004457"/>
                <a:ext cx="3931402" cy="0"/>
              </a:xfrm>
              <a:prstGeom prst="line">
                <a:avLst/>
              </a:prstGeom>
              <a:noFill/>
              <a:ln w="28575" algn="ctr">
                <a:solidFill>
                  <a:srgbClr val="00ACE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104" name="组合 15"/>
            <p:cNvGrpSpPr>
              <a:grpSpLocks/>
            </p:cNvGrpSpPr>
            <p:nvPr/>
          </p:nvGrpSpPr>
          <p:grpSpPr bwMode="auto">
            <a:xfrm>
              <a:off x="547807" y="2356492"/>
              <a:ext cx="474581" cy="522300"/>
              <a:chOff x="1232465" y="3529898"/>
              <a:chExt cx="474581" cy="522300"/>
            </a:xfrm>
          </p:grpSpPr>
          <p:sp>
            <p:nvSpPr>
              <p:cNvPr id="78" name="椭圆 77"/>
              <p:cNvSpPr/>
              <p:nvPr/>
            </p:nvSpPr>
            <p:spPr bwMode="auto">
              <a:xfrm>
                <a:off x="1232465" y="3559038"/>
                <a:ext cx="474550" cy="473523"/>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a:buFont typeface="Arial" pitchFamily="34" charset="0"/>
                  <a:buNone/>
                  <a:defRPr/>
                </a:pPr>
                <a:endParaRPr lang="zh-CN" altLang="en-US">
                  <a:ea typeface="宋体" pitchFamily="2" charset="-122"/>
                </a:endParaRPr>
              </a:p>
            </p:txBody>
          </p:sp>
          <p:sp>
            <p:nvSpPr>
              <p:cNvPr id="84" name="TextBox 83"/>
              <p:cNvSpPr txBox="1"/>
              <p:nvPr/>
            </p:nvSpPr>
            <p:spPr>
              <a:xfrm>
                <a:off x="1288014" y="3530436"/>
                <a:ext cx="334884" cy="521193"/>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cs typeface="Times New Roman" panose="02020603050405020304" pitchFamily="18" charset="0"/>
                  </a:rPr>
                  <a:t>2</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grpSp>
        <p:nvGrpSpPr>
          <p:cNvPr id="92" name="组合 17"/>
          <p:cNvGrpSpPr>
            <a:grpSpLocks/>
          </p:cNvGrpSpPr>
          <p:nvPr/>
        </p:nvGrpSpPr>
        <p:grpSpPr bwMode="auto">
          <a:xfrm>
            <a:off x="209550" y="4227513"/>
            <a:ext cx="2722563" cy="1104900"/>
            <a:chOff x="547807" y="3950799"/>
            <a:chExt cx="2722565" cy="1104147"/>
          </a:xfrm>
        </p:grpSpPr>
        <p:grpSp>
          <p:nvGrpSpPr>
            <p:cNvPr id="3095" name="组合 26"/>
            <p:cNvGrpSpPr>
              <a:grpSpLocks/>
            </p:cNvGrpSpPr>
            <p:nvPr/>
          </p:nvGrpSpPr>
          <p:grpSpPr bwMode="auto">
            <a:xfrm rot="10800000" flipH="1">
              <a:off x="860198" y="3950799"/>
              <a:ext cx="2178276" cy="652213"/>
              <a:chOff x="860198" y="2352244"/>
              <a:chExt cx="2178276" cy="652213"/>
            </a:xfrm>
          </p:grpSpPr>
          <p:cxnSp>
            <p:nvCxnSpPr>
              <p:cNvPr id="3100" name="直接连接符 27"/>
              <p:cNvCxnSpPr>
                <a:cxnSpLocks noChangeShapeType="1"/>
              </p:cNvCxnSpPr>
              <p:nvPr/>
            </p:nvCxnSpPr>
            <p:spPr bwMode="auto">
              <a:xfrm>
                <a:off x="860198" y="2352244"/>
                <a:ext cx="372267" cy="652213"/>
              </a:xfrm>
              <a:prstGeom prst="line">
                <a:avLst/>
              </a:prstGeom>
              <a:noFill/>
              <a:ln w="28575" algn="ctr">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01" name="直接连接符 28"/>
              <p:cNvCxnSpPr>
                <a:cxnSpLocks noChangeShapeType="1"/>
              </p:cNvCxnSpPr>
              <p:nvPr/>
            </p:nvCxnSpPr>
            <p:spPr bwMode="auto">
              <a:xfrm>
                <a:off x="1222939" y="3004457"/>
                <a:ext cx="1815535" cy="0"/>
              </a:xfrm>
              <a:prstGeom prst="line">
                <a:avLst/>
              </a:prstGeom>
              <a:noFill/>
              <a:ln w="28575" algn="ctr">
                <a:solidFill>
                  <a:srgbClr val="00ACE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096" name="组合 29"/>
            <p:cNvGrpSpPr>
              <a:grpSpLocks/>
            </p:cNvGrpSpPr>
            <p:nvPr/>
          </p:nvGrpSpPr>
          <p:grpSpPr bwMode="auto">
            <a:xfrm>
              <a:off x="547807" y="4531428"/>
              <a:ext cx="474580" cy="523518"/>
              <a:chOff x="1232465" y="3533639"/>
              <a:chExt cx="474580" cy="523518"/>
            </a:xfrm>
          </p:grpSpPr>
          <p:sp>
            <p:nvSpPr>
              <p:cNvPr id="96" name="椭圆 95"/>
              <p:cNvSpPr/>
              <p:nvPr/>
            </p:nvSpPr>
            <p:spPr bwMode="auto">
              <a:xfrm>
                <a:off x="1232465" y="3559022"/>
                <a:ext cx="474663" cy="474339"/>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a:buFont typeface="Arial" pitchFamily="34" charset="0"/>
                  <a:buNone/>
                  <a:defRPr/>
                </a:pPr>
                <a:endParaRPr lang="zh-CN" altLang="en-US">
                  <a:ea typeface="宋体" pitchFamily="2" charset="-122"/>
                </a:endParaRPr>
              </a:p>
            </p:txBody>
          </p:sp>
          <p:sp>
            <p:nvSpPr>
              <p:cNvPr id="97" name="TextBox 96"/>
              <p:cNvSpPr txBox="1"/>
              <p:nvPr/>
            </p:nvSpPr>
            <p:spPr>
              <a:xfrm>
                <a:off x="1275328" y="3533639"/>
                <a:ext cx="334962" cy="523518"/>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cs typeface="Times New Roman" panose="02020603050405020304" pitchFamily="18" charset="0"/>
                  </a:rPr>
                  <a:t>1</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sp>
          <p:nvSpPr>
            <p:cNvPr id="3097" name="矩形 21"/>
            <p:cNvSpPr>
              <a:spLocks noChangeArrowheads="1"/>
            </p:cNvSpPr>
            <p:nvPr/>
          </p:nvSpPr>
          <p:spPr bwMode="auto">
            <a:xfrm>
              <a:off x="1071218" y="4193525"/>
              <a:ext cx="2199154" cy="493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ts val="3600"/>
                </a:lnSpc>
                <a:buFont typeface="Calibri" pitchFamily="34" charset="0"/>
                <a:buNone/>
              </a:pPr>
              <a:r>
                <a:rPr lang="zh-CN" altLang="en-US" b="1">
                  <a:solidFill>
                    <a:srgbClr val="000000"/>
                  </a:solidFill>
                  <a:latin typeface="微软雅黑" pitchFamily="34" charset="-122"/>
                  <a:ea typeface="微软雅黑" pitchFamily="34" charset="-122"/>
                  <a:sym typeface="宋体" charset="-122"/>
                </a:rPr>
                <a:t>了解</a:t>
              </a:r>
              <a:r>
                <a:rPr lang="zh-CN" altLang="en-US" b="1">
                  <a:solidFill>
                    <a:srgbClr val="00ACE6"/>
                  </a:solidFill>
                  <a:latin typeface="微软雅黑" pitchFamily="34" charset="-122"/>
                  <a:ea typeface="微软雅黑" pitchFamily="34" charset="-122"/>
                  <a:sym typeface="宋体" charset="-122"/>
                </a:rPr>
                <a:t>什么是异常</a:t>
              </a:r>
              <a:endParaRPr lang="en-US" altLang="zh-CN" b="1">
                <a:solidFill>
                  <a:srgbClr val="00ACE6"/>
                </a:solidFill>
                <a:latin typeface="微软雅黑" pitchFamily="34" charset="-122"/>
                <a:ea typeface="微软雅黑" pitchFamily="34" charset="-122"/>
                <a:sym typeface="宋体" charset="-122"/>
              </a:endParaRPr>
            </a:p>
          </p:txBody>
        </p:sp>
      </p:grpSp>
      <p:grpSp>
        <p:nvGrpSpPr>
          <p:cNvPr id="100" name="组合 99"/>
          <p:cNvGrpSpPr>
            <a:grpSpLocks/>
          </p:cNvGrpSpPr>
          <p:nvPr/>
        </p:nvGrpSpPr>
        <p:grpSpPr bwMode="auto">
          <a:xfrm>
            <a:off x="5281613" y="4216400"/>
            <a:ext cx="3581400" cy="1106488"/>
            <a:chOff x="5565948" y="4225925"/>
            <a:chExt cx="3130377" cy="1104900"/>
          </a:xfrm>
        </p:grpSpPr>
        <p:grpSp>
          <p:nvGrpSpPr>
            <p:cNvPr id="3088" name="组合 38"/>
            <p:cNvGrpSpPr>
              <a:grpSpLocks/>
            </p:cNvGrpSpPr>
            <p:nvPr/>
          </p:nvGrpSpPr>
          <p:grpSpPr bwMode="auto">
            <a:xfrm rot="10800000">
              <a:off x="6253163" y="4225925"/>
              <a:ext cx="2178050" cy="652463"/>
              <a:chOff x="860198" y="2352244"/>
              <a:chExt cx="2178276" cy="652213"/>
            </a:xfrm>
          </p:grpSpPr>
          <p:cxnSp>
            <p:nvCxnSpPr>
              <p:cNvPr id="3093" name="直接连接符 39"/>
              <p:cNvCxnSpPr>
                <a:cxnSpLocks noChangeShapeType="1"/>
              </p:cNvCxnSpPr>
              <p:nvPr/>
            </p:nvCxnSpPr>
            <p:spPr bwMode="auto">
              <a:xfrm>
                <a:off x="860198" y="2352244"/>
                <a:ext cx="372267" cy="652213"/>
              </a:xfrm>
              <a:prstGeom prst="line">
                <a:avLst/>
              </a:prstGeom>
              <a:noFill/>
              <a:ln w="28575" algn="ctr">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94" name="直接连接符 40"/>
              <p:cNvCxnSpPr>
                <a:cxnSpLocks noChangeShapeType="1"/>
              </p:cNvCxnSpPr>
              <p:nvPr/>
            </p:nvCxnSpPr>
            <p:spPr bwMode="auto">
              <a:xfrm>
                <a:off x="1222939" y="3004457"/>
                <a:ext cx="1815535" cy="0"/>
              </a:xfrm>
              <a:prstGeom prst="line">
                <a:avLst/>
              </a:prstGeom>
              <a:noFill/>
              <a:ln w="28575" algn="ctr">
                <a:solidFill>
                  <a:srgbClr val="00ACE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089" name="组合 41"/>
            <p:cNvGrpSpPr>
              <a:grpSpLocks/>
            </p:cNvGrpSpPr>
            <p:nvPr/>
          </p:nvGrpSpPr>
          <p:grpSpPr bwMode="auto">
            <a:xfrm flipH="1">
              <a:off x="8223250" y="4806950"/>
              <a:ext cx="473075" cy="523875"/>
              <a:chOff x="1232465" y="3533629"/>
              <a:chExt cx="474415" cy="523220"/>
            </a:xfrm>
          </p:grpSpPr>
          <p:sp>
            <p:nvSpPr>
              <p:cNvPr id="104" name="椭圆 103"/>
              <p:cNvSpPr/>
              <p:nvPr/>
            </p:nvSpPr>
            <p:spPr bwMode="auto">
              <a:xfrm>
                <a:off x="1232465" y="3559712"/>
                <a:ext cx="474505" cy="473388"/>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a:buFont typeface="Arial" pitchFamily="34" charset="0"/>
                  <a:buNone/>
                  <a:defRPr/>
                </a:pPr>
                <a:endParaRPr lang="zh-CN" altLang="en-US">
                  <a:ea typeface="宋体" pitchFamily="2" charset="-122"/>
                </a:endParaRPr>
              </a:p>
            </p:txBody>
          </p:sp>
          <p:sp>
            <p:nvSpPr>
              <p:cNvPr id="105" name="TextBox 104"/>
              <p:cNvSpPr txBox="1"/>
              <p:nvPr/>
            </p:nvSpPr>
            <p:spPr>
              <a:xfrm>
                <a:off x="1306215" y="3534380"/>
                <a:ext cx="335353" cy="522469"/>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cs typeface="Times New Roman" panose="02020603050405020304" pitchFamily="18" charset="0"/>
                  </a:rPr>
                  <a:t>3</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sp>
          <p:nvSpPr>
            <p:cNvPr id="3090" name="矩形 51"/>
            <p:cNvSpPr>
              <a:spLocks noChangeArrowheads="1"/>
            </p:cNvSpPr>
            <p:nvPr/>
          </p:nvSpPr>
          <p:spPr bwMode="auto">
            <a:xfrm>
              <a:off x="5565948" y="4251281"/>
              <a:ext cx="2451101" cy="953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eaLnBrk="1" hangingPunct="1">
                <a:lnSpc>
                  <a:spcPts val="3600"/>
                </a:lnSpc>
                <a:buFont typeface="Calibri" pitchFamily="34" charset="0"/>
                <a:buNone/>
              </a:pPr>
              <a:r>
                <a:rPr lang="zh-CN" altLang="en-US" b="1">
                  <a:solidFill>
                    <a:srgbClr val="000000"/>
                  </a:solidFill>
                  <a:latin typeface="微软雅黑" pitchFamily="34" charset="-122"/>
                  <a:ea typeface="微软雅黑" pitchFamily="34" charset="-122"/>
                  <a:sym typeface="宋体" charset="-122"/>
                </a:rPr>
                <a:t>熟悉</a:t>
              </a:r>
              <a:r>
                <a:rPr lang="zh-CN" altLang="en-US" b="1">
                  <a:solidFill>
                    <a:srgbClr val="00B0F0"/>
                  </a:solidFill>
                  <a:latin typeface="微软雅黑" pitchFamily="34" charset="-122"/>
                  <a:ea typeface="微软雅黑" pitchFamily="34" charset="-122"/>
                  <a:sym typeface="宋体" charset="-122"/>
                </a:rPr>
                <a:t>标准库中的</a:t>
              </a:r>
              <a:endParaRPr lang="en-US" altLang="zh-CN" b="1">
                <a:solidFill>
                  <a:srgbClr val="00B0F0"/>
                </a:solidFill>
                <a:latin typeface="微软雅黑" pitchFamily="34" charset="-122"/>
                <a:ea typeface="微软雅黑" pitchFamily="34" charset="-122"/>
                <a:sym typeface="宋体" charset="-122"/>
              </a:endParaRPr>
            </a:p>
            <a:p>
              <a:pPr algn="r" eaLnBrk="1" hangingPunct="1">
                <a:lnSpc>
                  <a:spcPts val="3600"/>
                </a:lnSpc>
                <a:buFont typeface="Calibri" pitchFamily="34" charset="0"/>
                <a:buNone/>
              </a:pPr>
              <a:r>
                <a:rPr lang="zh-CN" altLang="en-US" b="1">
                  <a:solidFill>
                    <a:srgbClr val="00B0F0"/>
                  </a:solidFill>
                  <a:latin typeface="微软雅黑" pitchFamily="34" charset="-122"/>
                  <a:ea typeface="微软雅黑" pitchFamily="34" charset="-122"/>
                  <a:sym typeface="宋体" charset="-122"/>
                </a:rPr>
                <a:t>异常处理机制</a:t>
              </a:r>
              <a:endParaRPr lang="en-US" altLang="zh-CN" b="1">
                <a:solidFill>
                  <a:srgbClr val="00B0F0"/>
                </a:solidFill>
                <a:latin typeface="微软雅黑" pitchFamily="34" charset="-122"/>
                <a:ea typeface="微软雅黑" pitchFamily="34" charset="-122"/>
                <a:sym typeface="宋体" charset="-122"/>
              </a:endParaRPr>
            </a:p>
          </p:txBody>
        </p:sp>
      </p:grpSp>
      <p:grpSp>
        <p:nvGrpSpPr>
          <p:cNvPr id="108" name="组合 107"/>
          <p:cNvGrpSpPr>
            <a:grpSpLocks/>
          </p:cNvGrpSpPr>
          <p:nvPr/>
        </p:nvGrpSpPr>
        <p:grpSpPr bwMode="auto">
          <a:xfrm>
            <a:off x="1754188" y="2427288"/>
            <a:ext cx="5224462" cy="3551237"/>
            <a:chOff x="2024095" y="1971707"/>
            <a:chExt cx="5224398" cy="3551174"/>
          </a:xfrm>
        </p:grpSpPr>
        <p:sp>
          <p:nvSpPr>
            <p:cNvPr id="109" name="弧形 108"/>
            <p:cNvSpPr/>
            <p:nvPr/>
          </p:nvSpPr>
          <p:spPr bwMode="auto">
            <a:xfrm rot="5400000">
              <a:off x="3977494" y="3085315"/>
              <a:ext cx="1312839" cy="1314434"/>
            </a:xfrm>
            <a:prstGeom prst="arc">
              <a:avLst>
                <a:gd name="adj1" fmla="val 5382197"/>
                <a:gd name="adj2" fmla="val 0"/>
              </a:avLst>
            </a:prstGeom>
            <a:noFill/>
            <a:ln w="57150" cap="flat" cmpd="sng" algn="ctr">
              <a:solidFill>
                <a:srgbClr val="D5F4FF"/>
              </a:solidFill>
              <a:prstDash val="solid"/>
              <a:round/>
              <a:headEnd type="oval" w="sm" len="sm"/>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defRPr/>
              </a:pPr>
              <a:endParaRPr lang="zh-CN" altLang="en-US">
                <a:ea typeface="宋体" pitchFamily="2" charset="-122"/>
              </a:endParaRPr>
            </a:p>
          </p:txBody>
        </p:sp>
        <p:sp>
          <p:nvSpPr>
            <p:cNvPr id="110" name="弧形 109"/>
            <p:cNvSpPr/>
            <p:nvPr/>
          </p:nvSpPr>
          <p:spPr bwMode="auto">
            <a:xfrm>
              <a:off x="4092582" y="3203585"/>
              <a:ext cx="1082662" cy="1084243"/>
            </a:xfrm>
            <a:prstGeom prst="arc">
              <a:avLst>
                <a:gd name="adj1" fmla="val 10763236"/>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defRPr/>
              </a:pPr>
              <a:endParaRPr lang="zh-CN" altLang="en-US">
                <a:ea typeface="宋体" pitchFamily="2" charset="-122"/>
              </a:endParaRPr>
            </a:p>
          </p:txBody>
        </p:sp>
        <p:sp>
          <p:nvSpPr>
            <p:cNvPr id="111" name="弧形 110"/>
            <p:cNvSpPr/>
            <p:nvPr/>
          </p:nvSpPr>
          <p:spPr bwMode="auto">
            <a:xfrm rot="16200000">
              <a:off x="4172752" y="3347248"/>
              <a:ext cx="898509" cy="823903"/>
            </a:xfrm>
            <a:prstGeom prst="arc">
              <a:avLst>
                <a:gd name="adj1" fmla="val 16251812"/>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defRPr/>
              </a:pPr>
              <a:endParaRPr lang="zh-CN" altLang="en-US">
                <a:ea typeface="宋体" pitchFamily="2" charset="-122"/>
              </a:endParaRPr>
            </a:p>
          </p:txBody>
        </p:sp>
        <p:grpSp>
          <p:nvGrpSpPr>
            <p:cNvPr id="3083" name="组合 3"/>
            <p:cNvGrpSpPr>
              <a:grpSpLocks/>
            </p:cNvGrpSpPr>
            <p:nvPr/>
          </p:nvGrpSpPr>
          <p:grpSpPr bwMode="auto">
            <a:xfrm>
              <a:off x="2024095" y="1971707"/>
              <a:ext cx="5224398" cy="3551174"/>
              <a:chOff x="2024095" y="1971707"/>
              <a:chExt cx="5224398" cy="3551174"/>
            </a:xfrm>
          </p:grpSpPr>
          <p:graphicFrame>
            <p:nvGraphicFramePr>
              <p:cNvPr id="3086" name="图表 2"/>
              <p:cNvGraphicFramePr>
                <a:graphicFrameLocks/>
              </p:cNvGraphicFramePr>
              <p:nvPr/>
            </p:nvGraphicFramePr>
            <p:xfrm>
              <a:off x="2024095" y="1971707"/>
              <a:ext cx="5224398" cy="3551174"/>
            </p:xfrm>
            <a:graphic>
              <a:graphicData uri="http://schemas.openxmlformats.org/presentationml/2006/ole">
                <mc:AlternateContent xmlns:mc="http://schemas.openxmlformats.org/markup-compatibility/2006">
                  <mc:Choice xmlns:v="urn:schemas-microsoft-com:vml" Requires="v">
                    <p:oleObj spid="_x0000_s3111" r:id="rId5" imgW="5224725" imgH="3554276" progId="Excel.Chart.8">
                      <p:embed/>
                    </p:oleObj>
                  </mc:Choice>
                  <mc:Fallback>
                    <p:oleObj r:id="rId5" imgW="5224725" imgH="3554276" progId="Excel.Chart.8">
                      <p:embed/>
                      <p:pic>
                        <p:nvPicPr>
                          <p:cNvPr id="0" name="图表 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4095" y="1971707"/>
                            <a:ext cx="5224398" cy="3551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6" name="TextBox 115"/>
              <p:cNvSpPr txBox="1"/>
              <p:nvPr/>
            </p:nvSpPr>
            <p:spPr>
              <a:xfrm>
                <a:off x="4271967" y="2455885"/>
                <a:ext cx="1041387" cy="369881"/>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p>
            </p:txBody>
          </p:sp>
        </p:grpSp>
        <p:sp>
          <p:nvSpPr>
            <p:cNvPr id="113" name="TextBox 112"/>
            <p:cNvSpPr txBox="1"/>
            <p:nvPr/>
          </p:nvSpPr>
          <p:spPr>
            <a:xfrm rot="13580827" flipV="1">
              <a:off x="3332976" y="4398156"/>
              <a:ext cx="1041382" cy="36988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了解</a:t>
              </a:r>
            </a:p>
          </p:txBody>
        </p:sp>
        <p:sp>
          <p:nvSpPr>
            <p:cNvPr id="114" name="TextBox 113"/>
            <p:cNvSpPr txBox="1"/>
            <p:nvPr/>
          </p:nvSpPr>
          <p:spPr>
            <a:xfrm rot="8019173" flipH="1" flipV="1">
              <a:off x="5099047" y="4148129"/>
              <a:ext cx="1041382" cy="368295"/>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熟悉</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0482"/>
                                        </p:tgtEl>
                                      </p:cBhvr>
                                    </p:animEffect>
                                    <p:animScale>
                                      <p:cBhvr>
                                        <p:cTn id="7" dur="250" autoRev="1" fill="hold"/>
                                        <p:tgtEl>
                                          <p:spTgt spid="20482"/>
                                        </p:tgtEl>
                                      </p:cBhvr>
                                      <p:by x="105000" y="105000"/>
                                    </p:animScale>
                                  </p:childTnLst>
                                </p:cTn>
                              </p:par>
                            </p:childTnLst>
                          </p:cTn>
                        </p:par>
                        <p:par>
                          <p:cTn id="8" fill="hold" nodeType="afterGroup">
                            <p:stCondLst>
                              <p:cond delay="500"/>
                            </p:stCondLst>
                            <p:childTnLst>
                              <p:par>
                                <p:cTn id="9" presetID="21" presetClass="entr" presetSubtype="4" fill="hold" nodeType="afterEffect">
                                  <p:stCondLst>
                                    <p:cond delay="0"/>
                                  </p:stCondLst>
                                  <p:childTnLst>
                                    <p:set>
                                      <p:cBhvr>
                                        <p:cTn id="10" dur="1" fill="hold">
                                          <p:stCondLst>
                                            <p:cond delay="0"/>
                                          </p:stCondLst>
                                        </p:cTn>
                                        <p:tgtEl>
                                          <p:spTgt spid="108"/>
                                        </p:tgtEl>
                                        <p:attrNameLst>
                                          <p:attrName>style.visibility</p:attrName>
                                        </p:attrNameLst>
                                      </p:cBhvr>
                                      <p:to>
                                        <p:strVal val="visible"/>
                                      </p:to>
                                    </p:set>
                                    <p:animEffect transition="in" filter="wheel(4)">
                                      <p:cBhvr>
                                        <p:cTn id="11" dur="2000"/>
                                        <p:tgtEl>
                                          <p:spTgt spid="10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nodeType="clickEffect">
                                  <p:stCondLst>
                                    <p:cond delay="0"/>
                                  </p:stCondLst>
                                  <p:childTnLst>
                                    <p:set>
                                      <p:cBhvr>
                                        <p:cTn id="15" dur="1" fill="hold">
                                          <p:stCondLst>
                                            <p:cond delay="0"/>
                                          </p:stCondLst>
                                        </p:cTn>
                                        <p:tgtEl>
                                          <p:spTgt spid="67"/>
                                        </p:tgtEl>
                                        <p:attrNameLst>
                                          <p:attrName>style.visibility</p:attrName>
                                        </p:attrNameLst>
                                      </p:cBhvr>
                                      <p:to>
                                        <p:strVal val="visible"/>
                                      </p:to>
                                    </p:set>
                                    <p:animEffect transition="in" filter="wipe(right)">
                                      <p:cBhvr>
                                        <p:cTn id="16" dur="500"/>
                                        <p:tgtEl>
                                          <p:spTgt spid="67"/>
                                        </p:tgtEl>
                                      </p:cBhvr>
                                    </p:animEffect>
                                  </p:childTnLst>
                                </p:cTn>
                              </p:par>
                            </p:childTnLst>
                          </p:cTn>
                        </p:par>
                        <p:par>
                          <p:cTn id="17" fill="hold" nodeType="afterGroup">
                            <p:stCondLst>
                              <p:cond delay="500"/>
                            </p:stCondLst>
                            <p:childTnLst>
                              <p:par>
                                <p:cTn id="18" presetID="26" presetClass="emph" presetSubtype="0" fill="hold" nodeType="afterEffect">
                                  <p:stCondLst>
                                    <p:cond delay="0"/>
                                  </p:stCondLst>
                                  <p:childTnLst>
                                    <p:animEffect transition="out" filter="fade">
                                      <p:cBhvr>
                                        <p:cTn id="19" dur="500" tmFilter="0, 0; .2, .5; .8, .5; 1, 0"/>
                                        <p:tgtEl>
                                          <p:spTgt spid="67"/>
                                        </p:tgtEl>
                                      </p:cBhvr>
                                    </p:animEffect>
                                    <p:animScale>
                                      <p:cBhvr>
                                        <p:cTn id="20" dur="250" autoRev="1" fill="hold"/>
                                        <p:tgtEl>
                                          <p:spTgt spid="67"/>
                                        </p:tgtEl>
                                      </p:cBhvr>
                                      <p:by x="105000" y="105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00"/>
                                        </p:tgtEl>
                                        <p:attrNameLst>
                                          <p:attrName>style.visibility</p:attrName>
                                        </p:attrNameLst>
                                      </p:cBhvr>
                                      <p:to>
                                        <p:strVal val="visible"/>
                                      </p:to>
                                    </p:set>
                                    <p:animEffect transition="in" filter="wipe(left)">
                                      <p:cBhvr>
                                        <p:cTn id="25" dur="500"/>
                                        <p:tgtEl>
                                          <p:spTgt spid="100"/>
                                        </p:tgtEl>
                                      </p:cBhvr>
                                    </p:animEffect>
                                  </p:childTnLst>
                                </p:cTn>
                              </p:par>
                            </p:childTnLst>
                          </p:cTn>
                        </p:par>
                        <p:par>
                          <p:cTn id="26" fill="hold" nodeType="afterGroup">
                            <p:stCondLst>
                              <p:cond delay="500"/>
                            </p:stCondLst>
                            <p:childTnLst>
                              <p:par>
                                <p:cTn id="27" presetID="26" presetClass="emph" presetSubtype="0" fill="hold" nodeType="afterEffect">
                                  <p:stCondLst>
                                    <p:cond delay="0"/>
                                  </p:stCondLst>
                                  <p:childTnLst>
                                    <p:animEffect transition="out" filter="fade">
                                      <p:cBhvr>
                                        <p:cTn id="28" dur="500" tmFilter="0, 0; .2, .5; .8, .5; 1, 0"/>
                                        <p:tgtEl>
                                          <p:spTgt spid="100"/>
                                        </p:tgtEl>
                                      </p:cBhvr>
                                    </p:animEffect>
                                    <p:animScale>
                                      <p:cBhvr>
                                        <p:cTn id="29" dur="250" autoRev="1" fill="hold"/>
                                        <p:tgtEl>
                                          <p:spTgt spid="100"/>
                                        </p:tgtEl>
                                      </p:cBhvr>
                                      <p:by x="105000" y="105000"/>
                                    </p:animScale>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2" fill="hold" nodeType="clickEffect">
                                  <p:stCondLst>
                                    <p:cond delay="0"/>
                                  </p:stCondLst>
                                  <p:childTnLst>
                                    <p:set>
                                      <p:cBhvr>
                                        <p:cTn id="33" dur="1" fill="hold">
                                          <p:stCondLst>
                                            <p:cond delay="0"/>
                                          </p:stCondLst>
                                        </p:cTn>
                                        <p:tgtEl>
                                          <p:spTgt spid="92"/>
                                        </p:tgtEl>
                                        <p:attrNameLst>
                                          <p:attrName>style.visibility</p:attrName>
                                        </p:attrNameLst>
                                      </p:cBhvr>
                                      <p:to>
                                        <p:strVal val="visible"/>
                                      </p:to>
                                    </p:set>
                                    <p:animEffect transition="in" filter="wipe(right)">
                                      <p:cBhvr>
                                        <p:cTn id="34" dur="500"/>
                                        <p:tgtEl>
                                          <p:spTgt spid="92"/>
                                        </p:tgtEl>
                                      </p:cBhvr>
                                    </p:animEffect>
                                  </p:childTnLst>
                                </p:cTn>
                              </p:par>
                            </p:childTnLst>
                          </p:cTn>
                        </p:par>
                        <p:par>
                          <p:cTn id="35" fill="hold" nodeType="afterGroup">
                            <p:stCondLst>
                              <p:cond delay="500"/>
                            </p:stCondLst>
                            <p:childTnLst>
                              <p:par>
                                <p:cTn id="36" presetID="26" presetClass="emph" presetSubtype="0" fill="hold" nodeType="afterEffect">
                                  <p:stCondLst>
                                    <p:cond delay="0"/>
                                  </p:stCondLst>
                                  <p:childTnLst>
                                    <p:animEffect transition="out" filter="fade">
                                      <p:cBhvr>
                                        <p:cTn id="37" dur="500" tmFilter="0, 0; .2, .5; .8, .5; 1, 0"/>
                                        <p:tgtEl>
                                          <p:spTgt spid="92"/>
                                        </p:tgtEl>
                                      </p:cBhvr>
                                    </p:animEffect>
                                    <p:animScale>
                                      <p:cBhvr>
                                        <p:cTn id="38" dur="250" autoRev="1" fill="hold"/>
                                        <p:tgtEl>
                                          <p:spTgt spid="9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2"/>
          <p:cNvGrpSpPr>
            <a:grpSpLocks/>
          </p:cNvGrpSpPr>
          <p:nvPr/>
        </p:nvGrpSpPr>
        <p:grpSpPr bwMode="auto">
          <a:xfrm>
            <a:off x="5062538" y="119063"/>
            <a:ext cx="3916362" cy="725487"/>
            <a:chOff x="0" y="0"/>
            <a:chExt cx="6166" cy="1142"/>
          </a:xfrm>
        </p:grpSpPr>
        <p:pic>
          <p:nvPicPr>
            <p:cNvPr id="21525"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1526"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21507"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7.4 </a:t>
            </a:r>
            <a:r>
              <a:rPr lang="zh-CN" altLang="en-US" sz="2800" b="1">
                <a:solidFill>
                  <a:srgbClr val="FFFF00"/>
                </a:solidFill>
                <a:latin typeface="微软雅黑" pitchFamily="34" charset="-122"/>
                <a:ea typeface="微软雅黑" pitchFamily="34" charset="-122"/>
                <a:sym typeface="宋体" charset="-122"/>
              </a:rPr>
              <a:t>捕捉异常</a:t>
            </a:r>
          </a:p>
        </p:txBody>
      </p:sp>
      <p:sp>
        <p:nvSpPr>
          <p:cNvPr id="36" name="矩形 35"/>
          <p:cNvSpPr/>
          <p:nvPr/>
        </p:nvSpPr>
        <p:spPr bwMode="auto">
          <a:xfrm>
            <a:off x="508000" y="2182813"/>
            <a:ext cx="8137525" cy="1898650"/>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7" name="任意多边形 36"/>
          <p:cNvSpPr/>
          <p:nvPr/>
        </p:nvSpPr>
        <p:spPr bwMode="auto">
          <a:xfrm>
            <a:off x="687388" y="1803400"/>
            <a:ext cx="2687637" cy="469900"/>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B0F0"/>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eaLnBrk="0" hangingPunct="0">
              <a:lnSpc>
                <a:spcPct val="90000"/>
              </a:lnSpc>
              <a:spcAft>
                <a:spcPct val="35000"/>
              </a:spcAft>
              <a:defRPr/>
            </a:pPr>
            <a:endParaRPr lang="zh-CN" altLang="en-US" sz="6500" dirty="0"/>
          </a:p>
        </p:txBody>
      </p:sp>
      <p:sp>
        <p:nvSpPr>
          <p:cNvPr id="38" name="矩形 37"/>
          <p:cNvSpPr>
            <a:spLocks noChangeArrowheads="1"/>
          </p:cNvSpPr>
          <p:nvPr/>
        </p:nvSpPr>
        <p:spPr bwMode="auto">
          <a:xfrm>
            <a:off x="733425" y="1860550"/>
            <a:ext cx="2508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b="1">
                <a:solidFill>
                  <a:schemeClr val="bg1"/>
                </a:solidFill>
              </a:rPr>
              <a:t>采用普通方式重抛异常</a:t>
            </a:r>
            <a:endParaRPr lang="zh-CN" altLang="zh-CN">
              <a:solidFill>
                <a:schemeClr val="bg1"/>
              </a:solidFill>
            </a:endParaRPr>
          </a:p>
        </p:txBody>
      </p:sp>
      <p:sp>
        <p:nvSpPr>
          <p:cNvPr id="39" name="剪去对角的矩形 3"/>
          <p:cNvSpPr>
            <a:spLocks/>
          </p:cNvSpPr>
          <p:nvPr/>
        </p:nvSpPr>
        <p:spPr bwMode="auto">
          <a:xfrm>
            <a:off x="6492875" y="2347913"/>
            <a:ext cx="1606550"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chemeClr val="accent4"/>
          </a:solidFill>
          <a:ln>
            <a:noFill/>
          </a:ln>
          <a:effectLst>
            <a:outerShdw blurRad="50800" dist="38100" dir="2700000" algn="tl" rotWithShape="0">
              <a:srgbClr val="808080">
                <a:alpha val="42999"/>
              </a:srgbClr>
            </a:outerShdw>
          </a:effectLst>
          <a:extLst/>
        </p:spPr>
        <p:txBody>
          <a:bodyPr/>
          <a:lstStyle/>
          <a:p>
            <a:pPr>
              <a:buFont typeface="Arial" pitchFamily="34" charset="0"/>
              <a:buNone/>
              <a:defRPr/>
            </a:pPr>
            <a:r>
              <a:rPr lang="zh-CN" altLang="en-US" sz="2400" b="1" dirty="0">
                <a:solidFill>
                  <a:schemeClr val="bg1"/>
                </a:solidFill>
                <a:latin typeface="微软雅黑" pitchFamily="34" charset="-122"/>
                <a:ea typeface="微软雅黑" pitchFamily="34" charset="-122"/>
              </a:rPr>
              <a:t> 案例代码</a:t>
            </a:r>
          </a:p>
        </p:txBody>
      </p:sp>
      <p:sp>
        <p:nvSpPr>
          <p:cNvPr id="21512" name="矩形 1"/>
          <p:cNvSpPr>
            <a:spLocks noChangeArrowheads="1"/>
          </p:cNvSpPr>
          <p:nvPr/>
        </p:nvSpPr>
        <p:spPr bwMode="auto">
          <a:xfrm>
            <a:off x="1033463" y="3298825"/>
            <a:ext cx="66738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zh-CN" altLang="en-US" sz="2000" b="1">
                <a:solidFill>
                  <a:srgbClr val="009ED6"/>
                </a:solidFill>
                <a:latin typeface="微软雅黑" pitchFamily="34" charset="-122"/>
                <a:ea typeface="微软雅黑" pitchFamily="34" charset="-122"/>
              </a:rPr>
              <a:t>接下来，通过一个案例来演示。</a:t>
            </a:r>
          </a:p>
        </p:txBody>
      </p:sp>
      <p:cxnSp>
        <p:nvCxnSpPr>
          <p:cNvPr id="21513" name="直线连接符 9"/>
          <p:cNvCxnSpPr>
            <a:cxnSpLocks noChangeShapeType="1"/>
          </p:cNvCxnSpPr>
          <p:nvPr/>
        </p:nvCxnSpPr>
        <p:spPr bwMode="auto">
          <a:xfrm>
            <a:off x="1054100" y="2954338"/>
            <a:ext cx="7045325" cy="0"/>
          </a:xfrm>
          <a:prstGeom prst="line">
            <a:avLst/>
          </a:prstGeom>
          <a:noFill/>
          <a:ln w="28575">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1514" name="组合 18"/>
          <p:cNvGrpSpPr>
            <a:grpSpLocks/>
          </p:cNvGrpSpPr>
          <p:nvPr/>
        </p:nvGrpSpPr>
        <p:grpSpPr bwMode="auto">
          <a:xfrm>
            <a:off x="5894388" y="3341688"/>
            <a:ext cx="2152650" cy="403225"/>
            <a:chOff x="6356350" y="4670298"/>
            <a:chExt cx="2152055" cy="403036"/>
          </a:xfrm>
        </p:grpSpPr>
        <p:grpSp>
          <p:nvGrpSpPr>
            <p:cNvPr id="21518" name="组合 15"/>
            <p:cNvGrpSpPr>
              <a:grpSpLocks/>
            </p:cNvGrpSpPr>
            <p:nvPr/>
          </p:nvGrpSpPr>
          <p:grpSpPr bwMode="auto">
            <a:xfrm>
              <a:off x="6356350" y="4728493"/>
              <a:ext cx="2085975" cy="344841"/>
              <a:chOff x="2225739" y="5060870"/>
              <a:chExt cx="2478788" cy="410818"/>
            </a:xfrm>
          </p:grpSpPr>
          <p:sp>
            <p:nvSpPr>
              <p:cNvPr id="21520" name="矩形 10">
                <a:hlinkClick r:id="rId3" action="ppaction://hlinkfile"/>
              </p:cNvPr>
              <p:cNvSpPr>
                <a:spLocks noChangeArrowheads="1"/>
              </p:cNvSpPr>
              <p:nvPr/>
            </p:nvSpPr>
            <p:spPr bwMode="auto">
              <a:xfrm>
                <a:off x="2519540" y="5060870"/>
                <a:ext cx="1983348" cy="366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ts val="500"/>
                  </a:spcBef>
                  <a:spcAft>
                    <a:spcPts val="500"/>
                  </a:spcAft>
                </a:pPr>
                <a:r>
                  <a:rPr lang="en-US" altLang="zh-CN" sz="1400">
                    <a:solidFill>
                      <a:srgbClr val="F0A000"/>
                    </a:solidFill>
                    <a:latin typeface="微软雅黑" pitchFamily="34" charset="-122"/>
                    <a:ea typeface="微软雅黑" pitchFamily="34" charset="-122"/>
                  </a:rPr>
                  <a:t>[</a:t>
                </a:r>
                <a:r>
                  <a:rPr lang="zh-CN" altLang="en-US" sz="1400">
                    <a:solidFill>
                      <a:srgbClr val="F0A000"/>
                    </a:solidFill>
                    <a:latin typeface="微软雅黑" pitchFamily="34" charset="-122"/>
                    <a:ea typeface="微软雅黑" pitchFamily="34" charset="-122"/>
                  </a:rPr>
                  <a:t>点击查看案例</a:t>
                </a:r>
                <a:r>
                  <a:rPr lang="en-US" altLang="zh-CN" sz="1400">
                    <a:solidFill>
                      <a:srgbClr val="F0A000"/>
                    </a:solidFill>
                    <a:latin typeface="微软雅黑" pitchFamily="34" charset="-122"/>
                    <a:ea typeface="微软雅黑" pitchFamily="34" charset="-122"/>
                  </a:rPr>
                  <a:t>7-7]</a:t>
                </a:r>
                <a:endParaRPr lang="zh-CN" altLang="zh-CN" sz="1400">
                  <a:solidFill>
                    <a:srgbClr val="F0A000"/>
                  </a:solidFill>
                  <a:latin typeface="微软雅黑" pitchFamily="34" charset="-122"/>
                  <a:ea typeface="微软雅黑" pitchFamily="34" charset="-122"/>
                </a:endParaRPr>
              </a:p>
            </p:txBody>
          </p:sp>
          <p:sp>
            <p:nvSpPr>
              <p:cNvPr id="21521" name="立方体 18"/>
              <p:cNvSpPr>
                <a:spLocks noChangeArrowheads="1"/>
              </p:cNvSpPr>
              <p:nvPr/>
            </p:nvSpPr>
            <p:spPr bwMode="auto">
              <a:xfrm>
                <a:off x="2288817" y="5125857"/>
                <a:ext cx="270137" cy="270137"/>
              </a:xfrm>
              <a:prstGeom prst="cube">
                <a:avLst>
                  <a:gd name="adj" fmla="val 25000"/>
                </a:avLst>
              </a:prstGeom>
              <a:solidFill>
                <a:srgbClr val="F3B600"/>
              </a:solidFill>
              <a:ln w="19050" algn="ctr">
                <a:solidFill>
                  <a:schemeClr val="bg1"/>
                </a:solidFill>
                <a:round/>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48" name="半闭框 47"/>
              <p:cNvSpPr/>
              <p:nvPr/>
            </p:nvSpPr>
            <p:spPr bwMode="auto">
              <a:xfrm>
                <a:off x="2225739" y="5069045"/>
                <a:ext cx="107497" cy="136105"/>
              </a:xfrm>
              <a:prstGeom prst="halfFrame">
                <a:avLst/>
              </a:prstGeom>
              <a:solidFill>
                <a:srgbClr val="F3B600"/>
              </a:solidFill>
              <a:ln w="2857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sp>
            <p:nvSpPr>
              <p:cNvPr id="49" name="半闭框 48"/>
              <p:cNvSpPr/>
              <p:nvPr/>
            </p:nvSpPr>
            <p:spPr bwMode="auto">
              <a:xfrm flipH="1" flipV="1">
                <a:off x="4596343" y="5337473"/>
                <a:ext cx="107498" cy="134215"/>
              </a:xfrm>
              <a:prstGeom prst="halfFrame">
                <a:avLst/>
              </a:prstGeom>
              <a:solidFill>
                <a:srgbClr val="F3B600"/>
              </a:solidFill>
              <a:ln w="2857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cxnSp>
            <p:nvCxnSpPr>
              <p:cNvPr id="21524" name="直接连接符 21"/>
              <p:cNvCxnSpPr>
                <a:cxnSpLocks noChangeShapeType="1"/>
              </p:cNvCxnSpPr>
              <p:nvPr/>
            </p:nvCxnSpPr>
            <p:spPr bwMode="auto">
              <a:xfrm>
                <a:off x="2293496" y="5449202"/>
                <a:ext cx="1802720" cy="0"/>
              </a:xfrm>
              <a:prstGeom prst="line">
                <a:avLst/>
              </a:prstGeom>
              <a:noFill/>
              <a:ln w="19050" algn="ctr">
                <a:solidFill>
                  <a:srgbClr val="F3B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21519" name="Picture 13" descr="C:\Users\Administrator\Desktop\未标题-2.png">
              <a:hlinkClick r:id="rId4" action="ppaction://hlinkfil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68776" y="4670298"/>
              <a:ext cx="439629" cy="387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5" name="组合 64"/>
          <p:cNvGrpSpPr>
            <a:grpSpLocks/>
          </p:cNvGrpSpPr>
          <p:nvPr/>
        </p:nvGrpSpPr>
        <p:grpSpPr bwMode="auto">
          <a:xfrm>
            <a:off x="-295275" y="960438"/>
            <a:ext cx="6111875" cy="958850"/>
            <a:chOff x="-295275" y="960438"/>
            <a:chExt cx="6111875" cy="958850"/>
          </a:xfrm>
        </p:grpSpPr>
        <p:sp>
          <p:nvSpPr>
            <p:cNvPr id="66" name="燕尾形箭头 32"/>
            <p:cNvSpPr/>
            <p:nvPr/>
          </p:nvSpPr>
          <p:spPr>
            <a:xfrm>
              <a:off x="0" y="960438"/>
              <a:ext cx="5816600" cy="958850"/>
            </a:xfrm>
            <a:custGeom>
              <a:avLst/>
              <a:gdLst>
                <a:gd name="connsiteX0" fmla="*/ 0 w 6096000"/>
                <a:gd name="connsiteY0" fmla="*/ 406400 h 1625600"/>
                <a:gd name="connsiteX1" fmla="*/ 5283200 w 6096000"/>
                <a:gd name="connsiteY1" fmla="*/ 406400 h 1625600"/>
                <a:gd name="connsiteX2" fmla="*/ 5283200 w 6096000"/>
                <a:gd name="connsiteY2" fmla="*/ 0 h 1625600"/>
                <a:gd name="connsiteX3" fmla="*/ 6096000 w 6096000"/>
                <a:gd name="connsiteY3" fmla="*/ 812800 h 1625600"/>
                <a:gd name="connsiteX4" fmla="*/ 5283200 w 6096000"/>
                <a:gd name="connsiteY4" fmla="*/ 1625600 h 1625600"/>
                <a:gd name="connsiteX5" fmla="*/ 5283200 w 6096000"/>
                <a:gd name="connsiteY5" fmla="*/ 1219200 h 1625600"/>
                <a:gd name="connsiteX6" fmla="*/ 0 w 6096000"/>
                <a:gd name="connsiteY6" fmla="*/ 1219200 h 1625600"/>
                <a:gd name="connsiteX7" fmla="*/ 406400 w 6096000"/>
                <a:gd name="connsiteY7" fmla="*/ 812800 h 1625600"/>
                <a:gd name="connsiteX8" fmla="*/ 0 w 6096000"/>
                <a:gd name="connsiteY8" fmla="*/ 406400 h 1625600"/>
                <a:gd name="connsiteX0" fmla="*/ 798285 w 6096000"/>
                <a:gd name="connsiteY0" fmla="*/ 420914 h 1625600"/>
                <a:gd name="connsiteX1" fmla="*/ 5283200 w 6096000"/>
                <a:gd name="connsiteY1" fmla="*/ 406400 h 1625600"/>
                <a:gd name="connsiteX2" fmla="*/ 5283200 w 6096000"/>
                <a:gd name="connsiteY2" fmla="*/ 0 h 1625600"/>
                <a:gd name="connsiteX3" fmla="*/ 6096000 w 6096000"/>
                <a:gd name="connsiteY3" fmla="*/ 812800 h 1625600"/>
                <a:gd name="connsiteX4" fmla="*/ 5283200 w 6096000"/>
                <a:gd name="connsiteY4" fmla="*/ 1625600 h 1625600"/>
                <a:gd name="connsiteX5" fmla="*/ 5283200 w 6096000"/>
                <a:gd name="connsiteY5" fmla="*/ 1219200 h 1625600"/>
                <a:gd name="connsiteX6" fmla="*/ 0 w 6096000"/>
                <a:gd name="connsiteY6" fmla="*/ 1219200 h 1625600"/>
                <a:gd name="connsiteX7" fmla="*/ 406400 w 6096000"/>
                <a:gd name="connsiteY7" fmla="*/ 812800 h 1625600"/>
                <a:gd name="connsiteX8" fmla="*/ 798285 w 6096000"/>
                <a:gd name="connsiteY8" fmla="*/ 420914 h 1625600"/>
                <a:gd name="connsiteX0" fmla="*/ 798285 w 6096000"/>
                <a:gd name="connsiteY0" fmla="*/ 420914 h 1625600"/>
                <a:gd name="connsiteX1" fmla="*/ 5283200 w 6096000"/>
                <a:gd name="connsiteY1" fmla="*/ 406400 h 1625600"/>
                <a:gd name="connsiteX2" fmla="*/ 5283200 w 6096000"/>
                <a:gd name="connsiteY2" fmla="*/ 0 h 1625600"/>
                <a:gd name="connsiteX3" fmla="*/ 6096000 w 6096000"/>
                <a:gd name="connsiteY3" fmla="*/ 812800 h 1625600"/>
                <a:gd name="connsiteX4" fmla="*/ 5283200 w 6096000"/>
                <a:gd name="connsiteY4" fmla="*/ 1625600 h 1625600"/>
                <a:gd name="connsiteX5" fmla="*/ 5283200 w 6096000"/>
                <a:gd name="connsiteY5" fmla="*/ 1219200 h 1625600"/>
                <a:gd name="connsiteX6" fmla="*/ 0 w 6096000"/>
                <a:gd name="connsiteY6" fmla="*/ 1219200 h 1625600"/>
                <a:gd name="connsiteX7" fmla="*/ 798285 w 6096000"/>
                <a:gd name="connsiteY7" fmla="*/ 420914 h 1625600"/>
                <a:gd name="connsiteX0" fmla="*/ 580571 w 6096000"/>
                <a:gd name="connsiteY0" fmla="*/ 420914 h 1625600"/>
                <a:gd name="connsiteX1" fmla="*/ 5283200 w 6096000"/>
                <a:gd name="connsiteY1" fmla="*/ 406400 h 1625600"/>
                <a:gd name="connsiteX2" fmla="*/ 5283200 w 6096000"/>
                <a:gd name="connsiteY2" fmla="*/ 0 h 1625600"/>
                <a:gd name="connsiteX3" fmla="*/ 6096000 w 6096000"/>
                <a:gd name="connsiteY3" fmla="*/ 812800 h 1625600"/>
                <a:gd name="connsiteX4" fmla="*/ 5283200 w 6096000"/>
                <a:gd name="connsiteY4" fmla="*/ 1625600 h 1625600"/>
                <a:gd name="connsiteX5" fmla="*/ 5283200 w 6096000"/>
                <a:gd name="connsiteY5" fmla="*/ 1219200 h 1625600"/>
                <a:gd name="connsiteX6" fmla="*/ 0 w 6096000"/>
                <a:gd name="connsiteY6" fmla="*/ 1219200 h 1625600"/>
                <a:gd name="connsiteX7" fmla="*/ 580571 w 6096000"/>
                <a:gd name="connsiteY7" fmla="*/ 420914 h 162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6000" h="1625600">
                  <a:moveTo>
                    <a:pt x="580571" y="420914"/>
                  </a:moveTo>
                  <a:lnTo>
                    <a:pt x="5283200" y="406400"/>
                  </a:lnTo>
                  <a:lnTo>
                    <a:pt x="5283200" y="0"/>
                  </a:lnTo>
                  <a:lnTo>
                    <a:pt x="6096000" y="812800"/>
                  </a:lnTo>
                  <a:lnTo>
                    <a:pt x="5283200" y="1625600"/>
                  </a:lnTo>
                  <a:lnTo>
                    <a:pt x="5283200" y="1219200"/>
                  </a:lnTo>
                  <a:lnTo>
                    <a:pt x="0" y="1219200"/>
                  </a:lnTo>
                  <a:lnTo>
                    <a:pt x="580571" y="420914"/>
                  </a:lnTo>
                  <a:close/>
                </a:path>
              </a:pathLst>
            </a:custGeom>
            <a:solidFill>
              <a:srgbClr val="E1F9FF"/>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1517" name="矩形 2"/>
            <p:cNvSpPr>
              <a:spLocks noChangeArrowheads="1"/>
            </p:cNvSpPr>
            <p:nvPr/>
          </p:nvSpPr>
          <p:spPr bwMode="auto">
            <a:xfrm>
              <a:off x="-295275" y="1085850"/>
              <a:ext cx="2345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2" eaLnBrk="1" hangingPunct="1"/>
              <a:r>
                <a:rPr lang="zh-CN" altLang="en-US" sz="2400" b="1">
                  <a:solidFill>
                    <a:srgbClr val="00B0F0"/>
                  </a:solidFill>
                </a:rPr>
                <a:t>重抛异常</a:t>
              </a:r>
              <a:endParaRPr lang="zh-CN" altLang="zh-CN" sz="2400" b="1">
                <a:solidFill>
                  <a:srgbClr val="00B0F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8"/>
                                        </p:tgtEl>
                                      </p:cBhvr>
                                    </p:animEffect>
                                    <p:animScale>
                                      <p:cBhvr>
                                        <p:cTn id="7" dur="250" autoRev="1" fill="hold"/>
                                        <p:tgtEl>
                                          <p:spTgt spid="38"/>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37"/>
                                        </p:tgtEl>
                                      </p:cBhvr>
                                    </p:animEffect>
                                    <p:animScale>
                                      <p:cBhvr>
                                        <p:cTn id="10" dur="250" autoRev="1" fill="hold"/>
                                        <p:tgtEl>
                                          <p:spTgt spid="37"/>
                                        </p:tgtEl>
                                      </p:cBhvr>
                                      <p:by x="105000" y="105000"/>
                                    </p:animScale>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wipe(left)">
                                      <p:cBhvr>
                                        <p:cTn id="15"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bwMode="auto">
          <a:xfrm>
            <a:off x="487363" y="1862138"/>
            <a:ext cx="8137525" cy="4538662"/>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5" name="矩形 14"/>
          <p:cNvSpPr>
            <a:spLocks noChangeArrowheads="1"/>
          </p:cNvSpPr>
          <p:nvPr/>
        </p:nvSpPr>
        <p:spPr bwMode="auto">
          <a:xfrm>
            <a:off x="528638" y="2351088"/>
            <a:ext cx="8040687" cy="1454150"/>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grpSp>
        <p:nvGrpSpPr>
          <p:cNvPr id="22532" name="Group 2"/>
          <p:cNvGrpSpPr>
            <a:grpSpLocks/>
          </p:cNvGrpSpPr>
          <p:nvPr/>
        </p:nvGrpSpPr>
        <p:grpSpPr bwMode="auto">
          <a:xfrm>
            <a:off x="5062538" y="119063"/>
            <a:ext cx="3916362" cy="725487"/>
            <a:chOff x="0" y="0"/>
            <a:chExt cx="6166" cy="1142"/>
          </a:xfrm>
        </p:grpSpPr>
        <p:pic>
          <p:nvPicPr>
            <p:cNvPr id="22540"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2541"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22533"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7.4 </a:t>
            </a:r>
            <a:r>
              <a:rPr lang="zh-CN" altLang="en-US" sz="2800" b="1">
                <a:solidFill>
                  <a:srgbClr val="FFFF00"/>
                </a:solidFill>
                <a:latin typeface="微软雅黑" pitchFamily="34" charset="-122"/>
                <a:ea typeface="微软雅黑" pitchFamily="34" charset="-122"/>
                <a:sym typeface="宋体" charset="-122"/>
              </a:rPr>
              <a:t>捕捉异常</a:t>
            </a:r>
          </a:p>
        </p:txBody>
      </p:sp>
      <p:grpSp>
        <p:nvGrpSpPr>
          <p:cNvPr id="22534" name="组合 2"/>
          <p:cNvGrpSpPr>
            <a:grpSpLocks/>
          </p:cNvGrpSpPr>
          <p:nvPr/>
        </p:nvGrpSpPr>
        <p:grpSpPr bwMode="auto">
          <a:xfrm>
            <a:off x="-381000" y="960438"/>
            <a:ext cx="6223000" cy="963612"/>
            <a:chOff x="-381000" y="960438"/>
            <a:chExt cx="6223000" cy="963612"/>
          </a:xfrm>
        </p:grpSpPr>
        <p:sp>
          <p:nvSpPr>
            <p:cNvPr id="7" name="燕尾形箭头 32"/>
            <p:cNvSpPr/>
            <p:nvPr/>
          </p:nvSpPr>
          <p:spPr>
            <a:xfrm>
              <a:off x="0" y="960438"/>
              <a:ext cx="5842000" cy="963612"/>
            </a:xfrm>
            <a:custGeom>
              <a:avLst/>
              <a:gdLst>
                <a:gd name="connsiteX0" fmla="*/ 0 w 6096000"/>
                <a:gd name="connsiteY0" fmla="*/ 406400 h 1625600"/>
                <a:gd name="connsiteX1" fmla="*/ 5283200 w 6096000"/>
                <a:gd name="connsiteY1" fmla="*/ 406400 h 1625600"/>
                <a:gd name="connsiteX2" fmla="*/ 5283200 w 6096000"/>
                <a:gd name="connsiteY2" fmla="*/ 0 h 1625600"/>
                <a:gd name="connsiteX3" fmla="*/ 6096000 w 6096000"/>
                <a:gd name="connsiteY3" fmla="*/ 812800 h 1625600"/>
                <a:gd name="connsiteX4" fmla="*/ 5283200 w 6096000"/>
                <a:gd name="connsiteY4" fmla="*/ 1625600 h 1625600"/>
                <a:gd name="connsiteX5" fmla="*/ 5283200 w 6096000"/>
                <a:gd name="connsiteY5" fmla="*/ 1219200 h 1625600"/>
                <a:gd name="connsiteX6" fmla="*/ 0 w 6096000"/>
                <a:gd name="connsiteY6" fmla="*/ 1219200 h 1625600"/>
                <a:gd name="connsiteX7" fmla="*/ 406400 w 6096000"/>
                <a:gd name="connsiteY7" fmla="*/ 812800 h 1625600"/>
                <a:gd name="connsiteX8" fmla="*/ 0 w 6096000"/>
                <a:gd name="connsiteY8" fmla="*/ 406400 h 1625600"/>
                <a:gd name="connsiteX0" fmla="*/ 798285 w 6096000"/>
                <a:gd name="connsiteY0" fmla="*/ 420914 h 1625600"/>
                <a:gd name="connsiteX1" fmla="*/ 5283200 w 6096000"/>
                <a:gd name="connsiteY1" fmla="*/ 406400 h 1625600"/>
                <a:gd name="connsiteX2" fmla="*/ 5283200 w 6096000"/>
                <a:gd name="connsiteY2" fmla="*/ 0 h 1625600"/>
                <a:gd name="connsiteX3" fmla="*/ 6096000 w 6096000"/>
                <a:gd name="connsiteY3" fmla="*/ 812800 h 1625600"/>
                <a:gd name="connsiteX4" fmla="*/ 5283200 w 6096000"/>
                <a:gd name="connsiteY4" fmla="*/ 1625600 h 1625600"/>
                <a:gd name="connsiteX5" fmla="*/ 5283200 w 6096000"/>
                <a:gd name="connsiteY5" fmla="*/ 1219200 h 1625600"/>
                <a:gd name="connsiteX6" fmla="*/ 0 w 6096000"/>
                <a:gd name="connsiteY6" fmla="*/ 1219200 h 1625600"/>
                <a:gd name="connsiteX7" fmla="*/ 406400 w 6096000"/>
                <a:gd name="connsiteY7" fmla="*/ 812800 h 1625600"/>
                <a:gd name="connsiteX8" fmla="*/ 798285 w 6096000"/>
                <a:gd name="connsiteY8" fmla="*/ 420914 h 1625600"/>
                <a:gd name="connsiteX0" fmla="*/ 798285 w 6096000"/>
                <a:gd name="connsiteY0" fmla="*/ 420914 h 1625600"/>
                <a:gd name="connsiteX1" fmla="*/ 5283200 w 6096000"/>
                <a:gd name="connsiteY1" fmla="*/ 406400 h 1625600"/>
                <a:gd name="connsiteX2" fmla="*/ 5283200 w 6096000"/>
                <a:gd name="connsiteY2" fmla="*/ 0 h 1625600"/>
                <a:gd name="connsiteX3" fmla="*/ 6096000 w 6096000"/>
                <a:gd name="connsiteY3" fmla="*/ 812800 h 1625600"/>
                <a:gd name="connsiteX4" fmla="*/ 5283200 w 6096000"/>
                <a:gd name="connsiteY4" fmla="*/ 1625600 h 1625600"/>
                <a:gd name="connsiteX5" fmla="*/ 5283200 w 6096000"/>
                <a:gd name="connsiteY5" fmla="*/ 1219200 h 1625600"/>
                <a:gd name="connsiteX6" fmla="*/ 0 w 6096000"/>
                <a:gd name="connsiteY6" fmla="*/ 1219200 h 1625600"/>
                <a:gd name="connsiteX7" fmla="*/ 798285 w 6096000"/>
                <a:gd name="connsiteY7" fmla="*/ 420914 h 1625600"/>
                <a:gd name="connsiteX0" fmla="*/ 580571 w 6096000"/>
                <a:gd name="connsiteY0" fmla="*/ 420914 h 1625600"/>
                <a:gd name="connsiteX1" fmla="*/ 5283200 w 6096000"/>
                <a:gd name="connsiteY1" fmla="*/ 406400 h 1625600"/>
                <a:gd name="connsiteX2" fmla="*/ 5283200 w 6096000"/>
                <a:gd name="connsiteY2" fmla="*/ 0 h 1625600"/>
                <a:gd name="connsiteX3" fmla="*/ 6096000 w 6096000"/>
                <a:gd name="connsiteY3" fmla="*/ 812800 h 1625600"/>
                <a:gd name="connsiteX4" fmla="*/ 5283200 w 6096000"/>
                <a:gd name="connsiteY4" fmla="*/ 1625600 h 1625600"/>
                <a:gd name="connsiteX5" fmla="*/ 5283200 w 6096000"/>
                <a:gd name="connsiteY5" fmla="*/ 1219200 h 1625600"/>
                <a:gd name="connsiteX6" fmla="*/ 0 w 6096000"/>
                <a:gd name="connsiteY6" fmla="*/ 1219200 h 1625600"/>
                <a:gd name="connsiteX7" fmla="*/ 580571 w 6096000"/>
                <a:gd name="connsiteY7" fmla="*/ 420914 h 162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6000" h="1625600">
                  <a:moveTo>
                    <a:pt x="580571" y="420914"/>
                  </a:moveTo>
                  <a:lnTo>
                    <a:pt x="5283200" y="406400"/>
                  </a:lnTo>
                  <a:lnTo>
                    <a:pt x="5283200" y="0"/>
                  </a:lnTo>
                  <a:lnTo>
                    <a:pt x="6096000" y="812800"/>
                  </a:lnTo>
                  <a:lnTo>
                    <a:pt x="5283200" y="1625600"/>
                  </a:lnTo>
                  <a:lnTo>
                    <a:pt x="5283200" y="1219200"/>
                  </a:lnTo>
                  <a:lnTo>
                    <a:pt x="0" y="1219200"/>
                  </a:lnTo>
                  <a:lnTo>
                    <a:pt x="580571" y="420914"/>
                  </a:lnTo>
                  <a:close/>
                </a:path>
              </a:pathLst>
            </a:custGeom>
            <a:solidFill>
              <a:srgbClr val="E1F9FF"/>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2539" name="矩形 7"/>
            <p:cNvSpPr>
              <a:spLocks noChangeArrowheads="1"/>
            </p:cNvSpPr>
            <p:nvPr/>
          </p:nvSpPr>
          <p:spPr bwMode="auto">
            <a:xfrm>
              <a:off x="-381000" y="1016000"/>
              <a:ext cx="29642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2" eaLnBrk="1" hangingPunct="1"/>
              <a:r>
                <a:rPr lang="zh-CN" altLang="en-US" sz="2400" b="1">
                  <a:solidFill>
                    <a:srgbClr val="00B0F0"/>
                  </a:solidFill>
                  <a:latin typeface="黑体" pitchFamily="49" charset="-122"/>
                  <a:ea typeface="黑体" pitchFamily="49" charset="-122"/>
                </a:rPr>
                <a:t>捕捉所有异常</a:t>
              </a:r>
              <a:endParaRPr lang="zh-CN" altLang="zh-CN" sz="2400" b="1">
                <a:solidFill>
                  <a:srgbClr val="00B0F0"/>
                </a:solidFill>
                <a:latin typeface="黑体" pitchFamily="49" charset="-122"/>
                <a:ea typeface="黑体" pitchFamily="49" charset="-122"/>
              </a:endParaRPr>
            </a:p>
          </p:txBody>
        </p:sp>
      </p:grpSp>
      <p:sp>
        <p:nvSpPr>
          <p:cNvPr id="12" name="矩形 15"/>
          <p:cNvSpPr>
            <a:spLocks noChangeArrowheads="1"/>
          </p:cNvSpPr>
          <p:nvPr/>
        </p:nvSpPr>
        <p:spPr bwMode="auto">
          <a:xfrm>
            <a:off x="717550" y="1963738"/>
            <a:ext cx="7756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Char char="Ø"/>
            </a:pPr>
            <a:r>
              <a:rPr lang="zh-CN" altLang="en-US"/>
              <a:t>在</a:t>
            </a:r>
            <a:r>
              <a:rPr lang="en-US" altLang="zh-CN"/>
              <a:t>catch</a:t>
            </a:r>
            <a:r>
              <a:rPr lang="zh-CN" altLang="en-US"/>
              <a:t>语句中，还有一种形式用于捕捉所有类型异常</a:t>
            </a:r>
            <a:r>
              <a:rPr lang="zh-CN" altLang="zh-CN" sz="2000"/>
              <a:t>。</a:t>
            </a:r>
          </a:p>
        </p:txBody>
      </p:sp>
      <p:sp>
        <p:nvSpPr>
          <p:cNvPr id="6" name="矩形 5"/>
          <p:cNvSpPr>
            <a:spLocks noChangeArrowheads="1"/>
          </p:cNvSpPr>
          <p:nvPr/>
        </p:nvSpPr>
        <p:spPr bwMode="auto">
          <a:xfrm>
            <a:off x="717550" y="3822700"/>
            <a:ext cx="749935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buFont typeface="Wingdings" pitchFamily="2" charset="2"/>
              <a:buChar char="Ø"/>
            </a:pPr>
            <a:r>
              <a:rPr lang="zh-CN" altLang="en-US"/>
              <a:t>若函数定义时没有异常规范说明则有可能抛出任意类型的异常，可通过增加一个能够捕捉所有异常类型的</a:t>
            </a:r>
            <a:r>
              <a:rPr lang="en-US" altLang="zh-CN"/>
              <a:t>catch</a:t>
            </a:r>
            <a:r>
              <a:rPr lang="zh-CN" altLang="en-US"/>
              <a:t>结构，来适配各种类型异常。</a:t>
            </a:r>
          </a:p>
          <a:p>
            <a:pPr eaLnBrk="1" hangingPunct="1">
              <a:lnSpc>
                <a:spcPct val="150000"/>
              </a:lnSpc>
              <a:buFont typeface="Wingdings" pitchFamily="2" charset="2"/>
              <a:buChar char="Ø"/>
            </a:pPr>
            <a:r>
              <a:rPr lang="zh-CN" altLang="en-US"/>
              <a:t>捕捉所有异常的“</a:t>
            </a:r>
            <a:r>
              <a:rPr lang="en-US" altLang="zh-CN"/>
              <a:t>catch(…){}”</a:t>
            </a:r>
            <a:r>
              <a:rPr lang="zh-CN" altLang="en-US"/>
              <a:t>结构，类似于</a:t>
            </a:r>
            <a:r>
              <a:rPr lang="en-US" altLang="zh-CN"/>
              <a:t>switch</a:t>
            </a:r>
            <a:r>
              <a:rPr lang="zh-CN" altLang="en-US"/>
              <a:t>中的</a:t>
            </a:r>
            <a:r>
              <a:rPr lang="en-US" altLang="zh-CN"/>
              <a:t>default</a:t>
            </a:r>
            <a:r>
              <a:rPr lang="zh-CN" altLang="en-US"/>
              <a:t>结构。</a:t>
            </a:r>
          </a:p>
          <a:p>
            <a:pPr eaLnBrk="1" hangingPunct="1">
              <a:lnSpc>
                <a:spcPct val="150000"/>
              </a:lnSpc>
              <a:buFont typeface="Wingdings" pitchFamily="2" charset="2"/>
              <a:buChar char="Ø"/>
            </a:pPr>
            <a:r>
              <a:rPr lang="en-US" altLang="zh-CN"/>
              <a:t>catch(…)</a:t>
            </a:r>
            <a:r>
              <a:rPr lang="zh-CN" altLang="en-US"/>
              <a:t>语句可以单独使用，也可以与其他</a:t>
            </a:r>
            <a:r>
              <a:rPr lang="en-US" altLang="zh-CN"/>
              <a:t>catch</a:t>
            </a:r>
            <a:r>
              <a:rPr lang="zh-CN" altLang="en-US"/>
              <a:t>语句一起使用，与其他</a:t>
            </a:r>
            <a:r>
              <a:rPr lang="en-US" altLang="zh-CN"/>
              <a:t>catch</a:t>
            </a:r>
            <a:r>
              <a:rPr lang="zh-CN" altLang="en-US"/>
              <a:t>语句一起使用时必须将</a:t>
            </a:r>
            <a:r>
              <a:rPr lang="en-US" altLang="zh-CN"/>
              <a:t>catch(…)</a:t>
            </a:r>
            <a:r>
              <a:rPr lang="zh-CN" altLang="en-US"/>
              <a:t>放在最后，否则在碰到</a:t>
            </a:r>
            <a:r>
              <a:rPr lang="en-US" altLang="zh-CN"/>
              <a:t>catch(…)</a:t>
            </a:r>
            <a:r>
              <a:rPr lang="zh-CN" altLang="en-US"/>
              <a:t>后将终止后续</a:t>
            </a:r>
            <a:r>
              <a:rPr lang="en-US" altLang="zh-CN"/>
              <a:t>catch</a:t>
            </a:r>
            <a:r>
              <a:rPr lang="zh-CN" altLang="en-US"/>
              <a:t>语句的匹配。</a:t>
            </a:r>
          </a:p>
          <a:p>
            <a:pPr eaLnBrk="1" hangingPunct="1">
              <a:buFont typeface="Wingdings" pitchFamily="2" charset="2"/>
              <a:buChar char="Ø"/>
            </a:pPr>
            <a:endParaRPr lang="zh-CN" altLang="zh-CN"/>
          </a:p>
        </p:txBody>
      </p:sp>
      <p:sp>
        <p:nvSpPr>
          <p:cNvPr id="8" name="矩形 7"/>
          <p:cNvSpPr>
            <a:spLocks noChangeArrowheads="1"/>
          </p:cNvSpPr>
          <p:nvPr/>
        </p:nvSpPr>
        <p:spPr bwMode="auto">
          <a:xfrm>
            <a:off x="1131888" y="2478088"/>
            <a:ext cx="59372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catch(</a:t>
            </a:r>
            <a:r>
              <a:rPr lang="en-US" altLang="zh-CN" b="1">
                <a:solidFill>
                  <a:srgbClr val="FF0000"/>
                </a:solidFill>
              </a:rPr>
              <a:t>…</a:t>
            </a:r>
            <a:r>
              <a:rPr lang="en-US" altLang="zh-CN"/>
              <a:t>)     //</a:t>
            </a:r>
            <a:r>
              <a:rPr lang="zh-CN" altLang="en-US"/>
              <a:t>参数为“</a:t>
            </a:r>
            <a:r>
              <a:rPr lang="en-US" altLang="zh-CN"/>
              <a:t>…”</a:t>
            </a:r>
            <a:r>
              <a:rPr lang="zh-CN" altLang="en-US"/>
              <a:t>，不是具体的某种类型</a:t>
            </a:r>
          </a:p>
          <a:p>
            <a:pPr eaLnBrk="1" hangingPunct="1"/>
            <a:r>
              <a:rPr lang="en-US" altLang="zh-CN"/>
              <a:t>{</a:t>
            </a:r>
          </a:p>
          <a:p>
            <a:pPr eaLnBrk="1" hangingPunct="1"/>
            <a:r>
              <a:rPr lang="en-US" altLang="zh-CN"/>
              <a:t>	</a:t>
            </a:r>
            <a:r>
              <a:rPr lang="zh-CN" altLang="en-US"/>
              <a:t>异常处理语句</a:t>
            </a:r>
          </a:p>
          <a:p>
            <a:pPr eaLnBrk="1" hangingPunct="1"/>
            <a:r>
              <a:rPr lang="en-US" altLang="zh-CN"/>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12"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2" grpId="0"/>
      <p:bldP spid="6"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2"/>
          <p:cNvGrpSpPr>
            <a:grpSpLocks/>
          </p:cNvGrpSpPr>
          <p:nvPr/>
        </p:nvGrpSpPr>
        <p:grpSpPr bwMode="auto">
          <a:xfrm>
            <a:off x="5062538" y="119063"/>
            <a:ext cx="3916362" cy="725487"/>
            <a:chOff x="0" y="0"/>
            <a:chExt cx="6166" cy="1142"/>
          </a:xfrm>
        </p:grpSpPr>
        <p:pic>
          <p:nvPicPr>
            <p:cNvPr id="23560"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3561"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23555"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7.5	</a:t>
            </a:r>
            <a:r>
              <a:rPr lang="zh-CN" altLang="en-US" sz="2800" b="1">
                <a:solidFill>
                  <a:srgbClr val="FFFF00"/>
                </a:solidFill>
                <a:latin typeface="微软雅黑" pitchFamily="34" charset="-122"/>
                <a:ea typeface="微软雅黑" pitchFamily="34" charset="-122"/>
                <a:sym typeface="宋体" charset="-122"/>
              </a:rPr>
              <a:t>标准库中的异常处理</a:t>
            </a:r>
            <a:r>
              <a:rPr lang="zh-CN" altLang="en-US" sz="2800" b="1">
                <a:latin typeface="微软雅黑" pitchFamily="34" charset="-122"/>
                <a:ea typeface="微软雅黑" pitchFamily="34" charset="-122"/>
                <a:sym typeface="宋体" charset="-122"/>
              </a:rPr>
              <a:t>（了解）</a:t>
            </a:r>
          </a:p>
        </p:txBody>
      </p:sp>
      <p:grpSp>
        <p:nvGrpSpPr>
          <p:cNvPr id="23556" name="组合 2"/>
          <p:cNvGrpSpPr>
            <a:grpSpLocks/>
          </p:cNvGrpSpPr>
          <p:nvPr/>
        </p:nvGrpSpPr>
        <p:grpSpPr bwMode="auto">
          <a:xfrm>
            <a:off x="-381000" y="960438"/>
            <a:ext cx="6223000" cy="963612"/>
            <a:chOff x="-381000" y="960438"/>
            <a:chExt cx="6223000" cy="963612"/>
          </a:xfrm>
        </p:grpSpPr>
        <p:sp>
          <p:nvSpPr>
            <p:cNvPr id="7" name="燕尾形箭头 32"/>
            <p:cNvSpPr/>
            <p:nvPr/>
          </p:nvSpPr>
          <p:spPr>
            <a:xfrm>
              <a:off x="0" y="960438"/>
              <a:ext cx="5842000" cy="963612"/>
            </a:xfrm>
            <a:custGeom>
              <a:avLst/>
              <a:gdLst>
                <a:gd name="connsiteX0" fmla="*/ 0 w 6096000"/>
                <a:gd name="connsiteY0" fmla="*/ 406400 h 1625600"/>
                <a:gd name="connsiteX1" fmla="*/ 5283200 w 6096000"/>
                <a:gd name="connsiteY1" fmla="*/ 406400 h 1625600"/>
                <a:gd name="connsiteX2" fmla="*/ 5283200 w 6096000"/>
                <a:gd name="connsiteY2" fmla="*/ 0 h 1625600"/>
                <a:gd name="connsiteX3" fmla="*/ 6096000 w 6096000"/>
                <a:gd name="connsiteY3" fmla="*/ 812800 h 1625600"/>
                <a:gd name="connsiteX4" fmla="*/ 5283200 w 6096000"/>
                <a:gd name="connsiteY4" fmla="*/ 1625600 h 1625600"/>
                <a:gd name="connsiteX5" fmla="*/ 5283200 w 6096000"/>
                <a:gd name="connsiteY5" fmla="*/ 1219200 h 1625600"/>
                <a:gd name="connsiteX6" fmla="*/ 0 w 6096000"/>
                <a:gd name="connsiteY6" fmla="*/ 1219200 h 1625600"/>
                <a:gd name="connsiteX7" fmla="*/ 406400 w 6096000"/>
                <a:gd name="connsiteY7" fmla="*/ 812800 h 1625600"/>
                <a:gd name="connsiteX8" fmla="*/ 0 w 6096000"/>
                <a:gd name="connsiteY8" fmla="*/ 406400 h 1625600"/>
                <a:gd name="connsiteX0" fmla="*/ 798285 w 6096000"/>
                <a:gd name="connsiteY0" fmla="*/ 420914 h 1625600"/>
                <a:gd name="connsiteX1" fmla="*/ 5283200 w 6096000"/>
                <a:gd name="connsiteY1" fmla="*/ 406400 h 1625600"/>
                <a:gd name="connsiteX2" fmla="*/ 5283200 w 6096000"/>
                <a:gd name="connsiteY2" fmla="*/ 0 h 1625600"/>
                <a:gd name="connsiteX3" fmla="*/ 6096000 w 6096000"/>
                <a:gd name="connsiteY3" fmla="*/ 812800 h 1625600"/>
                <a:gd name="connsiteX4" fmla="*/ 5283200 w 6096000"/>
                <a:gd name="connsiteY4" fmla="*/ 1625600 h 1625600"/>
                <a:gd name="connsiteX5" fmla="*/ 5283200 w 6096000"/>
                <a:gd name="connsiteY5" fmla="*/ 1219200 h 1625600"/>
                <a:gd name="connsiteX6" fmla="*/ 0 w 6096000"/>
                <a:gd name="connsiteY6" fmla="*/ 1219200 h 1625600"/>
                <a:gd name="connsiteX7" fmla="*/ 406400 w 6096000"/>
                <a:gd name="connsiteY7" fmla="*/ 812800 h 1625600"/>
                <a:gd name="connsiteX8" fmla="*/ 798285 w 6096000"/>
                <a:gd name="connsiteY8" fmla="*/ 420914 h 1625600"/>
                <a:gd name="connsiteX0" fmla="*/ 798285 w 6096000"/>
                <a:gd name="connsiteY0" fmla="*/ 420914 h 1625600"/>
                <a:gd name="connsiteX1" fmla="*/ 5283200 w 6096000"/>
                <a:gd name="connsiteY1" fmla="*/ 406400 h 1625600"/>
                <a:gd name="connsiteX2" fmla="*/ 5283200 w 6096000"/>
                <a:gd name="connsiteY2" fmla="*/ 0 h 1625600"/>
                <a:gd name="connsiteX3" fmla="*/ 6096000 w 6096000"/>
                <a:gd name="connsiteY3" fmla="*/ 812800 h 1625600"/>
                <a:gd name="connsiteX4" fmla="*/ 5283200 w 6096000"/>
                <a:gd name="connsiteY4" fmla="*/ 1625600 h 1625600"/>
                <a:gd name="connsiteX5" fmla="*/ 5283200 w 6096000"/>
                <a:gd name="connsiteY5" fmla="*/ 1219200 h 1625600"/>
                <a:gd name="connsiteX6" fmla="*/ 0 w 6096000"/>
                <a:gd name="connsiteY6" fmla="*/ 1219200 h 1625600"/>
                <a:gd name="connsiteX7" fmla="*/ 798285 w 6096000"/>
                <a:gd name="connsiteY7" fmla="*/ 420914 h 1625600"/>
                <a:gd name="connsiteX0" fmla="*/ 580571 w 6096000"/>
                <a:gd name="connsiteY0" fmla="*/ 420914 h 1625600"/>
                <a:gd name="connsiteX1" fmla="*/ 5283200 w 6096000"/>
                <a:gd name="connsiteY1" fmla="*/ 406400 h 1625600"/>
                <a:gd name="connsiteX2" fmla="*/ 5283200 w 6096000"/>
                <a:gd name="connsiteY2" fmla="*/ 0 h 1625600"/>
                <a:gd name="connsiteX3" fmla="*/ 6096000 w 6096000"/>
                <a:gd name="connsiteY3" fmla="*/ 812800 h 1625600"/>
                <a:gd name="connsiteX4" fmla="*/ 5283200 w 6096000"/>
                <a:gd name="connsiteY4" fmla="*/ 1625600 h 1625600"/>
                <a:gd name="connsiteX5" fmla="*/ 5283200 w 6096000"/>
                <a:gd name="connsiteY5" fmla="*/ 1219200 h 1625600"/>
                <a:gd name="connsiteX6" fmla="*/ 0 w 6096000"/>
                <a:gd name="connsiteY6" fmla="*/ 1219200 h 1625600"/>
                <a:gd name="connsiteX7" fmla="*/ 580571 w 6096000"/>
                <a:gd name="connsiteY7" fmla="*/ 420914 h 162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6000" h="1625600">
                  <a:moveTo>
                    <a:pt x="580571" y="420914"/>
                  </a:moveTo>
                  <a:lnTo>
                    <a:pt x="5283200" y="406400"/>
                  </a:lnTo>
                  <a:lnTo>
                    <a:pt x="5283200" y="0"/>
                  </a:lnTo>
                  <a:lnTo>
                    <a:pt x="6096000" y="812800"/>
                  </a:lnTo>
                  <a:lnTo>
                    <a:pt x="5283200" y="1625600"/>
                  </a:lnTo>
                  <a:lnTo>
                    <a:pt x="5283200" y="1219200"/>
                  </a:lnTo>
                  <a:lnTo>
                    <a:pt x="0" y="1219200"/>
                  </a:lnTo>
                  <a:lnTo>
                    <a:pt x="580571" y="420914"/>
                  </a:lnTo>
                  <a:close/>
                </a:path>
              </a:pathLst>
            </a:custGeom>
            <a:solidFill>
              <a:srgbClr val="E1F9FF"/>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3559" name="矩形 7"/>
            <p:cNvSpPr>
              <a:spLocks noChangeArrowheads="1"/>
            </p:cNvSpPr>
            <p:nvPr/>
          </p:nvSpPr>
          <p:spPr bwMode="auto">
            <a:xfrm>
              <a:off x="-381000" y="1016000"/>
              <a:ext cx="43588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2" eaLnBrk="1" hangingPunct="1"/>
              <a:r>
                <a:rPr lang="en-US" altLang="zh-CN" sz="2400" b="1">
                  <a:solidFill>
                    <a:srgbClr val="00B0F0"/>
                  </a:solidFill>
                  <a:latin typeface="黑体" pitchFamily="49" charset="-122"/>
                  <a:ea typeface="黑体" pitchFamily="49" charset="-122"/>
                </a:rPr>
                <a:t>C++</a:t>
              </a:r>
              <a:r>
                <a:rPr lang="zh-CN" altLang="en-US" sz="2400" b="1">
                  <a:solidFill>
                    <a:srgbClr val="00B0F0"/>
                  </a:solidFill>
                  <a:latin typeface="黑体" pitchFamily="49" charset="-122"/>
                  <a:ea typeface="黑体" pitchFamily="49" charset="-122"/>
                </a:rPr>
                <a:t>标准异常类层次结构</a:t>
              </a:r>
              <a:endParaRPr lang="zh-CN" altLang="zh-CN" sz="2400" b="1">
                <a:solidFill>
                  <a:srgbClr val="00B0F0"/>
                </a:solidFill>
                <a:latin typeface="黑体" pitchFamily="49" charset="-122"/>
                <a:ea typeface="黑体" pitchFamily="49" charset="-122"/>
              </a:endParaRPr>
            </a:p>
          </p:txBody>
        </p:sp>
      </p:grpSp>
      <p:pic>
        <p:nvPicPr>
          <p:cNvPr id="23557" name="Picture 2" descr="标准库中的异常类-图7-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5238" y="1924050"/>
            <a:ext cx="6365875"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直接连接符 50"/>
          <p:cNvSpPr/>
          <p:nvPr/>
        </p:nvSpPr>
        <p:spPr>
          <a:xfrm>
            <a:off x="1435100" y="3827463"/>
            <a:ext cx="7078663" cy="0"/>
          </a:xfrm>
          <a:prstGeom prst="line">
            <a:avLst/>
          </a:prstGeom>
          <a:ln w="3175">
            <a:solidFill>
              <a:srgbClr val="C3F7FD"/>
            </a:solidFill>
            <a:headEnd type="oval" w="med" len="med"/>
            <a:tailEnd type="oval" w="med" len="med"/>
          </a:ln>
        </p:spPr>
        <p:style>
          <a:lnRef idx="2">
            <a:schemeClr val="accent4">
              <a:hueOff val="0"/>
              <a:satOff val="0"/>
              <a:lumOff val="0"/>
              <a:alphaOff val="0"/>
            </a:schemeClr>
          </a:lnRef>
          <a:fillRef idx="0">
            <a:schemeClr val="accent4">
              <a:hueOff val="0"/>
              <a:satOff val="0"/>
              <a:lumOff val="0"/>
              <a:alphaOff val="0"/>
            </a:schemeClr>
          </a:fillRef>
          <a:effectRef idx="0">
            <a:schemeClr val="accent4">
              <a:hueOff val="0"/>
              <a:satOff val="0"/>
              <a:lumOff val="0"/>
              <a:alphaOff val="0"/>
            </a:schemeClr>
          </a:effectRef>
          <a:fontRef idx="minor">
            <a:schemeClr val="tx1">
              <a:hueOff val="0"/>
              <a:satOff val="0"/>
              <a:lumOff val="0"/>
              <a:alphaOff val="0"/>
            </a:schemeClr>
          </a:fontRef>
        </p:style>
      </p:sp>
      <p:sp>
        <p:nvSpPr>
          <p:cNvPr id="53" name="直接连接符 52"/>
          <p:cNvSpPr/>
          <p:nvPr/>
        </p:nvSpPr>
        <p:spPr>
          <a:xfrm>
            <a:off x="1435100" y="4391025"/>
            <a:ext cx="7078663" cy="0"/>
          </a:xfrm>
          <a:prstGeom prst="line">
            <a:avLst/>
          </a:prstGeom>
          <a:ln w="3175">
            <a:solidFill>
              <a:srgbClr val="C3F7FD"/>
            </a:solidFill>
            <a:headEnd type="oval" w="med" len="med"/>
            <a:tailEnd type="oval" w="med" len="med"/>
          </a:ln>
        </p:spPr>
        <p:style>
          <a:lnRef idx="2">
            <a:schemeClr val="accent4">
              <a:hueOff val="0"/>
              <a:satOff val="0"/>
              <a:lumOff val="0"/>
              <a:alphaOff val="0"/>
            </a:schemeClr>
          </a:lnRef>
          <a:fillRef idx="0">
            <a:schemeClr val="accent4">
              <a:hueOff val="0"/>
              <a:satOff val="0"/>
              <a:lumOff val="0"/>
              <a:alphaOff val="0"/>
            </a:schemeClr>
          </a:fillRef>
          <a:effectRef idx="0">
            <a:schemeClr val="accent4">
              <a:hueOff val="0"/>
              <a:satOff val="0"/>
              <a:lumOff val="0"/>
              <a:alphaOff val="0"/>
            </a:schemeClr>
          </a:effectRef>
          <a:fontRef idx="minor">
            <a:schemeClr val="tx1">
              <a:hueOff val="0"/>
              <a:satOff val="0"/>
              <a:lumOff val="0"/>
              <a:alphaOff val="0"/>
            </a:schemeClr>
          </a:fontRef>
        </p:style>
      </p:sp>
      <p:grpSp>
        <p:nvGrpSpPr>
          <p:cNvPr id="24580" name="Group 2"/>
          <p:cNvGrpSpPr>
            <a:grpSpLocks/>
          </p:cNvGrpSpPr>
          <p:nvPr/>
        </p:nvGrpSpPr>
        <p:grpSpPr bwMode="auto">
          <a:xfrm>
            <a:off x="5062538" y="119063"/>
            <a:ext cx="3916362" cy="725487"/>
            <a:chOff x="0" y="0"/>
            <a:chExt cx="6166" cy="1142"/>
          </a:xfrm>
        </p:grpSpPr>
        <p:pic>
          <p:nvPicPr>
            <p:cNvPr id="24607"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4608"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24581" name="矩形 3"/>
          <p:cNvSpPr>
            <a:spLocks noChangeArrowheads="1"/>
          </p:cNvSpPr>
          <p:nvPr/>
        </p:nvSpPr>
        <p:spPr bwMode="auto">
          <a:xfrm>
            <a:off x="454025" y="1298575"/>
            <a:ext cx="83486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        </a:t>
            </a:r>
            <a:r>
              <a:rPr lang="zh-CN" altLang="zh-CN"/>
              <a:t>从基类</a:t>
            </a:r>
            <a:r>
              <a:rPr lang="en-US" altLang="zh-CN"/>
              <a:t>exception</a:t>
            </a:r>
            <a:r>
              <a:rPr lang="zh-CN" altLang="zh-CN"/>
              <a:t>可以直接派生出</a:t>
            </a:r>
            <a:r>
              <a:rPr lang="en-US" altLang="zh-CN"/>
              <a:t>runtime_error</a:t>
            </a:r>
            <a:r>
              <a:rPr lang="zh-CN" altLang="zh-CN"/>
              <a:t>和</a:t>
            </a:r>
            <a:r>
              <a:rPr lang="en-US" altLang="zh-CN"/>
              <a:t>logic_error</a:t>
            </a:r>
            <a:r>
              <a:rPr lang="zh-CN" altLang="zh-CN"/>
              <a:t>，每个派生类又可以派生其他类。所有这些标准异常类可分为三组：</a:t>
            </a:r>
            <a:endParaRPr lang="zh-CN" altLang="en-US"/>
          </a:p>
        </p:txBody>
      </p:sp>
      <p:sp>
        <p:nvSpPr>
          <p:cNvPr id="37" name="直接连接符 36"/>
          <p:cNvSpPr/>
          <p:nvPr/>
        </p:nvSpPr>
        <p:spPr>
          <a:xfrm>
            <a:off x="1435100" y="3297238"/>
            <a:ext cx="7078663" cy="0"/>
          </a:xfrm>
          <a:prstGeom prst="line">
            <a:avLst/>
          </a:prstGeom>
          <a:ln w="3175">
            <a:solidFill>
              <a:srgbClr val="C3F7FD"/>
            </a:solidFill>
            <a:headEnd type="oval" w="med" len="med"/>
            <a:tailEnd type="oval" w="med" len="med"/>
          </a:ln>
        </p:spPr>
        <p:style>
          <a:lnRef idx="2">
            <a:schemeClr val="accent4">
              <a:hueOff val="0"/>
              <a:satOff val="0"/>
              <a:lumOff val="0"/>
              <a:alphaOff val="0"/>
            </a:schemeClr>
          </a:lnRef>
          <a:fillRef idx="0">
            <a:schemeClr val="accent4">
              <a:hueOff val="0"/>
              <a:satOff val="0"/>
              <a:lumOff val="0"/>
              <a:alphaOff val="0"/>
            </a:schemeClr>
          </a:fillRef>
          <a:effectRef idx="0">
            <a:schemeClr val="accent4">
              <a:hueOff val="0"/>
              <a:satOff val="0"/>
              <a:lumOff val="0"/>
              <a:alphaOff val="0"/>
            </a:schemeClr>
          </a:effectRef>
          <a:fontRef idx="minor">
            <a:schemeClr val="tx1">
              <a:hueOff val="0"/>
              <a:satOff val="0"/>
              <a:lumOff val="0"/>
              <a:alphaOff val="0"/>
            </a:schemeClr>
          </a:fontRef>
        </p:style>
      </p:sp>
      <p:sp>
        <p:nvSpPr>
          <p:cNvPr id="38" name="直接连接符 37"/>
          <p:cNvSpPr/>
          <p:nvPr/>
        </p:nvSpPr>
        <p:spPr>
          <a:xfrm>
            <a:off x="1435100" y="2740025"/>
            <a:ext cx="7078663" cy="0"/>
          </a:xfrm>
          <a:prstGeom prst="line">
            <a:avLst/>
          </a:prstGeom>
          <a:ln w="3175">
            <a:solidFill>
              <a:srgbClr val="C3F7FD"/>
            </a:solidFill>
            <a:tailEnd type="oval"/>
          </a:ln>
        </p:spPr>
        <p:style>
          <a:lnRef idx="2">
            <a:schemeClr val="accent4">
              <a:hueOff val="0"/>
              <a:satOff val="0"/>
              <a:lumOff val="0"/>
              <a:alphaOff val="0"/>
            </a:schemeClr>
          </a:lnRef>
          <a:fillRef idx="0">
            <a:schemeClr val="accent4">
              <a:hueOff val="0"/>
              <a:satOff val="0"/>
              <a:lumOff val="0"/>
              <a:alphaOff val="0"/>
            </a:schemeClr>
          </a:fillRef>
          <a:effectRef idx="0">
            <a:schemeClr val="accent4">
              <a:hueOff val="0"/>
              <a:satOff val="0"/>
              <a:lumOff val="0"/>
              <a:alphaOff val="0"/>
            </a:schemeClr>
          </a:effectRef>
          <a:fontRef idx="minor">
            <a:schemeClr val="tx1">
              <a:hueOff val="0"/>
              <a:satOff val="0"/>
              <a:lumOff val="0"/>
              <a:alphaOff val="0"/>
            </a:schemeClr>
          </a:fontRef>
        </p:style>
      </p:sp>
      <p:sp>
        <p:nvSpPr>
          <p:cNvPr id="40" name="任意多边形 39"/>
          <p:cNvSpPr/>
          <p:nvPr/>
        </p:nvSpPr>
        <p:spPr>
          <a:xfrm>
            <a:off x="932674" y="3701526"/>
            <a:ext cx="1601215" cy="825627"/>
          </a:xfrm>
          <a:custGeom>
            <a:avLst/>
            <a:gdLst>
              <a:gd name="connsiteX0" fmla="*/ 0 w 1950720"/>
              <a:gd name="connsiteY0" fmla="*/ 0 h 1005840"/>
              <a:gd name="connsiteX1" fmla="*/ 1950720 w 1950720"/>
              <a:gd name="connsiteY1" fmla="*/ 0 h 1005840"/>
              <a:gd name="connsiteX2" fmla="*/ 1950720 w 1950720"/>
              <a:gd name="connsiteY2" fmla="*/ 1005840 h 1005840"/>
              <a:gd name="connsiteX3" fmla="*/ 0 w 1950720"/>
              <a:gd name="connsiteY3" fmla="*/ 1005840 h 1005840"/>
              <a:gd name="connsiteX4" fmla="*/ 0 w 1950720"/>
              <a:gd name="connsiteY4" fmla="*/ 0 h 1005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0720" h="1005840">
                <a:moveTo>
                  <a:pt x="0" y="0"/>
                </a:moveTo>
                <a:lnTo>
                  <a:pt x="1950720" y="0"/>
                </a:lnTo>
                <a:lnTo>
                  <a:pt x="1950720" y="1005840"/>
                </a:lnTo>
                <a:lnTo>
                  <a:pt x="0" y="1005840"/>
                </a:lnTo>
                <a:lnTo>
                  <a:pt x="0" y="0"/>
                </a:lnTo>
                <a:close/>
              </a:path>
            </a:pathLst>
          </a:custGeom>
          <a:noFill/>
          <a:ln>
            <a:noFill/>
          </a:ln>
          <a:sp3d/>
        </p:spPr>
        <p:style>
          <a:lnRef idx="2">
            <a:scrgbClr r="0" g="0" b="0"/>
          </a:lnRef>
          <a:fillRef idx="1">
            <a:scrgbClr r="0" g="0" b="0"/>
          </a:fillRef>
          <a:effectRef idx="0">
            <a:schemeClr val="accent4">
              <a:hueOff val="0"/>
              <a:satOff val="0"/>
              <a:lumOff val="0"/>
              <a:alphaOff val="0"/>
            </a:schemeClr>
          </a:effectRef>
          <a:fontRef idx="minor">
            <a:schemeClr val="lt1"/>
          </a:fontRef>
        </p:style>
        <p:txBody>
          <a:bodyPr lIns="0" tIns="0" rIns="0" bIns="0" spcCol="1270" anchor="b"/>
          <a:lstStyle/>
          <a:p>
            <a:pPr algn="ctr" defTabSz="2889250" eaLnBrk="0" hangingPunct="0">
              <a:lnSpc>
                <a:spcPct val="90000"/>
              </a:lnSpc>
              <a:spcAft>
                <a:spcPct val="35000"/>
              </a:spcAft>
              <a:defRPr/>
            </a:pPr>
            <a:endParaRPr lang="zh-CN" altLang="en-US" sz="6500"/>
          </a:p>
        </p:txBody>
      </p:sp>
      <p:grpSp>
        <p:nvGrpSpPr>
          <p:cNvPr id="24585" name="组合 13"/>
          <p:cNvGrpSpPr>
            <a:grpSpLocks/>
          </p:cNvGrpSpPr>
          <p:nvPr/>
        </p:nvGrpSpPr>
        <p:grpSpPr bwMode="auto">
          <a:xfrm>
            <a:off x="482600" y="2373313"/>
            <a:ext cx="3097213" cy="2501900"/>
            <a:chOff x="482600" y="2373313"/>
            <a:chExt cx="3096641" cy="2501900"/>
          </a:xfrm>
        </p:grpSpPr>
        <p:sp>
          <p:nvSpPr>
            <p:cNvPr id="39" name="椭圆 38"/>
            <p:cNvSpPr/>
            <p:nvPr/>
          </p:nvSpPr>
          <p:spPr>
            <a:xfrm>
              <a:off x="482600" y="2373313"/>
              <a:ext cx="2501438" cy="2501900"/>
            </a:xfrm>
            <a:prstGeom prst="ellipse">
              <a:avLst/>
            </a:prstGeom>
            <a:solidFill>
              <a:srgbClr val="00B0F0"/>
            </a:solidFill>
          </p:spPr>
          <p:style>
            <a:lnRef idx="2">
              <a:schemeClr val="lt1">
                <a:hueOff val="0"/>
                <a:satOff val="0"/>
                <a:lumOff val="0"/>
                <a:alphaOff val="0"/>
              </a:schemeClr>
            </a:lnRef>
            <a:fillRef idx="1">
              <a:schemeClr val="accent4">
                <a:tint val="50000"/>
                <a:hueOff val="0"/>
                <a:satOff val="0"/>
                <a:lumOff val="0"/>
                <a:alphaOff val="0"/>
              </a:schemeClr>
            </a:fillRef>
            <a:effectRef idx="0">
              <a:schemeClr val="accent4">
                <a:tint val="50000"/>
                <a:hueOff val="0"/>
                <a:satOff val="0"/>
                <a:lumOff val="0"/>
                <a:alphaOff val="0"/>
              </a:schemeClr>
            </a:effectRef>
            <a:fontRef idx="minor">
              <a:schemeClr val="lt1">
                <a:hueOff val="0"/>
                <a:satOff val="0"/>
                <a:lumOff val="0"/>
                <a:alphaOff val="0"/>
              </a:schemeClr>
            </a:fontRef>
          </p:style>
        </p:sp>
        <p:sp>
          <p:nvSpPr>
            <p:cNvPr id="41" name="椭圆 40"/>
            <p:cNvSpPr/>
            <p:nvPr/>
          </p:nvSpPr>
          <p:spPr bwMode="auto">
            <a:xfrm>
              <a:off x="684269" y="2570359"/>
              <a:ext cx="2101549" cy="2101549"/>
            </a:xfrm>
            <a:prstGeom prst="ellipse">
              <a:avLst/>
            </a:prstGeom>
            <a:solidFill>
              <a:schemeClr val="bg1"/>
            </a:solidFill>
            <a:ln w="28575" cap="flat" cmpd="sng" algn="ctr">
              <a:noFill/>
              <a:prstDash val="solid"/>
              <a:round/>
              <a:headEnd type="none" w="med" len="med"/>
              <a:tailEnd type="none" w="med" len="med"/>
            </a:ln>
            <a:effectLst>
              <a:innerShdw blurRad="76200" dist="50800" dir="16200000">
                <a:prstClr val="black">
                  <a:alpha val="34000"/>
                </a:prstClr>
              </a:innerShdw>
            </a:effectLst>
            <a:extLst/>
          </p:spPr>
          <p:txBody>
            <a:bodyPr/>
            <a:lstStyle/>
            <a:p>
              <a:pPr>
                <a:buFont typeface="Arial" pitchFamily="34" charset="0"/>
                <a:buNone/>
                <a:defRPr/>
              </a:pPr>
              <a:endParaRPr lang="zh-CN" altLang="en-US">
                <a:ea typeface="宋体" pitchFamily="2" charset="-122"/>
              </a:endParaRPr>
            </a:p>
          </p:txBody>
        </p:sp>
        <p:sp>
          <p:nvSpPr>
            <p:cNvPr id="24606" name="矩形 147"/>
            <p:cNvSpPr>
              <a:spLocks noChangeArrowheads="1"/>
            </p:cNvSpPr>
            <p:nvPr/>
          </p:nvSpPr>
          <p:spPr bwMode="auto">
            <a:xfrm>
              <a:off x="645541" y="3171231"/>
              <a:ext cx="29337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3200" b="1">
                  <a:solidFill>
                    <a:srgbClr val="00B0F0"/>
                  </a:solidFill>
                  <a:latin typeface="微软雅黑" pitchFamily="34" charset="-122"/>
                  <a:ea typeface="微软雅黑" pitchFamily="34" charset="-122"/>
                </a:rPr>
                <a:t>exception</a:t>
              </a:r>
            </a:p>
            <a:p>
              <a:r>
                <a:rPr lang="zh-CN" altLang="en-US" sz="3200" b="1">
                  <a:solidFill>
                    <a:srgbClr val="00B0F0"/>
                  </a:solidFill>
                  <a:latin typeface="微软雅黑" pitchFamily="34" charset="-122"/>
                  <a:ea typeface="微软雅黑" pitchFamily="34" charset="-122"/>
                </a:rPr>
                <a:t>   派生类</a:t>
              </a:r>
            </a:p>
          </p:txBody>
        </p:sp>
      </p:grpSp>
      <p:sp>
        <p:nvSpPr>
          <p:cNvPr id="43" name="任意多边形 42"/>
          <p:cNvSpPr/>
          <p:nvPr/>
        </p:nvSpPr>
        <p:spPr>
          <a:xfrm>
            <a:off x="4551363" y="2846388"/>
            <a:ext cx="100012" cy="449262"/>
          </a:xfrm>
          <a:custGeom>
            <a:avLst/>
            <a:gdLst>
              <a:gd name="connsiteX0" fmla="*/ 0 w 120761"/>
              <a:gd name="connsiteY0" fmla="*/ 0 h 548640"/>
              <a:gd name="connsiteX1" fmla="*/ 120761 w 120761"/>
              <a:gd name="connsiteY1" fmla="*/ 0 h 548640"/>
              <a:gd name="connsiteX2" fmla="*/ 120761 w 120761"/>
              <a:gd name="connsiteY2" fmla="*/ 548640 h 548640"/>
              <a:gd name="connsiteX3" fmla="*/ 0 w 120761"/>
              <a:gd name="connsiteY3" fmla="*/ 548640 h 548640"/>
              <a:gd name="connsiteX4" fmla="*/ 0 w 120761"/>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61" h="548640">
                <a:moveTo>
                  <a:pt x="0" y="0"/>
                </a:moveTo>
                <a:lnTo>
                  <a:pt x="120761" y="0"/>
                </a:lnTo>
                <a:lnTo>
                  <a:pt x="120761" y="548640"/>
                </a:lnTo>
                <a:lnTo>
                  <a:pt x="0" y="5486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19050" tIns="0" rIns="19050" bIns="0" spcCol="1270" anchor="ctr"/>
          <a:lstStyle/>
          <a:p>
            <a:pPr defTabSz="222250" eaLnBrk="0" hangingPunct="0">
              <a:lnSpc>
                <a:spcPct val="90000"/>
              </a:lnSpc>
              <a:spcAft>
                <a:spcPct val="35000"/>
              </a:spcAft>
              <a:defRPr/>
            </a:pPr>
            <a:endParaRPr lang="zh-CN" altLang="en-US" sz="500"/>
          </a:p>
        </p:txBody>
      </p:sp>
      <p:sp>
        <p:nvSpPr>
          <p:cNvPr id="44" name="任意多边形 43"/>
          <p:cNvSpPr/>
          <p:nvPr/>
        </p:nvSpPr>
        <p:spPr>
          <a:xfrm>
            <a:off x="4159250" y="3317875"/>
            <a:ext cx="138113" cy="450850"/>
          </a:xfrm>
          <a:custGeom>
            <a:avLst/>
            <a:gdLst>
              <a:gd name="connsiteX0" fmla="*/ 0 w 168645"/>
              <a:gd name="connsiteY0" fmla="*/ 0 h 548640"/>
              <a:gd name="connsiteX1" fmla="*/ 168645 w 168645"/>
              <a:gd name="connsiteY1" fmla="*/ 0 h 548640"/>
              <a:gd name="connsiteX2" fmla="*/ 168645 w 168645"/>
              <a:gd name="connsiteY2" fmla="*/ 548640 h 548640"/>
              <a:gd name="connsiteX3" fmla="*/ 0 w 168645"/>
              <a:gd name="connsiteY3" fmla="*/ 548640 h 548640"/>
              <a:gd name="connsiteX4" fmla="*/ 0 w 168645"/>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645" h="548640">
                <a:moveTo>
                  <a:pt x="0" y="0"/>
                </a:moveTo>
                <a:lnTo>
                  <a:pt x="168645" y="0"/>
                </a:lnTo>
                <a:lnTo>
                  <a:pt x="168645" y="548640"/>
                </a:lnTo>
                <a:lnTo>
                  <a:pt x="0" y="5486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19050" tIns="0" rIns="19050" bIns="0" spcCol="1270" anchor="ctr"/>
          <a:lstStyle/>
          <a:p>
            <a:pPr defTabSz="222250" eaLnBrk="0" hangingPunct="0">
              <a:lnSpc>
                <a:spcPct val="90000"/>
              </a:lnSpc>
              <a:spcAft>
                <a:spcPct val="35000"/>
              </a:spcAft>
              <a:defRPr/>
            </a:pPr>
            <a:endParaRPr lang="zh-CN" altLang="en-US" sz="500" dirty="0"/>
          </a:p>
        </p:txBody>
      </p:sp>
      <p:sp>
        <p:nvSpPr>
          <p:cNvPr id="45" name="任意多边形 44"/>
          <p:cNvSpPr/>
          <p:nvPr/>
        </p:nvSpPr>
        <p:spPr>
          <a:xfrm>
            <a:off x="4016375" y="3789363"/>
            <a:ext cx="153988" cy="450850"/>
          </a:xfrm>
          <a:custGeom>
            <a:avLst/>
            <a:gdLst>
              <a:gd name="connsiteX0" fmla="*/ 0 w 185928"/>
              <a:gd name="connsiteY0" fmla="*/ 0 h 548640"/>
              <a:gd name="connsiteX1" fmla="*/ 185928 w 185928"/>
              <a:gd name="connsiteY1" fmla="*/ 0 h 548640"/>
              <a:gd name="connsiteX2" fmla="*/ 185928 w 185928"/>
              <a:gd name="connsiteY2" fmla="*/ 548640 h 548640"/>
              <a:gd name="connsiteX3" fmla="*/ 0 w 185928"/>
              <a:gd name="connsiteY3" fmla="*/ 548640 h 548640"/>
              <a:gd name="connsiteX4" fmla="*/ 0 w 185928"/>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928" h="548640">
                <a:moveTo>
                  <a:pt x="0" y="0"/>
                </a:moveTo>
                <a:lnTo>
                  <a:pt x="185928" y="0"/>
                </a:lnTo>
                <a:lnTo>
                  <a:pt x="185928" y="548640"/>
                </a:lnTo>
                <a:lnTo>
                  <a:pt x="0" y="5486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19050" tIns="0" rIns="19050" bIns="0" spcCol="1270" anchor="ctr"/>
          <a:lstStyle/>
          <a:p>
            <a:pPr defTabSz="222250" eaLnBrk="0" hangingPunct="0">
              <a:lnSpc>
                <a:spcPct val="90000"/>
              </a:lnSpc>
              <a:spcAft>
                <a:spcPct val="35000"/>
              </a:spcAft>
              <a:defRPr/>
            </a:pPr>
            <a:endParaRPr lang="zh-CN" altLang="en-US" sz="500" dirty="0"/>
          </a:p>
        </p:txBody>
      </p:sp>
      <p:sp>
        <p:nvSpPr>
          <p:cNvPr id="9" name="圆角矩形 8"/>
          <p:cNvSpPr/>
          <p:nvPr/>
        </p:nvSpPr>
        <p:spPr bwMode="auto">
          <a:xfrm>
            <a:off x="3643313" y="2884488"/>
            <a:ext cx="296862" cy="298450"/>
          </a:xfrm>
          <a:prstGeom prst="roundRect">
            <a:avLst/>
          </a:prstGeom>
          <a:solidFill>
            <a:schemeClr val="accent4"/>
          </a:solidFill>
          <a:ln w="28575" cap="flat" cmpd="sng" algn="ctr">
            <a:solidFill>
              <a:srgbClr val="00ACE6"/>
            </a:solidFill>
            <a:prstDash val="solid"/>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sp>
        <p:nvSpPr>
          <p:cNvPr id="24590" name="矩形 5"/>
          <p:cNvSpPr>
            <a:spLocks noChangeArrowheads="1"/>
          </p:cNvSpPr>
          <p:nvPr/>
        </p:nvSpPr>
        <p:spPr bwMode="auto">
          <a:xfrm>
            <a:off x="3627438" y="2841625"/>
            <a:ext cx="2660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b="1"/>
              <a:t>1    </a:t>
            </a:r>
            <a:r>
              <a:rPr lang="zh-CN" altLang="zh-CN" b="1"/>
              <a:t>语言本身支持的异常</a:t>
            </a:r>
          </a:p>
        </p:txBody>
      </p:sp>
      <p:sp>
        <p:nvSpPr>
          <p:cNvPr id="52" name="圆角矩形 51"/>
          <p:cNvSpPr/>
          <p:nvPr/>
        </p:nvSpPr>
        <p:spPr bwMode="auto">
          <a:xfrm>
            <a:off x="3643313" y="3405188"/>
            <a:ext cx="296862" cy="298450"/>
          </a:xfrm>
          <a:prstGeom prst="roundRect">
            <a:avLst/>
          </a:prstGeom>
          <a:solidFill>
            <a:schemeClr val="accent4"/>
          </a:solidFill>
          <a:ln w="28575" cap="flat" cmpd="sng" algn="ctr">
            <a:solidFill>
              <a:srgbClr val="00ACE6"/>
            </a:solidFill>
            <a:prstDash val="solid"/>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sp>
        <p:nvSpPr>
          <p:cNvPr id="54" name="圆角矩形 53"/>
          <p:cNvSpPr/>
          <p:nvPr/>
        </p:nvSpPr>
        <p:spPr bwMode="auto">
          <a:xfrm>
            <a:off x="3643313" y="3951288"/>
            <a:ext cx="296862" cy="298450"/>
          </a:xfrm>
          <a:prstGeom prst="roundRect">
            <a:avLst/>
          </a:prstGeom>
          <a:solidFill>
            <a:schemeClr val="accent4"/>
          </a:solidFill>
          <a:ln w="28575" cap="flat" cmpd="sng" algn="ctr">
            <a:solidFill>
              <a:srgbClr val="00ACE6"/>
            </a:solidFill>
            <a:prstDash val="solid"/>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sp>
        <p:nvSpPr>
          <p:cNvPr id="24593" name="矩形 7"/>
          <p:cNvSpPr>
            <a:spLocks noChangeArrowheads="1"/>
          </p:cNvSpPr>
          <p:nvPr/>
        </p:nvSpPr>
        <p:spPr bwMode="auto">
          <a:xfrm>
            <a:off x="3632200" y="3919538"/>
            <a:ext cx="3359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b="1"/>
              <a:t>3    </a:t>
            </a:r>
            <a:r>
              <a:rPr lang="zh-CN" altLang="zh-CN" b="1"/>
              <a:t>程序作用域之外发生的异常</a:t>
            </a:r>
            <a:endParaRPr lang="zh-CN" altLang="zh-CN"/>
          </a:p>
        </p:txBody>
      </p:sp>
      <p:sp>
        <p:nvSpPr>
          <p:cNvPr id="24594" name="矩形 6"/>
          <p:cNvSpPr>
            <a:spLocks noChangeArrowheads="1"/>
          </p:cNvSpPr>
          <p:nvPr/>
        </p:nvSpPr>
        <p:spPr bwMode="auto">
          <a:xfrm>
            <a:off x="3632200" y="3375025"/>
            <a:ext cx="3328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b="1"/>
              <a:t>2    C++</a:t>
            </a:r>
            <a:r>
              <a:rPr lang="zh-CN" altLang="zh-CN" b="1"/>
              <a:t>标准程序库发出的异常</a:t>
            </a:r>
          </a:p>
        </p:txBody>
      </p:sp>
      <p:sp>
        <p:nvSpPr>
          <p:cNvPr id="62" name="圆角矩形 61">
            <a:hlinkClick r:id="" action="ppaction://noaction"/>
          </p:cNvPr>
          <p:cNvSpPr/>
          <p:nvPr/>
        </p:nvSpPr>
        <p:spPr bwMode="auto">
          <a:xfrm>
            <a:off x="7172325" y="2884488"/>
            <a:ext cx="917575" cy="298450"/>
          </a:xfrm>
          <a:prstGeom prst="roundRect">
            <a:avLst/>
          </a:prstGeom>
          <a:solidFill>
            <a:schemeClr val="accent4"/>
          </a:solidFill>
          <a:ln w="28575" cap="flat" cmpd="sng" algn="ctr">
            <a:solidFill>
              <a:srgbClr val="00ACE6"/>
            </a:solidFill>
            <a:prstDash val="solid"/>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sp>
        <p:nvSpPr>
          <p:cNvPr id="24596" name="矩形 10">
            <a:hlinkClick r:id="rId3" action="ppaction://hlinksldjump"/>
          </p:cNvPr>
          <p:cNvSpPr>
            <a:spLocks noChangeArrowheads="1"/>
          </p:cNvSpPr>
          <p:nvPr/>
        </p:nvSpPr>
        <p:spPr bwMode="auto">
          <a:xfrm>
            <a:off x="7135813" y="2855913"/>
            <a:ext cx="10048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a:solidFill>
                  <a:schemeClr val="bg1"/>
                </a:solidFill>
                <a:latin typeface="黑体" pitchFamily="49" charset="-122"/>
                <a:ea typeface="黑体" pitchFamily="49" charset="-122"/>
              </a:rPr>
              <a:t>查看详情</a:t>
            </a:r>
          </a:p>
        </p:txBody>
      </p:sp>
      <p:sp>
        <p:nvSpPr>
          <p:cNvPr id="63" name="圆角矩形 62">
            <a:hlinkClick r:id="" action="ppaction://noaction"/>
          </p:cNvPr>
          <p:cNvSpPr/>
          <p:nvPr/>
        </p:nvSpPr>
        <p:spPr bwMode="auto">
          <a:xfrm>
            <a:off x="7185025" y="3417888"/>
            <a:ext cx="917575" cy="296862"/>
          </a:xfrm>
          <a:prstGeom prst="roundRect">
            <a:avLst/>
          </a:prstGeom>
          <a:solidFill>
            <a:schemeClr val="accent4"/>
          </a:solidFill>
          <a:ln w="28575" cap="flat" cmpd="sng" algn="ctr">
            <a:solidFill>
              <a:srgbClr val="00ACE6"/>
            </a:solidFill>
            <a:prstDash val="solid"/>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sp>
        <p:nvSpPr>
          <p:cNvPr id="24598" name="矩形 63">
            <a:hlinkClick r:id="rId4" action="ppaction://hlinksldjump"/>
          </p:cNvPr>
          <p:cNvSpPr>
            <a:spLocks noChangeArrowheads="1"/>
          </p:cNvSpPr>
          <p:nvPr/>
        </p:nvSpPr>
        <p:spPr bwMode="auto">
          <a:xfrm>
            <a:off x="7135813" y="3389313"/>
            <a:ext cx="10048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a:solidFill>
                  <a:schemeClr val="bg1"/>
                </a:solidFill>
                <a:latin typeface="黑体" pitchFamily="49" charset="-122"/>
                <a:ea typeface="黑体" pitchFamily="49" charset="-122"/>
              </a:rPr>
              <a:t>查看详情</a:t>
            </a:r>
          </a:p>
        </p:txBody>
      </p:sp>
      <p:sp>
        <p:nvSpPr>
          <p:cNvPr id="65" name="圆角矩形 64">
            <a:hlinkClick r:id="" action="ppaction://noaction"/>
          </p:cNvPr>
          <p:cNvSpPr/>
          <p:nvPr/>
        </p:nvSpPr>
        <p:spPr bwMode="auto">
          <a:xfrm>
            <a:off x="7185025" y="3960813"/>
            <a:ext cx="917575" cy="298450"/>
          </a:xfrm>
          <a:prstGeom prst="roundRect">
            <a:avLst/>
          </a:prstGeom>
          <a:solidFill>
            <a:schemeClr val="accent4"/>
          </a:solidFill>
          <a:ln w="28575" cap="flat" cmpd="sng" algn="ctr">
            <a:solidFill>
              <a:srgbClr val="00ACE6"/>
            </a:solidFill>
            <a:prstDash val="solid"/>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sp>
        <p:nvSpPr>
          <p:cNvPr id="24600" name="矩形 65">
            <a:hlinkClick r:id="rId5" action="ppaction://hlinksldjump"/>
          </p:cNvPr>
          <p:cNvSpPr>
            <a:spLocks noChangeArrowheads="1"/>
          </p:cNvSpPr>
          <p:nvPr/>
        </p:nvSpPr>
        <p:spPr bwMode="auto">
          <a:xfrm>
            <a:off x="7135813" y="3932238"/>
            <a:ext cx="10048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a:solidFill>
                  <a:schemeClr val="bg1"/>
                </a:solidFill>
                <a:latin typeface="黑体" pitchFamily="49" charset="-122"/>
                <a:ea typeface="黑体" pitchFamily="49" charset="-122"/>
              </a:rPr>
              <a:t>查看详情</a:t>
            </a:r>
          </a:p>
        </p:txBody>
      </p:sp>
      <p:sp>
        <p:nvSpPr>
          <p:cNvPr id="24601"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7.5	</a:t>
            </a:r>
            <a:r>
              <a:rPr lang="zh-CN" altLang="en-US" sz="2800" b="1">
                <a:solidFill>
                  <a:srgbClr val="FFFF00"/>
                </a:solidFill>
                <a:latin typeface="微软雅黑" pitchFamily="34" charset="-122"/>
                <a:ea typeface="微软雅黑" pitchFamily="34" charset="-122"/>
                <a:sym typeface="宋体" charset="-122"/>
              </a:rPr>
              <a:t>标准库中的异常处理</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剪去对角的矩形 46"/>
          <p:cNvSpPr/>
          <p:nvPr/>
        </p:nvSpPr>
        <p:spPr bwMode="auto">
          <a:xfrm>
            <a:off x="585788" y="1130300"/>
            <a:ext cx="3386137" cy="577850"/>
          </a:xfrm>
          <a:prstGeom prst="snip2DiagRect">
            <a:avLst/>
          </a:prstGeom>
          <a:solidFill>
            <a:srgbClr val="E7F4FF"/>
          </a:solidFill>
          <a:ln w="28575" cap="flat" cmpd="sng" algn="ctr">
            <a:solidFill>
              <a:srgbClr val="00ACE6"/>
            </a:solidFill>
            <a:prstDash val="sysDot"/>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grpSp>
        <p:nvGrpSpPr>
          <p:cNvPr id="25603" name="Group 2"/>
          <p:cNvGrpSpPr>
            <a:grpSpLocks/>
          </p:cNvGrpSpPr>
          <p:nvPr/>
        </p:nvGrpSpPr>
        <p:grpSpPr bwMode="auto">
          <a:xfrm>
            <a:off x="5062538" y="119063"/>
            <a:ext cx="3916362" cy="725487"/>
            <a:chOff x="0" y="0"/>
            <a:chExt cx="6166" cy="1142"/>
          </a:xfrm>
        </p:grpSpPr>
        <p:pic>
          <p:nvPicPr>
            <p:cNvPr id="25615"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5616"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25604" name="矩形 1"/>
          <p:cNvSpPr>
            <a:spLocks noChangeArrowheads="1"/>
          </p:cNvSpPr>
          <p:nvPr/>
        </p:nvSpPr>
        <p:spPr bwMode="auto">
          <a:xfrm>
            <a:off x="-120650" y="1155700"/>
            <a:ext cx="4092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2" eaLnBrk="1" hangingPunct="1"/>
            <a:r>
              <a:rPr lang="zh-CN" altLang="en-US" sz="2400" b="1">
                <a:solidFill>
                  <a:srgbClr val="00B0F0"/>
                </a:solidFill>
              </a:rPr>
              <a:t>语言本身支持的异常</a:t>
            </a:r>
            <a:endParaRPr lang="zh-CN" altLang="zh-CN" sz="2400" b="1">
              <a:solidFill>
                <a:srgbClr val="00B0F0"/>
              </a:solidFill>
            </a:endParaRPr>
          </a:p>
        </p:txBody>
      </p:sp>
      <p:grpSp>
        <p:nvGrpSpPr>
          <p:cNvPr id="2" name="组合 1"/>
          <p:cNvGrpSpPr>
            <a:grpSpLocks/>
          </p:cNvGrpSpPr>
          <p:nvPr/>
        </p:nvGrpSpPr>
        <p:grpSpPr bwMode="auto">
          <a:xfrm>
            <a:off x="914400" y="1784350"/>
            <a:ext cx="7196138" cy="3948113"/>
            <a:chOff x="914400" y="1784350"/>
            <a:chExt cx="7196138" cy="3948113"/>
          </a:xfrm>
        </p:grpSpPr>
        <p:grpSp>
          <p:nvGrpSpPr>
            <p:cNvPr id="25610" name="组合 72"/>
            <p:cNvGrpSpPr>
              <a:grpSpLocks/>
            </p:cNvGrpSpPr>
            <p:nvPr/>
          </p:nvGrpSpPr>
          <p:grpSpPr bwMode="auto">
            <a:xfrm>
              <a:off x="914400" y="1784350"/>
              <a:ext cx="7196138" cy="3948113"/>
              <a:chOff x="3957026" y="2453684"/>
              <a:chExt cx="10315544" cy="2438692"/>
            </a:xfrm>
          </p:grpSpPr>
          <p:sp>
            <p:nvSpPr>
              <p:cNvPr id="9" name="矩形 8"/>
              <p:cNvSpPr/>
              <p:nvPr/>
            </p:nvSpPr>
            <p:spPr>
              <a:xfrm>
                <a:off x="3957026" y="2736090"/>
                <a:ext cx="10315544" cy="2156286"/>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0" name="任意多边形 9"/>
              <p:cNvSpPr/>
              <p:nvPr/>
            </p:nvSpPr>
            <p:spPr>
              <a:xfrm>
                <a:off x="8829204" y="2453684"/>
                <a:ext cx="5061056" cy="418706"/>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B0F0"/>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grpSp>
        <p:sp>
          <p:nvSpPr>
            <p:cNvPr id="25611" name="矩形 75"/>
            <p:cNvSpPr>
              <a:spLocks noChangeArrowheads="1"/>
            </p:cNvSpPr>
            <p:nvPr/>
          </p:nvSpPr>
          <p:spPr bwMode="auto">
            <a:xfrm>
              <a:off x="4340225" y="1919288"/>
              <a:ext cx="3482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zh-CN">
                  <a:solidFill>
                    <a:schemeClr val="bg1"/>
                  </a:solidFill>
                  <a:latin typeface="微软雅黑" pitchFamily="34" charset="-122"/>
                  <a:ea typeface="微软雅黑" pitchFamily="34" charset="-122"/>
                </a:rPr>
                <a:t>此类异常用以支持某些语言特性</a:t>
              </a:r>
              <a:endParaRPr lang="zh-CN" altLang="en-US">
                <a:solidFill>
                  <a:schemeClr val="bg1"/>
                </a:solidFill>
                <a:latin typeface="微软雅黑" pitchFamily="34" charset="-122"/>
                <a:ea typeface="微软雅黑" pitchFamily="34" charset="-122"/>
              </a:endParaRPr>
            </a:p>
          </p:txBody>
        </p:sp>
        <p:sp>
          <p:nvSpPr>
            <p:cNvPr id="12" name="矩形 11"/>
            <p:cNvSpPr>
              <a:spLocks noChangeArrowheads="1"/>
            </p:cNvSpPr>
            <p:nvPr/>
          </p:nvSpPr>
          <p:spPr bwMode="auto">
            <a:xfrm>
              <a:off x="1081088" y="2663825"/>
              <a:ext cx="6805612"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altLang="zh-CN" sz="1400" dirty="0">
                  <a:latin typeface="+mn-ea"/>
                  <a:ea typeface="+mn-ea"/>
                </a:rPr>
                <a:t> ● </a:t>
              </a:r>
              <a:r>
                <a:rPr lang="en-US" altLang="zh-CN" dirty="0">
                  <a:latin typeface="+mn-ea"/>
                  <a:ea typeface="+mn-ea"/>
                </a:rPr>
                <a:t>new</a:t>
              </a:r>
              <a:r>
                <a:rPr lang="zh-CN" altLang="zh-CN" dirty="0">
                  <a:latin typeface="+mn-ea"/>
                  <a:ea typeface="+mn-ea"/>
                </a:rPr>
                <a:t>操作失败，会抛出</a:t>
              </a:r>
              <a:r>
                <a:rPr lang="en-US" altLang="zh-CN" dirty="0" err="1">
                  <a:solidFill>
                    <a:srgbClr val="FF0000"/>
                  </a:solidFill>
                  <a:latin typeface="+mn-ea"/>
                  <a:ea typeface="+mn-ea"/>
                </a:rPr>
                <a:t>bad_alloc</a:t>
              </a:r>
              <a:r>
                <a:rPr lang="zh-CN" altLang="zh-CN" dirty="0">
                  <a:latin typeface="+mn-ea"/>
                  <a:ea typeface="+mn-ea"/>
                </a:rPr>
                <a:t>异常。</a:t>
              </a:r>
            </a:p>
            <a:p>
              <a:pPr>
                <a:defRPr/>
              </a:pPr>
              <a:r>
                <a:rPr lang="en-US" altLang="zh-CN" sz="1400" dirty="0">
                  <a:latin typeface="+mn-ea"/>
                  <a:ea typeface="+mn-ea"/>
                </a:rPr>
                <a:t> ● </a:t>
              </a:r>
              <a:r>
                <a:rPr lang="zh-CN" altLang="zh-CN" dirty="0">
                  <a:latin typeface="+mn-ea"/>
                  <a:ea typeface="+mn-ea"/>
                </a:rPr>
                <a:t>程序执行期间，若动态类型转换操作失败，</a:t>
              </a:r>
              <a:r>
                <a:rPr lang="en-US" altLang="zh-CN" dirty="0" err="1">
                  <a:latin typeface="+mn-ea"/>
                  <a:ea typeface="+mn-ea"/>
                </a:rPr>
                <a:t>dynamic_cast</a:t>
              </a:r>
              <a:r>
                <a:rPr lang="zh-CN" altLang="zh-CN" dirty="0">
                  <a:latin typeface="+mn-ea"/>
                  <a:ea typeface="+mn-ea"/>
                </a:rPr>
                <a:t>会抛</a:t>
              </a:r>
              <a:endParaRPr lang="en-US" altLang="zh-CN" dirty="0">
                <a:latin typeface="+mn-ea"/>
                <a:ea typeface="+mn-ea"/>
              </a:endParaRPr>
            </a:p>
            <a:p>
              <a:pPr>
                <a:defRPr/>
              </a:pPr>
              <a:r>
                <a:rPr lang="en-US" altLang="zh-CN" dirty="0">
                  <a:latin typeface="+mn-ea"/>
                  <a:ea typeface="宋体" pitchFamily="2" charset="-122"/>
                </a:rPr>
                <a:t>   </a:t>
              </a:r>
              <a:r>
                <a:rPr lang="zh-CN" altLang="zh-CN" dirty="0">
                  <a:latin typeface="+mn-ea"/>
                  <a:ea typeface="宋体" pitchFamily="2" charset="-122"/>
                </a:rPr>
                <a:t>出</a:t>
              </a:r>
              <a:r>
                <a:rPr lang="en-US" altLang="zh-CN" dirty="0" err="1">
                  <a:latin typeface="+mn-ea"/>
                  <a:ea typeface="宋体" pitchFamily="2" charset="-122"/>
                </a:rPr>
                <a:t>bad_cast</a:t>
              </a:r>
              <a:r>
                <a:rPr lang="zh-CN" altLang="zh-CN" dirty="0">
                  <a:latin typeface="+mn-ea"/>
                  <a:ea typeface="宋体" pitchFamily="2" charset="-122"/>
                </a:rPr>
                <a:t>异常。</a:t>
              </a:r>
            </a:p>
            <a:p>
              <a:pPr>
                <a:defRPr/>
              </a:pPr>
              <a:r>
                <a:rPr lang="en-US" altLang="zh-CN" sz="1400" dirty="0">
                  <a:latin typeface="+mn-ea"/>
                  <a:ea typeface="+mn-ea"/>
                </a:rPr>
                <a:t> ● </a:t>
              </a:r>
              <a:r>
                <a:rPr lang="zh-CN" altLang="zh-CN" dirty="0">
                  <a:latin typeface="+mn-ea"/>
                  <a:ea typeface="+mn-ea"/>
                </a:rPr>
                <a:t>在执行类型辨别的过程中，若交给</a:t>
              </a:r>
              <a:r>
                <a:rPr lang="en-US" altLang="zh-CN" dirty="0" err="1">
                  <a:latin typeface="+mn-ea"/>
                  <a:ea typeface="+mn-ea"/>
                </a:rPr>
                <a:t>typeid</a:t>
              </a:r>
              <a:r>
                <a:rPr lang="zh-CN" altLang="zh-CN" dirty="0">
                  <a:latin typeface="+mn-ea"/>
                  <a:ea typeface="+mn-ea"/>
                </a:rPr>
                <a:t>的参数为零或空指针，</a:t>
              </a:r>
              <a:endParaRPr lang="en-US" altLang="zh-CN" dirty="0">
                <a:latin typeface="+mn-ea"/>
                <a:ea typeface="+mn-ea"/>
              </a:endParaRPr>
            </a:p>
            <a:p>
              <a:pPr>
                <a:defRPr/>
              </a:pPr>
              <a:r>
                <a:rPr lang="en-US" altLang="zh-CN" dirty="0">
                  <a:latin typeface="+mn-ea"/>
                  <a:ea typeface="+mn-ea"/>
                </a:rPr>
                <a:t>   </a:t>
              </a:r>
              <a:r>
                <a:rPr lang="en-US" altLang="zh-CN" dirty="0" err="1">
                  <a:latin typeface="+mn-ea"/>
                  <a:ea typeface="宋体" pitchFamily="2" charset="-122"/>
                </a:rPr>
                <a:t>typeid</a:t>
              </a:r>
              <a:r>
                <a:rPr lang="zh-CN" altLang="zh-CN" dirty="0">
                  <a:latin typeface="+mn-ea"/>
                  <a:ea typeface="宋体" pitchFamily="2" charset="-122"/>
                </a:rPr>
                <a:t>操作符会抛出</a:t>
              </a:r>
              <a:r>
                <a:rPr lang="en-US" altLang="zh-CN" dirty="0" err="1">
                  <a:latin typeface="+mn-ea"/>
                  <a:ea typeface="宋体" pitchFamily="2" charset="-122"/>
                </a:rPr>
                <a:t>bad_typeid</a:t>
              </a:r>
              <a:r>
                <a:rPr lang="zh-CN" altLang="zh-CN" dirty="0">
                  <a:latin typeface="+mn-ea"/>
                  <a:ea typeface="宋体" pitchFamily="2" charset="-122"/>
                </a:rPr>
                <a:t>异常</a:t>
              </a:r>
              <a:r>
                <a:rPr lang="zh-CN" altLang="zh-CN" dirty="0">
                  <a:latin typeface="+mn-ea"/>
                  <a:ea typeface="宋体" pitchFamily="2" charset="-122"/>
                </a:rPr>
                <a:t>。</a:t>
              </a:r>
            </a:p>
            <a:p>
              <a:pPr>
                <a:defRPr/>
              </a:pPr>
              <a:r>
                <a:rPr lang="en-US" altLang="zh-CN" sz="1400" dirty="0">
                  <a:latin typeface="+mn-ea"/>
                  <a:ea typeface="+mn-ea"/>
                </a:rPr>
                <a:t> ● </a:t>
              </a:r>
              <a:r>
                <a:rPr lang="zh-CN" altLang="zh-CN" dirty="0">
                  <a:latin typeface="+mn-ea"/>
                  <a:ea typeface="+mn-ea"/>
                </a:rPr>
                <a:t>若发生意外异常（函数抛出异常规格（</a:t>
              </a:r>
              <a:r>
                <a:rPr lang="en-US" altLang="zh-CN" dirty="0">
                  <a:latin typeface="+mn-ea"/>
                  <a:ea typeface="+mn-ea"/>
                </a:rPr>
                <a:t>exception</a:t>
              </a:r>
            </a:p>
            <a:p>
              <a:pPr>
                <a:defRPr/>
              </a:pPr>
              <a:r>
                <a:rPr lang="en-US" altLang="zh-CN" dirty="0">
                  <a:latin typeface="+mn-ea"/>
                  <a:ea typeface="+mn-ea"/>
                </a:rPr>
                <a:t>   </a:t>
              </a:r>
              <a:r>
                <a:rPr lang="en-US" altLang="zh-CN" dirty="0">
                  <a:latin typeface="+mn-ea"/>
                  <a:ea typeface="宋体" pitchFamily="2" charset="-122"/>
                </a:rPr>
                <a:t>specification</a:t>
              </a:r>
              <a:r>
                <a:rPr lang="zh-CN" altLang="zh-CN" dirty="0">
                  <a:latin typeface="+mn-ea"/>
                  <a:ea typeface="宋体" pitchFamily="2" charset="-122"/>
                </a:rPr>
                <a:t>）以外的异常），通过在函数的异常抛出表中</a:t>
              </a:r>
              <a:endParaRPr lang="en-US" altLang="zh-CN" dirty="0">
                <a:latin typeface="+mn-ea"/>
                <a:ea typeface="宋体" pitchFamily="2" charset="-122"/>
              </a:endParaRPr>
            </a:p>
            <a:p>
              <a:pPr>
                <a:defRPr/>
              </a:pPr>
              <a:r>
                <a:rPr lang="en-US" altLang="zh-CN" dirty="0">
                  <a:latin typeface="+mn-ea"/>
                  <a:ea typeface="宋体" pitchFamily="2" charset="-122"/>
                </a:rPr>
                <a:t>   </a:t>
              </a:r>
              <a:r>
                <a:rPr lang="zh-CN" altLang="zh-CN" dirty="0">
                  <a:latin typeface="+mn-ea"/>
                  <a:ea typeface="宋体" pitchFamily="2" charset="-122"/>
                </a:rPr>
                <a:t>添加</a:t>
              </a:r>
              <a:r>
                <a:rPr lang="en-US" altLang="zh-CN" dirty="0" err="1">
                  <a:latin typeface="+mn-ea"/>
                  <a:ea typeface="宋体" pitchFamily="2" charset="-122"/>
                </a:rPr>
                <a:t>std</a:t>
              </a:r>
              <a:r>
                <a:rPr lang="en-US" altLang="zh-CN" dirty="0">
                  <a:latin typeface="+mn-ea"/>
                  <a:ea typeface="宋体" pitchFamily="2" charset="-122"/>
                </a:rPr>
                <a:t>::</a:t>
              </a:r>
              <a:r>
                <a:rPr lang="en-US" altLang="zh-CN" dirty="0" err="1">
                  <a:latin typeface="+mn-ea"/>
                  <a:ea typeface="宋体" pitchFamily="2" charset="-122"/>
                </a:rPr>
                <a:t>bad_exception</a:t>
              </a:r>
              <a:r>
                <a:rPr lang="zh-CN" altLang="zh-CN" dirty="0">
                  <a:latin typeface="+mn-ea"/>
                  <a:ea typeface="宋体" pitchFamily="2" charset="-122"/>
                </a:rPr>
                <a:t>，会调用</a:t>
              </a:r>
              <a:r>
                <a:rPr lang="en-US" altLang="zh-CN" dirty="0">
                  <a:latin typeface="+mn-ea"/>
                  <a:ea typeface="宋体" pitchFamily="2" charset="-122"/>
                </a:rPr>
                <a:t>unexpected()</a:t>
              </a:r>
              <a:r>
                <a:rPr lang="zh-CN" altLang="zh-CN" dirty="0">
                  <a:latin typeface="+mn-ea"/>
                  <a:ea typeface="宋体" pitchFamily="2" charset="-122"/>
                </a:rPr>
                <a:t>抛出</a:t>
              </a:r>
              <a:endParaRPr lang="en-US" altLang="zh-CN" dirty="0">
                <a:latin typeface="+mn-ea"/>
                <a:ea typeface="宋体" pitchFamily="2" charset="-122"/>
              </a:endParaRPr>
            </a:p>
            <a:p>
              <a:pPr>
                <a:defRPr/>
              </a:pPr>
              <a:r>
                <a:rPr lang="en-US" altLang="zh-CN" dirty="0">
                  <a:latin typeface="+mn-ea"/>
                  <a:ea typeface="+mn-ea"/>
                </a:rPr>
                <a:t>   </a:t>
              </a:r>
              <a:r>
                <a:rPr lang="en-US" altLang="zh-CN" dirty="0" err="1">
                  <a:latin typeface="+mn-ea"/>
                  <a:ea typeface="宋体" pitchFamily="2" charset="-122"/>
                </a:rPr>
                <a:t>bad_exception</a:t>
              </a:r>
              <a:r>
                <a:rPr lang="zh-CN" altLang="zh-CN" dirty="0">
                  <a:latin typeface="+mn-ea"/>
                  <a:ea typeface="宋体" pitchFamily="2" charset="-122"/>
                </a:rPr>
                <a:t>异常，而不是终止程序或调用</a:t>
              </a:r>
              <a:r>
                <a:rPr lang="en-US" altLang="zh-CN" dirty="0" err="1">
                  <a:latin typeface="+mn-ea"/>
                  <a:ea typeface="宋体" pitchFamily="2" charset="-122"/>
                </a:rPr>
                <a:t>set_unexception</a:t>
              </a:r>
              <a:endParaRPr lang="en-US" altLang="zh-CN" dirty="0">
                <a:latin typeface="+mn-ea"/>
                <a:ea typeface="宋体" pitchFamily="2" charset="-122"/>
              </a:endParaRPr>
            </a:p>
            <a:p>
              <a:pPr>
                <a:defRPr/>
              </a:pPr>
              <a:r>
                <a:rPr lang="en-US" altLang="zh-CN" dirty="0">
                  <a:latin typeface="+mn-ea"/>
                  <a:ea typeface="宋体" pitchFamily="2" charset="-122"/>
                </a:rPr>
                <a:t>   </a:t>
              </a:r>
              <a:r>
                <a:rPr lang="zh-CN" altLang="zh-CN" dirty="0">
                  <a:latin typeface="+mn-ea"/>
                  <a:ea typeface="宋体" pitchFamily="2" charset="-122"/>
                </a:rPr>
                <a:t>指定的函数</a:t>
              </a:r>
              <a:r>
                <a:rPr lang="zh-CN" altLang="en-US" dirty="0">
                  <a:latin typeface="+mn-ea"/>
                  <a:ea typeface="宋体" pitchFamily="2" charset="-122"/>
                </a:rPr>
                <a:t>。</a:t>
              </a:r>
              <a:endParaRPr lang="zh-CN" altLang="zh-CN" dirty="0">
                <a:latin typeface="+mn-ea"/>
                <a:ea typeface="宋体" pitchFamily="2" charset="-122"/>
              </a:endParaRPr>
            </a:p>
          </p:txBody>
        </p:sp>
      </p:grpSp>
      <p:sp>
        <p:nvSpPr>
          <p:cNvPr id="25606"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7.5	</a:t>
            </a:r>
            <a:r>
              <a:rPr lang="zh-CN" altLang="en-US" sz="2800" b="1">
                <a:solidFill>
                  <a:srgbClr val="FFFF00"/>
                </a:solidFill>
                <a:latin typeface="微软雅黑" pitchFamily="34" charset="-122"/>
                <a:ea typeface="微软雅黑" pitchFamily="34" charset="-122"/>
                <a:sym typeface="宋体" charset="-122"/>
              </a:rPr>
              <a:t>标准库中的异常处理</a:t>
            </a:r>
          </a:p>
        </p:txBody>
      </p:sp>
      <p:pic>
        <p:nvPicPr>
          <p:cNvPr id="25607" name="Picture 3">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5986463"/>
            <a:ext cx="1635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8" name="图片 181">
            <a:hlinkClick r:id="rId5" action="ppaction://hlinkpres?slideindex=1&amp;slidetitle="/>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82663" y="6007100"/>
            <a:ext cx="47942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a:hlinkClick r:id="rId3" action="ppaction://hlinksldjump"/>
          </p:cNvPr>
          <p:cNvSpPr/>
          <p:nvPr/>
        </p:nvSpPr>
        <p:spPr bwMode="auto">
          <a:xfrm>
            <a:off x="1546225" y="6054725"/>
            <a:ext cx="673100" cy="338138"/>
          </a:xfrm>
          <a:prstGeom prst="rect">
            <a:avLst/>
          </a:prstGeom>
        </p:spPr>
        <p:txBody>
          <a:bodyPr wrap="none">
            <a:spAutoFit/>
          </a:bodyPr>
          <a:lstStyle/>
          <a:p>
            <a:pPr algn="ctr" eaLnBrk="0" hangingPunct="0">
              <a:defRPr/>
            </a:pPr>
            <a:r>
              <a:rPr lang="zh-CN" altLang="en-US" sz="1600" b="1" spc="300" dirty="0">
                <a:solidFill>
                  <a:schemeClr val="bg1"/>
                </a:solidFill>
                <a:latin typeface="微软雅黑" panose="020B0503020204020204" pitchFamily="34" charset="-122"/>
                <a:ea typeface="微软雅黑" panose="020B0503020204020204" pitchFamily="34" charset="-122"/>
              </a:rPr>
              <a:t>返回</a:t>
            </a:r>
          </a:p>
        </p:txBody>
      </p:sp>
    </p:spTree>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剪去对角的矩形 46"/>
          <p:cNvSpPr/>
          <p:nvPr/>
        </p:nvSpPr>
        <p:spPr bwMode="auto">
          <a:xfrm>
            <a:off x="728663" y="1130300"/>
            <a:ext cx="4048125" cy="577850"/>
          </a:xfrm>
          <a:prstGeom prst="snip2DiagRect">
            <a:avLst/>
          </a:prstGeom>
          <a:solidFill>
            <a:srgbClr val="E7F4FF"/>
          </a:solidFill>
          <a:ln w="28575" cap="flat" cmpd="sng" algn="ctr">
            <a:solidFill>
              <a:srgbClr val="00ACE6"/>
            </a:solidFill>
            <a:prstDash val="sysDot"/>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grpSp>
        <p:nvGrpSpPr>
          <p:cNvPr id="26627" name="Group 2"/>
          <p:cNvGrpSpPr>
            <a:grpSpLocks/>
          </p:cNvGrpSpPr>
          <p:nvPr/>
        </p:nvGrpSpPr>
        <p:grpSpPr bwMode="auto">
          <a:xfrm>
            <a:off x="5062538" y="119063"/>
            <a:ext cx="3916362" cy="725487"/>
            <a:chOff x="0" y="0"/>
            <a:chExt cx="6166" cy="1142"/>
          </a:xfrm>
        </p:grpSpPr>
        <p:pic>
          <p:nvPicPr>
            <p:cNvPr id="26639"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6640"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26628" name="矩形 1"/>
          <p:cNvSpPr>
            <a:spLocks noChangeArrowheads="1"/>
          </p:cNvSpPr>
          <p:nvPr/>
        </p:nvSpPr>
        <p:spPr bwMode="auto">
          <a:xfrm>
            <a:off x="-122238" y="1155700"/>
            <a:ext cx="4802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2" eaLnBrk="1" hangingPunct="1"/>
            <a:r>
              <a:rPr lang="en-US" altLang="zh-CN" sz="2400" b="1">
                <a:solidFill>
                  <a:srgbClr val="00B0F0"/>
                </a:solidFill>
              </a:rPr>
              <a:t>C++</a:t>
            </a:r>
            <a:r>
              <a:rPr lang="zh-CN" altLang="zh-CN" sz="2400" b="1">
                <a:solidFill>
                  <a:srgbClr val="00B0F0"/>
                </a:solidFill>
              </a:rPr>
              <a:t>标准程序库发出的异常</a:t>
            </a:r>
          </a:p>
        </p:txBody>
      </p:sp>
      <p:grpSp>
        <p:nvGrpSpPr>
          <p:cNvPr id="2" name="组合 1"/>
          <p:cNvGrpSpPr>
            <a:grpSpLocks/>
          </p:cNvGrpSpPr>
          <p:nvPr/>
        </p:nvGrpSpPr>
        <p:grpSpPr bwMode="auto">
          <a:xfrm>
            <a:off x="914400" y="1784350"/>
            <a:ext cx="7196138" cy="3729038"/>
            <a:chOff x="914400" y="1784350"/>
            <a:chExt cx="7196138" cy="3729038"/>
          </a:xfrm>
        </p:grpSpPr>
        <p:grpSp>
          <p:nvGrpSpPr>
            <p:cNvPr id="26634" name="组合 72"/>
            <p:cNvGrpSpPr>
              <a:grpSpLocks/>
            </p:cNvGrpSpPr>
            <p:nvPr/>
          </p:nvGrpSpPr>
          <p:grpSpPr bwMode="auto">
            <a:xfrm>
              <a:off x="914400" y="1784350"/>
              <a:ext cx="7196138" cy="3729038"/>
              <a:chOff x="3957026" y="2453684"/>
              <a:chExt cx="10315544" cy="2438692"/>
            </a:xfrm>
          </p:grpSpPr>
          <p:sp>
            <p:nvSpPr>
              <p:cNvPr id="9" name="矩形 8"/>
              <p:cNvSpPr/>
              <p:nvPr/>
            </p:nvSpPr>
            <p:spPr>
              <a:xfrm>
                <a:off x="3957026" y="2736070"/>
                <a:ext cx="10315544" cy="2156306"/>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0" name="任意多边形 9"/>
              <p:cNvSpPr/>
              <p:nvPr/>
            </p:nvSpPr>
            <p:spPr>
              <a:xfrm>
                <a:off x="7145219" y="2453684"/>
                <a:ext cx="6745041" cy="372708"/>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B0F0"/>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grpSp>
        <p:sp>
          <p:nvSpPr>
            <p:cNvPr id="26635" name="矩形 75"/>
            <p:cNvSpPr>
              <a:spLocks noChangeArrowheads="1"/>
            </p:cNvSpPr>
            <p:nvPr/>
          </p:nvSpPr>
          <p:spPr bwMode="auto">
            <a:xfrm>
              <a:off x="3152775" y="1919288"/>
              <a:ext cx="4630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a:solidFill>
                    <a:schemeClr val="bg1"/>
                  </a:solidFill>
                  <a:latin typeface="微软雅黑" pitchFamily="34" charset="-122"/>
                  <a:ea typeface="微软雅黑" pitchFamily="34" charset="-122"/>
                </a:rPr>
                <a:t>C++</a:t>
              </a:r>
              <a:r>
                <a:rPr lang="zh-CN" altLang="zh-CN">
                  <a:solidFill>
                    <a:schemeClr val="bg1"/>
                  </a:solidFill>
                  <a:latin typeface="微软雅黑" pitchFamily="34" charset="-122"/>
                  <a:ea typeface="微软雅黑" pitchFamily="34" charset="-122"/>
                </a:rPr>
                <a:t>标准程序库异常总是派生自</a:t>
              </a:r>
              <a:r>
                <a:rPr lang="en-US" altLang="zh-CN">
                  <a:solidFill>
                    <a:schemeClr val="bg1"/>
                  </a:solidFill>
                  <a:latin typeface="微软雅黑" pitchFamily="34" charset="-122"/>
                  <a:ea typeface="微软雅黑" pitchFamily="34" charset="-122"/>
                </a:rPr>
                <a:t>logic_error</a:t>
              </a:r>
              <a:endParaRPr lang="zh-CN" altLang="en-US">
                <a:solidFill>
                  <a:schemeClr val="bg1"/>
                </a:solidFill>
                <a:latin typeface="微软雅黑" pitchFamily="34" charset="-122"/>
                <a:ea typeface="微软雅黑" pitchFamily="34" charset="-122"/>
              </a:endParaRPr>
            </a:p>
          </p:txBody>
        </p:sp>
        <p:sp>
          <p:nvSpPr>
            <p:cNvPr id="12" name="矩形 11"/>
            <p:cNvSpPr>
              <a:spLocks noChangeArrowheads="1"/>
            </p:cNvSpPr>
            <p:nvPr/>
          </p:nvSpPr>
          <p:spPr bwMode="auto">
            <a:xfrm>
              <a:off x="1081088" y="2690813"/>
              <a:ext cx="680561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altLang="zh-CN" sz="1400" dirty="0">
                  <a:latin typeface="+mn-ea"/>
                  <a:ea typeface="宋体" pitchFamily="2" charset="-122"/>
                </a:rPr>
                <a:t>  ● </a:t>
              </a:r>
              <a:r>
                <a:rPr lang="en-US" altLang="zh-CN" dirty="0" err="1">
                  <a:latin typeface="+mn-ea"/>
                  <a:ea typeface="+mn-ea"/>
                </a:rPr>
                <a:t>invalid_argument</a:t>
              </a:r>
              <a:r>
                <a:rPr lang="zh-CN" altLang="zh-CN" dirty="0">
                  <a:latin typeface="+mn-ea"/>
                  <a:ea typeface="+mn-ea"/>
                </a:rPr>
                <a:t>表示无效参数。</a:t>
              </a:r>
            </a:p>
            <a:p>
              <a:pPr>
                <a:defRPr/>
              </a:pPr>
              <a:r>
                <a:rPr lang="en-US" altLang="zh-CN" sz="1400" dirty="0">
                  <a:latin typeface="+mn-ea"/>
                  <a:ea typeface="宋体" pitchFamily="2" charset="-122"/>
                </a:rPr>
                <a:t>  ● </a:t>
              </a:r>
              <a:r>
                <a:rPr lang="en-US" altLang="zh-CN" dirty="0" err="1">
                  <a:latin typeface="+mn-ea"/>
                  <a:ea typeface="+mn-ea"/>
                </a:rPr>
                <a:t>length_error</a:t>
              </a:r>
              <a:r>
                <a:rPr lang="zh-CN" altLang="zh-CN" dirty="0">
                  <a:latin typeface="+mn-ea"/>
                  <a:ea typeface="+mn-ea"/>
                </a:rPr>
                <a:t>指长度超过所操作对象允许的最大允许长度。</a:t>
              </a:r>
            </a:p>
            <a:p>
              <a:pPr>
                <a:defRPr/>
              </a:pPr>
              <a:r>
                <a:rPr lang="en-US" altLang="zh-CN" sz="1400" dirty="0">
                  <a:latin typeface="+mn-ea"/>
                  <a:ea typeface="宋体" pitchFamily="2" charset="-122"/>
                </a:rPr>
                <a:t>  ● </a:t>
              </a:r>
              <a:r>
                <a:rPr lang="en-US" altLang="zh-CN" dirty="0" err="1">
                  <a:latin typeface="+mn-ea"/>
                  <a:ea typeface="+mn-ea"/>
                </a:rPr>
                <a:t>out_of_range</a:t>
              </a:r>
              <a:r>
                <a:rPr lang="zh-CN" altLang="zh-CN" dirty="0">
                  <a:latin typeface="+mn-ea"/>
                  <a:ea typeface="+mn-ea"/>
                </a:rPr>
                <a:t>表示数组或下标之类的数值超过了界定的范围。</a:t>
              </a:r>
            </a:p>
            <a:p>
              <a:pPr>
                <a:defRPr/>
              </a:pPr>
              <a:r>
                <a:rPr lang="en-US" altLang="zh-CN" sz="1400" dirty="0">
                  <a:latin typeface="+mn-ea"/>
                  <a:ea typeface="宋体" pitchFamily="2" charset="-122"/>
                </a:rPr>
                <a:t>  ● </a:t>
              </a:r>
              <a:r>
                <a:rPr lang="en-US" altLang="zh-CN" dirty="0" err="1">
                  <a:latin typeface="+mn-ea"/>
                  <a:ea typeface="+mn-ea"/>
                </a:rPr>
                <a:t>domain_error</a:t>
              </a:r>
              <a:r>
                <a:rPr lang="zh-CN" altLang="zh-CN" dirty="0">
                  <a:latin typeface="+mn-ea"/>
                  <a:ea typeface="+mn-ea"/>
                </a:rPr>
                <a:t>指出非法预处理错误。</a:t>
              </a:r>
              <a:endParaRPr lang="en-US" altLang="zh-CN" dirty="0">
                <a:latin typeface="+mn-ea"/>
                <a:ea typeface="+mn-ea"/>
              </a:endParaRPr>
            </a:p>
            <a:p>
              <a:pPr>
                <a:defRPr/>
              </a:pPr>
              <a:r>
                <a:rPr lang="en-US" altLang="zh-CN" dirty="0">
                  <a:ea typeface="宋体" pitchFamily="2" charset="-122"/>
                </a:rPr>
                <a:t>       </a:t>
              </a:r>
              <a:r>
                <a:rPr lang="zh-CN" altLang="zh-CN" dirty="0">
                  <a:latin typeface="+mn-ea"/>
                  <a:ea typeface="+mn-ea"/>
                </a:rPr>
                <a:t>此外，标准程序库的</a:t>
              </a:r>
              <a:r>
                <a:rPr lang="en-US" altLang="zh-CN" dirty="0">
                  <a:latin typeface="+mn-ea"/>
                  <a:ea typeface="+mn-ea"/>
                </a:rPr>
                <a:t>IO</a:t>
              </a:r>
              <a:r>
                <a:rPr lang="zh-CN" altLang="zh-CN" dirty="0">
                  <a:latin typeface="+mn-ea"/>
                  <a:ea typeface="+mn-ea"/>
                </a:rPr>
                <a:t>部分提供一个名为</a:t>
              </a:r>
              <a:r>
                <a:rPr lang="en-US" altLang="zh-CN" dirty="0" err="1">
                  <a:latin typeface="+mn-ea"/>
                  <a:ea typeface="+mn-ea"/>
                </a:rPr>
                <a:t>ios_base</a:t>
              </a:r>
              <a:r>
                <a:rPr lang="en-US" altLang="zh-CN" dirty="0">
                  <a:latin typeface="+mn-ea"/>
                  <a:ea typeface="+mn-ea"/>
                </a:rPr>
                <a:t>::failure</a:t>
              </a:r>
              <a:r>
                <a:rPr lang="zh-CN" altLang="zh-CN" dirty="0">
                  <a:latin typeface="+mn-ea"/>
                  <a:ea typeface="+mn-ea"/>
                </a:rPr>
                <a:t>的特殊异常，当数据流由于错误或者到达文件末尾而发生状态改变时，就可能抛出这个异常。</a:t>
              </a:r>
            </a:p>
            <a:p>
              <a:pPr>
                <a:defRPr/>
              </a:pPr>
              <a:endParaRPr lang="zh-CN" altLang="zh-CN" dirty="0">
                <a:latin typeface="+mn-ea"/>
                <a:ea typeface="+mn-ea"/>
              </a:endParaRPr>
            </a:p>
          </p:txBody>
        </p:sp>
      </p:grpSp>
      <p:sp>
        <p:nvSpPr>
          <p:cNvPr id="26630"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7.5	</a:t>
            </a:r>
            <a:r>
              <a:rPr lang="zh-CN" altLang="en-US" sz="2800" b="1">
                <a:solidFill>
                  <a:srgbClr val="FFFF00"/>
                </a:solidFill>
                <a:latin typeface="微软雅黑" pitchFamily="34" charset="-122"/>
                <a:ea typeface="微软雅黑" pitchFamily="34" charset="-122"/>
                <a:sym typeface="宋体" charset="-122"/>
              </a:rPr>
              <a:t>标准库中的异常处理</a:t>
            </a:r>
          </a:p>
        </p:txBody>
      </p:sp>
      <p:pic>
        <p:nvPicPr>
          <p:cNvPr id="26631" name="Picture 3">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5986463"/>
            <a:ext cx="1635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32" name="图片 181">
            <a:hlinkClick r:id="" action="ppaction://noaction"/>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82663" y="6007100"/>
            <a:ext cx="47942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a:hlinkClick r:id="rId3" action="ppaction://hlinksldjump"/>
          </p:cNvPr>
          <p:cNvSpPr/>
          <p:nvPr/>
        </p:nvSpPr>
        <p:spPr bwMode="auto">
          <a:xfrm>
            <a:off x="1546225" y="6054725"/>
            <a:ext cx="673100" cy="338138"/>
          </a:xfrm>
          <a:prstGeom prst="rect">
            <a:avLst/>
          </a:prstGeom>
        </p:spPr>
        <p:txBody>
          <a:bodyPr wrap="none">
            <a:spAutoFit/>
          </a:bodyPr>
          <a:lstStyle/>
          <a:p>
            <a:pPr algn="ctr" eaLnBrk="0" hangingPunct="0">
              <a:defRPr/>
            </a:pPr>
            <a:r>
              <a:rPr lang="zh-CN" altLang="en-US" sz="1600" b="1" spc="300" dirty="0">
                <a:solidFill>
                  <a:schemeClr val="bg1"/>
                </a:solidFill>
                <a:latin typeface="微软雅黑" panose="020B0503020204020204" pitchFamily="34" charset="-122"/>
                <a:ea typeface="微软雅黑" panose="020B0503020204020204" pitchFamily="34" charset="-122"/>
              </a:rPr>
              <a:t>返回</a:t>
            </a:r>
          </a:p>
        </p:txBody>
      </p:sp>
    </p:spTree>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剪去对角的矩形 46"/>
          <p:cNvSpPr/>
          <p:nvPr/>
        </p:nvSpPr>
        <p:spPr bwMode="auto">
          <a:xfrm>
            <a:off x="728663" y="1130300"/>
            <a:ext cx="4048125" cy="577850"/>
          </a:xfrm>
          <a:prstGeom prst="snip2DiagRect">
            <a:avLst/>
          </a:prstGeom>
          <a:solidFill>
            <a:srgbClr val="E7F4FF"/>
          </a:solidFill>
          <a:ln w="28575" cap="flat" cmpd="sng" algn="ctr">
            <a:solidFill>
              <a:srgbClr val="00ACE6"/>
            </a:solidFill>
            <a:prstDash val="sysDot"/>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grpSp>
        <p:nvGrpSpPr>
          <p:cNvPr id="27651" name="Group 2"/>
          <p:cNvGrpSpPr>
            <a:grpSpLocks/>
          </p:cNvGrpSpPr>
          <p:nvPr/>
        </p:nvGrpSpPr>
        <p:grpSpPr bwMode="auto">
          <a:xfrm>
            <a:off x="5062538" y="119063"/>
            <a:ext cx="3916362" cy="725487"/>
            <a:chOff x="0" y="0"/>
            <a:chExt cx="6166" cy="1142"/>
          </a:xfrm>
        </p:grpSpPr>
        <p:pic>
          <p:nvPicPr>
            <p:cNvPr id="27662"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7663"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27652" name="矩形 1"/>
          <p:cNvSpPr>
            <a:spLocks noChangeArrowheads="1"/>
          </p:cNvSpPr>
          <p:nvPr/>
        </p:nvSpPr>
        <p:spPr bwMode="auto">
          <a:xfrm>
            <a:off x="-122238" y="1155700"/>
            <a:ext cx="4802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2" eaLnBrk="1" hangingPunct="1"/>
            <a:r>
              <a:rPr lang="zh-CN" altLang="zh-CN" sz="2400" b="1">
                <a:solidFill>
                  <a:srgbClr val="00B0F0"/>
                </a:solidFill>
              </a:rPr>
              <a:t>程序作用域之外发生的异常</a:t>
            </a:r>
          </a:p>
        </p:txBody>
      </p:sp>
      <p:grpSp>
        <p:nvGrpSpPr>
          <p:cNvPr id="8" name="组合 72"/>
          <p:cNvGrpSpPr>
            <a:grpSpLocks/>
          </p:cNvGrpSpPr>
          <p:nvPr/>
        </p:nvGrpSpPr>
        <p:grpSpPr bwMode="auto">
          <a:xfrm>
            <a:off x="914400" y="1784350"/>
            <a:ext cx="7196138" cy="3729038"/>
            <a:chOff x="3957026" y="2453684"/>
            <a:chExt cx="10315544" cy="2438692"/>
          </a:xfrm>
        </p:grpSpPr>
        <p:sp>
          <p:nvSpPr>
            <p:cNvPr id="9" name="矩形 8"/>
            <p:cNvSpPr/>
            <p:nvPr/>
          </p:nvSpPr>
          <p:spPr>
            <a:xfrm>
              <a:off x="3957026" y="2736070"/>
              <a:ext cx="10315544" cy="2156306"/>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0" name="任意多边形 9"/>
            <p:cNvSpPr/>
            <p:nvPr/>
          </p:nvSpPr>
          <p:spPr>
            <a:xfrm>
              <a:off x="8690388" y="2453684"/>
              <a:ext cx="5199872" cy="372708"/>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B0F0"/>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grpSp>
      <p:sp>
        <p:nvSpPr>
          <p:cNvPr id="11" name="矩形 75"/>
          <p:cNvSpPr>
            <a:spLocks noChangeArrowheads="1"/>
          </p:cNvSpPr>
          <p:nvPr/>
        </p:nvSpPr>
        <p:spPr bwMode="auto">
          <a:xfrm>
            <a:off x="4067175" y="1919288"/>
            <a:ext cx="39338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zh-CN">
                <a:solidFill>
                  <a:schemeClr val="bg1"/>
                </a:solidFill>
                <a:latin typeface="微软雅黑" pitchFamily="34" charset="-122"/>
                <a:ea typeface="微软雅黑" pitchFamily="34" charset="-122"/>
              </a:rPr>
              <a:t>程序作用域之外发生的异常</a:t>
            </a:r>
            <a:endParaRPr lang="zh-CN" altLang="en-US">
              <a:solidFill>
                <a:schemeClr val="bg1"/>
              </a:solidFill>
              <a:latin typeface="微软雅黑" pitchFamily="34" charset="-122"/>
              <a:ea typeface="微软雅黑" pitchFamily="34" charset="-122"/>
            </a:endParaRPr>
          </a:p>
        </p:txBody>
      </p:sp>
      <p:sp>
        <p:nvSpPr>
          <p:cNvPr id="12" name="矩形 11"/>
          <p:cNvSpPr>
            <a:spLocks noChangeArrowheads="1"/>
          </p:cNvSpPr>
          <p:nvPr/>
        </p:nvSpPr>
        <p:spPr bwMode="auto">
          <a:xfrm>
            <a:off x="1081088" y="2527300"/>
            <a:ext cx="6805612"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zh-CN" altLang="zh-CN" dirty="0">
                <a:latin typeface="+mn-ea"/>
                <a:ea typeface="+mn-ea"/>
              </a:rPr>
              <a:t>派生自</a:t>
            </a:r>
            <a:r>
              <a:rPr lang="en-US" altLang="zh-CN" dirty="0" err="1">
                <a:latin typeface="+mn-ea"/>
                <a:ea typeface="+mn-ea"/>
              </a:rPr>
              <a:t>runtime_error</a:t>
            </a:r>
            <a:r>
              <a:rPr lang="zh-CN" altLang="zh-CN" dirty="0">
                <a:latin typeface="+mn-ea"/>
                <a:ea typeface="+mn-ea"/>
              </a:rPr>
              <a:t>的异常，表示程序中只能在执行时发生的错误。</a:t>
            </a:r>
          </a:p>
          <a:p>
            <a:pPr>
              <a:defRPr/>
            </a:pPr>
            <a:r>
              <a:rPr lang="en-US" altLang="zh-CN" sz="1400" dirty="0">
                <a:latin typeface="+mn-ea"/>
                <a:ea typeface="宋体" pitchFamily="2" charset="-122"/>
              </a:rPr>
              <a:t>● </a:t>
            </a:r>
            <a:r>
              <a:rPr lang="en-US" altLang="zh-CN" dirty="0" err="1">
                <a:latin typeface="+mn-ea"/>
                <a:ea typeface="+mn-ea"/>
              </a:rPr>
              <a:t>range_error</a:t>
            </a:r>
            <a:r>
              <a:rPr lang="zh-CN" altLang="zh-CN" dirty="0">
                <a:latin typeface="+mn-ea"/>
                <a:ea typeface="+mn-ea"/>
              </a:rPr>
              <a:t>指出内部计算时发生区间错误。</a:t>
            </a:r>
          </a:p>
          <a:p>
            <a:pPr>
              <a:defRPr/>
            </a:pPr>
            <a:r>
              <a:rPr lang="en-US" altLang="zh-CN" sz="1400" dirty="0">
                <a:latin typeface="+mn-ea"/>
                <a:ea typeface="宋体" pitchFamily="2" charset="-122"/>
              </a:rPr>
              <a:t>● </a:t>
            </a:r>
            <a:r>
              <a:rPr lang="en-US" altLang="zh-CN" dirty="0" err="1">
                <a:latin typeface="+mn-ea"/>
                <a:ea typeface="+mn-ea"/>
              </a:rPr>
              <a:t>overflow_error</a:t>
            </a:r>
            <a:r>
              <a:rPr lang="zh-CN" altLang="zh-CN" dirty="0">
                <a:latin typeface="+mn-ea"/>
                <a:ea typeface="+mn-ea"/>
              </a:rPr>
              <a:t>指算术运算时发生上溢。</a:t>
            </a:r>
          </a:p>
          <a:p>
            <a:pPr>
              <a:defRPr/>
            </a:pPr>
            <a:r>
              <a:rPr lang="en-US" altLang="zh-CN" sz="1400" dirty="0">
                <a:latin typeface="+mn-ea"/>
                <a:ea typeface="宋体" pitchFamily="2" charset="-122"/>
              </a:rPr>
              <a:t>● </a:t>
            </a:r>
            <a:r>
              <a:rPr lang="en-US" altLang="zh-CN" dirty="0" err="1">
                <a:latin typeface="+mn-ea"/>
                <a:ea typeface="+mn-ea"/>
              </a:rPr>
              <a:t>underflow_error</a:t>
            </a:r>
            <a:r>
              <a:rPr lang="zh-CN" altLang="zh-CN" dirty="0">
                <a:latin typeface="+mn-ea"/>
                <a:ea typeface="+mn-ea"/>
              </a:rPr>
              <a:t>指算术运算时发生下溢。</a:t>
            </a:r>
          </a:p>
          <a:p>
            <a:pPr>
              <a:defRPr/>
            </a:pPr>
            <a:r>
              <a:rPr lang="en-US" altLang="zh-CN" dirty="0">
                <a:latin typeface="+mn-ea"/>
                <a:ea typeface="+mn-ea"/>
              </a:rPr>
              <a:t>    </a:t>
            </a:r>
            <a:r>
              <a:rPr lang="zh-CN" altLang="zh-CN" dirty="0">
                <a:latin typeface="+mn-ea"/>
                <a:ea typeface="+mn-ea"/>
              </a:rPr>
              <a:t>为了使用异常类，需要包含相应的头文件。</a:t>
            </a:r>
            <a:r>
              <a:rPr lang="en-US" altLang="zh-CN" dirty="0" err="1">
                <a:latin typeface="+mn-ea"/>
                <a:ea typeface="+mn-ea"/>
              </a:rPr>
              <a:t>bad_exception</a:t>
            </a:r>
            <a:r>
              <a:rPr lang="zh-CN" altLang="zh-CN" dirty="0">
                <a:latin typeface="+mn-ea"/>
                <a:ea typeface="+mn-ea"/>
              </a:rPr>
              <a:t>定义于</a:t>
            </a:r>
            <a:r>
              <a:rPr lang="en-US" altLang="zh-CN" dirty="0">
                <a:latin typeface="+mn-ea"/>
                <a:ea typeface="+mn-ea"/>
              </a:rPr>
              <a:t>&lt;exception&gt;</a:t>
            </a:r>
            <a:r>
              <a:rPr lang="zh-CN" altLang="zh-CN" dirty="0">
                <a:latin typeface="+mn-ea"/>
                <a:ea typeface="+mn-ea"/>
              </a:rPr>
              <a:t>。</a:t>
            </a:r>
            <a:r>
              <a:rPr lang="en-US" altLang="zh-CN" dirty="0" err="1">
                <a:latin typeface="+mn-ea"/>
                <a:ea typeface="+mn-ea"/>
              </a:rPr>
              <a:t>bad_alloc</a:t>
            </a:r>
            <a:r>
              <a:rPr lang="zh-CN" altLang="zh-CN" dirty="0">
                <a:latin typeface="+mn-ea"/>
                <a:ea typeface="+mn-ea"/>
              </a:rPr>
              <a:t>定义于</a:t>
            </a:r>
            <a:r>
              <a:rPr lang="en-US" altLang="zh-CN" dirty="0">
                <a:latin typeface="+mn-ea"/>
                <a:ea typeface="+mn-ea"/>
              </a:rPr>
              <a:t>&lt;new&gt;</a:t>
            </a:r>
            <a:r>
              <a:rPr lang="zh-CN" altLang="zh-CN" dirty="0">
                <a:latin typeface="+mn-ea"/>
                <a:ea typeface="+mn-ea"/>
              </a:rPr>
              <a:t>。</a:t>
            </a:r>
            <a:r>
              <a:rPr lang="en-US" altLang="zh-CN" dirty="0" err="1">
                <a:latin typeface="+mn-ea"/>
                <a:ea typeface="+mn-ea"/>
              </a:rPr>
              <a:t>bad_cast</a:t>
            </a:r>
            <a:r>
              <a:rPr lang="zh-CN" altLang="zh-CN" dirty="0">
                <a:latin typeface="+mn-ea"/>
                <a:ea typeface="+mn-ea"/>
              </a:rPr>
              <a:t>和</a:t>
            </a:r>
            <a:r>
              <a:rPr lang="en-US" altLang="zh-CN" dirty="0" err="1">
                <a:latin typeface="+mn-ea"/>
                <a:ea typeface="+mn-ea"/>
              </a:rPr>
              <a:t>bad_typeid</a:t>
            </a:r>
            <a:r>
              <a:rPr lang="zh-CN" altLang="zh-CN" dirty="0">
                <a:latin typeface="+mn-ea"/>
                <a:ea typeface="+mn-ea"/>
              </a:rPr>
              <a:t>定义于</a:t>
            </a:r>
            <a:r>
              <a:rPr lang="en-US" altLang="zh-CN" dirty="0">
                <a:latin typeface="+mn-ea"/>
                <a:ea typeface="+mn-ea"/>
              </a:rPr>
              <a:t>&lt;</a:t>
            </a:r>
            <a:r>
              <a:rPr lang="en-US" altLang="zh-CN" dirty="0" err="1">
                <a:latin typeface="+mn-ea"/>
                <a:ea typeface="+mn-ea"/>
              </a:rPr>
              <a:t>typeinfo</a:t>
            </a:r>
            <a:r>
              <a:rPr lang="en-US" altLang="zh-CN" dirty="0">
                <a:latin typeface="+mn-ea"/>
                <a:ea typeface="+mn-ea"/>
              </a:rPr>
              <a:t>&gt;</a:t>
            </a:r>
            <a:r>
              <a:rPr lang="zh-CN" altLang="zh-CN" dirty="0">
                <a:latin typeface="+mn-ea"/>
                <a:ea typeface="+mn-ea"/>
              </a:rPr>
              <a:t>。</a:t>
            </a:r>
            <a:r>
              <a:rPr lang="en-US" altLang="zh-CN" dirty="0" err="1">
                <a:latin typeface="+mn-ea"/>
                <a:ea typeface="+mn-ea"/>
              </a:rPr>
              <a:t>ios_base</a:t>
            </a:r>
            <a:r>
              <a:rPr lang="en-US" altLang="zh-CN" dirty="0">
                <a:latin typeface="+mn-ea"/>
                <a:ea typeface="+mn-ea"/>
              </a:rPr>
              <a:t>::failure</a:t>
            </a:r>
            <a:r>
              <a:rPr lang="zh-CN" altLang="zh-CN" dirty="0">
                <a:latin typeface="+mn-ea"/>
                <a:ea typeface="+mn-ea"/>
              </a:rPr>
              <a:t>定义于</a:t>
            </a:r>
            <a:r>
              <a:rPr lang="en-US" altLang="zh-CN" dirty="0">
                <a:latin typeface="+mn-ea"/>
                <a:ea typeface="+mn-ea"/>
              </a:rPr>
              <a:t>&lt;</a:t>
            </a:r>
            <a:r>
              <a:rPr lang="en-US" altLang="zh-CN" dirty="0" err="1">
                <a:latin typeface="+mn-ea"/>
                <a:ea typeface="+mn-ea"/>
              </a:rPr>
              <a:t>ios</a:t>
            </a:r>
            <a:r>
              <a:rPr lang="en-US" altLang="zh-CN" dirty="0">
                <a:latin typeface="+mn-ea"/>
                <a:ea typeface="+mn-ea"/>
              </a:rPr>
              <a:t>&gt;</a:t>
            </a:r>
            <a:r>
              <a:rPr lang="zh-CN" altLang="zh-CN" dirty="0">
                <a:latin typeface="+mn-ea"/>
                <a:ea typeface="+mn-ea"/>
              </a:rPr>
              <a:t>。其他异常类别定义于</a:t>
            </a:r>
            <a:r>
              <a:rPr lang="en-US" altLang="zh-CN" dirty="0">
                <a:latin typeface="+mn-ea"/>
                <a:ea typeface="+mn-ea"/>
              </a:rPr>
              <a:t>&lt;</a:t>
            </a:r>
            <a:r>
              <a:rPr lang="en-US" altLang="zh-CN" dirty="0" err="1">
                <a:latin typeface="+mn-ea"/>
                <a:ea typeface="+mn-ea"/>
              </a:rPr>
              <a:t>stdexcept</a:t>
            </a:r>
            <a:r>
              <a:rPr lang="en-US" altLang="zh-CN" dirty="0">
                <a:latin typeface="+mn-ea"/>
                <a:ea typeface="+mn-ea"/>
              </a:rPr>
              <a:t>&gt;</a:t>
            </a:r>
            <a:r>
              <a:rPr lang="zh-CN" altLang="zh-CN" dirty="0">
                <a:latin typeface="+mn-ea"/>
                <a:ea typeface="+mn-ea"/>
              </a:rPr>
              <a:t>。</a:t>
            </a:r>
          </a:p>
          <a:p>
            <a:pPr>
              <a:defRPr/>
            </a:pPr>
            <a:endParaRPr lang="zh-CN" altLang="zh-CN" dirty="0">
              <a:latin typeface="+mn-ea"/>
              <a:ea typeface="+mn-ea"/>
            </a:endParaRPr>
          </a:p>
        </p:txBody>
      </p:sp>
      <p:sp>
        <p:nvSpPr>
          <p:cNvPr id="27656"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7.5	</a:t>
            </a:r>
            <a:r>
              <a:rPr lang="zh-CN" altLang="en-US" sz="2800" b="1">
                <a:solidFill>
                  <a:srgbClr val="FFFF00"/>
                </a:solidFill>
                <a:latin typeface="微软雅黑" pitchFamily="34" charset="-122"/>
                <a:ea typeface="微软雅黑" pitchFamily="34" charset="-122"/>
                <a:sym typeface="宋体" charset="-122"/>
              </a:rPr>
              <a:t>标准库中的异常处理</a:t>
            </a:r>
          </a:p>
        </p:txBody>
      </p:sp>
      <p:pic>
        <p:nvPicPr>
          <p:cNvPr id="27657" name="Picture 3">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3525" y="5715000"/>
            <a:ext cx="1635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8" name="图片 181">
            <a:hlinkClick r:id="rId3" action="ppaction://hlinksldjump"/>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681788" y="5735638"/>
            <a:ext cx="4794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a:hlinkClick r:id="rId3" action="ppaction://hlinksldjump"/>
          </p:cNvPr>
          <p:cNvSpPr/>
          <p:nvPr/>
        </p:nvSpPr>
        <p:spPr bwMode="auto">
          <a:xfrm>
            <a:off x="7124700" y="5783263"/>
            <a:ext cx="914400" cy="338137"/>
          </a:xfrm>
          <a:prstGeom prst="rect">
            <a:avLst/>
          </a:prstGeom>
        </p:spPr>
        <p:txBody>
          <a:bodyPr wrap="none">
            <a:spAutoFit/>
          </a:bodyPr>
          <a:lstStyle/>
          <a:p>
            <a:pPr algn="ctr" eaLnBrk="0" hangingPunct="0">
              <a:defRPr/>
            </a:pPr>
            <a:r>
              <a:rPr lang="zh-CN" altLang="en-US" sz="1600" b="1" spc="300" dirty="0">
                <a:solidFill>
                  <a:schemeClr val="bg1"/>
                </a:solidFill>
                <a:latin typeface="微软雅黑" panose="020B0503020204020204" pitchFamily="34" charset="-122"/>
                <a:ea typeface="微软雅黑" panose="020B0503020204020204" pitchFamily="34" charset="-122"/>
              </a:rPr>
              <a:t>下一页</a:t>
            </a:r>
          </a:p>
        </p:txBody>
      </p:sp>
    </p:spTree>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5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剪去对角的矩形 46"/>
          <p:cNvSpPr/>
          <p:nvPr/>
        </p:nvSpPr>
        <p:spPr bwMode="auto">
          <a:xfrm>
            <a:off x="728663" y="1130300"/>
            <a:ext cx="4048125" cy="577850"/>
          </a:xfrm>
          <a:prstGeom prst="snip2DiagRect">
            <a:avLst/>
          </a:prstGeom>
          <a:solidFill>
            <a:srgbClr val="E7F4FF"/>
          </a:solidFill>
          <a:ln w="28575" cap="flat" cmpd="sng" algn="ctr">
            <a:solidFill>
              <a:srgbClr val="00ACE6"/>
            </a:solidFill>
            <a:prstDash val="sysDot"/>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grpSp>
        <p:nvGrpSpPr>
          <p:cNvPr id="28675" name="Group 2"/>
          <p:cNvGrpSpPr>
            <a:grpSpLocks/>
          </p:cNvGrpSpPr>
          <p:nvPr/>
        </p:nvGrpSpPr>
        <p:grpSpPr bwMode="auto">
          <a:xfrm>
            <a:off x="5062538" y="119063"/>
            <a:ext cx="3916362" cy="725487"/>
            <a:chOff x="0" y="0"/>
            <a:chExt cx="6166" cy="1142"/>
          </a:xfrm>
        </p:grpSpPr>
        <p:pic>
          <p:nvPicPr>
            <p:cNvPr id="28696"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8697"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28676" name="矩形 1"/>
          <p:cNvSpPr>
            <a:spLocks noChangeArrowheads="1"/>
          </p:cNvSpPr>
          <p:nvPr/>
        </p:nvSpPr>
        <p:spPr bwMode="auto">
          <a:xfrm>
            <a:off x="-122238" y="1155700"/>
            <a:ext cx="4802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2" eaLnBrk="1" hangingPunct="1"/>
            <a:r>
              <a:rPr lang="zh-CN" altLang="zh-CN" sz="2400" b="1">
                <a:solidFill>
                  <a:srgbClr val="00B0F0"/>
                </a:solidFill>
              </a:rPr>
              <a:t>程序作用域之外发生的异常</a:t>
            </a:r>
          </a:p>
        </p:txBody>
      </p:sp>
      <p:grpSp>
        <p:nvGrpSpPr>
          <p:cNvPr id="8" name="组合 72"/>
          <p:cNvGrpSpPr>
            <a:grpSpLocks/>
          </p:cNvGrpSpPr>
          <p:nvPr/>
        </p:nvGrpSpPr>
        <p:grpSpPr bwMode="auto">
          <a:xfrm>
            <a:off x="914400" y="1784350"/>
            <a:ext cx="7196138" cy="3092450"/>
            <a:chOff x="3957026" y="2453684"/>
            <a:chExt cx="10315544" cy="2438692"/>
          </a:xfrm>
        </p:grpSpPr>
        <p:sp>
          <p:nvSpPr>
            <p:cNvPr id="9" name="矩形 8"/>
            <p:cNvSpPr/>
            <p:nvPr/>
          </p:nvSpPr>
          <p:spPr>
            <a:xfrm>
              <a:off x="3957026" y="2735361"/>
              <a:ext cx="10315544" cy="2157015"/>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0" name="任意多边形 9"/>
            <p:cNvSpPr/>
            <p:nvPr/>
          </p:nvSpPr>
          <p:spPr>
            <a:xfrm>
              <a:off x="8690388" y="2453684"/>
              <a:ext cx="5199872" cy="498254"/>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B0F0"/>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grpSp>
      <p:sp>
        <p:nvSpPr>
          <p:cNvPr id="11" name="矩形 75"/>
          <p:cNvSpPr>
            <a:spLocks noChangeArrowheads="1"/>
          </p:cNvSpPr>
          <p:nvPr/>
        </p:nvSpPr>
        <p:spPr bwMode="auto">
          <a:xfrm>
            <a:off x="4067175" y="1919288"/>
            <a:ext cx="39338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zh-CN">
                <a:solidFill>
                  <a:schemeClr val="bg1"/>
                </a:solidFill>
                <a:latin typeface="微软雅黑" pitchFamily="34" charset="-122"/>
                <a:ea typeface="微软雅黑" pitchFamily="34" charset="-122"/>
              </a:rPr>
              <a:t>程序作用域之外发生的异常</a:t>
            </a:r>
            <a:endParaRPr lang="zh-CN" altLang="en-US">
              <a:solidFill>
                <a:schemeClr val="bg1"/>
              </a:solidFill>
              <a:latin typeface="微软雅黑" pitchFamily="34" charset="-122"/>
              <a:ea typeface="微软雅黑" pitchFamily="34" charset="-122"/>
            </a:endParaRPr>
          </a:p>
        </p:txBody>
      </p:sp>
      <p:sp>
        <p:nvSpPr>
          <p:cNvPr id="12" name="矩形 11"/>
          <p:cNvSpPr>
            <a:spLocks noChangeArrowheads="1"/>
          </p:cNvSpPr>
          <p:nvPr/>
        </p:nvSpPr>
        <p:spPr bwMode="auto">
          <a:xfrm>
            <a:off x="1081088" y="2568575"/>
            <a:ext cx="680561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altLang="zh-CN" dirty="0" err="1">
                <a:latin typeface="+mn-ea"/>
                <a:ea typeface="+mn-ea"/>
              </a:rPr>
              <a:t>runtime_error</a:t>
            </a:r>
            <a:r>
              <a:rPr lang="zh-CN" altLang="zh-CN" dirty="0">
                <a:latin typeface="+mn-ea"/>
                <a:ea typeface="+mn-ea"/>
              </a:rPr>
              <a:t>和</a:t>
            </a:r>
            <a:r>
              <a:rPr lang="en-US" altLang="zh-CN" dirty="0" err="1">
                <a:latin typeface="+mn-ea"/>
                <a:ea typeface="+mn-ea"/>
              </a:rPr>
              <a:t>logic_error</a:t>
            </a:r>
            <a:r>
              <a:rPr lang="zh-CN" altLang="zh-CN" dirty="0">
                <a:latin typeface="+mn-ea"/>
                <a:ea typeface="+mn-ea"/>
              </a:rPr>
              <a:t>是一些具体的异常类的基类，它们表示两大类异常。</a:t>
            </a:r>
            <a:r>
              <a:rPr lang="en-US" altLang="zh-CN" dirty="0" err="1">
                <a:latin typeface="+mn-ea"/>
                <a:ea typeface="+mn-ea"/>
              </a:rPr>
              <a:t>logic_error</a:t>
            </a:r>
            <a:r>
              <a:rPr lang="zh-CN" altLang="zh-CN" dirty="0">
                <a:latin typeface="+mn-ea"/>
                <a:ea typeface="+mn-ea"/>
              </a:rPr>
              <a:t>表示那些可以在程序中被预先检测到的异常，若编写程序时比较小心，则该类异常可以避免。</a:t>
            </a:r>
            <a:r>
              <a:rPr lang="en-US" altLang="zh-CN" dirty="0" err="1">
                <a:latin typeface="+mn-ea"/>
                <a:ea typeface="+mn-ea"/>
              </a:rPr>
              <a:t>runtime_error</a:t>
            </a:r>
            <a:r>
              <a:rPr lang="zh-CN" altLang="zh-CN" dirty="0">
                <a:latin typeface="+mn-ea"/>
                <a:ea typeface="+mn-ea"/>
              </a:rPr>
              <a:t>则表示难以被预先检测的异常。这两个类及派生类均有一个接收“</a:t>
            </a:r>
            <a:r>
              <a:rPr lang="en-US" altLang="zh-CN" dirty="0" err="1">
                <a:latin typeface="+mn-ea"/>
                <a:ea typeface="+mn-ea"/>
              </a:rPr>
              <a:t>const</a:t>
            </a:r>
            <a:r>
              <a:rPr lang="en-US" altLang="zh-CN" dirty="0">
                <a:latin typeface="+mn-ea"/>
                <a:ea typeface="+mn-ea"/>
              </a:rPr>
              <a:t> string &amp;</a:t>
            </a:r>
            <a:r>
              <a:rPr lang="zh-CN" altLang="zh-CN" dirty="0">
                <a:latin typeface="+mn-ea"/>
                <a:ea typeface="+mn-ea"/>
              </a:rPr>
              <a:t>”型参数的构造函数，构造异常对象时，可以将错误信息传递给该函数，之后通过调用该对象的</a:t>
            </a:r>
            <a:r>
              <a:rPr lang="en-US" altLang="zh-CN" dirty="0">
                <a:latin typeface="+mn-ea"/>
                <a:ea typeface="+mn-ea"/>
              </a:rPr>
              <a:t>what()</a:t>
            </a:r>
            <a:r>
              <a:rPr lang="zh-CN" altLang="zh-CN" dirty="0">
                <a:latin typeface="+mn-ea"/>
                <a:ea typeface="+mn-ea"/>
              </a:rPr>
              <a:t>函数，可以得到构造时提供的异常信息。</a:t>
            </a:r>
          </a:p>
          <a:p>
            <a:pPr>
              <a:defRPr/>
            </a:pPr>
            <a:endParaRPr lang="zh-CN" altLang="zh-CN" dirty="0">
              <a:latin typeface="+mn-ea"/>
              <a:ea typeface="+mn-ea"/>
            </a:endParaRPr>
          </a:p>
        </p:txBody>
      </p:sp>
      <p:sp>
        <p:nvSpPr>
          <p:cNvPr id="28680"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7.5	</a:t>
            </a:r>
            <a:r>
              <a:rPr lang="zh-CN" altLang="en-US" sz="2800" b="1">
                <a:solidFill>
                  <a:srgbClr val="FFFF00"/>
                </a:solidFill>
                <a:latin typeface="微软雅黑" pitchFamily="34" charset="-122"/>
                <a:ea typeface="微软雅黑" pitchFamily="34" charset="-122"/>
                <a:sym typeface="宋体" charset="-122"/>
              </a:rPr>
              <a:t>标准库中的异常处理</a:t>
            </a:r>
          </a:p>
        </p:txBody>
      </p:sp>
      <p:sp>
        <p:nvSpPr>
          <p:cNvPr id="14" name="剪去对角的矩形 3"/>
          <p:cNvSpPr>
            <a:spLocks/>
          </p:cNvSpPr>
          <p:nvPr/>
        </p:nvSpPr>
        <p:spPr bwMode="auto">
          <a:xfrm>
            <a:off x="1042988" y="5143500"/>
            <a:ext cx="1606550"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chemeClr val="accent4"/>
          </a:solidFill>
          <a:ln>
            <a:noFill/>
          </a:ln>
          <a:effectLst>
            <a:outerShdw blurRad="50800" dist="38100" dir="2700000" algn="tl" rotWithShape="0">
              <a:srgbClr val="808080">
                <a:alpha val="42999"/>
              </a:srgbClr>
            </a:outerShdw>
          </a:effectLst>
          <a:extLst/>
        </p:spPr>
        <p:txBody>
          <a:bodyPr/>
          <a:lstStyle/>
          <a:p>
            <a:pPr>
              <a:buFont typeface="Arial" pitchFamily="34" charset="0"/>
              <a:buNone/>
              <a:defRPr/>
            </a:pPr>
            <a:r>
              <a:rPr lang="zh-CN" altLang="en-US" sz="2400" b="1" dirty="0">
                <a:solidFill>
                  <a:schemeClr val="bg1"/>
                </a:solidFill>
                <a:latin typeface="微软雅黑" pitchFamily="34" charset="-122"/>
                <a:ea typeface="微软雅黑" pitchFamily="34" charset="-122"/>
              </a:rPr>
              <a:t> 案例代码</a:t>
            </a:r>
          </a:p>
        </p:txBody>
      </p:sp>
      <p:cxnSp>
        <p:nvCxnSpPr>
          <p:cNvPr id="15" name="直线连接符 9"/>
          <p:cNvCxnSpPr>
            <a:cxnSpLocks noChangeShapeType="1"/>
          </p:cNvCxnSpPr>
          <p:nvPr/>
        </p:nvCxnSpPr>
        <p:spPr bwMode="auto">
          <a:xfrm>
            <a:off x="1042988" y="5749925"/>
            <a:ext cx="7045325" cy="0"/>
          </a:xfrm>
          <a:prstGeom prst="line">
            <a:avLst/>
          </a:prstGeom>
          <a:noFill/>
          <a:ln w="28575">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2" name="组合 31"/>
          <p:cNvGrpSpPr>
            <a:grpSpLocks/>
          </p:cNvGrpSpPr>
          <p:nvPr/>
        </p:nvGrpSpPr>
        <p:grpSpPr bwMode="auto">
          <a:xfrm>
            <a:off x="5614988" y="5254625"/>
            <a:ext cx="2292350" cy="395288"/>
            <a:chOff x="6356350" y="4728492"/>
            <a:chExt cx="2292809" cy="394213"/>
          </a:xfrm>
        </p:grpSpPr>
        <p:grpSp>
          <p:nvGrpSpPr>
            <p:cNvPr id="28687" name="组合 15"/>
            <p:cNvGrpSpPr>
              <a:grpSpLocks/>
            </p:cNvGrpSpPr>
            <p:nvPr/>
          </p:nvGrpSpPr>
          <p:grpSpPr bwMode="auto">
            <a:xfrm>
              <a:off x="6356350" y="4728492"/>
              <a:ext cx="2292809" cy="345133"/>
              <a:chOff x="2225739" y="5060870"/>
              <a:chExt cx="2724572" cy="411166"/>
            </a:xfrm>
          </p:grpSpPr>
          <p:sp>
            <p:nvSpPr>
              <p:cNvPr id="28689" name="矩形 10">
                <a:hlinkClick r:id="rId3" action="ppaction://hlinkfile"/>
              </p:cNvPr>
              <p:cNvSpPr>
                <a:spLocks noChangeArrowheads="1"/>
              </p:cNvSpPr>
              <p:nvPr/>
            </p:nvSpPr>
            <p:spPr bwMode="auto">
              <a:xfrm>
                <a:off x="2519540" y="5060870"/>
                <a:ext cx="1983745" cy="365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ts val="500"/>
                  </a:spcBef>
                  <a:spcAft>
                    <a:spcPts val="500"/>
                  </a:spcAft>
                </a:pPr>
                <a:r>
                  <a:rPr lang="en-US" altLang="zh-CN" sz="1400">
                    <a:solidFill>
                      <a:srgbClr val="F0A000"/>
                    </a:solidFill>
                    <a:latin typeface="微软雅黑" pitchFamily="34" charset="-122"/>
                    <a:ea typeface="微软雅黑" pitchFamily="34" charset="-122"/>
                  </a:rPr>
                  <a:t>[</a:t>
                </a:r>
                <a:r>
                  <a:rPr lang="zh-CN" altLang="en-US" sz="1400">
                    <a:solidFill>
                      <a:srgbClr val="F0A000"/>
                    </a:solidFill>
                    <a:latin typeface="微软雅黑" pitchFamily="34" charset="-122"/>
                    <a:ea typeface="微软雅黑" pitchFamily="34" charset="-122"/>
                  </a:rPr>
                  <a:t>点击查看案例</a:t>
                </a:r>
                <a:r>
                  <a:rPr lang="en-US" altLang="zh-CN" sz="1400">
                    <a:solidFill>
                      <a:srgbClr val="F0A000"/>
                    </a:solidFill>
                    <a:latin typeface="微软雅黑" pitchFamily="34" charset="-122"/>
                    <a:ea typeface="微软雅黑" pitchFamily="34" charset="-122"/>
                  </a:rPr>
                  <a:t>7-8]</a:t>
                </a:r>
                <a:endParaRPr lang="zh-CN" altLang="zh-CN" sz="1400">
                  <a:solidFill>
                    <a:srgbClr val="F0A000"/>
                  </a:solidFill>
                  <a:latin typeface="微软雅黑" pitchFamily="34" charset="-122"/>
                  <a:ea typeface="微软雅黑" pitchFamily="34" charset="-122"/>
                </a:endParaRPr>
              </a:p>
            </p:txBody>
          </p:sp>
          <p:sp>
            <p:nvSpPr>
              <p:cNvPr id="28690" name="立方体 18"/>
              <p:cNvSpPr>
                <a:spLocks noChangeArrowheads="1"/>
              </p:cNvSpPr>
              <p:nvPr/>
            </p:nvSpPr>
            <p:spPr bwMode="auto">
              <a:xfrm>
                <a:off x="2288817" y="5125857"/>
                <a:ext cx="270137" cy="270137"/>
              </a:xfrm>
              <a:prstGeom prst="cube">
                <a:avLst>
                  <a:gd name="adj" fmla="val 25000"/>
                </a:avLst>
              </a:prstGeom>
              <a:solidFill>
                <a:srgbClr val="F3B600"/>
              </a:solidFill>
              <a:ln w="19050" algn="ctr">
                <a:solidFill>
                  <a:schemeClr val="bg1"/>
                </a:solidFill>
                <a:round/>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37" name="半闭框 36"/>
              <p:cNvSpPr/>
              <p:nvPr/>
            </p:nvSpPr>
            <p:spPr bwMode="auto">
              <a:xfrm>
                <a:off x="2225739" y="5068414"/>
                <a:ext cx="107548" cy="137685"/>
              </a:xfrm>
              <a:prstGeom prst="halfFrame">
                <a:avLst/>
              </a:prstGeom>
              <a:solidFill>
                <a:srgbClr val="F3B600"/>
              </a:solidFill>
              <a:ln w="2857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sp>
            <p:nvSpPr>
              <p:cNvPr id="38" name="半闭框 37"/>
              <p:cNvSpPr/>
              <p:nvPr/>
            </p:nvSpPr>
            <p:spPr bwMode="auto">
              <a:xfrm flipH="1" flipV="1">
                <a:off x="4842762" y="5338126"/>
                <a:ext cx="107549" cy="133912"/>
              </a:xfrm>
              <a:prstGeom prst="halfFrame">
                <a:avLst/>
              </a:prstGeom>
              <a:solidFill>
                <a:srgbClr val="F3B600"/>
              </a:solidFill>
              <a:ln w="2857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cxnSp>
            <p:nvCxnSpPr>
              <p:cNvPr id="28693" name="直接连接符 21"/>
              <p:cNvCxnSpPr>
                <a:cxnSpLocks noChangeShapeType="1"/>
              </p:cNvCxnSpPr>
              <p:nvPr/>
            </p:nvCxnSpPr>
            <p:spPr bwMode="auto">
              <a:xfrm>
                <a:off x="2293496" y="5449202"/>
                <a:ext cx="1802720" cy="0"/>
              </a:xfrm>
              <a:prstGeom prst="line">
                <a:avLst/>
              </a:prstGeom>
              <a:noFill/>
              <a:ln w="19050" algn="ctr">
                <a:solidFill>
                  <a:srgbClr val="F3B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28688" name="Picture 13" descr="C:\Users\Administrator\Desktop\未标题-2.png">
              <a:hlinkClick r:id="rId4" action="ppaction://hlinkfil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48141" y="4735356"/>
              <a:ext cx="439629" cy="387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8684" name="Picture 3">
            <a:hlinkClick r:id="rId6" action="ppaction://hlinksldjump"/>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5986463"/>
            <a:ext cx="1635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85" name="图片 181">
            <a:hlinkClick r:id="" action="ppaction://noaction"/>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982663" y="6007100"/>
            <a:ext cx="47942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矩形 24">
            <a:hlinkClick r:id="rId6" action="ppaction://hlinksldjump"/>
          </p:cNvPr>
          <p:cNvSpPr/>
          <p:nvPr/>
        </p:nvSpPr>
        <p:spPr bwMode="auto">
          <a:xfrm>
            <a:off x="1546225" y="6054725"/>
            <a:ext cx="673100" cy="338138"/>
          </a:xfrm>
          <a:prstGeom prst="rect">
            <a:avLst/>
          </a:prstGeom>
        </p:spPr>
        <p:txBody>
          <a:bodyPr wrap="none">
            <a:spAutoFit/>
          </a:bodyPr>
          <a:lstStyle/>
          <a:p>
            <a:pPr algn="ctr" eaLnBrk="0" hangingPunct="0">
              <a:defRPr/>
            </a:pPr>
            <a:r>
              <a:rPr lang="zh-CN" altLang="en-US" sz="1600" b="1" spc="300" dirty="0">
                <a:solidFill>
                  <a:schemeClr val="bg1"/>
                </a:solidFill>
                <a:latin typeface="微软雅黑" panose="020B0503020204020204" pitchFamily="34" charset="-122"/>
                <a:ea typeface="微软雅黑" panose="020B0503020204020204" pitchFamily="34" charset="-122"/>
              </a:rPr>
              <a:t>返回</a:t>
            </a:r>
          </a:p>
        </p:txBody>
      </p:sp>
    </p:spTree>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5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42" presetClass="entr" presetSubtype="0" fill="hold" grpId="0" nodeType="withEffect">
                                  <p:stCondLst>
                                    <p:cond delay="75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1000"/>
                                        <p:tgtEl>
                                          <p:spTgt spid="14"/>
                                        </p:tgtEl>
                                      </p:cBhvr>
                                    </p:animEffect>
                                    <p:anim calcmode="lin" valueType="num">
                                      <p:cBhvr>
                                        <p:cTn id="17" dur="1000" fill="hold"/>
                                        <p:tgtEl>
                                          <p:spTgt spid="14"/>
                                        </p:tgtEl>
                                        <p:attrNameLst>
                                          <p:attrName>ppt_x</p:attrName>
                                        </p:attrNameLst>
                                      </p:cBhvr>
                                      <p:tavLst>
                                        <p:tav tm="0">
                                          <p:val>
                                            <p:strVal val="#ppt_x"/>
                                          </p:val>
                                        </p:tav>
                                        <p:tav tm="100000">
                                          <p:val>
                                            <p:strVal val="#ppt_x"/>
                                          </p:val>
                                        </p:tav>
                                      </p:tavLst>
                                    </p:anim>
                                    <p:anim calcmode="lin" valueType="num">
                                      <p:cBhvr>
                                        <p:cTn id="18" dur="1000" fill="hold"/>
                                        <p:tgtEl>
                                          <p:spTgt spid="14"/>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75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par>
                                <p:cTn id="24" presetID="2" presetClass="entr" presetSubtype="4" fill="hold" nodeType="withEffect">
                                  <p:stCondLst>
                                    <p:cond delay="750"/>
                                  </p:stCondLst>
                                  <p:childTnLst>
                                    <p:set>
                                      <p:cBhvr>
                                        <p:cTn id="25" dur="1" fill="hold">
                                          <p:stCondLst>
                                            <p:cond delay="0"/>
                                          </p:stCondLst>
                                        </p:cTn>
                                        <p:tgtEl>
                                          <p:spTgt spid="32"/>
                                        </p:tgtEl>
                                        <p:attrNameLst>
                                          <p:attrName>style.visibility</p:attrName>
                                        </p:attrNameLst>
                                      </p:cBhvr>
                                      <p:to>
                                        <p:strVal val="visible"/>
                                      </p:to>
                                    </p:set>
                                    <p:anim calcmode="lin" valueType="num">
                                      <p:cBhvr additive="base">
                                        <p:cTn id="26" dur="500" fill="hold"/>
                                        <p:tgtEl>
                                          <p:spTgt spid="32"/>
                                        </p:tgtEl>
                                        <p:attrNameLst>
                                          <p:attrName>ppt_x</p:attrName>
                                        </p:attrNameLst>
                                      </p:cBhvr>
                                      <p:tavLst>
                                        <p:tav tm="0">
                                          <p:val>
                                            <p:strVal val="#ppt_x"/>
                                          </p:val>
                                        </p:tav>
                                        <p:tav tm="100000">
                                          <p:val>
                                            <p:strVal val="#ppt_x"/>
                                          </p:val>
                                        </p:tav>
                                      </p:tavLst>
                                    </p:anim>
                                    <p:anim calcmode="lin" valueType="num">
                                      <p:cBhvr additive="base">
                                        <p:cTn id="27"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剪去对角的矩形 46"/>
          <p:cNvSpPr/>
          <p:nvPr/>
        </p:nvSpPr>
        <p:spPr bwMode="auto">
          <a:xfrm>
            <a:off x="585788" y="1130300"/>
            <a:ext cx="1762125" cy="577850"/>
          </a:xfrm>
          <a:prstGeom prst="snip2DiagRect">
            <a:avLst/>
          </a:prstGeom>
          <a:solidFill>
            <a:srgbClr val="E7F4FF"/>
          </a:solidFill>
          <a:ln w="28575" cap="flat" cmpd="sng" algn="ctr">
            <a:solidFill>
              <a:srgbClr val="00ACE6"/>
            </a:solidFill>
            <a:prstDash val="sysDot"/>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grpSp>
        <p:nvGrpSpPr>
          <p:cNvPr id="29699" name="Group 2"/>
          <p:cNvGrpSpPr>
            <a:grpSpLocks/>
          </p:cNvGrpSpPr>
          <p:nvPr/>
        </p:nvGrpSpPr>
        <p:grpSpPr bwMode="auto">
          <a:xfrm>
            <a:off x="5062538" y="119063"/>
            <a:ext cx="3916362" cy="725487"/>
            <a:chOff x="0" y="0"/>
            <a:chExt cx="6166" cy="1142"/>
          </a:xfrm>
        </p:grpSpPr>
        <p:pic>
          <p:nvPicPr>
            <p:cNvPr id="29717"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9718"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29700" name="矩形 1"/>
          <p:cNvSpPr>
            <a:spLocks noChangeArrowheads="1"/>
          </p:cNvSpPr>
          <p:nvPr/>
        </p:nvSpPr>
        <p:spPr bwMode="auto">
          <a:xfrm>
            <a:off x="79375" y="1189038"/>
            <a:ext cx="1727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2" eaLnBrk="1" hangingPunct="1"/>
            <a:r>
              <a:rPr lang="zh-CN" altLang="en-US" sz="2400" b="1">
                <a:solidFill>
                  <a:srgbClr val="00B0F0"/>
                </a:solidFill>
              </a:rPr>
              <a:t>断言</a:t>
            </a:r>
            <a:endParaRPr lang="zh-CN" altLang="zh-CN" sz="2400" b="1">
              <a:solidFill>
                <a:srgbClr val="00B0F0"/>
              </a:solidFill>
            </a:endParaRPr>
          </a:p>
        </p:txBody>
      </p:sp>
      <p:grpSp>
        <p:nvGrpSpPr>
          <p:cNvPr id="9" name="组合 72"/>
          <p:cNvGrpSpPr>
            <a:grpSpLocks/>
          </p:cNvGrpSpPr>
          <p:nvPr/>
        </p:nvGrpSpPr>
        <p:grpSpPr bwMode="auto">
          <a:xfrm>
            <a:off x="914400" y="1784350"/>
            <a:ext cx="7196138" cy="3101975"/>
            <a:chOff x="3957026" y="2453684"/>
            <a:chExt cx="10315544" cy="2438692"/>
          </a:xfrm>
        </p:grpSpPr>
        <p:sp>
          <p:nvSpPr>
            <p:cNvPr id="10" name="矩形 9"/>
            <p:cNvSpPr/>
            <p:nvPr/>
          </p:nvSpPr>
          <p:spPr>
            <a:xfrm>
              <a:off x="3957026" y="2735744"/>
              <a:ext cx="10315544" cy="2156632"/>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1" name="任意多边形 10"/>
            <p:cNvSpPr/>
            <p:nvPr/>
          </p:nvSpPr>
          <p:spPr>
            <a:xfrm>
              <a:off x="10444919" y="2453684"/>
              <a:ext cx="3445341" cy="418098"/>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B0F0"/>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grpSp>
      <p:sp>
        <p:nvSpPr>
          <p:cNvPr id="12" name="矩形 75"/>
          <p:cNvSpPr>
            <a:spLocks noChangeArrowheads="1"/>
          </p:cNvSpPr>
          <p:nvPr/>
        </p:nvSpPr>
        <p:spPr bwMode="auto">
          <a:xfrm>
            <a:off x="5489575" y="1855788"/>
            <a:ext cx="23066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a:solidFill>
                  <a:schemeClr val="bg1"/>
                </a:solidFill>
                <a:latin typeface="微软雅黑" pitchFamily="34" charset="-122"/>
                <a:ea typeface="微软雅黑" pitchFamily="34" charset="-122"/>
              </a:rPr>
              <a:t>知识点概述</a:t>
            </a:r>
          </a:p>
        </p:txBody>
      </p:sp>
      <p:sp>
        <p:nvSpPr>
          <p:cNvPr id="13" name="矩形 12"/>
          <p:cNvSpPr>
            <a:spLocks noChangeArrowheads="1"/>
          </p:cNvSpPr>
          <p:nvPr/>
        </p:nvSpPr>
        <p:spPr bwMode="auto">
          <a:xfrm>
            <a:off x="1081088" y="2417763"/>
            <a:ext cx="6805612"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2000">
                <a:solidFill>
                  <a:srgbClr val="00B0F0"/>
                </a:solidFill>
                <a:latin typeface="微软雅黑" pitchFamily="34" charset="-122"/>
                <a:ea typeface="微软雅黑" pitchFamily="34" charset="-122"/>
              </a:rPr>
              <a:t>断言</a:t>
            </a:r>
            <a:r>
              <a:rPr lang="zh-CN" altLang="zh-CN" sz="2000">
                <a:latin typeface="微软雅黑" pitchFamily="34" charset="-122"/>
                <a:ea typeface="微软雅黑" pitchFamily="34" charset="-122"/>
              </a:rPr>
              <a:t>是</a:t>
            </a:r>
            <a:r>
              <a:rPr lang="zh-CN" altLang="zh-CN" sz="2000">
                <a:solidFill>
                  <a:srgbClr val="00B0F0"/>
                </a:solidFill>
                <a:latin typeface="微软雅黑" pitchFamily="34" charset="-122"/>
                <a:ea typeface="微软雅黑" pitchFamily="34" charset="-122"/>
              </a:rPr>
              <a:t>调试程序</a:t>
            </a:r>
            <a:r>
              <a:rPr lang="zh-CN" altLang="zh-CN" sz="2000">
                <a:latin typeface="微软雅黑" pitchFamily="34" charset="-122"/>
                <a:ea typeface="微软雅黑" pitchFamily="34" charset="-122"/>
              </a:rPr>
              <a:t>的一种手段。在项目发布前，可以通过断言检测程序的逻辑是否正确。</a:t>
            </a:r>
          </a:p>
          <a:p>
            <a:pPr eaLnBrk="1" hangingPunct="1"/>
            <a:r>
              <a:rPr lang="zh-CN" altLang="zh-CN" sz="2000">
                <a:latin typeface="微软雅黑" pitchFamily="34" charset="-122"/>
                <a:ea typeface="微软雅黑" pitchFamily="34" charset="-122"/>
              </a:rPr>
              <a:t>检测代码错误，既可以通过简单的错误判断分支完成，也可以通过</a:t>
            </a:r>
            <a:r>
              <a:rPr lang="en-US" altLang="zh-CN" sz="2000">
                <a:latin typeface="微软雅黑" pitchFamily="34" charset="-122"/>
                <a:ea typeface="微软雅黑" pitchFamily="34" charset="-122"/>
              </a:rPr>
              <a:t>C++</a:t>
            </a:r>
            <a:r>
              <a:rPr lang="zh-CN" altLang="zh-CN" sz="2000">
                <a:latin typeface="微软雅黑" pitchFamily="34" charset="-122"/>
                <a:ea typeface="微软雅黑" pitchFamily="34" charset="-122"/>
              </a:rPr>
              <a:t>提供的异常处理机制进行异常捕捉，这些异常处理内容也可以出现在项目的发布版本中。本节要介绍的断言是在程序调试阶段对一般不可能出现的情况进行判断，若断言情况发生，一般会终止程序。</a:t>
            </a:r>
          </a:p>
        </p:txBody>
      </p:sp>
      <p:sp>
        <p:nvSpPr>
          <p:cNvPr id="14" name="剪去对角的矩形 3"/>
          <p:cNvSpPr>
            <a:spLocks/>
          </p:cNvSpPr>
          <p:nvPr/>
        </p:nvSpPr>
        <p:spPr bwMode="auto">
          <a:xfrm>
            <a:off x="952500" y="5127625"/>
            <a:ext cx="1606550"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chemeClr val="accent4"/>
          </a:solidFill>
          <a:ln>
            <a:noFill/>
          </a:ln>
          <a:effectLst>
            <a:outerShdw blurRad="50800" dist="38100" dir="2700000" algn="tl" rotWithShape="0">
              <a:srgbClr val="808080">
                <a:alpha val="42999"/>
              </a:srgbClr>
            </a:outerShdw>
          </a:effectLst>
          <a:extLst/>
        </p:spPr>
        <p:txBody>
          <a:bodyPr/>
          <a:lstStyle/>
          <a:p>
            <a:pPr>
              <a:buFont typeface="Arial" pitchFamily="34" charset="0"/>
              <a:buNone/>
              <a:defRPr/>
            </a:pPr>
            <a:r>
              <a:rPr lang="zh-CN" altLang="en-US" sz="2400" b="1" dirty="0">
                <a:solidFill>
                  <a:schemeClr val="bg1"/>
                </a:solidFill>
                <a:latin typeface="微软雅黑" pitchFamily="34" charset="-122"/>
                <a:ea typeface="微软雅黑" pitchFamily="34" charset="-122"/>
              </a:rPr>
              <a:t> 案例代码</a:t>
            </a:r>
          </a:p>
        </p:txBody>
      </p:sp>
      <p:cxnSp>
        <p:nvCxnSpPr>
          <p:cNvPr id="15" name="直线连接符 9"/>
          <p:cNvCxnSpPr>
            <a:cxnSpLocks noChangeShapeType="1"/>
          </p:cNvCxnSpPr>
          <p:nvPr/>
        </p:nvCxnSpPr>
        <p:spPr bwMode="auto">
          <a:xfrm>
            <a:off x="952500" y="5734050"/>
            <a:ext cx="7045325" cy="0"/>
          </a:xfrm>
          <a:prstGeom prst="line">
            <a:avLst/>
          </a:prstGeom>
          <a:noFill/>
          <a:ln w="28575">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6" name="组合 15"/>
          <p:cNvGrpSpPr>
            <a:grpSpLocks/>
          </p:cNvGrpSpPr>
          <p:nvPr/>
        </p:nvGrpSpPr>
        <p:grpSpPr bwMode="auto">
          <a:xfrm>
            <a:off x="5614988" y="5254625"/>
            <a:ext cx="2292350" cy="395288"/>
            <a:chOff x="6356350" y="4728492"/>
            <a:chExt cx="2292809" cy="394213"/>
          </a:xfrm>
        </p:grpSpPr>
        <p:grpSp>
          <p:nvGrpSpPr>
            <p:cNvPr id="29708" name="组合 15"/>
            <p:cNvGrpSpPr>
              <a:grpSpLocks/>
            </p:cNvGrpSpPr>
            <p:nvPr/>
          </p:nvGrpSpPr>
          <p:grpSpPr bwMode="auto">
            <a:xfrm>
              <a:off x="6356350" y="4728492"/>
              <a:ext cx="2292809" cy="345133"/>
              <a:chOff x="2225739" y="5060870"/>
              <a:chExt cx="2724572" cy="411166"/>
            </a:xfrm>
          </p:grpSpPr>
          <p:sp>
            <p:nvSpPr>
              <p:cNvPr id="29710" name="矩形 10">
                <a:hlinkClick r:id="rId3" action="ppaction://hlinkfile"/>
              </p:cNvPr>
              <p:cNvSpPr>
                <a:spLocks noChangeArrowheads="1"/>
              </p:cNvSpPr>
              <p:nvPr/>
            </p:nvSpPr>
            <p:spPr bwMode="auto">
              <a:xfrm>
                <a:off x="2519540" y="5060870"/>
                <a:ext cx="1983745" cy="365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ts val="500"/>
                  </a:spcBef>
                  <a:spcAft>
                    <a:spcPts val="500"/>
                  </a:spcAft>
                </a:pPr>
                <a:r>
                  <a:rPr lang="en-US" altLang="zh-CN" sz="1400">
                    <a:solidFill>
                      <a:srgbClr val="F0A000"/>
                    </a:solidFill>
                    <a:latin typeface="微软雅黑" pitchFamily="34" charset="-122"/>
                    <a:ea typeface="微软雅黑" pitchFamily="34" charset="-122"/>
                  </a:rPr>
                  <a:t>[</a:t>
                </a:r>
                <a:r>
                  <a:rPr lang="zh-CN" altLang="en-US" sz="1400">
                    <a:solidFill>
                      <a:srgbClr val="F0A000"/>
                    </a:solidFill>
                    <a:latin typeface="微软雅黑" pitchFamily="34" charset="-122"/>
                    <a:ea typeface="微软雅黑" pitchFamily="34" charset="-122"/>
                  </a:rPr>
                  <a:t>点击查看案例</a:t>
                </a:r>
                <a:r>
                  <a:rPr lang="en-US" altLang="zh-CN" sz="1400">
                    <a:solidFill>
                      <a:srgbClr val="F0A000"/>
                    </a:solidFill>
                    <a:latin typeface="微软雅黑" pitchFamily="34" charset="-122"/>
                    <a:ea typeface="微软雅黑" pitchFamily="34" charset="-122"/>
                  </a:rPr>
                  <a:t>7-9]</a:t>
                </a:r>
                <a:endParaRPr lang="zh-CN" altLang="zh-CN" sz="1400">
                  <a:solidFill>
                    <a:srgbClr val="F0A000"/>
                  </a:solidFill>
                  <a:latin typeface="微软雅黑" pitchFamily="34" charset="-122"/>
                  <a:ea typeface="微软雅黑" pitchFamily="34" charset="-122"/>
                </a:endParaRPr>
              </a:p>
            </p:txBody>
          </p:sp>
          <p:sp>
            <p:nvSpPr>
              <p:cNvPr id="29711" name="立方体 18"/>
              <p:cNvSpPr>
                <a:spLocks noChangeArrowheads="1"/>
              </p:cNvSpPr>
              <p:nvPr/>
            </p:nvSpPr>
            <p:spPr bwMode="auto">
              <a:xfrm>
                <a:off x="2288817" y="5125857"/>
                <a:ext cx="270137" cy="270137"/>
              </a:xfrm>
              <a:prstGeom prst="cube">
                <a:avLst>
                  <a:gd name="adj" fmla="val 25000"/>
                </a:avLst>
              </a:prstGeom>
              <a:solidFill>
                <a:srgbClr val="F3B600"/>
              </a:solidFill>
              <a:ln w="19050" algn="ctr">
                <a:solidFill>
                  <a:schemeClr val="bg1"/>
                </a:solidFill>
                <a:round/>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21" name="半闭框 20"/>
              <p:cNvSpPr/>
              <p:nvPr/>
            </p:nvSpPr>
            <p:spPr bwMode="auto">
              <a:xfrm>
                <a:off x="2225739" y="5068414"/>
                <a:ext cx="107548" cy="137685"/>
              </a:xfrm>
              <a:prstGeom prst="halfFrame">
                <a:avLst/>
              </a:prstGeom>
              <a:solidFill>
                <a:srgbClr val="F3B600"/>
              </a:solidFill>
              <a:ln w="2857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sp>
            <p:nvSpPr>
              <p:cNvPr id="22" name="半闭框 21"/>
              <p:cNvSpPr/>
              <p:nvPr/>
            </p:nvSpPr>
            <p:spPr bwMode="auto">
              <a:xfrm flipH="1" flipV="1">
                <a:off x="4842762" y="5338126"/>
                <a:ext cx="107549" cy="133912"/>
              </a:xfrm>
              <a:prstGeom prst="halfFrame">
                <a:avLst/>
              </a:prstGeom>
              <a:solidFill>
                <a:srgbClr val="F3B600"/>
              </a:solidFill>
              <a:ln w="2857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cxnSp>
            <p:nvCxnSpPr>
              <p:cNvPr id="29714" name="直接连接符 21"/>
              <p:cNvCxnSpPr>
                <a:cxnSpLocks noChangeShapeType="1"/>
              </p:cNvCxnSpPr>
              <p:nvPr/>
            </p:nvCxnSpPr>
            <p:spPr bwMode="auto">
              <a:xfrm>
                <a:off x="2293496" y="5449202"/>
                <a:ext cx="1802720" cy="0"/>
              </a:xfrm>
              <a:prstGeom prst="line">
                <a:avLst/>
              </a:prstGeom>
              <a:noFill/>
              <a:ln w="19050" algn="ctr">
                <a:solidFill>
                  <a:srgbClr val="F3B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29709" name="Picture 13" descr="C:\Users\Administrator\Desktop\未标题-2.png">
              <a:hlinkClick r:id="rId4" action="ppaction://hlinkfil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48141" y="4735356"/>
              <a:ext cx="439629" cy="387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707"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7.6 </a:t>
            </a:r>
            <a:r>
              <a:rPr lang="zh-CN" altLang="en-US" sz="2800" b="1">
                <a:solidFill>
                  <a:srgbClr val="FFFF00"/>
                </a:solidFill>
                <a:latin typeface="微软雅黑" pitchFamily="34" charset="-122"/>
                <a:ea typeface="微软雅黑" pitchFamily="34" charset="-122"/>
                <a:sym typeface="宋体" charset="-122"/>
              </a:rPr>
              <a:t>断言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xit" presetSubtype="4" fill="hold" grpId="0" nodeType="clickEffect">
                                  <p:stCondLst>
                                    <p:cond delay="0"/>
                                  </p:stCondLst>
                                  <p:childTnLst>
                                    <p:anim calcmode="lin" valueType="num">
                                      <p:cBhvr additive="base">
                                        <p:cTn id="14" dur="500"/>
                                        <p:tgtEl>
                                          <p:spTgt spid="13"/>
                                        </p:tgtEl>
                                        <p:attrNameLst>
                                          <p:attrName>ppt_x</p:attrName>
                                        </p:attrNameLst>
                                      </p:cBhvr>
                                      <p:tavLst>
                                        <p:tav tm="0">
                                          <p:val>
                                            <p:strVal val="ppt_x"/>
                                          </p:val>
                                        </p:tav>
                                        <p:tav tm="100000">
                                          <p:val>
                                            <p:strVal val="ppt_x"/>
                                          </p:val>
                                        </p:tav>
                                      </p:tavLst>
                                    </p:anim>
                                    <p:anim calcmode="lin" valueType="num">
                                      <p:cBhvr additive="base">
                                        <p:cTn id="15" dur="500"/>
                                        <p:tgtEl>
                                          <p:spTgt spid="13"/>
                                        </p:tgtEl>
                                        <p:attrNameLst>
                                          <p:attrName>ppt_y</p:attrName>
                                        </p:attrNameLst>
                                      </p:cBhvr>
                                      <p:tavLst>
                                        <p:tav tm="0">
                                          <p:val>
                                            <p:strVal val="ppt_y"/>
                                          </p:val>
                                        </p:tav>
                                        <p:tav tm="100000">
                                          <p:val>
                                            <p:strVal val="1+ppt_h/2"/>
                                          </p:val>
                                        </p:tav>
                                      </p:tavLst>
                                    </p:anim>
                                    <p:set>
                                      <p:cBhvr>
                                        <p:cTn id="16" dur="1" fill="hold">
                                          <p:stCondLst>
                                            <p:cond delay="499"/>
                                          </p:stCondLst>
                                        </p:cTn>
                                        <p:tgtEl>
                                          <p:spTgt spid="13"/>
                                        </p:tgtEl>
                                        <p:attrNameLst>
                                          <p:attrName>style.visibility</p:attrName>
                                        </p:attrNameLst>
                                      </p:cBhvr>
                                      <p:to>
                                        <p:strVal val="hidden"/>
                                      </p:to>
                                    </p:set>
                                  </p:childTnLst>
                                </p:cTn>
                              </p:par>
                              <p:par>
                                <p:cTn id="17" presetID="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剪去对角的矩形 46"/>
          <p:cNvSpPr/>
          <p:nvPr/>
        </p:nvSpPr>
        <p:spPr bwMode="auto">
          <a:xfrm>
            <a:off x="585788" y="1130300"/>
            <a:ext cx="1762125" cy="577850"/>
          </a:xfrm>
          <a:prstGeom prst="snip2DiagRect">
            <a:avLst/>
          </a:prstGeom>
          <a:solidFill>
            <a:srgbClr val="E7F4FF"/>
          </a:solidFill>
          <a:ln w="28575" cap="flat" cmpd="sng" algn="ctr">
            <a:solidFill>
              <a:srgbClr val="00ACE6"/>
            </a:solidFill>
            <a:prstDash val="sysDot"/>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grpSp>
        <p:nvGrpSpPr>
          <p:cNvPr id="30723" name="Group 2"/>
          <p:cNvGrpSpPr>
            <a:grpSpLocks/>
          </p:cNvGrpSpPr>
          <p:nvPr/>
        </p:nvGrpSpPr>
        <p:grpSpPr bwMode="auto">
          <a:xfrm>
            <a:off x="5062538" y="119063"/>
            <a:ext cx="3916362" cy="725487"/>
            <a:chOff x="0" y="0"/>
            <a:chExt cx="6166" cy="1142"/>
          </a:xfrm>
        </p:grpSpPr>
        <p:pic>
          <p:nvPicPr>
            <p:cNvPr id="30741"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42"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30724" name="矩形 1"/>
          <p:cNvSpPr>
            <a:spLocks noChangeArrowheads="1"/>
          </p:cNvSpPr>
          <p:nvPr/>
        </p:nvSpPr>
        <p:spPr bwMode="auto">
          <a:xfrm>
            <a:off x="79375" y="1189038"/>
            <a:ext cx="1727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2" eaLnBrk="1" hangingPunct="1"/>
            <a:r>
              <a:rPr lang="zh-CN" altLang="en-US" sz="2400" b="1">
                <a:solidFill>
                  <a:srgbClr val="00B0F0"/>
                </a:solidFill>
              </a:rPr>
              <a:t>断言</a:t>
            </a:r>
            <a:endParaRPr lang="zh-CN" altLang="zh-CN" sz="2400" b="1">
              <a:solidFill>
                <a:srgbClr val="00B0F0"/>
              </a:solidFill>
            </a:endParaRPr>
          </a:p>
        </p:txBody>
      </p:sp>
      <p:grpSp>
        <p:nvGrpSpPr>
          <p:cNvPr id="9" name="组合 72"/>
          <p:cNvGrpSpPr>
            <a:grpSpLocks/>
          </p:cNvGrpSpPr>
          <p:nvPr/>
        </p:nvGrpSpPr>
        <p:grpSpPr bwMode="auto">
          <a:xfrm>
            <a:off x="914400" y="1784350"/>
            <a:ext cx="7196138" cy="3101975"/>
            <a:chOff x="3957026" y="2453684"/>
            <a:chExt cx="10315544" cy="2438692"/>
          </a:xfrm>
        </p:grpSpPr>
        <p:sp>
          <p:nvSpPr>
            <p:cNvPr id="10" name="矩形 9"/>
            <p:cNvSpPr/>
            <p:nvPr/>
          </p:nvSpPr>
          <p:spPr>
            <a:xfrm>
              <a:off x="3957026" y="2735744"/>
              <a:ext cx="10315544" cy="2156632"/>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1" name="任意多边形 10"/>
            <p:cNvSpPr/>
            <p:nvPr/>
          </p:nvSpPr>
          <p:spPr>
            <a:xfrm>
              <a:off x="10444919" y="2453684"/>
              <a:ext cx="3445341" cy="418098"/>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B0F0"/>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grpSp>
      <p:sp>
        <p:nvSpPr>
          <p:cNvPr id="12" name="矩形 75"/>
          <p:cNvSpPr>
            <a:spLocks noChangeArrowheads="1"/>
          </p:cNvSpPr>
          <p:nvPr/>
        </p:nvSpPr>
        <p:spPr bwMode="auto">
          <a:xfrm>
            <a:off x="5489575" y="1855788"/>
            <a:ext cx="23066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a:solidFill>
                  <a:schemeClr val="bg1"/>
                </a:solidFill>
                <a:latin typeface="微软雅黑" pitchFamily="34" charset="-122"/>
                <a:ea typeface="微软雅黑" pitchFamily="34" charset="-122"/>
              </a:rPr>
              <a:t>知识点概述</a:t>
            </a:r>
          </a:p>
        </p:txBody>
      </p:sp>
      <p:sp>
        <p:nvSpPr>
          <p:cNvPr id="14" name="剪去对角的矩形 3"/>
          <p:cNvSpPr>
            <a:spLocks/>
          </p:cNvSpPr>
          <p:nvPr/>
        </p:nvSpPr>
        <p:spPr bwMode="auto">
          <a:xfrm>
            <a:off x="952500" y="5127625"/>
            <a:ext cx="1606550"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chemeClr val="accent4"/>
          </a:solidFill>
          <a:ln>
            <a:noFill/>
          </a:ln>
          <a:effectLst>
            <a:outerShdw blurRad="50800" dist="38100" dir="2700000" algn="tl" rotWithShape="0">
              <a:srgbClr val="808080">
                <a:alpha val="42999"/>
              </a:srgbClr>
            </a:outerShdw>
          </a:effectLst>
          <a:extLst/>
        </p:spPr>
        <p:txBody>
          <a:bodyPr/>
          <a:lstStyle/>
          <a:p>
            <a:pPr>
              <a:buFont typeface="Arial" pitchFamily="34" charset="0"/>
              <a:buNone/>
              <a:defRPr/>
            </a:pPr>
            <a:r>
              <a:rPr lang="zh-CN" altLang="en-US" sz="2400" b="1" dirty="0">
                <a:solidFill>
                  <a:schemeClr val="bg1"/>
                </a:solidFill>
                <a:latin typeface="微软雅黑" pitchFamily="34" charset="-122"/>
                <a:ea typeface="微软雅黑" pitchFamily="34" charset="-122"/>
              </a:rPr>
              <a:t> 案例代码</a:t>
            </a:r>
          </a:p>
        </p:txBody>
      </p:sp>
      <p:cxnSp>
        <p:nvCxnSpPr>
          <p:cNvPr id="15" name="直线连接符 9"/>
          <p:cNvCxnSpPr>
            <a:cxnSpLocks noChangeShapeType="1"/>
          </p:cNvCxnSpPr>
          <p:nvPr/>
        </p:nvCxnSpPr>
        <p:spPr bwMode="auto">
          <a:xfrm>
            <a:off x="952500" y="5734050"/>
            <a:ext cx="7045325" cy="0"/>
          </a:xfrm>
          <a:prstGeom prst="line">
            <a:avLst/>
          </a:prstGeom>
          <a:noFill/>
          <a:ln w="28575">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6" name="组合 15"/>
          <p:cNvGrpSpPr>
            <a:grpSpLocks/>
          </p:cNvGrpSpPr>
          <p:nvPr/>
        </p:nvGrpSpPr>
        <p:grpSpPr bwMode="auto">
          <a:xfrm>
            <a:off x="5614988" y="5254625"/>
            <a:ext cx="2292350" cy="395288"/>
            <a:chOff x="6356350" y="4728492"/>
            <a:chExt cx="2292809" cy="394213"/>
          </a:xfrm>
        </p:grpSpPr>
        <p:grpSp>
          <p:nvGrpSpPr>
            <p:cNvPr id="30732" name="组合 15"/>
            <p:cNvGrpSpPr>
              <a:grpSpLocks/>
            </p:cNvGrpSpPr>
            <p:nvPr/>
          </p:nvGrpSpPr>
          <p:grpSpPr bwMode="auto">
            <a:xfrm>
              <a:off x="6356350" y="4728492"/>
              <a:ext cx="2292809" cy="345133"/>
              <a:chOff x="2225739" y="5060870"/>
              <a:chExt cx="2724572" cy="411166"/>
            </a:xfrm>
          </p:grpSpPr>
          <p:sp>
            <p:nvSpPr>
              <p:cNvPr id="30734" name="矩形 10">
                <a:hlinkClick r:id="rId3" action="ppaction://hlinkfile"/>
              </p:cNvPr>
              <p:cNvSpPr>
                <a:spLocks noChangeArrowheads="1"/>
              </p:cNvSpPr>
              <p:nvPr/>
            </p:nvSpPr>
            <p:spPr bwMode="auto">
              <a:xfrm>
                <a:off x="2519540" y="5060870"/>
                <a:ext cx="1983745" cy="365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ts val="500"/>
                  </a:spcBef>
                  <a:spcAft>
                    <a:spcPts val="500"/>
                  </a:spcAft>
                </a:pPr>
                <a:r>
                  <a:rPr lang="en-US" altLang="zh-CN" sz="1400">
                    <a:solidFill>
                      <a:srgbClr val="F0A000"/>
                    </a:solidFill>
                    <a:latin typeface="微软雅黑" pitchFamily="34" charset="-122"/>
                    <a:ea typeface="微软雅黑" pitchFamily="34" charset="-122"/>
                  </a:rPr>
                  <a:t>[</a:t>
                </a:r>
                <a:r>
                  <a:rPr lang="zh-CN" altLang="en-US" sz="1400">
                    <a:solidFill>
                      <a:srgbClr val="F0A000"/>
                    </a:solidFill>
                    <a:latin typeface="微软雅黑" pitchFamily="34" charset="-122"/>
                    <a:ea typeface="微软雅黑" pitchFamily="34" charset="-122"/>
                  </a:rPr>
                  <a:t>点击查看案例</a:t>
                </a:r>
                <a:r>
                  <a:rPr lang="en-US" altLang="zh-CN" sz="1400">
                    <a:solidFill>
                      <a:srgbClr val="F0A000"/>
                    </a:solidFill>
                    <a:latin typeface="微软雅黑" pitchFamily="34" charset="-122"/>
                    <a:ea typeface="微软雅黑" pitchFamily="34" charset="-122"/>
                  </a:rPr>
                  <a:t>7-9]</a:t>
                </a:r>
                <a:endParaRPr lang="zh-CN" altLang="zh-CN" sz="1400">
                  <a:solidFill>
                    <a:srgbClr val="F0A000"/>
                  </a:solidFill>
                  <a:latin typeface="微软雅黑" pitchFamily="34" charset="-122"/>
                  <a:ea typeface="微软雅黑" pitchFamily="34" charset="-122"/>
                </a:endParaRPr>
              </a:p>
            </p:txBody>
          </p:sp>
          <p:sp>
            <p:nvSpPr>
              <p:cNvPr id="30735" name="立方体 18"/>
              <p:cNvSpPr>
                <a:spLocks noChangeArrowheads="1"/>
              </p:cNvSpPr>
              <p:nvPr/>
            </p:nvSpPr>
            <p:spPr bwMode="auto">
              <a:xfrm>
                <a:off x="2288817" y="5125857"/>
                <a:ext cx="270137" cy="270137"/>
              </a:xfrm>
              <a:prstGeom prst="cube">
                <a:avLst>
                  <a:gd name="adj" fmla="val 25000"/>
                </a:avLst>
              </a:prstGeom>
              <a:solidFill>
                <a:srgbClr val="F3B600"/>
              </a:solidFill>
              <a:ln w="19050" algn="ctr">
                <a:solidFill>
                  <a:schemeClr val="bg1"/>
                </a:solidFill>
                <a:round/>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21" name="半闭框 20"/>
              <p:cNvSpPr/>
              <p:nvPr/>
            </p:nvSpPr>
            <p:spPr bwMode="auto">
              <a:xfrm>
                <a:off x="2225739" y="5068414"/>
                <a:ext cx="107548" cy="137685"/>
              </a:xfrm>
              <a:prstGeom prst="halfFrame">
                <a:avLst/>
              </a:prstGeom>
              <a:solidFill>
                <a:srgbClr val="F3B600"/>
              </a:solidFill>
              <a:ln w="2857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sp>
            <p:nvSpPr>
              <p:cNvPr id="22" name="半闭框 21"/>
              <p:cNvSpPr/>
              <p:nvPr/>
            </p:nvSpPr>
            <p:spPr bwMode="auto">
              <a:xfrm flipH="1" flipV="1">
                <a:off x="4842762" y="5338126"/>
                <a:ext cx="107549" cy="133912"/>
              </a:xfrm>
              <a:prstGeom prst="halfFrame">
                <a:avLst/>
              </a:prstGeom>
              <a:solidFill>
                <a:srgbClr val="F3B600"/>
              </a:solidFill>
              <a:ln w="2857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cxnSp>
            <p:nvCxnSpPr>
              <p:cNvPr id="30738" name="直接连接符 21"/>
              <p:cNvCxnSpPr>
                <a:cxnSpLocks noChangeShapeType="1"/>
              </p:cNvCxnSpPr>
              <p:nvPr/>
            </p:nvCxnSpPr>
            <p:spPr bwMode="auto">
              <a:xfrm>
                <a:off x="2293496" y="5449202"/>
                <a:ext cx="1802720" cy="0"/>
              </a:xfrm>
              <a:prstGeom prst="line">
                <a:avLst/>
              </a:prstGeom>
              <a:noFill/>
              <a:ln w="19050" algn="ctr">
                <a:solidFill>
                  <a:srgbClr val="F3B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30733" name="Picture 13" descr="C:\Users\Administrator\Desktop\未标题-2.png">
              <a:hlinkClick r:id="rId4" action="ppaction://hlinkfil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48141" y="4735356"/>
              <a:ext cx="439629" cy="387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30"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7.6 </a:t>
            </a:r>
            <a:r>
              <a:rPr lang="zh-CN" altLang="en-US" sz="2800" b="1">
                <a:solidFill>
                  <a:srgbClr val="FFFF00"/>
                </a:solidFill>
                <a:latin typeface="微软雅黑" pitchFamily="34" charset="-122"/>
                <a:ea typeface="微软雅黑" pitchFamily="34" charset="-122"/>
                <a:sym typeface="宋体" charset="-122"/>
              </a:rPr>
              <a:t>断言</a:t>
            </a:r>
          </a:p>
        </p:txBody>
      </p:sp>
      <p:sp>
        <p:nvSpPr>
          <p:cNvPr id="24" name="矩形 23"/>
          <p:cNvSpPr>
            <a:spLocks noChangeArrowheads="1"/>
          </p:cNvSpPr>
          <p:nvPr/>
        </p:nvSpPr>
        <p:spPr bwMode="auto">
          <a:xfrm>
            <a:off x="1057275" y="2416175"/>
            <a:ext cx="6805613"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2000">
                <a:latin typeface="微软雅黑" pitchFamily="34" charset="-122"/>
                <a:ea typeface="微软雅黑" pitchFamily="34" charset="-122"/>
              </a:rPr>
              <a:t>编写代码时，通常会对程序代码做出一些假设，这些假设一般不应该发生，断言用于在代码调试时捕捉这些假设。断言一般表示为布尔表达式，程序编写者相信在程序正确时这些表达式的值为真，若表达式为假，则断言失败，执行相应的断言处理动作。</a:t>
            </a:r>
          </a:p>
          <a:p>
            <a:pPr eaLnBrk="1" hangingPunct="1"/>
            <a:r>
              <a:rPr lang="zh-CN" altLang="zh-CN" sz="2000">
                <a:latin typeface="微软雅黑" pitchFamily="34" charset="-122"/>
                <a:ea typeface="微软雅黑" pitchFamily="34" charset="-122"/>
              </a:rPr>
              <a:t>断言在调试阶段使用，在项目发布时关闭，因此不会降低程序运行效率，使用断言可以创建更稳定、安全性更高的程序</a:t>
            </a:r>
            <a:r>
              <a:rPr lang="zh-CN" altLang="zh-CN" sz="2000"/>
              <a:t>。</a:t>
            </a:r>
          </a:p>
          <a:p>
            <a:pPr eaLnBrk="1" hangingPunct="1"/>
            <a:endParaRPr lang="zh-CN" altLang="zh-CN" sz="200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1"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ppt_x"/>
                                          </p:val>
                                        </p:tav>
                                        <p:tav tm="100000">
                                          <p:val>
                                            <p:strVal val="#ppt_x"/>
                                          </p:val>
                                        </p:tav>
                                      </p:tavLst>
                                    </p:anim>
                                    <p:anim calcmode="lin" valueType="num">
                                      <p:cBhvr additive="base">
                                        <p:cTn id="16"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xit" presetSubtype="4" fill="hold" grpId="1" nodeType="clickEffect">
                                  <p:stCondLst>
                                    <p:cond delay="0"/>
                                  </p:stCondLst>
                                  <p:childTnLst>
                                    <p:anim calcmode="lin" valueType="num">
                                      <p:cBhvr additive="base">
                                        <p:cTn id="20" dur="500"/>
                                        <p:tgtEl>
                                          <p:spTgt spid="24"/>
                                        </p:tgtEl>
                                        <p:attrNameLst>
                                          <p:attrName>ppt_x</p:attrName>
                                        </p:attrNameLst>
                                      </p:cBhvr>
                                      <p:tavLst>
                                        <p:tav tm="0">
                                          <p:val>
                                            <p:strVal val="ppt_x"/>
                                          </p:val>
                                        </p:tav>
                                        <p:tav tm="100000">
                                          <p:val>
                                            <p:strVal val="ppt_x"/>
                                          </p:val>
                                        </p:tav>
                                      </p:tavLst>
                                    </p:anim>
                                    <p:anim calcmode="lin" valueType="num">
                                      <p:cBhvr additive="base">
                                        <p:cTn id="21" dur="500"/>
                                        <p:tgtEl>
                                          <p:spTgt spid="24"/>
                                        </p:tgtEl>
                                        <p:attrNameLst>
                                          <p:attrName>ppt_y</p:attrName>
                                        </p:attrNameLst>
                                      </p:cBhvr>
                                      <p:tavLst>
                                        <p:tav tm="0">
                                          <p:val>
                                            <p:strVal val="ppt_y"/>
                                          </p:val>
                                        </p:tav>
                                        <p:tav tm="100000">
                                          <p:val>
                                            <p:strVal val="1+ppt_h/2"/>
                                          </p:val>
                                        </p:tav>
                                      </p:tavLst>
                                    </p:anim>
                                    <p:set>
                                      <p:cBhvr>
                                        <p:cTn id="22" dur="1" fill="hold">
                                          <p:stCondLst>
                                            <p:cond delay="499"/>
                                          </p:stCondLst>
                                        </p:cTn>
                                        <p:tgtEl>
                                          <p:spTgt spid="24"/>
                                        </p:tgtEl>
                                        <p:attrNameLst>
                                          <p:attrName>style.visibility</p:attrName>
                                        </p:attrNameLst>
                                      </p:cBhvr>
                                      <p:to>
                                        <p:strVal val="hidden"/>
                                      </p:to>
                                    </p:set>
                                  </p:childTnLst>
                                </p:cTn>
                              </p:par>
                              <p:par>
                                <p:cTn id="23" presetID="2" presetClass="entr" presetSubtype="4"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animBg="1"/>
      <p:bldP spid="24" grpId="0"/>
      <p:bldP spid="2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ChangeArrowheads="1"/>
          </p:cNvSpPr>
          <p:nvPr/>
        </p:nvSpPr>
        <p:spPr bwMode="auto">
          <a:xfrm>
            <a:off x="250825"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3600">
                <a:solidFill>
                  <a:srgbClr val="FFFF00"/>
                </a:solidFill>
                <a:sym typeface="Wingdings" pitchFamily="2" charset="2"/>
              </a:rPr>
              <a:t></a:t>
            </a:r>
            <a:r>
              <a:rPr lang="zh-CN" altLang="en-US" sz="3600" b="1">
                <a:solidFill>
                  <a:srgbClr val="FFFF00"/>
                </a:solidFill>
                <a:latin typeface="微软雅黑" pitchFamily="34" charset="-122"/>
                <a:ea typeface="微软雅黑" pitchFamily="34" charset="-122"/>
                <a:sym typeface="宋体" charset="-122"/>
              </a:rPr>
              <a:t> 目录</a:t>
            </a:r>
          </a:p>
        </p:txBody>
      </p:sp>
      <p:grpSp>
        <p:nvGrpSpPr>
          <p:cNvPr id="4099" name="logo"/>
          <p:cNvGrpSpPr>
            <a:grpSpLocks/>
          </p:cNvGrpSpPr>
          <p:nvPr/>
        </p:nvGrpSpPr>
        <p:grpSpPr bwMode="auto">
          <a:xfrm>
            <a:off x="5062538" y="119063"/>
            <a:ext cx="3916362" cy="725487"/>
            <a:chOff x="0" y="0"/>
            <a:chExt cx="6166" cy="1142"/>
          </a:xfrm>
        </p:grpSpPr>
        <p:pic>
          <p:nvPicPr>
            <p:cNvPr id="4145" name="Picture 4"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46"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cxnSp>
        <p:nvCxnSpPr>
          <p:cNvPr id="87" name="直接连接符 86"/>
          <p:cNvCxnSpPr/>
          <p:nvPr/>
        </p:nvCxnSpPr>
        <p:spPr bwMode="auto">
          <a:xfrm>
            <a:off x="2030413" y="1493838"/>
            <a:ext cx="294322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4101" name="矩形 36"/>
          <p:cNvSpPr>
            <a:spLocks noChangeArrowheads="1"/>
          </p:cNvSpPr>
          <p:nvPr/>
        </p:nvSpPr>
        <p:spPr bwMode="auto">
          <a:xfrm flipH="1">
            <a:off x="2119313" y="1060450"/>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000">
                <a:solidFill>
                  <a:srgbClr val="00B0F0"/>
                </a:solidFill>
                <a:latin typeface="微软雅黑" pitchFamily="34" charset="-122"/>
                <a:ea typeface="微软雅黑" pitchFamily="34" charset="-122"/>
              </a:rPr>
              <a:t>异常</a:t>
            </a:r>
            <a:r>
              <a:rPr lang="zh-CN" altLang="en-US" sz="2000">
                <a:latin typeface="微软雅黑" pitchFamily="34" charset="-122"/>
                <a:ea typeface="微软雅黑" pitchFamily="34" charset="-122"/>
              </a:rPr>
              <a:t>的概念</a:t>
            </a:r>
          </a:p>
        </p:txBody>
      </p:sp>
      <p:grpSp>
        <p:nvGrpSpPr>
          <p:cNvPr id="4102" name="组合 111"/>
          <p:cNvGrpSpPr>
            <a:grpSpLocks/>
          </p:cNvGrpSpPr>
          <p:nvPr/>
        </p:nvGrpSpPr>
        <p:grpSpPr bwMode="auto">
          <a:xfrm rot="-12767">
            <a:off x="946150" y="1062038"/>
            <a:ext cx="758825" cy="790575"/>
            <a:chOff x="1936620" y="1275606"/>
            <a:chExt cx="1296144" cy="1728192"/>
          </a:xfrm>
        </p:grpSpPr>
        <p:grpSp>
          <p:nvGrpSpPr>
            <p:cNvPr id="4141" name="组合 112"/>
            <p:cNvGrpSpPr>
              <a:grpSpLocks/>
            </p:cNvGrpSpPr>
            <p:nvPr/>
          </p:nvGrpSpPr>
          <p:grpSpPr bwMode="auto">
            <a:xfrm>
              <a:off x="1936620" y="1275606"/>
              <a:ext cx="1296142" cy="1728192"/>
              <a:chOff x="1907704" y="1275606"/>
              <a:chExt cx="1296142" cy="1728192"/>
            </a:xfrm>
          </p:grpSpPr>
          <p:sp>
            <p:nvSpPr>
              <p:cNvPr id="92" name="圆角矩形 91"/>
              <p:cNvSpPr/>
              <p:nvPr/>
            </p:nvSpPr>
            <p:spPr>
              <a:xfrm>
                <a:off x="1907704" y="1275606"/>
                <a:ext cx="1296144" cy="1728192"/>
              </a:xfrm>
              <a:prstGeom prst="roundRect">
                <a:avLst/>
              </a:prstGeom>
              <a:solidFill>
                <a:srgbClr val="3BCCFF"/>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fontAlgn="auto">
                  <a:spcBef>
                    <a:spcPts val="0"/>
                  </a:spcBef>
                  <a:spcAft>
                    <a:spcPts val="0"/>
                  </a:spcAft>
                  <a:defRPr/>
                </a:pPr>
                <a:r>
                  <a:rPr lang="en-US" altLang="zh-CN" sz="2800" b="1" kern="0" dirty="0">
                    <a:solidFill>
                      <a:prstClr val="white"/>
                    </a:solidFill>
                    <a:latin typeface="Cambria Math" panose="02040503050406030204" pitchFamily="18" charset="0"/>
                    <a:ea typeface="汉仪综艺体简" panose="02010609000101010101" pitchFamily="49" charset="-122"/>
                  </a:rPr>
                  <a:t>7.1</a:t>
                </a:r>
                <a:endParaRPr lang="zh-CN" altLang="en-US" sz="2800" b="1" kern="0" dirty="0">
                  <a:solidFill>
                    <a:prstClr val="white"/>
                  </a:solidFill>
                  <a:latin typeface="Cambria Math" panose="02040503050406030204" pitchFamily="18" charset="0"/>
                  <a:ea typeface="汉仪综艺体简" panose="02010609000101010101" pitchFamily="49" charset="-122"/>
                </a:endParaRPr>
              </a:p>
            </p:txBody>
          </p:sp>
          <p:sp>
            <p:nvSpPr>
              <p:cNvPr id="93" name="圆角矩形 92"/>
              <p:cNvSpPr/>
              <p:nvPr/>
            </p:nvSpPr>
            <p:spPr>
              <a:xfrm>
                <a:off x="1961936" y="1348480"/>
                <a:ext cx="1187680" cy="1582441"/>
              </a:xfrm>
              <a:prstGeom prst="roundRect">
                <a:avLst/>
              </a:prstGeom>
              <a:noFill/>
              <a:ln w="15875" cap="flat" cmpd="sng" algn="ctr">
                <a:solidFill>
                  <a:sysClr val="window" lastClr="FFFFFF"/>
                </a:solidFill>
                <a:prstDash val="solid"/>
              </a:ln>
              <a:effectLst/>
            </p:spPr>
            <p:txBody>
              <a:bodyPr anchor="ctr"/>
              <a:lstStyle/>
              <a:p>
                <a:pPr algn="ctr" fontAlgn="auto">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91" name="圆角矩形 5"/>
            <p:cNvSpPr/>
            <p:nvPr/>
          </p:nvSpPr>
          <p:spPr>
            <a:xfrm>
              <a:off x="1900232" y="2063178"/>
              <a:ext cx="1293432" cy="936972"/>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fontAlgn="auto">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94" name="直接连接符 93"/>
          <p:cNvCxnSpPr/>
          <p:nvPr/>
        </p:nvCxnSpPr>
        <p:spPr bwMode="auto">
          <a:xfrm>
            <a:off x="3140075" y="2376488"/>
            <a:ext cx="294322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4104" name="矩形 36"/>
          <p:cNvSpPr>
            <a:spLocks noChangeArrowheads="1"/>
          </p:cNvSpPr>
          <p:nvPr/>
        </p:nvSpPr>
        <p:spPr bwMode="auto">
          <a:xfrm flipH="1">
            <a:off x="3201988" y="1944688"/>
            <a:ext cx="1209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000">
                <a:solidFill>
                  <a:srgbClr val="00B0F0"/>
                </a:solidFill>
                <a:latin typeface="微软雅黑" pitchFamily="34" charset="-122"/>
                <a:ea typeface="微软雅黑" pitchFamily="34" charset="-122"/>
              </a:rPr>
              <a:t>异常</a:t>
            </a:r>
            <a:r>
              <a:rPr lang="zh-CN" altLang="en-US" sz="2000">
                <a:latin typeface="微软雅黑" pitchFamily="34" charset="-122"/>
                <a:ea typeface="微软雅黑" pitchFamily="34" charset="-122"/>
              </a:rPr>
              <a:t>处理</a:t>
            </a:r>
          </a:p>
        </p:txBody>
      </p:sp>
      <p:grpSp>
        <p:nvGrpSpPr>
          <p:cNvPr id="4105" name="组合 111"/>
          <p:cNvGrpSpPr>
            <a:grpSpLocks/>
          </p:cNvGrpSpPr>
          <p:nvPr/>
        </p:nvGrpSpPr>
        <p:grpSpPr bwMode="auto">
          <a:xfrm rot="-12767">
            <a:off x="2054225" y="1944688"/>
            <a:ext cx="760413" cy="790575"/>
            <a:chOff x="1936620" y="1275606"/>
            <a:chExt cx="1296144" cy="1728192"/>
          </a:xfrm>
        </p:grpSpPr>
        <p:grpSp>
          <p:nvGrpSpPr>
            <p:cNvPr id="4137" name="组合 112"/>
            <p:cNvGrpSpPr>
              <a:grpSpLocks/>
            </p:cNvGrpSpPr>
            <p:nvPr/>
          </p:nvGrpSpPr>
          <p:grpSpPr bwMode="auto">
            <a:xfrm>
              <a:off x="1936620" y="1275606"/>
              <a:ext cx="1296142" cy="1728192"/>
              <a:chOff x="1907704" y="1275606"/>
              <a:chExt cx="1296142" cy="1728192"/>
            </a:xfrm>
          </p:grpSpPr>
          <p:sp>
            <p:nvSpPr>
              <p:cNvPr id="99" name="圆角矩形 98"/>
              <p:cNvSpPr/>
              <p:nvPr/>
            </p:nvSpPr>
            <p:spPr>
              <a:xfrm>
                <a:off x="1907704" y="1275606"/>
                <a:ext cx="1296144" cy="1728192"/>
              </a:xfrm>
              <a:prstGeom prst="roundRect">
                <a:avLst/>
              </a:prstGeom>
              <a:solidFill>
                <a:srgbClr val="3BCCFF"/>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fontAlgn="auto">
                  <a:spcBef>
                    <a:spcPts val="0"/>
                  </a:spcBef>
                  <a:spcAft>
                    <a:spcPts val="0"/>
                  </a:spcAft>
                  <a:defRPr/>
                </a:pPr>
                <a:r>
                  <a:rPr lang="en-US" altLang="zh-CN" sz="2800" b="1" kern="0" dirty="0">
                    <a:solidFill>
                      <a:prstClr val="white"/>
                    </a:solidFill>
                    <a:latin typeface="Cambria Math" panose="02040503050406030204" pitchFamily="18" charset="0"/>
                    <a:ea typeface="汉仪综艺体简" panose="02010609000101010101" pitchFamily="49" charset="-122"/>
                  </a:rPr>
                  <a:t>7.2</a:t>
                </a:r>
                <a:endParaRPr lang="zh-CN" altLang="en-US" sz="2800" b="1" kern="0" dirty="0">
                  <a:solidFill>
                    <a:prstClr val="white"/>
                  </a:solidFill>
                  <a:latin typeface="Cambria Math" panose="02040503050406030204" pitchFamily="18" charset="0"/>
                  <a:ea typeface="汉仪综艺体简" panose="02010609000101010101" pitchFamily="49" charset="-122"/>
                </a:endParaRPr>
              </a:p>
            </p:txBody>
          </p:sp>
          <p:sp>
            <p:nvSpPr>
              <p:cNvPr id="100" name="圆角矩形 99"/>
              <p:cNvSpPr/>
              <p:nvPr/>
            </p:nvSpPr>
            <p:spPr>
              <a:xfrm>
                <a:off x="1961823" y="1348480"/>
                <a:ext cx="1187906" cy="1582441"/>
              </a:xfrm>
              <a:prstGeom prst="roundRect">
                <a:avLst/>
              </a:prstGeom>
              <a:noFill/>
              <a:ln w="15875" cap="flat" cmpd="sng" algn="ctr">
                <a:solidFill>
                  <a:sysClr val="window" lastClr="FFFFFF"/>
                </a:solidFill>
                <a:prstDash val="solid"/>
              </a:ln>
              <a:effectLst/>
            </p:spPr>
            <p:txBody>
              <a:bodyPr anchor="ctr"/>
              <a:lstStyle/>
              <a:p>
                <a:pPr algn="ctr" fontAlgn="auto">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98" name="圆角矩形 5"/>
            <p:cNvSpPr/>
            <p:nvPr/>
          </p:nvSpPr>
          <p:spPr>
            <a:xfrm>
              <a:off x="1900308" y="2063178"/>
              <a:ext cx="1293437" cy="936972"/>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fontAlgn="auto">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
        <p:nvSpPr>
          <p:cNvPr id="4106" name="TextBox 126">
            <a:hlinkClick r:id="rId3" action="ppaction://hlinksldjump"/>
          </p:cNvPr>
          <p:cNvSpPr txBox="1">
            <a:spLocks noChangeArrowheads="1"/>
          </p:cNvSpPr>
          <p:nvPr/>
        </p:nvSpPr>
        <p:spPr bwMode="auto">
          <a:xfrm>
            <a:off x="3084513" y="2403475"/>
            <a:ext cx="31607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1600" u="sng">
                <a:solidFill>
                  <a:srgbClr val="D9D9D9"/>
                </a:solidFill>
                <a:latin typeface="微软雅黑" pitchFamily="34" charset="-122"/>
                <a:ea typeface="微软雅黑" pitchFamily="34" charset="-122"/>
              </a:rPr>
              <a:t>☞</a:t>
            </a:r>
            <a:r>
              <a:rPr lang="zh-CN" altLang="en-US" sz="1600" u="sng">
                <a:solidFill>
                  <a:srgbClr val="D9D9D9"/>
                </a:solidFill>
                <a:latin typeface="微软雅黑" pitchFamily="34" charset="-122"/>
                <a:ea typeface="微软雅黑" pitchFamily="34" charset="-122"/>
              </a:rPr>
              <a:t>点击查看本小节知识架构</a:t>
            </a:r>
          </a:p>
        </p:txBody>
      </p:sp>
      <p:cxnSp>
        <p:nvCxnSpPr>
          <p:cNvPr id="102" name="直接连接符 101"/>
          <p:cNvCxnSpPr/>
          <p:nvPr/>
        </p:nvCxnSpPr>
        <p:spPr bwMode="auto">
          <a:xfrm>
            <a:off x="4221163" y="3324225"/>
            <a:ext cx="2001837"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4108" name="矩形 36"/>
          <p:cNvSpPr>
            <a:spLocks noChangeArrowheads="1"/>
          </p:cNvSpPr>
          <p:nvPr/>
        </p:nvSpPr>
        <p:spPr bwMode="auto">
          <a:xfrm flipH="1">
            <a:off x="4221163" y="2892425"/>
            <a:ext cx="9540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000">
                <a:solidFill>
                  <a:srgbClr val="00B0F0"/>
                </a:solidFill>
                <a:latin typeface="微软雅黑" pitchFamily="34" charset="-122"/>
                <a:ea typeface="微软雅黑" pitchFamily="34" charset="-122"/>
              </a:rPr>
              <a:t>异常</a:t>
            </a:r>
            <a:r>
              <a:rPr lang="zh-CN" altLang="en-US" sz="2000">
                <a:latin typeface="微软雅黑" pitchFamily="34" charset="-122"/>
                <a:ea typeface="微软雅黑" pitchFamily="34" charset="-122"/>
              </a:rPr>
              <a:t>类</a:t>
            </a:r>
          </a:p>
        </p:txBody>
      </p:sp>
      <p:grpSp>
        <p:nvGrpSpPr>
          <p:cNvPr id="4109" name="组合 111"/>
          <p:cNvGrpSpPr>
            <a:grpSpLocks/>
          </p:cNvGrpSpPr>
          <p:nvPr/>
        </p:nvGrpSpPr>
        <p:grpSpPr bwMode="auto">
          <a:xfrm rot="-12767">
            <a:off x="3216275" y="2892425"/>
            <a:ext cx="758825" cy="790575"/>
            <a:chOff x="1936620" y="1275606"/>
            <a:chExt cx="1296144" cy="1728192"/>
          </a:xfrm>
        </p:grpSpPr>
        <p:grpSp>
          <p:nvGrpSpPr>
            <p:cNvPr id="4133" name="组合 112"/>
            <p:cNvGrpSpPr>
              <a:grpSpLocks/>
            </p:cNvGrpSpPr>
            <p:nvPr/>
          </p:nvGrpSpPr>
          <p:grpSpPr bwMode="auto">
            <a:xfrm>
              <a:off x="1936620" y="1275606"/>
              <a:ext cx="1296142" cy="1728192"/>
              <a:chOff x="1907704" y="1275606"/>
              <a:chExt cx="1296142" cy="1728192"/>
            </a:xfrm>
          </p:grpSpPr>
          <p:sp>
            <p:nvSpPr>
              <p:cNvPr id="107" name="圆角矩形 106"/>
              <p:cNvSpPr/>
              <p:nvPr/>
            </p:nvSpPr>
            <p:spPr>
              <a:xfrm>
                <a:off x="1907704" y="1275606"/>
                <a:ext cx="1296144" cy="1728192"/>
              </a:xfrm>
              <a:prstGeom prst="roundRect">
                <a:avLst/>
              </a:prstGeom>
              <a:solidFill>
                <a:srgbClr val="3BCCFF"/>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fontAlgn="auto">
                  <a:spcBef>
                    <a:spcPts val="0"/>
                  </a:spcBef>
                  <a:spcAft>
                    <a:spcPts val="0"/>
                  </a:spcAft>
                  <a:defRPr/>
                </a:pPr>
                <a:r>
                  <a:rPr lang="en-US" altLang="zh-CN" sz="2800" b="1" kern="0" dirty="0">
                    <a:solidFill>
                      <a:prstClr val="white"/>
                    </a:solidFill>
                    <a:latin typeface="Cambria Math" panose="02040503050406030204" pitchFamily="18" charset="0"/>
                    <a:ea typeface="汉仪综艺体简" panose="02010609000101010101" pitchFamily="49" charset="-122"/>
                  </a:rPr>
                  <a:t>7.3</a:t>
                </a:r>
                <a:endParaRPr lang="zh-CN" altLang="en-US" sz="2800" b="1" kern="0" dirty="0">
                  <a:solidFill>
                    <a:prstClr val="white"/>
                  </a:solidFill>
                  <a:latin typeface="Cambria Math" panose="02040503050406030204" pitchFamily="18" charset="0"/>
                  <a:ea typeface="汉仪综艺体简" panose="02010609000101010101" pitchFamily="49" charset="-122"/>
                </a:endParaRPr>
              </a:p>
            </p:txBody>
          </p:sp>
          <p:sp>
            <p:nvSpPr>
              <p:cNvPr id="108" name="圆角矩形 107"/>
              <p:cNvSpPr/>
              <p:nvPr/>
            </p:nvSpPr>
            <p:spPr>
              <a:xfrm>
                <a:off x="1961936" y="1348483"/>
                <a:ext cx="1187680" cy="1582441"/>
              </a:xfrm>
              <a:prstGeom prst="roundRect">
                <a:avLst/>
              </a:prstGeom>
              <a:noFill/>
              <a:ln w="15875" cap="flat" cmpd="sng" algn="ctr">
                <a:solidFill>
                  <a:sysClr val="window" lastClr="FFFFFF"/>
                </a:solidFill>
                <a:prstDash val="solid"/>
              </a:ln>
              <a:effectLst/>
            </p:spPr>
            <p:txBody>
              <a:bodyPr anchor="ctr"/>
              <a:lstStyle/>
              <a:p>
                <a:pPr algn="ctr" fontAlgn="auto">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106" name="圆角矩形 5"/>
            <p:cNvSpPr/>
            <p:nvPr/>
          </p:nvSpPr>
          <p:spPr>
            <a:xfrm>
              <a:off x="1900232" y="2063181"/>
              <a:ext cx="1293432" cy="936972"/>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fontAlgn="auto">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109" name="直接连接符 108"/>
          <p:cNvCxnSpPr/>
          <p:nvPr/>
        </p:nvCxnSpPr>
        <p:spPr bwMode="auto">
          <a:xfrm>
            <a:off x="3298825" y="4319588"/>
            <a:ext cx="294322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4111" name="矩形 36"/>
          <p:cNvSpPr>
            <a:spLocks noChangeArrowheads="1"/>
          </p:cNvSpPr>
          <p:nvPr/>
        </p:nvSpPr>
        <p:spPr bwMode="auto">
          <a:xfrm flipH="1">
            <a:off x="3351213" y="3886200"/>
            <a:ext cx="1211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000">
                <a:latin typeface="微软雅黑" pitchFamily="34" charset="-122"/>
                <a:ea typeface="微软雅黑" pitchFamily="34" charset="-122"/>
              </a:rPr>
              <a:t>捕捉</a:t>
            </a:r>
            <a:r>
              <a:rPr lang="zh-CN" altLang="en-US" sz="2000">
                <a:solidFill>
                  <a:srgbClr val="00B0F0"/>
                </a:solidFill>
                <a:latin typeface="微软雅黑" pitchFamily="34" charset="-122"/>
                <a:ea typeface="微软雅黑" pitchFamily="34" charset="-122"/>
              </a:rPr>
              <a:t>异常</a:t>
            </a:r>
            <a:endParaRPr lang="zh-CN" altLang="en-US" sz="2000">
              <a:latin typeface="微软雅黑" pitchFamily="34" charset="-122"/>
              <a:ea typeface="微软雅黑" pitchFamily="34" charset="-122"/>
            </a:endParaRPr>
          </a:p>
        </p:txBody>
      </p:sp>
      <p:grpSp>
        <p:nvGrpSpPr>
          <p:cNvPr id="4112" name="组合 111"/>
          <p:cNvGrpSpPr>
            <a:grpSpLocks/>
          </p:cNvGrpSpPr>
          <p:nvPr/>
        </p:nvGrpSpPr>
        <p:grpSpPr bwMode="auto">
          <a:xfrm rot="-12767">
            <a:off x="2085975" y="3887788"/>
            <a:ext cx="760413" cy="790575"/>
            <a:chOff x="1936620" y="1275606"/>
            <a:chExt cx="1296144" cy="1728192"/>
          </a:xfrm>
        </p:grpSpPr>
        <p:grpSp>
          <p:nvGrpSpPr>
            <p:cNvPr id="4129" name="组合 112"/>
            <p:cNvGrpSpPr>
              <a:grpSpLocks/>
            </p:cNvGrpSpPr>
            <p:nvPr/>
          </p:nvGrpSpPr>
          <p:grpSpPr bwMode="auto">
            <a:xfrm>
              <a:off x="1936620" y="1275606"/>
              <a:ext cx="1296142" cy="1728192"/>
              <a:chOff x="1907704" y="1275606"/>
              <a:chExt cx="1296142" cy="1728192"/>
            </a:xfrm>
          </p:grpSpPr>
          <p:sp>
            <p:nvSpPr>
              <p:cNvPr id="114" name="圆角矩形 113"/>
              <p:cNvSpPr/>
              <p:nvPr/>
            </p:nvSpPr>
            <p:spPr>
              <a:xfrm>
                <a:off x="1907704" y="1275606"/>
                <a:ext cx="1296144" cy="1728192"/>
              </a:xfrm>
              <a:prstGeom prst="roundRect">
                <a:avLst/>
              </a:prstGeom>
              <a:solidFill>
                <a:srgbClr val="3BCCFF"/>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fontAlgn="auto">
                  <a:spcBef>
                    <a:spcPts val="0"/>
                  </a:spcBef>
                  <a:spcAft>
                    <a:spcPts val="0"/>
                  </a:spcAft>
                  <a:defRPr/>
                </a:pPr>
                <a:r>
                  <a:rPr lang="en-US" altLang="zh-CN" sz="2800" b="1" kern="0" dirty="0">
                    <a:solidFill>
                      <a:prstClr val="white"/>
                    </a:solidFill>
                    <a:latin typeface="Cambria Math" panose="02040503050406030204" pitchFamily="18" charset="0"/>
                    <a:ea typeface="汉仪综艺体简" panose="02010609000101010101" pitchFamily="49" charset="-122"/>
                  </a:rPr>
                  <a:t>7.4</a:t>
                </a:r>
                <a:endParaRPr lang="zh-CN" altLang="en-US" sz="2800" b="1" kern="0" dirty="0">
                  <a:solidFill>
                    <a:prstClr val="white"/>
                  </a:solidFill>
                  <a:latin typeface="Cambria Math" panose="02040503050406030204" pitchFamily="18" charset="0"/>
                  <a:ea typeface="汉仪综艺体简" panose="02010609000101010101" pitchFamily="49" charset="-122"/>
                </a:endParaRPr>
              </a:p>
            </p:txBody>
          </p:sp>
          <p:sp>
            <p:nvSpPr>
              <p:cNvPr id="115" name="圆角矩形 114"/>
              <p:cNvSpPr/>
              <p:nvPr/>
            </p:nvSpPr>
            <p:spPr>
              <a:xfrm>
                <a:off x="1961823" y="1348480"/>
                <a:ext cx="1187906" cy="1582441"/>
              </a:xfrm>
              <a:prstGeom prst="roundRect">
                <a:avLst/>
              </a:prstGeom>
              <a:noFill/>
              <a:ln w="15875" cap="flat" cmpd="sng" algn="ctr">
                <a:solidFill>
                  <a:sysClr val="window" lastClr="FFFFFF"/>
                </a:solidFill>
                <a:prstDash val="solid"/>
              </a:ln>
              <a:effectLst/>
            </p:spPr>
            <p:txBody>
              <a:bodyPr anchor="ctr"/>
              <a:lstStyle/>
              <a:p>
                <a:pPr algn="ctr" fontAlgn="auto">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113" name="圆角矩形 5"/>
            <p:cNvSpPr/>
            <p:nvPr/>
          </p:nvSpPr>
          <p:spPr>
            <a:xfrm>
              <a:off x="1900308" y="2063178"/>
              <a:ext cx="1293437" cy="936972"/>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fontAlgn="auto">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
        <p:nvSpPr>
          <p:cNvPr id="4113" name="TextBox 126">
            <a:hlinkClick r:id="rId4" action="ppaction://hlinksldjump"/>
          </p:cNvPr>
          <p:cNvSpPr txBox="1">
            <a:spLocks noChangeArrowheads="1"/>
          </p:cNvSpPr>
          <p:nvPr/>
        </p:nvSpPr>
        <p:spPr bwMode="auto">
          <a:xfrm>
            <a:off x="3348038" y="4344988"/>
            <a:ext cx="31607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1600" u="sng">
                <a:solidFill>
                  <a:srgbClr val="D9D9D9"/>
                </a:solidFill>
                <a:latin typeface="微软雅黑" pitchFamily="34" charset="-122"/>
                <a:ea typeface="微软雅黑" pitchFamily="34" charset="-122"/>
              </a:rPr>
              <a:t>☞</a:t>
            </a:r>
            <a:r>
              <a:rPr lang="zh-CN" altLang="en-US" sz="1600" u="sng">
                <a:solidFill>
                  <a:srgbClr val="D9D9D9"/>
                </a:solidFill>
                <a:latin typeface="微软雅黑" pitchFamily="34" charset="-122"/>
                <a:ea typeface="微软雅黑" pitchFamily="34" charset="-122"/>
              </a:rPr>
              <a:t>点击查看本小节知识架构</a:t>
            </a:r>
          </a:p>
        </p:txBody>
      </p:sp>
      <p:cxnSp>
        <p:nvCxnSpPr>
          <p:cNvPr id="117" name="直接连接符 116"/>
          <p:cNvCxnSpPr/>
          <p:nvPr/>
        </p:nvCxnSpPr>
        <p:spPr bwMode="auto">
          <a:xfrm>
            <a:off x="1974850" y="5275263"/>
            <a:ext cx="294322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4115" name="矩形 36"/>
          <p:cNvSpPr>
            <a:spLocks noChangeArrowheads="1"/>
          </p:cNvSpPr>
          <p:nvPr/>
        </p:nvSpPr>
        <p:spPr bwMode="auto">
          <a:xfrm flipH="1">
            <a:off x="1895475" y="4843463"/>
            <a:ext cx="2492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000">
                <a:latin typeface="微软雅黑" pitchFamily="34" charset="-122"/>
                <a:ea typeface="微软雅黑" pitchFamily="34" charset="-122"/>
              </a:rPr>
              <a:t>标准库中的</a:t>
            </a:r>
            <a:r>
              <a:rPr lang="zh-CN" altLang="en-US" sz="2000">
                <a:solidFill>
                  <a:srgbClr val="00B0F0"/>
                </a:solidFill>
                <a:latin typeface="微软雅黑" pitchFamily="34" charset="-122"/>
                <a:ea typeface="微软雅黑" pitchFamily="34" charset="-122"/>
              </a:rPr>
              <a:t>异常</a:t>
            </a:r>
            <a:r>
              <a:rPr lang="zh-CN" altLang="en-US" sz="2000">
                <a:latin typeface="微软雅黑" pitchFamily="34" charset="-122"/>
                <a:ea typeface="微软雅黑" pitchFamily="34" charset="-122"/>
              </a:rPr>
              <a:t>处理</a:t>
            </a:r>
          </a:p>
        </p:txBody>
      </p:sp>
      <p:grpSp>
        <p:nvGrpSpPr>
          <p:cNvPr id="4116" name="组合 111"/>
          <p:cNvGrpSpPr>
            <a:grpSpLocks/>
          </p:cNvGrpSpPr>
          <p:nvPr/>
        </p:nvGrpSpPr>
        <p:grpSpPr bwMode="auto">
          <a:xfrm rot="-12767">
            <a:off x="890588" y="4843463"/>
            <a:ext cx="758825" cy="790575"/>
            <a:chOff x="1936620" y="1275606"/>
            <a:chExt cx="1296144" cy="1728192"/>
          </a:xfrm>
        </p:grpSpPr>
        <p:grpSp>
          <p:nvGrpSpPr>
            <p:cNvPr id="4125" name="组合 112"/>
            <p:cNvGrpSpPr>
              <a:grpSpLocks/>
            </p:cNvGrpSpPr>
            <p:nvPr/>
          </p:nvGrpSpPr>
          <p:grpSpPr bwMode="auto">
            <a:xfrm>
              <a:off x="1936620" y="1275606"/>
              <a:ext cx="1296142" cy="1728192"/>
              <a:chOff x="1907704" y="1275606"/>
              <a:chExt cx="1296142" cy="1728192"/>
            </a:xfrm>
          </p:grpSpPr>
          <p:sp>
            <p:nvSpPr>
              <p:cNvPr id="122" name="圆角矩形 121"/>
              <p:cNvSpPr/>
              <p:nvPr/>
            </p:nvSpPr>
            <p:spPr>
              <a:xfrm>
                <a:off x="1907704" y="1275606"/>
                <a:ext cx="1296144" cy="1728192"/>
              </a:xfrm>
              <a:prstGeom prst="roundRect">
                <a:avLst/>
              </a:prstGeom>
              <a:solidFill>
                <a:srgbClr val="3BCCFF"/>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fontAlgn="auto">
                  <a:spcBef>
                    <a:spcPts val="0"/>
                  </a:spcBef>
                  <a:spcAft>
                    <a:spcPts val="0"/>
                  </a:spcAft>
                  <a:defRPr/>
                </a:pPr>
                <a:r>
                  <a:rPr lang="en-US" altLang="zh-CN" sz="2800" b="1" kern="0" dirty="0">
                    <a:solidFill>
                      <a:prstClr val="white"/>
                    </a:solidFill>
                    <a:latin typeface="Cambria Math" panose="02040503050406030204" pitchFamily="18" charset="0"/>
                    <a:ea typeface="汉仪综艺体简" panose="02010609000101010101" pitchFamily="49" charset="-122"/>
                  </a:rPr>
                  <a:t>7.5</a:t>
                </a:r>
                <a:endParaRPr lang="zh-CN" altLang="en-US" sz="2800" b="1" kern="0" dirty="0">
                  <a:solidFill>
                    <a:prstClr val="white"/>
                  </a:solidFill>
                  <a:latin typeface="Cambria Math" panose="02040503050406030204" pitchFamily="18" charset="0"/>
                  <a:ea typeface="汉仪综艺体简" panose="02010609000101010101" pitchFamily="49" charset="-122"/>
                </a:endParaRPr>
              </a:p>
            </p:txBody>
          </p:sp>
          <p:sp>
            <p:nvSpPr>
              <p:cNvPr id="123" name="圆角矩形 122"/>
              <p:cNvSpPr/>
              <p:nvPr/>
            </p:nvSpPr>
            <p:spPr>
              <a:xfrm>
                <a:off x="1961936" y="1348480"/>
                <a:ext cx="1187680" cy="1582441"/>
              </a:xfrm>
              <a:prstGeom prst="roundRect">
                <a:avLst/>
              </a:prstGeom>
              <a:noFill/>
              <a:ln w="15875" cap="flat" cmpd="sng" algn="ctr">
                <a:solidFill>
                  <a:sysClr val="window" lastClr="FFFFFF"/>
                </a:solidFill>
                <a:prstDash val="solid"/>
              </a:ln>
              <a:effectLst/>
            </p:spPr>
            <p:txBody>
              <a:bodyPr anchor="ctr"/>
              <a:lstStyle/>
              <a:p>
                <a:pPr algn="ctr" fontAlgn="auto">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121" name="圆角矩形 5"/>
            <p:cNvSpPr/>
            <p:nvPr/>
          </p:nvSpPr>
          <p:spPr>
            <a:xfrm>
              <a:off x="1900231" y="2063178"/>
              <a:ext cx="1293433" cy="936972"/>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fontAlgn="auto">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125" name="直接连接符 124"/>
          <p:cNvCxnSpPr/>
          <p:nvPr/>
        </p:nvCxnSpPr>
        <p:spPr bwMode="auto">
          <a:xfrm>
            <a:off x="3116263" y="6105525"/>
            <a:ext cx="3208337"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4118" name="矩形 36"/>
          <p:cNvSpPr>
            <a:spLocks noChangeArrowheads="1"/>
          </p:cNvSpPr>
          <p:nvPr/>
        </p:nvSpPr>
        <p:spPr bwMode="auto">
          <a:xfrm flipH="1">
            <a:off x="3386138" y="5672138"/>
            <a:ext cx="696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000">
                <a:solidFill>
                  <a:srgbClr val="00B0F0"/>
                </a:solidFill>
                <a:latin typeface="微软雅黑" pitchFamily="34" charset="-122"/>
                <a:ea typeface="微软雅黑" pitchFamily="34" charset="-122"/>
              </a:rPr>
              <a:t>断言</a:t>
            </a:r>
          </a:p>
        </p:txBody>
      </p:sp>
      <p:grpSp>
        <p:nvGrpSpPr>
          <p:cNvPr id="4119" name="组合 111"/>
          <p:cNvGrpSpPr>
            <a:grpSpLocks/>
          </p:cNvGrpSpPr>
          <p:nvPr/>
        </p:nvGrpSpPr>
        <p:grpSpPr bwMode="auto">
          <a:xfrm rot="-12767">
            <a:off x="2032000" y="5672138"/>
            <a:ext cx="760413" cy="790575"/>
            <a:chOff x="1936620" y="1275606"/>
            <a:chExt cx="1296144" cy="1728192"/>
          </a:xfrm>
        </p:grpSpPr>
        <p:grpSp>
          <p:nvGrpSpPr>
            <p:cNvPr id="4121" name="组合 112"/>
            <p:cNvGrpSpPr>
              <a:grpSpLocks/>
            </p:cNvGrpSpPr>
            <p:nvPr/>
          </p:nvGrpSpPr>
          <p:grpSpPr bwMode="auto">
            <a:xfrm>
              <a:off x="1936620" y="1275606"/>
              <a:ext cx="1296142" cy="1728192"/>
              <a:chOff x="1907704" y="1275606"/>
              <a:chExt cx="1296142" cy="1728192"/>
            </a:xfrm>
          </p:grpSpPr>
          <p:sp>
            <p:nvSpPr>
              <p:cNvPr id="130" name="圆角矩形 129"/>
              <p:cNvSpPr/>
              <p:nvPr/>
            </p:nvSpPr>
            <p:spPr>
              <a:xfrm>
                <a:off x="1907704" y="1275606"/>
                <a:ext cx="1296144" cy="1728192"/>
              </a:xfrm>
              <a:prstGeom prst="roundRect">
                <a:avLst/>
              </a:prstGeom>
              <a:solidFill>
                <a:srgbClr val="3BCCFF"/>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fontAlgn="auto">
                  <a:spcBef>
                    <a:spcPts val="0"/>
                  </a:spcBef>
                  <a:spcAft>
                    <a:spcPts val="0"/>
                  </a:spcAft>
                  <a:defRPr/>
                </a:pPr>
                <a:r>
                  <a:rPr lang="en-US" altLang="zh-CN" sz="2800" b="1" kern="0" dirty="0">
                    <a:solidFill>
                      <a:prstClr val="white"/>
                    </a:solidFill>
                    <a:latin typeface="Cambria Math" panose="02040503050406030204" pitchFamily="18" charset="0"/>
                    <a:ea typeface="汉仪综艺体简" panose="02010609000101010101" pitchFamily="49" charset="-122"/>
                  </a:rPr>
                  <a:t>7.6</a:t>
                </a:r>
                <a:endParaRPr lang="zh-CN" altLang="en-US" sz="2800" b="1" kern="0" dirty="0">
                  <a:solidFill>
                    <a:prstClr val="white"/>
                  </a:solidFill>
                  <a:latin typeface="Cambria Math" panose="02040503050406030204" pitchFamily="18" charset="0"/>
                  <a:ea typeface="汉仪综艺体简" panose="02010609000101010101" pitchFamily="49" charset="-122"/>
                </a:endParaRPr>
              </a:p>
            </p:txBody>
          </p:sp>
          <p:sp>
            <p:nvSpPr>
              <p:cNvPr id="131" name="圆角矩形 130"/>
              <p:cNvSpPr/>
              <p:nvPr/>
            </p:nvSpPr>
            <p:spPr>
              <a:xfrm>
                <a:off x="1961823" y="1348480"/>
                <a:ext cx="1187906" cy="1582441"/>
              </a:xfrm>
              <a:prstGeom prst="roundRect">
                <a:avLst/>
              </a:prstGeom>
              <a:noFill/>
              <a:ln w="15875" cap="flat" cmpd="sng" algn="ctr">
                <a:solidFill>
                  <a:sysClr val="window" lastClr="FFFFFF"/>
                </a:solidFill>
                <a:prstDash val="solid"/>
              </a:ln>
              <a:effectLst/>
            </p:spPr>
            <p:txBody>
              <a:bodyPr anchor="ctr"/>
              <a:lstStyle/>
              <a:p>
                <a:pPr algn="ctr" fontAlgn="auto">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129" name="圆角矩形 5"/>
            <p:cNvSpPr/>
            <p:nvPr/>
          </p:nvSpPr>
          <p:spPr>
            <a:xfrm>
              <a:off x="1900308" y="2063178"/>
              <a:ext cx="1293437" cy="936972"/>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fontAlgn="auto">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
        <p:nvSpPr>
          <p:cNvPr id="4120" name="TextBox 126">
            <a:hlinkClick r:id="rId5" action="ppaction://hlinksldjump"/>
          </p:cNvPr>
          <p:cNvSpPr txBox="1">
            <a:spLocks noChangeArrowheads="1"/>
          </p:cNvSpPr>
          <p:nvPr/>
        </p:nvSpPr>
        <p:spPr bwMode="auto">
          <a:xfrm>
            <a:off x="3062288" y="6130925"/>
            <a:ext cx="31607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1600" u="sng">
                <a:solidFill>
                  <a:srgbClr val="D9D9D9"/>
                </a:solidFill>
                <a:latin typeface="微软雅黑" pitchFamily="34" charset="-122"/>
                <a:ea typeface="微软雅黑" pitchFamily="34" charset="-122"/>
              </a:rPr>
              <a:t>☞</a:t>
            </a:r>
            <a:r>
              <a:rPr lang="zh-CN" altLang="en-US" sz="1600" u="sng">
                <a:solidFill>
                  <a:srgbClr val="D9D9D9"/>
                </a:solidFill>
                <a:latin typeface="微软雅黑" pitchFamily="34" charset="-122"/>
                <a:ea typeface="微软雅黑" pitchFamily="34" charset="-122"/>
              </a:rPr>
              <a:t>点击查看本小节知识架构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剪去对角的矩形 46"/>
          <p:cNvSpPr/>
          <p:nvPr/>
        </p:nvSpPr>
        <p:spPr bwMode="auto">
          <a:xfrm>
            <a:off x="585788" y="1130300"/>
            <a:ext cx="1762125" cy="577850"/>
          </a:xfrm>
          <a:prstGeom prst="snip2DiagRect">
            <a:avLst/>
          </a:prstGeom>
          <a:solidFill>
            <a:srgbClr val="E7F4FF"/>
          </a:solidFill>
          <a:ln w="28575" cap="flat" cmpd="sng" algn="ctr">
            <a:solidFill>
              <a:srgbClr val="00ACE6"/>
            </a:solidFill>
            <a:prstDash val="sysDot"/>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grpSp>
        <p:nvGrpSpPr>
          <p:cNvPr id="31747" name="Group 2"/>
          <p:cNvGrpSpPr>
            <a:grpSpLocks/>
          </p:cNvGrpSpPr>
          <p:nvPr/>
        </p:nvGrpSpPr>
        <p:grpSpPr bwMode="auto">
          <a:xfrm>
            <a:off x="5062538" y="119063"/>
            <a:ext cx="3916362" cy="725487"/>
            <a:chOff x="0" y="0"/>
            <a:chExt cx="6166" cy="1142"/>
          </a:xfrm>
        </p:grpSpPr>
        <p:pic>
          <p:nvPicPr>
            <p:cNvPr id="31765"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1766"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31748" name="矩形 1"/>
          <p:cNvSpPr>
            <a:spLocks noChangeArrowheads="1"/>
          </p:cNvSpPr>
          <p:nvPr/>
        </p:nvSpPr>
        <p:spPr bwMode="auto">
          <a:xfrm>
            <a:off x="79375" y="1189038"/>
            <a:ext cx="1727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2" eaLnBrk="1" hangingPunct="1"/>
            <a:r>
              <a:rPr lang="zh-CN" altLang="en-US" sz="2400" b="1">
                <a:solidFill>
                  <a:srgbClr val="00B0F0"/>
                </a:solidFill>
              </a:rPr>
              <a:t>断言</a:t>
            </a:r>
            <a:endParaRPr lang="zh-CN" altLang="zh-CN" sz="2400" b="1">
              <a:solidFill>
                <a:srgbClr val="00B0F0"/>
              </a:solidFill>
            </a:endParaRPr>
          </a:p>
        </p:txBody>
      </p:sp>
      <p:grpSp>
        <p:nvGrpSpPr>
          <p:cNvPr id="9" name="组合 72"/>
          <p:cNvGrpSpPr>
            <a:grpSpLocks/>
          </p:cNvGrpSpPr>
          <p:nvPr/>
        </p:nvGrpSpPr>
        <p:grpSpPr bwMode="auto">
          <a:xfrm>
            <a:off x="914400" y="1784350"/>
            <a:ext cx="7196138" cy="3101975"/>
            <a:chOff x="3957026" y="2453684"/>
            <a:chExt cx="10315544" cy="2438692"/>
          </a:xfrm>
        </p:grpSpPr>
        <p:sp>
          <p:nvSpPr>
            <p:cNvPr id="10" name="矩形 9"/>
            <p:cNvSpPr/>
            <p:nvPr/>
          </p:nvSpPr>
          <p:spPr>
            <a:xfrm>
              <a:off x="3957026" y="2735744"/>
              <a:ext cx="10315544" cy="2156632"/>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1" name="任意多边形 10"/>
            <p:cNvSpPr/>
            <p:nvPr/>
          </p:nvSpPr>
          <p:spPr>
            <a:xfrm>
              <a:off x="10444919" y="2453684"/>
              <a:ext cx="3445341" cy="418098"/>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B0F0"/>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grpSp>
      <p:sp>
        <p:nvSpPr>
          <p:cNvPr id="12" name="矩形 75"/>
          <p:cNvSpPr>
            <a:spLocks noChangeArrowheads="1"/>
          </p:cNvSpPr>
          <p:nvPr/>
        </p:nvSpPr>
        <p:spPr bwMode="auto">
          <a:xfrm>
            <a:off x="5489575" y="1855788"/>
            <a:ext cx="23066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a:solidFill>
                  <a:schemeClr val="bg1"/>
                </a:solidFill>
                <a:latin typeface="微软雅黑" pitchFamily="34" charset="-122"/>
                <a:ea typeface="微软雅黑" pitchFamily="34" charset="-122"/>
              </a:rPr>
              <a:t>知识点概述</a:t>
            </a:r>
          </a:p>
        </p:txBody>
      </p:sp>
      <p:sp>
        <p:nvSpPr>
          <p:cNvPr id="14" name="剪去对角的矩形 3"/>
          <p:cNvSpPr>
            <a:spLocks/>
          </p:cNvSpPr>
          <p:nvPr/>
        </p:nvSpPr>
        <p:spPr bwMode="auto">
          <a:xfrm>
            <a:off x="952500" y="5127625"/>
            <a:ext cx="1606550"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chemeClr val="accent4"/>
          </a:solidFill>
          <a:ln>
            <a:noFill/>
          </a:ln>
          <a:effectLst>
            <a:outerShdw blurRad="50800" dist="38100" dir="2700000" algn="tl" rotWithShape="0">
              <a:srgbClr val="808080">
                <a:alpha val="42999"/>
              </a:srgbClr>
            </a:outerShdw>
          </a:effectLst>
          <a:extLst/>
        </p:spPr>
        <p:txBody>
          <a:bodyPr/>
          <a:lstStyle/>
          <a:p>
            <a:pPr>
              <a:buFont typeface="Arial" pitchFamily="34" charset="0"/>
              <a:buNone/>
              <a:defRPr/>
            </a:pPr>
            <a:r>
              <a:rPr lang="zh-CN" altLang="en-US" sz="2400" b="1" dirty="0">
                <a:solidFill>
                  <a:schemeClr val="bg1"/>
                </a:solidFill>
                <a:latin typeface="微软雅黑" pitchFamily="34" charset="-122"/>
                <a:ea typeface="微软雅黑" pitchFamily="34" charset="-122"/>
              </a:rPr>
              <a:t> 案例代码</a:t>
            </a:r>
          </a:p>
        </p:txBody>
      </p:sp>
      <p:cxnSp>
        <p:nvCxnSpPr>
          <p:cNvPr id="15" name="直线连接符 9"/>
          <p:cNvCxnSpPr>
            <a:cxnSpLocks noChangeShapeType="1"/>
          </p:cNvCxnSpPr>
          <p:nvPr/>
        </p:nvCxnSpPr>
        <p:spPr bwMode="auto">
          <a:xfrm>
            <a:off x="952500" y="5734050"/>
            <a:ext cx="7045325" cy="0"/>
          </a:xfrm>
          <a:prstGeom prst="line">
            <a:avLst/>
          </a:prstGeom>
          <a:noFill/>
          <a:ln w="28575">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6" name="组合 15"/>
          <p:cNvGrpSpPr>
            <a:grpSpLocks/>
          </p:cNvGrpSpPr>
          <p:nvPr/>
        </p:nvGrpSpPr>
        <p:grpSpPr bwMode="auto">
          <a:xfrm>
            <a:off x="5614988" y="5254625"/>
            <a:ext cx="2292350" cy="395288"/>
            <a:chOff x="6356350" y="4728492"/>
            <a:chExt cx="2292809" cy="394213"/>
          </a:xfrm>
        </p:grpSpPr>
        <p:grpSp>
          <p:nvGrpSpPr>
            <p:cNvPr id="31756" name="组合 15"/>
            <p:cNvGrpSpPr>
              <a:grpSpLocks/>
            </p:cNvGrpSpPr>
            <p:nvPr/>
          </p:nvGrpSpPr>
          <p:grpSpPr bwMode="auto">
            <a:xfrm>
              <a:off x="6356350" y="4728492"/>
              <a:ext cx="2292809" cy="345133"/>
              <a:chOff x="2225739" y="5060870"/>
              <a:chExt cx="2724572" cy="411166"/>
            </a:xfrm>
          </p:grpSpPr>
          <p:sp>
            <p:nvSpPr>
              <p:cNvPr id="31758" name="矩形 10">
                <a:hlinkClick r:id="rId3" action="ppaction://hlinkfile"/>
              </p:cNvPr>
              <p:cNvSpPr>
                <a:spLocks noChangeArrowheads="1"/>
              </p:cNvSpPr>
              <p:nvPr/>
            </p:nvSpPr>
            <p:spPr bwMode="auto">
              <a:xfrm>
                <a:off x="2519540" y="5060870"/>
                <a:ext cx="1983745" cy="365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ts val="500"/>
                  </a:spcBef>
                  <a:spcAft>
                    <a:spcPts val="500"/>
                  </a:spcAft>
                </a:pPr>
                <a:r>
                  <a:rPr lang="en-US" altLang="zh-CN" sz="1400">
                    <a:solidFill>
                      <a:srgbClr val="F0A000"/>
                    </a:solidFill>
                    <a:latin typeface="微软雅黑" pitchFamily="34" charset="-122"/>
                    <a:ea typeface="微软雅黑" pitchFamily="34" charset="-122"/>
                  </a:rPr>
                  <a:t>[</a:t>
                </a:r>
                <a:r>
                  <a:rPr lang="zh-CN" altLang="en-US" sz="1400">
                    <a:solidFill>
                      <a:srgbClr val="F0A000"/>
                    </a:solidFill>
                    <a:latin typeface="微软雅黑" pitchFamily="34" charset="-122"/>
                    <a:ea typeface="微软雅黑" pitchFamily="34" charset="-122"/>
                  </a:rPr>
                  <a:t>点击查看案例</a:t>
                </a:r>
                <a:r>
                  <a:rPr lang="en-US" altLang="zh-CN" sz="1400">
                    <a:solidFill>
                      <a:srgbClr val="F0A000"/>
                    </a:solidFill>
                    <a:latin typeface="微软雅黑" pitchFamily="34" charset="-122"/>
                    <a:ea typeface="微软雅黑" pitchFamily="34" charset="-122"/>
                  </a:rPr>
                  <a:t>7-9]</a:t>
                </a:r>
                <a:endParaRPr lang="zh-CN" altLang="zh-CN" sz="1400">
                  <a:solidFill>
                    <a:srgbClr val="F0A000"/>
                  </a:solidFill>
                  <a:latin typeface="微软雅黑" pitchFamily="34" charset="-122"/>
                  <a:ea typeface="微软雅黑" pitchFamily="34" charset="-122"/>
                </a:endParaRPr>
              </a:p>
            </p:txBody>
          </p:sp>
          <p:sp>
            <p:nvSpPr>
              <p:cNvPr id="31759" name="立方体 18"/>
              <p:cNvSpPr>
                <a:spLocks noChangeArrowheads="1"/>
              </p:cNvSpPr>
              <p:nvPr/>
            </p:nvSpPr>
            <p:spPr bwMode="auto">
              <a:xfrm>
                <a:off x="2288817" y="5125857"/>
                <a:ext cx="270137" cy="270137"/>
              </a:xfrm>
              <a:prstGeom prst="cube">
                <a:avLst>
                  <a:gd name="adj" fmla="val 25000"/>
                </a:avLst>
              </a:prstGeom>
              <a:solidFill>
                <a:srgbClr val="F3B600"/>
              </a:solidFill>
              <a:ln w="19050" algn="ctr">
                <a:solidFill>
                  <a:schemeClr val="bg1"/>
                </a:solidFill>
                <a:round/>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21" name="半闭框 20"/>
              <p:cNvSpPr/>
              <p:nvPr/>
            </p:nvSpPr>
            <p:spPr bwMode="auto">
              <a:xfrm>
                <a:off x="2225739" y="5068414"/>
                <a:ext cx="107548" cy="137685"/>
              </a:xfrm>
              <a:prstGeom prst="halfFrame">
                <a:avLst/>
              </a:prstGeom>
              <a:solidFill>
                <a:srgbClr val="F3B600"/>
              </a:solidFill>
              <a:ln w="2857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sp>
            <p:nvSpPr>
              <p:cNvPr id="22" name="半闭框 21"/>
              <p:cNvSpPr/>
              <p:nvPr/>
            </p:nvSpPr>
            <p:spPr bwMode="auto">
              <a:xfrm flipH="1" flipV="1">
                <a:off x="4842762" y="5338126"/>
                <a:ext cx="107549" cy="133912"/>
              </a:xfrm>
              <a:prstGeom prst="halfFrame">
                <a:avLst/>
              </a:prstGeom>
              <a:solidFill>
                <a:srgbClr val="F3B600"/>
              </a:solidFill>
              <a:ln w="2857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cxnSp>
            <p:nvCxnSpPr>
              <p:cNvPr id="31762" name="直接连接符 21"/>
              <p:cNvCxnSpPr>
                <a:cxnSpLocks noChangeShapeType="1"/>
              </p:cNvCxnSpPr>
              <p:nvPr/>
            </p:nvCxnSpPr>
            <p:spPr bwMode="auto">
              <a:xfrm>
                <a:off x="2293496" y="5449202"/>
                <a:ext cx="1802720" cy="0"/>
              </a:xfrm>
              <a:prstGeom prst="line">
                <a:avLst/>
              </a:prstGeom>
              <a:noFill/>
              <a:ln w="19050" algn="ctr">
                <a:solidFill>
                  <a:srgbClr val="F3B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31757" name="Picture 13" descr="C:\Users\Administrator\Desktop\未标题-2.png">
              <a:hlinkClick r:id="rId4" action="ppaction://hlinkfil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48141" y="4735356"/>
              <a:ext cx="439629" cy="387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754"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7.6 </a:t>
            </a:r>
            <a:r>
              <a:rPr lang="zh-CN" altLang="en-US" sz="2800" b="1">
                <a:solidFill>
                  <a:srgbClr val="FFFF00"/>
                </a:solidFill>
                <a:latin typeface="微软雅黑" pitchFamily="34" charset="-122"/>
                <a:ea typeface="微软雅黑" pitchFamily="34" charset="-122"/>
                <a:sym typeface="宋体" charset="-122"/>
              </a:rPr>
              <a:t>断言</a:t>
            </a:r>
          </a:p>
        </p:txBody>
      </p:sp>
      <p:sp>
        <p:nvSpPr>
          <p:cNvPr id="25" name="矩形 24"/>
          <p:cNvSpPr>
            <a:spLocks noChangeArrowheads="1"/>
          </p:cNvSpPr>
          <p:nvPr/>
        </p:nvSpPr>
        <p:spPr bwMode="auto">
          <a:xfrm>
            <a:off x="1109663" y="2571750"/>
            <a:ext cx="6805612"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2000">
                <a:latin typeface="微软雅黑" pitchFamily="34" charset="-122"/>
                <a:ea typeface="微软雅黑" pitchFamily="34" charset="-122"/>
              </a:rPr>
              <a:t>在</a:t>
            </a:r>
            <a:r>
              <a:rPr lang="en-US" altLang="zh-CN" sz="2000">
                <a:latin typeface="微软雅黑" pitchFamily="34" charset="-122"/>
                <a:ea typeface="微软雅黑" pitchFamily="34" charset="-122"/>
              </a:rPr>
              <a:t>C++</a:t>
            </a:r>
            <a:r>
              <a:rPr lang="zh-CN" altLang="zh-CN" sz="2000">
                <a:latin typeface="微软雅黑" pitchFamily="34" charset="-122"/>
                <a:ea typeface="微软雅黑" pitchFamily="34" charset="-122"/>
              </a:rPr>
              <a:t>中，宏</a:t>
            </a:r>
            <a:r>
              <a:rPr lang="en-US" altLang="zh-CN" sz="2000">
                <a:latin typeface="微软雅黑" pitchFamily="34" charset="-122"/>
                <a:ea typeface="微软雅黑" pitchFamily="34" charset="-122"/>
              </a:rPr>
              <a:t>assert()</a:t>
            </a:r>
            <a:r>
              <a:rPr lang="zh-CN" altLang="zh-CN" sz="2000">
                <a:latin typeface="微软雅黑" pitchFamily="34" charset="-122"/>
                <a:ea typeface="微软雅黑" pitchFamily="34" charset="-122"/>
              </a:rPr>
              <a:t>用来在调试阶段实现断言。程序运行时，首先计算</a:t>
            </a:r>
            <a:r>
              <a:rPr lang="en-US" altLang="zh-CN" sz="2000">
                <a:latin typeface="微软雅黑" pitchFamily="34" charset="-122"/>
                <a:ea typeface="微软雅黑" pitchFamily="34" charset="-122"/>
              </a:rPr>
              <a:t>assert()</a:t>
            </a:r>
            <a:r>
              <a:rPr lang="zh-CN" altLang="zh-CN" sz="2000">
                <a:latin typeface="微软雅黑" pitchFamily="34" charset="-122"/>
                <a:ea typeface="微软雅黑" pitchFamily="34" charset="-122"/>
              </a:rPr>
              <a:t>宏括号内表达式的值，若为假，则报告错误，若表达式为真，则继续执行后续内容。若想使用</a:t>
            </a:r>
            <a:r>
              <a:rPr lang="en-US" altLang="zh-CN" sz="2000">
                <a:latin typeface="微软雅黑" pitchFamily="34" charset="-122"/>
                <a:ea typeface="微软雅黑" pitchFamily="34" charset="-122"/>
              </a:rPr>
              <a:t>assert()</a:t>
            </a:r>
            <a:r>
              <a:rPr lang="zh-CN" altLang="zh-CN" sz="2000">
                <a:latin typeface="微软雅黑" pitchFamily="34" charset="-122"/>
                <a:ea typeface="微软雅黑" pitchFamily="34" charset="-122"/>
              </a:rPr>
              <a:t>宏，则需要包含头文件</a:t>
            </a:r>
            <a:r>
              <a:rPr lang="en-US" altLang="zh-CN" sz="2000">
                <a:latin typeface="微软雅黑" pitchFamily="34" charset="-122"/>
                <a:ea typeface="微软雅黑" pitchFamily="34" charset="-122"/>
              </a:rPr>
              <a:t>&lt;cassert&gt;</a:t>
            </a:r>
            <a:r>
              <a:rPr lang="zh-CN" altLang="zh-CN" sz="2000">
                <a:latin typeface="微软雅黑" pitchFamily="34" charset="-122"/>
                <a:ea typeface="微软雅黑" pitchFamily="34" charset="-122"/>
              </a:rPr>
              <a:t>。</a:t>
            </a:r>
            <a:endParaRPr lang="zh-CN" altLang="zh-CN" sz="2000"/>
          </a:p>
          <a:p>
            <a:pPr eaLnBrk="1" hangingPunct="1"/>
            <a:endParaRPr lang="zh-CN" altLang="zh-CN" sz="200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1"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ppt_x"/>
                                          </p:val>
                                        </p:tav>
                                        <p:tav tm="100000">
                                          <p:val>
                                            <p:strVal val="#ppt_x"/>
                                          </p:val>
                                        </p:tav>
                                      </p:tavLst>
                                    </p:anim>
                                    <p:anim calcmode="lin" valueType="num">
                                      <p:cBhvr additive="base">
                                        <p:cTn id="16" dur="500" fill="hold"/>
                                        <p:tgtEl>
                                          <p:spTgt spid="25"/>
                                        </p:tgtEl>
                                        <p:attrNameLst>
                                          <p:attrName>ppt_y</p:attrName>
                                        </p:attrNameLst>
                                      </p:cBhvr>
                                      <p:tavLst>
                                        <p:tav tm="0">
                                          <p:val>
                                            <p:strVal val="0-#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animBg="1"/>
      <p:bldP spid="2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2"/>
          <p:cNvGrpSpPr>
            <a:grpSpLocks/>
          </p:cNvGrpSpPr>
          <p:nvPr/>
        </p:nvGrpSpPr>
        <p:grpSpPr bwMode="auto">
          <a:xfrm>
            <a:off x="5062538" y="119063"/>
            <a:ext cx="3916362" cy="725487"/>
            <a:chOff x="0" y="0"/>
            <a:chExt cx="6166" cy="1142"/>
          </a:xfrm>
        </p:grpSpPr>
        <p:pic>
          <p:nvPicPr>
            <p:cNvPr id="32776" name="Picture 3" descr="D:\幻灯片\图片\logo2.pnglogo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2777" name="矩形 3"/>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grpSp>
        <p:nvGrpSpPr>
          <p:cNvPr id="20" name="组合 19"/>
          <p:cNvGrpSpPr>
            <a:grpSpLocks/>
          </p:cNvGrpSpPr>
          <p:nvPr/>
        </p:nvGrpSpPr>
        <p:grpSpPr bwMode="auto">
          <a:xfrm>
            <a:off x="2082800" y="1581150"/>
            <a:ext cx="6527800" cy="3095625"/>
            <a:chOff x="2174875" y="3068391"/>
            <a:chExt cx="6003925" cy="2553041"/>
          </a:xfrm>
        </p:grpSpPr>
        <p:sp>
          <p:nvSpPr>
            <p:cNvPr id="32774" name="TextBox 43"/>
            <p:cNvSpPr txBox="1">
              <a:spLocks noChangeArrowheads="1"/>
            </p:cNvSpPr>
            <p:nvPr/>
          </p:nvSpPr>
          <p:spPr bwMode="auto">
            <a:xfrm>
              <a:off x="2464375" y="3388400"/>
              <a:ext cx="5534209" cy="1852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000" b="1">
                  <a:latin typeface="微软雅黑" pitchFamily="34" charset="-122"/>
                  <a:ea typeface="微软雅黑" pitchFamily="34" charset="-122"/>
                </a:rPr>
                <a:t>       </a:t>
              </a:r>
              <a:r>
                <a:rPr lang="zh-CN" altLang="zh-CN" sz="2000" b="1">
                  <a:latin typeface="微软雅黑" pitchFamily="34" charset="-122"/>
                  <a:ea typeface="微软雅黑" pitchFamily="34" charset="-122"/>
                </a:rPr>
                <a:t>本章主要讲解了</a:t>
              </a:r>
              <a:r>
                <a:rPr lang="en-US" altLang="zh-CN" sz="2000" b="1">
                  <a:latin typeface="微软雅黑" pitchFamily="34" charset="-122"/>
                  <a:ea typeface="微软雅黑" pitchFamily="34" charset="-122"/>
                </a:rPr>
                <a:t>C++</a:t>
              </a:r>
              <a:r>
                <a:rPr lang="zh-CN" altLang="zh-CN" sz="2000" b="1">
                  <a:latin typeface="微软雅黑" pitchFamily="34" charset="-122"/>
                  <a:ea typeface="微软雅黑" pitchFamily="34" charset="-122"/>
                </a:rPr>
                <a:t>中的</a:t>
              </a:r>
              <a:r>
                <a:rPr lang="zh-CN" altLang="zh-CN" sz="2000" b="1">
                  <a:solidFill>
                    <a:srgbClr val="FF0000"/>
                  </a:solidFill>
                  <a:latin typeface="微软雅黑" pitchFamily="34" charset="-122"/>
                  <a:ea typeface="微软雅黑" pitchFamily="34" charset="-122"/>
                </a:rPr>
                <a:t>异常处理机制</a:t>
              </a:r>
              <a:r>
                <a:rPr lang="zh-CN" altLang="zh-CN" sz="2000" b="1">
                  <a:latin typeface="微软雅黑" pitchFamily="34" charset="-122"/>
                  <a:ea typeface="微软雅黑" pitchFamily="34" charset="-122"/>
                </a:rPr>
                <a:t>及</a:t>
              </a:r>
              <a:r>
                <a:rPr lang="zh-CN" altLang="zh-CN" sz="2000" b="1">
                  <a:solidFill>
                    <a:srgbClr val="FF0000"/>
                  </a:solidFill>
                  <a:latin typeface="微软雅黑" pitchFamily="34" charset="-122"/>
                  <a:ea typeface="微软雅黑" pitchFamily="34" charset="-122"/>
                </a:rPr>
                <a:t>断言</a:t>
              </a:r>
              <a:r>
                <a:rPr lang="zh-CN" altLang="zh-CN" sz="2000" b="1">
                  <a:latin typeface="微软雅黑" pitchFamily="34" charset="-122"/>
                  <a:ea typeface="微软雅黑" pitchFamily="34" charset="-122"/>
                </a:rPr>
                <a:t>的使用。异常处理机制通过</a:t>
              </a:r>
              <a:r>
                <a:rPr lang="zh-CN" altLang="zh-CN" sz="2000" b="1">
                  <a:solidFill>
                    <a:srgbClr val="FF0000"/>
                  </a:solidFill>
                  <a:latin typeface="微软雅黑" pitchFamily="34" charset="-122"/>
                  <a:ea typeface="微软雅黑" pitchFamily="34" charset="-122"/>
                </a:rPr>
                <a:t>抛出异常</a:t>
              </a:r>
              <a:r>
                <a:rPr lang="zh-CN" altLang="zh-CN" sz="2000" b="1">
                  <a:latin typeface="微软雅黑" pitchFamily="34" charset="-122"/>
                  <a:ea typeface="微软雅黑" pitchFamily="34" charset="-122"/>
                </a:rPr>
                <a:t>与</a:t>
              </a:r>
              <a:r>
                <a:rPr lang="zh-CN" altLang="zh-CN" sz="2000" b="1">
                  <a:solidFill>
                    <a:srgbClr val="FF0000"/>
                  </a:solidFill>
                  <a:latin typeface="微软雅黑" pitchFamily="34" charset="-122"/>
                  <a:ea typeface="微软雅黑" pitchFamily="34" charset="-122"/>
                </a:rPr>
                <a:t>处理异常</a:t>
              </a:r>
              <a:r>
                <a:rPr lang="zh-CN" altLang="zh-CN" sz="2000" b="1">
                  <a:latin typeface="微软雅黑" pitchFamily="34" charset="-122"/>
                  <a:ea typeface="微软雅黑" pitchFamily="34" charset="-122"/>
                </a:rPr>
                <a:t>的</a:t>
              </a:r>
              <a:r>
                <a:rPr lang="zh-CN" altLang="zh-CN" sz="2000" b="1">
                  <a:solidFill>
                    <a:srgbClr val="FF0000"/>
                  </a:solidFill>
                  <a:latin typeface="微软雅黑" pitchFamily="34" charset="-122"/>
                  <a:ea typeface="微软雅黑" pitchFamily="34" charset="-122"/>
                </a:rPr>
                <a:t>分离</a:t>
              </a:r>
              <a:r>
                <a:rPr lang="zh-CN" altLang="zh-CN" sz="2000" b="1">
                  <a:latin typeface="微软雅黑" pitchFamily="34" charset="-122"/>
                  <a:ea typeface="微软雅黑" pitchFamily="34" charset="-122"/>
                </a:rPr>
                <a:t>，使程序每个部分只完成自己的本职工作而互不干扰，保证了程序的高容错性。断言是在调试阶段发现错误的有效手段，实现错误的快速定位。学习完本章，可以让读者了解</a:t>
              </a:r>
              <a:r>
                <a:rPr lang="en-US" altLang="zh-CN" sz="2000" b="1">
                  <a:latin typeface="微软雅黑" pitchFamily="34" charset="-122"/>
                  <a:ea typeface="微软雅黑" pitchFamily="34" charset="-122"/>
                </a:rPr>
                <a:t>C++</a:t>
              </a:r>
              <a:r>
                <a:rPr lang="zh-CN" altLang="zh-CN" sz="2000" b="1">
                  <a:latin typeface="微软雅黑" pitchFamily="34" charset="-122"/>
                  <a:ea typeface="微软雅黑" pitchFamily="34" charset="-122"/>
                </a:rPr>
                <a:t>中错误处理的方式和规则，为程序开发打下基础</a:t>
              </a:r>
              <a:r>
                <a:rPr lang="zh-CN" altLang="en-US" sz="2000" b="1">
                  <a:latin typeface="微软雅黑" pitchFamily="34" charset="-122"/>
                  <a:ea typeface="微软雅黑" pitchFamily="34" charset="-122"/>
                </a:rPr>
                <a:t>。</a:t>
              </a:r>
            </a:p>
          </p:txBody>
        </p:sp>
        <p:sp>
          <p:nvSpPr>
            <p:cNvPr id="22" name="圆角矩形 21"/>
            <p:cNvSpPr/>
            <p:nvPr/>
          </p:nvSpPr>
          <p:spPr bwMode="auto">
            <a:xfrm>
              <a:off x="2174875" y="3068391"/>
              <a:ext cx="6003925" cy="2553041"/>
            </a:xfrm>
            <a:prstGeom prst="roundRect">
              <a:avLst/>
            </a:prstGeom>
            <a:noFill/>
            <a:ln w="38100" cap="flat" cmpd="sng" algn="ctr">
              <a:solidFill>
                <a:schemeClr val="bg1">
                  <a:lumMod val="85000"/>
                </a:schemeClr>
              </a:solidFill>
              <a:prstDash val="dash"/>
              <a:round/>
              <a:headEnd type="none" w="med" len="med"/>
              <a:tailEnd type="none" w="med" len="med"/>
            </a:ln>
            <a:effectLst/>
          </p:spPr>
          <p:txBody>
            <a:bodyPr/>
            <a:lstStyle/>
            <a:p>
              <a:pPr eaLnBrk="0" hangingPunct="0">
                <a:buFont typeface="Wingdings" pitchFamily="2" charset="2"/>
                <a:buNone/>
                <a:defRPr/>
              </a:pPr>
              <a:endParaRPr lang="zh-CN" altLang="en-US" dirty="0">
                <a:ln w="19050">
                  <a:solidFill>
                    <a:schemeClr val="tx1"/>
                  </a:solidFill>
                </a:ln>
                <a:latin typeface="微软雅黑" panose="020B0503020204020204" pitchFamily="34" charset="-122"/>
                <a:ea typeface="微软雅黑" panose="020B0503020204020204" pitchFamily="34" charset="-122"/>
                <a:cs typeface="Microsoft Sans Serif" pitchFamily="34" charset="0"/>
              </a:endParaRPr>
            </a:p>
          </p:txBody>
        </p:sp>
      </p:grpSp>
      <p:pic>
        <p:nvPicPr>
          <p:cNvPr id="23" name="图片 2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763" y="2633663"/>
            <a:ext cx="2684462"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7.7 </a:t>
            </a:r>
            <a:r>
              <a:rPr lang="zh-CN" altLang="en-US" sz="2800" b="1">
                <a:solidFill>
                  <a:srgbClr val="FFFF00"/>
                </a:solidFill>
                <a:latin typeface="微软雅黑" pitchFamily="34" charset="-122"/>
                <a:ea typeface="微软雅黑" pitchFamily="34" charset="-122"/>
                <a:sym typeface="宋体" charset="-122"/>
              </a:rPr>
              <a:t>小结</a:t>
            </a:r>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250825"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3600">
                <a:solidFill>
                  <a:srgbClr val="FFFF00"/>
                </a:solidFill>
                <a:sym typeface="Wingdings" pitchFamily="2" charset="2"/>
              </a:rPr>
              <a:t></a:t>
            </a:r>
            <a:r>
              <a:rPr lang="zh-CN" altLang="en-US" sz="3600" b="1">
                <a:solidFill>
                  <a:srgbClr val="FFFF00"/>
                </a:solidFill>
                <a:latin typeface="微软雅黑" pitchFamily="34" charset="-122"/>
                <a:ea typeface="微软雅黑" pitchFamily="34" charset="-122"/>
                <a:sym typeface="宋体" charset="-122"/>
              </a:rPr>
              <a:t> 案例相关知识点</a:t>
            </a:r>
          </a:p>
        </p:txBody>
      </p:sp>
      <p:sp>
        <p:nvSpPr>
          <p:cNvPr id="6" name="AutoShape 207"/>
          <p:cNvSpPr>
            <a:spLocks noChangeArrowheads="1"/>
          </p:cNvSpPr>
          <p:nvPr/>
        </p:nvSpPr>
        <p:spPr bwMode="auto">
          <a:xfrm>
            <a:off x="254000" y="989013"/>
            <a:ext cx="8724900" cy="5524500"/>
          </a:xfrm>
          <a:prstGeom prst="roundRect">
            <a:avLst>
              <a:gd name="adj" fmla="val 4171"/>
            </a:avLst>
          </a:prstGeom>
          <a:solidFill>
            <a:schemeClr val="bg1"/>
          </a:solidFill>
          <a:ln w="19050" algn="ctr">
            <a:solidFill>
              <a:schemeClr val="bg1">
                <a:lumMod val="95000"/>
              </a:schemeClr>
            </a:solidFill>
            <a:round/>
            <a:headEnd/>
            <a:tailEnd/>
          </a:ln>
        </p:spPr>
        <p:txBody>
          <a:bodyPr wrap="none" anchor="ctr"/>
          <a:lstStyle/>
          <a:p>
            <a:pPr eaLnBrk="0" latinLnBrk="1" hangingPunct="0">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 name="AutoShape 132"/>
          <p:cNvSpPr>
            <a:spLocks noChangeArrowheads="1"/>
          </p:cNvSpPr>
          <p:nvPr/>
        </p:nvSpPr>
        <p:spPr bwMode="auto">
          <a:xfrm>
            <a:off x="392113" y="1161474"/>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a:extLst/>
        </p:spPr>
        <p:txBody>
          <a:bodyPr wrap="none" anchor="ctr"/>
          <a:lstStyle/>
          <a:p>
            <a:pPr eaLnBrk="0" latinLnBrk="1" hangingPunct="0">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8" name="AutoShape 208"/>
          <p:cNvSpPr>
            <a:spLocks noChangeArrowheads="1"/>
          </p:cNvSpPr>
          <p:nvPr/>
        </p:nvSpPr>
        <p:spPr bwMode="auto">
          <a:xfrm>
            <a:off x="2670175" y="1238250"/>
            <a:ext cx="5976938" cy="850900"/>
          </a:xfrm>
          <a:prstGeom prst="roundRect">
            <a:avLst>
              <a:gd name="adj" fmla="val 17352"/>
            </a:avLst>
          </a:prstGeom>
          <a:solidFill>
            <a:srgbClr val="FFFFFF"/>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128" name="TextBox 154"/>
          <p:cNvSpPr txBox="1">
            <a:spLocks noChangeArrowheads="1"/>
          </p:cNvSpPr>
          <p:nvPr/>
        </p:nvSpPr>
        <p:spPr bwMode="auto">
          <a:xfrm>
            <a:off x="3303588" y="1420813"/>
            <a:ext cx="5413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800" b="1"/>
              <a:t>7.2</a:t>
            </a:r>
            <a:r>
              <a:rPr lang="zh-CN" altLang="en-US" sz="2800" b="1">
                <a:solidFill>
                  <a:srgbClr val="00B0F0"/>
                </a:solidFill>
                <a:latin typeface="微软雅黑" pitchFamily="34" charset="-122"/>
                <a:ea typeface="微软雅黑" pitchFamily="34" charset="-122"/>
              </a:rPr>
              <a:t>  异常处理</a:t>
            </a:r>
          </a:p>
        </p:txBody>
      </p:sp>
      <p:pic>
        <p:nvPicPr>
          <p:cNvPr id="5129"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1593850"/>
            <a:ext cx="1635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0" name="图片 181">
            <a:hlinkClick r:id="rId2" action="ppaction://hlinksldjump"/>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875" y="1614488"/>
            <a:ext cx="4794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矩形 31">
            <a:hlinkClick r:id="rId2" action="ppaction://hlinksldjump"/>
          </p:cNvPr>
          <p:cNvSpPr/>
          <p:nvPr/>
        </p:nvSpPr>
        <p:spPr bwMode="auto">
          <a:xfrm>
            <a:off x="971550" y="1662113"/>
            <a:ext cx="1158875" cy="338137"/>
          </a:xfrm>
          <a:prstGeom prst="rect">
            <a:avLst/>
          </a:prstGeom>
        </p:spPr>
        <p:txBody>
          <a:bodyPr wrap="none">
            <a:spAutoFit/>
          </a:bodyPr>
          <a:lstStyle/>
          <a:p>
            <a:pPr algn="ctr" eaLnBrk="0" hangingPunct="0">
              <a:defRPr/>
            </a:pPr>
            <a:r>
              <a:rPr lang="zh-CN" altLang="en-US" sz="1600" b="1" spc="300" dirty="0">
                <a:solidFill>
                  <a:schemeClr val="bg1"/>
                </a:solidFill>
                <a:latin typeface="微软雅黑" panose="020B0503020204020204" pitchFamily="34" charset="-122"/>
                <a:ea typeface="微软雅黑" panose="020B0503020204020204" pitchFamily="34" charset="-122"/>
              </a:rPr>
              <a:t>返回目录</a:t>
            </a:r>
          </a:p>
        </p:txBody>
      </p:sp>
      <p:grpSp>
        <p:nvGrpSpPr>
          <p:cNvPr id="5132" name="组合 1"/>
          <p:cNvGrpSpPr>
            <a:grpSpLocks/>
          </p:cNvGrpSpPr>
          <p:nvPr/>
        </p:nvGrpSpPr>
        <p:grpSpPr bwMode="auto">
          <a:xfrm>
            <a:off x="1065213" y="2651125"/>
            <a:ext cx="6662737" cy="577850"/>
            <a:chOff x="1040635" y="2276476"/>
            <a:chExt cx="6663610" cy="577956"/>
          </a:xfrm>
        </p:grpSpPr>
        <p:grpSp>
          <p:nvGrpSpPr>
            <p:cNvPr id="5178" name="组合 311"/>
            <p:cNvGrpSpPr>
              <a:grpSpLocks/>
            </p:cNvGrpSpPr>
            <p:nvPr/>
          </p:nvGrpSpPr>
          <p:grpSpPr bwMode="auto">
            <a:xfrm>
              <a:off x="1106489" y="2276476"/>
              <a:ext cx="6597756" cy="577956"/>
              <a:chOff x="1029300" y="5045322"/>
              <a:chExt cx="7628925" cy="669008"/>
            </a:xfrm>
          </p:grpSpPr>
          <p:grpSp>
            <p:nvGrpSpPr>
              <p:cNvPr id="5181" name="组合 345"/>
              <p:cNvGrpSpPr>
                <a:grpSpLocks/>
              </p:cNvGrpSpPr>
              <p:nvPr/>
            </p:nvGrpSpPr>
            <p:grpSpPr bwMode="auto">
              <a:xfrm>
                <a:off x="2520950" y="5045323"/>
                <a:ext cx="6137275" cy="669007"/>
                <a:chOff x="2520950" y="4924673"/>
                <a:chExt cx="6137275" cy="789657"/>
              </a:xfrm>
            </p:grpSpPr>
            <p:sp>
              <p:nvSpPr>
                <p:cNvPr id="83" name="AutoShape 218"/>
                <p:cNvSpPr>
                  <a:spLocks noChangeArrowheads="1"/>
                </p:cNvSpPr>
                <p:nvPr/>
              </p:nvSpPr>
              <p:spPr bwMode="auto">
                <a:xfrm>
                  <a:off x="2721079" y="5393260"/>
                  <a:ext cx="5806801" cy="32107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5187" name="组合 351"/>
                <p:cNvGrpSpPr>
                  <a:grpSpLocks/>
                </p:cNvGrpSpPr>
                <p:nvPr/>
              </p:nvGrpSpPr>
              <p:grpSpPr bwMode="auto">
                <a:xfrm>
                  <a:off x="2520950" y="4924673"/>
                  <a:ext cx="6137275" cy="664245"/>
                  <a:chOff x="2520950" y="4868193"/>
                  <a:chExt cx="6137275" cy="720725"/>
                </a:xfrm>
              </p:grpSpPr>
              <p:sp>
                <p:nvSpPr>
                  <p:cNvPr id="85" name="AutoShape 181"/>
                  <p:cNvSpPr>
                    <a:spLocks noChangeArrowheads="1"/>
                  </p:cNvSpPr>
                  <p:nvPr/>
                </p:nvSpPr>
                <p:spPr bwMode="auto">
                  <a:xfrm>
                    <a:off x="2520972" y="4868192"/>
                    <a:ext cx="6137253" cy="720279"/>
                  </a:xfrm>
                  <a:prstGeom prst="roundRect">
                    <a:avLst>
                      <a:gd name="adj" fmla="val 50000"/>
                    </a:avLst>
                  </a:prstGeom>
                  <a:solidFill>
                    <a:srgbClr val="D5F4FF"/>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86" name="AutoShape 202"/>
                  <p:cNvSpPr>
                    <a:spLocks noChangeArrowheads="1"/>
                  </p:cNvSpPr>
                  <p:nvPr/>
                </p:nvSpPr>
                <p:spPr bwMode="auto">
                  <a:xfrm>
                    <a:off x="2763304" y="4983531"/>
                    <a:ext cx="5689305" cy="489601"/>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79" name="Line 188"/>
              <p:cNvSpPr>
                <a:spLocks noChangeShapeType="1"/>
              </p:cNvSpPr>
              <p:nvPr/>
            </p:nvSpPr>
            <p:spPr bwMode="auto">
              <a:xfrm flipH="1">
                <a:off x="1500238" y="5330202"/>
                <a:ext cx="149805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eaLnBrk="0" latinLnBrk="1" hangingPunct="0">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5183" name="组合 347"/>
              <p:cNvGrpSpPr>
                <a:grpSpLocks/>
              </p:cNvGrpSpPr>
              <p:nvPr/>
            </p:nvGrpSpPr>
            <p:grpSpPr bwMode="auto">
              <a:xfrm>
                <a:off x="1029300" y="5045322"/>
                <a:ext cx="635025" cy="637257"/>
                <a:chOff x="1098627" y="4776118"/>
                <a:chExt cx="903287" cy="906462"/>
              </a:xfrm>
            </p:grpSpPr>
            <p:sp>
              <p:nvSpPr>
                <p:cNvPr id="81" name="Oval 148"/>
                <p:cNvSpPr>
                  <a:spLocks noChangeArrowheads="1"/>
                </p:cNvSpPr>
                <p:nvPr/>
              </p:nvSpPr>
              <p:spPr bwMode="auto">
                <a:xfrm>
                  <a:off x="1097380" y="4776118"/>
                  <a:ext cx="903544" cy="907183"/>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82" name="Oval 151"/>
                <p:cNvSpPr>
                  <a:spLocks noChangeArrowheads="1"/>
                </p:cNvSpPr>
                <p:nvPr/>
              </p:nvSpPr>
              <p:spPr bwMode="auto">
                <a:xfrm>
                  <a:off x="1413360" y="4802262"/>
                  <a:ext cx="242859" cy="243136"/>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5179" name="TextBox 317"/>
            <p:cNvSpPr txBox="1">
              <a:spLocks noChangeArrowheads="1"/>
            </p:cNvSpPr>
            <p:nvPr/>
          </p:nvSpPr>
          <p:spPr bwMode="auto">
            <a:xfrm>
              <a:off x="1040635" y="2343150"/>
              <a:ext cx="685035" cy="338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7.2.1</a:t>
              </a:r>
              <a:endParaRPr lang="zh-CN" altLang="en-US" sz="1600"/>
            </a:p>
          </p:txBody>
        </p:sp>
        <p:sp>
          <p:nvSpPr>
            <p:cNvPr id="5180" name="TextBox 320"/>
            <p:cNvSpPr txBox="1">
              <a:spLocks noChangeArrowheads="1"/>
            </p:cNvSpPr>
            <p:nvPr/>
          </p:nvSpPr>
          <p:spPr bwMode="auto">
            <a:xfrm>
              <a:off x="3213100" y="2356299"/>
              <a:ext cx="4038648" cy="36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a:latin typeface="微软雅黑" pitchFamily="34" charset="-122"/>
                  <a:ea typeface="微软雅黑" pitchFamily="34" charset="-122"/>
                </a:rPr>
                <a:t>异常处理机制</a:t>
              </a:r>
            </a:p>
          </p:txBody>
        </p:sp>
      </p:grpSp>
      <p:grpSp>
        <p:nvGrpSpPr>
          <p:cNvPr id="5133" name="logo"/>
          <p:cNvGrpSpPr>
            <a:grpSpLocks/>
          </p:cNvGrpSpPr>
          <p:nvPr/>
        </p:nvGrpSpPr>
        <p:grpSpPr bwMode="auto">
          <a:xfrm>
            <a:off x="5062538" y="119063"/>
            <a:ext cx="3916362" cy="725487"/>
            <a:chOff x="0" y="0"/>
            <a:chExt cx="6166" cy="1142"/>
          </a:xfrm>
        </p:grpSpPr>
        <p:pic>
          <p:nvPicPr>
            <p:cNvPr id="5176" name="Picture 4" descr="D:\幻灯片\图片\logo2.pnglogo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77"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grpSp>
        <p:nvGrpSpPr>
          <p:cNvPr id="5134" name="组合 2"/>
          <p:cNvGrpSpPr>
            <a:grpSpLocks/>
          </p:cNvGrpSpPr>
          <p:nvPr/>
        </p:nvGrpSpPr>
        <p:grpSpPr bwMode="auto">
          <a:xfrm>
            <a:off x="1065213" y="3502025"/>
            <a:ext cx="6692900" cy="614363"/>
            <a:chOff x="1040636" y="2814639"/>
            <a:chExt cx="6693664" cy="612880"/>
          </a:xfrm>
        </p:grpSpPr>
        <p:grpSp>
          <p:nvGrpSpPr>
            <p:cNvPr id="5163" name="组合 313"/>
            <p:cNvGrpSpPr>
              <a:grpSpLocks/>
            </p:cNvGrpSpPr>
            <p:nvPr/>
          </p:nvGrpSpPr>
          <p:grpSpPr bwMode="auto">
            <a:xfrm>
              <a:off x="1328739" y="2849564"/>
              <a:ext cx="6405561" cy="577955"/>
              <a:chOff x="1252258" y="5045323"/>
              <a:chExt cx="7405967" cy="669007"/>
            </a:xfrm>
          </p:grpSpPr>
          <p:grpSp>
            <p:nvGrpSpPr>
              <p:cNvPr id="5169" name="组合 338"/>
              <p:cNvGrpSpPr>
                <a:grpSpLocks/>
              </p:cNvGrpSpPr>
              <p:nvPr/>
            </p:nvGrpSpPr>
            <p:grpSpPr bwMode="auto">
              <a:xfrm>
                <a:off x="2520950" y="5045323"/>
                <a:ext cx="6137275" cy="669007"/>
                <a:chOff x="2520950" y="4924673"/>
                <a:chExt cx="6137275" cy="789657"/>
              </a:xfrm>
            </p:grpSpPr>
            <p:sp>
              <p:nvSpPr>
                <p:cNvPr id="91" name="AutoShape 218"/>
                <p:cNvSpPr>
                  <a:spLocks noChangeArrowheads="1"/>
                </p:cNvSpPr>
                <p:nvPr/>
              </p:nvSpPr>
              <p:spPr bwMode="auto">
                <a:xfrm>
                  <a:off x="2642827" y="5394094"/>
                  <a:ext cx="5885067" cy="320236"/>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5173" name="组合 342"/>
                <p:cNvGrpSpPr>
                  <a:grpSpLocks/>
                </p:cNvGrpSpPr>
                <p:nvPr/>
              </p:nvGrpSpPr>
              <p:grpSpPr bwMode="auto">
                <a:xfrm>
                  <a:off x="2520950" y="4924673"/>
                  <a:ext cx="6137275" cy="664245"/>
                  <a:chOff x="2520950" y="4868193"/>
                  <a:chExt cx="6137275" cy="720725"/>
                </a:xfrm>
              </p:grpSpPr>
              <p:sp>
                <p:nvSpPr>
                  <p:cNvPr id="93" name="AutoShape 181"/>
                  <p:cNvSpPr>
                    <a:spLocks noChangeArrowheads="1"/>
                  </p:cNvSpPr>
                  <p:nvPr/>
                </p:nvSpPr>
                <p:spPr bwMode="auto">
                  <a:xfrm>
                    <a:off x="2439072" y="4868067"/>
                    <a:ext cx="6219153" cy="720758"/>
                  </a:xfrm>
                  <a:prstGeom prst="roundRect">
                    <a:avLst>
                      <a:gd name="adj" fmla="val 50000"/>
                    </a:avLst>
                  </a:prstGeom>
                  <a:solidFill>
                    <a:srgbClr val="D5EBFF"/>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94" name="AutoShape 202"/>
                  <p:cNvSpPr>
                    <a:spLocks noChangeArrowheads="1"/>
                  </p:cNvSpPr>
                  <p:nvPr/>
                </p:nvSpPr>
                <p:spPr bwMode="auto">
                  <a:xfrm>
                    <a:off x="2683211" y="4983107"/>
                    <a:ext cx="5769422" cy="490677"/>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89" name="Line 188"/>
              <p:cNvSpPr>
                <a:spLocks noChangeShapeType="1"/>
              </p:cNvSpPr>
              <p:nvPr/>
            </p:nvSpPr>
            <p:spPr bwMode="auto">
              <a:xfrm flipH="1">
                <a:off x="1499223" y="5329366"/>
                <a:ext cx="1497884"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eaLnBrk="0" latinLnBrk="1" hangingPunct="0">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90" name="Oval 151"/>
              <p:cNvSpPr>
                <a:spLocks noChangeArrowheads="1"/>
              </p:cNvSpPr>
              <p:nvPr/>
            </p:nvSpPr>
            <p:spPr bwMode="auto">
              <a:xfrm>
                <a:off x="1251410" y="5063556"/>
                <a:ext cx="170715" cy="170485"/>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5164" name="组合 315"/>
            <p:cNvGrpSpPr>
              <a:grpSpLocks/>
            </p:cNvGrpSpPr>
            <p:nvPr/>
          </p:nvGrpSpPr>
          <p:grpSpPr bwMode="auto">
            <a:xfrm>
              <a:off x="1112838" y="2814639"/>
              <a:ext cx="549127" cy="551873"/>
              <a:chOff x="1190461" y="2772022"/>
              <a:chExt cx="635025" cy="637257"/>
            </a:xfrm>
          </p:grpSpPr>
          <p:sp>
            <p:nvSpPr>
              <p:cNvPr id="104" name="Oval 148"/>
              <p:cNvSpPr>
                <a:spLocks noChangeArrowheads="1"/>
              </p:cNvSpPr>
              <p:nvPr/>
            </p:nvSpPr>
            <p:spPr bwMode="auto">
              <a:xfrm>
                <a:off x="1189585" y="2772022"/>
                <a:ext cx="635269" cy="636384"/>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105" name="Oval 151"/>
              <p:cNvSpPr>
                <a:spLocks noChangeArrowheads="1"/>
              </p:cNvSpPr>
              <p:nvPr/>
            </p:nvSpPr>
            <p:spPr bwMode="auto">
              <a:xfrm>
                <a:off x="1411747" y="2790309"/>
                <a:ext cx="170751" cy="17006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5165" name="TextBox 321"/>
            <p:cNvSpPr txBox="1">
              <a:spLocks noChangeArrowheads="1"/>
            </p:cNvSpPr>
            <p:nvPr/>
          </p:nvSpPr>
          <p:spPr bwMode="auto">
            <a:xfrm>
              <a:off x="3222673" y="2901753"/>
              <a:ext cx="2310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a:latin typeface="微软雅黑" pitchFamily="34" charset="-122"/>
                  <a:ea typeface="微软雅黑" pitchFamily="34" charset="-122"/>
                </a:rPr>
                <a:t>异常处理结构</a:t>
              </a:r>
            </a:p>
          </p:txBody>
        </p:sp>
        <p:sp>
          <p:nvSpPr>
            <p:cNvPr id="5166" name="TextBox 317"/>
            <p:cNvSpPr txBox="1">
              <a:spLocks noChangeArrowheads="1"/>
            </p:cNvSpPr>
            <p:nvPr/>
          </p:nvSpPr>
          <p:spPr bwMode="auto">
            <a:xfrm>
              <a:off x="1040636" y="2903706"/>
              <a:ext cx="685035" cy="33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7.2.2</a:t>
              </a:r>
              <a:endParaRPr lang="zh-CN" altLang="en-US" sz="1600"/>
            </a:p>
          </p:txBody>
        </p:sp>
      </p:grpSp>
      <p:grpSp>
        <p:nvGrpSpPr>
          <p:cNvPr id="5135" name="组合 4"/>
          <p:cNvGrpSpPr>
            <a:grpSpLocks/>
          </p:cNvGrpSpPr>
          <p:nvPr/>
        </p:nvGrpSpPr>
        <p:grpSpPr bwMode="auto">
          <a:xfrm>
            <a:off x="1065213" y="4395788"/>
            <a:ext cx="6692900" cy="612775"/>
            <a:chOff x="1040636" y="3360738"/>
            <a:chExt cx="6693664" cy="614469"/>
          </a:xfrm>
        </p:grpSpPr>
        <p:grpSp>
          <p:nvGrpSpPr>
            <p:cNvPr id="5150" name="组合 314"/>
            <p:cNvGrpSpPr>
              <a:grpSpLocks/>
            </p:cNvGrpSpPr>
            <p:nvPr/>
          </p:nvGrpSpPr>
          <p:grpSpPr bwMode="auto">
            <a:xfrm>
              <a:off x="1328739" y="3397251"/>
              <a:ext cx="6405561" cy="577956"/>
              <a:chOff x="1252258" y="5045323"/>
              <a:chExt cx="7405967" cy="669007"/>
            </a:xfrm>
          </p:grpSpPr>
          <p:grpSp>
            <p:nvGrpSpPr>
              <p:cNvPr id="5156" name="组合 331"/>
              <p:cNvGrpSpPr>
                <a:grpSpLocks/>
              </p:cNvGrpSpPr>
              <p:nvPr/>
            </p:nvGrpSpPr>
            <p:grpSpPr bwMode="auto">
              <a:xfrm>
                <a:off x="2520950" y="5045323"/>
                <a:ext cx="6137275" cy="669007"/>
                <a:chOff x="2520950" y="4924673"/>
                <a:chExt cx="6137275" cy="789657"/>
              </a:xfrm>
            </p:grpSpPr>
            <p:sp>
              <p:nvSpPr>
                <p:cNvPr id="99" name="AutoShape 218"/>
                <p:cNvSpPr>
                  <a:spLocks noChangeArrowheads="1"/>
                </p:cNvSpPr>
                <p:nvPr/>
              </p:nvSpPr>
              <p:spPr bwMode="auto">
                <a:xfrm>
                  <a:off x="2642827" y="5392432"/>
                  <a:ext cx="5885067" cy="321898"/>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5160" name="组合 335"/>
                <p:cNvGrpSpPr>
                  <a:grpSpLocks/>
                </p:cNvGrpSpPr>
                <p:nvPr/>
              </p:nvGrpSpPr>
              <p:grpSpPr bwMode="auto">
                <a:xfrm>
                  <a:off x="2520950" y="4924673"/>
                  <a:ext cx="6137275" cy="664245"/>
                  <a:chOff x="2520950" y="4868193"/>
                  <a:chExt cx="6137275" cy="720725"/>
                </a:xfrm>
              </p:grpSpPr>
              <p:sp>
                <p:nvSpPr>
                  <p:cNvPr id="101" name="AutoShape 181"/>
                  <p:cNvSpPr>
                    <a:spLocks noChangeArrowheads="1"/>
                  </p:cNvSpPr>
                  <p:nvPr/>
                </p:nvSpPr>
                <p:spPr bwMode="auto">
                  <a:xfrm>
                    <a:off x="2439072" y="4868342"/>
                    <a:ext cx="6219153" cy="719777"/>
                  </a:xfrm>
                  <a:prstGeom prst="roundRect">
                    <a:avLst>
                      <a:gd name="adj" fmla="val 50000"/>
                    </a:avLst>
                  </a:prstGeom>
                  <a:solidFill>
                    <a:srgbClr val="D5F4FF"/>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02" name="AutoShape 202"/>
                  <p:cNvSpPr>
                    <a:spLocks noChangeArrowheads="1"/>
                  </p:cNvSpPr>
                  <p:nvPr/>
                </p:nvSpPr>
                <p:spPr bwMode="auto">
                  <a:xfrm>
                    <a:off x="2683211" y="4983979"/>
                    <a:ext cx="5769422" cy="488503"/>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97" name="Line 188"/>
              <p:cNvSpPr>
                <a:spLocks noChangeShapeType="1"/>
              </p:cNvSpPr>
              <p:nvPr/>
            </p:nvSpPr>
            <p:spPr bwMode="auto">
              <a:xfrm flipH="1">
                <a:off x="1499223" y="5331054"/>
                <a:ext cx="1497884"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eaLnBrk="0" latinLnBrk="1" hangingPunct="0">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98" name="Oval 151"/>
              <p:cNvSpPr>
                <a:spLocks noChangeArrowheads="1"/>
              </p:cNvSpPr>
              <p:nvPr/>
            </p:nvSpPr>
            <p:spPr bwMode="auto">
              <a:xfrm>
                <a:off x="1251410" y="5063866"/>
                <a:ext cx="170715" cy="17136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5151" name="组合 316"/>
            <p:cNvGrpSpPr>
              <a:grpSpLocks/>
            </p:cNvGrpSpPr>
            <p:nvPr/>
          </p:nvGrpSpPr>
          <p:grpSpPr bwMode="auto">
            <a:xfrm>
              <a:off x="1112838" y="3360738"/>
              <a:ext cx="549127" cy="550499"/>
              <a:chOff x="1190461" y="2772022"/>
              <a:chExt cx="635025" cy="637257"/>
            </a:xfrm>
          </p:grpSpPr>
          <p:sp>
            <p:nvSpPr>
              <p:cNvPr id="107" name="Oval 148"/>
              <p:cNvSpPr>
                <a:spLocks noChangeArrowheads="1"/>
              </p:cNvSpPr>
              <p:nvPr/>
            </p:nvSpPr>
            <p:spPr bwMode="auto">
              <a:xfrm>
                <a:off x="1189585" y="2772022"/>
                <a:ext cx="635269" cy="63759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108" name="Oval 151"/>
              <p:cNvSpPr>
                <a:spLocks noChangeArrowheads="1"/>
              </p:cNvSpPr>
              <p:nvPr/>
            </p:nvSpPr>
            <p:spPr bwMode="auto">
              <a:xfrm>
                <a:off x="1411747" y="2790450"/>
                <a:ext cx="170751" cy="171377"/>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5152" name="TextBox 322"/>
            <p:cNvSpPr txBox="1">
              <a:spLocks noChangeArrowheads="1"/>
            </p:cNvSpPr>
            <p:nvPr/>
          </p:nvSpPr>
          <p:spPr bwMode="auto">
            <a:xfrm>
              <a:off x="3213100" y="3478607"/>
              <a:ext cx="2407203" cy="369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a:latin typeface="微软雅黑" pitchFamily="34" charset="-122"/>
                  <a:ea typeface="微软雅黑" pitchFamily="34" charset="-122"/>
                </a:rPr>
                <a:t>异常处理模式</a:t>
              </a:r>
            </a:p>
          </p:txBody>
        </p:sp>
        <p:sp>
          <p:nvSpPr>
            <p:cNvPr id="5153" name="TextBox 317"/>
            <p:cNvSpPr txBox="1">
              <a:spLocks noChangeArrowheads="1"/>
            </p:cNvSpPr>
            <p:nvPr/>
          </p:nvSpPr>
          <p:spPr bwMode="auto">
            <a:xfrm>
              <a:off x="1040636" y="3464262"/>
              <a:ext cx="685035" cy="339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7.2.3</a:t>
              </a:r>
              <a:endParaRPr lang="zh-CN" altLang="en-US" sz="1600"/>
            </a:p>
          </p:txBody>
        </p:sp>
      </p:grpSp>
      <p:grpSp>
        <p:nvGrpSpPr>
          <p:cNvPr id="5136" name="组合 4"/>
          <p:cNvGrpSpPr>
            <a:grpSpLocks/>
          </p:cNvGrpSpPr>
          <p:nvPr/>
        </p:nvGrpSpPr>
        <p:grpSpPr bwMode="auto">
          <a:xfrm>
            <a:off x="1065213" y="5280025"/>
            <a:ext cx="6692900" cy="612775"/>
            <a:chOff x="1040636" y="3360738"/>
            <a:chExt cx="6693664" cy="614469"/>
          </a:xfrm>
        </p:grpSpPr>
        <p:grpSp>
          <p:nvGrpSpPr>
            <p:cNvPr id="5137" name="组合 314"/>
            <p:cNvGrpSpPr>
              <a:grpSpLocks/>
            </p:cNvGrpSpPr>
            <p:nvPr/>
          </p:nvGrpSpPr>
          <p:grpSpPr bwMode="auto">
            <a:xfrm>
              <a:off x="1328739" y="3397251"/>
              <a:ext cx="6405561" cy="577956"/>
              <a:chOff x="1252258" y="5045323"/>
              <a:chExt cx="7405967" cy="669007"/>
            </a:xfrm>
          </p:grpSpPr>
          <p:grpSp>
            <p:nvGrpSpPr>
              <p:cNvPr id="5143" name="组合 331"/>
              <p:cNvGrpSpPr>
                <a:grpSpLocks/>
              </p:cNvGrpSpPr>
              <p:nvPr/>
            </p:nvGrpSpPr>
            <p:grpSpPr bwMode="auto">
              <a:xfrm>
                <a:off x="2520950" y="5045323"/>
                <a:ext cx="6137275" cy="669007"/>
                <a:chOff x="2520950" y="4924673"/>
                <a:chExt cx="6137275" cy="789657"/>
              </a:xfrm>
            </p:grpSpPr>
            <p:sp>
              <p:nvSpPr>
                <p:cNvPr id="64" name="AutoShape 218"/>
                <p:cNvSpPr>
                  <a:spLocks noChangeArrowheads="1"/>
                </p:cNvSpPr>
                <p:nvPr/>
              </p:nvSpPr>
              <p:spPr bwMode="auto">
                <a:xfrm>
                  <a:off x="2642827" y="5392432"/>
                  <a:ext cx="5885067" cy="321898"/>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5147" name="组合 335"/>
                <p:cNvGrpSpPr>
                  <a:grpSpLocks/>
                </p:cNvGrpSpPr>
                <p:nvPr/>
              </p:nvGrpSpPr>
              <p:grpSpPr bwMode="auto">
                <a:xfrm>
                  <a:off x="2520950" y="4924673"/>
                  <a:ext cx="6137275" cy="664245"/>
                  <a:chOff x="2520950" y="4868193"/>
                  <a:chExt cx="6137275" cy="720725"/>
                </a:xfrm>
              </p:grpSpPr>
              <p:sp>
                <p:nvSpPr>
                  <p:cNvPr id="66" name="AutoShape 181"/>
                  <p:cNvSpPr>
                    <a:spLocks noChangeArrowheads="1"/>
                  </p:cNvSpPr>
                  <p:nvPr/>
                </p:nvSpPr>
                <p:spPr bwMode="auto">
                  <a:xfrm>
                    <a:off x="2439072" y="4868343"/>
                    <a:ext cx="6219153" cy="719775"/>
                  </a:xfrm>
                  <a:prstGeom prst="roundRect">
                    <a:avLst>
                      <a:gd name="adj" fmla="val 50000"/>
                    </a:avLst>
                  </a:prstGeom>
                  <a:solidFill>
                    <a:srgbClr val="D5F4FF"/>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7" name="AutoShape 202"/>
                  <p:cNvSpPr>
                    <a:spLocks noChangeArrowheads="1"/>
                  </p:cNvSpPr>
                  <p:nvPr/>
                </p:nvSpPr>
                <p:spPr bwMode="auto">
                  <a:xfrm>
                    <a:off x="2683211" y="4983979"/>
                    <a:ext cx="5769422" cy="488504"/>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62" name="Line 188"/>
              <p:cNvSpPr>
                <a:spLocks noChangeShapeType="1"/>
              </p:cNvSpPr>
              <p:nvPr/>
            </p:nvSpPr>
            <p:spPr bwMode="auto">
              <a:xfrm flipH="1">
                <a:off x="1499223" y="5331054"/>
                <a:ext cx="1497884"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eaLnBrk="0" latinLnBrk="1" hangingPunct="0">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3" name="Oval 151"/>
              <p:cNvSpPr>
                <a:spLocks noChangeArrowheads="1"/>
              </p:cNvSpPr>
              <p:nvPr/>
            </p:nvSpPr>
            <p:spPr bwMode="auto">
              <a:xfrm>
                <a:off x="1251410" y="5063867"/>
                <a:ext cx="170715" cy="171368"/>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5138" name="组合 316"/>
            <p:cNvGrpSpPr>
              <a:grpSpLocks/>
            </p:cNvGrpSpPr>
            <p:nvPr/>
          </p:nvGrpSpPr>
          <p:grpSpPr bwMode="auto">
            <a:xfrm>
              <a:off x="1112838" y="3360738"/>
              <a:ext cx="549127" cy="550499"/>
              <a:chOff x="1190461" y="2772022"/>
              <a:chExt cx="635025" cy="637257"/>
            </a:xfrm>
          </p:grpSpPr>
          <p:sp>
            <p:nvSpPr>
              <p:cNvPr id="59" name="Oval 148"/>
              <p:cNvSpPr>
                <a:spLocks noChangeArrowheads="1"/>
              </p:cNvSpPr>
              <p:nvPr/>
            </p:nvSpPr>
            <p:spPr bwMode="auto">
              <a:xfrm>
                <a:off x="1189585" y="2772022"/>
                <a:ext cx="635269" cy="63759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60" name="Oval 151"/>
              <p:cNvSpPr>
                <a:spLocks noChangeArrowheads="1"/>
              </p:cNvSpPr>
              <p:nvPr/>
            </p:nvSpPr>
            <p:spPr bwMode="auto">
              <a:xfrm>
                <a:off x="1411747" y="2790450"/>
                <a:ext cx="170751" cy="171378"/>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5139" name="TextBox 322"/>
            <p:cNvSpPr txBox="1">
              <a:spLocks noChangeArrowheads="1"/>
            </p:cNvSpPr>
            <p:nvPr/>
          </p:nvSpPr>
          <p:spPr bwMode="auto">
            <a:xfrm>
              <a:off x="3213100" y="3478607"/>
              <a:ext cx="2407203" cy="369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a:latin typeface="微软雅黑" pitchFamily="34" charset="-122"/>
                  <a:ea typeface="微软雅黑" pitchFamily="34" charset="-122"/>
                </a:rPr>
                <a:t>异常规范说明</a:t>
              </a:r>
            </a:p>
          </p:txBody>
        </p:sp>
        <p:sp>
          <p:nvSpPr>
            <p:cNvPr id="5140" name="TextBox 317"/>
            <p:cNvSpPr txBox="1">
              <a:spLocks noChangeArrowheads="1"/>
            </p:cNvSpPr>
            <p:nvPr/>
          </p:nvSpPr>
          <p:spPr bwMode="auto">
            <a:xfrm>
              <a:off x="1040636" y="3464262"/>
              <a:ext cx="685035" cy="339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7.2.4</a:t>
              </a:r>
              <a:endParaRPr lang="zh-CN" altLang="en-US" sz="1600"/>
            </a:p>
          </p:txBody>
        </p:sp>
      </p:grpSp>
    </p:spTree>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AutoShape 207"/>
          <p:cNvSpPr>
            <a:spLocks noChangeArrowheads="1"/>
          </p:cNvSpPr>
          <p:nvPr/>
        </p:nvSpPr>
        <p:spPr bwMode="auto">
          <a:xfrm>
            <a:off x="233363" y="1127125"/>
            <a:ext cx="8724900" cy="5524500"/>
          </a:xfrm>
          <a:prstGeom prst="roundRect">
            <a:avLst>
              <a:gd name="adj" fmla="val 4171"/>
            </a:avLst>
          </a:prstGeom>
          <a:solidFill>
            <a:schemeClr val="bg1"/>
          </a:solidFill>
          <a:ln w="19050" algn="ctr">
            <a:solidFill>
              <a:schemeClr val="bg1">
                <a:lumMod val="95000"/>
              </a:schemeClr>
            </a:solidFill>
            <a:round/>
            <a:headEnd/>
            <a:tailEnd/>
          </a:ln>
        </p:spPr>
        <p:txBody>
          <a:bodyPr wrap="none" anchor="ctr"/>
          <a:lstStyle/>
          <a:p>
            <a:pPr eaLnBrk="0" latinLnBrk="1" hangingPunct="0">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5" name="AutoShape 132"/>
          <p:cNvSpPr>
            <a:spLocks noChangeArrowheads="1"/>
          </p:cNvSpPr>
          <p:nvPr/>
        </p:nvSpPr>
        <p:spPr bwMode="auto">
          <a:xfrm>
            <a:off x="392113" y="1161474"/>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a:extLst/>
        </p:spPr>
        <p:txBody>
          <a:bodyPr wrap="none" anchor="ctr"/>
          <a:lstStyle/>
          <a:p>
            <a:pPr eaLnBrk="0" latinLnBrk="1" hangingPunct="0">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6" name="AutoShape 208"/>
          <p:cNvSpPr>
            <a:spLocks noChangeArrowheads="1"/>
          </p:cNvSpPr>
          <p:nvPr/>
        </p:nvSpPr>
        <p:spPr bwMode="auto">
          <a:xfrm>
            <a:off x="2670175" y="1365250"/>
            <a:ext cx="5976938" cy="850900"/>
          </a:xfrm>
          <a:prstGeom prst="roundRect">
            <a:avLst>
              <a:gd name="adj" fmla="val 17352"/>
            </a:avLst>
          </a:prstGeom>
          <a:solidFill>
            <a:srgbClr val="FFFFFF"/>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151" name="TextBox 154"/>
          <p:cNvSpPr txBox="1">
            <a:spLocks noChangeArrowheads="1"/>
          </p:cNvSpPr>
          <p:nvPr/>
        </p:nvSpPr>
        <p:spPr bwMode="auto">
          <a:xfrm>
            <a:off x="3268663" y="1547813"/>
            <a:ext cx="5413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800" b="1"/>
              <a:t>7.4</a:t>
            </a:r>
            <a:r>
              <a:rPr lang="zh-CN" altLang="en-US" sz="2800" b="1">
                <a:latin typeface="微软雅黑" pitchFamily="34" charset="-122"/>
                <a:ea typeface="微软雅黑" pitchFamily="34" charset="-122"/>
              </a:rPr>
              <a:t>  </a:t>
            </a:r>
            <a:r>
              <a:rPr lang="zh-CN" altLang="en-US" sz="2800" b="1">
                <a:solidFill>
                  <a:srgbClr val="00B0F0"/>
                </a:solidFill>
                <a:latin typeface="微软雅黑" pitchFamily="34" charset="-122"/>
                <a:ea typeface="微软雅黑" pitchFamily="34" charset="-122"/>
              </a:rPr>
              <a:t>捕捉异常</a:t>
            </a:r>
          </a:p>
        </p:txBody>
      </p:sp>
      <p:pic>
        <p:nvPicPr>
          <p:cNvPr id="6152"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1720850"/>
            <a:ext cx="1635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3" name="图片 181">
            <a:hlinkClick r:id="rId2" action="ppaction://hlinksldjump"/>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875" y="1741488"/>
            <a:ext cx="4794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矩形 79">
            <a:hlinkClick r:id="rId2" action="ppaction://hlinksldjump"/>
          </p:cNvPr>
          <p:cNvSpPr/>
          <p:nvPr/>
        </p:nvSpPr>
        <p:spPr bwMode="auto">
          <a:xfrm>
            <a:off x="971550" y="1789113"/>
            <a:ext cx="1158875" cy="338137"/>
          </a:xfrm>
          <a:prstGeom prst="rect">
            <a:avLst/>
          </a:prstGeom>
        </p:spPr>
        <p:txBody>
          <a:bodyPr wrap="none">
            <a:spAutoFit/>
          </a:bodyPr>
          <a:lstStyle/>
          <a:p>
            <a:pPr algn="ctr" eaLnBrk="0" hangingPunct="0">
              <a:defRPr/>
            </a:pPr>
            <a:r>
              <a:rPr lang="zh-CN" altLang="en-US" sz="1600" b="1" spc="300" dirty="0">
                <a:solidFill>
                  <a:schemeClr val="bg1"/>
                </a:solidFill>
                <a:latin typeface="微软雅黑" panose="020B0503020204020204" pitchFamily="34" charset="-122"/>
                <a:ea typeface="微软雅黑" panose="020B0503020204020204" pitchFamily="34" charset="-122"/>
              </a:rPr>
              <a:t>返回目录</a:t>
            </a:r>
          </a:p>
        </p:txBody>
      </p:sp>
      <p:grpSp>
        <p:nvGrpSpPr>
          <p:cNvPr id="6155" name="组合 1"/>
          <p:cNvGrpSpPr>
            <a:grpSpLocks/>
          </p:cNvGrpSpPr>
          <p:nvPr/>
        </p:nvGrpSpPr>
        <p:grpSpPr bwMode="auto">
          <a:xfrm>
            <a:off x="1079500" y="3206750"/>
            <a:ext cx="6662738" cy="577850"/>
            <a:chOff x="1040636" y="2276476"/>
            <a:chExt cx="6663609" cy="577956"/>
          </a:xfrm>
        </p:grpSpPr>
        <p:grpSp>
          <p:nvGrpSpPr>
            <p:cNvPr id="6174" name="组合 311"/>
            <p:cNvGrpSpPr>
              <a:grpSpLocks/>
            </p:cNvGrpSpPr>
            <p:nvPr/>
          </p:nvGrpSpPr>
          <p:grpSpPr bwMode="auto">
            <a:xfrm>
              <a:off x="1106489" y="2276476"/>
              <a:ext cx="6597756" cy="577956"/>
              <a:chOff x="1029300" y="5045322"/>
              <a:chExt cx="7628925" cy="669008"/>
            </a:xfrm>
          </p:grpSpPr>
          <p:grpSp>
            <p:nvGrpSpPr>
              <p:cNvPr id="6177" name="组合 345"/>
              <p:cNvGrpSpPr>
                <a:grpSpLocks/>
              </p:cNvGrpSpPr>
              <p:nvPr/>
            </p:nvGrpSpPr>
            <p:grpSpPr bwMode="auto">
              <a:xfrm>
                <a:off x="2520950" y="5045323"/>
                <a:ext cx="6137275" cy="669007"/>
                <a:chOff x="2520950" y="4924673"/>
                <a:chExt cx="6137275" cy="789657"/>
              </a:xfrm>
            </p:grpSpPr>
            <p:sp>
              <p:nvSpPr>
                <p:cNvPr id="90" name="AutoShape 218"/>
                <p:cNvSpPr>
                  <a:spLocks noChangeArrowheads="1"/>
                </p:cNvSpPr>
                <p:nvPr/>
              </p:nvSpPr>
              <p:spPr bwMode="auto">
                <a:xfrm>
                  <a:off x="2721080" y="5393260"/>
                  <a:ext cx="5806799" cy="32107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6183" name="组合 351"/>
                <p:cNvGrpSpPr>
                  <a:grpSpLocks/>
                </p:cNvGrpSpPr>
                <p:nvPr/>
              </p:nvGrpSpPr>
              <p:grpSpPr bwMode="auto">
                <a:xfrm>
                  <a:off x="2520950" y="4924673"/>
                  <a:ext cx="6137275" cy="664245"/>
                  <a:chOff x="2520950" y="4868193"/>
                  <a:chExt cx="6137275" cy="720725"/>
                </a:xfrm>
              </p:grpSpPr>
              <p:sp>
                <p:nvSpPr>
                  <p:cNvPr id="92" name="AutoShape 181"/>
                  <p:cNvSpPr>
                    <a:spLocks noChangeArrowheads="1"/>
                  </p:cNvSpPr>
                  <p:nvPr/>
                </p:nvSpPr>
                <p:spPr bwMode="auto">
                  <a:xfrm>
                    <a:off x="2520972" y="4868192"/>
                    <a:ext cx="6137253" cy="720279"/>
                  </a:xfrm>
                  <a:prstGeom prst="roundRect">
                    <a:avLst>
                      <a:gd name="adj" fmla="val 50000"/>
                    </a:avLst>
                  </a:prstGeom>
                  <a:solidFill>
                    <a:srgbClr val="D5F4FF"/>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93" name="AutoShape 202"/>
                  <p:cNvSpPr>
                    <a:spLocks noChangeArrowheads="1"/>
                  </p:cNvSpPr>
                  <p:nvPr/>
                </p:nvSpPr>
                <p:spPr bwMode="auto">
                  <a:xfrm>
                    <a:off x="2763304" y="4983531"/>
                    <a:ext cx="5689305" cy="489601"/>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86" name="Line 188"/>
              <p:cNvSpPr>
                <a:spLocks noChangeShapeType="1"/>
              </p:cNvSpPr>
              <p:nvPr/>
            </p:nvSpPr>
            <p:spPr bwMode="auto">
              <a:xfrm flipH="1">
                <a:off x="1500239" y="5330202"/>
                <a:ext cx="149805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eaLnBrk="0" latinLnBrk="1" hangingPunct="0">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6179" name="组合 347"/>
              <p:cNvGrpSpPr>
                <a:grpSpLocks/>
              </p:cNvGrpSpPr>
              <p:nvPr/>
            </p:nvGrpSpPr>
            <p:grpSpPr bwMode="auto">
              <a:xfrm>
                <a:off x="1029300" y="5045322"/>
                <a:ext cx="635025" cy="637257"/>
                <a:chOff x="1098627" y="4776118"/>
                <a:chExt cx="903287" cy="906462"/>
              </a:xfrm>
            </p:grpSpPr>
            <p:sp>
              <p:nvSpPr>
                <p:cNvPr id="88" name="Oval 148"/>
                <p:cNvSpPr>
                  <a:spLocks noChangeArrowheads="1"/>
                </p:cNvSpPr>
                <p:nvPr/>
              </p:nvSpPr>
              <p:spPr bwMode="auto">
                <a:xfrm>
                  <a:off x="1097383" y="4776118"/>
                  <a:ext cx="903542" cy="907183"/>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89" name="Oval 151"/>
                <p:cNvSpPr>
                  <a:spLocks noChangeArrowheads="1"/>
                </p:cNvSpPr>
                <p:nvPr/>
              </p:nvSpPr>
              <p:spPr bwMode="auto">
                <a:xfrm>
                  <a:off x="1413361" y="4802262"/>
                  <a:ext cx="242860" cy="243136"/>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6175" name="TextBox 317"/>
            <p:cNvSpPr txBox="1">
              <a:spLocks noChangeArrowheads="1"/>
            </p:cNvSpPr>
            <p:nvPr/>
          </p:nvSpPr>
          <p:spPr bwMode="auto">
            <a:xfrm>
              <a:off x="1040636" y="2343150"/>
              <a:ext cx="685035" cy="338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7.4.1</a:t>
              </a:r>
              <a:endParaRPr lang="zh-CN" altLang="en-US" sz="1600"/>
            </a:p>
          </p:txBody>
        </p:sp>
        <p:sp>
          <p:nvSpPr>
            <p:cNvPr id="6176" name="TextBox 320"/>
            <p:cNvSpPr txBox="1">
              <a:spLocks noChangeArrowheads="1"/>
            </p:cNvSpPr>
            <p:nvPr/>
          </p:nvSpPr>
          <p:spPr bwMode="auto">
            <a:xfrm>
              <a:off x="3213100" y="2325324"/>
              <a:ext cx="4038648" cy="36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a:latin typeface="微软雅黑" pitchFamily="34" charset="-122"/>
                  <a:ea typeface="微软雅黑" pitchFamily="34" charset="-122"/>
                </a:rPr>
                <a:t>重抛异常</a:t>
              </a:r>
            </a:p>
          </p:txBody>
        </p:sp>
      </p:grpSp>
      <p:grpSp>
        <p:nvGrpSpPr>
          <p:cNvPr id="6156" name="logo"/>
          <p:cNvGrpSpPr>
            <a:grpSpLocks/>
          </p:cNvGrpSpPr>
          <p:nvPr/>
        </p:nvGrpSpPr>
        <p:grpSpPr bwMode="auto">
          <a:xfrm>
            <a:off x="5062538" y="119063"/>
            <a:ext cx="3916362" cy="725487"/>
            <a:chOff x="0" y="0"/>
            <a:chExt cx="6166" cy="1142"/>
          </a:xfrm>
        </p:grpSpPr>
        <p:pic>
          <p:nvPicPr>
            <p:cNvPr id="6172" name="Picture 4" descr="D:\幻灯片\图片\logo2.pnglogo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73"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grpSp>
        <p:nvGrpSpPr>
          <p:cNvPr id="6157" name="组合 2"/>
          <p:cNvGrpSpPr>
            <a:grpSpLocks/>
          </p:cNvGrpSpPr>
          <p:nvPr/>
        </p:nvGrpSpPr>
        <p:grpSpPr bwMode="auto">
          <a:xfrm>
            <a:off x="1079500" y="4211638"/>
            <a:ext cx="6692900" cy="614362"/>
            <a:chOff x="1040636" y="2814639"/>
            <a:chExt cx="6693664" cy="612880"/>
          </a:xfrm>
        </p:grpSpPr>
        <p:grpSp>
          <p:nvGrpSpPr>
            <p:cNvPr id="6159" name="组合 313"/>
            <p:cNvGrpSpPr>
              <a:grpSpLocks/>
            </p:cNvGrpSpPr>
            <p:nvPr/>
          </p:nvGrpSpPr>
          <p:grpSpPr bwMode="auto">
            <a:xfrm>
              <a:off x="1328739" y="2849564"/>
              <a:ext cx="6405561" cy="577955"/>
              <a:chOff x="1252258" y="5045323"/>
              <a:chExt cx="7405967" cy="669007"/>
            </a:xfrm>
          </p:grpSpPr>
          <p:grpSp>
            <p:nvGrpSpPr>
              <p:cNvPr id="6165" name="组合 338"/>
              <p:cNvGrpSpPr>
                <a:grpSpLocks/>
              </p:cNvGrpSpPr>
              <p:nvPr/>
            </p:nvGrpSpPr>
            <p:grpSpPr bwMode="auto">
              <a:xfrm>
                <a:off x="2520950" y="5045323"/>
                <a:ext cx="6137275" cy="669007"/>
                <a:chOff x="2520950" y="4924673"/>
                <a:chExt cx="6137275" cy="789657"/>
              </a:xfrm>
            </p:grpSpPr>
            <p:sp>
              <p:nvSpPr>
                <p:cNvPr id="120" name="AutoShape 218"/>
                <p:cNvSpPr>
                  <a:spLocks noChangeArrowheads="1"/>
                </p:cNvSpPr>
                <p:nvPr/>
              </p:nvSpPr>
              <p:spPr bwMode="auto">
                <a:xfrm>
                  <a:off x="2642828" y="5394094"/>
                  <a:ext cx="5885067" cy="320236"/>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6169" name="组合 342"/>
                <p:cNvGrpSpPr>
                  <a:grpSpLocks/>
                </p:cNvGrpSpPr>
                <p:nvPr/>
              </p:nvGrpSpPr>
              <p:grpSpPr bwMode="auto">
                <a:xfrm>
                  <a:off x="2520950" y="4924673"/>
                  <a:ext cx="6137275" cy="664245"/>
                  <a:chOff x="2520950" y="4868193"/>
                  <a:chExt cx="6137275" cy="720725"/>
                </a:xfrm>
              </p:grpSpPr>
              <p:sp>
                <p:nvSpPr>
                  <p:cNvPr id="122" name="AutoShape 181"/>
                  <p:cNvSpPr>
                    <a:spLocks noChangeArrowheads="1"/>
                  </p:cNvSpPr>
                  <p:nvPr/>
                </p:nvSpPr>
                <p:spPr bwMode="auto">
                  <a:xfrm>
                    <a:off x="2439072" y="4868069"/>
                    <a:ext cx="6219153" cy="720756"/>
                  </a:xfrm>
                  <a:prstGeom prst="roundRect">
                    <a:avLst>
                      <a:gd name="adj" fmla="val 50000"/>
                    </a:avLst>
                  </a:prstGeom>
                  <a:solidFill>
                    <a:srgbClr val="D5EBFF"/>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23" name="AutoShape 202"/>
                  <p:cNvSpPr>
                    <a:spLocks noChangeArrowheads="1"/>
                  </p:cNvSpPr>
                  <p:nvPr/>
                </p:nvSpPr>
                <p:spPr bwMode="auto">
                  <a:xfrm>
                    <a:off x="2683213" y="4983107"/>
                    <a:ext cx="5769421" cy="490679"/>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118" name="Line 188"/>
              <p:cNvSpPr>
                <a:spLocks noChangeShapeType="1"/>
              </p:cNvSpPr>
              <p:nvPr/>
            </p:nvSpPr>
            <p:spPr bwMode="auto">
              <a:xfrm flipH="1">
                <a:off x="1499223" y="5329366"/>
                <a:ext cx="1497884"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eaLnBrk="0" latinLnBrk="1" hangingPunct="0">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19" name="Oval 151"/>
              <p:cNvSpPr>
                <a:spLocks noChangeArrowheads="1"/>
              </p:cNvSpPr>
              <p:nvPr/>
            </p:nvSpPr>
            <p:spPr bwMode="auto">
              <a:xfrm>
                <a:off x="1251412" y="5063558"/>
                <a:ext cx="170714" cy="170484"/>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6160" name="组合 315"/>
            <p:cNvGrpSpPr>
              <a:grpSpLocks/>
            </p:cNvGrpSpPr>
            <p:nvPr/>
          </p:nvGrpSpPr>
          <p:grpSpPr bwMode="auto">
            <a:xfrm>
              <a:off x="1112838" y="2814639"/>
              <a:ext cx="549127" cy="551873"/>
              <a:chOff x="1190461" y="2772022"/>
              <a:chExt cx="635025" cy="637257"/>
            </a:xfrm>
          </p:grpSpPr>
          <p:sp>
            <p:nvSpPr>
              <p:cNvPr id="115" name="Oval 148"/>
              <p:cNvSpPr>
                <a:spLocks noChangeArrowheads="1"/>
              </p:cNvSpPr>
              <p:nvPr/>
            </p:nvSpPr>
            <p:spPr bwMode="auto">
              <a:xfrm>
                <a:off x="1189587" y="2772022"/>
                <a:ext cx="635269" cy="636385"/>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116" name="Oval 151"/>
              <p:cNvSpPr>
                <a:spLocks noChangeArrowheads="1"/>
              </p:cNvSpPr>
              <p:nvPr/>
            </p:nvSpPr>
            <p:spPr bwMode="auto">
              <a:xfrm>
                <a:off x="1411747" y="2790309"/>
                <a:ext cx="170752" cy="170068"/>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6161" name="TextBox 321"/>
            <p:cNvSpPr txBox="1">
              <a:spLocks noChangeArrowheads="1"/>
            </p:cNvSpPr>
            <p:nvPr/>
          </p:nvSpPr>
          <p:spPr bwMode="auto">
            <a:xfrm>
              <a:off x="3213101" y="2923096"/>
              <a:ext cx="3182697" cy="368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a:latin typeface="微软雅黑" pitchFamily="34" charset="-122"/>
                  <a:ea typeface="微软雅黑" pitchFamily="34" charset="-122"/>
                </a:rPr>
                <a:t>捕捉所有异常</a:t>
              </a:r>
            </a:p>
          </p:txBody>
        </p:sp>
        <p:sp>
          <p:nvSpPr>
            <p:cNvPr id="6162" name="TextBox 317"/>
            <p:cNvSpPr txBox="1">
              <a:spLocks noChangeArrowheads="1"/>
            </p:cNvSpPr>
            <p:nvPr/>
          </p:nvSpPr>
          <p:spPr bwMode="auto">
            <a:xfrm>
              <a:off x="1040636" y="2903706"/>
              <a:ext cx="685035" cy="33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7.4.2</a:t>
              </a:r>
              <a:endParaRPr lang="zh-CN" altLang="en-US" sz="1600"/>
            </a:p>
          </p:txBody>
        </p:sp>
      </p:grpSp>
      <p:sp>
        <p:nvSpPr>
          <p:cNvPr id="68" name="标题 1"/>
          <p:cNvSpPr>
            <a:spLocks noChangeArrowheads="1"/>
          </p:cNvSpPr>
          <p:nvPr/>
        </p:nvSpPr>
        <p:spPr bwMode="auto">
          <a:xfrm>
            <a:off x="250825"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3600">
                <a:solidFill>
                  <a:srgbClr val="FFFF00"/>
                </a:solidFill>
                <a:sym typeface="Wingdings" pitchFamily="2" charset="2"/>
              </a:rPr>
              <a:t></a:t>
            </a:r>
            <a:r>
              <a:rPr lang="zh-CN" altLang="en-US" sz="3600" b="1">
                <a:solidFill>
                  <a:srgbClr val="FFFF00"/>
                </a:solidFill>
                <a:latin typeface="微软雅黑" pitchFamily="34" charset="-122"/>
                <a:ea typeface="微软雅黑" pitchFamily="34" charset="-122"/>
                <a:sym typeface="宋体" charset="-122"/>
              </a:rPr>
              <a:t> 案例相关知识点</a:t>
            </a:r>
          </a:p>
        </p:txBody>
      </p:sp>
    </p:spTree>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8"/>
                                        </p:tgtEl>
                                      </p:cBhvr>
                                    </p:animEffect>
                                    <p:animScale>
                                      <p:cBhvr>
                                        <p:cTn id="7" dur="250" autoRev="1" fill="hold"/>
                                        <p:tgtEl>
                                          <p:spTgt spid="6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AutoShape 207"/>
          <p:cNvSpPr>
            <a:spLocks noChangeArrowheads="1"/>
          </p:cNvSpPr>
          <p:nvPr/>
        </p:nvSpPr>
        <p:spPr bwMode="auto">
          <a:xfrm>
            <a:off x="233363" y="1127125"/>
            <a:ext cx="8724900" cy="5524500"/>
          </a:xfrm>
          <a:prstGeom prst="roundRect">
            <a:avLst>
              <a:gd name="adj" fmla="val 4171"/>
            </a:avLst>
          </a:prstGeom>
          <a:solidFill>
            <a:schemeClr val="bg1"/>
          </a:solidFill>
          <a:ln w="19050" algn="ctr">
            <a:solidFill>
              <a:schemeClr val="bg1">
                <a:lumMod val="95000"/>
              </a:schemeClr>
            </a:solidFill>
            <a:round/>
            <a:headEnd/>
            <a:tailEnd/>
          </a:ln>
        </p:spPr>
        <p:txBody>
          <a:bodyPr wrap="none" anchor="ctr"/>
          <a:lstStyle/>
          <a:p>
            <a:pPr eaLnBrk="0" latinLnBrk="1" hangingPunct="0">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5" name="AutoShape 132"/>
          <p:cNvSpPr>
            <a:spLocks noChangeArrowheads="1"/>
          </p:cNvSpPr>
          <p:nvPr/>
        </p:nvSpPr>
        <p:spPr bwMode="auto">
          <a:xfrm>
            <a:off x="392113" y="1161474"/>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a:extLst/>
        </p:spPr>
        <p:txBody>
          <a:bodyPr wrap="none" anchor="ctr"/>
          <a:lstStyle/>
          <a:p>
            <a:pPr eaLnBrk="0" latinLnBrk="1" hangingPunct="0">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6" name="AutoShape 208"/>
          <p:cNvSpPr>
            <a:spLocks noChangeArrowheads="1"/>
          </p:cNvSpPr>
          <p:nvPr/>
        </p:nvSpPr>
        <p:spPr bwMode="auto">
          <a:xfrm>
            <a:off x="2670175" y="1365250"/>
            <a:ext cx="5976938" cy="850900"/>
          </a:xfrm>
          <a:prstGeom prst="roundRect">
            <a:avLst>
              <a:gd name="adj" fmla="val 17352"/>
            </a:avLst>
          </a:prstGeom>
          <a:solidFill>
            <a:srgbClr val="FFFFFF"/>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175" name="TextBox 154"/>
          <p:cNvSpPr txBox="1">
            <a:spLocks noChangeArrowheads="1"/>
          </p:cNvSpPr>
          <p:nvPr/>
        </p:nvSpPr>
        <p:spPr bwMode="auto">
          <a:xfrm>
            <a:off x="3268663" y="1547813"/>
            <a:ext cx="5413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800" b="1"/>
              <a:t>7.6</a:t>
            </a:r>
            <a:r>
              <a:rPr lang="zh-CN" altLang="en-US" sz="2800" b="1">
                <a:latin typeface="微软雅黑" pitchFamily="34" charset="-122"/>
                <a:ea typeface="微软雅黑" pitchFamily="34" charset="-122"/>
              </a:rPr>
              <a:t>  </a:t>
            </a:r>
            <a:r>
              <a:rPr lang="zh-CN" altLang="en-US" sz="2800" b="1">
                <a:solidFill>
                  <a:srgbClr val="00B0F0"/>
                </a:solidFill>
                <a:latin typeface="微软雅黑" pitchFamily="34" charset="-122"/>
                <a:ea typeface="微软雅黑" pitchFamily="34" charset="-122"/>
              </a:rPr>
              <a:t>断言</a:t>
            </a:r>
          </a:p>
        </p:txBody>
      </p:sp>
      <p:pic>
        <p:nvPicPr>
          <p:cNvPr id="7176"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1720850"/>
            <a:ext cx="1635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7" name="图片 181">
            <a:hlinkClick r:id="rId2" action="ppaction://hlinksldjump"/>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875" y="1741488"/>
            <a:ext cx="4794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矩形 79">
            <a:hlinkClick r:id="rId2" action="ppaction://hlinksldjump"/>
          </p:cNvPr>
          <p:cNvSpPr/>
          <p:nvPr/>
        </p:nvSpPr>
        <p:spPr bwMode="auto">
          <a:xfrm>
            <a:off x="971550" y="1789113"/>
            <a:ext cx="1158875" cy="338137"/>
          </a:xfrm>
          <a:prstGeom prst="rect">
            <a:avLst/>
          </a:prstGeom>
        </p:spPr>
        <p:txBody>
          <a:bodyPr wrap="none">
            <a:spAutoFit/>
          </a:bodyPr>
          <a:lstStyle/>
          <a:p>
            <a:pPr algn="ctr" eaLnBrk="0" hangingPunct="0">
              <a:defRPr/>
            </a:pPr>
            <a:r>
              <a:rPr lang="zh-CN" altLang="en-US" sz="1600" b="1" spc="300" dirty="0">
                <a:solidFill>
                  <a:schemeClr val="bg1"/>
                </a:solidFill>
                <a:latin typeface="微软雅黑" panose="020B0503020204020204" pitchFamily="34" charset="-122"/>
                <a:ea typeface="微软雅黑" panose="020B0503020204020204" pitchFamily="34" charset="-122"/>
              </a:rPr>
              <a:t>返回目录</a:t>
            </a:r>
          </a:p>
        </p:txBody>
      </p:sp>
      <p:grpSp>
        <p:nvGrpSpPr>
          <p:cNvPr id="7179" name="组合 1"/>
          <p:cNvGrpSpPr>
            <a:grpSpLocks/>
          </p:cNvGrpSpPr>
          <p:nvPr/>
        </p:nvGrpSpPr>
        <p:grpSpPr bwMode="auto">
          <a:xfrm>
            <a:off x="1079500" y="3206750"/>
            <a:ext cx="6662738" cy="577850"/>
            <a:chOff x="1040636" y="2276476"/>
            <a:chExt cx="6663609" cy="577956"/>
          </a:xfrm>
        </p:grpSpPr>
        <p:grpSp>
          <p:nvGrpSpPr>
            <p:cNvPr id="7198" name="组合 311"/>
            <p:cNvGrpSpPr>
              <a:grpSpLocks/>
            </p:cNvGrpSpPr>
            <p:nvPr/>
          </p:nvGrpSpPr>
          <p:grpSpPr bwMode="auto">
            <a:xfrm>
              <a:off x="1106489" y="2276476"/>
              <a:ext cx="6597756" cy="577956"/>
              <a:chOff x="1029300" y="5045322"/>
              <a:chExt cx="7628925" cy="669008"/>
            </a:xfrm>
          </p:grpSpPr>
          <p:grpSp>
            <p:nvGrpSpPr>
              <p:cNvPr id="7201" name="组合 345"/>
              <p:cNvGrpSpPr>
                <a:grpSpLocks/>
              </p:cNvGrpSpPr>
              <p:nvPr/>
            </p:nvGrpSpPr>
            <p:grpSpPr bwMode="auto">
              <a:xfrm>
                <a:off x="2520950" y="5045323"/>
                <a:ext cx="6137275" cy="669007"/>
                <a:chOff x="2520950" y="4924673"/>
                <a:chExt cx="6137275" cy="789657"/>
              </a:xfrm>
            </p:grpSpPr>
            <p:sp>
              <p:nvSpPr>
                <p:cNvPr id="90" name="AutoShape 218"/>
                <p:cNvSpPr>
                  <a:spLocks noChangeArrowheads="1"/>
                </p:cNvSpPr>
                <p:nvPr/>
              </p:nvSpPr>
              <p:spPr bwMode="auto">
                <a:xfrm>
                  <a:off x="2721080" y="5393260"/>
                  <a:ext cx="5806799" cy="32107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7207" name="组合 351"/>
                <p:cNvGrpSpPr>
                  <a:grpSpLocks/>
                </p:cNvGrpSpPr>
                <p:nvPr/>
              </p:nvGrpSpPr>
              <p:grpSpPr bwMode="auto">
                <a:xfrm>
                  <a:off x="2520950" y="4924673"/>
                  <a:ext cx="6137275" cy="664245"/>
                  <a:chOff x="2520950" y="4868193"/>
                  <a:chExt cx="6137275" cy="720725"/>
                </a:xfrm>
              </p:grpSpPr>
              <p:sp>
                <p:nvSpPr>
                  <p:cNvPr id="92" name="AutoShape 181"/>
                  <p:cNvSpPr>
                    <a:spLocks noChangeArrowheads="1"/>
                  </p:cNvSpPr>
                  <p:nvPr/>
                </p:nvSpPr>
                <p:spPr bwMode="auto">
                  <a:xfrm>
                    <a:off x="2520972" y="4868192"/>
                    <a:ext cx="6137253" cy="720279"/>
                  </a:xfrm>
                  <a:prstGeom prst="roundRect">
                    <a:avLst>
                      <a:gd name="adj" fmla="val 50000"/>
                    </a:avLst>
                  </a:prstGeom>
                  <a:solidFill>
                    <a:srgbClr val="D5F4FF"/>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93" name="AutoShape 202"/>
                  <p:cNvSpPr>
                    <a:spLocks noChangeArrowheads="1"/>
                  </p:cNvSpPr>
                  <p:nvPr/>
                </p:nvSpPr>
                <p:spPr bwMode="auto">
                  <a:xfrm>
                    <a:off x="2763304" y="4983531"/>
                    <a:ext cx="5689305" cy="489601"/>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86" name="Line 188"/>
              <p:cNvSpPr>
                <a:spLocks noChangeShapeType="1"/>
              </p:cNvSpPr>
              <p:nvPr/>
            </p:nvSpPr>
            <p:spPr bwMode="auto">
              <a:xfrm flipH="1">
                <a:off x="1500239" y="5330202"/>
                <a:ext cx="149805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eaLnBrk="0" latinLnBrk="1" hangingPunct="0">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7203" name="组合 347"/>
              <p:cNvGrpSpPr>
                <a:grpSpLocks/>
              </p:cNvGrpSpPr>
              <p:nvPr/>
            </p:nvGrpSpPr>
            <p:grpSpPr bwMode="auto">
              <a:xfrm>
                <a:off x="1029300" y="5045322"/>
                <a:ext cx="635025" cy="637257"/>
                <a:chOff x="1098627" y="4776118"/>
                <a:chExt cx="903287" cy="906462"/>
              </a:xfrm>
            </p:grpSpPr>
            <p:sp>
              <p:nvSpPr>
                <p:cNvPr id="88" name="Oval 148"/>
                <p:cNvSpPr>
                  <a:spLocks noChangeArrowheads="1"/>
                </p:cNvSpPr>
                <p:nvPr/>
              </p:nvSpPr>
              <p:spPr bwMode="auto">
                <a:xfrm>
                  <a:off x="1097383" y="4776118"/>
                  <a:ext cx="903542" cy="907183"/>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89" name="Oval 151"/>
                <p:cNvSpPr>
                  <a:spLocks noChangeArrowheads="1"/>
                </p:cNvSpPr>
                <p:nvPr/>
              </p:nvSpPr>
              <p:spPr bwMode="auto">
                <a:xfrm>
                  <a:off x="1413361" y="4802262"/>
                  <a:ext cx="242860" cy="243136"/>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7199" name="TextBox 317"/>
            <p:cNvSpPr txBox="1">
              <a:spLocks noChangeArrowheads="1"/>
            </p:cNvSpPr>
            <p:nvPr/>
          </p:nvSpPr>
          <p:spPr bwMode="auto">
            <a:xfrm>
              <a:off x="1040636" y="2343150"/>
              <a:ext cx="685035" cy="338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7.6.1</a:t>
              </a:r>
              <a:endParaRPr lang="zh-CN" altLang="en-US" sz="1600"/>
            </a:p>
          </p:txBody>
        </p:sp>
        <p:sp>
          <p:nvSpPr>
            <p:cNvPr id="7200" name="TextBox 320"/>
            <p:cNvSpPr txBox="1">
              <a:spLocks noChangeArrowheads="1"/>
            </p:cNvSpPr>
            <p:nvPr/>
          </p:nvSpPr>
          <p:spPr bwMode="auto">
            <a:xfrm>
              <a:off x="3213100" y="2325324"/>
              <a:ext cx="4038648" cy="36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a:latin typeface="微软雅黑" pitchFamily="34" charset="-122"/>
                  <a:ea typeface="微软雅黑" pitchFamily="34" charset="-122"/>
                </a:rPr>
                <a:t>断言概述</a:t>
              </a:r>
            </a:p>
          </p:txBody>
        </p:sp>
      </p:grpSp>
      <p:grpSp>
        <p:nvGrpSpPr>
          <p:cNvPr id="7180" name="logo"/>
          <p:cNvGrpSpPr>
            <a:grpSpLocks/>
          </p:cNvGrpSpPr>
          <p:nvPr/>
        </p:nvGrpSpPr>
        <p:grpSpPr bwMode="auto">
          <a:xfrm>
            <a:off x="5062538" y="119063"/>
            <a:ext cx="3916362" cy="725487"/>
            <a:chOff x="0" y="0"/>
            <a:chExt cx="6166" cy="1142"/>
          </a:xfrm>
        </p:grpSpPr>
        <p:pic>
          <p:nvPicPr>
            <p:cNvPr id="7196" name="Picture 4" descr="D:\幻灯片\图片\logo2.pnglogo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97"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grpSp>
        <p:nvGrpSpPr>
          <p:cNvPr id="7181" name="组合 2"/>
          <p:cNvGrpSpPr>
            <a:grpSpLocks/>
          </p:cNvGrpSpPr>
          <p:nvPr/>
        </p:nvGrpSpPr>
        <p:grpSpPr bwMode="auto">
          <a:xfrm>
            <a:off x="1079500" y="4211638"/>
            <a:ext cx="6692900" cy="614362"/>
            <a:chOff x="1040636" y="2814639"/>
            <a:chExt cx="6693664" cy="612880"/>
          </a:xfrm>
        </p:grpSpPr>
        <p:grpSp>
          <p:nvGrpSpPr>
            <p:cNvPr id="7183" name="组合 313"/>
            <p:cNvGrpSpPr>
              <a:grpSpLocks/>
            </p:cNvGrpSpPr>
            <p:nvPr/>
          </p:nvGrpSpPr>
          <p:grpSpPr bwMode="auto">
            <a:xfrm>
              <a:off x="1328739" y="2849564"/>
              <a:ext cx="6405561" cy="577955"/>
              <a:chOff x="1252258" y="5045323"/>
              <a:chExt cx="7405967" cy="669007"/>
            </a:xfrm>
          </p:grpSpPr>
          <p:grpSp>
            <p:nvGrpSpPr>
              <p:cNvPr id="7189" name="组合 338"/>
              <p:cNvGrpSpPr>
                <a:grpSpLocks/>
              </p:cNvGrpSpPr>
              <p:nvPr/>
            </p:nvGrpSpPr>
            <p:grpSpPr bwMode="auto">
              <a:xfrm>
                <a:off x="2520950" y="5045323"/>
                <a:ext cx="6137275" cy="669007"/>
                <a:chOff x="2520950" y="4924673"/>
                <a:chExt cx="6137275" cy="789657"/>
              </a:xfrm>
            </p:grpSpPr>
            <p:sp>
              <p:nvSpPr>
                <p:cNvPr id="120" name="AutoShape 218"/>
                <p:cNvSpPr>
                  <a:spLocks noChangeArrowheads="1"/>
                </p:cNvSpPr>
                <p:nvPr/>
              </p:nvSpPr>
              <p:spPr bwMode="auto">
                <a:xfrm>
                  <a:off x="2642828" y="5394094"/>
                  <a:ext cx="5885067" cy="320236"/>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7193" name="组合 342"/>
                <p:cNvGrpSpPr>
                  <a:grpSpLocks/>
                </p:cNvGrpSpPr>
                <p:nvPr/>
              </p:nvGrpSpPr>
              <p:grpSpPr bwMode="auto">
                <a:xfrm>
                  <a:off x="2520950" y="4924673"/>
                  <a:ext cx="6137275" cy="664245"/>
                  <a:chOff x="2520950" y="4868193"/>
                  <a:chExt cx="6137275" cy="720725"/>
                </a:xfrm>
              </p:grpSpPr>
              <p:sp>
                <p:nvSpPr>
                  <p:cNvPr id="122" name="AutoShape 181"/>
                  <p:cNvSpPr>
                    <a:spLocks noChangeArrowheads="1"/>
                  </p:cNvSpPr>
                  <p:nvPr/>
                </p:nvSpPr>
                <p:spPr bwMode="auto">
                  <a:xfrm>
                    <a:off x="2439072" y="4868069"/>
                    <a:ext cx="6219153" cy="720756"/>
                  </a:xfrm>
                  <a:prstGeom prst="roundRect">
                    <a:avLst>
                      <a:gd name="adj" fmla="val 50000"/>
                    </a:avLst>
                  </a:prstGeom>
                  <a:solidFill>
                    <a:srgbClr val="D5EBFF"/>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23" name="AutoShape 202"/>
                  <p:cNvSpPr>
                    <a:spLocks noChangeArrowheads="1"/>
                  </p:cNvSpPr>
                  <p:nvPr/>
                </p:nvSpPr>
                <p:spPr bwMode="auto">
                  <a:xfrm>
                    <a:off x="2683213" y="4983107"/>
                    <a:ext cx="5769421" cy="490679"/>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118" name="Line 188"/>
              <p:cNvSpPr>
                <a:spLocks noChangeShapeType="1"/>
              </p:cNvSpPr>
              <p:nvPr/>
            </p:nvSpPr>
            <p:spPr bwMode="auto">
              <a:xfrm flipH="1">
                <a:off x="1499223" y="5329366"/>
                <a:ext cx="1497884"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eaLnBrk="0" latinLnBrk="1" hangingPunct="0">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19" name="Oval 151"/>
              <p:cNvSpPr>
                <a:spLocks noChangeArrowheads="1"/>
              </p:cNvSpPr>
              <p:nvPr/>
            </p:nvSpPr>
            <p:spPr bwMode="auto">
              <a:xfrm>
                <a:off x="1251412" y="5063558"/>
                <a:ext cx="170714" cy="170484"/>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7184" name="组合 315"/>
            <p:cNvGrpSpPr>
              <a:grpSpLocks/>
            </p:cNvGrpSpPr>
            <p:nvPr/>
          </p:nvGrpSpPr>
          <p:grpSpPr bwMode="auto">
            <a:xfrm>
              <a:off x="1112838" y="2814639"/>
              <a:ext cx="549127" cy="551873"/>
              <a:chOff x="1190461" y="2772022"/>
              <a:chExt cx="635025" cy="637257"/>
            </a:xfrm>
          </p:grpSpPr>
          <p:sp>
            <p:nvSpPr>
              <p:cNvPr id="115" name="Oval 148"/>
              <p:cNvSpPr>
                <a:spLocks noChangeArrowheads="1"/>
              </p:cNvSpPr>
              <p:nvPr/>
            </p:nvSpPr>
            <p:spPr bwMode="auto">
              <a:xfrm>
                <a:off x="1189587" y="2772022"/>
                <a:ext cx="635269" cy="636385"/>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116" name="Oval 151"/>
              <p:cNvSpPr>
                <a:spLocks noChangeArrowheads="1"/>
              </p:cNvSpPr>
              <p:nvPr/>
            </p:nvSpPr>
            <p:spPr bwMode="auto">
              <a:xfrm>
                <a:off x="1411747" y="2790309"/>
                <a:ext cx="170752" cy="170068"/>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7185" name="TextBox 321"/>
            <p:cNvSpPr txBox="1">
              <a:spLocks noChangeArrowheads="1"/>
            </p:cNvSpPr>
            <p:nvPr/>
          </p:nvSpPr>
          <p:spPr bwMode="auto">
            <a:xfrm>
              <a:off x="3213101" y="2923096"/>
              <a:ext cx="3182697" cy="368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a:latin typeface="微软雅黑" pitchFamily="34" charset="-122"/>
                  <a:ea typeface="微软雅黑" pitchFamily="34" charset="-122"/>
                </a:rPr>
                <a:t>断言的使用</a:t>
              </a:r>
            </a:p>
          </p:txBody>
        </p:sp>
        <p:sp>
          <p:nvSpPr>
            <p:cNvPr id="7186" name="TextBox 317"/>
            <p:cNvSpPr txBox="1">
              <a:spLocks noChangeArrowheads="1"/>
            </p:cNvSpPr>
            <p:nvPr/>
          </p:nvSpPr>
          <p:spPr bwMode="auto">
            <a:xfrm>
              <a:off x="1040636" y="2903706"/>
              <a:ext cx="685035" cy="33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7.6.2</a:t>
              </a:r>
              <a:endParaRPr lang="zh-CN" altLang="en-US" sz="1600"/>
            </a:p>
          </p:txBody>
        </p:sp>
      </p:grpSp>
      <p:sp>
        <p:nvSpPr>
          <p:cNvPr id="68" name="标题 1"/>
          <p:cNvSpPr>
            <a:spLocks noChangeArrowheads="1"/>
          </p:cNvSpPr>
          <p:nvPr/>
        </p:nvSpPr>
        <p:spPr bwMode="auto">
          <a:xfrm>
            <a:off x="250825"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3600">
                <a:solidFill>
                  <a:srgbClr val="FFFF00"/>
                </a:solidFill>
                <a:sym typeface="Wingdings" pitchFamily="2" charset="2"/>
              </a:rPr>
              <a:t></a:t>
            </a:r>
            <a:r>
              <a:rPr lang="zh-CN" altLang="en-US" sz="3600" b="1">
                <a:solidFill>
                  <a:srgbClr val="FFFF00"/>
                </a:solidFill>
                <a:latin typeface="微软雅黑" pitchFamily="34" charset="-122"/>
                <a:ea typeface="微软雅黑" pitchFamily="34" charset="-122"/>
                <a:sym typeface="宋体" charset="-122"/>
              </a:rPr>
              <a:t> 案例相关知识点</a:t>
            </a:r>
          </a:p>
        </p:txBody>
      </p:sp>
    </p:spTree>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8"/>
                                        </p:tgtEl>
                                      </p:cBhvr>
                                    </p:animEffect>
                                    <p:animScale>
                                      <p:cBhvr>
                                        <p:cTn id="7" dur="250" autoRev="1" fill="hold"/>
                                        <p:tgtEl>
                                          <p:spTgt spid="6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2"/>
          <p:cNvGrpSpPr>
            <a:grpSpLocks/>
          </p:cNvGrpSpPr>
          <p:nvPr/>
        </p:nvGrpSpPr>
        <p:grpSpPr bwMode="auto">
          <a:xfrm>
            <a:off x="5062538" y="119063"/>
            <a:ext cx="3916362" cy="725487"/>
            <a:chOff x="0" y="0"/>
            <a:chExt cx="6166" cy="1142"/>
          </a:xfrm>
        </p:grpSpPr>
        <p:pic>
          <p:nvPicPr>
            <p:cNvPr id="8206"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207"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10" name="矩形 9"/>
          <p:cNvSpPr/>
          <p:nvPr/>
        </p:nvSpPr>
        <p:spPr bwMode="auto">
          <a:xfrm>
            <a:off x="3628" y="1698767"/>
            <a:ext cx="9144000" cy="891956"/>
          </a:xfrm>
          <a:prstGeom prst="rect">
            <a:avLst/>
          </a:prstGeom>
          <a:gradFill>
            <a:gsLst>
              <a:gs pos="100000">
                <a:srgbClr val="00B0F0">
                  <a:alpha val="0"/>
                </a:srgbClr>
              </a:gs>
              <a:gs pos="0">
                <a:srgbClr val="D1ECFF">
                  <a:alpha val="0"/>
                </a:srgbClr>
              </a:gs>
              <a:gs pos="49000">
                <a:srgbClr val="D1ECFF"/>
              </a:gs>
            </a:gsLst>
            <a:lin ang="0" scaled="0"/>
          </a:gradFill>
          <a:ln w="2857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dirty="0">
              <a:latin typeface="Arial" pitchFamily="34" charset="0"/>
              <a:ea typeface="宋体" pitchFamily="2" charset="-122"/>
            </a:endParaRPr>
          </a:p>
        </p:txBody>
      </p:sp>
      <p:pic>
        <p:nvPicPr>
          <p:cNvPr id="18" name="Picture 8" descr="问小人"/>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3" y="985838"/>
            <a:ext cx="2263775" cy="234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矩形 1"/>
          <p:cNvSpPr>
            <a:spLocks noChangeArrowheads="1"/>
          </p:cNvSpPr>
          <p:nvPr/>
        </p:nvSpPr>
        <p:spPr bwMode="auto">
          <a:xfrm>
            <a:off x="2378075" y="1792288"/>
            <a:ext cx="3021013"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35000"/>
              </a:lnSpc>
            </a:pPr>
            <a:r>
              <a:rPr lang="zh-CN" altLang="en-US" sz="2800">
                <a:latin typeface="微软雅黑" pitchFamily="34" charset="-122"/>
                <a:ea typeface="微软雅黑" pitchFamily="34" charset="-122"/>
              </a:rPr>
              <a:t>什么是</a:t>
            </a:r>
            <a:r>
              <a:rPr lang="zh-CN" altLang="en-US" sz="2800">
                <a:solidFill>
                  <a:srgbClr val="00B0F0"/>
                </a:solidFill>
                <a:latin typeface="微软雅黑" pitchFamily="34" charset="-122"/>
                <a:ea typeface="微软雅黑" pitchFamily="34" charset="-122"/>
              </a:rPr>
              <a:t>异常</a:t>
            </a:r>
            <a:r>
              <a:rPr lang="zh-CN" altLang="zh-CN" sz="2800">
                <a:latin typeface="微软雅黑" pitchFamily="34" charset="-122"/>
                <a:ea typeface="微软雅黑" pitchFamily="34" charset="-122"/>
              </a:rPr>
              <a:t>？</a:t>
            </a:r>
            <a:endParaRPr lang="zh-CN" altLang="en-US" sz="2800">
              <a:latin typeface="微软雅黑" pitchFamily="34" charset="-122"/>
              <a:ea typeface="微软雅黑" pitchFamily="34" charset="-122"/>
            </a:endParaRPr>
          </a:p>
        </p:txBody>
      </p:sp>
      <p:grpSp>
        <p:nvGrpSpPr>
          <p:cNvPr id="20" name="组合 72"/>
          <p:cNvGrpSpPr>
            <a:grpSpLocks/>
          </p:cNvGrpSpPr>
          <p:nvPr/>
        </p:nvGrpSpPr>
        <p:grpSpPr bwMode="auto">
          <a:xfrm>
            <a:off x="1470025" y="3133725"/>
            <a:ext cx="6583363" cy="2843213"/>
            <a:chOff x="3957026" y="2453684"/>
            <a:chExt cx="10315544" cy="2438692"/>
          </a:xfrm>
        </p:grpSpPr>
        <p:sp>
          <p:nvSpPr>
            <p:cNvPr id="22" name="矩形 21"/>
            <p:cNvSpPr/>
            <p:nvPr/>
          </p:nvSpPr>
          <p:spPr>
            <a:xfrm>
              <a:off x="3957026" y="2735543"/>
              <a:ext cx="10315544" cy="2156833"/>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3" name="任意多边形 22"/>
            <p:cNvSpPr/>
            <p:nvPr/>
          </p:nvSpPr>
          <p:spPr>
            <a:xfrm>
              <a:off x="10444351" y="2453684"/>
              <a:ext cx="3445148" cy="418023"/>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B0F0"/>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grpSp>
      <p:sp>
        <p:nvSpPr>
          <p:cNvPr id="21" name="矩形 75"/>
          <p:cNvSpPr>
            <a:spLocks noChangeArrowheads="1"/>
          </p:cNvSpPr>
          <p:nvPr/>
        </p:nvSpPr>
        <p:spPr bwMode="auto">
          <a:xfrm>
            <a:off x="5653088" y="3205163"/>
            <a:ext cx="210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a:solidFill>
                  <a:schemeClr val="bg1"/>
                </a:solidFill>
                <a:latin typeface="微软雅黑" pitchFamily="34" charset="-122"/>
                <a:ea typeface="微软雅黑" pitchFamily="34" charset="-122"/>
              </a:rPr>
              <a:t>知识点概述</a:t>
            </a:r>
          </a:p>
        </p:txBody>
      </p:sp>
      <p:sp>
        <p:nvSpPr>
          <p:cNvPr id="6" name="矩形 5"/>
          <p:cNvSpPr>
            <a:spLocks noChangeArrowheads="1"/>
          </p:cNvSpPr>
          <p:nvPr/>
        </p:nvSpPr>
        <p:spPr bwMode="auto">
          <a:xfrm>
            <a:off x="1636713" y="3741738"/>
            <a:ext cx="622617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defRPr/>
            </a:pPr>
            <a:r>
              <a:rPr lang="zh-CN" altLang="en-US" sz="2000" dirty="0" smtClean="0">
                <a:latin typeface="黑体" pitchFamily="49" charset="-122"/>
                <a:ea typeface="黑体" pitchFamily="49" charset="-122"/>
              </a:rPr>
              <a:t>在</a:t>
            </a:r>
            <a:r>
              <a:rPr lang="en-US" altLang="zh-CN" sz="2000" dirty="0" smtClean="0">
                <a:latin typeface="黑体" pitchFamily="49" charset="-122"/>
                <a:ea typeface="黑体" pitchFamily="49" charset="-122"/>
              </a:rPr>
              <a:t>C++</a:t>
            </a:r>
            <a:r>
              <a:rPr lang="zh-CN" altLang="en-US" sz="2000" dirty="0" smtClean="0">
                <a:latin typeface="黑体" pitchFamily="49" charset="-122"/>
                <a:ea typeface="黑体" pitchFamily="49" charset="-122"/>
              </a:rPr>
              <a:t>程序中，常见的错误有两种，</a:t>
            </a:r>
            <a:r>
              <a:rPr lang="zh-CN" altLang="en-US" sz="2000" dirty="0" smtClean="0">
                <a:solidFill>
                  <a:schemeClr val="bg2">
                    <a:lumMod val="75000"/>
                  </a:schemeClr>
                </a:solidFill>
                <a:latin typeface="黑体" pitchFamily="49" charset="-122"/>
                <a:ea typeface="黑体" pitchFamily="49" charset="-122"/>
              </a:rPr>
              <a:t>语法错误</a:t>
            </a:r>
            <a:r>
              <a:rPr lang="zh-CN" altLang="en-US" sz="2000" dirty="0" smtClean="0">
                <a:latin typeface="黑体" pitchFamily="49" charset="-122"/>
                <a:ea typeface="黑体" pitchFamily="49" charset="-122"/>
              </a:rPr>
              <a:t>和</a:t>
            </a:r>
            <a:r>
              <a:rPr lang="zh-CN" altLang="en-US" sz="2000" dirty="0" smtClean="0">
                <a:solidFill>
                  <a:schemeClr val="bg2">
                    <a:lumMod val="75000"/>
                  </a:schemeClr>
                </a:solidFill>
                <a:latin typeface="微软雅黑" panose="020B0503020204020204" pitchFamily="34" charset="-122"/>
                <a:ea typeface="微软雅黑" panose="020B0503020204020204" pitchFamily="34" charset="-122"/>
              </a:rPr>
              <a:t>运行错误</a:t>
            </a:r>
            <a:r>
              <a:rPr lang="zh-CN" altLang="en-US" sz="2000" dirty="0" smtClean="0">
                <a:latin typeface="黑体" pitchFamily="49" charset="-122"/>
                <a:ea typeface="黑体" pitchFamily="49" charset="-122"/>
              </a:rPr>
              <a:t>。对于</a:t>
            </a:r>
            <a:r>
              <a:rPr lang="zh-CN" altLang="en-US" sz="2000" dirty="0">
                <a:solidFill>
                  <a:schemeClr val="bg2">
                    <a:lumMod val="75000"/>
                  </a:schemeClr>
                </a:solidFill>
                <a:latin typeface="微软雅黑" panose="020B0503020204020204" pitchFamily="34" charset="-122"/>
                <a:ea typeface="微软雅黑" panose="020B0503020204020204" pitchFamily="34" charset="-122"/>
              </a:rPr>
              <a:t>语法错误</a:t>
            </a:r>
            <a:r>
              <a:rPr lang="zh-CN" altLang="en-US" sz="2000" dirty="0" smtClean="0">
                <a:latin typeface="黑体" pitchFamily="49" charset="-122"/>
                <a:ea typeface="黑体" pitchFamily="49" charset="-122"/>
              </a:rPr>
              <a:t>，可以通过编译系统提示改正。</a:t>
            </a:r>
            <a:endParaRPr lang="en-US" altLang="zh-CN" sz="2000" dirty="0" smtClean="0">
              <a:latin typeface="黑体" pitchFamily="49" charset="-122"/>
              <a:ea typeface="黑体" pitchFamily="49" charset="-122"/>
            </a:endParaRPr>
          </a:p>
          <a:p>
            <a:pPr eaLnBrk="1" hangingPunct="1">
              <a:lnSpc>
                <a:spcPct val="150000"/>
              </a:lnSpc>
              <a:defRPr/>
            </a:pPr>
            <a:r>
              <a:rPr lang="zh-CN" altLang="zh-CN" sz="2000" dirty="0">
                <a:latin typeface="黑体" pitchFamily="49" charset="-122"/>
                <a:ea typeface="黑体" pitchFamily="49" charset="-122"/>
              </a:rPr>
              <a:t>所谓</a:t>
            </a:r>
            <a:r>
              <a:rPr lang="zh-CN" altLang="zh-CN" sz="2000" dirty="0">
                <a:solidFill>
                  <a:schemeClr val="bg2">
                    <a:lumMod val="75000"/>
                  </a:schemeClr>
                </a:solidFill>
                <a:latin typeface="微软雅黑" panose="020B0503020204020204" pitchFamily="34" charset="-122"/>
                <a:ea typeface="微软雅黑" panose="020B0503020204020204" pitchFamily="34" charset="-122"/>
              </a:rPr>
              <a:t>异常</a:t>
            </a:r>
            <a:r>
              <a:rPr lang="zh-CN" altLang="zh-CN" sz="2000" dirty="0">
                <a:latin typeface="黑体" pitchFamily="49" charset="-122"/>
                <a:ea typeface="黑体" pitchFamily="49" charset="-122"/>
              </a:rPr>
              <a:t>，是指在程序运行过程中，由于系统条件、操作不当等原因而引起的</a:t>
            </a:r>
            <a:r>
              <a:rPr lang="zh-CN" altLang="zh-CN" sz="2000" dirty="0">
                <a:solidFill>
                  <a:schemeClr val="bg2">
                    <a:lumMod val="75000"/>
                  </a:schemeClr>
                </a:solidFill>
                <a:latin typeface="微软雅黑" panose="020B0503020204020204" pitchFamily="34" charset="-122"/>
                <a:ea typeface="微软雅黑" panose="020B0503020204020204" pitchFamily="34" charset="-122"/>
              </a:rPr>
              <a:t>运行错误</a:t>
            </a:r>
            <a:r>
              <a:rPr lang="zh-CN" altLang="zh-CN" sz="2000" dirty="0">
                <a:latin typeface="黑体" pitchFamily="49" charset="-122"/>
                <a:ea typeface="黑体" pitchFamily="49" charset="-122"/>
              </a:rPr>
              <a:t>。</a:t>
            </a:r>
            <a:endParaRPr lang="en-US" altLang="zh-CN" sz="2000" dirty="0">
              <a:latin typeface="黑体" pitchFamily="49" charset="-122"/>
              <a:ea typeface="黑体" pitchFamily="49" charset="-122"/>
            </a:endParaRPr>
          </a:p>
        </p:txBody>
      </p:sp>
      <p:sp>
        <p:nvSpPr>
          <p:cNvPr id="8203"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7.1</a:t>
            </a:r>
            <a:r>
              <a:rPr lang="zh-CN" altLang="en-US" sz="2800" b="1">
                <a:solidFill>
                  <a:srgbClr val="FFFF00"/>
                </a:solidFill>
                <a:latin typeface="微软雅黑" pitchFamily="34" charset="-122"/>
                <a:ea typeface="微软雅黑" pitchFamily="34" charset="-122"/>
                <a:sym typeface="宋体" charset="-122"/>
              </a:rPr>
              <a:t>异常的概念</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2"/>
          <p:cNvGrpSpPr>
            <a:grpSpLocks/>
          </p:cNvGrpSpPr>
          <p:nvPr/>
        </p:nvGrpSpPr>
        <p:grpSpPr bwMode="auto">
          <a:xfrm>
            <a:off x="5062538" y="119063"/>
            <a:ext cx="3916362" cy="725487"/>
            <a:chOff x="0" y="0"/>
            <a:chExt cx="6166" cy="1142"/>
          </a:xfrm>
        </p:grpSpPr>
        <p:pic>
          <p:nvPicPr>
            <p:cNvPr id="9231"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232"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9219"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7.1</a:t>
            </a:r>
            <a:r>
              <a:rPr lang="zh-CN" altLang="en-US" sz="2800" b="1">
                <a:solidFill>
                  <a:srgbClr val="FFFF00"/>
                </a:solidFill>
                <a:latin typeface="微软雅黑" pitchFamily="34" charset="-122"/>
                <a:ea typeface="微软雅黑" pitchFamily="34" charset="-122"/>
                <a:sym typeface="宋体" charset="-122"/>
              </a:rPr>
              <a:t>异常的概念</a:t>
            </a:r>
          </a:p>
        </p:txBody>
      </p:sp>
      <p:sp>
        <p:nvSpPr>
          <p:cNvPr id="8" name="剪去对角的矩形 3"/>
          <p:cNvSpPr>
            <a:spLocks/>
          </p:cNvSpPr>
          <p:nvPr/>
        </p:nvSpPr>
        <p:spPr bwMode="auto">
          <a:xfrm>
            <a:off x="741363" y="2200275"/>
            <a:ext cx="1606550"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chemeClr val="accent4"/>
          </a:solidFill>
          <a:ln>
            <a:noFill/>
          </a:ln>
          <a:effectLst>
            <a:outerShdw blurRad="50800" dist="38100" dir="2700000" algn="tl" rotWithShape="0">
              <a:srgbClr val="808080">
                <a:alpha val="42999"/>
              </a:srgbClr>
            </a:outerShdw>
          </a:effectLst>
          <a:extLst/>
        </p:spPr>
        <p:txBody>
          <a:bodyPr/>
          <a:lstStyle/>
          <a:p>
            <a:pPr>
              <a:buFont typeface="Arial" pitchFamily="34" charset="0"/>
              <a:buNone/>
              <a:defRPr/>
            </a:pPr>
            <a:r>
              <a:rPr lang="zh-CN" altLang="en-US" sz="2400" b="1" dirty="0">
                <a:solidFill>
                  <a:schemeClr val="bg1"/>
                </a:solidFill>
                <a:latin typeface="微软雅黑" pitchFamily="34" charset="-122"/>
                <a:ea typeface="微软雅黑" pitchFamily="34" charset="-122"/>
              </a:rPr>
              <a:t> 案例代码</a:t>
            </a:r>
          </a:p>
        </p:txBody>
      </p:sp>
      <p:cxnSp>
        <p:nvCxnSpPr>
          <p:cNvPr id="9" name="直线连接符 9"/>
          <p:cNvCxnSpPr>
            <a:cxnSpLocks noChangeShapeType="1"/>
          </p:cNvCxnSpPr>
          <p:nvPr/>
        </p:nvCxnSpPr>
        <p:spPr bwMode="auto">
          <a:xfrm>
            <a:off x="741363" y="2806700"/>
            <a:ext cx="7045325" cy="0"/>
          </a:xfrm>
          <a:prstGeom prst="line">
            <a:avLst/>
          </a:prstGeom>
          <a:noFill/>
          <a:ln w="28575">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0" name="组合 9"/>
          <p:cNvGrpSpPr>
            <a:grpSpLocks/>
          </p:cNvGrpSpPr>
          <p:nvPr/>
        </p:nvGrpSpPr>
        <p:grpSpPr bwMode="auto">
          <a:xfrm>
            <a:off x="1304925" y="4724400"/>
            <a:ext cx="2146300" cy="403225"/>
            <a:chOff x="6356350" y="4670298"/>
            <a:chExt cx="2146725" cy="403036"/>
          </a:xfrm>
        </p:grpSpPr>
        <p:grpSp>
          <p:nvGrpSpPr>
            <p:cNvPr id="9224" name="组合 15"/>
            <p:cNvGrpSpPr>
              <a:grpSpLocks/>
            </p:cNvGrpSpPr>
            <p:nvPr/>
          </p:nvGrpSpPr>
          <p:grpSpPr bwMode="auto">
            <a:xfrm>
              <a:off x="6356350" y="4728493"/>
              <a:ext cx="2085975" cy="344841"/>
              <a:chOff x="2225739" y="5060870"/>
              <a:chExt cx="2478788" cy="410818"/>
            </a:xfrm>
          </p:grpSpPr>
          <p:sp>
            <p:nvSpPr>
              <p:cNvPr id="9226" name="矩形 10">
                <a:hlinkClick r:id="rId3" action="ppaction://hlinkfile"/>
              </p:cNvPr>
              <p:cNvSpPr>
                <a:spLocks noChangeArrowheads="1"/>
              </p:cNvSpPr>
              <p:nvPr/>
            </p:nvSpPr>
            <p:spPr bwMode="auto">
              <a:xfrm>
                <a:off x="2519540" y="5060870"/>
                <a:ext cx="1983348" cy="366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ts val="500"/>
                  </a:spcBef>
                  <a:spcAft>
                    <a:spcPts val="500"/>
                  </a:spcAft>
                </a:pPr>
                <a:r>
                  <a:rPr lang="en-US" altLang="zh-CN" sz="1400">
                    <a:solidFill>
                      <a:srgbClr val="F0A000"/>
                    </a:solidFill>
                    <a:latin typeface="微软雅黑" pitchFamily="34" charset="-122"/>
                    <a:ea typeface="微软雅黑" pitchFamily="34" charset="-122"/>
                  </a:rPr>
                  <a:t>[</a:t>
                </a:r>
                <a:r>
                  <a:rPr lang="zh-CN" altLang="en-US" sz="1400">
                    <a:solidFill>
                      <a:srgbClr val="F0A000"/>
                    </a:solidFill>
                    <a:latin typeface="微软雅黑" pitchFamily="34" charset="-122"/>
                    <a:ea typeface="微软雅黑" pitchFamily="34" charset="-122"/>
                  </a:rPr>
                  <a:t>点击查看案例</a:t>
                </a:r>
                <a:r>
                  <a:rPr lang="en-US" altLang="zh-CN" sz="1400">
                    <a:solidFill>
                      <a:srgbClr val="F0A000"/>
                    </a:solidFill>
                    <a:latin typeface="微软雅黑" pitchFamily="34" charset="-122"/>
                    <a:ea typeface="微软雅黑" pitchFamily="34" charset="-122"/>
                  </a:rPr>
                  <a:t>7-1]</a:t>
                </a:r>
                <a:endParaRPr lang="zh-CN" altLang="zh-CN" sz="1400">
                  <a:solidFill>
                    <a:srgbClr val="F0A000"/>
                  </a:solidFill>
                  <a:latin typeface="微软雅黑" pitchFamily="34" charset="-122"/>
                  <a:ea typeface="微软雅黑" pitchFamily="34" charset="-122"/>
                </a:endParaRPr>
              </a:p>
            </p:txBody>
          </p:sp>
          <p:sp>
            <p:nvSpPr>
              <p:cNvPr id="9227" name="立方体 18"/>
              <p:cNvSpPr>
                <a:spLocks noChangeArrowheads="1"/>
              </p:cNvSpPr>
              <p:nvPr/>
            </p:nvSpPr>
            <p:spPr bwMode="auto">
              <a:xfrm>
                <a:off x="2288817" y="5125857"/>
                <a:ext cx="270137" cy="270137"/>
              </a:xfrm>
              <a:prstGeom prst="cube">
                <a:avLst>
                  <a:gd name="adj" fmla="val 25000"/>
                </a:avLst>
              </a:prstGeom>
              <a:solidFill>
                <a:srgbClr val="F3B600"/>
              </a:solidFill>
              <a:ln w="19050" algn="ctr">
                <a:solidFill>
                  <a:schemeClr val="bg1"/>
                </a:solidFill>
                <a:round/>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15" name="半闭框 14"/>
              <p:cNvSpPr/>
              <p:nvPr/>
            </p:nvSpPr>
            <p:spPr bwMode="auto">
              <a:xfrm>
                <a:off x="2225739" y="5069046"/>
                <a:ext cx="107549" cy="136105"/>
              </a:xfrm>
              <a:prstGeom prst="halfFrame">
                <a:avLst/>
              </a:prstGeom>
              <a:solidFill>
                <a:srgbClr val="F3B600"/>
              </a:solidFill>
              <a:ln w="2857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sp>
            <p:nvSpPr>
              <p:cNvPr id="16" name="半闭框 15"/>
              <p:cNvSpPr/>
              <p:nvPr/>
            </p:nvSpPr>
            <p:spPr bwMode="auto">
              <a:xfrm flipH="1" flipV="1">
                <a:off x="4597470" y="5337474"/>
                <a:ext cx="107548" cy="134214"/>
              </a:xfrm>
              <a:prstGeom prst="halfFrame">
                <a:avLst/>
              </a:prstGeom>
              <a:solidFill>
                <a:srgbClr val="F3B600"/>
              </a:solidFill>
              <a:ln w="2857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cxnSp>
            <p:nvCxnSpPr>
              <p:cNvPr id="9230" name="直接连接符 21"/>
              <p:cNvCxnSpPr>
                <a:cxnSpLocks noChangeShapeType="1"/>
              </p:cNvCxnSpPr>
              <p:nvPr/>
            </p:nvCxnSpPr>
            <p:spPr bwMode="auto">
              <a:xfrm>
                <a:off x="2293496" y="5449202"/>
                <a:ext cx="1802720" cy="0"/>
              </a:xfrm>
              <a:prstGeom prst="line">
                <a:avLst/>
              </a:prstGeom>
              <a:noFill/>
              <a:ln w="19050" algn="ctr">
                <a:solidFill>
                  <a:srgbClr val="F3B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9225" name="Picture 13" descr="C:\Users\Administrator\Desktop\未标题-2.png">
              <a:hlinkClick r:id="rId4" action="ppaction://hlinkfil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63446" y="4670298"/>
              <a:ext cx="439629" cy="387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23" name="矩形 1"/>
          <p:cNvSpPr>
            <a:spLocks noChangeArrowheads="1"/>
          </p:cNvSpPr>
          <p:nvPr/>
        </p:nvSpPr>
        <p:spPr bwMode="auto">
          <a:xfrm>
            <a:off x="631825" y="3125788"/>
            <a:ext cx="7154863"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en-US" altLang="zh-CN" sz="2000" b="1">
                <a:solidFill>
                  <a:srgbClr val="009ED6"/>
                </a:solidFill>
                <a:latin typeface="微软雅黑" pitchFamily="34" charset="-122"/>
                <a:ea typeface="微软雅黑" pitchFamily="34" charset="-122"/>
              </a:rPr>
              <a:t>       </a:t>
            </a:r>
            <a:r>
              <a:rPr lang="zh-CN" altLang="zh-CN" sz="2000" b="1">
                <a:solidFill>
                  <a:srgbClr val="009ED6"/>
                </a:solidFill>
                <a:latin typeface="微软雅黑" pitchFamily="34" charset="-122"/>
                <a:ea typeface="微软雅黑" pitchFamily="34" charset="-122"/>
              </a:rPr>
              <a:t>常见的异常包括除零错误、指针访问受保护空间、数据越界、分配空间失败、要打开的文件不存在等。接下来通过一个除零异常的案例来了解系统出现异常的情况</a:t>
            </a:r>
            <a:endParaRPr lang="zh-CN" altLang="en-US" sz="2000" b="1">
              <a:solidFill>
                <a:srgbClr val="009ED6"/>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2"/>
          <p:cNvGrpSpPr>
            <a:grpSpLocks/>
          </p:cNvGrpSpPr>
          <p:nvPr/>
        </p:nvGrpSpPr>
        <p:grpSpPr bwMode="auto">
          <a:xfrm>
            <a:off x="5062538" y="119063"/>
            <a:ext cx="3916362" cy="725487"/>
            <a:chOff x="0" y="0"/>
            <a:chExt cx="6166" cy="1142"/>
          </a:xfrm>
        </p:grpSpPr>
        <p:pic>
          <p:nvPicPr>
            <p:cNvPr id="10255"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56"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10243"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7.1</a:t>
            </a:r>
            <a:r>
              <a:rPr lang="zh-CN" altLang="en-US" sz="2800" b="1">
                <a:solidFill>
                  <a:srgbClr val="FFFF00"/>
                </a:solidFill>
                <a:latin typeface="微软雅黑" pitchFamily="34" charset="-122"/>
                <a:ea typeface="微软雅黑" pitchFamily="34" charset="-122"/>
                <a:sym typeface="宋体" charset="-122"/>
              </a:rPr>
              <a:t>异常的概念</a:t>
            </a:r>
          </a:p>
        </p:txBody>
      </p:sp>
      <p:grpSp>
        <p:nvGrpSpPr>
          <p:cNvPr id="22" name="组合 21"/>
          <p:cNvGrpSpPr>
            <a:grpSpLocks/>
          </p:cNvGrpSpPr>
          <p:nvPr/>
        </p:nvGrpSpPr>
        <p:grpSpPr bwMode="auto">
          <a:xfrm>
            <a:off x="1620838" y="2141538"/>
            <a:ext cx="6096000" cy="1127125"/>
            <a:chOff x="1910363" y="2286295"/>
            <a:chExt cx="6096000" cy="1127125"/>
          </a:xfrm>
        </p:grpSpPr>
        <p:sp>
          <p:nvSpPr>
            <p:cNvPr id="26" name="任意多边形 25"/>
            <p:cNvSpPr/>
            <p:nvPr/>
          </p:nvSpPr>
          <p:spPr>
            <a:xfrm>
              <a:off x="1910363" y="2286295"/>
              <a:ext cx="788987" cy="1127125"/>
            </a:xfrm>
            <a:custGeom>
              <a:avLst/>
              <a:gdLst>
                <a:gd name="connsiteX0" fmla="*/ 0 w 1127124"/>
                <a:gd name="connsiteY0" fmla="*/ 0 h 788987"/>
                <a:gd name="connsiteX1" fmla="*/ 732631 w 1127124"/>
                <a:gd name="connsiteY1" fmla="*/ 0 h 788987"/>
                <a:gd name="connsiteX2" fmla="*/ 1127124 w 1127124"/>
                <a:gd name="connsiteY2" fmla="*/ 394494 h 788987"/>
                <a:gd name="connsiteX3" fmla="*/ 732631 w 1127124"/>
                <a:gd name="connsiteY3" fmla="*/ 788987 h 788987"/>
                <a:gd name="connsiteX4" fmla="*/ 0 w 1127124"/>
                <a:gd name="connsiteY4" fmla="*/ 788987 h 788987"/>
                <a:gd name="connsiteX5" fmla="*/ 394494 w 1127124"/>
                <a:gd name="connsiteY5" fmla="*/ 394494 h 788987"/>
                <a:gd name="connsiteX6" fmla="*/ 0 w 1127124"/>
                <a:gd name="connsiteY6" fmla="*/ 0 h 788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7124" h="788987">
                  <a:moveTo>
                    <a:pt x="1127123" y="0"/>
                  </a:moveTo>
                  <a:lnTo>
                    <a:pt x="1127123" y="512842"/>
                  </a:lnTo>
                  <a:lnTo>
                    <a:pt x="563561" y="788987"/>
                  </a:lnTo>
                  <a:lnTo>
                    <a:pt x="1" y="512842"/>
                  </a:lnTo>
                  <a:lnTo>
                    <a:pt x="1" y="0"/>
                  </a:lnTo>
                  <a:lnTo>
                    <a:pt x="563561" y="276146"/>
                  </a:lnTo>
                  <a:lnTo>
                    <a:pt x="1127123" y="0"/>
                  </a:lnTo>
                  <a:close/>
                </a:path>
              </a:pathLst>
            </a:custGeom>
            <a:solidFill>
              <a:srgbClr val="8FE2FF"/>
            </a:solidFill>
            <a:ln w="3175">
              <a:solidFill>
                <a:schemeClr val="bg2">
                  <a:lumMod val="90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701" tIns="407195" rIns="12700" bIns="407193" spcCol="1270" anchor="ctr"/>
            <a:lstStyle/>
            <a:p>
              <a:pPr algn="ctr" defTabSz="889000" eaLnBrk="0" hangingPunct="0">
                <a:lnSpc>
                  <a:spcPct val="90000"/>
                </a:lnSpc>
                <a:spcAft>
                  <a:spcPct val="35000"/>
                </a:spcAft>
                <a:defRPr/>
              </a:pPr>
              <a:endParaRPr lang="en-US" altLang="zh-CN" sz="1200" dirty="0"/>
            </a:p>
            <a:p>
              <a:pPr algn="ctr" defTabSz="889000" eaLnBrk="0" hangingPunct="0">
                <a:lnSpc>
                  <a:spcPct val="90000"/>
                </a:lnSpc>
                <a:spcAft>
                  <a:spcPct val="35000"/>
                </a:spcAft>
                <a:defRPr/>
              </a:pPr>
              <a:r>
                <a:rPr lang="en-US" altLang="zh-CN" sz="3200" dirty="0"/>
                <a:t>1</a:t>
              </a:r>
              <a:endParaRPr lang="zh-CN" altLang="en-US" sz="3200" dirty="0"/>
            </a:p>
          </p:txBody>
        </p:sp>
        <p:sp>
          <p:nvSpPr>
            <p:cNvPr id="27" name="任意多边形 26"/>
            <p:cNvSpPr/>
            <p:nvPr/>
          </p:nvSpPr>
          <p:spPr>
            <a:xfrm>
              <a:off x="2699350" y="2286295"/>
              <a:ext cx="5307013" cy="733425"/>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ln w="3175">
              <a:solidFill>
                <a:schemeClr val="bg2">
                  <a:lumMod val="90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135129" tIns="47829" rIns="47829" bIns="47830" spcCol="1270" anchor="ctr"/>
            <a:lstStyle/>
            <a:p>
              <a:pPr marL="171450" lvl="1" indent="-171450" defTabSz="844550" eaLnBrk="0" hangingPunct="0">
                <a:lnSpc>
                  <a:spcPct val="90000"/>
                </a:lnSpc>
                <a:spcAft>
                  <a:spcPct val="15000"/>
                </a:spcAft>
                <a:buFontTx/>
                <a:buChar char="••"/>
                <a:defRPr/>
              </a:pPr>
              <a:endParaRPr lang="zh-CN" altLang="en-US" sz="1900" dirty="0"/>
            </a:p>
            <a:p>
              <a:pPr marL="0" lvl="1" defTabSz="844550" eaLnBrk="0" hangingPunct="0">
                <a:lnSpc>
                  <a:spcPct val="90000"/>
                </a:lnSpc>
                <a:spcAft>
                  <a:spcPct val="15000"/>
                </a:spcAft>
                <a:defRPr/>
              </a:pPr>
              <a:r>
                <a:rPr lang="en-US" altLang="zh-CN" sz="1900" dirty="0"/>
                <a:t>         </a:t>
              </a:r>
            </a:p>
          </p:txBody>
        </p:sp>
        <p:sp>
          <p:nvSpPr>
            <p:cNvPr id="10254" name="矩形 19"/>
            <p:cNvSpPr>
              <a:spLocks noChangeArrowheads="1"/>
            </p:cNvSpPr>
            <p:nvPr/>
          </p:nvSpPr>
          <p:spPr bwMode="auto">
            <a:xfrm>
              <a:off x="2892690" y="2447432"/>
              <a:ext cx="511367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000">
                  <a:latin typeface="微软雅黑" pitchFamily="34" charset="-122"/>
                  <a:ea typeface="微软雅黑" pitchFamily="34" charset="-122"/>
                </a:rPr>
                <a:t>可预见的异常</a:t>
              </a:r>
            </a:p>
          </p:txBody>
        </p:sp>
      </p:grpSp>
      <p:grpSp>
        <p:nvGrpSpPr>
          <p:cNvPr id="29" name="组合 28"/>
          <p:cNvGrpSpPr>
            <a:grpSpLocks/>
          </p:cNvGrpSpPr>
          <p:nvPr/>
        </p:nvGrpSpPr>
        <p:grpSpPr bwMode="auto">
          <a:xfrm>
            <a:off x="1620838" y="3117850"/>
            <a:ext cx="6096000" cy="1127125"/>
            <a:chOff x="1910363" y="3265414"/>
            <a:chExt cx="6096000" cy="1126563"/>
          </a:xfrm>
        </p:grpSpPr>
        <p:sp>
          <p:nvSpPr>
            <p:cNvPr id="30" name="任意多边形 29"/>
            <p:cNvSpPr/>
            <p:nvPr/>
          </p:nvSpPr>
          <p:spPr>
            <a:xfrm>
              <a:off x="1910363" y="3265414"/>
              <a:ext cx="788987" cy="1126563"/>
            </a:xfrm>
            <a:custGeom>
              <a:avLst/>
              <a:gdLst>
                <a:gd name="connsiteX0" fmla="*/ 0 w 1127124"/>
                <a:gd name="connsiteY0" fmla="*/ 0 h 788987"/>
                <a:gd name="connsiteX1" fmla="*/ 732631 w 1127124"/>
                <a:gd name="connsiteY1" fmla="*/ 0 h 788987"/>
                <a:gd name="connsiteX2" fmla="*/ 1127124 w 1127124"/>
                <a:gd name="connsiteY2" fmla="*/ 394494 h 788987"/>
                <a:gd name="connsiteX3" fmla="*/ 732631 w 1127124"/>
                <a:gd name="connsiteY3" fmla="*/ 788987 h 788987"/>
                <a:gd name="connsiteX4" fmla="*/ 0 w 1127124"/>
                <a:gd name="connsiteY4" fmla="*/ 788987 h 788987"/>
                <a:gd name="connsiteX5" fmla="*/ 394494 w 1127124"/>
                <a:gd name="connsiteY5" fmla="*/ 394494 h 788987"/>
                <a:gd name="connsiteX6" fmla="*/ 0 w 1127124"/>
                <a:gd name="connsiteY6" fmla="*/ 0 h 788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7124" h="788987">
                  <a:moveTo>
                    <a:pt x="1127123" y="0"/>
                  </a:moveTo>
                  <a:lnTo>
                    <a:pt x="1127123" y="512842"/>
                  </a:lnTo>
                  <a:lnTo>
                    <a:pt x="563561" y="788987"/>
                  </a:lnTo>
                  <a:lnTo>
                    <a:pt x="1" y="512842"/>
                  </a:lnTo>
                  <a:lnTo>
                    <a:pt x="1" y="0"/>
                  </a:lnTo>
                  <a:lnTo>
                    <a:pt x="563561" y="276146"/>
                  </a:lnTo>
                  <a:lnTo>
                    <a:pt x="1127123" y="0"/>
                  </a:lnTo>
                  <a:close/>
                </a:path>
              </a:pathLst>
            </a:custGeom>
            <a:solidFill>
              <a:srgbClr val="8FE2FF"/>
            </a:solidFill>
            <a:ln w="3175">
              <a:solidFill>
                <a:schemeClr val="bg2">
                  <a:lumMod val="90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701" tIns="407195" rIns="12700" bIns="407193" spcCol="1270" anchor="ctr"/>
            <a:lstStyle/>
            <a:p>
              <a:pPr algn="ctr" defTabSz="889000" eaLnBrk="0" hangingPunct="0">
                <a:lnSpc>
                  <a:spcPct val="90000"/>
                </a:lnSpc>
                <a:spcAft>
                  <a:spcPct val="35000"/>
                </a:spcAft>
                <a:defRPr/>
              </a:pPr>
              <a:endParaRPr lang="en-US" altLang="zh-CN" sz="1200" dirty="0"/>
            </a:p>
            <a:p>
              <a:pPr algn="ctr" defTabSz="889000" eaLnBrk="0" hangingPunct="0">
                <a:lnSpc>
                  <a:spcPct val="90000"/>
                </a:lnSpc>
                <a:spcAft>
                  <a:spcPct val="35000"/>
                </a:spcAft>
                <a:defRPr/>
              </a:pPr>
              <a:r>
                <a:rPr lang="en-US" altLang="zh-CN" sz="3200" dirty="0"/>
                <a:t>2</a:t>
              </a:r>
              <a:endParaRPr lang="zh-CN" altLang="en-US" sz="3200" dirty="0"/>
            </a:p>
          </p:txBody>
        </p:sp>
        <p:sp>
          <p:nvSpPr>
            <p:cNvPr id="31" name="任意多边形 30"/>
            <p:cNvSpPr/>
            <p:nvPr/>
          </p:nvSpPr>
          <p:spPr>
            <a:xfrm>
              <a:off x="2699350" y="3265414"/>
              <a:ext cx="5307013" cy="73147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ln w="3175">
              <a:solidFill>
                <a:schemeClr val="bg2">
                  <a:lumMod val="90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135129" tIns="47829" rIns="47829" bIns="47830" spcCol="1270" anchor="ctr"/>
            <a:lstStyle/>
            <a:p>
              <a:pPr marL="171450" lvl="1" indent="-171450" defTabSz="844550" eaLnBrk="0" hangingPunct="0">
                <a:lnSpc>
                  <a:spcPct val="90000"/>
                </a:lnSpc>
                <a:spcAft>
                  <a:spcPct val="15000"/>
                </a:spcAft>
                <a:buFontTx/>
                <a:buChar char="••"/>
                <a:defRPr/>
              </a:pPr>
              <a:endParaRPr lang="zh-CN" altLang="en-US" sz="1900"/>
            </a:p>
            <a:p>
              <a:pPr marL="171450" lvl="1" indent="-171450" defTabSz="844550" eaLnBrk="0" hangingPunct="0">
                <a:lnSpc>
                  <a:spcPct val="90000"/>
                </a:lnSpc>
                <a:spcAft>
                  <a:spcPct val="15000"/>
                </a:spcAft>
                <a:buFontTx/>
                <a:buChar char="••"/>
                <a:defRPr/>
              </a:pPr>
              <a:endParaRPr lang="zh-CN" altLang="en-US" sz="1900"/>
            </a:p>
          </p:txBody>
        </p:sp>
        <p:sp>
          <p:nvSpPr>
            <p:cNvPr id="10251" name="矩形 20"/>
            <p:cNvSpPr>
              <a:spLocks noChangeArrowheads="1"/>
            </p:cNvSpPr>
            <p:nvPr/>
          </p:nvSpPr>
          <p:spPr bwMode="auto">
            <a:xfrm>
              <a:off x="2892689" y="3423784"/>
              <a:ext cx="5113673" cy="399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000">
                  <a:latin typeface="微软雅黑" pitchFamily="34" charset="-122"/>
                  <a:ea typeface="微软雅黑" pitchFamily="34" charset="-122"/>
                </a:rPr>
                <a:t>不可预见的异常</a:t>
              </a:r>
              <a:endParaRPr lang="zh-CN" altLang="en-US" sz="2000">
                <a:solidFill>
                  <a:srgbClr val="00B0F0"/>
                </a:solidFill>
                <a:latin typeface="微软雅黑" pitchFamily="34" charset="-122"/>
                <a:ea typeface="微软雅黑" pitchFamily="34" charset="-122"/>
              </a:endParaRPr>
            </a:p>
          </p:txBody>
        </p:sp>
      </p:grpSp>
      <p:sp>
        <p:nvSpPr>
          <p:cNvPr id="33" name="矩形 32"/>
          <p:cNvSpPr>
            <a:spLocks noChangeArrowheads="1"/>
          </p:cNvSpPr>
          <p:nvPr/>
        </p:nvSpPr>
        <p:spPr bwMode="auto">
          <a:xfrm>
            <a:off x="966788" y="1328738"/>
            <a:ext cx="34163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a:solidFill>
                  <a:srgbClr val="00B0F0"/>
                </a:solidFill>
                <a:latin typeface="微软雅黑" pitchFamily="34" charset="-122"/>
                <a:ea typeface="微软雅黑" pitchFamily="34" charset="-122"/>
              </a:rPr>
              <a:t>异常</a:t>
            </a:r>
            <a:r>
              <a:rPr lang="zh-CN" altLang="en-US" sz="2800" b="1">
                <a:latin typeface="微软雅黑" pitchFamily="34" charset="-122"/>
                <a:ea typeface="微软雅黑" pitchFamily="34" charset="-122"/>
              </a:rPr>
              <a:t>可以分为两类：</a:t>
            </a:r>
            <a:endParaRPr lang="en-US" altLang="zh-CN" sz="2800" b="1">
              <a:latin typeface="微软雅黑" pitchFamily="34" charset="-122"/>
              <a:ea typeface="微软雅黑" pitchFamily="34" charset="-122"/>
            </a:endParaRPr>
          </a:p>
        </p:txBody>
      </p:sp>
      <p:grpSp>
        <p:nvGrpSpPr>
          <p:cNvPr id="35" name="组合 16"/>
          <p:cNvGrpSpPr>
            <a:grpSpLocks/>
          </p:cNvGrpSpPr>
          <p:nvPr/>
        </p:nvGrpSpPr>
        <p:grpSpPr bwMode="auto">
          <a:xfrm>
            <a:off x="3188884" y="2553592"/>
            <a:ext cx="5435600" cy="1863725"/>
            <a:chOff x="2205102" y="3511820"/>
            <a:chExt cx="6123022" cy="2172902"/>
          </a:xfrm>
          <a:solidFill>
            <a:schemeClr val="bg1"/>
          </a:solidFill>
        </p:grpSpPr>
        <p:sp>
          <p:nvSpPr>
            <p:cNvPr id="37" name="圆角矩形标注 8"/>
            <p:cNvSpPr/>
            <p:nvPr/>
          </p:nvSpPr>
          <p:spPr bwMode="auto">
            <a:xfrm flipV="1">
              <a:off x="2205102" y="3511820"/>
              <a:ext cx="6123022" cy="2172902"/>
            </a:xfrm>
            <a:custGeom>
              <a:avLst/>
              <a:gdLst>
                <a:gd name="connsiteX0" fmla="*/ 0 w 5762171"/>
                <a:gd name="connsiteY0" fmla="*/ 287872 h 1727200"/>
                <a:gd name="connsiteX1" fmla="*/ 287872 w 5762171"/>
                <a:gd name="connsiteY1" fmla="*/ 0 h 1727200"/>
                <a:gd name="connsiteX2" fmla="*/ 960362 w 5762171"/>
                <a:gd name="connsiteY2" fmla="*/ 0 h 1727200"/>
                <a:gd name="connsiteX3" fmla="*/ 960362 w 5762171"/>
                <a:gd name="connsiteY3" fmla="*/ 0 h 1727200"/>
                <a:gd name="connsiteX4" fmla="*/ 2400905 w 5762171"/>
                <a:gd name="connsiteY4" fmla="*/ 0 h 1727200"/>
                <a:gd name="connsiteX5" fmla="*/ 5474299 w 5762171"/>
                <a:gd name="connsiteY5" fmla="*/ 0 h 1727200"/>
                <a:gd name="connsiteX6" fmla="*/ 5762171 w 5762171"/>
                <a:gd name="connsiteY6" fmla="*/ 287872 h 1727200"/>
                <a:gd name="connsiteX7" fmla="*/ 5762171 w 5762171"/>
                <a:gd name="connsiteY7" fmla="*/ 1007533 h 1727200"/>
                <a:gd name="connsiteX8" fmla="*/ 5762171 w 5762171"/>
                <a:gd name="connsiteY8" fmla="*/ 1007533 h 1727200"/>
                <a:gd name="connsiteX9" fmla="*/ 5762171 w 5762171"/>
                <a:gd name="connsiteY9" fmla="*/ 1439333 h 1727200"/>
                <a:gd name="connsiteX10" fmla="*/ 5762171 w 5762171"/>
                <a:gd name="connsiteY10" fmla="*/ 1439328 h 1727200"/>
                <a:gd name="connsiteX11" fmla="*/ 5474299 w 5762171"/>
                <a:gd name="connsiteY11" fmla="*/ 1727200 h 1727200"/>
                <a:gd name="connsiteX12" fmla="*/ 2400905 w 5762171"/>
                <a:gd name="connsiteY12" fmla="*/ 1727200 h 1727200"/>
                <a:gd name="connsiteX13" fmla="*/ 1680652 w 5762171"/>
                <a:gd name="connsiteY13" fmla="*/ 1943100 h 1727200"/>
                <a:gd name="connsiteX14" fmla="*/ 960362 w 5762171"/>
                <a:gd name="connsiteY14" fmla="*/ 1727200 h 1727200"/>
                <a:gd name="connsiteX15" fmla="*/ 287872 w 5762171"/>
                <a:gd name="connsiteY15" fmla="*/ 1727200 h 1727200"/>
                <a:gd name="connsiteX16" fmla="*/ 0 w 5762171"/>
                <a:gd name="connsiteY16" fmla="*/ 1439328 h 1727200"/>
                <a:gd name="connsiteX17" fmla="*/ 0 w 5762171"/>
                <a:gd name="connsiteY17" fmla="*/ 1439333 h 1727200"/>
                <a:gd name="connsiteX18" fmla="*/ 0 w 5762171"/>
                <a:gd name="connsiteY18" fmla="*/ 1007533 h 1727200"/>
                <a:gd name="connsiteX19" fmla="*/ 0 w 5762171"/>
                <a:gd name="connsiteY19" fmla="*/ 1007533 h 1727200"/>
                <a:gd name="connsiteX20" fmla="*/ 0 w 5762171"/>
                <a:gd name="connsiteY20" fmla="*/ 287872 h 1727200"/>
                <a:gd name="connsiteX0" fmla="*/ 0 w 5762171"/>
                <a:gd name="connsiteY0" fmla="*/ 287872 h 2378528"/>
                <a:gd name="connsiteX1" fmla="*/ 287872 w 5762171"/>
                <a:gd name="connsiteY1" fmla="*/ 0 h 2378528"/>
                <a:gd name="connsiteX2" fmla="*/ 960362 w 5762171"/>
                <a:gd name="connsiteY2" fmla="*/ 0 h 2378528"/>
                <a:gd name="connsiteX3" fmla="*/ 960362 w 5762171"/>
                <a:gd name="connsiteY3" fmla="*/ 0 h 2378528"/>
                <a:gd name="connsiteX4" fmla="*/ 2400905 w 5762171"/>
                <a:gd name="connsiteY4" fmla="*/ 0 h 2378528"/>
                <a:gd name="connsiteX5" fmla="*/ 5474299 w 5762171"/>
                <a:gd name="connsiteY5" fmla="*/ 0 h 2378528"/>
                <a:gd name="connsiteX6" fmla="*/ 5762171 w 5762171"/>
                <a:gd name="connsiteY6" fmla="*/ 287872 h 2378528"/>
                <a:gd name="connsiteX7" fmla="*/ 5762171 w 5762171"/>
                <a:gd name="connsiteY7" fmla="*/ 1007533 h 2378528"/>
                <a:gd name="connsiteX8" fmla="*/ 5762171 w 5762171"/>
                <a:gd name="connsiteY8" fmla="*/ 1007533 h 2378528"/>
                <a:gd name="connsiteX9" fmla="*/ 5762171 w 5762171"/>
                <a:gd name="connsiteY9" fmla="*/ 1439333 h 2378528"/>
                <a:gd name="connsiteX10" fmla="*/ 5762171 w 5762171"/>
                <a:gd name="connsiteY10" fmla="*/ 1439328 h 2378528"/>
                <a:gd name="connsiteX11" fmla="*/ 5474299 w 5762171"/>
                <a:gd name="connsiteY11" fmla="*/ 1727200 h 2378528"/>
                <a:gd name="connsiteX12" fmla="*/ 2400905 w 5762171"/>
                <a:gd name="connsiteY12" fmla="*/ 1727200 h 2378528"/>
                <a:gd name="connsiteX13" fmla="*/ 563052 w 5762171"/>
                <a:gd name="connsiteY13" fmla="*/ 2378528 h 2378528"/>
                <a:gd name="connsiteX14" fmla="*/ 960362 w 5762171"/>
                <a:gd name="connsiteY14" fmla="*/ 1727200 h 2378528"/>
                <a:gd name="connsiteX15" fmla="*/ 287872 w 5762171"/>
                <a:gd name="connsiteY15" fmla="*/ 1727200 h 2378528"/>
                <a:gd name="connsiteX16" fmla="*/ 0 w 5762171"/>
                <a:gd name="connsiteY16" fmla="*/ 1439328 h 2378528"/>
                <a:gd name="connsiteX17" fmla="*/ 0 w 5762171"/>
                <a:gd name="connsiteY17" fmla="*/ 1439333 h 2378528"/>
                <a:gd name="connsiteX18" fmla="*/ 0 w 5762171"/>
                <a:gd name="connsiteY18" fmla="*/ 1007533 h 2378528"/>
                <a:gd name="connsiteX19" fmla="*/ 0 w 5762171"/>
                <a:gd name="connsiteY19" fmla="*/ 1007533 h 2378528"/>
                <a:gd name="connsiteX20" fmla="*/ 0 w 5762171"/>
                <a:gd name="connsiteY20" fmla="*/ 287872 h 2378528"/>
                <a:gd name="connsiteX0" fmla="*/ 0 w 5762171"/>
                <a:gd name="connsiteY0" fmla="*/ 287872 h 2378528"/>
                <a:gd name="connsiteX1" fmla="*/ 287872 w 5762171"/>
                <a:gd name="connsiteY1" fmla="*/ 0 h 2378528"/>
                <a:gd name="connsiteX2" fmla="*/ 960362 w 5762171"/>
                <a:gd name="connsiteY2" fmla="*/ 0 h 2378528"/>
                <a:gd name="connsiteX3" fmla="*/ 960362 w 5762171"/>
                <a:gd name="connsiteY3" fmla="*/ 0 h 2378528"/>
                <a:gd name="connsiteX4" fmla="*/ 2400905 w 5762171"/>
                <a:gd name="connsiteY4" fmla="*/ 0 h 2378528"/>
                <a:gd name="connsiteX5" fmla="*/ 5474299 w 5762171"/>
                <a:gd name="connsiteY5" fmla="*/ 0 h 2378528"/>
                <a:gd name="connsiteX6" fmla="*/ 5762171 w 5762171"/>
                <a:gd name="connsiteY6" fmla="*/ 287872 h 2378528"/>
                <a:gd name="connsiteX7" fmla="*/ 5762171 w 5762171"/>
                <a:gd name="connsiteY7" fmla="*/ 1007533 h 2378528"/>
                <a:gd name="connsiteX8" fmla="*/ 5762171 w 5762171"/>
                <a:gd name="connsiteY8" fmla="*/ 1007533 h 2378528"/>
                <a:gd name="connsiteX9" fmla="*/ 5762171 w 5762171"/>
                <a:gd name="connsiteY9" fmla="*/ 1439333 h 2378528"/>
                <a:gd name="connsiteX10" fmla="*/ 5762171 w 5762171"/>
                <a:gd name="connsiteY10" fmla="*/ 1439328 h 2378528"/>
                <a:gd name="connsiteX11" fmla="*/ 5474299 w 5762171"/>
                <a:gd name="connsiteY11" fmla="*/ 1727200 h 2378528"/>
                <a:gd name="connsiteX12" fmla="*/ 1458127 w 5762171"/>
                <a:gd name="connsiteY12" fmla="*/ 1727200 h 2378528"/>
                <a:gd name="connsiteX13" fmla="*/ 563052 w 5762171"/>
                <a:gd name="connsiteY13" fmla="*/ 2378528 h 2378528"/>
                <a:gd name="connsiteX14" fmla="*/ 960362 w 5762171"/>
                <a:gd name="connsiteY14" fmla="*/ 1727200 h 2378528"/>
                <a:gd name="connsiteX15" fmla="*/ 287872 w 5762171"/>
                <a:gd name="connsiteY15" fmla="*/ 1727200 h 2378528"/>
                <a:gd name="connsiteX16" fmla="*/ 0 w 5762171"/>
                <a:gd name="connsiteY16" fmla="*/ 1439328 h 2378528"/>
                <a:gd name="connsiteX17" fmla="*/ 0 w 5762171"/>
                <a:gd name="connsiteY17" fmla="*/ 1439333 h 2378528"/>
                <a:gd name="connsiteX18" fmla="*/ 0 w 5762171"/>
                <a:gd name="connsiteY18" fmla="*/ 1007533 h 2378528"/>
                <a:gd name="connsiteX19" fmla="*/ 0 w 5762171"/>
                <a:gd name="connsiteY19" fmla="*/ 1007533 h 2378528"/>
                <a:gd name="connsiteX20" fmla="*/ 0 w 5762171"/>
                <a:gd name="connsiteY20" fmla="*/ 287872 h 2378528"/>
                <a:gd name="connsiteX0" fmla="*/ 0 w 5762171"/>
                <a:gd name="connsiteY0" fmla="*/ 287872 h 2175328"/>
                <a:gd name="connsiteX1" fmla="*/ 287872 w 5762171"/>
                <a:gd name="connsiteY1" fmla="*/ 0 h 2175328"/>
                <a:gd name="connsiteX2" fmla="*/ 960362 w 5762171"/>
                <a:gd name="connsiteY2" fmla="*/ 0 h 2175328"/>
                <a:gd name="connsiteX3" fmla="*/ 960362 w 5762171"/>
                <a:gd name="connsiteY3" fmla="*/ 0 h 2175328"/>
                <a:gd name="connsiteX4" fmla="*/ 2400905 w 5762171"/>
                <a:gd name="connsiteY4" fmla="*/ 0 h 2175328"/>
                <a:gd name="connsiteX5" fmla="*/ 5474299 w 5762171"/>
                <a:gd name="connsiteY5" fmla="*/ 0 h 2175328"/>
                <a:gd name="connsiteX6" fmla="*/ 5762171 w 5762171"/>
                <a:gd name="connsiteY6" fmla="*/ 287872 h 2175328"/>
                <a:gd name="connsiteX7" fmla="*/ 5762171 w 5762171"/>
                <a:gd name="connsiteY7" fmla="*/ 1007533 h 2175328"/>
                <a:gd name="connsiteX8" fmla="*/ 5762171 w 5762171"/>
                <a:gd name="connsiteY8" fmla="*/ 1007533 h 2175328"/>
                <a:gd name="connsiteX9" fmla="*/ 5762171 w 5762171"/>
                <a:gd name="connsiteY9" fmla="*/ 1439333 h 2175328"/>
                <a:gd name="connsiteX10" fmla="*/ 5762171 w 5762171"/>
                <a:gd name="connsiteY10" fmla="*/ 1439328 h 2175328"/>
                <a:gd name="connsiteX11" fmla="*/ 5474299 w 5762171"/>
                <a:gd name="connsiteY11" fmla="*/ 1727200 h 2175328"/>
                <a:gd name="connsiteX12" fmla="*/ 1458127 w 5762171"/>
                <a:gd name="connsiteY12" fmla="*/ 1727200 h 2175328"/>
                <a:gd name="connsiteX13" fmla="*/ 740636 w 5762171"/>
                <a:gd name="connsiteY13" fmla="*/ 2175328 h 2175328"/>
                <a:gd name="connsiteX14" fmla="*/ 960362 w 5762171"/>
                <a:gd name="connsiteY14" fmla="*/ 1727200 h 2175328"/>
                <a:gd name="connsiteX15" fmla="*/ 287872 w 5762171"/>
                <a:gd name="connsiteY15" fmla="*/ 1727200 h 2175328"/>
                <a:gd name="connsiteX16" fmla="*/ 0 w 5762171"/>
                <a:gd name="connsiteY16" fmla="*/ 1439328 h 2175328"/>
                <a:gd name="connsiteX17" fmla="*/ 0 w 5762171"/>
                <a:gd name="connsiteY17" fmla="*/ 1439333 h 2175328"/>
                <a:gd name="connsiteX18" fmla="*/ 0 w 5762171"/>
                <a:gd name="connsiteY18" fmla="*/ 1007533 h 2175328"/>
                <a:gd name="connsiteX19" fmla="*/ 0 w 5762171"/>
                <a:gd name="connsiteY19" fmla="*/ 1007533 h 2175328"/>
                <a:gd name="connsiteX20" fmla="*/ 0 w 5762171"/>
                <a:gd name="connsiteY20" fmla="*/ 287872 h 2175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762171" h="2175328">
                  <a:moveTo>
                    <a:pt x="0" y="287872"/>
                  </a:moveTo>
                  <a:cubicBezTo>
                    <a:pt x="0" y="128885"/>
                    <a:pt x="128885" y="0"/>
                    <a:pt x="287872" y="0"/>
                  </a:cubicBezTo>
                  <a:lnTo>
                    <a:pt x="960362" y="0"/>
                  </a:lnTo>
                  <a:lnTo>
                    <a:pt x="960362" y="0"/>
                  </a:lnTo>
                  <a:lnTo>
                    <a:pt x="2400905" y="0"/>
                  </a:lnTo>
                  <a:lnTo>
                    <a:pt x="5474299" y="0"/>
                  </a:lnTo>
                  <a:cubicBezTo>
                    <a:pt x="5633286" y="0"/>
                    <a:pt x="5762171" y="128885"/>
                    <a:pt x="5762171" y="287872"/>
                  </a:cubicBezTo>
                  <a:lnTo>
                    <a:pt x="5762171" y="1007533"/>
                  </a:lnTo>
                  <a:lnTo>
                    <a:pt x="5762171" y="1007533"/>
                  </a:lnTo>
                  <a:lnTo>
                    <a:pt x="5762171" y="1439333"/>
                  </a:lnTo>
                  <a:lnTo>
                    <a:pt x="5762171" y="1439328"/>
                  </a:lnTo>
                  <a:cubicBezTo>
                    <a:pt x="5762171" y="1598315"/>
                    <a:pt x="5633286" y="1727200"/>
                    <a:pt x="5474299" y="1727200"/>
                  </a:cubicBezTo>
                  <a:lnTo>
                    <a:pt x="1458127" y="1727200"/>
                  </a:lnTo>
                  <a:lnTo>
                    <a:pt x="740636" y="2175328"/>
                  </a:lnTo>
                  <a:lnTo>
                    <a:pt x="960362" y="1727200"/>
                  </a:lnTo>
                  <a:lnTo>
                    <a:pt x="287872" y="1727200"/>
                  </a:lnTo>
                  <a:cubicBezTo>
                    <a:pt x="128885" y="1727200"/>
                    <a:pt x="0" y="1598315"/>
                    <a:pt x="0" y="1439328"/>
                  </a:cubicBezTo>
                  <a:lnTo>
                    <a:pt x="0" y="1439333"/>
                  </a:lnTo>
                  <a:lnTo>
                    <a:pt x="0" y="1007533"/>
                  </a:lnTo>
                  <a:lnTo>
                    <a:pt x="0" y="1007533"/>
                  </a:lnTo>
                  <a:lnTo>
                    <a:pt x="0" y="287872"/>
                  </a:lnTo>
                  <a:close/>
                </a:path>
              </a:pathLst>
            </a:custGeom>
            <a:grpFill/>
            <a:ln w="28575" cap="flat" cmpd="sng" algn="ctr">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defRPr/>
              </a:pPr>
              <a:endParaRPr lang="zh-CN" altLang="en-US">
                <a:latin typeface="Arial" pitchFamily="34" charset="0"/>
                <a:ea typeface="宋体" pitchFamily="2" charset="-122"/>
              </a:endParaRPr>
            </a:p>
          </p:txBody>
        </p:sp>
        <p:sp>
          <p:nvSpPr>
            <p:cNvPr id="38" name="矩形 37"/>
            <p:cNvSpPr/>
            <p:nvPr/>
          </p:nvSpPr>
          <p:spPr>
            <a:xfrm>
              <a:off x="2668261" y="4259565"/>
              <a:ext cx="5478130" cy="1184153"/>
            </a:xfrm>
            <a:prstGeom prst="rect">
              <a:avLst/>
            </a:prstGeom>
            <a:grpFill/>
          </p:spPr>
          <p:txBody>
            <a:bodyPr>
              <a:spAutoFit/>
            </a:bodyPr>
            <a:lstStyle/>
            <a:p>
              <a:pPr>
                <a:lnSpc>
                  <a:spcPct val="150000"/>
                </a:lnSpc>
                <a:defRPr/>
              </a:pPr>
              <a:r>
                <a:rPr lang="zh-CN" altLang="en-US" sz="2000" dirty="0">
                  <a:solidFill>
                    <a:schemeClr val="bg2">
                      <a:lumMod val="25000"/>
                    </a:schemeClr>
                  </a:solidFill>
                  <a:ea typeface="宋体" pitchFamily="2" charset="-122"/>
                </a:rPr>
                <a:t>对于可预见的异常，可以通过在程序结构中添加相应的容错代码进行处理</a:t>
              </a:r>
              <a:endParaRPr lang="zh-CN" altLang="zh-CN" sz="2000" dirty="0">
                <a:solidFill>
                  <a:schemeClr val="bg2">
                    <a:lumMod val="25000"/>
                  </a:schemeClr>
                </a:solidFill>
                <a:ea typeface="宋体" pitchFamily="2" charset="-122"/>
              </a:endParaRPr>
            </a:p>
          </p:txBody>
        </p:sp>
      </p:grpSp>
      <p:grpSp>
        <p:nvGrpSpPr>
          <p:cNvPr id="39" name="组合 16"/>
          <p:cNvGrpSpPr>
            <a:grpSpLocks/>
          </p:cNvGrpSpPr>
          <p:nvPr/>
        </p:nvGrpSpPr>
        <p:grpSpPr bwMode="auto">
          <a:xfrm>
            <a:off x="2223684" y="3702942"/>
            <a:ext cx="5435600" cy="1863725"/>
            <a:chOff x="3803301" y="2678936"/>
            <a:chExt cx="6123022" cy="2172902"/>
          </a:xfrm>
          <a:solidFill>
            <a:schemeClr val="bg1"/>
          </a:solidFill>
        </p:grpSpPr>
        <p:sp>
          <p:nvSpPr>
            <p:cNvPr id="40" name="圆角矩形标注 8"/>
            <p:cNvSpPr/>
            <p:nvPr/>
          </p:nvSpPr>
          <p:spPr bwMode="auto">
            <a:xfrm flipV="1">
              <a:off x="3803301" y="2678936"/>
              <a:ext cx="6123022" cy="2172902"/>
            </a:xfrm>
            <a:custGeom>
              <a:avLst/>
              <a:gdLst>
                <a:gd name="connsiteX0" fmla="*/ 0 w 5762171"/>
                <a:gd name="connsiteY0" fmla="*/ 287872 h 1727200"/>
                <a:gd name="connsiteX1" fmla="*/ 287872 w 5762171"/>
                <a:gd name="connsiteY1" fmla="*/ 0 h 1727200"/>
                <a:gd name="connsiteX2" fmla="*/ 960362 w 5762171"/>
                <a:gd name="connsiteY2" fmla="*/ 0 h 1727200"/>
                <a:gd name="connsiteX3" fmla="*/ 960362 w 5762171"/>
                <a:gd name="connsiteY3" fmla="*/ 0 h 1727200"/>
                <a:gd name="connsiteX4" fmla="*/ 2400905 w 5762171"/>
                <a:gd name="connsiteY4" fmla="*/ 0 h 1727200"/>
                <a:gd name="connsiteX5" fmla="*/ 5474299 w 5762171"/>
                <a:gd name="connsiteY5" fmla="*/ 0 h 1727200"/>
                <a:gd name="connsiteX6" fmla="*/ 5762171 w 5762171"/>
                <a:gd name="connsiteY6" fmla="*/ 287872 h 1727200"/>
                <a:gd name="connsiteX7" fmla="*/ 5762171 w 5762171"/>
                <a:gd name="connsiteY7" fmla="*/ 1007533 h 1727200"/>
                <a:gd name="connsiteX8" fmla="*/ 5762171 w 5762171"/>
                <a:gd name="connsiteY8" fmla="*/ 1007533 h 1727200"/>
                <a:gd name="connsiteX9" fmla="*/ 5762171 w 5762171"/>
                <a:gd name="connsiteY9" fmla="*/ 1439333 h 1727200"/>
                <a:gd name="connsiteX10" fmla="*/ 5762171 w 5762171"/>
                <a:gd name="connsiteY10" fmla="*/ 1439328 h 1727200"/>
                <a:gd name="connsiteX11" fmla="*/ 5474299 w 5762171"/>
                <a:gd name="connsiteY11" fmla="*/ 1727200 h 1727200"/>
                <a:gd name="connsiteX12" fmla="*/ 2400905 w 5762171"/>
                <a:gd name="connsiteY12" fmla="*/ 1727200 h 1727200"/>
                <a:gd name="connsiteX13" fmla="*/ 1680652 w 5762171"/>
                <a:gd name="connsiteY13" fmla="*/ 1943100 h 1727200"/>
                <a:gd name="connsiteX14" fmla="*/ 960362 w 5762171"/>
                <a:gd name="connsiteY14" fmla="*/ 1727200 h 1727200"/>
                <a:gd name="connsiteX15" fmla="*/ 287872 w 5762171"/>
                <a:gd name="connsiteY15" fmla="*/ 1727200 h 1727200"/>
                <a:gd name="connsiteX16" fmla="*/ 0 w 5762171"/>
                <a:gd name="connsiteY16" fmla="*/ 1439328 h 1727200"/>
                <a:gd name="connsiteX17" fmla="*/ 0 w 5762171"/>
                <a:gd name="connsiteY17" fmla="*/ 1439333 h 1727200"/>
                <a:gd name="connsiteX18" fmla="*/ 0 w 5762171"/>
                <a:gd name="connsiteY18" fmla="*/ 1007533 h 1727200"/>
                <a:gd name="connsiteX19" fmla="*/ 0 w 5762171"/>
                <a:gd name="connsiteY19" fmla="*/ 1007533 h 1727200"/>
                <a:gd name="connsiteX20" fmla="*/ 0 w 5762171"/>
                <a:gd name="connsiteY20" fmla="*/ 287872 h 1727200"/>
                <a:gd name="connsiteX0" fmla="*/ 0 w 5762171"/>
                <a:gd name="connsiteY0" fmla="*/ 287872 h 2378528"/>
                <a:gd name="connsiteX1" fmla="*/ 287872 w 5762171"/>
                <a:gd name="connsiteY1" fmla="*/ 0 h 2378528"/>
                <a:gd name="connsiteX2" fmla="*/ 960362 w 5762171"/>
                <a:gd name="connsiteY2" fmla="*/ 0 h 2378528"/>
                <a:gd name="connsiteX3" fmla="*/ 960362 w 5762171"/>
                <a:gd name="connsiteY3" fmla="*/ 0 h 2378528"/>
                <a:gd name="connsiteX4" fmla="*/ 2400905 w 5762171"/>
                <a:gd name="connsiteY4" fmla="*/ 0 h 2378528"/>
                <a:gd name="connsiteX5" fmla="*/ 5474299 w 5762171"/>
                <a:gd name="connsiteY5" fmla="*/ 0 h 2378528"/>
                <a:gd name="connsiteX6" fmla="*/ 5762171 w 5762171"/>
                <a:gd name="connsiteY6" fmla="*/ 287872 h 2378528"/>
                <a:gd name="connsiteX7" fmla="*/ 5762171 w 5762171"/>
                <a:gd name="connsiteY7" fmla="*/ 1007533 h 2378528"/>
                <a:gd name="connsiteX8" fmla="*/ 5762171 w 5762171"/>
                <a:gd name="connsiteY8" fmla="*/ 1007533 h 2378528"/>
                <a:gd name="connsiteX9" fmla="*/ 5762171 w 5762171"/>
                <a:gd name="connsiteY9" fmla="*/ 1439333 h 2378528"/>
                <a:gd name="connsiteX10" fmla="*/ 5762171 w 5762171"/>
                <a:gd name="connsiteY10" fmla="*/ 1439328 h 2378528"/>
                <a:gd name="connsiteX11" fmla="*/ 5474299 w 5762171"/>
                <a:gd name="connsiteY11" fmla="*/ 1727200 h 2378528"/>
                <a:gd name="connsiteX12" fmla="*/ 2400905 w 5762171"/>
                <a:gd name="connsiteY12" fmla="*/ 1727200 h 2378528"/>
                <a:gd name="connsiteX13" fmla="*/ 563052 w 5762171"/>
                <a:gd name="connsiteY13" fmla="*/ 2378528 h 2378528"/>
                <a:gd name="connsiteX14" fmla="*/ 960362 w 5762171"/>
                <a:gd name="connsiteY14" fmla="*/ 1727200 h 2378528"/>
                <a:gd name="connsiteX15" fmla="*/ 287872 w 5762171"/>
                <a:gd name="connsiteY15" fmla="*/ 1727200 h 2378528"/>
                <a:gd name="connsiteX16" fmla="*/ 0 w 5762171"/>
                <a:gd name="connsiteY16" fmla="*/ 1439328 h 2378528"/>
                <a:gd name="connsiteX17" fmla="*/ 0 w 5762171"/>
                <a:gd name="connsiteY17" fmla="*/ 1439333 h 2378528"/>
                <a:gd name="connsiteX18" fmla="*/ 0 w 5762171"/>
                <a:gd name="connsiteY18" fmla="*/ 1007533 h 2378528"/>
                <a:gd name="connsiteX19" fmla="*/ 0 w 5762171"/>
                <a:gd name="connsiteY19" fmla="*/ 1007533 h 2378528"/>
                <a:gd name="connsiteX20" fmla="*/ 0 w 5762171"/>
                <a:gd name="connsiteY20" fmla="*/ 287872 h 2378528"/>
                <a:gd name="connsiteX0" fmla="*/ 0 w 5762171"/>
                <a:gd name="connsiteY0" fmla="*/ 287872 h 2378528"/>
                <a:gd name="connsiteX1" fmla="*/ 287872 w 5762171"/>
                <a:gd name="connsiteY1" fmla="*/ 0 h 2378528"/>
                <a:gd name="connsiteX2" fmla="*/ 960362 w 5762171"/>
                <a:gd name="connsiteY2" fmla="*/ 0 h 2378528"/>
                <a:gd name="connsiteX3" fmla="*/ 960362 w 5762171"/>
                <a:gd name="connsiteY3" fmla="*/ 0 h 2378528"/>
                <a:gd name="connsiteX4" fmla="*/ 2400905 w 5762171"/>
                <a:gd name="connsiteY4" fmla="*/ 0 h 2378528"/>
                <a:gd name="connsiteX5" fmla="*/ 5474299 w 5762171"/>
                <a:gd name="connsiteY5" fmla="*/ 0 h 2378528"/>
                <a:gd name="connsiteX6" fmla="*/ 5762171 w 5762171"/>
                <a:gd name="connsiteY6" fmla="*/ 287872 h 2378528"/>
                <a:gd name="connsiteX7" fmla="*/ 5762171 w 5762171"/>
                <a:gd name="connsiteY7" fmla="*/ 1007533 h 2378528"/>
                <a:gd name="connsiteX8" fmla="*/ 5762171 w 5762171"/>
                <a:gd name="connsiteY8" fmla="*/ 1007533 h 2378528"/>
                <a:gd name="connsiteX9" fmla="*/ 5762171 w 5762171"/>
                <a:gd name="connsiteY9" fmla="*/ 1439333 h 2378528"/>
                <a:gd name="connsiteX10" fmla="*/ 5762171 w 5762171"/>
                <a:gd name="connsiteY10" fmla="*/ 1439328 h 2378528"/>
                <a:gd name="connsiteX11" fmla="*/ 5474299 w 5762171"/>
                <a:gd name="connsiteY11" fmla="*/ 1727200 h 2378528"/>
                <a:gd name="connsiteX12" fmla="*/ 1458127 w 5762171"/>
                <a:gd name="connsiteY12" fmla="*/ 1727200 h 2378528"/>
                <a:gd name="connsiteX13" fmla="*/ 563052 w 5762171"/>
                <a:gd name="connsiteY13" fmla="*/ 2378528 h 2378528"/>
                <a:gd name="connsiteX14" fmla="*/ 960362 w 5762171"/>
                <a:gd name="connsiteY14" fmla="*/ 1727200 h 2378528"/>
                <a:gd name="connsiteX15" fmla="*/ 287872 w 5762171"/>
                <a:gd name="connsiteY15" fmla="*/ 1727200 h 2378528"/>
                <a:gd name="connsiteX16" fmla="*/ 0 w 5762171"/>
                <a:gd name="connsiteY16" fmla="*/ 1439328 h 2378528"/>
                <a:gd name="connsiteX17" fmla="*/ 0 w 5762171"/>
                <a:gd name="connsiteY17" fmla="*/ 1439333 h 2378528"/>
                <a:gd name="connsiteX18" fmla="*/ 0 w 5762171"/>
                <a:gd name="connsiteY18" fmla="*/ 1007533 h 2378528"/>
                <a:gd name="connsiteX19" fmla="*/ 0 w 5762171"/>
                <a:gd name="connsiteY19" fmla="*/ 1007533 h 2378528"/>
                <a:gd name="connsiteX20" fmla="*/ 0 w 5762171"/>
                <a:gd name="connsiteY20" fmla="*/ 287872 h 2378528"/>
                <a:gd name="connsiteX0" fmla="*/ 0 w 5762171"/>
                <a:gd name="connsiteY0" fmla="*/ 287872 h 2175328"/>
                <a:gd name="connsiteX1" fmla="*/ 287872 w 5762171"/>
                <a:gd name="connsiteY1" fmla="*/ 0 h 2175328"/>
                <a:gd name="connsiteX2" fmla="*/ 960362 w 5762171"/>
                <a:gd name="connsiteY2" fmla="*/ 0 h 2175328"/>
                <a:gd name="connsiteX3" fmla="*/ 960362 w 5762171"/>
                <a:gd name="connsiteY3" fmla="*/ 0 h 2175328"/>
                <a:gd name="connsiteX4" fmla="*/ 2400905 w 5762171"/>
                <a:gd name="connsiteY4" fmla="*/ 0 h 2175328"/>
                <a:gd name="connsiteX5" fmla="*/ 5474299 w 5762171"/>
                <a:gd name="connsiteY5" fmla="*/ 0 h 2175328"/>
                <a:gd name="connsiteX6" fmla="*/ 5762171 w 5762171"/>
                <a:gd name="connsiteY6" fmla="*/ 287872 h 2175328"/>
                <a:gd name="connsiteX7" fmla="*/ 5762171 w 5762171"/>
                <a:gd name="connsiteY7" fmla="*/ 1007533 h 2175328"/>
                <a:gd name="connsiteX8" fmla="*/ 5762171 w 5762171"/>
                <a:gd name="connsiteY8" fmla="*/ 1007533 h 2175328"/>
                <a:gd name="connsiteX9" fmla="*/ 5762171 w 5762171"/>
                <a:gd name="connsiteY9" fmla="*/ 1439333 h 2175328"/>
                <a:gd name="connsiteX10" fmla="*/ 5762171 w 5762171"/>
                <a:gd name="connsiteY10" fmla="*/ 1439328 h 2175328"/>
                <a:gd name="connsiteX11" fmla="*/ 5474299 w 5762171"/>
                <a:gd name="connsiteY11" fmla="*/ 1727200 h 2175328"/>
                <a:gd name="connsiteX12" fmla="*/ 1458127 w 5762171"/>
                <a:gd name="connsiteY12" fmla="*/ 1727200 h 2175328"/>
                <a:gd name="connsiteX13" fmla="*/ 740636 w 5762171"/>
                <a:gd name="connsiteY13" fmla="*/ 2175328 h 2175328"/>
                <a:gd name="connsiteX14" fmla="*/ 960362 w 5762171"/>
                <a:gd name="connsiteY14" fmla="*/ 1727200 h 2175328"/>
                <a:gd name="connsiteX15" fmla="*/ 287872 w 5762171"/>
                <a:gd name="connsiteY15" fmla="*/ 1727200 h 2175328"/>
                <a:gd name="connsiteX16" fmla="*/ 0 w 5762171"/>
                <a:gd name="connsiteY16" fmla="*/ 1439328 h 2175328"/>
                <a:gd name="connsiteX17" fmla="*/ 0 w 5762171"/>
                <a:gd name="connsiteY17" fmla="*/ 1439333 h 2175328"/>
                <a:gd name="connsiteX18" fmla="*/ 0 w 5762171"/>
                <a:gd name="connsiteY18" fmla="*/ 1007533 h 2175328"/>
                <a:gd name="connsiteX19" fmla="*/ 0 w 5762171"/>
                <a:gd name="connsiteY19" fmla="*/ 1007533 h 2175328"/>
                <a:gd name="connsiteX20" fmla="*/ 0 w 5762171"/>
                <a:gd name="connsiteY20" fmla="*/ 287872 h 2175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762171" h="2175328">
                  <a:moveTo>
                    <a:pt x="0" y="287872"/>
                  </a:moveTo>
                  <a:cubicBezTo>
                    <a:pt x="0" y="128885"/>
                    <a:pt x="128885" y="0"/>
                    <a:pt x="287872" y="0"/>
                  </a:cubicBezTo>
                  <a:lnTo>
                    <a:pt x="960362" y="0"/>
                  </a:lnTo>
                  <a:lnTo>
                    <a:pt x="960362" y="0"/>
                  </a:lnTo>
                  <a:lnTo>
                    <a:pt x="2400905" y="0"/>
                  </a:lnTo>
                  <a:lnTo>
                    <a:pt x="5474299" y="0"/>
                  </a:lnTo>
                  <a:cubicBezTo>
                    <a:pt x="5633286" y="0"/>
                    <a:pt x="5762171" y="128885"/>
                    <a:pt x="5762171" y="287872"/>
                  </a:cubicBezTo>
                  <a:lnTo>
                    <a:pt x="5762171" y="1007533"/>
                  </a:lnTo>
                  <a:lnTo>
                    <a:pt x="5762171" y="1007533"/>
                  </a:lnTo>
                  <a:lnTo>
                    <a:pt x="5762171" y="1439333"/>
                  </a:lnTo>
                  <a:lnTo>
                    <a:pt x="5762171" y="1439328"/>
                  </a:lnTo>
                  <a:cubicBezTo>
                    <a:pt x="5762171" y="1598315"/>
                    <a:pt x="5633286" y="1727200"/>
                    <a:pt x="5474299" y="1727200"/>
                  </a:cubicBezTo>
                  <a:lnTo>
                    <a:pt x="1458127" y="1727200"/>
                  </a:lnTo>
                  <a:lnTo>
                    <a:pt x="740636" y="2175328"/>
                  </a:lnTo>
                  <a:lnTo>
                    <a:pt x="960362" y="1727200"/>
                  </a:lnTo>
                  <a:lnTo>
                    <a:pt x="287872" y="1727200"/>
                  </a:lnTo>
                  <a:cubicBezTo>
                    <a:pt x="128885" y="1727200"/>
                    <a:pt x="0" y="1598315"/>
                    <a:pt x="0" y="1439328"/>
                  </a:cubicBezTo>
                  <a:lnTo>
                    <a:pt x="0" y="1439333"/>
                  </a:lnTo>
                  <a:lnTo>
                    <a:pt x="0" y="1007533"/>
                  </a:lnTo>
                  <a:lnTo>
                    <a:pt x="0" y="1007533"/>
                  </a:lnTo>
                  <a:lnTo>
                    <a:pt x="0" y="287872"/>
                  </a:lnTo>
                  <a:close/>
                </a:path>
              </a:pathLst>
            </a:custGeom>
            <a:grpFill/>
            <a:ln w="28575" cap="flat" cmpd="sng" algn="ctr">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defRPr/>
              </a:pPr>
              <a:endParaRPr lang="zh-CN" altLang="en-US">
                <a:latin typeface="Arial" pitchFamily="34" charset="0"/>
                <a:ea typeface="宋体" pitchFamily="2" charset="-122"/>
              </a:endParaRPr>
            </a:p>
          </p:txBody>
        </p:sp>
        <p:sp>
          <p:nvSpPr>
            <p:cNvPr id="41" name="矩形 40"/>
            <p:cNvSpPr/>
            <p:nvPr/>
          </p:nvSpPr>
          <p:spPr>
            <a:xfrm>
              <a:off x="4343919" y="3421922"/>
              <a:ext cx="4572596" cy="1114480"/>
            </a:xfrm>
            <a:prstGeom prst="rect">
              <a:avLst/>
            </a:prstGeom>
            <a:grpFill/>
          </p:spPr>
          <p:txBody>
            <a:bodyPr>
              <a:spAutoFit/>
            </a:bodyPr>
            <a:lstStyle/>
            <a:p>
              <a:pPr>
                <a:lnSpc>
                  <a:spcPct val="150000"/>
                </a:lnSpc>
                <a:defRPr/>
              </a:pPr>
              <a:r>
                <a:rPr lang="zh-CN" altLang="en-US" sz="2000" dirty="0">
                  <a:solidFill>
                    <a:schemeClr val="bg2">
                      <a:lumMod val="25000"/>
                    </a:schemeClr>
                  </a:solidFill>
                  <a:ea typeface="宋体" pitchFamily="2" charset="-122"/>
                </a:rPr>
                <a:t>不可预见异常可利用</a:t>
              </a:r>
              <a:r>
                <a:rPr lang="en-US" altLang="zh-CN" sz="2000" dirty="0">
                  <a:solidFill>
                    <a:schemeClr val="bg2">
                      <a:lumMod val="25000"/>
                    </a:schemeClr>
                  </a:solidFill>
                  <a:ea typeface="宋体" pitchFamily="2" charset="-122"/>
                </a:rPr>
                <a:t>C++</a:t>
              </a:r>
              <a:r>
                <a:rPr lang="zh-CN" altLang="en-US" sz="2000" dirty="0">
                  <a:solidFill>
                    <a:schemeClr val="bg2">
                      <a:lumMod val="25000"/>
                    </a:schemeClr>
                  </a:solidFill>
                  <a:ea typeface="宋体" pitchFamily="2" charset="-122"/>
                </a:rPr>
                <a:t>中提供的一些内置的语言特性来处理。</a:t>
              </a:r>
              <a:endParaRPr lang="zh-CN" altLang="zh-CN" sz="2000" dirty="0">
                <a:solidFill>
                  <a:schemeClr val="bg2">
                    <a:lumMod val="25000"/>
                  </a:schemeClr>
                </a:solidFill>
                <a:ea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33"/>
                                        </p:tgtEl>
                                      </p:cBhvr>
                                    </p:animEffect>
                                    <p:animScale>
                                      <p:cBhvr>
                                        <p:cTn id="7" dur="250" autoRev="1" fill="hold"/>
                                        <p:tgtEl>
                                          <p:spTgt spid="33"/>
                                        </p:tgtEl>
                                      </p:cBhvr>
                                      <p:by x="105000" y="105000"/>
                                    </p:animScale>
                                  </p:childTnLst>
                                </p:cTn>
                              </p:par>
                            </p:childTnLst>
                          </p:cTn>
                        </p:par>
                        <p:par>
                          <p:cTn id="8" fill="hold" nodeType="afterGroup">
                            <p:stCondLst>
                              <p:cond delay="500"/>
                            </p:stCondLst>
                            <p:childTnLst>
                              <p:par>
                                <p:cTn id="9" presetID="42" presetClass="entr" presetSubtype="0"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1000"/>
                                        <p:tgtEl>
                                          <p:spTgt spid="22"/>
                                        </p:tgtEl>
                                      </p:cBhvr>
                                    </p:animEffect>
                                    <p:anim calcmode="lin" valueType="num">
                                      <p:cBhvr>
                                        <p:cTn id="12" dur="1000" fill="hold"/>
                                        <p:tgtEl>
                                          <p:spTgt spid="22"/>
                                        </p:tgtEl>
                                        <p:attrNameLst>
                                          <p:attrName>ppt_x</p:attrName>
                                        </p:attrNameLst>
                                      </p:cBhvr>
                                      <p:tavLst>
                                        <p:tav tm="0">
                                          <p:val>
                                            <p:strVal val="#ppt_x"/>
                                          </p:val>
                                        </p:tav>
                                        <p:tav tm="100000">
                                          <p:val>
                                            <p:strVal val="#ppt_x"/>
                                          </p:val>
                                        </p:tav>
                                      </p:tavLst>
                                    </p:anim>
                                    <p:anim calcmode="lin" valueType="num">
                                      <p:cBhvr>
                                        <p:cTn id="13" dur="1000" fill="hold"/>
                                        <p:tgtEl>
                                          <p:spTgt spid="22"/>
                                        </p:tgtEl>
                                        <p:attrNameLst>
                                          <p:attrName>ppt_y</p:attrName>
                                        </p:attrNameLst>
                                      </p:cBhvr>
                                      <p:tavLst>
                                        <p:tav tm="0">
                                          <p:val>
                                            <p:strVal val="#ppt_y+.1"/>
                                          </p:val>
                                        </p:tav>
                                        <p:tav tm="100000">
                                          <p:val>
                                            <p:strVal val="#ppt_y"/>
                                          </p:val>
                                        </p:tav>
                                      </p:tavLst>
                                    </p:anim>
                                  </p:childTnLst>
                                </p:cTn>
                              </p:par>
                            </p:childTnLst>
                          </p:cTn>
                        </p:par>
                        <p:par>
                          <p:cTn id="14" fill="hold" nodeType="afterGroup">
                            <p:stCondLst>
                              <p:cond delay="1500"/>
                            </p:stCondLst>
                            <p:childTnLst>
                              <p:par>
                                <p:cTn id="15" presetID="42" presetClass="entr" presetSubtype="0" fill="hold" nodeType="after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1000"/>
                                        <p:tgtEl>
                                          <p:spTgt spid="29"/>
                                        </p:tgtEl>
                                      </p:cBhvr>
                                    </p:animEffect>
                                    <p:anim calcmode="lin" valueType="num">
                                      <p:cBhvr>
                                        <p:cTn id="18" dur="1000" fill="hold"/>
                                        <p:tgtEl>
                                          <p:spTgt spid="29"/>
                                        </p:tgtEl>
                                        <p:attrNameLst>
                                          <p:attrName>ppt_x</p:attrName>
                                        </p:attrNameLst>
                                      </p:cBhvr>
                                      <p:tavLst>
                                        <p:tav tm="0">
                                          <p:val>
                                            <p:strVal val="#ppt_x"/>
                                          </p:val>
                                        </p:tav>
                                        <p:tav tm="100000">
                                          <p:val>
                                            <p:strVal val="#ppt_x"/>
                                          </p:val>
                                        </p:tav>
                                      </p:tavLst>
                                    </p:anim>
                                    <p:anim calcmode="lin" valueType="num">
                                      <p:cBhvr>
                                        <p:cTn id="1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nodeType="click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xit" presetSubtype="0" fill="hold" nodeType="clickEffect">
                                  <p:stCondLst>
                                    <p:cond delay="0"/>
                                  </p:stCondLst>
                                  <p:childTnLst>
                                    <p:animEffect transition="out" filter="fade">
                                      <p:cBhvr>
                                        <p:cTn id="28" dur="500"/>
                                        <p:tgtEl>
                                          <p:spTgt spid="35"/>
                                        </p:tgtEl>
                                      </p:cBhvr>
                                    </p:animEffect>
                                    <p:set>
                                      <p:cBhvr>
                                        <p:cTn id="29" dur="1" fill="hold">
                                          <p:stCondLst>
                                            <p:cond delay="499"/>
                                          </p:stCondLst>
                                        </p:cTn>
                                        <p:tgtEl>
                                          <p:spTgt spid="35"/>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c96315e86a2fc046130a569638591b24f2ba7"/>
</p:tagLst>
</file>

<file path=ppt/tags/tag2.xml><?xml version="1.0" encoding="utf-8"?>
<p:tagLst xmlns:a="http://schemas.openxmlformats.org/drawingml/2006/main" xmlns:r="http://schemas.openxmlformats.org/officeDocument/2006/relationships" xmlns:p="http://schemas.openxmlformats.org/presentationml/2006/main">
  <p:tag name="GENSWF_SLIDE_TITLE" val="小结"/>
  <p:tag name="GENSWF_ADVANCE_TIME" val="0.00"/>
  <p:tag name="ISPRING_SLIDE_INDENT_LEVEL" val="0"/>
  <p:tag name="ISPRING_CUSTOM_TIMING_USED" val="0"/>
</p:tagLst>
</file>

<file path=ppt/theme/theme1.xml><?xml version="1.0" encoding="utf-8"?>
<a:theme xmlns:a="http://schemas.openxmlformats.org/drawingml/2006/main" name="默认设计模板">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rgbClr val="00ACE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28575" cap="flat" cmpd="sng" algn="ctr">
          <a:solidFill>
            <a:srgbClr val="00ACE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txDef>
      <a:spPr>
        <a:gradFill flip="none" rotWithShape="1">
          <a:gsLst>
            <a:gs pos="50000">
              <a:srgbClr val="C1EFFF"/>
            </a:gs>
            <a:gs pos="0">
              <a:schemeClr val="bg1">
                <a:lumMod val="4000"/>
                <a:lumOff val="96000"/>
                <a:alpha val="0"/>
              </a:schemeClr>
            </a:gs>
            <a:gs pos="100000">
              <a:schemeClr val="bg1">
                <a:alpha val="0"/>
              </a:schemeClr>
            </a:gs>
          </a:gsLst>
          <a:lin ang="0" scaled="0"/>
          <a:tileRect/>
        </a:gradFill>
      </a:spPr>
      <a:bodyPr wrap="square" anchor="ctr" anchorCtr="1">
        <a:spAutoFit/>
      </a:bodyPr>
      <a:lstStyle>
        <a:defPPr>
          <a:defRPr sz="8000" b="1" dirty="0">
            <a:solidFill>
              <a:srgbClr val="00B0F0"/>
            </a:solidFill>
            <a:latin typeface="微软雅黑" pitchFamily="34" charset="-122"/>
            <a:ea typeface="微软雅黑" pitchFamily="34" charset="-122"/>
          </a:defRPr>
        </a:defPPr>
      </a:lstStyle>
    </a:tx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13125</TotalTime>
  <Pages>0</Pages>
  <Words>2362</Words>
  <Characters>0</Characters>
  <Application>Microsoft Office PowerPoint</Application>
  <DocSecurity>0</DocSecurity>
  <PresentationFormat>全屏显示(4:3)</PresentationFormat>
  <Lines>0</Lines>
  <Paragraphs>257</Paragraphs>
  <Slides>31</Slides>
  <Notes>1</Notes>
  <HiddenSlides>0</HiddenSlides>
  <MMClips>0</MMClips>
  <ScaleCrop>false</ScaleCrop>
  <HeadingPairs>
    <vt:vector size="10"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31</vt:i4>
      </vt:variant>
      <vt:variant>
        <vt:lpstr>自定义放映</vt:lpstr>
      </vt:variant>
      <vt:variant>
        <vt:i4>1</vt:i4>
      </vt:variant>
    </vt:vector>
  </HeadingPairs>
  <TitlesOfParts>
    <vt:vector size="46" baseType="lpstr">
      <vt:lpstr>Arial</vt:lpstr>
      <vt:lpstr>宋体</vt:lpstr>
      <vt:lpstr>Calibri</vt:lpstr>
      <vt:lpstr>微软雅黑</vt:lpstr>
      <vt:lpstr>Wingdings</vt:lpstr>
      <vt:lpstr>Times New Roman</vt:lpstr>
      <vt:lpstr>Cambria Math</vt:lpstr>
      <vt:lpstr>汉仪综艺体简</vt:lpstr>
      <vt:lpstr>Gulim</vt:lpstr>
      <vt:lpstr>Arial Black</vt:lpstr>
      <vt:lpstr>黑体</vt:lpstr>
      <vt:lpstr>Microsoft Sans Serif</vt:lpstr>
      <vt:lpstr>默认设计模板</vt:lpstr>
      <vt:lpstr>Microsoft Excel 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自定义放映 1</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王哲</dc:creator>
  <cp:lastModifiedBy>Hao Lu</cp:lastModifiedBy>
  <cp:revision>737</cp:revision>
  <dcterms:created xsi:type="dcterms:W3CDTF">2013-01-25T01:44:32Z</dcterms:created>
  <dcterms:modified xsi:type="dcterms:W3CDTF">2019-09-08T12:29:18Z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2052-9.1.0.4517</vt:lpwstr>
  </property>
</Properties>
</file>