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300" r:id="rId3"/>
    <p:sldId id="257" r:id="rId4"/>
    <p:sldId id="289" r:id="rId5"/>
    <p:sldId id="341" r:id="rId6"/>
    <p:sldId id="448" r:id="rId7"/>
    <p:sldId id="449" r:id="rId8"/>
    <p:sldId id="450" r:id="rId9"/>
    <p:sldId id="563" r:id="rId10"/>
    <p:sldId id="674" r:id="rId11"/>
    <p:sldId id="564" r:id="rId12"/>
    <p:sldId id="565" r:id="rId13"/>
    <p:sldId id="566" r:id="rId14"/>
    <p:sldId id="567" r:id="rId15"/>
    <p:sldId id="568" r:id="rId16"/>
    <p:sldId id="569" r:id="rId17"/>
    <p:sldId id="571" r:id="rId18"/>
    <p:sldId id="572" r:id="rId19"/>
    <p:sldId id="573" r:id="rId20"/>
    <p:sldId id="576" r:id="rId21"/>
    <p:sldId id="577" r:id="rId22"/>
    <p:sldId id="578" r:id="rId23"/>
    <p:sldId id="579" r:id="rId24"/>
    <p:sldId id="580" r:id="rId25"/>
    <p:sldId id="582" r:id="rId26"/>
    <p:sldId id="583" r:id="rId27"/>
    <p:sldId id="584" r:id="rId28"/>
    <p:sldId id="585" r:id="rId29"/>
    <p:sldId id="586" r:id="rId30"/>
    <p:sldId id="587" r:id="rId31"/>
    <p:sldId id="675" r:id="rId32"/>
    <p:sldId id="588" r:id="rId33"/>
    <p:sldId id="589" r:id="rId34"/>
    <p:sldId id="590" r:id="rId35"/>
    <p:sldId id="592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581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  <p:sldId id="617" r:id="rId62"/>
    <p:sldId id="618" r:id="rId63"/>
    <p:sldId id="619" r:id="rId64"/>
    <p:sldId id="621" r:id="rId65"/>
    <p:sldId id="623" r:id="rId66"/>
    <p:sldId id="624" r:id="rId67"/>
    <p:sldId id="625" r:id="rId68"/>
    <p:sldId id="626" r:id="rId69"/>
    <p:sldId id="627" r:id="rId70"/>
    <p:sldId id="628" r:id="rId71"/>
    <p:sldId id="630" r:id="rId72"/>
    <p:sldId id="631" r:id="rId73"/>
    <p:sldId id="632" r:id="rId74"/>
    <p:sldId id="633" r:id="rId75"/>
    <p:sldId id="634" r:id="rId76"/>
    <p:sldId id="635" r:id="rId77"/>
    <p:sldId id="636" r:id="rId78"/>
    <p:sldId id="637" r:id="rId79"/>
    <p:sldId id="638" r:id="rId80"/>
    <p:sldId id="639" r:id="rId81"/>
    <p:sldId id="640" r:id="rId82"/>
    <p:sldId id="641" r:id="rId83"/>
    <p:sldId id="676" r:id="rId84"/>
    <p:sldId id="642" r:id="rId85"/>
    <p:sldId id="643" r:id="rId86"/>
    <p:sldId id="673" r:id="rId87"/>
    <p:sldId id="646" r:id="rId88"/>
    <p:sldId id="647" r:id="rId89"/>
    <p:sldId id="648" r:id="rId90"/>
    <p:sldId id="649" r:id="rId91"/>
    <p:sldId id="651" r:id="rId92"/>
    <p:sldId id="652" r:id="rId93"/>
    <p:sldId id="653" r:id="rId94"/>
    <p:sldId id="654" r:id="rId95"/>
    <p:sldId id="655" r:id="rId96"/>
    <p:sldId id="656" r:id="rId97"/>
    <p:sldId id="657" r:id="rId98"/>
    <p:sldId id="660" r:id="rId99"/>
    <p:sldId id="661" r:id="rId100"/>
    <p:sldId id="662" r:id="rId101"/>
    <p:sldId id="663" r:id="rId102"/>
    <p:sldId id="664" r:id="rId103"/>
    <p:sldId id="665" r:id="rId104"/>
    <p:sldId id="666" r:id="rId105"/>
    <p:sldId id="667" r:id="rId106"/>
    <p:sldId id="668" r:id="rId107"/>
    <p:sldId id="669" r:id="rId108"/>
    <p:sldId id="670" r:id="rId109"/>
    <p:sldId id="671" r:id="rId110"/>
    <p:sldId id="672" r:id="rId111"/>
    <p:sldId id="562" r:id="rId112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0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4"/>
        <p:sld r:id="rId55"/>
        <p:sld r:id="rId56"/>
        <p:sld r:id="rId57"/>
        <p:sld r:id="rId58"/>
        <p:sld r:id="rId59"/>
        <p:sld r:id="rId60"/>
        <p:sld r:id="rId61"/>
        <p:sld r:id="rId62"/>
        <p:sld r:id="rId63"/>
        <p:sld r:id="rId64"/>
        <p:sld r:id="rId65"/>
        <p:sld r:id="rId66"/>
        <p:sld r:id="rId67"/>
        <p:sld r:id="rId68"/>
        <p:sld r:id="rId69"/>
        <p:sld r:id="rId70"/>
        <p:sld r:id="rId71"/>
        <p:sld r:id="rId72"/>
        <p:sld r:id="rId73"/>
        <p:sld r:id="rId74"/>
        <p:sld r:id="rId75"/>
        <p:sld r:id="rId76"/>
        <p:sld r:id="rId77"/>
        <p:sld r:id="rId78"/>
        <p:sld r:id="rId79"/>
        <p:sld r:id="rId80"/>
        <p:sld r:id="rId81"/>
        <p:sld r:id="rId82"/>
        <p:sld r:id="rId83"/>
        <p:sld r:id="rId85"/>
        <p:sld r:id="rId86"/>
        <p:sld r:id="rId87"/>
        <p:sld r:id="rId88"/>
        <p:sld r:id="rId89"/>
        <p:sld r:id="rId90"/>
        <p:sld r:id="rId91"/>
        <p:sld r:id="rId92"/>
        <p:sld r:id="rId93"/>
        <p:sld r:id="rId94"/>
        <p:sld r:id="rId95"/>
        <p:sld r:id="rId96"/>
        <p:sld r:id="rId97"/>
        <p:sld r:id="rId98"/>
        <p:sld r:id="rId99"/>
        <p:sld r:id="rId100"/>
        <p:sld r:id="rId101"/>
        <p:sld r:id="rId102"/>
        <p:sld r:id="rId103"/>
        <p:sld r:id="rId104"/>
        <p:sld r:id="rId105"/>
        <p:sld r:id="rId106"/>
        <p:sld r:id="rId107"/>
        <p:sld r:id="rId108"/>
        <p:sld r:id="rId109"/>
        <p:sld r:id="rId110"/>
        <p:sld r:id="rId111"/>
        <p:sld r:id="rId112"/>
      </p:sldLst>
    </p:custShow>
  </p:custShowLst>
  <p:custDataLst>
    <p:tags r:id="rId11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>
          <p15:clr>
            <a:srgbClr val="A4A3A4"/>
          </p15:clr>
        </p15:guide>
        <p15:guide id="2" pos="23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EA"/>
    <a:srgbClr val="FF4343"/>
    <a:srgbClr val="2A85EA"/>
    <a:srgbClr val="70D7FC"/>
    <a:srgbClr val="E7F4FF"/>
    <a:srgbClr val="CA0000"/>
    <a:srgbClr val="C3F7FD"/>
    <a:srgbClr val="F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8" autoAdjust="0"/>
    <p:restoredTop sz="96921" autoAdjust="0"/>
  </p:normalViewPr>
  <p:slideViewPr>
    <p:cSldViewPr snapToGrid="0" snapToObjects="1">
      <p:cViewPr varScale="1">
        <p:scale>
          <a:sx n="93" d="100"/>
          <a:sy n="93" d="100"/>
        </p:scale>
        <p:origin x="931" y="77"/>
      </p:cViewPr>
      <p:guideLst>
        <p:guide orient="horz" pos="3430"/>
        <p:guide pos="2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slide" Target="../slides/slide16.xml"/><Relationship Id="rId1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34DEA-7001-4502-9862-A2D329E9F3A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8A7053-E044-410F-A8D4-44B0ED758349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err="1"/>
            <a:t>STL</a:t>
          </a:r>
          <a:endParaRPr lang="zh-CN" altLang="en-US" dirty="0"/>
        </a:p>
      </dgm:t>
    </dgm:pt>
    <dgm:pt modelId="{AC078483-DB5F-41F0-9CAC-91236EA869B7}" type="parTrans" cxnId="{83258E83-8A51-43A0-AD73-E9D746707669}">
      <dgm:prSet/>
      <dgm:spPr/>
      <dgm:t>
        <a:bodyPr/>
        <a:lstStyle/>
        <a:p>
          <a:endParaRPr lang="zh-CN" altLang="en-US"/>
        </a:p>
      </dgm:t>
    </dgm:pt>
    <dgm:pt modelId="{4AB6EAD9-9816-40A1-B479-B64E445CA9E9}" type="sibTrans" cxnId="{83258E83-8A51-43A0-AD73-E9D746707669}">
      <dgm:prSet/>
      <dgm:spPr/>
      <dgm:t>
        <a:bodyPr/>
        <a:lstStyle/>
        <a:p>
          <a:endParaRPr lang="zh-CN" altLang="en-US"/>
        </a:p>
      </dgm:t>
    </dgm:pt>
    <dgm:pt modelId="{8EAAD7BD-2DE5-4C7F-AC6A-0AFD1293F182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/>
            <a:t>容器</a:t>
          </a:r>
          <a:endParaRPr lang="en-US" altLang="zh-CN" sz="2000" dirty="0"/>
        </a:p>
        <a:p>
          <a:r>
            <a:rPr lang="zh-CN" altLang="en-US" sz="1200" dirty="0"/>
            <a:t>点击查看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32EEA3C-DEEA-46C5-8367-4A2D0AEEFABE}" type="parTrans" cxnId="{854E9DB5-44DF-417A-8471-BF0F70A53922}">
      <dgm:prSet/>
      <dgm:spPr/>
      <dgm:t>
        <a:bodyPr/>
        <a:lstStyle/>
        <a:p>
          <a:endParaRPr lang="zh-CN" altLang="en-US"/>
        </a:p>
      </dgm:t>
    </dgm:pt>
    <dgm:pt modelId="{771BE359-3EBB-48FC-B250-3B94B9565522}" type="sibTrans" cxnId="{854E9DB5-44DF-417A-8471-BF0F70A53922}">
      <dgm:prSet/>
      <dgm:spPr/>
      <dgm:t>
        <a:bodyPr/>
        <a:lstStyle/>
        <a:p>
          <a:endParaRPr lang="zh-CN" altLang="en-US"/>
        </a:p>
      </dgm:t>
    </dgm:pt>
    <dgm:pt modelId="{EFF91D87-74C9-414A-A1C4-776ADE8CF798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/>
            <a:t>算法</a:t>
          </a:r>
          <a:endParaRPr lang="en-US" altLang="zh-CN" sz="2000" dirty="0"/>
        </a:p>
        <a:p>
          <a:r>
            <a:rPr lang="zh-CN" altLang="en-US" sz="1200" dirty="0"/>
            <a:t>点击查看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8B6F9CE-F3E6-401D-9EE2-A4439395EBA0}" type="parTrans" cxnId="{C663DE01-A50E-46A6-92C0-49B8ABD9526C}">
      <dgm:prSet/>
      <dgm:spPr/>
      <dgm:t>
        <a:bodyPr/>
        <a:lstStyle/>
        <a:p>
          <a:endParaRPr lang="zh-CN" altLang="en-US"/>
        </a:p>
      </dgm:t>
    </dgm:pt>
    <dgm:pt modelId="{E537B52F-E8E9-4AC0-8910-117DF9C92DA5}" type="sibTrans" cxnId="{C663DE01-A50E-46A6-92C0-49B8ABD9526C}">
      <dgm:prSet/>
      <dgm:spPr/>
      <dgm:t>
        <a:bodyPr/>
        <a:lstStyle/>
        <a:p>
          <a:endParaRPr lang="zh-CN" altLang="en-US"/>
        </a:p>
      </dgm:t>
    </dgm:pt>
    <dgm:pt modelId="{EF9F2FAD-076C-4BF9-A1A9-635003F71DF5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/>
            <a:t>迭代器</a:t>
          </a:r>
          <a:endParaRPr lang="en-US" altLang="zh-CN" sz="2000" dirty="0"/>
        </a:p>
        <a:p>
          <a:r>
            <a:rPr lang="zh-CN" altLang="en-US" sz="1200" dirty="0"/>
            <a:t>点击查看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67471DE-6A02-452F-83F3-BD689A7D04F5}" type="parTrans" cxnId="{52AA479A-4CF4-4EE1-B5C0-3A7DF00A14DB}">
      <dgm:prSet/>
      <dgm:spPr/>
      <dgm:t>
        <a:bodyPr/>
        <a:lstStyle/>
        <a:p>
          <a:endParaRPr lang="zh-CN" altLang="en-US"/>
        </a:p>
      </dgm:t>
    </dgm:pt>
    <dgm:pt modelId="{9C7C9FA3-D0A1-418B-B46F-A70352F01670}" type="sibTrans" cxnId="{52AA479A-4CF4-4EE1-B5C0-3A7DF00A14DB}">
      <dgm:prSet/>
      <dgm:spPr/>
      <dgm:t>
        <a:bodyPr/>
        <a:lstStyle/>
        <a:p>
          <a:endParaRPr lang="zh-CN" altLang="en-US"/>
        </a:p>
      </dgm:t>
    </dgm:pt>
    <dgm:pt modelId="{3E734841-FC95-4089-9373-A06A57C2C241}" type="pres">
      <dgm:prSet presAssocID="{65B34DEA-7001-4502-9862-A2D329E9F3A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C84E3BA-2953-459C-9429-ECA957E8C885}" type="pres">
      <dgm:prSet presAssocID="{3E8A7053-E044-410F-A8D4-44B0ED758349}" presName="singleCycle" presStyleCnt="0"/>
      <dgm:spPr/>
    </dgm:pt>
    <dgm:pt modelId="{4B46704C-9CA5-4518-88E9-8E0D9C5413E3}" type="pres">
      <dgm:prSet presAssocID="{3E8A7053-E044-410F-A8D4-44B0ED758349}" presName="singleCenter" presStyleLbl="node1" presStyleIdx="0" presStyleCnt="4">
        <dgm:presLayoutVars>
          <dgm:chMax val="7"/>
          <dgm:chPref val="7"/>
        </dgm:presLayoutVars>
      </dgm:prSet>
      <dgm:spPr/>
    </dgm:pt>
    <dgm:pt modelId="{7B15D20C-FFBD-484D-85A6-046F9690CCF6}" type="pres">
      <dgm:prSet presAssocID="{532EEA3C-DEEA-46C5-8367-4A2D0AEEFABE}" presName="Name56" presStyleLbl="parChTrans1D2" presStyleIdx="0" presStyleCnt="3"/>
      <dgm:spPr/>
    </dgm:pt>
    <dgm:pt modelId="{EBCD2887-39F2-497C-92A9-E91CB8447DB2}" type="pres">
      <dgm:prSet presAssocID="{8EAAD7BD-2DE5-4C7F-AC6A-0AFD1293F182}" presName="text0" presStyleLbl="node1" presStyleIdx="1" presStyleCnt="4" custScaleX="164126" custScaleY="103778">
        <dgm:presLayoutVars>
          <dgm:bulletEnabled val="1"/>
        </dgm:presLayoutVars>
      </dgm:prSet>
      <dgm:spPr/>
    </dgm:pt>
    <dgm:pt modelId="{914A11B3-0772-4E1D-9D39-1B24247B74C7}" type="pres">
      <dgm:prSet presAssocID="{A8B6F9CE-F3E6-401D-9EE2-A4439395EBA0}" presName="Name56" presStyleLbl="parChTrans1D2" presStyleIdx="1" presStyleCnt="3"/>
      <dgm:spPr/>
    </dgm:pt>
    <dgm:pt modelId="{D6880EF4-1FD5-4A16-A63D-99E1B7EFFDF8}" type="pres">
      <dgm:prSet presAssocID="{EFF91D87-74C9-414A-A1C4-776ADE8CF798}" presName="text0" presStyleLbl="node1" presStyleIdx="2" presStyleCnt="4" custScaleX="160319" custScaleY="116827">
        <dgm:presLayoutVars>
          <dgm:bulletEnabled val="1"/>
        </dgm:presLayoutVars>
      </dgm:prSet>
      <dgm:spPr/>
    </dgm:pt>
    <dgm:pt modelId="{FEDED4D0-0727-47AF-BF02-AF69CA8B7BD9}" type="pres">
      <dgm:prSet presAssocID="{167471DE-6A02-452F-83F3-BD689A7D04F5}" presName="Name56" presStyleLbl="parChTrans1D2" presStyleIdx="2" presStyleCnt="3"/>
      <dgm:spPr/>
    </dgm:pt>
    <dgm:pt modelId="{C798AFC0-B0B4-42E2-A90C-DA0676FB18E0}" type="pres">
      <dgm:prSet presAssocID="{EF9F2FAD-076C-4BF9-A1A9-635003F71DF5}" presName="text0" presStyleLbl="node1" presStyleIdx="3" presStyleCnt="4" custScaleX="145823" custScaleY="111218" custRadScaleRad="100187" custRadScaleInc="2325">
        <dgm:presLayoutVars>
          <dgm:bulletEnabled val="1"/>
        </dgm:presLayoutVars>
      </dgm:prSet>
      <dgm:spPr/>
    </dgm:pt>
  </dgm:ptLst>
  <dgm:cxnLst>
    <dgm:cxn modelId="{C663DE01-A50E-46A6-92C0-49B8ABD9526C}" srcId="{3E8A7053-E044-410F-A8D4-44B0ED758349}" destId="{EFF91D87-74C9-414A-A1C4-776ADE8CF798}" srcOrd="1" destOrd="0" parTransId="{A8B6F9CE-F3E6-401D-9EE2-A4439395EBA0}" sibTransId="{E537B52F-E8E9-4AC0-8910-117DF9C92DA5}"/>
    <dgm:cxn modelId="{50FD1812-6117-4658-81C8-7DBA25280AB6}" type="presOf" srcId="{532EEA3C-DEEA-46C5-8367-4A2D0AEEFABE}" destId="{7B15D20C-FFBD-484D-85A6-046F9690CCF6}" srcOrd="0" destOrd="0" presId="urn:microsoft.com/office/officeart/2008/layout/RadialCluster"/>
    <dgm:cxn modelId="{47F0CE2C-1189-432C-96C5-64D77F13DFC3}" type="presOf" srcId="{65B34DEA-7001-4502-9862-A2D329E9F3AF}" destId="{3E734841-FC95-4089-9373-A06A57C2C241}" srcOrd="0" destOrd="0" presId="urn:microsoft.com/office/officeart/2008/layout/RadialCluster"/>
    <dgm:cxn modelId="{6AF6A652-D5AA-4492-AB46-86B5E7037C68}" type="presOf" srcId="{EFF91D87-74C9-414A-A1C4-776ADE8CF798}" destId="{D6880EF4-1FD5-4A16-A63D-99E1B7EFFDF8}" srcOrd="0" destOrd="0" presId="urn:microsoft.com/office/officeart/2008/layout/RadialCluster"/>
    <dgm:cxn modelId="{1311F052-19D7-48BA-9B56-F39C90EB9237}" type="presOf" srcId="{A8B6F9CE-F3E6-401D-9EE2-A4439395EBA0}" destId="{914A11B3-0772-4E1D-9D39-1B24247B74C7}" srcOrd="0" destOrd="0" presId="urn:microsoft.com/office/officeart/2008/layout/RadialCluster"/>
    <dgm:cxn modelId="{7DEB2E7C-1F18-4A34-9D1B-3B88D29DB7A5}" type="presOf" srcId="{3E8A7053-E044-410F-A8D4-44B0ED758349}" destId="{4B46704C-9CA5-4518-88E9-8E0D9C5413E3}" srcOrd="0" destOrd="0" presId="urn:microsoft.com/office/officeart/2008/layout/RadialCluster"/>
    <dgm:cxn modelId="{83258E83-8A51-43A0-AD73-E9D746707669}" srcId="{65B34DEA-7001-4502-9862-A2D329E9F3AF}" destId="{3E8A7053-E044-410F-A8D4-44B0ED758349}" srcOrd="0" destOrd="0" parTransId="{AC078483-DB5F-41F0-9CAC-91236EA869B7}" sibTransId="{4AB6EAD9-9816-40A1-B479-B64E445CA9E9}"/>
    <dgm:cxn modelId="{52AA479A-4CF4-4EE1-B5C0-3A7DF00A14DB}" srcId="{3E8A7053-E044-410F-A8D4-44B0ED758349}" destId="{EF9F2FAD-076C-4BF9-A1A9-635003F71DF5}" srcOrd="2" destOrd="0" parTransId="{167471DE-6A02-452F-83F3-BD689A7D04F5}" sibTransId="{9C7C9FA3-D0A1-418B-B46F-A70352F01670}"/>
    <dgm:cxn modelId="{C46217B5-77F2-4B7D-9703-2241E822117D}" type="presOf" srcId="{167471DE-6A02-452F-83F3-BD689A7D04F5}" destId="{FEDED4D0-0727-47AF-BF02-AF69CA8B7BD9}" srcOrd="0" destOrd="0" presId="urn:microsoft.com/office/officeart/2008/layout/RadialCluster"/>
    <dgm:cxn modelId="{854E9DB5-44DF-417A-8471-BF0F70A53922}" srcId="{3E8A7053-E044-410F-A8D4-44B0ED758349}" destId="{8EAAD7BD-2DE5-4C7F-AC6A-0AFD1293F182}" srcOrd="0" destOrd="0" parTransId="{532EEA3C-DEEA-46C5-8367-4A2D0AEEFABE}" sibTransId="{771BE359-3EBB-48FC-B250-3B94B9565522}"/>
    <dgm:cxn modelId="{2D5693B9-B5BF-4525-8894-3C32676DA4B8}" type="presOf" srcId="{8EAAD7BD-2DE5-4C7F-AC6A-0AFD1293F182}" destId="{EBCD2887-39F2-497C-92A9-E91CB8447DB2}" srcOrd="0" destOrd="0" presId="urn:microsoft.com/office/officeart/2008/layout/RadialCluster"/>
    <dgm:cxn modelId="{DD7929CD-4494-45B3-A12E-1B5FEC32F05B}" type="presOf" srcId="{EF9F2FAD-076C-4BF9-A1A9-635003F71DF5}" destId="{C798AFC0-B0B4-42E2-A90C-DA0676FB18E0}" srcOrd="0" destOrd="0" presId="urn:microsoft.com/office/officeart/2008/layout/RadialCluster"/>
    <dgm:cxn modelId="{CDFB7FFC-8A5F-40F2-946A-08C5B40CC21B}" type="presParOf" srcId="{3E734841-FC95-4089-9373-A06A57C2C241}" destId="{3C84E3BA-2953-459C-9429-ECA957E8C885}" srcOrd="0" destOrd="0" presId="urn:microsoft.com/office/officeart/2008/layout/RadialCluster"/>
    <dgm:cxn modelId="{8D9D4C84-ADD5-4D53-A6EF-7596F3C07915}" type="presParOf" srcId="{3C84E3BA-2953-459C-9429-ECA957E8C885}" destId="{4B46704C-9CA5-4518-88E9-8E0D9C5413E3}" srcOrd="0" destOrd="0" presId="urn:microsoft.com/office/officeart/2008/layout/RadialCluster"/>
    <dgm:cxn modelId="{62372521-E642-4AEE-B60E-D55584CACF6C}" type="presParOf" srcId="{3C84E3BA-2953-459C-9429-ECA957E8C885}" destId="{7B15D20C-FFBD-484D-85A6-046F9690CCF6}" srcOrd="1" destOrd="0" presId="urn:microsoft.com/office/officeart/2008/layout/RadialCluster"/>
    <dgm:cxn modelId="{F6B8C5F6-F55F-41E8-891B-F3456BE1BD61}" type="presParOf" srcId="{3C84E3BA-2953-459C-9429-ECA957E8C885}" destId="{EBCD2887-39F2-497C-92A9-E91CB8447DB2}" srcOrd="2" destOrd="0" presId="urn:microsoft.com/office/officeart/2008/layout/RadialCluster"/>
    <dgm:cxn modelId="{2A28AD32-D04C-4E3D-BE0F-7FABDE04FDEC}" type="presParOf" srcId="{3C84E3BA-2953-459C-9429-ECA957E8C885}" destId="{914A11B3-0772-4E1D-9D39-1B24247B74C7}" srcOrd="3" destOrd="0" presId="urn:microsoft.com/office/officeart/2008/layout/RadialCluster"/>
    <dgm:cxn modelId="{C69C4E28-3FD1-4670-A791-6DEBAC3BB97C}" type="presParOf" srcId="{3C84E3BA-2953-459C-9429-ECA957E8C885}" destId="{D6880EF4-1FD5-4A16-A63D-99E1B7EFFDF8}" srcOrd="4" destOrd="0" presId="urn:microsoft.com/office/officeart/2008/layout/RadialCluster"/>
    <dgm:cxn modelId="{67A9E8BA-2D0C-43D0-86A1-AE393B27BF1D}" type="presParOf" srcId="{3C84E3BA-2953-459C-9429-ECA957E8C885}" destId="{FEDED4D0-0727-47AF-BF02-AF69CA8B7BD9}" srcOrd="5" destOrd="0" presId="urn:microsoft.com/office/officeart/2008/layout/RadialCluster"/>
    <dgm:cxn modelId="{F2C8E6FE-B814-4618-8FE9-C700026F4C66}" type="presParOf" srcId="{3C84E3BA-2953-459C-9429-ECA957E8C885}" destId="{C798AFC0-B0B4-42E2-A90C-DA0676FB18E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91DA9-E027-4D39-BF2B-83E64D343D1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7010FB-003D-4EC9-A760-045330C08E05}">
      <dgm:prSet phldrT="[文本]" custT="1"/>
      <dgm:spPr/>
      <dgm:t>
        <a:bodyPr/>
        <a:lstStyle/>
        <a:p>
          <a:r>
            <a:rPr lang="zh-CN" altLang="en-US" sz="2400" dirty="0"/>
            <a:t>序列式容器</a:t>
          </a:r>
        </a:p>
      </dgm:t>
    </dgm:pt>
    <dgm:pt modelId="{98CDF4F4-494A-4233-807F-E243CB66B1FA}" type="parTrans" cxnId="{46D30D77-ABFD-4AD5-A860-53BA0D510A97}">
      <dgm:prSet/>
      <dgm:spPr/>
      <dgm:t>
        <a:bodyPr/>
        <a:lstStyle/>
        <a:p>
          <a:endParaRPr lang="zh-CN" altLang="en-US"/>
        </a:p>
      </dgm:t>
    </dgm:pt>
    <dgm:pt modelId="{85ED6B89-0909-4A0A-AE90-12DF429716ED}" type="sibTrans" cxnId="{46D30D77-ABFD-4AD5-A860-53BA0D510A97}">
      <dgm:prSet/>
      <dgm:spPr/>
      <dgm:t>
        <a:bodyPr/>
        <a:lstStyle/>
        <a:p>
          <a:endParaRPr lang="zh-CN" altLang="en-US"/>
        </a:p>
      </dgm:t>
    </dgm:pt>
    <dgm:pt modelId="{591674CC-167B-4B32-8B0A-A718C7CA9801}">
      <dgm:prSet phldrT="[文本]" custT="1"/>
      <dgm:spPr/>
      <dgm:t>
        <a:bodyPr/>
        <a:lstStyle/>
        <a:p>
          <a:r>
            <a:rPr lang="en-US" altLang="zh-CN" sz="2400" dirty="0"/>
            <a:t>vector</a:t>
          </a:r>
          <a:endParaRPr lang="zh-CN" altLang="en-US" sz="2400" dirty="0"/>
        </a:p>
      </dgm:t>
    </dgm:pt>
    <dgm:pt modelId="{88B3442E-987A-4106-9468-B4D94CADD9A0}" type="parTrans" cxnId="{C4C362E2-D8B9-4E95-AFFE-017B941BDCBA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37E37377-3FA1-40CD-A007-C93365C334C0}" type="sibTrans" cxnId="{C4C362E2-D8B9-4E95-AFFE-017B941BDCBA}">
      <dgm:prSet/>
      <dgm:spPr/>
      <dgm:t>
        <a:bodyPr/>
        <a:lstStyle/>
        <a:p>
          <a:endParaRPr lang="zh-CN" altLang="en-US"/>
        </a:p>
      </dgm:t>
    </dgm:pt>
    <dgm:pt modelId="{43F9F5D4-6370-4067-8F25-9AAB6639AE59}">
      <dgm:prSet phldrT="[文本]" custT="1"/>
      <dgm:spPr/>
      <dgm:t>
        <a:bodyPr/>
        <a:lstStyle/>
        <a:p>
          <a:r>
            <a:rPr lang="en-US" altLang="zh-CN" sz="2400" dirty="0" err="1"/>
            <a:t>deque</a:t>
          </a:r>
          <a:endParaRPr lang="zh-CN" altLang="en-US" sz="2400" dirty="0"/>
        </a:p>
      </dgm:t>
    </dgm:pt>
    <dgm:pt modelId="{E6BE1698-CDA7-4F62-9CDA-6B927B37A8ED}" type="parTrans" cxnId="{334C5B35-FA7A-40BE-9E29-7FC6181BAC28}">
      <dgm:prSet/>
      <dgm:spPr/>
      <dgm:t>
        <a:bodyPr/>
        <a:lstStyle/>
        <a:p>
          <a:endParaRPr lang="zh-CN" altLang="en-US"/>
        </a:p>
      </dgm:t>
    </dgm:pt>
    <dgm:pt modelId="{80D5673E-EF8E-44E5-BF62-1B88EC96AFDB}" type="sibTrans" cxnId="{334C5B35-FA7A-40BE-9E29-7FC6181BAC28}">
      <dgm:prSet/>
      <dgm:spPr/>
      <dgm:t>
        <a:bodyPr/>
        <a:lstStyle/>
        <a:p>
          <a:endParaRPr lang="zh-CN" altLang="en-US"/>
        </a:p>
      </dgm:t>
    </dgm:pt>
    <dgm:pt modelId="{26A85690-14FD-4FA8-9785-BC969AB99FED}">
      <dgm:prSet phldrT="[文本]" custT="1"/>
      <dgm:spPr/>
      <dgm:t>
        <a:bodyPr/>
        <a:lstStyle/>
        <a:p>
          <a:r>
            <a:rPr lang="en-US" altLang="zh-CN" sz="2400" dirty="0"/>
            <a:t>list</a:t>
          </a:r>
          <a:endParaRPr lang="zh-CN" altLang="en-US" sz="2400" dirty="0"/>
        </a:p>
      </dgm:t>
    </dgm:pt>
    <dgm:pt modelId="{D11E622B-4EB1-46C8-9E48-155D8F5D6A2B}" type="parTrans" cxnId="{FF3A588D-0AEC-448D-B13A-43C11BB8C249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5F7B91C7-1694-4229-B35A-EE52E64B70B0}" type="sibTrans" cxnId="{FF3A588D-0AEC-448D-B13A-43C11BB8C249}">
      <dgm:prSet/>
      <dgm:spPr/>
      <dgm:t>
        <a:bodyPr/>
        <a:lstStyle/>
        <a:p>
          <a:endParaRPr lang="zh-CN" altLang="en-US"/>
        </a:p>
      </dgm:t>
    </dgm:pt>
    <dgm:pt modelId="{9DFF2004-0A35-4058-B23E-93704B1A0937}" type="pres">
      <dgm:prSet presAssocID="{8A291DA9-E027-4D39-BF2B-83E64D343D1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E31EC3-ECDA-4848-8580-C06BECE0C5EA}" type="pres">
      <dgm:prSet presAssocID="{FB7010FB-003D-4EC9-A760-045330C08E05}" presName="hierRoot1" presStyleCnt="0">
        <dgm:presLayoutVars>
          <dgm:hierBranch val="init"/>
        </dgm:presLayoutVars>
      </dgm:prSet>
      <dgm:spPr/>
    </dgm:pt>
    <dgm:pt modelId="{C61C811B-88DE-4740-B1B1-8498B9D940C0}" type="pres">
      <dgm:prSet presAssocID="{FB7010FB-003D-4EC9-A760-045330C08E05}" presName="rootComposite1" presStyleCnt="0"/>
      <dgm:spPr/>
    </dgm:pt>
    <dgm:pt modelId="{179754CF-7FEA-42DD-84E9-33BD4E0F5BCB}" type="pres">
      <dgm:prSet presAssocID="{FB7010FB-003D-4EC9-A760-045330C08E05}" presName="rootText1" presStyleLbl="alignAcc1" presStyleIdx="0" presStyleCnt="0" custScaleX="361999" custScaleY="142000">
        <dgm:presLayoutVars>
          <dgm:chPref val="3"/>
        </dgm:presLayoutVars>
      </dgm:prSet>
      <dgm:spPr/>
    </dgm:pt>
    <dgm:pt modelId="{04A87E5D-CFFC-447B-AA8D-3466A69B8BDF}" type="pres">
      <dgm:prSet presAssocID="{FB7010FB-003D-4EC9-A760-045330C08E05}" presName="topArc1" presStyleLbl="parChTrans1D1" presStyleIdx="0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1ED0AC0E-2CA3-4881-AC1C-7FA96577601C}" type="pres">
      <dgm:prSet presAssocID="{FB7010FB-003D-4EC9-A760-045330C08E05}" presName="bottomArc1" presStyleLbl="parChTrans1D1" presStyleIdx="1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84DD5B33-22BA-4A3B-B376-9207088F39BB}" type="pres">
      <dgm:prSet presAssocID="{FB7010FB-003D-4EC9-A760-045330C08E05}" presName="topConnNode1" presStyleLbl="node1" presStyleIdx="0" presStyleCnt="0"/>
      <dgm:spPr/>
    </dgm:pt>
    <dgm:pt modelId="{76CDA221-1BCE-475E-A3D1-BF31CB55506C}" type="pres">
      <dgm:prSet presAssocID="{FB7010FB-003D-4EC9-A760-045330C08E05}" presName="hierChild2" presStyleCnt="0"/>
      <dgm:spPr/>
    </dgm:pt>
    <dgm:pt modelId="{A5CA81F1-5A27-40E0-907D-F7521FA0D8CD}" type="pres">
      <dgm:prSet presAssocID="{88B3442E-987A-4106-9468-B4D94CADD9A0}" presName="Name28" presStyleLbl="parChTrans1D2" presStyleIdx="0" presStyleCnt="3"/>
      <dgm:spPr/>
    </dgm:pt>
    <dgm:pt modelId="{FED3AC53-0A32-49D4-BE97-D6A937C5E3B0}" type="pres">
      <dgm:prSet presAssocID="{591674CC-167B-4B32-8B0A-A718C7CA9801}" presName="hierRoot2" presStyleCnt="0">
        <dgm:presLayoutVars>
          <dgm:hierBranch val="init"/>
        </dgm:presLayoutVars>
      </dgm:prSet>
      <dgm:spPr/>
    </dgm:pt>
    <dgm:pt modelId="{22B27D52-AD1C-4838-92A5-3354CFFC5559}" type="pres">
      <dgm:prSet presAssocID="{591674CC-167B-4B32-8B0A-A718C7CA9801}" presName="rootComposite2" presStyleCnt="0"/>
      <dgm:spPr/>
    </dgm:pt>
    <dgm:pt modelId="{A5364F04-9769-4CF6-8DDA-E820B5C389D2}" type="pres">
      <dgm:prSet presAssocID="{591674CC-167B-4B32-8B0A-A718C7CA9801}" presName="rootText2" presStyleLbl="alignAcc1" presStyleIdx="0" presStyleCnt="0">
        <dgm:presLayoutVars>
          <dgm:chPref val="3"/>
        </dgm:presLayoutVars>
      </dgm:prSet>
      <dgm:spPr/>
    </dgm:pt>
    <dgm:pt modelId="{CDA52C9F-1D9E-4526-B926-04CB9168812B}" type="pres">
      <dgm:prSet presAssocID="{591674CC-167B-4B32-8B0A-A718C7CA9801}" presName="topArc2" presStyleLbl="parChTrans1D1" presStyleIdx="2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24A93B72-5FCF-4339-8732-C21BF15D7810}" type="pres">
      <dgm:prSet presAssocID="{591674CC-167B-4B32-8B0A-A718C7CA9801}" presName="bottomArc2" presStyleLbl="parChTrans1D1" presStyleIdx="3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1438913F-83CB-4E13-B3E4-436F5848C758}" type="pres">
      <dgm:prSet presAssocID="{591674CC-167B-4B32-8B0A-A718C7CA9801}" presName="topConnNode2" presStyleLbl="node2" presStyleIdx="0" presStyleCnt="0"/>
      <dgm:spPr/>
    </dgm:pt>
    <dgm:pt modelId="{CA249317-D3AF-4F0E-BC24-C26A290F611A}" type="pres">
      <dgm:prSet presAssocID="{591674CC-167B-4B32-8B0A-A718C7CA9801}" presName="hierChild4" presStyleCnt="0"/>
      <dgm:spPr/>
    </dgm:pt>
    <dgm:pt modelId="{4E4F5FA2-50EC-48C4-ABDE-1AEE4CC2B21F}" type="pres">
      <dgm:prSet presAssocID="{591674CC-167B-4B32-8B0A-A718C7CA9801}" presName="hierChild5" presStyleCnt="0"/>
      <dgm:spPr/>
    </dgm:pt>
    <dgm:pt modelId="{B1883EB8-A523-480E-A811-5236FFEEBF01}" type="pres">
      <dgm:prSet presAssocID="{E6BE1698-CDA7-4F62-9CDA-6B927B37A8ED}" presName="Name28" presStyleLbl="parChTrans1D2" presStyleIdx="1" presStyleCnt="3"/>
      <dgm:spPr/>
    </dgm:pt>
    <dgm:pt modelId="{52C66374-C043-4834-8FE9-6E9AF49A41E5}" type="pres">
      <dgm:prSet presAssocID="{43F9F5D4-6370-4067-8F25-9AAB6639AE59}" presName="hierRoot2" presStyleCnt="0">
        <dgm:presLayoutVars>
          <dgm:hierBranch val="init"/>
        </dgm:presLayoutVars>
      </dgm:prSet>
      <dgm:spPr/>
    </dgm:pt>
    <dgm:pt modelId="{3641B394-056E-40FD-8DED-1D77D9948530}" type="pres">
      <dgm:prSet presAssocID="{43F9F5D4-6370-4067-8F25-9AAB6639AE59}" presName="rootComposite2" presStyleCnt="0"/>
      <dgm:spPr/>
    </dgm:pt>
    <dgm:pt modelId="{1C273BA1-D20D-44BD-ADEF-86E8EC0316CE}" type="pres">
      <dgm:prSet presAssocID="{43F9F5D4-6370-4067-8F25-9AAB6639AE59}" presName="rootText2" presStyleLbl="alignAcc1" presStyleIdx="0" presStyleCnt="0">
        <dgm:presLayoutVars>
          <dgm:chPref val="3"/>
        </dgm:presLayoutVars>
      </dgm:prSet>
      <dgm:spPr/>
    </dgm:pt>
    <dgm:pt modelId="{C68AF4C0-ECEE-4E68-AB72-CEFD4DFD2D9A}" type="pres">
      <dgm:prSet presAssocID="{43F9F5D4-6370-4067-8F25-9AAB6639AE59}" presName="topArc2" presStyleLbl="parChTrans1D1" presStyleIdx="4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9AB14D2B-7FE0-40FA-AC16-ED275D651AE3}" type="pres">
      <dgm:prSet presAssocID="{43F9F5D4-6370-4067-8F25-9AAB6639AE59}" presName="bottomArc2" presStyleLbl="parChTrans1D1" presStyleIdx="5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CBC358CE-019D-4988-9B2C-C8288C388C09}" type="pres">
      <dgm:prSet presAssocID="{43F9F5D4-6370-4067-8F25-9AAB6639AE59}" presName="topConnNode2" presStyleLbl="node2" presStyleIdx="0" presStyleCnt="0"/>
      <dgm:spPr/>
    </dgm:pt>
    <dgm:pt modelId="{9491AA76-B931-4D07-A27E-D0A35C8550F0}" type="pres">
      <dgm:prSet presAssocID="{43F9F5D4-6370-4067-8F25-9AAB6639AE59}" presName="hierChild4" presStyleCnt="0"/>
      <dgm:spPr/>
    </dgm:pt>
    <dgm:pt modelId="{0692A1E0-2813-4932-ABE1-6BE8C67254A2}" type="pres">
      <dgm:prSet presAssocID="{43F9F5D4-6370-4067-8F25-9AAB6639AE59}" presName="hierChild5" presStyleCnt="0"/>
      <dgm:spPr/>
    </dgm:pt>
    <dgm:pt modelId="{664260B5-1F21-470B-90D1-EAA0809288F1}" type="pres">
      <dgm:prSet presAssocID="{D11E622B-4EB1-46C8-9E48-155D8F5D6A2B}" presName="Name28" presStyleLbl="parChTrans1D2" presStyleIdx="2" presStyleCnt="3"/>
      <dgm:spPr/>
    </dgm:pt>
    <dgm:pt modelId="{B9F038A0-F50B-4147-B4F5-F8A257C02A72}" type="pres">
      <dgm:prSet presAssocID="{26A85690-14FD-4FA8-9785-BC969AB99FED}" presName="hierRoot2" presStyleCnt="0">
        <dgm:presLayoutVars>
          <dgm:hierBranch val="init"/>
        </dgm:presLayoutVars>
      </dgm:prSet>
      <dgm:spPr/>
    </dgm:pt>
    <dgm:pt modelId="{0CA5B05B-0C4F-4D05-9B17-99A1C4AF2B0E}" type="pres">
      <dgm:prSet presAssocID="{26A85690-14FD-4FA8-9785-BC969AB99FED}" presName="rootComposite2" presStyleCnt="0"/>
      <dgm:spPr/>
    </dgm:pt>
    <dgm:pt modelId="{76A030F3-849C-4611-8082-4BA0C99486E9}" type="pres">
      <dgm:prSet presAssocID="{26A85690-14FD-4FA8-9785-BC969AB99FED}" presName="rootText2" presStyleLbl="alignAcc1" presStyleIdx="0" presStyleCnt="0">
        <dgm:presLayoutVars>
          <dgm:chPref val="3"/>
        </dgm:presLayoutVars>
      </dgm:prSet>
      <dgm:spPr/>
    </dgm:pt>
    <dgm:pt modelId="{8674F1E5-EE0A-4A2C-A0F0-DDDBA5722367}" type="pres">
      <dgm:prSet presAssocID="{26A85690-14FD-4FA8-9785-BC969AB99FED}" presName="topArc2" presStyleLbl="parChTrans1D1" presStyleIdx="6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A290EA22-F41F-4CB6-9D65-793727B4BBC4}" type="pres">
      <dgm:prSet presAssocID="{26A85690-14FD-4FA8-9785-BC969AB99FED}" presName="bottomArc2" presStyleLbl="parChTrans1D1" presStyleIdx="7" presStyleCnt="8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C1B8DB36-67AF-4495-9ADA-05CA8835C2E9}" type="pres">
      <dgm:prSet presAssocID="{26A85690-14FD-4FA8-9785-BC969AB99FED}" presName="topConnNode2" presStyleLbl="node2" presStyleIdx="0" presStyleCnt="0"/>
      <dgm:spPr/>
    </dgm:pt>
    <dgm:pt modelId="{AFC91857-4752-4353-9A1F-F9F1E28FDDEC}" type="pres">
      <dgm:prSet presAssocID="{26A85690-14FD-4FA8-9785-BC969AB99FED}" presName="hierChild4" presStyleCnt="0"/>
      <dgm:spPr/>
    </dgm:pt>
    <dgm:pt modelId="{60C58F1D-B163-4F0A-80CB-303CFD8C023E}" type="pres">
      <dgm:prSet presAssocID="{26A85690-14FD-4FA8-9785-BC969AB99FED}" presName="hierChild5" presStyleCnt="0"/>
      <dgm:spPr/>
    </dgm:pt>
    <dgm:pt modelId="{EA3705BB-93B5-4ECC-88AF-1CE2C278CD5D}" type="pres">
      <dgm:prSet presAssocID="{FB7010FB-003D-4EC9-A760-045330C08E05}" presName="hierChild3" presStyleCnt="0"/>
      <dgm:spPr/>
    </dgm:pt>
  </dgm:ptLst>
  <dgm:cxnLst>
    <dgm:cxn modelId="{6AF6620D-56AC-4F3E-BE68-D8987840F3C5}" type="presOf" srcId="{8A291DA9-E027-4D39-BF2B-83E64D343D1F}" destId="{9DFF2004-0A35-4058-B23E-93704B1A0937}" srcOrd="0" destOrd="0" presId="urn:microsoft.com/office/officeart/2008/layout/HalfCircleOrganizationChart"/>
    <dgm:cxn modelId="{10BEB710-824F-4F50-B1E7-C9423A9EB4F1}" type="presOf" srcId="{43F9F5D4-6370-4067-8F25-9AAB6639AE59}" destId="{CBC358CE-019D-4988-9B2C-C8288C388C09}" srcOrd="1" destOrd="0" presId="urn:microsoft.com/office/officeart/2008/layout/HalfCircleOrganizationChart"/>
    <dgm:cxn modelId="{5CAE171E-752B-401F-9D19-3B7373294167}" type="presOf" srcId="{D11E622B-4EB1-46C8-9E48-155D8F5D6A2B}" destId="{664260B5-1F21-470B-90D1-EAA0809288F1}" srcOrd="0" destOrd="0" presId="urn:microsoft.com/office/officeart/2008/layout/HalfCircleOrganizationChart"/>
    <dgm:cxn modelId="{334C5B35-FA7A-40BE-9E29-7FC6181BAC28}" srcId="{FB7010FB-003D-4EC9-A760-045330C08E05}" destId="{43F9F5D4-6370-4067-8F25-9AAB6639AE59}" srcOrd="1" destOrd="0" parTransId="{E6BE1698-CDA7-4F62-9CDA-6B927B37A8ED}" sibTransId="{80D5673E-EF8E-44E5-BF62-1B88EC96AFDB}"/>
    <dgm:cxn modelId="{A9868D67-7268-41EC-93AA-F86C1A79E8A7}" type="presOf" srcId="{FB7010FB-003D-4EC9-A760-045330C08E05}" destId="{84DD5B33-22BA-4A3B-B376-9207088F39BB}" srcOrd="1" destOrd="0" presId="urn:microsoft.com/office/officeart/2008/layout/HalfCircleOrganizationChart"/>
    <dgm:cxn modelId="{46D30D77-ABFD-4AD5-A860-53BA0D510A97}" srcId="{8A291DA9-E027-4D39-BF2B-83E64D343D1F}" destId="{FB7010FB-003D-4EC9-A760-045330C08E05}" srcOrd="0" destOrd="0" parTransId="{98CDF4F4-494A-4233-807F-E243CB66B1FA}" sibTransId="{85ED6B89-0909-4A0A-AE90-12DF429716ED}"/>
    <dgm:cxn modelId="{A70F6C79-2FA6-4CE2-9A73-2E502BF98345}" type="presOf" srcId="{43F9F5D4-6370-4067-8F25-9AAB6639AE59}" destId="{1C273BA1-D20D-44BD-ADEF-86E8EC0316CE}" srcOrd="0" destOrd="0" presId="urn:microsoft.com/office/officeart/2008/layout/HalfCircleOrganizationChart"/>
    <dgm:cxn modelId="{FF3A588D-0AEC-448D-B13A-43C11BB8C249}" srcId="{FB7010FB-003D-4EC9-A760-045330C08E05}" destId="{26A85690-14FD-4FA8-9785-BC969AB99FED}" srcOrd="2" destOrd="0" parTransId="{D11E622B-4EB1-46C8-9E48-155D8F5D6A2B}" sibTransId="{5F7B91C7-1694-4229-B35A-EE52E64B70B0}"/>
    <dgm:cxn modelId="{235DBDA8-59B0-4B6C-9437-91675653EEEA}" type="presOf" srcId="{591674CC-167B-4B32-8B0A-A718C7CA9801}" destId="{A5364F04-9769-4CF6-8DDA-E820B5C389D2}" srcOrd="0" destOrd="0" presId="urn:microsoft.com/office/officeart/2008/layout/HalfCircleOrganizationChart"/>
    <dgm:cxn modelId="{DB23A6B7-77F7-4BE8-A53F-0195D3952902}" type="presOf" srcId="{FB7010FB-003D-4EC9-A760-045330C08E05}" destId="{179754CF-7FEA-42DD-84E9-33BD4E0F5BCB}" srcOrd="0" destOrd="0" presId="urn:microsoft.com/office/officeart/2008/layout/HalfCircleOrganizationChart"/>
    <dgm:cxn modelId="{8211D7B7-51A4-457A-B2E2-A0C8FCF26C25}" type="presOf" srcId="{26A85690-14FD-4FA8-9785-BC969AB99FED}" destId="{76A030F3-849C-4611-8082-4BA0C99486E9}" srcOrd="0" destOrd="0" presId="urn:microsoft.com/office/officeart/2008/layout/HalfCircleOrganizationChart"/>
    <dgm:cxn modelId="{10116ECA-6FCD-4537-A9F0-0DAABD00C02C}" type="presOf" srcId="{88B3442E-987A-4106-9468-B4D94CADD9A0}" destId="{A5CA81F1-5A27-40E0-907D-F7521FA0D8CD}" srcOrd="0" destOrd="0" presId="urn:microsoft.com/office/officeart/2008/layout/HalfCircleOrganizationChart"/>
    <dgm:cxn modelId="{B8EB52DD-E44A-4595-BA53-B591AD760DAD}" type="presOf" srcId="{E6BE1698-CDA7-4F62-9CDA-6B927B37A8ED}" destId="{B1883EB8-A523-480E-A811-5236FFEEBF01}" srcOrd="0" destOrd="0" presId="urn:microsoft.com/office/officeart/2008/layout/HalfCircleOrganizationChart"/>
    <dgm:cxn modelId="{C4C362E2-D8B9-4E95-AFFE-017B941BDCBA}" srcId="{FB7010FB-003D-4EC9-A760-045330C08E05}" destId="{591674CC-167B-4B32-8B0A-A718C7CA9801}" srcOrd="0" destOrd="0" parTransId="{88B3442E-987A-4106-9468-B4D94CADD9A0}" sibTransId="{37E37377-3FA1-40CD-A007-C93365C334C0}"/>
    <dgm:cxn modelId="{905CFBE7-DA40-4974-9971-5238E7E84E80}" type="presOf" srcId="{26A85690-14FD-4FA8-9785-BC969AB99FED}" destId="{C1B8DB36-67AF-4495-9ADA-05CA8835C2E9}" srcOrd="1" destOrd="0" presId="urn:microsoft.com/office/officeart/2008/layout/HalfCircleOrganizationChart"/>
    <dgm:cxn modelId="{0F2B66FC-40B3-4870-A6CB-4BEA9F67B00A}" type="presOf" srcId="{591674CC-167B-4B32-8B0A-A718C7CA9801}" destId="{1438913F-83CB-4E13-B3E4-436F5848C758}" srcOrd="1" destOrd="0" presId="urn:microsoft.com/office/officeart/2008/layout/HalfCircleOrganizationChart"/>
    <dgm:cxn modelId="{C42DB95C-C097-444A-B373-3E5B422DE9DC}" type="presParOf" srcId="{9DFF2004-0A35-4058-B23E-93704B1A0937}" destId="{35E31EC3-ECDA-4848-8580-C06BECE0C5EA}" srcOrd="0" destOrd="0" presId="urn:microsoft.com/office/officeart/2008/layout/HalfCircleOrganizationChart"/>
    <dgm:cxn modelId="{40C835AD-87D6-42A7-A27E-5CCD6AF7A3BA}" type="presParOf" srcId="{35E31EC3-ECDA-4848-8580-C06BECE0C5EA}" destId="{C61C811B-88DE-4740-B1B1-8498B9D940C0}" srcOrd="0" destOrd="0" presId="urn:microsoft.com/office/officeart/2008/layout/HalfCircleOrganizationChart"/>
    <dgm:cxn modelId="{F6E3720E-DA8A-465C-BC31-F4F8BF43D837}" type="presParOf" srcId="{C61C811B-88DE-4740-B1B1-8498B9D940C0}" destId="{179754CF-7FEA-42DD-84E9-33BD4E0F5BCB}" srcOrd="0" destOrd="0" presId="urn:microsoft.com/office/officeart/2008/layout/HalfCircleOrganizationChart"/>
    <dgm:cxn modelId="{B8C94CEB-30F1-41FE-A594-6A60645A5C6F}" type="presParOf" srcId="{C61C811B-88DE-4740-B1B1-8498B9D940C0}" destId="{04A87E5D-CFFC-447B-AA8D-3466A69B8BDF}" srcOrd="1" destOrd="0" presId="urn:microsoft.com/office/officeart/2008/layout/HalfCircleOrganizationChart"/>
    <dgm:cxn modelId="{6B4B529B-E933-45FC-BBF0-D0435D916324}" type="presParOf" srcId="{C61C811B-88DE-4740-B1B1-8498B9D940C0}" destId="{1ED0AC0E-2CA3-4881-AC1C-7FA96577601C}" srcOrd="2" destOrd="0" presId="urn:microsoft.com/office/officeart/2008/layout/HalfCircleOrganizationChart"/>
    <dgm:cxn modelId="{7C96C869-196D-4388-BEB7-A355CE1423D8}" type="presParOf" srcId="{C61C811B-88DE-4740-B1B1-8498B9D940C0}" destId="{84DD5B33-22BA-4A3B-B376-9207088F39BB}" srcOrd="3" destOrd="0" presId="urn:microsoft.com/office/officeart/2008/layout/HalfCircleOrganizationChart"/>
    <dgm:cxn modelId="{E06B2692-088B-4CD1-8227-A7D835E7C771}" type="presParOf" srcId="{35E31EC3-ECDA-4848-8580-C06BECE0C5EA}" destId="{76CDA221-1BCE-475E-A3D1-BF31CB55506C}" srcOrd="1" destOrd="0" presId="urn:microsoft.com/office/officeart/2008/layout/HalfCircleOrganizationChart"/>
    <dgm:cxn modelId="{22594F68-3A89-449D-91B9-751E86DA1E78}" type="presParOf" srcId="{76CDA221-1BCE-475E-A3D1-BF31CB55506C}" destId="{A5CA81F1-5A27-40E0-907D-F7521FA0D8CD}" srcOrd="0" destOrd="0" presId="urn:microsoft.com/office/officeart/2008/layout/HalfCircleOrganizationChart"/>
    <dgm:cxn modelId="{C6275202-5900-42BC-BDE2-60F71135EFF5}" type="presParOf" srcId="{76CDA221-1BCE-475E-A3D1-BF31CB55506C}" destId="{FED3AC53-0A32-49D4-BE97-D6A937C5E3B0}" srcOrd="1" destOrd="0" presId="urn:microsoft.com/office/officeart/2008/layout/HalfCircleOrganizationChart"/>
    <dgm:cxn modelId="{9222641B-EAA7-4465-8FC5-4D26D2FD1856}" type="presParOf" srcId="{FED3AC53-0A32-49D4-BE97-D6A937C5E3B0}" destId="{22B27D52-AD1C-4838-92A5-3354CFFC5559}" srcOrd="0" destOrd="0" presId="urn:microsoft.com/office/officeart/2008/layout/HalfCircleOrganizationChart"/>
    <dgm:cxn modelId="{C68D1CF8-29F2-4F30-BDDC-FB756F789366}" type="presParOf" srcId="{22B27D52-AD1C-4838-92A5-3354CFFC5559}" destId="{A5364F04-9769-4CF6-8DDA-E820B5C389D2}" srcOrd="0" destOrd="0" presId="urn:microsoft.com/office/officeart/2008/layout/HalfCircleOrganizationChart"/>
    <dgm:cxn modelId="{C2526DA6-79AD-4462-A8BB-BB5A3414D9EF}" type="presParOf" srcId="{22B27D52-AD1C-4838-92A5-3354CFFC5559}" destId="{CDA52C9F-1D9E-4526-B926-04CB9168812B}" srcOrd="1" destOrd="0" presId="urn:microsoft.com/office/officeart/2008/layout/HalfCircleOrganizationChart"/>
    <dgm:cxn modelId="{C6C80135-D016-4ED4-9CE6-796C87AB695B}" type="presParOf" srcId="{22B27D52-AD1C-4838-92A5-3354CFFC5559}" destId="{24A93B72-5FCF-4339-8732-C21BF15D7810}" srcOrd="2" destOrd="0" presId="urn:microsoft.com/office/officeart/2008/layout/HalfCircleOrganizationChart"/>
    <dgm:cxn modelId="{D68CF072-BEDD-474D-AFEA-A82D8F332BF8}" type="presParOf" srcId="{22B27D52-AD1C-4838-92A5-3354CFFC5559}" destId="{1438913F-83CB-4E13-B3E4-436F5848C758}" srcOrd="3" destOrd="0" presId="urn:microsoft.com/office/officeart/2008/layout/HalfCircleOrganizationChart"/>
    <dgm:cxn modelId="{324F5E82-9FFA-4C74-B526-6EE45FDF981E}" type="presParOf" srcId="{FED3AC53-0A32-49D4-BE97-D6A937C5E3B0}" destId="{CA249317-D3AF-4F0E-BC24-C26A290F611A}" srcOrd="1" destOrd="0" presId="urn:microsoft.com/office/officeart/2008/layout/HalfCircleOrganizationChart"/>
    <dgm:cxn modelId="{56EC7291-00B9-4958-ACAF-98CD95AA760C}" type="presParOf" srcId="{FED3AC53-0A32-49D4-BE97-D6A937C5E3B0}" destId="{4E4F5FA2-50EC-48C4-ABDE-1AEE4CC2B21F}" srcOrd="2" destOrd="0" presId="urn:microsoft.com/office/officeart/2008/layout/HalfCircleOrganizationChart"/>
    <dgm:cxn modelId="{0CEDC129-A3CA-4FB5-A084-994A8AFEFD21}" type="presParOf" srcId="{76CDA221-1BCE-475E-A3D1-BF31CB55506C}" destId="{B1883EB8-A523-480E-A811-5236FFEEBF01}" srcOrd="2" destOrd="0" presId="urn:microsoft.com/office/officeart/2008/layout/HalfCircleOrganizationChart"/>
    <dgm:cxn modelId="{50D136A6-4F3A-4805-ACF2-F2194EAE3447}" type="presParOf" srcId="{76CDA221-1BCE-475E-A3D1-BF31CB55506C}" destId="{52C66374-C043-4834-8FE9-6E9AF49A41E5}" srcOrd="3" destOrd="0" presId="urn:microsoft.com/office/officeart/2008/layout/HalfCircleOrganizationChart"/>
    <dgm:cxn modelId="{1011734B-8E26-4126-A2F9-BC67B9F2C2AB}" type="presParOf" srcId="{52C66374-C043-4834-8FE9-6E9AF49A41E5}" destId="{3641B394-056E-40FD-8DED-1D77D9948530}" srcOrd="0" destOrd="0" presId="urn:microsoft.com/office/officeart/2008/layout/HalfCircleOrganizationChart"/>
    <dgm:cxn modelId="{8535D6ED-43E9-4E8F-A22F-9706B6A794E4}" type="presParOf" srcId="{3641B394-056E-40FD-8DED-1D77D9948530}" destId="{1C273BA1-D20D-44BD-ADEF-86E8EC0316CE}" srcOrd="0" destOrd="0" presId="urn:microsoft.com/office/officeart/2008/layout/HalfCircleOrganizationChart"/>
    <dgm:cxn modelId="{87344109-D78F-44B5-91F2-65C8054274E2}" type="presParOf" srcId="{3641B394-056E-40FD-8DED-1D77D9948530}" destId="{C68AF4C0-ECEE-4E68-AB72-CEFD4DFD2D9A}" srcOrd="1" destOrd="0" presId="urn:microsoft.com/office/officeart/2008/layout/HalfCircleOrganizationChart"/>
    <dgm:cxn modelId="{41B0DD84-1406-432B-83C5-EA5FE63B5F5C}" type="presParOf" srcId="{3641B394-056E-40FD-8DED-1D77D9948530}" destId="{9AB14D2B-7FE0-40FA-AC16-ED275D651AE3}" srcOrd="2" destOrd="0" presId="urn:microsoft.com/office/officeart/2008/layout/HalfCircleOrganizationChart"/>
    <dgm:cxn modelId="{5A4F9E12-7138-405A-98BB-506072518CFB}" type="presParOf" srcId="{3641B394-056E-40FD-8DED-1D77D9948530}" destId="{CBC358CE-019D-4988-9B2C-C8288C388C09}" srcOrd="3" destOrd="0" presId="urn:microsoft.com/office/officeart/2008/layout/HalfCircleOrganizationChart"/>
    <dgm:cxn modelId="{8E780DFA-9BDB-4A3F-A26A-C884E4A34616}" type="presParOf" srcId="{52C66374-C043-4834-8FE9-6E9AF49A41E5}" destId="{9491AA76-B931-4D07-A27E-D0A35C8550F0}" srcOrd="1" destOrd="0" presId="urn:microsoft.com/office/officeart/2008/layout/HalfCircleOrganizationChart"/>
    <dgm:cxn modelId="{60D37790-78D8-457D-A10E-1A0C78170928}" type="presParOf" srcId="{52C66374-C043-4834-8FE9-6E9AF49A41E5}" destId="{0692A1E0-2813-4932-ABE1-6BE8C67254A2}" srcOrd="2" destOrd="0" presId="urn:microsoft.com/office/officeart/2008/layout/HalfCircleOrganizationChart"/>
    <dgm:cxn modelId="{2BB7A86D-9842-4C32-9081-DA5B1D819FFB}" type="presParOf" srcId="{76CDA221-1BCE-475E-A3D1-BF31CB55506C}" destId="{664260B5-1F21-470B-90D1-EAA0809288F1}" srcOrd="4" destOrd="0" presId="urn:microsoft.com/office/officeart/2008/layout/HalfCircleOrganizationChart"/>
    <dgm:cxn modelId="{52460D69-3DD8-4C0F-905C-D93B07FB01CB}" type="presParOf" srcId="{76CDA221-1BCE-475E-A3D1-BF31CB55506C}" destId="{B9F038A0-F50B-4147-B4F5-F8A257C02A72}" srcOrd="5" destOrd="0" presId="urn:microsoft.com/office/officeart/2008/layout/HalfCircleOrganizationChart"/>
    <dgm:cxn modelId="{178CECCD-3AD7-466B-B6A4-A96254FCEECD}" type="presParOf" srcId="{B9F038A0-F50B-4147-B4F5-F8A257C02A72}" destId="{0CA5B05B-0C4F-4D05-9B17-99A1C4AF2B0E}" srcOrd="0" destOrd="0" presId="urn:microsoft.com/office/officeart/2008/layout/HalfCircleOrganizationChart"/>
    <dgm:cxn modelId="{BCEED1FA-6F34-41A2-9D3C-10097352C5A8}" type="presParOf" srcId="{0CA5B05B-0C4F-4D05-9B17-99A1C4AF2B0E}" destId="{76A030F3-849C-4611-8082-4BA0C99486E9}" srcOrd="0" destOrd="0" presId="urn:microsoft.com/office/officeart/2008/layout/HalfCircleOrganizationChart"/>
    <dgm:cxn modelId="{CAC4EBF5-AB4F-446A-BBB7-94201042E7B3}" type="presParOf" srcId="{0CA5B05B-0C4F-4D05-9B17-99A1C4AF2B0E}" destId="{8674F1E5-EE0A-4A2C-A0F0-DDDBA5722367}" srcOrd="1" destOrd="0" presId="urn:microsoft.com/office/officeart/2008/layout/HalfCircleOrganizationChart"/>
    <dgm:cxn modelId="{54C6526C-80EF-4876-82A5-6CCFA00AD6CD}" type="presParOf" srcId="{0CA5B05B-0C4F-4D05-9B17-99A1C4AF2B0E}" destId="{A290EA22-F41F-4CB6-9D65-793727B4BBC4}" srcOrd="2" destOrd="0" presId="urn:microsoft.com/office/officeart/2008/layout/HalfCircleOrganizationChart"/>
    <dgm:cxn modelId="{7DF319D8-2272-481E-9253-6DA53BF55E44}" type="presParOf" srcId="{0CA5B05B-0C4F-4D05-9B17-99A1C4AF2B0E}" destId="{C1B8DB36-67AF-4495-9ADA-05CA8835C2E9}" srcOrd="3" destOrd="0" presId="urn:microsoft.com/office/officeart/2008/layout/HalfCircleOrganizationChart"/>
    <dgm:cxn modelId="{13129706-C9A8-4A5D-8196-EE8C4EBB7AE6}" type="presParOf" srcId="{B9F038A0-F50B-4147-B4F5-F8A257C02A72}" destId="{AFC91857-4752-4353-9A1F-F9F1E28FDDEC}" srcOrd="1" destOrd="0" presId="urn:microsoft.com/office/officeart/2008/layout/HalfCircleOrganizationChart"/>
    <dgm:cxn modelId="{FB057D3D-10BB-4D28-AA24-123882C8E0D2}" type="presParOf" srcId="{B9F038A0-F50B-4147-B4F5-F8A257C02A72}" destId="{60C58F1D-B163-4F0A-80CB-303CFD8C023E}" srcOrd="2" destOrd="0" presId="urn:microsoft.com/office/officeart/2008/layout/HalfCircleOrganizationChart"/>
    <dgm:cxn modelId="{D5D7268B-5DEC-4DEB-98D4-913A96E07000}" type="presParOf" srcId="{35E31EC3-ECDA-4848-8580-C06BECE0C5EA}" destId="{EA3705BB-93B5-4ECC-88AF-1CE2C278CD5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6704C-9CA5-4518-88E9-8E0D9C5413E3}">
      <dsp:nvSpPr>
        <dsp:cNvPr id="0" name=""/>
        <dsp:cNvSpPr/>
      </dsp:nvSpPr>
      <dsp:spPr>
        <a:xfrm>
          <a:off x="2408796" y="1864064"/>
          <a:ext cx="1219200" cy="12192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 err="1"/>
            <a:t>STL</a:t>
          </a:r>
          <a:endParaRPr lang="zh-CN" altLang="en-US" sz="3600" kern="1200" dirty="0"/>
        </a:p>
      </dsp:txBody>
      <dsp:txXfrm>
        <a:off x="2468312" y="1923580"/>
        <a:ext cx="1100168" cy="1100168"/>
      </dsp:txXfrm>
    </dsp:sp>
    <dsp:sp modelId="{7B15D20C-FFBD-484D-85A6-046F9690CCF6}">
      <dsp:nvSpPr>
        <dsp:cNvPr id="0" name=""/>
        <dsp:cNvSpPr/>
      </dsp:nvSpPr>
      <dsp:spPr>
        <a:xfrm rot="16200000">
          <a:off x="2598503" y="1444170"/>
          <a:ext cx="839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978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D2887-39F2-497C-92A9-E91CB8447DB2}">
      <dsp:nvSpPr>
        <dsp:cNvPr id="0" name=""/>
        <dsp:cNvSpPr/>
      </dsp:nvSpPr>
      <dsp:spPr>
        <a:xfrm>
          <a:off x="2348053" y="176551"/>
          <a:ext cx="1340686" cy="84772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容器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点击查看</a:t>
          </a:r>
        </a:p>
      </dsp:txBody>
      <dsp:txXfrm>
        <a:off x="2389436" y="217934"/>
        <a:ext cx="1257920" cy="764959"/>
      </dsp:txXfrm>
    </dsp:sp>
    <dsp:sp modelId="{914A11B3-0772-4E1D-9D39-1B24247B74C7}">
      <dsp:nvSpPr>
        <dsp:cNvPr id="0" name=""/>
        <dsp:cNvSpPr/>
      </dsp:nvSpPr>
      <dsp:spPr>
        <a:xfrm rot="1800000">
          <a:off x="3600314" y="2928930"/>
          <a:ext cx="4132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25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0EF4-1FD5-4A16-A63D-99E1B7EFFDF8}">
      <dsp:nvSpPr>
        <dsp:cNvPr id="0" name=""/>
        <dsp:cNvSpPr/>
      </dsp:nvSpPr>
      <dsp:spPr>
        <a:xfrm>
          <a:off x="3985884" y="2933130"/>
          <a:ext cx="1309588" cy="954317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算法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点击查看</a:t>
          </a:r>
        </a:p>
      </dsp:txBody>
      <dsp:txXfrm>
        <a:off x="4032470" y="2979716"/>
        <a:ext cx="1216416" cy="861145"/>
      </dsp:txXfrm>
    </dsp:sp>
    <dsp:sp modelId="{FEDED4D0-0727-47AF-BF02-AF69CA8B7BD9}">
      <dsp:nvSpPr>
        <dsp:cNvPr id="0" name=""/>
        <dsp:cNvSpPr/>
      </dsp:nvSpPr>
      <dsp:spPr>
        <a:xfrm rot="9083700">
          <a:off x="1935546" y="2926750"/>
          <a:ext cx="5040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00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8AFC0-B0B4-42E2-A90C-DA0676FB18E0}">
      <dsp:nvSpPr>
        <dsp:cNvPr id="0" name=""/>
        <dsp:cNvSpPr/>
      </dsp:nvSpPr>
      <dsp:spPr>
        <a:xfrm>
          <a:off x="775130" y="2917944"/>
          <a:ext cx="1191175" cy="908499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迭代器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点击查看</a:t>
          </a:r>
        </a:p>
      </dsp:txBody>
      <dsp:txXfrm>
        <a:off x="819479" y="2962293"/>
        <a:ext cx="1102477" cy="819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260B5-1F21-470B-90D1-EAA0809288F1}">
      <dsp:nvSpPr>
        <dsp:cNvPr id="0" name=""/>
        <dsp:cNvSpPr/>
      </dsp:nvSpPr>
      <dsp:spPr>
        <a:xfrm>
          <a:off x="3758797" y="2341889"/>
          <a:ext cx="2512250" cy="43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05"/>
              </a:lnTo>
              <a:lnTo>
                <a:pt x="2512250" y="218005"/>
              </a:lnTo>
              <a:lnTo>
                <a:pt x="2512250" y="43601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B1883EB8-A523-480E-A811-5236FFEEBF01}">
      <dsp:nvSpPr>
        <dsp:cNvPr id="0" name=""/>
        <dsp:cNvSpPr/>
      </dsp:nvSpPr>
      <dsp:spPr>
        <a:xfrm>
          <a:off x="3713077" y="2341889"/>
          <a:ext cx="91440" cy="436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A81F1-5A27-40E0-907D-F7521FA0D8CD}">
      <dsp:nvSpPr>
        <dsp:cNvPr id="0" name=""/>
        <dsp:cNvSpPr/>
      </dsp:nvSpPr>
      <dsp:spPr>
        <a:xfrm>
          <a:off x="1246546" y="2341889"/>
          <a:ext cx="2512250" cy="436010"/>
        </a:xfrm>
        <a:custGeom>
          <a:avLst/>
          <a:gdLst/>
          <a:ahLst/>
          <a:cxnLst/>
          <a:rect l="0" t="0" r="0" b="0"/>
          <a:pathLst>
            <a:path>
              <a:moveTo>
                <a:pt x="2512250" y="0"/>
              </a:moveTo>
              <a:lnTo>
                <a:pt x="2512250" y="218005"/>
              </a:lnTo>
              <a:lnTo>
                <a:pt x="0" y="218005"/>
              </a:lnTo>
              <a:lnTo>
                <a:pt x="0" y="436010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04A87E5D-CFFC-447B-AA8D-3466A69B8BDF}">
      <dsp:nvSpPr>
        <dsp:cNvPr id="0" name=""/>
        <dsp:cNvSpPr/>
      </dsp:nvSpPr>
      <dsp:spPr>
        <a:xfrm>
          <a:off x="1879805" y="867759"/>
          <a:ext cx="3757983" cy="1474130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1ED0AC0E-2CA3-4881-AC1C-7FA96577601C}">
      <dsp:nvSpPr>
        <dsp:cNvPr id="0" name=""/>
        <dsp:cNvSpPr/>
      </dsp:nvSpPr>
      <dsp:spPr>
        <a:xfrm>
          <a:off x="1879805" y="867759"/>
          <a:ext cx="3757983" cy="1474130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179754CF-7FEA-42DD-84E9-33BD4E0F5BCB}">
      <dsp:nvSpPr>
        <dsp:cNvPr id="0" name=""/>
        <dsp:cNvSpPr/>
      </dsp:nvSpPr>
      <dsp:spPr>
        <a:xfrm>
          <a:off x="813" y="1133103"/>
          <a:ext cx="7515967" cy="94344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序列式容器</a:t>
          </a:r>
        </a:p>
      </dsp:txBody>
      <dsp:txXfrm>
        <a:off x="813" y="1133103"/>
        <a:ext cx="7515967" cy="943443"/>
      </dsp:txXfrm>
    </dsp:sp>
    <dsp:sp modelId="{CDA52C9F-1D9E-4526-B926-04CB9168812B}">
      <dsp:nvSpPr>
        <dsp:cNvPr id="0" name=""/>
        <dsp:cNvSpPr/>
      </dsp:nvSpPr>
      <dsp:spPr>
        <a:xfrm>
          <a:off x="727486" y="2777900"/>
          <a:ext cx="1038119" cy="1038119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24A93B72-5FCF-4339-8732-C21BF15D7810}">
      <dsp:nvSpPr>
        <dsp:cNvPr id="0" name=""/>
        <dsp:cNvSpPr/>
      </dsp:nvSpPr>
      <dsp:spPr>
        <a:xfrm>
          <a:off x="727486" y="2777900"/>
          <a:ext cx="1038119" cy="1038119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A5364F04-9769-4CF6-8DDA-E820B5C389D2}">
      <dsp:nvSpPr>
        <dsp:cNvPr id="0" name=""/>
        <dsp:cNvSpPr/>
      </dsp:nvSpPr>
      <dsp:spPr>
        <a:xfrm>
          <a:off x="208426" y="2964761"/>
          <a:ext cx="2076239" cy="66439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vector</a:t>
          </a:r>
          <a:endParaRPr lang="zh-CN" altLang="en-US" sz="2400" kern="1200" dirty="0"/>
        </a:p>
      </dsp:txBody>
      <dsp:txXfrm>
        <a:off x="208426" y="2964761"/>
        <a:ext cx="2076239" cy="664396"/>
      </dsp:txXfrm>
    </dsp:sp>
    <dsp:sp modelId="{C68AF4C0-ECEE-4E68-AB72-CEFD4DFD2D9A}">
      <dsp:nvSpPr>
        <dsp:cNvPr id="0" name=""/>
        <dsp:cNvSpPr/>
      </dsp:nvSpPr>
      <dsp:spPr>
        <a:xfrm>
          <a:off x="3239737" y="2777900"/>
          <a:ext cx="1038119" cy="1038119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AB14D2B-7FE0-40FA-AC16-ED275D651AE3}">
      <dsp:nvSpPr>
        <dsp:cNvPr id="0" name=""/>
        <dsp:cNvSpPr/>
      </dsp:nvSpPr>
      <dsp:spPr>
        <a:xfrm>
          <a:off x="3239737" y="2777900"/>
          <a:ext cx="1038119" cy="1038119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1C273BA1-D20D-44BD-ADEF-86E8EC0316CE}">
      <dsp:nvSpPr>
        <dsp:cNvPr id="0" name=""/>
        <dsp:cNvSpPr/>
      </dsp:nvSpPr>
      <dsp:spPr>
        <a:xfrm>
          <a:off x="2720677" y="2964761"/>
          <a:ext cx="2076239" cy="66439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deque</a:t>
          </a:r>
          <a:endParaRPr lang="zh-CN" altLang="en-US" sz="2400" kern="1200" dirty="0"/>
        </a:p>
      </dsp:txBody>
      <dsp:txXfrm>
        <a:off x="2720677" y="2964761"/>
        <a:ext cx="2076239" cy="664396"/>
      </dsp:txXfrm>
    </dsp:sp>
    <dsp:sp modelId="{8674F1E5-EE0A-4A2C-A0F0-DDDBA5722367}">
      <dsp:nvSpPr>
        <dsp:cNvPr id="0" name=""/>
        <dsp:cNvSpPr/>
      </dsp:nvSpPr>
      <dsp:spPr>
        <a:xfrm>
          <a:off x="5751987" y="2777900"/>
          <a:ext cx="1038119" cy="1038119"/>
        </a:xfrm>
        <a:prstGeom prst="arc">
          <a:avLst>
            <a:gd name="adj1" fmla="val 13200000"/>
            <a:gd name="adj2" fmla="val 192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A290EA22-F41F-4CB6-9D65-793727B4BBC4}">
      <dsp:nvSpPr>
        <dsp:cNvPr id="0" name=""/>
        <dsp:cNvSpPr/>
      </dsp:nvSpPr>
      <dsp:spPr>
        <a:xfrm>
          <a:off x="5751987" y="2777900"/>
          <a:ext cx="1038119" cy="1038119"/>
        </a:xfrm>
        <a:prstGeom prst="arc">
          <a:avLst>
            <a:gd name="adj1" fmla="val 2400000"/>
            <a:gd name="adj2" fmla="val 840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76A030F3-849C-4611-8082-4BA0C99486E9}">
      <dsp:nvSpPr>
        <dsp:cNvPr id="0" name=""/>
        <dsp:cNvSpPr/>
      </dsp:nvSpPr>
      <dsp:spPr>
        <a:xfrm>
          <a:off x="5232927" y="2964761"/>
          <a:ext cx="2076239" cy="66439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list</a:t>
          </a:r>
          <a:endParaRPr lang="zh-CN" altLang="en-US" sz="2400" kern="1200" dirty="0"/>
        </a:p>
      </dsp:txBody>
      <dsp:txXfrm>
        <a:off x="5232927" y="2964761"/>
        <a:ext cx="2076239" cy="664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C85336F-2D14-44E2-B7F1-FFF122BFC681}" type="datetimeFigureOut">
              <a:rPr lang="zh-CN" altLang="en-US"/>
              <a:pPr>
                <a:defRPr/>
              </a:pPr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45B57E9-82F3-49C4-99BD-E9FE6439A3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64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1AD473-6469-47C5-8DFB-08B7E4178F7D}" type="datetimeFigureOut">
              <a:rPr lang="zh-CN" altLang="en-US"/>
              <a:pPr>
                <a:defRPr/>
              </a:pPr>
              <a:t>2020/5/25</a:t>
            </a:fld>
            <a:endParaRPr lang="en-US"/>
          </a:p>
        </p:txBody>
      </p:sp>
      <p:sp>
        <p:nvSpPr>
          <p:cNvPr id="1157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F26E08E-9BDE-4D6B-8108-FF66DC6915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9413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674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167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24718E-0595-4DBA-86C0-F81276845EF9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5956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595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662E91-5425-4144-BAA6-83DCE300D130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698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698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2DA76D-56AA-427B-B026-B1C67A4B4D1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800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800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01DD88-40DB-4731-AA56-D79A304F79A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902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902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22B81C-5BF0-4773-9951-E63B7CB2FA9B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005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00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E67129-7378-4368-B6FA-DA1C0C83C95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1076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107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75A997-5D8B-44EE-B232-6F0EDC1B7EE6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210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2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5E1C6C-33D3-4237-B60A-461002AC65B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2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3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F30253-03B6-4528-AF17-48AD2F685EF6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14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4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34727D-6DA3-4A2A-915D-49C52C5C36E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517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517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B1F830-FA29-4906-B015-AFE47E7E6A5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776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1776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71E5A5-D6D5-45F0-B350-A4F5DB2759D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6196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619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99DB1C-113D-43F5-8A0C-53D44F117A2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722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722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880C84-D464-4273-A384-49EB8D190C2F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824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82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3ADB4-8D76-44BE-8545-3E7E3D6C57C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926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3926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A3ED87-DA78-40BC-B6DD-912BA7E80647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029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029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F91F47-24E3-4679-9BD5-0D21744AC11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1316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131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FF8625-7C47-4478-A2D9-9C093120CD0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234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2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3036B4-ECAA-49CA-A2BA-9E187C8134D4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36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336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E56CD8-230D-4D72-8220-8A609F5FB22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438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438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BB254B-8E07-458E-865B-0915308C396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541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541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706377-86BD-4B43-861A-4E3195490174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878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1878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112975-84E3-4058-881D-12C86B0B4A84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6436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643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0DDC5D-9CCE-46AA-BB7A-5A1CA601B8FB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746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746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955A27-E4C7-4C11-BD7D-FBBD92C2341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848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848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532C4B-D40F-42E0-966C-E7612B8BC49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950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4950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93CB11-7FC3-4BEC-B167-F8042D9338C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053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5053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947695-BEFB-4D48-971E-B4A5C6095BE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1556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5155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E0E189-E438-42BB-A205-FB3C0A06387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258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5258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5CE736-B375-4433-BC90-3ECECF3ACC4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0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5360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123160-3C29-4904-84D1-E1467437BE2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462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5462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7D76FF-B989-44ED-843E-27C37472FE44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981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1981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25A46E-89F8-4DF7-9B5A-613646493AF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0836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083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E048AE-8D76-4C4F-BF25-2767A6234CBB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1860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186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D26374-B227-43A8-B98F-66394595BEF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288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288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3A79E9-D8F2-462F-B964-6837D5D5337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908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390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07AED8-B3B0-4B23-A8B5-2B6A4C7AE5DB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4932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Arial" charset="0"/>
            </a:endParaRPr>
          </a:p>
        </p:txBody>
      </p:sp>
      <p:sp>
        <p:nvSpPr>
          <p:cNvPr id="12493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E73B80-2A64-4483-B97C-91178D1990A6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867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536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136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3086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8818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69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962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7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678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20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371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hyperlink" Target="chapter08&#8212;Example/8-12.doc" TargetMode="External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hyperlink" Target="chapter04&#8212;Example/4-2.doc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9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chapter08&#8212;Example/8-13.doc" TargetMode="External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hyperlink" Target="chapter04&#8212;Example/4-2.doc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4" Type="http://schemas.openxmlformats.org/officeDocument/2006/relationships/slide" Target="slid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4" Type="http://schemas.openxmlformats.org/officeDocument/2006/relationships/slide" Target="slide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11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emf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hyperlink" Target="chapter04&#8212;Example/4-2.doc" TargetMode="External"/><Relationship Id="rId4" Type="http://schemas.openxmlformats.org/officeDocument/2006/relationships/hyperlink" Target="chapter08&#8212;Example/8-1.doc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hyperlink" Target="chapter04&#8212;Example/4-2.doc" TargetMode="External"/><Relationship Id="rId4" Type="http://schemas.openxmlformats.org/officeDocument/2006/relationships/hyperlink" Target="chapter08&#8212;Example/8-2.doc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chapter08&#8212;Example/8-3.doc" TargetMode="Externa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hyperlink" Target="chapter04&#8212;Example/4-2.doc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chapter08&#8212;Example/8-4.doc" TargetMode="Externa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hyperlink" Target="chapter04&#8212;Example/4-2.doc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hyperlink" Target="chapter04&#8212;Example/4-2.doc" TargetMode="External"/><Relationship Id="rId4" Type="http://schemas.openxmlformats.org/officeDocument/2006/relationships/hyperlink" Target="chapter08&#8212;Example/8-5.doc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hyperlink" Target="chapter04&#8212;Example/4-2.doc" TargetMode="External"/><Relationship Id="rId4" Type="http://schemas.openxmlformats.org/officeDocument/2006/relationships/hyperlink" Target="chapter08&#8212;Example/8-6.do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emf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chapter08&#8212;Example/8-7.doc" TargetMode="External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hyperlink" Target="chapter04&#8212;Example/4-2.doc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hyperlink" Target="chapter04&#8212;Example/4-2.doc" TargetMode="External"/><Relationship Id="rId5" Type="http://schemas.openxmlformats.org/officeDocument/2006/relationships/hyperlink" Target="chapter07&#8212;Example/7-4.doc" TargetMode="Externa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72.xml"/><Relationship Id="rId5" Type="http://schemas.openxmlformats.org/officeDocument/2006/relationships/image" Target="../media/image6.png"/><Relationship Id="rId4" Type="http://schemas.openxmlformats.org/officeDocument/2006/relationships/slide" Target="slide2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slide" Target="slide7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slide" Target="slide7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chapter08&#8212;Example/8-8.doc" TargetMode="External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hyperlink" Target="chapter04&#8212;Example/4-2.doc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30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hyperlink" Target="chapter04&#8212;Example/4-2.doc" TargetMode="External"/><Relationship Id="rId4" Type="http://schemas.openxmlformats.org/officeDocument/2006/relationships/hyperlink" Target="chapter08&#8212;Example/8-9.doc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hyperlink" Target="chapter04&#8212;Example/4-2.doc" TargetMode="External"/><Relationship Id="rId4" Type="http://schemas.openxmlformats.org/officeDocument/2006/relationships/hyperlink" Target="chapter08&#8212;Example/8-10.doc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chapter08&#8212;Example/8-11.doc" TargetMode="External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hyperlink" Target="chapter04&#8212;Example/4-2.doc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13"/>
          <p:cNvSpPr>
            <a:spLocks noChangeArrowheads="1"/>
          </p:cNvSpPr>
          <p:nvPr/>
        </p:nvSpPr>
        <p:spPr bwMode="auto">
          <a:xfrm>
            <a:off x="6129338" y="2827338"/>
            <a:ext cx="25130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容器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迭代器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算法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51" name="Group 5"/>
          <p:cNvGrpSpPr>
            <a:grpSpLocks/>
          </p:cNvGrpSpPr>
          <p:nvPr/>
        </p:nvGrpSpPr>
        <p:grpSpPr bwMode="auto">
          <a:xfrm>
            <a:off x="5053013" y="176213"/>
            <a:ext cx="3863975" cy="687387"/>
            <a:chOff x="80" y="0"/>
            <a:chExt cx="6086" cy="1082"/>
          </a:xfrm>
        </p:grpSpPr>
        <p:pic>
          <p:nvPicPr>
            <p:cNvPr id="2054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3188" y="1600200"/>
            <a:ext cx="327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初识</a:t>
            </a:r>
            <a:r>
              <a:rPr lang="en-US" altLang="zh-CN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STL</a:t>
            </a:r>
            <a:endParaRPr lang="zh-CN" altLang="en-US" sz="3600" b="1">
              <a:solidFill>
                <a:srgbClr val="00ACE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22513"/>
            <a:ext cx="566261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27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8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3175" y="985838"/>
            <a:ext cx="9144000" cy="2341562"/>
            <a:chOff x="3628" y="985838"/>
            <a:chExt cx="9144000" cy="2341562"/>
          </a:xfrm>
        </p:grpSpPr>
        <p:sp>
          <p:nvSpPr>
            <p:cNvPr id="10" name="矩形 9"/>
            <p:cNvSpPr/>
            <p:nvPr/>
          </p:nvSpPr>
          <p:spPr bwMode="auto">
            <a:xfrm>
              <a:off x="3628" y="169876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1277" name="Picture 8" descr="问小人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3" y="985838"/>
              <a:ext cx="2263775" cy="234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矩形 1"/>
            <p:cNvSpPr>
              <a:spLocks noChangeArrowheads="1"/>
            </p:cNvSpPr>
            <p:nvPr/>
          </p:nvSpPr>
          <p:spPr bwMode="auto">
            <a:xfrm>
              <a:off x="2378528" y="1792288"/>
              <a:ext cx="3021013" cy="67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35000"/>
                </a:lnSpc>
                <a:defRPr/>
              </a:pP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en-US" altLang="zh-CN" sz="2800" dirty="0" err="1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zh-CN" sz="2800" dirty="0"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6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46588" y="760413"/>
          <a:ext cx="4016375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Visio" r:id="rId5" imgW="2825280" imgH="2213215" progId="Visio.Drawing.11">
                  <p:embed/>
                </p:oleObj>
              </mc:Choice>
              <mc:Fallback>
                <p:oleObj name="Visio" r:id="rId5" imgW="2825280" imgH="2213215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760413"/>
                        <a:ext cx="4016375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00050" y="3910013"/>
            <a:ext cx="7689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的标准中，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STL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被组织在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个头文件中：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&lt;algorithm&gt;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&lt;deque&gt;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&lt;functional&gt;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&lt;iterator&gt;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&lt;vector&gt;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&lt;list&gt;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&lt;map&gt;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&lt;memory&gt;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&lt;numeric&gt;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&lt;queue&gt;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&lt;set&gt;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&lt;stack&gt;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&lt;utility&gt;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，使用不同的内容，需要包含不同的头文件。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33543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342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343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43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03428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437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327365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迭代器辅助函数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662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distance()</a:t>
            </a:r>
            <a:r>
              <a:rPr lang="zh-CN" altLang="en-US" b="1">
                <a:solidFill>
                  <a:schemeClr val="bg1"/>
                </a:solidFill>
              </a:rPr>
              <a:t>函数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000"/>
              <a:t>disatance()</a:t>
            </a:r>
            <a:r>
              <a:rPr lang="zh-CN" altLang="zh-CN" sz="2000"/>
              <a:t>函数用于处理两个迭代器之间的距离，使用该函数需要包含</a:t>
            </a:r>
            <a:r>
              <a:rPr lang="en-US" altLang="zh-CN" sz="2000"/>
              <a:t>&lt;iterator&gt;</a:t>
            </a:r>
            <a:r>
              <a:rPr lang="zh-CN" altLang="zh-CN" sz="2000"/>
              <a:t>头文件，函数原型如下所示：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240088"/>
            <a:ext cx="8040688" cy="8493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300413"/>
            <a:ext cx="6267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InputIterator &gt;</a:t>
            </a:r>
            <a:endParaRPr lang="zh-CN" altLang="zh-CN"/>
          </a:p>
          <a:p>
            <a:pPr eaLnBrk="1" hangingPunct="1"/>
            <a:r>
              <a:rPr lang="en-US" altLang="zh-CN"/>
              <a:t>usigned distance(InputIterator first, InputIterator last);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42164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       </a:t>
            </a:r>
            <a:r>
              <a:rPr lang="zh-CN" altLang="zh-CN" sz="2000"/>
              <a:t>参数</a:t>
            </a:r>
            <a:r>
              <a:rPr lang="en-US" altLang="zh-CN" sz="2000"/>
              <a:t>first</a:t>
            </a:r>
            <a:r>
              <a:rPr lang="zh-CN" altLang="zh-CN" sz="2000"/>
              <a:t>与</a:t>
            </a:r>
            <a:r>
              <a:rPr lang="en-US" altLang="zh-CN" sz="2000"/>
              <a:t>last</a:t>
            </a:r>
            <a:r>
              <a:rPr lang="zh-CN" altLang="zh-CN" sz="2000"/>
              <a:t>分别表示两个迭代器位置，返回值为这两个迭代器之间的距离，需要注意的是，</a:t>
            </a:r>
            <a:r>
              <a:rPr lang="en-US" altLang="zh-CN" sz="2000"/>
              <a:t>[first, last)</a:t>
            </a:r>
            <a:r>
              <a:rPr lang="zh-CN" altLang="zh-CN" sz="2000"/>
              <a:t>必须是一个有效的区间。</a:t>
            </a:r>
          </a:p>
        </p:txBody>
      </p:sp>
      <p:sp>
        <p:nvSpPr>
          <p:cNvPr id="10343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8.6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迭代器辅助函数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33543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445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446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446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04452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461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327365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迭代器辅助函数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790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iter_swap()</a:t>
            </a:r>
            <a:r>
              <a:rPr lang="zh-CN" altLang="en-US" b="1">
                <a:solidFill>
                  <a:schemeClr val="bg1"/>
                </a:solidFill>
              </a:rPr>
              <a:t>函数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000"/>
              <a:t>iter_swap()</a:t>
            </a:r>
            <a:r>
              <a:rPr lang="zh-CN" altLang="zh-CN" sz="2000"/>
              <a:t>函数用于交换两个迭代器的元素值，其函数原型如下所示：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201988"/>
            <a:ext cx="8040688" cy="8493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262313"/>
            <a:ext cx="7004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InputIterator1, typename InputIterator2&gt;</a:t>
            </a:r>
            <a:endParaRPr lang="zh-CN" altLang="zh-CN"/>
          </a:p>
          <a:p>
            <a:pPr eaLnBrk="1" hangingPunct="1"/>
            <a:r>
              <a:rPr lang="en-US" altLang="zh-CN"/>
              <a:t>void iter_swap(InputIterator1 first, InputIterator2 second);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41910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       </a:t>
            </a:r>
            <a:r>
              <a:rPr lang="zh-CN" altLang="zh-CN" sz="2000"/>
              <a:t>该函数的功能是交换迭代器</a:t>
            </a:r>
            <a:r>
              <a:rPr lang="en-US" altLang="zh-CN" sz="2000"/>
              <a:t>first</a:t>
            </a:r>
            <a:r>
              <a:rPr lang="zh-CN" altLang="zh-CN" sz="2000"/>
              <a:t>与</a:t>
            </a:r>
            <a:r>
              <a:rPr lang="en-US" altLang="zh-CN" sz="2000"/>
              <a:t>second</a:t>
            </a:r>
            <a:r>
              <a:rPr lang="zh-CN" altLang="zh-CN" sz="2000"/>
              <a:t>所指向的值，迭代器类型不一定相同，但所指向的两个元素必须可以相互赋值。</a:t>
            </a:r>
          </a:p>
        </p:txBody>
      </p:sp>
      <p:sp>
        <p:nvSpPr>
          <p:cNvPr id="10445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8.6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迭代器辅助函数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549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94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3875" y="1630363"/>
            <a:ext cx="8137525" cy="1577975"/>
            <a:chOff x="523875" y="1630363"/>
            <a:chExt cx="8137525" cy="1577975"/>
          </a:xfrm>
        </p:grpSpPr>
        <p:grpSp>
          <p:nvGrpSpPr>
            <p:cNvPr id="105480" name="组合 17"/>
            <p:cNvGrpSpPr>
              <a:grpSpLocks/>
            </p:cNvGrpSpPr>
            <p:nvPr/>
          </p:nvGrpSpPr>
          <p:grpSpPr bwMode="auto">
            <a:xfrm>
              <a:off x="523875" y="1630363"/>
              <a:ext cx="8137525" cy="1577975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66104"/>
                <a:ext cx="51704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迭代器辅助函数应用演示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491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105492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5481" name="组合 16"/>
            <p:cNvGrpSpPr>
              <a:grpSpLocks/>
            </p:cNvGrpSpPr>
            <p:nvPr/>
          </p:nvGrpSpPr>
          <p:grpSpPr bwMode="auto">
            <a:xfrm>
              <a:off x="6042024" y="2632254"/>
              <a:ext cx="2295004" cy="395286"/>
              <a:chOff x="6355815" y="4728495"/>
              <a:chExt cx="2295464" cy="394210"/>
            </a:xfrm>
          </p:grpSpPr>
          <p:grpSp>
            <p:nvGrpSpPr>
              <p:cNvPr id="105482" name="组合 15"/>
              <p:cNvGrpSpPr>
                <a:grpSpLocks/>
              </p:cNvGrpSpPr>
              <p:nvPr/>
            </p:nvGrpSpPr>
            <p:grpSpPr bwMode="auto">
              <a:xfrm>
                <a:off x="6355815" y="4728495"/>
                <a:ext cx="2292809" cy="344952"/>
                <a:chOff x="2225103" y="5060870"/>
                <a:chExt cx="2724572" cy="410950"/>
              </a:xfrm>
            </p:grpSpPr>
            <p:sp>
              <p:nvSpPr>
                <p:cNvPr id="105484" name="矩形 10">
                  <a:hlinkClick r:id="rId8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2109492" cy="365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8-12]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5485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半闭框 21"/>
                <p:cNvSpPr/>
                <p:nvPr/>
              </p:nvSpPr>
              <p:spPr bwMode="auto">
                <a:xfrm>
                  <a:off x="2225104" y="5068202"/>
                  <a:ext cx="107549" cy="137684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" name="半闭框 22"/>
                <p:cNvSpPr/>
                <p:nvPr/>
              </p:nvSpPr>
              <p:spPr bwMode="auto">
                <a:xfrm flipH="1" flipV="1">
                  <a:off x="4842128" y="5337911"/>
                  <a:ext cx="107548" cy="133911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105488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105483" name="Picture 13" descr="C:\Users\Administrator\Desktop\未标题-2.png">
                <a:hlinkClick r:id="rId9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1650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547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650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6505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0649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  <p:pic>
        <p:nvPicPr>
          <p:cNvPr id="111618" name="Picture 2" descr="http://www.ppt123.net/materials/uploadfiles_5760/201202/20120222232742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3284538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8"/>
          <p:cNvGrpSpPr>
            <a:grpSpLocks/>
          </p:cNvGrpSpPr>
          <p:nvPr/>
        </p:nvGrpSpPr>
        <p:grpSpPr bwMode="auto">
          <a:xfrm>
            <a:off x="3144838" y="1230313"/>
            <a:ext cx="5575300" cy="5005387"/>
            <a:chOff x="2443666" y="1145287"/>
            <a:chExt cx="6168793" cy="7599717"/>
          </a:xfrm>
        </p:grpSpPr>
        <p:sp>
          <p:nvSpPr>
            <p:cNvPr id="78854" name="矩形 6"/>
            <p:cNvSpPr>
              <a:spLocks noChangeArrowheads="1"/>
            </p:cNvSpPr>
            <p:nvPr/>
          </p:nvSpPr>
          <p:spPr bwMode="auto">
            <a:xfrm>
              <a:off x="2705382" y="1376677"/>
              <a:ext cx="5764800" cy="7079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r>
                <a:rPr lang="zh-CN" altLang="zh-CN" b="1" dirty="0">
                  <a:ea typeface="宋体" pitchFamily="2" charset="-122"/>
                </a:rPr>
                <a:t>、算法的头文件</a:t>
              </a:r>
              <a:endParaRPr lang="en-US" altLang="zh-CN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dirty="0" err="1">
                  <a:latin typeface="+mn-ea"/>
                  <a:ea typeface="+mn-ea"/>
                </a:rPr>
                <a:t>STL</a:t>
              </a:r>
              <a:r>
                <a:rPr lang="zh-CN" altLang="zh-CN" dirty="0">
                  <a:latin typeface="+mn-ea"/>
                  <a:ea typeface="+mn-ea"/>
                </a:rPr>
                <a:t>中提供的所有算法都包含在三个头文件中：</a:t>
              </a:r>
              <a:r>
                <a:rPr lang="en-US" altLang="zh-CN" b="1" dirty="0">
                  <a:solidFill>
                    <a:srgbClr val="00CDEA"/>
                  </a:solidFill>
                  <a:latin typeface="+mn-ea"/>
                  <a:ea typeface="+mn-ea"/>
                </a:rPr>
                <a:t>&lt;algorithm&gt;</a:t>
              </a:r>
              <a:r>
                <a:rPr lang="zh-CN" altLang="zh-CN" b="1" dirty="0">
                  <a:solidFill>
                    <a:srgbClr val="00CDEA"/>
                  </a:solidFill>
                  <a:latin typeface="+mn-ea"/>
                  <a:ea typeface="+mn-ea"/>
                </a:rPr>
                <a:t>、</a:t>
              </a:r>
              <a:r>
                <a:rPr lang="en-US" altLang="zh-CN" b="1" dirty="0">
                  <a:solidFill>
                    <a:srgbClr val="00CDEA"/>
                  </a:solidFill>
                  <a:latin typeface="+mn-ea"/>
                  <a:ea typeface="+mn-ea"/>
                </a:rPr>
                <a:t>&lt;numeric&gt;</a:t>
              </a:r>
              <a:r>
                <a:rPr lang="zh-CN" altLang="zh-CN" b="1" dirty="0">
                  <a:solidFill>
                    <a:srgbClr val="00CDEA"/>
                  </a:solidFill>
                  <a:latin typeface="+mn-ea"/>
                  <a:ea typeface="+mn-ea"/>
                </a:rPr>
                <a:t>、</a:t>
              </a:r>
              <a:r>
                <a:rPr lang="en-US" altLang="zh-CN" b="1" dirty="0">
                  <a:solidFill>
                    <a:srgbClr val="00CDEA"/>
                  </a:solidFill>
                  <a:latin typeface="+mn-ea"/>
                  <a:ea typeface="+mn-ea"/>
                </a:rPr>
                <a:t>&lt;functional&gt;</a:t>
              </a:r>
              <a:r>
                <a:rPr lang="zh-CN" altLang="zh-CN" dirty="0">
                  <a:latin typeface="+mn-ea"/>
                  <a:ea typeface="+mn-ea"/>
                </a:rPr>
                <a:t>，其中头</a:t>
              </a:r>
              <a:r>
                <a:rPr lang="en-US" altLang="zh-CN" dirty="0">
                  <a:latin typeface="+mn-ea"/>
                  <a:ea typeface="+mn-ea"/>
                </a:rPr>
                <a:t>algorithm</a:t>
              </a:r>
              <a:r>
                <a:rPr lang="zh-CN" altLang="zh-CN" dirty="0">
                  <a:latin typeface="+mn-ea"/>
                  <a:ea typeface="+mn-ea"/>
                </a:rPr>
                <a:t>是在头文件中最大的，它由一大堆函数模板组成，其中涉及到的功能有比较、交换、查找、遍历、复制、修改、删除、合并、排序等。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dirty="0">
                  <a:latin typeface="+mn-ea"/>
                  <a:ea typeface="+mn-ea"/>
                </a:rPr>
                <a:t>头文件</a:t>
              </a:r>
              <a:r>
                <a:rPr lang="en-US" altLang="zh-CN" dirty="0">
                  <a:latin typeface="+mn-ea"/>
                  <a:ea typeface="+mn-ea"/>
                </a:rPr>
                <a:t>numeric</a:t>
              </a:r>
              <a:r>
                <a:rPr lang="zh-CN" altLang="zh-CN" dirty="0">
                  <a:latin typeface="+mn-ea"/>
                  <a:ea typeface="+mn-ea"/>
                </a:rPr>
                <a:t>很小，只包括几个在序列中进行简单数学运算的函数模板，以及加法和乘法在序列中的一些操作。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dirty="0">
                  <a:latin typeface="+mn-ea"/>
                  <a:ea typeface="+mn-ea"/>
                </a:rPr>
                <a:t>头文件</a:t>
              </a:r>
              <a:r>
                <a:rPr lang="en-US" altLang="zh-CN" dirty="0">
                  <a:latin typeface="+mn-ea"/>
                  <a:ea typeface="+mn-ea"/>
                </a:rPr>
                <a:t>functional</a:t>
              </a:r>
              <a:r>
                <a:rPr lang="zh-CN" altLang="zh-CN" dirty="0">
                  <a:latin typeface="+mn-ea"/>
                  <a:ea typeface="+mn-ea"/>
                </a:rPr>
                <a:t>中则定义了一些类模板，用于声明一些函数对象。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106503" name="圆角矩形 7"/>
            <p:cNvSpPr>
              <a:spLocks noChangeArrowheads="1"/>
            </p:cNvSpPr>
            <p:nvPr/>
          </p:nvSpPr>
          <p:spPr bwMode="auto">
            <a:xfrm>
              <a:off x="2443666" y="1145287"/>
              <a:ext cx="6168793" cy="759971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6100" y="1223963"/>
            <a:ext cx="8078788" cy="590550"/>
            <a:chOff x="5016500" y="1071563"/>
            <a:chExt cx="8078384" cy="590931"/>
          </a:xfrm>
        </p:grpSpPr>
        <p:sp>
          <p:nvSpPr>
            <p:cNvPr id="3" name="剪去对角的矩形 2"/>
            <p:cNvSpPr/>
            <p:nvPr/>
          </p:nvSpPr>
          <p:spPr bwMode="auto">
            <a:xfrm>
              <a:off x="5016500" y="1084271"/>
              <a:ext cx="8078384" cy="578223"/>
            </a:xfrm>
            <a:prstGeom prst="snip2DiagRect">
              <a:avLst/>
            </a:prstGeom>
            <a:solidFill>
              <a:srgbClr val="E7F4FF"/>
            </a:solidFill>
            <a:ln w="12700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7549" name="矩形 7"/>
            <p:cNvSpPr>
              <a:spLocks noChangeArrowheads="1"/>
            </p:cNvSpPr>
            <p:nvPr/>
          </p:nvSpPr>
          <p:spPr bwMode="auto">
            <a:xfrm>
              <a:off x="7626006" y="1071563"/>
              <a:ext cx="2876619" cy="539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、算法的分类</a:t>
              </a:r>
              <a:endPara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752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754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754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68300" y="2184400"/>
            <a:ext cx="3863975" cy="1477963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CDEA"/>
                </a:solidFill>
              </a:rPr>
              <a:t>不可变序列算法</a:t>
            </a:r>
            <a:r>
              <a:rPr lang="zh-CN" altLang="zh-CN"/>
              <a:t>：此类算法不改动容器中元素的次序，也不改动元素值，一般通过</a:t>
            </a:r>
            <a:r>
              <a:rPr lang="en-US" altLang="zh-CN"/>
              <a:t>input</a:t>
            </a:r>
            <a:r>
              <a:rPr lang="zh-CN" altLang="zh-CN"/>
              <a:t>迭代器和</a:t>
            </a:r>
            <a:r>
              <a:rPr lang="en-US" altLang="zh-CN"/>
              <a:t>forward</a:t>
            </a:r>
            <a:r>
              <a:rPr lang="zh-CN" altLang="zh-CN"/>
              <a:t>迭代器来完成工作，可用于所有的标准容器。</a:t>
            </a:r>
          </a:p>
        </p:txBody>
      </p: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4652963" y="2173288"/>
            <a:ext cx="0" cy="4445000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510088" y="2846388"/>
            <a:ext cx="279400" cy="279400"/>
            <a:chOff x="4368800" y="2501900"/>
            <a:chExt cx="279400" cy="279400"/>
          </a:xfrm>
        </p:grpSpPr>
        <p:sp>
          <p:nvSpPr>
            <p:cNvPr id="107544" name="椭圆 1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07545" name="椭圆 1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10088" y="3835400"/>
            <a:ext cx="279400" cy="279400"/>
            <a:chOff x="4368800" y="2501900"/>
            <a:chExt cx="279400" cy="279400"/>
          </a:xfrm>
        </p:grpSpPr>
        <p:sp>
          <p:nvSpPr>
            <p:cNvPr id="107542" name="椭圆 21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07543" name="椭圆 22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510088" y="4826000"/>
            <a:ext cx="279400" cy="279400"/>
            <a:chOff x="4368800" y="2501900"/>
            <a:chExt cx="279400" cy="279400"/>
          </a:xfrm>
        </p:grpSpPr>
        <p:sp>
          <p:nvSpPr>
            <p:cNvPr id="107540" name="椭圆 24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07541" name="椭圆 25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510088" y="5815013"/>
            <a:ext cx="279400" cy="279400"/>
            <a:chOff x="4368800" y="2501900"/>
            <a:chExt cx="279400" cy="279400"/>
          </a:xfrm>
        </p:grpSpPr>
        <p:sp>
          <p:nvSpPr>
            <p:cNvPr id="107538" name="椭圆 2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07539" name="椭圆 2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107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957763" y="2008188"/>
            <a:ext cx="3863975" cy="3084512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可变序列算法</a:t>
            </a:r>
            <a:r>
              <a:rPr lang="zh-CN" altLang="zh-CN" dirty="0">
                <a:ea typeface="宋体" pitchFamily="2" charset="-122"/>
              </a:rPr>
              <a:t>：此算法一般不直接修改容器中的元素值，它有可能在将元素复制到另一区间的过程中改变元素的值。可变序列算法还包括了移除性质和删除性质的算法，移除一般只是在逻辑上“移除”元素，不改变容器的大小和容器中元素的个数，“移除”和“删除”是不同的算法。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8300" y="3824288"/>
            <a:ext cx="3863975" cy="23368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排序算法</a:t>
            </a:r>
            <a:r>
              <a:rPr lang="zh-CN" altLang="zh-CN" dirty="0">
                <a:ea typeface="宋体" pitchFamily="2" charset="-122"/>
              </a:rPr>
              <a:t>：</a:t>
            </a:r>
            <a:r>
              <a:rPr lang="en-US" altLang="zh-CN" dirty="0" err="1">
                <a:ea typeface="宋体" pitchFamily="2" charset="-122"/>
              </a:rPr>
              <a:t>STL</a:t>
            </a:r>
            <a:r>
              <a:rPr lang="zh-CN" altLang="zh-CN" dirty="0">
                <a:ea typeface="宋体" pitchFamily="2" charset="-122"/>
              </a:rPr>
              <a:t>中一系列算法都与排序有关，其中包括对序列进行排序、合并的算法、搜索算法、有序序列的集合操作以及堆操作相关算法，所有这些算法都是通过对序列元素的比较操作来完成的。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60938" y="5238750"/>
            <a:ext cx="3863975" cy="1214438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数值算法</a:t>
            </a:r>
            <a:r>
              <a:rPr lang="zh-CN" altLang="zh-CN" dirty="0">
                <a:ea typeface="宋体" pitchFamily="2" charset="-122"/>
              </a:rPr>
              <a:t>：数值算法主要是对容器中的元素进行数值计算，例如区间内容的累积、相邻元素差等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10753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546100" y="2406650"/>
            <a:ext cx="3278188" cy="2020888"/>
          </a:xfrm>
          <a:prstGeom prst="wedgeRoundRectCallout">
            <a:avLst>
              <a:gd name="adj1" fmla="val -6574"/>
              <a:gd name="adj2" fmla="val 63546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zh-CN"/>
              <a:t>排序一般是通过对容器中元素的赋值和交换，改变元素顺序，排序算法的复杂度通常低于线性算法，要运用随机存取迭代器。</a:t>
            </a:r>
            <a:endParaRPr lang="zh-CN" altLang="en-US"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  <p:bldP spid="33" grpId="0" animBg="1"/>
      <p:bldP spid="34" grpId="0" animBg="1"/>
      <p:bldP spid="31" grpId="0" animBg="1"/>
      <p:bldP spid="31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33543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854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855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855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08548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557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常用算法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689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for_each()</a:t>
            </a:r>
            <a:r>
              <a:rPr lang="zh-CN" altLang="zh-CN" b="1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000"/>
              <a:t>for_each()</a:t>
            </a:r>
            <a:r>
              <a:rPr lang="zh-CN" altLang="zh-CN" sz="2000"/>
              <a:t>属于非可变序列算法，此算法非常灵活，可以同时处理修改每一个元素，其函数定义如下所示：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240088"/>
            <a:ext cx="8040688" cy="8493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300413"/>
            <a:ext cx="676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InputIterator, typename Function&gt;</a:t>
            </a:r>
            <a:endParaRPr lang="zh-CN" altLang="zh-CN"/>
          </a:p>
          <a:p>
            <a:pPr eaLnBrk="1" hangingPunct="1"/>
            <a:r>
              <a:rPr lang="en-US" altLang="zh-CN"/>
              <a:t>for_each(InputIterator begin, InputIterator end, Function func);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4216400"/>
            <a:ext cx="7745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       for_each()</a:t>
            </a:r>
            <a:r>
              <a:rPr lang="zh-CN" altLang="zh-CN" sz="2000"/>
              <a:t>算法对</a:t>
            </a:r>
            <a:r>
              <a:rPr lang="en-US" altLang="zh-CN" sz="2000"/>
              <a:t>[begin, end)</a:t>
            </a:r>
            <a:r>
              <a:rPr lang="zh-CN" altLang="zh-CN" sz="2000"/>
              <a:t>区间中的每个元素都调用</a:t>
            </a:r>
            <a:r>
              <a:rPr lang="en-US" altLang="zh-CN" sz="2000"/>
              <a:t>func</a:t>
            </a:r>
            <a:r>
              <a:rPr lang="zh-CN" altLang="zh-CN" sz="2000"/>
              <a:t>函数（对象）进行操作，它不会对区间中的元素做任何修改，也不会改变原来序列的元素次序。</a:t>
            </a:r>
          </a:p>
        </p:txBody>
      </p:sp>
      <p:sp>
        <p:nvSpPr>
          <p:cNvPr id="10855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33543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957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958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958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09572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9581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常用算法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14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find()</a:t>
            </a:r>
            <a:r>
              <a:rPr lang="zh-CN" altLang="zh-CN" b="1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000"/>
              <a:t>find()</a:t>
            </a:r>
            <a:r>
              <a:rPr lang="zh-CN" altLang="zh-CN" sz="2000"/>
              <a:t>也属于非可变序列算法，用于在指定区间查找某一元素是否存在，其函数原型如下所示</a:t>
            </a:r>
            <a:r>
              <a:rPr lang="zh-CN" altLang="en-US" sz="2000"/>
              <a:t>：</a:t>
            </a:r>
            <a:endParaRPr lang="zh-CN" altLang="zh-CN" sz="2000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240088"/>
            <a:ext cx="8040688" cy="8493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300413"/>
            <a:ext cx="7326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InputIterator, typename T&gt;</a:t>
            </a:r>
            <a:endParaRPr lang="zh-CN" altLang="zh-CN"/>
          </a:p>
          <a:p>
            <a:pPr eaLnBrk="1" hangingPunct="1"/>
            <a:r>
              <a:rPr lang="en-US" altLang="zh-CN"/>
              <a:t>InputIterator find(InputeIterator first, InputIterator last, const T&amp; value);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42164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       find()</a:t>
            </a:r>
            <a:r>
              <a:rPr lang="zh-CN" altLang="zh-CN" sz="2000"/>
              <a:t>算法用于在</a:t>
            </a:r>
            <a:r>
              <a:rPr lang="en-US" altLang="zh-CN" sz="2000"/>
              <a:t>[begin, last)</a:t>
            </a:r>
            <a:r>
              <a:rPr lang="zh-CN" altLang="zh-CN" sz="2000"/>
              <a:t>区间查找</a:t>
            </a:r>
            <a:r>
              <a:rPr lang="en-US" altLang="zh-CN" sz="2000"/>
              <a:t>value</a:t>
            </a:r>
            <a:r>
              <a:rPr lang="zh-CN" altLang="zh-CN" sz="2000"/>
              <a:t>元素是否存在，如果存在，就返回指向这个元素的迭代器，如果不存在，就返回</a:t>
            </a:r>
            <a:r>
              <a:rPr lang="en-US" altLang="zh-CN" sz="2000"/>
              <a:t>end</a:t>
            </a:r>
            <a:r>
              <a:rPr lang="zh-CN" altLang="zh-CN" sz="2000"/>
              <a:t>。</a:t>
            </a:r>
          </a:p>
        </p:txBody>
      </p:sp>
      <p:sp>
        <p:nvSpPr>
          <p:cNvPr id="10957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0147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059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060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060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10596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605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常用算法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265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copy()</a:t>
            </a:r>
            <a:r>
              <a:rPr lang="zh-CN" altLang="zh-CN" b="1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sz="2000"/>
              <a:t>对于</a:t>
            </a:r>
            <a:r>
              <a:rPr lang="en-US" altLang="zh-CN" sz="2000"/>
              <a:t>copy()</a:t>
            </a:r>
            <a:r>
              <a:rPr lang="zh-CN" altLang="zh-CN" sz="2000"/>
              <a:t>函数，我们并不陌生，在讲解迭代器几次都用到了</a:t>
            </a:r>
            <a:r>
              <a:rPr lang="en-US" altLang="zh-CN" sz="2000"/>
              <a:t>copy()</a:t>
            </a:r>
            <a:r>
              <a:rPr lang="zh-CN" altLang="zh-CN" sz="2000"/>
              <a:t>函数，它的功能是完成元素的复制，其函数原型如下所示</a:t>
            </a:r>
            <a:r>
              <a:rPr lang="zh-CN" altLang="en-US" sz="2000"/>
              <a:t>：</a:t>
            </a:r>
            <a:endParaRPr lang="zh-CN" altLang="zh-CN" sz="2000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171825"/>
            <a:ext cx="8040688" cy="121761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28700" y="3300413"/>
            <a:ext cx="7434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InputIterator, typename OutputIterator&gt;</a:t>
            </a:r>
            <a:endParaRPr lang="zh-CN" altLang="zh-CN"/>
          </a:p>
          <a:p>
            <a:pPr eaLnBrk="1" hangingPunct="1"/>
            <a:r>
              <a:rPr lang="en-US" altLang="zh-CN"/>
              <a:t>OutputIterator copy(InputIterator first, InputIterator last, </a:t>
            </a:r>
            <a:endParaRPr lang="zh-CN" altLang="zh-CN"/>
          </a:p>
          <a:p>
            <a:pPr eaLnBrk="1" hangingPunct="1"/>
            <a:r>
              <a:rPr lang="en-US" altLang="zh-CN"/>
              <a:t>                                                                     OutputIterator DestBeg);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4457700"/>
            <a:ext cx="77454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       copy()</a:t>
            </a:r>
            <a:r>
              <a:rPr lang="zh-CN" altLang="zh-CN" sz="2000"/>
              <a:t>函数实现将</a:t>
            </a:r>
            <a:r>
              <a:rPr lang="en-US" altLang="zh-CN" sz="2000"/>
              <a:t>[first, last)</a:t>
            </a:r>
            <a:r>
              <a:rPr lang="zh-CN" altLang="zh-CN" sz="2000"/>
              <a:t>区间的元素复制到另一个地方，这个地方的起始位置为</a:t>
            </a:r>
            <a:r>
              <a:rPr lang="en-US" altLang="zh-CN" sz="2000"/>
              <a:t>DestBeg</a:t>
            </a:r>
            <a:r>
              <a:rPr lang="zh-CN" altLang="zh-CN" sz="2000"/>
              <a:t>。由于在讲解迭代器时，已经多次调用</a:t>
            </a:r>
            <a:r>
              <a:rPr lang="en-US" altLang="zh-CN" sz="2000"/>
              <a:t>copy()</a:t>
            </a:r>
            <a:r>
              <a:rPr lang="zh-CN" altLang="zh-CN" sz="2000"/>
              <a:t>函数将元素复制到</a:t>
            </a:r>
            <a:r>
              <a:rPr lang="en-US" altLang="zh-CN" sz="2000"/>
              <a:t>cout</a:t>
            </a:r>
            <a:r>
              <a:rPr lang="zh-CN" altLang="zh-CN" sz="2000"/>
              <a:t>流对象中输出到屏幕，因此这里就不再举例演示</a:t>
            </a:r>
            <a:r>
              <a:rPr lang="en-US" altLang="zh-CN" sz="2000"/>
              <a:t>copy()</a:t>
            </a:r>
            <a:r>
              <a:rPr lang="zh-CN" altLang="zh-CN" sz="2000"/>
              <a:t>函数的用法。</a:t>
            </a:r>
          </a:p>
        </p:txBody>
      </p:sp>
      <p:sp>
        <p:nvSpPr>
          <p:cNvPr id="11060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0147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161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163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163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11620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631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常用算法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162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sort()</a:t>
            </a:r>
            <a:r>
              <a:rPr lang="zh-CN" altLang="zh-CN" b="1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000"/>
              <a:t>sort()</a:t>
            </a:r>
            <a:r>
              <a:rPr lang="zh-CN" altLang="zh-CN" sz="2000"/>
              <a:t>属于可变序列算法，它支持对容器中的所有元素进行排序，函数的原型有如下两种形式</a:t>
            </a:r>
            <a:r>
              <a:rPr lang="zh-CN" altLang="en-US" sz="2000"/>
              <a:t>：</a:t>
            </a:r>
            <a:endParaRPr lang="zh-CN" altLang="zh-CN" sz="2000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197225"/>
            <a:ext cx="8040688" cy="13287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28700" y="3249613"/>
            <a:ext cx="7434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RanIt&gt;                              //</a:t>
            </a:r>
            <a:r>
              <a:rPr lang="zh-CN" altLang="zh-CN"/>
              <a:t>第一种形式</a:t>
            </a:r>
          </a:p>
          <a:p>
            <a:pPr eaLnBrk="1" hangingPunct="1"/>
            <a:r>
              <a:rPr lang="en-US" altLang="zh-CN"/>
              <a:t>void sort(RanIt first, RanIt last);              </a:t>
            </a:r>
            <a:endParaRPr lang="zh-CN" altLang="zh-CN"/>
          </a:p>
          <a:p>
            <a:pPr eaLnBrk="1" hangingPunct="1"/>
            <a:r>
              <a:rPr lang="en-US" altLang="zh-CN"/>
              <a:t>template&lt;typename RanIt, typename Pred&gt;    //</a:t>
            </a:r>
            <a:r>
              <a:rPr lang="zh-CN" altLang="zh-CN"/>
              <a:t>第二种形式</a:t>
            </a:r>
          </a:p>
          <a:p>
            <a:pPr eaLnBrk="1" hangingPunct="1"/>
            <a:r>
              <a:rPr lang="en-US" altLang="zh-CN"/>
              <a:t>void sort(RanIt first, RanIt last, Pred op);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6275" y="4546600"/>
            <a:ext cx="7745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       sort()</a:t>
            </a:r>
            <a:r>
              <a:rPr lang="zh-CN" altLang="zh-CN" sz="2000"/>
              <a:t>算法所使用的迭代区间必须是随机迭代器，因此只能适用于</a:t>
            </a:r>
            <a:r>
              <a:rPr lang="en-US" altLang="zh-CN" sz="2000"/>
              <a:t>vector</a:t>
            </a:r>
            <a:r>
              <a:rPr lang="zh-CN" altLang="zh-CN" sz="2000"/>
              <a:t>与</a:t>
            </a:r>
            <a:r>
              <a:rPr lang="en-US" altLang="zh-CN" sz="2000"/>
              <a:t>deque</a:t>
            </a:r>
            <a:r>
              <a:rPr lang="zh-CN" altLang="zh-CN" sz="2000"/>
              <a:t>容器，</a:t>
            </a:r>
            <a:r>
              <a:rPr lang="en-US" altLang="zh-CN" sz="2000"/>
              <a:t>list</a:t>
            </a:r>
            <a:r>
              <a:rPr lang="zh-CN" altLang="zh-CN" sz="2000"/>
              <a:t>容器不支持随机迭代器，不能使用该算法，但</a:t>
            </a:r>
            <a:r>
              <a:rPr lang="en-US" altLang="zh-CN" sz="2000"/>
              <a:t>list</a:t>
            </a:r>
            <a:r>
              <a:rPr lang="zh-CN" altLang="zh-CN" sz="2000"/>
              <a:t>容器提供了</a:t>
            </a:r>
            <a:r>
              <a:rPr lang="en-US" altLang="zh-CN" sz="2000"/>
              <a:t>sort()</a:t>
            </a:r>
            <a:r>
              <a:rPr lang="zh-CN" altLang="zh-CN" sz="2000"/>
              <a:t>成员函数，用于自身的元素排序。</a:t>
            </a:r>
          </a:p>
        </p:txBody>
      </p:sp>
      <p:sp>
        <p:nvSpPr>
          <p:cNvPr id="11162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5448300" y="2484438"/>
            <a:ext cx="2973388" cy="712787"/>
          </a:xfrm>
          <a:prstGeom prst="wedgeRoundRectCallout">
            <a:avLst>
              <a:gd name="adj1" fmla="val -35222"/>
              <a:gd name="adj2" fmla="val 6783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第一种形式是默认的按从小到大的顺序排列</a:t>
            </a:r>
            <a:endParaRPr lang="zh-CN" altLang="en-US"/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5489575" y="2754313"/>
            <a:ext cx="2973388" cy="1066800"/>
          </a:xfrm>
          <a:prstGeom prst="wedgeRoundRectCallout">
            <a:avLst>
              <a:gd name="adj1" fmla="val -35222"/>
              <a:gd name="adj2" fmla="val 6783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第二种形式比第一种形式更加通用，它可以指定排序规则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  <p:bldP spid="17" grpId="0" animBg="1"/>
      <p:bldP spid="17" grpId="1" animBg="1"/>
      <p:bldP spid="18" grpId="0" animBg="1"/>
      <p:bldP spid="18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814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264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265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65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12644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656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常用算法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995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accumulate()</a:t>
            </a:r>
            <a:r>
              <a:rPr lang="zh-CN" altLang="zh-CN" b="1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000"/>
              <a:t>accumulate()</a:t>
            </a:r>
            <a:r>
              <a:rPr lang="zh-CN" altLang="zh-CN" sz="2000"/>
              <a:t>算法属于数值算法，它的原型如下所示</a:t>
            </a:r>
            <a:r>
              <a:rPr lang="zh-CN" altLang="en-US" sz="2000"/>
              <a:t>：</a:t>
            </a:r>
            <a:endParaRPr lang="zh-CN" altLang="zh-CN" sz="2000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2892425"/>
            <a:ext cx="8040688" cy="14509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7388" y="2944813"/>
            <a:ext cx="7915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InputIterator, typename T&gt;                   //</a:t>
            </a:r>
            <a:r>
              <a:rPr lang="zh-CN" altLang="zh-CN"/>
              <a:t>第一种形式</a:t>
            </a:r>
          </a:p>
          <a:p>
            <a:pPr eaLnBrk="1" hangingPunct="1"/>
            <a:r>
              <a:rPr lang="en-US" altLang="zh-CN"/>
              <a:t>T accumulate(InputIterator first, InputIterator last, T t);</a:t>
            </a:r>
            <a:endParaRPr lang="zh-CN" altLang="zh-CN"/>
          </a:p>
          <a:p>
            <a:pPr eaLnBrk="1" hangingPunct="1"/>
            <a:r>
              <a:rPr lang="en-US" altLang="zh-CN"/>
              <a:t>template&lt;typename InputIterator, typename T,typename Pred&gt; //</a:t>
            </a:r>
            <a:r>
              <a:rPr lang="zh-CN" altLang="zh-CN"/>
              <a:t>第一种形式</a:t>
            </a:r>
          </a:p>
          <a:p>
            <a:pPr eaLnBrk="1" hangingPunct="1"/>
            <a:r>
              <a:rPr lang="en-US" altLang="zh-CN"/>
              <a:t>T accumulate(InputIterator first, InputIterator last, T t, Pred op);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6275" y="4394200"/>
            <a:ext cx="7745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     </a:t>
            </a:r>
            <a:r>
              <a:rPr lang="zh-CN" altLang="zh-CN" sz="2000"/>
              <a:t>该函数的功能是将</a:t>
            </a:r>
            <a:r>
              <a:rPr lang="en-US" altLang="zh-CN" sz="2000"/>
              <a:t>[first, last)</a:t>
            </a:r>
            <a:r>
              <a:rPr lang="zh-CN" altLang="zh-CN" sz="2000"/>
              <a:t>区间内的数值累加，累加的初始值为</a:t>
            </a:r>
            <a:r>
              <a:rPr lang="en-US" altLang="zh-CN" sz="2000"/>
              <a:t>t</a:t>
            </a:r>
            <a:r>
              <a:rPr lang="zh-CN" altLang="zh-CN" sz="2000"/>
              <a:t>，它的返回值是元素累加结果。第二种形式可以按照指定的规则将元素相加。</a:t>
            </a:r>
          </a:p>
        </p:txBody>
      </p:sp>
      <p:sp>
        <p:nvSpPr>
          <p:cNvPr id="11265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28663" y="5573713"/>
            <a:ext cx="7745412" cy="573087"/>
            <a:chOff x="728257" y="5000625"/>
            <a:chExt cx="7745413" cy="1273175"/>
          </a:xfrm>
        </p:grpSpPr>
        <p:sp>
          <p:nvSpPr>
            <p:cNvPr id="112653" name="圆角矩形 21"/>
            <p:cNvSpPr>
              <a:spLocks noChangeArrowheads="1"/>
            </p:cNvSpPr>
            <p:nvPr/>
          </p:nvSpPr>
          <p:spPr bwMode="auto">
            <a:xfrm>
              <a:off x="739775" y="5000625"/>
              <a:ext cx="7685088" cy="127317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ACE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12654" name="矩形 22"/>
            <p:cNvSpPr>
              <a:spLocks noChangeArrowheads="1"/>
            </p:cNvSpPr>
            <p:nvPr/>
          </p:nvSpPr>
          <p:spPr bwMode="auto">
            <a:xfrm>
              <a:off x="728257" y="5247955"/>
              <a:ext cx="7745413" cy="60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4343"/>
                  </a:solidFill>
                </a:rPr>
                <a:t>     </a:t>
              </a:r>
              <a:r>
                <a:rPr lang="zh-CN" altLang="zh-CN" b="1">
                  <a:solidFill>
                    <a:srgbClr val="FF4343"/>
                  </a:solidFill>
                </a:rPr>
                <a:t>注意</a:t>
              </a:r>
              <a:r>
                <a:rPr lang="zh-CN" altLang="zh-CN"/>
                <a:t>：初始值类型必须与容器中元素的类型相匹配</a:t>
              </a:r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229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2291" name="组合 48"/>
          <p:cNvGrpSpPr>
            <a:grpSpLocks/>
          </p:cNvGrpSpPr>
          <p:nvPr/>
        </p:nvGrpSpPr>
        <p:grpSpPr bwMode="auto">
          <a:xfrm rot="4500000">
            <a:off x="3381375" y="2235201"/>
            <a:ext cx="1114425" cy="1238250"/>
            <a:chOff x="2986290" y="2882961"/>
            <a:chExt cx="1114312" cy="1238183"/>
          </a:xfrm>
        </p:grpSpPr>
        <p:sp>
          <p:nvSpPr>
            <p:cNvPr id="47" name="环形箭头 46"/>
            <p:cNvSpPr/>
            <p:nvPr/>
          </p:nvSpPr>
          <p:spPr bwMode="auto">
            <a:xfrm rot="18864520">
              <a:off x="3158872" y="2886947"/>
              <a:ext cx="936574" cy="936530"/>
            </a:xfrm>
            <a:prstGeom prst="circularArrow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" name="环形箭头 47"/>
            <p:cNvSpPr/>
            <p:nvPr/>
          </p:nvSpPr>
          <p:spPr bwMode="auto">
            <a:xfrm rot="7973602">
              <a:off x="2965049" y="3193274"/>
              <a:ext cx="936574" cy="936530"/>
            </a:xfrm>
            <a:prstGeom prst="circularArrow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29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1344194" y="17399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8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66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36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3686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3875" y="1630363"/>
            <a:ext cx="8137525" cy="1577975"/>
            <a:chOff x="523875" y="1630363"/>
            <a:chExt cx="8137525" cy="1577975"/>
          </a:xfrm>
        </p:grpSpPr>
        <p:grpSp>
          <p:nvGrpSpPr>
            <p:cNvPr id="113672" name="组合 17"/>
            <p:cNvGrpSpPr>
              <a:grpSpLocks/>
            </p:cNvGrpSpPr>
            <p:nvPr/>
          </p:nvGrpSpPr>
          <p:grpSpPr bwMode="auto">
            <a:xfrm>
              <a:off x="523875" y="1630363"/>
              <a:ext cx="8137525" cy="1577975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66104"/>
                <a:ext cx="51704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几个常用算法应用演示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683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113684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3673" name="组合 16"/>
            <p:cNvGrpSpPr>
              <a:grpSpLocks/>
            </p:cNvGrpSpPr>
            <p:nvPr/>
          </p:nvGrpSpPr>
          <p:grpSpPr bwMode="auto">
            <a:xfrm>
              <a:off x="6042024" y="2632254"/>
              <a:ext cx="2295004" cy="395286"/>
              <a:chOff x="6355815" y="4728495"/>
              <a:chExt cx="2295464" cy="394210"/>
            </a:xfrm>
          </p:grpSpPr>
          <p:grpSp>
            <p:nvGrpSpPr>
              <p:cNvPr id="113674" name="组合 15"/>
              <p:cNvGrpSpPr>
                <a:grpSpLocks/>
              </p:cNvGrpSpPr>
              <p:nvPr/>
            </p:nvGrpSpPr>
            <p:grpSpPr bwMode="auto">
              <a:xfrm>
                <a:off x="6355815" y="4728495"/>
                <a:ext cx="2292809" cy="344952"/>
                <a:chOff x="2225103" y="5060870"/>
                <a:chExt cx="2724572" cy="410950"/>
              </a:xfrm>
            </p:grpSpPr>
            <p:sp>
              <p:nvSpPr>
                <p:cNvPr id="113676" name="矩形 10">
                  <a:hlinkClick r:id="rId8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2109492" cy="365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8-13]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3677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半闭框 21"/>
                <p:cNvSpPr/>
                <p:nvPr/>
              </p:nvSpPr>
              <p:spPr bwMode="auto">
                <a:xfrm>
                  <a:off x="2225104" y="5068202"/>
                  <a:ext cx="107549" cy="137684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" name="半闭框 22"/>
                <p:cNvSpPr/>
                <p:nvPr/>
              </p:nvSpPr>
              <p:spPr bwMode="auto">
                <a:xfrm flipH="1" flipV="1">
                  <a:off x="4842128" y="5337911"/>
                  <a:ext cx="107548" cy="133911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113680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113675" name="Picture 13" descr="C:\Users\Administrator\Desktop\未标题-2.png">
                <a:hlinkClick r:id="rId9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1650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367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8.7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算法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469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4697" name="矩形 3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469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8.8 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小结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095500" y="1433513"/>
            <a:ext cx="6608763" cy="3570287"/>
            <a:chOff x="2174875" y="2946401"/>
            <a:chExt cx="6003925" cy="2553041"/>
          </a:xfrm>
        </p:grpSpPr>
        <p:sp>
          <p:nvSpPr>
            <p:cNvPr id="114694" name="TextBox 43"/>
            <p:cNvSpPr txBox="1">
              <a:spLocks noChangeArrowheads="1"/>
            </p:cNvSpPr>
            <p:nvPr/>
          </p:nvSpPr>
          <p:spPr bwMode="auto">
            <a:xfrm>
              <a:off x="2513837" y="3178529"/>
              <a:ext cx="5534209" cy="2046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本章讲解了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的基础知识，首先讲解了几个常用的</a:t>
              </a:r>
              <a:r>
                <a:rPr lang="zh-CN" altLang="zh-CN" sz="2000" b="1">
                  <a:solidFill>
                    <a:srgbClr val="FF4343"/>
                  </a:solidFill>
                  <a:latin typeface="微软雅黑" pitchFamily="34" charset="-122"/>
                  <a:ea typeface="微软雅黑" pitchFamily="34" charset="-122"/>
                </a:rPr>
                <a:t>容器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，然后讲解了</a:t>
              </a:r>
              <a:r>
                <a:rPr lang="zh-CN" altLang="zh-CN" sz="2000" b="1">
                  <a:solidFill>
                    <a:srgbClr val="FF4343"/>
                  </a:solidFill>
                  <a:latin typeface="微软雅黑" pitchFamily="34" charset="-122"/>
                  <a:ea typeface="微软雅黑" pitchFamily="34" charset="-122"/>
                </a:rPr>
                <a:t>迭代器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的概念，以及常用的几个迭代器，最后讲解了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zh-CN" sz="2000" b="1">
                  <a:solidFill>
                    <a:srgbClr val="FF4343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，对每一类算法都讲解了几个常用的算法函数。关于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，还有很多内容要学习，本章只是带读者认识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，要深入掌握，还需要读者多多在实践中应用掌握。</a:t>
              </a: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174875" y="2946401"/>
              <a:ext cx="6003925" cy="2553041"/>
            </a:xfrm>
            <a:prstGeom prst="roundRect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Wingdings" pitchFamily="2" charset="2"/>
                <a:buNone/>
                <a:defRPr/>
              </a:pPr>
              <a:endParaRPr lang="zh-CN" altLang="en-US" dirty="0">
                <a:ln w="19050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633663"/>
            <a:ext cx="268446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 bwMode="auto">
          <a:xfrm>
            <a:off x="508000" y="1587500"/>
            <a:ext cx="8137525" cy="43878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332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0973" name="矩形 3"/>
          <p:cNvSpPr>
            <a:spLocks noChangeArrowheads="1"/>
          </p:cNvSpPr>
          <p:nvPr/>
        </p:nvSpPr>
        <p:spPr bwMode="auto">
          <a:xfrm>
            <a:off x="795338" y="1763713"/>
            <a:ext cx="763587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zh-CN"/>
              <a:t>容器类在面向对象的语言中特别重要，几乎所有的面向对象语言中都伴随着一个容器集，在</a:t>
            </a:r>
            <a:r>
              <a:rPr lang="en-US" altLang="zh-CN"/>
              <a:t>C++</a:t>
            </a:r>
            <a:r>
              <a:rPr lang="zh-CN" altLang="zh-CN"/>
              <a:t>中，这个容器集就是标准模板库（</a:t>
            </a:r>
            <a:r>
              <a:rPr lang="en-US" altLang="zh-CN"/>
              <a:t>STL</a:t>
            </a:r>
            <a:r>
              <a:rPr lang="zh-CN" altLang="zh-CN"/>
              <a:t>）。</a:t>
            </a:r>
          </a:p>
          <a:p>
            <a:pPr eaLnBrk="1" hangingPunct="1"/>
            <a:r>
              <a:rPr lang="en-US" altLang="zh-CN"/>
              <a:t>       </a:t>
            </a:r>
            <a:r>
              <a:rPr lang="zh-CN" altLang="zh-CN"/>
              <a:t>在</a:t>
            </a:r>
            <a:r>
              <a:rPr lang="en-US" altLang="zh-CN"/>
              <a:t>C++</a:t>
            </a:r>
            <a:r>
              <a:rPr lang="zh-CN" altLang="zh-CN"/>
              <a:t>中，容器被定义为：在</a:t>
            </a:r>
            <a:r>
              <a:rPr lang="zh-CN" altLang="zh-CN">
                <a:solidFill>
                  <a:srgbClr val="00CDEA"/>
                </a:solidFill>
              </a:rPr>
              <a:t>数据存储</a:t>
            </a:r>
            <a:r>
              <a:rPr lang="zh-CN" altLang="zh-CN"/>
              <a:t>上，有一种对象类型，它可以装入其它对象或指向其他对象的指针，这种对象类型就叫作容器。简单说，</a:t>
            </a:r>
            <a:r>
              <a:rPr lang="zh-CN" altLang="zh-CN">
                <a:solidFill>
                  <a:srgbClr val="00CDEA"/>
                </a:solidFill>
              </a:rPr>
              <a:t>容器就是保存其它对象的对象</a:t>
            </a:r>
            <a:r>
              <a:rPr lang="zh-CN" altLang="zh-CN"/>
              <a:t>。</a:t>
            </a:r>
          </a:p>
          <a:p>
            <a:pPr eaLnBrk="1" hangingPunct="1"/>
            <a:r>
              <a:rPr lang="en-US" altLang="zh-CN"/>
              <a:t>       </a:t>
            </a:r>
            <a:r>
              <a:rPr lang="zh-CN" altLang="zh-CN"/>
              <a:t>当然，这是一种朴素的理解。这种“对象”还包含一系列处理“其它对象”的方法，因为这些方法在程序设计上经常被用到，所以容器也体现了一个好处，就是“容器类是一种对特定代码重用问题的良好的解决方案”。</a:t>
            </a:r>
          </a:p>
          <a:p>
            <a:pPr eaLnBrk="1" hangingPunct="1"/>
            <a:r>
              <a:rPr lang="en-US" altLang="zh-CN"/>
              <a:t>       </a:t>
            </a:r>
            <a:r>
              <a:rPr lang="zh-CN" altLang="zh-CN"/>
              <a:t>容器的另一个特点是，容器可以</a:t>
            </a:r>
            <a:r>
              <a:rPr lang="zh-CN" altLang="zh-CN" b="1">
                <a:solidFill>
                  <a:srgbClr val="FF0000"/>
                </a:solidFill>
              </a:rPr>
              <a:t>自行扩展</a:t>
            </a:r>
            <a:r>
              <a:rPr lang="zh-CN" altLang="zh-CN"/>
              <a:t>，在解决问题时我们常常不知道需要存储多少个对象，也就是说我们不知道应该创建多大的内存空间来保存我们的对象，显然，数组在这一方面也力不从心。容器的优势就在这里，它不需要预先知道要存储多少个对象，只要创建一个容器，所有的处理将由容器自身完成。它可以自行申请或释放内存，并且用最优的算法来执行命令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63" y="785813"/>
            <a:ext cx="5310187" cy="1419225"/>
            <a:chOff x="4763" y="785813"/>
            <a:chExt cx="5310187" cy="1419225"/>
          </a:xfrm>
        </p:grpSpPr>
        <p:grpSp>
          <p:nvGrpSpPr>
            <p:cNvPr id="13322" name="组合 1"/>
            <p:cNvGrpSpPr>
              <a:grpSpLocks/>
            </p:cNvGrpSpPr>
            <p:nvPr/>
          </p:nvGrpSpPr>
          <p:grpSpPr bwMode="auto">
            <a:xfrm>
              <a:off x="1376363" y="1208088"/>
              <a:ext cx="3938587" cy="469900"/>
              <a:chOff x="1376363" y="1208088"/>
              <a:chExt cx="3938587" cy="469900"/>
            </a:xfrm>
          </p:grpSpPr>
          <p:sp>
            <p:nvSpPr>
              <p:cNvPr id="32" name="任意多边形 31"/>
              <p:cNvSpPr/>
              <p:nvPr/>
            </p:nvSpPr>
            <p:spPr bwMode="auto">
              <a:xfrm>
                <a:off x="1376363" y="1208088"/>
                <a:ext cx="3938587" cy="469900"/>
              </a:xfrm>
              <a:custGeom>
                <a:avLst/>
                <a:gdLst>
                  <a:gd name="connsiteX0" fmla="*/ 0 w 4267200"/>
                  <a:gd name="connsiteY0" fmla="*/ 201820 h 1210897"/>
                  <a:gd name="connsiteX1" fmla="*/ 201820 w 4267200"/>
                  <a:gd name="connsiteY1" fmla="*/ 0 h 1210897"/>
                  <a:gd name="connsiteX2" fmla="*/ 4065380 w 4267200"/>
                  <a:gd name="connsiteY2" fmla="*/ 0 h 1210897"/>
                  <a:gd name="connsiteX3" fmla="*/ 4267200 w 4267200"/>
                  <a:gd name="connsiteY3" fmla="*/ 201820 h 1210897"/>
                  <a:gd name="connsiteX4" fmla="*/ 4267200 w 4267200"/>
                  <a:gd name="connsiteY4" fmla="*/ 1009077 h 1210897"/>
                  <a:gd name="connsiteX5" fmla="*/ 4065380 w 4267200"/>
                  <a:gd name="connsiteY5" fmla="*/ 1210897 h 1210897"/>
                  <a:gd name="connsiteX6" fmla="*/ 201820 w 4267200"/>
                  <a:gd name="connsiteY6" fmla="*/ 1210897 h 1210897"/>
                  <a:gd name="connsiteX7" fmla="*/ 0 w 4267200"/>
                  <a:gd name="connsiteY7" fmla="*/ 1009077 h 1210897"/>
                  <a:gd name="connsiteX8" fmla="*/ 0 w 4267200"/>
                  <a:gd name="connsiteY8" fmla="*/ 201820 h 121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1210897">
                    <a:moveTo>
                      <a:pt x="0" y="201820"/>
                    </a:moveTo>
                    <a:cubicBezTo>
                      <a:pt x="0" y="90358"/>
                      <a:pt x="90358" y="0"/>
                      <a:pt x="201820" y="0"/>
                    </a:cubicBezTo>
                    <a:lnTo>
                      <a:pt x="4065380" y="0"/>
                    </a:lnTo>
                    <a:cubicBezTo>
                      <a:pt x="4176842" y="0"/>
                      <a:pt x="4267200" y="90358"/>
                      <a:pt x="4267200" y="201820"/>
                    </a:cubicBezTo>
                    <a:lnTo>
                      <a:pt x="4267200" y="1009077"/>
                    </a:lnTo>
                    <a:cubicBezTo>
                      <a:pt x="4267200" y="1120539"/>
                      <a:pt x="4176842" y="1210897"/>
                      <a:pt x="4065380" y="1210897"/>
                    </a:cubicBezTo>
                    <a:lnTo>
                      <a:pt x="201820" y="1210897"/>
                    </a:lnTo>
                    <a:cubicBezTo>
                      <a:pt x="90358" y="1210897"/>
                      <a:pt x="0" y="1120539"/>
                      <a:pt x="0" y="1009077"/>
                    </a:cubicBezTo>
                    <a:lnTo>
                      <a:pt x="0" y="20182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20401" tIns="59111" rIns="220401" bIns="59111" spcCol="1270" anchor="ctr"/>
              <a:lstStyle/>
              <a:p>
                <a:pPr defTabSz="288925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 dirty="0"/>
              </a:p>
            </p:txBody>
          </p:sp>
          <p:sp>
            <p:nvSpPr>
              <p:cNvPr id="13325" name="矩形 33"/>
              <p:cNvSpPr>
                <a:spLocks noChangeArrowheads="1"/>
              </p:cNvSpPr>
              <p:nvPr/>
            </p:nvSpPr>
            <p:spPr bwMode="auto">
              <a:xfrm>
                <a:off x="1868488" y="1266825"/>
                <a:ext cx="10102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</a:rPr>
                  <a:t>1</a:t>
                </a:r>
                <a:r>
                  <a:rPr lang="zh-CN" altLang="en-US" b="1">
                    <a:solidFill>
                      <a:schemeClr val="bg1"/>
                    </a:solidFill>
                  </a:rPr>
                  <a:t>、容器</a:t>
                </a:r>
              </a:p>
            </p:txBody>
          </p:sp>
        </p:grpSp>
        <p:pic>
          <p:nvPicPr>
            <p:cNvPr id="13323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" y="785813"/>
              <a:ext cx="1827212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pic>
        <p:nvPicPr>
          <p:cNvPr id="13319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10870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4" action="ppaction://hlinksldjump"/>
          </p:cNvPr>
          <p:cNvSpPr/>
          <p:nvPr/>
        </p:nvSpPr>
        <p:spPr bwMode="auto">
          <a:xfrm>
            <a:off x="7124700" y="6176963"/>
            <a:ext cx="9144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 bwMode="auto">
          <a:xfrm>
            <a:off x="481013" y="1587500"/>
            <a:ext cx="8137525" cy="43878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33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435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5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0973" name="矩形 3"/>
          <p:cNvSpPr>
            <a:spLocks noChangeArrowheads="1"/>
          </p:cNvSpPr>
          <p:nvPr/>
        </p:nvSpPr>
        <p:spPr bwMode="auto">
          <a:xfrm>
            <a:off x="768350" y="1979613"/>
            <a:ext cx="763587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STL</a:t>
            </a:r>
            <a:r>
              <a:rPr lang="zh-CN" altLang="zh-CN"/>
              <a:t>主要包含的容器有以下几种：</a:t>
            </a:r>
            <a:r>
              <a:rPr lang="en-US" altLang="zh-CN"/>
              <a:t> </a:t>
            </a:r>
          </a:p>
          <a:p>
            <a:pPr eaLnBrk="1" hangingPunct="1"/>
            <a:r>
              <a:rPr lang="en-US" altLang="zh-CN" sz="1200">
                <a:solidFill>
                  <a:srgbClr val="FF0000"/>
                </a:solidFill>
              </a:rPr>
              <a:t>●</a:t>
            </a:r>
            <a:r>
              <a:rPr lang="en-US" altLang="zh-CN">
                <a:solidFill>
                  <a:srgbClr val="FF0000"/>
                </a:solidFill>
              </a:rPr>
              <a:t> vector&lt;T&gt;</a:t>
            </a:r>
            <a:r>
              <a:rPr lang="zh-CN" altLang="zh-CN">
                <a:solidFill>
                  <a:srgbClr val="FF0000"/>
                </a:solidFill>
              </a:rPr>
              <a:t>，是一种向量；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list&lt;T&gt;</a:t>
            </a:r>
            <a:r>
              <a:rPr lang="zh-CN" altLang="zh-CN"/>
              <a:t>，是一个</a:t>
            </a:r>
            <a:r>
              <a:rPr lang="zh-CN" altLang="zh-CN">
                <a:solidFill>
                  <a:srgbClr val="00CDEA"/>
                </a:solidFill>
              </a:rPr>
              <a:t>双向链表</a:t>
            </a:r>
            <a:r>
              <a:rPr lang="zh-CN" altLang="zh-CN"/>
              <a:t>容器，完成标准</a:t>
            </a:r>
            <a:r>
              <a:rPr lang="en-US" altLang="zh-CN"/>
              <a:t>C++</a:t>
            </a:r>
            <a:r>
              <a:rPr lang="zh-CN" altLang="zh-CN"/>
              <a:t>数据结构中链表的所有功能；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queue&lt;T&gt;</a:t>
            </a:r>
            <a:r>
              <a:rPr lang="zh-CN" altLang="zh-CN"/>
              <a:t>，是一种</a:t>
            </a:r>
            <a:r>
              <a:rPr lang="zh-CN" altLang="zh-CN">
                <a:solidFill>
                  <a:srgbClr val="00CDEA"/>
                </a:solidFill>
              </a:rPr>
              <a:t>队列</a:t>
            </a:r>
            <a:r>
              <a:rPr lang="zh-CN" altLang="zh-CN"/>
              <a:t>容器，完成了标准</a:t>
            </a:r>
            <a:r>
              <a:rPr lang="en-US" altLang="zh-CN"/>
              <a:t>C++</a:t>
            </a:r>
            <a:r>
              <a:rPr lang="zh-CN" altLang="zh-CN"/>
              <a:t>数据结构中队列的所有功能；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stack&lt;T&gt;</a:t>
            </a:r>
            <a:r>
              <a:rPr lang="zh-CN" altLang="zh-CN"/>
              <a:t>，是一种</a:t>
            </a:r>
            <a:r>
              <a:rPr lang="zh-CN" altLang="zh-CN">
                <a:solidFill>
                  <a:srgbClr val="00CDEA"/>
                </a:solidFill>
              </a:rPr>
              <a:t>栈</a:t>
            </a:r>
            <a:r>
              <a:rPr lang="zh-CN" altLang="zh-CN"/>
              <a:t>容器，完成了标准</a:t>
            </a:r>
            <a:r>
              <a:rPr lang="en-US" altLang="zh-CN"/>
              <a:t>C++</a:t>
            </a:r>
            <a:r>
              <a:rPr lang="zh-CN" altLang="zh-CN"/>
              <a:t>数据结构中栈的所有功能；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deque&lt;T&gt;</a:t>
            </a:r>
            <a:r>
              <a:rPr lang="zh-CN" altLang="zh-CN"/>
              <a:t>，是</a:t>
            </a:r>
            <a:r>
              <a:rPr lang="zh-CN" altLang="zh-CN">
                <a:solidFill>
                  <a:srgbClr val="00CDEA"/>
                </a:solidFill>
              </a:rPr>
              <a:t>双端队列</a:t>
            </a:r>
            <a:r>
              <a:rPr lang="zh-CN" altLang="zh-CN"/>
              <a:t>容器，完成了标准</a:t>
            </a:r>
            <a:r>
              <a:rPr lang="en-US" altLang="zh-CN"/>
              <a:t>C++</a:t>
            </a:r>
            <a:r>
              <a:rPr lang="zh-CN" altLang="zh-CN"/>
              <a:t>数据结构中栈的所有功能；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priority&lt;T&gt;</a:t>
            </a:r>
            <a:r>
              <a:rPr lang="zh-CN" altLang="zh-CN"/>
              <a:t>，是一种</a:t>
            </a:r>
            <a:r>
              <a:rPr lang="zh-CN" altLang="zh-CN">
                <a:solidFill>
                  <a:srgbClr val="00CDEA"/>
                </a:solidFill>
              </a:rPr>
              <a:t>按值排序</a:t>
            </a:r>
            <a:r>
              <a:rPr lang="zh-CN" altLang="zh-CN"/>
              <a:t>的</a:t>
            </a:r>
            <a:r>
              <a:rPr lang="zh-CN" altLang="zh-CN">
                <a:solidFill>
                  <a:srgbClr val="00CDEA"/>
                </a:solidFill>
              </a:rPr>
              <a:t>队列</a:t>
            </a:r>
            <a:r>
              <a:rPr lang="zh-CN" altLang="zh-CN"/>
              <a:t>容器；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set&lt;T&gt;</a:t>
            </a:r>
            <a:r>
              <a:rPr lang="zh-CN" altLang="zh-CN"/>
              <a:t>，是一种</a:t>
            </a:r>
            <a:r>
              <a:rPr lang="zh-CN" altLang="zh-CN">
                <a:solidFill>
                  <a:srgbClr val="00CDEA"/>
                </a:solidFill>
              </a:rPr>
              <a:t>集合</a:t>
            </a:r>
            <a:r>
              <a:rPr lang="zh-CN" altLang="zh-CN"/>
              <a:t>容器；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multiset&lt;T&gt;</a:t>
            </a:r>
            <a:r>
              <a:rPr lang="zh-CN" altLang="zh-CN"/>
              <a:t>，是一种允许出现</a:t>
            </a:r>
            <a:r>
              <a:rPr lang="zh-CN" altLang="zh-CN">
                <a:solidFill>
                  <a:srgbClr val="00CDEA"/>
                </a:solidFill>
              </a:rPr>
              <a:t>重复</a:t>
            </a:r>
            <a:r>
              <a:rPr lang="zh-CN" altLang="zh-CN"/>
              <a:t>元素的</a:t>
            </a:r>
            <a:r>
              <a:rPr lang="zh-CN" altLang="zh-CN">
                <a:solidFill>
                  <a:srgbClr val="00CDEA"/>
                </a:solidFill>
              </a:rPr>
              <a:t>集合</a:t>
            </a:r>
            <a:r>
              <a:rPr lang="zh-CN" altLang="zh-CN"/>
              <a:t>容器；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map&lt;key, value&gt;</a:t>
            </a:r>
            <a:r>
              <a:rPr lang="zh-CN" altLang="zh-CN"/>
              <a:t>，是一种</a:t>
            </a:r>
            <a:r>
              <a:rPr lang="zh-CN" altLang="zh-CN">
                <a:solidFill>
                  <a:srgbClr val="00CDEA"/>
                </a:solidFill>
              </a:rPr>
              <a:t>关联数组</a:t>
            </a:r>
            <a:r>
              <a:rPr lang="zh-CN" altLang="zh-CN"/>
              <a:t>容器；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en-US" altLang="zh-CN"/>
              <a:t> multimap&lt;key, value&gt;</a:t>
            </a:r>
            <a:r>
              <a:rPr lang="zh-CN" altLang="zh-CN"/>
              <a:t>，是一种允许出现</a:t>
            </a:r>
            <a:r>
              <a:rPr lang="zh-CN" altLang="zh-CN">
                <a:solidFill>
                  <a:srgbClr val="00CDEA"/>
                </a:solidFill>
              </a:rPr>
              <a:t>重复</a:t>
            </a:r>
            <a:r>
              <a:rPr lang="en-US" altLang="zh-CN"/>
              <a:t>key</a:t>
            </a:r>
            <a:r>
              <a:rPr lang="zh-CN" altLang="zh-CN"/>
              <a:t>值的</a:t>
            </a:r>
            <a:r>
              <a:rPr lang="zh-CN" altLang="zh-CN">
                <a:solidFill>
                  <a:srgbClr val="00CDEA"/>
                </a:solidFill>
              </a:rPr>
              <a:t>关联数组</a:t>
            </a:r>
            <a:r>
              <a:rPr lang="zh-CN" altLang="zh-CN"/>
              <a:t>容器。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63" y="785813"/>
            <a:ext cx="5310187" cy="1419225"/>
            <a:chOff x="4763" y="785813"/>
            <a:chExt cx="5310187" cy="1419225"/>
          </a:xfrm>
        </p:grpSpPr>
        <p:grpSp>
          <p:nvGrpSpPr>
            <p:cNvPr id="14348" name="组合 1"/>
            <p:cNvGrpSpPr>
              <a:grpSpLocks/>
            </p:cNvGrpSpPr>
            <p:nvPr/>
          </p:nvGrpSpPr>
          <p:grpSpPr bwMode="auto">
            <a:xfrm>
              <a:off x="1376363" y="1208088"/>
              <a:ext cx="3938587" cy="469900"/>
              <a:chOff x="1376363" y="1208088"/>
              <a:chExt cx="3938587" cy="469900"/>
            </a:xfrm>
          </p:grpSpPr>
          <p:sp>
            <p:nvSpPr>
              <p:cNvPr id="32" name="任意多边形 31"/>
              <p:cNvSpPr/>
              <p:nvPr/>
            </p:nvSpPr>
            <p:spPr bwMode="auto">
              <a:xfrm>
                <a:off x="1376363" y="1208088"/>
                <a:ext cx="3938587" cy="469900"/>
              </a:xfrm>
              <a:custGeom>
                <a:avLst/>
                <a:gdLst>
                  <a:gd name="connsiteX0" fmla="*/ 0 w 4267200"/>
                  <a:gd name="connsiteY0" fmla="*/ 201820 h 1210897"/>
                  <a:gd name="connsiteX1" fmla="*/ 201820 w 4267200"/>
                  <a:gd name="connsiteY1" fmla="*/ 0 h 1210897"/>
                  <a:gd name="connsiteX2" fmla="*/ 4065380 w 4267200"/>
                  <a:gd name="connsiteY2" fmla="*/ 0 h 1210897"/>
                  <a:gd name="connsiteX3" fmla="*/ 4267200 w 4267200"/>
                  <a:gd name="connsiteY3" fmla="*/ 201820 h 1210897"/>
                  <a:gd name="connsiteX4" fmla="*/ 4267200 w 4267200"/>
                  <a:gd name="connsiteY4" fmla="*/ 1009077 h 1210897"/>
                  <a:gd name="connsiteX5" fmla="*/ 4065380 w 4267200"/>
                  <a:gd name="connsiteY5" fmla="*/ 1210897 h 1210897"/>
                  <a:gd name="connsiteX6" fmla="*/ 201820 w 4267200"/>
                  <a:gd name="connsiteY6" fmla="*/ 1210897 h 1210897"/>
                  <a:gd name="connsiteX7" fmla="*/ 0 w 4267200"/>
                  <a:gd name="connsiteY7" fmla="*/ 1009077 h 1210897"/>
                  <a:gd name="connsiteX8" fmla="*/ 0 w 4267200"/>
                  <a:gd name="connsiteY8" fmla="*/ 201820 h 121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1210897">
                    <a:moveTo>
                      <a:pt x="0" y="201820"/>
                    </a:moveTo>
                    <a:cubicBezTo>
                      <a:pt x="0" y="90358"/>
                      <a:pt x="90358" y="0"/>
                      <a:pt x="201820" y="0"/>
                    </a:cubicBezTo>
                    <a:lnTo>
                      <a:pt x="4065380" y="0"/>
                    </a:lnTo>
                    <a:cubicBezTo>
                      <a:pt x="4176842" y="0"/>
                      <a:pt x="4267200" y="90358"/>
                      <a:pt x="4267200" y="201820"/>
                    </a:cubicBezTo>
                    <a:lnTo>
                      <a:pt x="4267200" y="1009077"/>
                    </a:lnTo>
                    <a:cubicBezTo>
                      <a:pt x="4267200" y="1120539"/>
                      <a:pt x="4176842" y="1210897"/>
                      <a:pt x="4065380" y="1210897"/>
                    </a:cubicBezTo>
                    <a:lnTo>
                      <a:pt x="201820" y="1210897"/>
                    </a:lnTo>
                    <a:cubicBezTo>
                      <a:pt x="90358" y="1210897"/>
                      <a:pt x="0" y="1120539"/>
                      <a:pt x="0" y="1009077"/>
                    </a:cubicBezTo>
                    <a:lnTo>
                      <a:pt x="0" y="20182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20401" tIns="59111" rIns="220401" bIns="59111" spcCol="1270" anchor="ctr"/>
              <a:lstStyle/>
              <a:p>
                <a:pPr defTabSz="288925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 dirty="0"/>
              </a:p>
            </p:txBody>
          </p:sp>
          <p:sp>
            <p:nvSpPr>
              <p:cNvPr id="14351" name="矩形 33"/>
              <p:cNvSpPr>
                <a:spLocks noChangeArrowheads="1"/>
              </p:cNvSpPr>
              <p:nvPr/>
            </p:nvSpPr>
            <p:spPr bwMode="auto">
              <a:xfrm>
                <a:off x="1868488" y="1266825"/>
                <a:ext cx="10102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</a:rPr>
                  <a:t>1</a:t>
                </a:r>
                <a:r>
                  <a:rPr lang="zh-CN" altLang="en-US" b="1">
                    <a:solidFill>
                      <a:schemeClr val="bg1"/>
                    </a:solidFill>
                  </a:rPr>
                  <a:t>、容器</a:t>
                </a:r>
              </a:p>
            </p:txBody>
          </p:sp>
        </p:grpSp>
        <p:pic>
          <p:nvPicPr>
            <p:cNvPr id="14349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" y="785813"/>
              <a:ext cx="1827212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pic>
        <p:nvPicPr>
          <p:cNvPr id="14343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4" action="ppaction://hlinksldjump"/>
          </p:cNvPr>
          <p:cNvSpPr/>
          <p:nvPr/>
        </p:nvSpPr>
        <p:spPr bwMode="auto">
          <a:xfrm>
            <a:off x="7124700" y="6176963"/>
            <a:ext cx="9144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</a:p>
        </p:txBody>
      </p:sp>
      <p:pic>
        <p:nvPicPr>
          <p:cNvPr id="14345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610870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图片 18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hlinkClick r:id="rId6" action="ppaction://hlinksldjump"/>
          </p:cNvPr>
          <p:cNvSpPr/>
          <p:nvPr/>
        </p:nvSpPr>
        <p:spPr bwMode="auto">
          <a:xfrm>
            <a:off x="7151688" y="6176963"/>
            <a:ext cx="869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  回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 bwMode="auto">
          <a:xfrm>
            <a:off x="508000" y="1587500"/>
            <a:ext cx="8137525" cy="44323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537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0973" name="矩形 3"/>
          <p:cNvSpPr>
            <a:spLocks noChangeArrowheads="1"/>
          </p:cNvSpPr>
          <p:nvPr/>
        </p:nvSpPr>
        <p:spPr bwMode="auto">
          <a:xfrm>
            <a:off x="795338" y="2119313"/>
            <a:ext cx="76358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zh-CN"/>
              <a:t>迭代器是</a:t>
            </a:r>
            <a:r>
              <a:rPr lang="en-US" altLang="zh-CN"/>
              <a:t>STL</a:t>
            </a:r>
            <a:r>
              <a:rPr lang="zh-CN" altLang="zh-CN"/>
              <a:t>中最基本的一部分内容，</a:t>
            </a:r>
            <a:r>
              <a:rPr lang="zh-CN" altLang="zh-CN">
                <a:solidFill>
                  <a:srgbClr val="00CDEA"/>
                </a:solidFill>
              </a:rPr>
              <a:t>它将容器与算法联系起来</a:t>
            </a:r>
            <a:r>
              <a:rPr lang="zh-CN" altLang="zh-CN"/>
              <a:t>，起着粘合剂的作用，几乎</a:t>
            </a:r>
            <a:r>
              <a:rPr lang="en-US" altLang="zh-CN"/>
              <a:t>STL</a:t>
            </a:r>
            <a:r>
              <a:rPr lang="zh-CN" altLang="zh-CN"/>
              <a:t>提供的所有算法都是通过迭代器存取元素来实现的。它有些类似于指针，当参数化类型是</a:t>
            </a:r>
            <a:r>
              <a:rPr lang="en-US" altLang="zh-CN"/>
              <a:t>C++</a:t>
            </a:r>
            <a:r>
              <a:rPr lang="zh-CN" altLang="zh-CN"/>
              <a:t>内部类型时，迭代器就是指针。</a:t>
            </a:r>
          </a:p>
          <a:p>
            <a:pPr eaLnBrk="1" hangingPunct="1"/>
            <a:r>
              <a:rPr lang="en-US" altLang="zh-CN"/>
              <a:t>        STL</a:t>
            </a:r>
            <a:r>
              <a:rPr lang="zh-CN" altLang="zh-CN"/>
              <a:t>定义了</a:t>
            </a:r>
            <a:r>
              <a:rPr lang="en-US" altLang="zh-CN"/>
              <a:t>5</a:t>
            </a:r>
            <a:r>
              <a:rPr lang="zh-CN" altLang="zh-CN"/>
              <a:t>种类型的迭代器：输入迭代器、输出迭代器、前向迭代器、双向迭代器和随机访问迭代器，每种容器都支持某一种类型的迭代器。</a:t>
            </a:r>
            <a:endParaRPr lang="en-US" altLang="zh-CN"/>
          </a:p>
          <a:p>
            <a:pPr eaLnBrk="1" hangingPunct="1"/>
            <a:r>
              <a:rPr lang="en-US" altLang="zh-CN" sz="1200"/>
              <a:t>● </a:t>
            </a:r>
            <a:r>
              <a:rPr lang="zh-CN" altLang="zh-CN">
                <a:solidFill>
                  <a:srgbClr val="00CDEA"/>
                </a:solidFill>
              </a:rPr>
              <a:t>输入迭代器</a:t>
            </a:r>
            <a:r>
              <a:rPr lang="zh-CN" altLang="zh-CN"/>
              <a:t>（</a:t>
            </a:r>
            <a:r>
              <a:rPr lang="en-US" altLang="zh-CN"/>
              <a:t>Input iterators</a:t>
            </a:r>
            <a:r>
              <a:rPr lang="zh-CN" altLang="zh-CN"/>
              <a:t>）：用于为程序中需要的数据源提供输入接</a:t>
            </a:r>
            <a:endParaRPr lang="en-US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口，数据源一般指容器、数据流等。输入迭代器只能从一个序列中读取</a:t>
            </a:r>
            <a:endParaRPr lang="en-US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数值，输入迭代器可以被修改、被引用。</a:t>
            </a:r>
            <a:endParaRPr lang="en-US" altLang="zh-CN"/>
          </a:p>
          <a:p>
            <a:pPr eaLnBrk="1" hangingPunct="1"/>
            <a:r>
              <a:rPr lang="en-US" altLang="zh-CN" sz="1200"/>
              <a:t>● </a:t>
            </a:r>
            <a:r>
              <a:rPr lang="zh-CN" altLang="zh-CN">
                <a:solidFill>
                  <a:srgbClr val="00CDEA"/>
                </a:solidFill>
              </a:rPr>
              <a:t>输出迭代器（</a:t>
            </a:r>
            <a:r>
              <a:rPr lang="en-US" altLang="zh-CN"/>
              <a:t>Output iterators</a:t>
            </a:r>
            <a:r>
              <a:rPr lang="zh-CN" altLang="zh-CN"/>
              <a:t>）：用于输出程序中已经得到的数据结果</a:t>
            </a:r>
            <a:r>
              <a:rPr lang="en-US" altLang="zh-CN"/>
              <a:t> </a:t>
            </a:r>
            <a:r>
              <a:rPr lang="zh-CN" altLang="zh-CN"/>
              <a:t>（容器、数据流）。输出迭代器只能向一个序列中写入数据，输出迭代器</a:t>
            </a:r>
            <a:endParaRPr lang="en-US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可以被修改、被引用。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63" y="785813"/>
            <a:ext cx="5310187" cy="1419225"/>
            <a:chOff x="4763" y="785813"/>
            <a:chExt cx="5310187" cy="1419225"/>
          </a:xfrm>
        </p:grpSpPr>
        <p:grpSp>
          <p:nvGrpSpPr>
            <p:cNvPr id="15370" name="组合 1"/>
            <p:cNvGrpSpPr>
              <a:grpSpLocks/>
            </p:cNvGrpSpPr>
            <p:nvPr/>
          </p:nvGrpSpPr>
          <p:grpSpPr bwMode="auto">
            <a:xfrm>
              <a:off x="1376363" y="1208088"/>
              <a:ext cx="3938587" cy="469900"/>
              <a:chOff x="1376363" y="1208088"/>
              <a:chExt cx="3938587" cy="469900"/>
            </a:xfrm>
          </p:grpSpPr>
          <p:sp>
            <p:nvSpPr>
              <p:cNvPr id="32" name="任意多边形 31"/>
              <p:cNvSpPr/>
              <p:nvPr/>
            </p:nvSpPr>
            <p:spPr bwMode="auto">
              <a:xfrm>
                <a:off x="1376363" y="1208088"/>
                <a:ext cx="3938587" cy="469900"/>
              </a:xfrm>
              <a:custGeom>
                <a:avLst/>
                <a:gdLst>
                  <a:gd name="connsiteX0" fmla="*/ 0 w 4267200"/>
                  <a:gd name="connsiteY0" fmla="*/ 201820 h 1210897"/>
                  <a:gd name="connsiteX1" fmla="*/ 201820 w 4267200"/>
                  <a:gd name="connsiteY1" fmla="*/ 0 h 1210897"/>
                  <a:gd name="connsiteX2" fmla="*/ 4065380 w 4267200"/>
                  <a:gd name="connsiteY2" fmla="*/ 0 h 1210897"/>
                  <a:gd name="connsiteX3" fmla="*/ 4267200 w 4267200"/>
                  <a:gd name="connsiteY3" fmla="*/ 201820 h 1210897"/>
                  <a:gd name="connsiteX4" fmla="*/ 4267200 w 4267200"/>
                  <a:gd name="connsiteY4" fmla="*/ 1009077 h 1210897"/>
                  <a:gd name="connsiteX5" fmla="*/ 4065380 w 4267200"/>
                  <a:gd name="connsiteY5" fmla="*/ 1210897 h 1210897"/>
                  <a:gd name="connsiteX6" fmla="*/ 201820 w 4267200"/>
                  <a:gd name="connsiteY6" fmla="*/ 1210897 h 1210897"/>
                  <a:gd name="connsiteX7" fmla="*/ 0 w 4267200"/>
                  <a:gd name="connsiteY7" fmla="*/ 1009077 h 1210897"/>
                  <a:gd name="connsiteX8" fmla="*/ 0 w 4267200"/>
                  <a:gd name="connsiteY8" fmla="*/ 201820 h 121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1210897">
                    <a:moveTo>
                      <a:pt x="0" y="201820"/>
                    </a:moveTo>
                    <a:cubicBezTo>
                      <a:pt x="0" y="90358"/>
                      <a:pt x="90358" y="0"/>
                      <a:pt x="201820" y="0"/>
                    </a:cubicBezTo>
                    <a:lnTo>
                      <a:pt x="4065380" y="0"/>
                    </a:lnTo>
                    <a:cubicBezTo>
                      <a:pt x="4176842" y="0"/>
                      <a:pt x="4267200" y="90358"/>
                      <a:pt x="4267200" y="201820"/>
                    </a:cubicBezTo>
                    <a:lnTo>
                      <a:pt x="4267200" y="1009077"/>
                    </a:lnTo>
                    <a:cubicBezTo>
                      <a:pt x="4267200" y="1120539"/>
                      <a:pt x="4176842" y="1210897"/>
                      <a:pt x="4065380" y="1210897"/>
                    </a:cubicBezTo>
                    <a:lnTo>
                      <a:pt x="201820" y="1210897"/>
                    </a:lnTo>
                    <a:cubicBezTo>
                      <a:pt x="90358" y="1210897"/>
                      <a:pt x="0" y="1120539"/>
                      <a:pt x="0" y="1009077"/>
                    </a:cubicBezTo>
                    <a:lnTo>
                      <a:pt x="0" y="20182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20401" tIns="59111" rIns="220401" bIns="59111" spcCol="1270" anchor="ctr"/>
              <a:lstStyle/>
              <a:p>
                <a:pPr defTabSz="288925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 dirty="0"/>
              </a:p>
            </p:txBody>
          </p:sp>
          <p:sp>
            <p:nvSpPr>
              <p:cNvPr id="15373" name="矩形 33"/>
              <p:cNvSpPr>
                <a:spLocks noChangeArrowheads="1"/>
              </p:cNvSpPr>
              <p:nvPr/>
            </p:nvSpPr>
            <p:spPr bwMode="auto">
              <a:xfrm>
                <a:off x="1868488" y="1266825"/>
                <a:ext cx="1242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</a:rPr>
                  <a:t>2</a:t>
                </a:r>
                <a:r>
                  <a:rPr lang="zh-CN" altLang="en-US" b="1">
                    <a:solidFill>
                      <a:schemeClr val="bg1"/>
                    </a:solidFill>
                  </a:rPr>
                  <a:t>、迭代器</a:t>
                </a:r>
              </a:p>
            </p:txBody>
          </p:sp>
        </p:grpSp>
        <p:pic>
          <p:nvPicPr>
            <p:cNvPr id="15371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" y="785813"/>
              <a:ext cx="1827212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pic>
        <p:nvPicPr>
          <p:cNvPr id="15367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10870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4" action="ppaction://hlinksldjump"/>
          </p:cNvPr>
          <p:cNvSpPr/>
          <p:nvPr/>
        </p:nvSpPr>
        <p:spPr bwMode="auto">
          <a:xfrm>
            <a:off x="7124700" y="6176963"/>
            <a:ext cx="9144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 bwMode="auto">
          <a:xfrm>
            <a:off x="481013" y="1587500"/>
            <a:ext cx="8137525" cy="43878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640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401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0973" name="矩形 3"/>
          <p:cNvSpPr>
            <a:spLocks noChangeArrowheads="1"/>
          </p:cNvSpPr>
          <p:nvPr/>
        </p:nvSpPr>
        <p:spPr bwMode="auto">
          <a:xfrm>
            <a:off x="768350" y="1979613"/>
            <a:ext cx="763587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/>
              <a:t>● </a:t>
            </a:r>
            <a:r>
              <a:rPr lang="zh-CN" altLang="zh-CN">
                <a:solidFill>
                  <a:srgbClr val="00CDEA"/>
                </a:solidFill>
              </a:rPr>
              <a:t>前向迭代器</a:t>
            </a:r>
            <a:r>
              <a:rPr lang="zh-CN" altLang="zh-CN"/>
              <a:t>（</a:t>
            </a:r>
            <a:r>
              <a:rPr lang="en-US" altLang="zh-CN"/>
              <a:t>Forward iterators</a:t>
            </a:r>
            <a:r>
              <a:rPr lang="zh-CN" altLang="zh-CN"/>
              <a:t>）：前向迭代器只能向前移动，它不仅</a:t>
            </a:r>
            <a:endParaRPr lang="en-US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具有输入和输出迭代器都具有的功能，还可以多次解析一个迭代器指定</a:t>
            </a:r>
            <a:endParaRPr lang="en-US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的位置，因此可以对一个值进行多次读写。</a:t>
            </a:r>
          </a:p>
          <a:p>
            <a:pPr eaLnBrk="1" hangingPunct="1"/>
            <a:r>
              <a:rPr lang="en-US" altLang="zh-CN" sz="1200"/>
              <a:t>●</a:t>
            </a:r>
            <a:r>
              <a:rPr lang="zh-CN" altLang="zh-CN">
                <a:solidFill>
                  <a:srgbClr val="00CDEA"/>
                </a:solidFill>
              </a:rPr>
              <a:t>双向迭代器</a:t>
            </a:r>
            <a:r>
              <a:rPr lang="zh-CN" altLang="zh-CN"/>
              <a:t>（</a:t>
            </a:r>
            <a:r>
              <a:rPr lang="en-US" altLang="zh-CN"/>
              <a:t>Bidirectional iterators</a:t>
            </a:r>
            <a:r>
              <a:rPr lang="zh-CN" altLang="zh-CN"/>
              <a:t>）：既可以用来读又可以用来写，它</a:t>
            </a:r>
            <a:endParaRPr lang="en-US" altLang="zh-CN"/>
          </a:p>
          <a:p>
            <a:pPr eaLnBrk="1" hangingPunct="1"/>
            <a:r>
              <a:rPr lang="en-US" altLang="zh-CN"/>
              <a:t>  </a:t>
            </a:r>
            <a:r>
              <a:rPr lang="zh-CN" altLang="zh-CN"/>
              <a:t>与前向迭代器相类似。双向迭代器可以同时进行前向和后向元素操作。</a:t>
            </a:r>
            <a:endParaRPr lang="en-US" altLang="zh-CN"/>
          </a:p>
          <a:p>
            <a:pPr eaLnBrk="1" hangingPunct="1"/>
            <a:r>
              <a:rPr lang="en-US" altLang="zh-CN"/>
              <a:t>  </a:t>
            </a:r>
            <a:r>
              <a:rPr lang="zh-CN" altLang="zh-CN"/>
              <a:t>所有的</a:t>
            </a:r>
            <a:r>
              <a:rPr lang="en-US" altLang="zh-CN"/>
              <a:t>STL</a:t>
            </a:r>
            <a:r>
              <a:rPr lang="zh-CN" altLang="zh-CN"/>
              <a:t>容器都提供了双向迭代器功能，既有利于数据的写入和读出，</a:t>
            </a:r>
            <a:endParaRPr lang="en-US" altLang="zh-CN"/>
          </a:p>
          <a:p>
            <a:pPr eaLnBrk="1" hangingPunct="1"/>
            <a:r>
              <a:rPr lang="en-US" altLang="zh-CN"/>
              <a:t>  </a:t>
            </a:r>
            <a:r>
              <a:rPr lang="zh-CN" altLang="zh-CN"/>
              <a:t>还有利于提供更加灵活的数据操作。</a:t>
            </a:r>
            <a:endParaRPr lang="en-US" altLang="zh-CN"/>
          </a:p>
          <a:p>
            <a:pPr eaLnBrk="1" hangingPunct="1"/>
            <a:r>
              <a:rPr lang="en-US" altLang="zh-CN" sz="1200"/>
              <a:t>● </a:t>
            </a:r>
            <a:r>
              <a:rPr lang="zh-CN" altLang="zh-CN">
                <a:solidFill>
                  <a:srgbClr val="00CDEA"/>
                </a:solidFill>
              </a:rPr>
              <a:t>随机访问迭代器</a:t>
            </a:r>
            <a:r>
              <a:rPr lang="en-US" altLang="zh-CN"/>
              <a:t>(Random access iterators)</a:t>
            </a:r>
            <a:r>
              <a:rPr lang="zh-CN" altLang="zh-CN"/>
              <a:t>：它可以通过跳跃的方式访问</a:t>
            </a:r>
            <a:endParaRPr lang="en-US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容器中的任意数据类型，随机访问迭代器具有双向迭代器的所有功能，</a:t>
            </a:r>
            <a:endParaRPr lang="en-US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是功能最强大的迭代器。</a:t>
            </a:r>
          </a:p>
          <a:p>
            <a:pPr eaLnBrk="1" hangingPunct="1"/>
            <a:r>
              <a:rPr lang="en-US" altLang="zh-CN"/>
              <a:t>        </a:t>
            </a:r>
            <a:r>
              <a:rPr lang="zh-CN" altLang="zh-CN"/>
              <a:t>迭代器的诞生使算法和容器分离成为可能，</a:t>
            </a:r>
            <a:r>
              <a:rPr lang="en-US" altLang="zh-CN"/>
              <a:t>STL</a:t>
            </a:r>
            <a:r>
              <a:rPr lang="zh-CN" altLang="zh-CN"/>
              <a:t>库通过迭代器给用户提供访问接口，可以隐藏内部实现细节，满足了封装性的设计要求。使访问容器元素变的简单、易用，使代码更加紧凑、简洁。</a:t>
            </a:r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63" y="785813"/>
            <a:ext cx="5310187" cy="1419225"/>
            <a:chOff x="4763" y="785813"/>
            <a:chExt cx="5310187" cy="1419225"/>
          </a:xfrm>
        </p:grpSpPr>
        <p:grpSp>
          <p:nvGrpSpPr>
            <p:cNvPr id="16396" name="组合 1"/>
            <p:cNvGrpSpPr>
              <a:grpSpLocks/>
            </p:cNvGrpSpPr>
            <p:nvPr/>
          </p:nvGrpSpPr>
          <p:grpSpPr bwMode="auto">
            <a:xfrm>
              <a:off x="1376363" y="1208088"/>
              <a:ext cx="3938587" cy="469900"/>
              <a:chOff x="1376363" y="1208088"/>
              <a:chExt cx="3938587" cy="469900"/>
            </a:xfrm>
          </p:grpSpPr>
          <p:sp>
            <p:nvSpPr>
              <p:cNvPr id="32" name="任意多边形 31"/>
              <p:cNvSpPr/>
              <p:nvPr/>
            </p:nvSpPr>
            <p:spPr bwMode="auto">
              <a:xfrm>
                <a:off x="1376363" y="1208088"/>
                <a:ext cx="3938587" cy="469900"/>
              </a:xfrm>
              <a:custGeom>
                <a:avLst/>
                <a:gdLst>
                  <a:gd name="connsiteX0" fmla="*/ 0 w 4267200"/>
                  <a:gd name="connsiteY0" fmla="*/ 201820 h 1210897"/>
                  <a:gd name="connsiteX1" fmla="*/ 201820 w 4267200"/>
                  <a:gd name="connsiteY1" fmla="*/ 0 h 1210897"/>
                  <a:gd name="connsiteX2" fmla="*/ 4065380 w 4267200"/>
                  <a:gd name="connsiteY2" fmla="*/ 0 h 1210897"/>
                  <a:gd name="connsiteX3" fmla="*/ 4267200 w 4267200"/>
                  <a:gd name="connsiteY3" fmla="*/ 201820 h 1210897"/>
                  <a:gd name="connsiteX4" fmla="*/ 4267200 w 4267200"/>
                  <a:gd name="connsiteY4" fmla="*/ 1009077 h 1210897"/>
                  <a:gd name="connsiteX5" fmla="*/ 4065380 w 4267200"/>
                  <a:gd name="connsiteY5" fmla="*/ 1210897 h 1210897"/>
                  <a:gd name="connsiteX6" fmla="*/ 201820 w 4267200"/>
                  <a:gd name="connsiteY6" fmla="*/ 1210897 h 1210897"/>
                  <a:gd name="connsiteX7" fmla="*/ 0 w 4267200"/>
                  <a:gd name="connsiteY7" fmla="*/ 1009077 h 1210897"/>
                  <a:gd name="connsiteX8" fmla="*/ 0 w 4267200"/>
                  <a:gd name="connsiteY8" fmla="*/ 201820 h 121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1210897">
                    <a:moveTo>
                      <a:pt x="0" y="201820"/>
                    </a:moveTo>
                    <a:cubicBezTo>
                      <a:pt x="0" y="90358"/>
                      <a:pt x="90358" y="0"/>
                      <a:pt x="201820" y="0"/>
                    </a:cubicBezTo>
                    <a:lnTo>
                      <a:pt x="4065380" y="0"/>
                    </a:lnTo>
                    <a:cubicBezTo>
                      <a:pt x="4176842" y="0"/>
                      <a:pt x="4267200" y="90358"/>
                      <a:pt x="4267200" y="201820"/>
                    </a:cubicBezTo>
                    <a:lnTo>
                      <a:pt x="4267200" y="1009077"/>
                    </a:lnTo>
                    <a:cubicBezTo>
                      <a:pt x="4267200" y="1120539"/>
                      <a:pt x="4176842" y="1210897"/>
                      <a:pt x="4065380" y="1210897"/>
                    </a:cubicBezTo>
                    <a:lnTo>
                      <a:pt x="201820" y="1210897"/>
                    </a:lnTo>
                    <a:cubicBezTo>
                      <a:pt x="90358" y="1210897"/>
                      <a:pt x="0" y="1120539"/>
                      <a:pt x="0" y="1009077"/>
                    </a:cubicBezTo>
                    <a:lnTo>
                      <a:pt x="0" y="20182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20401" tIns="59111" rIns="220401" bIns="59111" spcCol="1270" anchor="ctr"/>
              <a:lstStyle/>
              <a:p>
                <a:pPr defTabSz="288925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 dirty="0"/>
              </a:p>
            </p:txBody>
          </p:sp>
          <p:sp>
            <p:nvSpPr>
              <p:cNvPr id="16399" name="矩形 33"/>
              <p:cNvSpPr>
                <a:spLocks noChangeArrowheads="1"/>
              </p:cNvSpPr>
              <p:nvPr/>
            </p:nvSpPr>
            <p:spPr bwMode="auto">
              <a:xfrm>
                <a:off x="1868488" y="1266825"/>
                <a:ext cx="1242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</a:rPr>
                  <a:t>2</a:t>
                </a:r>
                <a:r>
                  <a:rPr lang="zh-CN" altLang="en-US" b="1">
                    <a:solidFill>
                      <a:schemeClr val="bg1"/>
                    </a:solidFill>
                  </a:rPr>
                  <a:t>、迭代器</a:t>
                </a:r>
              </a:p>
            </p:txBody>
          </p:sp>
        </p:grpSp>
        <p:pic>
          <p:nvPicPr>
            <p:cNvPr id="16397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" y="785813"/>
              <a:ext cx="1827212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pic>
        <p:nvPicPr>
          <p:cNvPr id="16391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4" action="ppaction://hlinksldjump"/>
          </p:cNvPr>
          <p:cNvSpPr/>
          <p:nvPr/>
        </p:nvSpPr>
        <p:spPr bwMode="auto">
          <a:xfrm>
            <a:off x="7124700" y="6176963"/>
            <a:ext cx="9144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</a:p>
        </p:txBody>
      </p:sp>
      <p:pic>
        <p:nvPicPr>
          <p:cNvPr id="16393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610870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图片 18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hlinkClick r:id="rId6" action="ppaction://hlinksldjump"/>
          </p:cNvPr>
          <p:cNvSpPr/>
          <p:nvPr/>
        </p:nvSpPr>
        <p:spPr bwMode="auto">
          <a:xfrm>
            <a:off x="7151688" y="6176963"/>
            <a:ext cx="869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  回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 bwMode="auto">
          <a:xfrm>
            <a:off x="481013" y="1587500"/>
            <a:ext cx="8137525" cy="438785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742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2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0973" name="矩形 3"/>
          <p:cNvSpPr>
            <a:spLocks noChangeArrowheads="1"/>
          </p:cNvSpPr>
          <p:nvPr/>
        </p:nvSpPr>
        <p:spPr bwMode="auto">
          <a:xfrm>
            <a:off x="731838" y="2103438"/>
            <a:ext cx="76358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 STL</a:t>
            </a:r>
            <a:r>
              <a:rPr lang="zh-CN" altLang="zh-CN"/>
              <a:t>提供了大约</a:t>
            </a:r>
            <a:r>
              <a:rPr lang="en-US" altLang="zh-CN"/>
              <a:t>70</a:t>
            </a:r>
            <a:r>
              <a:rPr lang="zh-CN" altLang="zh-CN"/>
              <a:t>个实现算法的模板函数，比如算法</a:t>
            </a:r>
            <a:r>
              <a:rPr lang="en-US" altLang="zh-CN"/>
              <a:t>for_each()</a:t>
            </a:r>
            <a:r>
              <a:rPr lang="zh-CN" altLang="zh-CN"/>
              <a:t>将为指定序列中的每一个元素调用指定函数，</a:t>
            </a:r>
            <a:r>
              <a:rPr lang="en-US" altLang="zh-CN"/>
              <a:t>stable_sort()</a:t>
            </a:r>
            <a:r>
              <a:rPr lang="zh-CN" altLang="zh-CN"/>
              <a:t>对所指定的容器元素进行稳定性排序。这样一来，只要熟悉了</a:t>
            </a:r>
            <a:r>
              <a:rPr lang="en-US" altLang="zh-CN"/>
              <a:t>STL</a:t>
            </a:r>
            <a:r>
              <a:rPr lang="zh-CN" altLang="zh-CN"/>
              <a:t>后，许多代码可以被简化，只需要通过调用一两个算法模板，就可以完成所需要的功能并大大提升效率。</a:t>
            </a:r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63" y="785813"/>
            <a:ext cx="5310187" cy="1419225"/>
            <a:chOff x="4763" y="785813"/>
            <a:chExt cx="5310187" cy="1419225"/>
          </a:xfrm>
        </p:grpSpPr>
        <p:grpSp>
          <p:nvGrpSpPr>
            <p:cNvPr id="17424" name="组合 1"/>
            <p:cNvGrpSpPr>
              <a:grpSpLocks/>
            </p:cNvGrpSpPr>
            <p:nvPr/>
          </p:nvGrpSpPr>
          <p:grpSpPr bwMode="auto">
            <a:xfrm>
              <a:off x="1376363" y="1208088"/>
              <a:ext cx="3938587" cy="469900"/>
              <a:chOff x="1376363" y="1208088"/>
              <a:chExt cx="3938587" cy="469900"/>
            </a:xfrm>
          </p:grpSpPr>
          <p:sp>
            <p:nvSpPr>
              <p:cNvPr id="32" name="任意多边形 31"/>
              <p:cNvSpPr/>
              <p:nvPr/>
            </p:nvSpPr>
            <p:spPr bwMode="auto">
              <a:xfrm>
                <a:off x="1376363" y="1208088"/>
                <a:ext cx="3938587" cy="469900"/>
              </a:xfrm>
              <a:custGeom>
                <a:avLst/>
                <a:gdLst>
                  <a:gd name="connsiteX0" fmla="*/ 0 w 4267200"/>
                  <a:gd name="connsiteY0" fmla="*/ 201820 h 1210897"/>
                  <a:gd name="connsiteX1" fmla="*/ 201820 w 4267200"/>
                  <a:gd name="connsiteY1" fmla="*/ 0 h 1210897"/>
                  <a:gd name="connsiteX2" fmla="*/ 4065380 w 4267200"/>
                  <a:gd name="connsiteY2" fmla="*/ 0 h 1210897"/>
                  <a:gd name="connsiteX3" fmla="*/ 4267200 w 4267200"/>
                  <a:gd name="connsiteY3" fmla="*/ 201820 h 1210897"/>
                  <a:gd name="connsiteX4" fmla="*/ 4267200 w 4267200"/>
                  <a:gd name="connsiteY4" fmla="*/ 1009077 h 1210897"/>
                  <a:gd name="connsiteX5" fmla="*/ 4065380 w 4267200"/>
                  <a:gd name="connsiteY5" fmla="*/ 1210897 h 1210897"/>
                  <a:gd name="connsiteX6" fmla="*/ 201820 w 4267200"/>
                  <a:gd name="connsiteY6" fmla="*/ 1210897 h 1210897"/>
                  <a:gd name="connsiteX7" fmla="*/ 0 w 4267200"/>
                  <a:gd name="connsiteY7" fmla="*/ 1009077 h 1210897"/>
                  <a:gd name="connsiteX8" fmla="*/ 0 w 4267200"/>
                  <a:gd name="connsiteY8" fmla="*/ 201820 h 121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1210897">
                    <a:moveTo>
                      <a:pt x="0" y="201820"/>
                    </a:moveTo>
                    <a:cubicBezTo>
                      <a:pt x="0" y="90358"/>
                      <a:pt x="90358" y="0"/>
                      <a:pt x="201820" y="0"/>
                    </a:cubicBezTo>
                    <a:lnTo>
                      <a:pt x="4065380" y="0"/>
                    </a:lnTo>
                    <a:cubicBezTo>
                      <a:pt x="4176842" y="0"/>
                      <a:pt x="4267200" y="90358"/>
                      <a:pt x="4267200" y="201820"/>
                    </a:cubicBezTo>
                    <a:lnTo>
                      <a:pt x="4267200" y="1009077"/>
                    </a:lnTo>
                    <a:cubicBezTo>
                      <a:pt x="4267200" y="1120539"/>
                      <a:pt x="4176842" y="1210897"/>
                      <a:pt x="4065380" y="1210897"/>
                    </a:cubicBezTo>
                    <a:lnTo>
                      <a:pt x="201820" y="1210897"/>
                    </a:lnTo>
                    <a:cubicBezTo>
                      <a:pt x="90358" y="1210897"/>
                      <a:pt x="0" y="1120539"/>
                      <a:pt x="0" y="1009077"/>
                    </a:cubicBezTo>
                    <a:lnTo>
                      <a:pt x="0" y="20182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20401" tIns="59111" rIns="220401" bIns="59111" spcCol="1270" anchor="ctr"/>
              <a:lstStyle/>
              <a:p>
                <a:pPr defTabSz="2889250" eaLnBrk="0" hangingPunct="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 dirty="0"/>
              </a:p>
            </p:txBody>
          </p:sp>
          <p:sp>
            <p:nvSpPr>
              <p:cNvPr id="17427" name="矩形 33"/>
              <p:cNvSpPr>
                <a:spLocks noChangeArrowheads="1"/>
              </p:cNvSpPr>
              <p:nvPr/>
            </p:nvSpPr>
            <p:spPr bwMode="auto">
              <a:xfrm>
                <a:off x="1868488" y="1266825"/>
                <a:ext cx="10102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</a:rPr>
                  <a:t>3</a:t>
                </a:r>
                <a:r>
                  <a:rPr lang="zh-CN" altLang="en-US" b="1">
                    <a:solidFill>
                      <a:schemeClr val="bg1"/>
                    </a:solidFill>
                  </a:rPr>
                  <a:t>、算法</a:t>
                </a:r>
              </a:p>
            </p:txBody>
          </p:sp>
        </p:grpSp>
        <p:pic>
          <p:nvPicPr>
            <p:cNvPr id="17425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" y="785813"/>
              <a:ext cx="1827212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pic>
        <p:nvPicPr>
          <p:cNvPr id="17415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>
            <a:hlinkClick r:id="rId4" action="ppaction://hlinksldjump"/>
          </p:cNvPr>
          <p:cNvSpPr/>
          <p:nvPr/>
        </p:nvSpPr>
        <p:spPr bwMode="auto">
          <a:xfrm>
            <a:off x="7124700" y="6176963"/>
            <a:ext cx="9144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</a:p>
        </p:txBody>
      </p:sp>
      <p:pic>
        <p:nvPicPr>
          <p:cNvPr id="17417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610870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8" name="图片 18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612933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hlinkClick r:id="rId6" action="ppaction://hlinksldjump"/>
          </p:cNvPr>
          <p:cNvSpPr/>
          <p:nvPr/>
        </p:nvSpPr>
        <p:spPr bwMode="auto">
          <a:xfrm>
            <a:off x="7151688" y="6176963"/>
            <a:ext cx="869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  回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20775" y="3533775"/>
            <a:ext cx="5248275" cy="1685925"/>
            <a:chOff x="1120775" y="3533775"/>
            <a:chExt cx="5248275" cy="1685925"/>
          </a:xfrm>
        </p:grpSpPr>
        <p:sp>
          <p:nvSpPr>
            <p:cNvPr id="20" name="单圆角矩形 19"/>
            <p:cNvSpPr/>
            <p:nvPr/>
          </p:nvSpPr>
          <p:spPr bwMode="auto">
            <a:xfrm>
              <a:off x="2208213" y="3744913"/>
              <a:ext cx="4160837" cy="1474787"/>
            </a:xfrm>
            <a:prstGeom prst="round1Rect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7422" name="Picture 1" descr="C:\Users\admin\Desktop\8879-12034419353077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775" y="3533775"/>
              <a:ext cx="1598612" cy="157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63775" y="3868738"/>
              <a:ext cx="3984625" cy="12001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b="1" dirty="0">
                  <a:latin typeface="+mn-ea"/>
                  <a:ea typeface="+mn-ea"/>
                </a:rPr>
                <a:t>对于初学者来说，学习</a:t>
              </a:r>
              <a:r>
                <a:rPr lang="en-US" altLang="zh-CN" b="1" dirty="0" err="1">
                  <a:latin typeface="+mn-ea"/>
                  <a:ea typeface="+mn-ea"/>
                </a:rPr>
                <a:t>STL</a:t>
              </a:r>
              <a:r>
                <a:rPr lang="zh-CN" altLang="zh-CN" b="1" dirty="0">
                  <a:latin typeface="+mn-ea"/>
                  <a:ea typeface="+mn-ea"/>
                </a:rPr>
                <a:t>确实有一定的难度，需要一定的时间，但只要适应了</a:t>
              </a:r>
              <a:r>
                <a:rPr lang="en-US" altLang="zh-CN" b="1" dirty="0" err="1">
                  <a:latin typeface="+mn-ea"/>
                  <a:ea typeface="+mn-ea"/>
                </a:rPr>
                <a:t>STL</a:t>
              </a:r>
              <a:r>
                <a:rPr lang="zh-CN" altLang="zh-CN" b="1" dirty="0">
                  <a:latin typeface="+mn-ea"/>
                  <a:ea typeface="+mn-ea"/>
                </a:rPr>
                <a:t>处理问题的方式，那么在以后的开发中，往往会事半功倍。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844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16" name="Picture 6" descr="C:\Users\admin\Desktop\201777-12062Q12024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357313"/>
            <a:ext cx="6878638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311775" y="3560763"/>
            <a:ext cx="2960688" cy="2801937"/>
            <a:chOff x="5417821" y="3555789"/>
            <a:chExt cx="2675377" cy="2669510"/>
          </a:xfrm>
        </p:grpSpPr>
        <p:pic>
          <p:nvPicPr>
            <p:cNvPr id="18439" name="Picture 18" descr="C:\Users\admin\Desktop\201777-12062Q12024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821" y="3555789"/>
              <a:ext cx="2675377" cy="266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0" name="矩形 3"/>
            <p:cNvSpPr>
              <a:spLocks noChangeArrowheads="1"/>
            </p:cNvSpPr>
            <p:nvPr/>
          </p:nvSpPr>
          <p:spPr bwMode="auto">
            <a:xfrm>
              <a:off x="5580662" y="3623280"/>
              <a:ext cx="2364176" cy="2537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序列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式容器最重要的特点就是可以在</a:t>
              </a:r>
              <a:r>
                <a:rPr lang="zh-CN" altLang="zh-CN">
                  <a:solidFill>
                    <a:srgbClr val="00CDEA"/>
                  </a:solidFill>
                  <a:latin typeface="微软雅黑" pitchFamily="34" charset="-122"/>
                  <a:ea typeface="微软雅黑" pitchFamily="34" charset="-122"/>
                </a:rPr>
                <a:t>首端删除元素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，在</a:t>
              </a:r>
              <a:r>
                <a:rPr lang="zh-CN" altLang="zh-CN">
                  <a:solidFill>
                    <a:srgbClr val="00CDEA"/>
                  </a:solidFill>
                  <a:latin typeface="微软雅黑" pitchFamily="34" charset="-122"/>
                  <a:ea typeface="微软雅黑" pitchFamily="34" charset="-122"/>
                </a:rPr>
                <a:t>尾端添加元素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，而双向序列容器，允许在两端添加和删除元素。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68725" y="1662113"/>
            <a:ext cx="308451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600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rPr>
              <a:t>序列式容器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也叫作顺序性容器，各元素之间有</a:t>
            </a:r>
            <a:r>
              <a:rPr lang="zh-CN" altLang="zh-CN" sz="1600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rPr>
              <a:t>顺序关系的线性表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，是一种线性结构的</a:t>
            </a:r>
            <a:r>
              <a:rPr lang="zh-CN" altLang="zh-CN" sz="1600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rPr>
              <a:t>有序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群集。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容器中元素都是</a:t>
            </a:r>
            <a:r>
              <a:rPr lang="zh-CN" altLang="zh-CN" sz="1600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rPr>
              <a:t>可序的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zh-CN" altLang="zh-CN" sz="1600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rPr>
              <a:t>未必是有序的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946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68" name="矩形 3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9459" name="矩形 5"/>
          <p:cNvSpPr>
            <a:spLocks noChangeArrowheads="1"/>
          </p:cNvSpPr>
          <p:nvPr/>
        </p:nvSpPr>
        <p:spPr bwMode="auto">
          <a:xfrm>
            <a:off x="2003425" y="1017588"/>
            <a:ext cx="693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序列式容器有两种存储方式：</a:t>
            </a:r>
            <a:r>
              <a:rPr lang="zh-CN" altLang="zh-CN" sz="2400">
                <a:solidFill>
                  <a:srgbClr val="FF4343"/>
                </a:solidFill>
                <a:latin typeface="微软雅黑" pitchFamily="34" charset="-122"/>
                <a:ea typeface="微软雅黑" pitchFamily="34" charset="-122"/>
              </a:rPr>
              <a:t>连续存储</a:t>
            </a: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400">
                <a:solidFill>
                  <a:srgbClr val="FF4343"/>
                </a:solidFill>
                <a:latin typeface="微软雅黑" pitchFamily="34" charset="-122"/>
                <a:ea typeface="微软雅黑" pitchFamily="34" charset="-122"/>
              </a:rPr>
              <a:t>链式存储</a:t>
            </a: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20650" y="1017588"/>
            <a:ext cx="2082800" cy="2222500"/>
            <a:chOff x="120650" y="1417638"/>
            <a:chExt cx="2082800" cy="2222202"/>
          </a:xfrm>
        </p:grpSpPr>
        <p:pic>
          <p:nvPicPr>
            <p:cNvPr id="19465" name="Picture 7" descr="放大镜小人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50" y="1417638"/>
              <a:ext cx="2082800" cy="176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矩形 2"/>
            <p:cNvSpPr>
              <a:spLocks noChangeArrowheads="1"/>
            </p:cNvSpPr>
            <p:nvPr/>
          </p:nvSpPr>
          <p:spPr bwMode="auto">
            <a:xfrm>
              <a:off x="171450" y="3178175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你知道吗？</a:t>
              </a:r>
            </a:p>
          </p:txBody>
        </p:sp>
      </p:grpSp>
      <p:sp>
        <p:nvSpPr>
          <p:cNvPr id="1946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84525" y="1577975"/>
          <a:ext cx="58134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Visio" r:id="rId7" imgW="3581280" imgH="2050930" progId="Visio.Drawing.11">
                  <p:embed/>
                </p:oleObj>
              </mc:Choice>
              <mc:Fallback>
                <p:oleObj name="Visio" r:id="rId7" imgW="3581280" imgH="205093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577975"/>
                        <a:ext cx="5813425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33400" y="4362450"/>
            <a:ext cx="4867275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>
                <a:latin typeface="+mn-ea"/>
                <a:ea typeface="+mn-ea"/>
              </a:rPr>
              <a:t>标准库提供的基本序列式容器包括</a:t>
            </a:r>
            <a:r>
              <a:rPr lang="en-US" altLang="zh-CN" dirty="0">
                <a:solidFill>
                  <a:srgbClr val="00CDEA"/>
                </a:solidFill>
                <a:latin typeface="+mn-ea"/>
                <a:ea typeface="+mn-ea"/>
              </a:rPr>
              <a:t>vector</a:t>
            </a:r>
            <a:r>
              <a:rPr lang="zh-CN" altLang="zh-CN" dirty="0">
                <a:latin typeface="+mn-ea"/>
                <a:ea typeface="+mn-ea"/>
              </a:rPr>
              <a:t>（向量）、</a:t>
            </a:r>
            <a:r>
              <a:rPr lang="en-US" altLang="zh-CN" dirty="0" err="1">
                <a:solidFill>
                  <a:srgbClr val="00CDEA"/>
                </a:solidFill>
                <a:latin typeface="+mn-ea"/>
                <a:ea typeface="+mn-ea"/>
              </a:rPr>
              <a:t>deque</a:t>
            </a:r>
            <a:r>
              <a:rPr lang="zh-CN" altLang="zh-CN" dirty="0">
                <a:latin typeface="+mn-ea"/>
                <a:ea typeface="+mn-ea"/>
              </a:rPr>
              <a:t>（双端队列）、</a:t>
            </a:r>
            <a:r>
              <a:rPr lang="en-US" altLang="zh-CN" dirty="0">
                <a:solidFill>
                  <a:srgbClr val="00CDEA"/>
                </a:solidFill>
                <a:latin typeface="+mn-ea"/>
                <a:ea typeface="+mn-ea"/>
              </a:rPr>
              <a:t>list</a:t>
            </a:r>
            <a:r>
              <a:rPr lang="zh-CN" altLang="zh-CN" dirty="0">
                <a:latin typeface="+mn-ea"/>
                <a:ea typeface="+mn-ea"/>
              </a:rPr>
              <a:t>（列表），在使用这三种容器时分别需要包含相应的头文件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CDEA"/>
                </a:solidFill>
                <a:ea typeface="宋体" pitchFamily="2" charset="-122"/>
              </a:rPr>
              <a:t>#include &lt;vector&gt;</a:t>
            </a:r>
            <a:endParaRPr lang="zh-CN" altLang="zh-CN" dirty="0">
              <a:solidFill>
                <a:srgbClr val="00CDEA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CDEA"/>
                </a:solidFill>
                <a:ea typeface="宋体" pitchFamily="2" charset="-122"/>
              </a:rPr>
              <a:t>#include &lt;</a:t>
            </a:r>
            <a:r>
              <a:rPr lang="en-US" altLang="zh-CN" dirty="0" err="1">
                <a:solidFill>
                  <a:srgbClr val="00CDEA"/>
                </a:solidFill>
                <a:ea typeface="宋体" pitchFamily="2" charset="-122"/>
              </a:rPr>
              <a:t>deque</a:t>
            </a:r>
            <a:r>
              <a:rPr lang="en-US" altLang="zh-CN" dirty="0">
                <a:solidFill>
                  <a:srgbClr val="00CDEA"/>
                </a:solidFill>
                <a:ea typeface="宋体" pitchFamily="2" charset="-122"/>
              </a:rPr>
              <a:t>&gt;</a:t>
            </a:r>
            <a:endParaRPr lang="zh-CN" altLang="zh-CN" dirty="0">
              <a:solidFill>
                <a:srgbClr val="00CDEA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CDEA"/>
                </a:solidFill>
                <a:ea typeface="宋体" pitchFamily="2" charset="-122"/>
              </a:rPr>
              <a:t>#include &lt;list&gt;</a:t>
            </a:r>
            <a:endParaRPr lang="zh-CN" altLang="zh-CN" dirty="0">
              <a:solidFill>
                <a:srgbClr val="00CDEA"/>
              </a:solidFill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048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488" name="矩形 3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048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5" name="矩形 1"/>
          <p:cNvSpPr>
            <a:spLocks noChangeArrowheads="1"/>
          </p:cNvSpPr>
          <p:nvPr/>
        </p:nvSpPr>
        <p:spPr bwMode="auto">
          <a:xfrm>
            <a:off x="-11113" y="1231900"/>
            <a:ext cx="46990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三种序列式容器简介：</a:t>
            </a:r>
            <a:endParaRPr lang="zh-CN" altLang="zh-CN" sz="2800" b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701674" y="1391910"/>
          <a:ext cx="7517594" cy="4683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学习目标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118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1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75" name="组合 18"/>
          <p:cNvGrpSpPr>
            <a:grpSpLocks/>
          </p:cNvGrpSpPr>
          <p:nvPr/>
        </p:nvGrpSpPr>
        <p:grpSpPr bwMode="auto">
          <a:xfrm>
            <a:off x="536575" y="1852613"/>
            <a:ext cx="3057525" cy="1139825"/>
            <a:chOff x="547807" y="2356492"/>
            <a:chExt cx="3056167" cy="1141441"/>
          </a:xfrm>
        </p:grpSpPr>
        <p:sp>
          <p:nvSpPr>
            <p:cNvPr id="3111" name="矩形 5"/>
            <p:cNvSpPr>
              <a:spLocks noChangeArrowheads="1"/>
            </p:cNvSpPr>
            <p:nvPr/>
          </p:nvSpPr>
          <p:spPr bwMode="auto">
            <a:xfrm>
              <a:off x="1106448" y="2749437"/>
              <a:ext cx="2497526" cy="4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  <a:endParaRPr lang="zh-CN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12" name="组合 16"/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311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13" name="组合 15"/>
            <p:cNvGrpSpPr>
              <a:grpSpLocks/>
            </p:cNvGrpSpPr>
            <p:nvPr/>
          </p:nvGrpSpPr>
          <p:grpSpPr bwMode="auto">
            <a:xfrm>
              <a:off x="547807" y="2356492"/>
              <a:ext cx="474581" cy="522300"/>
              <a:chOff x="1232465" y="3529898"/>
              <a:chExt cx="474581" cy="522300"/>
            </a:xfrm>
          </p:grpSpPr>
          <p:sp>
            <p:nvSpPr>
              <p:cNvPr id="88" name="椭圆 87"/>
              <p:cNvSpPr/>
              <p:nvPr/>
            </p:nvSpPr>
            <p:spPr bwMode="auto">
              <a:xfrm>
                <a:off x="1232465" y="3558513"/>
                <a:ext cx="474452" cy="475335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288003" y="3529898"/>
                <a:ext cx="334813" cy="52302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" name="组合 17"/>
          <p:cNvGrpSpPr>
            <a:grpSpLocks/>
          </p:cNvGrpSpPr>
          <p:nvPr/>
        </p:nvGrpSpPr>
        <p:grpSpPr bwMode="auto">
          <a:xfrm>
            <a:off x="536575" y="4040188"/>
            <a:ext cx="2751138" cy="1123950"/>
            <a:chOff x="547807" y="3950799"/>
            <a:chExt cx="2750212" cy="1122518"/>
          </a:xfrm>
        </p:grpSpPr>
        <p:sp>
          <p:nvSpPr>
            <p:cNvPr id="3104" name="矩形 21"/>
            <p:cNvSpPr>
              <a:spLocks noChangeArrowheads="1"/>
            </p:cNvSpPr>
            <p:nvPr/>
          </p:nvSpPr>
          <p:spPr bwMode="auto">
            <a:xfrm>
              <a:off x="1145393" y="4112959"/>
              <a:ext cx="2152626" cy="960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掌握常用的几个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算法</a:t>
              </a: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grpSp>
          <p:nvGrpSpPr>
            <p:cNvPr id="3105" name="组合 26"/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3109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0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06" name="组合 29"/>
            <p:cNvGrpSpPr>
              <a:grpSpLocks/>
            </p:cNvGrpSpPr>
            <p:nvPr/>
          </p:nvGrpSpPr>
          <p:grpSpPr bwMode="auto">
            <a:xfrm>
              <a:off x="547807" y="4531428"/>
              <a:ext cx="474580" cy="523518"/>
              <a:chOff x="1232465" y="3533639"/>
              <a:chExt cx="474580" cy="523518"/>
            </a:xfrm>
          </p:grpSpPr>
          <p:sp>
            <p:nvSpPr>
              <p:cNvPr id="99" name="椭圆 98"/>
              <p:cNvSpPr/>
              <p:nvPr/>
            </p:nvSpPr>
            <p:spPr bwMode="auto">
              <a:xfrm>
                <a:off x="1232465" y="3558662"/>
                <a:ext cx="474503" cy="474057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75314" y="3533294"/>
                <a:ext cx="334849" cy="52320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" name="组合 102"/>
          <p:cNvGrpSpPr>
            <a:grpSpLocks/>
          </p:cNvGrpSpPr>
          <p:nvPr/>
        </p:nvGrpSpPr>
        <p:grpSpPr bwMode="auto">
          <a:xfrm>
            <a:off x="5800725" y="1743075"/>
            <a:ext cx="2884488" cy="1281113"/>
            <a:chOff x="5810938" y="1927458"/>
            <a:chExt cx="2885387" cy="1282467"/>
          </a:xfrm>
        </p:grpSpPr>
        <p:grpSp>
          <p:nvGrpSpPr>
            <p:cNvPr id="3097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3102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3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98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107" name="椭圆 106"/>
              <p:cNvSpPr/>
              <p:nvPr/>
            </p:nvSpPr>
            <p:spPr bwMode="auto">
              <a:xfrm>
                <a:off x="1232318" y="3559077"/>
                <a:ext cx="474562" cy="473987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300794" y="3530447"/>
                <a:ext cx="336016" cy="52170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99" name="矩形 46"/>
            <p:cNvSpPr>
              <a:spLocks noChangeArrowheads="1"/>
            </p:cNvSpPr>
            <p:nvPr/>
          </p:nvSpPr>
          <p:spPr bwMode="auto">
            <a:xfrm>
              <a:off x="5810938" y="1927458"/>
              <a:ext cx="2413001" cy="1016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序列式容器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关联型容器的使用</a:t>
              </a:r>
              <a:endParaRPr lang="zh-CN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2063750" y="1836738"/>
            <a:ext cx="5122863" cy="3449637"/>
            <a:chOff x="2074895" y="2022507"/>
            <a:chExt cx="5122798" cy="3449574"/>
          </a:xfrm>
        </p:grpSpPr>
        <p:sp>
          <p:nvSpPr>
            <p:cNvPr id="120" name="弧形 119"/>
            <p:cNvSpPr/>
            <p:nvPr/>
          </p:nvSpPr>
          <p:spPr bwMode="auto">
            <a:xfrm rot="5400000">
              <a:off x="3977494" y="3085315"/>
              <a:ext cx="1312838" cy="1314433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1" name="弧形 120"/>
            <p:cNvSpPr/>
            <p:nvPr/>
          </p:nvSpPr>
          <p:spPr bwMode="auto">
            <a:xfrm>
              <a:off x="4092582" y="3203585"/>
              <a:ext cx="1082661" cy="1084242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2" name="弧形 121"/>
            <p:cNvSpPr/>
            <p:nvPr/>
          </p:nvSpPr>
          <p:spPr bwMode="auto">
            <a:xfrm rot="16200000">
              <a:off x="4172752" y="3347250"/>
              <a:ext cx="898509" cy="823902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091" name="组合 3"/>
            <p:cNvGrpSpPr>
              <a:grpSpLocks/>
            </p:cNvGrpSpPr>
            <p:nvPr/>
          </p:nvGrpSpPr>
          <p:grpSpPr bwMode="auto">
            <a:xfrm>
              <a:off x="2074895" y="2022507"/>
              <a:ext cx="5122798" cy="3449574"/>
              <a:chOff x="2074895" y="2022507"/>
              <a:chExt cx="5122798" cy="3449574"/>
            </a:xfrm>
          </p:grpSpPr>
          <p:graphicFrame>
            <p:nvGraphicFramePr>
              <p:cNvPr id="3095" name="图表 2"/>
              <p:cNvGraphicFramePr>
                <a:graphicFrameLocks/>
              </p:cNvGraphicFramePr>
              <p:nvPr/>
            </p:nvGraphicFramePr>
            <p:xfrm>
              <a:off x="2024095" y="1971707"/>
              <a:ext cx="5224398" cy="3551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r:id="rId6" imgW="5224725" imgH="3554276" progId="Excel.Chart.8">
                      <p:embed/>
                    </p:oleObj>
                  </mc:Choice>
                  <mc:Fallback>
                    <p:oleObj r:id="rId6" imgW="5224725" imgH="3554276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4095" y="1971707"/>
                            <a:ext cx="5224398" cy="3551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" name="TextBox 127"/>
              <p:cNvSpPr txBox="1"/>
              <p:nvPr/>
            </p:nvSpPr>
            <p:spPr>
              <a:xfrm rot="18760561">
                <a:off x="3488549" y="2674162"/>
                <a:ext cx="1041381" cy="3698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 rot="2839439" flipH="1">
              <a:off x="5018086" y="3003563"/>
              <a:ext cx="1041381" cy="3682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 rot="13580827" flipV="1">
              <a:off x="3526648" y="4441018"/>
              <a:ext cx="1041381" cy="3698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 rot="8019173" flipH="1" flipV="1">
              <a:off x="4979986" y="4179879"/>
              <a:ext cx="1041381" cy="3682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5942013" y="4040188"/>
            <a:ext cx="2743200" cy="1104900"/>
            <a:chOff x="5953889" y="4225925"/>
            <a:chExt cx="2742436" cy="1104900"/>
          </a:xfrm>
        </p:grpSpPr>
        <p:grpSp>
          <p:nvGrpSpPr>
            <p:cNvPr id="3081" name="组合 38"/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308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87" name="直接连接符 4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82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115" name="椭圆 114"/>
              <p:cNvSpPr/>
              <p:nvPr/>
            </p:nvSpPr>
            <p:spPr bwMode="auto">
              <a:xfrm>
                <a:off x="1232465" y="3558997"/>
                <a:ext cx="474283" cy="474069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305676" y="3533629"/>
                <a:ext cx="335818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83" name="矩形 51"/>
            <p:cNvSpPr>
              <a:spLocks noChangeArrowheads="1"/>
            </p:cNvSpPr>
            <p:nvPr/>
          </p:nvSpPr>
          <p:spPr bwMode="auto">
            <a:xfrm>
              <a:off x="5953889" y="4458595"/>
              <a:ext cx="2316763" cy="553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熟悉</a:t>
              </a:r>
              <a:r>
                <a:rPr lang="zh-CN" altLang="en-US" sz="2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迭代器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的使用</a:t>
              </a:r>
              <a:endParaRPr lang="en-US" altLang="zh-CN" sz="2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6100" y="1223963"/>
            <a:ext cx="8078788" cy="590550"/>
            <a:chOff x="5016500" y="1071563"/>
            <a:chExt cx="8078384" cy="591312"/>
          </a:xfrm>
        </p:grpSpPr>
        <p:sp>
          <p:nvSpPr>
            <p:cNvPr id="3" name="剪去对角的矩形 2"/>
            <p:cNvSpPr/>
            <p:nvPr/>
          </p:nvSpPr>
          <p:spPr bwMode="auto">
            <a:xfrm>
              <a:off x="5016500" y="1084279"/>
              <a:ext cx="8078384" cy="578596"/>
            </a:xfrm>
            <a:prstGeom prst="snip2DiagRect">
              <a:avLst/>
            </a:prstGeom>
            <a:solidFill>
              <a:srgbClr val="E7F4FF"/>
            </a:solidFill>
            <a:ln w="12700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31" name="矩形 7"/>
            <p:cNvSpPr>
              <a:spLocks noChangeArrowheads="1"/>
            </p:cNvSpPr>
            <p:nvPr/>
          </p:nvSpPr>
          <p:spPr bwMode="auto">
            <a:xfrm>
              <a:off x="7626006" y="1071563"/>
              <a:ext cx="2914717" cy="59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vector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向量容器</a:t>
              </a:r>
              <a:endPara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152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2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2184400"/>
            <a:ext cx="3863975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en-US" altLang="zh-CN" dirty="0">
                <a:ea typeface="宋体" pitchFamily="2" charset="-122"/>
              </a:rPr>
              <a:t>vector</a:t>
            </a:r>
            <a:r>
              <a:rPr lang="zh-CN" altLang="zh-CN" dirty="0">
                <a:ea typeface="宋体" pitchFamily="2" charset="-122"/>
              </a:rPr>
              <a:t>向量容器是一种支持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高效的随机访问</a:t>
            </a:r>
            <a:r>
              <a:rPr lang="zh-CN" altLang="zh-CN" dirty="0">
                <a:ea typeface="宋体" pitchFamily="2" charset="-122"/>
              </a:rPr>
              <a:t>和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高效向尾部插入新元素</a:t>
            </a:r>
            <a:r>
              <a:rPr lang="zh-CN" altLang="zh-CN" dirty="0">
                <a:ea typeface="宋体" pitchFamily="2" charset="-122"/>
              </a:rPr>
              <a:t>的容器。向量容器一般实现为一个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动态分配的数组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030788" y="2827338"/>
            <a:ext cx="3808412" cy="196215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向量容器具有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扩展</a:t>
            </a:r>
            <a:r>
              <a:rPr lang="zh-CN" altLang="zh-CN" dirty="0">
                <a:ea typeface="宋体" pitchFamily="2" charset="-122"/>
              </a:rPr>
              <a:t>容器的功能，当数组的空间不够时，向量容器对象会自动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zh-CN" dirty="0">
                <a:ea typeface="宋体" pitchFamily="2" charset="-122"/>
              </a:rPr>
              <a:t>一块更大的空间，使用赋值运算符将原有的数据复制到新空间，并将原有空间释放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68300" y="4032250"/>
            <a:ext cx="3863975" cy="23368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向量容器对象已分配的空间所能容纳的元素个数，通常会大于容器中实际存放的元素个数，空口所能存储的最多元素的大小叫作向量容器的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容量</a:t>
            </a:r>
            <a:r>
              <a:rPr lang="zh-CN" altLang="zh-CN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capacity</a:t>
            </a:r>
            <a:r>
              <a:rPr lang="zh-CN" altLang="zh-CN" dirty="0">
                <a:ea typeface="宋体" pitchFamily="2" charset="-122"/>
              </a:rPr>
              <a:t>），容器实际存储元素的个数叫做向量容器的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大小</a:t>
            </a:r>
            <a:r>
              <a:rPr lang="zh-CN" altLang="zh-CN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size</a:t>
            </a:r>
            <a:r>
              <a:rPr lang="zh-CN" altLang="zh-CN" dirty="0">
                <a:ea typeface="宋体" pitchFamily="2" charset="-122"/>
              </a:rPr>
              <a:t>）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030788" y="5033963"/>
            <a:ext cx="3808412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在总体上向量容器的插入操作效率并不高。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插入位置越靠前，执行插入所需的时间就越多</a:t>
            </a:r>
            <a:r>
              <a:rPr lang="zh-CN" altLang="zh-CN" dirty="0">
                <a:ea typeface="宋体" pitchFamily="2" charset="-122"/>
              </a:rPr>
              <a:t>。但在向量容器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尾部插入元素的效率比较高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4652963" y="2173288"/>
            <a:ext cx="0" cy="4445000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510088" y="2846388"/>
            <a:ext cx="279400" cy="279400"/>
            <a:chOff x="4368800" y="2501900"/>
            <a:chExt cx="279400" cy="279400"/>
          </a:xfrm>
        </p:grpSpPr>
        <p:sp>
          <p:nvSpPr>
            <p:cNvPr id="21526" name="椭圆 1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1527" name="椭圆 1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10088" y="3835400"/>
            <a:ext cx="279400" cy="279400"/>
            <a:chOff x="4368800" y="2501900"/>
            <a:chExt cx="279400" cy="279400"/>
          </a:xfrm>
        </p:grpSpPr>
        <p:sp>
          <p:nvSpPr>
            <p:cNvPr id="21524" name="椭圆 21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1525" name="椭圆 22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510088" y="4826000"/>
            <a:ext cx="279400" cy="279400"/>
            <a:chOff x="4368800" y="2501900"/>
            <a:chExt cx="279400" cy="279400"/>
          </a:xfrm>
        </p:grpSpPr>
        <p:sp>
          <p:nvSpPr>
            <p:cNvPr id="21522" name="椭圆 24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1523" name="椭圆 25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510088" y="5815013"/>
            <a:ext cx="279400" cy="279400"/>
            <a:chOff x="4368800" y="2501900"/>
            <a:chExt cx="279400" cy="279400"/>
          </a:xfrm>
        </p:grpSpPr>
        <p:sp>
          <p:nvSpPr>
            <p:cNvPr id="21520" name="椭圆 2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1521" name="椭圆 2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2151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1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56288" y="866775"/>
          <a:ext cx="3306762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Visio" r:id="rId6" imgW="2434590" imgH="1612331" progId="Visio.Drawing.11">
                  <p:embed/>
                </p:oleObj>
              </mc:Choice>
              <mc:Fallback>
                <p:oleObj name="Visio" r:id="rId6" imgW="2434590" imgH="1612331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866775"/>
                        <a:ext cx="3306762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6100" y="1223963"/>
            <a:ext cx="8078788" cy="590550"/>
            <a:chOff x="5016500" y="1071563"/>
            <a:chExt cx="8078384" cy="590931"/>
          </a:xfrm>
        </p:grpSpPr>
        <p:sp>
          <p:nvSpPr>
            <p:cNvPr id="3" name="剪去对角的矩形 2"/>
            <p:cNvSpPr/>
            <p:nvPr/>
          </p:nvSpPr>
          <p:spPr bwMode="auto">
            <a:xfrm>
              <a:off x="5016500" y="1084271"/>
              <a:ext cx="8078384" cy="578223"/>
            </a:xfrm>
            <a:prstGeom prst="snip2DiagRect">
              <a:avLst/>
            </a:prstGeom>
            <a:solidFill>
              <a:srgbClr val="E7F4FF"/>
            </a:solidFill>
            <a:ln w="12700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54" name="矩形 7"/>
            <p:cNvSpPr>
              <a:spLocks noChangeArrowheads="1"/>
            </p:cNvSpPr>
            <p:nvPr/>
          </p:nvSpPr>
          <p:spPr bwMode="auto">
            <a:xfrm>
              <a:off x="7626006" y="1071563"/>
              <a:ext cx="2876619" cy="539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deque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双端队列</a:t>
              </a:r>
              <a:endPara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2184400"/>
            <a:ext cx="3863975" cy="23368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deque</a:t>
            </a:r>
            <a:r>
              <a:rPr lang="zh-CN" altLang="zh-CN" dirty="0">
                <a:ea typeface="宋体" pitchFamily="2" charset="-122"/>
              </a:rPr>
              <a:t>是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两端开口</a:t>
            </a:r>
            <a:r>
              <a:rPr lang="zh-CN" altLang="zh-CN" dirty="0">
                <a:ea typeface="宋体" pitchFamily="2" charset="-122"/>
              </a:rPr>
              <a:t>的，是一种支持向两端插入数据并支持随机访问的容器。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35000"/>
              </a:lnSpc>
              <a:defRPr/>
            </a:pPr>
            <a:r>
              <a:rPr lang="zh-CN" altLang="en-US" dirty="0">
                <a:ea typeface="宋体" pitchFamily="2" charset="-122"/>
              </a:rPr>
              <a:t>它的实现</a:t>
            </a:r>
            <a:r>
              <a:rPr lang="zh-CN" altLang="zh-CN" dirty="0">
                <a:ea typeface="宋体" pitchFamily="2" charset="-122"/>
              </a:rPr>
              <a:t>为一个分段数组，容器中的元素分段存放在一个个大小固定的数组中，此外容器还需要维护一个存放这些数组首地址的索引数组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4652963" y="2173288"/>
            <a:ext cx="0" cy="4445000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510088" y="2846388"/>
            <a:ext cx="279400" cy="279400"/>
            <a:chOff x="4368800" y="2501900"/>
            <a:chExt cx="279400" cy="279400"/>
          </a:xfrm>
        </p:grpSpPr>
        <p:sp>
          <p:nvSpPr>
            <p:cNvPr id="22551" name="椭圆 1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2552" name="椭圆 1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10088" y="3835400"/>
            <a:ext cx="279400" cy="279400"/>
            <a:chOff x="4368800" y="2501900"/>
            <a:chExt cx="279400" cy="279400"/>
          </a:xfrm>
        </p:grpSpPr>
        <p:sp>
          <p:nvSpPr>
            <p:cNvPr id="22549" name="椭圆 21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2550" name="椭圆 22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510088" y="4826000"/>
            <a:ext cx="279400" cy="279400"/>
            <a:chOff x="4368800" y="2501900"/>
            <a:chExt cx="279400" cy="279400"/>
          </a:xfrm>
        </p:grpSpPr>
        <p:sp>
          <p:nvSpPr>
            <p:cNvPr id="22547" name="椭圆 24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2548" name="椭圆 25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510088" y="5815013"/>
            <a:ext cx="279400" cy="279400"/>
            <a:chOff x="4368800" y="2501900"/>
            <a:chExt cx="279400" cy="279400"/>
          </a:xfrm>
        </p:grpSpPr>
        <p:sp>
          <p:nvSpPr>
            <p:cNvPr id="22545" name="椭圆 2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2546" name="椭圆 2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2253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2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94225" y="439738"/>
          <a:ext cx="4471988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Visio" r:id="rId5" imgW="3653100" imgH="2284922" progId="Visio.Drawing.11">
                  <p:embed/>
                </p:oleObj>
              </mc:Choice>
              <mc:Fallback>
                <p:oleObj name="Visio" r:id="rId5" imgW="3653100" imgH="2284922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439738"/>
                        <a:ext cx="4471988" cy="279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5062538" y="3271838"/>
            <a:ext cx="3863975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可以对双端队列进行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随机访问</a:t>
            </a:r>
            <a:r>
              <a:rPr lang="zh-CN" altLang="zh-CN" dirty="0">
                <a:ea typeface="宋体" pitchFamily="2" charset="-122"/>
              </a:rPr>
              <a:t>，但这种随机访问的效率比起向量容器要低的多</a:t>
            </a:r>
            <a:r>
              <a:rPr lang="zh-CN" altLang="en-US" dirty="0">
                <a:ea typeface="宋体" pitchFamily="2" charset="-122"/>
              </a:rPr>
              <a:t>。但</a:t>
            </a:r>
            <a:r>
              <a:rPr lang="zh-CN" altLang="zh-CN" dirty="0">
                <a:ea typeface="宋体" pitchFamily="2" charset="-122"/>
              </a:rPr>
              <a:t>在双端队列的两端</a:t>
            </a:r>
            <a:r>
              <a:rPr lang="zh-CN" altLang="zh-CN" dirty="0">
                <a:solidFill>
                  <a:srgbClr val="00B0F0"/>
                </a:solidFill>
                <a:ea typeface="宋体" pitchFamily="2" charset="-122"/>
              </a:rPr>
              <a:t>加入新的元素都具有较高的效率</a:t>
            </a:r>
            <a:r>
              <a:rPr lang="zh-CN" altLang="zh-CN" dirty="0">
                <a:ea typeface="宋体" pitchFamily="2" charset="-122"/>
              </a:rPr>
              <a:t>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62538" y="4941888"/>
            <a:ext cx="3863975" cy="1214437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当删除双端队列中的元素时效率也是非常高的。在删除元素时，</a:t>
            </a:r>
            <a:r>
              <a:rPr lang="en-US" altLang="zh-CN" dirty="0" err="1">
                <a:ea typeface="宋体" pitchFamily="2" charset="-122"/>
              </a:rPr>
              <a:t>deque</a:t>
            </a:r>
            <a:r>
              <a:rPr lang="zh-CN" altLang="zh-CN" dirty="0">
                <a:ea typeface="宋体" pitchFamily="2" charset="-122"/>
              </a:rPr>
              <a:t>的内存区块不使用时会被释放掉。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8300" y="4910138"/>
            <a:ext cx="3863975" cy="1589087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向双端队列的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中间插入元素</a:t>
            </a:r>
            <a:r>
              <a:rPr lang="zh-CN" altLang="zh-CN" dirty="0">
                <a:ea typeface="宋体" pitchFamily="2" charset="-122"/>
              </a:rPr>
              <a:t>时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插入位置越靠近中间，效率越低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35000"/>
              </a:lnSpc>
              <a:defRPr/>
            </a:pP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删除</a:t>
            </a:r>
            <a:r>
              <a:rPr lang="zh-CN" altLang="zh-CN" dirty="0">
                <a:ea typeface="宋体" pitchFamily="2" charset="-122"/>
              </a:rPr>
              <a:t>双端队列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中间的元素</a:t>
            </a:r>
            <a:r>
              <a:rPr lang="zh-CN" altLang="zh-CN" dirty="0">
                <a:ea typeface="宋体" pitchFamily="2" charset="-122"/>
              </a:rPr>
              <a:t>时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元素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越靠近中间，效率越低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6100" y="1223963"/>
            <a:ext cx="8078788" cy="590550"/>
            <a:chOff x="5016500" y="1071563"/>
            <a:chExt cx="8078384" cy="591312"/>
          </a:xfrm>
        </p:grpSpPr>
        <p:sp>
          <p:nvSpPr>
            <p:cNvPr id="3" name="剪去对角的矩形 2"/>
            <p:cNvSpPr/>
            <p:nvPr/>
          </p:nvSpPr>
          <p:spPr bwMode="auto">
            <a:xfrm>
              <a:off x="5016500" y="1084279"/>
              <a:ext cx="8078384" cy="578596"/>
            </a:xfrm>
            <a:prstGeom prst="snip2DiagRect">
              <a:avLst/>
            </a:prstGeom>
            <a:solidFill>
              <a:srgbClr val="E7F4FF"/>
            </a:solidFill>
            <a:ln w="12700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76" name="矩形 7"/>
            <p:cNvSpPr>
              <a:spLocks noChangeArrowheads="1"/>
            </p:cNvSpPr>
            <p:nvPr/>
          </p:nvSpPr>
          <p:spPr bwMode="auto">
            <a:xfrm>
              <a:off x="7626006" y="1071563"/>
              <a:ext cx="2914717" cy="5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list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列表容器</a:t>
              </a:r>
              <a:endPara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357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7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2184400"/>
            <a:ext cx="3863975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列表是一种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不能随机访问</a:t>
            </a:r>
            <a:r>
              <a:rPr lang="zh-CN" altLang="zh-CN" dirty="0">
                <a:ea typeface="宋体" pitchFamily="2" charset="-122"/>
              </a:rPr>
              <a:t>，但可以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高效的在任意位置插入和删除元素</a:t>
            </a:r>
            <a:r>
              <a:rPr lang="zh-CN" altLang="zh-CN" dirty="0">
                <a:ea typeface="宋体" pitchFamily="2" charset="-122"/>
              </a:rPr>
              <a:t>的容器。列表容器一般实现为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链表</a:t>
            </a:r>
            <a:r>
              <a:rPr lang="zh-CN" altLang="zh-CN" dirty="0">
                <a:ea typeface="宋体" pitchFamily="2" charset="-122"/>
              </a:rPr>
              <a:t>，而且是双向链表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4652963" y="2173288"/>
            <a:ext cx="0" cy="4100512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510088" y="2846388"/>
            <a:ext cx="279400" cy="279400"/>
            <a:chOff x="4368800" y="2501900"/>
            <a:chExt cx="279400" cy="279400"/>
          </a:xfrm>
        </p:grpSpPr>
        <p:sp>
          <p:nvSpPr>
            <p:cNvPr id="23571" name="椭圆 1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3572" name="椭圆 1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10088" y="3835400"/>
            <a:ext cx="279400" cy="279400"/>
            <a:chOff x="4368800" y="2501900"/>
            <a:chExt cx="279400" cy="279400"/>
          </a:xfrm>
        </p:grpSpPr>
        <p:sp>
          <p:nvSpPr>
            <p:cNvPr id="23569" name="椭圆 21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3570" name="椭圆 22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510088" y="4826000"/>
            <a:ext cx="279400" cy="279400"/>
            <a:chOff x="4368800" y="2501900"/>
            <a:chExt cx="279400" cy="279400"/>
          </a:xfrm>
        </p:grpSpPr>
        <p:sp>
          <p:nvSpPr>
            <p:cNvPr id="23567" name="椭圆 24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3568" name="椭圆 25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2356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3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29163" y="1957388"/>
          <a:ext cx="455612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Visio" r:id="rId6" imgW="2870640" imgH="726236" progId="Visio.Drawing.11">
                  <p:embed/>
                </p:oleObj>
              </mc:Choice>
              <mc:Fallback>
                <p:oleObj name="Visio" r:id="rId6" imgW="2870640" imgH="726236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1957388"/>
                        <a:ext cx="455612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5075238" y="3228975"/>
            <a:ext cx="3863975" cy="121285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在列表中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插入新元素的效率很高</a:t>
            </a:r>
            <a:r>
              <a:rPr lang="zh-CN" altLang="zh-CN" dirty="0">
                <a:ea typeface="宋体" pitchFamily="2" charset="-122"/>
              </a:rPr>
              <a:t>，而且不会使任何已有元素的迭代器、指针、引用失效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31" name="矩形 30"/>
          <p:cNvSpPr/>
          <p:nvPr/>
        </p:nvSpPr>
        <p:spPr>
          <a:xfrm>
            <a:off x="368300" y="4227513"/>
            <a:ext cx="3863975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当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删除</a:t>
            </a:r>
            <a:r>
              <a:rPr lang="zh-CN" altLang="zh-CN" dirty="0">
                <a:ea typeface="宋体" pitchFamily="2" charset="-122"/>
              </a:rPr>
              <a:t>列表中的元素时，需要释放被删除元素所占用的空间，然后修改前后两个结点的指针，也无须移动任何元素，因此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效率也很高</a:t>
            </a:r>
            <a:r>
              <a:rPr lang="zh-CN" altLang="zh-CN" dirty="0">
                <a:ea typeface="宋体" pitchFamily="2" charset="-122"/>
              </a:rPr>
              <a:t>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0"/>
          <p:cNvSpPr>
            <a:spLocks noChangeArrowheads="1"/>
          </p:cNvSpPr>
          <p:nvPr/>
        </p:nvSpPr>
        <p:spPr bwMode="auto">
          <a:xfrm>
            <a:off x="1112838" y="3271838"/>
            <a:ext cx="7156450" cy="95726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单圆角矩形 2"/>
          <p:cNvSpPr/>
          <p:nvPr/>
        </p:nvSpPr>
        <p:spPr bwMode="auto">
          <a:xfrm>
            <a:off x="1143000" y="1192213"/>
            <a:ext cx="3009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0" name="矩形 2"/>
          <p:cNvSpPr>
            <a:spLocks noChangeArrowheads="1"/>
          </p:cNvSpPr>
          <p:nvPr/>
        </p:nvSpPr>
        <p:spPr bwMode="auto">
          <a:xfrm>
            <a:off x="635000" y="1400175"/>
            <a:ext cx="299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58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458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58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24582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矩形 1"/>
          <p:cNvSpPr>
            <a:spLocks noChangeArrowheads="1"/>
          </p:cNvSpPr>
          <p:nvPr/>
        </p:nvSpPr>
        <p:spPr bwMode="auto">
          <a:xfrm>
            <a:off x="1016000" y="2497138"/>
            <a:ext cx="7446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CDEA"/>
                </a:solidFill>
              </a:rPr>
              <a:t>vector</a:t>
            </a:r>
            <a:r>
              <a:rPr lang="zh-CN" altLang="zh-CN"/>
              <a:t>是</a:t>
            </a:r>
            <a:r>
              <a:rPr lang="en-US" altLang="zh-CN"/>
              <a:t>STL</a:t>
            </a:r>
            <a:r>
              <a:rPr lang="zh-CN" altLang="zh-CN"/>
              <a:t>中一种自定义数据类型，包含在头文件</a:t>
            </a:r>
            <a:r>
              <a:rPr lang="en-US" altLang="zh-CN"/>
              <a:t>&lt;vector&gt;</a:t>
            </a:r>
            <a:r>
              <a:rPr lang="zh-CN" altLang="zh-CN"/>
              <a:t>中，其定义如下所示：</a:t>
            </a:r>
          </a:p>
        </p:txBody>
      </p:sp>
      <p:sp>
        <p:nvSpPr>
          <p:cNvPr id="24584" name="矩形 10"/>
          <p:cNvSpPr>
            <a:spLocks noChangeArrowheads="1"/>
          </p:cNvSpPr>
          <p:nvPr/>
        </p:nvSpPr>
        <p:spPr bwMode="auto">
          <a:xfrm>
            <a:off x="1173163" y="3411538"/>
            <a:ext cx="6456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template&lt;class T, class Allocator = allocator&lt;T&gt;&gt;</a:t>
            </a:r>
            <a:endParaRPr lang="zh-CN" altLang="zh-CN"/>
          </a:p>
          <a:p>
            <a:pPr eaLnBrk="1" hangingPunct="1"/>
            <a:r>
              <a:rPr lang="en-US" altLang="zh-CN"/>
              <a:t>class vector;</a:t>
            </a:r>
            <a:endParaRPr lang="zh-CN" altLang="zh-CN"/>
          </a:p>
        </p:txBody>
      </p:sp>
      <p:sp>
        <p:nvSpPr>
          <p:cNvPr id="2458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" name="矩形 1"/>
          <p:cNvSpPr/>
          <p:nvPr/>
        </p:nvSpPr>
        <p:spPr>
          <a:xfrm>
            <a:off x="1143000" y="4341813"/>
            <a:ext cx="7126288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vector</a:t>
            </a:r>
            <a:r>
              <a:rPr lang="zh-CN" altLang="zh-CN" dirty="0">
                <a:latin typeface="+mn-ea"/>
                <a:ea typeface="+mn-ea"/>
              </a:rPr>
              <a:t>是将元素置于一个</a:t>
            </a:r>
            <a:r>
              <a:rPr lang="zh-CN" altLang="zh-CN" dirty="0">
                <a:solidFill>
                  <a:srgbClr val="00CDEA"/>
                </a:solidFill>
                <a:latin typeface="+mn-ea"/>
                <a:ea typeface="+mn-ea"/>
              </a:rPr>
              <a:t>动态数组</a:t>
            </a:r>
            <a:r>
              <a:rPr lang="zh-CN" altLang="zh-CN" dirty="0">
                <a:latin typeface="+mn-ea"/>
                <a:ea typeface="+mn-ea"/>
              </a:rPr>
              <a:t>中加以管理的容器，是最简单的序列式容器。它</a:t>
            </a:r>
            <a:r>
              <a:rPr lang="zh-CN" altLang="zh-CN" dirty="0">
                <a:solidFill>
                  <a:srgbClr val="00CDEA"/>
                </a:solidFill>
                <a:latin typeface="+mn-ea"/>
                <a:ea typeface="+mn-ea"/>
              </a:rPr>
              <a:t>支持随机存取元素</a:t>
            </a:r>
            <a:r>
              <a:rPr lang="zh-CN" altLang="zh-CN" dirty="0">
                <a:latin typeface="+mn-ea"/>
                <a:ea typeface="+mn-ea"/>
              </a:rPr>
              <a:t>。在程序开发过程中，使用</a:t>
            </a:r>
            <a:r>
              <a:rPr lang="en-US" altLang="zh-CN" dirty="0">
                <a:latin typeface="+mn-ea"/>
                <a:ea typeface="+mn-ea"/>
              </a:rPr>
              <a:t>vector</a:t>
            </a:r>
            <a:r>
              <a:rPr lang="zh-CN" altLang="zh-CN" dirty="0">
                <a:latin typeface="+mn-ea"/>
                <a:ea typeface="+mn-ea"/>
              </a:rPr>
              <a:t>作为动态数组是非常方便的，尤其是</a:t>
            </a:r>
            <a:r>
              <a:rPr lang="zh-CN" altLang="zh-CN" dirty="0">
                <a:solidFill>
                  <a:srgbClr val="00CDEA"/>
                </a:solidFill>
                <a:latin typeface="+mn-ea"/>
                <a:ea typeface="+mn-ea"/>
              </a:rPr>
              <a:t>在末端添加或删除元素</a:t>
            </a:r>
            <a:r>
              <a:rPr lang="zh-CN" altLang="zh-CN" dirty="0">
                <a:latin typeface="+mn-ea"/>
                <a:ea typeface="+mn-ea"/>
              </a:rPr>
              <a:t>时，</a:t>
            </a:r>
            <a:r>
              <a:rPr lang="zh-CN" altLang="zh-CN" dirty="0">
                <a:solidFill>
                  <a:srgbClr val="00CDEA"/>
                </a:solidFill>
                <a:latin typeface="+mn-ea"/>
                <a:ea typeface="+mn-ea"/>
              </a:rPr>
              <a:t>速度非常快</a:t>
            </a:r>
            <a:r>
              <a:rPr lang="zh-CN" altLang="zh-CN" dirty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009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矩形 2"/>
          <p:cNvSpPr>
            <a:spLocks noChangeArrowheads="1"/>
          </p:cNvSpPr>
          <p:nvPr/>
        </p:nvSpPr>
        <p:spPr bwMode="auto">
          <a:xfrm>
            <a:off x="635000" y="1400175"/>
            <a:ext cx="332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对象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562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2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2560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12863" y="2905125"/>
            <a:ext cx="6426200" cy="646113"/>
            <a:chOff x="3763173" y="1991035"/>
            <a:chExt cx="4940407" cy="646112"/>
          </a:xfrm>
        </p:grpSpPr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3763173" y="1991035"/>
              <a:ext cx="4940407" cy="646112"/>
              <a:chOff x="785733" y="2510671"/>
              <a:chExt cx="4940775" cy="646161"/>
            </a:xfrm>
            <a:solidFill>
              <a:srgbClr val="70D7FC"/>
            </a:solidFill>
          </p:grpSpPr>
          <p:grpSp>
            <p:nvGrpSpPr>
              <p:cNvPr id="20" name="组合 38"/>
              <p:cNvGrpSpPr>
                <a:grpSpLocks/>
              </p:cNvGrpSpPr>
              <p:nvPr/>
            </p:nvGrpSpPr>
            <p:grpSpPr bwMode="auto">
              <a:xfrm>
                <a:off x="785733" y="2567825"/>
                <a:ext cx="4940775" cy="589007"/>
                <a:chOff x="887334" y="2567825"/>
                <a:chExt cx="4940775" cy="589007"/>
              </a:xfrm>
              <a:grpFill/>
            </p:grpSpPr>
            <p:sp>
              <p:nvSpPr>
                <p:cNvPr id="22" name="矩形 1"/>
                <p:cNvSpPr/>
                <p:nvPr/>
              </p:nvSpPr>
              <p:spPr>
                <a:xfrm>
                  <a:off x="887334" y="2740875"/>
                  <a:ext cx="4940775" cy="415957"/>
                </a:xfrm>
                <a:custGeom>
                  <a:avLst/>
                  <a:gdLst>
                    <a:gd name="connsiteX0" fmla="*/ 0 w 6840760"/>
                    <a:gd name="connsiteY0" fmla="*/ 0 h 888468"/>
                    <a:gd name="connsiteX1" fmla="*/ 6840760 w 6840760"/>
                    <a:gd name="connsiteY1" fmla="*/ 0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0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351693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351693 w 6840760"/>
                    <a:gd name="connsiteY4" fmla="*/ 0 h 888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0760" h="888468">
                      <a:moveTo>
                        <a:pt x="351693" y="0"/>
                      </a:moveTo>
                      <a:lnTo>
                        <a:pt x="6465622" y="35169"/>
                      </a:lnTo>
                      <a:lnTo>
                        <a:pt x="6840760" y="888468"/>
                      </a:lnTo>
                      <a:lnTo>
                        <a:pt x="0" y="888468"/>
                      </a:lnTo>
                      <a:lnTo>
                        <a:pt x="351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flipV="1">
                  <a:off x="1037909" y="2567825"/>
                  <a:ext cx="603295" cy="581069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zh-CN" dirty="0"/>
                </a:p>
              </p:txBody>
            </p:sp>
          </p:grp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>
                <a:off x="1048701" y="251067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1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5620" name="矩形 5"/>
            <p:cNvSpPr>
              <a:spLocks noChangeArrowheads="1"/>
            </p:cNvSpPr>
            <p:nvPr/>
          </p:nvSpPr>
          <p:spPr bwMode="auto">
            <a:xfrm>
              <a:off x="4422425" y="2237520"/>
              <a:ext cx="3714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vector&lt;</a:t>
              </a:r>
              <a:r>
                <a:rPr lang="zh-CN" altLang="en-US"/>
                <a:t>元素类型</a:t>
              </a:r>
              <a:r>
                <a:rPr lang="en-US" altLang="zh-CN"/>
                <a:t>&gt;  </a:t>
              </a:r>
              <a:r>
                <a:rPr lang="zh-CN" altLang="en-US"/>
                <a:t>对象名（容器大小）；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312863" y="3703638"/>
            <a:ext cx="6751637" cy="646112"/>
            <a:chOff x="3763174" y="2789322"/>
            <a:chExt cx="4651090" cy="646113"/>
          </a:xfrm>
        </p:grpSpPr>
        <p:grpSp>
          <p:nvGrpSpPr>
            <p:cNvPr id="25" name="组合 24"/>
            <p:cNvGrpSpPr>
              <a:grpSpLocks/>
            </p:cNvGrpSpPr>
            <p:nvPr/>
          </p:nvGrpSpPr>
          <p:grpSpPr bwMode="auto">
            <a:xfrm>
              <a:off x="3763174" y="2789322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27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flipV="1">
                <a:off x="996737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1120420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2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5618" name="矩形 2"/>
            <p:cNvSpPr>
              <a:spLocks noChangeArrowheads="1"/>
            </p:cNvSpPr>
            <p:nvPr/>
          </p:nvSpPr>
          <p:spPr bwMode="auto">
            <a:xfrm>
              <a:off x="4342097" y="3042806"/>
              <a:ext cx="4072167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vector&lt;</a:t>
              </a:r>
              <a:r>
                <a:rPr lang="zh-CN" altLang="en-US"/>
                <a:t>元素类型</a:t>
              </a:r>
              <a:r>
                <a:rPr lang="en-US" altLang="zh-CN"/>
                <a:t>&gt;  </a:t>
              </a:r>
              <a:r>
                <a:rPr lang="zh-CN" altLang="en-US"/>
                <a:t>对象名（容器大小，元素初始值）；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12863" y="4479925"/>
            <a:ext cx="6499225" cy="646113"/>
            <a:chOff x="3763174" y="3566094"/>
            <a:chExt cx="4477198" cy="646113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3763174" y="3566094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33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flipV="1">
                <a:off x="1036402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35" name="TextBox 25"/>
              <p:cNvSpPr txBox="1">
                <a:spLocks noChangeArrowheads="1"/>
              </p:cNvSpPr>
              <p:nvPr/>
            </p:nvSpPr>
            <p:spPr bwMode="auto">
              <a:xfrm>
                <a:off x="1160085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3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5616" name="矩形 3"/>
            <p:cNvSpPr>
              <a:spLocks noChangeArrowheads="1"/>
            </p:cNvSpPr>
            <p:nvPr/>
          </p:nvSpPr>
          <p:spPr bwMode="auto">
            <a:xfrm>
              <a:off x="4396607" y="3791807"/>
              <a:ext cx="28570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vector&lt;int&gt; v{ 1,2 };  //v</a:t>
              </a:r>
              <a:r>
                <a:rPr lang="zh-CN" altLang="en-US"/>
                <a:t>有两个元素</a:t>
              </a:r>
              <a:r>
                <a:rPr lang="en-US" altLang="zh-CN"/>
                <a:t>1</a:t>
              </a:r>
              <a:r>
                <a:rPr lang="zh-CN" altLang="en-US"/>
                <a:t>、</a:t>
              </a:r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312863" y="5257800"/>
            <a:ext cx="6499225" cy="646113"/>
            <a:chOff x="3763173" y="4342867"/>
            <a:chExt cx="4477199" cy="646113"/>
          </a:xfrm>
        </p:grpSpPr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39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1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4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5614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29011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vector&lt;int&gt;  v;  //</a:t>
              </a:r>
              <a:r>
                <a:rPr lang="zh-CN" altLang="en-US"/>
                <a:t>创建一个空的</a:t>
              </a:r>
              <a:r>
                <a:rPr lang="en-US" altLang="zh-CN"/>
                <a:t>int</a:t>
              </a:r>
              <a:r>
                <a:rPr lang="zh-CN" altLang="en-US"/>
                <a:t>型对象</a:t>
              </a:r>
            </a:p>
          </p:txBody>
        </p:sp>
      </p:grpSp>
      <p:sp>
        <p:nvSpPr>
          <p:cNvPr id="46" name="圆角矩形标注 45"/>
          <p:cNvSpPr/>
          <p:nvPr/>
        </p:nvSpPr>
        <p:spPr bwMode="auto">
          <a:xfrm>
            <a:off x="4187825" y="2020888"/>
            <a:ext cx="4029075" cy="1028700"/>
          </a:xfrm>
          <a:prstGeom prst="wedgeRoundRectCallout">
            <a:avLst>
              <a:gd name="adj1" fmla="val -56528"/>
              <a:gd name="adj2" fmla="val 5571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CDEA"/>
                </a:solidFill>
                <a:latin typeface="+mn-ea"/>
              </a:rPr>
              <a:t>&lt;&gt;</a:t>
            </a:r>
            <a:r>
              <a:rPr lang="zh-CN" altLang="zh-CN" dirty="0">
                <a:solidFill>
                  <a:srgbClr val="00CDEA"/>
                </a:solidFill>
                <a:latin typeface="+mn-ea"/>
              </a:rPr>
              <a:t>中的类型名表示容器中元素的类型</a:t>
            </a:r>
            <a:r>
              <a:rPr lang="zh-CN" altLang="zh-CN" dirty="0">
                <a:latin typeface="+mn-ea"/>
              </a:rPr>
              <a:t>，如</a:t>
            </a:r>
            <a:r>
              <a:rPr lang="en-US" altLang="zh-CN" dirty="0" err="1">
                <a:latin typeface="+mn-ea"/>
              </a:rPr>
              <a:t>int</a:t>
            </a:r>
            <a:r>
              <a:rPr lang="zh-CN" altLang="zh-CN" dirty="0">
                <a:latin typeface="+mn-ea"/>
              </a:rPr>
              <a:t>就表示此容器中存储的是</a:t>
            </a:r>
            <a:r>
              <a:rPr lang="en-US" altLang="zh-CN" dirty="0" err="1">
                <a:latin typeface="+mn-ea"/>
              </a:rPr>
              <a:t>int</a:t>
            </a:r>
            <a:r>
              <a:rPr lang="zh-CN" altLang="zh-CN" dirty="0">
                <a:latin typeface="+mn-ea"/>
              </a:rPr>
              <a:t>类型的数据。</a:t>
            </a:r>
            <a:endParaRPr lang="zh-CN" altLang="en-US" dirty="0"/>
          </a:p>
        </p:txBody>
      </p:sp>
      <p:sp>
        <p:nvSpPr>
          <p:cNvPr id="47" name="圆角矩形标注 46"/>
          <p:cNvSpPr/>
          <p:nvPr/>
        </p:nvSpPr>
        <p:spPr bwMode="auto">
          <a:xfrm>
            <a:off x="4391025" y="153988"/>
            <a:ext cx="4029075" cy="1649412"/>
          </a:xfrm>
          <a:prstGeom prst="wedgeRoundRectCallout">
            <a:avLst>
              <a:gd name="adj1" fmla="val -9956"/>
              <a:gd name="adj2" fmla="val 417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b="1" dirty="0">
                <a:solidFill>
                  <a:srgbClr val="FF4343"/>
                </a:solidFill>
              </a:rPr>
              <a:t>注意</a:t>
            </a:r>
            <a:r>
              <a:rPr lang="en-US" altLang="zh-CN" dirty="0"/>
              <a:t>vector</a:t>
            </a:r>
            <a:r>
              <a:rPr lang="zh-CN" altLang="zh-CN" dirty="0"/>
              <a:t>对象在定义后所有元素都会被初始化，如果是基本数据类型，则都会被初始化为</a:t>
            </a:r>
            <a:r>
              <a:rPr lang="en-US" altLang="zh-CN" dirty="0"/>
              <a:t>0</a:t>
            </a:r>
            <a:r>
              <a:rPr lang="zh-CN" altLang="zh-CN" dirty="0"/>
              <a:t>，如果是其他类型容器，则由类的默认构造函数初始化。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663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63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620713" y="1774825"/>
            <a:ext cx="5356225" cy="38417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38200" y="1987550"/>
            <a:ext cx="49418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vector</a:t>
            </a:r>
            <a:r>
              <a:rPr lang="zh-CN" altLang="zh-CN"/>
              <a:t>对象还可以用来初始化另一个容器对象，代码如下所示：</a:t>
            </a:r>
            <a:r>
              <a:rPr lang="en-US" altLang="zh-CN"/>
              <a:t>	</a:t>
            </a:r>
            <a:endParaRPr lang="zh-CN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B0F0"/>
                </a:solidFill>
              </a:rPr>
              <a:t>vector&lt;int&gt; v1(10, 1);</a:t>
            </a:r>
            <a:endParaRPr lang="zh-CN" altLang="zh-CN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B0F0"/>
                </a:solidFill>
              </a:rPr>
              <a:t>vector&lt;int&gt; v2(v1); //</a:t>
            </a:r>
            <a:r>
              <a:rPr lang="zh-CN" altLang="zh-CN">
                <a:solidFill>
                  <a:srgbClr val="00B0F0"/>
                </a:solidFill>
              </a:rPr>
              <a:t>用</a:t>
            </a:r>
            <a:r>
              <a:rPr lang="en-US" altLang="zh-CN">
                <a:solidFill>
                  <a:srgbClr val="00B0F0"/>
                </a:solidFill>
              </a:rPr>
              <a:t>v1</a:t>
            </a:r>
            <a:r>
              <a:rPr lang="zh-CN" altLang="zh-CN">
                <a:solidFill>
                  <a:srgbClr val="00B0F0"/>
                </a:solidFill>
              </a:rPr>
              <a:t>来初始化</a:t>
            </a:r>
            <a:r>
              <a:rPr lang="en-US" altLang="zh-CN">
                <a:solidFill>
                  <a:srgbClr val="00B0F0"/>
                </a:solidFill>
              </a:rPr>
              <a:t>v2 </a:t>
            </a:r>
            <a:endParaRPr lang="zh-CN" altLang="zh-CN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B0F0"/>
                </a:solidFill>
              </a:rPr>
              <a:t>vector&lt;int&gt; v3 = v2; //</a:t>
            </a:r>
            <a:r>
              <a:rPr lang="zh-CN" altLang="zh-CN">
                <a:solidFill>
                  <a:srgbClr val="00B0F0"/>
                </a:solidFill>
              </a:rPr>
              <a:t>用</a:t>
            </a:r>
            <a:r>
              <a:rPr lang="en-US" altLang="zh-CN">
                <a:solidFill>
                  <a:srgbClr val="00B0F0"/>
                </a:solidFill>
              </a:rPr>
              <a:t>v2</a:t>
            </a:r>
            <a:r>
              <a:rPr lang="zh-CN" altLang="zh-CN">
                <a:solidFill>
                  <a:srgbClr val="00B0F0"/>
                </a:solidFill>
              </a:rPr>
              <a:t>数组给</a:t>
            </a:r>
            <a:r>
              <a:rPr lang="en-US" altLang="zh-CN">
                <a:solidFill>
                  <a:srgbClr val="00B0F0"/>
                </a:solidFill>
              </a:rPr>
              <a:t>v3</a:t>
            </a:r>
            <a:r>
              <a:rPr lang="zh-CN" altLang="zh-CN">
                <a:solidFill>
                  <a:srgbClr val="00B0F0"/>
                </a:solidFill>
              </a:rPr>
              <a:t>数组赋值</a:t>
            </a:r>
            <a:endParaRPr lang="en-US" altLang="zh-CN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/>
              <a:t>注意：用一个</a:t>
            </a:r>
            <a:r>
              <a:rPr lang="en-US" altLang="zh-CN"/>
              <a:t>vector</a:t>
            </a:r>
            <a:r>
              <a:rPr lang="zh-CN" altLang="zh-CN"/>
              <a:t>对象初始化另一个或相互赋值时，两个</a:t>
            </a:r>
            <a:r>
              <a:rPr lang="en-US" altLang="zh-CN"/>
              <a:t>vector</a:t>
            </a:r>
            <a:r>
              <a:rPr lang="zh-CN" altLang="zh-CN"/>
              <a:t>对象的元素类型必须相同。其实它调用的是</a:t>
            </a:r>
            <a:r>
              <a:rPr lang="en-US" altLang="zh-CN"/>
              <a:t>vector</a:t>
            </a:r>
            <a:r>
              <a:rPr lang="zh-CN" altLang="zh-CN"/>
              <a:t>的</a:t>
            </a:r>
            <a:r>
              <a:rPr lang="zh-CN" altLang="en-US">
                <a:solidFill>
                  <a:srgbClr val="FF0000"/>
                </a:solidFill>
              </a:rPr>
              <a:t>拷贝</a:t>
            </a:r>
            <a:r>
              <a:rPr lang="zh-CN" altLang="zh-CN">
                <a:solidFill>
                  <a:srgbClr val="FF0000"/>
                </a:solidFill>
              </a:rPr>
              <a:t>构造函数</a:t>
            </a:r>
            <a:r>
              <a:rPr lang="zh-CN" altLang="zh-CN"/>
              <a:t>。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780088" y="1704975"/>
            <a:ext cx="3005137" cy="1430338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访问</a:t>
            </a:r>
            <a:r>
              <a:rPr lang="en-US" altLang="zh-CN"/>
              <a:t>vector</a:t>
            </a:r>
            <a:r>
              <a:rPr lang="zh-CN" altLang="zh-CN"/>
              <a:t>对象的元素也是用下标的形式，但需要指出的是，空的</a:t>
            </a:r>
            <a:r>
              <a:rPr lang="en-US" altLang="zh-CN"/>
              <a:t>vector</a:t>
            </a:r>
            <a:r>
              <a:rPr lang="zh-CN" altLang="zh-CN"/>
              <a:t>容器不可以用下标直接赋值。</a:t>
            </a:r>
            <a:endParaRPr lang="zh-CN" altLang="en-US"/>
          </a:p>
        </p:txBody>
      </p:sp>
      <p:sp>
        <p:nvSpPr>
          <p:cNvPr id="2663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457200" y="1400175"/>
            <a:ext cx="502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获取容量大小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765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766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7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27653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7655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向量容器的容量与容器大小并不一定相同，</a:t>
            </a:r>
            <a:r>
              <a:rPr lang="en-US" altLang="zh-CN" sz="1600"/>
              <a:t>vector</a:t>
            </a:r>
            <a:r>
              <a:rPr lang="zh-CN" altLang="zh-CN" sz="1600"/>
              <a:t>提供了两个函数</a:t>
            </a:r>
            <a:r>
              <a:rPr lang="en-US" altLang="zh-CN" sz="1600"/>
              <a:t>capacity()</a:t>
            </a:r>
            <a:r>
              <a:rPr lang="zh-CN" altLang="zh-CN" sz="1600"/>
              <a:t>和</a:t>
            </a:r>
            <a:r>
              <a:rPr lang="en-US" altLang="zh-CN" sz="1600"/>
              <a:t>size()</a:t>
            </a:r>
            <a:r>
              <a:rPr lang="zh-CN" altLang="zh-CN" sz="1600"/>
              <a:t>，分别获取容器容量和容器大小，其调用形式如下所示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597275"/>
            <a:ext cx="4114800" cy="741363"/>
            <a:chOff x="1687513" y="3597134"/>
            <a:chExt cx="4114800" cy="741362"/>
          </a:xfrm>
        </p:grpSpPr>
        <p:grpSp>
          <p:nvGrpSpPr>
            <p:cNvPr id="27664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2766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7668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665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v.capacity()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648200"/>
            <a:ext cx="4114800" cy="741363"/>
            <a:chOff x="1687513" y="4648059"/>
            <a:chExt cx="4114800" cy="741362"/>
          </a:xfrm>
        </p:grpSpPr>
        <p:grpSp>
          <p:nvGrpSpPr>
            <p:cNvPr id="27659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27662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7663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660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975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v.size();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5651500" y="3121025"/>
            <a:ext cx="3005138" cy="1430338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一般情况下向量容器的容量与容器大小都是相同的，但当有元素被删除时，其大小会发生变化。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457200" y="1400175"/>
            <a:ext cx="485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赋值函数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867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869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69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2867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8679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向量容器中的元素可以在创建对象时赋值，也可以调用</a:t>
            </a:r>
            <a:r>
              <a:rPr lang="en-US" altLang="zh-CN" sz="1600"/>
              <a:t>vector</a:t>
            </a:r>
            <a:r>
              <a:rPr lang="zh-CN" altLang="zh-CN" sz="1600"/>
              <a:t>的成员函数</a:t>
            </a:r>
            <a:r>
              <a:rPr lang="en-US" altLang="zh-CN" sz="1600"/>
              <a:t>assign()</a:t>
            </a:r>
            <a:r>
              <a:rPr lang="zh-CN" altLang="zh-CN" sz="1600"/>
              <a:t>来赋值，</a:t>
            </a:r>
            <a:r>
              <a:rPr lang="en-US" altLang="zh-CN" sz="1600"/>
              <a:t>assign()</a:t>
            </a:r>
            <a:r>
              <a:rPr lang="zh-CN" altLang="zh-CN" sz="1600"/>
              <a:t>用于给容器赋值，其调用形式如下所示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597275"/>
            <a:ext cx="4114800" cy="741363"/>
            <a:chOff x="1687513" y="3597134"/>
            <a:chExt cx="4114800" cy="741362"/>
          </a:xfrm>
        </p:grpSpPr>
        <p:grpSp>
          <p:nvGrpSpPr>
            <p:cNvPr id="28688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2869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8692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89" name="矩形 3"/>
            <p:cNvSpPr>
              <a:spLocks noChangeArrowheads="1"/>
            </p:cNvSpPr>
            <p:nvPr/>
          </p:nvSpPr>
          <p:spPr bwMode="auto">
            <a:xfrm>
              <a:off x="2489200" y="3783149"/>
              <a:ext cx="196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v.assign(n, elem)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648200"/>
            <a:ext cx="4114800" cy="741363"/>
            <a:chOff x="1687513" y="4648059"/>
            <a:chExt cx="4114800" cy="741362"/>
          </a:xfrm>
        </p:grpSpPr>
        <p:grpSp>
          <p:nvGrpSpPr>
            <p:cNvPr id="28683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2868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8687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84" name="矩形 4"/>
            <p:cNvSpPr>
              <a:spLocks noChangeArrowheads="1"/>
            </p:cNvSpPr>
            <p:nvPr/>
          </p:nvSpPr>
          <p:spPr bwMode="auto">
            <a:xfrm>
              <a:off x="2520583" y="4858449"/>
              <a:ext cx="2309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v.assign(begin, end);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5795963" y="3005138"/>
            <a:ext cx="3348037" cy="2038350"/>
          </a:xfrm>
          <a:prstGeom prst="wedgeRoundRectCallout">
            <a:avLst>
              <a:gd name="adj1" fmla="val -57611"/>
              <a:gd name="adj2" fmla="val 37227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CDEA"/>
                </a:solidFill>
              </a:rPr>
              <a:t>第一种形式</a:t>
            </a:r>
            <a:r>
              <a:rPr lang="zh-CN" altLang="zh-CN"/>
              <a:t>的赋值给元素赋同样的数据值，其意义不大；</a:t>
            </a:r>
            <a:r>
              <a:rPr lang="zh-CN" altLang="zh-CN">
                <a:solidFill>
                  <a:srgbClr val="00CDEA"/>
                </a:solidFill>
              </a:rPr>
              <a:t>第二种形式</a:t>
            </a:r>
            <a:r>
              <a:rPr lang="zh-CN" altLang="zh-CN"/>
              <a:t>是以区间给元素赋值，注意区间是</a:t>
            </a:r>
            <a:r>
              <a:rPr lang="zh-CN" altLang="zh-CN">
                <a:solidFill>
                  <a:srgbClr val="FF0000"/>
                </a:solidFill>
              </a:rPr>
              <a:t>左闭右开</a:t>
            </a:r>
            <a:r>
              <a:rPr lang="zh-CN" altLang="zh-CN"/>
              <a:t>，即第一个区间值可以使用，最后一个区间值不可以使用。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533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292100" y="1400175"/>
            <a:ext cx="529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访问容器中元素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970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971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9711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2970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29703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vector</a:t>
            </a:r>
            <a:r>
              <a:rPr lang="zh-CN" altLang="zh-CN" sz="1600"/>
              <a:t>中</a:t>
            </a:r>
            <a:r>
              <a:rPr lang="zh-CN" altLang="zh-CN" sz="1600" b="1">
                <a:solidFill>
                  <a:srgbClr val="FF0000"/>
                </a:solidFill>
              </a:rPr>
              <a:t>重载了</a:t>
            </a:r>
            <a:r>
              <a:rPr lang="en-US" altLang="zh-CN" sz="1600" b="1">
                <a:solidFill>
                  <a:srgbClr val="FF0000"/>
                </a:solidFill>
              </a:rPr>
              <a:t>[ ]</a:t>
            </a:r>
            <a:r>
              <a:rPr lang="zh-CN" altLang="zh-CN" sz="1600" b="1">
                <a:solidFill>
                  <a:srgbClr val="FF0000"/>
                </a:solidFill>
              </a:rPr>
              <a:t>运算符</a:t>
            </a:r>
            <a:r>
              <a:rPr lang="zh-CN" altLang="zh-CN" sz="1600"/>
              <a:t>，除此之外，</a:t>
            </a:r>
            <a:r>
              <a:rPr lang="en-US" altLang="zh-CN" sz="1600"/>
              <a:t>vector</a:t>
            </a:r>
            <a:r>
              <a:rPr lang="zh-CN" altLang="zh-CN" sz="1600"/>
              <a:t>还提供了一个</a:t>
            </a:r>
            <a:r>
              <a:rPr lang="en-US" altLang="zh-CN" sz="1600"/>
              <a:t>at()</a:t>
            </a:r>
            <a:r>
              <a:rPr lang="zh-CN" altLang="zh-CN" sz="1600"/>
              <a:t>成员函数，用来随机访问容器中的元素，其调用如下所示：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559175"/>
            <a:ext cx="4114800" cy="741363"/>
            <a:chOff x="1687513" y="3597134"/>
            <a:chExt cx="4114800" cy="741362"/>
          </a:xfrm>
        </p:grpSpPr>
        <p:grpSp>
          <p:nvGrpSpPr>
            <p:cNvPr id="29706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2970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29707" name="矩形 3"/>
            <p:cNvSpPr>
              <a:spLocks noChangeArrowheads="1"/>
            </p:cNvSpPr>
            <p:nvPr/>
          </p:nvSpPr>
          <p:spPr bwMode="auto">
            <a:xfrm>
              <a:off x="2489200" y="3783149"/>
              <a:ext cx="196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v.at(int idx)</a:t>
              </a:r>
              <a:r>
                <a:rPr lang="zh-CN" altLang="zh-CN"/>
                <a:t>；</a:t>
              </a:r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33913" y="3168650"/>
            <a:ext cx="3348037" cy="8302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该函数返回索引指向的数据，用法和</a:t>
            </a:r>
            <a:r>
              <a:rPr lang="en-US" altLang="zh-CN"/>
              <a:t>[ ]</a:t>
            </a:r>
            <a:r>
              <a:rPr lang="zh-CN" altLang="zh-CN"/>
              <a:t>运算符相同。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9911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292100" y="1400175"/>
            <a:ext cx="595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尾部插入和删除元素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72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074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4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072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30727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vector</a:t>
            </a:r>
            <a:r>
              <a:rPr lang="zh-CN" altLang="zh-CN" sz="1600"/>
              <a:t>提供了一对函数</a:t>
            </a:r>
            <a:r>
              <a:rPr lang="en-US" altLang="zh-CN" sz="1600"/>
              <a:t>push_back()</a:t>
            </a:r>
            <a:r>
              <a:rPr lang="zh-CN" altLang="zh-CN" sz="1600"/>
              <a:t>与</a:t>
            </a:r>
            <a:r>
              <a:rPr lang="en-US" altLang="zh-CN" sz="1600"/>
              <a:t>pop_back()</a:t>
            </a:r>
            <a:r>
              <a:rPr lang="zh-CN" altLang="zh-CN" sz="1600"/>
              <a:t>函数，分别用于从末尾向容器添加元素和移除末尾的元素，其调用如下所示：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371600" y="3478213"/>
            <a:ext cx="5059363" cy="741362"/>
            <a:chOff x="1478869" y="4159404"/>
            <a:chExt cx="5977845" cy="741921"/>
          </a:xfrm>
        </p:grpSpPr>
        <p:sp>
          <p:nvSpPr>
            <p:cNvPr id="19" name="任意多边形 18"/>
            <p:cNvSpPr/>
            <p:nvPr/>
          </p:nvSpPr>
          <p:spPr>
            <a:xfrm>
              <a:off x="2002189" y="4159404"/>
              <a:ext cx="5454525" cy="741921"/>
            </a:xfrm>
            <a:custGeom>
              <a:avLst/>
              <a:gdLst>
                <a:gd name="connsiteX0" fmla="*/ 0 w 3474720"/>
                <a:gd name="connsiteY0" fmla="*/ 143596 h 1148767"/>
                <a:gd name="connsiteX1" fmla="*/ 2900337 w 3474720"/>
                <a:gd name="connsiteY1" fmla="*/ 143596 h 1148767"/>
                <a:gd name="connsiteX2" fmla="*/ 2900337 w 3474720"/>
                <a:gd name="connsiteY2" fmla="*/ 0 h 1148767"/>
                <a:gd name="connsiteX3" fmla="*/ 3474720 w 3474720"/>
                <a:gd name="connsiteY3" fmla="*/ 574384 h 1148767"/>
                <a:gd name="connsiteX4" fmla="*/ 2900337 w 3474720"/>
                <a:gd name="connsiteY4" fmla="*/ 1148767 h 1148767"/>
                <a:gd name="connsiteX5" fmla="*/ 2900337 w 3474720"/>
                <a:gd name="connsiteY5" fmla="*/ 1005171 h 1148767"/>
                <a:gd name="connsiteX6" fmla="*/ 0 w 3474720"/>
                <a:gd name="connsiteY6" fmla="*/ 1005171 h 1148767"/>
                <a:gd name="connsiteX7" fmla="*/ 0 w 3474720"/>
                <a:gd name="connsiteY7" fmla="*/ 143596 h 114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720" h="1148767">
                  <a:moveTo>
                    <a:pt x="0" y="143596"/>
                  </a:moveTo>
                  <a:lnTo>
                    <a:pt x="2900337" y="143596"/>
                  </a:lnTo>
                  <a:lnTo>
                    <a:pt x="2900337" y="0"/>
                  </a:lnTo>
                  <a:lnTo>
                    <a:pt x="3474720" y="574384"/>
                  </a:lnTo>
                  <a:lnTo>
                    <a:pt x="2900337" y="1148767"/>
                  </a:lnTo>
                  <a:lnTo>
                    <a:pt x="2900337" y="1005171"/>
                  </a:lnTo>
                  <a:lnTo>
                    <a:pt x="0" y="1005171"/>
                  </a:lnTo>
                  <a:lnTo>
                    <a:pt x="0" y="143596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5875" tIns="159471" rIns="446663" bIns="159471" spcCol="1270"/>
            <a:lstStyle/>
            <a:p>
              <a:pPr marL="228600" lvl="1" indent="-228600" defTabSz="11112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500"/>
            </a:p>
            <a:p>
              <a:pPr marL="228600" lvl="1" indent="-228600" defTabSz="11112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500"/>
            </a:p>
          </p:txBody>
        </p:sp>
        <p:sp>
          <p:nvSpPr>
            <p:cNvPr id="30746" name="圆角矩形 29"/>
            <p:cNvSpPr>
              <a:spLocks noChangeArrowheads="1"/>
            </p:cNvSpPr>
            <p:nvPr/>
          </p:nvSpPr>
          <p:spPr bwMode="auto">
            <a:xfrm>
              <a:off x="1478869" y="4214678"/>
              <a:ext cx="653143" cy="653143"/>
            </a:xfrm>
            <a:prstGeom prst="roundRect">
              <a:avLst>
                <a:gd name="adj" fmla="val 16667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30747" name="矩形 30"/>
            <p:cNvSpPr>
              <a:spLocks noChangeArrowheads="1"/>
            </p:cNvSpPr>
            <p:nvPr/>
          </p:nvSpPr>
          <p:spPr bwMode="auto">
            <a:xfrm>
              <a:off x="1600873" y="4323926"/>
              <a:ext cx="373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257425" y="3652838"/>
            <a:ext cx="296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v.push_back(type elem&amp; t);</a:t>
            </a:r>
            <a:endParaRPr lang="zh-CN" altLang="zh-CN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371600" y="4529138"/>
            <a:ext cx="5059363" cy="741362"/>
            <a:chOff x="1478869" y="4159404"/>
            <a:chExt cx="5977845" cy="741921"/>
          </a:xfrm>
        </p:grpSpPr>
        <p:sp>
          <p:nvSpPr>
            <p:cNvPr id="25" name="任意多边形 24"/>
            <p:cNvSpPr/>
            <p:nvPr/>
          </p:nvSpPr>
          <p:spPr>
            <a:xfrm>
              <a:off x="2002189" y="4159404"/>
              <a:ext cx="5454525" cy="741921"/>
            </a:xfrm>
            <a:custGeom>
              <a:avLst/>
              <a:gdLst>
                <a:gd name="connsiteX0" fmla="*/ 0 w 3474720"/>
                <a:gd name="connsiteY0" fmla="*/ 143596 h 1148767"/>
                <a:gd name="connsiteX1" fmla="*/ 2900337 w 3474720"/>
                <a:gd name="connsiteY1" fmla="*/ 143596 h 1148767"/>
                <a:gd name="connsiteX2" fmla="*/ 2900337 w 3474720"/>
                <a:gd name="connsiteY2" fmla="*/ 0 h 1148767"/>
                <a:gd name="connsiteX3" fmla="*/ 3474720 w 3474720"/>
                <a:gd name="connsiteY3" fmla="*/ 574384 h 1148767"/>
                <a:gd name="connsiteX4" fmla="*/ 2900337 w 3474720"/>
                <a:gd name="connsiteY4" fmla="*/ 1148767 h 1148767"/>
                <a:gd name="connsiteX5" fmla="*/ 2900337 w 3474720"/>
                <a:gd name="connsiteY5" fmla="*/ 1005171 h 1148767"/>
                <a:gd name="connsiteX6" fmla="*/ 0 w 3474720"/>
                <a:gd name="connsiteY6" fmla="*/ 1005171 h 1148767"/>
                <a:gd name="connsiteX7" fmla="*/ 0 w 3474720"/>
                <a:gd name="connsiteY7" fmla="*/ 143596 h 114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720" h="1148767">
                  <a:moveTo>
                    <a:pt x="0" y="143596"/>
                  </a:moveTo>
                  <a:lnTo>
                    <a:pt x="2900337" y="143596"/>
                  </a:lnTo>
                  <a:lnTo>
                    <a:pt x="2900337" y="0"/>
                  </a:lnTo>
                  <a:lnTo>
                    <a:pt x="3474720" y="574384"/>
                  </a:lnTo>
                  <a:lnTo>
                    <a:pt x="2900337" y="1148767"/>
                  </a:lnTo>
                  <a:lnTo>
                    <a:pt x="2900337" y="1005171"/>
                  </a:lnTo>
                  <a:lnTo>
                    <a:pt x="0" y="1005171"/>
                  </a:lnTo>
                  <a:lnTo>
                    <a:pt x="0" y="143596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5875" tIns="159471" rIns="446663" bIns="159471" spcCol="1270"/>
            <a:lstStyle/>
            <a:p>
              <a:pPr marL="228600" lvl="1" indent="-228600" defTabSz="11112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500"/>
            </a:p>
            <a:p>
              <a:pPr marL="228600" lvl="1" indent="-228600" defTabSz="11112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500"/>
            </a:p>
          </p:txBody>
        </p:sp>
        <p:sp>
          <p:nvSpPr>
            <p:cNvPr id="30743" name="圆角矩形 29"/>
            <p:cNvSpPr>
              <a:spLocks noChangeArrowheads="1"/>
            </p:cNvSpPr>
            <p:nvPr/>
          </p:nvSpPr>
          <p:spPr bwMode="auto">
            <a:xfrm>
              <a:off x="1478869" y="4214678"/>
              <a:ext cx="653143" cy="653143"/>
            </a:xfrm>
            <a:prstGeom prst="roundRect">
              <a:avLst>
                <a:gd name="adj" fmla="val 16667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30744" name="矩形 30"/>
            <p:cNvSpPr>
              <a:spLocks noChangeArrowheads="1"/>
            </p:cNvSpPr>
            <p:nvPr/>
          </p:nvSpPr>
          <p:spPr bwMode="auto">
            <a:xfrm>
              <a:off x="1600873" y="4323926"/>
              <a:ext cx="373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287588" y="4689475"/>
            <a:ext cx="156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v.pop_back();</a:t>
            </a:r>
            <a:endParaRPr lang="zh-CN" altLang="en-US"/>
          </a:p>
        </p:txBody>
      </p:sp>
      <p:sp>
        <p:nvSpPr>
          <p:cNvPr id="31" name="剪去对角的矩形 3"/>
          <p:cNvSpPr>
            <a:spLocks/>
          </p:cNvSpPr>
          <p:nvPr/>
        </p:nvSpPr>
        <p:spPr bwMode="auto">
          <a:xfrm>
            <a:off x="952500" y="5635625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cxnSp>
        <p:nvCxnSpPr>
          <p:cNvPr id="32" name="直线连接符 9"/>
          <p:cNvCxnSpPr>
            <a:cxnSpLocks noChangeShapeType="1"/>
          </p:cNvCxnSpPr>
          <p:nvPr/>
        </p:nvCxnSpPr>
        <p:spPr bwMode="auto">
          <a:xfrm>
            <a:off x="952500" y="6242050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614988" y="5762625"/>
            <a:ext cx="2292350" cy="395288"/>
            <a:chOff x="6356350" y="4728492"/>
            <a:chExt cx="2292809" cy="394213"/>
          </a:xfrm>
        </p:grpSpPr>
        <p:grpSp>
          <p:nvGrpSpPr>
            <p:cNvPr id="30735" name="组合 15"/>
            <p:cNvGrpSpPr>
              <a:grpSpLocks/>
            </p:cNvGrpSpPr>
            <p:nvPr/>
          </p:nvGrpSpPr>
          <p:grpSpPr bwMode="auto">
            <a:xfrm>
              <a:off x="6356350" y="4728492"/>
              <a:ext cx="2292809" cy="345133"/>
              <a:chOff x="2225739" y="5060870"/>
              <a:chExt cx="2724572" cy="411166"/>
            </a:xfrm>
          </p:grpSpPr>
          <p:sp>
            <p:nvSpPr>
              <p:cNvPr id="30737" name="矩形 10">
                <a:hlinkClick r:id="rId4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983745" cy="365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8-1]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738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" name="半闭框 37"/>
              <p:cNvSpPr/>
              <p:nvPr/>
            </p:nvSpPr>
            <p:spPr bwMode="auto">
              <a:xfrm>
                <a:off x="2225739" y="5068414"/>
                <a:ext cx="107548" cy="13768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半闭框 38"/>
              <p:cNvSpPr/>
              <p:nvPr/>
            </p:nvSpPr>
            <p:spPr bwMode="auto">
              <a:xfrm flipH="1" flipV="1">
                <a:off x="4842762" y="5338126"/>
                <a:ext cx="107549" cy="133912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30741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0736" name="Picture 13" descr="C:\Users\Administrator\Desktop\未标题-2.png">
              <a:hlinkClick r:id="rId5" action="ppaction://hlinkfile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141" y="4735356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目录</a:t>
            </a:r>
          </a:p>
        </p:txBody>
      </p:sp>
      <p:grpSp>
        <p:nvGrpSpPr>
          <p:cNvPr id="4099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165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6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4100" name="组合 1"/>
          <p:cNvGrpSpPr>
            <a:grpSpLocks/>
          </p:cNvGrpSpPr>
          <p:nvPr/>
        </p:nvGrpSpPr>
        <p:grpSpPr bwMode="auto">
          <a:xfrm>
            <a:off x="2227263" y="1138238"/>
            <a:ext cx="3740150" cy="606425"/>
            <a:chOff x="1710657" y="1201519"/>
            <a:chExt cx="4042443" cy="654741"/>
          </a:xfrm>
        </p:grpSpPr>
        <p:grpSp>
          <p:nvGrpSpPr>
            <p:cNvPr id="4158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161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5" y="1274349"/>
                  <a:ext cx="1295014" cy="172944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0511" y="1349323"/>
                  <a:ext cx="1189403" cy="1579493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0859" y="2063842"/>
                <a:ext cx="1237180" cy="93469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 bwMode="auto">
            <a:xfrm>
              <a:off x="2808774" y="1602591"/>
              <a:ext cx="294432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160" name="矩形 35"/>
            <p:cNvSpPr>
              <a:spLocks noChangeArrowheads="1"/>
            </p:cNvSpPr>
            <p:nvPr/>
          </p:nvSpPr>
          <p:spPr bwMode="auto">
            <a:xfrm>
              <a:off x="2689629" y="1201519"/>
              <a:ext cx="1114384" cy="398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en-US" altLang="zh-CN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1" name="组合 5"/>
          <p:cNvGrpSpPr>
            <a:grpSpLocks/>
          </p:cNvGrpSpPr>
          <p:nvPr/>
        </p:nvGrpSpPr>
        <p:grpSpPr bwMode="auto">
          <a:xfrm>
            <a:off x="3695700" y="1822450"/>
            <a:ext cx="3740150" cy="690563"/>
            <a:chOff x="3761487" y="2049915"/>
            <a:chExt cx="3740139" cy="690563"/>
          </a:xfrm>
        </p:grpSpPr>
        <p:grpSp>
          <p:nvGrpSpPr>
            <p:cNvPr id="4149" name="组合 1"/>
            <p:cNvGrpSpPr>
              <a:grpSpLocks/>
            </p:cNvGrpSpPr>
            <p:nvPr/>
          </p:nvGrpSpPr>
          <p:grpSpPr bwMode="auto">
            <a:xfrm>
              <a:off x="3761487" y="2049915"/>
              <a:ext cx="3740139" cy="611972"/>
              <a:chOff x="1710667" y="1201519"/>
              <a:chExt cx="4042433" cy="660731"/>
            </a:xfrm>
          </p:grpSpPr>
          <p:grpSp>
            <p:nvGrpSpPr>
              <p:cNvPr id="4151" name="组合 29"/>
              <p:cNvGrpSpPr>
                <a:grpSpLocks/>
              </p:cNvGrpSpPr>
              <p:nvPr/>
            </p:nvGrpSpPr>
            <p:grpSpPr bwMode="auto">
              <a:xfrm rot="-12767">
                <a:off x="1710667" y="1263652"/>
                <a:ext cx="884409" cy="598598"/>
                <a:chOff x="1936620" y="1275606"/>
                <a:chExt cx="1296142" cy="1745665"/>
              </a:xfrm>
            </p:grpSpPr>
            <p:grpSp>
              <p:nvGrpSpPr>
                <p:cNvPr id="4154" name="组合 31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859945" y="1273996"/>
                    <a:ext cx="1295013" cy="1729451"/>
                  </a:xfrm>
                  <a:prstGeom prst="roundRect">
                    <a:avLst/>
                  </a:prstGeom>
                  <a:solidFill>
                    <a:srgbClr val="3BCCFF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8.2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51" name="圆角矩形 50"/>
                  <p:cNvSpPr/>
                  <p:nvPr/>
                </p:nvSpPr>
                <p:spPr>
                  <a:xfrm>
                    <a:off x="1912751" y="1348974"/>
                    <a:ext cx="1189401" cy="1579499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49" name="圆角矩形 5"/>
                <p:cNvSpPr/>
                <p:nvPr/>
              </p:nvSpPr>
              <p:spPr>
                <a:xfrm>
                  <a:off x="1938467" y="2083895"/>
                  <a:ext cx="1237178" cy="844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43" name="直接连接符 42"/>
              <p:cNvCxnSpPr/>
              <p:nvPr/>
            </p:nvCxnSpPr>
            <p:spPr bwMode="auto">
              <a:xfrm>
                <a:off x="2808781" y="1602591"/>
                <a:ext cx="2944319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4153" name="矩形 35"/>
              <p:cNvSpPr>
                <a:spLocks noChangeArrowheads="1"/>
              </p:cNvSpPr>
              <p:nvPr/>
            </p:nvSpPr>
            <p:spPr bwMode="auto">
              <a:xfrm>
                <a:off x="2689629" y="1201519"/>
                <a:ext cx="1447034" cy="398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序列式容器</a:t>
                </a:r>
                <a:endParaRPr lang="en-US" altLang="zh-CN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50" name="TextBox 12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666354" y="2432503"/>
              <a:ext cx="2538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☞</a:t>
              </a:r>
              <a:r>
                <a:rPr lang="zh-CN" altLang="en-US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点击查看本小节知识架构</a:t>
              </a:r>
            </a:p>
          </p:txBody>
        </p:sp>
      </p:grpSp>
      <p:grpSp>
        <p:nvGrpSpPr>
          <p:cNvPr id="4102" name="组合 8"/>
          <p:cNvGrpSpPr>
            <a:grpSpLocks/>
          </p:cNvGrpSpPr>
          <p:nvPr/>
        </p:nvGrpSpPr>
        <p:grpSpPr bwMode="auto">
          <a:xfrm>
            <a:off x="2227263" y="4173538"/>
            <a:ext cx="3740150" cy="690562"/>
            <a:chOff x="2293042" y="4346716"/>
            <a:chExt cx="3740150" cy="690199"/>
          </a:xfrm>
        </p:grpSpPr>
        <p:grpSp>
          <p:nvGrpSpPr>
            <p:cNvPr id="4140" name="组合 1"/>
            <p:cNvGrpSpPr>
              <a:grpSpLocks/>
            </p:cNvGrpSpPr>
            <p:nvPr/>
          </p:nvGrpSpPr>
          <p:grpSpPr bwMode="auto">
            <a:xfrm>
              <a:off x="2293042" y="4346716"/>
              <a:ext cx="3740150" cy="606425"/>
              <a:chOff x="1710657" y="1201519"/>
              <a:chExt cx="4042443" cy="654741"/>
            </a:xfrm>
          </p:grpSpPr>
          <p:grpSp>
            <p:nvGrpSpPr>
              <p:cNvPr id="4142" name="组合 29"/>
              <p:cNvGrpSpPr>
                <a:grpSpLocks/>
              </p:cNvGrpSpPr>
              <p:nvPr/>
            </p:nvGrpSpPr>
            <p:grpSpPr bwMode="auto">
              <a:xfrm rot="-12767">
                <a:off x="1710657" y="1263652"/>
                <a:ext cx="884411" cy="592608"/>
                <a:chOff x="1936620" y="1275606"/>
                <a:chExt cx="1296144" cy="1728192"/>
              </a:xfrm>
            </p:grpSpPr>
            <p:grpSp>
              <p:nvGrpSpPr>
                <p:cNvPr id="4145" name="组合 31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80" name="圆角矩形 79"/>
                  <p:cNvSpPr/>
                  <p:nvPr/>
                </p:nvSpPr>
                <p:spPr>
                  <a:xfrm>
                    <a:off x="1907706" y="1274255"/>
                    <a:ext cx="1295014" cy="1728535"/>
                  </a:xfrm>
                  <a:prstGeom prst="roundRect">
                    <a:avLst/>
                  </a:prstGeom>
                  <a:solidFill>
                    <a:srgbClr val="3BCCFF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8.5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81" name="圆角矩形 80"/>
                  <p:cNvSpPr/>
                  <p:nvPr/>
                </p:nvSpPr>
                <p:spPr>
                  <a:xfrm>
                    <a:off x="1960512" y="1349190"/>
                    <a:ext cx="1189403" cy="1578662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79" name="圆角矩形 5"/>
                <p:cNvSpPr/>
                <p:nvPr/>
              </p:nvSpPr>
              <p:spPr>
                <a:xfrm>
                  <a:off x="1930860" y="2063333"/>
                  <a:ext cx="1237180" cy="934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76" name="直接连接符 75"/>
              <p:cNvCxnSpPr/>
              <p:nvPr/>
            </p:nvCxnSpPr>
            <p:spPr bwMode="auto">
              <a:xfrm>
                <a:off x="2808774" y="1602380"/>
                <a:ext cx="294432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4144" name="矩形 35"/>
              <p:cNvSpPr>
                <a:spLocks noChangeArrowheads="1"/>
              </p:cNvSpPr>
              <p:nvPr/>
            </p:nvSpPr>
            <p:spPr bwMode="auto">
              <a:xfrm>
                <a:off x="2689629" y="1201519"/>
                <a:ext cx="1696526" cy="39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CDEA"/>
                    </a:solidFill>
                    <a:latin typeface="微软雅黑" pitchFamily="34" charset="-122"/>
                    <a:ea typeface="微软雅黑" pitchFamily="34" charset="-122"/>
                  </a:rPr>
                  <a:t>迭代器适配器</a:t>
                </a:r>
                <a:endParaRPr lang="en-US" altLang="zh-CN">
                  <a:solidFill>
                    <a:srgbClr val="00CDE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41" name="TextBox 12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199504" y="4728940"/>
              <a:ext cx="2536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☞</a:t>
              </a:r>
              <a:r>
                <a:rPr lang="zh-CN" altLang="en-US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点击查看本小节知识架构</a:t>
              </a:r>
            </a:p>
          </p:txBody>
        </p:sp>
      </p:grpSp>
      <p:grpSp>
        <p:nvGrpSpPr>
          <p:cNvPr id="4103" name="组合 11"/>
          <p:cNvGrpSpPr>
            <a:grpSpLocks/>
          </p:cNvGrpSpPr>
          <p:nvPr/>
        </p:nvGrpSpPr>
        <p:grpSpPr bwMode="auto">
          <a:xfrm>
            <a:off x="2227263" y="2608263"/>
            <a:ext cx="3740150" cy="688975"/>
            <a:chOff x="2293042" y="2897370"/>
            <a:chExt cx="3740150" cy="688749"/>
          </a:xfrm>
        </p:grpSpPr>
        <p:grpSp>
          <p:nvGrpSpPr>
            <p:cNvPr id="4131" name="组合 3"/>
            <p:cNvGrpSpPr>
              <a:grpSpLocks/>
            </p:cNvGrpSpPr>
            <p:nvPr/>
          </p:nvGrpSpPr>
          <p:grpSpPr bwMode="auto">
            <a:xfrm>
              <a:off x="2293042" y="2897370"/>
              <a:ext cx="3740150" cy="606425"/>
              <a:chOff x="2293042" y="2720520"/>
              <a:chExt cx="3740150" cy="606425"/>
            </a:xfrm>
          </p:grpSpPr>
          <p:grpSp>
            <p:nvGrpSpPr>
              <p:cNvPr id="4133" name="组合 29"/>
              <p:cNvGrpSpPr>
                <a:grpSpLocks/>
              </p:cNvGrpSpPr>
              <p:nvPr/>
            </p:nvGrpSpPr>
            <p:grpSpPr bwMode="auto">
              <a:xfrm rot="-12767">
                <a:off x="2293042" y="2777670"/>
                <a:ext cx="819150" cy="549275"/>
                <a:chOff x="1936620" y="1275606"/>
                <a:chExt cx="1296144" cy="1728192"/>
              </a:xfrm>
            </p:grpSpPr>
            <p:grpSp>
              <p:nvGrpSpPr>
                <p:cNvPr id="4136" name="组合 31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9" name="圆角矩形 58"/>
                  <p:cNvSpPr/>
                  <p:nvPr/>
                </p:nvSpPr>
                <p:spPr>
                  <a:xfrm>
                    <a:off x="1907705" y="1275546"/>
                    <a:ext cx="1296144" cy="1727626"/>
                  </a:xfrm>
                  <a:prstGeom prst="roundRect">
                    <a:avLst/>
                  </a:prstGeom>
                  <a:solidFill>
                    <a:srgbClr val="3BCCFF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8.3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60" name="圆角矩形 59"/>
                  <p:cNvSpPr/>
                  <p:nvPr/>
                </p:nvSpPr>
                <p:spPr>
                  <a:xfrm>
                    <a:off x="1960454" y="1350442"/>
                    <a:ext cx="1190644" cy="1577832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8" name="圆角矩形 5"/>
                <p:cNvSpPr/>
                <p:nvPr/>
              </p:nvSpPr>
              <p:spPr>
                <a:xfrm>
                  <a:off x="1930865" y="2064413"/>
                  <a:ext cx="1293631" cy="933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134" name="矩形 35"/>
              <p:cNvSpPr>
                <a:spLocks noChangeArrowheads="1"/>
              </p:cNvSpPr>
              <p:nvPr/>
            </p:nvSpPr>
            <p:spPr bwMode="auto">
              <a:xfrm>
                <a:off x="3199504" y="2720520"/>
                <a:ext cx="1338828" cy="369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关联型容器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 bwMode="auto">
              <a:xfrm>
                <a:off x="3310629" y="3091873"/>
                <a:ext cx="272256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</p:grpSp>
        <p:sp>
          <p:nvSpPr>
            <p:cNvPr id="4132" name="TextBox 126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190338" y="3278144"/>
              <a:ext cx="2538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☞</a:t>
              </a:r>
              <a:r>
                <a:rPr lang="zh-CN" altLang="en-US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点击查看本小节知识架构</a:t>
              </a:r>
            </a:p>
          </p:txBody>
        </p:sp>
      </p:grpSp>
      <p:grpSp>
        <p:nvGrpSpPr>
          <p:cNvPr id="4104" name="组合 10"/>
          <p:cNvGrpSpPr>
            <a:grpSpLocks/>
          </p:cNvGrpSpPr>
          <p:nvPr/>
        </p:nvGrpSpPr>
        <p:grpSpPr bwMode="auto">
          <a:xfrm>
            <a:off x="3695700" y="3390900"/>
            <a:ext cx="3740150" cy="687388"/>
            <a:chOff x="3761479" y="3622043"/>
            <a:chExt cx="3740150" cy="687161"/>
          </a:xfrm>
        </p:grpSpPr>
        <p:grpSp>
          <p:nvGrpSpPr>
            <p:cNvPr id="4122" name="组合 4"/>
            <p:cNvGrpSpPr>
              <a:grpSpLocks/>
            </p:cNvGrpSpPr>
            <p:nvPr/>
          </p:nvGrpSpPr>
          <p:grpSpPr bwMode="auto">
            <a:xfrm>
              <a:off x="3761479" y="3622043"/>
              <a:ext cx="3740150" cy="606425"/>
              <a:chOff x="3761479" y="3425370"/>
              <a:chExt cx="3740150" cy="606425"/>
            </a:xfrm>
          </p:grpSpPr>
          <p:grpSp>
            <p:nvGrpSpPr>
              <p:cNvPr id="4124" name="组合 29"/>
              <p:cNvGrpSpPr>
                <a:grpSpLocks/>
              </p:cNvGrpSpPr>
              <p:nvPr/>
            </p:nvGrpSpPr>
            <p:grpSpPr bwMode="auto">
              <a:xfrm rot="-12767">
                <a:off x="3761479" y="3482520"/>
                <a:ext cx="817563" cy="549275"/>
                <a:chOff x="1936620" y="1275606"/>
                <a:chExt cx="1296144" cy="1728192"/>
              </a:xfrm>
            </p:grpSpPr>
            <p:grpSp>
              <p:nvGrpSpPr>
                <p:cNvPr id="4127" name="组合 31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66" name="圆角矩形 65"/>
                  <p:cNvSpPr/>
                  <p:nvPr/>
                </p:nvSpPr>
                <p:spPr>
                  <a:xfrm>
                    <a:off x="1907705" y="1275546"/>
                    <a:ext cx="1296144" cy="1727623"/>
                  </a:xfrm>
                  <a:prstGeom prst="roundRect">
                    <a:avLst/>
                  </a:prstGeom>
                  <a:solidFill>
                    <a:srgbClr val="3BCCFF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2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8.4</a:t>
                    </a:r>
                    <a:endParaRPr lang="zh-CN" altLang="en-US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67" name="圆角矩形 66"/>
                  <p:cNvSpPr/>
                  <p:nvPr/>
                </p:nvSpPr>
                <p:spPr>
                  <a:xfrm>
                    <a:off x="1960558" y="1350445"/>
                    <a:ext cx="1190437" cy="1577829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65" name="圆角矩形 5"/>
                <p:cNvSpPr/>
                <p:nvPr/>
              </p:nvSpPr>
              <p:spPr>
                <a:xfrm>
                  <a:off x="1930853" y="2064412"/>
                  <a:ext cx="1293626" cy="93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69" name="直接连接符 68"/>
              <p:cNvCxnSpPr/>
              <p:nvPr/>
            </p:nvCxnSpPr>
            <p:spPr bwMode="auto">
              <a:xfrm>
                <a:off x="4777479" y="3796723"/>
                <a:ext cx="272415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4126" name="矩形 35"/>
              <p:cNvSpPr>
                <a:spLocks noChangeArrowheads="1"/>
              </p:cNvSpPr>
              <p:nvPr/>
            </p:nvSpPr>
            <p:spPr bwMode="auto">
              <a:xfrm>
                <a:off x="4666354" y="3425370"/>
                <a:ext cx="877163" cy="369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CDEA"/>
                    </a:solidFill>
                    <a:latin typeface="微软雅黑" pitchFamily="34" charset="-122"/>
                    <a:ea typeface="微软雅黑" pitchFamily="34" charset="-122"/>
                  </a:rPr>
                  <a:t>迭代器</a:t>
                </a:r>
                <a:endParaRPr lang="en-US" altLang="zh-CN">
                  <a:solidFill>
                    <a:srgbClr val="00CDE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23" name="TextBox 126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659948" y="4001229"/>
              <a:ext cx="2538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☞</a:t>
              </a:r>
              <a:r>
                <a:rPr lang="zh-CN" altLang="en-US" sz="1400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点击查看本小节知识架构</a:t>
              </a:r>
            </a:p>
          </p:txBody>
        </p:sp>
      </p:grpSp>
      <p:grpSp>
        <p:nvGrpSpPr>
          <p:cNvPr id="4105" name="组合 1"/>
          <p:cNvGrpSpPr>
            <a:grpSpLocks/>
          </p:cNvGrpSpPr>
          <p:nvPr/>
        </p:nvGrpSpPr>
        <p:grpSpPr bwMode="auto">
          <a:xfrm>
            <a:off x="3695700" y="4959350"/>
            <a:ext cx="3740150" cy="608013"/>
            <a:chOff x="3761479" y="4831895"/>
            <a:chExt cx="3740150" cy="608013"/>
          </a:xfrm>
        </p:grpSpPr>
        <p:grpSp>
          <p:nvGrpSpPr>
            <p:cNvPr id="4115" name="组合 29"/>
            <p:cNvGrpSpPr>
              <a:grpSpLocks/>
            </p:cNvGrpSpPr>
            <p:nvPr/>
          </p:nvGrpSpPr>
          <p:grpSpPr bwMode="auto">
            <a:xfrm rot="-12767">
              <a:off x="3761479" y="4890633"/>
              <a:ext cx="817563" cy="549275"/>
              <a:chOff x="1936620" y="1275606"/>
              <a:chExt cx="1296144" cy="1728192"/>
            </a:xfrm>
          </p:grpSpPr>
          <p:grpSp>
            <p:nvGrpSpPr>
              <p:cNvPr id="4118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>
                  <a:off x="1907704" y="1275606"/>
                  <a:ext cx="129614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>
                  <a:off x="1960557" y="1350526"/>
                  <a:ext cx="1190437" cy="157834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85" name="圆角矩形 5"/>
              <p:cNvSpPr/>
              <p:nvPr/>
            </p:nvSpPr>
            <p:spPr>
              <a:xfrm>
                <a:off x="1930853" y="2064731"/>
                <a:ext cx="1293626" cy="934021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88" name="直接连接符 87"/>
            <p:cNvCxnSpPr/>
            <p:nvPr/>
          </p:nvCxnSpPr>
          <p:spPr bwMode="auto">
            <a:xfrm>
              <a:off x="4777479" y="5204958"/>
              <a:ext cx="272415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117" name="矩形 35"/>
            <p:cNvSpPr>
              <a:spLocks noChangeArrowheads="1"/>
            </p:cNvSpPr>
            <p:nvPr/>
          </p:nvSpPr>
          <p:spPr bwMode="auto">
            <a:xfrm>
              <a:off x="4666354" y="4831895"/>
              <a:ext cx="1800493" cy="369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迭代器辅助函数</a:t>
              </a:r>
              <a:endPara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6" name="组合 1"/>
          <p:cNvGrpSpPr>
            <a:grpSpLocks/>
          </p:cNvGrpSpPr>
          <p:nvPr/>
        </p:nvGrpSpPr>
        <p:grpSpPr bwMode="auto">
          <a:xfrm>
            <a:off x="2239963" y="5672138"/>
            <a:ext cx="3740150" cy="606425"/>
            <a:chOff x="1710657" y="1201519"/>
            <a:chExt cx="4042443" cy="654741"/>
          </a:xfrm>
        </p:grpSpPr>
        <p:grpSp>
          <p:nvGrpSpPr>
            <p:cNvPr id="4108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111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>
                  <a:off x="1907705" y="1274349"/>
                  <a:ext cx="1295014" cy="172944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8.7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>
                  <a:off x="1960511" y="1349323"/>
                  <a:ext cx="1189403" cy="1579493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7" name="圆角矩形 5"/>
              <p:cNvSpPr/>
              <p:nvPr/>
            </p:nvSpPr>
            <p:spPr>
              <a:xfrm>
                <a:off x="1930859" y="2063842"/>
                <a:ext cx="1237180" cy="93469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3" name="直接连接符 72"/>
            <p:cNvCxnSpPr/>
            <p:nvPr/>
          </p:nvCxnSpPr>
          <p:spPr bwMode="auto">
            <a:xfrm>
              <a:off x="2808774" y="1602591"/>
              <a:ext cx="294432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110" name="矩形 35"/>
            <p:cNvSpPr>
              <a:spLocks noChangeArrowheads="1"/>
            </p:cNvSpPr>
            <p:nvPr/>
          </p:nvSpPr>
          <p:spPr bwMode="auto">
            <a:xfrm>
              <a:off x="2689629" y="1201519"/>
              <a:ext cx="698570" cy="398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CDE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07" name="TextBox 126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3268663" y="6065838"/>
            <a:ext cx="2538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sz="1400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点击查看本小节知识架构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9911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292100" y="1400175"/>
            <a:ext cx="595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获取头部和尾部元素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174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176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76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1749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31751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       vector</a:t>
            </a:r>
            <a:r>
              <a:rPr lang="zh-CN" altLang="zh-CN"/>
              <a:t>提供的</a:t>
            </a:r>
            <a:r>
              <a:rPr lang="en-US" altLang="zh-CN"/>
              <a:t>front()</a:t>
            </a:r>
            <a:r>
              <a:rPr lang="zh-CN" altLang="zh-CN"/>
              <a:t>函数与</a:t>
            </a:r>
            <a:r>
              <a:rPr lang="en-US" altLang="zh-CN"/>
              <a:t>back()</a:t>
            </a:r>
            <a:r>
              <a:rPr lang="zh-CN" altLang="zh-CN"/>
              <a:t>函数分别返回容器的头尾元素的引用，函数调用如下所示：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371600" y="3338513"/>
            <a:ext cx="4203700" cy="741362"/>
            <a:chOff x="1371601" y="3338513"/>
            <a:chExt cx="4203699" cy="741362"/>
          </a:xfrm>
        </p:grpSpPr>
        <p:grpSp>
          <p:nvGrpSpPr>
            <p:cNvPr id="31760" name="组合 17"/>
            <p:cNvGrpSpPr>
              <a:grpSpLocks/>
            </p:cNvGrpSpPr>
            <p:nvPr/>
          </p:nvGrpSpPr>
          <p:grpSpPr bwMode="auto">
            <a:xfrm>
              <a:off x="1371601" y="3338513"/>
              <a:ext cx="4203699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608" y="4159404"/>
                <a:ext cx="5454106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1763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79463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1764" name="矩形 30"/>
              <p:cNvSpPr>
                <a:spLocks noChangeArrowheads="1"/>
              </p:cNvSpPr>
              <p:nvPr/>
            </p:nvSpPr>
            <p:spPr bwMode="auto">
              <a:xfrm>
                <a:off x="160414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761" name="矩形 21"/>
            <p:cNvSpPr>
              <a:spLocks noChangeArrowheads="1"/>
            </p:cNvSpPr>
            <p:nvPr/>
          </p:nvSpPr>
          <p:spPr bwMode="auto">
            <a:xfrm>
              <a:off x="2257425" y="3513138"/>
              <a:ext cx="10267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v.front();</a:t>
              </a:r>
              <a:endParaRPr lang="zh-CN" altLang="zh-CN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71600" y="4389438"/>
            <a:ext cx="4203700" cy="741362"/>
            <a:chOff x="1371598" y="4389438"/>
            <a:chExt cx="4203702" cy="741362"/>
          </a:xfrm>
        </p:grpSpPr>
        <p:grpSp>
          <p:nvGrpSpPr>
            <p:cNvPr id="31755" name="组合 22"/>
            <p:cNvGrpSpPr>
              <a:grpSpLocks/>
            </p:cNvGrpSpPr>
            <p:nvPr/>
          </p:nvGrpSpPr>
          <p:grpSpPr bwMode="auto">
            <a:xfrm>
              <a:off x="1371598" y="4389438"/>
              <a:ext cx="4203702" cy="741362"/>
              <a:chOff x="1478867" y="4159404"/>
              <a:chExt cx="5977847" cy="741921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2002606" y="4159404"/>
                <a:ext cx="5454108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1758" name="圆角矩形 29"/>
              <p:cNvSpPr>
                <a:spLocks noChangeArrowheads="1"/>
              </p:cNvSpPr>
              <p:nvPr/>
            </p:nvSpPr>
            <p:spPr bwMode="auto">
              <a:xfrm>
                <a:off x="1478867" y="4214678"/>
                <a:ext cx="794641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1759" name="矩形 30"/>
              <p:cNvSpPr>
                <a:spLocks noChangeArrowheads="1"/>
              </p:cNvSpPr>
              <p:nvPr/>
            </p:nvSpPr>
            <p:spPr bwMode="auto">
              <a:xfrm>
                <a:off x="1640268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756" name="矩形 29"/>
            <p:cNvSpPr>
              <a:spLocks noChangeArrowheads="1"/>
            </p:cNvSpPr>
            <p:nvPr/>
          </p:nvSpPr>
          <p:spPr bwMode="auto">
            <a:xfrm>
              <a:off x="2287588" y="4549775"/>
              <a:ext cx="10524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v.back();</a:t>
              </a:r>
              <a:endParaRPr lang="zh-CN" altLang="en-US"/>
            </a:p>
          </p:txBody>
        </p:sp>
      </p:grpSp>
      <p:sp>
        <p:nvSpPr>
          <p:cNvPr id="41" name="圆角矩形标注 40"/>
          <p:cNvSpPr>
            <a:spLocks noChangeArrowheads="1"/>
          </p:cNvSpPr>
          <p:nvPr/>
        </p:nvSpPr>
        <p:spPr bwMode="auto">
          <a:xfrm>
            <a:off x="4760913" y="3338513"/>
            <a:ext cx="3348037" cy="8302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这两个函数在获取容器的首尾元素时返回元素的</a:t>
            </a:r>
            <a:r>
              <a:rPr lang="zh-CN" altLang="zh-CN">
                <a:solidFill>
                  <a:srgbClr val="00CDEA"/>
                </a:solidFill>
              </a:rPr>
              <a:t>引用</a:t>
            </a:r>
            <a:r>
              <a:rPr lang="zh-CN" altLang="zh-CN"/>
              <a:t>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9911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292100" y="1400175"/>
            <a:ext cx="595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获取头部和尾部元素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277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278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9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2773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5" name="矩形 4"/>
          <p:cNvSpPr/>
          <p:nvPr/>
        </p:nvSpPr>
        <p:spPr>
          <a:xfrm>
            <a:off x="795338" y="2536825"/>
            <a:ext cx="767556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  <a:ea typeface="+mn-ea"/>
              </a:rPr>
              <a:t>    vector</a:t>
            </a:r>
            <a:r>
              <a:rPr lang="zh-CN" altLang="zh-CN" dirty="0">
                <a:latin typeface="+mj-lt"/>
                <a:ea typeface="+mn-ea"/>
              </a:rPr>
              <a:t>还提供了</a:t>
            </a:r>
            <a:r>
              <a:rPr lang="en-US" altLang="zh-CN" dirty="0">
                <a:latin typeface="+mj-lt"/>
                <a:ea typeface="+mn-ea"/>
              </a:rPr>
              <a:t>begin()</a:t>
            </a:r>
            <a:r>
              <a:rPr lang="zh-CN" altLang="zh-CN" dirty="0">
                <a:latin typeface="+mj-lt"/>
                <a:ea typeface="+mn-ea"/>
              </a:rPr>
              <a:t>与</a:t>
            </a:r>
            <a:r>
              <a:rPr lang="en-US" altLang="zh-CN" dirty="0">
                <a:latin typeface="+mj-lt"/>
                <a:ea typeface="+mn-ea"/>
              </a:rPr>
              <a:t>end()</a:t>
            </a:r>
            <a:r>
              <a:rPr lang="zh-CN" altLang="zh-CN" dirty="0">
                <a:latin typeface="+mj-lt"/>
                <a:ea typeface="+mn-ea"/>
              </a:rPr>
              <a:t>函数，这一对函数返回的是头尾元素的迭代器（可以理解为指针）。这两个函数的调用如下所示：</a:t>
            </a:r>
            <a:endParaRPr lang="zh-CN" altLang="en-US" dirty="0">
              <a:latin typeface="+mj-lt"/>
              <a:ea typeface="+mn-ea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71600" y="3305175"/>
            <a:ext cx="4203700" cy="741363"/>
            <a:chOff x="1371600" y="5237021"/>
            <a:chExt cx="4203700" cy="741362"/>
          </a:xfrm>
        </p:grpSpPr>
        <p:grpSp>
          <p:nvGrpSpPr>
            <p:cNvPr id="32784" name="组合 41"/>
            <p:cNvGrpSpPr>
              <a:grpSpLocks/>
            </p:cNvGrpSpPr>
            <p:nvPr/>
          </p:nvGrpSpPr>
          <p:grpSpPr bwMode="auto">
            <a:xfrm>
              <a:off x="1371600" y="5237021"/>
              <a:ext cx="4203700" cy="741362"/>
              <a:chOff x="1478869" y="4159404"/>
              <a:chExt cx="5977845" cy="741921"/>
            </a:xfrm>
          </p:grpSpPr>
          <p:sp>
            <p:nvSpPr>
              <p:cNvPr id="43" name="任意多边形 42"/>
              <p:cNvSpPr/>
              <p:nvPr/>
            </p:nvSpPr>
            <p:spPr>
              <a:xfrm>
                <a:off x="2002608" y="4159404"/>
                <a:ext cx="5454106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278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794638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2788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785" name="矩形 5"/>
            <p:cNvSpPr>
              <a:spLocks noChangeArrowheads="1"/>
            </p:cNvSpPr>
            <p:nvPr/>
          </p:nvSpPr>
          <p:spPr bwMode="auto">
            <a:xfrm>
              <a:off x="2287588" y="5404504"/>
              <a:ext cx="11293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v.begin();</a:t>
              </a:r>
              <a:endParaRPr lang="zh-CN" altLang="zh-CN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371600" y="4356100"/>
            <a:ext cx="4203700" cy="741363"/>
            <a:chOff x="1371600" y="6287946"/>
            <a:chExt cx="4203700" cy="741362"/>
          </a:xfrm>
        </p:grpSpPr>
        <p:grpSp>
          <p:nvGrpSpPr>
            <p:cNvPr id="32779" name="组合 45"/>
            <p:cNvGrpSpPr>
              <a:grpSpLocks/>
            </p:cNvGrpSpPr>
            <p:nvPr/>
          </p:nvGrpSpPr>
          <p:grpSpPr bwMode="auto">
            <a:xfrm>
              <a:off x="1371600" y="6287946"/>
              <a:ext cx="4203700" cy="741362"/>
              <a:chOff x="1478869" y="4159404"/>
              <a:chExt cx="5977845" cy="741921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2002608" y="4159404"/>
                <a:ext cx="5454106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2782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794638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2783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780" name="矩形 6"/>
            <p:cNvSpPr>
              <a:spLocks noChangeArrowheads="1"/>
            </p:cNvSpPr>
            <p:nvPr/>
          </p:nvSpPr>
          <p:spPr bwMode="auto">
            <a:xfrm>
              <a:off x="2334369" y="6452344"/>
              <a:ext cx="9498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v.end();</a:t>
              </a:r>
              <a:endParaRPr lang="zh-CN" altLang="zh-CN"/>
            </a:p>
          </p:txBody>
        </p:sp>
      </p:grpSp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4633913" y="3168650"/>
            <a:ext cx="3348037" cy="100012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begin()</a:t>
            </a:r>
            <a:r>
              <a:rPr lang="zh-CN" altLang="zh-CN"/>
              <a:t>返回第一个元素的迭代器，</a:t>
            </a:r>
            <a:r>
              <a:rPr lang="en-US" altLang="zh-CN"/>
              <a:t>end()</a:t>
            </a:r>
            <a:r>
              <a:rPr lang="zh-CN" altLang="zh-CN"/>
              <a:t>返回最后一个元素之后的迭代器。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9911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292100" y="1400175"/>
            <a:ext cx="595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插入和删除元素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379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382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382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379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33799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vector</a:t>
            </a:r>
            <a:r>
              <a:rPr lang="zh-CN" altLang="zh-CN" sz="1600"/>
              <a:t>提供了一对向容器中随机插入和删除元素的函数</a:t>
            </a:r>
            <a:r>
              <a:rPr lang="en-US" altLang="zh-CN" sz="1600"/>
              <a:t>insert()</a:t>
            </a:r>
            <a:r>
              <a:rPr lang="zh-CN" altLang="zh-CN" sz="1600"/>
              <a:t>与</a:t>
            </a:r>
            <a:r>
              <a:rPr lang="en-US" altLang="zh-CN" sz="1600"/>
              <a:t>erase()</a:t>
            </a:r>
            <a:r>
              <a:rPr lang="zh-CN" altLang="zh-CN" sz="1600"/>
              <a:t>函数，其中</a:t>
            </a:r>
            <a:r>
              <a:rPr lang="en-US" altLang="zh-CN" sz="1600"/>
              <a:t>insert()</a:t>
            </a:r>
            <a:r>
              <a:rPr lang="zh-CN" altLang="zh-CN" sz="1600"/>
              <a:t>函数用于向容器中插入元素，它有三种实现形式，如下所示：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71600" y="3478213"/>
            <a:ext cx="5059363" cy="741362"/>
            <a:chOff x="1371600" y="3478213"/>
            <a:chExt cx="5058765" cy="741362"/>
          </a:xfrm>
        </p:grpSpPr>
        <p:grpSp>
          <p:nvGrpSpPr>
            <p:cNvPr id="33816" name="组合 17"/>
            <p:cNvGrpSpPr>
              <a:grpSpLocks/>
            </p:cNvGrpSpPr>
            <p:nvPr/>
          </p:nvGrpSpPr>
          <p:grpSpPr bwMode="auto">
            <a:xfrm>
              <a:off x="1371600" y="3478213"/>
              <a:ext cx="5058765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381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3820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817" name="矩形 21"/>
            <p:cNvSpPr>
              <a:spLocks noChangeArrowheads="1"/>
            </p:cNvSpPr>
            <p:nvPr/>
          </p:nvSpPr>
          <p:spPr bwMode="auto">
            <a:xfrm>
              <a:off x="2257425" y="3652838"/>
              <a:ext cx="21937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v.insert(pos, elem);</a:t>
              </a:r>
              <a:endParaRPr lang="zh-CN" altLang="zh-CN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371600" y="4414838"/>
            <a:ext cx="5059363" cy="741362"/>
            <a:chOff x="1371600" y="4414838"/>
            <a:chExt cx="5058765" cy="741362"/>
          </a:xfrm>
        </p:grpSpPr>
        <p:grpSp>
          <p:nvGrpSpPr>
            <p:cNvPr id="33811" name="组合 22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381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3815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812" name="矩形 29"/>
            <p:cNvSpPr>
              <a:spLocks noChangeArrowheads="1"/>
            </p:cNvSpPr>
            <p:nvPr/>
          </p:nvSpPr>
          <p:spPr bwMode="auto">
            <a:xfrm>
              <a:off x="2287588" y="4575175"/>
              <a:ext cx="2386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v.insert(pos, n, elem):</a:t>
              </a:r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371600" y="5380038"/>
            <a:ext cx="5059363" cy="741362"/>
            <a:chOff x="1371600" y="5380038"/>
            <a:chExt cx="5058765" cy="741362"/>
          </a:xfrm>
        </p:grpSpPr>
        <p:grpSp>
          <p:nvGrpSpPr>
            <p:cNvPr id="33806" name="组合 40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380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3810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807" name="矩形 1"/>
            <p:cNvSpPr>
              <a:spLocks noChangeArrowheads="1"/>
            </p:cNvSpPr>
            <p:nvPr/>
          </p:nvSpPr>
          <p:spPr bwMode="auto">
            <a:xfrm>
              <a:off x="2291715" y="5566053"/>
              <a:ext cx="27708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v.insert(pos, begin, end); </a:t>
              </a:r>
              <a:endParaRPr lang="zh-CN" altLang="en-US"/>
            </a:p>
          </p:txBody>
        </p:sp>
      </p:grpSp>
      <p:sp>
        <p:nvSpPr>
          <p:cNvPr id="45" name="圆角矩形标注 44"/>
          <p:cNvSpPr>
            <a:spLocks noChangeArrowheads="1"/>
          </p:cNvSpPr>
          <p:nvPr/>
        </p:nvSpPr>
        <p:spPr bwMode="auto">
          <a:xfrm>
            <a:off x="5148263" y="3273425"/>
            <a:ext cx="3025775" cy="830263"/>
          </a:xfrm>
          <a:prstGeom prst="wedgeRoundRectCallout">
            <a:avLst>
              <a:gd name="adj1" fmla="val -56769"/>
              <a:gd name="adj2" fmla="val 25449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位置上插入元素</a:t>
            </a:r>
            <a:r>
              <a:rPr lang="en-US" altLang="zh-CN"/>
              <a:t>elem</a:t>
            </a:r>
            <a:r>
              <a:rPr lang="zh-CN" altLang="zh-CN"/>
              <a:t>，返回新数据的位置。</a:t>
            </a:r>
            <a:endParaRPr lang="zh-CN" altLang="en-US"/>
          </a:p>
        </p:txBody>
      </p:sp>
      <p:sp>
        <p:nvSpPr>
          <p:cNvPr id="47" name="圆角矩形标注 46"/>
          <p:cNvSpPr>
            <a:spLocks noChangeArrowheads="1"/>
          </p:cNvSpPr>
          <p:nvPr/>
        </p:nvSpPr>
        <p:spPr bwMode="auto">
          <a:xfrm>
            <a:off x="5243513" y="4408488"/>
            <a:ext cx="3025775" cy="754062"/>
          </a:xfrm>
          <a:prstGeom prst="wedgeRoundRectCallout">
            <a:avLst>
              <a:gd name="adj1" fmla="val -57713"/>
              <a:gd name="adj2" fmla="val 18287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</a:t>
            </a:r>
            <a:r>
              <a:rPr lang="en-US" altLang="zh-CN"/>
              <a:t>n</a:t>
            </a:r>
            <a:r>
              <a:rPr lang="zh-CN" altLang="zh-CN"/>
              <a:t>个</a:t>
            </a:r>
            <a:r>
              <a:rPr lang="en-US" altLang="zh-CN"/>
              <a:t>elem</a:t>
            </a:r>
            <a:r>
              <a:rPr lang="zh-CN" altLang="zh-CN"/>
              <a:t>元素，无返回值。</a:t>
            </a:r>
            <a:endParaRPr lang="zh-CN" altLang="en-US"/>
          </a:p>
        </p:txBody>
      </p:sp>
      <p:sp>
        <p:nvSpPr>
          <p:cNvPr id="48" name="圆角矩形标注 47"/>
          <p:cNvSpPr>
            <a:spLocks noChangeArrowheads="1"/>
          </p:cNvSpPr>
          <p:nvPr/>
        </p:nvSpPr>
        <p:spPr bwMode="auto">
          <a:xfrm>
            <a:off x="5289550" y="5319713"/>
            <a:ext cx="3025775" cy="838200"/>
          </a:xfrm>
          <a:prstGeom prst="wedgeRoundRectCallout">
            <a:avLst>
              <a:gd name="adj1" fmla="val -58343"/>
              <a:gd name="adj2" fmla="val 14519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位置插入</a:t>
            </a:r>
            <a:r>
              <a:rPr lang="en-US" altLang="zh-CN"/>
              <a:t>[begin, end)</a:t>
            </a:r>
            <a:r>
              <a:rPr lang="zh-CN" altLang="zh-CN"/>
              <a:t>区间的数据，无返回值。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9911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292100" y="1400175"/>
            <a:ext cx="595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插入和删除元素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485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85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482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34823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erase()</a:t>
            </a:r>
            <a:r>
              <a:rPr lang="zh-CN" altLang="zh-CN" sz="1600"/>
              <a:t>函数用于移除容器中的元素，它有两种形式，如下所示：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06488" y="3140075"/>
            <a:ext cx="5059362" cy="741363"/>
            <a:chOff x="1371600" y="3478213"/>
            <a:chExt cx="5058765" cy="741362"/>
          </a:xfrm>
        </p:grpSpPr>
        <p:grpSp>
          <p:nvGrpSpPr>
            <p:cNvPr id="34847" name="组合 17"/>
            <p:cNvGrpSpPr>
              <a:grpSpLocks/>
            </p:cNvGrpSpPr>
            <p:nvPr/>
          </p:nvGrpSpPr>
          <p:grpSpPr bwMode="auto">
            <a:xfrm>
              <a:off x="1371600" y="3478213"/>
              <a:ext cx="5058765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188" y="4159404"/>
                <a:ext cx="5454526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4850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4851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848" name="矩形 21"/>
            <p:cNvSpPr>
              <a:spLocks noChangeArrowheads="1"/>
            </p:cNvSpPr>
            <p:nvPr/>
          </p:nvSpPr>
          <p:spPr bwMode="auto">
            <a:xfrm>
              <a:off x="2257425" y="3652838"/>
              <a:ext cx="15485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v.erase(pos);</a:t>
              </a:r>
              <a:endParaRPr lang="zh-CN" altLang="zh-CN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106488" y="4108450"/>
            <a:ext cx="5059362" cy="741363"/>
            <a:chOff x="1371600" y="4414838"/>
            <a:chExt cx="5058765" cy="741362"/>
          </a:xfrm>
        </p:grpSpPr>
        <p:grpSp>
          <p:nvGrpSpPr>
            <p:cNvPr id="34842" name="组合 22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2002188" y="4159404"/>
                <a:ext cx="5454526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4845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4846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843" name="矩形 29"/>
            <p:cNvSpPr>
              <a:spLocks noChangeArrowheads="1"/>
            </p:cNvSpPr>
            <p:nvPr/>
          </p:nvSpPr>
          <p:spPr bwMode="auto">
            <a:xfrm>
              <a:off x="2287588" y="4575175"/>
              <a:ext cx="22193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v.erase(begin, end):</a:t>
              </a:r>
              <a:endParaRPr lang="zh-CN" altLang="en-US"/>
            </a:p>
          </p:txBody>
        </p:sp>
      </p:grpSp>
      <p:sp>
        <p:nvSpPr>
          <p:cNvPr id="45" name="圆角矩形标注 44"/>
          <p:cNvSpPr>
            <a:spLocks noChangeArrowheads="1"/>
          </p:cNvSpPr>
          <p:nvPr/>
        </p:nvSpPr>
        <p:spPr bwMode="auto">
          <a:xfrm>
            <a:off x="5322888" y="3016250"/>
            <a:ext cx="3024187" cy="830263"/>
          </a:xfrm>
          <a:prstGeom prst="wedgeRoundRectCallout">
            <a:avLst>
              <a:gd name="adj1" fmla="val -59296"/>
              <a:gd name="adj2" fmla="val 17417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移除</a:t>
            </a:r>
            <a:r>
              <a:rPr lang="en-US" altLang="zh-CN"/>
              <a:t>pos</a:t>
            </a:r>
            <a:r>
              <a:rPr lang="zh-CN" altLang="zh-CN"/>
              <a:t>位置上的元素，返回下一个数据的位置。</a:t>
            </a:r>
            <a:endParaRPr lang="zh-CN" altLang="en-US"/>
          </a:p>
        </p:txBody>
      </p:sp>
      <p:sp>
        <p:nvSpPr>
          <p:cNvPr id="47" name="圆角矩形标注 46"/>
          <p:cNvSpPr>
            <a:spLocks noChangeArrowheads="1"/>
          </p:cNvSpPr>
          <p:nvPr/>
        </p:nvSpPr>
        <p:spPr bwMode="auto">
          <a:xfrm>
            <a:off x="5354638" y="4062413"/>
            <a:ext cx="3025775" cy="754062"/>
          </a:xfrm>
          <a:prstGeom prst="wedgeRoundRectCallout">
            <a:avLst>
              <a:gd name="adj1" fmla="val -58657"/>
              <a:gd name="adj2" fmla="val 15759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移除</a:t>
            </a:r>
            <a:r>
              <a:rPr lang="en-US" altLang="zh-CN"/>
              <a:t>[begin, end)</a:t>
            </a:r>
            <a:r>
              <a:rPr lang="zh-CN" altLang="zh-CN"/>
              <a:t>区间的数据，返回下一个元素的位置。</a:t>
            </a:r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1663" y="5013325"/>
            <a:ext cx="8137525" cy="1577975"/>
            <a:chOff x="564356" y="5013325"/>
            <a:chExt cx="8137525" cy="1577975"/>
          </a:xfrm>
        </p:grpSpPr>
        <p:grpSp>
          <p:nvGrpSpPr>
            <p:cNvPr id="34829" name="组合 17"/>
            <p:cNvGrpSpPr>
              <a:grpSpLocks/>
            </p:cNvGrpSpPr>
            <p:nvPr/>
          </p:nvGrpSpPr>
          <p:grpSpPr bwMode="auto">
            <a:xfrm>
              <a:off x="564356" y="5013325"/>
              <a:ext cx="8137525" cy="1577975"/>
              <a:chOff x="669018" y="1674132"/>
              <a:chExt cx="8137525" cy="1577029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剪去对角的矩形 3"/>
              <p:cNvSpPr>
                <a:spLocks/>
              </p:cNvSpPr>
              <p:nvPr/>
            </p:nvSpPr>
            <p:spPr bwMode="auto">
              <a:xfrm>
                <a:off x="1188130" y="1866105"/>
                <a:ext cx="5170488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vector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容器中插入和删除元素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0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34841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830" name="组合 53"/>
            <p:cNvGrpSpPr>
              <a:grpSpLocks/>
            </p:cNvGrpSpPr>
            <p:nvPr/>
          </p:nvGrpSpPr>
          <p:grpSpPr bwMode="auto">
            <a:xfrm>
              <a:off x="6095631" y="6015213"/>
              <a:ext cx="2292350" cy="395289"/>
              <a:chOff x="6356350" y="4728492"/>
              <a:chExt cx="2292809" cy="394213"/>
            </a:xfrm>
          </p:grpSpPr>
          <p:grpSp>
            <p:nvGrpSpPr>
              <p:cNvPr id="34831" name="组合 15"/>
              <p:cNvGrpSpPr>
                <a:grpSpLocks/>
              </p:cNvGrpSpPr>
              <p:nvPr/>
            </p:nvGrpSpPr>
            <p:grpSpPr bwMode="auto">
              <a:xfrm>
                <a:off x="6356350" y="4728492"/>
                <a:ext cx="2292809" cy="345133"/>
                <a:chOff x="2225739" y="5060870"/>
                <a:chExt cx="2724572" cy="411166"/>
              </a:xfrm>
            </p:grpSpPr>
            <p:sp>
              <p:nvSpPr>
                <p:cNvPr id="34833" name="矩形 10">
                  <a:hlinkClick r:id="rId4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983745" cy="365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8-2]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834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9" name="半闭框 58"/>
                <p:cNvSpPr/>
                <p:nvPr/>
              </p:nvSpPr>
              <p:spPr bwMode="auto">
                <a:xfrm>
                  <a:off x="2225234" y="5068206"/>
                  <a:ext cx="107548" cy="137683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半闭框 59"/>
                <p:cNvSpPr/>
                <p:nvPr/>
              </p:nvSpPr>
              <p:spPr bwMode="auto">
                <a:xfrm flipH="1" flipV="1">
                  <a:off x="4842256" y="5337916"/>
                  <a:ext cx="107549" cy="133912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34837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34832" name="Picture 13" descr="C:\Users\Administrator\Desktop\未标题-2.png">
                <a:hlinkClick r:id="rId5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8141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注意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8" y="2009775"/>
            <a:ext cx="3355976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流程图: 可选过程 8"/>
          <p:cNvSpPr/>
          <p:nvPr/>
        </p:nvSpPr>
        <p:spPr>
          <a:xfrm>
            <a:off x="2911475" y="2208213"/>
            <a:ext cx="5254625" cy="1685925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504000"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504000"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504000">
              <a:lnSpc>
                <a:spcPct val="150000"/>
              </a:lnSpc>
              <a:defRPr/>
            </a:pPr>
            <a:endParaRPr lang="zh-CN" altLang="en-US" sz="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124200" y="2381250"/>
            <a:ext cx="4953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insert()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函数与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erase()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函数中的位置只能由</a:t>
            </a:r>
            <a:r>
              <a:rPr lang="en-US" altLang="zh-CN" b="1">
                <a:solidFill>
                  <a:srgbClr val="FF434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begin()</a:t>
            </a:r>
            <a:r>
              <a:rPr lang="zh-CN" altLang="zh-CN" b="1">
                <a:solidFill>
                  <a:srgbClr val="FF434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b="1">
                <a:solidFill>
                  <a:srgbClr val="FF434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end()</a:t>
            </a:r>
            <a:r>
              <a:rPr lang="zh-CN" altLang="zh-CN" b="1">
                <a:solidFill>
                  <a:srgbClr val="FF4343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返回的迭代器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来指示，而不能用纯粹的数字作为参数。</a:t>
            </a: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584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009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635000" y="1400175"/>
            <a:ext cx="332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deque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对象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686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689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9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6869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12863" y="2371725"/>
            <a:ext cx="5900737" cy="646113"/>
            <a:chOff x="3763173" y="1991035"/>
            <a:chExt cx="4940407" cy="646112"/>
          </a:xfrm>
        </p:grpSpPr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3763173" y="1991035"/>
              <a:ext cx="4940407" cy="646112"/>
              <a:chOff x="785733" y="2510671"/>
              <a:chExt cx="4940775" cy="646161"/>
            </a:xfrm>
            <a:solidFill>
              <a:srgbClr val="70D7FC"/>
            </a:solidFill>
          </p:grpSpPr>
          <p:grpSp>
            <p:nvGrpSpPr>
              <p:cNvPr id="20" name="组合 38"/>
              <p:cNvGrpSpPr>
                <a:grpSpLocks/>
              </p:cNvGrpSpPr>
              <p:nvPr/>
            </p:nvGrpSpPr>
            <p:grpSpPr bwMode="auto">
              <a:xfrm>
                <a:off x="785733" y="2567825"/>
                <a:ext cx="4940775" cy="589007"/>
                <a:chOff x="887334" y="2567825"/>
                <a:chExt cx="4940775" cy="589007"/>
              </a:xfrm>
              <a:grpFill/>
            </p:grpSpPr>
            <p:sp>
              <p:nvSpPr>
                <p:cNvPr id="22" name="矩形 1"/>
                <p:cNvSpPr/>
                <p:nvPr/>
              </p:nvSpPr>
              <p:spPr>
                <a:xfrm>
                  <a:off x="887334" y="2740875"/>
                  <a:ext cx="4940775" cy="415957"/>
                </a:xfrm>
                <a:custGeom>
                  <a:avLst/>
                  <a:gdLst>
                    <a:gd name="connsiteX0" fmla="*/ 0 w 6840760"/>
                    <a:gd name="connsiteY0" fmla="*/ 0 h 888468"/>
                    <a:gd name="connsiteX1" fmla="*/ 6840760 w 6840760"/>
                    <a:gd name="connsiteY1" fmla="*/ 0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0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351693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351693 w 6840760"/>
                    <a:gd name="connsiteY4" fmla="*/ 0 h 888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0760" h="888468">
                      <a:moveTo>
                        <a:pt x="351693" y="0"/>
                      </a:moveTo>
                      <a:lnTo>
                        <a:pt x="6465622" y="35169"/>
                      </a:lnTo>
                      <a:lnTo>
                        <a:pt x="6840760" y="888468"/>
                      </a:lnTo>
                      <a:lnTo>
                        <a:pt x="0" y="888468"/>
                      </a:lnTo>
                      <a:lnTo>
                        <a:pt x="351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flipV="1">
                  <a:off x="1037909" y="2567825"/>
                  <a:ext cx="603295" cy="581069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zh-CN" dirty="0"/>
                </a:p>
              </p:txBody>
            </p:sp>
          </p:grp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>
                <a:off x="1048701" y="251067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1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6890" name="矩形 5"/>
            <p:cNvSpPr>
              <a:spLocks noChangeArrowheads="1"/>
            </p:cNvSpPr>
            <p:nvPr/>
          </p:nvSpPr>
          <p:spPr bwMode="auto">
            <a:xfrm>
              <a:off x="4422425" y="2237520"/>
              <a:ext cx="3714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deque&lt;T&gt; d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312863" y="3170238"/>
            <a:ext cx="6281737" cy="646112"/>
            <a:chOff x="3763174" y="2789322"/>
            <a:chExt cx="4651090" cy="646113"/>
          </a:xfrm>
        </p:grpSpPr>
        <p:grpSp>
          <p:nvGrpSpPr>
            <p:cNvPr id="25" name="组合 24"/>
            <p:cNvGrpSpPr>
              <a:grpSpLocks/>
            </p:cNvGrpSpPr>
            <p:nvPr/>
          </p:nvGrpSpPr>
          <p:grpSpPr bwMode="auto">
            <a:xfrm>
              <a:off x="3763174" y="2789322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27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flipV="1">
                <a:off x="996737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1120420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2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6888" name="矩形 2"/>
            <p:cNvSpPr>
              <a:spLocks noChangeArrowheads="1"/>
            </p:cNvSpPr>
            <p:nvPr/>
          </p:nvSpPr>
          <p:spPr bwMode="auto">
            <a:xfrm>
              <a:off x="4342097" y="3042806"/>
              <a:ext cx="4072167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 deque&lt;T&gt;   d(n)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12863" y="3946525"/>
            <a:ext cx="6046787" cy="646113"/>
            <a:chOff x="3763174" y="3566094"/>
            <a:chExt cx="4477198" cy="646113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3763174" y="3566094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33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flipV="1">
                <a:off x="1036402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35" name="TextBox 25"/>
              <p:cNvSpPr txBox="1">
                <a:spLocks noChangeArrowheads="1"/>
              </p:cNvSpPr>
              <p:nvPr/>
            </p:nvSpPr>
            <p:spPr bwMode="auto">
              <a:xfrm>
                <a:off x="1160085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3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6886" name="矩形 3"/>
            <p:cNvSpPr>
              <a:spLocks noChangeArrowheads="1"/>
            </p:cNvSpPr>
            <p:nvPr/>
          </p:nvSpPr>
          <p:spPr bwMode="auto">
            <a:xfrm>
              <a:off x="4396607" y="3791807"/>
              <a:ext cx="17880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deque&lt;T&gt;  d(n,  elem); </a:t>
              </a:r>
              <a:endParaRPr lang="zh-CN" altLang="en-US"/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312863" y="4724400"/>
            <a:ext cx="6046787" cy="646113"/>
            <a:chOff x="3763173" y="4342867"/>
            <a:chExt cx="4477199" cy="646113"/>
          </a:xfrm>
        </p:grpSpPr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39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1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4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6884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2053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deque&lt;T&gt;  d(begine,  end);</a:t>
              </a:r>
              <a:endParaRPr lang="zh-CN" altLang="en-US"/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1325563" y="5511800"/>
            <a:ext cx="6034087" cy="646113"/>
            <a:chOff x="3763173" y="4342867"/>
            <a:chExt cx="4477199" cy="646113"/>
          </a:xfrm>
        </p:grpSpPr>
        <p:grpSp>
          <p:nvGrpSpPr>
            <p:cNvPr id="43" name="组合 42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45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9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265269" cy="52326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5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6882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1399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deque&lt;T&gt;   d(d1);</a:t>
              </a:r>
              <a:endParaRPr lang="zh-CN" altLang="en-US"/>
            </a:p>
          </p:txBody>
        </p:sp>
      </p:grpSp>
      <p:sp>
        <p:nvSpPr>
          <p:cNvPr id="50" name="圆角矩形标注 49"/>
          <p:cNvSpPr/>
          <p:nvPr/>
        </p:nvSpPr>
        <p:spPr bwMode="auto">
          <a:xfrm>
            <a:off x="4318000" y="1951038"/>
            <a:ext cx="4029075" cy="592137"/>
          </a:xfrm>
          <a:prstGeom prst="wedgeRoundRectCallout">
            <a:avLst>
              <a:gd name="adj1" fmla="val -37537"/>
              <a:gd name="adj2" fmla="val 840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</a:t>
            </a:r>
            <a:r>
              <a:rPr lang="en-US" altLang="zh-CN" dirty="0" err="1"/>
              <a:t>deque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51" name="圆角矩形标注 50"/>
          <p:cNvSpPr/>
          <p:nvPr/>
        </p:nvSpPr>
        <p:spPr bwMode="auto">
          <a:xfrm>
            <a:off x="4433888" y="2782888"/>
            <a:ext cx="4029075" cy="712787"/>
          </a:xfrm>
          <a:prstGeom prst="wedgeRoundRectCallout">
            <a:avLst>
              <a:gd name="adj1" fmla="val -37537"/>
              <a:gd name="adj2" fmla="val 661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创建一个有</a:t>
            </a:r>
            <a:r>
              <a:rPr lang="en-US" altLang="zh-CN" dirty="0"/>
              <a:t>n</a:t>
            </a:r>
            <a:r>
              <a:rPr lang="zh-CN" altLang="zh-CN" dirty="0"/>
              <a:t>个数据的对象，默认值由构造函数提供</a:t>
            </a:r>
            <a:endParaRPr lang="zh-CN" altLang="en-US" dirty="0"/>
          </a:p>
        </p:txBody>
      </p:sp>
      <p:sp>
        <p:nvSpPr>
          <p:cNvPr id="52" name="圆角矩形标注 51"/>
          <p:cNvSpPr/>
          <p:nvPr/>
        </p:nvSpPr>
        <p:spPr bwMode="auto">
          <a:xfrm>
            <a:off x="4652963" y="3671888"/>
            <a:ext cx="4029075" cy="712787"/>
          </a:xfrm>
          <a:prstGeom prst="wedgeRoundRectCallout">
            <a:avLst>
              <a:gd name="adj1" fmla="val -37537"/>
              <a:gd name="adj2" fmla="val 661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创建一个有</a:t>
            </a:r>
            <a:r>
              <a:rPr lang="en-US" altLang="zh-CN" dirty="0"/>
              <a:t>n</a:t>
            </a:r>
            <a:r>
              <a:rPr lang="zh-CN" altLang="zh-CN" dirty="0"/>
              <a:t>个数据的对象，元素值都是</a:t>
            </a:r>
            <a:r>
              <a:rPr lang="en-US" altLang="zh-CN" dirty="0" err="1"/>
              <a:t>elem</a:t>
            </a:r>
            <a:endParaRPr lang="zh-CN" altLang="en-US" dirty="0"/>
          </a:p>
        </p:txBody>
      </p:sp>
      <p:sp>
        <p:nvSpPr>
          <p:cNvPr id="53" name="圆角矩形标注 52"/>
          <p:cNvSpPr/>
          <p:nvPr/>
        </p:nvSpPr>
        <p:spPr bwMode="auto">
          <a:xfrm>
            <a:off x="4857750" y="4395788"/>
            <a:ext cx="4029075" cy="712787"/>
          </a:xfrm>
          <a:prstGeom prst="wedgeRoundRectCallout">
            <a:avLst>
              <a:gd name="adj1" fmla="val -37537"/>
              <a:gd name="adj2" fmla="val 661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创建一个以</a:t>
            </a:r>
            <a:r>
              <a:rPr lang="en-US" altLang="zh-CN" dirty="0"/>
              <a:t>[begin, end)</a:t>
            </a:r>
            <a:r>
              <a:rPr lang="zh-CN" altLang="zh-CN" dirty="0"/>
              <a:t>区间值为元素的对象</a:t>
            </a:r>
            <a:endParaRPr lang="zh-CN" altLang="en-US" dirty="0"/>
          </a:p>
        </p:txBody>
      </p:sp>
      <p:sp>
        <p:nvSpPr>
          <p:cNvPr id="54" name="圆角矩形标注 53"/>
          <p:cNvSpPr/>
          <p:nvPr/>
        </p:nvSpPr>
        <p:spPr bwMode="auto">
          <a:xfrm>
            <a:off x="4549775" y="5422900"/>
            <a:ext cx="4029075" cy="438150"/>
          </a:xfrm>
          <a:prstGeom prst="wedgeRoundRectCallout">
            <a:avLst>
              <a:gd name="adj1" fmla="val -36276"/>
              <a:gd name="adj2" fmla="val 8647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</a:t>
            </a:r>
            <a:r>
              <a:rPr lang="en-US" altLang="zh-CN" dirty="0"/>
              <a:t>d</a:t>
            </a:r>
            <a:r>
              <a:rPr lang="zh-CN" altLang="zh-CN" dirty="0"/>
              <a:t>对象，用</a:t>
            </a:r>
            <a:r>
              <a:rPr lang="en-US" altLang="zh-CN" dirty="0" err="1"/>
              <a:t>d1</a:t>
            </a:r>
            <a:r>
              <a:rPr lang="zh-CN" altLang="zh-CN" dirty="0"/>
              <a:t>对象初始化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457200" y="1400175"/>
            <a:ext cx="485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deque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赋值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790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91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7893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37895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deque</a:t>
            </a:r>
            <a:r>
              <a:rPr lang="zh-CN" altLang="zh-CN" sz="1600"/>
              <a:t>的赋值函数与</a:t>
            </a:r>
            <a:r>
              <a:rPr lang="en-US" altLang="zh-CN" sz="1600"/>
              <a:t>vector</a:t>
            </a:r>
            <a:r>
              <a:rPr lang="zh-CN" altLang="zh-CN" sz="1600"/>
              <a:t>向量相同，都是使用</a:t>
            </a:r>
            <a:r>
              <a:rPr lang="en-US" altLang="zh-CN" sz="1600"/>
              <a:t>assign()</a:t>
            </a:r>
            <a:r>
              <a:rPr lang="zh-CN" altLang="zh-CN" sz="1600"/>
              <a:t>函数，函数调用如下所示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279775"/>
            <a:ext cx="4114800" cy="741363"/>
            <a:chOff x="1687513" y="3597134"/>
            <a:chExt cx="4114800" cy="741362"/>
          </a:xfrm>
        </p:grpSpPr>
        <p:grpSp>
          <p:nvGrpSpPr>
            <p:cNvPr id="37904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790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7908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905" name="矩形 3"/>
            <p:cNvSpPr>
              <a:spLocks noChangeArrowheads="1"/>
            </p:cNvSpPr>
            <p:nvPr/>
          </p:nvSpPr>
          <p:spPr bwMode="auto">
            <a:xfrm>
              <a:off x="2489200" y="3783149"/>
              <a:ext cx="196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d.assign(n, elem)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330700"/>
            <a:ext cx="4114800" cy="741363"/>
            <a:chOff x="1687513" y="4648059"/>
            <a:chExt cx="4114800" cy="741362"/>
          </a:xfrm>
        </p:grpSpPr>
        <p:grpSp>
          <p:nvGrpSpPr>
            <p:cNvPr id="37899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7902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7903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900" name="矩形 4"/>
            <p:cNvSpPr>
              <a:spLocks noChangeArrowheads="1"/>
            </p:cNvSpPr>
            <p:nvPr/>
          </p:nvSpPr>
          <p:spPr bwMode="auto">
            <a:xfrm>
              <a:off x="2520583" y="4858449"/>
              <a:ext cx="2339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d.assign(begin, end);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5114925" y="2419350"/>
            <a:ext cx="3348038" cy="15287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CDEA"/>
                </a:solidFill>
              </a:rPr>
              <a:t>第一个</a:t>
            </a:r>
            <a:r>
              <a:rPr lang="zh-CN" altLang="zh-CN"/>
              <a:t>重载函数是用</a:t>
            </a:r>
            <a:r>
              <a:rPr lang="en-US" altLang="zh-CN"/>
              <a:t>n</a:t>
            </a:r>
            <a:r>
              <a:rPr lang="zh-CN" altLang="zh-CN"/>
              <a:t>个</a:t>
            </a:r>
            <a:r>
              <a:rPr lang="en-US" altLang="zh-CN"/>
              <a:t>elem</a:t>
            </a:r>
            <a:r>
              <a:rPr lang="zh-CN" altLang="zh-CN"/>
              <a:t>元素为</a:t>
            </a:r>
            <a:r>
              <a:rPr lang="en-US" altLang="zh-CN"/>
              <a:t>d</a:t>
            </a:r>
            <a:r>
              <a:rPr lang="zh-CN" altLang="zh-CN"/>
              <a:t>赋值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/>
            <a:r>
              <a:rPr lang="zh-CN" altLang="zh-CN">
                <a:solidFill>
                  <a:srgbClr val="00CDEA"/>
                </a:solidFill>
              </a:rPr>
              <a:t>第二个</a:t>
            </a:r>
            <a:r>
              <a:rPr lang="zh-CN" altLang="zh-CN"/>
              <a:t>重载函数是用</a:t>
            </a:r>
            <a:r>
              <a:rPr lang="en-US" altLang="zh-CN"/>
              <a:t>[begin, end)</a:t>
            </a:r>
            <a:r>
              <a:rPr lang="zh-CN" altLang="zh-CN"/>
              <a:t>区间的值为其赋值。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771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368300" y="1400175"/>
            <a:ext cx="529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deque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元素访问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891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895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895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891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38919" name="矩形 5"/>
          <p:cNvSpPr>
            <a:spLocks noChangeArrowheads="1"/>
          </p:cNvSpPr>
          <p:nvPr/>
        </p:nvSpPr>
        <p:spPr bwMode="auto">
          <a:xfrm>
            <a:off x="1339850" y="2184400"/>
            <a:ext cx="8047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双端队列的元素访问也提供了与</a:t>
            </a:r>
            <a:r>
              <a:rPr lang="en-US" altLang="zh-CN" sz="1600"/>
              <a:t>vector</a:t>
            </a:r>
            <a:r>
              <a:rPr lang="zh-CN" altLang="zh-CN" sz="1600"/>
              <a:t>一样的方法，函数调用如下所示：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71600" y="2576513"/>
            <a:ext cx="5059363" cy="676275"/>
            <a:chOff x="1371600" y="3478210"/>
            <a:chExt cx="5058765" cy="741362"/>
          </a:xfrm>
        </p:grpSpPr>
        <p:grpSp>
          <p:nvGrpSpPr>
            <p:cNvPr id="38951" name="组合 17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895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955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952" name="矩形 18"/>
            <p:cNvSpPr>
              <a:spLocks noChangeArrowheads="1"/>
            </p:cNvSpPr>
            <p:nvPr/>
          </p:nvSpPr>
          <p:spPr bwMode="auto">
            <a:xfrm>
              <a:off x="2155825" y="3652838"/>
              <a:ext cx="2941831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d[int  idx]; //</a:t>
              </a:r>
              <a:r>
                <a:rPr lang="zh-CN" altLang="en-US"/>
                <a:t>重载了</a:t>
              </a:r>
              <a:r>
                <a:rPr lang="en-US" altLang="zh-CN"/>
                <a:t>[ ]</a:t>
              </a:r>
              <a:r>
                <a:rPr lang="zh-CN" altLang="en-US"/>
                <a:t>运算符</a:t>
              </a:r>
              <a:endParaRPr lang="zh-CN" altLang="zh-CN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371600" y="3259138"/>
            <a:ext cx="5059363" cy="676275"/>
            <a:chOff x="1371600" y="4414838"/>
            <a:chExt cx="5058765" cy="741362"/>
          </a:xfrm>
        </p:grpSpPr>
        <p:grpSp>
          <p:nvGrpSpPr>
            <p:cNvPr id="38946" name="组合 24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894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950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947" name="矩形 25"/>
            <p:cNvSpPr>
              <a:spLocks noChangeArrowheads="1"/>
            </p:cNvSpPr>
            <p:nvPr/>
          </p:nvSpPr>
          <p:spPr bwMode="auto">
            <a:xfrm>
              <a:off x="2173288" y="4575175"/>
              <a:ext cx="3724096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d.at(int idx): //</a:t>
              </a:r>
              <a:r>
                <a:rPr lang="zh-CN" altLang="en-US"/>
                <a:t>访问</a:t>
              </a:r>
              <a:r>
                <a:rPr lang="en-US" altLang="zh-CN"/>
                <a:t>idx</a:t>
              </a:r>
              <a:r>
                <a:rPr lang="zh-CN" altLang="en-US"/>
                <a:t>位置上的元素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71600" y="3944938"/>
            <a:ext cx="5059363" cy="676275"/>
            <a:chOff x="1371600" y="5380038"/>
            <a:chExt cx="5058765" cy="741362"/>
          </a:xfrm>
        </p:grpSpPr>
        <p:grpSp>
          <p:nvGrpSpPr>
            <p:cNvPr id="38941" name="组合 30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894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945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942" name="矩形 31"/>
            <p:cNvSpPr>
              <a:spLocks noChangeArrowheads="1"/>
            </p:cNvSpPr>
            <p:nvPr/>
          </p:nvSpPr>
          <p:spPr bwMode="auto">
            <a:xfrm>
              <a:off x="2177415" y="5566053"/>
              <a:ext cx="2929007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d.front(); //</a:t>
              </a:r>
              <a:r>
                <a:rPr lang="zh-CN" altLang="en-US"/>
                <a:t>返回第一个元素</a:t>
              </a:r>
              <a:r>
                <a:rPr lang="en-US" altLang="zh-CN"/>
                <a:t> </a:t>
              </a:r>
              <a:endParaRPr lang="zh-CN" altLang="en-US"/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384300" y="4595813"/>
            <a:ext cx="5059363" cy="676275"/>
            <a:chOff x="1371600" y="3478210"/>
            <a:chExt cx="5058765" cy="741362"/>
          </a:xfrm>
        </p:grpSpPr>
        <p:grpSp>
          <p:nvGrpSpPr>
            <p:cNvPr id="38936" name="组合 54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893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940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937" name="矩形 55"/>
            <p:cNvSpPr>
              <a:spLocks noChangeArrowheads="1"/>
            </p:cNvSpPr>
            <p:nvPr/>
          </p:nvSpPr>
          <p:spPr bwMode="auto">
            <a:xfrm>
              <a:off x="2181225" y="3652838"/>
              <a:ext cx="3121367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d.back(); //</a:t>
              </a:r>
              <a:r>
                <a:rPr lang="zh-CN" altLang="en-US"/>
                <a:t>返回最后一个元素</a:t>
              </a:r>
              <a:endParaRPr lang="zh-CN" altLang="zh-CN"/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1384300" y="5278438"/>
            <a:ext cx="5059363" cy="676275"/>
            <a:chOff x="1371600" y="4414838"/>
            <a:chExt cx="5058765" cy="741362"/>
          </a:xfrm>
        </p:grpSpPr>
        <p:grpSp>
          <p:nvGrpSpPr>
            <p:cNvPr id="38931" name="组合 60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893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935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932" name="矩形 61"/>
            <p:cNvSpPr>
              <a:spLocks noChangeArrowheads="1"/>
            </p:cNvSpPr>
            <p:nvPr/>
          </p:nvSpPr>
          <p:spPr bwMode="auto">
            <a:xfrm>
              <a:off x="2198688" y="4575175"/>
              <a:ext cx="3659976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d.begin(): //</a:t>
              </a:r>
              <a:r>
                <a:rPr lang="zh-CN" altLang="en-US"/>
                <a:t>返回第一个元素迭代器</a:t>
              </a: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1384300" y="5964238"/>
            <a:ext cx="5059363" cy="676275"/>
            <a:chOff x="1371600" y="5380038"/>
            <a:chExt cx="5058765" cy="741362"/>
          </a:xfrm>
        </p:grpSpPr>
        <p:grpSp>
          <p:nvGrpSpPr>
            <p:cNvPr id="38926" name="组合 66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69" name="任意多边形 68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892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930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927" name="矩形 67"/>
            <p:cNvSpPr>
              <a:spLocks noChangeArrowheads="1"/>
            </p:cNvSpPr>
            <p:nvPr/>
          </p:nvSpPr>
          <p:spPr bwMode="auto">
            <a:xfrm>
              <a:off x="2190115" y="5566053"/>
              <a:ext cx="3544560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d.end(); //</a:t>
              </a:r>
              <a:r>
                <a:rPr lang="zh-CN" altLang="en-US"/>
                <a:t>返回尾元素后的迭代器</a:t>
              </a:r>
              <a:r>
                <a:rPr lang="en-US" altLang="zh-CN"/>
                <a:t> </a:t>
              </a:r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771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368300" y="1400175"/>
            <a:ext cx="529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deque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添加元素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94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997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98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994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39943" name="矩形 5"/>
          <p:cNvSpPr>
            <a:spLocks noChangeArrowheads="1"/>
          </p:cNvSpPr>
          <p:nvPr/>
        </p:nvSpPr>
        <p:spPr bwMode="auto">
          <a:xfrm>
            <a:off x="1339850" y="2184400"/>
            <a:ext cx="804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双端向</a:t>
            </a:r>
            <a:r>
              <a:rPr lang="en-US" altLang="zh-CN" sz="1600"/>
              <a:t>deque</a:t>
            </a:r>
            <a:r>
              <a:rPr lang="zh-CN" altLang="zh-CN" sz="1600"/>
              <a:t>容器中插入元素时，有很多不同的方法，可以从头尾两端插入元素也可以从中间插入元素，各函数的调用如下所示：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71600" y="3033713"/>
            <a:ext cx="5059363" cy="676275"/>
            <a:chOff x="1371600" y="3478210"/>
            <a:chExt cx="5058765" cy="741362"/>
          </a:xfrm>
        </p:grpSpPr>
        <p:grpSp>
          <p:nvGrpSpPr>
            <p:cNvPr id="39974" name="组合 17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997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9978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975" name="矩形 18"/>
            <p:cNvSpPr>
              <a:spLocks noChangeArrowheads="1"/>
            </p:cNvSpPr>
            <p:nvPr/>
          </p:nvSpPr>
          <p:spPr bwMode="auto">
            <a:xfrm>
              <a:off x="2155825" y="3652838"/>
              <a:ext cx="1710725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d.push_back();</a:t>
              </a:r>
              <a:endParaRPr lang="zh-CN" altLang="zh-CN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371600" y="3716338"/>
            <a:ext cx="5059363" cy="676275"/>
            <a:chOff x="1371600" y="4414838"/>
            <a:chExt cx="5058765" cy="741362"/>
          </a:xfrm>
        </p:grpSpPr>
        <p:grpSp>
          <p:nvGrpSpPr>
            <p:cNvPr id="39969" name="组合 24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</p:txBody>
          </p:sp>
          <p:sp>
            <p:nvSpPr>
              <p:cNvPr id="39972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9973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970" name="矩形 25"/>
            <p:cNvSpPr>
              <a:spLocks noChangeArrowheads="1"/>
            </p:cNvSpPr>
            <p:nvPr/>
          </p:nvSpPr>
          <p:spPr bwMode="auto">
            <a:xfrm>
              <a:off x="2173288" y="4575175"/>
              <a:ext cx="1685077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d.push_front();</a:t>
              </a:r>
              <a:endParaRPr lang="zh-CN" altLang="en-US"/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71600" y="4402138"/>
            <a:ext cx="5059363" cy="676275"/>
            <a:chOff x="1371600" y="5380038"/>
            <a:chExt cx="5058765" cy="741362"/>
          </a:xfrm>
        </p:grpSpPr>
        <p:grpSp>
          <p:nvGrpSpPr>
            <p:cNvPr id="39964" name="组合 30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996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9968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965" name="矩形 31"/>
            <p:cNvSpPr>
              <a:spLocks noChangeArrowheads="1"/>
            </p:cNvSpPr>
            <p:nvPr/>
          </p:nvSpPr>
          <p:spPr bwMode="auto">
            <a:xfrm>
              <a:off x="2177415" y="5566053"/>
              <a:ext cx="2223686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d.insert(pos, elem); </a:t>
              </a:r>
              <a:endParaRPr lang="zh-CN" altLang="en-US"/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384300" y="5053013"/>
            <a:ext cx="5059363" cy="676275"/>
            <a:chOff x="1371600" y="3478210"/>
            <a:chExt cx="5058765" cy="741362"/>
          </a:xfrm>
        </p:grpSpPr>
        <p:grpSp>
          <p:nvGrpSpPr>
            <p:cNvPr id="39959" name="组合 54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9962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9963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960" name="矩形 55"/>
            <p:cNvSpPr>
              <a:spLocks noChangeArrowheads="1"/>
            </p:cNvSpPr>
            <p:nvPr/>
          </p:nvSpPr>
          <p:spPr bwMode="auto">
            <a:xfrm>
              <a:off x="2181225" y="3652838"/>
              <a:ext cx="2416046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d.insert(pos, n, elem);</a:t>
              </a:r>
              <a:endParaRPr lang="zh-CN" altLang="zh-CN"/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1384300" y="5735638"/>
            <a:ext cx="5059363" cy="676275"/>
            <a:chOff x="1371600" y="4414838"/>
            <a:chExt cx="5058765" cy="741362"/>
          </a:xfrm>
        </p:grpSpPr>
        <p:grpSp>
          <p:nvGrpSpPr>
            <p:cNvPr id="39954" name="组合 60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3995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9958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955" name="矩形 61"/>
            <p:cNvSpPr>
              <a:spLocks noChangeArrowheads="1"/>
            </p:cNvSpPr>
            <p:nvPr/>
          </p:nvSpPr>
          <p:spPr bwMode="auto">
            <a:xfrm>
              <a:off x="2198688" y="4575175"/>
              <a:ext cx="2736647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d.insert(pos, begin, end);</a:t>
              </a:r>
              <a:endParaRPr lang="zh-CN" altLang="en-US"/>
            </a:p>
          </p:txBody>
        </p:sp>
      </p:grpSp>
      <p:sp>
        <p:nvSpPr>
          <p:cNvPr id="46" name="圆角矩形标注 45"/>
          <p:cNvSpPr>
            <a:spLocks noChangeArrowheads="1"/>
          </p:cNvSpPr>
          <p:nvPr/>
        </p:nvSpPr>
        <p:spPr bwMode="auto">
          <a:xfrm>
            <a:off x="4948238" y="298608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在尾部插入元素</a:t>
            </a:r>
            <a:endParaRPr lang="zh-CN" altLang="en-US"/>
          </a:p>
        </p:txBody>
      </p:sp>
      <p:sp>
        <p:nvSpPr>
          <p:cNvPr id="47" name="圆角矩形标注 46"/>
          <p:cNvSpPr>
            <a:spLocks noChangeArrowheads="1"/>
          </p:cNvSpPr>
          <p:nvPr/>
        </p:nvSpPr>
        <p:spPr bwMode="auto">
          <a:xfrm>
            <a:off x="4940300" y="3654425"/>
            <a:ext cx="3348038" cy="3857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在头部插入元素</a:t>
            </a:r>
            <a:endParaRPr lang="zh-CN" altLang="en-US"/>
          </a:p>
        </p:txBody>
      </p:sp>
      <p:sp>
        <p:nvSpPr>
          <p:cNvPr id="48" name="圆角矩形标注 47"/>
          <p:cNvSpPr>
            <a:spLocks noChangeArrowheads="1"/>
          </p:cNvSpPr>
          <p:nvPr/>
        </p:nvSpPr>
        <p:spPr bwMode="auto">
          <a:xfrm>
            <a:off x="4951413" y="4354513"/>
            <a:ext cx="3348037" cy="38417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4951413" y="503713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</a:t>
            </a:r>
            <a:r>
              <a:rPr lang="en-US" altLang="zh-CN"/>
              <a:t>n</a:t>
            </a:r>
            <a:r>
              <a:rPr lang="zh-CN" altLang="zh-CN"/>
              <a:t>个元素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4951413" y="5314950"/>
            <a:ext cx="3348037" cy="66992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</a:t>
            </a:r>
            <a:r>
              <a:rPr lang="en-US" altLang="zh-CN"/>
              <a:t>[begin, end)</a:t>
            </a:r>
            <a:r>
              <a:rPr lang="zh-CN" altLang="zh-CN"/>
              <a:t>区间的值作为元素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771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68300" y="1400175"/>
            <a:ext cx="529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deque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96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099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099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4096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40967" name="矩形 5"/>
          <p:cNvSpPr>
            <a:spLocks noChangeArrowheads="1"/>
          </p:cNvSpPr>
          <p:nvPr/>
        </p:nvSpPr>
        <p:spPr bwMode="auto">
          <a:xfrm>
            <a:off x="1250950" y="2425700"/>
            <a:ext cx="7537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从</a:t>
            </a:r>
            <a:r>
              <a:rPr lang="en-US" altLang="zh-CN" sz="1600"/>
              <a:t>deque</a:t>
            </a:r>
            <a:r>
              <a:rPr lang="zh-CN" altLang="zh-CN" sz="1600"/>
              <a:t>容器中删除元素时，也有很多不同的方法，可以头尾两端删除元素也可以从中间删除元素，各函数的调用如下所示：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71600" y="3338513"/>
            <a:ext cx="5059363" cy="676275"/>
            <a:chOff x="1371600" y="3478210"/>
            <a:chExt cx="5058765" cy="741362"/>
          </a:xfrm>
        </p:grpSpPr>
        <p:grpSp>
          <p:nvGrpSpPr>
            <p:cNvPr id="40991" name="组合 17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099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0995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992" name="矩形 18"/>
            <p:cNvSpPr>
              <a:spLocks noChangeArrowheads="1"/>
            </p:cNvSpPr>
            <p:nvPr/>
          </p:nvSpPr>
          <p:spPr bwMode="auto">
            <a:xfrm>
              <a:off x="2155825" y="3652838"/>
              <a:ext cx="1595309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d.pop_back();</a:t>
              </a:r>
              <a:endParaRPr lang="zh-CN" altLang="zh-CN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371600" y="4021138"/>
            <a:ext cx="5059363" cy="676275"/>
            <a:chOff x="1371600" y="4414838"/>
            <a:chExt cx="5058765" cy="741362"/>
          </a:xfrm>
        </p:grpSpPr>
        <p:grpSp>
          <p:nvGrpSpPr>
            <p:cNvPr id="40986" name="组合 24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</p:txBody>
          </p:sp>
          <p:sp>
            <p:nvSpPr>
              <p:cNvPr id="4098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0990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987" name="矩形 25"/>
            <p:cNvSpPr>
              <a:spLocks noChangeArrowheads="1"/>
            </p:cNvSpPr>
            <p:nvPr/>
          </p:nvSpPr>
          <p:spPr bwMode="auto">
            <a:xfrm>
              <a:off x="2173288" y="4575175"/>
              <a:ext cx="1569660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d.pop_front();</a:t>
              </a:r>
              <a:endParaRPr lang="zh-CN" altLang="en-US"/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71600" y="4706938"/>
            <a:ext cx="5059363" cy="676275"/>
            <a:chOff x="1371600" y="5380038"/>
            <a:chExt cx="5058765" cy="741362"/>
          </a:xfrm>
        </p:grpSpPr>
        <p:grpSp>
          <p:nvGrpSpPr>
            <p:cNvPr id="40981" name="组合 30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098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0985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982" name="矩形 31"/>
            <p:cNvSpPr>
              <a:spLocks noChangeArrowheads="1"/>
            </p:cNvSpPr>
            <p:nvPr/>
          </p:nvSpPr>
          <p:spPr bwMode="auto">
            <a:xfrm>
              <a:off x="2177415" y="5566053"/>
              <a:ext cx="1608133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d.erase(pos); </a:t>
              </a:r>
              <a:endParaRPr lang="zh-CN" altLang="en-US"/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384300" y="5357813"/>
            <a:ext cx="5059363" cy="676275"/>
            <a:chOff x="1371600" y="3478210"/>
            <a:chExt cx="5058765" cy="741362"/>
          </a:xfrm>
        </p:grpSpPr>
        <p:grpSp>
          <p:nvGrpSpPr>
            <p:cNvPr id="40976" name="组合 54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097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0980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977" name="矩形 55"/>
            <p:cNvSpPr>
              <a:spLocks noChangeArrowheads="1"/>
            </p:cNvSpPr>
            <p:nvPr/>
          </p:nvSpPr>
          <p:spPr bwMode="auto">
            <a:xfrm>
              <a:off x="2181225" y="3652838"/>
              <a:ext cx="2313454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d.erase (begin, end);</a:t>
              </a:r>
              <a:endParaRPr lang="zh-CN" altLang="zh-CN"/>
            </a:p>
          </p:txBody>
        </p:sp>
      </p:grpSp>
      <p:sp>
        <p:nvSpPr>
          <p:cNvPr id="46" name="圆角矩形标注 45"/>
          <p:cNvSpPr>
            <a:spLocks noChangeArrowheads="1"/>
          </p:cNvSpPr>
          <p:nvPr/>
        </p:nvSpPr>
        <p:spPr bwMode="auto">
          <a:xfrm>
            <a:off x="4948238" y="329088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从尾部删除元素</a:t>
            </a:r>
            <a:endParaRPr lang="zh-CN" altLang="en-US"/>
          </a:p>
        </p:txBody>
      </p:sp>
      <p:sp>
        <p:nvSpPr>
          <p:cNvPr id="47" name="圆角矩形标注 46"/>
          <p:cNvSpPr>
            <a:spLocks noChangeArrowheads="1"/>
          </p:cNvSpPr>
          <p:nvPr/>
        </p:nvSpPr>
        <p:spPr bwMode="auto">
          <a:xfrm>
            <a:off x="4940300" y="3959225"/>
            <a:ext cx="3348038" cy="3857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从头部删除元素</a:t>
            </a:r>
            <a:endParaRPr lang="zh-CN" altLang="en-US"/>
          </a:p>
        </p:txBody>
      </p:sp>
      <p:sp>
        <p:nvSpPr>
          <p:cNvPr id="48" name="圆角矩形标注 47"/>
          <p:cNvSpPr>
            <a:spLocks noChangeArrowheads="1"/>
          </p:cNvSpPr>
          <p:nvPr/>
        </p:nvSpPr>
        <p:spPr bwMode="auto">
          <a:xfrm>
            <a:off x="4951413" y="4659313"/>
            <a:ext cx="3348037" cy="38417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从中间删除元素</a:t>
            </a:r>
            <a:endParaRPr lang="zh-CN" altLang="en-US"/>
          </a:p>
        </p:txBody>
      </p:sp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4951413" y="534193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</a:t>
            </a:r>
            <a:r>
              <a:rPr lang="en-US" altLang="zh-CN"/>
              <a:t>[begin, end)</a:t>
            </a:r>
            <a:r>
              <a:rPr lang="zh-CN" altLang="zh-CN"/>
              <a:t>区间的元素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sp>
        <p:nvSpPr>
          <p:cNvPr id="6" name="AutoShape 207"/>
          <p:cNvSpPr>
            <a:spLocks noChangeArrowheads="1"/>
          </p:cNvSpPr>
          <p:nvPr/>
        </p:nvSpPr>
        <p:spPr bwMode="auto">
          <a:xfrm>
            <a:off x="254000" y="989013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5128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>
            <a:hlinkClick r:id="rId4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5131" name="组合 1"/>
          <p:cNvGrpSpPr>
            <a:grpSpLocks/>
          </p:cNvGrpSpPr>
          <p:nvPr/>
        </p:nvGrpSpPr>
        <p:grpSpPr bwMode="auto">
          <a:xfrm>
            <a:off x="1114425" y="2776538"/>
            <a:ext cx="6651625" cy="577850"/>
            <a:chOff x="1051522" y="2276476"/>
            <a:chExt cx="6652723" cy="577956"/>
          </a:xfrm>
        </p:grpSpPr>
        <p:grpSp>
          <p:nvGrpSpPr>
            <p:cNvPr id="5178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5181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83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0877" y="5393260"/>
                  <a:ext cx="5806999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87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85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763" y="4868192"/>
                    <a:ext cx="6137462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86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103" y="4983530"/>
                    <a:ext cx="5689499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79" name="Line 188"/>
              <p:cNvSpPr>
                <a:spLocks noChangeShapeType="1"/>
              </p:cNvSpPr>
              <p:nvPr/>
            </p:nvSpPr>
            <p:spPr bwMode="auto">
              <a:xfrm flipH="1">
                <a:off x="1499994" y="5330201"/>
                <a:ext cx="1498106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83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1" name="Oval 148"/>
                <p:cNvSpPr>
                  <a:spLocks noChangeArrowheads="1"/>
                </p:cNvSpPr>
                <p:nvPr/>
              </p:nvSpPr>
              <p:spPr bwMode="auto">
                <a:xfrm>
                  <a:off x="1099622" y="4776118"/>
                  <a:ext cx="903573" cy="9071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2" name="Oval 151"/>
                <p:cNvSpPr>
                  <a:spLocks noChangeArrowheads="1"/>
                </p:cNvSpPr>
                <p:nvPr/>
              </p:nvSpPr>
              <p:spPr bwMode="auto">
                <a:xfrm>
                  <a:off x="1415611" y="4802262"/>
                  <a:ext cx="242869" cy="2431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5179" name="TextBox 317"/>
            <p:cNvSpPr txBox="1">
              <a:spLocks noChangeArrowheads="1"/>
            </p:cNvSpPr>
            <p:nvPr/>
          </p:nvSpPr>
          <p:spPr bwMode="auto">
            <a:xfrm>
              <a:off x="1051522" y="2364926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8.2.1</a:t>
              </a:r>
              <a:endParaRPr lang="zh-CN" altLang="en-US" sz="1600"/>
            </a:p>
          </p:txBody>
        </p:sp>
        <p:sp>
          <p:nvSpPr>
            <p:cNvPr id="5180" name="TextBox 320"/>
            <p:cNvSpPr txBox="1">
              <a:spLocks noChangeArrowheads="1"/>
            </p:cNvSpPr>
            <p:nvPr/>
          </p:nvSpPr>
          <p:spPr bwMode="auto">
            <a:xfrm>
              <a:off x="3213100" y="2356299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序列式容器概述</a:t>
              </a:r>
            </a:p>
          </p:txBody>
        </p:sp>
      </p:grpSp>
      <p:grpSp>
        <p:nvGrpSpPr>
          <p:cNvPr id="5132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176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7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5133" name="组合 2"/>
          <p:cNvGrpSpPr>
            <a:grpSpLocks/>
          </p:cNvGrpSpPr>
          <p:nvPr/>
        </p:nvGrpSpPr>
        <p:grpSpPr bwMode="auto">
          <a:xfrm>
            <a:off x="1103313" y="3492500"/>
            <a:ext cx="6692900" cy="614363"/>
            <a:chOff x="1040636" y="2814639"/>
            <a:chExt cx="6693664" cy="612880"/>
          </a:xfrm>
        </p:grpSpPr>
        <p:grpSp>
          <p:nvGrpSpPr>
            <p:cNvPr id="5163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5169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1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4094"/>
                  <a:ext cx="5897915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73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3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067"/>
                    <a:ext cx="6232003" cy="720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4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107"/>
                    <a:ext cx="5782271" cy="49067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9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90" name="Oval 151"/>
              <p:cNvSpPr>
                <a:spLocks noChangeArrowheads="1"/>
              </p:cNvSpPr>
              <p:nvPr/>
            </p:nvSpPr>
            <p:spPr bwMode="auto">
              <a:xfrm>
                <a:off x="1251410" y="5063556"/>
                <a:ext cx="170715" cy="17048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5164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04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4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05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65" name="TextBox 321"/>
            <p:cNvSpPr txBox="1">
              <a:spLocks noChangeArrowheads="1"/>
            </p:cNvSpPr>
            <p:nvPr/>
          </p:nvSpPr>
          <p:spPr bwMode="auto">
            <a:xfrm>
              <a:off x="3213101" y="2929444"/>
              <a:ext cx="2310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vector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sp>
          <p:nvSpPr>
            <p:cNvPr id="5166" name="TextBox 317"/>
            <p:cNvSpPr txBox="1">
              <a:spLocks noChangeArrowheads="1"/>
            </p:cNvSpPr>
            <p:nvPr/>
          </p:nvSpPr>
          <p:spPr bwMode="auto">
            <a:xfrm>
              <a:off x="1040636" y="2914565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8.2.2</a:t>
              </a:r>
              <a:endParaRPr lang="zh-CN" altLang="en-US" sz="1600"/>
            </a:p>
          </p:txBody>
        </p:sp>
      </p:grpSp>
      <p:grpSp>
        <p:nvGrpSpPr>
          <p:cNvPr id="5134" name="组合 4"/>
          <p:cNvGrpSpPr>
            <a:grpSpLocks/>
          </p:cNvGrpSpPr>
          <p:nvPr/>
        </p:nvGrpSpPr>
        <p:grpSpPr bwMode="auto">
          <a:xfrm>
            <a:off x="1103313" y="4244975"/>
            <a:ext cx="6692900" cy="612775"/>
            <a:chOff x="1040636" y="3360738"/>
            <a:chExt cx="6693664" cy="614469"/>
          </a:xfrm>
        </p:grpSpPr>
        <p:grpSp>
          <p:nvGrpSpPr>
            <p:cNvPr id="5150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5156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9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2432"/>
                  <a:ext cx="5897915" cy="32189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60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01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343"/>
                    <a:ext cx="6232003" cy="7197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02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979"/>
                    <a:ext cx="5782271" cy="48850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97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1054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98" name="Oval 151"/>
              <p:cNvSpPr>
                <a:spLocks noChangeArrowheads="1"/>
              </p:cNvSpPr>
              <p:nvPr/>
            </p:nvSpPr>
            <p:spPr bwMode="auto">
              <a:xfrm>
                <a:off x="1251410" y="5063867"/>
                <a:ext cx="170715" cy="17136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5151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07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759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08" name="Oval 151"/>
              <p:cNvSpPr>
                <a:spLocks noChangeArrowheads="1"/>
              </p:cNvSpPr>
              <p:nvPr/>
            </p:nvSpPr>
            <p:spPr bwMode="auto">
              <a:xfrm>
                <a:off x="1411747" y="2790450"/>
                <a:ext cx="170751" cy="17137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52" name="TextBox 322"/>
            <p:cNvSpPr txBox="1">
              <a:spLocks noChangeArrowheads="1"/>
            </p:cNvSpPr>
            <p:nvPr/>
          </p:nvSpPr>
          <p:spPr bwMode="auto">
            <a:xfrm>
              <a:off x="3213100" y="3478607"/>
              <a:ext cx="2407203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deque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sp>
          <p:nvSpPr>
            <p:cNvPr id="5153" name="TextBox 317"/>
            <p:cNvSpPr txBox="1">
              <a:spLocks noChangeArrowheads="1"/>
            </p:cNvSpPr>
            <p:nvPr/>
          </p:nvSpPr>
          <p:spPr bwMode="auto">
            <a:xfrm>
              <a:off x="1040636" y="3475178"/>
              <a:ext cx="685035" cy="339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8.2.3</a:t>
              </a:r>
              <a:endParaRPr lang="zh-CN" altLang="en-US" sz="1600"/>
            </a:p>
          </p:txBody>
        </p:sp>
      </p:grpSp>
      <p:sp>
        <p:nvSpPr>
          <p:cNvPr id="5135" name="TextBox 154"/>
          <p:cNvSpPr txBox="1">
            <a:spLocks noChangeArrowheads="1"/>
          </p:cNvSpPr>
          <p:nvPr/>
        </p:nvSpPr>
        <p:spPr bwMode="auto">
          <a:xfrm>
            <a:off x="3763963" y="1414463"/>
            <a:ext cx="398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8.2  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序列式容器</a:t>
            </a: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36" name="组合 2"/>
          <p:cNvGrpSpPr>
            <a:grpSpLocks/>
          </p:cNvGrpSpPr>
          <p:nvPr/>
        </p:nvGrpSpPr>
        <p:grpSpPr bwMode="auto">
          <a:xfrm>
            <a:off x="1116013" y="4940300"/>
            <a:ext cx="6692900" cy="614363"/>
            <a:chOff x="1040636" y="2814639"/>
            <a:chExt cx="6693664" cy="612880"/>
          </a:xfrm>
        </p:grpSpPr>
        <p:grpSp>
          <p:nvGrpSpPr>
            <p:cNvPr id="5137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5143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64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4094"/>
                  <a:ext cx="5897915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47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66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067"/>
                    <a:ext cx="6232003" cy="720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67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107"/>
                    <a:ext cx="5782271" cy="49067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62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63" name="Oval 151"/>
              <p:cNvSpPr>
                <a:spLocks noChangeArrowheads="1"/>
              </p:cNvSpPr>
              <p:nvPr/>
            </p:nvSpPr>
            <p:spPr bwMode="auto">
              <a:xfrm>
                <a:off x="1251410" y="5063556"/>
                <a:ext cx="170715" cy="17048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5138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59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4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60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39" name="TextBox 321"/>
            <p:cNvSpPr txBox="1">
              <a:spLocks noChangeArrowheads="1"/>
            </p:cNvSpPr>
            <p:nvPr/>
          </p:nvSpPr>
          <p:spPr bwMode="auto">
            <a:xfrm>
              <a:off x="3213101" y="2929444"/>
              <a:ext cx="2310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list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sp>
          <p:nvSpPr>
            <p:cNvPr id="5140" name="TextBox 317"/>
            <p:cNvSpPr txBox="1">
              <a:spLocks noChangeArrowheads="1"/>
            </p:cNvSpPr>
            <p:nvPr/>
          </p:nvSpPr>
          <p:spPr bwMode="auto">
            <a:xfrm>
              <a:off x="1040636" y="2914565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8.2.4</a:t>
              </a:r>
              <a:endParaRPr lang="zh-CN" altLang="en-US" sz="1600"/>
            </a:p>
          </p:txBody>
        </p:sp>
      </p:grp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200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006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199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3875" y="1630363"/>
            <a:ext cx="8137525" cy="1577975"/>
            <a:chOff x="523875" y="1630363"/>
            <a:chExt cx="8137525" cy="1577975"/>
          </a:xfrm>
        </p:grpSpPr>
        <p:grpSp>
          <p:nvGrpSpPr>
            <p:cNvPr id="41992" name="组合 17"/>
            <p:cNvGrpSpPr>
              <a:grpSpLocks/>
            </p:cNvGrpSpPr>
            <p:nvPr/>
          </p:nvGrpSpPr>
          <p:grpSpPr bwMode="auto">
            <a:xfrm>
              <a:off x="523875" y="1630363"/>
              <a:ext cx="8137525" cy="1577975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66104"/>
                <a:ext cx="51704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deque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容器中插入和删除元素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03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42004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1993" name="组合 16"/>
            <p:cNvGrpSpPr>
              <a:grpSpLocks/>
            </p:cNvGrpSpPr>
            <p:nvPr/>
          </p:nvGrpSpPr>
          <p:grpSpPr bwMode="auto">
            <a:xfrm>
              <a:off x="6042560" y="2632251"/>
              <a:ext cx="2292350" cy="395289"/>
              <a:chOff x="6356350" y="4728492"/>
              <a:chExt cx="2292809" cy="394213"/>
            </a:xfrm>
          </p:grpSpPr>
          <p:grpSp>
            <p:nvGrpSpPr>
              <p:cNvPr id="41994" name="组合 15"/>
              <p:cNvGrpSpPr>
                <a:grpSpLocks/>
              </p:cNvGrpSpPr>
              <p:nvPr/>
            </p:nvGrpSpPr>
            <p:grpSpPr bwMode="auto">
              <a:xfrm>
                <a:off x="6356350" y="4728492"/>
                <a:ext cx="2292809" cy="345133"/>
                <a:chOff x="2225739" y="5060870"/>
                <a:chExt cx="2724572" cy="411166"/>
              </a:xfrm>
            </p:grpSpPr>
            <p:sp>
              <p:nvSpPr>
                <p:cNvPr id="41996" name="矩形 10">
                  <a:hlinkClick r:id="rId8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983745" cy="365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8-3]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997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半闭框 21"/>
                <p:cNvSpPr/>
                <p:nvPr/>
              </p:nvSpPr>
              <p:spPr bwMode="auto">
                <a:xfrm>
                  <a:off x="2225103" y="5068205"/>
                  <a:ext cx="107549" cy="137685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" name="半闭框 22"/>
                <p:cNvSpPr/>
                <p:nvPr/>
              </p:nvSpPr>
              <p:spPr bwMode="auto">
                <a:xfrm flipH="1" flipV="1">
                  <a:off x="4842127" y="5337916"/>
                  <a:ext cx="107548" cy="133911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42000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41995" name="Picture 13" descr="C:\Users\Administrator\Desktop\未标题-2.png">
                <a:hlinkClick r:id="rId9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8141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009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635000" y="1400175"/>
            <a:ext cx="332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对象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303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03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43013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12863" y="2371725"/>
            <a:ext cx="5900737" cy="646113"/>
            <a:chOff x="3763173" y="1991035"/>
            <a:chExt cx="4940407" cy="646112"/>
          </a:xfrm>
        </p:grpSpPr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3763173" y="1991035"/>
              <a:ext cx="4940407" cy="646112"/>
              <a:chOff x="785733" y="2510671"/>
              <a:chExt cx="4940775" cy="646161"/>
            </a:xfrm>
            <a:solidFill>
              <a:srgbClr val="70D7FC"/>
            </a:solidFill>
          </p:grpSpPr>
          <p:grpSp>
            <p:nvGrpSpPr>
              <p:cNvPr id="20" name="组合 38"/>
              <p:cNvGrpSpPr>
                <a:grpSpLocks/>
              </p:cNvGrpSpPr>
              <p:nvPr/>
            </p:nvGrpSpPr>
            <p:grpSpPr bwMode="auto">
              <a:xfrm>
                <a:off x="785733" y="2567825"/>
                <a:ext cx="4940775" cy="589007"/>
                <a:chOff x="887334" y="2567825"/>
                <a:chExt cx="4940775" cy="589007"/>
              </a:xfrm>
              <a:grpFill/>
            </p:grpSpPr>
            <p:sp>
              <p:nvSpPr>
                <p:cNvPr id="22" name="矩形 1"/>
                <p:cNvSpPr/>
                <p:nvPr/>
              </p:nvSpPr>
              <p:spPr>
                <a:xfrm>
                  <a:off x="887334" y="2740875"/>
                  <a:ext cx="4940775" cy="415957"/>
                </a:xfrm>
                <a:custGeom>
                  <a:avLst/>
                  <a:gdLst>
                    <a:gd name="connsiteX0" fmla="*/ 0 w 6840760"/>
                    <a:gd name="connsiteY0" fmla="*/ 0 h 888468"/>
                    <a:gd name="connsiteX1" fmla="*/ 6840760 w 6840760"/>
                    <a:gd name="connsiteY1" fmla="*/ 0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0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351693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351693 w 6840760"/>
                    <a:gd name="connsiteY4" fmla="*/ 0 h 888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0760" h="888468">
                      <a:moveTo>
                        <a:pt x="351693" y="0"/>
                      </a:moveTo>
                      <a:lnTo>
                        <a:pt x="6465622" y="35169"/>
                      </a:lnTo>
                      <a:lnTo>
                        <a:pt x="6840760" y="888468"/>
                      </a:lnTo>
                      <a:lnTo>
                        <a:pt x="0" y="888468"/>
                      </a:lnTo>
                      <a:lnTo>
                        <a:pt x="351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flipV="1">
                  <a:off x="1037909" y="2567825"/>
                  <a:ext cx="603295" cy="581069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zh-CN" dirty="0"/>
                </a:p>
              </p:txBody>
            </p:sp>
          </p:grp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>
                <a:off x="1048701" y="251067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1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43034" name="矩形 5"/>
            <p:cNvSpPr>
              <a:spLocks noChangeArrowheads="1"/>
            </p:cNvSpPr>
            <p:nvPr/>
          </p:nvSpPr>
          <p:spPr bwMode="auto">
            <a:xfrm>
              <a:off x="4422425" y="2237520"/>
              <a:ext cx="3714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list&lt;T&gt;  lt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312863" y="3170238"/>
            <a:ext cx="6281737" cy="646112"/>
            <a:chOff x="3763174" y="2789322"/>
            <a:chExt cx="4651090" cy="646113"/>
          </a:xfrm>
        </p:grpSpPr>
        <p:grpSp>
          <p:nvGrpSpPr>
            <p:cNvPr id="25" name="组合 24"/>
            <p:cNvGrpSpPr>
              <a:grpSpLocks/>
            </p:cNvGrpSpPr>
            <p:nvPr/>
          </p:nvGrpSpPr>
          <p:grpSpPr bwMode="auto">
            <a:xfrm>
              <a:off x="3763174" y="2789322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27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flipV="1">
                <a:off x="996737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1120420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2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43032" name="矩形 2"/>
            <p:cNvSpPr>
              <a:spLocks noChangeArrowheads="1"/>
            </p:cNvSpPr>
            <p:nvPr/>
          </p:nvSpPr>
          <p:spPr bwMode="auto">
            <a:xfrm>
              <a:off x="4342097" y="3042806"/>
              <a:ext cx="4072167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 list&lt;T&gt;  lt(n)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12863" y="3946525"/>
            <a:ext cx="6046787" cy="646113"/>
            <a:chOff x="3763174" y="3566094"/>
            <a:chExt cx="4477198" cy="646113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3763174" y="3566094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33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flipV="1">
                <a:off x="1036402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35" name="TextBox 25"/>
              <p:cNvSpPr txBox="1">
                <a:spLocks noChangeArrowheads="1"/>
              </p:cNvSpPr>
              <p:nvPr/>
            </p:nvSpPr>
            <p:spPr bwMode="auto">
              <a:xfrm>
                <a:off x="1160085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3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43030" name="矩形 3"/>
            <p:cNvSpPr>
              <a:spLocks noChangeArrowheads="1"/>
            </p:cNvSpPr>
            <p:nvPr/>
          </p:nvSpPr>
          <p:spPr bwMode="auto">
            <a:xfrm>
              <a:off x="4396607" y="3791807"/>
              <a:ext cx="16464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list&lt;T&gt;  lt(n,  elem); </a:t>
              </a:r>
              <a:endParaRPr lang="zh-CN" altLang="en-US"/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312863" y="4724400"/>
            <a:ext cx="6046787" cy="646113"/>
            <a:chOff x="3763173" y="4342867"/>
            <a:chExt cx="4477199" cy="646113"/>
          </a:xfrm>
        </p:grpSpPr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39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1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4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43028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19313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list&lt;T&gt;  lt(begine,  end);</a:t>
              </a:r>
              <a:endParaRPr lang="zh-CN" altLang="en-US"/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1325563" y="5511800"/>
            <a:ext cx="6034087" cy="646113"/>
            <a:chOff x="3763173" y="4342867"/>
            <a:chExt cx="4477199" cy="646113"/>
          </a:xfrm>
        </p:grpSpPr>
        <p:grpSp>
          <p:nvGrpSpPr>
            <p:cNvPr id="43" name="组合 42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45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9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265269" cy="52326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5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43026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1174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list&lt;T&gt;  lt(lt1);</a:t>
              </a:r>
              <a:endParaRPr lang="zh-CN" altLang="en-US"/>
            </a:p>
          </p:txBody>
        </p:sp>
      </p:grpSp>
      <p:sp>
        <p:nvSpPr>
          <p:cNvPr id="50" name="圆角矩形标注 49"/>
          <p:cNvSpPr/>
          <p:nvPr/>
        </p:nvSpPr>
        <p:spPr bwMode="auto">
          <a:xfrm>
            <a:off x="4318000" y="2235200"/>
            <a:ext cx="4029075" cy="473075"/>
          </a:xfrm>
          <a:prstGeom prst="wedgeRoundRectCallout">
            <a:avLst>
              <a:gd name="adj1" fmla="val -37537"/>
              <a:gd name="adj2" fmla="val 840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创建一个空的列表对象</a:t>
            </a:r>
            <a:endParaRPr lang="zh-CN" altLang="en-US" dirty="0"/>
          </a:p>
        </p:txBody>
      </p:sp>
      <p:sp>
        <p:nvSpPr>
          <p:cNvPr id="51" name="圆角矩形标注 50"/>
          <p:cNvSpPr/>
          <p:nvPr/>
        </p:nvSpPr>
        <p:spPr bwMode="auto">
          <a:xfrm>
            <a:off x="4433888" y="3073400"/>
            <a:ext cx="4029075" cy="485775"/>
          </a:xfrm>
          <a:prstGeom prst="wedgeRoundRectCallout">
            <a:avLst>
              <a:gd name="adj1" fmla="val -37537"/>
              <a:gd name="adj2" fmla="val 661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zh-CN" dirty="0"/>
              <a:t>创建一个列表对象，大小为</a:t>
            </a:r>
            <a:r>
              <a:rPr lang="en-US" altLang="zh-CN" dirty="0"/>
              <a:t>n</a:t>
            </a:r>
            <a:endParaRPr lang="zh-CN" altLang="zh-CN" dirty="0"/>
          </a:p>
        </p:txBody>
      </p:sp>
      <p:sp>
        <p:nvSpPr>
          <p:cNvPr id="52" name="圆角矩形标注 51"/>
          <p:cNvSpPr/>
          <p:nvPr/>
        </p:nvSpPr>
        <p:spPr bwMode="auto">
          <a:xfrm>
            <a:off x="4549775" y="3908425"/>
            <a:ext cx="4337050" cy="438150"/>
          </a:xfrm>
          <a:prstGeom prst="wedgeRoundRectCallout">
            <a:avLst>
              <a:gd name="adj1" fmla="val -37537"/>
              <a:gd name="adj2" fmla="val 661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创建一个列表对象，包含</a:t>
            </a:r>
            <a:r>
              <a:rPr lang="en-US" altLang="zh-CN" dirty="0"/>
              <a:t>n</a:t>
            </a:r>
            <a:r>
              <a:rPr lang="zh-CN" altLang="zh-CN" dirty="0"/>
              <a:t>个</a:t>
            </a:r>
            <a:r>
              <a:rPr lang="en-US" altLang="zh-CN" dirty="0" err="1"/>
              <a:t>elem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53" name="圆角矩形标注 52"/>
          <p:cNvSpPr/>
          <p:nvPr/>
        </p:nvSpPr>
        <p:spPr bwMode="auto">
          <a:xfrm>
            <a:off x="4857750" y="4395788"/>
            <a:ext cx="4029075" cy="712787"/>
          </a:xfrm>
          <a:prstGeom prst="wedgeRoundRectCallout">
            <a:avLst>
              <a:gd name="adj1" fmla="val -37537"/>
              <a:gd name="adj2" fmla="val 661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创建一个列表对象，用</a:t>
            </a:r>
            <a:r>
              <a:rPr lang="en-US" altLang="zh-CN" dirty="0"/>
              <a:t>[begin, end)</a:t>
            </a:r>
            <a:r>
              <a:rPr lang="zh-CN" altLang="zh-CN" dirty="0"/>
              <a:t>区间的值为元素赋值</a:t>
            </a:r>
            <a:endParaRPr lang="zh-CN" altLang="en-US" dirty="0"/>
          </a:p>
        </p:txBody>
      </p:sp>
      <p:sp>
        <p:nvSpPr>
          <p:cNvPr id="54" name="圆角矩形标注 53"/>
          <p:cNvSpPr/>
          <p:nvPr/>
        </p:nvSpPr>
        <p:spPr bwMode="auto">
          <a:xfrm>
            <a:off x="4435475" y="5422900"/>
            <a:ext cx="4429125" cy="438150"/>
          </a:xfrm>
          <a:prstGeom prst="wedgeRoundRectCallout">
            <a:avLst>
              <a:gd name="adj1" fmla="val -36276"/>
              <a:gd name="adj2" fmla="val 8647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创建一个列表对象，用另一个对象初始化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035" name="矩形 2"/>
          <p:cNvSpPr>
            <a:spLocks noChangeArrowheads="1"/>
          </p:cNvSpPr>
          <p:nvPr/>
        </p:nvSpPr>
        <p:spPr bwMode="auto">
          <a:xfrm>
            <a:off x="457200" y="1400175"/>
            <a:ext cx="485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赋值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405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405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4403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44039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和</a:t>
            </a:r>
            <a:r>
              <a:rPr lang="en-US" altLang="zh-CN" sz="1600"/>
              <a:t>vector</a:t>
            </a:r>
            <a:r>
              <a:rPr lang="zh-CN" altLang="zh-CN" sz="1600"/>
              <a:t>与</a:t>
            </a:r>
            <a:r>
              <a:rPr lang="en-US" altLang="zh-CN" sz="1600"/>
              <a:t>deque</a:t>
            </a:r>
            <a:r>
              <a:rPr lang="zh-CN" altLang="zh-CN" sz="1600"/>
              <a:t>一样，</a:t>
            </a:r>
            <a:r>
              <a:rPr lang="en-US" altLang="zh-CN" sz="1600"/>
              <a:t>list</a:t>
            </a:r>
            <a:r>
              <a:rPr lang="zh-CN" altLang="zh-CN" sz="1600"/>
              <a:t>列表也提供了</a:t>
            </a:r>
            <a:r>
              <a:rPr lang="en-US" altLang="zh-CN" sz="1600"/>
              <a:t>assign()</a:t>
            </a:r>
            <a:r>
              <a:rPr lang="zh-CN" altLang="zh-CN" sz="1600"/>
              <a:t>函数为列表容器赋值，函数调用如下所示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279775"/>
            <a:ext cx="4114800" cy="741363"/>
            <a:chOff x="1687513" y="3597134"/>
            <a:chExt cx="4114800" cy="741362"/>
          </a:xfrm>
        </p:grpSpPr>
        <p:grpSp>
          <p:nvGrpSpPr>
            <p:cNvPr id="44047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4050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4051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048" name="矩形 3"/>
            <p:cNvSpPr>
              <a:spLocks noChangeArrowheads="1"/>
            </p:cNvSpPr>
            <p:nvPr/>
          </p:nvSpPr>
          <p:spPr bwMode="auto">
            <a:xfrm>
              <a:off x="2489200" y="3783149"/>
              <a:ext cx="196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lt.assign(n, elem)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330700"/>
            <a:ext cx="4114800" cy="741363"/>
            <a:chOff x="1687513" y="4648059"/>
            <a:chExt cx="4114800" cy="741362"/>
          </a:xfrm>
        </p:grpSpPr>
        <p:grpSp>
          <p:nvGrpSpPr>
            <p:cNvPr id="44042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4045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4046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043" name="矩形 4"/>
            <p:cNvSpPr>
              <a:spLocks noChangeArrowheads="1"/>
            </p:cNvSpPr>
            <p:nvPr/>
          </p:nvSpPr>
          <p:spPr bwMode="auto">
            <a:xfrm>
              <a:off x="2520583" y="4858449"/>
              <a:ext cx="2326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lt.assign(begin, end);</a:t>
              </a:r>
              <a:endParaRPr lang="zh-CN" altLang="zh-CN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771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059" name="矩形 2"/>
          <p:cNvSpPr>
            <a:spLocks noChangeArrowheads="1"/>
          </p:cNvSpPr>
          <p:nvPr/>
        </p:nvSpPr>
        <p:spPr bwMode="auto">
          <a:xfrm>
            <a:off x="368300" y="1400175"/>
            <a:ext cx="529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元素访问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506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508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508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4506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45063" name="矩形 5"/>
          <p:cNvSpPr>
            <a:spLocks noChangeArrowheads="1"/>
          </p:cNvSpPr>
          <p:nvPr/>
        </p:nvSpPr>
        <p:spPr bwMode="auto">
          <a:xfrm>
            <a:off x="890588" y="2357438"/>
            <a:ext cx="8048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因为</a:t>
            </a:r>
            <a:r>
              <a:rPr lang="en-US" altLang="zh-CN" sz="1600"/>
              <a:t>list</a:t>
            </a:r>
            <a:r>
              <a:rPr lang="zh-CN" altLang="zh-CN" sz="1600"/>
              <a:t>列表是由链表实现的，内存区域并不是连续的，所以无法用</a:t>
            </a:r>
            <a:r>
              <a:rPr lang="en-US" altLang="zh-CN" sz="1600"/>
              <a:t>[]</a:t>
            </a:r>
            <a:r>
              <a:rPr lang="zh-CN" altLang="zh-CN" sz="1600"/>
              <a:t>运算符来访问元素，也没有可随机访问元素的</a:t>
            </a:r>
            <a:r>
              <a:rPr lang="en-US" altLang="zh-CN" sz="1600"/>
              <a:t>at()</a:t>
            </a:r>
            <a:r>
              <a:rPr lang="zh-CN" altLang="zh-CN" sz="1600"/>
              <a:t>方法，但它提供了下列函数可以访问容器中的元素：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71600" y="3236913"/>
            <a:ext cx="5059363" cy="676275"/>
            <a:chOff x="1371600" y="3478210"/>
            <a:chExt cx="5058765" cy="741362"/>
          </a:xfrm>
        </p:grpSpPr>
        <p:grpSp>
          <p:nvGrpSpPr>
            <p:cNvPr id="45083" name="组合 17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508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5087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084" name="矩形 18"/>
            <p:cNvSpPr>
              <a:spLocks noChangeArrowheads="1"/>
            </p:cNvSpPr>
            <p:nvPr/>
          </p:nvSpPr>
          <p:spPr bwMode="auto">
            <a:xfrm>
              <a:off x="2155825" y="3652838"/>
              <a:ext cx="2852063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lt.front(); //</a:t>
              </a:r>
              <a:r>
                <a:rPr lang="zh-CN" altLang="en-US"/>
                <a:t>返回第一个元素</a:t>
              </a:r>
              <a:endParaRPr lang="zh-CN" altLang="zh-CN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371600" y="3919538"/>
            <a:ext cx="5059363" cy="676275"/>
            <a:chOff x="1371600" y="4414838"/>
            <a:chExt cx="5058765" cy="741362"/>
          </a:xfrm>
        </p:grpSpPr>
        <p:grpSp>
          <p:nvGrpSpPr>
            <p:cNvPr id="45078" name="组合 24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508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5082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079" name="矩形 25"/>
            <p:cNvSpPr>
              <a:spLocks noChangeArrowheads="1"/>
            </p:cNvSpPr>
            <p:nvPr/>
          </p:nvSpPr>
          <p:spPr bwMode="auto">
            <a:xfrm>
              <a:off x="2173288" y="4575175"/>
              <a:ext cx="3108543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lt.back(): //</a:t>
              </a:r>
              <a:r>
                <a:rPr lang="zh-CN" altLang="en-US"/>
                <a:t>返回最后一个元素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71600" y="4605338"/>
            <a:ext cx="5059363" cy="676275"/>
            <a:chOff x="1371600" y="5380038"/>
            <a:chExt cx="5058765" cy="741362"/>
          </a:xfrm>
        </p:grpSpPr>
        <p:grpSp>
          <p:nvGrpSpPr>
            <p:cNvPr id="45073" name="组合 30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507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5077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074" name="矩形 31"/>
            <p:cNvSpPr>
              <a:spLocks noChangeArrowheads="1"/>
            </p:cNvSpPr>
            <p:nvPr/>
          </p:nvSpPr>
          <p:spPr bwMode="auto">
            <a:xfrm>
              <a:off x="2177415" y="5566053"/>
              <a:ext cx="3942105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lt.begin(); //</a:t>
              </a:r>
              <a:r>
                <a:rPr lang="zh-CN" altLang="en-US"/>
                <a:t>返回第一个元素的迭代器</a:t>
              </a:r>
              <a:r>
                <a:rPr lang="en-US" altLang="zh-CN"/>
                <a:t> </a:t>
              </a:r>
              <a:endParaRPr lang="zh-CN" altLang="en-US"/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384300" y="5256213"/>
            <a:ext cx="5059363" cy="676275"/>
            <a:chOff x="1371600" y="3478210"/>
            <a:chExt cx="5058765" cy="741362"/>
          </a:xfrm>
        </p:grpSpPr>
        <p:grpSp>
          <p:nvGrpSpPr>
            <p:cNvPr id="45068" name="组合 54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507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5072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069" name="矩形 55"/>
            <p:cNvSpPr>
              <a:spLocks noChangeArrowheads="1"/>
            </p:cNvSpPr>
            <p:nvPr/>
          </p:nvSpPr>
          <p:spPr bwMode="auto">
            <a:xfrm>
              <a:off x="2181225" y="3652838"/>
              <a:ext cx="3929281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lt.end(); //</a:t>
              </a:r>
              <a:r>
                <a:rPr lang="zh-CN" altLang="en-US"/>
                <a:t>返回尾元素的下一个迭代器</a:t>
              </a:r>
              <a:endParaRPr lang="zh-CN" altLang="zh-CN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771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083" name="矩形 2"/>
          <p:cNvSpPr>
            <a:spLocks noChangeArrowheads="1"/>
          </p:cNvSpPr>
          <p:nvPr/>
        </p:nvSpPr>
        <p:spPr bwMode="auto">
          <a:xfrm>
            <a:off x="368300" y="1400175"/>
            <a:ext cx="529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添加元素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608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612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612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4608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46087" name="矩形 5"/>
          <p:cNvSpPr>
            <a:spLocks noChangeArrowheads="1"/>
          </p:cNvSpPr>
          <p:nvPr/>
        </p:nvSpPr>
        <p:spPr bwMode="auto">
          <a:xfrm>
            <a:off x="1339850" y="2184400"/>
            <a:ext cx="8047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list</a:t>
            </a:r>
            <a:r>
              <a:rPr lang="zh-CN" altLang="zh-CN" sz="1600"/>
              <a:t>提供了多个函数向容器中添加元素，函数调用如下所示：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71600" y="2716213"/>
            <a:ext cx="5059363" cy="676275"/>
            <a:chOff x="1371600" y="3478210"/>
            <a:chExt cx="5058765" cy="741362"/>
          </a:xfrm>
        </p:grpSpPr>
        <p:grpSp>
          <p:nvGrpSpPr>
            <p:cNvPr id="46118" name="组合 17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612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6122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119" name="矩形 18"/>
            <p:cNvSpPr>
              <a:spLocks noChangeArrowheads="1"/>
            </p:cNvSpPr>
            <p:nvPr/>
          </p:nvSpPr>
          <p:spPr bwMode="auto">
            <a:xfrm>
              <a:off x="2155825" y="3652838"/>
              <a:ext cx="1697901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lt.push_back();</a:t>
              </a:r>
              <a:endParaRPr lang="zh-CN" altLang="zh-CN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371600" y="3398838"/>
            <a:ext cx="5059363" cy="676275"/>
            <a:chOff x="1371600" y="4414838"/>
            <a:chExt cx="5058765" cy="741362"/>
          </a:xfrm>
        </p:grpSpPr>
        <p:grpSp>
          <p:nvGrpSpPr>
            <p:cNvPr id="46113" name="组合 24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</p:txBody>
          </p:sp>
          <p:sp>
            <p:nvSpPr>
              <p:cNvPr id="4611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6117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114" name="矩形 25"/>
            <p:cNvSpPr>
              <a:spLocks noChangeArrowheads="1"/>
            </p:cNvSpPr>
            <p:nvPr/>
          </p:nvSpPr>
          <p:spPr bwMode="auto">
            <a:xfrm>
              <a:off x="2173288" y="4575175"/>
              <a:ext cx="1672253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lt.push_front();</a:t>
              </a:r>
              <a:endParaRPr lang="zh-CN" altLang="en-US"/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71600" y="4084638"/>
            <a:ext cx="5059363" cy="676275"/>
            <a:chOff x="1371600" y="5380038"/>
            <a:chExt cx="5058765" cy="741362"/>
          </a:xfrm>
        </p:grpSpPr>
        <p:grpSp>
          <p:nvGrpSpPr>
            <p:cNvPr id="46108" name="组合 30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611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6112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109" name="矩形 31"/>
            <p:cNvSpPr>
              <a:spLocks noChangeArrowheads="1"/>
            </p:cNvSpPr>
            <p:nvPr/>
          </p:nvSpPr>
          <p:spPr bwMode="auto">
            <a:xfrm>
              <a:off x="2177415" y="5566053"/>
              <a:ext cx="2210862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lt.insert(pos, elem); </a:t>
              </a:r>
              <a:endParaRPr lang="zh-CN" altLang="en-US"/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384300" y="4735513"/>
            <a:ext cx="5059363" cy="676275"/>
            <a:chOff x="1371600" y="3478210"/>
            <a:chExt cx="5058765" cy="741362"/>
          </a:xfrm>
        </p:grpSpPr>
        <p:grpSp>
          <p:nvGrpSpPr>
            <p:cNvPr id="46103" name="组合 54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610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6107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104" name="矩形 55"/>
            <p:cNvSpPr>
              <a:spLocks noChangeArrowheads="1"/>
            </p:cNvSpPr>
            <p:nvPr/>
          </p:nvSpPr>
          <p:spPr bwMode="auto">
            <a:xfrm>
              <a:off x="2181225" y="3652838"/>
              <a:ext cx="2403222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lt.insert(pos, n, elem);</a:t>
              </a:r>
              <a:endParaRPr lang="zh-CN" altLang="zh-CN"/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1384300" y="5418138"/>
            <a:ext cx="5059363" cy="676275"/>
            <a:chOff x="1371600" y="4414838"/>
            <a:chExt cx="5058765" cy="741362"/>
          </a:xfrm>
        </p:grpSpPr>
        <p:grpSp>
          <p:nvGrpSpPr>
            <p:cNvPr id="46098" name="组合 60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610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6102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099" name="矩形 61"/>
            <p:cNvSpPr>
              <a:spLocks noChangeArrowheads="1"/>
            </p:cNvSpPr>
            <p:nvPr/>
          </p:nvSpPr>
          <p:spPr bwMode="auto">
            <a:xfrm>
              <a:off x="2198688" y="4575175"/>
              <a:ext cx="2723823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lt.insert(pos, begin, end);</a:t>
              </a:r>
              <a:endParaRPr lang="zh-CN" altLang="en-US"/>
            </a:p>
          </p:txBody>
        </p:sp>
      </p:grpSp>
      <p:sp>
        <p:nvSpPr>
          <p:cNvPr id="46" name="圆角矩形标注 45"/>
          <p:cNvSpPr>
            <a:spLocks noChangeArrowheads="1"/>
          </p:cNvSpPr>
          <p:nvPr/>
        </p:nvSpPr>
        <p:spPr bwMode="auto">
          <a:xfrm>
            <a:off x="4948238" y="266858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在尾部插入元素</a:t>
            </a:r>
            <a:endParaRPr lang="zh-CN" altLang="en-US"/>
          </a:p>
        </p:txBody>
      </p:sp>
      <p:sp>
        <p:nvSpPr>
          <p:cNvPr id="47" name="圆角矩形标注 46"/>
          <p:cNvSpPr>
            <a:spLocks noChangeArrowheads="1"/>
          </p:cNvSpPr>
          <p:nvPr/>
        </p:nvSpPr>
        <p:spPr bwMode="auto">
          <a:xfrm>
            <a:off x="4940300" y="3336925"/>
            <a:ext cx="3348038" cy="3857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在头部插入元素</a:t>
            </a:r>
            <a:endParaRPr lang="zh-CN" altLang="en-US"/>
          </a:p>
        </p:txBody>
      </p:sp>
      <p:sp>
        <p:nvSpPr>
          <p:cNvPr id="48" name="圆角矩形标注 47"/>
          <p:cNvSpPr>
            <a:spLocks noChangeArrowheads="1"/>
          </p:cNvSpPr>
          <p:nvPr/>
        </p:nvSpPr>
        <p:spPr bwMode="auto">
          <a:xfrm>
            <a:off x="4951413" y="4037013"/>
            <a:ext cx="3348037" cy="38417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4951413" y="471963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</a:t>
            </a:r>
            <a:r>
              <a:rPr lang="en-US" altLang="zh-CN"/>
              <a:t>n</a:t>
            </a:r>
            <a:r>
              <a:rPr lang="zh-CN" altLang="zh-CN"/>
              <a:t>个元素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4951413" y="4997450"/>
            <a:ext cx="3348037" cy="66992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位置上插入</a:t>
            </a:r>
            <a:r>
              <a:rPr lang="en-US" altLang="zh-CN"/>
              <a:t>[begin, end)</a:t>
            </a:r>
            <a:r>
              <a:rPr lang="zh-CN" altLang="zh-CN"/>
              <a:t>区间的值作为元素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7719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107" name="矩形 2"/>
          <p:cNvSpPr>
            <a:spLocks noChangeArrowheads="1"/>
          </p:cNvSpPr>
          <p:nvPr/>
        </p:nvSpPr>
        <p:spPr bwMode="auto">
          <a:xfrm>
            <a:off x="368300" y="1400175"/>
            <a:ext cx="529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710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714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14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47109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47111" name="矩形 5"/>
          <p:cNvSpPr>
            <a:spLocks noChangeArrowheads="1"/>
          </p:cNvSpPr>
          <p:nvPr/>
        </p:nvSpPr>
        <p:spPr bwMode="auto">
          <a:xfrm>
            <a:off x="1250950" y="2133600"/>
            <a:ext cx="7537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list</a:t>
            </a:r>
            <a:r>
              <a:rPr lang="zh-CN" altLang="zh-CN" sz="1600"/>
              <a:t>列表也提供了多个函数从容器中删除元素，可以从头尾部删除元素，也可以删除中间某一个元素，函数调用形式如下所示：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71600" y="3046413"/>
            <a:ext cx="5059363" cy="676275"/>
            <a:chOff x="1371600" y="3478210"/>
            <a:chExt cx="5058765" cy="741362"/>
          </a:xfrm>
        </p:grpSpPr>
        <p:grpSp>
          <p:nvGrpSpPr>
            <p:cNvPr id="47142" name="组合 17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7145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7146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143" name="矩形 18"/>
            <p:cNvSpPr>
              <a:spLocks noChangeArrowheads="1"/>
            </p:cNvSpPr>
            <p:nvPr/>
          </p:nvSpPr>
          <p:spPr bwMode="auto">
            <a:xfrm>
              <a:off x="2155825" y="3652838"/>
              <a:ext cx="1582484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lt.pop_back();</a:t>
              </a:r>
              <a:endParaRPr lang="zh-CN" altLang="zh-CN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371600" y="3729038"/>
            <a:ext cx="5059363" cy="676275"/>
            <a:chOff x="1371600" y="4414838"/>
            <a:chExt cx="5058765" cy="741362"/>
          </a:xfrm>
        </p:grpSpPr>
        <p:grpSp>
          <p:nvGrpSpPr>
            <p:cNvPr id="47137" name="组合 24"/>
            <p:cNvGrpSpPr>
              <a:grpSpLocks/>
            </p:cNvGrpSpPr>
            <p:nvPr/>
          </p:nvGrpSpPr>
          <p:grpSpPr bwMode="auto">
            <a:xfrm>
              <a:off x="1371600" y="4414838"/>
              <a:ext cx="5058765" cy="741362"/>
              <a:chOff x="1478869" y="4159404"/>
              <a:chExt cx="5977845" cy="741921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 dirty="0"/>
              </a:p>
            </p:txBody>
          </p:sp>
          <p:sp>
            <p:nvSpPr>
              <p:cNvPr id="47140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7141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138" name="矩形 25"/>
            <p:cNvSpPr>
              <a:spLocks noChangeArrowheads="1"/>
            </p:cNvSpPr>
            <p:nvPr/>
          </p:nvSpPr>
          <p:spPr bwMode="auto">
            <a:xfrm>
              <a:off x="2173288" y="4575175"/>
              <a:ext cx="1556836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lt.pop_front();</a:t>
              </a:r>
              <a:endParaRPr lang="zh-CN" altLang="en-US"/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71600" y="4414838"/>
            <a:ext cx="5059363" cy="676275"/>
            <a:chOff x="1371600" y="5380038"/>
            <a:chExt cx="5058765" cy="741362"/>
          </a:xfrm>
        </p:grpSpPr>
        <p:grpSp>
          <p:nvGrpSpPr>
            <p:cNvPr id="47132" name="组合 30"/>
            <p:cNvGrpSpPr>
              <a:grpSpLocks/>
            </p:cNvGrpSpPr>
            <p:nvPr/>
          </p:nvGrpSpPr>
          <p:grpSpPr bwMode="auto">
            <a:xfrm>
              <a:off x="1371600" y="5380038"/>
              <a:ext cx="5058765" cy="741362"/>
              <a:chOff x="1478869" y="4159404"/>
              <a:chExt cx="5977845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189" y="4159404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7135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7136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133" name="矩形 31"/>
            <p:cNvSpPr>
              <a:spLocks noChangeArrowheads="1"/>
            </p:cNvSpPr>
            <p:nvPr/>
          </p:nvSpPr>
          <p:spPr bwMode="auto">
            <a:xfrm>
              <a:off x="2177415" y="5566053"/>
              <a:ext cx="1595309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lt.erase(pos); </a:t>
              </a:r>
              <a:endParaRPr lang="zh-CN" altLang="en-US"/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384300" y="5065713"/>
            <a:ext cx="5059363" cy="676275"/>
            <a:chOff x="1371600" y="3478210"/>
            <a:chExt cx="5058765" cy="741362"/>
          </a:xfrm>
        </p:grpSpPr>
        <p:grpSp>
          <p:nvGrpSpPr>
            <p:cNvPr id="47127" name="组合 54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7130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7131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128" name="矩形 55"/>
            <p:cNvSpPr>
              <a:spLocks noChangeArrowheads="1"/>
            </p:cNvSpPr>
            <p:nvPr/>
          </p:nvSpPr>
          <p:spPr bwMode="auto">
            <a:xfrm>
              <a:off x="2181225" y="3652838"/>
              <a:ext cx="2300630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lt.erase (begin, end);</a:t>
              </a:r>
              <a:endParaRPr lang="zh-CN" altLang="zh-CN"/>
            </a:p>
          </p:txBody>
        </p:sp>
      </p:grpSp>
      <p:sp>
        <p:nvSpPr>
          <p:cNvPr id="46" name="圆角矩形标注 45"/>
          <p:cNvSpPr>
            <a:spLocks noChangeArrowheads="1"/>
          </p:cNvSpPr>
          <p:nvPr/>
        </p:nvSpPr>
        <p:spPr bwMode="auto">
          <a:xfrm>
            <a:off x="4948238" y="299878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从尾部删除元素</a:t>
            </a:r>
            <a:endParaRPr lang="zh-CN" altLang="en-US"/>
          </a:p>
        </p:txBody>
      </p:sp>
      <p:sp>
        <p:nvSpPr>
          <p:cNvPr id="47" name="圆角矩形标注 46"/>
          <p:cNvSpPr>
            <a:spLocks noChangeArrowheads="1"/>
          </p:cNvSpPr>
          <p:nvPr/>
        </p:nvSpPr>
        <p:spPr bwMode="auto">
          <a:xfrm>
            <a:off x="4940300" y="3667125"/>
            <a:ext cx="3348038" cy="3857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从头部删除元素</a:t>
            </a:r>
            <a:endParaRPr lang="zh-CN" altLang="en-US"/>
          </a:p>
        </p:txBody>
      </p:sp>
      <p:sp>
        <p:nvSpPr>
          <p:cNvPr id="48" name="圆角矩形标注 47"/>
          <p:cNvSpPr>
            <a:spLocks noChangeArrowheads="1"/>
          </p:cNvSpPr>
          <p:nvPr/>
        </p:nvSpPr>
        <p:spPr bwMode="auto">
          <a:xfrm>
            <a:off x="4951413" y="4367213"/>
            <a:ext cx="3348037" cy="38417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从中间删除元素</a:t>
            </a:r>
            <a:endParaRPr lang="zh-CN" altLang="en-US"/>
          </a:p>
        </p:txBody>
      </p:sp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4951413" y="5049838"/>
            <a:ext cx="3348037" cy="385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</a:t>
            </a:r>
            <a:r>
              <a:rPr lang="en-US" altLang="zh-CN"/>
              <a:t>[begin, end)</a:t>
            </a:r>
            <a:r>
              <a:rPr lang="zh-CN" altLang="zh-CN"/>
              <a:t>区间的元素</a:t>
            </a:r>
            <a:endParaRPr lang="zh-CN" altLang="en-US"/>
          </a:p>
        </p:txBody>
      </p: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1409700" y="5726113"/>
            <a:ext cx="5059363" cy="676275"/>
            <a:chOff x="1371600" y="3478210"/>
            <a:chExt cx="5058765" cy="741362"/>
          </a:xfrm>
        </p:grpSpPr>
        <p:grpSp>
          <p:nvGrpSpPr>
            <p:cNvPr id="47122" name="组合 38"/>
            <p:cNvGrpSpPr>
              <a:grpSpLocks/>
            </p:cNvGrpSpPr>
            <p:nvPr/>
          </p:nvGrpSpPr>
          <p:grpSpPr bwMode="auto">
            <a:xfrm>
              <a:off x="1371600" y="3478210"/>
              <a:ext cx="5058765" cy="741362"/>
              <a:chOff x="1478869" y="4159401"/>
              <a:chExt cx="5977845" cy="741921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2002189" y="4159401"/>
                <a:ext cx="54545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7125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653143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7126" name="矩形 30"/>
              <p:cNvSpPr>
                <a:spLocks noChangeArrowheads="1"/>
              </p:cNvSpPr>
              <p:nvPr/>
            </p:nvSpPr>
            <p:spPr bwMode="auto">
              <a:xfrm>
                <a:off x="1600873" y="4323926"/>
                <a:ext cx="441736" cy="506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123" name="矩形 39"/>
            <p:cNvSpPr>
              <a:spLocks noChangeArrowheads="1"/>
            </p:cNvSpPr>
            <p:nvPr/>
          </p:nvSpPr>
          <p:spPr bwMode="auto">
            <a:xfrm>
              <a:off x="2181225" y="3652838"/>
              <a:ext cx="1915909" cy="40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lt.remove (elem);</a:t>
              </a:r>
              <a:endParaRPr lang="zh-CN" altLang="zh-CN"/>
            </a:p>
          </p:txBody>
        </p:sp>
      </p:grpSp>
      <p:sp>
        <p:nvSpPr>
          <p:cNvPr id="60" name="圆角矩形标注 59"/>
          <p:cNvSpPr>
            <a:spLocks noChangeArrowheads="1"/>
          </p:cNvSpPr>
          <p:nvPr/>
        </p:nvSpPr>
        <p:spPr bwMode="auto">
          <a:xfrm>
            <a:off x="4856163" y="5383213"/>
            <a:ext cx="3348037" cy="66040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从容器中删除所有与</a:t>
            </a:r>
            <a:r>
              <a:rPr lang="en-US" altLang="zh-CN"/>
              <a:t>elem</a:t>
            </a:r>
            <a:r>
              <a:rPr lang="zh-CN" altLang="zh-CN"/>
              <a:t>匹配的元素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60" grpId="0" animBg="1"/>
      <p:bldP spid="6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814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8150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813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3875" y="1630363"/>
            <a:ext cx="8137525" cy="1577975"/>
            <a:chOff x="523875" y="1630363"/>
            <a:chExt cx="8137525" cy="1577975"/>
          </a:xfrm>
        </p:grpSpPr>
        <p:grpSp>
          <p:nvGrpSpPr>
            <p:cNvPr id="48136" name="组合 17"/>
            <p:cNvGrpSpPr>
              <a:grpSpLocks/>
            </p:cNvGrpSpPr>
            <p:nvPr/>
          </p:nvGrpSpPr>
          <p:grpSpPr bwMode="auto">
            <a:xfrm>
              <a:off x="523875" y="1630363"/>
              <a:ext cx="8137525" cy="1577975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66104"/>
                <a:ext cx="51704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容器中插入和删除元素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47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48148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137" name="组合 16"/>
            <p:cNvGrpSpPr>
              <a:grpSpLocks/>
            </p:cNvGrpSpPr>
            <p:nvPr/>
          </p:nvGrpSpPr>
          <p:grpSpPr bwMode="auto">
            <a:xfrm>
              <a:off x="6042560" y="2632251"/>
              <a:ext cx="2292350" cy="395289"/>
              <a:chOff x="6356350" y="4728492"/>
              <a:chExt cx="2292809" cy="394213"/>
            </a:xfrm>
          </p:grpSpPr>
          <p:grpSp>
            <p:nvGrpSpPr>
              <p:cNvPr id="48138" name="组合 15"/>
              <p:cNvGrpSpPr>
                <a:grpSpLocks/>
              </p:cNvGrpSpPr>
              <p:nvPr/>
            </p:nvGrpSpPr>
            <p:grpSpPr bwMode="auto">
              <a:xfrm>
                <a:off x="6356350" y="4728492"/>
                <a:ext cx="2292809" cy="345133"/>
                <a:chOff x="2225739" y="5060870"/>
                <a:chExt cx="2724572" cy="411166"/>
              </a:xfrm>
            </p:grpSpPr>
            <p:sp>
              <p:nvSpPr>
                <p:cNvPr id="48140" name="矩形 10">
                  <a:hlinkClick r:id="rId8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983745" cy="365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8-4]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141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半闭框 21"/>
                <p:cNvSpPr/>
                <p:nvPr/>
              </p:nvSpPr>
              <p:spPr bwMode="auto">
                <a:xfrm>
                  <a:off x="2225103" y="5068205"/>
                  <a:ext cx="107549" cy="137685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" name="半闭框 22"/>
                <p:cNvSpPr/>
                <p:nvPr/>
              </p:nvSpPr>
              <p:spPr bwMode="auto">
                <a:xfrm flipH="1" flipV="1">
                  <a:off x="4842127" y="5337916"/>
                  <a:ext cx="107548" cy="133911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48144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48139" name="Picture 13" descr="C:\Users\Administrator\Desktop\未标题-2.png">
                <a:hlinkClick r:id="rId9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8141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155" name="矩形 2"/>
          <p:cNvSpPr>
            <a:spLocks noChangeArrowheads="1"/>
          </p:cNvSpPr>
          <p:nvPr/>
        </p:nvSpPr>
        <p:spPr bwMode="auto">
          <a:xfrm>
            <a:off x="342900" y="1400175"/>
            <a:ext cx="514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-merge()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sort()</a:t>
            </a:r>
            <a:endParaRPr lang="zh-CN" altLang="zh-CN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915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91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918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4915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49159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函数</a:t>
            </a:r>
            <a:r>
              <a:rPr lang="en-US" altLang="zh-CN" sz="1600"/>
              <a:t>merge()</a:t>
            </a:r>
            <a:r>
              <a:rPr lang="zh-CN" altLang="zh-CN" sz="1600"/>
              <a:t>可以将两个列表容器合并，函数的功能是把一个</a:t>
            </a:r>
            <a:r>
              <a:rPr lang="en-US" altLang="zh-CN" sz="1600"/>
              <a:t>list</a:t>
            </a:r>
            <a:r>
              <a:rPr lang="zh-CN" altLang="zh-CN" sz="1600"/>
              <a:t>对象作为参数插入到目标</a:t>
            </a:r>
            <a:r>
              <a:rPr lang="en-US" altLang="zh-CN" sz="1600"/>
              <a:t>list</a:t>
            </a:r>
            <a:r>
              <a:rPr lang="zh-CN" altLang="zh-CN" sz="1600"/>
              <a:t>容器中，其调用形式如下所示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71663" y="4752975"/>
            <a:ext cx="4114800" cy="741363"/>
            <a:chOff x="1687513" y="3597134"/>
            <a:chExt cx="4114800" cy="741362"/>
          </a:xfrm>
        </p:grpSpPr>
        <p:grpSp>
          <p:nvGrpSpPr>
            <p:cNvPr id="49180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9183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9184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181" name="矩形 3"/>
            <p:cNvSpPr>
              <a:spLocks noChangeArrowheads="1"/>
            </p:cNvSpPr>
            <p:nvPr/>
          </p:nvSpPr>
          <p:spPr bwMode="auto">
            <a:xfrm>
              <a:off x="2489200" y="3783149"/>
              <a:ext cx="196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lt.sort(list&amp; lt1)</a:t>
              </a:r>
              <a:r>
                <a:rPr lang="zh-CN" altLang="zh-CN"/>
                <a:t>；</a:t>
              </a:r>
            </a:p>
          </p:txBody>
        </p:sp>
      </p:grpSp>
      <p:sp>
        <p:nvSpPr>
          <p:cNvPr id="29" name="矩形 5"/>
          <p:cNvSpPr>
            <a:spLocks noChangeArrowheads="1"/>
          </p:cNvSpPr>
          <p:nvPr/>
        </p:nvSpPr>
        <p:spPr bwMode="auto">
          <a:xfrm>
            <a:off x="609600" y="4325938"/>
            <a:ext cx="804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list</a:t>
            </a:r>
            <a:r>
              <a:rPr lang="zh-CN" altLang="zh-CN" sz="1600"/>
              <a:t>容器还提供了具有排序功能的成员函数</a:t>
            </a:r>
            <a:r>
              <a:rPr lang="en-US" altLang="zh-CN" sz="1600"/>
              <a:t>sort()</a:t>
            </a:r>
            <a:r>
              <a:rPr lang="zh-CN" altLang="zh-CN" sz="1600"/>
              <a:t>，其函数调用如下所示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39913" y="3432175"/>
            <a:ext cx="4114800" cy="741363"/>
            <a:chOff x="1687513" y="3597134"/>
            <a:chExt cx="4114800" cy="741362"/>
          </a:xfrm>
        </p:grpSpPr>
        <p:grpSp>
          <p:nvGrpSpPr>
            <p:cNvPr id="49175" name="组合 30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49178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9179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176" name="矩形 31"/>
            <p:cNvSpPr>
              <a:spLocks noChangeArrowheads="1"/>
            </p:cNvSpPr>
            <p:nvPr/>
          </p:nvSpPr>
          <p:spPr bwMode="auto">
            <a:xfrm>
              <a:off x="2489200" y="3783149"/>
              <a:ext cx="196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lt.merge(list&amp; lt1)</a:t>
              </a:r>
              <a:r>
                <a:rPr lang="zh-CN" altLang="zh-CN"/>
                <a:t>；</a:t>
              </a:r>
            </a:p>
          </p:txBody>
        </p:sp>
      </p:grpSp>
      <p:sp>
        <p:nvSpPr>
          <p:cNvPr id="36" name="圆角矩形标注 35"/>
          <p:cNvSpPr>
            <a:spLocks noChangeArrowheads="1"/>
          </p:cNvSpPr>
          <p:nvPr/>
        </p:nvSpPr>
        <p:spPr bwMode="auto">
          <a:xfrm>
            <a:off x="4921250" y="4306888"/>
            <a:ext cx="3348038" cy="769937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sort()</a:t>
            </a:r>
            <a:r>
              <a:rPr lang="zh-CN" altLang="zh-CN"/>
              <a:t>函数使容器中的元素按从小到大的顺序排列。</a:t>
            </a:r>
            <a:endParaRPr lang="zh-CN" altLang="en-US"/>
          </a:p>
        </p:txBody>
      </p: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4678363" y="1976438"/>
            <a:ext cx="3348037" cy="141605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dirty="0"/>
              <a:t>两个容器合并后，</a:t>
            </a:r>
            <a:r>
              <a:rPr lang="zh-CN" altLang="zh-CN" dirty="0">
                <a:solidFill>
                  <a:srgbClr val="FF0000"/>
                </a:solidFill>
              </a:rPr>
              <a:t>容器中的元素按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从小到大排列</a:t>
            </a:r>
            <a:r>
              <a:rPr lang="zh-CN" altLang="zh-CN" dirty="0">
                <a:solidFill>
                  <a:srgbClr val="FF0000"/>
                </a:solidFill>
              </a:rPr>
              <a:t>，而且合并之后，</a:t>
            </a:r>
            <a:r>
              <a:rPr lang="en-US" altLang="zh-CN" dirty="0">
                <a:solidFill>
                  <a:srgbClr val="FF0000"/>
                </a:solidFill>
              </a:rPr>
              <a:t>lt1</a:t>
            </a:r>
            <a:r>
              <a:rPr lang="zh-CN" altLang="zh-CN" dirty="0">
                <a:solidFill>
                  <a:srgbClr val="FF0000"/>
                </a:solidFill>
              </a:rPr>
              <a:t>容器会变为一个空的容器。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剪去对角的矩形 3"/>
          <p:cNvSpPr>
            <a:spLocks/>
          </p:cNvSpPr>
          <p:nvPr/>
        </p:nvSpPr>
        <p:spPr bwMode="auto">
          <a:xfrm>
            <a:off x="952500" y="5762625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cxnSp>
        <p:nvCxnSpPr>
          <p:cNvPr id="38" name="直线连接符 9"/>
          <p:cNvCxnSpPr>
            <a:cxnSpLocks noChangeShapeType="1"/>
          </p:cNvCxnSpPr>
          <p:nvPr/>
        </p:nvCxnSpPr>
        <p:spPr bwMode="auto">
          <a:xfrm>
            <a:off x="952500" y="6369050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614988" y="5889625"/>
            <a:ext cx="2292350" cy="395288"/>
            <a:chOff x="6356350" y="4728492"/>
            <a:chExt cx="2292809" cy="394213"/>
          </a:xfrm>
        </p:grpSpPr>
        <p:grpSp>
          <p:nvGrpSpPr>
            <p:cNvPr id="49168" name="组合 15"/>
            <p:cNvGrpSpPr>
              <a:grpSpLocks/>
            </p:cNvGrpSpPr>
            <p:nvPr/>
          </p:nvGrpSpPr>
          <p:grpSpPr bwMode="auto">
            <a:xfrm>
              <a:off x="6356350" y="4728492"/>
              <a:ext cx="2292809" cy="345133"/>
              <a:chOff x="2225739" y="5060870"/>
              <a:chExt cx="2724572" cy="411166"/>
            </a:xfrm>
          </p:grpSpPr>
          <p:sp>
            <p:nvSpPr>
              <p:cNvPr id="49170" name="矩形 10">
                <a:hlinkClick r:id="rId4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983745" cy="365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8-5]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171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4" name="半闭框 43"/>
              <p:cNvSpPr/>
              <p:nvPr/>
            </p:nvSpPr>
            <p:spPr bwMode="auto">
              <a:xfrm>
                <a:off x="2225739" y="5068414"/>
                <a:ext cx="107548" cy="13768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" name="半闭框 44"/>
              <p:cNvSpPr/>
              <p:nvPr/>
            </p:nvSpPr>
            <p:spPr bwMode="auto">
              <a:xfrm flipH="1" flipV="1">
                <a:off x="4842762" y="5338126"/>
                <a:ext cx="107549" cy="133912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49174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49169" name="Picture 13" descr="C:\Users\Administrator\Desktop\未标题-2.png">
              <a:hlinkClick r:id="rId5" action="ppaction://hlinkfile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141" y="4735356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 animBg="1"/>
      <p:bldP spid="22" grpId="0" animBg="1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342900" y="1400175"/>
            <a:ext cx="514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类模板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-splice()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函数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018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020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020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5018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50183" name="矩形 5"/>
          <p:cNvSpPr>
            <a:spLocks noChangeArrowheads="1"/>
          </p:cNvSpPr>
          <p:nvPr/>
        </p:nvSpPr>
        <p:spPr bwMode="auto">
          <a:xfrm>
            <a:off x="609600" y="2452688"/>
            <a:ext cx="804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上面讲解的</a:t>
            </a:r>
            <a:r>
              <a:rPr lang="en-US" altLang="zh-CN" sz="1600"/>
              <a:t>merge()</a:t>
            </a:r>
            <a:r>
              <a:rPr lang="zh-CN" altLang="zh-CN" sz="1600"/>
              <a:t>函数可以合并两个</a:t>
            </a:r>
            <a:r>
              <a:rPr lang="en-US" altLang="zh-CN" sz="1600"/>
              <a:t>list</a:t>
            </a:r>
            <a:r>
              <a:rPr lang="zh-CN" altLang="zh-CN" sz="1600"/>
              <a:t>容器，但它有局限性，合并的元素从打乱顺序重新排列，有时合并两个容器的元素只想直到“插队”，而不想重新“排队”。为此，</a:t>
            </a:r>
            <a:r>
              <a:rPr lang="en-US" altLang="zh-CN" sz="1600"/>
              <a:t>list</a:t>
            </a:r>
            <a:r>
              <a:rPr lang="zh-CN" altLang="zh-CN" sz="1600"/>
              <a:t>提供了另外一个函数</a:t>
            </a:r>
            <a:r>
              <a:rPr lang="en-US" altLang="zh-CN" sz="1600"/>
              <a:t>splice()</a:t>
            </a:r>
            <a:r>
              <a:rPr lang="zh-CN" altLang="zh-CN" sz="1600"/>
              <a:t>，该函数用于连接两个</a:t>
            </a:r>
            <a:r>
              <a:rPr lang="en-US" altLang="zh-CN" sz="1600"/>
              <a:t>list</a:t>
            </a:r>
            <a:r>
              <a:rPr lang="zh-CN" altLang="zh-CN" sz="1600"/>
              <a:t>对象，其调用形式如下所示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77913" y="3648075"/>
            <a:ext cx="7191375" cy="741363"/>
            <a:chOff x="1839914" y="3647934"/>
            <a:chExt cx="4114799" cy="741362"/>
          </a:xfrm>
        </p:grpSpPr>
        <p:grpSp>
          <p:nvGrpSpPr>
            <p:cNvPr id="50200" name="组合 30"/>
            <p:cNvGrpSpPr>
              <a:grpSpLocks/>
            </p:cNvGrpSpPr>
            <p:nvPr/>
          </p:nvGrpSpPr>
          <p:grpSpPr bwMode="auto">
            <a:xfrm>
              <a:off x="1839914" y="3647934"/>
              <a:ext cx="4114799" cy="741362"/>
              <a:chOff x="1478870" y="4159404"/>
              <a:chExt cx="5977844" cy="74192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2002756" y="4159404"/>
                <a:ext cx="5453958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50203" name="圆角矩形 29"/>
              <p:cNvSpPr>
                <a:spLocks noChangeArrowheads="1"/>
              </p:cNvSpPr>
              <p:nvPr/>
            </p:nvSpPr>
            <p:spPr bwMode="auto">
              <a:xfrm>
                <a:off x="1478870" y="4214678"/>
                <a:ext cx="71068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0204" name="矩形 30"/>
              <p:cNvSpPr>
                <a:spLocks noChangeArrowheads="1"/>
              </p:cNvSpPr>
              <p:nvPr/>
            </p:nvSpPr>
            <p:spPr bwMode="auto">
              <a:xfrm>
                <a:off x="1694222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201" name="矩形 6"/>
            <p:cNvSpPr>
              <a:spLocks noChangeArrowheads="1"/>
            </p:cNvSpPr>
            <p:nvPr/>
          </p:nvSpPr>
          <p:spPr bwMode="auto">
            <a:xfrm>
              <a:off x="2337325" y="3844825"/>
              <a:ext cx="29418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lt.splice(iterator it, list&amp; lt1);</a:t>
              </a:r>
              <a:endParaRPr lang="zh-CN" altLang="zh-CN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03313" y="4384675"/>
            <a:ext cx="7165975" cy="741363"/>
            <a:chOff x="1103313" y="4384534"/>
            <a:chExt cx="7166755" cy="741362"/>
          </a:xfrm>
        </p:grpSpPr>
        <p:grpSp>
          <p:nvGrpSpPr>
            <p:cNvPr id="50195" name="组合 47"/>
            <p:cNvGrpSpPr>
              <a:grpSpLocks/>
            </p:cNvGrpSpPr>
            <p:nvPr/>
          </p:nvGrpSpPr>
          <p:grpSpPr bwMode="auto">
            <a:xfrm>
              <a:off x="1103313" y="4384534"/>
              <a:ext cx="7166755" cy="741362"/>
              <a:chOff x="1478870" y="4159404"/>
              <a:chExt cx="5977844" cy="741921"/>
            </a:xfrm>
          </p:grpSpPr>
          <p:sp>
            <p:nvSpPr>
              <p:cNvPr id="50" name="任意多边形 49"/>
              <p:cNvSpPr/>
              <p:nvPr/>
            </p:nvSpPr>
            <p:spPr>
              <a:xfrm>
                <a:off x="2003289" y="4159404"/>
                <a:ext cx="5453425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50198" name="圆角矩形 29"/>
              <p:cNvSpPr>
                <a:spLocks noChangeArrowheads="1"/>
              </p:cNvSpPr>
              <p:nvPr/>
            </p:nvSpPr>
            <p:spPr bwMode="auto">
              <a:xfrm>
                <a:off x="1478870" y="4214678"/>
                <a:ext cx="692019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0199" name="矩形 30"/>
              <p:cNvSpPr>
                <a:spLocks noChangeArrowheads="1"/>
              </p:cNvSpPr>
              <p:nvPr/>
            </p:nvSpPr>
            <p:spPr bwMode="auto">
              <a:xfrm>
                <a:off x="1673259" y="4323926"/>
                <a:ext cx="311806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196" name="矩形 8"/>
            <p:cNvSpPr>
              <a:spLocks noChangeArrowheads="1"/>
            </p:cNvSpPr>
            <p:nvPr/>
          </p:nvSpPr>
          <p:spPr bwMode="auto">
            <a:xfrm>
              <a:off x="1970288" y="4570549"/>
              <a:ext cx="4224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lt.splice(iterator it, list&amp; lt1, iterator first);</a:t>
              </a:r>
              <a:endParaRPr lang="zh-CN" altLang="zh-CN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090613" y="5130800"/>
            <a:ext cx="7178675" cy="741363"/>
            <a:chOff x="1090613" y="5130517"/>
            <a:chExt cx="7179455" cy="741362"/>
          </a:xfrm>
        </p:grpSpPr>
        <p:grpSp>
          <p:nvGrpSpPr>
            <p:cNvPr id="50190" name="组合 52"/>
            <p:cNvGrpSpPr>
              <a:grpSpLocks/>
            </p:cNvGrpSpPr>
            <p:nvPr/>
          </p:nvGrpSpPr>
          <p:grpSpPr bwMode="auto">
            <a:xfrm>
              <a:off x="1090613" y="5130517"/>
              <a:ext cx="7179455" cy="741362"/>
              <a:chOff x="1478870" y="4159404"/>
              <a:chExt cx="5977844" cy="741921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2002361" y="4159404"/>
                <a:ext cx="545435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50193" name="圆角矩形 29"/>
              <p:cNvSpPr>
                <a:spLocks noChangeArrowheads="1"/>
              </p:cNvSpPr>
              <p:nvPr/>
            </p:nvSpPr>
            <p:spPr bwMode="auto">
              <a:xfrm>
                <a:off x="1478870" y="4214678"/>
                <a:ext cx="701368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0194" name="矩形 30"/>
              <p:cNvSpPr>
                <a:spLocks noChangeArrowheads="1"/>
              </p:cNvSpPr>
              <p:nvPr/>
            </p:nvSpPr>
            <p:spPr bwMode="auto">
              <a:xfrm>
                <a:off x="1673185" y="4323926"/>
                <a:ext cx="311254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191" name="矩形 9"/>
            <p:cNvSpPr>
              <a:spLocks noChangeArrowheads="1"/>
            </p:cNvSpPr>
            <p:nvPr/>
          </p:nvSpPr>
          <p:spPr bwMode="auto">
            <a:xfrm>
              <a:off x="1968632" y="5290508"/>
              <a:ext cx="54886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lt.splice(iterator it, list&amp; lt1, iterator first, iterator last);</a:t>
              </a:r>
              <a:endParaRPr lang="zh-CN" altLang="en-US"/>
            </a:p>
          </p:txBody>
        </p:sp>
      </p:grpSp>
      <p:sp>
        <p:nvSpPr>
          <p:cNvPr id="57" name="圆角矩形标注 56"/>
          <p:cNvSpPr>
            <a:spLocks noChangeArrowheads="1"/>
          </p:cNvSpPr>
          <p:nvPr/>
        </p:nvSpPr>
        <p:spPr bwMode="auto">
          <a:xfrm>
            <a:off x="4921250" y="3052763"/>
            <a:ext cx="3348038" cy="81597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第一种形式是将容器</a:t>
            </a:r>
            <a:r>
              <a:rPr lang="en-US" altLang="zh-CN"/>
              <a:t>lt1</a:t>
            </a:r>
            <a:r>
              <a:rPr lang="zh-CN" altLang="zh-CN"/>
              <a:t>插入到迭代器</a:t>
            </a:r>
            <a:r>
              <a:rPr lang="en-US" altLang="zh-CN"/>
              <a:t>it</a:t>
            </a:r>
            <a:r>
              <a:rPr lang="zh-CN" altLang="zh-CN"/>
              <a:t>指示的位置前。</a:t>
            </a:r>
            <a:endParaRPr lang="zh-CN" altLang="en-US"/>
          </a:p>
        </p:txBody>
      </p:sp>
      <p:sp>
        <p:nvSpPr>
          <p:cNvPr id="58" name="圆角矩形标注 57"/>
          <p:cNvSpPr>
            <a:spLocks noChangeArrowheads="1"/>
          </p:cNvSpPr>
          <p:nvPr/>
        </p:nvSpPr>
        <p:spPr bwMode="auto">
          <a:xfrm>
            <a:off x="4970463" y="3571875"/>
            <a:ext cx="3348037" cy="1068388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第二种形式是将</a:t>
            </a:r>
            <a:r>
              <a:rPr lang="en-US" altLang="zh-CN"/>
              <a:t>lt1</a:t>
            </a:r>
            <a:r>
              <a:rPr lang="zh-CN" altLang="zh-CN"/>
              <a:t>中的元素</a:t>
            </a:r>
            <a:r>
              <a:rPr lang="en-US" altLang="zh-CN"/>
              <a:t>first</a:t>
            </a:r>
            <a:r>
              <a:rPr lang="zh-CN" altLang="zh-CN"/>
              <a:t>（</a:t>
            </a:r>
            <a:r>
              <a:rPr lang="en-US" altLang="zh-CN"/>
              <a:t>first</a:t>
            </a:r>
            <a:r>
              <a:rPr lang="zh-CN" altLang="zh-CN"/>
              <a:t>迭代器指示的元素）插入到迭代器</a:t>
            </a:r>
            <a:r>
              <a:rPr lang="en-US" altLang="zh-CN"/>
              <a:t>it</a:t>
            </a:r>
            <a:r>
              <a:rPr lang="zh-CN" altLang="zh-CN"/>
              <a:t>指示的位置前。</a:t>
            </a:r>
            <a:endParaRPr lang="zh-CN" altLang="en-US"/>
          </a:p>
        </p:txBody>
      </p:sp>
      <p:sp>
        <p:nvSpPr>
          <p:cNvPr id="59" name="圆角矩形标注 58"/>
          <p:cNvSpPr>
            <a:spLocks noChangeArrowheads="1"/>
          </p:cNvSpPr>
          <p:nvPr/>
        </p:nvSpPr>
        <p:spPr bwMode="auto">
          <a:xfrm>
            <a:off x="5000625" y="4276725"/>
            <a:ext cx="3348038" cy="1069975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第三种形式是将</a:t>
            </a:r>
            <a:r>
              <a:rPr lang="en-US" altLang="zh-CN"/>
              <a:t>lt1</a:t>
            </a:r>
            <a:r>
              <a:rPr lang="zh-CN" altLang="zh-CN"/>
              <a:t>容器中</a:t>
            </a:r>
            <a:r>
              <a:rPr lang="en-US" altLang="zh-CN"/>
              <a:t>[first, last)</a:t>
            </a:r>
            <a:r>
              <a:rPr lang="zh-CN" altLang="zh-CN"/>
              <a:t>区间的元素插入到迭代器</a:t>
            </a:r>
            <a:r>
              <a:rPr lang="en-US" altLang="zh-CN"/>
              <a:t>it</a:t>
            </a:r>
            <a:r>
              <a:rPr lang="zh-CN" altLang="zh-CN"/>
              <a:t>指示的位置前面。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121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1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03" name="矩形 1"/>
          <p:cNvSpPr>
            <a:spLocks noChangeArrowheads="1"/>
          </p:cNvSpPr>
          <p:nvPr/>
        </p:nvSpPr>
        <p:spPr bwMode="auto">
          <a:xfrm>
            <a:off x="3201988" y="1439863"/>
            <a:ext cx="44370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zh-CN" sz="2000"/>
              <a:t>与</a:t>
            </a:r>
            <a:r>
              <a:rPr lang="en-US" altLang="zh-CN" sz="2000"/>
              <a:t>merge()</a:t>
            </a:r>
            <a:r>
              <a:rPr lang="zh-CN" altLang="zh-CN" sz="2000"/>
              <a:t>函数一样，一旦合并完成，则</a:t>
            </a:r>
            <a:r>
              <a:rPr lang="en-US" altLang="zh-CN" sz="2000"/>
              <a:t>lt1</a:t>
            </a:r>
            <a:r>
              <a:rPr lang="zh-CN" altLang="zh-CN" sz="2000"/>
              <a:t>中的元素就是被“移走”，即</a:t>
            </a:r>
            <a:r>
              <a:rPr lang="en-US" altLang="zh-CN" sz="2000"/>
              <a:t>lt1</a:t>
            </a:r>
            <a:r>
              <a:rPr lang="zh-CN" altLang="zh-CN" sz="2000"/>
              <a:t>中不再有这些元素，如第一种形式</a:t>
            </a:r>
            <a:r>
              <a:rPr lang="en-US" altLang="zh-CN" sz="2000"/>
              <a:t>splic()</a:t>
            </a:r>
            <a:r>
              <a:rPr lang="zh-CN" altLang="zh-CN" sz="2000"/>
              <a:t>合并，合并之后，</a:t>
            </a:r>
            <a:r>
              <a:rPr lang="en-US" altLang="zh-CN" sz="2000"/>
              <a:t>lt1</a:t>
            </a:r>
            <a:r>
              <a:rPr lang="zh-CN" altLang="zh-CN" sz="2000"/>
              <a:t>容器就变成一个空的容器。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12128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205" name="圆角矩形 7"/>
          <p:cNvSpPr>
            <a:spLocks noChangeArrowheads="1"/>
          </p:cNvSpPr>
          <p:nvPr/>
        </p:nvSpPr>
        <p:spPr bwMode="auto">
          <a:xfrm>
            <a:off x="2995613" y="1427163"/>
            <a:ext cx="4806950" cy="27384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120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8.2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序列式容器</a:t>
            </a:r>
          </a:p>
        </p:txBody>
      </p:sp>
      <p:sp>
        <p:nvSpPr>
          <p:cNvPr id="10" name="剪去对角的矩形 3"/>
          <p:cNvSpPr>
            <a:spLocks/>
          </p:cNvSpPr>
          <p:nvPr/>
        </p:nvSpPr>
        <p:spPr bwMode="auto">
          <a:xfrm>
            <a:off x="1295400" y="4759325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cxnSp>
        <p:nvCxnSpPr>
          <p:cNvPr id="11" name="直线连接符 9"/>
          <p:cNvCxnSpPr>
            <a:cxnSpLocks noChangeShapeType="1"/>
          </p:cNvCxnSpPr>
          <p:nvPr/>
        </p:nvCxnSpPr>
        <p:spPr bwMode="auto">
          <a:xfrm>
            <a:off x="1295400" y="5365750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957888" y="4886325"/>
            <a:ext cx="2292350" cy="395288"/>
            <a:chOff x="6356350" y="4728492"/>
            <a:chExt cx="2292809" cy="394213"/>
          </a:xfrm>
        </p:grpSpPr>
        <p:grpSp>
          <p:nvGrpSpPr>
            <p:cNvPr id="51210" name="组合 15"/>
            <p:cNvGrpSpPr>
              <a:grpSpLocks/>
            </p:cNvGrpSpPr>
            <p:nvPr/>
          </p:nvGrpSpPr>
          <p:grpSpPr bwMode="auto">
            <a:xfrm>
              <a:off x="6356350" y="4728492"/>
              <a:ext cx="2292809" cy="345133"/>
              <a:chOff x="2225739" y="5060870"/>
              <a:chExt cx="2724572" cy="411166"/>
            </a:xfrm>
          </p:grpSpPr>
          <p:sp>
            <p:nvSpPr>
              <p:cNvPr id="51212" name="矩形 10">
                <a:hlinkClick r:id="rId4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983745" cy="365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8-6]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213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" name="半闭框 16"/>
              <p:cNvSpPr/>
              <p:nvPr/>
            </p:nvSpPr>
            <p:spPr bwMode="auto">
              <a:xfrm>
                <a:off x="2225739" y="5068414"/>
                <a:ext cx="107548" cy="13768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" name="半闭框 17"/>
              <p:cNvSpPr/>
              <p:nvPr/>
            </p:nvSpPr>
            <p:spPr bwMode="auto">
              <a:xfrm flipH="1" flipV="1">
                <a:off x="4842762" y="5338126"/>
                <a:ext cx="107549" cy="133912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51216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51211" name="Picture 13" descr="C:\Users\Administrator\Desktop\未标题-2.png">
              <a:hlinkClick r:id="rId5" action="ppaction://hlinkfile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141" y="4735356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6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6151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矩形 79">
            <a:hlinkClick r:id="rId4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6154" name="组合 1"/>
          <p:cNvGrpSpPr>
            <a:grpSpLocks/>
          </p:cNvGrpSpPr>
          <p:nvPr/>
        </p:nvGrpSpPr>
        <p:grpSpPr bwMode="auto">
          <a:xfrm>
            <a:off x="1092200" y="2805113"/>
            <a:ext cx="6662738" cy="577850"/>
            <a:chOff x="1040636" y="2276476"/>
            <a:chExt cx="6663609" cy="577956"/>
          </a:xfrm>
        </p:grpSpPr>
        <p:grpSp>
          <p:nvGrpSpPr>
            <p:cNvPr id="6188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6191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80" y="5393260"/>
                  <a:ext cx="5806799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97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2" y="4868192"/>
                    <a:ext cx="6137253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4" y="4983530"/>
                    <a:ext cx="5689305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6" name="Line 188"/>
              <p:cNvSpPr>
                <a:spLocks noChangeShapeType="1"/>
              </p:cNvSpPr>
              <p:nvPr/>
            </p:nvSpPr>
            <p:spPr bwMode="auto">
              <a:xfrm flipH="1">
                <a:off x="1500239" y="5330201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6193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8" name="Oval 148"/>
                <p:cNvSpPr>
                  <a:spLocks noChangeArrowheads="1"/>
                </p:cNvSpPr>
                <p:nvPr/>
              </p:nvSpPr>
              <p:spPr bwMode="auto">
                <a:xfrm>
                  <a:off x="1097383" y="4776118"/>
                  <a:ext cx="903542" cy="9071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9" name="Oval 151"/>
                <p:cNvSpPr>
                  <a:spLocks noChangeArrowheads="1"/>
                </p:cNvSpPr>
                <p:nvPr/>
              </p:nvSpPr>
              <p:spPr bwMode="auto">
                <a:xfrm>
                  <a:off x="1413361" y="4802262"/>
                  <a:ext cx="242860" cy="2431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189" name="TextBox 317"/>
            <p:cNvSpPr txBox="1">
              <a:spLocks noChangeArrowheads="1"/>
            </p:cNvSpPr>
            <p:nvPr/>
          </p:nvSpPr>
          <p:spPr bwMode="auto">
            <a:xfrm>
              <a:off x="1040636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8.3.1</a:t>
              </a:r>
              <a:endParaRPr lang="zh-CN" altLang="en-US" sz="1600"/>
            </a:p>
          </p:txBody>
        </p:sp>
        <p:sp>
          <p:nvSpPr>
            <p:cNvPr id="6190" name="TextBox 320"/>
            <p:cNvSpPr txBox="1">
              <a:spLocks noChangeArrowheads="1"/>
            </p:cNvSpPr>
            <p:nvPr/>
          </p:nvSpPr>
          <p:spPr bwMode="auto">
            <a:xfrm>
              <a:off x="3213100" y="2339968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关联型容器概述</a:t>
              </a:r>
            </a:p>
          </p:txBody>
        </p:sp>
      </p:grpSp>
      <p:grpSp>
        <p:nvGrpSpPr>
          <p:cNvPr id="6155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186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8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6156" name="组合 2"/>
          <p:cNvGrpSpPr>
            <a:grpSpLocks/>
          </p:cNvGrpSpPr>
          <p:nvPr/>
        </p:nvGrpSpPr>
        <p:grpSpPr bwMode="auto">
          <a:xfrm>
            <a:off x="1092200" y="3514725"/>
            <a:ext cx="6692900" cy="614363"/>
            <a:chOff x="1040636" y="2814639"/>
            <a:chExt cx="6693664" cy="612880"/>
          </a:xfrm>
        </p:grpSpPr>
        <p:grpSp>
          <p:nvGrpSpPr>
            <p:cNvPr id="6173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6179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2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4094"/>
                  <a:ext cx="5897917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83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2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3" y="4868067"/>
                    <a:ext cx="6232002" cy="720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2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107"/>
                    <a:ext cx="5782271" cy="49067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18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19" name="Oval 151"/>
              <p:cNvSpPr>
                <a:spLocks noChangeArrowheads="1"/>
              </p:cNvSpPr>
              <p:nvPr/>
            </p:nvSpPr>
            <p:spPr bwMode="auto">
              <a:xfrm>
                <a:off x="1251412" y="5063556"/>
                <a:ext cx="170714" cy="17048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74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15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6384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16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2" cy="17006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75" name="TextBox 321"/>
            <p:cNvSpPr txBox="1">
              <a:spLocks noChangeArrowheads="1"/>
            </p:cNvSpPr>
            <p:nvPr/>
          </p:nvSpPr>
          <p:spPr bwMode="auto">
            <a:xfrm>
              <a:off x="3213101" y="2918585"/>
              <a:ext cx="3182697" cy="368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set/multiset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sp>
          <p:nvSpPr>
            <p:cNvPr id="6176" name="TextBox 317"/>
            <p:cNvSpPr txBox="1">
              <a:spLocks noChangeArrowheads="1"/>
            </p:cNvSpPr>
            <p:nvPr/>
          </p:nvSpPr>
          <p:spPr bwMode="auto">
            <a:xfrm>
              <a:off x="1040636" y="2903706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8.3.2</a:t>
              </a:r>
              <a:endParaRPr lang="zh-CN" altLang="en-US" sz="1600"/>
            </a:p>
          </p:txBody>
        </p:sp>
      </p:grpSp>
      <p:grpSp>
        <p:nvGrpSpPr>
          <p:cNvPr id="6157" name="组合 4"/>
          <p:cNvGrpSpPr>
            <a:grpSpLocks/>
          </p:cNvGrpSpPr>
          <p:nvPr/>
        </p:nvGrpSpPr>
        <p:grpSpPr bwMode="auto">
          <a:xfrm>
            <a:off x="1092200" y="4252913"/>
            <a:ext cx="6692900" cy="614362"/>
            <a:chOff x="1040636" y="3360738"/>
            <a:chExt cx="6693664" cy="614469"/>
          </a:xfrm>
        </p:grpSpPr>
        <p:grpSp>
          <p:nvGrpSpPr>
            <p:cNvPr id="6160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166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34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3263"/>
                  <a:ext cx="5897917" cy="32106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70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36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3" y="4868200"/>
                    <a:ext cx="6232002" cy="7202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37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539"/>
                    <a:ext cx="5782271" cy="4895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32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33" name="Oval 151"/>
              <p:cNvSpPr>
                <a:spLocks noChangeArrowheads="1"/>
              </p:cNvSpPr>
              <p:nvPr/>
            </p:nvSpPr>
            <p:spPr bwMode="auto">
              <a:xfrm>
                <a:off x="1251412" y="5063708"/>
                <a:ext cx="170714" cy="17092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61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29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30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2" cy="1709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62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3511531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map/multimap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sp>
          <p:nvSpPr>
            <p:cNvPr id="6163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8.3.3</a:t>
              </a:r>
              <a:endParaRPr lang="zh-CN" altLang="en-US" sz="1600"/>
            </a:p>
          </p:txBody>
        </p:sp>
      </p:grpSp>
      <p:sp>
        <p:nvSpPr>
          <p:cNvPr id="68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sp>
        <p:nvSpPr>
          <p:cNvPr id="6159" name="TextBox 154"/>
          <p:cNvSpPr txBox="1">
            <a:spLocks noChangeArrowheads="1"/>
          </p:cNvSpPr>
          <p:nvPr/>
        </p:nvSpPr>
        <p:spPr bwMode="auto">
          <a:xfrm>
            <a:off x="3767138" y="1414463"/>
            <a:ext cx="2786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8.3  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关联型容器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223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223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16" name="Picture 6" descr="C:\Users\admin\Desktop\201777-12062Q12024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357313"/>
            <a:ext cx="6878638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311775" y="3560763"/>
            <a:ext cx="2960688" cy="2801937"/>
            <a:chOff x="5417821" y="3555789"/>
            <a:chExt cx="2675377" cy="2669510"/>
          </a:xfrm>
        </p:grpSpPr>
        <p:pic>
          <p:nvPicPr>
            <p:cNvPr id="52231" name="Picture 18" descr="C:\Users\admin\Desktop\201777-12062Q12024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821" y="3555789"/>
              <a:ext cx="2675377" cy="266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矩形 3"/>
            <p:cNvSpPr>
              <a:spLocks noChangeArrowheads="1"/>
            </p:cNvSpPr>
            <p:nvPr/>
          </p:nvSpPr>
          <p:spPr bwMode="auto">
            <a:xfrm>
              <a:off x="5580662" y="3623280"/>
              <a:ext cx="2364176" cy="246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关联型容器内部结构都是以</a:t>
              </a:r>
              <a:r>
                <a:rPr lang="zh-CN" altLang="en-US">
                  <a:solidFill>
                    <a:srgbClr val="00CDEA"/>
                  </a:solidFill>
                  <a:latin typeface="微软雅黑" pitchFamily="34" charset="-122"/>
                  <a:ea typeface="微软雅黑" pitchFamily="34" charset="-122"/>
                </a:rPr>
                <a:t>二叉树结构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实现，这也使得它可以</a:t>
              </a:r>
              <a:r>
                <a:rPr lang="zh-CN" altLang="en-US">
                  <a:solidFill>
                    <a:srgbClr val="00CDEA"/>
                  </a:solidFill>
                  <a:latin typeface="微软雅黑" pitchFamily="34" charset="-122"/>
                  <a:ea typeface="微软雅黑" pitchFamily="34" charset="-122"/>
                </a:rPr>
                <a:t>高效的查找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容器中的每一个元素，但却不能实现任意位置的操作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68725" y="1662113"/>
            <a:ext cx="30845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600">
                <a:solidFill>
                  <a:srgbClr val="00CDEA"/>
                </a:solidFill>
              </a:rPr>
              <a:t>关联型容器</a:t>
            </a:r>
            <a:r>
              <a:rPr lang="zh-CN" altLang="zh-CN" sz="1600"/>
              <a:t>，它的所有元素都是经过排序的，关联型容器都是</a:t>
            </a:r>
            <a:r>
              <a:rPr lang="zh-CN" altLang="zh-CN" sz="1600">
                <a:solidFill>
                  <a:srgbClr val="00CDEA"/>
                </a:solidFill>
              </a:rPr>
              <a:t>有序的</a:t>
            </a:r>
            <a:r>
              <a:rPr lang="zh-CN" altLang="zh-CN" sz="1600"/>
              <a:t>。它的每一个元素都有一个键（</a:t>
            </a:r>
            <a:r>
              <a:rPr lang="en-US" altLang="zh-CN" sz="1600"/>
              <a:t>key</a:t>
            </a:r>
            <a:r>
              <a:rPr lang="zh-CN" altLang="zh-CN" sz="1600"/>
              <a:t>），容器中的元素是按照键的取值升序排列的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325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3260" name="矩形 3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3251" name="矩形 5"/>
          <p:cNvSpPr>
            <a:spLocks noChangeArrowheads="1"/>
          </p:cNvSpPr>
          <p:nvPr/>
        </p:nvSpPr>
        <p:spPr bwMode="auto">
          <a:xfrm>
            <a:off x="2003425" y="1493838"/>
            <a:ext cx="693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关联型容器内部实现为一个</a:t>
            </a:r>
            <a:r>
              <a:rPr lang="zh-CN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</a:t>
            </a: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，在二叉树中，每个元素都有一个父节点和两个子节点，左子树的所有元素都比自己小，右子树的所有元素都比自己大。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20650" y="1417638"/>
            <a:ext cx="2082800" cy="2222500"/>
            <a:chOff x="120650" y="1417638"/>
            <a:chExt cx="2082800" cy="2222202"/>
          </a:xfrm>
        </p:grpSpPr>
        <p:pic>
          <p:nvPicPr>
            <p:cNvPr id="53257" name="Picture 7" descr="放大镜小人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50" y="1417638"/>
              <a:ext cx="2082800" cy="176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8" name="矩形 2"/>
            <p:cNvSpPr>
              <a:spLocks noChangeArrowheads="1"/>
            </p:cNvSpPr>
            <p:nvPr/>
          </p:nvSpPr>
          <p:spPr bwMode="auto">
            <a:xfrm>
              <a:off x="171450" y="3178175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你知道吗？</a:t>
              </a:r>
            </a:p>
          </p:txBody>
        </p:sp>
      </p:grp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532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32013" y="3538538"/>
          <a:ext cx="586105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Visio" r:id="rId7" imgW="3563190" imgH="1371061" progId="Visio.Drawing.11">
                  <p:embed/>
                </p:oleObj>
              </mc:Choice>
              <mc:Fallback>
                <p:oleObj name="Visio" r:id="rId7" imgW="3563190" imgH="1371061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538538"/>
                        <a:ext cx="586105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427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428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4275" name="矩形 1"/>
          <p:cNvSpPr>
            <a:spLocks noChangeArrowheads="1"/>
          </p:cNvSpPr>
          <p:nvPr/>
        </p:nvSpPr>
        <p:spPr bwMode="auto">
          <a:xfrm>
            <a:off x="3179763" y="1685925"/>
            <a:ext cx="5089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zh-CN" sz="2000"/>
              <a:t>标准库提供了四种关联型容器：</a:t>
            </a:r>
            <a:endParaRPr lang="en-US" altLang="zh-CN" sz="2000"/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set</a:t>
            </a:r>
            <a:r>
              <a:rPr lang="zh-CN" altLang="zh-CN" sz="2000"/>
              <a:t>（集合）、</a:t>
            </a:r>
            <a:r>
              <a:rPr lang="en-US" altLang="zh-CN" sz="2000"/>
              <a:t>multiset</a:t>
            </a:r>
            <a:r>
              <a:rPr lang="zh-CN" altLang="zh-CN" sz="2000"/>
              <a:t>（多重集合）、</a:t>
            </a:r>
            <a:endParaRPr lang="en-US" altLang="zh-CN" sz="2000"/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map</a:t>
            </a:r>
            <a:r>
              <a:rPr lang="zh-CN" altLang="zh-CN" sz="2000"/>
              <a:t>（映射）、</a:t>
            </a:r>
            <a:r>
              <a:rPr lang="en-US" altLang="zh-CN" sz="2000"/>
              <a:t>multimap</a:t>
            </a:r>
            <a:r>
              <a:rPr lang="zh-CN" altLang="zh-CN" sz="2000"/>
              <a:t>（多重映射），</a:t>
            </a:r>
            <a:endParaRPr lang="en-US" altLang="zh-CN" sz="2000"/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</a:t>
            </a:r>
            <a:r>
              <a:rPr lang="zh-CN" altLang="zh-CN" sz="2000"/>
              <a:t>其中</a:t>
            </a:r>
            <a:r>
              <a:rPr lang="en-US" altLang="zh-CN" sz="2000"/>
              <a:t>set</a:t>
            </a:r>
            <a:r>
              <a:rPr lang="zh-CN" altLang="zh-CN" sz="2000"/>
              <a:t>与</a:t>
            </a:r>
            <a:r>
              <a:rPr lang="en-US" altLang="zh-CN" sz="2000"/>
              <a:t>multiset</a:t>
            </a:r>
            <a:r>
              <a:rPr lang="zh-CN" altLang="zh-CN" sz="2000"/>
              <a:t>包含在头文件</a:t>
            </a:r>
            <a:r>
              <a:rPr lang="en-US" altLang="zh-CN" sz="2000"/>
              <a:t>set</a:t>
            </a:r>
            <a:r>
              <a:rPr lang="zh-CN" altLang="zh-CN" sz="2000"/>
              <a:t>中，</a:t>
            </a:r>
            <a:r>
              <a:rPr lang="en-US" altLang="zh-CN" sz="2000"/>
              <a:t>map</a:t>
            </a:r>
            <a:r>
              <a:rPr lang="zh-CN" altLang="zh-CN" sz="2000"/>
              <a:t>与</a:t>
            </a:r>
            <a:r>
              <a:rPr lang="en-US" altLang="zh-CN" sz="2000"/>
              <a:t>multimap</a:t>
            </a:r>
            <a:r>
              <a:rPr lang="zh-CN" altLang="zh-CN" sz="2000"/>
              <a:t>包含在头文件</a:t>
            </a:r>
            <a:r>
              <a:rPr lang="en-US" altLang="zh-CN" sz="2000"/>
              <a:t>map</a:t>
            </a:r>
            <a:r>
              <a:rPr lang="zh-CN" altLang="zh-CN" sz="2000"/>
              <a:t>中，如下所示：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00CDEA"/>
                </a:solidFill>
              </a:rPr>
              <a:t>     #include&lt;set&gt;</a:t>
            </a:r>
            <a:endParaRPr lang="zh-CN" altLang="zh-CN" sz="2000">
              <a:solidFill>
                <a:srgbClr val="00CDEA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00CDEA"/>
                </a:solidFill>
              </a:rPr>
              <a:t>     #include&lt;map&gt;</a:t>
            </a:r>
            <a:endParaRPr lang="zh-CN" altLang="zh-CN" sz="2000">
              <a:solidFill>
                <a:srgbClr val="00CDEA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16954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277" name="圆角矩形 7"/>
          <p:cNvSpPr>
            <a:spLocks noChangeArrowheads="1"/>
          </p:cNvSpPr>
          <p:nvPr/>
        </p:nvSpPr>
        <p:spPr bwMode="auto">
          <a:xfrm>
            <a:off x="2995613" y="1479550"/>
            <a:ext cx="5273675" cy="41973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427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6100" y="1223963"/>
            <a:ext cx="8078788" cy="590550"/>
            <a:chOff x="5016500" y="1071563"/>
            <a:chExt cx="8078384" cy="591312"/>
          </a:xfrm>
        </p:grpSpPr>
        <p:sp>
          <p:nvSpPr>
            <p:cNvPr id="3" name="剪去对角的矩形 2"/>
            <p:cNvSpPr/>
            <p:nvPr/>
          </p:nvSpPr>
          <p:spPr bwMode="auto">
            <a:xfrm>
              <a:off x="5016500" y="1084279"/>
              <a:ext cx="8078384" cy="578596"/>
            </a:xfrm>
            <a:prstGeom prst="snip2DiagRect">
              <a:avLst/>
            </a:prstGeom>
            <a:solidFill>
              <a:srgbClr val="E7F4FF"/>
            </a:solidFill>
            <a:ln w="12700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318" name="矩形 7"/>
            <p:cNvSpPr>
              <a:spLocks noChangeArrowheads="1"/>
            </p:cNvSpPr>
            <p:nvPr/>
          </p:nvSpPr>
          <p:spPr bwMode="auto">
            <a:xfrm>
              <a:off x="7626006" y="1071563"/>
              <a:ext cx="2914717" cy="5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set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multiset</a:t>
              </a:r>
              <a:endPara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531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31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3863" y="2387600"/>
            <a:ext cx="3863975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en-US" altLang="zh-CN" dirty="0">
                <a:ea typeface="宋体" pitchFamily="2" charset="-122"/>
              </a:rPr>
              <a:t>set</a:t>
            </a:r>
            <a:r>
              <a:rPr lang="zh-CN" altLang="zh-CN" dirty="0">
                <a:ea typeface="宋体" pitchFamily="2" charset="-122"/>
              </a:rPr>
              <a:t>与</a:t>
            </a:r>
            <a:r>
              <a:rPr lang="en-US" altLang="zh-CN" dirty="0" err="1">
                <a:ea typeface="宋体" pitchFamily="2" charset="-122"/>
              </a:rPr>
              <a:t>multiset</a:t>
            </a:r>
            <a:r>
              <a:rPr lang="zh-CN" altLang="zh-CN" dirty="0">
                <a:ea typeface="宋体" pitchFamily="2" charset="-122"/>
              </a:rPr>
              <a:t>都是集合，都是存储一组相同数据类型的元素。两者的区别是</a:t>
            </a:r>
            <a:r>
              <a:rPr lang="en-US" altLang="zh-CN" dirty="0">
                <a:solidFill>
                  <a:srgbClr val="00CDEA"/>
                </a:solidFill>
                <a:ea typeface="宋体" pitchFamily="2" charset="-122"/>
              </a:rPr>
              <a:t>set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用来存储一组无重复的元素</a:t>
            </a:r>
            <a:r>
              <a:rPr lang="zh-CN" altLang="zh-CN" dirty="0">
                <a:ea typeface="宋体" pitchFamily="2" charset="-122"/>
              </a:rPr>
              <a:t>，而</a:t>
            </a:r>
            <a:r>
              <a:rPr lang="en-US" altLang="zh-CN" dirty="0" err="1">
                <a:solidFill>
                  <a:srgbClr val="00CDEA"/>
                </a:solidFill>
                <a:ea typeface="宋体" pitchFamily="2" charset="-122"/>
              </a:rPr>
              <a:t>multiset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允许存储有重复的元素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030788" y="3233738"/>
            <a:ext cx="3808412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用户可以将数据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存入</a:t>
            </a:r>
            <a:r>
              <a:rPr lang="zh-CN" altLang="zh-CN" dirty="0">
                <a:ea typeface="宋体" pitchFamily="2" charset="-122"/>
              </a:rPr>
              <a:t>集合或者从集合中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删除</a:t>
            </a:r>
            <a:r>
              <a:rPr lang="zh-CN" altLang="zh-CN" dirty="0">
                <a:ea typeface="宋体" pitchFamily="2" charset="-122"/>
              </a:rPr>
              <a:t>元素，也可以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快速判断某值是否在集合内</a:t>
            </a:r>
            <a:r>
              <a:rPr lang="zh-CN" altLang="zh-CN" dirty="0">
                <a:ea typeface="宋体" pitchFamily="2" charset="-122"/>
              </a:rPr>
              <a:t>。容器内部的二叉树节点值即容器所存储的元素值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68300" y="4505325"/>
            <a:ext cx="3863975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集合中的元素值不可以被直接修改</a:t>
            </a:r>
            <a:r>
              <a:rPr lang="zh-CN" altLang="zh-CN" dirty="0">
                <a:ea typeface="宋体" pitchFamily="2" charset="-122"/>
              </a:rPr>
              <a:t>，因为这些元素是自动排序的，如果想要修改某一个元素值，必须先删除原有的元素，再插入新的元素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4652963" y="2312988"/>
            <a:ext cx="0" cy="3919537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510088" y="2986088"/>
            <a:ext cx="279400" cy="279400"/>
            <a:chOff x="4368800" y="2501900"/>
            <a:chExt cx="279400" cy="279400"/>
          </a:xfrm>
        </p:grpSpPr>
        <p:sp>
          <p:nvSpPr>
            <p:cNvPr id="55313" name="椭圆 1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5314" name="椭圆 1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10088" y="3975100"/>
            <a:ext cx="279400" cy="279400"/>
            <a:chOff x="4368800" y="2501900"/>
            <a:chExt cx="279400" cy="279400"/>
          </a:xfrm>
        </p:grpSpPr>
        <p:sp>
          <p:nvSpPr>
            <p:cNvPr id="55311" name="椭圆 21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5312" name="椭圆 22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510088" y="4965700"/>
            <a:ext cx="279400" cy="279400"/>
            <a:chOff x="4368800" y="2501900"/>
            <a:chExt cx="279400" cy="279400"/>
          </a:xfrm>
        </p:grpSpPr>
        <p:sp>
          <p:nvSpPr>
            <p:cNvPr id="55309" name="椭圆 24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5310" name="椭圆 25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553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6100" y="1223963"/>
            <a:ext cx="8078788" cy="590550"/>
            <a:chOff x="5016500" y="1071563"/>
            <a:chExt cx="8078384" cy="591693"/>
          </a:xfrm>
        </p:grpSpPr>
        <p:sp>
          <p:nvSpPr>
            <p:cNvPr id="3" name="剪去对角的矩形 2"/>
            <p:cNvSpPr/>
            <p:nvPr/>
          </p:nvSpPr>
          <p:spPr bwMode="auto">
            <a:xfrm>
              <a:off x="5016500" y="1084288"/>
              <a:ext cx="8078384" cy="578968"/>
            </a:xfrm>
            <a:prstGeom prst="snip2DiagRect">
              <a:avLst/>
            </a:prstGeom>
            <a:solidFill>
              <a:srgbClr val="E7F4FF"/>
            </a:solidFill>
            <a:ln w="12700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344" name="矩形 7"/>
            <p:cNvSpPr>
              <a:spLocks noChangeArrowheads="1"/>
            </p:cNvSpPr>
            <p:nvPr/>
          </p:nvSpPr>
          <p:spPr bwMode="auto">
            <a:xfrm>
              <a:off x="7626006" y="1071563"/>
              <a:ext cx="3346496" cy="59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map</a:t>
              </a:r>
              <a:r>
                <a:rPr lang="zh-CN" altLang="en-US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multimap</a:t>
              </a:r>
              <a:endPara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32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634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634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2222500"/>
            <a:ext cx="3863975" cy="15875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映射的元素类型是由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键和附加数据所构成的二元组</a:t>
            </a:r>
            <a:r>
              <a:rPr lang="zh-CN" altLang="zh-CN" dirty="0">
                <a:ea typeface="宋体" pitchFamily="2" charset="-122"/>
              </a:rPr>
              <a:t>，它很像“字典”，通过给定前一个类型的值，需要快速找出与该值对应的后一个类型的值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030788" y="2794000"/>
            <a:ext cx="3808412" cy="233680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在映射的二叉树节点中需要存储两种类型的数据，用来定位的数据称为键，另一个存储元素值的数据称为值，通常也说映射中存储的是一对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键值对</a:t>
            </a:r>
            <a:r>
              <a:rPr lang="zh-CN" altLang="zh-CN" dirty="0">
                <a:ea typeface="宋体" pitchFamily="2" charset="-122"/>
              </a:rPr>
              <a:t>，它的一种通常用法也是根据键来查找对应的值。</a:t>
            </a:r>
            <a:endParaRPr lang="zh-CN" altLang="en-US" dirty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8300" y="4324350"/>
            <a:ext cx="3863975" cy="1962150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zh-CN" dirty="0">
                <a:ea typeface="宋体" pitchFamily="2" charset="-122"/>
              </a:rPr>
              <a:t>映射又分为单重映射（</a:t>
            </a:r>
            <a:r>
              <a:rPr lang="en-US" altLang="zh-CN" dirty="0">
                <a:ea typeface="宋体" pitchFamily="2" charset="-122"/>
              </a:rPr>
              <a:t>map</a:t>
            </a:r>
            <a:r>
              <a:rPr lang="zh-CN" altLang="zh-CN" dirty="0">
                <a:ea typeface="宋体" pitchFamily="2" charset="-122"/>
              </a:rPr>
              <a:t>）与多重映射（</a:t>
            </a:r>
            <a:r>
              <a:rPr lang="en-US" altLang="zh-CN" dirty="0" err="1">
                <a:ea typeface="宋体" pitchFamily="2" charset="-122"/>
              </a:rPr>
              <a:t>multimap</a:t>
            </a:r>
            <a:r>
              <a:rPr lang="zh-CN" altLang="zh-CN" dirty="0">
                <a:ea typeface="宋体" pitchFamily="2" charset="-122"/>
              </a:rPr>
              <a:t>），两者的主要区别是</a:t>
            </a:r>
            <a:r>
              <a:rPr lang="en-US" altLang="zh-CN" dirty="0">
                <a:solidFill>
                  <a:srgbClr val="00CDEA"/>
                </a:solidFill>
                <a:ea typeface="宋体" pitchFamily="2" charset="-122"/>
              </a:rPr>
              <a:t>map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存储的是无重复键值的元素对</a:t>
            </a:r>
            <a:r>
              <a:rPr lang="zh-CN" altLang="zh-CN" dirty="0">
                <a:ea typeface="宋体" pitchFamily="2" charset="-122"/>
              </a:rPr>
              <a:t>，而</a:t>
            </a:r>
            <a:r>
              <a:rPr lang="en-US" altLang="zh-CN" dirty="0" err="1">
                <a:solidFill>
                  <a:srgbClr val="00CDEA"/>
                </a:solidFill>
                <a:ea typeface="宋体" pitchFamily="2" charset="-122"/>
              </a:rPr>
              <a:t>multimap</a:t>
            </a:r>
            <a:r>
              <a:rPr lang="zh-CN" altLang="zh-CN" dirty="0">
                <a:solidFill>
                  <a:srgbClr val="00CDEA"/>
                </a:solidFill>
                <a:ea typeface="宋体" pitchFamily="2" charset="-122"/>
              </a:rPr>
              <a:t>允许相同的键值重复出现</a:t>
            </a:r>
            <a:r>
              <a:rPr lang="zh-CN" altLang="zh-CN" dirty="0">
                <a:ea typeface="宋体" pitchFamily="2" charset="-122"/>
              </a:rPr>
              <a:t>，即一个键值可以对应多个值）</a:t>
            </a:r>
            <a:r>
              <a:rPr lang="zh-CN" altLang="en-US" dirty="0">
                <a:latin typeface="+mn-lt"/>
                <a:ea typeface="楷体_GB2312" panose="02010609030101010101" pitchFamily="49" charset="-122"/>
              </a:rPr>
              <a:t>。</a:t>
            </a:r>
          </a:p>
        </p:txBody>
      </p: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flipH="1">
            <a:off x="4649788" y="2173288"/>
            <a:ext cx="3175" cy="4176712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510088" y="2795588"/>
            <a:ext cx="279400" cy="279400"/>
            <a:chOff x="4368800" y="2501900"/>
            <a:chExt cx="279400" cy="279400"/>
          </a:xfrm>
        </p:grpSpPr>
        <p:sp>
          <p:nvSpPr>
            <p:cNvPr id="56339" name="椭圆 17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6340" name="椭圆 18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10088" y="3949700"/>
            <a:ext cx="279400" cy="279400"/>
            <a:chOff x="4368800" y="2501900"/>
            <a:chExt cx="279400" cy="279400"/>
          </a:xfrm>
        </p:grpSpPr>
        <p:sp>
          <p:nvSpPr>
            <p:cNvPr id="56337" name="椭圆 21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6338" name="椭圆 22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510088" y="5156200"/>
            <a:ext cx="279400" cy="279400"/>
            <a:chOff x="4368800" y="2501900"/>
            <a:chExt cx="279400" cy="279400"/>
          </a:xfrm>
        </p:grpSpPr>
        <p:sp>
          <p:nvSpPr>
            <p:cNvPr id="56335" name="椭圆 24"/>
            <p:cNvSpPr>
              <a:spLocks noChangeArrowheads="1"/>
            </p:cNvSpPr>
            <p:nvPr/>
          </p:nvSpPr>
          <p:spPr bwMode="auto">
            <a:xfrm>
              <a:off x="4368800" y="2501900"/>
              <a:ext cx="279400" cy="279400"/>
            </a:xfrm>
            <a:prstGeom prst="ellipse">
              <a:avLst/>
            </a:prstGeom>
            <a:solidFill>
              <a:srgbClr val="00B0F0"/>
            </a:solidFill>
            <a:ln w="571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6336" name="椭圆 25"/>
            <p:cNvSpPr>
              <a:spLocks noChangeArrowheads="1"/>
            </p:cNvSpPr>
            <p:nvPr/>
          </p:nvSpPr>
          <p:spPr bwMode="auto">
            <a:xfrm>
              <a:off x="4442900" y="2576000"/>
              <a:ext cx="131201" cy="131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563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563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32275" y="4902200"/>
          <a:ext cx="4300538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Visio" r:id="rId6" imgW="3725190" imgH="1472421" progId="Visio.Drawing.11">
                  <p:embed/>
                </p:oleObj>
              </mc:Choice>
              <mc:Fallback>
                <p:oleObj name="Visio" r:id="rId6" imgW="3725190" imgH="1472421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4902200"/>
                        <a:ext cx="4300538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6703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347" name="矩形 2"/>
          <p:cNvSpPr>
            <a:spLocks noChangeArrowheads="1"/>
          </p:cNvSpPr>
          <p:nvPr/>
        </p:nvSpPr>
        <p:spPr bwMode="auto">
          <a:xfrm>
            <a:off x="385763" y="1400175"/>
            <a:ext cx="442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multiset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对象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734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737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737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57349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12863" y="2371725"/>
            <a:ext cx="6426200" cy="646113"/>
            <a:chOff x="3763173" y="1991035"/>
            <a:chExt cx="4940407" cy="646112"/>
          </a:xfrm>
        </p:grpSpPr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3763173" y="1991035"/>
              <a:ext cx="4940407" cy="646112"/>
              <a:chOff x="785733" y="2510671"/>
              <a:chExt cx="4940775" cy="646161"/>
            </a:xfrm>
            <a:solidFill>
              <a:srgbClr val="70D7FC"/>
            </a:solidFill>
          </p:grpSpPr>
          <p:grpSp>
            <p:nvGrpSpPr>
              <p:cNvPr id="20" name="组合 38"/>
              <p:cNvGrpSpPr>
                <a:grpSpLocks/>
              </p:cNvGrpSpPr>
              <p:nvPr/>
            </p:nvGrpSpPr>
            <p:grpSpPr bwMode="auto">
              <a:xfrm>
                <a:off x="785733" y="2567825"/>
                <a:ext cx="4940775" cy="589007"/>
                <a:chOff x="887334" y="2567825"/>
                <a:chExt cx="4940775" cy="589007"/>
              </a:xfrm>
              <a:grpFill/>
            </p:grpSpPr>
            <p:sp>
              <p:nvSpPr>
                <p:cNvPr id="22" name="矩形 1"/>
                <p:cNvSpPr/>
                <p:nvPr/>
              </p:nvSpPr>
              <p:spPr>
                <a:xfrm>
                  <a:off x="887334" y="2740875"/>
                  <a:ext cx="4940775" cy="415957"/>
                </a:xfrm>
                <a:custGeom>
                  <a:avLst/>
                  <a:gdLst>
                    <a:gd name="connsiteX0" fmla="*/ 0 w 6840760"/>
                    <a:gd name="connsiteY0" fmla="*/ 0 h 888468"/>
                    <a:gd name="connsiteX1" fmla="*/ 6840760 w 6840760"/>
                    <a:gd name="connsiteY1" fmla="*/ 0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0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351693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351693 w 6840760"/>
                    <a:gd name="connsiteY4" fmla="*/ 0 h 888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0760" h="888468">
                      <a:moveTo>
                        <a:pt x="351693" y="0"/>
                      </a:moveTo>
                      <a:lnTo>
                        <a:pt x="6465622" y="35169"/>
                      </a:lnTo>
                      <a:lnTo>
                        <a:pt x="6840760" y="888468"/>
                      </a:lnTo>
                      <a:lnTo>
                        <a:pt x="0" y="888468"/>
                      </a:lnTo>
                      <a:lnTo>
                        <a:pt x="351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flipV="1">
                  <a:off x="1037909" y="2567825"/>
                  <a:ext cx="603295" cy="581069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zh-CN" dirty="0"/>
                </a:p>
              </p:txBody>
            </p:sp>
          </p:grp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>
                <a:off x="1048701" y="251067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1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57370" name="矩形 5"/>
            <p:cNvSpPr>
              <a:spLocks noChangeArrowheads="1"/>
            </p:cNvSpPr>
            <p:nvPr/>
          </p:nvSpPr>
          <p:spPr bwMode="auto">
            <a:xfrm>
              <a:off x="4422425" y="2237520"/>
              <a:ext cx="3714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set(multiset)&lt;T&gt;  s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312863" y="3170238"/>
            <a:ext cx="6751637" cy="646112"/>
            <a:chOff x="3763174" y="2789322"/>
            <a:chExt cx="4651090" cy="646113"/>
          </a:xfrm>
        </p:grpSpPr>
        <p:grpSp>
          <p:nvGrpSpPr>
            <p:cNvPr id="25" name="组合 24"/>
            <p:cNvGrpSpPr>
              <a:grpSpLocks/>
            </p:cNvGrpSpPr>
            <p:nvPr/>
          </p:nvGrpSpPr>
          <p:grpSpPr bwMode="auto">
            <a:xfrm>
              <a:off x="3763174" y="2789322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27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flipV="1">
                <a:off x="996737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1120420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2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57368" name="矩形 2"/>
            <p:cNvSpPr>
              <a:spLocks noChangeArrowheads="1"/>
            </p:cNvSpPr>
            <p:nvPr/>
          </p:nvSpPr>
          <p:spPr bwMode="auto">
            <a:xfrm>
              <a:off x="4342097" y="3042806"/>
              <a:ext cx="4072167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set(multiset)&lt;T,op&gt; s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12863" y="3946525"/>
            <a:ext cx="6499225" cy="646113"/>
            <a:chOff x="3763174" y="3566094"/>
            <a:chExt cx="4477198" cy="646113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3763174" y="3566094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33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flipV="1">
                <a:off x="1036402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35" name="TextBox 25"/>
              <p:cNvSpPr txBox="1">
                <a:spLocks noChangeArrowheads="1"/>
              </p:cNvSpPr>
              <p:nvPr/>
            </p:nvSpPr>
            <p:spPr bwMode="auto">
              <a:xfrm>
                <a:off x="1160085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3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57366" name="矩形 3"/>
            <p:cNvSpPr>
              <a:spLocks noChangeArrowheads="1"/>
            </p:cNvSpPr>
            <p:nvPr/>
          </p:nvSpPr>
          <p:spPr bwMode="auto">
            <a:xfrm>
              <a:off x="4396607" y="3791807"/>
              <a:ext cx="23357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set(multiset)&lt;T&gt;  s(begin, end);</a:t>
              </a:r>
              <a:endParaRPr lang="zh-CN" altLang="en-US"/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312863" y="4724400"/>
            <a:ext cx="6499225" cy="646113"/>
            <a:chOff x="3763173" y="4342867"/>
            <a:chExt cx="4477199" cy="646113"/>
          </a:xfrm>
        </p:grpSpPr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39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1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4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57364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2583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set(multiset)&lt;T, op&gt;  s(begin, end);</a:t>
              </a:r>
              <a:endParaRPr lang="zh-CN" altLang="en-US"/>
            </a:p>
          </p:txBody>
        </p:sp>
      </p:grpSp>
      <p:sp>
        <p:nvSpPr>
          <p:cNvPr id="46" name="圆角矩形标注 45"/>
          <p:cNvSpPr/>
          <p:nvPr/>
        </p:nvSpPr>
        <p:spPr bwMode="auto">
          <a:xfrm>
            <a:off x="4240213" y="2157413"/>
            <a:ext cx="4029075" cy="514350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</a:t>
            </a:r>
            <a:r>
              <a:rPr lang="en-US" altLang="zh-CN" dirty="0"/>
              <a:t>set</a:t>
            </a:r>
            <a:r>
              <a:rPr lang="zh-CN" altLang="zh-CN" dirty="0"/>
              <a:t>集合，默认升序排列</a:t>
            </a:r>
            <a:endParaRPr lang="zh-CN" altLang="en-US" dirty="0"/>
          </a:p>
        </p:txBody>
      </p:sp>
      <p:sp>
        <p:nvSpPr>
          <p:cNvPr id="5735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1276350" y="5476875"/>
            <a:ext cx="6499225" cy="646113"/>
            <a:chOff x="3763173" y="4342867"/>
            <a:chExt cx="4477199" cy="646113"/>
          </a:xfrm>
        </p:grpSpPr>
        <p:grpSp>
          <p:nvGrpSpPr>
            <p:cNvPr id="43" name="组合 42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45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9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265268" cy="52326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5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57362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1761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set(multiset)&lt;T&gt;  s(s1);</a:t>
              </a:r>
              <a:endParaRPr lang="zh-CN" altLang="en-US"/>
            </a:p>
          </p:txBody>
        </p:sp>
      </p:grpSp>
      <p:sp>
        <p:nvSpPr>
          <p:cNvPr id="50" name="圆角矩形标注 49"/>
          <p:cNvSpPr/>
          <p:nvPr/>
        </p:nvSpPr>
        <p:spPr bwMode="auto">
          <a:xfrm>
            <a:off x="4433888" y="2965450"/>
            <a:ext cx="4029075" cy="514350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</a:t>
            </a:r>
            <a:r>
              <a:rPr lang="en-US" altLang="zh-CN" dirty="0"/>
              <a:t>set</a:t>
            </a:r>
            <a:r>
              <a:rPr lang="zh-CN" altLang="zh-CN" dirty="0"/>
              <a:t>集合，按</a:t>
            </a:r>
            <a:r>
              <a:rPr lang="en-US" altLang="zh-CN" dirty="0"/>
              <a:t>op</a:t>
            </a:r>
            <a:r>
              <a:rPr lang="zh-CN" altLang="zh-CN" dirty="0"/>
              <a:t>规则排序</a:t>
            </a:r>
            <a:endParaRPr lang="zh-CN" altLang="en-US" dirty="0"/>
          </a:p>
        </p:txBody>
      </p:sp>
      <p:sp>
        <p:nvSpPr>
          <p:cNvPr id="51" name="圆角矩形标注 50"/>
          <p:cNvSpPr/>
          <p:nvPr/>
        </p:nvSpPr>
        <p:spPr bwMode="auto">
          <a:xfrm>
            <a:off x="4513263" y="3608388"/>
            <a:ext cx="4029075" cy="652462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创建一个集合，用</a:t>
            </a:r>
            <a:r>
              <a:rPr lang="en-US" altLang="zh-CN" dirty="0"/>
              <a:t>[begin, end)</a:t>
            </a:r>
            <a:r>
              <a:rPr lang="zh-CN" altLang="zh-CN" dirty="0"/>
              <a:t>区间为其初始化</a:t>
            </a:r>
            <a:endParaRPr lang="zh-CN" altLang="en-US" dirty="0"/>
          </a:p>
        </p:txBody>
      </p:sp>
      <p:sp>
        <p:nvSpPr>
          <p:cNvPr id="52" name="圆角矩形标注 51"/>
          <p:cNvSpPr/>
          <p:nvPr/>
        </p:nvSpPr>
        <p:spPr bwMode="auto">
          <a:xfrm>
            <a:off x="4538663" y="4443413"/>
            <a:ext cx="4029075" cy="650875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创建一个集合，用</a:t>
            </a:r>
            <a:r>
              <a:rPr lang="en-US" altLang="zh-CN" dirty="0"/>
              <a:t>[begin, end)</a:t>
            </a:r>
            <a:r>
              <a:rPr lang="zh-CN" altLang="zh-CN" dirty="0"/>
              <a:t>区间为其初始化，并按</a:t>
            </a:r>
            <a:r>
              <a:rPr lang="en-US" altLang="zh-CN" dirty="0"/>
              <a:t>op</a:t>
            </a:r>
            <a:r>
              <a:rPr lang="zh-CN" altLang="zh-CN" dirty="0"/>
              <a:t>规则排序</a:t>
            </a:r>
            <a:endParaRPr lang="zh-CN" altLang="en-US" dirty="0"/>
          </a:p>
        </p:txBody>
      </p:sp>
      <p:sp>
        <p:nvSpPr>
          <p:cNvPr id="53" name="圆角矩形标注 52"/>
          <p:cNvSpPr/>
          <p:nvPr/>
        </p:nvSpPr>
        <p:spPr bwMode="auto">
          <a:xfrm>
            <a:off x="4538663" y="5211763"/>
            <a:ext cx="4029075" cy="652462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</a:t>
            </a:r>
            <a:r>
              <a:rPr lang="en-US" altLang="zh-CN" dirty="0"/>
              <a:t>set</a:t>
            </a:r>
            <a:r>
              <a:rPr lang="zh-CN" altLang="zh-CN" dirty="0"/>
              <a:t>集合，用另一个集合</a:t>
            </a:r>
            <a:r>
              <a:rPr lang="en-US" altLang="zh-CN" dirty="0" err="1"/>
              <a:t>s1</a:t>
            </a:r>
            <a:r>
              <a:rPr lang="zh-CN" altLang="zh-CN" dirty="0"/>
              <a:t>初始化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82625" y="1109663"/>
            <a:ext cx="5592763" cy="1268412"/>
            <a:chOff x="541859" y="1249363"/>
            <a:chExt cx="5594252" cy="1268412"/>
          </a:xfrm>
        </p:grpSpPr>
        <p:sp>
          <p:nvSpPr>
            <p:cNvPr id="58378" name="矩形 5"/>
            <p:cNvSpPr>
              <a:spLocks noChangeArrowheads="1"/>
            </p:cNvSpPr>
            <p:nvPr/>
          </p:nvSpPr>
          <p:spPr bwMode="auto">
            <a:xfrm>
              <a:off x="2001021" y="1592044"/>
              <a:ext cx="413509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3600" b="1">
                  <a:latin typeface="微软雅黑" pitchFamily="34" charset="-122"/>
                  <a:ea typeface="微软雅黑" pitchFamily="34" charset="-122"/>
                </a:rPr>
                <a:t>多学一招：</a:t>
              </a:r>
              <a:r>
                <a:rPr lang="zh-CN" altLang="en-US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函数对象</a:t>
              </a:r>
            </a:p>
          </p:txBody>
        </p:sp>
        <p:grpSp>
          <p:nvGrpSpPr>
            <p:cNvPr id="58379" name="Group 9"/>
            <p:cNvGrpSpPr>
              <a:grpSpLocks noChangeAspect="1"/>
            </p:cNvGrpSpPr>
            <p:nvPr/>
          </p:nvGrpSpPr>
          <p:grpSpPr bwMode="auto">
            <a:xfrm>
              <a:off x="541859" y="1249363"/>
              <a:ext cx="1864075" cy="1268412"/>
              <a:chOff x="4160" y="748"/>
              <a:chExt cx="1496" cy="1017"/>
            </a:xfrm>
          </p:grpSpPr>
          <p:sp>
            <p:nvSpPr>
              <p:cNvPr id="58380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4160" y="748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4730" y="1085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837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8377" name="矩形 9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90600" y="2416175"/>
            <a:ext cx="7481888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dirty="0">
                <a:ea typeface="宋体" pitchFamily="2" charset="-122"/>
              </a:rPr>
              <a:t>所谓函数对象，是行为类似函数的对象。一个类对象表现出函数的特征，就是通过重载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运算符实现的，如果没有上下文，完全可以把它当作一个函数来用。例如，定义下面一个类</a:t>
            </a:r>
            <a:r>
              <a:rPr lang="zh-CN" altLang="zh-CN" dirty="0">
                <a:latin typeface="+mn-lt"/>
                <a:ea typeface="楷体_GB2312" panose="02010609030101010101" pitchFamily="49" charset="-122"/>
              </a:rPr>
              <a:t>：</a:t>
            </a:r>
          </a:p>
        </p:txBody>
      </p:sp>
      <p:sp>
        <p:nvSpPr>
          <p:cNvPr id="39942" name="矩形 13"/>
          <p:cNvSpPr>
            <a:spLocks noChangeArrowheads="1"/>
          </p:cNvSpPr>
          <p:nvPr/>
        </p:nvSpPr>
        <p:spPr bwMode="auto">
          <a:xfrm>
            <a:off x="998538" y="2565400"/>
            <a:ext cx="7102475" cy="17541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class Sum</a:t>
            </a:r>
            <a:endParaRPr lang="zh-CN" altLang="zh-CN"/>
          </a:p>
          <a:p>
            <a:pPr eaLnBrk="1" hangingPunct="1"/>
            <a:r>
              <a:rPr lang="en-US" altLang="zh-CN"/>
              <a:t>{</a:t>
            </a:r>
            <a:endParaRPr lang="zh-CN" altLang="zh-CN"/>
          </a:p>
          <a:p>
            <a:pPr eaLnBrk="1" hangingPunct="1"/>
            <a:r>
              <a:rPr lang="en-US" altLang="zh-CN"/>
              <a:t>public:</a:t>
            </a:r>
            <a:endParaRPr lang="zh-CN" altLang="zh-CN"/>
          </a:p>
          <a:p>
            <a:pPr eaLnBrk="1" hangingPunct="1"/>
            <a:r>
              <a:rPr lang="en-US" altLang="zh-CN"/>
              <a:t>	int operator()(int a, int b){return a+b;}</a:t>
            </a:r>
            <a:endParaRPr lang="zh-CN" altLang="zh-CN"/>
          </a:p>
          <a:p>
            <a:pPr eaLnBrk="1" hangingPunct="1"/>
            <a:r>
              <a:rPr lang="en-US" altLang="zh-CN"/>
              <a:t>};</a:t>
            </a:r>
            <a:endParaRPr lang="zh-CN" altLang="zh-CN"/>
          </a:p>
          <a:p>
            <a:pPr eaLnBrk="1" hangingPunct="1"/>
            <a:r>
              <a:rPr lang="en-US" altLang="zh-CN"/>
              <a:t>Sum sum;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15" name="矩形 14"/>
          <p:cNvSpPr/>
          <p:nvPr/>
        </p:nvSpPr>
        <p:spPr>
          <a:xfrm>
            <a:off x="889000" y="4548188"/>
            <a:ext cx="7481888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dirty="0">
                <a:ea typeface="宋体" pitchFamily="2" charset="-122"/>
              </a:rPr>
              <a:t>这样</a:t>
            </a:r>
            <a:r>
              <a:rPr lang="en-US" altLang="zh-CN" dirty="0">
                <a:ea typeface="宋体" pitchFamily="2" charset="-122"/>
              </a:rPr>
              <a:t>sum</a:t>
            </a:r>
            <a:r>
              <a:rPr lang="zh-CN" altLang="zh-CN" dirty="0">
                <a:ea typeface="宋体" pitchFamily="2" charset="-122"/>
              </a:rPr>
              <a:t>就是一个函数，但在程序中完全可以用</a:t>
            </a:r>
            <a:r>
              <a:rPr lang="en-US" altLang="zh-CN" dirty="0">
                <a:ea typeface="宋体" pitchFamily="2" charset="-122"/>
              </a:rPr>
              <a:t>sum(1,2)</a:t>
            </a:r>
            <a:r>
              <a:rPr lang="zh-CN" altLang="zh-CN" dirty="0">
                <a:ea typeface="宋体" pitchFamily="2" charset="-122"/>
              </a:rPr>
              <a:t>这样的方式调用，它实际上是利用了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运算符的重载。既然函数对象是一个类对象，那么它当然可以在函数参数列表中调用。如果说函数指针是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语言的标志，那么函数对象就可以说是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中的“函数指针”。</a:t>
            </a:r>
            <a:endParaRPr lang="zh-CN" altLang="zh-CN" dirty="0">
              <a:latin typeface="+mn-lt"/>
              <a:ea typeface="楷体_GB2312" panose="0201060903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942" grpId="0" animBg="1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82625" y="1109663"/>
            <a:ext cx="5592763" cy="1268412"/>
            <a:chOff x="541859" y="1249363"/>
            <a:chExt cx="5594252" cy="1268412"/>
          </a:xfrm>
        </p:grpSpPr>
        <p:sp>
          <p:nvSpPr>
            <p:cNvPr id="59402" name="矩形 5"/>
            <p:cNvSpPr>
              <a:spLocks noChangeArrowheads="1"/>
            </p:cNvSpPr>
            <p:nvPr/>
          </p:nvSpPr>
          <p:spPr bwMode="auto">
            <a:xfrm>
              <a:off x="2001021" y="1592044"/>
              <a:ext cx="413509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3600" b="1">
                  <a:latin typeface="微软雅黑" pitchFamily="34" charset="-122"/>
                  <a:ea typeface="微软雅黑" pitchFamily="34" charset="-122"/>
                </a:rPr>
                <a:t>多学一招：</a:t>
              </a:r>
              <a:r>
                <a:rPr lang="zh-CN" altLang="en-US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函数对象</a:t>
              </a:r>
            </a:p>
          </p:txBody>
        </p:sp>
        <p:grpSp>
          <p:nvGrpSpPr>
            <p:cNvPr id="59403" name="Group 9"/>
            <p:cNvGrpSpPr>
              <a:grpSpLocks noChangeAspect="1"/>
            </p:cNvGrpSpPr>
            <p:nvPr/>
          </p:nvGrpSpPr>
          <p:grpSpPr bwMode="auto">
            <a:xfrm>
              <a:off x="541859" y="1249363"/>
              <a:ext cx="1864075" cy="1268412"/>
              <a:chOff x="4160" y="748"/>
              <a:chExt cx="1496" cy="1017"/>
            </a:xfrm>
          </p:grpSpPr>
          <p:sp>
            <p:nvSpPr>
              <p:cNvPr id="59404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4160" y="748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4730" y="1085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939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940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401" name="矩形 9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90600" y="2416175"/>
            <a:ext cx="74818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/>
              <a:t>如果运用泛型的思维来思考，可以定义一个函数模板类，实现一般数据类型的相加，代码如下所示：</a:t>
            </a:r>
          </a:p>
        </p:txBody>
      </p:sp>
      <p:sp>
        <p:nvSpPr>
          <p:cNvPr id="39942" name="矩形 13"/>
          <p:cNvSpPr>
            <a:spLocks noChangeArrowheads="1"/>
          </p:cNvSpPr>
          <p:nvPr/>
        </p:nvSpPr>
        <p:spPr bwMode="auto">
          <a:xfrm>
            <a:off x="1041400" y="2535238"/>
            <a:ext cx="7100888" cy="175418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class Sum</a:t>
            </a:r>
            <a:endParaRPr lang="zh-CN" altLang="zh-CN"/>
          </a:p>
          <a:p>
            <a:pPr eaLnBrk="1" hangingPunct="1"/>
            <a:r>
              <a:rPr lang="en-US" altLang="zh-CN"/>
              <a:t>{</a:t>
            </a:r>
            <a:endParaRPr lang="zh-CN" altLang="zh-CN"/>
          </a:p>
          <a:p>
            <a:pPr eaLnBrk="1" hangingPunct="1"/>
            <a:r>
              <a:rPr lang="en-US" altLang="zh-CN"/>
              <a:t>public:</a:t>
            </a:r>
            <a:endParaRPr lang="zh-CN" altLang="zh-CN"/>
          </a:p>
          <a:p>
            <a:pPr eaLnBrk="1" hangingPunct="1"/>
            <a:r>
              <a:rPr lang="en-US" altLang="zh-CN"/>
              <a:t>	template&lt;typename T&gt;</a:t>
            </a:r>
            <a:endParaRPr lang="zh-CN" altLang="zh-CN"/>
          </a:p>
          <a:p>
            <a:pPr eaLnBrk="1" hangingPunct="1"/>
            <a:r>
              <a:rPr lang="en-US" altLang="zh-CN"/>
              <a:t>	T operator()(T t1, T t2){return t1+t2;}</a:t>
            </a:r>
            <a:endParaRPr lang="zh-CN" altLang="zh-CN"/>
          </a:p>
          <a:p>
            <a:pPr eaLnBrk="1" hangingPunct="1"/>
            <a:r>
              <a:rPr lang="en-US" altLang="zh-CN"/>
              <a:t>};</a:t>
            </a:r>
            <a:endParaRPr lang="zh-CN" altLang="zh-CN"/>
          </a:p>
        </p:txBody>
      </p:sp>
      <p:sp>
        <p:nvSpPr>
          <p:cNvPr id="5939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89000" y="4548188"/>
            <a:ext cx="74818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 STL</a:t>
            </a:r>
            <a:r>
              <a:rPr lang="zh-CN" altLang="zh-CN"/>
              <a:t>中就广泛运用了这种技术，定义了一组用于算术、关系、逻辑运算的函数对象，例如上一节所讲解的</a:t>
            </a:r>
            <a:r>
              <a:rPr lang="en-US" altLang="zh-CN"/>
              <a:t>greater&lt;&gt;</a:t>
            </a:r>
            <a:r>
              <a:rPr lang="zh-CN" altLang="zh-CN"/>
              <a:t>与</a:t>
            </a:r>
            <a:r>
              <a:rPr lang="en-US" altLang="zh-CN"/>
              <a:t>less&lt;&gt;</a:t>
            </a:r>
            <a:r>
              <a:rPr lang="zh-CN" altLang="zh-CN"/>
              <a:t>就是</a:t>
            </a:r>
            <a:r>
              <a:rPr lang="en-US" altLang="zh-CN"/>
              <a:t>STL</a:t>
            </a:r>
            <a:r>
              <a:rPr lang="zh-CN" altLang="zh-CN"/>
              <a:t>定义的函数对象。</a:t>
            </a:r>
          </a:p>
          <a:p>
            <a:pPr eaLnBrk="1" hangingPunct="1"/>
            <a:r>
              <a:rPr lang="en-US" altLang="zh-CN"/>
              <a:t>       </a:t>
            </a:r>
            <a:r>
              <a:rPr lang="zh-CN" altLang="zh-CN"/>
              <a:t>正确的使用函数对象会使程序性能提高很多，但随之而来的便是一些复杂的问题和陷阱，如何去蔽扬利还需要我们不断学习和探索。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942" grpId="0" animBg="1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7498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419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集合的大小、元素的查找和统计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042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044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044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6042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集合容器和其他容器一样，提供了获取容器大小的函数</a:t>
            </a:r>
            <a:r>
              <a:rPr lang="en-US" altLang="zh-CN" sz="1600"/>
              <a:t>size()</a:t>
            </a:r>
            <a:r>
              <a:rPr lang="zh-CN" altLang="zh-CN" sz="1600"/>
              <a:t>，判断容器是否为空的函数</a:t>
            </a:r>
            <a:r>
              <a:rPr lang="en-US" altLang="zh-CN" sz="1600"/>
              <a:t>empty()</a:t>
            </a:r>
            <a:r>
              <a:rPr lang="zh-CN" altLang="zh-CN" sz="1600"/>
              <a:t>，以及返回容器可容纳最大元素数量的成员函数</a:t>
            </a:r>
            <a:r>
              <a:rPr lang="en-US" altLang="zh-CN" sz="1600"/>
              <a:t>max_size()</a:t>
            </a:r>
            <a:r>
              <a:rPr lang="zh-CN" altLang="zh-CN" sz="1600"/>
              <a:t>，其函数调用如下所示：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597275"/>
            <a:ext cx="4114800" cy="741363"/>
            <a:chOff x="1687513" y="3597134"/>
            <a:chExt cx="4114800" cy="741362"/>
          </a:xfrm>
        </p:grpSpPr>
        <p:grpSp>
          <p:nvGrpSpPr>
            <p:cNvPr id="60440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0443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0444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441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s.size()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419600"/>
            <a:ext cx="4114800" cy="741363"/>
            <a:chOff x="1687513" y="4648059"/>
            <a:chExt cx="4114800" cy="741362"/>
          </a:xfrm>
        </p:grpSpPr>
        <p:grpSp>
          <p:nvGrpSpPr>
            <p:cNvPr id="60435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0438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0439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436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s.max_size();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33913" y="3344863"/>
            <a:ext cx="3005137" cy="55880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返回容器中元素的数目</a:t>
            </a:r>
            <a:endParaRPr lang="zh-CN" altLang="en-US"/>
          </a:p>
        </p:txBody>
      </p:sp>
      <p:sp>
        <p:nvSpPr>
          <p:cNvPr id="6042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700213" y="5270500"/>
            <a:ext cx="4114800" cy="741363"/>
            <a:chOff x="1687513" y="4648059"/>
            <a:chExt cx="4114800" cy="741362"/>
          </a:xfrm>
        </p:grpSpPr>
        <p:grpSp>
          <p:nvGrpSpPr>
            <p:cNvPr id="60430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0433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0434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543073" cy="4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431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2105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s.empty();</a:t>
              </a:r>
              <a:endParaRPr lang="zh-CN" altLang="zh-CN"/>
            </a:p>
          </p:txBody>
        </p:sp>
      </p:grp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4633913" y="4114800"/>
            <a:ext cx="3005137" cy="64770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返回容器中可容纳的最大元素数量</a:t>
            </a:r>
            <a:endParaRPr lang="zh-CN" altLang="en-US"/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4633913" y="5037138"/>
            <a:ext cx="3005137" cy="55880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判断容器是否为空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7498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43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集合的大小、元素的查找和统计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144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146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46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6144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 </a:t>
            </a:r>
            <a:r>
              <a:rPr lang="zh-CN" altLang="zh-CN" sz="1600"/>
              <a:t>集合容器还提供了查找函数</a:t>
            </a:r>
            <a:r>
              <a:rPr lang="en-US" altLang="zh-CN" sz="1600"/>
              <a:t>find()</a:t>
            </a:r>
            <a:r>
              <a:rPr lang="zh-CN" altLang="zh-CN" sz="1600"/>
              <a:t>和统计元素个数的函数</a:t>
            </a:r>
            <a:r>
              <a:rPr lang="en-US" altLang="zh-CN" sz="1600"/>
              <a:t>count()</a:t>
            </a:r>
            <a:r>
              <a:rPr lang="zh-CN" altLang="zh-CN" sz="1600"/>
              <a:t>，函数调用形式如下所示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419475"/>
            <a:ext cx="4114800" cy="741363"/>
            <a:chOff x="1687513" y="3597134"/>
            <a:chExt cx="4114800" cy="741362"/>
          </a:xfrm>
        </p:grpSpPr>
        <p:grpSp>
          <p:nvGrpSpPr>
            <p:cNvPr id="61457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1460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1461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458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s.find(elem)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406900"/>
            <a:ext cx="4114800" cy="741363"/>
            <a:chOff x="1687513" y="4648059"/>
            <a:chExt cx="4114800" cy="741362"/>
          </a:xfrm>
        </p:grpSpPr>
        <p:grpSp>
          <p:nvGrpSpPr>
            <p:cNvPr id="61452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1455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1456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453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646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s.count(elem);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33913" y="2628900"/>
            <a:ext cx="3005137" cy="10969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find()</a:t>
            </a:r>
            <a:r>
              <a:rPr lang="zh-CN" altLang="zh-CN"/>
              <a:t>函数的功能是返回</a:t>
            </a:r>
            <a:r>
              <a:rPr lang="en-US" altLang="zh-CN"/>
              <a:t>key</a:t>
            </a:r>
            <a:r>
              <a:rPr lang="zh-CN" altLang="zh-CN"/>
              <a:t>元素的位置，返回值是迭代器类型</a:t>
            </a:r>
            <a:endParaRPr lang="zh-CN" altLang="en-US"/>
          </a:p>
        </p:txBody>
      </p:sp>
      <p:sp>
        <p:nvSpPr>
          <p:cNvPr id="6145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4843463" y="2892425"/>
            <a:ext cx="3005137" cy="1665288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count()</a:t>
            </a:r>
            <a:r>
              <a:rPr lang="zh-CN" altLang="zh-CN"/>
              <a:t>函数的功能是返回元素</a:t>
            </a:r>
            <a:r>
              <a:rPr lang="en-US" altLang="zh-CN"/>
              <a:t>elem</a:t>
            </a:r>
            <a:r>
              <a:rPr lang="zh-CN" altLang="zh-CN"/>
              <a:t>的个数，对于</a:t>
            </a:r>
            <a:r>
              <a:rPr lang="en-US" altLang="zh-CN"/>
              <a:t>set</a:t>
            </a:r>
            <a:r>
              <a:rPr lang="zh-CN" altLang="zh-CN"/>
              <a:t>集合来说，要么是</a:t>
            </a:r>
            <a:r>
              <a:rPr lang="en-US" altLang="zh-CN"/>
              <a:t>0</a:t>
            </a:r>
            <a:r>
              <a:rPr lang="zh-CN" altLang="zh-CN"/>
              <a:t>要么是</a:t>
            </a:r>
            <a:r>
              <a:rPr lang="en-US" altLang="zh-CN"/>
              <a:t>1</a:t>
            </a:r>
            <a:r>
              <a:rPr lang="zh-CN" altLang="zh-CN"/>
              <a:t>，而对于</a:t>
            </a:r>
            <a:r>
              <a:rPr lang="en-US" altLang="zh-CN"/>
              <a:t>multiset</a:t>
            </a:r>
            <a:r>
              <a:rPr lang="zh-CN" altLang="zh-CN"/>
              <a:t>来说，值可能大于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07"/>
          <p:cNvSpPr>
            <a:spLocks noChangeArrowheads="1"/>
          </p:cNvSpPr>
          <p:nvPr/>
        </p:nvSpPr>
        <p:spPr bwMode="auto">
          <a:xfrm>
            <a:off x="233363" y="11652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6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5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矩形 79">
            <a:hlinkClick r:id="rId4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7178" name="组合 1"/>
          <p:cNvGrpSpPr>
            <a:grpSpLocks/>
          </p:cNvGrpSpPr>
          <p:nvPr/>
        </p:nvGrpSpPr>
        <p:grpSpPr bwMode="auto">
          <a:xfrm>
            <a:off x="1068388" y="2670175"/>
            <a:ext cx="6662737" cy="577850"/>
            <a:chOff x="1040636" y="2276476"/>
            <a:chExt cx="6663609" cy="577956"/>
          </a:xfrm>
        </p:grpSpPr>
        <p:grpSp>
          <p:nvGrpSpPr>
            <p:cNvPr id="7226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7229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80" y="5393260"/>
                  <a:ext cx="5806800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7235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3" y="4868192"/>
                    <a:ext cx="6137252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6" y="4983531"/>
                    <a:ext cx="5689304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6" name="Line 188"/>
              <p:cNvSpPr>
                <a:spLocks noChangeShapeType="1"/>
              </p:cNvSpPr>
              <p:nvPr/>
            </p:nvSpPr>
            <p:spPr bwMode="auto">
              <a:xfrm flipH="1">
                <a:off x="1500239" y="5330202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7231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8" name="Oval 148"/>
                <p:cNvSpPr>
                  <a:spLocks noChangeArrowheads="1"/>
                </p:cNvSpPr>
                <p:nvPr/>
              </p:nvSpPr>
              <p:spPr bwMode="auto">
                <a:xfrm>
                  <a:off x="1097382" y="4776118"/>
                  <a:ext cx="903542" cy="9071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9" name="Oval 151"/>
                <p:cNvSpPr>
                  <a:spLocks noChangeArrowheads="1"/>
                </p:cNvSpPr>
                <p:nvPr/>
              </p:nvSpPr>
              <p:spPr bwMode="auto">
                <a:xfrm>
                  <a:off x="1413361" y="4802262"/>
                  <a:ext cx="242859" cy="243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7227" name="TextBox 317"/>
            <p:cNvSpPr txBox="1">
              <a:spLocks noChangeArrowheads="1"/>
            </p:cNvSpPr>
            <p:nvPr/>
          </p:nvSpPr>
          <p:spPr bwMode="auto">
            <a:xfrm>
              <a:off x="1040636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8.4.1</a:t>
              </a:r>
              <a:endParaRPr lang="zh-CN" altLang="en-US" sz="1600"/>
            </a:p>
          </p:txBody>
        </p:sp>
        <p:sp>
          <p:nvSpPr>
            <p:cNvPr id="7228" name="TextBox 320"/>
            <p:cNvSpPr txBox="1">
              <a:spLocks noChangeArrowheads="1"/>
            </p:cNvSpPr>
            <p:nvPr/>
          </p:nvSpPr>
          <p:spPr bwMode="auto">
            <a:xfrm>
              <a:off x="3213100" y="2339968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迭代器概述</a:t>
              </a:r>
            </a:p>
          </p:txBody>
        </p:sp>
      </p:grpSp>
      <p:grpSp>
        <p:nvGrpSpPr>
          <p:cNvPr id="7179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224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22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7180" name="组合 2"/>
          <p:cNvGrpSpPr>
            <a:grpSpLocks/>
          </p:cNvGrpSpPr>
          <p:nvPr/>
        </p:nvGrpSpPr>
        <p:grpSpPr bwMode="auto">
          <a:xfrm>
            <a:off x="1068388" y="3287713"/>
            <a:ext cx="6692900" cy="614362"/>
            <a:chOff x="1040636" y="2814639"/>
            <a:chExt cx="6693664" cy="612880"/>
          </a:xfrm>
        </p:grpSpPr>
        <p:grpSp>
          <p:nvGrpSpPr>
            <p:cNvPr id="7211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7217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2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4094"/>
                  <a:ext cx="5897915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7221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2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069"/>
                    <a:ext cx="6232003" cy="7207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2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107"/>
                    <a:ext cx="5782271" cy="4906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18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19" name="Oval 151"/>
              <p:cNvSpPr>
                <a:spLocks noChangeArrowheads="1"/>
              </p:cNvSpPr>
              <p:nvPr/>
            </p:nvSpPr>
            <p:spPr bwMode="auto">
              <a:xfrm>
                <a:off x="1251410" y="5063558"/>
                <a:ext cx="170715" cy="17048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7212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15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5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16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7213" name="TextBox 321"/>
            <p:cNvSpPr txBox="1">
              <a:spLocks noChangeArrowheads="1"/>
            </p:cNvSpPr>
            <p:nvPr/>
          </p:nvSpPr>
          <p:spPr bwMode="auto">
            <a:xfrm>
              <a:off x="3213100" y="2918585"/>
              <a:ext cx="4343379" cy="36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输入迭代器与输出迭代器</a:t>
              </a:r>
            </a:p>
          </p:txBody>
        </p:sp>
        <p:sp>
          <p:nvSpPr>
            <p:cNvPr id="7214" name="TextBox 317"/>
            <p:cNvSpPr txBox="1">
              <a:spLocks noChangeArrowheads="1"/>
            </p:cNvSpPr>
            <p:nvPr/>
          </p:nvSpPr>
          <p:spPr bwMode="auto">
            <a:xfrm>
              <a:off x="1040636" y="2903706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8.4.2</a:t>
              </a:r>
              <a:endParaRPr lang="zh-CN" altLang="en-US" sz="1600"/>
            </a:p>
          </p:txBody>
        </p:sp>
      </p:grpSp>
      <p:grpSp>
        <p:nvGrpSpPr>
          <p:cNvPr id="7181" name="组合 4"/>
          <p:cNvGrpSpPr>
            <a:grpSpLocks/>
          </p:cNvGrpSpPr>
          <p:nvPr/>
        </p:nvGrpSpPr>
        <p:grpSpPr bwMode="auto">
          <a:xfrm>
            <a:off x="1068388" y="3941763"/>
            <a:ext cx="6692900" cy="614362"/>
            <a:chOff x="1040636" y="3360738"/>
            <a:chExt cx="6693664" cy="614469"/>
          </a:xfrm>
        </p:grpSpPr>
        <p:grpSp>
          <p:nvGrpSpPr>
            <p:cNvPr id="7198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7204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34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3263"/>
                  <a:ext cx="5897915" cy="32106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7208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36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200"/>
                    <a:ext cx="6232003" cy="7202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37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539"/>
                    <a:ext cx="5782271" cy="4895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32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33" name="Oval 151"/>
              <p:cNvSpPr>
                <a:spLocks noChangeArrowheads="1"/>
              </p:cNvSpPr>
              <p:nvPr/>
            </p:nvSpPr>
            <p:spPr bwMode="auto">
              <a:xfrm>
                <a:off x="1251410" y="5063708"/>
                <a:ext cx="170715" cy="17092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7199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29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30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1" cy="1709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7200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3511531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前向迭代器</a:t>
              </a:r>
            </a:p>
          </p:txBody>
        </p:sp>
        <p:sp>
          <p:nvSpPr>
            <p:cNvPr id="7201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8.4.3</a:t>
              </a:r>
              <a:endParaRPr lang="zh-CN" altLang="en-US" sz="1600"/>
            </a:p>
          </p:txBody>
        </p:sp>
      </p:grpSp>
      <p:grpSp>
        <p:nvGrpSpPr>
          <p:cNvPr id="7182" name="组合 8"/>
          <p:cNvGrpSpPr>
            <a:grpSpLocks/>
          </p:cNvGrpSpPr>
          <p:nvPr/>
        </p:nvGrpSpPr>
        <p:grpSpPr bwMode="auto">
          <a:xfrm>
            <a:off x="1068388" y="4595813"/>
            <a:ext cx="6692900" cy="612775"/>
            <a:chOff x="1040636" y="3932239"/>
            <a:chExt cx="6693664" cy="612880"/>
          </a:xfrm>
        </p:grpSpPr>
        <p:grpSp>
          <p:nvGrpSpPr>
            <p:cNvPr id="7185" name="组合 313"/>
            <p:cNvGrpSpPr>
              <a:grpSpLocks/>
            </p:cNvGrpSpPr>
            <p:nvPr/>
          </p:nvGrpSpPr>
          <p:grpSpPr bwMode="auto">
            <a:xfrm>
              <a:off x="1328739" y="3967164"/>
              <a:ext cx="6405561" cy="577955"/>
              <a:chOff x="1252258" y="5045323"/>
              <a:chExt cx="7405967" cy="669007"/>
            </a:xfrm>
          </p:grpSpPr>
          <p:grpSp>
            <p:nvGrpSpPr>
              <p:cNvPr id="7191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48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3264"/>
                  <a:ext cx="5897915" cy="3210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7195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50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202"/>
                    <a:ext cx="6232003" cy="72027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51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538"/>
                    <a:ext cx="5782271" cy="48959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46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47" name="Oval 151"/>
              <p:cNvSpPr>
                <a:spLocks noChangeArrowheads="1"/>
              </p:cNvSpPr>
              <p:nvPr/>
            </p:nvSpPr>
            <p:spPr bwMode="auto">
              <a:xfrm>
                <a:off x="1251410" y="5063709"/>
                <a:ext cx="170715" cy="1709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7186" name="组合 315"/>
            <p:cNvGrpSpPr>
              <a:grpSpLocks/>
            </p:cNvGrpSpPr>
            <p:nvPr/>
          </p:nvGrpSpPr>
          <p:grpSpPr bwMode="auto">
            <a:xfrm>
              <a:off x="1112838" y="3932239"/>
              <a:ext cx="549127" cy="551873"/>
              <a:chOff x="1190461" y="2772022"/>
              <a:chExt cx="635025" cy="637257"/>
            </a:xfrm>
          </p:grpSpPr>
          <p:sp>
            <p:nvSpPr>
              <p:cNvPr id="143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44" name="Oval 151"/>
              <p:cNvSpPr>
                <a:spLocks noChangeArrowheads="1"/>
              </p:cNvSpPr>
              <p:nvPr/>
            </p:nvSpPr>
            <p:spPr bwMode="auto">
              <a:xfrm>
                <a:off x="1411747" y="2790356"/>
                <a:ext cx="170751" cy="17050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7187" name="TextBox 321"/>
            <p:cNvSpPr txBox="1">
              <a:spLocks noChangeArrowheads="1"/>
            </p:cNvSpPr>
            <p:nvPr/>
          </p:nvSpPr>
          <p:spPr bwMode="auto">
            <a:xfrm>
              <a:off x="3213100" y="4017956"/>
              <a:ext cx="3325676" cy="369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双向迭代器与随机访问迭代器</a:t>
              </a:r>
            </a:p>
          </p:txBody>
        </p:sp>
        <p:sp>
          <p:nvSpPr>
            <p:cNvPr id="7188" name="TextBox 317"/>
            <p:cNvSpPr txBox="1">
              <a:spLocks noChangeArrowheads="1"/>
            </p:cNvSpPr>
            <p:nvPr/>
          </p:nvSpPr>
          <p:spPr bwMode="auto">
            <a:xfrm>
              <a:off x="1040636" y="4024818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8.4.4</a:t>
              </a:r>
              <a:endParaRPr lang="zh-CN" altLang="en-US" sz="1600"/>
            </a:p>
          </p:txBody>
        </p:sp>
      </p:grpSp>
      <p:sp>
        <p:nvSpPr>
          <p:cNvPr id="68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sp>
        <p:nvSpPr>
          <p:cNvPr id="7184" name="TextBox 154"/>
          <p:cNvSpPr txBox="1">
            <a:spLocks noChangeArrowheads="1"/>
          </p:cNvSpPr>
          <p:nvPr/>
        </p:nvSpPr>
        <p:spPr bwMode="auto">
          <a:xfrm>
            <a:off x="3495675" y="141446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8.4 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迭代器</a:t>
            </a:r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406775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467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获取头部元素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246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248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248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62469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set</a:t>
            </a:r>
            <a:r>
              <a:rPr lang="zh-CN" altLang="zh-CN" sz="1600"/>
              <a:t>与</a:t>
            </a:r>
            <a:r>
              <a:rPr lang="en-US" altLang="zh-CN" sz="1600"/>
              <a:t>multiset</a:t>
            </a:r>
            <a:r>
              <a:rPr lang="zh-CN" altLang="zh-CN" sz="1600"/>
              <a:t>容器提供了</a:t>
            </a:r>
            <a:r>
              <a:rPr lang="en-US" altLang="zh-CN" sz="1600"/>
              <a:t>begin()</a:t>
            </a:r>
            <a:r>
              <a:rPr lang="zh-CN" altLang="zh-CN" sz="1600"/>
              <a:t>与</a:t>
            </a:r>
            <a:r>
              <a:rPr lang="en-US" altLang="zh-CN" sz="1600"/>
              <a:t>end()</a:t>
            </a:r>
            <a:r>
              <a:rPr lang="zh-CN" altLang="zh-CN" sz="1600"/>
              <a:t>函数分别用于获取头尾部元素，函数的调用形式如下所示：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419475"/>
            <a:ext cx="4114800" cy="741363"/>
            <a:chOff x="1687513" y="3597134"/>
            <a:chExt cx="4114800" cy="741362"/>
          </a:xfrm>
        </p:grpSpPr>
        <p:grpSp>
          <p:nvGrpSpPr>
            <p:cNvPr id="62481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248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2485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482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s.begin()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406900"/>
            <a:ext cx="4114800" cy="741363"/>
            <a:chOff x="1687513" y="4648059"/>
            <a:chExt cx="4114800" cy="741362"/>
          </a:xfrm>
        </p:grpSpPr>
        <p:grpSp>
          <p:nvGrpSpPr>
            <p:cNvPr id="62476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247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2480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477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96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s.end();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02163" y="3014663"/>
            <a:ext cx="3178175" cy="639762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返回容器中首元素的迭代器</a:t>
            </a:r>
            <a:endParaRPr lang="zh-CN" altLang="en-US"/>
          </a:p>
        </p:txBody>
      </p:sp>
      <p:sp>
        <p:nvSpPr>
          <p:cNvPr id="6247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4722813" y="3903663"/>
            <a:ext cx="3006725" cy="74930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返回容器中最后一个元素之后的迭代器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6957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349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351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51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63492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set</a:t>
            </a:r>
            <a:r>
              <a:rPr lang="zh-CN" altLang="zh-CN" sz="1600"/>
              <a:t>与</a:t>
            </a:r>
            <a:r>
              <a:rPr lang="en-US" altLang="zh-CN" sz="1600"/>
              <a:t>multiset</a:t>
            </a:r>
            <a:r>
              <a:rPr lang="zh-CN" altLang="zh-CN" sz="1600"/>
              <a:t>提供了</a:t>
            </a:r>
            <a:r>
              <a:rPr lang="en-US" altLang="zh-CN" sz="1600"/>
              <a:t>insert()</a:t>
            </a:r>
            <a:r>
              <a:rPr lang="zh-CN" altLang="zh-CN" sz="1600"/>
              <a:t>与</a:t>
            </a:r>
            <a:r>
              <a:rPr lang="en-US" altLang="zh-CN" sz="1600"/>
              <a:t>erase()</a:t>
            </a:r>
            <a:r>
              <a:rPr lang="zh-CN" altLang="zh-CN" sz="1600"/>
              <a:t>函数用于向容器中插入和删除元素，</a:t>
            </a:r>
            <a:r>
              <a:rPr lang="en-US" altLang="zh-CN" sz="1600"/>
              <a:t>insert()</a:t>
            </a:r>
            <a:r>
              <a:rPr lang="zh-CN" altLang="zh-CN" sz="1600"/>
              <a:t>有三种实现形式，其调用如下所示：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495675"/>
            <a:ext cx="4114800" cy="741363"/>
            <a:chOff x="1687513" y="3597134"/>
            <a:chExt cx="4114800" cy="741362"/>
          </a:xfrm>
        </p:grpSpPr>
        <p:grpSp>
          <p:nvGrpSpPr>
            <p:cNvPr id="63513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351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3517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514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s.insert(elem)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318000"/>
            <a:ext cx="4114800" cy="741363"/>
            <a:chOff x="1687513" y="4648059"/>
            <a:chExt cx="4114800" cy="741362"/>
          </a:xfrm>
        </p:grpSpPr>
        <p:grpSp>
          <p:nvGrpSpPr>
            <p:cNvPr id="63508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351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3512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509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21467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s.insert(pos, elem);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97413" y="3243263"/>
            <a:ext cx="3005137" cy="55880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在容器中插入元素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6349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700213" y="5168900"/>
            <a:ext cx="4114800" cy="741363"/>
            <a:chOff x="1687513" y="4648059"/>
            <a:chExt cx="4114800" cy="741362"/>
          </a:xfrm>
        </p:grpSpPr>
        <p:grpSp>
          <p:nvGrpSpPr>
            <p:cNvPr id="63503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350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3507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543073" cy="4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504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2223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s.insert(begin, end);</a:t>
              </a:r>
              <a:endParaRPr lang="zh-CN" altLang="zh-CN"/>
            </a:p>
          </p:txBody>
        </p:sp>
      </p:grp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4748213" y="4121150"/>
            <a:ext cx="3005137" cy="53975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位置插入元素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4799013" y="4821238"/>
            <a:ext cx="3005137" cy="66675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在容器中插入</a:t>
            </a:r>
            <a:r>
              <a:rPr lang="en-US" altLang="zh-CN"/>
              <a:t>[begin, end)</a:t>
            </a:r>
            <a:r>
              <a:rPr lang="zh-CN" altLang="zh-CN"/>
              <a:t>区间的值</a:t>
            </a:r>
            <a:endParaRPr lang="zh-CN" altLang="en-US"/>
          </a:p>
        </p:txBody>
      </p:sp>
      <p:sp>
        <p:nvSpPr>
          <p:cNvPr id="63501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插入和删除元素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圆角矩形 7"/>
          <p:cNvSpPr>
            <a:spLocks noChangeArrowheads="1"/>
          </p:cNvSpPr>
          <p:nvPr/>
        </p:nvSpPr>
        <p:spPr bwMode="auto">
          <a:xfrm>
            <a:off x="1144588" y="3381375"/>
            <a:ext cx="7124700" cy="2892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对于</a:t>
            </a:r>
            <a:r>
              <a:rPr lang="en-US" altLang="zh-CN" sz="2000" dirty="0">
                <a:latin typeface="+mn-ea"/>
                <a:ea typeface="+mn-ea"/>
              </a:rPr>
              <a:t>set</a:t>
            </a:r>
            <a:r>
              <a:rPr lang="zh-CN" altLang="zh-CN" sz="2000" dirty="0">
                <a:latin typeface="+mn-ea"/>
                <a:ea typeface="+mn-ea"/>
              </a:rPr>
              <a:t>容器来说，第一种形式的</a:t>
            </a:r>
            <a:r>
              <a:rPr lang="en-US" altLang="zh-CN" sz="2000" dirty="0">
                <a:latin typeface="+mn-ea"/>
                <a:ea typeface="+mn-ea"/>
              </a:rPr>
              <a:t>insert()</a:t>
            </a:r>
            <a:r>
              <a:rPr lang="zh-CN" altLang="zh-CN" sz="2000" dirty="0">
                <a:latin typeface="+mn-ea"/>
                <a:ea typeface="+mn-ea"/>
              </a:rPr>
              <a:t>调用的返回值是</a:t>
            </a:r>
            <a:r>
              <a:rPr lang="en-US" altLang="zh-CN" sz="2000" dirty="0">
                <a:latin typeface="+mn-ea"/>
                <a:ea typeface="+mn-ea"/>
              </a:rPr>
              <a:t>pair&lt;iterator, </a:t>
            </a:r>
            <a:r>
              <a:rPr lang="en-US" altLang="zh-CN" sz="2000" dirty="0" err="1">
                <a:latin typeface="+mn-ea"/>
                <a:ea typeface="+mn-ea"/>
              </a:rPr>
              <a:t>bool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  <a:r>
              <a:rPr lang="zh-CN" altLang="zh-CN" sz="2000" dirty="0">
                <a:latin typeface="+mn-ea"/>
                <a:ea typeface="+mn-ea"/>
              </a:rPr>
              <a:t>对象，其第一个参数</a:t>
            </a:r>
            <a:r>
              <a:rPr lang="en-US" altLang="zh-CN" sz="2000" dirty="0">
                <a:latin typeface="+mn-ea"/>
                <a:ea typeface="+mn-ea"/>
              </a:rPr>
              <a:t>iterator</a:t>
            </a:r>
            <a:r>
              <a:rPr lang="zh-CN" altLang="zh-CN" sz="2000" dirty="0">
                <a:latin typeface="+mn-ea"/>
                <a:ea typeface="+mn-ea"/>
              </a:rPr>
              <a:t>是迭代器，指示元素插入的位置；第二个参数</a:t>
            </a:r>
            <a:r>
              <a:rPr lang="en-US" altLang="zh-CN" sz="2000" dirty="0" err="1">
                <a:latin typeface="+mn-ea"/>
                <a:ea typeface="+mn-ea"/>
              </a:rPr>
              <a:t>bool</a:t>
            </a:r>
            <a:r>
              <a:rPr lang="zh-CN" altLang="zh-CN" sz="2000" dirty="0">
                <a:latin typeface="+mn-ea"/>
                <a:ea typeface="+mn-ea"/>
              </a:rPr>
              <a:t>类型的值代表元素是否插入成功。</a:t>
            </a:r>
          </a:p>
          <a:p>
            <a:pPr>
              <a:defRPr/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zh-CN" sz="2000" dirty="0">
                <a:latin typeface="+mn-ea"/>
                <a:ea typeface="+mn-ea"/>
              </a:rPr>
              <a:t>这是因为</a:t>
            </a:r>
            <a:r>
              <a:rPr lang="en-US" altLang="zh-CN" sz="2000" dirty="0">
                <a:latin typeface="+mn-ea"/>
                <a:ea typeface="+mn-ea"/>
              </a:rPr>
              <a:t>set</a:t>
            </a:r>
            <a:r>
              <a:rPr lang="zh-CN" altLang="zh-CN" sz="2000" dirty="0">
                <a:latin typeface="+mn-ea"/>
                <a:ea typeface="+mn-ea"/>
              </a:rPr>
              <a:t>容器中不允许存在重复的元素，如果要插入一个容器中已存在的元素，则插入操作会失败，而</a:t>
            </a:r>
            <a:r>
              <a:rPr lang="en-US" altLang="zh-CN" sz="2000" dirty="0">
                <a:latin typeface="+mn-ea"/>
                <a:ea typeface="+mn-ea"/>
              </a:rPr>
              <a:t>pair</a:t>
            </a:r>
            <a:r>
              <a:rPr lang="zh-CN" altLang="zh-CN" sz="2000" dirty="0">
                <a:latin typeface="+mn-ea"/>
                <a:ea typeface="+mn-ea"/>
              </a:rPr>
              <a:t>中的</a:t>
            </a:r>
            <a:r>
              <a:rPr lang="en-US" altLang="zh-CN" sz="2000" dirty="0" err="1">
                <a:latin typeface="+mn-ea"/>
                <a:ea typeface="+mn-ea"/>
              </a:rPr>
              <a:t>bool</a:t>
            </a:r>
            <a:r>
              <a:rPr lang="zh-CN" altLang="zh-CN" sz="2000" dirty="0">
                <a:latin typeface="+mn-ea"/>
                <a:ea typeface="+mn-ea"/>
              </a:rPr>
              <a:t>值就是标识插入是否成功，而</a:t>
            </a:r>
            <a:r>
              <a:rPr lang="en-US" altLang="zh-CN" sz="2000" dirty="0" err="1">
                <a:latin typeface="+mn-ea"/>
                <a:ea typeface="+mn-ea"/>
              </a:rPr>
              <a:t>multiset</a:t>
            </a:r>
            <a:r>
              <a:rPr lang="zh-CN" altLang="zh-CN" sz="2000" dirty="0">
                <a:latin typeface="+mn-ea"/>
                <a:ea typeface="+mn-ea"/>
              </a:rPr>
              <a:t>不存在这样的情况，因此</a:t>
            </a:r>
            <a:r>
              <a:rPr lang="en-US" altLang="zh-CN" sz="2000" dirty="0" err="1">
                <a:latin typeface="+mn-ea"/>
                <a:ea typeface="+mn-ea"/>
              </a:rPr>
              <a:t>multiset</a:t>
            </a:r>
            <a:r>
              <a:rPr lang="zh-CN" altLang="zh-CN" sz="2000" dirty="0">
                <a:latin typeface="+mn-ea"/>
                <a:ea typeface="+mn-ea"/>
              </a:rPr>
              <a:t>返回的是一个</a:t>
            </a:r>
            <a:r>
              <a:rPr lang="en-US" altLang="zh-CN" sz="2000" dirty="0">
                <a:latin typeface="+mn-ea"/>
                <a:ea typeface="+mn-ea"/>
              </a:rPr>
              <a:t>iterator</a:t>
            </a:r>
            <a:r>
              <a:rPr lang="zh-CN" altLang="zh-CN" sz="2000" dirty="0">
                <a:latin typeface="+mn-ea"/>
                <a:ea typeface="+mn-ea"/>
              </a:rPr>
              <a:t>。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1" grpId="0" animBg="1"/>
      <p:bldP spid="31" grpId="1" animBg="1"/>
      <p:bldP spid="32" grpId="0" animBg="1"/>
      <p:bldP spid="32" grpId="1" animBg="1"/>
      <p:bldP spid="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6957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451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454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454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64516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set</a:t>
            </a:r>
            <a:r>
              <a:rPr lang="zh-CN" altLang="zh-CN" sz="1600"/>
              <a:t>与</a:t>
            </a:r>
            <a:r>
              <a:rPr lang="en-US" altLang="zh-CN" sz="1600"/>
              <a:t>multiset</a:t>
            </a:r>
            <a:r>
              <a:rPr lang="zh-CN" altLang="zh-CN" sz="1600"/>
              <a:t>提供的</a:t>
            </a:r>
            <a:r>
              <a:rPr lang="en-US" altLang="zh-CN" sz="1600"/>
              <a:t>erase()</a:t>
            </a:r>
            <a:r>
              <a:rPr lang="zh-CN" altLang="zh-CN" sz="1600"/>
              <a:t>函数也有几种实现形式，其函数调用形式如下所示：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330575"/>
            <a:ext cx="4114800" cy="741363"/>
            <a:chOff x="1687513" y="3597134"/>
            <a:chExt cx="4114800" cy="741362"/>
          </a:xfrm>
        </p:grpSpPr>
        <p:grpSp>
          <p:nvGrpSpPr>
            <p:cNvPr id="64536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453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4540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537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s.erase(pos)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152900"/>
            <a:ext cx="4114800" cy="741363"/>
            <a:chOff x="1687513" y="4648059"/>
            <a:chExt cx="4114800" cy="741362"/>
          </a:xfrm>
        </p:grpSpPr>
        <p:grpSp>
          <p:nvGrpSpPr>
            <p:cNvPr id="64531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453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4535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532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s.erase(begin, end);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97413" y="3175000"/>
            <a:ext cx="3005137" cy="4619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</a:t>
            </a:r>
            <a:r>
              <a:rPr lang="en-US" altLang="zh-CN"/>
              <a:t>pos</a:t>
            </a:r>
            <a:r>
              <a:rPr lang="zh-CN" altLang="zh-CN"/>
              <a:t>位置上的元素</a:t>
            </a:r>
            <a:endParaRPr lang="zh-CN" altLang="en-US"/>
          </a:p>
        </p:txBody>
      </p:sp>
      <p:sp>
        <p:nvSpPr>
          <p:cNvPr id="6452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700213" y="5003800"/>
            <a:ext cx="4114800" cy="741363"/>
            <a:chOff x="1687513" y="4648059"/>
            <a:chExt cx="4114800" cy="741362"/>
          </a:xfrm>
        </p:grpSpPr>
        <p:grpSp>
          <p:nvGrpSpPr>
            <p:cNvPr id="64526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6452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4530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543073" cy="4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527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6594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s.erase(elem);</a:t>
              </a:r>
              <a:endParaRPr lang="zh-CN" altLang="zh-CN"/>
            </a:p>
          </p:txBody>
        </p:sp>
      </p:grp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4748213" y="3822700"/>
            <a:ext cx="3005137" cy="661988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</a:t>
            </a:r>
            <a:r>
              <a:rPr lang="en-US" altLang="zh-CN"/>
              <a:t>[begin, end)</a:t>
            </a:r>
            <a:r>
              <a:rPr lang="zh-CN" altLang="zh-CN"/>
              <a:t>区间上的元素</a:t>
            </a:r>
            <a:endParaRPr lang="zh-CN" altLang="en-US"/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4799013" y="4778375"/>
            <a:ext cx="3005137" cy="54451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64525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插入和删除元素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555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5558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3875" y="1630363"/>
            <a:ext cx="8137525" cy="1577975"/>
            <a:chOff x="523875" y="1630363"/>
            <a:chExt cx="8137525" cy="1577975"/>
          </a:xfrm>
        </p:grpSpPr>
        <p:grpSp>
          <p:nvGrpSpPr>
            <p:cNvPr id="65544" name="组合 17"/>
            <p:cNvGrpSpPr>
              <a:grpSpLocks/>
            </p:cNvGrpSpPr>
            <p:nvPr/>
          </p:nvGrpSpPr>
          <p:grpSpPr bwMode="auto">
            <a:xfrm>
              <a:off x="523875" y="1630363"/>
              <a:ext cx="8137525" cy="1577975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66104"/>
                <a:ext cx="51704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set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multiset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的函数调用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555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65556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5545" name="组合 16"/>
            <p:cNvGrpSpPr>
              <a:grpSpLocks/>
            </p:cNvGrpSpPr>
            <p:nvPr/>
          </p:nvGrpSpPr>
          <p:grpSpPr bwMode="auto">
            <a:xfrm>
              <a:off x="6042025" y="2632256"/>
              <a:ext cx="2292350" cy="395284"/>
              <a:chOff x="6355815" y="4728497"/>
              <a:chExt cx="2292809" cy="394208"/>
            </a:xfrm>
          </p:grpSpPr>
          <p:grpSp>
            <p:nvGrpSpPr>
              <p:cNvPr id="65546" name="组合 15"/>
              <p:cNvGrpSpPr>
                <a:grpSpLocks/>
              </p:cNvGrpSpPr>
              <p:nvPr/>
            </p:nvGrpSpPr>
            <p:grpSpPr bwMode="auto">
              <a:xfrm>
                <a:off x="6355815" y="4728497"/>
                <a:ext cx="2292809" cy="344958"/>
                <a:chOff x="2225103" y="5060870"/>
                <a:chExt cx="2724572" cy="410957"/>
              </a:xfrm>
            </p:grpSpPr>
            <p:sp>
              <p:nvSpPr>
                <p:cNvPr id="65548" name="矩形 10">
                  <a:hlinkClick r:id="rId8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983745" cy="365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8-7]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549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半闭框 21"/>
                <p:cNvSpPr/>
                <p:nvPr/>
              </p:nvSpPr>
              <p:spPr bwMode="auto">
                <a:xfrm>
                  <a:off x="2225103" y="5068199"/>
                  <a:ext cx="107549" cy="137684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" name="半闭框 22"/>
                <p:cNvSpPr/>
                <p:nvPr/>
              </p:nvSpPr>
              <p:spPr bwMode="auto">
                <a:xfrm flipH="1" flipV="1">
                  <a:off x="4842127" y="5337909"/>
                  <a:ext cx="107548" cy="133911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65552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65547" name="Picture 13" descr="C:\Users\Administrator\Desktop\未标题-2.png">
                <a:hlinkClick r:id="rId9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8141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54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82625" y="1109663"/>
            <a:ext cx="5986463" cy="1268412"/>
            <a:chOff x="541859" y="1249363"/>
            <a:chExt cx="5987046" cy="1268412"/>
          </a:xfrm>
        </p:grpSpPr>
        <p:sp>
          <p:nvSpPr>
            <p:cNvPr id="66588" name="矩形 5"/>
            <p:cNvSpPr>
              <a:spLocks noChangeArrowheads="1"/>
            </p:cNvSpPr>
            <p:nvPr/>
          </p:nvSpPr>
          <p:spPr bwMode="auto">
            <a:xfrm>
              <a:off x="2001021" y="1592044"/>
              <a:ext cx="45278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3600" b="1">
                  <a:latin typeface="微软雅黑" pitchFamily="34" charset="-122"/>
                  <a:ea typeface="微软雅黑" pitchFamily="34" charset="-122"/>
                </a:rPr>
                <a:t>多学一招：</a:t>
              </a:r>
              <a:r>
                <a:rPr lang="en-US" altLang="zh-CN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pair</a:t>
              </a:r>
              <a:r>
                <a:rPr lang="zh-CN" altLang="en-US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grpSp>
          <p:nvGrpSpPr>
            <p:cNvPr id="66589" name="Group 9"/>
            <p:cNvGrpSpPr>
              <a:grpSpLocks noChangeAspect="1"/>
            </p:cNvGrpSpPr>
            <p:nvPr/>
          </p:nvGrpSpPr>
          <p:grpSpPr bwMode="auto">
            <a:xfrm>
              <a:off x="541859" y="1249363"/>
              <a:ext cx="1864075" cy="1268412"/>
              <a:chOff x="4160" y="748"/>
              <a:chExt cx="1496" cy="1017"/>
            </a:xfrm>
          </p:grpSpPr>
          <p:sp>
            <p:nvSpPr>
              <p:cNvPr id="66590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4160" y="748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4730" y="1085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6656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658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587" name="矩形 9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6656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2" name="矩形 1"/>
          <p:cNvSpPr/>
          <p:nvPr/>
        </p:nvSpPr>
        <p:spPr>
          <a:xfrm>
            <a:off x="952500" y="2516188"/>
            <a:ext cx="6731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zh-CN" dirty="0">
                <a:latin typeface="+mn-ea"/>
                <a:ea typeface="+mn-ea"/>
              </a:rPr>
              <a:t>在头文件</a:t>
            </a:r>
            <a:r>
              <a:rPr lang="en-US" altLang="zh-CN" dirty="0">
                <a:latin typeface="+mn-ea"/>
                <a:ea typeface="+mn-ea"/>
              </a:rPr>
              <a:t>utility</a:t>
            </a:r>
            <a:r>
              <a:rPr lang="zh-CN" altLang="zh-CN" dirty="0">
                <a:latin typeface="+mn-ea"/>
                <a:ea typeface="+mn-ea"/>
              </a:rPr>
              <a:t>中，定义了一个类模板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149350" y="3213100"/>
            <a:ext cx="6757988" cy="1508125"/>
            <a:chOff x="1148573" y="3213106"/>
            <a:chExt cx="6757987" cy="1508126"/>
          </a:xfrm>
        </p:grpSpPr>
        <p:grpSp>
          <p:nvGrpSpPr>
            <p:cNvPr id="66582" name="组合 2"/>
            <p:cNvGrpSpPr>
              <a:grpSpLocks/>
            </p:cNvGrpSpPr>
            <p:nvPr/>
          </p:nvGrpSpPr>
          <p:grpSpPr bwMode="auto">
            <a:xfrm>
              <a:off x="1148573" y="3213106"/>
              <a:ext cx="6757987" cy="1508126"/>
              <a:chOff x="1807005" y="3425037"/>
              <a:chExt cx="6757987" cy="1508126"/>
            </a:xfrm>
          </p:grpSpPr>
          <p:sp>
            <p:nvSpPr>
              <p:cNvPr id="66584" name="TextBox 15"/>
              <p:cNvSpPr txBox="1">
                <a:spLocks noChangeArrowheads="1"/>
              </p:cNvSpPr>
              <p:nvPr/>
            </p:nvSpPr>
            <p:spPr bwMode="auto">
              <a:xfrm>
                <a:off x="1807005" y="3610775"/>
                <a:ext cx="6757987" cy="13223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80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 bwMode="auto">
              <a:xfrm>
                <a:off x="2229280" y="3425037"/>
                <a:ext cx="2198688" cy="371475"/>
              </a:xfrm>
              <a:custGeom>
                <a:avLst/>
                <a:gdLst>
                  <a:gd name="connsiteX0" fmla="*/ 0 w 4267200"/>
                  <a:gd name="connsiteY0" fmla="*/ 201820 h 1210897"/>
                  <a:gd name="connsiteX1" fmla="*/ 201820 w 4267200"/>
                  <a:gd name="connsiteY1" fmla="*/ 0 h 1210897"/>
                  <a:gd name="connsiteX2" fmla="*/ 4065380 w 4267200"/>
                  <a:gd name="connsiteY2" fmla="*/ 0 h 1210897"/>
                  <a:gd name="connsiteX3" fmla="*/ 4267200 w 4267200"/>
                  <a:gd name="connsiteY3" fmla="*/ 201820 h 1210897"/>
                  <a:gd name="connsiteX4" fmla="*/ 4267200 w 4267200"/>
                  <a:gd name="connsiteY4" fmla="*/ 1009077 h 1210897"/>
                  <a:gd name="connsiteX5" fmla="*/ 4065380 w 4267200"/>
                  <a:gd name="connsiteY5" fmla="*/ 1210897 h 1210897"/>
                  <a:gd name="connsiteX6" fmla="*/ 201820 w 4267200"/>
                  <a:gd name="connsiteY6" fmla="*/ 1210897 h 1210897"/>
                  <a:gd name="connsiteX7" fmla="*/ 0 w 4267200"/>
                  <a:gd name="connsiteY7" fmla="*/ 1009077 h 1210897"/>
                  <a:gd name="connsiteX8" fmla="*/ 0 w 4267200"/>
                  <a:gd name="connsiteY8" fmla="*/ 201820 h 121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1210897">
                    <a:moveTo>
                      <a:pt x="0" y="201820"/>
                    </a:moveTo>
                    <a:cubicBezTo>
                      <a:pt x="0" y="90358"/>
                      <a:pt x="90358" y="0"/>
                      <a:pt x="201820" y="0"/>
                    </a:cubicBezTo>
                    <a:lnTo>
                      <a:pt x="4065380" y="0"/>
                    </a:lnTo>
                    <a:cubicBezTo>
                      <a:pt x="4176842" y="0"/>
                      <a:pt x="4267200" y="90358"/>
                      <a:pt x="4267200" y="201820"/>
                    </a:cubicBezTo>
                    <a:lnTo>
                      <a:pt x="4267200" y="1009077"/>
                    </a:lnTo>
                    <a:cubicBezTo>
                      <a:pt x="4267200" y="1120539"/>
                      <a:pt x="4176842" y="1210897"/>
                      <a:pt x="4065380" y="1210897"/>
                    </a:cubicBezTo>
                    <a:lnTo>
                      <a:pt x="201820" y="1210897"/>
                    </a:lnTo>
                    <a:cubicBezTo>
                      <a:pt x="90358" y="1210897"/>
                      <a:pt x="0" y="1120539"/>
                      <a:pt x="0" y="1009077"/>
                    </a:cubicBezTo>
                    <a:lnTo>
                      <a:pt x="0" y="201820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20401" tIns="59111" rIns="220401" bIns="59111" spcCol="1270" anchor="ctr"/>
              <a:lstStyle/>
              <a:p>
                <a:pPr defTabSz="2889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dirty="0"/>
                  <a:t>pair</a:t>
                </a:r>
                <a:r>
                  <a:rPr lang="zh-CN" altLang="en-US" dirty="0"/>
                  <a:t>类模板作用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347011" y="3695706"/>
              <a:ext cx="6335711" cy="9239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ea"/>
                  <a:ea typeface="+mn-ea"/>
                </a:rPr>
                <a:t>    </a:t>
              </a:r>
              <a:r>
                <a:rPr lang="zh-CN" altLang="zh-CN" dirty="0">
                  <a:latin typeface="+mn-ea"/>
                  <a:ea typeface="+mn-ea"/>
                </a:rPr>
                <a:t>其主要</a:t>
              </a:r>
              <a:r>
                <a:rPr lang="zh-CN" altLang="zh-CN" b="1" dirty="0">
                  <a:solidFill>
                    <a:srgbClr val="00CDEA"/>
                  </a:solidFill>
                  <a:latin typeface="+mn-ea"/>
                  <a:ea typeface="+mn-ea"/>
                </a:rPr>
                <a:t>作用</a:t>
              </a:r>
              <a:r>
                <a:rPr lang="zh-CN" altLang="zh-CN" dirty="0">
                  <a:latin typeface="+mn-ea"/>
                  <a:ea typeface="+mn-ea"/>
                </a:rPr>
                <a:t>是将两个数据组成一个数据，用来表示一个二元组或一个元素对，两个数据可以是同一个类型也可以是不同的类型。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49350" y="4975225"/>
            <a:ext cx="6757988" cy="1322388"/>
            <a:chOff x="1148572" y="4975239"/>
            <a:chExt cx="6757988" cy="1322388"/>
          </a:xfrm>
        </p:grpSpPr>
        <p:sp>
          <p:nvSpPr>
            <p:cNvPr id="66580" name="TextBox 23"/>
            <p:cNvSpPr txBox="1">
              <a:spLocks noChangeArrowheads="1"/>
            </p:cNvSpPr>
            <p:nvPr/>
          </p:nvSpPr>
          <p:spPr bwMode="auto">
            <a:xfrm>
              <a:off x="1148573" y="4975239"/>
              <a:ext cx="6757987" cy="1322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80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48572" y="5049852"/>
              <a:ext cx="6757988" cy="12001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ea"/>
                  <a:ea typeface="+mn-ea"/>
                </a:rPr>
                <a:t>    </a:t>
              </a:r>
              <a:r>
                <a:rPr lang="zh-CN" altLang="zh-CN" dirty="0">
                  <a:latin typeface="+mn-ea"/>
                  <a:ea typeface="+mn-ea"/>
                </a:rPr>
                <a:t>当需要将两个元素组合在一起时，可以选择构造</a:t>
              </a:r>
              <a:r>
                <a:rPr lang="en-US" altLang="zh-CN" dirty="0">
                  <a:latin typeface="+mn-ea"/>
                  <a:ea typeface="+mn-ea"/>
                </a:rPr>
                <a:t>pair</a:t>
              </a:r>
              <a:r>
                <a:rPr lang="zh-CN" altLang="zh-CN" dirty="0">
                  <a:latin typeface="+mn-ea"/>
                  <a:ea typeface="+mn-ea"/>
                </a:rPr>
                <a:t>对象，当一个函数需要返回两个数据的时候也可以选择</a:t>
              </a:r>
              <a:r>
                <a:rPr lang="en-US" altLang="zh-CN" dirty="0">
                  <a:latin typeface="+mn-ea"/>
                  <a:ea typeface="+mn-ea"/>
                </a:rPr>
                <a:t>pair</a:t>
              </a:r>
              <a:r>
                <a:rPr lang="zh-CN" altLang="zh-CN" dirty="0">
                  <a:latin typeface="+mn-ea"/>
                  <a:ea typeface="+mn-ea"/>
                </a:rPr>
                <a:t>，如上一节讲解集合</a:t>
              </a:r>
              <a:r>
                <a:rPr lang="en-US" altLang="zh-CN" dirty="0">
                  <a:latin typeface="+mn-ea"/>
                  <a:ea typeface="+mn-ea"/>
                </a:rPr>
                <a:t>set</a:t>
              </a:r>
              <a:r>
                <a:rPr lang="zh-CN" altLang="zh-CN" dirty="0">
                  <a:latin typeface="+mn-ea"/>
                  <a:ea typeface="+mn-ea"/>
                </a:rPr>
                <a:t>的</a:t>
              </a:r>
              <a:r>
                <a:rPr lang="en-US" altLang="zh-CN" dirty="0">
                  <a:latin typeface="+mn-ea"/>
                  <a:ea typeface="+mn-ea"/>
                </a:rPr>
                <a:t>insert()</a:t>
              </a:r>
              <a:r>
                <a:rPr lang="zh-CN" altLang="zh-CN" dirty="0">
                  <a:latin typeface="+mn-ea"/>
                  <a:ea typeface="+mn-ea"/>
                </a:rPr>
                <a:t>返回值时，其</a:t>
              </a:r>
              <a:r>
                <a:rPr lang="en-US" altLang="zh-CN" dirty="0">
                  <a:latin typeface="+mn-ea"/>
                  <a:ea typeface="+mn-ea"/>
                </a:rPr>
                <a:t>insert()</a:t>
              </a:r>
              <a:r>
                <a:rPr lang="zh-CN" altLang="zh-CN" dirty="0">
                  <a:latin typeface="+mn-ea"/>
                  <a:ea typeface="+mn-ea"/>
                </a:rPr>
                <a:t>函数返回值就是一个</a:t>
              </a:r>
              <a:r>
                <a:rPr lang="en-US" altLang="zh-CN" dirty="0">
                  <a:latin typeface="+mn-ea"/>
                  <a:ea typeface="+mn-ea"/>
                </a:rPr>
                <a:t>pair</a:t>
              </a:r>
              <a:r>
                <a:rPr lang="zh-CN" altLang="zh-CN" dirty="0">
                  <a:latin typeface="+mn-ea"/>
                  <a:ea typeface="+mn-ea"/>
                </a:rPr>
                <a:t>对象。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66568" name="组合 7"/>
          <p:cNvGrpSpPr>
            <a:grpSpLocks/>
          </p:cNvGrpSpPr>
          <p:nvPr/>
        </p:nvGrpSpPr>
        <p:grpSpPr bwMode="auto">
          <a:xfrm>
            <a:off x="6105525" y="2578100"/>
            <a:ext cx="2154238" cy="395288"/>
            <a:chOff x="6105525" y="2577523"/>
            <a:chExt cx="2153991" cy="395284"/>
          </a:xfrm>
        </p:grpSpPr>
        <p:sp>
          <p:nvSpPr>
            <p:cNvPr id="66574" name="矩形 10">
              <a:hlinkClick r:id="rId5" action="ppaction://hlinkfile"/>
            </p:cNvPr>
            <p:cNvSpPr>
              <a:spLocks noChangeArrowheads="1"/>
            </p:cNvSpPr>
            <p:nvPr/>
          </p:nvSpPr>
          <p:spPr bwMode="auto">
            <a:xfrm>
              <a:off x="6390036" y="2577523"/>
              <a:ext cx="15600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rPr>
                <a:t>点击查看原代码</a:t>
              </a:r>
              <a:r>
                <a:rPr lang="en-US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endParaRPr lang="zh-CN" altLang="zh-CN" sz="1400">
                <a:solidFill>
                  <a:srgbClr val="F0A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5" name="立方体 18"/>
            <p:cNvSpPr>
              <a:spLocks noChangeArrowheads="1"/>
            </p:cNvSpPr>
            <p:nvPr/>
          </p:nvSpPr>
          <p:spPr bwMode="auto">
            <a:xfrm>
              <a:off x="6195915" y="2632222"/>
              <a:ext cx="227283" cy="227373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cxnSp>
          <p:nvCxnSpPr>
            <p:cNvPr id="66576" name="直接连接符 21"/>
            <p:cNvCxnSpPr>
              <a:cxnSpLocks noChangeShapeType="1"/>
            </p:cNvCxnSpPr>
            <p:nvPr/>
          </p:nvCxnSpPr>
          <p:spPr bwMode="auto">
            <a:xfrm>
              <a:off x="6199851" y="2904380"/>
              <a:ext cx="1516739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6577" name="Picture 13" descr="C:\Users\Administrator\Desktop\未标题-2.png">
              <a:hlinkClick r:id="rId6" action="ppaction://hlinkfile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975" y="2584401"/>
              <a:ext cx="439541" cy="388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半闭框 31"/>
            <p:cNvSpPr/>
            <p:nvPr/>
          </p:nvSpPr>
          <p:spPr bwMode="auto">
            <a:xfrm flipH="1" flipV="1">
              <a:off x="8154753" y="2788659"/>
              <a:ext cx="90477" cy="112711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半闭框 32"/>
            <p:cNvSpPr/>
            <p:nvPr/>
          </p:nvSpPr>
          <p:spPr bwMode="auto">
            <a:xfrm>
              <a:off x="6105525" y="2637847"/>
              <a:ext cx="90478" cy="115887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800225" y="3582988"/>
            <a:ext cx="4500563" cy="1138237"/>
            <a:chOff x="3131941" y="2857178"/>
            <a:chExt cx="4499991" cy="1138374"/>
          </a:xfrm>
        </p:grpSpPr>
        <p:sp>
          <p:nvSpPr>
            <p:cNvPr id="35" name="TextBox 34"/>
            <p:cNvSpPr txBox="1"/>
            <p:nvPr/>
          </p:nvSpPr>
          <p:spPr>
            <a:xfrm>
              <a:off x="3131941" y="2857178"/>
              <a:ext cx="4499991" cy="1107997"/>
            </a:xfrm>
            <a:prstGeom prst="rect">
              <a:avLst/>
            </a:prstGeom>
            <a:gradFill flip="none" rotWithShape="1">
              <a:gsLst>
                <a:gs pos="100000">
                  <a:srgbClr val="00B0F0">
                    <a:alpha val="61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latin typeface="+mj-ea"/>
                  <a:ea typeface="+mj-ea"/>
                </a:rPr>
                <a:t>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20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</a:t>
              </a:r>
              <a:r>
                <a:rPr lang="en-US" altLang="zh-CN" sz="20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pair</a:t>
              </a:r>
              <a:r>
                <a:rPr lang="zh-CN" altLang="en-US" sz="20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的用途？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117" y="2875343"/>
              <a:ext cx="762474" cy="112020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82625" y="1109663"/>
            <a:ext cx="5986463" cy="1268412"/>
            <a:chOff x="541859" y="1249363"/>
            <a:chExt cx="5987046" cy="1268412"/>
          </a:xfrm>
        </p:grpSpPr>
        <p:sp>
          <p:nvSpPr>
            <p:cNvPr id="67598" name="矩形 5"/>
            <p:cNvSpPr>
              <a:spLocks noChangeArrowheads="1"/>
            </p:cNvSpPr>
            <p:nvPr/>
          </p:nvSpPr>
          <p:spPr bwMode="auto">
            <a:xfrm>
              <a:off x="2001021" y="1592044"/>
              <a:ext cx="45278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3600" b="1">
                  <a:latin typeface="微软雅黑" pitchFamily="34" charset="-122"/>
                  <a:ea typeface="微软雅黑" pitchFamily="34" charset="-122"/>
                </a:rPr>
                <a:t>多学一招：</a:t>
              </a:r>
              <a:r>
                <a:rPr lang="en-US" altLang="zh-CN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pair</a:t>
              </a:r>
              <a:r>
                <a:rPr lang="zh-CN" altLang="en-US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grpSp>
          <p:nvGrpSpPr>
            <p:cNvPr id="67599" name="Group 9"/>
            <p:cNvGrpSpPr>
              <a:grpSpLocks noChangeAspect="1"/>
            </p:cNvGrpSpPr>
            <p:nvPr/>
          </p:nvGrpSpPr>
          <p:grpSpPr bwMode="auto">
            <a:xfrm>
              <a:off x="541859" y="1249363"/>
              <a:ext cx="1864075" cy="1268412"/>
              <a:chOff x="4160" y="748"/>
              <a:chExt cx="1496" cy="1017"/>
            </a:xfrm>
          </p:grpSpPr>
          <p:sp>
            <p:nvSpPr>
              <p:cNvPr id="67600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4160" y="748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4730" y="1085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6758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759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7597" name="矩形 9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6758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43" name="椭圆 42"/>
          <p:cNvSpPr/>
          <p:nvPr/>
        </p:nvSpPr>
        <p:spPr bwMode="auto">
          <a:xfrm>
            <a:off x="1466850" y="2374900"/>
            <a:ext cx="661988" cy="6619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1592263" y="2432050"/>
            <a:ext cx="433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54238" y="2476500"/>
            <a:ext cx="2044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dirty="0">
                <a:latin typeface="+mn-ea"/>
                <a:ea typeface="+mn-ea"/>
              </a:rPr>
              <a:t>创建</a:t>
            </a:r>
            <a:r>
              <a:rPr lang="en-US" altLang="zh-CN" sz="2400" b="1" dirty="0" err="1">
                <a:latin typeface="+mn-ea"/>
                <a:ea typeface="+mn-ea"/>
              </a:rPr>
              <a:t>pari</a:t>
            </a:r>
            <a:r>
              <a:rPr lang="zh-CN" altLang="zh-CN" sz="2400" b="1" dirty="0">
                <a:latin typeface="+mn-ea"/>
                <a:ea typeface="+mn-ea"/>
              </a:rPr>
              <a:t>对象</a:t>
            </a:r>
            <a:endParaRPr lang="zh-CN" altLang="zh-CN" sz="2400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6850" y="3094038"/>
            <a:ext cx="65214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zh-CN" dirty="0">
                <a:latin typeface="+mn-ea"/>
                <a:ea typeface="+mn-ea"/>
              </a:rPr>
              <a:t>创建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zh-CN" dirty="0">
                <a:latin typeface="+mn-ea"/>
                <a:ea typeface="+mn-ea"/>
              </a:rPr>
              <a:t>对象可以调用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zh-CN" dirty="0">
                <a:latin typeface="+mn-ea"/>
                <a:ea typeface="+mn-ea"/>
              </a:rPr>
              <a:t>的构造函数，还可以调用</a:t>
            </a:r>
            <a:r>
              <a:rPr lang="en-US" altLang="zh-CN" dirty="0" err="1">
                <a:latin typeface="+mn-ea"/>
                <a:ea typeface="+mn-ea"/>
              </a:rPr>
              <a:t>STL</a:t>
            </a:r>
            <a:r>
              <a:rPr lang="zh-CN" altLang="zh-CN" dirty="0">
                <a:latin typeface="+mn-ea"/>
                <a:ea typeface="+mn-ea"/>
              </a:rPr>
              <a:t>提供的</a:t>
            </a:r>
            <a:r>
              <a:rPr lang="en-US" altLang="zh-CN" dirty="0" err="1">
                <a:latin typeface="+mn-ea"/>
                <a:ea typeface="+mn-ea"/>
              </a:rPr>
              <a:t>make_pair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zh-CN" dirty="0">
                <a:latin typeface="+mn-ea"/>
                <a:ea typeface="+mn-ea"/>
              </a:rPr>
              <a:t>函数，其原型如下所示：</a:t>
            </a:r>
          </a:p>
        </p:txBody>
      </p: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1466850" y="3892550"/>
            <a:ext cx="6705600" cy="4953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 template pair make_pair(T1 a, T2 b){return pair(a,b);}</a:t>
            </a:r>
            <a:endParaRPr lang="zh-CN" altLang="zh-CN"/>
          </a:p>
        </p:txBody>
      </p:sp>
      <p:sp>
        <p:nvSpPr>
          <p:cNvPr id="15" name="矩形 14"/>
          <p:cNvSpPr/>
          <p:nvPr/>
        </p:nvSpPr>
        <p:spPr>
          <a:xfrm>
            <a:off x="1592263" y="4478338"/>
            <a:ext cx="6580187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en-US" altLang="zh-CN" dirty="0" err="1">
                <a:latin typeface="+mn-ea"/>
                <a:ea typeface="+mn-ea"/>
              </a:rPr>
              <a:t>make_pair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zh-CN" dirty="0">
                <a:latin typeface="+mn-ea"/>
                <a:ea typeface="+mn-ea"/>
              </a:rPr>
              <a:t>函数内调用的仍然是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zh-CN" dirty="0">
                <a:latin typeface="+mn-ea"/>
                <a:ea typeface="+mn-ea"/>
              </a:rPr>
              <a:t>构造函数，下面的代码是分别使用这两种方式来创建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zh-CN" dirty="0">
                <a:latin typeface="+mn-ea"/>
                <a:ea typeface="+mn-ea"/>
              </a:rPr>
              <a:t>对象</a:t>
            </a:r>
            <a:r>
              <a:rPr lang="zh-CN" altLang="en-US" dirty="0">
                <a:latin typeface="+mn-ea"/>
                <a:ea typeface="+mn-ea"/>
              </a:rPr>
              <a:t>：</a:t>
            </a:r>
          </a:p>
        </p:txBody>
      </p: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1619250" y="5270500"/>
            <a:ext cx="6705600" cy="8636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pair&lt;int, float&gt; p1; //</a:t>
            </a:r>
            <a:r>
              <a:rPr lang="zh-CN" altLang="zh-CN"/>
              <a:t>调用构造函数来创建</a:t>
            </a:r>
            <a:r>
              <a:rPr lang="en-US" altLang="zh-CN"/>
              <a:t>pair</a:t>
            </a:r>
            <a:r>
              <a:rPr lang="zh-CN" altLang="zh-CN"/>
              <a:t>对象</a:t>
            </a:r>
          </a:p>
          <a:p>
            <a:pPr eaLnBrk="1" hangingPunct="1"/>
            <a:r>
              <a:rPr lang="en-US" altLang="zh-CN"/>
              <a:t>       make_pair(1,1.2);     //</a:t>
            </a:r>
            <a:r>
              <a:rPr lang="zh-CN" altLang="zh-CN"/>
              <a:t>调用</a:t>
            </a:r>
            <a:r>
              <a:rPr lang="en-US" altLang="zh-CN"/>
              <a:t>make_pair()</a:t>
            </a:r>
            <a:r>
              <a:rPr lang="zh-CN" altLang="zh-CN"/>
              <a:t>函数来创建</a:t>
            </a:r>
            <a:r>
              <a:rPr lang="en-US" altLang="zh-CN"/>
              <a:t>pair</a:t>
            </a:r>
            <a:r>
              <a:rPr lang="zh-CN" altLang="zh-CN"/>
              <a:t>对象</a:t>
            </a:r>
          </a:p>
          <a:p>
            <a:pPr eaLnBrk="1" hangingPunct="1"/>
            <a:endParaRPr lang="zh-CN" altLang="zh-CN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11" grpId="0"/>
      <p:bldP spid="45" grpId="0" animBg="1"/>
      <p:bldP spid="15" grpId="0"/>
      <p:bldP spid="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82625" y="1109663"/>
            <a:ext cx="5986463" cy="1268412"/>
            <a:chOff x="541859" y="1249363"/>
            <a:chExt cx="5987046" cy="1268412"/>
          </a:xfrm>
        </p:grpSpPr>
        <p:sp>
          <p:nvSpPr>
            <p:cNvPr id="68622" name="矩形 5"/>
            <p:cNvSpPr>
              <a:spLocks noChangeArrowheads="1"/>
            </p:cNvSpPr>
            <p:nvPr/>
          </p:nvSpPr>
          <p:spPr bwMode="auto">
            <a:xfrm>
              <a:off x="2001021" y="1592044"/>
              <a:ext cx="45278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3600" b="1">
                  <a:latin typeface="微软雅黑" pitchFamily="34" charset="-122"/>
                  <a:ea typeface="微软雅黑" pitchFamily="34" charset="-122"/>
                </a:rPr>
                <a:t>多学一招：</a:t>
              </a:r>
              <a:r>
                <a:rPr lang="en-US" altLang="zh-CN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pair</a:t>
              </a:r>
              <a:r>
                <a:rPr lang="zh-CN" altLang="en-US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类模板</a:t>
              </a:r>
            </a:p>
          </p:txBody>
        </p:sp>
        <p:grpSp>
          <p:nvGrpSpPr>
            <p:cNvPr id="68623" name="Group 9"/>
            <p:cNvGrpSpPr>
              <a:grpSpLocks noChangeAspect="1"/>
            </p:cNvGrpSpPr>
            <p:nvPr/>
          </p:nvGrpSpPr>
          <p:grpSpPr bwMode="auto">
            <a:xfrm>
              <a:off x="541859" y="1249363"/>
              <a:ext cx="1864075" cy="1268412"/>
              <a:chOff x="4160" y="748"/>
              <a:chExt cx="1496" cy="1017"/>
            </a:xfrm>
          </p:grpSpPr>
          <p:sp>
            <p:nvSpPr>
              <p:cNvPr id="68624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4160" y="748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" name="Freeform 11"/>
              <p:cNvSpPr>
                <a:spLocks/>
              </p:cNvSpPr>
              <p:nvPr/>
            </p:nvSpPr>
            <p:spPr bwMode="auto">
              <a:xfrm>
                <a:off x="4730" y="1085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6861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862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8621" name="矩形 9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6861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43" name="椭圆 42"/>
          <p:cNvSpPr/>
          <p:nvPr/>
        </p:nvSpPr>
        <p:spPr bwMode="auto">
          <a:xfrm>
            <a:off x="1466850" y="2374900"/>
            <a:ext cx="661988" cy="6619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1592263" y="2432050"/>
            <a:ext cx="433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54238" y="2476500"/>
            <a:ext cx="2354262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latin typeface="+mn-ea"/>
                <a:ea typeface="+mn-ea"/>
              </a:rPr>
              <a:t>pari</a:t>
            </a:r>
            <a:r>
              <a:rPr lang="zh-CN" altLang="zh-CN" sz="2400" b="1" dirty="0">
                <a:latin typeface="+mn-ea"/>
                <a:ea typeface="+mn-ea"/>
              </a:rPr>
              <a:t>对象</a:t>
            </a:r>
            <a:r>
              <a:rPr lang="zh-CN" altLang="en-US" sz="2400" b="1" dirty="0">
                <a:latin typeface="+mn-ea"/>
                <a:ea typeface="+mn-ea"/>
              </a:rPr>
              <a:t>的使用</a:t>
            </a:r>
            <a:endParaRPr lang="zh-CN" altLang="zh-CN" sz="2400" dirty="0">
              <a:latin typeface="+mn-ea"/>
              <a:ea typeface="+mn-ea"/>
            </a:endParaRPr>
          </a:p>
        </p:txBody>
      </p:sp>
      <p:sp>
        <p:nvSpPr>
          <p:cNvPr id="19" name="圆角矩形标注 18"/>
          <p:cNvSpPr>
            <a:spLocks noChangeArrowheads="1"/>
          </p:cNvSpPr>
          <p:nvPr/>
        </p:nvSpPr>
        <p:spPr bwMode="auto">
          <a:xfrm>
            <a:off x="5457825" y="2443163"/>
            <a:ext cx="3005138" cy="1182687"/>
          </a:xfrm>
          <a:prstGeom prst="wedgeRoundRectCallout">
            <a:avLst>
              <a:gd name="adj1" fmla="val -51569"/>
              <a:gd name="adj2" fmla="val 8314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pair&lt;int, float&gt; p1(1, 1.2);</a:t>
            </a:r>
            <a:endParaRPr lang="zh-CN" altLang="zh-CN"/>
          </a:p>
          <a:p>
            <a:pPr eaLnBrk="1" hangingPunct="1"/>
            <a:r>
              <a:rPr lang="en-US" altLang="zh-CN"/>
              <a:t>cout &lt;&lt; p1.</a:t>
            </a:r>
            <a:r>
              <a:rPr lang="en-US" altLang="zh-CN">
                <a:solidFill>
                  <a:srgbClr val="00CDEA"/>
                </a:solidFill>
              </a:rPr>
              <a:t>first</a:t>
            </a:r>
            <a:r>
              <a:rPr lang="en-US" altLang="zh-CN"/>
              <a:t> &lt;&lt; endl;</a:t>
            </a:r>
            <a:endParaRPr lang="zh-CN" altLang="zh-CN"/>
          </a:p>
          <a:p>
            <a:pPr eaLnBrk="1" hangingPunct="1"/>
            <a:r>
              <a:rPr lang="en-US" altLang="zh-CN"/>
              <a:t>cout &lt;&lt; p1.</a:t>
            </a:r>
            <a:r>
              <a:rPr lang="en-US" altLang="zh-CN">
                <a:solidFill>
                  <a:srgbClr val="00CDEA"/>
                </a:solidFill>
              </a:rPr>
              <a:t>second</a:t>
            </a:r>
            <a:r>
              <a:rPr lang="en-US" altLang="zh-CN"/>
              <a:t> &lt;&lt; endl;</a:t>
            </a:r>
            <a:endParaRPr lang="zh-CN" altLang="zh-CN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025650" y="3319463"/>
            <a:ext cx="3670300" cy="2408237"/>
            <a:chOff x="1392760" y="3802063"/>
            <a:chExt cx="3669778" cy="2408237"/>
          </a:xfrm>
        </p:grpSpPr>
        <p:sp>
          <p:nvSpPr>
            <p:cNvPr id="13" name="矩形 12"/>
            <p:cNvSpPr/>
            <p:nvPr/>
          </p:nvSpPr>
          <p:spPr>
            <a:xfrm>
              <a:off x="1592757" y="3970338"/>
              <a:ext cx="3257087" cy="21161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dirty="0">
                  <a:latin typeface="+mn-ea"/>
                  <a:ea typeface="+mn-ea"/>
                </a:rPr>
                <a:t>    </a:t>
              </a:r>
              <a:r>
                <a:rPr lang="en-US" altLang="zh-CN" dirty="0">
                  <a:ea typeface="宋体" pitchFamily="2" charset="-122"/>
                </a:rPr>
                <a:t>pair</a:t>
              </a:r>
              <a:r>
                <a:rPr lang="zh-CN" altLang="zh-CN" dirty="0">
                  <a:ea typeface="宋体" pitchFamily="2" charset="-122"/>
                </a:rPr>
                <a:t>类有两个成员</a:t>
              </a:r>
              <a:r>
                <a:rPr lang="en-US" altLang="zh-CN" dirty="0">
                  <a:solidFill>
                    <a:srgbClr val="00CDEA"/>
                  </a:solidFill>
                  <a:ea typeface="宋体" pitchFamily="2" charset="-122"/>
                </a:rPr>
                <a:t>first</a:t>
              </a:r>
              <a:r>
                <a:rPr lang="zh-CN" altLang="zh-CN" dirty="0">
                  <a:ea typeface="宋体" pitchFamily="2" charset="-122"/>
                </a:rPr>
                <a:t>与</a:t>
              </a:r>
              <a:r>
                <a:rPr lang="en-US" altLang="zh-CN" dirty="0">
                  <a:solidFill>
                    <a:srgbClr val="00CDEA"/>
                  </a:solidFill>
                  <a:ea typeface="宋体" pitchFamily="2" charset="-122"/>
                </a:rPr>
                <a:t>second</a:t>
              </a:r>
              <a:r>
                <a:rPr lang="zh-CN" altLang="zh-CN" dirty="0">
                  <a:ea typeface="宋体" pitchFamily="2" charset="-122"/>
                </a:rPr>
                <a:t>，这两个成员可以直接使用，用点操作符就可以访问。</a:t>
              </a:r>
              <a:r>
                <a:rPr lang="en-US" altLang="zh-CN" dirty="0">
                  <a:ea typeface="宋体" pitchFamily="2" charset="-122"/>
                </a:rPr>
                <a:t>first</a:t>
              </a:r>
              <a:r>
                <a:rPr lang="zh-CN" altLang="zh-CN" dirty="0">
                  <a:ea typeface="宋体" pitchFamily="2" charset="-122"/>
                </a:rPr>
                <a:t>成员对应第一个元素，</a:t>
              </a:r>
              <a:r>
                <a:rPr lang="en-US" altLang="zh-CN" dirty="0">
                  <a:ea typeface="宋体" pitchFamily="2" charset="-122"/>
                </a:rPr>
                <a:t>second</a:t>
              </a:r>
              <a:r>
                <a:rPr lang="zh-CN" altLang="zh-CN" dirty="0">
                  <a:ea typeface="宋体" pitchFamily="2" charset="-122"/>
                </a:rPr>
                <a:t>成员对应第二个元素</a:t>
              </a:r>
              <a:r>
                <a:rPr lang="zh-CN" altLang="en-US" dirty="0">
                  <a:ea typeface="宋体" pitchFamily="2" charset="-122"/>
                </a:rPr>
                <a:t>。</a:t>
              </a:r>
              <a:endParaRPr lang="zh-CN" altLang="zh-CN" dirty="0">
                <a:latin typeface="+mn-ea"/>
                <a:ea typeface="+mn-ea"/>
              </a:endParaRPr>
            </a:p>
          </p:txBody>
        </p:sp>
        <p:sp>
          <p:nvSpPr>
            <p:cNvPr id="68619" name="圆角矩形 7"/>
            <p:cNvSpPr>
              <a:spLocks noChangeArrowheads="1"/>
            </p:cNvSpPr>
            <p:nvPr/>
          </p:nvSpPr>
          <p:spPr bwMode="auto">
            <a:xfrm>
              <a:off x="1392760" y="3802063"/>
              <a:ext cx="3669778" cy="240823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B0F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11" grpId="0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6703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9635" name="矩形 2"/>
          <p:cNvSpPr>
            <a:spLocks noChangeArrowheads="1"/>
          </p:cNvSpPr>
          <p:nvPr/>
        </p:nvSpPr>
        <p:spPr bwMode="auto">
          <a:xfrm>
            <a:off x="385763" y="1400175"/>
            <a:ext cx="442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multimap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对象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963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965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966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6963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12863" y="2371725"/>
            <a:ext cx="6426200" cy="646113"/>
            <a:chOff x="3763173" y="1991035"/>
            <a:chExt cx="4940407" cy="646112"/>
          </a:xfrm>
        </p:grpSpPr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3763173" y="1991035"/>
              <a:ext cx="4940407" cy="646112"/>
              <a:chOff x="785733" y="2510671"/>
              <a:chExt cx="4940775" cy="646161"/>
            </a:xfrm>
            <a:solidFill>
              <a:srgbClr val="70D7FC"/>
            </a:solidFill>
          </p:grpSpPr>
          <p:grpSp>
            <p:nvGrpSpPr>
              <p:cNvPr id="20" name="组合 38"/>
              <p:cNvGrpSpPr>
                <a:grpSpLocks/>
              </p:cNvGrpSpPr>
              <p:nvPr/>
            </p:nvGrpSpPr>
            <p:grpSpPr bwMode="auto">
              <a:xfrm>
                <a:off x="785733" y="2567825"/>
                <a:ext cx="4940775" cy="589007"/>
                <a:chOff x="887334" y="2567825"/>
                <a:chExt cx="4940775" cy="589007"/>
              </a:xfrm>
              <a:grpFill/>
            </p:grpSpPr>
            <p:sp>
              <p:nvSpPr>
                <p:cNvPr id="22" name="矩形 1"/>
                <p:cNvSpPr/>
                <p:nvPr/>
              </p:nvSpPr>
              <p:spPr>
                <a:xfrm>
                  <a:off x="887334" y="2740875"/>
                  <a:ext cx="4940775" cy="415957"/>
                </a:xfrm>
                <a:custGeom>
                  <a:avLst/>
                  <a:gdLst>
                    <a:gd name="connsiteX0" fmla="*/ 0 w 6840760"/>
                    <a:gd name="connsiteY0" fmla="*/ 0 h 888468"/>
                    <a:gd name="connsiteX1" fmla="*/ 6840760 w 6840760"/>
                    <a:gd name="connsiteY1" fmla="*/ 0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0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" fmla="*/ 351693 w 6840760"/>
                    <a:gd name="connsiteY0" fmla="*/ 0 h 888468"/>
                    <a:gd name="connsiteX1" fmla="*/ 6465622 w 6840760"/>
                    <a:gd name="connsiteY1" fmla="*/ 35169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351693 w 6840760"/>
                    <a:gd name="connsiteY4" fmla="*/ 0 h 888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40760" h="888468">
                      <a:moveTo>
                        <a:pt x="351693" y="0"/>
                      </a:moveTo>
                      <a:lnTo>
                        <a:pt x="6465622" y="35169"/>
                      </a:lnTo>
                      <a:lnTo>
                        <a:pt x="6840760" y="888468"/>
                      </a:lnTo>
                      <a:lnTo>
                        <a:pt x="0" y="888468"/>
                      </a:lnTo>
                      <a:lnTo>
                        <a:pt x="351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flipV="1">
                  <a:off x="1037909" y="2567825"/>
                  <a:ext cx="603295" cy="581069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zh-CN" dirty="0"/>
                </a:p>
              </p:txBody>
            </p:sp>
          </p:grpSp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>
                <a:off x="1048701" y="251067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1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69658" name="矩形 5"/>
            <p:cNvSpPr>
              <a:spLocks noChangeArrowheads="1"/>
            </p:cNvSpPr>
            <p:nvPr/>
          </p:nvSpPr>
          <p:spPr bwMode="auto">
            <a:xfrm>
              <a:off x="4422425" y="2237520"/>
              <a:ext cx="3714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map(multimap)&lt;T1, T2&gt;  m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312863" y="3170238"/>
            <a:ext cx="6751637" cy="646112"/>
            <a:chOff x="3763174" y="2789322"/>
            <a:chExt cx="4651090" cy="646113"/>
          </a:xfrm>
        </p:grpSpPr>
        <p:grpSp>
          <p:nvGrpSpPr>
            <p:cNvPr id="25" name="组合 24"/>
            <p:cNvGrpSpPr>
              <a:grpSpLocks/>
            </p:cNvGrpSpPr>
            <p:nvPr/>
          </p:nvGrpSpPr>
          <p:grpSpPr bwMode="auto">
            <a:xfrm>
              <a:off x="3763174" y="2789322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27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flipV="1">
                <a:off x="996737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1120420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2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69656" name="矩形 2"/>
            <p:cNvSpPr>
              <a:spLocks noChangeArrowheads="1"/>
            </p:cNvSpPr>
            <p:nvPr/>
          </p:nvSpPr>
          <p:spPr bwMode="auto">
            <a:xfrm>
              <a:off x="4342097" y="3042806"/>
              <a:ext cx="4072167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map(multimap)&lt;T1 , T2, op&gt; m</a:t>
              </a:r>
              <a:r>
                <a:rPr lang="zh-CN" altLang="en-US"/>
                <a:t>；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12863" y="3946525"/>
            <a:ext cx="6499225" cy="646113"/>
            <a:chOff x="3763174" y="3566094"/>
            <a:chExt cx="4477198" cy="646113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3763174" y="3566094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33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flipV="1">
                <a:off x="1036402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35" name="TextBox 25"/>
              <p:cNvSpPr txBox="1">
                <a:spLocks noChangeArrowheads="1"/>
              </p:cNvSpPr>
              <p:nvPr/>
            </p:nvSpPr>
            <p:spPr bwMode="auto">
              <a:xfrm>
                <a:off x="1160085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3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69654" name="矩形 3"/>
            <p:cNvSpPr>
              <a:spLocks noChangeArrowheads="1"/>
            </p:cNvSpPr>
            <p:nvPr/>
          </p:nvSpPr>
          <p:spPr bwMode="auto">
            <a:xfrm>
              <a:off x="4396607" y="3791807"/>
              <a:ext cx="2942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map(multimap)&lt;T1, T2&gt;  m(begin, end);</a:t>
              </a:r>
              <a:endParaRPr lang="zh-CN" altLang="en-US"/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312863" y="4724400"/>
            <a:ext cx="6499225" cy="646113"/>
            <a:chOff x="3763173" y="4342867"/>
            <a:chExt cx="4477199" cy="646113"/>
          </a:xfrm>
        </p:grpSpPr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39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1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4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69652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32074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map(multimap)&lt;T1, T2, op&gt;  m(begin, end);</a:t>
              </a:r>
              <a:endParaRPr lang="zh-CN" altLang="en-US"/>
            </a:p>
          </p:txBody>
        </p:sp>
      </p:grpSp>
      <p:sp>
        <p:nvSpPr>
          <p:cNvPr id="46" name="圆角矩形标注 45"/>
          <p:cNvSpPr/>
          <p:nvPr/>
        </p:nvSpPr>
        <p:spPr bwMode="auto">
          <a:xfrm>
            <a:off x="4748213" y="2157413"/>
            <a:ext cx="4029075" cy="514350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</a:t>
            </a:r>
            <a:r>
              <a:rPr lang="en-US" altLang="zh-CN" dirty="0"/>
              <a:t>map(</a:t>
            </a:r>
            <a:r>
              <a:rPr lang="en-US" altLang="zh-CN" dirty="0" err="1"/>
              <a:t>multimap</a:t>
            </a:r>
            <a:r>
              <a:rPr lang="en-US" altLang="zh-CN" dirty="0"/>
              <a:t>)</a:t>
            </a:r>
            <a:r>
              <a:rPr lang="zh-CN" altLang="zh-CN" dirty="0"/>
              <a:t>容器</a:t>
            </a:r>
            <a:endParaRPr lang="zh-CN" altLang="en-US" dirty="0"/>
          </a:p>
        </p:txBody>
      </p:sp>
      <p:sp>
        <p:nvSpPr>
          <p:cNvPr id="6964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1276350" y="5476875"/>
            <a:ext cx="6499225" cy="646113"/>
            <a:chOff x="3763173" y="4342867"/>
            <a:chExt cx="4477199" cy="646113"/>
          </a:xfrm>
        </p:grpSpPr>
        <p:grpSp>
          <p:nvGrpSpPr>
            <p:cNvPr id="43" name="组合 42"/>
            <p:cNvGrpSpPr>
              <a:grpSpLocks/>
            </p:cNvGrpSpPr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45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0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" fmla="*/ 351693 w 6840760"/>
                  <a:gd name="connsiteY0" fmla="*/ 0 h 888468"/>
                  <a:gd name="connsiteX1" fmla="*/ 6465622 w 6840760"/>
                  <a:gd name="connsiteY1" fmla="*/ 35169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351693 w 6840760"/>
                  <a:gd name="connsiteY4" fmla="*/ 0 h 88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flipV="1">
                <a:off x="1036400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9" name="TextBox 25"/>
              <p:cNvSpPr txBox="1">
                <a:spLocks noChangeArrowheads="1"/>
              </p:cNvSpPr>
              <p:nvPr/>
            </p:nvSpPr>
            <p:spPr bwMode="auto">
              <a:xfrm>
                <a:off x="1160083" y="3521981"/>
                <a:ext cx="265268" cy="52326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itchFamily="34" charset="-122"/>
                    <a:cs typeface="Arial" pitchFamily="34" charset="0"/>
                  </a:rPr>
                  <a:t>5</a:t>
                </a:r>
                <a:endParaRPr lang="zh-CN" altLang="en-US" sz="2800" b="1" dirty="0"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69650" name="矩形 4"/>
            <p:cNvSpPr>
              <a:spLocks noChangeArrowheads="1"/>
            </p:cNvSpPr>
            <p:nvPr/>
          </p:nvSpPr>
          <p:spPr bwMode="auto">
            <a:xfrm>
              <a:off x="4432845" y="4596351"/>
              <a:ext cx="24212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map(multimap)&lt;T1, T2&gt;  m(m1);</a:t>
              </a:r>
              <a:endParaRPr lang="zh-CN" altLang="en-US"/>
            </a:p>
          </p:txBody>
        </p:sp>
      </p:grpSp>
      <p:sp>
        <p:nvSpPr>
          <p:cNvPr id="50" name="圆角矩形标注 49"/>
          <p:cNvSpPr/>
          <p:nvPr/>
        </p:nvSpPr>
        <p:spPr bwMode="auto">
          <a:xfrm>
            <a:off x="4748213" y="2835275"/>
            <a:ext cx="4029075" cy="682625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</a:t>
            </a:r>
            <a:r>
              <a:rPr lang="en-US" altLang="zh-CN" dirty="0"/>
              <a:t>map(</a:t>
            </a:r>
            <a:r>
              <a:rPr lang="en-US" altLang="zh-CN" dirty="0" err="1"/>
              <a:t>multimap</a:t>
            </a:r>
            <a:r>
              <a:rPr lang="en-US" altLang="zh-CN" dirty="0"/>
              <a:t>)</a:t>
            </a:r>
            <a:r>
              <a:rPr lang="zh-CN" altLang="zh-CN" dirty="0"/>
              <a:t>集合，按</a:t>
            </a:r>
            <a:r>
              <a:rPr lang="en-US" altLang="zh-CN" dirty="0"/>
              <a:t>op</a:t>
            </a:r>
            <a:r>
              <a:rPr lang="zh-CN" altLang="zh-CN" dirty="0"/>
              <a:t>规则排序</a:t>
            </a:r>
            <a:endParaRPr lang="zh-CN" altLang="en-US" dirty="0"/>
          </a:p>
        </p:txBody>
      </p:sp>
      <p:sp>
        <p:nvSpPr>
          <p:cNvPr id="51" name="圆角矩形标注 50"/>
          <p:cNvSpPr/>
          <p:nvPr/>
        </p:nvSpPr>
        <p:spPr bwMode="auto">
          <a:xfrm>
            <a:off x="4813300" y="3621088"/>
            <a:ext cx="4029075" cy="650875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</a:t>
            </a:r>
            <a:r>
              <a:rPr lang="en-US" altLang="zh-CN" dirty="0"/>
              <a:t>map</a:t>
            </a:r>
            <a:r>
              <a:rPr lang="zh-CN" altLang="zh-CN" dirty="0"/>
              <a:t>容器，用</a:t>
            </a:r>
            <a:r>
              <a:rPr lang="en-US" altLang="zh-CN" dirty="0"/>
              <a:t>[begin, end)</a:t>
            </a:r>
            <a:r>
              <a:rPr lang="zh-CN" altLang="zh-CN" dirty="0"/>
              <a:t>区间值赋值</a:t>
            </a:r>
            <a:endParaRPr lang="zh-CN" altLang="en-US" dirty="0"/>
          </a:p>
        </p:txBody>
      </p:sp>
      <p:sp>
        <p:nvSpPr>
          <p:cNvPr id="52" name="圆角矩形标注 51"/>
          <p:cNvSpPr/>
          <p:nvPr/>
        </p:nvSpPr>
        <p:spPr bwMode="auto">
          <a:xfrm>
            <a:off x="4648200" y="4357688"/>
            <a:ext cx="4330700" cy="714375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</a:t>
            </a:r>
            <a:r>
              <a:rPr lang="en-US" altLang="zh-CN" dirty="0"/>
              <a:t>map(</a:t>
            </a:r>
            <a:r>
              <a:rPr lang="en-US" altLang="zh-CN" dirty="0" err="1"/>
              <a:t>multimap</a:t>
            </a:r>
            <a:r>
              <a:rPr lang="en-US" altLang="zh-CN" dirty="0"/>
              <a:t>)</a:t>
            </a:r>
            <a:r>
              <a:rPr lang="zh-CN" altLang="zh-CN" dirty="0"/>
              <a:t>容器，用</a:t>
            </a:r>
            <a:r>
              <a:rPr lang="en-US" altLang="zh-CN" dirty="0"/>
              <a:t>[begin, end)</a:t>
            </a:r>
            <a:r>
              <a:rPr lang="zh-CN" altLang="zh-CN" dirty="0"/>
              <a:t>区间值赋值，</a:t>
            </a:r>
            <a:r>
              <a:rPr lang="en-US" altLang="zh-CN" dirty="0"/>
              <a:t>op</a:t>
            </a:r>
            <a:r>
              <a:rPr lang="zh-CN" altLang="zh-CN" dirty="0"/>
              <a:t>为排序准则</a:t>
            </a:r>
            <a:endParaRPr lang="zh-CN" altLang="en-US" dirty="0"/>
          </a:p>
        </p:txBody>
      </p:sp>
      <p:sp>
        <p:nvSpPr>
          <p:cNvPr id="53" name="圆角矩形标注 52"/>
          <p:cNvSpPr/>
          <p:nvPr/>
        </p:nvSpPr>
        <p:spPr bwMode="auto">
          <a:xfrm>
            <a:off x="4813300" y="5172075"/>
            <a:ext cx="4029075" cy="652463"/>
          </a:xfrm>
          <a:prstGeom prst="wedgeRoundRectCallout">
            <a:avLst>
              <a:gd name="adj1" fmla="val -40689"/>
              <a:gd name="adj2" fmla="val 723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/>
              <a:t>创建一个空的</a:t>
            </a:r>
            <a:r>
              <a:rPr lang="en-US" altLang="zh-CN" dirty="0"/>
              <a:t>set</a:t>
            </a:r>
            <a:r>
              <a:rPr lang="zh-CN" altLang="zh-CN" dirty="0"/>
              <a:t>集合，用另一个集合</a:t>
            </a:r>
            <a:r>
              <a:rPr lang="en-US" altLang="zh-CN" dirty="0" err="1"/>
              <a:t>s1</a:t>
            </a:r>
            <a:r>
              <a:rPr lang="zh-CN" altLang="zh-CN" dirty="0"/>
              <a:t>初始化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7498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659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元素的访问与统计及容器大小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066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067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067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7066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对于</a:t>
            </a:r>
            <a:r>
              <a:rPr lang="en-US" altLang="zh-CN" sz="1600"/>
              <a:t>map</a:t>
            </a:r>
            <a:r>
              <a:rPr lang="zh-CN" altLang="zh-CN" sz="1600"/>
              <a:t>容器来说，支持</a:t>
            </a:r>
            <a:r>
              <a:rPr lang="en-US" altLang="zh-CN" sz="1600"/>
              <a:t>[]</a:t>
            </a:r>
            <a:r>
              <a:rPr lang="zh-CN" altLang="zh-CN" sz="1600"/>
              <a:t>运算来通过键访问值，同时</a:t>
            </a:r>
            <a:r>
              <a:rPr lang="en-US" altLang="zh-CN" sz="1600"/>
              <a:t>map</a:t>
            </a:r>
            <a:r>
              <a:rPr lang="zh-CN" altLang="zh-CN" sz="1600"/>
              <a:t>也提供了</a:t>
            </a:r>
            <a:r>
              <a:rPr lang="en-US" altLang="zh-CN" sz="1600"/>
              <a:t>at()</a:t>
            </a:r>
            <a:r>
              <a:rPr lang="zh-CN" altLang="zh-CN" sz="1600"/>
              <a:t>函数来随机访问容器中的元素，例如下面的代码：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508375"/>
            <a:ext cx="4114800" cy="741363"/>
            <a:chOff x="1687513" y="3597134"/>
            <a:chExt cx="4114800" cy="741362"/>
          </a:xfrm>
        </p:grpSpPr>
        <p:grpSp>
          <p:nvGrpSpPr>
            <p:cNvPr id="70672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0675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0676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673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m.at(key)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330700"/>
            <a:ext cx="4114800" cy="741363"/>
            <a:chOff x="1687513" y="4648059"/>
            <a:chExt cx="4114800" cy="741362"/>
          </a:xfrm>
        </p:grpSpPr>
        <p:grpSp>
          <p:nvGrpSpPr>
            <p:cNvPr id="70667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0670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0671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668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m[key];</a:t>
              </a:r>
              <a:endParaRPr lang="zh-CN" altLang="zh-CN"/>
            </a:p>
          </p:txBody>
        </p:sp>
      </p:grpSp>
      <p:sp>
        <p:nvSpPr>
          <p:cNvPr id="7066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09600" y="5248275"/>
            <a:ext cx="7820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map</a:t>
            </a:r>
            <a:r>
              <a:rPr lang="zh-CN" altLang="zh-CN" sz="1600"/>
              <a:t>容器可以通过这两种方式来随机访问容器中元素，但</a:t>
            </a:r>
            <a:r>
              <a:rPr lang="en-US" altLang="zh-CN" sz="1600"/>
              <a:t>multimap</a:t>
            </a:r>
            <a:r>
              <a:rPr lang="zh-CN" altLang="zh-CN" sz="1600"/>
              <a:t>中允许存在重复的键值，因此无法使用这两种方式来随机访问容器中元素。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7498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3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元素的访问与统计及容器大小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68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170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70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7168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与集合一样，映射也提供了</a:t>
            </a:r>
            <a:r>
              <a:rPr lang="en-US" altLang="zh-CN" sz="1600"/>
              <a:t>count()</a:t>
            </a:r>
            <a:r>
              <a:rPr lang="zh-CN" altLang="zh-CN" sz="1600"/>
              <a:t>、</a:t>
            </a:r>
            <a:r>
              <a:rPr lang="en-US" altLang="zh-CN" sz="1600"/>
              <a:t>max_size()</a:t>
            </a:r>
            <a:r>
              <a:rPr lang="zh-CN" altLang="zh-CN" sz="1600"/>
              <a:t>与</a:t>
            </a:r>
            <a:r>
              <a:rPr lang="en-US" altLang="zh-CN" sz="1600"/>
              <a:t>size()</a:t>
            </a:r>
            <a:r>
              <a:rPr lang="zh-CN" altLang="zh-CN" sz="1600"/>
              <a:t>分别用于统计元素的个数、求算容器最大存储量和容器大小，其函数调用如下所示：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508375"/>
            <a:ext cx="4114800" cy="741363"/>
            <a:chOff x="1687513" y="3597134"/>
            <a:chExt cx="4114800" cy="741362"/>
          </a:xfrm>
        </p:grpSpPr>
        <p:grpSp>
          <p:nvGrpSpPr>
            <p:cNvPr id="71701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170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1705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702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m.count(key)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254500"/>
            <a:ext cx="4114800" cy="741363"/>
            <a:chOff x="1687513" y="4648059"/>
            <a:chExt cx="4114800" cy="741362"/>
          </a:xfrm>
        </p:grpSpPr>
        <p:grpSp>
          <p:nvGrpSpPr>
            <p:cNvPr id="71696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1699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1700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697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633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m.max_size();</a:t>
              </a:r>
              <a:endParaRPr lang="zh-CN" altLang="zh-CN"/>
            </a:p>
          </p:txBody>
        </p:sp>
      </p:grpSp>
      <p:sp>
        <p:nvSpPr>
          <p:cNvPr id="7168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712913" y="5054600"/>
            <a:ext cx="4114800" cy="741363"/>
            <a:chOff x="1687513" y="4648059"/>
            <a:chExt cx="4114800" cy="741362"/>
          </a:xfrm>
        </p:grpSpPr>
        <p:grpSp>
          <p:nvGrpSpPr>
            <p:cNvPr id="71691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1694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1695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543073" cy="4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692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069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m.size();</a:t>
              </a:r>
              <a:endParaRPr lang="zh-CN" altLang="zh-CN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6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199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矩形 79">
            <a:hlinkClick r:id="rId4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8202" name="组合 1"/>
          <p:cNvGrpSpPr>
            <a:grpSpLocks/>
          </p:cNvGrpSpPr>
          <p:nvPr/>
        </p:nvGrpSpPr>
        <p:grpSpPr bwMode="auto">
          <a:xfrm>
            <a:off x="1068388" y="2946400"/>
            <a:ext cx="6662737" cy="577850"/>
            <a:chOff x="1040636" y="2276476"/>
            <a:chExt cx="6663609" cy="577956"/>
          </a:xfrm>
        </p:grpSpPr>
        <p:grpSp>
          <p:nvGrpSpPr>
            <p:cNvPr id="8235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8238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80" y="5393260"/>
                  <a:ext cx="5806800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8244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3" y="4868192"/>
                    <a:ext cx="6137252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6" y="4983531"/>
                    <a:ext cx="5689304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6" name="Line 188"/>
              <p:cNvSpPr>
                <a:spLocks noChangeShapeType="1"/>
              </p:cNvSpPr>
              <p:nvPr/>
            </p:nvSpPr>
            <p:spPr bwMode="auto">
              <a:xfrm flipH="1">
                <a:off x="1500239" y="5330202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8240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8" name="Oval 148"/>
                <p:cNvSpPr>
                  <a:spLocks noChangeArrowheads="1"/>
                </p:cNvSpPr>
                <p:nvPr/>
              </p:nvSpPr>
              <p:spPr bwMode="auto">
                <a:xfrm>
                  <a:off x="1097382" y="4776118"/>
                  <a:ext cx="903542" cy="9071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9" name="Oval 151"/>
                <p:cNvSpPr>
                  <a:spLocks noChangeArrowheads="1"/>
                </p:cNvSpPr>
                <p:nvPr/>
              </p:nvSpPr>
              <p:spPr bwMode="auto">
                <a:xfrm>
                  <a:off x="1413361" y="4802262"/>
                  <a:ext cx="242859" cy="243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8236" name="TextBox 317"/>
            <p:cNvSpPr txBox="1">
              <a:spLocks noChangeArrowheads="1"/>
            </p:cNvSpPr>
            <p:nvPr/>
          </p:nvSpPr>
          <p:spPr bwMode="auto">
            <a:xfrm>
              <a:off x="1040636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8.5.1</a:t>
              </a:r>
              <a:endParaRPr lang="zh-CN" altLang="en-US" sz="1600"/>
            </a:p>
          </p:txBody>
        </p:sp>
        <p:sp>
          <p:nvSpPr>
            <p:cNvPr id="8237" name="TextBox 320"/>
            <p:cNvSpPr txBox="1">
              <a:spLocks noChangeArrowheads="1"/>
            </p:cNvSpPr>
            <p:nvPr/>
          </p:nvSpPr>
          <p:spPr bwMode="auto">
            <a:xfrm>
              <a:off x="3213100" y="2339968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逆向迭代器</a:t>
              </a:r>
            </a:p>
          </p:txBody>
        </p:sp>
      </p:grpSp>
      <p:grpSp>
        <p:nvGrpSpPr>
          <p:cNvPr id="8203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233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3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8204" name="组合 2"/>
          <p:cNvGrpSpPr>
            <a:grpSpLocks/>
          </p:cNvGrpSpPr>
          <p:nvPr/>
        </p:nvGrpSpPr>
        <p:grpSpPr bwMode="auto">
          <a:xfrm>
            <a:off x="1068388" y="3605213"/>
            <a:ext cx="6692900" cy="614362"/>
            <a:chOff x="1040636" y="2814639"/>
            <a:chExt cx="6693664" cy="612880"/>
          </a:xfrm>
        </p:grpSpPr>
        <p:grpSp>
          <p:nvGrpSpPr>
            <p:cNvPr id="8220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8226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2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4094"/>
                  <a:ext cx="5897915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8230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2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069"/>
                    <a:ext cx="6232003" cy="7207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2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107"/>
                    <a:ext cx="5782271" cy="4906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18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19" name="Oval 151"/>
              <p:cNvSpPr>
                <a:spLocks noChangeArrowheads="1"/>
              </p:cNvSpPr>
              <p:nvPr/>
            </p:nvSpPr>
            <p:spPr bwMode="auto">
              <a:xfrm>
                <a:off x="1251410" y="5063558"/>
                <a:ext cx="170715" cy="17048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8221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15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5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16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8222" name="TextBox 321"/>
            <p:cNvSpPr txBox="1">
              <a:spLocks noChangeArrowheads="1"/>
            </p:cNvSpPr>
            <p:nvPr/>
          </p:nvSpPr>
          <p:spPr bwMode="auto">
            <a:xfrm>
              <a:off x="3213100" y="2918585"/>
              <a:ext cx="4343379" cy="36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插入迭代器</a:t>
              </a:r>
            </a:p>
          </p:txBody>
        </p:sp>
        <p:sp>
          <p:nvSpPr>
            <p:cNvPr id="8223" name="TextBox 317"/>
            <p:cNvSpPr txBox="1">
              <a:spLocks noChangeArrowheads="1"/>
            </p:cNvSpPr>
            <p:nvPr/>
          </p:nvSpPr>
          <p:spPr bwMode="auto">
            <a:xfrm>
              <a:off x="1040636" y="2903706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8.5.2</a:t>
              </a:r>
              <a:endParaRPr lang="zh-CN" altLang="en-US" sz="1600"/>
            </a:p>
          </p:txBody>
        </p:sp>
      </p:grpSp>
      <p:sp>
        <p:nvSpPr>
          <p:cNvPr id="68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sp>
        <p:nvSpPr>
          <p:cNvPr id="8206" name="TextBox 154"/>
          <p:cNvSpPr txBox="1">
            <a:spLocks noChangeArrowheads="1"/>
          </p:cNvSpPr>
          <p:nvPr/>
        </p:nvSpPr>
        <p:spPr bwMode="auto">
          <a:xfrm>
            <a:off x="3444875" y="141446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8.5  </a:t>
            </a:r>
            <a:r>
              <a:rPr lang="zh-CN" altLang="en-US" sz="2800" b="1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rPr>
              <a:t>迭代器适配器</a:t>
            </a:r>
            <a:endParaRPr lang="en-US" altLang="zh-CN" sz="2800" b="1">
              <a:solidFill>
                <a:srgbClr val="00CD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07" name="组合 1"/>
          <p:cNvGrpSpPr>
            <a:grpSpLocks/>
          </p:cNvGrpSpPr>
          <p:nvPr/>
        </p:nvGrpSpPr>
        <p:grpSpPr bwMode="auto">
          <a:xfrm>
            <a:off x="1081088" y="4292600"/>
            <a:ext cx="6662737" cy="577850"/>
            <a:chOff x="1040636" y="2276476"/>
            <a:chExt cx="6663609" cy="577956"/>
          </a:xfrm>
        </p:grpSpPr>
        <p:grpSp>
          <p:nvGrpSpPr>
            <p:cNvPr id="8208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8211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49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80" y="5393260"/>
                  <a:ext cx="5806800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8217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51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3" y="4868192"/>
                    <a:ext cx="6137252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52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6" y="4983531"/>
                    <a:ext cx="5689304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45" name="Line 188"/>
              <p:cNvSpPr>
                <a:spLocks noChangeShapeType="1"/>
              </p:cNvSpPr>
              <p:nvPr/>
            </p:nvSpPr>
            <p:spPr bwMode="auto">
              <a:xfrm flipH="1">
                <a:off x="1500239" y="5330202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8213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47" name="Oval 148"/>
                <p:cNvSpPr>
                  <a:spLocks noChangeArrowheads="1"/>
                </p:cNvSpPr>
                <p:nvPr/>
              </p:nvSpPr>
              <p:spPr bwMode="auto">
                <a:xfrm>
                  <a:off x="1097382" y="4776118"/>
                  <a:ext cx="903542" cy="9071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48" name="Oval 151"/>
                <p:cNvSpPr>
                  <a:spLocks noChangeArrowheads="1"/>
                </p:cNvSpPr>
                <p:nvPr/>
              </p:nvSpPr>
              <p:spPr bwMode="auto">
                <a:xfrm>
                  <a:off x="1413361" y="4802262"/>
                  <a:ext cx="242859" cy="243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8209" name="TextBox 317"/>
            <p:cNvSpPr txBox="1">
              <a:spLocks noChangeArrowheads="1"/>
            </p:cNvSpPr>
            <p:nvPr/>
          </p:nvSpPr>
          <p:spPr bwMode="auto">
            <a:xfrm>
              <a:off x="1040636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8.5.3</a:t>
              </a:r>
              <a:endParaRPr lang="zh-CN" altLang="en-US" sz="1600"/>
            </a:p>
          </p:txBody>
        </p:sp>
        <p:sp>
          <p:nvSpPr>
            <p:cNvPr id="8210" name="TextBox 320"/>
            <p:cNvSpPr txBox="1">
              <a:spLocks noChangeArrowheads="1"/>
            </p:cNvSpPr>
            <p:nvPr/>
          </p:nvSpPr>
          <p:spPr bwMode="auto">
            <a:xfrm>
              <a:off x="3213100" y="2339968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流迭代器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313113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2707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映射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获取头部元素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272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272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72709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和其他容器一样，映射也提供了</a:t>
            </a:r>
            <a:r>
              <a:rPr lang="en-US" altLang="zh-CN" sz="1600"/>
              <a:t>begin()</a:t>
            </a:r>
            <a:r>
              <a:rPr lang="zh-CN" altLang="zh-CN" sz="1600"/>
              <a:t>与</a:t>
            </a:r>
            <a:r>
              <a:rPr lang="en-US" altLang="zh-CN" sz="1600"/>
              <a:t>end()</a:t>
            </a:r>
            <a:r>
              <a:rPr lang="zh-CN" altLang="zh-CN" sz="1600"/>
              <a:t>两个函数分别用于获取头部与尾部元素，其函数调用如下所示：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508375"/>
            <a:ext cx="4114800" cy="741363"/>
            <a:chOff x="1687513" y="3597134"/>
            <a:chExt cx="4114800" cy="741362"/>
          </a:xfrm>
        </p:grpSpPr>
        <p:grpSp>
          <p:nvGrpSpPr>
            <p:cNvPr id="72719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2722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2723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720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m.begin()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330700"/>
            <a:ext cx="4114800" cy="741363"/>
            <a:chOff x="1687513" y="4648059"/>
            <a:chExt cx="4114800" cy="741362"/>
          </a:xfrm>
        </p:grpSpPr>
        <p:grpSp>
          <p:nvGrpSpPr>
            <p:cNvPr id="72714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271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2718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715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043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m.end();</a:t>
              </a:r>
              <a:endParaRPr lang="zh-CN" altLang="zh-CN"/>
            </a:p>
          </p:txBody>
        </p:sp>
      </p:grpSp>
      <p:sp>
        <p:nvSpPr>
          <p:cNvPr id="7271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6957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375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6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73732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map</a:t>
            </a:r>
            <a:r>
              <a:rPr lang="zh-CN" altLang="zh-CN" sz="1600"/>
              <a:t>和</a:t>
            </a:r>
            <a:r>
              <a:rPr lang="en-US" altLang="zh-CN" sz="1600"/>
              <a:t>multimap</a:t>
            </a:r>
            <a:r>
              <a:rPr lang="zh-CN" altLang="zh-CN" sz="1600"/>
              <a:t>的成员函数</a:t>
            </a:r>
            <a:r>
              <a:rPr lang="en-US" altLang="zh-CN" sz="1600"/>
              <a:t>insert()</a:t>
            </a:r>
            <a:r>
              <a:rPr lang="zh-CN" altLang="zh-CN" sz="1600"/>
              <a:t>用于插入元素，其函数调用有三种形式，如下所示：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330575"/>
            <a:ext cx="4114800" cy="741363"/>
            <a:chOff x="1687513" y="3597134"/>
            <a:chExt cx="4114800" cy="741362"/>
          </a:xfrm>
        </p:grpSpPr>
        <p:grpSp>
          <p:nvGrpSpPr>
            <p:cNvPr id="73754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375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3758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755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m.insert(elem)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152900"/>
            <a:ext cx="4114800" cy="741363"/>
            <a:chOff x="1687513" y="4648059"/>
            <a:chExt cx="4114800" cy="741362"/>
          </a:xfrm>
        </p:grpSpPr>
        <p:grpSp>
          <p:nvGrpSpPr>
            <p:cNvPr id="73749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3752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3753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750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2223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m.insert(pos, elem);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97413" y="3175000"/>
            <a:ext cx="3005137" cy="4619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在容器中插入元素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7373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700213" y="5003800"/>
            <a:ext cx="4114800" cy="741363"/>
            <a:chOff x="1687513" y="4648059"/>
            <a:chExt cx="4114800" cy="741362"/>
          </a:xfrm>
        </p:grpSpPr>
        <p:grpSp>
          <p:nvGrpSpPr>
            <p:cNvPr id="73744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3747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3748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543073" cy="4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745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23006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m.insert(begin, end);</a:t>
              </a:r>
              <a:endParaRPr lang="zh-CN" altLang="zh-CN"/>
            </a:p>
          </p:txBody>
        </p:sp>
      </p:grp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4748213" y="3879850"/>
            <a:ext cx="3005137" cy="528638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</a:t>
            </a:r>
            <a:r>
              <a:rPr lang="en-US" altLang="zh-CN"/>
              <a:t>pos</a:t>
            </a:r>
            <a:r>
              <a:rPr lang="zh-CN" altLang="zh-CN"/>
              <a:t>位置插入元素</a:t>
            </a:r>
            <a:r>
              <a:rPr lang="en-US" altLang="zh-CN"/>
              <a:t>elem</a:t>
            </a:r>
            <a:endParaRPr lang="zh-CN" altLang="en-US"/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4799013" y="4643438"/>
            <a:ext cx="3005137" cy="66675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在容器中插入</a:t>
            </a:r>
            <a:r>
              <a:rPr lang="en-US" altLang="zh-CN"/>
              <a:t>[begin, end)</a:t>
            </a:r>
            <a:r>
              <a:rPr lang="zh-CN" altLang="zh-CN"/>
              <a:t>区间的值</a:t>
            </a:r>
            <a:endParaRPr lang="zh-CN" altLang="en-US"/>
          </a:p>
        </p:txBody>
      </p:sp>
      <p:sp>
        <p:nvSpPr>
          <p:cNvPr id="73741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映射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插入和删除元素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7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579120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>
            <a:hlinkClick r:id="rId6" action="ppaction://hlinksldjump"/>
          </p:cNvPr>
          <p:cNvSpPr/>
          <p:nvPr/>
        </p:nvSpPr>
        <p:spPr bwMode="auto">
          <a:xfrm>
            <a:off x="6850063" y="588486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477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7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30733" name="Picture 18" descr="C:\Users\admin\Desktop\11664993_06012658212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90613"/>
            <a:ext cx="212248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矩形 7"/>
          <p:cNvSpPr>
            <a:spLocks noChangeArrowheads="1"/>
          </p:cNvSpPr>
          <p:nvPr/>
        </p:nvSpPr>
        <p:spPr bwMode="auto">
          <a:xfrm>
            <a:off x="3462338" y="1690688"/>
            <a:ext cx="516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zh-CN" altLang="zh-CN" b="1"/>
              <a:t>使用</a:t>
            </a:r>
            <a:r>
              <a:rPr lang="en-US" altLang="zh-CN" b="1"/>
              <a:t>pair&lt;&gt;</a:t>
            </a:r>
            <a:r>
              <a:rPr lang="zh-CN" altLang="zh-CN" b="1"/>
              <a:t>构建键值对对象</a:t>
            </a:r>
          </a:p>
        </p:txBody>
      </p:sp>
      <p:sp>
        <p:nvSpPr>
          <p:cNvPr id="7475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79475" y="2073275"/>
            <a:ext cx="75834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zh-CN"/>
              <a:t>因为映射中存储的是键值对，因此其插入函数与其他容器稍有不同，要每次插入一对元素，参数中的</a:t>
            </a:r>
            <a:r>
              <a:rPr lang="en-US" altLang="zh-CN"/>
              <a:t>elem</a:t>
            </a:r>
            <a:r>
              <a:rPr lang="zh-CN" altLang="zh-CN"/>
              <a:t>指的是一对元素，接下来我们详细讲解如何用</a:t>
            </a:r>
            <a:r>
              <a:rPr lang="en-US" altLang="zh-CN"/>
              <a:t>insert()</a:t>
            </a:r>
            <a:r>
              <a:rPr lang="zh-CN" altLang="zh-CN"/>
              <a:t>函数将一对元素插入容器中。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7438" y="2155825"/>
            <a:ext cx="61055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zh-CN" dirty="0">
                <a:latin typeface="+mn-ea"/>
                <a:ea typeface="+mn-ea"/>
              </a:rPr>
              <a:t>在插入元素时使用</a:t>
            </a:r>
            <a:r>
              <a:rPr lang="en-US" altLang="zh-CN" dirty="0">
                <a:latin typeface="+mn-ea"/>
                <a:ea typeface="+mn-ea"/>
              </a:rPr>
              <a:t>pair&lt;&gt;</a:t>
            </a:r>
            <a:r>
              <a:rPr lang="zh-CN" altLang="zh-CN" dirty="0">
                <a:latin typeface="+mn-ea"/>
                <a:ea typeface="+mn-ea"/>
              </a:rPr>
              <a:t>语句来标识插入的键值对，代码如下所示：</a:t>
            </a:r>
          </a:p>
        </p:txBody>
      </p:sp>
      <p:sp>
        <p:nvSpPr>
          <p:cNvPr id="20" name="矩形 20"/>
          <p:cNvSpPr>
            <a:spLocks noChangeArrowheads="1"/>
          </p:cNvSpPr>
          <p:nvPr/>
        </p:nvSpPr>
        <p:spPr bwMode="auto">
          <a:xfrm>
            <a:off x="2362200" y="2878138"/>
            <a:ext cx="6189663" cy="12382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</a:p>
          <a:p>
            <a:pPr eaLnBrk="1" hangingPunct="1"/>
            <a:r>
              <a:rPr lang="en-US" altLang="zh-CN"/>
              <a:t>        map&lt;int, float&gt; m; //</a:t>
            </a:r>
            <a:r>
              <a:rPr lang="zh-CN" altLang="zh-CN"/>
              <a:t>也适用于</a:t>
            </a:r>
            <a:r>
              <a:rPr lang="en-US" altLang="zh-CN"/>
              <a:t>multimap</a:t>
            </a:r>
            <a:r>
              <a:rPr lang="zh-CN" altLang="zh-CN"/>
              <a:t>容器</a:t>
            </a:r>
          </a:p>
          <a:p>
            <a:pPr eaLnBrk="1" hangingPunct="1"/>
            <a:r>
              <a:rPr lang="en-US" altLang="zh-CN"/>
              <a:t>        m.insert(pair&lt;int, float&gt;(10,2.3));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1536700" y="4278313"/>
            <a:ext cx="721836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zh-CN" dirty="0">
                <a:latin typeface="+mn-ea"/>
                <a:ea typeface="+mn-ea"/>
              </a:rPr>
              <a:t>在上述语句中，是用</a:t>
            </a:r>
            <a:r>
              <a:rPr lang="en-US" altLang="zh-CN" dirty="0">
                <a:latin typeface="+mn-ea"/>
                <a:ea typeface="+mn-ea"/>
              </a:rPr>
              <a:t>10,2.3</a:t>
            </a:r>
            <a:r>
              <a:rPr lang="zh-CN" altLang="zh-CN" dirty="0">
                <a:latin typeface="+mn-ea"/>
                <a:ea typeface="+mn-ea"/>
              </a:rPr>
              <a:t>构造了一个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zh-CN" dirty="0">
                <a:latin typeface="+mn-ea"/>
                <a:ea typeface="+mn-ea"/>
              </a:rPr>
              <a:t>对象，即一个元素对，然后将这个元素对作为</a:t>
            </a:r>
            <a:r>
              <a:rPr lang="en-US" altLang="zh-CN" dirty="0">
                <a:latin typeface="+mn-ea"/>
                <a:ea typeface="+mn-ea"/>
              </a:rPr>
              <a:t>insert()</a:t>
            </a:r>
            <a:r>
              <a:rPr lang="zh-CN" altLang="zh-CN" dirty="0">
                <a:latin typeface="+mn-ea"/>
                <a:ea typeface="+mn-ea"/>
              </a:rPr>
              <a:t>函数的参数插入到容器中。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2" name="Picture 18" descr="C:\Users\admin\Desktop\11664993_06012658212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77913"/>
            <a:ext cx="212248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3460750" y="1690688"/>
            <a:ext cx="516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使用</a:t>
            </a:r>
            <a:r>
              <a:rPr lang="en-US" altLang="zh-CN" b="1"/>
              <a:t>make_pair()</a:t>
            </a:r>
            <a:r>
              <a:rPr lang="zh-CN" altLang="zh-CN" b="1"/>
              <a:t>函数构建键值对对象</a:t>
            </a:r>
          </a:p>
        </p:txBody>
      </p:sp>
      <p:sp>
        <p:nvSpPr>
          <p:cNvPr id="27" name="矩形 26"/>
          <p:cNvSpPr/>
          <p:nvPr/>
        </p:nvSpPr>
        <p:spPr>
          <a:xfrm>
            <a:off x="2247900" y="2151063"/>
            <a:ext cx="6215063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     </a:t>
            </a:r>
            <a:r>
              <a:rPr lang="zh-CN" altLang="zh-CN" dirty="0">
                <a:latin typeface="+mn-ea"/>
                <a:ea typeface="+mn-ea"/>
              </a:rPr>
              <a:t>我们知道，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zh-CN" dirty="0">
                <a:latin typeface="+mn-ea"/>
                <a:ea typeface="+mn-ea"/>
              </a:rPr>
              <a:t>对象的创建可以调用其构造函数，也可以调用</a:t>
            </a:r>
            <a:r>
              <a:rPr lang="en-US" altLang="zh-CN" dirty="0" err="1">
                <a:latin typeface="+mn-ea"/>
                <a:ea typeface="+mn-ea"/>
              </a:rPr>
              <a:t>make_pair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zh-CN" dirty="0">
                <a:latin typeface="+mn-ea"/>
                <a:ea typeface="+mn-ea"/>
              </a:rPr>
              <a:t>函数，因此</a:t>
            </a:r>
            <a:r>
              <a:rPr lang="en-US" altLang="zh-CN" dirty="0">
                <a:latin typeface="+mn-ea"/>
                <a:ea typeface="+mn-ea"/>
              </a:rPr>
              <a:t>insert()</a:t>
            </a:r>
            <a:r>
              <a:rPr lang="zh-CN" altLang="zh-CN" dirty="0">
                <a:latin typeface="+mn-ea"/>
                <a:ea typeface="+mn-ea"/>
              </a:rPr>
              <a:t>还可以与</a:t>
            </a:r>
            <a:r>
              <a:rPr lang="en-US" altLang="zh-CN" dirty="0" err="1">
                <a:latin typeface="+mn-ea"/>
                <a:ea typeface="+mn-ea"/>
              </a:rPr>
              <a:t>make_pair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zh-CN" dirty="0">
                <a:latin typeface="+mn-ea"/>
                <a:ea typeface="+mn-ea"/>
              </a:rPr>
              <a:t>函数结合使用将键值对插入到容器中，如下代码所示：</a:t>
            </a: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2357438" y="3979863"/>
            <a:ext cx="6189662" cy="12382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</a:p>
          <a:p>
            <a:pPr eaLnBrk="1" hangingPunct="1"/>
            <a:r>
              <a:rPr lang="en-US" altLang="zh-CN"/>
              <a:t>        map&lt;int, float&gt; m; //</a:t>
            </a:r>
            <a:r>
              <a:rPr lang="zh-CN" altLang="zh-CN"/>
              <a:t>也适用于</a:t>
            </a:r>
            <a:r>
              <a:rPr lang="en-US" altLang="zh-CN"/>
              <a:t>multimap</a:t>
            </a:r>
            <a:r>
              <a:rPr lang="zh-CN" altLang="zh-CN"/>
              <a:t>容器</a:t>
            </a:r>
          </a:p>
          <a:p>
            <a:pPr eaLnBrk="1" hangingPunct="1"/>
            <a:r>
              <a:rPr lang="en-US" altLang="zh-CN"/>
              <a:t>        m.insert(make_pair(10,2.3));</a:t>
            </a:r>
            <a:endParaRPr lang="zh-CN" altLang="zh-CN"/>
          </a:p>
        </p:txBody>
      </p:sp>
      <p:sp>
        <p:nvSpPr>
          <p:cNvPr id="29" name="矩形 28"/>
          <p:cNvSpPr/>
          <p:nvPr/>
        </p:nvSpPr>
        <p:spPr>
          <a:xfrm>
            <a:off x="1520825" y="5294313"/>
            <a:ext cx="721836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zh-CN" altLang="zh-CN" dirty="0">
                <a:ea typeface="宋体" pitchFamily="2" charset="-122"/>
              </a:rPr>
              <a:t>同样，使用</a:t>
            </a:r>
            <a:r>
              <a:rPr lang="en-US" altLang="zh-CN" dirty="0" err="1">
                <a:ea typeface="宋体" pitchFamily="2" charset="-122"/>
              </a:rPr>
              <a:t>make_pair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函数构造了一个</a:t>
            </a:r>
            <a:r>
              <a:rPr lang="en-US" altLang="zh-CN" dirty="0">
                <a:ea typeface="宋体" pitchFamily="2" charset="-122"/>
              </a:rPr>
              <a:t>pair</a:t>
            </a:r>
            <a:r>
              <a:rPr lang="zh-CN" altLang="zh-CN" dirty="0">
                <a:ea typeface="宋体" pitchFamily="2" charset="-122"/>
              </a:rPr>
              <a:t>对象，然后将这个对象作为参数插入到了容器中</a:t>
            </a:r>
            <a:r>
              <a:rPr lang="zh-CN" altLang="zh-CN" dirty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5" name="Picture 18" descr="C:\Users\admin\Desktop\11664993_06012658212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90613"/>
            <a:ext cx="212248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3462338" y="1690688"/>
            <a:ext cx="516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3</a:t>
            </a:r>
            <a:r>
              <a:rPr lang="zh-CN" altLang="en-US" b="1"/>
              <a:t>、</a:t>
            </a:r>
            <a:r>
              <a:rPr lang="zh-CN" altLang="zh-CN" b="1"/>
              <a:t>使用</a:t>
            </a:r>
            <a:r>
              <a:rPr lang="en-US" altLang="zh-CN" b="1"/>
              <a:t>value_type</a:t>
            </a:r>
            <a:r>
              <a:rPr lang="zh-CN" altLang="zh-CN" b="1"/>
              <a:t>标志</a:t>
            </a:r>
          </a:p>
        </p:txBody>
      </p:sp>
      <p:sp>
        <p:nvSpPr>
          <p:cNvPr id="37" name="矩形 36"/>
          <p:cNvSpPr/>
          <p:nvPr/>
        </p:nvSpPr>
        <p:spPr>
          <a:xfrm>
            <a:off x="2260600" y="2071688"/>
            <a:ext cx="6291263" cy="1338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en-US" altLang="zh-CN" dirty="0" err="1">
                <a:latin typeface="+mn-ea"/>
                <a:ea typeface="+mn-ea"/>
              </a:rPr>
              <a:t>value_type</a:t>
            </a:r>
            <a:r>
              <a:rPr lang="zh-CN" altLang="zh-CN" dirty="0">
                <a:latin typeface="+mn-ea"/>
                <a:ea typeface="+mn-ea"/>
              </a:rPr>
              <a:t>是容器中内部定义的</a:t>
            </a:r>
            <a:r>
              <a:rPr lang="en-US" altLang="zh-CN" dirty="0" err="1">
                <a:latin typeface="+mn-ea"/>
                <a:ea typeface="+mn-ea"/>
              </a:rPr>
              <a:t>typedef</a:t>
            </a:r>
            <a:r>
              <a:rPr lang="zh-CN" altLang="zh-CN" dirty="0">
                <a:latin typeface="+mn-ea"/>
                <a:ea typeface="+mn-ea"/>
              </a:rPr>
              <a:t>，标识着容器元素类型，因此</a:t>
            </a:r>
            <a:r>
              <a:rPr lang="en-US" altLang="zh-CN" dirty="0">
                <a:latin typeface="+mn-ea"/>
                <a:ea typeface="+mn-ea"/>
              </a:rPr>
              <a:t>insert()</a:t>
            </a:r>
            <a:r>
              <a:rPr lang="zh-CN" altLang="zh-CN" dirty="0">
                <a:latin typeface="+mn-ea"/>
                <a:ea typeface="+mn-ea"/>
              </a:rPr>
              <a:t>与</a:t>
            </a:r>
            <a:r>
              <a:rPr lang="en-US" altLang="zh-CN" dirty="0" err="1">
                <a:latin typeface="+mn-ea"/>
                <a:ea typeface="+mn-ea"/>
              </a:rPr>
              <a:t>value_type</a:t>
            </a:r>
            <a:r>
              <a:rPr lang="zh-CN" altLang="zh-CN" dirty="0">
                <a:latin typeface="+mn-ea"/>
                <a:ea typeface="+mn-ea"/>
              </a:rPr>
              <a:t>结合使用也可以将数据插入到容器中，代码如下所示：</a:t>
            </a:r>
          </a:p>
        </p:txBody>
      </p:sp>
      <p:sp>
        <p:nvSpPr>
          <p:cNvPr id="38" name="矩形 20"/>
          <p:cNvSpPr>
            <a:spLocks noChangeArrowheads="1"/>
          </p:cNvSpPr>
          <p:nvPr/>
        </p:nvSpPr>
        <p:spPr bwMode="auto">
          <a:xfrm>
            <a:off x="2362200" y="3436938"/>
            <a:ext cx="6189663" cy="12382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</a:p>
          <a:p>
            <a:pPr eaLnBrk="1" hangingPunct="1"/>
            <a:r>
              <a:rPr lang="en-US" altLang="zh-CN"/>
              <a:t>        map&lt;int, float&gt; m;  //</a:t>
            </a:r>
            <a:r>
              <a:rPr lang="zh-CN" altLang="zh-CN"/>
              <a:t>也适用于</a:t>
            </a:r>
            <a:r>
              <a:rPr lang="en-US" altLang="zh-CN"/>
              <a:t>multimap</a:t>
            </a:r>
            <a:r>
              <a:rPr lang="zh-CN" altLang="zh-CN"/>
              <a:t>容器</a:t>
            </a:r>
          </a:p>
          <a:p>
            <a:pPr eaLnBrk="1" hangingPunct="1"/>
            <a:r>
              <a:rPr lang="en-US" altLang="zh-CN"/>
              <a:t>        m.insert(map&lt;int,float&gt;::value_type(10,2.3));</a:t>
            </a:r>
            <a:endParaRPr lang="zh-CN" altLang="zh-CN"/>
          </a:p>
        </p:txBody>
      </p:sp>
      <p:sp>
        <p:nvSpPr>
          <p:cNvPr id="39" name="矩形 38"/>
          <p:cNvSpPr/>
          <p:nvPr/>
        </p:nvSpPr>
        <p:spPr>
          <a:xfrm>
            <a:off x="1638300" y="4773613"/>
            <a:ext cx="721836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zh-CN" dirty="0">
                <a:latin typeface="+mn-ea"/>
                <a:ea typeface="+mn-ea"/>
              </a:rPr>
              <a:t>在上述语句中，是用</a:t>
            </a:r>
            <a:r>
              <a:rPr lang="en-US" altLang="zh-CN" dirty="0">
                <a:latin typeface="+mn-ea"/>
                <a:ea typeface="+mn-ea"/>
              </a:rPr>
              <a:t>10,2.3</a:t>
            </a:r>
            <a:r>
              <a:rPr lang="zh-CN" altLang="zh-CN" dirty="0">
                <a:latin typeface="+mn-ea"/>
                <a:ea typeface="+mn-ea"/>
              </a:rPr>
              <a:t>构造了一个</a:t>
            </a:r>
            <a:r>
              <a:rPr lang="en-US" altLang="zh-CN" dirty="0">
                <a:latin typeface="+mn-ea"/>
                <a:ea typeface="+mn-ea"/>
              </a:rPr>
              <a:t>pair</a:t>
            </a:r>
            <a:r>
              <a:rPr lang="zh-CN" altLang="zh-CN" dirty="0">
                <a:latin typeface="+mn-ea"/>
                <a:ea typeface="+mn-ea"/>
              </a:rPr>
              <a:t>对象，即一个元素对，然后将这个元素对作为</a:t>
            </a:r>
            <a:r>
              <a:rPr lang="en-US" altLang="zh-CN" dirty="0">
                <a:latin typeface="+mn-ea"/>
                <a:ea typeface="+mn-ea"/>
              </a:rPr>
              <a:t>insert()</a:t>
            </a:r>
            <a:r>
              <a:rPr lang="zh-CN" altLang="zh-CN" dirty="0">
                <a:latin typeface="+mn-ea"/>
                <a:ea typeface="+mn-ea"/>
              </a:rPr>
              <a:t>函数的参数插入到容器中。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2916238" y="1782763"/>
            <a:ext cx="4292600" cy="2490787"/>
          </a:xfrm>
          <a:prstGeom prst="wedgeEllipseCallout">
            <a:avLst>
              <a:gd name="adj1" fmla="val -40515"/>
              <a:gd name="adj2" fmla="val 54135"/>
            </a:avLst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b="1" dirty="0">
                <a:latin typeface="+mn-ea"/>
                <a:ea typeface="+mn-ea"/>
              </a:rPr>
              <a:t>这三种方式都是用</a:t>
            </a:r>
            <a:r>
              <a:rPr lang="en-US" altLang="zh-CN" b="1" dirty="0">
                <a:latin typeface="+mn-ea"/>
                <a:ea typeface="+mn-ea"/>
              </a:rPr>
              <a:t>insert()</a:t>
            </a:r>
            <a:r>
              <a:rPr lang="zh-CN" altLang="zh-CN" b="1" dirty="0">
                <a:latin typeface="+mn-ea"/>
                <a:ea typeface="+mn-ea"/>
              </a:rPr>
              <a:t>第一种实现方式讲解，对于另外两种</a:t>
            </a:r>
            <a:r>
              <a:rPr lang="en-US" altLang="zh-CN" b="1" dirty="0">
                <a:latin typeface="+mn-ea"/>
                <a:ea typeface="+mn-ea"/>
              </a:rPr>
              <a:t>insert()</a:t>
            </a:r>
            <a:r>
              <a:rPr lang="zh-CN" altLang="zh-CN" b="1" dirty="0">
                <a:latin typeface="+mn-ea"/>
                <a:ea typeface="+mn-ea"/>
              </a:rPr>
              <a:t>实现方式同样适用</a:t>
            </a:r>
            <a:r>
              <a:rPr lang="zh-CN" altLang="en-US" b="1" dirty="0">
                <a:latin typeface="+mn-ea"/>
                <a:ea typeface="+mn-ea"/>
              </a:rPr>
              <a:t>。</a:t>
            </a:r>
          </a:p>
        </p:txBody>
      </p:sp>
      <p:pic>
        <p:nvPicPr>
          <p:cNvPr id="45" name="Picture 18" descr="C:\Users\admin\Desktop\11664993_06012658212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027363"/>
            <a:ext cx="227647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5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5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3" grpId="1"/>
      <p:bldP spid="4" grpId="0"/>
      <p:bldP spid="4" grpId="1"/>
      <p:bldP spid="5" grpId="0"/>
      <p:bldP spid="5" grpId="1"/>
      <p:bldP spid="20" grpId="0" animBg="1"/>
      <p:bldP spid="20" grpId="1" animBg="1"/>
      <p:bldP spid="6" grpId="0"/>
      <p:bldP spid="6" grpId="1"/>
      <p:bldP spid="23" grpId="0"/>
      <p:bldP spid="23" grpId="1"/>
      <p:bldP spid="27" grpId="0"/>
      <p:bldP spid="27" grpId="1"/>
      <p:bldP spid="28" grpId="0" animBg="1"/>
      <p:bldP spid="28" grpId="1" animBg="1"/>
      <p:bldP spid="29" grpId="0"/>
      <p:bldP spid="29" grpId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487363" y="1544638"/>
            <a:ext cx="8137525" cy="453866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28638" y="2655888"/>
            <a:ext cx="8040687" cy="7270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7578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578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79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717550" y="1646238"/>
            <a:ext cx="77565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   </a:t>
            </a:r>
            <a:r>
              <a:rPr lang="zh-CN" altLang="zh-CN" dirty="0">
                <a:latin typeface="+mn-ea"/>
                <a:ea typeface="+mn-ea"/>
              </a:rPr>
              <a:t>除了</a:t>
            </a:r>
            <a:r>
              <a:rPr lang="en-US" altLang="zh-CN" dirty="0">
                <a:latin typeface="+mn-ea"/>
                <a:ea typeface="+mn-ea"/>
              </a:rPr>
              <a:t>insert()</a:t>
            </a:r>
            <a:r>
              <a:rPr lang="zh-CN" altLang="zh-CN" dirty="0">
                <a:latin typeface="+mn-ea"/>
                <a:ea typeface="+mn-ea"/>
              </a:rPr>
              <a:t>函数，</a:t>
            </a:r>
            <a:r>
              <a:rPr lang="en-US" altLang="zh-CN" dirty="0">
                <a:latin typeface="+mn-ea"/>
                <a:ea typeface="+mn-ea"/>
              </a:rPr>
              <a:t>map</a:t>
            </a:r>
            <a:r>
              <a:rPr lang="zh-CN" altLang="zh-CN" dirty="0">
                <a:latin typeface="+mn-ea"/>
                <a:ea typeface="+mn-ea"/>
              </a:rPr>
              <a:t>容器还可以用</a:t>
            </a:r>
            <a:r>
              <a:rPr lang="zh-CN" altLang="zh-CN" b="1" dirty="0">
                <a:solidFill>
                  <a:srgbClr val="00CDEA"/>
                </a:solidFill>
                <a:latin typeface="+mn-ea"/>
                <a:ea typeface="+mn-ea"/>
              </a:rPr>
              <a:t>下标</a:t>
            </a:r>
            <a:r>
              <a:rPr lang="zh-CN" altLang="zh-CN" dirty="0">
                <a:latin typeface="+mn-ea"/>
                <a:ea typeface="+mn-ea"/>
              </a:rPr>
              <a:t>方式插入元素，此时可以将</a:t>
            </a:r>
            <a:r>
              <a:rPr lang="en-US" altLang="zh-CN" dirty="0">
                <a:latin typeface="+mn-ea"/>
                <a:ea typeface="+mn-ea"/>
              </a:rPr>
              <a:t>map</a:t>
            </a:r>
            <a:r>
              <a:rPr lang="zh-CN" altLang="zh-CN" dirty="0">
                <a:latin typeface="+mn-ea"/>
                <a:ea typeface="+mn-ea"/>
              </a:rPr>
              <a:t>容器视为关联数组，调用形式如下所示</a:t>
            </a:r>
            <a:r>
              <a:rPr lang="zh-CN" altLang="en-US" sz="2000" dirty="0">
                <a:ea typeface="宋体" pitchFamily="2" charset="-122"/>
              </a:rPr>
              <a:t>：</a:t>
            </a:r>
            <a:endParaRPr lang="zh-CN" altLang="zh-CN" sz="2000" dirty="0"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31888" y="2770188"/>
            <a:ext cx="593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m[key] = value; //m</a:t>
            </a:r>
            <a:r>
              <a:rPr lang="zh-CN" altLang="zh-CN"/>
              <a:t>只能是</a:t>
            </a:r>
            <a:r>
              <a:rPr lang="en-US" altLang="zh-CN"/>
              <a:t>map</a:t>
            </a:r>
            <a:r>
              <a:rPr lang="zh-CN" altLang="zh-CN"/>
              <a:t>容器，不适用于</a:t>
            </a:r>
            <a:r>
              <a:rPr lang="en-US" altLang="zh-CN"/>
              <a:t>multimap</a:t>
            </a:r>
            <a:endParaRPr lang="zh-CN" altLang="zh-CN"/>
          </a:p>
        </p:txBody>
      </p:sp>
      <p:sp>
        <p:nvSpPr>
          <p:cNvPr id="7578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17550" y="3398838"/>
            <a:ext cx="7756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en-US" altLang="zh-CN" dirty="0">
                <a:ea typeface="宋体" pitchFamily="2" charset="-122"/>
              </a:rPr>
              <a:t>m[key]</a:t>
            </a:r>
            <a:r>
              <a:rPr lang="zh-CN" altLang="zh-CN" dirty="0">
                <a:ea typeface="宋体" pitchFamily="2" charset="-122"/>
              </a:rPr>
              <a:t>返回一个引用，该引用指向键值为</a:t>
            </a:r>
            <a:r>
              <a:rPr lang="en-US" altLang="zh-CN" dirty="0">
                <a:ea typeface="宋体" pitchFamily="2" charset="-122"/>
              </a:rPr>
              <a:t>key</a:t>
            </a:r>
            <a:r>
              <a:rPr lang="zh-CN" altLang="zh-CN" dirty="0">
                <a:ea typeface="宋体" pitchFamily="2" charset="-122"/>
              </a:rPr>
              <a:t>的元素，如果该元素尚未存在，则插入该元素，如果该元素已存在，则新插入的元素会覆盖原有的元素</a:t>
            </a:r>
            <a:r>
              <a:rPr lang="zh-CN" altLang="en-US" sz="2000" dirty="0">
                <a:ea typeface="宋体" pitchFamily="2" charset="-122"/>
              </a:rPr>
              <a:t>。</a:t>
            </a:r>
            <a:endParaRPr lang="zh-CN" altLang="zh-CN" sz="2000" dirty="0">
              <a:ea typeface="宋体" pitchFamily="2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41400" y="4433888"/>
            <a:ext cx="7432675" cy="1317625"/>
            <a:chOff x="1041400" y="4433888"/>
            <a:chExt cx="7432675" cy="1317625"/>
          </a:xfrm>
        </p:grpSpPr>
        <p:pic>
          <p:nvPicPr>
            <p:cNvPr id="757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" y="4433888"/>
              <a:ext cx="7432675" cy="13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788" name="矩形 1"/>
            <p:cNvSpPr>
              <a:spLocks noChangeArrowheads="1"/>
            </p:cNvSpPr>
            <p:nvPr/>
          </p:nvSpPr>
          <p:spPr bwMode="auto">
            <a:xfrm>
              <a:off x="1651000" y="4783833"/>
              <a:ext cx="63627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       m[key]</a:t>
              </a:r>
              <a:r>
                <a:rPr lang="zh-CN" altLang="zh-CN"/>
                <a:t>中的索引值“</a:t>
              </a:r>
              <a:r>
                <a:rPr lang="en-US" altLang="zh-CN"/>
                <a:t>key</a:t>
              </a:r>
              <a:r>
                <a:rPr lang="zh-CN" altLang="zh-CN"/>
                <a:t>”不一定是整型，它与容器中的键类型对应</a:t>
              </a:r>
              <a:r>
                <a:rPr lang="zh-CN" altLang="en-US"/>
                <a:t>。</a:t>
              </a:r>
            </a:p>
          </p:txBody>
        </p:sp>
      </p:grpSp>
      <p:sp>
        <p:nvSpPr>
          <p:cNvPr id="22" name="矩形 21">
            <a:hlinkClick r:id="rId4" action="ppaction://hlinksldjump"/>
          </p:cNvPr>
          <p:cNvSpPr/>
          <p:nvPr/>
        </p:nvSpPr>
        <p:spPr bwMode="auto">
          <a:xfrm>
            <a:off x="7151688" y="6176963"/>
            <a:ext cx="869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  回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8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681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6812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76803" name="组合 8"/>
          <p:cNvGrpSpPr>
            <a:grpSpLocks/>
          </p:cNvGrpSpPr>
          <p:nvPr/>
        </p:nvGrpSpPr>
        <p:grpSpPr bwMode="auto">
          <a:xfrm>
            <a:off x="2811463" y="2324100"/>
            <a:ext cx="4960937" cy="2235200"/>
            <a:chOff x="2598238" y="2263701"/>
            <a:chExt cx="6168793" cy="3525131"/>
          </a:xfrm>
        </p:grpSpPr>
        <p:sp>
          <p:nvSpPr>
            <p:cNvPr id="76809" name="矩形 6"/>
            <p:cNvSpPr>
              <a:spLocks noChangeArrowheads="1"/>
            </p:cNvSpPr>
            <p:nvPr/>
          </p:nvSpPr>
          <p:spPr bwMode="auto">
            <a:xfrm>
              <a:off x="2735608" y="3135714"/>
              <a:ext cx="5764328" cy="1126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标法只适用于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map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容器，因为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multimap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容器中允许重复元素，因此无法用下标法插入元素。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810" name="圆角矩形 7"/>
            <p:cNvSpPr>
              <a:spLocks noChangeArrowheads="1"/>
            </p:cNvSpPr>
            <p:nvPr/>
          </p:nvSpPr>
          <p:spPr bwMode="auto">
            <a:xfrm>
              <a:off x="2598238" y="2263701"/>
              <a:ext cx="6168793" cy="352513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" name="Picture 10" descr="注意小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650" y="2233613"/>
            <a:ext cx="3354388" cy="342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0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pic>
        <p:nvPicPr>
          <p:cNvPr id="76806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54165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7" name="图片 18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54371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hlinkClick r:id="rId6" action="ppaction://hlinksldjump"/>
          </p:cNvPr>
          <p:cNvSpPr/>
          <p:nvPr/>
        </p:nvSpPr>
        <p:spPr bwMode="auto">
          <a:xfrm>
            <a:off x="7123113" y="5484813"/>
            <a:ext cx="869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  回</a:t>
            </a:r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36957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782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785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5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77828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矩形 5"/>
          <p:cNvSpPr>
            <a:spLocks noChangeArrowheads="1"/>
          </p:cNvSpPr>
          <p:nvPr/>
        </p:nvSpPr>
        <p:spPr bwMode="auto">
          <a:xfrm>
            <a:off x="609600" y="24780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与插入元素相对应，</a:t>
            </a:r>
            <a:r>
              <a:rPr lang="en-US" altLang="zh-CN" sz="1600"/>
              <a:t>map</a:t>
            </a:r>
            <a:r>
              <a:rPr lang="zh-CN" altLang="zh-CN" sz="1600"/>
              <a:t>与</a:t>
            </a:r>
            <a:r>
              <a:rPr lang="en-US" altLang="zh-CN" sz="1600"/>
              <a:t>multimap</a:t>
            </a:r>
            <a:r>
              <a:rPr lang="zh-CN" altLang="zh-CN" sz="1600"/>
              <a:t>也提供了</a:t>
            </a:r>
            <a:r>
              <a:rPr lang="en-US" altLang="zh-CN" sz="1600"/>
              <a:t>erase()</a:t>
            </a:r>
            <a:r>
              <a:rPr lang="zh-CN" altLang="zh-CN" sz="1600"/>
              <a:t>函数用于删除容器中的元素，该函数调用也有三种形式，如下所示：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87513" y="3330575"/>
            <a:ext cx="4114800" cy="741363"/>
            <a:chOff x="1687513" y="3597134"/>
            <a:chExt cx="4114800" cy="741362"/>
          </a:xfrm>
        </p:grpSpPr>
        <p:grpSp>
          <p:nvGrpSpPr>
            <p:cNvPr id="77848" name="组合 13"/>
            <p:cNvGrpSpPr>
              <a:grpSpLocks/>
            </p:cNvGrpSpPr>
            <p:nvPr/>
          </p:nvGrpSpPr>
          <p:grpSpPr bwMode="auto">
            <a:xfrm>
              <a:off x="1687513" y="3597134"/>
              <a:ext cx="4114800" cy="741362"/>
              <a:chOff x="1478869" y="4159404"/>
              <a:chExt cx="5977845" cy="74192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785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7852" name="矩形 30"/>
              <p:cNvSpPr>
                <a:spLocks noChangeArrowheads="1"/>
              </p:cNvSpPr>
              <p:nvPr/>
            </p:nvSpPr>
            <p:spPr bwMode="auto">
              <a:xfrm>
                <a:off x="16308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849" name="矩形 3"/>
            <p:cNvSpPr>
              <a:spLocks noChangeArrowheads="1"/>
            </p:cNvSpPr>
            <p:nvPr/>
          </p:nvSpPr>
          <p:spPr bwMode="auto">
            <a:xfrm>
              <a:off x="2672557" y="3783149"/>
              <a:ext cx="1783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m.erase(pos)</a:t>
              </a:r>
              <a:r>
                <a:rPr lang="zh-CN" altLang="zh-CN"/>
                <a:t>；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87513" y="4152900"/>
            <a:ext cx="4114800" cy="741363"/>
            <a:chOff x="1687513" y="4648059"/>
            <a:chExt cx="4114800" cy="741362"/>
          </a:xfrm>
        </p:grpSpPr>
        <p:grpSp>
          <p:nvGrpSpPr>
            <p:cNvPr id="77843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7846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7847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373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844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23134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m.erase(begin, end);</a:t>
              </a:r>
              <a:endParaRPr lang="zh-CN" altLang="zh-CN"/>
            </a:p>
          </p:txBody>
        </p: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695825" y="2894013"/>
            <a:ext cx="3343275" cy="742950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删除位置</a:t>
            </a:r>
            <a:r>
              <a:rPr lang="en-US" altLang="zh-CN"/>
              <a:t>pos</a:t>
            </a:r>
            <a:r>
              <a:rPr lang="zh-CN" altLang="zh-CN"/>
              <a:t>上的元素，返回下一个元素的迭代器</a:t>
            </a:r>
            <a:endParaRPr lang="zh-CN" altLang="en-US"/>
          </a:p>
        </p:txBody>
      </p:sp>
      <p:sp>
        <p:nvSpPr>
          <p:cNvPr id="7783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700213" y="5003800"/>
            <a:ext cx="4114800" cy="741363"/>
            <a:chOff x="1687513" y="4648059"/>
            <a:chExt cx="4114800" cy="741362"/>
          </a:xfrm>
        </p:grpSpPr>
        <p:grpSp>
          <p:nvGrpSpPr>
            <p:cNvPr id="77838" name="组合 17"/>
            <p:cNvGrpSpPr>
              <a:grpSpLocks/>
            </p:cNvGrpSpPr>
            <p:nvPr/>
          </p:nvGrpSpPr>
          <p:grpSpPr bwMode="auto">
            <a:xfrm>
              <a:off x="1687513" y="4648059"/>
              <a:ext cx="4114800" cy="741362"/>
              <a:chOff x="1478869" y="4159404"/>
              <a:chExt cx="5977845" cy="741921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002391" y="4159404"/>
                <a:ext cx="5454323" cy="741921"/>
              </a:xfrm>
              <a:custGeom>
                <a:avLst/>
                <a:gdLst>
                  <a:gd name="connsiteX0" fmla="*/ 0 w 3474720"/>
                  <a:gd name="connsiteY0" fmla="*/ 143596 h 1148767"/>
                  <a:gd name="connsiteX1" fmla="*/ 2900337 w 3474720"/>
                  <a:gd name="connsiteY1" fmla="*/ 143596 h 1148767"/>
                  <a:gd name="connsiteX2" fmla="*/ 2900337 w 3474720"/>
                  <a:gd name="connsiteY2" fmla="*/ 0 h 1148767"/>
                  <a:gd name="connsiteX3" fmla="*/ 3474720 w 3474720"/>
                  <a:gd name="connsiteY3" fmla="*/ 574384 h 1148767"/>
                  <a:gd name="connsiteX4" fmla="*/ 2900337 w 3474720"/>
                  <a:gd name="connsiteY4" fmla="*/ 1148767 h 1148767"/>
                  <a:gd name="connsiteX5" fmla="*/ 2900337 w 3474720"/>
                  <a:gd name="connsiteY5" fmla="*/ 1005171 h 1148767"/>
                  <a:gd name="connsiteX6" fmla="*/ 0 w 3474720"/>
                  <a:gd name="connsiteY6" fmla="*/ 1005171 h 1148767"/>
                  <a:gd name="connsiteX7" fmla="*/ 0 w 3474720"/>
                  <a:gd name="connsiteY7" fmla="*/ 143596 h 11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4720" h="1148767">
                    <a:moveTo>
                      <a:pt x="0" y="143596"/>
                    </a:moveTo>
                    <a:lnTo>
                      <a:pt x="2900337" y="143596"/>
                    </a:lnTo>
                    <a:lnTo>
                      <a:pt x="2900337" y="0"/>
                    </a:lnTo>
                    <a:lnTo>
                      <a:pt x="3474720" y="574384"/>
                    </a:lnTo>
                    <a:lnTo>
                      <a:pt x="2900337" y="1148767"/>
                    </a:lnTo>
                    <a:lnTo>
                      <a:pt x="2900337" y="1005171"/>
                    </a:lnTo>
                    <a:lnTo>
                      <a:pt x="0" y="1005171"/>
                    </a:lnTo>
                    <a:lnTo>
                      <a:pt x="0" y="143596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875" tIns="159471" rIns="446663" bIns="159471" spcCol="1270"/>
              <a:lstStyle/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  <a:p>
                <a:pPr marL="228600" lvl="1" indent="-228600" defTabSz="11112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2500"/>
              </a:p>
            </p:txBody>
          </p:sp>
          <p:sp>
            <p:nvSpPr>
              <p:cNvPr id="77841" name="圆角矩形 29"/>
              <p:cNvSpPr>
                <a:spLocks noChangeArrowheads="1"/>
              </p:cNvSpPr>
              <p:nvPr/>
            </p:nvSpPr>
            <p:spPr bwMode="auto">
              <a:xfrm>
                <a:off x="1478869" y="4214678"/>
                <a:ext cx="867157" cy="653143"/>
              </a:xfrm>
              <a:prstGeom prst="roundRect">
                <a:avLst>
                  <a:gd name="adj" fmla="val 16667"/>
                </a:avLst>
              </a:prstGeom>
              <a:solidFill>
                <a:srgbClr val="70D7FC"/>
              </a:solidFill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7842" name="矩形 30"/>
              <p:cNvSpPr>
                <a:spLocks noChangeArrowheads="1"/>
              </p:cNvSpPr>
              <p:nvPr/>
            </p:nvSpPr>
            <p:spPr bwMode="auto">
              <a:xfrm>
                <a:off x="1667787" y="4323926"/>
                <a:ext cx="543073" cy="4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839" name="矩形 4"/>
            <p:cNvSpPr>
              <a:spLocks noChangeArrowheads="1"/>
            </p:cNvSpPr>
            <p:nvPr/>
          </p:nvSpPr>
          <p:spPr bwMode="auto">
            <a:xfrm>
              <a:off x="2711083" y="4858449"/>
              <a:ext cx="1595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m.erase(key);</a:t>
              </a:r>
              <a:endParaRPr lang="zh-CN" altLang="zh-CN"/>
            </a:p>
          </p:txBody>
        </p:sp>
      </p:grp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4748213" y="3711575"/>
            <a:ext cx="3290887" cy="69691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</a:t>
            </a:r>
            <a:r>
              <a:rPr lang="en-US" altLang="zh-CN"/>
              <a:t>[begin, end)</a:t>
            </a:r>
            <a:r>
              <a:rPr lang="zh-CN" altLang="zh-CN"/>
              <a:t>范围内的元素，返回下一个元素的迭代器</a:t>
            </a:r>
            <a:endParaRPr lang="zh-CN" altLang="en-US"/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4799013" y="4860925"/>
            <a:ext cx="3240087" cy="449263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删除键为</a:t>
            </a:r>
            <a:r>
              <a:rPr lang="en-US" altLang="zh-CN"/>
              <a:t>key</a:t>
            </a:r>
            <a:r>
              <a:rPr lang="zh-CN" altLang="zh-CN"/>
              <a:t>的元素对</a:t>
            </a:r>
            <a:endParaRPr lang="zh-CN" altLang="en-US"/>
          </a:p>
        </p:txBody>
      </p:sp>
      <p:sp>
        <p:nvSpPr>
          <p:cNvPr id="77837" name="矩形 2"/>
          <p:cNvSpPr>
            <a:spLocks noChangeArrowheads="1"/>
          </p:cNvSpPr>
          <p:nvPr/>
        </p:nvSpPr>
        <p:spPr bwMode="auto">
          <a:xfrm>
            <a:off x="4318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映射</a:t>
            </a:r>
            <a:r>
              <a:rPr lang="en-US" altLang="zh-CN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插入和删除元素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886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8870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3875" y="1630363"/>
            <a:ext cx="8137525" cy="1577975"/>
            <a:chOff x="523875" y="1630363"/>
            <a:chExt cx="8137525" cy="1577975"/>
          </a:xfrm>
        </p:grpSpPr>
        <p:grpSp>
          <p:nvGrpSpPr>
            <p:cNvPr id="78856" name="组合 17"/>
            <p:cNvGrpSpPr>
              <a:grpSpLocks/>
            </p:cNvGrpSpPr>
            <p:nvPr/>
          </p:nvGrpSpPr>
          <p:grpSpPr bwMode="auto">
            <a:xfrm>
              <a:off x="523875" y="1630363"/>
              <a:ext cx="8137525" cy="1577975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66104"/>
                <a:ext cx="51704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multimap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常用函数演示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867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78868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8857" name="组合 16"/>
            <p:cNvGrpSpPr>
              <a:grpSpLocks/>
            </p:cNvGrpSpPr>
            <p:nvPr/>
          </p:nvGrpSpPr>
          <p:grpSpPr bwMode="auto">
            <a:xfrm>
              <a:off x="6042025" y="2632256"/>
              <a:ext cx="2292350" cy="395284"/>
              <a:chOff x="6355815" y="4728497"/>
              <a:chExt cx="2292809" cy="394208"/>
            </a:xfrm>
          </p:grpSpPr>
          <p:grpSp>
            <p:nvGrpSpPr>
              <p:cNvPr id="78858" name="组合 15"/>
              <p:cNvGrpSpPr>
                <a:grpSpLocks/>
              </p:cNvGrpSpPr>
              <p:nvPr/>
            </p:nvGrpSpPr>
            <p:grpSpPr bwMode="auto">
              <a:xfrm>
                <a:off x="6355815" y="4728497"/>
                <a:ext cx="2292809" cy="344958"/>
                <a:chOff x="2225103" y="5060870"/>
                <a:chExt cx="2724572" cy="410957"/>
              </a:xfrm>
            </p:grpSpPr>
            <p:sp>
              <p:nvSpPr>
                <p:cNvPr id="78860" name="矩形 10">
                  <a:hlinkClick r:id="rId8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983745" cy="365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8-8]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8861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半闭框 21"/>
                <p:cNvSpPr/>
                <p:nvPr/>
              </p:nvSpPr>
              <p:spPr bwMode="auto">
                <a:xfrm>
                  <a:off x="2225103" y="5068199"/>
                  <a:ext cx="107549" cy="137684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" name="半闭框 22"/>
                <p:cNvSpPr/>
                <p:nvPr/>
              </p:nvSpPr>
              <p:spPr bwMode="auto">
                <a:xfrm flipH="1" flipV="1">
                  <a:off x="4842127" y="5337909"/>
                  <a:ext cx="107548" cy="133911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78864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78859" name="Picture 13" descr="C:\Users\Administrator\Desktop\未标题-2.png">
                <a:hlinkClick r:id="rId9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8141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885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8.3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关联型容器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988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9881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7987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pic>
        <p:nvPicPr>
          <p:cNvPr id="111618" name="Picture 2" descr="http://www.ppt123.net/materials/uploadfiles_5760/201202/20120222232742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3284538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8"/>
          <p:cNvGrpSpPr>
            <a:grpSpLocks/>
          </p:cNvGrpSpPr>
          <p:nvPr/>
        </p:nvGrpSpPr>
        <p:grpSpPr bwMode="auto">
          <a:xfrm>
            <a:off x="3225800" y="1282700"/>
            <a:ext cx="5575300" cy="4643438"/>
            <a:chOff x="2598238" y="2263701"/>
            <a:chExt cx="6168793" cy="3525131"/>
          </a:xfrm>
        </p:grpSpPr>
        <p:sp>
          <p:nvSpPr>
            <p:cNvPr id="79878" name="矩形 6"/>
            <p:cNvSpPr>
              <a:spLocks noChangeArrowheads="1"/>
            </p:cNvSpPr>
            <p:nvPr/>
          </p:nvSpPr>
          <p:spPr bwMode="auto">
            <a:xfrm>
              <a:off x="2860037" y="2533655"/>
              <a:ext cx="5764328" cy="2908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b="1">
                  <a:solidFill>
                    <a:srgbClr val="FF4343"/>
                  </a:solidFill>
                  <a:latin typeface="微软雅黑" pitchFamily="34" charset="-122"/>
                  <a:ea typeface="微软雅黑" pitchFamily="34" charset="-122"/>
                </a:rPr>
                <a:t>迭代器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iterator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）是连接容器与算法的纽带，它源于指针而高于指针，并发展成为分隔容器与算法的分界。从容器的角度看，只需提供适当的迭代器，就可以遍历容器中的数据，而不必关心容器将用于何种操作；而从算法的角度看，只需要通过迭代器操作数据，不必关心容器为何物。迭代器两侧的程序员都可以专注于构造自己的代码而无须为对面的“世界”分散精力，因此很好的实现了数据结构与算法的分离。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79" name="圆角矩形 7"/>
            <p:cNvSpPr>
              <a:spLocks noChangeArrowheads="1"/>
            </p:cNvSpPr>
            <p:nvPr/>
          </p:nvSpPr>
          <p:spPr bwMode="auto">
            <a:xfrm>
              <a:off x="2598238" y="2263701"/>
              <a:ext cx="6168793" cy="352513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091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13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089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9850" y="2205038"/>
            <a:ext cx="2336800" cy="2222500"/>
            <a:chOff x="120650" y="1417638"/>
            <a:chExt cx="2337251" cy="2222140"/>
          </a:xfrm>
        </p:grpSpPr>
        <p:pic>
          <p:nvPicPr>
            <p:cNvPr id="80910" name="Picture 7" descr="放大镜小人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50" y="1417638"/>
              <a:ext cx="2082800" cy="176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1" name="矩形 2"/>
            <p:cNvSpPr>
              <a:spLocks noChangeArrowheads="1"/>
            </p:cNvSpPr>
            <p:nvPr/>
          </p:nvSpPr>
          <p:spPr bwMode="auto">
            <a:xfrm>
              <a:off x="146050" y="3178175"/>
              <a:ext cx="2311851" cy="461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迭代器</a:t>
              </a: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指针？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266950" y="1743075"/>
            <a:ext cx="6608763" cy="1317625"/>
            <a:chOff x="1894999" y="1417638"/>
            <a:chExt cx="6918801" cy="1317625"/>
          </a:xfrm>
        </p:grpSpPr>
        <p:pic>
          <p:nvPicPr>
            <p:cNvPr id="8090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999" y="1417638"/>
              <a:ext cx="6918801" cy="13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2357028" y="1614488"/>
              <a:ext cx="5913306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ea"/>
                  <a:ea typeface="+mn-ea"/>
                </a:rPr>
                <a:t>    </a:t>
              </a:r>
              <a:r>
                <a:rPr lang="zh-CN" altLang="zh-CN" dirty="0">
                  <a:latin typeface="+mn-ea"/>
                  <a:ea typeface="+mn-ea"/>
                </a:rPr>
                <a:t>迭代器是</a:t>
              </a:r>
              <a:r>
                <a:rPr lang="zh-CN" altLang="zh-CN" b="1" dirty="0">
                  <a:solidFill>
                    <a:srgbClr val="FF4343"/>
                  </a:solidFill>
                  <a:latin typeface="+mn-ea"/>
                  <a:ea typeface="+mn-ea"/>
                </a:rPr>
                <a:t>泛化的指针</a:t>
              </a:r>
              <a:r>
                <a:rPr lang="zh-CN" altLang="zh-CN" dirty="0">
                  <a:latin typeface="+mn-ea"/>
                  <a:ea typeface="+mn-ea"/>
                </a:rPr>
                <a:t>，</a:t>
              </a:r>
              <a:r>
                <a:rPr lang="en-US" altLang="zh-CN" dirty="0" err="1">
                  <a:latin typeface="+mn-ea"/>
                  <a:ea typeface="+mn-ea"/>
                </a:rPr>
                <a:t>STL</a:t>
              </a:r>
              <a:r>
                <a:rPr lang="zh-CN" altLang="zh-CN" dirty="0">
                  <a:latin typeface="+mn-ea"/>
                  <a:ea typeface="+mn-ea"/>
                </a:rPr>
                <a:t>算法利用迭代器对容器中的元素序列进行操作，迭代器提供了访问容器中每个元素的方法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279650" y="2894013"/>
            <a:ext cx="6610350" cy="1317625"/>
            <a:chOff x="1894999" y="1417638"/>
            <a:chExt cx="6918801" cy="1317625"/>
          </a:xfrm>
        </p:grpSpPr>
        <p:pic>
          <p:nvPicPr>
            <p:cNvPr id="8090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999" y="1417638"/>
              <a:ext cx="6918801" cy="13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矩形 21"/>
            <p:cNvSpPr/>
            <p:nvPr/>
          </p:nvSpPr>
          <p:spPr>
            <a:xfrm>
              <a:off x="2356917" y="1754188"/>
              <a:ext cx="5913548" cy="6461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ea"/>
                  <a:ea typeface="+mn-ea"/>
                </a:rPr>
                <a:t>    </a:t>
              </a:r>
              <a:r>
                <a:rPr lang="zh-CN" altLang="zh-CN" b="1" dirty="0">
                  <a:solidFill>
                    <a:srgbClr val="FF4343"/>
                  </a:solidFill>
                  <a:ea typeface="宋体" pitchFamily="2" charset="-122"/>
                </a:rPr>
                <a:t>指针</a:t>
              </a:r>
              <a:r>
                <a:rPr lang="zh-CN" altLang="zh-CN" dirty="0">
                  <a:ea typeface="宋体" pitchFamily="2" charset="-122"/>
                </a:rPr>
                <a:t>可以指向内存中的一个地址，通过这个地址可以操作相应的内存单元</a:t>
              </a:r>
              <a:r>
                <a:rPr lang="zh-CN" altLang="en-US" dirty="0">
                  <a:ea typeface="宋体" pitchFamily="2" charset="-122"/>
                </a:rPr>
                <a:t>。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282825" y="4033838"/>
            <a:ext cx="6610350" cy="1520825"/>
            <a:chOff x="1894999" y="1417638"/>
            <a:chExt cx="6918801" cy="1317625"/>
          </a:xfrm>
        </p:grpSpPr>
        <p:pic>
          <p:nvPicPr>
            <p:cNvPr id="80904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999" y="1417638"/>
              <a:ext cx="6918801" cy="13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矩形 29"/>
            <p:cNvSpPr/>
            <p:nvPr/>
          </p:nvSpPr>
          <p:spPr>
            <a:xfrm>
              <a:off x="2356917" y="1710596"/>
              <a:ext cx="5913548" cy="8004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ea"/>
                  <a:ea typeface="+mn-ea"/>
                </a:rPr>
                <a:t>    </a:t>
              </a:r>
              <a:r>
                <a:rPr lang="zh-CN" altLang="zh-CN" b="1" dirty="0">
                  <a:solidFill>
                    <a:srgbClr val="FF4343"/>
                  </a:solidFill>
                  <a:ea typeface="宋体" pitchFamily="2" charset="-122"/>
                </a:rPr>
                <a:t>迭代器</a:t>
              </a:r>
              <a:r>
                <a:rPr lang="zh-CN" altLang="zh-CN" dirty="0">
                  <a:ea typeface="宋体" pitchFamily="2" charset="-122"/>
                </a:rPr>
                <a:t>更为抽象，它可以指向容器中的一个位置，我们不必关心这个位置对应的真正的物理地址，只需要通过迭代器访问这个位置的元素即可</a:t>
              </a:r>
              <a:r>
                <a:rPr lang="zh-CN" altLang="en-US" dirty="0">
                  <a:ea typeface="宋体" pitchFamily="2" charset="-122"/>
                </a:rPr>
                <a:t>。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193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36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192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1847850"/>
            <a:ext cx="2573337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69900" y="1847850"/>
            <a:ext cx="2284413" cy="1173163"/>
            <a:chOff x="25163" y="2096640"/>
            <a:chExt cx="2578100" cy="1173609"/>
          </a:xfrm>
        </p:grpSpPr>
        <p:sp>
          <p:nvSpPr>
            <p:cNvPr id="81933" name="椭圆形标注 1"/>
            <p:cNvSpPr>
              <a:spLocks noChangeArrowheads="1"/>
            </p:cNvSpPr>
            <p:nvPr/>
          </p:nvSpPr>
          <p:spPr bwMode="auto">
            <a:xfrm>
              <a:off x="25163" y="2096640"/>
              <a:ext cx="2578100" cy="1173609"/>
            </a:xfrm>
            <a:prstGeom prst="wedgeEllipseCallout">
              <a:avLst>
                <a:gd name="adj1" fmla="val 71778"/>
                <a:gd name="adj2" fmla="val 48083"/>
              </a:avLst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1934" name="矩形 2"/>
            <p:cNvSpPr>
              <a:spLocks noChangeArrowheads="1"/>
            </p:cNvSpPr>
            <p:nvPr/>
          </p:nvSpPr>
          <p:spPr bwMode="auto">
            <a:xfrm>
              <a:off x="390921" y="2391056"/>
              <a:ext cx="21931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/>
                <a:t>迭代器</a:t>
              </a:r>
            </a:p>
          </p:txBody>
        </p:sp>
      </p:grp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1773238"/>
            <a:ext cx="1892300" cy="364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411163" y="3667125"/>
            <a:ext cx="1819275" cy="1174750"/>
            <a:chOff x="25163" y="2096640"/>
            <a:chExt cx="2578100" cy="1173609"/>
          </a:xfrm>
        </p:grpSpPr>
        <p:sp>
          <p:nvSpPr>
            <p:cNvPr id="81931" name="椭圆形标注 25"/>
            <p:cNvSpPr>
              <a:spLocks noChangeArrowheads="1"/>
            </p:cNvSpPr>
            <p:nvPr/>
          </p:nvSpPr>
          <p:spPr bwMode="auto">
            <a:xfrm>
              <a:off x="25163" y="2096640"/>
              <a:ext cx="2578100" cy="1173609"/>
            </a:xfrm>
            <a:prstGeom prst="wedgeEllipseCallout">
              <a:avLst>
                <a:gd name="adj1" fmla="val 71778"/>
                <a:gd name="adj2" fmla="val 48083"/>
              </a:avLst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1932" name="矩形 26"/>
            <p:cNvSpPr>
              <a:spLocks noChangeArrowheads="1"/>
            </p:cNvSpPr>
            <p:nvPr/>
          </p:nvSpPr>
          <p:spPr bwMode="auto">
            <a:xfrm>
              <a:off x="480901" y="2391056"/>
              <a:ext cx="17511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/>
                <a:t>容器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5095875" y="2419350"/>
            <a:ext cx="1216025" cy="1174750"/>
            <a:chOff x="25163" y="2096640"/>
            <a:chExt cx="2578100" cy="1173609"/>
          </a:xfrm>
        </p:grpSpPr>
        <p:sp>
          <p:nvSpPr>
            <p:cNvPr id="81929" name="椭圆形标注 31"/>
            <p:cNvSpPr>
              <a:spLocks noChangeArrowheads="1"/>
            </p:cNvSpPr>
            <p:nvPr/>
          </p:nvSpPr>
          <p:spPr bwMode="auto">
            <a:xfrm>
              <a:off x="25163" y="2096640"/>
              <a:ext cx="2578100" cy="1173609"/>
            </a:xfrm>
            <a:prstGeom prst="wedgeEllipseCallout">
              <a:avLst>
                <a:gd name="adj1" fmla="val -110412"/>
                <a:gd name="adj2" fmla="val 51329"/>
              </a:avLst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1930" name="矩形 32"/>
            <p:cNvSpPr>
              <a:spLocks noChangeArrowheads="1"/>
            </p:cNvSpPr>
            <p:nvPr/>
          </p:nvSpPr>
          <p:spPr bwMode="auto">
            <a:xfrm>
              <a:off x="256307" y="2391056"/>
              <a:ext cx="2193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/>
                <a:t>元素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sp>
        <p:nvSpPr>
          <p:cNvPr id="6" name="AutoShape 207"/>
          <p:cNvSpPr>
            <a:spLocks noChangeArrowheads="1"/>
          </p:cNvSpPr>
          <p:nvPr/>
        </p:nvSpPr>
        <p:spPr bwMode="auto">
          <a:xfrm>
            <a:off x="217488" y="989013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图片 18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>
            <a:hlinkClick r:id="rId4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9227" name="组合 1"/>
          <p:cNvGrpSpPr>
            <a:grpSpLocks/>
          </p:cNvGrpSpPr>
          <p:nvPr/>
        </p:nvGrpSpPr>
        <p:grpSpPr bwMode="auto">
          <a:xfrm>
            <a:off x="1114425" y="2979738"/>
            <a:ext cx="6651625" cy="577850"/>
            <a:chOff x="1051522" y="2276476"/>
            <a:chExt cx="6652723" cy="577956"/>
          </a:xfrm>
        </p:grpSpPr>
        <p:grpSp>
          <p:nvGrpSpPr>
            <p:cNvPr id="9246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9249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83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0877" y="5393260"/>
                  <a:ext cx="5806999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9255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85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763" y="4868192"/>
                    <a:ext cx="6137462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86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103" y="4983530"/>
                    <a:ext cx="5689499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79" name="Line 188"/>
              <p:cNvSpPr>
                <a:spLocks noChangeShapeType="1"/>
              </p:cNvSpPr>
              <p:nvPr/>
            </p:nvSpPr>
            <p:spPr bwMode="auto">
              <a:xfrm flipH="1">
                <a:off x="1499994" y="5330201"/>
                <a:ext cx="1498106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9251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1" name="Oval 148"/>
                <p:cNvSpPr>
                  <a:spLocks noChangeArrowheads="1"/>
                </p:cNvSpPr>
                <p:nvPr/>
              </p:nvSpPr>
              <p:spPr bwMode="auto">
                <a:xfrm>
                  <a:off x="1099622" y="4776118"/>
                  <a:ext cx="903573" cy="9071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2" name="Oval 151"/>
                <p:cNvSpPr>
                  <a:spLocks noChangeArrowheads="1"/>
                </p:cNvSpPr>
                <p:nvPr/>
              </p:nvSpPr>
              <p:spPr bwMode="auto">
                <a:xfrm>
                  <a:off x="1415611" y="4802262"/>
                  <a:ext cx="242869" cy="2431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9247" name="TextBox 317"/>
            <p:cNvSpPr txBox="1">
              <a:spLocks noChangeArrowheads="1"/>
            </p:cNvSpPr>
            <p:nvPr/>
          </p:nvSpPr>
          <p:spPr bwMode="auto">
            <a:xfrm>
              <a:off x="1051522" y="2364926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8.7.1</a:t>
              </a:r>
              <a:endParaRPr lang="zh-CN" altLang="en-US" sz="1600"/>
            </a:p>
          </p:txBody>
        </p:sp>
        <p:sp>
          <p:nvSpPr>
            <p:cNvPr id="9248" name="TextBox 320"/>
            <p:cNvSpPr txBox="1">
              <a:spLocks noChangeArrowheads="1"/>
            </p:cNvSpPr>
            <p:nvPr/>
          </p:nvSpPr>
          <p:spPr bwMode="auto">
            <a:xfrm>
              <a:off x="3213100" y="2334523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算法概述</a:t>
              </a:r>
            </a:p>
          </p:txBody>
        </p:sp>
      </p:grpSp>
      <p:grpSp>
        <p:nvGrpSpPr>
          <p:cNvPr id="9228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244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4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9229" name="组合 2"/>
          <p:cNvGrpSpPr>
            <a:grpSpLocks/>
          </p:cNvGrpSpPr>
          <p:nvPr/>
        </p:nvGrpSpPr>
        <p:grpSpPr bwMode="auto">
          <a:xfrm>
            <a:off x="1103313" y="3695700"/>
            <a:ext cx="6692900" cy="614363"/>
            <a:chOff x="1040636" y="2814639"/>
            <a:chExt cx="6693664" cy="612880"/>
          </a:xfrm>
        </p:grpSpPr>
        <p:grpSp>
          <p:nvGrpSpPr>
            <p:cNvPr id="9231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9237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1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29978" y="5394094"/>
                  <a:ext cx="5897915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9241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3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26222" y="4868067"/>
                    <a:ext cx="6232003" cy="720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4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70363" y="4983107"/>
                    <a:ext cx="5782271" cy="49067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9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90" name="Oval 151"/>
              <p:cNvSpPr>
                <a:spLocks noChangeArrowheads="1"/>
              </p:cNvSpPr>
              <p:nvPr/>
            </p:nvSpPr>
            <p:spPr bwMode="auto">
              <a:xfrm>
                <a:off x="1251410" y="5063556"/>
                <a:ext cx="170715" cy="17048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9232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04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4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05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9233" name="TextBox 321"/>
            <p:cNvSpPr txBox="1">
              <a:spLocks noChangeArrowheads="1"/>
            </p:cNvSpPr>
            <p:nvPr/>
          </p:nvSpPr>
          <p:spPr bwMode="auto">
            <a:xfrm>
              <a:off x="3213100" y="2896865"/>
              <a:ext cx="3027645" cy="36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常用算法</a:t>
              </a:r>
            </a:p>
          </p:txBody>
        </p:sp>
        <p:sp>
          <p:nvSpPr>
            <p:cNvPr id="9234" name="TextBox 317"/>
            <p:cNvSpPr txBox="1">
              <a:spLocks noChangeArrowheads="1"/>
            </p:cNvSpPr>
            <p:nvPr/>
          </p:nvSpPr>
          <p:spPr bwMode="auto">
            <a:xfrm>
              <a:off x="1040636" y="2914565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8.7.2</a:t>
              </a:r>
              <a:endParaRPr lang="zh-CN" altLang="en-US" sz="1600"/>
            </a:p>
          </p:txBody>
        </p:sp>
      </p:grpSp>
      <p:sp>
        <p:nvSpPr>
          <p:cNvPr id="9230" name="TextBox 154"/>
          <p:cNvSpPr txBox="1">
            <a:spLocks noChangeArrowheads="1"/>
          </p:cNvSpPr>
          <p:nvPr/>
        </p:nvSpPr>
        <p:spPr bwMode="auto">
          <a:xfrm>
            <a:off x="3338513" y="1414463"/>
            <a:ext cx="434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8.7  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剪去对角的矩形 43"/>
          <p:cNvSpPr/>
          <p:nvPr/>
        </p:nvSpPr>
        <p:spPr bwMode="auto">
          <a:xfrm>
            <a:off x="482600" y="2038350"/>
            <a:ext cx="677863" cy="3446463"/>
          </a:xfrm>
          <a:prstGeom prst="snip2DiagRect">
            <a:avLst/>
          </a:prstGeom>
          <a:solidFill>
            <a:srgbClr val="E7F4FF"/>
          </a:solidFill>
          <a:ln w="28575" cap="flat" cmpd="sng" algn="ctr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294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297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97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636713" y="1441450"/>
            <a:ext cx="6300787" cy="1127125"/>
            <a:chOff x="1910363" y="2286295"/>
            <a:chExt cx="6300787" cy="1127125"/>
          </a:xfrm>
        </p:grpSpPr>
        <p:sp>
          <p:nvSpPr>
            <p:cNvPr id="18" name="任意多边形 17"/>
            <p:cNvSpPr/>
            <p:nvPr/>
          </p:nvSpPr>
          <p:spPr>
            <a:xfrm>
              <a:off x="1910363" y="2286295"/>
              <a:ext cx="788987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699350" y="2286295"/>
              <a:ext cx="5307013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82971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318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zh-CN" altLang="en-US" sz="2000"/>
                <a:t>获取当前被指向的元素，用</a:t>
              </a:r>
              <a:r>
                <a:rPr lang="en-US" altLang="zh-CN" sz="2000"/>
                <a:t>”*”</a:t>
              </a:r>
              <a:r>
                <a:rPr lang="zh-CN" altLang="en-US" sz="2000"/>
                <a:t>或</a:t>
              </a:r>
              <a:r>
                <a:rPr lang="en-US" altLang="zh-CN" sz="2000"/>
                <a:t>”-&gt;”</a:t>
              </a:r>
              <a:r>
                <a:rPr lang="zh-CN" altLang="en-US" sz="2000"/>
                <a:t>表示；</a:t>
              </a:r>
              <a:endParaRPr lang="zh-CN" altLang="zh-CN" sz="2000"/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636713" y="2417763"/>
            <a:ext cx="6096000" cy="1127125"/>
            <a:chOff x="1910363" y="3265414"/>
            <a:chExt cx="6096000" cy="1126563"/>
          </a:xfrm>
        </p:grpSpPr>
        <p:sp>
          <p:nvSpPr>
            <p:cNvPr id="23" name="任意多边形 22"/>
            <p:cNvSpPr/>
            <p:nvPr/>
          </p:nvSpPr>
          <p:spPr>
            <a:xfrm>
              <a:off x="1910363" y="3265414"/>
              <a:ext cx="788987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699350" y="3265414"/>
              <a:ext cx="5307013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82968" name="矩形 20"/>
            <p:cNvSpPr>
              <a:spLocks noChangeArrowheads="1"/>
            </p:cNvSpPr>
            <p:nvPr/>
          </p:nvSpPr>
          <p:spPr bwMode="auto">
            <a:xfrm>
              <a:off x="2892689" y="3409277"/>
              <a:ext cx="5113673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zh-CN" altLang="en-US" sz="2000"/>
                <a:t>指向下一个元素，迭代器的增量用</a:t>
              </a:r>
              <a:r>
                <a:rPr lang="en-US" altLang="zh-CN" sz="2000"/>
                <a:t>”++”</a:t>
              </a:r>
              <a:r>
                <a:rPr lang="zh-CN" altLang="en-US" sz="2000"/>
                <a:t>；</a:t>
              </a:r>
              <a:endParaRPr lang="zh-CN" altLang="zh-CN" sz="2000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36713" y="3395663"/>
            <a:ext cx="6096000" cy="1127125"/>
            <a:chOff x="1910363" y="4243265"/>
            <a:chExt cx="6096000" cy="1127269"/>
          </a:xfrm>
        </p:grpSpPr>
        <p:sp>
          <p:nvSpPr>
            <p:cNvPr id="30" name="任意多边形 29"/>
            <p:cNvSpPr/>
            <p:nvPr/>
          </p:nvSpPr>
          <p:spPr>
            <a:xfrm>
              <a:off x="1910363" y="4243265"/>
              <a:ext cx="788987" cy="1127269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31" name="同侧圆角矩形 30"/>
            <p:cNvSpPr/>
            <p:nvPr/>
          </p:nvSpPr>
          <p:spPr>
            <a:xfrm rot="5400000">
              <a:off x="4986097" y="1956518"/>
              <a:ext cx="733519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965" name="矩形 21"/>
            <p:cNvSpPr>
              <a:spLocks noChangeArrowheads="1"/>
            </p:cNvSpPr>
            <p:nvPr/>
          </p:nvSpPr>
          <p:spPr bwMode="auto">
            <a:xfrm>
              <a:off x="2892690" y="4389335"/>
              <a:ext cx="5113672" cy="400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Ø"/>
              </a:pPr>
              <a:r>
                <a:rPr lang="zh-CN" altLang="en-US" sz="2000"/>
                <a:t>相等，使用运算符</a:t>
              </a:r>
              <a:r>
                <a:rPr lang="en-US" altLang="zh-CN" sz="2000"/>
                <a:t>”==“</a:t>
              </a:r>
              <a:r>
                <a:rPr lang="zh-CN" altLang="en-US" sz="2000"/>
                <a:t>；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630363" y="4349750"/>
            <a:ext cx="6096000" cy="1127125"/>
            <a:chOff x="1910363" y="4243265"/>
            <a:chExt cx="6096000" cy="1127269"/>
          </a:xfrm>
        </p:grpSpPr>
        <p:sp>
          <p:nvSpPr>
            <p:cNvPr id="34" name="任意多边形 33"/>
            <p:cNvSpPr/>
            <p:nvPr/>
          </p:nvSpPr>
          <p:spPr>
            <a:xfrm>
              <a:off x="1910363" y="4243265"/>
              <a:ext cx="788987" cy="1127269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35" name="同侧圆角矩形 34"/>
            <p:cNvSpPr/>
            <p:nvPr/>
          </p:nvSpPr>
          <p:spPr>
            <a:xfrm rot="5400000">
              <a:off x="4986097" y="1956518"/>
              <a:ext cx="733519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962" name="矩形 21"/>
            <p:cNvSpPr>
              <a:spLocks noChangeArrowheads="1"/>
            </p:cNvSpPr>
            <p:nvPr/>
          </p:nvSpPr>
          <p:spPr bwMode="auto">
            <a:xfrm>
              <a:off x="2893025" y="4344878"/>
              <a:ext cx="5113338" cy="47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zh-CN" altLang="en-US" sz="2000"/>
                <a:t>获得任意两个迭代器间的位置</a:t>
              </a:r>
            </a:p>
          </p:txBody>
        </p:sp>
      </p:grpSp>
      <p:sp>
        <p:nvSpPr>
          <p:cNvPr id="82952" name="矩形 1"/>
          <p:cNvSpPr>
            <a:spLocks noChangeArrowheads="1"/>
          </p:cNvSpPr>
          <p:nvPr/>
        </p:nvSpPr>
        <p:spPr bwMode="auto">
          <a:xfrm>
            <a:off x="544513" y="1281113"/>
            <a:ext cx="55403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rgbClr val="00B0F0"/>
                </a:solidFill>
              </a:rPr>
              <a:t>迭代器提供的基本操作</a:t>
            </a:r>
            <a:endParaRPr lang="zh-CN" altLang="zh-CN" sz="2400" b="1">
              <a:solidFill>
                <a:srgbClr val="00B0F0"/>
              </a:solidFill>
            </a:endParaRPr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1608138" y="5287963"/>
            <a:ext cx="6096000" cy="1127125"/>
            <a:chOff x="1910363" y="4243265"/>
            <a:chExt cx="6096000" cy="1127269"/>
          </a:xfrm>
        </p:grpSpPr>
        <p:sp>
          <p:nvSpPr>
            <p:cNvPr id="41" name="任意多边形 40"/>
            <p:cNvSpPr/>
            <p:nvPr/>
          </p:nvSpPr>
          <p:spPr>
            <a:xfrm>
              <a:off x="1910363" y="4243265"/>
              <a:ext cx="788987" cy="1127269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42" name="同侧圆角矩形 41"/>
            <p:cNvSpPr/>
            <p:nvPr/>
          </p:nvSpPr>
          <p:spPr>
            <a:xfrm rot="5400000">
              <a:off x="4986097" y="1956518"/>
              <a:ext cx="733519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959" name="矩形 21"/>
            <p:cNvSpPr>
              <a:spLocks noChangeArrowheads="1"/>
            </p:cNvSpPr>
            <p:nvPr/>
          </p:nvSpPr>
          <p:spPr bwMode="auto">
            <a:xfrm>
              <a:off x="2893025" y="4344878"/>
              <a:ext cx="5113338" cy="47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zh-CN" altLang="en-US" sz="2000"/>
                <a:t>通过加减整数，取得相对地址；</a:t>
              </a:r>
            </a:p>
          </p:txBody>
        </p:sp>
      </p:grpSp>
      <p:sp>
        <p:nvSpPr>
          <p:cNvPr id="8295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6553200" y="4129088"/>
            <a:ext cx="1909763" cy="573087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输出迭代器除外</a:t>
            </a:r>
          </a:p>
        </p:txBody>
      </p:sp>
      <p:sp>
        <p:nvSpPr>
          <p:cNvPr id="36" name="圆角矩形标注 35"/>
          <p:cNvSpPr>
            <a:spLocks noChangeArrowheads="1"/>
          </p:cNvSpPr>
          <p:nvPr/>
        </p:nvSpPr>
        <p:spPr bwMode="auto">
          <a:xfrm>
            <a:off x="6157913" y="5046663"/>
            <a:ext cx="2405062" cy="573087"/>
          </a:xfrm>
          <a:prstGeom prst="wedgeRoundRectCallout">
            <a:avLst>
              <a:gd name="adj1" fmla="val -44806"/>
              <a:gd name="adj2" fmla="val 71338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只适用于随机迭代器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397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397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01988" y="1858963"/>
            <a:ext cx="44370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STL</a:t>
            </a:r>
            <a:r>
              <a:rPr lang="zh-CN" altLang="zh-CN" sz="2000"/>
              <a:t>提供了五种基本的迭代器：</a:t>
            </a:r>
            <a:r>
              <a:rPr lang="zh-CN" altLang="zh-CN" sz="2000">
                <a:solidFill>
                  <a:srgbClr val="00CDEA"/>
                </a:solidFill>
              </a:rPr>
              <a:t>输入迭代器</a:t>
            </a:r>
            <a:r>
              <a:rPr lang="zh-CN" altLang="zh-CN" sz="2000"/>
              <a:t>、</a:t>
            </a:r>
            <a:r>
              <a:rPr lang="zh-CN" altLang="zh-CN" sz="2000">
                <a:solidFill>
                  <a:srgbClr val="00CDEA"/>
                </a:solidFill>
              </a:rPr>
              <a:t>输出迭代器</a:t>
            </a:r>
            <a:r>
              <a:rPr lang="zh-CN" altLang="zh-CN" sz="2000"/>
              <a:t>、</a:t>
            </a:r>
            <a:r>
              <a:rPr lang="zh-CN" altLang="zh-CN" sz="2000">
                <a:solidFill>
                  <a:srgbClr val="00CDEA"/>
                </a:solidFill>
              </a:rPr>
              <a:t>前向迭代器</a:t>
            </a:r>
            <a:r>
              <a:rPr lang="zh-CN" altLang="zh-CN" sz="2000"/>
              <a:t>、</a:t>
            </a:r>
            <a:r>
              <a:rPr lang="zh-CN" altLang="zh-CN" sz="2000">
                <a:solidFill>
                  <a:srgbClr val="00CDEA"/>
                </a:solidFill>
              </a:rPr>
              <a:t>双向迭代器</a:t>
            </a:r>
            <a:r>
              <a:rPr lang="zh-CN" altLang="zh-CN" sz="2000"/>
              <a:t>和</a:t>
            </a:r>
            <a:r>
              <a:rPr lang="zh-CN" altLang="zh-CN" sz="2000">
                <a:solidFill>
                  <a:srgbClr val="00CDEA"/>
                </a:solidFill>
              </a:rPr>
              <a:t>随机迭代器</a:t>
            </a:r>
            <a:r>
              <a:rPr lang="zh-CN" altLang="zh-CN" sz="2000"/>
              <a:t>。这五种迭代器的关系如</a:t>
            </a:r>
            <a:r>
              <a:rPr lang="zh-CN" altLang="en-US" sz="2000"/>
              <a:t>下</a:t>
            </a:r>
            <a:r>
              <a:rPr lang="zh-CN" altLang="zh-CN" sz="2000"/>
              <a:t>图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18478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3973" name="圆角矩形 7"/>
          <p:cNvSpPr>
            <a:spLocks noChangeArrowheads="1"/>
          </p:cNvSpPr>
          <p:nvPr/>
        </p:nvSpPr>
        <p:spPr bwMode="auto">
          <a:xfrm>
            <a:off x="2995613" y="1854200"/>
            <a:ext cx="4806950" cy="19939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397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sp>
        <p:nvSpPr>
          <p:cNvPr id="839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95563" y="4067175"/>
          <a:ext cx="59436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Visio" r:id="rId5" imgW="3517830" imgH="934888" progId="Visio.Drawing.11">
                  <p:embed/>
                </p:oleObj>
              </mc:Choice>
              <mc:Fallback>
                <p:oleObj name="Visio" r:id="rId5" imgW="3517830" imgH="934888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4067175"/>
                        <a:ext cx="59436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矩形标注 24"/>
          <p:cNvSpPr>
            <a:spLocks noChangeArrowheads="1"/>
          </p:cNvSpPr>
          <p:nvPr/>
        </p:nvSpPr>
        <p:spPr bwMode="auto">
          <a:xfrm>
            <a:off x="5421313" y="5492750"/>
            <a:ext cx="2405062" cy="895350"/>
          </a:xfrm>
          <a:prstGeom prst="wedgeRoundRectCallout">
            <a:avLst>
              <a:gd name="adj1" fmla="val -42694"/>
              <a:gd name="adj2" fmla="val -83787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后面的迭代器具有前面迭代器的所有功能。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4995" name="矩形 2"/>
          <p:cNvSpPr>
            <a:spLocks noChangeArrowheads="1"/>
          </p:cNvSpPr>
          <p:nvPr/>
        </p:nvSpPr>
        <p:spPr bwMode="auto">
          <a:xfrm>
            <a:off x="457200" y="1400175"/>
            <a:ext cx="485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输入迭代器与输出迭代器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499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500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500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8499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输入迭代器（</a:t>
            </a:r>
            <a:r>
              <a:rPr lang="en-US" altLang="zh-CN" sz="1600"/>
              <a:t>Inputiterator</a:t>
            </a:r>
            <a:r>
              <a:rPr lang="zh-CN" altLang="zh-CN" sz="1600"/>
              <a:t>）：只能一次一个的向前读取元素，并按此顺序传回元素值，是不可重复的单向遍历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600"/>
              <a:t>输入迭代器支持的</a:t>
            </a:r>
            <a:r>
              <a:rPr lang="zh-CN" altLang="en-US" sz="1600"/>
              <a:t>如下</a:t>
            </a:r>
            <a:r>
              <a:rPr lang="zh-CN" altLang="zh-CN" sz="1600"/>
              <a:t>操作</a:t>
            </a:r>
            <a:r>
              <a:rPr lang="zh-CN" altLang="en-US" sz="1600"/>
              <a:t>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99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501775" y="3575050"/>
            <a:ext cx="6300788" cy="1127125"/>
            <a:chOff x="1910363" y="2286295"/>
            <a:chExt cx="6300787" cy="1127125"/>
          </a:xfrm>
        </p:grpSpPr>
        <p:sp>
          <p:nvSpPr>
            <p:cNvPr id="26" name="任意多边形 25"/>
            <p:cNvSpPr/>
            <p:nvPr/>
          </p:nvSpPr>
          <p:spPr>
            <a:xfrm>
              <a:off x="1910363" y="2286295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699351" y="2286295"/>
              <a:ext cx="5307011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85007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318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*</a:t>
              </a:r>
              <a:r>
                <a:rPr lang="zh-CN" altLang="en-US" sz="2000"/>
                <a:t>：用于从迭代器中读取实际元素；</a:t>
              </a:r>
              <a:endParaRPr lang="zh-CN" altLang="zh-CN" sz="2000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501775" y="4551363"/>
            <a:ext cx="6096000" cy="1127125"/>
            <a:chOff x="1910363" y="3265414"/>
            <a:chExt cx="6096000" cy="1126563"/>
          </a:xfrm>
        </p:grpSpPr>
        <p:sp>
          <p:nvSpPr>
            <p:cNvPr id="30" name="任意多边形 29"/>
            <p:cNvSpPr/>
            <p:nvPr/>
          </p:nvSpPr>
          <p:spPr>
            <a:xfrm>
              <a:off x="1910363" y="3265414"/>
              <a:ext cx="788988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699351" y="3265414"/>
              <a:ext cx="5307012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85004" name="矩形 20"/>
            <p:cNvSpPr>
              <a:spLocks noChangeArrowheads="1"/>
            </p:cNvSpPr>
            <p:nvPr/>
          </p:nvSpPr>
          <p:spPr bwMode="auto">
            <a:xfrm>
              <a:off x="2892689" y="3409277"/>
              <a:ext cx="5113673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-&gt;</a:t>
              </a:r>
              <a:r>
                <a:rPr lang="zh-CN" altLang="en-US" sz="2000"/>
                <a:t>：读取实际元素的成员；</a:t>
              </a:r>
              <a:endParaRPr lang="zh-CN" altLang="zh-CN" sz="20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343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019" name="矩形 2"/>
          <p:cNvSpPr>
            <a:spLocks noChangeArrowheads="1"/>
          </p:cNvSpPr>
          <p:nvPr/>
        </p:nvSpPr>
        <p:spPr bwMode="auto">
          <a:xfrm>
            <a:off x="457200" y="1400175"/>
            <a:ext cx="485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输入迭代器与输出迭代器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602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603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603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86021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输入迭代器（</a:t>
            </a:r>
            <a:r>
              <a:rPr lang="en-US" altLang="zh-CN" sz="1600"/>
              <a:t>Inputiterator</a:t>
            </a:r>
            <a:r>
              <a:rPr lang="zh-CN" altLang="zh-CN" sz="1600"/>
              <a:t>）：只能一次一个的向前读取元素，并按此顺序传回元素值，是不可重复的单向遍历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600"/>
              <a:t>输入迭代器支持的</a:t>
            </a:r>
            <a:r>
              <a:rPr lang="zh-CN" altLang="en-US" sz="1600"/>
              <a:t>如下</a:t>
            </a:r>
            <a:r>
              <a:rPr lang="zh-CN" altLang="zh-CN" sz="1600"/>
              <a:t>操作</a:t>
            </a:r>
            <a:r>
              <a:rPr lang="zh-CN" altLang="en-US" sz="1600"/>
              <a:t>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023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514475" y="3295650"/>
            <a:ext cx="6300788" cy="1127125"/>
            <a:chOff x="1910363" y="2286295"/>
            <a:chExt cx="6300787" cy="1127125"/>
          </a:xfrm>
        </p:grpSpPr>
        <p:sp>
          <p:nvSpPr>
            <p:cNvPr id="34" name="任意多边形 33"/>
            <p:cNvSpPr/>
            <p:nvPr/>
          </p:nvSpPr>
          <p:spPr>
            <a:xfrm>
              <a:off x="1910363" y="2286295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699351" y="2286295"/>
              <a:ext cx="5307011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86035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318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++</a:t>
              </a:r>
              <a:r>
                <a:rPr lang="zh-CN" altLang="en-US" sz="2000"/>
                <a:t>：向前移动一个单位；</a:t>
              </a:r>
              <a:endParaRPr lang="zh-CN" altLang="zh-CN" sz="2000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1514475" y="4271963"/>
            <a:ext cx="6096000" cy="1127125"/>
            <a:chOff x="1910363" y="3265414"/>
            <a:chExt cx="6096000" cy="1126563"/>
          </a:xfrm>
        </p:grpSpPr>
        <p:sp>
          <p:nvSpPr>
            <p:cNvPr id="38" name="任意多边形 37"/>
            <p:cNvSpPr/>
            <p:nvPr/>
          </p:nvSpPr>
          <p:spPr>
            <a:xfrm>
              <a:off x="1910363" y="3265414"/>
              <a:ext cx="788988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699351" y="3265414"/>
              <a:ext cx="5307012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86032" name="矩形 20"/>
            <p:cNvSpPr>
              <a:spLocks noChangeArrowheads="1"/>
            </p:cNvSpPr>
            <p:nvPr/>
          </p:nvSpPr>
          <p:spPr bwMode="auto">
            <a:xfrm>
              <a:off x="2892689" y="3409277"/>
              <a:ext cx="5113673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!=</a:t>
              </a:r>
              <a:r>
                <a:rPr lang="zh-CN" altLang="en-US" sz="2000"/>
                <a:t>：判断两个迭代器是否相等；</a:t>
              </a:r>
              <a:endParaRPr lang="zh-CN" altLang="zh-CN" sz="2000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501775" y="5249863"/>
            <a:ext cx="6096000" cy="1127125"/>
            <a:chOff x="1910363" y="3265414"/>
            <a:chExt cx="6096000" cy="1126563"/>
          </a:xfrm>
        </p:grpSpPr>
        <p:sp>
          <p:nvSpPr>
            <p:cNvPr id="50" name="任意多边形 49"/>
            <p:cNvSpPr/>
            <p:nvPr/>
          </p:nvSpPr>
          <p:spPr>
            <a:xfrm>
              <a:off x="1910363" y="3265414"/>
              <a:ext cx="788988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699351" y="3265414"/>
              <a:ext cx="5307012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86029" name="矩形 20"/>
            <p:cNvSpPr>
              <a:spLocks noChangeArrowheads="1"/>
            </p:cNvSpPr>
            <p:nvPr/>
          </p:nvSpPr>
          <p:spPr bwMode="auto">
            <a:xfrm>
              <a:off x="2892689" y="3409277"/>
              <a:ext cx="5113673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zh-CN" altLang="en-US" sz="2000"/>
                <a:t>迭代器复制，产生一个迭代器副本；</a:t>
              </a:r>
              <a:endParaRPr lang="zh-CN" altLang="zh-CN" sz="20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704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705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7043" name="矩形 1"/>
          <p:cNvSpPr>
            <a:spLocks noChangeArrowheads="1"/>
          </p:cNvSpPr>
          <p:nvPr/>
        </p:nvSpPr>
        <p:spPr bwMode="auto">
          <a:xfrm>
            <a:off x="3138488" y="1566863"/>
            <a:ext cx="526097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zh-CN" sz="2000"/>
              <a:t>输入迭代器</a:t>
            </a:r>
            <a:r>
              <a:rPr lang="zh-CN" altLang="zh-CN" sz="2000">
                <a:solidFill>
                  <a:srgbClr val="00CDEA"/>
                </a:solidFill>
              </a:rPr>
              <a:t>只能读取元素一次</a:t>
            </a:r>
            <a:r>
              <a:rPr lang="zh-CN" altLang="zh-CN" sz="2000"/>
              <a:t>，移到迭代器到下一个位置后，不能保证之前的迭代器还有效，一个</a:t>
            </a:r>
            <a:r>
              <a:rPr lang="zh-CN" altLang="zh-CN" sz="2000">
                <a:solidFill>
                  <a:srgbClr val="00CDEA"/>
                </a:solidFill>
              </a:rPr>
              <a:t>典型例子</a:t>
            </a:r>
            <a:r>
              <a:rPr lang="zh-CN" altLang="zh-CN" sz="2000"/>
              <a:t>就是输入流迭代器，即从标准输入设备读取数据的迭代器，同一个值不会被读取两次，一旦从输入流读入一个数据后，下次再读取时会传回另一个值。如果要复制输入迭代器，且原有的迭代器和新产生的副本都向前移动，那么这两个迭代器会读取不同的值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18478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7045" name="圆角矩形 7"/>
          <p:cNvSpPr>
            <a:spLocks noChangeArrowheads="1"/>
          </p:cNvSpPr>
          <p:nvPr/>
        </p:nvSpPr>
        <p:spPr bwMode="auto">
          <a:xfrm>
            <a:off x="2932113" y="1409700"/>
            <a:ext cx="5629275" cy="47117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7046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sp>
        <p:nvSpPr>
          <p:cNvPr id="870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圆角矩形标注 24"/>
          <p:cNvSpPr>
            <a:spLocks noChangeArrowheads="1"/>
          </p:cNvSpPr>
          <p:nvPr/>
        </p:nvSpPr>
        <p:spPr bwMode="auto">
          <a:xfrm>
            <a:off x="5334000" y="838200"/>
            <a:ext cx="3556000" cy="1981200"/>
          </a:xfrm>
          <a:prstGeom prst="wedgeRoundRectCallout">
            <a:avLst>
              <a:gd name="adj1" fmla="val -45861"/>
              <a:gd name="adj2" fmla="val 70750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FF0000"/>
                </a:solidFill>
              </a:rPr>
              <a:t>注意</a:t>
            </a:r>
            <a:r>
              <a:rPr lang="zh-CN" altLang="zh-CN"/>
              <a:t>：如果有两个输入迭代器</a:t>
            </a:r>
            <a:r>
              <a:rPr lang="en-US" altLang="zh-CN"/>
              <a:t>it1</a:t>
            </a:r>
            <a:r>
              <a:rPr lang="zh-CN" altLang="zh-CN"/>
              <a:t>和</a:t>
            </a:r>
            <a:r>
              <a:rPr lang="en-US" altLang="zh-CN"/>
              <a:t>it2</a:t>
            </a:r>
            <a:r>
              <a:rPr lang="zh-CN" altLang="zh-CN"/>
              <a:t>，且有</a:t>
            </a:r>
            <a:r>
              <a:rPr lang="en-US" altLang="zh-CN"/>
              <a:t>it1==it2</a:t>
            </a:r>
            <a:r>
              <a:rPr lang="zh-CN" altLang="zh-CN"/>
              <a:t>，但这并不保证</a:t>
            </a:r>
            <a:r>
              <a:rPr lang="en-US" altLang="zh-CN"/>
              <a:t>++it11==++it2</a:t>
            </a:r>
            <a:r>
              <a:rPr lang="zh-CN" altLang="zh-CN"/>
              <a:t>，更不能保证</a:t>
            </a:r>
            <a:r>
              <a:rPr lang="en-US" altLang="zh-CN"/>
              <a:t>*(++it1) == *(++it2)</a:t>
            </a:r>
            <a:r>
              <a:rPr lang="zh-CN" altLang="zh-CN"/>
              <a:t>，因此用输入迭代器读入的序列不能保证是可重复的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807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07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8067" name="矩形 1"/>
          <p:cNvSpPr>
            <a:spLocks noChangeArrowheads="1"/>
          </p:cNvSpPr>
          <p:nvPr/>
        </p:nvSpPr>
        <p:spPr bwMode="auto">
          <a:xfrm>
            <a:off x="3138488" y="1947863"/>
            <a:ext cx="52609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zh-CN" sz="2000" b="1">
                <a:solidFill>
                  <a:srgbClr val="00CDEA"/>
                </a:solidFill>
              </a:rPr>
              <a:t>输出迭代器</a:t>
            </a:r>
            <a:r>
              <a:rPr lang="zh-CN" altLang="zh-CN" sz="2000"/>
              <a:t>（</a:t>
            </a:r>
            <a:r>
              <a:rPr lang="en-US" altLang="zh-CN" sz="2000"/>
              <a:t>Outputiterator</a:t>
            </a:r>
            <a:r>
              <a:rPr lang="zh-CN" altLang="zh-CN" sz="2000"/>
              <a:t>）：与输入迭代器相反，其作用是将元素值逐个写入，即只能逐个元素赋值。输出迭代器也支持对序列进行单向遍历，当把迭代器移到下一个位置后，也不能保证之前的迭代器是有效的。输出迭代器可以实现</a:t>
            </a:r>
            <a:r>
              <a:rPr lang="en-US" altLang="zh-CN" sz="2000"/>
              <a:t>*</a:t>
            </a:r>
            <a:r>
              <a:rPr lang="zh-CN" altLang="zh-CN" sz="2000"/>
              <a:t>、</a:t>
            </a:r>
            <a:r>
              <a:rPr lang="en-US" altLang="zh-CN" sz="2000"/>
              <a:t>-&gt;</a:t>
            </a:r>
            <a:r>
              <a:rPr lang="zh-CN" altLang="zh-CN" sz="2000"/>
              <a:t>、</a:t>
            </a:r>
            <a:r>
              <a:rPr lang="en-US" altLang="zh-CN" sz="2000"/>
              <a:t>++</a:t>
            </a:r>
            <a:r>
              <a:rPr lang="zh-CN" altLang="zh-CN" sz="2000"/>
              <a:t>和复制操作。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18478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069" name="圆角矩形 7"/>
          <p:cNvSpPr>
            <a:spLocks noChangeArrowheads="1"/>
          </p:cNvSpPr>
          <p:nvPr/>
        </p:nvSpPr>
        <p:spPr bwMode="auto">
          <a:xfrm>
            <a:off x="2932113" y="1790700"/>
            <a:ext cx="5629275" cy="3429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807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sp>
        <p:nvSpPr>
          <p:cNvPr id="880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909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909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909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单圆角矩形 9"/>
          <p:cNvSpPr/>
          <p:nvPr/>
        </p:nvSpPr>
        <p:spPr bwMode="auto">
          <a:xfrm>
            <a:off x="1143000" y="1192213"/>
            <a:ext cx="22733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094" name="矩形 2"/>
          <p:cNvSpPr>
            <a:spLocks noChangeArrowheads="1"/>
          </p:cNvSpPr>
          <p:nvPr/>
        </p:nvSpPr>
        <p:spPr bwMode="auto">
          <a:xfrm>
            <a:off x="457200" y="1400175"/>
            <a:ext cx="328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前向迭代器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909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6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00CDEA"/>
                </a:solidFill>
              </a:rPr>
              <a:t>       </a:t>
            </a:r>
            <a:r>
              <a:rPr lang="zh-CN" altLang="zh-CN" sz="1600" b="1">
                <a:solidFill>
                  <a:srgbClr val="00CDEA"/>
                </a:solidFill>
              </a:rPr>
              <a:t>前向迭代器</a:t>
            </a:r>
            <a:r>
              <a:rPr lang="zh-CN" altLang="zh-CN" sz="1600"/>
              <a:t>（</a:t>
            </a:r>
            <a:r>
              <a:rPr lang="en-US" altLang="zh-CN" sz="1600"/>
              <a:t>Forwarditerator</a:t>
            </a:r>
            <a:r>
              <a:rPr lang="zh-CN" altLang="zh-CN" sz="1600"/>
              <a:t>）是输入迭代器和输出迭代器的集合，具有输入迭代器和输出迭代器的全部功能。前向迭代器支持对序列进行</a:t>
            </a:r>
            <a:r>
              <a:rPr lang="zh-CN" altLang="zh-CN" sz="1600" b="1">
                <a:solidFill>
                  <a:srgbClr val="00CDEA"/>
                </a:solidFill>
              </a:rPr>
              <a:t>可重复的单向遍历</a:t>
            </a:r>
            <a:r>
              <a:rPr lang="zh-CN" altLang="zh-CN" sz="1600"/>
              <a:t>，可以多次解析一个迭代器指定的位置，因此可以对一个值进行多次读写</a:t>
            </a:r>
            <a:r>
              <a:rPr lang="zh-CN" altLang="en-US" sz="1600"/>
              <a:t>。</a:t>
            </a:r>
            <a:endParaRPr lang="en-US" altLang="zh-CN" sz="1600"/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前向迭代器去掉了输入迭代器与输出迭代器的一些不确定性</a:t>
            </a:r>
            <a:r>
              <a:rPr lang="zh-CN" altLang="en-US" sz="1600"/>
              <a:t>：</a:t>
            </a:r>
            <a:r>
              <a:rPr lang="zh-CN" altLang="zh-CN" sz="1600"/>
              <a:t>例如，如果有两个前向迭代器</a:t>
            </a:r>
            <a:r>
              <a:rPr lang="en-US" altLang="zh-CN" sz="1600"/>
              <a:t>it1</a:t>
            </a:r>
            <a:r>
              <a:rPr lang="zh-CN" altLang="zh-CN" sz="1600"/>
              <a:t>和</a:t>
            </a:r>
            <a:r>
              <a:rPr lang="en-US" altLang="zh-CN" sz="1600"/>
              <a:t>it2</a:t>
            </a:r>
            <a:r>
              <a:rPr lang="zh-CN" altLang="zh-CN" sz="1600"/>
              <a:t>，且有</a:t>
            </a:r>
            <a:r>
              <a:rPr lang="en-US" altLang="zh-CN" sz="1600"/>
              <a:t>it1==it2</a:t>
            </a:r>
            <a:r>
              <a:rPr lang="zh-CN" altLang="zh-CN" sz="1600"/>
              <a:t>，那么</a:t>
            </a:r>
            <a:r>
              <a:rPr lang="en-US" altLang="zh-CN" sz="1600"/>
              <a:t>++it11==++it2</a:t>
            </a:r>
            <a:r>
              <a:rPr lang="zh-CN" altLang="zh-CN" sz="1600"/>
              <a:t>一定是成立的，这就意味着，前后两次使用相等的前向迭代器读取同一个序列，只要序列的值在这个过程中没有被改写，就一定会得到相同的结果，因此前向迭代器对序列的遍历是可重复的</a:t>
            </a:r>
            <a:r>
              <a:rPr lang="zh-CN" altLang="en-US" sz="1600"/>
              <a:t>。</a:t>
            </a:r>
            <a:endParaRPr lang="en-US" altLang="zh-CN" sz="1600"/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zh-CN" sz="1600"/>
              <a:t>另外，前向迭代器不再有输出迭代器关于</a:t>
            </a:r>
            <a:r>
              <a:rPr lang="en-US" altLang="zh-CN" sz="1600"/>
              <a:t>”++”</a:t>
            </a:r>
            <a:r>
              <a:rPr lang="zh-CN" altLang="zh-CN" sz="1600"/>
              <a:t>运算符的自增操作和对元素的写入操作必须交替进行限制</a:t>
            </a:r>
            <a:r>
              <a:rPr lang="zh-CN" altLang="en-US" sz="1600"/>
              <a:t>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48514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115" name="矩形 2"/>
          <p:cNvSpPr>
            <a:spLocks noChangeArrowheads="1"/>
          </p:cNvSpPr>
          <p:nvPr/>
        </p:nvSpPr>
        <p:spPr bwMode="auto">
          <a:xfrm>
            <a:off x="457200" y="1400175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双向迭代器与随机访问迭代器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011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014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014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9011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00CDEA"/>
                </a:solidFill>
              </a:rPr>
              <a:t>       </a:t>
            </a:r>
            <a:r>
              <a:rPr lang="zh-CN" altLang="zh-CN" sz="1600" b="1">
                <a:solidFill>
                  <a:srgbClr val="00CDEA"/>
                </a:solidFill>
              </a:rPr>
              <a:t>双向迭代器</a:t>
            </a:r>
            <a:r>
              <a:rPr lang="zh-CN" altLang="zh-CN" sz="1600"/>
              <a:t>是在单向迭代器的基础上增加了一个反向操作，就是它既可以前进，又可以后退，因此它比单向迭代器新增一个功能，进行自减操作，例如</a:t>
            </a:r>
            <a:r>
              <a:rPr lang="en-US" altLang="zh-CN" sz="1600"/>
              <a:t>it--</a:t>
            </a:r>
            <a:r>
              <a:rPr lang="zh-CN" altLang="zh-CN" sz="1600"/>
              <a:t>或者</a:t>
            </a:r>
            <a:r>
              <a:rPr lang="en-US" altLang="zh-CN" sz="1600"/>
              <a:t>--it</a:t>
            </a:r>
            <a:r>
              <a:rPr lang="zh-CN" altLang="en-US" sz="1600"/>
              <a:t>。</a:t>
            </a:r>
            <a:endParaRPr lang="en-US" altLang="zh-CN" sz="1600"/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00CDEA"/>
                </a:solidFill>
              </a:rPr>
              <a:t>       </a:t>
            </a:r>
            <a:r>
              <a:rPr lang="zh-CN" altLang="zh-CN" sz="1600" b="1">
                <a:solidFill>
                  <a:srgbClr val="00CDEA"/>
                </a:solidFill>
              </a:rPr>
              <a:t>随机访问迭代器</a:t>
            </a:r>
            <a:r>
              <a:rPr lang="zh-CN" altLang="zh-CN" sz="1600"/>
              <a:t>在双向迭代器的基础上，又支持直接将迭代器向前或向后移动</a:t>
            </a:r>
            <a:r>
              <a:rPr lang="en-US" altLang="zh-CN" sz="1600"/>
              <a:t>n</a:t>
            </a:r>
            <a:r>
              <a:rPr lang="zh-CN" altLang="zh-CN" sz="1600"/>
              <a:t>个元素，而且还支持比较运算的操作，因此随机访问迭代器的功能几乎和指针一样，可以进行如下操作：</a:t>
            </a:r>
          </a:p>
        </p:txBody>
      </p:sp>
      <p:sp>
        <p:nvSpPr>
          <p:cNvPr id="9011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8.4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</a:t>
            </a:r>
          </a:p>
        </p:txBody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1654175" y="4381500"/>
            <a:ext cx="6300788" cy="1127125"/>
            <a:chOff x="1910363" y="2286295"/>
            <a:chExt cx="6300787" cy="1127125"/>
          </a:xfrm>
        </p:grpSpPr>
        <p:sp>
          <p:nvSpPr>
            <p:cNvPr id="58" name="任意多边形 57"/>
            <p:cNvSpPr/>
            <p:nvPr/>
          </p:nvSpPr>
          <p:spPr>
            <a:xfrm>
              <a:off x="1910363" y="2286295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2699351" y="2286295"/>
              <a:ext cx="5307011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0147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318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it1 += n</a:t>
              </a:r>
              <a:r>
                <a:rPr lang="zh-CN" altLang="en-US" sz="2000"/>
                <a:t>；</a:t>
              </a:r>
              <a:r>
                <a:rPr lang="en-US" altLang="zh-CN" sz="2000"/>
                <a:t>//</a:t>
              </a:r>
              <a:r>
                <a:rPr lang="zh-CN" altLang="zh-CN" sz="2000"/>
                <a:t>将迭代器</a:t>
              </a:r>
              <a:r>
                <a:rPr lang="en-US" altLang="zh-CN" sz="2000"/>
                <a:t>it1</a:t>
              </a:r>
              <a:r>
                <a:rPr lang="zh-CN" altLang="zh-CN" sz="2000"/>
                <a:t>向下移动</a:t>
              </a:r>
              <a:r>
                <a:rPr lang="en-US" altLang="zh-CN" sz="2000"/>
                <a:t>n</a:t>
              </a:r>
              <a:r>
                <a:rPr lang="zh-CN" altLang="zh-CN" sz="2000"/>
                <a:t>个元素</a:t>
              </a:r>
              <a:endParaRPr lang="zh-CN" altLang="en-US" sz="2000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1654175" y="5357813"/>
            <a:ext cx="6096000" cy="1127125"/>
            <a:chOff x="1910363" y="3265414"/>
            <a:chExt cx="6096000" cy="1126563"/>
          </a:xfrm>
        </p:grpSpPr>
        <p:sp>
          <p:nvSpPr>
            <p:cNvPr id="62" name="任意多边形 61"/>
            <p:cNvSpPr/>
            <p:nvPr/>
          </p:nvSpPr>
          <p:spPr>
            <a:xfrm>
              <a:off x="1910363" y="3265414"/>
              <a:ext cx="788988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2699351" y="3265414"/>
              <a:ext cx="5307012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90144" name="矩形 20"/>
            <p:cNvSpPr>
              <a:spLocks noChangeArrowheads="1"/>
            </p:cNvSpPr>
            <p:nvPr/>
          </p:nvSpPr>
          <p:spPr bwMode="auto">
            <a:xfrm>
              <a:off x="2892689" y="3409277"/>
              <a:ext cx="5113673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it1 -= n;   //</a:t>
              </a:r>
              <a:r>
                <a:rPr lang="zh-CN" altLang="zh-CN" sz="2000"/>
                <a:t>将迭代器</a:t>
              </a:r>
              <a:r>
                <a:rPr lang="en-US" altLang="zh-CN" sz="2000"/>
                <a:t>it1</a:t>
              </a:r>
              <a:r>
                <a:rPr lang="zh-CN" altLang="zh-CN" sz="2000"/>
                <a:t>向上移动</a:t>
              </a:r>
              <a:r>
                <a:rPr lang="en-US" altLang="zh-CN" sz="2000"/>
                <a:t>n</a:t>
              </a:r>
              <a:r>
                <a:rPr lang="zh-CN" altLang="zh-CN" sz="2000"/>
                <a:t>个元素</a:t>
              </a:r>
              <a:endParaRPr lang="zh-CN" altLang="en-US" sz="2000"/>
            </a:p>
          </p:txBody>
        </p:sp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1654175" y="4394200"/>
            <a:ext cx="6300788" cy="1127125"/>
            <a:chOff x="1910363" y="2286295"/>
            <a:chExt cx="6300787" cy="1127125"/>
          </a:xfrm>
        </p:grpSpPr>
        <p:sp>
          <p:nvSpPr>
            <p:cNvPr id="66" name="任意多边形 65"/>
            <p:cNvSpPr/>
            <p:nvPr/>
          </p:nvSpPr>
          <p:spPr>
            <a:xfrm>
              <a:off x="1910363" y="2286295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2699351" y="2286295"/>
              <a:ext cx="5307011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0141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318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it1 + n;  //</a:t>
              </a:r>
              <a:r>
                <a:rPr lang="zh-CN" altLang="zh-CN" sz="2000"/>
                <a:t>获得</a:t>
              </a:r>
              <a:r>
                <a:rPr lang="en-US" altLang="zh-CN" sz="2000"/>
                <a:t>it1</a:t>
              </a:r>
              <a:r>
                <a:rPr lang="zh-CN" altLang="zh-CN" sz="2000"/>
                <a:t>向下第</a:t>
              </a:r>
              <a:r>
                <a:rPr lang="en-US" altLang="zh-CN" sz="2000"/>
                <a:t>n</a:t>
              </a:r>
              <a:r>
                <a:rPr lang="zh-CN" altLang="zh-CN" sz="2000"/>
                <a:t>个元素的迭代器</a:t>
              </a:r>
              <a:endParaRPr lang="zh-CN" altLang="en-US" sz="2000"/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1654175" y="5370513"/>
            <a:ext cx="6096000" cy="1127125"/>
            <a:chOff x="1910363" y="3265414"/>
            <a:chExt cx="6096000" cy="1126563"/>
          </a:xfrm>
        </p:grpSpPr>
        <p:sp>
          <p:nvSpPr>
            <p:cNvPr id="70" name="任意多边形 69"/>
            <p:cNvSpPr/>
            <p:nvPr/>
          </p:nvSpPr>
          <p:spPr>
            <a:xfrm>
              <a:off x="1910363" y="3265414"/>
              <a:ext cx="788988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2699351" y="3265414"/>
              <a:ext cx="5307012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90138" name="矩形 20"/>
            <p:cNvSpPr>
              <a:spLocks noChangeArrowheads="1"/>
            </p:cNvSpPr>
            <p:nvPr/>
          </p:nvSpPr>
          <p:spPr bwMode="auto">
            <a:xfrm>
              <a:off x="2892689" y="3409277"/>
              <a:ext cx="5113673" cy="70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it1 – n;  //</a:t>
              </a:r>
              <a:r>
                <a:rPr lang="zh-CN" altLang="zh-CN" sz="2000"/>
                <a:t>获得</a:t>
              </a:r>
              <a:r>
                <a:rPr lang="en-US" altLang="zh-CN" sz="2000"/>
                <a:t>it1</a:t>
              </a:r>
              <a:r>
                <a:rPr lang="zh-CN" altLang="zh-CN" sz="2000"/>
                <a:t>向上第</a:t>
              </a:r>
              <a:r>
                <a:rPr lang="en-US" altLang="zh-CN" sz="2000"/>
                <a:t>n</a:t>
              </a:r>
              <a:r>
                <a:rPr lang="zh-CN" altLang="zh-CN" sz="2000"/>
                <a:t>个元素的迭代器</a:t>
              </a:r>
              <a:endParaRPr lang="zh-CN" altLang="en-US" sz="2000"/>
            </a:p>
            <a:p>
              <a:pPr>
                <a:buFont typeface="Wingdings" pitchFamily="2" charset="2"/>
                <a:buChar char="Ø"/>
              </a:pPr>
              <a:endParaRPr lang="zh-CN" altLang="en-US" sz="2000"/>
            </a:p>
          </p:txBody>
        </p:sp>
      </p:grp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1654175" y="4381500"/>
            <a:ext cx="6615113" cy="1127125"/>
            <a:chOff x="1910363" y="2286295"/>
            <a:chExt cx="6300787" cy="1127125"/>
          </a:xfrm>
        </p:grpSpPr>
        <p:sp>
          <p:nvSpPr>
            <p:cNvPr id="82" name="任意多边形 81"/>
            <p:cNvSpPr/>
            <p:nvPr/>
          </p:nvSpPr>
          <p:spPr>
            <a:xfrm>
              <a:off x="1910363" y="2286295"/>
              <a:ext cx="789299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2699662" y="2286295"/>
              <a:ext cx="5307358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0135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3184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it1 – it2; //</a:t>
              </a:r>
              <a:r>
                <a:rPr lang="zh-CN" altLang="zh-CN" sz="2000"/>
                <a:t>求算两个迭代器之间有多少个元素</a:t>
              </a:r>
            </a:p>
            <a:p>
              <a:pPr>
                <a:buFont typeface="Wingdings" pitchFamily="2" charset="2"/>
                <a:buChar char="Ø"/>
              </a:pPr>
              <a:endParaRPr lang="zh-CN" altLang="en-US" sz="2000"/>
            </a:p>
          </p:txBody>
        </p:sp>
      </p:grp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1654175" y="5357813"/>
            <a:ext cx="6400800" cy="1271587"/>
            <a:chOff x="1910363" y="3265414"/>
            <a:chExt cx="6096000" cy="1126563"/>
          </a:xfrm>
        </p:grpSpPr>
        <p:sp>
          <p:nvSpPr>
            <p:cNvPr id="86" name="任意多边形 85"/>
            <p:cNvSpPr/>
            <p:nvPr/>
          </p:nvSpPr>
          <p:spPr>
            <a:xfrm>
              <a:off x="1910363" y="3265414"/>
              <a:ext cx="789214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2699577" y="3265414"/>
              <a:ext cx="5306786" cy="73135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88" name="矩形 20"/>
            <p:cNvSpPr>
              <a:spLocks noChangeArrowheads="1"/>
            </p:cNvSpPr>
            <p:nvPr/>
          </p:nvSpPr>
          <p:spPr bwMode="auto">
            <a:xfrm>
              <a:off x="2893101" y="3307607"/>
              <a:ext cx="5113262" cy="101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85750" indent="-285750" eaLnBrk="0" hangingPunct="0">
                <a:buFont typeface="Wingdings" pitchFamily="2" charset="2"/>
                <a:buChar char="Ø"/>
                <a:defRPr/>
              </a:pPr>
              <a:r>
                <a:rPr lang="en-US" altLang="zh-CN" sz="2000" dirty="0" err="1">
                  <a:ea typeface="宋体" pitchFamily="2" charset="-122"/>
                </a:rPr>
                <a:t>it1</a:t>
              </a:r>
              <a:r>
                <a:rPr lang="en-US" altLang="zh-CN" sz="2000" dirty="0">
                  <a:ea typeface="宋体" pitchFamily="2" charset="-122"/>
                </a:rPr>
                <a:t> op </a:t>
              </a:r>
              <a:r>
                <a:rPr lang="en-US" altLang="zh-CN" sz="2000" dirty="0" err="1">
                  <a:ea typeface="宋体" pitchFamily="2" charset="-122"/>
                </a:rPr>
                <a:t>it2</a:t>
              </a:r>
              <a:r>
                <a:rPr lang="en-US" altLang="zh-CN" sz="2000" dirty="0">
                  <a:ea typeface="宋体" pitchFamily="2" charset="-122"/>
                </a:rPr>
                <a:t>; //op</a:t>
              </a:r>
              <a:r>
                <a:rPr lang="zh-CN" altLang="zh-CN" sz="2000" dirty="0">
                  <a:ea typeface="宋体" pitchFamily="2" charset="-122"/>
                </a:rPr>
                <a:t>指比较运算符，如</a:t>
              </a:r>
              <a:r>
                <a:rPr lang="en-US" altLang="zh-CN" sz="2000" dirty="0">
                  <a:ea typeface="宋体" pitchFamily="2" charset="-122"/>
                </a:rPr>
                <a:t>&lt;</a:t>
              </a:r>
              <a:r>
                <a:rPr lang="zh-CN" altLang="zh-CN" sz="2000" dirty="0">
                  <a:ea typeface="宋体" pitchFamily="2" charset="-122"/>
                </a:rPr>
                <a:t>、</a:t>
              </a:r>
              <a:r>
                <a:rPr lang="en-US" altLang="zh-CN" sz="2000" dirty="0">
                  <a:ea typeface="宋体" pitchFamily="2" charset="-122"/>
                </a:rPr>
                <a:t>&lt;=</a:t>
              </a:r>
              <a:r>
                <a:rPr lang="zh-CN" altLang="zh-CN" sz="2000" dirty="0">
                  <a:ea typeface="宋体" pitchFamily="2" charset="-122"/>
                </a:rPr>
                <a:t>、</a:t>
              </a:r>
              <a:r>
                <a:rPr lang="en-US" altLang="zh-CN" sz="2000" dirty="0">
                  <a:ea typeface="宋体" pitchFamily="2" charset="-122"/>
                </a:rPr>
                <a:t>&gt;</a:t>
              </a:r>
            </a:p>
            <a:p>
              <a:pPr eaLnBrk="0" hangingPunct="0">
                <a:defRPr/>
              </a:pPr>
              <a:r>
                <a:rPr lang="en-US" altLang="zh-CN" sz="2000" dirty="0">
                  <a:ea typeface="宋体" pitchFamily="2" charset="-122"/>
                </a:rPr>
                <a:t>//</a:t>
              </a:r>
              <a:r>
                <a:rPr lang="zh-CN" altLang="zh-CN" sz="2000" dirty="0">
                  <a:ea typeface="宋体" pitchFamily="2" charset="-122"/>
                </a:rPr>
                <a:t>、</a:t>
              </a:r>
              <a:r>
                <a:rPr lang="en-US" altLang="zh-CN" sz="2000" dirty="0">
                  <a:ea typeface="宋体" pitchFamily="2" charset="-122"/>
                </a:rPr>
                <a:t>&gt;=</a:t>
              </a:r>
              <a:r>
                <a:rPr lang="zh-CN" altLang="zh-CN" sz="2000" dirty="0">
                  <a:ea typeface="宋体" pitchFamily="2" charset="-122"/>
                </a:rPr>
                <a:t>，用于比较两个迭代器的位置先后关系</a:t>
              </a:r>
              <a:endParaRPr lang="zh-CN" altLang="en-US" sz="2000" dirty="0">
                <a:ea typeface="宋体" pitchFamily="2" charset="-122"/>
              </a:endParaRPr>
            </a:p>
            <a:p>
              <a:pPr marL="285750" indent="-285750" eaLnBrk="0" hangingPunct="0">
                <a:buFont typeface="Wingdings" pitchFamily="2" charset="2"/>
                <a:buChar char="Ø"/>
                <a:defRPr/>
              </a:pPr>
              <a:endParaRPr lang="zh-CN" altLang="en-US" sz="2000" dirty="0">
                <a:ea typeface="宋体" pitchFamily="2" charset="-122"/>
              </a:endParaRPr>
            </a:p>
          </p:txBody>
        </p:sp>
      </p:grpSp>
      <p:grpSp>
        <p:nvGrpSpPr>
          <p:cNvPr id="93" name="组合 92"/>
          <p:cNvGrpSpPr>
            <a:grpSpLocks/>
          </p:cNvGrpSpPr>
          <p:nvPr/>
        </p:nvGrpSpPr>
        <p:grpSpPr bwMode="auto">
          <a:xfrm>
            <a:off x="1654175" y="4813300"/>
            <a:ext cx="6615113" cy="1127125"/>
            <a:chOff x="1910363" y="2286295"/>
            <a:chExt cx="6300787" cy="1127125"/>
          </a:xfrm>
        </p:grpSpPr>
        <p:sp>
          <p:nvSpPr>
            <p:cNvPr id="94" name="任意多边形 93"/>
            <p:cNvSpPr/>
            <p:nvPr/>
          </p:nvSpPr>
          <p:spPr>
            <a:xfrm>
              <a:off x="1910363" y="2286295"/>
              <a:ext cx="789299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2699662" y="2286295"/>
              <a:ext cx="5307358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0129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318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it1[n];  //</a:t>
              </a:r>
              <a:r>
                <a:rPr lang="zh-CN" altLang="zh-CN" sz="2000"/>
                <a:t>等价于</a:t>
              </a:r>
              <a:r>
                <a:rPr lang="en-US" altLang="zh-CN" sz="2000"/>
                <a:t>*(it1+n);</a:t>
              </a:r>
              <a:endParaRPr lang="zh-CN" altLang="zh-CN" sz="20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114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1148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9113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  <p:pic>
        <p:nvPicPr>
          <p:cNvPr id="111618" name="Picture 2" descr="http://www.ppt123.net/materials/uploadfiles_5760/201202/20120222232742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3284538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8"/>
          <p:cNvGrpSpPr>
            <a:grpSpLocks/>
          </p:cNvGrpSpPr>
          <p:nvPr/>
        </p:nvGrpSpPr>
        <p:grpSpPr bwMode="auto">
          <a:xfrm>
            <a:off x="3284538" y="1966913"/>
            <a:ext cx="5575300" cy="2322512"/>
            <a:chOff x="2598238" y="2263701"/>
            <a:chExt cx="6168793" cy="3525131"/>
          </a:xfrm>
        </p:grpSpPr>
        <p:sp>
          <p:nvSpPr>
            <p:cNvPr id="91145" name="矩形 6"/>
            <p:cNvSpPr>
              <a:spLocks noChangeArrowheads="1"/>
            </p:cNvSpPr>
            <p:nvPr/>
          </p:nvSpPr>
          <p:spPr bwMode="auto">
            <a:xfrm>
              <a:off x="2860037" y="2533655"/>
              <a:ext cx="5764328" cy="133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/>
                <a:t>C++</a:t>
              </a:r>
              <a:r>
                <a:rPr lang="zh-CN" altLang="zh-CN"/>
                <a:t>标准程序库提供了多个预先定义的特殊迭代器，称为</a:t>
              </a:r>
              <a:r>
                <a:rPr lang="zh-CN" altLang="zh-CN" b="1">
                  <a:solidFill>
                    <a:srgbClr val="FF0000"/>
                  </a:solidFill>
                </a:rPr>
                <a:t>迭代器适配器</a:t>
              </a:r>
              <a:r>
                <a:rPr lang="zh-CN" altLang="zh-CN"/>
                <a:t>（</a:t>
              </a:r>
              <a:r>
                <a:rPr lang="en-US" altLang="zh-CN"/>
                <a:t>iterator adapters</a:t>
              </a:r>
              <a:r>
                <a:rPr lang="zh-CN" altLang="zh-CN"/>
                <a:t>），迭代器适配器使算法能够以逆向模式、安插模式进行工作，还可以和流配合，使迭代器功能更强大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/>
            </a:p>
          </p:txBody>
        </p:sp>
        <p:sp>
          <p:nvSpPr>
            <p:cNvPr id="91146" name="圆角矩形 7"/>
            <p:cNvSpPr>
              <a:spLocks noChangeArrowheads="1"/>
            </p:cNvSpPr>
            <p:nvPr/>
          </p:nvSpPr>
          <p:spPr bwMode="auto">
            <a:xfrm>
              <a:off x="2598238" y="2263701"/>
              <a:ext cx="6168793" cy="352513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11" name="剪去对角的矩形 10"/>
          <p:cNvSpPr/>
          <p:nvPr/>
        </p:nvSpPr>
        <p:spPr bwMode="auto">
          <a:xfrm>
            <a:off x="4333875" y="4649788"/>
            <a:ext cx="677863" cy="1673225"/>
          </a:xfrm>
          <a:prstGeom prst="snip2DiagRect">
            <a:avLst/>
          </a:prstGeom>
          <a:solidFill>
            <a:srgbClr val="E7F4FF"/>
          </a:solidFill>
          <a:ln w="28575" cap="flat" cmpd="sng" algn="ctr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逆向迭代器</a:t>
            </a:r>
          </a:p>
        </p:txBody>
      </p:sp>
      <p:sp>
        <p:nvSpPr>
          <p:cNvPr id="12" name="剪去对角的矩形 11"/>
          <p:cNvSpPr/>
          <p:nvPr/>
        </p:nvSpPr>
        <p:spPr bwMode="auto">
          <a:xfrm>
            <a:off x="5680075" y="4662488"/>
            <a:ext cx="677863" cy="1673225"/>
          </a:xfrm>
          <a:prstGeom prst="snip2DiagRect">
            <a:avLst/>
          </a:prstGeom>
          <a:solidFill>
            <a:srgbClr val="E7F4FF"/>
          </a:solidFill>
          <a:ln w="28575" cap="flat" cmpd="sng" algn="ctr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插入迭代器</a:t>
            </a:r>
          </a:p>
        </p:txBody>
      </p:sp>
      <p:sp>
        <p:nvSpPr>
          <p:cNvPr id="13" name="剪去对角的矩形 12"/>
          <p:cNvSpPr/>
          <p:nvPr/>
        </p:nvSpPr>
        <p:spPr bwMode="auto">
          <a:xfrm>
            <a:off x="7000875" y="4662488"/>
            <a:ext cx="677863" cy="1673225"/>
          </a:xfrm>
          <a:prstGeom prst="snip2DiagRect">
            <a:avLst/>
          </a:prstGeom>
          <a:solidFill>
            <a:srgbClr val="E7F4FF"/>
          </a:solidFill>
          <a:ln w="28575" cap="flat" cmpd="sng" algn="ctr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流迭代器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22733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163" name="矩形 2"/>
          <p:cNvSpPr>
            <a:spLocks noChangeArrowheads="1"/>
          </p:cNvSpPr>
          <p:nvPr/>
        </p:nvSpPr>
        <p:spPr bwMode="auto">
          <a:xfrm>
            <a:off x="457200" y="1400175"/>
            <a:ext cx="328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逆向迭代器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216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217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17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9216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6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zh-CN" b="1">
                <a:solidFill>
                  <a:srgbClr val="00CDEA"/>
                </a:solidFill>
              </a:rPr>
              <a:t>逆向迭代器</a:t>
            </a:r>
            <a:r>
              <a:rPr lang="zh-CN" altLang="zh-CN"/>
              <a:t>（</a:t>
            </a:r>
            <a:r>
              <a:rPr lang="en-US" altLang="zh-CN"/>
              <a:t>reverse_iterator</a:t>
            </a:r>
            <a:r>
              <a:rPr lang="zh-CN" altLang="zh-CN"/>
              <a:t>）是一种迭代器适配器，它能够重新定义迭代器的递增运算和递减运算，使其行为正好相反</a:t>
            </a:r>
            <a:r>
              <a:rPr lang="zh-CN" altLang="en-US"/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6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  <p:sp>
        <p:nvSpPr>
          <p:cNvPr id="921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3000" y="3873500"/>
          <a:ext cx="58150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Visio" r:id="rId5" imgW="3345840" imgH="878546" progId="Visio.Drawing.11">
                  <p:embed/>
                </p:oleObj>
              </mc:Choice>
              <mc:Fallback>
                <p:oleObj name="Visio" r:id="rId5" imgW="3345840" imgH="87854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73500"/>
                        <a:ext cx="58150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5592763" y="3276600"/>
            <a:ext cx="2730500" cy="495300"/>
          </a:xfrm>
          <a:prstGeom prst="wedgeRoundRectCallout">
            <a:avLst>
              <a:gd name="adj1" fmla="val -42606"/>
              <a:gd name="adj2" fmla="val 93829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逆向迭代器的遍历顺序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25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5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87313" y="676275"/>
            <a:ext cx="9264650" cy="2341563"/>
            <a:chOff x="3628" y="960438"/>
            <a:chExt cx="9263856" cy="2341562"/>
          </a:xfrm>
        </p:grpSpPr>
        <p:sp>
          <p:nvSpPr>
            <p:cNvPr id="10" name="矩形 9"/>
            <p:cNvSpPr/>
            <p:nvPr/>
          </p:nvSpPr>
          <p:spPr bwMode="auto">
            <a:xfrm>
              <a:off x="3628" y="169876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0253" name="Picture 8" descr="问小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960438"/>
              <a:ext cx="2263775" cy="234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矩形 1"/>
            <p:cNvSpPr>
              <a:spLocks noChangeArrowheads="1"/>
            </p:cNvSpPr>
            <p:nvPr/>
          </p:nvSpPr>
          <p:spPr bwMode="auto">
            <a:xfrm>
              <a:off x="1630676" y="2038351"/>
              <a:ext cx="7636808" cy="67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35000"/>
                </a:lnSpc>
                <a:defRPr/>
              </a:pP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en-US" altLang="zh-CN" sz="28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STL</a:t>
              </a:r>
              <a:r>
                <a:rPr lang="zh-CN" altLang="en-US" sz="28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Standard Template Library</a:t>
              </a:r>
              <a:r>
                <a:rPr lang="zh-CN" altLang="en-US" sz="28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zh-CN" altLang="zh-CN" sz="2800" dirty="0"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1014413" y="2471738"/>
            <a:ext cx="78533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400">
                <a:latin typeface="黑体" pitchFamily="49" charset="-122"/>
                <a:ea typeface="黑体" pitchFamily="49" charset="-122"/>
              </a:rPr>
              <a:t>    STL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是惠普实验室开发的一系列标准化组件的统称。它是由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Alexander Stepanov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Meng Lee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David R Musser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在惠普实验室工作时所开发出来的。在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1994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年被纳入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标准，使之成为了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库的重要组成部分。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STL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现在是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的一部分，</a:t>
            </a:r>
            <a:r>
              <a:rPr lang="zh-CN" altLang="zh-CN" sz="2400">
                <a:solidFill>
                  <a:srgbClr val="00CDEA"/>
                </a:solidFill>
                <a:latin typeface="黑体" pitchFamily="49" charset="-122"/>
                <a:ea typeface="黑体" pitchFamily="49" charset="-122"/>
              </a:rPr>
              <a:t>被内置于</a:t>
            </a:r>
            <a:r>
              <a:rPr lang="en-US" altLang="zh-CN" sz="2400">
                <a:solidFill>
                  <a:srgbClr val="00CDEA"/>
                </a:solidFill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400">
                <a:solidFill>
                  <a:srgbClr val="00CDEA"/>
                </a:solidFill>
                <a:latin typeface="黑体" pitchFamily="49" charset="-122"/>
                <a:ea typeface="黑体" pitchFamily="49" charset="-122"/>
              </a:rPr>
              <a:t>编译器中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，所以学习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STL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不需要额外安装什么。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8.1 STL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163513" y="4830763"/>
            <a:ext cx="71643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400">
                <a:latin typeface="黑体" pitchFamily="49" charset="-122"/>
                <a:ea typeface="黑体" pitchFamily="49" charset="-122"/>
              </a:rPr>
              <a:t>STL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的内容从广义上讲分为三个主要部分：</a:t>
            </a:r>
            <a:r>
              <a:rPr lang="zh-CN" altLang="zh-CN" sz="2400">
                <a:solidFill>
                  <a:srgbClr val="00CDEA"/>
                </a:solidFill>
                <a:latin typeface="黑体" pitchFamily="49" charset="-122"/>
                <a:ea typeface="黑体" pitchFamily="49" charset="-122"/>
              </a:rPr>
              <a:t>容器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container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）、</a:t>
            </a:r>
            <a:r>
              <a:rPr lang="zh-CN" altLang="zh-CN" sz="2400">
                <a:solidFill>
                  <a:srgbClr val="00CDEA"/>
                </a:solidFill>
                <a:latin typeface="黑体" pitchFamily="49" charset="-122"/>
                <a:ea typeface="黑体" pitchFamily="49" charset="-122"/>
              </a:rPr>
              <a:t>迭代器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iterator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）和</a:t>
            </a:r>
            <a:r>
              <a:rPr lang="zh-CN" altLang="zh-CN" sz="2400">
                <a:solidFill>
                  <a:srgbClr val="00CDEA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algorithm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）。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STL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的一个基本理念就是</a:t>
            </a:r>
            <a:r>
              <a:rPr lang="zh-CN" altLang="zh-CN" sz="2400">
                <a:solidFill>
                  <a:srgbClr val="00CDEA"/>
                </a:solidFill>
                <a:latin typeface="黑体" pitchFamily="49" charset="-122"/>
                <a:ea typeface="黑体" pitchFamily="49" charset="-122"/>
              </a:rPr>
              <a:t>将数据和操作分离</a:t>
            </a:r>
            <a:r>
              <a:rPr lang="zh-CN" altLang="zh-CN" sz="2400">
                <a:latin typeface="黑体" pitchFamily="49" charset="-122"/>
                <a:ea typeface="黑体" pitchFamily="49" charset="-122"/>
              </a:rPr>
              <a:t>，数据由容器类别加以管理，操作则由可定制的算法定义，迭代器在两者之间充当粘合剂。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7" grpId="0"/>
      <p:bldP spid="57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319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319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16" name="Picture 6" descr="C:\Users\admin\Desktop\201777-12062Q12024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128713"/>
            <a:ext cx="6878638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311775" y="3713163"/>
            <a:ext cx="2960688" cy="2624137"/>
            <a:chOff x="5417821" y="3374288"/>
            <a:chExt cx="2675377" cy="2669510"/>
          </a:xfrm>
        </p:grpSpPr>
        <p:pic>
          <p:nvPicPr>
            <p:cNvPr id="93191" name="Picture 18" descr="C:\Users\admin\Desktop\201777-12062Q12024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821" y="3374288"/>
              <a:ext cx="2675377" cy="266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2" name="矩形 3"/>
            <p:cNvSpPr>
              <a:spLocks noChangeArrowheads="1"/>
            </p:cNvSpPr>
            <p:nvPr/>
          </p:nvSpPr>
          <p:spPr bwMode="auto">
            <a:xfrm>
              <a:off x="5580662" y="3716171"/>
              <a:ext cx="2364176" cy="178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zh-CN"/>
                <a:t>各容器提供</a:t>
              </a:r>
              <a:r>
                <a:rPr lang="zh-CN" altLang="en-US"/>
                <a:t>的</a:t>
              </a:r>
              <a:r>
                <a:rPr lang="en-US" altLang="zh-CN">
                  <a:solidFill>
                    <a:srgbClr val="00CDEA"/>
                  </a:solidFill>
                </a:rPr>
                <a:t>rbegin()</a:t>
              </a:r>
              <a:r>
                <a:rPr lang="zh-CN" altLang="zh-CN"/>
                <a:t>与</a:t>
              </a:r>
              <a:r>
                <a:rPr lang="en-US" altLang="zh-CN">
                  <a:solidFill>
                    <a:srgbClr val="00CDEA"/>
                  </a:solidFill>
                </a:rPr>
                <a:t>rend(</a:t>
              </a:r>
              <a:r>
                <a:rPr lang="en-US" altLang="zh-CN"/>
                <a:t>)</a:t>
              </a:r>
              <a:r>
                <a:rPr lang="zh-CN" altLang="zh-CN"/>
                <a:t> </a:t>
              </a:r>
              <a:r>
                <a:rPr lang="zh-CN" altLang="en-US"/>
                <a:t>的</a:t>
              </a:r>
              <a:r>
                <a:rPr lang="zh-CN" altLang="zh-CN"/>
                <a:t>函数，用于返回一个逆向迭代器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/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68725" y="1433513"/>
            <a:ext cx="30845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600">
                <a:solidFill>
                  <a:srgbClr val="00CDEA"/>
                </a:solidFill>
                <a:latin typeface="微软雅黑" pitchFamily="34" charset="-122"/>
                <a:ea typeface="微软雅黑" pitchFamily="34" charset="-122"/>
              </a:rPr>
              <a:t>逆向迭代器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可以构造一个前进方向与原迭代器相反的迭代器，对其进行加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操作，则会使其后退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个元素，而进行减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操作，则会使其前进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个元素，对需要反向访问序列的算法，这一转换器非常有用。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190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422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422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94211" name="矩形 1"/>
          <p:cNvSpPr>
            <a:spLocks noChangeArrowheads="1"/>
          </p:cNvSpPr>
          <p:nvPr/>
        </p:nvSpPr>
        <p:spPr bwMode="auto">
          <a:xfrm>
            <a:off x="3360738" y="1757363"/>
            <a:ext cx="33639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zh-CN" sz="2000"/>
              <a:t>逆向迭代器与正常迭代器可以互相转换，将正常迭代器作为参数传给</a:t>
            </a:r>
            <a:r>
              <a:rPr lang="en-US" altLang="zh-CN" sz="2000"/>
              <a:t>reverse_iterator()</a:t>
            </a:r>
            <a:r>
              <a:rPr lang="zh-CN" altLang="zh-CN" sz="2000"/>
              <a:t>即可。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12128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4213" name="圆角矩形 7"/>
          <p:cNvSpPr>
            <a:spLocks noChangeArrowheads="1"/>
          </p:cNvSpPr>
          <p:nvPr/>
        </p:nvSpPr>
        <p:spPr bwMode="auto">
          <a:xfrm>
            <a:off x="2995613" y="1427163"/>
            <a:ext cx="4043362" cy="25987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剪去对角的矩形 3"/>
          <p:cNvSpPr>
            <a:spLocks/>
          </p:cNvSpPr>
          <p:nvPr/>
        </p:nvSpPr>
        <p:spPr bwMode="auto">
          <a:xfrm>
            <a:off x="1295400" y="4759325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cxnSp>
        <p:nvCxnSpPr>
          <p:cNvPr id="11" name="直线连接符 9"/>
          <p:cNvCxnSpPr>
            <a:cxnSpLocks noChangeShapeType="1"/>
          </p:cNvCxnSpPr>
          <p:nvPr/>
        </p:nvCxnSpPr>
        <p:spPr bwMode="auto">
          <a:xfrm>
            <a:off x="1295400" y="5365750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957888" y="4886325"/>
            <a:ext cx="2292350" cy="395288"/>
            <a:chOff x="6356350" y="4728496"/>
            <a:chExt cx="2292809" cy="394209"/>
          </a:xfrm>
        </p:grpSpPr>
        <p:grpSp>
          <p:nvGrpSpPr>
            <p:cNvPr id="94218" name="组合 15"/>
            <p:cNvGrpSpPr>
              <a:grpSpLocks/>
            </p:cNvGrpSpPr>
            <p:nvPr/>
          </p:nvGrpSpPr>
          <p:grpSpPr bwMode="auto">
            <a:xfrm>
              <a:off x="6356350" y="4728496"/>
              <a:ext cx="2292809" cy="345135"/>
              <a:chOff x="2225739" y="5060870"/>
              <a:chExt cx="2724572" cy="411168"/>
            </a:xfrm>
          </p:grpSpPr>
          <p:sp>
            <p:nvSpPr>
              <p:cNvPr id="94220" name="矩形 10">
                <a:hlinkClick r:id="rId4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983745" cy="365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8-9]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221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" name="半闭框 16"/>
              <p:cNvSpPr/>
              <p:nvPr/>
            </p:nvSpPr>
            <p:spPr bwMode="auto">
              <a:xfrm>
                <a:off x="2225739" y="5068414"/>
                <a:ext cx="107548" cy="137683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" name="半闭框 17"/>
              <p:cNvSpPr/>
              <p:nvPr/>
            </p:nvSpPr>
            <p:spPr bwMode="auto">
              <a:xfrm flipH="1" flipV="1">
                <a:off x="4842762" y="5338122"/>
                <a:ext cx="107549" cy="133910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94224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94219" name="Picture 13" descr="C:\Users\Administrator\Desktop\未标题-2.png">
              <a:hlinkClick r:id="rId5" action="ppaction://hlinkfile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141" y="4735356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21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22733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5235" name="矩形 2"/>
          <p:cNvSpPr>
            <a:spLocks noChangeArrowheads="1"/>
          </p:cNvSpPr>
          <p:nvPr/>
        </p:nvSpPr>
        <p:spPr bwMode="auto">
          <a:xfrm>
            <a:off x="457200" y="1400175"/>
            <a:ext cx="328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插入迭代器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523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525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525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95237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zh-CN" b="1">
                <a:solidFill>
                  <a:srgbClr val="00CDEA"/>
                </a:solidFill>
              </a:rPr>
              <a:t>插入迭代器</a:t>
            </a:r>
            <a:r>
              <a:rPr lang="zh-CN" altLang="zh-CN"/>
              <a:t>（</a:t>
            </a:r>
            <a:r>
              <a:rPr lang="en-US" altLang="zh-CN"/>
              <a:t>Inserts</a:t>
            </a:r>
            <a:r>
              <a:rPr lang="zh-CN" altLang="zh-CN"/>
              <a:t>）也是一种适配器，简称插入器，带有一个容器参数，并生成一个迭代器，用于在指定容器中插入元素。通过插入迭代器赋值时，迭代器将会插入一个新元素，而不会将原有的元素覆盖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/>
              <a:t>STL</a:t>
            </a:r>
            <a:r>
              <a:rPr lang="zh-CN" altLang="zh-CN"/>
              <a:t>提供了三个插入迭代器</a:t>
            </a:r>
            <a:r>
              <a:rPr lang="zh-CN" altLang="en-US"/>
              <a:t>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23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  <p:sp>
        <p:nvSpPr>
          <p:cNvPr id="952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398588" y="4298950"/>
            <a:ext cx="6450012" cy="1450975"/>
            <a:chOff x="1910363" y="2286295"/>
            <a:chExt cx="6131740" cy="1338705"/>
          </a:xfrm>
        </p:grpSpPr>
        <p:sp>
          <p:nvSpPr>
            <p:cNvPr id="15" name="任意多边形 14"/>
            <p:cNvSpPr/>
            <p:nvPr/>
          </p:nvSpPr>
          <p:spPr>
            <a:xfrm>
              <a:off x="1910363" y="2421044"/>
              <a:ext cx="789293" cy="112779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699656" y="2286295"/>
              <a:ext cx="5306227" cy="133870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5254" name="矩形 19"/>
            <p:cNvSpPr>
              <a:spLocks noChangeArrowheads="1"/>
            </p:cNvSpPr>
            <p:nvPr/>
          </p:nvSpPr>
          <p:spPr bwMode="auto">
            <a:xfrm>
              <a:off x="2723643" y="2365445"/>
              <a:ext cx="5318460" cy="122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>
                  <a:solidFill>
                    <a:srgbClr val="00CDEA"/>
                  </a:solidFill>
                </a:rPr>
                <a:t>back_insert_iterator</a:t>
              </a:r>
              <a:r>
                <a:rPr lang="en-US" altLang="zh-CN" sz="2000"/>
                <a:t>&lt;C&gt;</a:t>
              </a:r>
              <a:r>
                <a:rPr lang="zh-CN" altLang="zh-CN" sz="2000"/>
                <a:t>：在容器末端插入数据，其内部调用的是</a:t>
              </a:r>
              <a:r>
                <a:rPr lang="en-US" altLang="zh-CN" sz="2000"/>
                <a:t>push_back()</a:t>
              </a:r>
              <a:r>
                <a:rPr lang="zh-CN" altLang="zh-CN" sz="2000"/>
                <a:t>函数，因此，只有在提供</a:t>
              </a:r>
              <a:r>
                <a:rPr lang="en-US" altLang="zh-CN" sz="2000"/>
                <a:t>push_back()</a:t>
              </a:r>
              <a:r>
                <a:rPr lang="zh-CN" altLang="zh-CN" sz="2000"/>
                <a:t>函数的容器中才能使用，例如</a:t>
              </a:r>
              <a:r>
                <a:rPr lang="en-US" altLang="zh-CN" sz="2000"/>
                <a:t>vector</a:t>
              </a:r>
              <a:r>
                <a:rPr lang="zh-CN" altLang="zh-CN" sz="2000"/>
                <a:t>、</a:t>
              </a:r>
              <a:r>
                <a:rPr lang="en-US" altLang="zh-CN" sz="2000"/>
                <a:t>deque</a:t>
              </a:r>
              <a:r>
                <a:rPr lang="zh-CN" altLang="zh-CN" sz="2000"/>
                <a:t>、</a:t>
              </a:r>
              <a:r>
                <a:rPr lang="en-US" altLang="zh-CN" sz="2000"/>
                <a:t>list</a:t>
              </a:r>
              <a:r>
                <a:rPr lang="zh-CN" altLang="en-US" sz="2000"/>
                <a:t>；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398588" y="4298950"/>
            <a:ext cx="6450012" cy="1450975"/>
            <a:chOff x="1910363" y="2286295"/>
            <a:chExt cx="6131740" cy="1338705"/>
          </a:xfrm>
        </p:grpSpPr>
        <p:sp>
          <p:nvSpPr>
            <p:cNvPr id="23" name="任意多边形 22"/>
            <p:cNvSpPr/>
            <p:nvPr/>
          </p:nvSpPr>
          <p:spPr>
            <a:xfrm>
              <a:off x="1910363" y="2421044"/>
              <a:ext cx="789293" cy="112779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699656" y="2286295"/>
              <a:ext cx="5306227" cy="133870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5251" name="矩形 19"/>
            <p:cNvSpPr>
              <a:spLocks noChangeArrowheads="1"/>
            </p:cNvSpPr>
            <p:nvPr/>
          </p:nvSpPr>
          <p:spPr bwMode="auto">
            <a:xfrm>
              <a:off x="2723643" y="2365445"/>
              <a:ext cx="5318460" cy="122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/>
                <a:t>front_insert_iterator&lt;C&gt;</a:t>
              </a:r>
              <a:r>
                <a:rPr lang="zh-CN" altLang="zh-CN" sz="2000"/>
                <a:t>：在容器前端插入数据，其内部调用的是</a:t>
              </a:r>
              <a:r>
                <a:rPr lang="en-US" altLang="zh-CN" sz="2000"/>
                <a:t>push_front()</a:t>
              </a:r>
              <a:r>
                <a:rPr lang="zh-CN" altLang="zh-CN" sz="2000"/>
                <a:t>函数，将元素插入容器最前端，因此只有在提供</a:t>
              </a:r>
              <a:r>
                <a:rPr lang="en-US" altLang="zh-CN" sz="2000"/>
                <a:t>push_front()</a:t>
              </a:r>
              <a:r>
                <a:rPr lang="zh-CN" altLang="zh-CN" sz="2000"/>
                <a:t>函数的容器中才能使用</a:t>
              </a:r>
              <a:r>
                <a:rPr lang="zh-CN" altLang="en-US" sz="2000"/>
                <a:t>；</a:t>
              </a:r>
            </a:p>
          </p:txBody>
        </p:sp>
      </p:grpSp>
      <p:sp>
        <p:nvSpPr>
          <p:cNvPr id="27" name="圆角矩形标注 26"/>
          <p:cNvSpPr>
            <a:spLocks noChangeArrowheads="1"/>
          </p:cNvSpPr>
          <p:nvPr/>
        </p:nvSpPr>
        <p:spPr bwMode="auto">
          <a:xfrm>
            <a:off x="5732463" y="2535238"/>
            <a:ext cx="2924175" cy="1660525"/>
          </a:xfrm>
          <a:prstGeom prst="wedgeRoundRectCallout">
            <a:avLst>
              <a:gd name="adj1" fmla="val -35222"/>
              <a:gd name="adj2" fmla="val 6783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要</a:t>
            </a:r>
            <a:r>
              <a:rPr lang="zh-CN" altLang="zh-CN" b="1">
                <a:solidFill>
                  <a:srgbClr val="FF4343"/>
                </a:solidFill>
              </a:rPr>
              <a:t>注意</a:t>
            </a:r>
            <a:r>
              <a:rPr lang="zh-CN" altLang="zh-CN"/>
              <a:t>的是，前向插入器在插入多个元素时，是以逆序方式插入的，因为它总是将后一个元素插入到前一个元素的前面</a:t>
            </a:r>
            <a:endParaRPr lang="zh-CN" altLang="en-US"/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1398588" y="4298950"/>
            <a:ext cx="6450012" cy="1450975"/>
            <a:chOff x="1910363" y="2286295"/>
            <a:chExt cx="6131740" cy="1338705"/>
          </a:xfrm>
        </p:grpSpPr>
        <p:sp>
          <p:nvSpPr>
            <p:cNvPr id="29" name="任意多边形 28"/>
            <p:cNvSpPr/>
            <p:nvPr/>
          </p:nvSpPr>
          <p:spPr>
            <a:xfrm>
              <a:off x="1910363" y="2421044"/>
              <a:ext cx="789293" cy="112779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99656" y="2286295"/>
              <a:ext cx="5306227" cy="133870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5248" name="矩形 19"/>
            <p:cNvSpPr>
              <a:spLocks noChangeArrowheads="1"/>
            </p:cNvSpPr>
            <p:nvPr/>
          </p:nvSpPr>
          <p:spPr bwMode="auto">
            <a:xfrm>
              <a:off x="2723643" y="2365445"/>
              <a:ext cx="5318460" cy="122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>
                  <a:solidFill>
                    <a:srgbClr val="00CDEA"/>
                  </a:solidFill>
                </a:rPr>
                <a:t>insert_iterator</a:t>
              </a:r>
              <a:r>
                <a:rPr lang="en-US" altLang="zh-CN" sz="2000"/>
                <a:t>&lt;C&gt;</a:t>
              </a:r>
              <a:r>
                <a:rPr lang="zh-CN" altLang="zh-CN" sz="2000"/>
                <a:t>：在容器的指定位置插入数据，其实参所表示的位置前插入元素，其内部调用的是</a:t>
              </a:r>
              <a:r>
                <a:rPr lang="en-US" altLang="zh-CN" sz="2000"/>
                <a:t>insert()</a:t>
              </a:r>
              <a:r>
                <a:rPr lang="zh-CN" altLang="zh-CN" sz="2000"/>
                <a:t>函数，所有的容器都提供了</a:t>
              </a:r>
              <a:r>
                <a:rPr lang="en-US" altLang="zh-CN" sz="2000"/>
                <a:t>insert()</a:t>
              </a:r>
              <a:r>
                <a:rPr lang="zh-CN" altLang="zh-CN" sz="2000"/>
                <a:t>成员函数，因此它适用于所有的容器</a:t>
              </a:r>
              <a:r>
                <a:rPr lang="zh-CN" altLang="en-US" sz="2000"/>
                <a:t>；</a:t>
              </a:r>
            </a:p>
          </p:txBody>
        </p:sp>
      </p:grpSp>
      <p:sp>
        <p:nvSpPr>
          <p:cNvPr id="33" name="圆角矩形标注 32"/>
          <p:cNvSpPr>
            <a:spLocks noChangeArrowheads="1"/>
          </p:cNvSpPr>
          <p:nvPr/>
        </p:nvSpPr>
        <p:spPr bwMode="auto">
          <a:xfrm>
            <a:off x="5884863" y="2298700"/>
            <a:ext cx="3094037" cy="2247900"/>
          </a:xfrm>
          <a:prstGeom prst="wedgeRoundRectCallout">
            <a:avLst>
              <a:gd name="adj1" fmla="val -35222"/>
              <a:gd name="adj2" fmla="val 6783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它也是</a:t>
            </a:r>
            <a:r>
              <a:rPr lang="zh-CN" altLang="zh-CN"/>
              <a:t>唯一可用于</a:t>
            </a:r>
            <a:r>
              <a:rPr lang="zh-CN" altLang="zh-CN" b="1">
                <a:solidFill>
                  <a:srgbClr val="FF0000"/>
                </a:solidFill>
              </a:rPr>
              <a:t>关联容器</a:t>
            </a:r>
            <a:r>
              <a:rPr lang="zh-CN" altLang="zh-CN"/>
              <a:t>上的插入迭代器，但对关联容器来说，待插入位置只是一个提示，元素的真正位置要根据其实值或键值而定，如果提示位置不当，则可能会更糟糕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627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627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9155" name="矩形 1"/>
          <p:cNvSpPr>
            <a:spLocks noChangeArrowheads="1"/>
          </p:cNvSpPr>
          <p:nvPr/>
        </p:nvSpPr>
        <p:spPr bwMode="auto">
          <a:xfrm>
            <a:off x="3263900" y="1427163"/>
            <a:ext cx="48958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dirty="0">
                <a:latin typeface="+mn-ea"/>
                <a:ea typeface="+mn-ea"/>
              </a:rPr>
              <a:t>  </a:t>
            </a:r>
            <a:r>
              <a:rPr lang="zh-CN" altLang="zh-CN" sz="2000" dirty="0">
                <a:latin typeface="+mn-ea"/>
                <a:ea typeface="+mn-ea"/>
              </a:rPr>
              <a:t>为了方便构造插入器，在标准中还预设了三个助手函数模板：</a:t>
            </a:r>
            <a:r>
              <a:rPr lang="en-US" altLang="zh-CN" sz="2000" dirty="0" err="1">
                <a:solidFill>
                  <a:srgbClr val="00CDEA"/>
                </a:solidFill>
                <a:latin typeface="+mn-ea"/>
                <a:ea typeface="+mn-ea"/>
              </a:rPr>
              <a:t>back_inserter</a:t>
            </a:r>
            <a:r>
              <a:rPr lang="en-US" altLang="zh-CN" sz="2000" dirty="0">
                <a:solidFill>
                  <a:srgbClr val="00CDEA"/>
                </a:solidFill>
                <a:latin typeface="+mn-ea"/>
                <a:ea typeface="+mn-ea"/>
              </a:rPr>
              <a:t>()</a:t>
            </a:r>
            <a:r>
              <a:rPr lang="zh-CN" altLang="zh-CN" sz="2000" dirty="0">
                <a:latin typeface="+mn-ea"/>
                <a:ea typeface="+mn-ea"/>
              </a:rPr>
              <a:t>、</a:t>
            </a:r>
            <a:r>
              <a:rPr lang="en-US" altLang="zh-CN" sz="2000" dirty="0" err="1">
                <a:solidFill>
                  <a:srgbClr val="00CDEA"/>
                </a:solidFill>
                <a:latin typeface="+mn-ea"/>
                <a:ea typeface="+mn-ea"/>
              </a:rPr>
              <a:t>front_inserter</a:t>
            </a:r>
            <a:r>
              <a:rPr lang="en-US" altLang="zh-CN" sz="2000" dirty="0">
                <a:solidFill>
                  <a:srgbClr val="00CDEA"/>
                </a:solidFill>
                <a:latin typeface="+mn-ea"/>
                <a:ea typeface="+mn-ea"/>
              </a:rPr>
              <a:t>()</a:t>
            </a:r>
            <a:r>
              <a:rPr lang="zh-CN" altLang="zh-CN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CDEA"/>
                </a:solidFill>
                <a:latin typeface="+mn-ea"/>
                <a:ea typeface="+mn-ea"/>
              </a:rPr>
              <a:t>inserter()</a:t>
            </a:r>
            <a:r>
              <a:rPr lang="zh-CN" altLang="zh-CN" sz="2000" dirty="0">
                <a:latin typeface="+mn-ea"/>
                <a:ea typeface="+mn-ea"/>
              </a:rPr>
              <a:t>函数。插入迭代器的典型用法是与标准算法</a:t>
            </a:r>
            <a:r>
              <a:rPr lang="en-US" altLang="zh-CN" sz="2000" dirty="0">
                <a:latin typeface="+mn-ea"/>
                <a:ea typeface="+mn-ea"/>
              </a:rPr>
              <a:t>copy()</a:t>
            </a:r>
            <a:r>
              <a:rPr lang="zh-CN" altLang="zh-CN" sz="2000" dirty="0">
                <a:latin typeface="+mn-ea"/>
                <a:ea typeface="+mn-ea"/>
              </a:rPr>
              <a:t>结合，将原本是复制数据的算法改为向容器中插入数据。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09" y="1212883"/>
            <a:ext cx="2689954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261" name="圆角矩形 7"/>
          <p:cNvSpPr>
            <a:spLocks noChangeArrowheads="1"/>
          </p:cNvSpPr>
          <p:nvPr/>
        </p:nvSpPr>
        <p:spPr bwMode="auto">
          <a:xfrm>
            <a:off x="2995613" y="1427163"/>
            <a:ext cx="5345112" cy="2928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剪去对角的矩形 3"/>
          <p:cNvSpPr>
            <a:spLocks/>
          </p:cNvSpPr>
          <p:nvPr/>
        </p:nvSpPr>
        <p:spPr bwMode="auto">
          <a:xfrm>
            <a:off x="1295400" y="4759325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cxnSp>
        <p:nvCxnSpPr>
          <p:cNvPr id="11" name="直线连接符 9"/>
          <p:cNvCxnSpPr>
            <a:cxnSpLocks noChangeShapeType="1"/>
          </p:cNvCxnSpPr>
          <p:nvPr/>
        </p:nvCxnSpPr>
        <p:spPr bwMode="auto">
          <a:xfrm>
            <a:off x="1295400" y="5365750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957888" y="4886325"/>
            <a:ext cx="2293937" cy="395288"/>
            <a:chOff x="6356350" y="4728496"/>
            <a:chExt cx="2294932" cy="394209"/>
          </a:xfrm>
        </p:grpSpPr>
        <p:grpSp>
          <p:nvGrpSpPr>
            <p:cNvPr id="96266" name="组合 15"/>
            <p:cNvGrpSpPr>
              <a:grpSpLocks/>
            </p:cNvGrpSpPr>
            <p:nvPr/>
          </p:nvGrpSpPr>
          <p:grpSpPr bwMode="auto">
            <a:xfrm>
              <a:off x="6356350" y="4728496"/>
              <a:ext cx="2292809" cy="345135"/>
              <a:chOff x="2225739" y="5060870"/>
              <a:chExt cx="2724572" cy="411168"/>
            </a:xfrm>
          </p:grpSpPr>
          <p:sp>
            <p:nvSpPr>
              <p:cNvPr id="96268" name="矩形 10">
                <a:hlinkClick r:id="rId4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2109492" cy="365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8-10]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269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" name="半闭框 16"/>
              <p:cNvSpPr/>
              <p:nvPr/>
            </p:nvSpPr>
            <p:spPr bwMode="auto">
              <a:xfrm>
                <a:off x="2225739" y="5068414"/>
                <a:ext cx="107573" cy="137683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" name="半闭框 17"/>
              <p:cNvSpPr/>
              <p:nvPr/>
            </p:nvSpPr>
            <p:spPr bwMode="auto">
              <a:xfrm flipH="1" flipV="1">
                <a:off x="4843372" y="5338122"/>
                <a:ext cx="107575" cy="133910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96272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96267" name="Picture 13" descr="C:\Users\Administrator\Desktop\未标题-2.png">
              <a:hlinkClick r:id="rId5" action="ppaction://hlinkfile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1653" y="4735356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26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 bwMode="auto">
          <a:xfrm>
            <a:off x="1143000" y="1192213"/>
            <a:ext cx="2273300" cy="877887"/>
          </a:xfrm>
          <a:prstGeom prst="round1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283" name="矩形 2"/>
          <p:cNvSpPr>
            <a:spLocks noChangeArrowheads="1"/>
          </p:cNvSpPr>
          <p:nvPr/>
        </p:nvSpPr>
        <p:spPr bwMode="auto">
          <a:xfrm>
            <a:off x="571500" y="1400175"/>
            <a:ext cx="328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流迭代器</a:t>
            </a:r>
            <a:endParaRPr lang="zh-CN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728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730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730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97285" name="Picture 17" descr="C:\Users\admin\Desktop\8879-120309193530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3625"/>
            <a:ext cx="145732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矩形 5"/>
          <p:cNvSpPr>
            <a:spLocks noChangeArrowheads="1"/>
          </p:cNvSpPr>
          <p:nvPr/>
        </p:nvSpPr>
        <p:spPr bwMode="auto">
          <a:xfrm>
            <a:off x="609600" y="2490788"/>
            <a:ext cx="804703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00CDEA"/>
                </a:solidFill>
              </a:rPr>
              <a:t>       </a:t>
            </a:r>
            <a:r>
              <a:rPr lang="zh-CN" altLang="zh-CN" b="1">
                <a:solidFill>
                  <a:srgbClr val="00CDEA"/>
                </a:solidFill>
              </a:rPr>
              <a:t>流迭代器</a:t>
            </a:r>
            <a:r>
              <a:rPr lang="zh-CN" altLang="zh-CN"/>
              <a:t>（</a:t>
            </a:r>
            <a:r>
              <a:rPr lang="en-US" altLang="zh-CN"/>
              <a:t>stream iterator</a:t>
            </a:r>
            <a:r>
              <a:rPr lang="zh-CN" altLang="zh-CN"/>
              <a:t>）也是</a:t>
            </a:r>
            <a:r>
              <a:rPr lang="en-US" altLang="zh-CN"/>
              <a:t>STL</a:t>
            </a:r>
            <a:r>
              <a:rPr lang="zh-CN" altLang="zh-CN"/>
              <a:t>中预定义迭代器适配器，流迭代器的思想是将输入输出流当作序列，用迭代器去遍历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/>
              <a:t>STL</a:t>
            </a:r>
            <a:r>
              <a:rPr lang="zh-CN" altLang="zh-CN"/>
              <a:t>提供了四个预定义的流迭代器</a:t>
            </a:r>
            <a:r>
              <a:rPr lang="zh-CN" altLang="en-US"/>
              <a:t>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287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  <p:sp>
        <p:nvSpPr>
          <p:cNvPr id="972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654175" y="4019550"/>
            <a:ext cx="6300788" cy="1127125"/>
            <a:chOff x="1910363" y="2286295"/>
            <a:chExt cx="6300787" cy="1127125"/>
          </a:xfrm>
        </p:grpSpPr>
        <p:sp>
          <p:nvSpPr>
            <p:cNvPr id="32" name="任意多边形 31"/>
            <p:cNvSpPr/>
            <p:nvPr/>
          </p:nvSpPr>
          <p:spPr>
            <a:xfrm>
              <a:off x="1910363" y="2286295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699351" y="2286295"/>
              <a:ext cx="5307011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7304" name="矩形 19"/>
            <p:cNvSpPr>
              <a:spLocks noChangeArrowheads="1"/>
            </p:cNvSpPr>
            <p:nvPr/>
          </p:nvSpPr>
          <p:spPr bwMode="auto">
            <a:xfrm>
              <a:off x="2892690" y="2307732"/>
              <a:ext cx="53184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>
                  <a:solidFill>
                    <a:srgbClr val="00CDEA"/>
                  </a:solidFill>
                </a:rPr>
                <a:t>ostream_iterator</a:t>
              </a:r>
              <a:r>
                <a:rPr lang="zh-CN" altLang="zh-CN" sz="2000"/>
                <a:t>：输出流迭代器，用于向</a:t>
              </a:r>
              <a:r>
                <a:rPr lang="en-US" altLang="zh-CN" sz="2000"/>
                <a:t>ostream</a:t>
              </a:r>
              <a:r>
                <a:rPr lang="zh-CN" altLang="zh-CN" sz="2000"/>
                <a:t>流写入数据</a:t>
              </a:r>
              <a:r>
                <a:rPr lang="zh-CN" altLang="en-US" sz="2000"/>
                <a:t>；</a:t>
              </a: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654175" y="4975225"/>
            <a:ext cx="6096000" cy="1147763"/>
            <a:chOff x="1910363" y="3244259"/>
            <a:chExt cx="6096000" cy="1147718"/>
          </a:xfrm>
        </p:grpSpPr>
        <p:sp>
          <p:nvSpPr>
            <p:cNvPr id="37" name="任意多边形 36"/>
            <p:cNvSpPr/>
            <p:nvPr/>
          </p:nvSpPr>
          <p:spPr>
            <a:xfrm>
              <a:off x="1910363" y="3264896"/>
              <a:ext cx="788988" cy="1127081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699351" y="3264896"/>
              <a:ext cx="5307012" cy="731808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97301" name="矩形 20"/>
            <p:cNvSpPr>
              <a:spLocks noChangeArrowheads="1"/>
            </p:cNvSpPr>
            <p:nvPr/>
          </p:nvSpPr>
          <p:spPr bwMode="auto">
            <a:xfrm>
              <a:off x="2892689" y="3244259"/>
              <a:ext cx="5113673" cy="70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>
                  <a:solidFill>
                    <a:srgbClr val="00CDEA"/>
                  </a:solidFill>
                </a:rPr>
                <a:t>instream_iterator</a:t>
              </a:r>
              <a:r>
                <a:rPr lang="zh-CN" altLang="zh-CN" sz="2000"/>
                <a:t>：输入流迭代器，用于从</a:t>
              </a:r>
              <a:r>
                <a:rPr lang="en-US" altLang="zh-CN" sz="2000"/>
                <a:t>istream</a:t>
              </a:r>
              <a:r>
                <a:rPr lang="zh-CN" altLang="zh-CN" sz="2000"/>
                <a:t>流读取数据</a:t>
              </a:r>
              <a:r>
                <a:rPr lang="zh-CN" altLang="en-US" sz="2000"/>
                <a:t>；</a:t>
              </a: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1654175" y="4019550"/>
            <a:ext cx="6300788" cy="1127125"/>
            <a:chOff x="1910363" y="2286295"/>
            <a:chExt cx="6300787" cy="1127125"/>
          </a:xfrm>
        </p:grpSpPr>
        <p:sp>
          <p:nvSpPr>
            <p:cNvPr id="49" name="任意多边形 48"/>
            <p:cNvSpPr/>
            <p:nvPr/>
          </p:nvSpPr>
          <p:spPr>
            <a:xfrm>
              <a:off x="1910363" y="2286295"/>
              <a:ext cx="788988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699351" y="2286295"/>
              <a:ext cx="5307011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7298" name="矩形 19"/>
            <p:cNvSpPr>
              <a:spLocks noChangeArrowheads="1"/>
            </p:cNvSpPr>
            <p:nvPr/>
          </p:nvSpPr>
          <p:spPr bwMode="auto">
            <a:xfrm>
              <a:off x="2892690" y="2307732"/>
              <a:ext cx="53184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>
                  <a:solidFill>
                    <a:srgbClr val="00CDEA"/>
                  </a:solidFill>
                </a:rPr>
                <a:t>ostreambuf_iterator</a:t>
              </a:r>
              <a:r>
                <a:rPr lang="zh-CN" altLang="zh-CN" sz="2000"/>
                <a:t>：输出流缓冲区迭代器，用于向流缓冲区写入数据</a:t>
              </a:r>
              <a:r>
                <a:rPr lang="zh-CN" altLang="en-US" sz="2000"/>
                <a:t>；</a:t>
              </a: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1654175" y="4975225"/>
            <a:ext cx="6096000" cy="1147763"/>
            <a:chOff x="1910363" y="3244259"/>
            <a:chExt cx="6096000" cy="1147718"/>
          </a:xfrm>
        </p:grpSpPr>
        <p:sp>
          <p:nvSpPr>
            <p:cNvPr id="53" name="任意多边形 52"/>
            <p:cNvSpPr/>
            <p:nvPr/>
          </p:nvSpPr>
          <p:spPr>
            <a:xfrm>
              <a:off x="1910363" y="3264896"/>
              <a:ext cx="788988" cy="1127081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2699351" y="3264896"/>
              <a:ext cx="5307012" cy="731808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97295" name="矩形 20"/>
            <p:cNvSpPr>
              <a:spLocks noChangeArrowheads="1"/>
            </p:cNvSpPr>
            <p:nvPr/>
          </p:nvSpPr>
          <p:spPr bwMode="auto">
            <a:xfrm>
              <a:off x="2892689" y="3244259"/>
              <a:ext cx="5113673" cy="70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zh-CN" sz="2000">
                  <a:solidFill>
                    <a:srgbClr val="00CDEA"/>
                  </a:solidFill>
                </a:rPr>
                <a:t>istreambuf_iterator</a:t>
              </a:r>
              <a:r>
                <a:rPr lang="zh-CN" altLang="zh-CN" sz="2000"/>
                <a:t>：输入流缓冲区迭代器，用于从流缓冲区读取数据</a:t>
              </a:r>
              <a:r>
                <a:rPr lang="zh-CN" altLang="en-US" sz="2000"/>
                <a:t>；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179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830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832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832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98308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320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流迭代器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501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b="1">
                <a:solidFill>
                  <a:schemeClr val="bg1"/>
                </a:solidFill>
              </a:rPr>
              <a:t>输出流迭代器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sz="2000"/>
              <a:t>输出流迭代器用于向流中写入数据，它是利用“</a:t>
            </a:r>
            <a:r>
              <a:rPr lang="en-US" altLang="zh-CN" sz="2000" b="1">
                <a:solidFill>
                  <a:srgbClr val="00CDEA"/>
                </a:solidFill>
              </a:rPr>
              <a:t>&lt;&lt;</a:t>
            </a:r>
            <a:r>
              <a:rPr lang="zh-CN" altLang="zh-CN" sz="2000"/>
              <a:t>”操作符将指定类型的数据写入到流中，流对象是在构造输出流迭代器时指定，输出流迭代器构造函数有以下两种形式：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519488"/>
            <a:ext cx="8040688" cy="6794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478213"/>
            <a:ext cx="6267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ostream_iterator(ostream&amp; out);</a:t>
            </a:r>
            <a:endParaRPr lang="zh-CN" altLang="zh-CN"/>
          </a:p>
          <a:p>
            <a:pPr eaLnBrk="1" hangingPunct="1"/>
            <a:r>
              <a:rPr lang="en-US" altLang="zh-CN"/>
              <a:t>ostream_iterator(ostream&amp; out, const char* delimiter);</a:t>
            </a:r>
            <a:endParaRPr lang="zh-CN" altLang="zh-CN"/>
          </a:p>
          <a:p>
            <a:pPr eaLnBrk="1" hangingPunct="1"/>
            <a:endParaRPr lang="zh-CN" altLang="zh-CN"/>
          </a:p>
        </p:txBody>
      </p:sp>
      <p:sp>
        <p:nvSpPr>
          <p:cNvPr id="98314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5508625" y="1835150"/>
            <a:ext cx="3136900" cy="1741488"/>
          </a:xfrm>
          <a:prstGeom prst="wedgeRoundRectCallout">
            <a:avLst>
              <a:gd name="adj1" fmla="val -35222"/>
              <a:gd name="adj2" fmla="val 6783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参数</a:t>
            </a:r>
            <a:r>
              <a:rPr lang="en-US" altLang="zh-CN"/>
              <a:t>out</a:t>
            </a:r>
            <a:r>
              <a:rPr lang="zh-CN" altLang="zh-CN"/>
              <a:t>指将数据输出到的输出流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/>
            <a:r>
              <a:rPr lang="zh-CN" altLang="zh-CN"/>
              <a:t>第二种形式中的</a:t>
            </a:r>
            <a:r>
              <a:rPr lang="en-US" altLang="zh-CN"/>
              <a:t>delimiter</a:t>
            </a:r>
            <a:r>
              <a:rPr lang="zh-CN" altLang="zh-CN"/>
              <a:t>参数表示两个输出数据之间的分隔符，该参数是可选的</a:t>
            </a:r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4305300"/>
            <a:ext cx="7745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sz="2000"/>
              <a:t>输出流迭代器是典型的输出迭代器，它具备输出迭代器的所有功能，在算法中使用输出流迭代器时，可以直接访问输出流，如例</a:t>
            </a:r>
            <a:r>
              <a:rPr lang="en-US" altLang="zh-CN" sz="2000"/>
              <a:t>8-10</a:t>
            </a:r>
            <a:r>
              <a:rPr lang="zh-CN" altLang="zh-CN" sz="2000"/>
              <a:t>中的第</a:t>
            </a:r>
            <a:r>
              <a:rPr lang="en-US" altLang="zh-CN" sz="2000"/>
              <a:t>14</a:t>
            </a:r>
            <a:r>
              <a:rPr lang="zh-CN" altLang="zh-CN" sz="2000"/>
              <a:t>行代码：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61975" y="5372100"/>
            <a:ext cx="8040688" cy="5286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 copy(d1.begin(), d1.end(), ostream_iterator&lt;int&gt;(cout, " "));</a:t>
            </a:r>
            <a:endParaRPr lang="zh-CN" altLang="zh-CN"/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4951413" y="2773363"/>
            <a:ext cx="3651250" cy="2433637"/>
          </a:xfrm>
          <a:prstGeom prst="wedgeRoundRectCallout">
            <a:avLst>
              <a:gd name="adj1" fmla="val -35222"/>
              <a:gd name="adj2" fmla="val 6783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copy()</a:t>
            </a:r>
            <a:r>
              <a:rPr lang="zh-CN" altLang="zh-CN"/>
              <a:t>的第三个参数是创建一个输出</a:t>
            </a:r>
            <a:r>
              <a:rPr lang="en-US" altLang="zh-CN"/>
              <a:t>int</a:t>
            </a:r>
            <a:r>
              <a:rPr lang="zh-CN" altLang="zh-CN"/>
              <a:t>类型数据的输出流迭代器，将数据输出到</a:t>
            </a:r>
            <a:r>
              <a:rPr lang="en-US" altLang="zh-CN"/>
              <a:t>cout</a:t>
            </a:r>
            <a:r>
              <a:rPr lang="zh-CN" altLang="zh-CN"/>
              <a:t>流中，以空格为分隔符，因此此次</a:t>
            </a:r>
            <a:r>
              <a:rPr lang="en-US" altLang="zh-CN"/>
              <a:t>copy()</a:t>
            </a:r>
            <a:r>
              <a:rPr lang="zh-CN" altLang="zh-CN"/>
              <a:t>函数的调用就是将</a:t>
            </a:r>
            <a:r>
              <a:rPr lang="en-US" altLang="zh-CN"/>
              <a:t>[d1.begin(), d1.end)</a:t>
            </a:r>
            <a:r>
              <a:rPr lang="zh-CN" altLang="zh-CN"/>
              <a:t>区间的数据用输出流迭代器输出到屏幕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8" grpId="0" animBg="1"/>
      <p:bldP spid="19" grpId="0"/>
      <p:bldP spid="20" grpId="0" animBg="1"/>
      <p:bldP spid="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179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933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934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934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99332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342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流迭代器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501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b="1">
                <a:solidFill>
                  <a:schemeClr val="bg1"/>
                </a:solidFill>
              </a:rPr>
              <a:t>输入流迭代器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sz="2000"/>
              <a:t>输入流迭代器用于从流中读取数据，它是利用“</a:t>
            </a:r>
            <a:r>
              <a:rPr lang="en-US" altLang="zh-CN" sz="2000"/>
              <a:t>&gt;&gt;</a:t>
            </a:r>
            <a:r>
              <a:rPr lang="zh-CN" altLang="zh-CN" sz="2000"/>
              <a:t>”操作符将指定类型的数据从流中读出，流对象是在构造输入流迭代器时指定，输入流迭代器构造函数如下所示：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519488"/>
            <a:ext cx="8040688" cy="4699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503613"/>
            <a:ext cx="6267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istream_iterator(istream&amp; in);</a:t>
            </a:r>
            <a:endParaRPr lang="zh-CN" altLang="zh-CN"/>
          </a:p>
        </p:txBody>
      </p:sp>
      <p:sp>
        <p:nvSpPr>
          <p:cNvPr id="99338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4589463" y="2195513"/>
            <a:ext cx="2974975" cy="1425575"/>
          </a:xfrm>
          <a:prstGeom prst="wedgeRoundRectCallout">
            <a:avLst>
              <a:gd name="adj1" fmla="val -35222"/>
              <a:gd name="adj2" fmla="val 6783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参数</a:t>
            </a:r>
            <a:r>
              <a:rPr lang="en-US" altLang="zh-CN"/>
              <a:t>in</a:t>
            </a:r>
            <a:r>
              <a:rPr lang="zh-CN" altLang="zh-CN"/>
              <a:t>指要从中读取数据的流。输入流迭代器是典型的输入迭代器，它支持输入迭代器的所有操作</a:t>
            </a:r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4140200"/>
            <a:ext cx="77454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sz="2000"/>
              <a:t>输入流迭代器与输出流迭代器不同，从流中读取数据可能会读取失败，或者流区间已经到达终点，为了解决这个问题，</a:t>
            </a:r>
            <a:r>
              <a:rPr lang="en-US" altLang="zh-CN" sz="2000"/>
              <a:t>istream_iterator</a:t>
            </a:r>
            <a:r>
              <a:rPr lang="zh-CN" altLang="zh-CN" sz="2000"/>
              <a:t>类模板提供了一个默认构造函数，用默认构造函数生成的迭代器，指向的是输入流的结束位置。所以在每次读取时可以用输入流迭代器与此迭代器作比较，以判断是否可以进行读取操作</a:t>
            </a:r>
            <a:r>
              <a:rPr lang="zh-CN" altLang="en-US" sz="2000"/>
              <a:t>。</a:t>
            </a:r>
            <a:endParaRPr lang="zh-CN" altLang="zh-CN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8" grpId="0" animBg="1"/>
      <p:bldP spid="1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903663"/>
            <a:ext cx="48164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3335338"/>
            <a:ext cx="5357812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6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027363"/>
            <a:ext cx="28305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5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037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0374" name="矩形 4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3875" y="1630363"/>
            <a:ext cx="8137525" cy="1577975"/>
            <a:chOff x="523875" y="1630363"/>
            <a:chExt cx="8137525" cy="1577975"/>
          </a:xfrm>
        </p:grpSpPr>
        <p:grpSp>
          <p:nvGrpSpPr>
            <p:cNvPr id="100360" name="组合 17"/>
            <p:cNvGrpSpPr>
              <a:grpSpLocks/>
            </p:cNvGrpSpPr>
            <p:nvPr/>
          </p:nvGrpSpPr>
          <p:grpSpPr bwMode="auto">
            <a:xfrm>
              <a:off x="523875" y="1630363"/>
              <a:ext cx="8137525" cy="1577975"/>
              <a:chOff x="669018" y="1674132"/>
              <a:chExt cx="8137525" cy="1577029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669018" y="1674132"/>
                <a:ext cx="8137525" cy="1577029"/>
              </a:xfrm>
              <a:prstGeom prst="rect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剪去对角的矩形 3"/>
              <p:cNvSpPr>
                <a:spLocks/>
              </p:cNvSpPr>
              <p:nvPr/>
            </p:nvSpPr>
            <p:spPr bwMode="auto">
              <a:xfrm>
                <a:off x="1188131" y="1866104"/>
                <a:ext cx="5170487" cy="469618"/>
              </a:xfrm>
              <a:custGeom>
                <a:avLst/>
                <a:gdLst>
                  <a:gd name="T0" fmla="*/ 0 w 1606550"/>
                  <a:gd name="T1" fmla="*/ 0 h 585787"/>
                  <a:gd name="T2" fmla="*/ 1508917 w 1606550"/>
                  <a:gd name="T3" fmla="*/ 0 h 585787"/>
                  <a:gd name="T4" fmla="*/ 1606550 w 1606550"/>
                  <a:gd name="T5" fmla="*/ 97633 h 585787"/>
                  <a:gd name="T6" fmla="*/ 1606550 w 1606550"/>
                  <a:gd name="T7" fmla="*/ 585787 h 585787"/>
                  <a:gd name="T8" fmla="*/ 1606550 w 1606550"/>
                  <a:gd name="T9" fmla="*/ 585787 h 585787"/>
                  <a:gd name="T10" fmla="*/ 97633 w 1606550"/>
                  <a:gd name="T11" fmla="*/ 585787 h 585787"/>
                  <a:gd name="T12" fmla="*/ 0 w 1606550"/>
                  <a:gd name="T13" fmla="*/ 488154 h 585787"/>
                  <a:gd name="T14" fmla="*/ 0 w 1606550"/>
                  <a:gd name="T15" fmla="*/ 0 h 5857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6550"/>
                  <a:gd name="T25" fmla="*/ 0 h 585787"/>
                  <a:gd name="T26" fmla="*/ 1606550 w 1606550"/>
                  <a:gd name="T27" fmla="*/ 585787 h 5857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6550" h="585787">
                    <a:moveTo>
                      <a:pt x="0" y="0"/>
                    </a:moveTo>
                    <a:lnTo>
                      <a:pt x="1508917" y="0"/>
                    </a:lnTo>
                    <a:lnTo>
                      <a:pt x="1606550" y="97633"/>
                    </a:lnTo>
                    <a:lnTo>
                      <a:pt x="1606550" y="585787"/>
                    </a:lnTo>
                    <a:lnTo>
                      <a:pt x="97633" y="585787"/>
                    </a:lnTo>
                    <a:lnTo>
                      <a:pt x="0" y="4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流迭代器应用演示</a:t>
                </a:r>
                <a:endPara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371" name="矩形 1"/>
              <p:cNvSpPr>
                <a:spLocks noChangeArrowheads="1"/>
              </p:cNvSpPr>
              <p:nvPr/>
            </p:nvSpPr>
            <p:spPr bwMode="auto">
              <a:xfrm>
                <a:off x="1076368" y="2516435"/>
                <a:ext cx="4081236" cy="554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009ED6"/>
                    </a:solidFill>
                    <a:latin typeface="微软雅黑" pitchFamily="34" charset="-122"/>
                    <a:ea typeface="微软雅黑" pitchFamily="34" charset="-122"/>
                  </a:rPr>
                  <a:t>接下来，通过一个案例来演示</a:t>
                </a:r>
              </a:p>
            </p:txBody>
          </p:sp>
          <p:cxnSp>
            <p:nvCxnSpPr>
              <p:cNvPr id="100372" name="直线连接符 9"/>
              <p:cNvCxnSpPr>
                <a:cxnSpLocks noChangeShapeType="1"/>
              </p:cNvCxnSpPr>
              <p:nvPr/>
            </p:nvCxnSpPr>
            <p:spPr bwMode="auto">
              <a:xfrm>
                <a:off x="1188131" y="2483301"/>
                <a:ext cx="7226401" cy="0"/>
              </a:xfrm>
              <a:prstGeom prst="line">
                <a:avLst/>
              </a:prstGeom>
              <a:noFill/>
              <a:ln w="28575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0361" name="组合 16"/>
            <p:cNvGrpSpPr>
              <a:grpSpLocks/>
            </p:cNvGrpSpPr>
            <p:nvPr/>
          </p:nvGrpSpPr>
          <p:grpSpPr bwMode="auto">
            <a:xfrm>
              <a:off x="6042024" y="2632254"/>
              <a:ext cx="2295004" cy="395286"/>
              <a:chOff x="6355815" y="4728495"/>
              <a:chExt cx="2295464" cy="394210"/>
            </a:xfrm>
          </p:grpSpPr>
          <p:grpSp>
            <p:nvGrpSpPr>
              <p:cNvPr id="100362" name="组合 15"/>
              <p:cNvGrpSpPr>
                <a:grpSpLocks/>
              </p:cNvGrpSpPr>
              <p:nvPr/>
            </p:nvGrpSpPr>
            <p:grpSpPr bwMode="auto">
              <a:xfrm>
                <a:off x="6355815" y="4728495"/>
                <a:ext cx="2292809" cy="344952"/>
                <a:chOff x="2225103" y="5060870"/>
                <a:chExt cx="2724572" cy="410950"/>
              </a:xfrm>
            </p:grpSpPr>
            <p:sp>
              <p:nvSpPr>
                <p:cNvPr id="100364" name="矩形 10">
                  <a:hlinkClick r:id="rId8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2109492" cy="365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8-11]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0365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半闭框 21"/>
                <p:cNvSpPr/>
                <p:nvPr/>
              </p:nvSpPr>
              <p:spPr bwMode="auto">
                <a:xfrm>
                  <a:off x="2225104" y="5068202"/>
                  <a:ext cx="107549" cy="137684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" name="半闭框 22"/>
                <p:cNvSpPr/>
                <p:nvPr/>
              </p:nvSpPr>
              <p:spPr bwMode="auto">
                <a:xfrm flipH="1" flipV="1">
                  <a:off x="4842128" y="5337911"/>
                  <a:ext cx="107548" cy="133911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100368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100363" name="Picture 13" descr="C:\Users\Administrator\Desktop\未标题-2.png">
                <a:hlinkClick r:id="rId9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1650" y="4735356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0359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8.5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迭代器适配器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13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138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16" name="Picture 6" descr="C:\Users\admin\Desktop\201777-12062Q12024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128713"/>
            <a:ext cx="6878638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311775" y="3713163"/>
            <a:ext cx="2960688" cy="2624137"/>
            <a:chOff x="5417821" y="3374288"/>
            <a:chExt cx="2675377" cy="2669510"/>
          </a:xfrm>
        </p:grpSpPr>
        <p:pic>
          <p:nvPicPr>
            <p:cNvPr id="101383" name="Picture 18" descr="C:\Users\admin\Desktop\201777-12062Q12024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821" y="3374288"/>
              <a:ext cx="2675377" cy="266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84" name="矩形 3"/>
            <p:cNvSpPr>
              <a:spLocks noChangeArrowheads="1"/>
            </p:cNvSpPr>
            <p:nvPr/>
          </p:nvSpPr>
          <p:spPr bwMode="auto">
            <a:xfrm>
              <a:off x="5580662" y="3586976"/>
              <a:ext cx="2364176" cy="2207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zh-CN"/>
                <a:t>前两个函数为迭代器提供前进和后退的能力，而第三个函数</a:t>
              </a:r>
              <a:r>
                <a:rPr lang="en-US" altLang="zh-CN"/>
                <a:t>iter_swap()</a:t>
              </a:r>
              <a:r>
                <a:rPr lang="zh-CN" altLang="zh-CN"/>
                <a:t>可以交换两个迭代器的数据</a:t>
              </a:r>
              <a:r>
                <a:rPr lang="zh-CN" altLang="en-US"/>
                <a:t>。</a:t>
              </a:r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68725" y="1433513"/>
            <a:ext cx="30845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STL</a:t>
            </a:r>
            <a:r>
              <a:rPr lang="zh-CN" altLang="zh-CN" sz="1600"/>
              <a:t>为迭代器提供了三个辅助函数：</a:t>
            </a:r>
            <a:endParaRPr lang="en-US" altLang="zh-CN" sz="1600"/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00CDEA"/>
                </a:solidFill>
              </a:rPr>
              <a:t>advance()</a:t>
            </a:r>
            <a:r>
              <a:rPr lang="zh-CN" altLang="en-US" sz="1600" b="1">
                <a:solidFill>
                  <a:srgbClr val="00CDEA"/>
                </a:solidFill>
              </a:rPr>
              <a:t>；</a:t>
            </a:r>
            <a:endParaRPr lang="en-US" altLang="zh-CN" sz="1600" b="1">
              <a:solidFill>
                <a:srgbClr val="00CDEA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00CDEA"/>
                </a:solidFill>
              </a:rPr>
              <a:t>distance()</a:t>
            </a:r>
            <a:r>
              <a:rPr lang="zh-CN" altLang="en-US" sz="1600" b="1">
                <a:solidFill>
                  <a:srgbClr val="00CDEA"/>
                </a:solidFill>
              </a:rPr>
              <a:t>；</a:t>
            </a:r>
            <a:endParaRPr lang="en-US" altLang="zh-CN" sz="1600" b="1">
              <a:solidFill>
                <a:srgbClr val="00CDEA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00CDEA"/>
                </a:solidFill>
              </a:rPr>
              <a:t>iter_swap()</a:t>
            </a:r>
            <a:r>
              <a:rPr lang="zh-CN" altLang="en-US" sz="1600" b="1">
                <a:solidFill>
                  <a:srgbClr val="00CDEA"/>
                </a:solidFill>
              </a:rPr>
              <a:t>；</a:t>
            </a:r>
            <a:endParaRPr lang="zh-CN" altLang="en-US" sz="1600" b="1">
              <a:solidFill>
                <a:srgbClr val="00CD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382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8.6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迭代器辅助函数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179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240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241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41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102404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417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327365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迭代器辅助函数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649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advance()</a:t>
            </a:r>
            <a:r>
              <a:rPr lang="zh-CN" altLang="en-US" b="1">
                <a:solidFill>
                  <a:schemeClr val="bg1"/>
                </a:solidFill>
              </a:rPr>
              <a:t>函数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000"/>
              <a:t>advance()</a:t>
            </a:r>
            <a:r>
              <a:rPr lang="zh-CN" altLang="zh-CN" sz="2000"/>
              <a:t>函数可使相关的迭代器前进或后退，增加的速度由参数决定，其函数原型如下所示：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087688"/>
            <a:ext cx="8040688" cy="8493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148013"/>
            <a:ext cx="6267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template&lt;typename InputIterator, typename Distance&gt;</a:t>
            </a:r>
            <a:endParaRPr lang="zh-CN" altLang="zh-CN"/>
          </a:p>
          <a:p>
            <a:pPr eaLnBrk="1" hangingPunct="1"/>
            <a:r>
              <a:rPr lang="en-US" altLang="zh-CN"/>
              <a:t>void advance(InputIterator&amp; iter, Distance d);</a:t>
            </a:r>
            <a:endParaRPr lang="zh-CN" altLang="zh-CN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7550" y="3987800"/>
            <a:ext cx="7745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sz="2000"/>
              <a:t>该函数的功能是使迭代器</a:t>
            </a:r>
            <a:r>
              <a:rPr lang="en-US" altLang="zh-CN" sz="2000"/>
              <a:t>iter</a:t>
            </a:r>
            <a:r>
              <a:rPr lang="zh-CN" altLang="zh-CN" sz="2000"/>
              <a:t>移动</a:t>
            </a:r>
            <a:r>
              <a:rPr lang="en-US" altLang="zh-CN" sz="2000"/>
              <a:t>d</a:t>
            </a:r>
            <a:r>
              <a:rPr lang="zh-CN" altLang="zh-CN" sz="2000"/>
              <a:t>个元素，</a:t>
            </a:r>
            <a:r>
              <a:rPr lang="en-US" altLang="zh-CN" sz="2000"/>
              <a:t>d</a:t>
            </a:r>
            <a:r>
              <a:rPr lang="zh-CN" altLang="zh-CN" sz="2000"/>
              <a:t>为正数则表示前进，</a:t>
            </a:r>
            <a:r>
              <a:rPr lang="en-US" altLang="zh-CN" sz="2000"/>
              <a:t>d</a:t>
            </a:r>
            <a:r>
              <a:rPr lang="zh-CN" altLang="zh-CN" sz="2000"/>
              <a:t>为负数则表示后退。它为迭代器提供了原本只有随机访问迭代器才具有的访问能力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sp>
        <p:nvSpPr>
          <p:cNvPr id="102411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8.6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迭代器辅助函数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17550" y="5105400"/>
            <a:ext cx="7745413" cy="1168400"/>
            <a:chOff x="717550" y="5000625"/>
            <a:chExt cx="7745413" cy="1273175"/>
          </a:xfrm>
        </p:grpSpPr>
        <p:sp>
          <p:nvSpPr>
            <p:cNvPr id="102414" name="圆角矩形 23"/>
            <p:cNvSpPr>
              <a:spLocks noChangeArrowheads="1"/>
            </p:cNvSpPr>
            <p:nvPr/>
          </p:nvSpPr>
          <p:spPr bwMode="auto">
            <a:xfrm>
              <a:off x="739775" y="5000625"/>
              <a:ext cx="7685088" cy="127317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ACE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02415" name="矩形 24"/>
            <p:cNvSpPr>
              <a:spLocks noChangeArrowheads="1"/>
            </p:cNvSpPr>
            <p:nvPr/>
          </p:nvSpPr>
          <p:spPr bwMode="auto">
            <a:xfrm>
              <a:off x="717550" y="5130800"/>
              <a:ext cx="774541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/>
                <a:t>（</a:t>
              </a:r>
              <a:r>
                <a:rPr lang="en-US" altLang="zh-CN"/>
                <a:t>1</a:t>
              </a:r>
              <a:r>
                <a:rPr lang="zh-CN" altLang="zh-CN"/>
                <a:t>）非随机访问迭代器执行</a:t>
              </a:r>
              <a:r>
                <a:rPr lang="en-US" altLang="zh-CN"/>
                <a:t>advance()</a:t>
              </a:r>
              <a:r>
                <a:rPr lang="zh-CN" altLang="zh-CN"/>
                <a:t>函数移动迭代器，其执行性能并不佳。</a:t>
              </a:r>
            </a:p>
            <a:p>
              <a:pPr eaLnBrk="1" hangingPunct="1"/>
              <a:r>
                <a:rPr lang="zh-CN" altLang="zh-CN"/>
                <a:t>（</a:t>
              </a:r>
              <a:r>
                <a:rPr lang="en-US" altLang="zh-CN"/>
                <a:t>2</a:t>
              </a:r>
              <a:r>
                <a:rPr lang="zh-CN" altLang="zh-CN"/>
                <a:t>）</a:t>
              </a:r>
              <a:r>
                <a:rPr lang="en-US" altLang="zh-CN"/>
                <a:t>advance()</a:t>
              </a:r>
              <a:r>
                <a:rPr lang="zh-CN" altLang="zh-CN"/>
                <a:t>在执行时不检查是否超过序列</a:t>
              </a:r>
              <a:r>
                <a:rPr lang="en-US" altLang="zh-CN"/>
                <a:t>end()</a:t>
              </a:r>
              <a:r>
                <a:rPr lang="zh-CN" altLang="zh-CN"/>
                <a:t>，如果迭代器已经超过序列有效范围，就会导致操作出错。</a:t>
              </a:r>
            </a:p>
          </p:txBody>
        </p:sp>
      </p:grpSp>
      <p:sp>
        <p:nvSpPr>
          <p:cNvPr id="8" name="云形 7"/>
          <p:cNvSpPr/>
          <p:nvPr/>
        </p:nvSpPr>
        <p:spPr bwMode="auto">
          <a:xfrm>
            <a:off x="320675" y="4686300"/>
            <a:ext cx="1012825" cy="609600"/>
          </a:xfrm>
          <a:prstGeom prst="cloud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rgbClr val="FF4343"/>
                </a:solidFill>
                <a:latin typeface="Arial" pitchFamily="34" charset="0"/>
                <a:ea typeface="宋体" pitchFamily="2" charset="-122"/>
              </a:rPr>
              <a:t>注意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19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30F0F49-A043-438E-AF1C-8B990943B951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p7lkb7ubvAOQQAAHYOAAAdAAAAdW5pdmVyc2FsL2NvbW1vbl9tZXNzYWdlcy5sbmetV11r21YYvi/0PxwEhe1ibjto6YWjcGyd2CKy5ErHcbIPxIl14orIOp4ke82uythGs1100G50o1sJdM1gXTYKHV3D9mtiufkXeyXZrZ1uWEp2YeMj/Dzv96P3lJdv9jw05EHoCn9July6JCHud4Tj+t0lqUVX3rkmoTBivsM84fMlyRcSWpbPnyt7zO8OWJfD7/PnECr3eBjCMZST0+szcp0lqVmxq0ajifUNWzNqhl1Ra5JcFb0+83eQJrrig+Ctd69eu3n5ytW3yxcnyDxEVgNr2jwVSpmuXMpBpFPT0GxgI5qtk3UqyUfPvzp6fut471kxsNGimqoTSR492h+/eFoM3DTJWmL5y5yWW6ZJdGpbmqoQW7Vs3aBpUjRCiSLJ8f3fRl8/Hh/ujw9/zUjjJ3vj7z+Ln915uX/75cHvo7++WWRDMXFb1Ws2NQzNsomuTJ9I8vjwbvzDw/G9w/GTewVpTGwRExy8+/j4u0enwNpprTN4vHsrfrBbjKSu1uoafGjixfEv949eHBQjaBIdErA47gaxLFwjdsVYh+pIsm4UQRirkmysFkFsEEuS4WsRRsdrag1T1dCTvjGJRU21mjbNhhigDvOR8L0dxDodwKF+wIeuGITwZOjyj7mDQs91eFjMikWut6BdVaxlVm6wIUeRSCknhMj1UXSDo6475OBC4PBgkQ2YmSpRkspcb6nv2StY1YhiQ6kUo23TdJQTYyzgyBcRYp4nkgDALnOGzO9wtMk7bBBytAN/c1wn/VufQdiJJx8N3E8QizL/0IXJqOkKWb9QOptrKtVAJtos8EFgC1LNDfqbwfYGIUQaRbzXjxZFMZOJ0v/ixVnjamLL+s+g8tTljBGdsF80HAtanJjwXoNpr7giP4I0oD8kmfSY6+VHqfoKGGoGPOR+xAOk+lsFbOrGhEAX6LQca5D5ORfWoCIF8G1SsVSa5Jhvhm7EFyHTQmX1/vce6cAK4PGIv+6TTb4lYP49zoZQRHjuhlnjlE5hrFBDTJU1kcBZnZ6w6OBQl0WwcCFwyXN7EL+Tg7PVINMMZvI6l4m2GHhOKmeeu51KLNRm0MsS0s/qlBndCkQvfeqxcDpLmcIvn8WLLDgzM9qcMbiI1CLYrNbtKtarBGZhdOfb+I/bOUHQy4lPGrVsDVcSePx0DzaD+NOf44c/xbt/w+Yz+uLz0cGfOQmznUwhKxhIJ6nNmEqlUk6Okx5ljsDi9OODQgwwpok4kVdM7+si4uGHi0gorszj0kMe1GSRneLyrbNp5SeJw5Tiar0BzWGlvSAGQWfxyjDL0MDmKghEunFJcoMF26AuVAivEEsacaJwUTHrBTf5WejZ5DmJl6pNGytKerWBS43ndraz15qDWCpwyR3HgztOXrJqHeugPSf4uONGBQlTuZ9OOsxcdp52V7LNvaH+r05hekMsX5y5MP4DUEsDBBQAAgAIAIp7lkZ49uKGHwQAAAwQAAAnAAAAdW5pdmVyc2FsL2ZsYXNoX3B1Ymxpc2hpbmdfc2V0dGluZ3MueG1s1VdRaxtHEH7Xr1iu5DE6ObFrx5xkjC0RE1lyrCuNKcWs7la6rfd2r7d7UpSnUJLStA8tlEIJocXQxn1o0xIIpDXtjymRlP6LzmplWYrk9ERwcdCDdHMz38x8O/ut1lm7HTLUIrGkguethWzOQoR7wqe8mbfec0uXVywkFeY+ZoKTvMWFhdYKGSdK6ozKoEaUAleJAIbL1UjlrUCpaNW22+12lsoo1m8FSxTgy6wnQjuKiSRckdiOGO7Al+pERFqFTAYhx5i2hZ8wgqgPJXCqq8OsxLAMLNu41bF30IxFwv0NwUSM4mY9b72zsq4/Jz4GapOGhOvmZAGM2qxWse9TXQ9mNXqHoIDQZgCFLy9aqE19FeStq7krGgbc7WmYAbhpAmuYDQHdcDXED4nCPlbYPJqEitxW8sRgTH6H45B6LrxBmoC8tenu18pbm8X9StUt1vavu9tlU8McQW7xljtHkLvllovz+KeFv763U9wtb1Vu7LvVatnd2jmNAkYnCHHsScYcYFYksUdGhDkqSMI6x5TBtL1CoyQK5pXhuElcUaKwig3MJLHQRxFp3kwwo6oDY52DsT4gJFqXEfHUrl62vKXihFincAYQCoO1HM3E0rXRTCyvTLRum+ynbc2s0sFKYS+A4QHboDTHHjeduDUEn2hNP6O6YP6oIRLWiV/BIRnbE7UDykvguWChBiwCg1bXY4qZhaiC1r1RsEzqUlE12IWlcU8EWLDbCdquTVHhBTiWE4yPWNeD7xU+qAhF5IeGCmM6y/V9kTAfdUSCGD0gSAkEy5yE8CsgaHwzoUYswoEV9rtCklEorkVJm/hraRLtQYowgUiQmogRZTJ8nNA7qE4aIgZcglsgSmCn0uBn5wKOsJSnoPikxktmi2xVNou3LukGsd/C3JsTHGaDhJE6D3wMvXMBKRgTwOYYBDDj4USSwfr41B+4pWkzVe7et792v3rcPz7qH//y4vnnL57f7f182H94r/fsy5dHn7188lv3z2/S9uBhjgRnHYQ9EAipJ6dFRSLBYmbEVCnT4gW4NRhGHTwMRZQP2m7CHoNksU/iNGi5hStXF5feXV65tpq1/777+PJrg4aiucOwzmZUc+NMVU4X9Yo2/0fQaxR6KrYk4lAPpj+VdPapM1THaf1wbK1rs2VuoMYXUeV63//Ye/BX//jr3nePUs3708Peowe9T34aBj681/30fvfJ72liuz8c9f94msZzwHwaR7Pl/jl8ls75i/TOe+kKqFTTeFVvpPHaNYfGztiBker0wTEHyX8rXCtwOjXNUQjnE6MhhY33VijQWWLw5uL1vwjQG/3PMup1ngKUzWbPbQouvMCfJ70XiTHzNLoZTVyFHHvmpVO/CSmnIfCo/8CMbqqFpcUcXK5mvspkAG3yBl/I/AtQSwMEFAACAAgAinuWRstwdQu3AgAAVAoAACEAAAB1bml2ZXJzYWwvZmxhc2hfc2tpbl9zZXR0aW5ncy54bWyVVttu2zAMfd9XBNl73V3TAWqANs2AAt1arEXfZZuxhciSIcnp8vfTtZYSO/FMBLDIc0SKIukguSVs+WE2QwWnXDyDUoRV0miCbkbK63neKcXZRcGZAqYuGBcNpvPlx5/2QZlFnmPxHYipnA0uoHezsM8UivfxbWFkjFDwpsVs/8ArfpHjYlsJ3rHybGj1vgVBCdtq5OWPxWo96oASqe4VNElM6ysj0yitACnBhPR9beQsi+IcaPB0aZ+JnN7V6dMf0HZEEmVpN5+MjNFaXEGa5KsbI+N4pndPb2Vh5DRBwV+loV8+GxmFUrwHkW5+99XIKIO3Xfs/NdIKXpmEppzTl/jOoRyXuv1MVJdGzhLMgYyjs7fg02PPeheB/Gvc98i0q+D0yeT1YCCYS88pLJXoAGVh5Wyy5m+PndL9AcsNplIDYlUPetJBP+FOhm1SXY/7A2+ElRHIK3rEK6ddAysXb+w0NfSE1erWzooY+66LIhSw88ooxF7ZI3/rvB4hI2WPfKakhEdG98cRHJocKVzyLfbXeTr/2goM62XIWFgFq/H0YFpXRqF6RcA0vISlNOG8kAbMvaHM6lxI2VFMiOEdqbAinP0yuHxvDyNRdmDwtTZcWUgRRWGo4GyMekzH6bLrtB69NS1I91noD+fWM6Wn+PUcK4WLutGfJTmfeZ5uE52YeTbMMHNSw0Hcsw2PONb3GKnBYgvihXM61Q3jCuTU7blrrjE4yqIcoGw4y8hvMpR+1jU5iLW+NQKhbFKdw9Wkqqn+qVcCb1CmhBGjY6pab8cwea/KSOFLALAo6lCzbuEsTUcVobAD6q2Rwh547GRI6hodK7cb9QAbFRec10yqSD8p+kqJcalhgPCq4xpmOMv5KaxwLu3Jkr4PQ7hv/GQsh2FmSi/27hS+lJKdtf04hVpp/k3+A1BLAwQUAAIACACKe5ZGPsmsovIDAAAdDwAAJgAAAHVuaXZlcnNhbC9odG1sX3B1Ymxpc2hpbmdfc2V0dGluZ3MueG1s1VddaxtHFH3Xrxi25DFaOx+1Y1YyxpaxiCK59pbGlGJGOyPt1LMz251ZKcpTCGlpmocUSqGE0GJo4z60aQkE0pr2x5RISv9F72hk2Ypsd0W+0YO0d+899547d85ovMVrEUctmigmRcGZzc84iIpAEiaaBedDf/XsvIOUxoJgLgUtOEI6aLGY8+K0zpkKN6nW4KoQwAi1EOuCE2odL7huu93OMxUn5q3kqQZ8lQ9k5MYJVVRomrgxxx340p2YKqeYyyHkWdMVSVJOESNQgmCmOszXdMQd13rVcbDTTGQqyLLkMkFJs15w3ptfMp8DH4u0wiIqDDdVBKMx6wVMCDPlYL7JrlMUUtYMoe65Cw5qM6LDgnN+5pyBAXd3EmYAbjlgA7MsgYzQQ/yIakywxvbRJtT0mlYHBmsiHYEjFvjwBhn+BWfF396slFdK29WaX9rcXvOvVGwNUwT5pav+FEF+2a+UpvHPCr+2tV7aqJSrl7f9Wq3il9cPo6CjYw3x3PGOedBZmSYBHTXM02Ea1QVmHIbtuTYqqmFcOU6a1JerDFaxgbmiDvo0ps0PUsyZ7sBUz8BU71AaL6mYBnrDLFvB0UlKnUM4CwiFwVqOZuLipdFMzM2PUXdt9kNax1bpYa1xEMLwgG1QmuceNR24NaQYo2aeUV1yMiLUgC5z4LKUMMwdxDRwC0ZvtemAXmUc+m9iZ/MNoSfIBSFO1FgPR300oxwUP65KTdUnlpw1neT6kUw5QR2ZIs52KNISwcKlEfwKKTq6PVAjkdHAyrHSSHFGKGox2qZkMUuiLUgRpRAJ2hFzqm2Gz1J2HdVpQyaAS3ELVAbsTFn8/FTAMVbqEBQf1HjGDn25ulK6esYQxKSFRTAlOKw2jWL9KvAxcBcSUnAuoZtHIKAzAU4VHawPYWTgloVmpty9737rfv2gv7/X3//16ZOvnj650ftlt3/vVu/x3Wd7Xz57+Hv3r2+zcgiwQFLwDsIBbHllJqfFZKrAYmfEVqmy4oW4NRhGEzwMRUwMaDfhIIFkCaFJFrSZ2XPnL1x8f27+0kLe/efGg7OnBg1lcJ1jk83q4PKJOpst6jm1/Z+gUzR3InZVJpEZTDKR9PhzZKh3k/rhuUZtjheugb6+Ht3q/fBT7/bf/f1vet/fzzTBj3Z792/3bv48DLx3q/vF592Hf2SJ7f641//zURbPQS+zONpN9O/u42zOd7I7b2UroFrL4lW7nMVrwx4D60eOgEznCU4EiPg74VqF86ZpDzc4cTiLGGyld0JTTtreLy5Hr0VSTv8vZAXnpUpKPp9/Zev65kX4pTbsbeqBfRrdMMauFJ577OUtB/bxK20x9x9QSwMEFAACAAgAinuWRm6HjzybAQAAHgYAAB8AAAB1bml2ZXJzYWwvaHRtbF9za2luX3NldHRpbmdzLmpzjZTLbsIwEEX3fEXkbitEn7TdoUKlSiwqlV3VhROGEOHYlu2kpIh/b8a87MQpeDbxzcmd8USeTS+qF0lI9BJt7LPdf/h7qwFqRhVw7eusQ89RJ5plc5hlObCMA2kg5eHTo7w9ESFjwq1pXH2irXb8iMA3C8q0i8uAhQpoOqCVAe0nlGQdEn+PYs851+5MTqPjwhjB+4ngBrjpc6Fyahly9WaXe8QGLEpQZ9AFTcAzHdrVRZ4cH4YYLpeIXFJeTUUq+jFNVqkSBZ935V9WElT9y1c7YPA8fJ14dizT5t1A3kw8ecLoJqUCrWGf93GCEYQZjYE5vgO7/kE94/aBGnSZ6cwc6NENhktLmkKrS08jDB/jtVerm0OMNmdgbXbE3S2GRzBagWpZje8xPFDIQl7wA6USKXakhbZ7fkSZoPOMp/vUA4wgh8WibVf3Tge15Y+Jd4VE4wotA/c07xodF9x74w2lQ1bdyDoNXXoWEnlIFIHEMgSWwWpMc4zg/isi1BiaLPN6OtSzsW4DVStQMyFYXf73uULLxsjqbf8AUEsDBBQAAgAIAIp7lk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CKe5ZGlBOzImkAAABuAAAAHAAAAHVuaXZlcnNhbC9sb2NhbF9zZXR0aW5ncy54bWwNzDEOgzAMQNGdU1jeKe3WgcDGVpbSA1jERZEcG5GA4PZk+8PTb/szChy8pWDq8PV4IrDO5oMuDn/TUL8RUib1JKbsUA2h76pWbCb5cs4FJliFLt4mjiUyjxSLHHYRqOFTXv/AHpuuugF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nuW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FfpBGhvo53h0XAADZOwAAFwAAAHVuaXZlcnNhbC91bml2ZXJzYWwucG5n7Vt5WFNX2se2I61VcURKFCTTulBFjdEpVpaktla0WqhVjC2YKIuMhRABWbNcrV9dApK6MhYhtlSpIERREoEk14UkSqpxqYQQQjQRw5IQLsvNhSx3EuyAy8zzfX/MPN8z38cfPOHc3PP+fu973u3AOQe/CA+bNGHGBDc3t0lrVq/80s3tDdDN7TXLm+OdTxJLDeedH+PSvgz72K3yjm+Hc/BGworPV7i5XeS8bdv2B+f4rZ2rv0pzc5t8w/UzTkb7Jc7NLTh5zcoVG7PIJo0mt9ISiUK2zx3jHOO+9Z/wdb3nrZOrQ+5v9cJGNX97hP+m5C/4j1d/urD6jwuuffMG9suLX0y6NpX6w14+vzHkNDXGM6DPWtEhvh9AaiQnKkQJGY2OVt4yYVNwn7Bu6dvdEQlzPaKNOfYBJU489JBHZgzKKeL+ljTFOCexq39Rn/Cq22SMsrbOAB12LRrKjHc+drvCrb9Tnb6cJeptCOh4+zXXm/b34Uo51HVoWetqiusVt+6Ei/TQKdq3T4Z6jgx7bH2KUsUbzuFu61dGskecwvXVbi8M6PrcfAJ62zWMn/7Ph7vXi/vP4LYIncDeWgcswM2el7yi5b+uTFLdbh+WgtFTHG2URa1Z+kNRHtlzOqwS6gGfw5p89vBsvKMLdHQ13ohek5OQMqtKvR7Pcuq5eN/s9HhBSYzNqcnWiWs6G5LDJIhzYa5ijvx2fGTq7HMBdTO99N5OkNjVX5IygudLcc7fpd//XGnM2Jjn0jrv3TVbVKZfnhH55EjtGMC/EWCjaPBpoTdPPNQpCeAJUyEsCmGvxujSggkyfZpo/uh7dgPgMEgSeaIMSOpDa8lh/3ycrTAhvhzFQNkIrfVelOnv7bDXKgZGH8XbjtyZNSxEXraEtcZweJhEfOR08Oe+m8PkqsryKPez44ZJfxUpxXWELHEpc+H8fH3Bn0EzwxDsrSBYjRKuXcUVtZ0rLa7NcgwaaKKV3FFRKrsFQC2SWE5oBtRewjnreBLheNK4tnHY7TdvOg6t/SGKISHlReFTmY4+LmgzVGAkunJQlx1BtPdXlLYSRimm5V4rnyGA9U1KMVwdFXF76SgbgX9xlq43ys9CgdIXrOIFD3binp+3PoB1haksEp4aJVYzzODR5I2u36lERfkQX+ZNYUC98Q6HGXU0bugdttOC8gZkzm3TfGKP40wBuXbgt5BRuZfU0gqEL7WTdkuavIhTiMXeurYy3pTnaNVhLhfndJ4TrKr87IPdoyrXEtlckxfFXn2Q9h3DaTKcH914MXjG1VFEjVYiIHa7X0CYcB/43GOU+nqTaR/vv1+fXX6jcEGcUQlFYcNOeyLy+eXPaTtOWkSmm6qj0Nk7JLq0EIKyfMR1Vz0spImzods0Vl9v+ce7P5AYshiVpP+QeLw3MNTFo9janGlTYra3mrfYntIcTyU4+33cOEsNEp2v6EBa8hXQ6Iz1A/fX4raE2HpueHuE9k+58MvLoTSA6DmlHif2VNcbciJHQH/pjaTs9NO9EJrxHkf2fBA5okhemXHckgtnnxN1PPSjycTeWcTruiows3HTqGplVe4335UeLqCwTn4aOvjkaIc2OLF81AqRqtefbLV9XQh1hbwoPnUxq+I2kl5cNrp6kbDbcgzYuN0WFBE5YuuS+fTdvnmUxKWsotKX+Eh51dPBOxue06zB70/uemVzHsVw7gXlvt8LJVKlvL6NL/K+hlQH6pXZZWN0x+j+B9Ll100H/QAbtFbVl+8YoKADM4tZQx2C4kzG4J0w4tC9/g6Bp7nrE+zQ3TYzzeKo7DWoXMmCJtLYu9BOnqPzjP5B6S+v6Ks+p1f6EwdvyQGaw6ZAQ5iO9dP2PmwNnLEl/eaE9XC/+uC1RDpRQAeghJoHRMV2NMh6LRF1hGfXLat4lXlpHgV1SmFAx3mMtl5l8Mz0MkAG69czvvvN7Og2kyeHqUmRVP16W5owWrjumMicdTKLFYJrvQP36zHVoaGtCSFMlMU3SB7ostWyqlCmJ8+HlklX03Gi/vsSA8FSIy9YLtbY5SZtq+gf2GiDlGcK4OeXhM9p5hC2+Rz7Cfmg+J2S9QdWzNtXonQWkl5mvWCh1KzfATlKsgbt1jfxH1JLoifustIqWsgENkVvp82KPMAnRjDio4Rglt1EpQLdnwsdcK31cAALi8PSZpG303OE4YwkiCAolZgvbTOdfdVdTMmsp0rWbx0r1aQ1VD5+HpsSe4rNx78vLcHk8gWHJ20Pw2+m0jJ9GnQWFeKFtToSUiQHqu3ZMceCCLgkVKhCaRdQu8NOjeBw/NkUgZIo5tLPvGpuS6qtodjPaa7N00ruwf2mgPKYu+xSc9hPpvR8XdRMfXkln9fevO9skq2ZuNCIhnxl5SykF9nNFhqdnmNLa4SDLF++6pRzORQ6JMRU88cl0YvUB+8FiFMXrLqAGJJs7JQkNO0aDBSb4oOsShXqyNArTQ6G5etXhVSm2djXdqAK+kMwVt2Xr/8ibwM+i4r6al+bvneTjdAsPXMbpn6nPu2l7cVQPngHVDhXTj1fwJuc+2OSFRFwffjMwniGr1rhoc4tUImvL2CBIpYQNCawJLJLTAYk/Avxqibg1eirK4QCxBMS0YoD+EBNd0BhGS+rudibB2L/GuPLvrcjgJzsUxJzqhntm0sorsD8wOfgWrsdBoCKw0ZoyYGrzpva9CaptalhH2/KjUihCFMLo/T6Jq8IjsHM9cPegBOagX+ob/d2m84ROZYTx+iO0f1foPuuFNc4oCc69C93pB5E286hP03fvPb5vUFemQwLhDBPTzw/58UdxVqc6Ek5uDUFWu7H7XqOeVcAZbBBMlxmVyzdCeS6NrLmf/32QjrP7qzsH+QehUepbmCnPGkroGxfH0EYfFIB7uigP/fdEpflz8SOCNMfG7Zvx+YR2A/nDFsx6MQIwfBbrqUtyB8T8/9IjKszojH0Pt5cuzEBV5ylO7gWJ+y5XmFoEScUZz/VMc10rQRnu46Lzum/F0YLNWgCCN3lDF9rAYdCsxjyiVp79IsQ4c52lNFzTQ51qRK4Il+wO86Y3f7j/kXuJVlFU0AO3qhZQMgvnxjplPC4K0o71Nhm5th7PNCeCq2G+6JGpjI9aeJHnJDemxXAEFnT5EmZ9w7OE+xWe0TgZ1NvNEEBZbqBZIvQ1GEVzNzbAgepzQLY7N+SbGNbLjHj1YGpJgpBCtrVmlay0OgAOHaZGBi89RJIMvCUlPdRZu/DDdBxCpQKmTiymMVs3txcg6zpMlp2wZSNvyLpa+0rtgg/2CoxC0plcsbQA66YUYTh6uySB3pTfR9fx6zvqrceUCoIMOacq0edCmqHmwYlYnifnOxsk8V8KGD8ZcQO46VdSVj9k+eCezrYmLFMT8oLxsO+4IyAgPHl1NnsFe+TaT6cmI/UHhvxf5bI63lQEGSrwCickKcvA0OB+z6FaiEHn4+fT55LpnVl3NgycaOVditPqR4vSLI1EOD3W5WQ3UTJ+OZFpwhOtzXvOxU8XVylCyiLmc0eN298JWK/FxhInfVAbOyAgqwUAR/It3jy+QJgwb5KTAWfN1G9im+X08xEuo/amlsqM3POFrziRpi9fNofhEd1bZewySCz/FHKsWbBoXVRkDWLDvXbBV9It1ajDTymmigj7ZK0849PIsl08Tp9nqUGGDTp2egk3aCVb8m0NZkLXrLNQyjRyhdjjsQ0qZIU8lXnqX9tFn87n/34G5+7+VpCDdAKLzwAWd8ffyYLKyuVkb6h3mg0OdtGexLPk8c9RIH48N5NwhbYEJpPWc84r57iDUjtTXwUo9cHT473lI+k69I4574nUsbD7IpBlrNjoptZwILxpzGsGMwE/AQTGJ/qI9Rly2ilefhv6CI7KdnE9aPRrMspMs42VIEPl6i1rY0OE1WiVgHnoSHoMvJXvjNMBBw8S9P6NOWL3B+7kYyXDVc3uMfy9aWRCpDy2XDJ27VgpFacOuIqbLiZL9IshNbKXrKSQK+EKSEhGXWliayXljze1owqJ9IsVoTn0+l4SbZzbybw4cMRy1ga8JX4U5ZwCDnLk6iUtupD0QJ6Tn9HBDDU2/HYmRe4tIO+5BdjvxsOAGu1YM/1twtA7XgeYrAIDaEFoPLXl6g+0Cs9I0JSoEd7PciOWhVn2w+klwRJEC9t9xUseH2ZGDokNySSX9SorgPquuRMWZJZnJDUQWu7M4+cgBKzXvH0BtYFJtyPqfPLaf9Rjt2FLSGFAMR9O8iv2IeN/RpLvBSwr8Ku6K7VPChBcAQp4kV566zqJZMcg9YmFoyVlzEx/34xMbaYLSjCQbO6aF8Pkcf+0TQGMAYwBjAGMAYwBjAGMAYwBjAGMAYwBjAGMAYwBjAGMAbwfxRAr9Y64Ir9giP9d3Sr4kb+ZIZjdqz11tq7M2mhvx7/2ewteDd55d9lrcp2HVMlA/aBKI/MOR263rn11JvJq2QuMm5Xq4Yx3BbI/3XDrj3oIBeteXaCfvr/+AT9Px02rtEry3niHOikgvFUF4u1NkncCT17cvdjWVmnkCs6fS5nKaHVOHwx4MIR+/ajpjnHs4p6zkUwOz+L+kyYJLwDD6nUlfVdLU9YaW1QVxcFHZLwbA28n7HGjRAklRXZs11Am3p0uTiy2nue5MRUGo5OpENLlNWeEhnL39xXVhnCYuo8uauJVzt0+juOkMyuo1zbkzPG7DAQyQWzoDYcMDgzAq0DrXW5WodJK+5viuWI9IMtpxK4TLgCNXFdh4lDaahlKk4AtJJtRVScxXUwl6pQF7NKAZ7AmvkkqDXMkoq1PXKXEw2aZhT0UKbkMdP9nba1SLzt0cqe6kG7FrX3M00SeRyPXoYsjbZ4L96SbavVijsTPbGZsKHGB/+e7aqH7Wrb6e9D0fZr7liG7EHMh7mlsrtTWe37We29Sr08ZakOsGJEOqDPdf6bmeiWu2eHte5NIhxLzFA/XkLGsQ4pDxWoi71Rcv3paQo1CwQ062DzzXQhp7NNp5hBIzq25BvMFHNtSz8pT6qGHxY5OdawcW9mPTkcdl+2NjOADtBVXS0VyKVog/fy6GxbA+EX66ewYXlk3h/wH9fz8HPjcJe8b6wJXFdPGjK678+KyuyFr9Ah0MpazeblsK8FsADfAzHteWA5wpx4Qq1VBRZTcd4oIYnyFib2vqP8MqvHHVg8826gy26/Wf4I7DNZHsol3GyrZfCslEeHvEqWDbhouT2QZNbHcY5WfgI74CplzWQooaFVOy+P4t8sDjWGy8owEfDrUhPSwKP7O8LzgUz8VAlPtn4JC2RGbpq4UY1Mm3UfXrLNanl33xk9KUVCJAGC3zFBDhBRV6BedcH+oFItQtj3CpHOcKfjdugS4uI5hyvXwgTLMCLGXMtyFEBdi6ifrISFIqThBzupNS5mp0pce6CwwK6h6pUpb7K1WPefL4hs2+mFKnmm/r7JMbNGbUkpxSmZjMxZVobwLZV1vDMcIhmJj9LRU7wSo707npe2RafGXrJkR0p5dZcn/VHVB+frb5An+kGMG0rRcbtGVKgnwfBeqOtOvNnHmSoilfYbT5eqrBo52RDE7NzA/UxrjsSA3fcDV8Yp1PWCKk13fAzC5lYfs5/3T97E6NKxdragv/KyhuCKQ9vQpSCsaxPQfCaqFXp2KZWWuMH+K69Te7iOic0cSjXDyIA70OPurQi1tEjexgl3QmFAf1iHfFeVZZIzOH9KKM6ey4zepamyiApEd9Kt173F34vNwQOVhyiy7v5sp5p9LRXB08GYpmbWqqb1E+erPWZofcPeSl5lM/vOugtnegLe6qte+i9tovoPayYdU2PeAZNn3XOk60zGsDOYUzAvzfc0XAuEhWdjIXNbJOFEZqJtqGc/kQFV85gm+v5HmwDIGzgsTvKna52+UV7Tgf7kIMMO1zolZ1opyDKW5gxmKn/944x8bSpfJdZAv9Dp0VxEGySuWJwUq4SFmFN8g4QURY3QoletVIyanIxmCiZFQv1I9YwTOnMoPefDAWa9umV8dfDg5rJx3cnxXM67k5tcV0G6ltp1vRYVieU6GF6gyC0luROe8TjI/e546Nxa5xJrnQszt+W2Al3CGrdskZUxEb+LGkkxeWkn15j7uKitjZQ3k7JoeFbAQe6edMaCXUerONtw9KLC1M6RWXk8XTMbH0A/edsUNHn7M8eReIOIRBA6vta7ihPren8a6hOHdVWllivGvhTrN5VIhrQzarre/bGZ7rp3FcZDAm/r5duHHcfLogO7s44xfV1x/TOi/ZP1Q2d9eSR1ahcF9C0DjhIAT4oXH8f6kAWnvvtMq5t+7prLRn2TU6Wz8S6kSEQAWAW5YVhmf2/AOli3AxIa03dnNhCwglq0KjaEKB4KYGkayIvinmGq9KcLTzyDdMpx1sCp+CTJzYG7n3hsYbR/gq1FboYRegPNAGrFsYZKgaHe+Lytd+UuaTxbc72cGq/w+F13V8Xov3j38wZCvsiYnvyljfY909dLr7wmx4EMKI1oSSt4ncSovmVi2PRYkHEyS5VVZKSO0x5lEpLRMzLkJEXVx9GpZ87Swm+6uZ0qL+WygpjDpn/BlOlTKKqBVot42UzhEqgKClKpXxP7WxktqNKvjsbMU1RX+HMZS5gnvxfRnIniOMMYi12L9dAcM8YOG6meG2rFBEl5Ra6i0aueznmdZPAHev1xjv4ItF/HdXRwryhsrhtFbQJBKh3r6Nn/QFFQfpOA/YTxUNloGn8B8c1Fr8dOAzeh8TeNzNfd3M4/eUiiLMR6bxE8w5hbz13uMKpkd/EsU71HFYcLpfsKdCsGXUWL3MxC4FaaTUqLtjXz7F8HVS6mBCI9GSqDPDLO6cX7qqlNbF3UDH1aUl9LmkKTc8fCVgiMpqRn4f0DjgXldsT+VPi9CHUZ2RndPd/127UHM6m2nGVxQLGIO3iSW4MUaQeLBJOioIWbZBdnF/OBk0hVHRc5yM2SyVOAm1K/VqcD17CdLumJPj5gMmRrKjE3dWlL6XbRM43al3IH1w1daa+NN9Odxu+CD0Yw3mNqMxuQ6r5Hez3E1N8mqDZPzcdZSohDJR1yPCUQHtGBDrWV4+ebwUlL2EA+2hA7MU7VNfP31MgJ6V091NQeFG/OdImdhqbLNoCalFhbM55VVJpkfGyqemZs2sew2NltbBoY4AF2KeAgwSxXAgnHiZGYIRbvOlJ9lKmOtbX8qN+caquhiE2Q48ShUOEWeDDVGUb78VLrzdZlzorZoEvY9lyhWKQI6Vs3ROC59DjMYcy277EAAyRgoPGLqSCRQGQ9stO11lbBpPktxKqL+wVyAqXyPTEx2HpKGJ5pDX3kjDhLeSHj1+Mi0Gn9yhvpBGldL5KOE3+rn9tyi/QdozuNW8c4DfgKgogDG4jp0H4A2d9x4XoS6jpzlP/jfoHV2bcN9ve1zU8eWpuip8p+p7n8gPkzuR9OcwjJjlJZm3MLbpEtyfXcOXRKae0IQEcMIgdtcm9XMD44HOCJ8+EdFS18ZNVZL9N0GJlamG8e5+66oamp957ZcutEqib43ueMlBvHZc5ifeO3SnWkY7+1kwTmDF4CWXYlEDqzLhCLIjIcZS45kOxPj3K1aJbPGNuuplMDM2vPRBvCp9EMc8VXHjfoSVfO8R5deauUEbk67yuoD9SpRTqlvmcgChyIKtBOfkexlOFqDjdEy7anPVzYpsniklLuI+mLXNcDcj1YPXu9PQjII3X9A122qsuFs3j/P+5IQ3uKzAx/puv+rFuLIsaS8+j2Mu067lvD3C41ifwQELWC/Sdd453EXE3XnlyUy3O4LqJunXMx89MCPanf9cbf76bOzqisEEh57XXO3l3iQxMeFk91TV33jutuq9as06HjtnyxruduVka96/maT8NXVn689du/AVBLAwQUAAIACAAFfpBGcD84SUoAAABqAAAAGwAAAHVuaXZlcnNhbC91bml2ZXJzYWwucG5nLnhtbLOxr8jNUShLLSrOzM+zVTLUM1Cyt+PlsikoSi3LTC1XqACKGekZQICSQiUqtzwzpSTDVsnS0BghlpGamZ5RYqtkZmEKF9QHGgkAUEsBAgAAFAACAAgAinuWRvu5u8A5BAAAdg4AAB0AAAAAAAAAAQAAAAAAAAAAAHVuaXZlcnNhbC9jb21tb25fbWVzc2FnZXMubG5nUEsBAgAAFAACAAgAinuWRnj24oYfBAAADBAAACcAAAAAAAAAAQAAAAAAdAQAAHVuaXZlcnNhbC9mbGFzaF9wdWJsaXNoaW5nX3NldHRpbmdzLnhtbFBLAQIAABQAAgAIAIp7lkbLcHULtwIAAFQKAAAhAAAAAAAAAAEAAAAAANgIAAB1bml2ZXJzYWwvZmxhc2hfc2tpbl9zZXR0aW5ncy54bWxQSwECAAAUAAIACACKe5ZGPsmsovIDAAAdDwAAJgAAAAAAAAABAAAAAADOCwAAdW5pdmVyc2FsL2h0bWxfcHVibGlzaGluZ19zZXR0aW5ncy54bWxQSwECAAAUAAIACACKe5ZGboePPJsBAAAeBgAAHwAAAAAAAAABAAAAAAAEEAAAdW5pdmVyc2FsL2h0bWxfc2tpbl9zZXR0aW5ncy5qc1BLAQIAABQAAgAIAIp7lkYa2uo7qgAAAB8BAAAaAAAAAAAAAAEAAAAAANwRAAB1bml2ZXJzYWwvaTE4bl9wcmVzZXRzLnhtbFBLAQIAABQAAgAIAIp7lkaUE7MiaQAAAG4AAAAcAAAAAAAAAAEAAAAAAL4SAAB1bml2ZXJzYWwvbG9jYWxfc2V0dGluZ3MueG1sUEsBAgAAFAACAAgAdrjDRM6CCTfsAgAAiAgAABQAAAAAAAAAAQAAAAAAYRMAAHVuaXZlcnNhbC9wbGF5ZXIueG1sUEsBAgAAFAACAAgAinuWRjXb2a1oAQAA8wIAACkAAAAAAAAAAQAAAAAAfxYAAHVuaXZlcnNhbC9za2luX2N1c3RvbWl6YXRpb25fc2V0dGluZ3MueG1sUEsBAgAAFAACAAgABX6QRob6Od4dFwAA2TsAABcAAAAAAAAAAAAAAAAALhgAAHVuaXZlcnNhbC91bml2ZXJzYWwucG5nUEsBAgAAFAACAAgABX6QRnA/OElKAAAAagAAABsAAAAAAAAAAQAAAAAAgC8AAHVuaXZlcnNhbC91bml2ZXJzYWwucG5nLnhtbFBLBQYAAAAACwALAEkDAAADMAAAAAA="/>
  <p:tag name="ISPRING_PRESENTATION_TITLE" val="第2章 类与对象"/>
  <p:tag name="ISPRING_RESOURCE_PATHS_HASH_PRESENTER" val="33ba55e93269f3ec813952ba39176c69e1e5e2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指针的概念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2章 类与对象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对象程序设计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友元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2.1 节知识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2.2节知识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2.3节知识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2.4节知识点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2.5节知识点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16369</TotalTime>
  <Pages>0</Pages>
  <Words>11864</Words>
  <Characters>0</Characters>
  <Application>Microsoft Office PowerPoint</Application>
  <DocSecurity>0</DocSecurity>
  <PresentationFormat>全屏显示(4:3)</PresentationFormat>
  <Lines>0</Lines>
  <Paragraphs>1035</Paragraphs>
  <Slides>111</Slides>
  <Notes>38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111</vt:i4>
      </vt:variant>
      <vt:variant>
        <vt:lpstr>自定义放映</vt:lpstr>
      </vt:variant>
      <vt:variant>
        <vt:i4>1</vt:i4>
      </vt:variant>
    </vt:vector>
  </HeadingPairs>
  <TitlesOfParts>
    <vt:vector size="126" baseType="lpstr">
      <vt:lpstr>Gulim</vt:lpstr>
      <vt:lpstr>黑体</vt:lpstr>
      <vt:lpstr>楷体_GB2312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默认设计模板</vt:lpstr>
      <vt:lpstr>Microsoft Excel Chart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类与对象</dc:title>
  <dc:creator>王哲</dc:creator>
  <cp:lastModifiedBy>豪 田衬</cp:lastModifiedBy>
  <cp:revision>1130</cp:revision>
  <dcterms:created xsi:type="dcterms:W3CDTF">2013-01-25T01:44:32Z</dcterms:created>
  <dcterms:modified xsi:type="dcterms:W3CDTF">2020-05-25T14:23:10Z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