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niglet"/>
      <p:regular r:id="rId17"/>
    </p:embeddedFont>
    <p:embeddedFont>
      <p:font typeface="Walter Turncoat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nigle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WalterTurnco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6000"/>
            </a:lvl1pPr>
            <a:lvl2pPr lvl="1" rtl="0" algn="ctr">
              <a:spcBef>
                <a:spcPts val="0"/>
              </a:spcBef>
              <a:buSzPct val="100000"/>
              <a:defRPr sz="6000"/>
            </a:lvl2pPr>
            <a:lvl3pPr lvl="2" rtl="0" algn="ctr">
              <a:spcBef>
                <a:spcPts val="0"/>
              </a:spcBef>
              <a:buSzPct val="100000"/>
              <a:defRPr sz="6000"/>
            </a:lvl3pPr>
            <a:lvl4pPr lvl="3" rtl="0" algn="ctr">
              <a:spcBef>
                <a:spcPts val="0"/>
              </a:spcBef>
              <a:buSzPct val="100000"/>
              <a:defRPr sz="6000"/>
            </a:lvl4pPr>
            <a:lvl5pPr lvl="4" rtl="0" algn="ctr">
              <a:spcBef>
                <a:spcPts val="0"/>
              </a:spcBef>
              <a:buSzPct val="100000"/>
              <a:defRPr sz="6000"/>
            </a:lvl5pPr>
            <a:lvl6pPr lvl="5" rtl="0" algn="ctr">
              <a:spcBef>
                <a:spcPts val="0"/>
              </a:spcBef>
              <a:buSzPct val="100000"/>
              <a:defRPr sz="6000"/>
            </a:lvl6pPr>
            <a:lvl7pPr lvl="6" rtl="0" algn="ctr">
              <a:spcBef>
                <a:spcPts val="0"/>
              </a:spcBef>
              <a:buSzPct val="100000"/>
              <a:defRPr sz="6000"/>
            </a:lvl7pPr>
            <a:lvl8pPr lvl="7" rtl="0" algn="ctr">
              <a:spcBef>
                <a:spcPts val="0"/>
              </a:spcBef>
              <a:buSzPct val="100000"/>
              <a:defRPr sz="6000"/>
            </a:lvl8pPr>
            <a:lvl9pPr lvl="8" rtl="0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rtl="0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ithub.com/mista-j/popquiz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 rot="1575454">
            <a:off x="5635222" y="-665987"/>
            <a:ext cx="2999952" cy="2999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And Me</a:t>
            </a:r>
          </a:p>
        </p:txBody>
      </p:sp>
      <p:sp>
        <p:nvSpPr>
          <p:cNvPr id="84" name="Shape 84"/>
          <p:cNvSpPr txBox="1"/>
          <p:nvPr/>
        </p:nvSpPr>
        <p:spPr>
          <a:xfrm rot="1927283">
            <a:off x="5555189" y="387190"/>
            <a:ext cx="2999917" cy="2999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Anna Reese </a:t>
            </a:r>
          </a:p>
        </p:txBody>
      </p:sp>
      <p:sp>
        <p:nvSpPr>
          <p:cNvPr id="85" name="Shape 85"/>
          <p:cNvSpPr txBox="1"/>
          <p:nvPr/>
        </p:nvSpPr>
        <p:spPr>
          <a:xfrm rot="-2021008">
            <a:off x="-110144" y="341173"/>
            <a:ext cx="3613927" cy="1749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Johnnie Hernandez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By:</a:t>
            </a:r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PopQuiz!</a:t>
            </a:r>
          </a:p>
        </p:txBody>
      </p:sp>
      <p:grpSp>
        <p:nvGrpSpPr>
          <p:cNvPr id="87" name="Shape 87"/>
          <p:cNvGrpSpPr/>
          <p:nvPr/>
        </p:nvGrpSpPr>
        <p:grpSpPr>
          <a:xfrm rot="-4752579">
            <a:off x="2163682" y="658754"/>
            <a:ext cx="1014520" cy="642706"/>
            <a:chOff x="238125" y="1918825"/>
            <a:chExt cx="1042450" cy="660400"/>
          </a:xfrm>
        </p:grpSpPr>
        <p:sp>
          <p:nvSpPr>
            <p:cNvPr id="88" name="Shape 88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Shape 90"/>
          <p:cNvGrpSpPr/>
          <p:nvPr/>
        </p:nvGrpSpPr>
        <p:grpSpPr>
          <a:xfrm rot="9716911">
            <a:off x="5911659" y="648103"/>
            <a:ext cx="750217" cy="664170"/>
            <a:chOff x="1113100" y="2199475"/>
            <a:chExt cx="801900" cy="709925"/>
          </a:xfrm>
        </p:grpSpPr>
        <p:sp>
          <p:nvSpPr>
            <p:cNvPr id="91" name="Shape 91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/>
          <p:nvPr/>
        </p:nvSpPr>
        <p:spPr>
          <a:xfrm>
            <a:off x="2989752" y="2842800"/>
            <a:ext cx="144248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313050" y="2139825"/>
            <a:ext cx="2058017" cy="1015968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934477" y="3671760"/>
            <a:ext cx="1052762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85775" y="2139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And Over here </a:t>
            </a:r>
          </a:p>
        </p:txBody>
      </p:sp>
      <p:grpSp>
        <p:nvGrpSpPr>
          <p:cNvPr id="97" name="Shape 97"/>
          <p:cNvGrpSpPr/>
          <p:nvPr/>
        </p:nvGrpSpPr>
        <p:grpSpPr>
          <a:xfrm rot="8100000">
            <a:off x="365087" y="3800929"/>
            <a:ext cx="750179" cy="664136"/>
            <a:chOff x="1113100" y="2199475"/>
            <a:chExt cx="801900" cy="709925"/>
          </a:xfrm>
        </p:grpSpPr>
        <p:sp>
          <p:nvSpPr>
            <p:cNvPr id="98" name="Shape 98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311375" y="3871075"/>
            <a:ext cx="30000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By BubbaJoe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371075" y="2842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 joint Effort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Between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ECU &amp; UNC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Students</a:t>
            </a:r>
          </a:p>
        </p:txBody>
      </p:sp>
      <p:sp>
        <p:nvSpPr>
          <p:cNvPr id="102" name="Shape 102"/>
          <p:cNvSpPr txBox="1"/>
          <p:nvPr/>
        </p:nvSpPr>
        <p:spPr>
          <a:xfrm rot="775">
            <a:off x="2575800" y="4434126"/>
            <a:ext cx="3992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-GB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www.github.com/mista-j/popquiz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-100375" y="199175"/>
            <a:ext cx="70974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Geometric Standard Deviation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333850"/>
            <a:ext cx="5171400" cy="14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N: is the total number of averages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Ai : is the user average of value i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: is the geometric mean of the data set</a:t>
            </a:r>
          </a:p>
        </p:txBody>
      </p:sp>
      <p:sp>
        <p:nvSpPr>
          <p:cNvPr id="222" name="Shape 222"/>
          <p:cNvSpPr/>
          <p:nvPr/>
        </p:nvSpPr>
        <p:spPr>
          <a:xfrm>
            <a:off x="7714250" y="225274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909975" y="481618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29651" y="690625"/>
            <a:ext cx="5533777" cy="187072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oDeviation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38" y="1197600"/>
            <a:ext cx="29813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erageMean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221325"/>
            <a:ext cx="3810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278225" y="3237200"/>
            <a:ext cx="70974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This allows us to determine a suitable expectation of where a user should be before they are presented questions in the next level of difficulty.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Is the color of milk and fresh snow, the color produced by the combination of all the colors of the visible spectrum.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-6000" y="16842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Here take a look at our live demo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35" name="Shape 235"/>
          <p:cNvSpPr/>
          <p:nvPr/>
        </p:nvSpPr>
        <p:spPr>
          <a:xfrm>
            <a:off x="7728050" y="168424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960195" y="393918"/>
            <a:ext cx="324416" cy="354204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1843500" y="91100"/>
            <a:ext cx="54570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PopQuiz!</a:t>
            </a:r>
          </a:p>
        </p:txBody>
      </p:sp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1418025" y="995673"/>
            <a:ext cx="6593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/>
              <a:t>Are you ready for a PopQuiz?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The path of learning is often one  that is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Shrouded in the difficulties of time and effort</a:t>
            </a:r>
          </a:p>
        </p:txBody>
      </p:sp>
      <p:sp>
        <p:nvSpPr>
          <p:cNvPr id="109" name="Shape 109"/>
          <p:cNvSpPr/>
          <p:nvPr/>
        </p:nvSpPr>
        <p:spPr>
          <a:xfrm>
            <a:off x="3799414" y="892700"/>
            <a:ext cx="144248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219518" y="4218129"/>
            <a:ext cx="602256" cy="637793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 rot="624256">
            <a:off x="6110239" y="2583802"/>
            <a:ext cx="3000128" cy="3000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“Intellectual growth should commence at birth and cease only at death” -Albert Einstein</a:t>
            </a:r>
          </a:p>
        </p:txBody>
      </p:sp>
      <p:sp>
        <p:nvSpPr>
          <p:cNvPr id="112" name="Shape 112"/>
          <p:cNvSpPr/>
          <p:nvPr/>
        </p:nvSpPr>
        <p:spPr>
          <a:xfrm rot="684189">
            <a:off x="7300489" y="4855937"/>
            <a:ext cx="1442498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394325" y="626425"/>
            <a:ext cx="45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Problem!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85800" y="492867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/>
              <a:t>The 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If you can’t get to the knowledge we will bring it to you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549475" y="2006366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We bring it to your pocket and your home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By hitting your Computer and your phone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639976" y="1718825"/>
            <a:ext cx="5827392" cy="1875863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855629">
            <a:off x="481593" y="2611104"/>
            <a:ext cx="1508856" cy="2327507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49477" y="2806301"/>
            <a:ext cx="13731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3" name="Shape 123"/>
          <p:cNvSpPr/>
          <p:nvPr/>
        </p:nvSpPr>
        <p:spPr>
          <a:xfrm rot="1092564">
            <a:off x="6687547" y="3236326"/>
            <a:ext cx="2246817" cy="170238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Shape 124"/>
          <p:cNvSpPr txBox="1"/>
          <p:nvPr/>
        </p:nvSpPr>
        <p:spPr>
          <a:xfrm rot="-843757">
            <a:off x="186804" y="2191333"/>
            <a:ext cx="1738399" cy="17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PopQuiz!</a:t>
            </a:r>
          </a:p>
        </p:txBody>
      </p:sp>
      <p:sp>
        <p:nvSpPr>
          <p:cNvPr id="125" name="Shape 125"/>
          <p:cNvSpPr txBox="1"/>
          <p:nvPr/>
        </p:nvSpPr>
        <p:spPr>
          <a:xfrm rot="1060318">
            <a:off x="7112757" y="2683554"/>
            <a:ext cx="1738332" cy="175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PopQuiz!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685800" y="4203342"/>
            <a:ext cx="7772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/>
              <a:t>The Mechanics</a:t>
            </a:r>
          </a:p>
        </p:txBody>
      </p:sp>
      <p:sp>
        <p:nvSpPr>
          <p:cNvPr id="131" name="Shape 131"/>
          <p:cNvSpPr txBox="1"/>
          <p:nvPr>
            <p:ph idx="4294967295" type="subTitle"/>
          </p:nvPr>
        </p:nvSpPr>
        <p:spPr>
          <a:xfrm>
            <a:off x="120700" y="16470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Have the user choose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What it is that they want to learn</a:t>
            </a:r>
          </a:p>
        </p:txBody>
      </p:sp>
      <p:grpSp>
        <p:nvGrpSpPr>
          <p:cNvPr id="132" name="Shape 132"/>
          <p:cNvGrpSpPr/>
          <p:nvPr/>
        </p:nvGrpSpPr>
        <p:grpSpPr>
          <a:xfrm rot="-8779513">
            <a:off x="5660647" y="1164134"/>
            <a:ext cx="1516829" cy="960923"/>
            <a:chOff x="238125" y="1918825"/>
            <a:chExt cx="1042450" cy="660400"/>
          </a:xfrm>
        </p:grpSpPr>
        <p:sp>
          <p:nvSpPr>
            <p:cNvPr id="133" name="Shape 133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 flipH="1" rot="6199938">
            <a:off x="2215680" y="1587304"/>
            <a:ext cx="1166693" cy="1032878"/>
            <a:chOff x="1113100" y="2199475"/>
            <a:chExt cx="801900" cy="709925"/>
          </a:xfrm>
        </p:grpSpPr>
        <p:sp>
          <p:nvSpPr>
            <p:cNvPr id="136" name="Shape 136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Shape 13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39" name="Shape 139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/>
          <p:nvPr/>
        </p:nvSpPr>
        <p:spPr>
          <a:xfrm>
            <a:off x="3497304" y="1252883"/>
            <a:ext cx="2149392" cy="1212066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1048575" y="246495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Engage the user with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Questions periodically throughout the day based off of their preferences </a:t>
            </a:r>
          </a:p>
        </p:txBody>
      </p:sp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5521500" y="231120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As users regularly answer questions correctly then begin engaging them with more difficult questions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394123" y="1290662"/>
            <a:ext cx="20520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-78650" y="495350"/>
            <a:ext cx="2340600" cy="16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Ask the user what kind of Information they would like to learn</a:t>
            </a:r>
          </a:p>
        </p:txBody>
      </p:sp>
      <p:grpSp>
        <p:nvGrpSpPr>
          <p:cNvPr id="150" name="Shape 150"/>
          <p:cNvGrpSpPr/>
          <p:nvPr/>
        </p:nvGrpSpPr>
        <p:grpSpPr>
          <a:xfrm flipH="1" rot="-8478013">
            <a:off x="7805847" y="997959"/>
            <a:ext cx="1166734" cy="1032914"/>
            <a:chOff x="1113100" y="2199475"/>
            <a:chExt cx="801900" cy="709925"/>
          </a:xfrm>
        </p:grpSpPr>
        <p:sp>
          <p:nvSpPr>
            <p:cNvPr id="151" name="Shape 151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 rot="1980099">
            <a:off x="1523598" y="2095094"/>
            <a:ext cx="1723426" cy="272403"/>
            <a:chOff x="271125" y="812725"/>
            <a:chExt cx="766525" cy="221725"/>
          </a:xfrm>
        </p:grpSpPr>
        <p:sp>
          <p:nvSpPr>
            <p:cNvPr id="154" name="Shape 154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5654375" y="122135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Meet Josh Groban: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He lives in Durham, NC and has a level of 9001.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He is interested in Math, Tech and Music.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He has also spent a heavy amount of time studying Android Studio and while he can always learn more he is marked complete </a:t>
            </a: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-78650" y="390490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Record the average of correct answers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190" y="1329119"/>
            <a:ext cx="1951888" cy="32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292797" y="944028"/>
            <a:ext cx="2254641" cy="413345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025788" y="138824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158747" y="343351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2" name="Shape 162"/>
          <p:cNvGrpSpPr/>
          <p:nvPr/>
        </p:nvGrpSpPr>
        <p:grpSpPr>
          <a:xfrm flipH="1" rot="7448862">
            <a:off x="2106985" y="3293933"/>
            <a:ext cx="1166718" cy="1032900"/>
            <a:chOff x="1113100" y="2199475"/>
            <a:chExt cx="801900" cy="709925"/>
          </a:xfrm>
        </p:grpSpPr>
        <p:sp>
          <p:nvSpPr>
            <p:cNvPr id="163" name="Shape 16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 txBox="1"/>
          <p:nvPr>
            <p:ph idx="4294967295" type="subTitle"/>
          </p:nvPr>
        </p:nvSpPr>
        <p:spPr>
          <a:xfrm rot="1875857">
            <a:off x="6536039" y="205996"/>
            <a:ext cx="1912767" cy="876353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It’s over 9000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394123" y="1290662"/>
            <a:ext cx="20520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1" name="Shape 171"/>
          <p:cNvSpPr txBox="1"/>
          <p:nvPr>
            <p:ph idx="4294967295" type="subTitle"/>
          </p:nvPr>
        </p:nvSpPr>
        <p:spPr>
          <a:xfrm>
            <a:off x="-78650" y="495350"/>
            <a:ext cx="2340600" cy="16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Ask the user what kind of Information they would like to learn</a:t>
            </a:r>
          </a:p>
        </p:txBody>
      </p:sp>
      <p:grpSp>
        <p:nvGrpSpPr>
          <p:cNvPr id="172" name="Shape 172"/>
          <p:cNvGrpSpPr/>
          <p:nvPr/>
        </p:nvGrpSpPr>
        <p:grpSpPr>
          <a:xfrm flipH="1" rot="-8299770">
            <a:off x="7805748" y="997991"/>
            <a:ext cx="1166703" cy="1032887"/>
            <a:chOff x="1113100" y="2199475"/>
            <a:chExt cx="801900" cy="709925"/>
          </a:xfrm>
        </p:grpSpPr>
        <p:sp>
          <p:nvSpPr>
            <p:cNvPr id="173" name="Shape 17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Shape 175"/>
          <p:cNvGrpSpPr/>
          <p:nvPr/>
        </p:nvGrpSpPr>
        <p:grpSpPr>
          <a:xfrm rot="1980099">
            <a:off x="1523598" y="2095094"/>
            <a:ext cx="1723426" cy="272403"/>
            <a:chOff x="271125" y="812725"/>
            <a:chExt cx="766525" cy="221725"/>
          </a:xfrm>
        </p:grpSpPr>
        <p:sp>
          <p:nvSpPr>
            <p:cNvPr id="176" name="Shape 176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idx="4294967295" type="subTitle"/>
          </p:nvPr>
        </p:nvSpPr>
        <p:spPr>
          <a:xfrm>
            <a:off x="-78650" y="390490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Record the average of correct answers</a:t>
            </a:r>
          </a:p>
        </p:txBody>
      </p:sp>
      <p:sp>
        <p:nvSpPr>
          <p:cNvPr id="179" name="Shape 179"/>
          <p:cNvSpPr/>
          <p:nvPr/>
        </p:nvSpPr>
        <p:spPr>
          <a:xfrm>
            <a:off x="3292797" y="944028"/>
            <a:ext cx="2254641" cy="413345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025775" y="138824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158735" y="343351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6176675" y="3037700"/>
            <a:ext cx="28995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Either when the user check’s their phone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Or at periodic time intervals ask the user questions about a field</a:t>
            </a:r>
          </a:p>
        </p:txBody>
      </p:sp>
      <p:grpSp>
        <p:nvGrpSpPr>
          <p:cNvPr id="183" name="Shape 183"/>
          <p:cNvGrpSpPr/>
          <p:nvPr/>
        </p:nvGrpSpPr>
        <p:grpSpPr>
          <a:xfrm flipH="1" rot="7448862">
            <a:off x="2106985" y="3293933"/>
            <a:ext cx="1166718" cy="1032900"/>
            <a:chOff x="1113100" y="2199475"/>
            <a:chExt cx="801900" cy="709925"/>
          </a:xfrm>
        </p:grpSpPr>
        <p:sp>
          <p:nvSpPr>
            <p:cNvPr id="184" name="Shape 184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 txBox="1"/>
          <p:nvPr>
            <p:ph idx="4294967295" type="subTitle"/>
          </p:nvPr>
        </p:nvSpPr>
        <p:spPr>
          <a:xfrm rot="1875943">
            <a:off x="6396961" y="461417"/>
            <a:ext cx="2899378" cy="1317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It’s over 9000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270550" y="819800"/>
            <a:ext cx="46029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-GB" sz="36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The tenants of pop quiz</a:t>
            </a:r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678750" y="2370750"/>
            <a:ext cx="7786500" cy="24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Learning through repetition 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Maintaining time management skill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Engage the user so the user doesn't have to engage us</a:t>
            </a:r>
          </a:p>
        </p:txBody>
      </p:sp>
      <p:sp>
        <p:nvSpPr>
          <p:cNvPr id="193" name="Shape 193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363252" y="476438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the Math behind the Product…</a:t>
            </a:r>
          </a:p>
        </p:txBody>
      </p:sp>
      <p:sp>
        <p:nvSpPr>
          <p:cNvPr id="200" name="Shape 200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337475" y="53759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 rot="2330719">
            <a:off x="6645501" y="-229936"/>
            <a:ext cx="2677051" cy="254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Ew, math...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Sorry I will keep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it short</a:t>
            </a:r>
          </a:p>
        </p:txBody>
      </p:sp>
      <p:sp>
        <p:nvSpPr>
          <p:cNvPr id="203" name="Shape 203"/>
          <p:cNvSpPr/>
          <p:nvPr/>
        </p:nvSpPr>
        <p:spPr>
          <a:xfrm>
            <a:off x="3114376" y="1434275"/>
            <a:ext cx="1027381" cy="139476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263550" y="1825375"/>
            <a:ext cx="678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In order to accurately help people we need to keep in mind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AutoNum type="arabicPeriod"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average of each “student’s” answers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AutoNum type="arabicPeriod"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average of each “expert’s” answers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AutoNum type="arabicPeriod"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 distribution of All students averages vs the expert averages of courses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-1153550" y="223500"/>
            <a:ext cx="64455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Geometric Mean</a:t>
            </a:r>
          </a:p>
        </p:txBody>
      </p:sp>
      <p:sp>
        <p:nvSpPr>
          <p:cNvPr id="210" name="Shape 210"/>
          <p:cNvSpPr/>
          <p:nvPr/>
        </p:nvSpPr>
        <p:spPr>
          <a:xfrm>
            <a:off x="8123225" y="192819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18950" y="218454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 rot="2330719">
            <a:off x="6819576" y="-372386"/>
            <a:ext cx="2677051" cy="254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Um… sure that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Looks right</a:t>
            </a:r>
          </a:p>
        </p:txBody>
      </p:sp>
      <p:sp>
        <p:nvSpPr>
          <p:cNvPr id="213" name="Shape 213"/>
          <p:cNvSpPr/>
          <p:nvPr/>
        </p:nvSpPr>
        <p:spPr>
          <a:xfrm>
            <a:off x="629649" y="690625"/>
            <a:ext cx="3430727" cy="139476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805300" y="1666375"/>
            <a:ext cx="678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 = is the total number of inserts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Ai = The average answers correct from 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 user i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This allows greater accuracy towards a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Central tendency of a set of data, especially when dealing with small values or fractions</a:t>
            </a:r>
          </a:p>
        </p:txBody>
      </p:sp>
      <p:pic>
        <p:nvPicPr>
          <p:cNvPr descr="geoMean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388" y="434875"/>
            <a:ext cx="2600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